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9"/>
  </p:notesMasterIdLst>
  <p:handoutMasterIdLst>
    <p:handoutMasterId r:id="rId200"/>
  </p:handoutMasterIdLst>
  <p:sldIdLst>
    <p:sldId id="256" r:id="rId2"/>
    <p:sldId id="257" r:id="rId3"/>
    <p:sldId id="271" r:id="rId4"/>
    <p:sldId id="263" r:id="rId5"/>
    <p:sldId id="460" r:id="rId6"/>
    <p:sldId id="273" r:id="rId7"/>
    <p:sldId id="258" r:id="rId8"/>
    <p:sldId id="274" r:id="rId9"/>
    <p:sldId id="275" r:id="rId10"/>
    <p:sldId id="276" r:id="rId11"/>
    <p:sldId id="277" r:id="rId12"/>
    <p:sldId id="278" r:id="rId13"/>
    <p:sldId id="264" r:id="rId14"/>
    <p:sldId id="279" r:id="rId15"/>
    <p:sldId id="280" r:id="rId16"/>
    <p:sldId id="281" r:id="rId17"/>
    <p:sldId id="265" r:id="rId18"/>
    <p:sldId id="282" r:id="rId19"/>
    <p:sldId id="283" r:id="rId20"/>
    <p:sldId id="266" r:id="rId21"/>
    <p:sldId id="284" r:id="rId22"/>
    <p:sldId id="285" r:id="rId23"/>
    <p:sldId id="286" r:id="rId24"/>
    <p:sldId id="267" r:id="rId25"/>
    <p:sldId id="268" r:id="rId26"/>
    <p:sldId id="269" r:id="rId27"/>
    <p:sldId id="287" r:id="rId28"/>
    <p:sldId id="288" r:id="rId29"/>
    <p:sldId id="290" r:id="rId30"/>
    <p:sldId id="289" r:id="rId31"/>
    <p:sldId id="291" r:id="rId32"/>
    <p:sldId id="270" r:id="rId33"/>
    <p:sldId id="292" r:id="rId34"/>
    <p:sldId id="293" r:id="rId35"/>
    <p:sldId id="294" r:id="rId36"/>
    <p:sldId id="295" r:id="rId37"/>
    <p:sldId id="296" r:id="rId38"/>
    <p:sldId id="297" r:id="rId39"/>
    <p:sldId id="461" r:id="rId40"/>
    <p:sldId id="272" r:id="rId41"/>
    <p:sldId id="300" r:id="rId42"/>
    <p:sldId id="301" r:id="rId43"/>
    <p:sldId id="302" r:id="rId44"/>
    <p:sldId id="298" r:id="rId45"/>
    <p:sldId id="304" r:id="rId46"/>
    <p:sldId id="261" r:id="rId47"/>
    <p:sldId id="457" r:id="rId48"/>
    <p:sldId id="306" r:id="rId49"/>
    <p:sldId id="307" r:id="rId50"/>
    <p:sldId id="309" r:id="rId51"/>
    <p:sldId id="308" r:id="rId52"/>
    <p:sldId id="305" r:id="rId53"/>
    <p:sldId id="310" r:id="rId54"/>
    <p:sldId id="311" r:id="rId55"/>
    <p:sldId id="312" r:id="rId56"/>
    <p:sldId id="313" r:id="rId57"/>
    <p:sldId id="314" r:id="rId58"/>
    <p:sldId id="315" r:id="rId59"/>
    <p:sldId id="316" r:id="rId60"/>
    <p:sldId id="317" r:id="rId61"/>
    <p:sldId id="318" r:id="rId62"/>
    <p:sldId id="320" r:id="rId63"/>
    <p:sldId id="319" r:id="rId64"/>
    <p:sldId id="321" r:id="rId65"/>
    <p:sldId id="322" r:id="rId66"/>
    <p:sldId id="323" r:id="rId67"/>
    <p:sldId id="324" r:id="rId68"/>
    <p:sldId id="325" r:id="rId69"/>
    <p:sldId id="328" r:id="rId70"/>
    <p:sldId id="326" r:id="rId71"/>
    <p:sldId id="327" r:id="rId72"/>
    <p:sldId id="456" r:id="rId73"/>
    <p:sldId id="455" r:id="rId74"/>
    <p:sldId id="329" r:id="rId75"/>
    <p:sldId id="330" r:id="rId76"/>
    <p:sldId id="331" r:id="rId77"/>
    <p:sldId id="332" r:id="rId78"/>
    <p:sldId id="333" r:id="rId79"/>
    <p:sldId id="334" r:id="rId80"/>
    <p:sldId id="335" r:id="rId81"/>
    <p:sldId id="462" r:id="rId82"/>
    <p:sldId id="336" r:id="rId83"/>
    <p:sldId id="339" r:id="rId84"/>
    <p:sldId id="337" r:id="rId85"/>
    <p:sldId id="338"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3" r:id="rId99"/>
    <p:sldId id="354" r:id="rId100"/>
    <p:sldId id="355" r:id="rId101"/>
    <p:sldId id="356" r:id="rId102"/>
    <p:sldId id="357" r:id="rId103"/>
    <p:sldId id="358" r:id="rId104"/>
    <p:sldId id="359" r:id="rId105"/>
    <p:sldId id="361" r:id="rId106"/>
    <p:sldId id="362" r:id="rId107"/>
    <p:sldId id="363" r:id="rId108"/>
    <p:sldId id="366" r:id="rId109"/>
    <p:sldId id="364" r:id="rId110"/>
    <p:sldId id="365" r:id="rId111"/>
    <p:sldId id="259" r:id="rId112"/>
    <p:sldId id="367" r:id="rId113"/>
    <p:sldId id="368" r:id="rId114"/>
    <p:sldId id="369" r:id="rId115"/>
    <p:sldId id="371" r:id="rId116"/>
    <p:sldId id="372" r:id="rId117"/>
    <p:sldId id="373" r:id="rId118"/>
    <p:sldId id="374" r:id="rId119"/>
    <p:sldId id="375" r:id="rId120"/>
    <p:sldId id="376" r:id="rId121"/>
    <p:sldId id="378" r:id="rId122"/>
    <p:sldId id="379" r:id="rId123"/>
    <p:sldId id="380" r:id="rId124"/>
    <p:sldId id="384" r:id="rId125"/>
    <p:sldId id="381" r:id="rId126"/>
    <p:sldId id="382" r:id="rId127"/>
    <p:sldId id="383" r:id="rId128"/>
    <p:sldId id="385" r:id="rId129"/>
    <p:sldId id="454" r:id="rId130"/>
    <p:sldId id="386" r:id="rId131"/>
    <p:sldId id="387" r:id="rId132"/>
    <p:sldId id="388" r:id="rId133"/>
    <p:sldId id="389" r:id="rId134"/>
    <p:sldId id="260" r:id="rId135"/>
    <p:sldId id="390" r:id="rId136"/>
    <p:sldId id="391" r:id="rId137"/>
    <p:sldId id="262" r:id="rId138"/>
    <p:sldId id="392" r:id="rId139"/>
    <p:sldId id="393" r:id="rId140"/>
    <p:sldId id="394" r:id="rId141"/>
    <p:sldId id="395" r:id="rId142"/>
    <p:sldId id="396" r:id="rId143"/>
    <p:sldId id="397" r:id="rId144"/>
    <p:sldId id="398" r:id="rId145"/>
    <p:sldId id="403" r:id="rId146"/>
    <p:sldId id="399" r:id="rId147"/>
    <p:sldId id="400" r:id="rId148"/>
    <p:sldId id="404" r:id="rId149"/>
    <p:sldId id="401" r:id="rId150"/>
    <p:sldId id="402" r:id="rId151"/>
    <p:sldId id="409" r:id="rId152"/>
    <p:sldId id="452" r:id="rId153"/>
    <p:sldId id="415" r:id="rId154"/>
    <p:sldId id="416" r:id="rId155"/>
    <p:sldId id="412" r:id="rId156"/>
    <p:sldId id="453" r:id="rId157"/>
    <p:sldId id="417" r:id="rId158"/>
    <p:sldId id="407" r:id="rId159"/>
    <p:sldId id="410" r:id="rId160"/>
    <p:sldId id="406" r:id="rId161"/>
    <p:sldId id="405" r:id="rId162"/>
    <p:sldId id="414" r:id="rId163"/>
    <p:sldId id="413" r:id="rId164"/>
    <p:sldId id="418" r:id="rId165"/>
    <p:sldId id="426" r:id="rId166"/>
    <p:sldId id="420" r:id="rId167"/>
    <p:sldId id="421" r:id="rId168"/>
    <p:sldId id="422" r:id="rId169"/>
    <p:sldId id="423" r:id="rId170"/>
    <p:sldId id="424" r:id="rId171"/>
    <p:sldId id="425" r:id="rId172"/>
    <p:sldId id="428" r:id="rId173"/>
    <p:sldId id="429" r:id="rId174"/>
    <p:sldId id="448" r:id="rId175"/>
    <p:sldId id="430" r:id="rId176"/>
    <p:sldId id="431" r:id="rId177"/>
    <p:sldId id="458" r:id="rId178"/>
    <p:sldId id="432" r:id="rId179"/>
    <p:sldId id="433" r:id="rId180"/>
    <p:sldId id="434" r:id="rId181"/>
    <p:sldId id="435" r:id="rId182"/>
    <p:sldId id="437" r:id="rId183"/>
    <p:sldId id="459" r:id="rId184"/>
    <p:sldId id="440" r:id="rId185"/>
    <p:sldId id="441" r:id="rId186"/>
    <p:sldId id="439" r:id="rId187"/>
    <p:sldId id="438" r:id="rId188"/>
    <p:sldId id="449" r:id="rId189"/>
    <p:sldId id="445" r:id="rId190"/>
    <p:sldId id="450" r:id="rId191"/>
    <p:sldId id="443" r:id="rId192"/>
    <p:sldId id="442" r:id="rId193"/>
    <p:sldId id="444" r:id="rId194"/>
    <p:sldId id="446" r:id="rId195"/>
    <p:sldId id="447" r:id="rId196"/>
    <p:sldId id="451" r:id="rId197"/>
    <p:sldId id="299" r:id="rId19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a:srgbClr val="001970"/>
    <a:srgbClr val="6D3A5D"/>
    <a:srgbClr val="7A853B"/>
    <a:srgbClr val="FFD100"/>
    <a:srgbClr val="35647E"/>
    <a:srgbClr val="488BC9"/>
    <a:srgbClr val="C1D8E5"/>
    <a:srgbClr val="DBE0BA"/>
    <a:srgbClr val="EEDE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7555" autoAdjust="0"/>
  </p:normalViewPr>
  <p:slideViewPr>
    <p:cSldViewPr snapToGrid="0">
      <p:cViewPr varScale="1">
        <p:scale>
          <a:sx n="61" d="100"/>
          <a:sy n="61" d="100"/>
        </p:scale>
        <p:origin x="1596"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5882"/>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microsoft.com/office/2015/10/relationships/revisionInfo" Target="revisionInfo.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1"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notesMaster" Target="notesMasters/notesMaster1.xml"/><Relationship Id="rId203"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CF5A66-B6D5-4ADE-A8AA-6C0F96B06BE8}"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5961016A-7A0E-45EA-BE68-2D67468175E1}">
      <dgm:prSet phldrT="[Text]" custT="1"/>
      <dgm:spPr>
        <a:xfrm>
          <a:off x="2368" y="529028"/>
          <a:ext cx="3659981" cy="1463992"/>
        </a:xfrm>
        <a:solidFill>
          <a:srgbClr val="84B2DC"/>
        </a:solidFill>
        <a:ln w="25400" cap="flat" cmpd="sng" algn="ctr">
          <a:solidFill>
            <a:sysClr val="window" lastClr="FFFFFF">
              <a:hueOff val="0"/>
              <a:satOff val="0"/>
              <a:lumOff val="0"/>
              <a:alphaOff val="0"/>
            </a:sysClr>
          </a:solidFill>
          <a:prstDash val="solid"/>
        </a:ln>
        <a:effectLst/>
      </dgm:spPr>
      <dgm:t>
        <a:bodyPr/>
        <a:lstStyle/>
        <a:p>
          <a:r>
            <a:rPr lang="en-US" sz="1800" dirty="0">
              <a:solidFill>
                <a:schemeClr val="tx1"/>
              </a:solidFill>
              <a:latin typeface="+mn-lt"/>
              <a:ea typeface="+mn-ea"/>
              <a:cs typeface="+mn-cs"/>
            </a:rPr>
            <a:t>Initial testing</a:t>
          </a:r>
          <a:r>
            <a:rPr lang="en-US" sz="1800" baseline="0" dirty="0">
              <a:solidFill>
                <a:schemeClr val="tx1"/>
              </a:solidFill>
              <a:latin typeface="+mn-lt"/>
              <a:ea typeface="+mn-ea"/>
              <a:cs typeface="+mn-cs"/>
            </a:rPr>
            <a:t> window (by each content area)</a:t>
          </a:r>
          <a:endParaRPr lang="en-US" sz="1800" dirty="0">
            <a:solidFill>
              <a:schemeClr val="tx1"/>
            </a:solidFill>
            <a:latin typeface="+mn-lt"/>
            <a:ea typeface="+mn-ea"/>
            <a:cs typeface="+mn-cs"/>
          </a:endParaRPr>
        </a:p>
      </dgm:t>
    </dgm:pt>
    <dgm:pt modelId="{97505E75-DCF8-4B00-9958-34EB0EA1C9B9}" type="parTrans" cxnId="{0F732CAA-1D42-4081-BE49-78E4A91CB361}">
      <dgm:prSet/>
      <dgm:spPr/>
      <dgm:t>
        <a:bodyPr/>
        <a:lstStyle/>
        <a:p>
          <a:endParaRPr lang="en-US" sz="1800">
            <a:latin typeface="+mn-lt"/>
          </a:endParaRPr>
        </a:p>
      </dgm:t>
    </dgm:pt>
    <dgm:pt modelId="{41972D1B-667E-487E-8246-D5D9E1177900}" type="sibTrans" cxnId="{0F732CAA-1D42-4081-BE49-78E4A91CB361}">
      <dgm:prSet/>
      <dgm:spPr/>
      <dgm:t>
        <a:bodyPr/>
        <a:lstStyle/>
        <a:p>
          <a:endParaRPr lang="en-US" sz="1800">
            <a:latin typeface="+mn-lt"/>
          </a:endParaRPr>
        </a:p>
      </dgm:t>
    </dgm:pt>
    <dgm:pt modelId="{A13F7648-E1B9-4D4A-AD8B-2D2255C892CA}">
      <dgm:prSet phldrT="[Text]" custT="1"/>
      <dgm:spPr>
        <a:xfrm>
          <a:off x="3186552" y="653467"/>
          <a:ext cx="3037784" cy="1215113"/>
        </a:xfrm>
        <a:solidFill>
          <a:srgbClr val="C1D8ED">
            <a:alpha val="89804"/>
          </a:srgbClr>
        </a:solidFill>
        <a:ln w="25400" cap="flat" cmpd="sng" algn="ctr">
          <a:solidFill>
            <a:srgbClr val="F0F0F0">
              <a:alpha val="90000"/>
            </a:srgbClr>
          </a:solidFill>
          <a:prstDash val="solid"/>
        </a:ln>
        <a:effectLst/>
      </dgm:spPr>
      <dgm:t>
        <a:bodyPr/>
        <a:lstStyle/>
        <a:p>
          <a:r>
            <a:rPr lang="en-US" sz="1800" dirty="0">
              <a:solidFill>
                <a:sysClr val="windowText" lastClr="000000">
                  <a:hueOff val="0"/>
                  <a:satOff val="0"/>
                  <a:lumOff val="0"/>
                  <a:alphaOff val="0"/>
                </a:sysClr>
              </a:solidFill>
              <a:latin typeface="+mn-lt"/>
              <a:ea typeface="+mn-ea"/>
              <a:cs typeface="+mn-cs"/>
            </a:rPr>
            <a:t>Student </a:t>
          </a:r>
          <a:r>
            <a:rPr lang="en-US" sz="1800" dirty="0" smtClean="0">
              <a:solidFill>
                <a:sysClr val="windowText" lastClr="000000">
                  <a:hueOff val="0"/>
                  <a:satOff val="0"/>
                  <a:lumOff val="0"/>
                  <a:alphaOff val="0"/>
                </a:sysClr>
              </a:solidFill>
              <a:latin typeface="+mn-lt"/>
              <a:ea typeface="+mn-ea"/>
              <a:cs typeface="+mn-cs"/>
            </a:rPr>
            <a:t>needs </a:t>
          </a:r>
          <a:br>
            <a:rPr lang="en-US" sz="1800" dirty="0" smtClean="0">
              <a:solidFill>
                <a:sysClr val="windowText" lastClr="000000">
                  <a:hueOff val="0"/>
                  <a:satOff val="0"/>
                  <a:lumOff val="0"/>
                  <a:alphaOff val="0"/>
                </a:sysClr>
              </a:solidFill>
              <a:latin typeface="+mn-lt"/>
              <a:ea typeface="+mn-ea"/>
              <a:cs typeface="+mn-cs"/>
            </a:rPr>
          </a:br>
          <a:r>
            <a:rPr lang="en-US" sz="1800" dirty="0" smtClean="0">
              <a:solidFill>
                <a:sysClr val="windowText" lastClr="000000">
                  <a:hueOff val="0"/>
                  <a:satOff val="0"/>
                  <a:lumOff val="0"/>
                  <a:alphaOff val="0"/>
                </a:sysClr>
              </a:solidFill>
              <a:latin typeface="+mn-lt"/>
              <a:ea typeface="+mn-ea"/>
              <a:cs typeface="+mn-cs"/>
            </a:rPr>
            <a:t>to </a:t>
          </a:r>
          <a:r>
            <a:rPr lang="en-US" sz="1800" dirty="0">
              <a:solidFill>
                <a:sysClr val="windowText" lastClr="000000">
                  <a:hueOff val="0"/>
                  <a:satOff val="0"/>
                  <a:lumOff val="0"/>
                  <a:alphaOff val="0"/>
                </a:sysClr>
              </a:solidFill>
              <a:latin typeface="+mn-lt"/>
              <a:ea typeface="+mn-ea"/>
              <a:cs typeface="+mn-cs"/>
            </a:rPr>
            <a:t>test</a:t>
          </a:r>
        </a:p>
      </dgm:t>
    </dgm:pt>
    <dgm:pt modelId="{8371868C-52E2-409C-8552-EDEBCF8A5CE4}" type="parTrans" cxnId="{D42F4102-9C40-4650-BEA9-4AAE48E7CF86}">
      <dgm:prSet/>
      <dgm:spPr/>
      <dgm:t>
        <a:bodyPr/>
        <a:lstStyle/>
        <a:p>
          <a:endParaRPr lang="en-US" sz="1800">
            <a:latin typeface="+mn-lt"/>
          </a:endParaRPr>
        </a:p>
      </dgm:t>
    </dgm:pt>
    <dgm:pt modelId="{EA6F8B22-27FA-4A2F-A524-59EF8876A6E4}" type="sibTrans" cxnId="{D42F4102-9C40-4650-BEA9-4AAE48E7CF86}">
      <dgm:prSet/>
      <dgm:spPr/>
      <dgm:t>
        <a:bodyPr/>
        <a:lstStyle/>
        <a:p>
          <a:endParaRPr lang="en-US" sz="1800">
            <a:latin typeface="+mn-lt"/>
          </a:endParaRPr>
        </a:p>
      </dgm:t>
    </dgm:pt>
    <dgm:pt modelId="{83686D69-512C-4862-9DAA-6EADC1CF8C00}">
      <dgm:prSet phldrT="[Text]" custT="1"/>
      <dgm:spPr>
        <a:xfrm>
          <a:off x="5799046" y="653467"/>
          <a:ext cx="3037784" cy="1215113"/>
        </a:xfrm>
        <a:solidFill>
          <a:srgbClr val="D8E7F4">
            <a:alpha val="89804"/>
          </a:srgbClr>
        </a:solidFill>
        <a:ln w="25400" cap="flat" cmpd="sng" algn="ctr">
          <a:solidFill>
            <a:srgbClr val="F0F0F0">
              <a:alpha val="90000"/>
            </a:srgbClr>
          </a:solidFill>
          <a:prstDash val="solid"/>
        </a:ln>
        <a:effectLst/>
      </dgm:spPr>
      <dgm:t>
        <a:bodyPr/>
        <a:lstStyle/>
        <a:p>
          <a:r>
            <a:rPr lang="en-US" sz="1800" dirty="0">
              <a:solidFill>
                <a:sysClr val="windowText" lastClr="000000">
                  <a:hueOff val="0"/>
                  <a:satOff val="0"/>
                  <a:lumOff val="0"/>
                  <a:alphaOff val="0"/>
                </a:sysClr>
              </a:solidFill>
              <a:latin typeface="+mn-lt"/>
              <a:ea typeface="+mn-ea"/>
              <a:cs typeface="+mn-cs"/>
            </a:rPr>
            <a:t>Student arrives on April 7</a:t>
          </a:r>
          <a:r>
            <a:rPr lang="en-US" sz="1800" baseline="30000" dirty="0">
              <a:solidFill>
                <a:sysClr val="windowText" lastClr="000000">
                  <a:hueOff val="0"/>
                  <a:satOff val="0"/>
                  <a:lumOff val="0"/>
                  <a:alphaOff val="0"/>
                </a:sysClr>
              </a:solidFill>
              <a:latin typeface="+mn-lt"/>
              <a:ea typeface="+mn-ea"/>
              <a:cs typeface="+mn-cs"/>
            </a:rPr>
            <a:t>th</a:t>
          </a:r>
          <a:r>
            <a:rPr lang="en-US" sz="1800" dirty="0">
              <a:solidFill>
                <a:sysClr val="windowText" lastClr="000000">
                  <a:hueOff val="0"/>
                  <a:satOff val="0"/>
                  <a:lumOff val="0"/>
                  <a:alphaOff val="0"/>
                </a:sysClr>
              </a:solidFill>
              <a:latin typeface="+mn-lt"/>
              <a:ea typeface="+mn-ea"/>
              <a:cs typeface="+mn-cs"/>
            </a:rPr>
            <a:t> and </a:t>
          </a:r>
          <a:r>
            <a:rPr lang="en-US" sz="1800" dirty="0" smtClean="0">
              <a:solidFill>
                <a:sysClr val="windowText" lastClr="000000">
                  <a:hueOff val="0"/>
                  <a:satOff val="0"/>
                  <a:lumOff val="0"/>
                  <a:alphaOff val="0"/>
                </a:sysClr>
              </a:solidFill>
              <a:latin typeface="+mn-lt"/>
              <a:ea typeface="+mn-ea"/>
              <a:cs typeface="+mn-cs"/>
            </a:rPr>
            <a:t>needs </a:t>
          </a:r>
          <a:r>
            <a:rPr lang="en-US" sz="1800" dirty="0">
              <a:solidFill>
                <a:sysClr val="windowText" lastClr="000000">
                  <a:hueOff val="0"/>
                  <a:satOff val="0"/>
                  <a:lumOff val="0"/>
                  <a:alphaOff val="0"/>
                </a:sysClr>
              </a:solidFill>
              <a:latin typeface="+mn-lt"/>
              <a:ea typeface="+mn-ea"/>
              <a:cs typeface="+mn-cs"/>
            </a:rPr>
            <a:t>to </a:t>
          </a:r>
          <a:r>
            <a:rPr lang="en-US" sz="1800" dirty="0" smtClean="0">
              <a:solidFill>
                <a:sysClr val="windowText" lastClr="000000">
                  <a:hueOff val="0"/>
                  <a:satOff val="0"/>
                  <a:lumOff val="0"/>
                  <a:alphaOff val="0"/>
                </a:sysClr>
              </a:solidFill>
              <a:latin typeface="+mn-lt"/>
              <a:ea typeface="+mn-ea"/>
              <a:cs typeface="+mn-cs"/>
            </a:rPr>
            <a:t>test ELA</a:t>
          </a:r>
          <a:endParaRPr lang="en-US" sz="1800" dirty="0">
            <a:solidFill>
              <a:sysClr val="windowText" lastClr="000000">
                <a:hueOff val="0"/>
                <a:satOff val="0"/>
                <a:lumOff val="0"/>
                <a:alphaOff val="0"/>
              </a:sysClr>
            </a:solidFill>
            <a:latin typeface="+mn-lt"/>
            <a:ea typeface="+mn-ea"/>
            <a:cs typeface="+mn-cs"/>
          </a:endParaRPr>
        </a:p>
      </dgm:t>
    </dgm:pt>
    <dgm:pt modelId="{2C492719-B084-49BC-BF5C-6C0102E798A3}" type="parTrans" cxnId="{EDCA4FF6-D798-44B7-AA3D-2F6B32BB6311}">
      <dgm:prSet/>
      <dgm:spPr/>
      <dgm:t>
        <a:bodyPr/>
        <a:lstStyle/>
        <a:p>
          <a:endParaRPr lang="en-US" sz="1800">
            <a:latin typeface="+mn-lt"/>
          </a:endParaRPr>
        </a:p>
      </dgm:t>
    </dgm:pt>
    <dgm:pt modelId="{A9B20BD3-9AA1-424B-9AF7-828519BA621D}" type="sibTrans" cxnId="{EDCA4FF6-D798-44B7-AA3D-2F6B32BB6311}">
      <dgm:prSet/>
      <dgm:spPr/>
      <dgm:t>
        <a:bodyPr/>
        <a:lstStyle/>
        <a:p>
          <a:endParaRPr lang="en-US" sz="1800">
            <a:latin typeface="+mn-lt"/>
          </a:endParaRPr>
        </a:p>
      </dgm:t>
    </dgm:pt>
    <dgm:pt modelId="{06ADB9D3-1C02-45F4-888A-0097D17C83B3}">
      <dgm:prSet phldrT="[Text]" custT="1"/>
      <dgm:spPr>
        <a:xfrm>
          <a:off x="2368" y="2197979"/>
          <a:ext cx="3659981" cy="1463992"/>
        </a:xfrm>
        <a:solidFill>
          <a:srgbClr val="84B2DC"/>
        </a:solidFill>
        <a:ln w="25400" cap="flat" cmpd="sng" algn="ctr">
          <a:solidFill>
            <a:sysClr val="window" lastClr="FFFFFF">
              <a:hueOff val="0"/>
              <a:satOff val="0"/>
              <a:lumOff val="0"/>
              <a:alphaOff val="0"/>
            </a:sysClr>
          </a:solidFill>
          <a:prstDash val="solid"/>
        </a:ln>
        <a:effectLst/>
      </dgm:spPr>
      <dgm:t>
        <a:bodyPr/>
        <a:lstStyle/>
        <a:p>
          <a:r>
            <a:rPr lang="en-US" sz="1800" u="none" dirty="0">
              <a:solidFill>
                <a:schemeClr val="tx1"/>
              </a:solidFill>
              <a:latin typeface="+mn-lt"/>
              <a:ea typeface="+mn-ea"/>
              <a:cs typeface="+mn-cs"/>
            </a:rPr>
            <a:t>Make-up testing</a:t>
          </a:r>
          <a:r>
            <a:rPr lang="en-US" sz="1800" u="none" baseline="0" dirty="0">
              <a:solidFill>
                <a:schemeClr val="tx1"/>
              </a:solidFill>
              <a:latin typeface="+mn-lt"/>
              <a:ea typeface="+mn-ea"/>
              <a:cs typeface="+mn-cs"/>
            </a:rPr>
            <a:t> window (by each content area)</a:t>
          </a:r>
          <a:endParaRPr lang="en-US" sz="1800" u="none" dirty="0">
            <a:solidFill>
              <a:schemeClr val="tx1"/>
            </a:solidFill>
            <a:latin typeface="+mn-lt"/>
            <a:ea typeface="+mn-ea"/>
            <a:cs typeface="+mn-cs"/>
          </a:endParaRPr>
        </a:p>
      </dgm:t>
    </dgm:pt>
    <dgm:pt modelId="{6FF766ED-B403-4BD9-9C15-68A278C477FA}" type="parTrans" cxnId="{0A3F9344-5133-4EFF-BA4B-C02F10345E12}">
      <dgm:prSet/>
      <dgm:spPr/>
      <dgm:t>
        <a:bodyPr/>
        <a:lstStyle/>
        <a:p>
          <a:endParaRPr lang="en-US" sz="1800">
            <a:latin typeface="+mn-lt"/>
          </a:endParaRPr>
        </a:p>
      </dgm:t>
    </dgm:pt>
    <dgm:pt modelId="{C2C2F0D9-D9DF-455F-8D57-7E22E90F03CE}" type="sibTrans" cxnId="{0A3F9344-5133-4EFF-BA4B-C02F10345E12}">
      <dgm:prSet/>
      <dgm:spPr/>
      <dgm:t>
        <a:bodyPr/>
        <a:lstStyle/>
        <a:p>
          <a:endParaRPr lang="en-US" sz="1800">
            <a:latin typeface="+mn-lt"/>
          </a:endParaRPr>
        </a:p>
      </dgm:t>
    </dgm:pt>
    <dgm:pt modelId="{ADFC5E95-3CD5-46D6-BA7C-8FAE663C736F}">
      <dgm:prSet phldrT="[Text]" custT="1"/>
      <dgm:spPr>
        <a:xfrm>
          <a:off x="3186552" y="2322418"/>
          <a:ext cx="3037784" cy="1215113"/>
        </a:xfrm>
        <a:solidFill>
          <a:srgbClr val="C1D8ED">
            <a:alpha val="90000"/>
          </a:srgbClr>
        </a:solidFill>
        <a:ln w="25400" cap="flat" cmpd="sng" algn="ctr">
          <a:solidFill>
            <a:srgbClr val="F0F0F0">
              <a:alpha val="90000"/>
            </a:srgbClr>
          </a:solidFill>
          <a:prstDash val="solid"/>
        </a:ln>
        <a:effectLst/>
      </dgm:spPr>
      <dgm:t>
        <a:bodyPr/>
        <a:lstStyle/>
        <a:p>
          <a:r>
            <a:rPr lang="en-US" sz="1800" dirty="0">
              <a:solidFill>
                <a:sysClr val="windowText" lastClr="000000">
                  <a:hueOff val="0"/>
                  <a:satOff val="0"/>
                  <a:lumOff val="0"/>
                  <a:alphaOff val="0"/>
                </a:sysClr>
              </a:solidFill>
              <a:latin typeface="+mn-lt"/>
              <a:ea typeface="+mn-ea"/>
              <a:cs typeface="+mn-cs"/>
            </a:rPr>
            <a:t>District decides  if student will test</a:t>
          </a:r>
        </a:p>
      </dgm:t>
    </dgm:pt>
    <dgm:pt modelId="{E92DA99A-08A0-4811-86F7-F56E430D2B7C}" type="parTrans" cxnId="{EB83B406-C0C8-4188-935F-416041EF2981}">
      <dgm:prSet/>
      <dgm:spPr/>
      <dgm:t>
        <a:bodyPr/>
        <a:lstStyle/>
        <a:p>
          <a:endParaRPr lang="en-US" sz="1800">
            <a:latin typeface="+mn-lt"/>
          </a:endParaRPr>
        </a:p>
      </dgm:t>
    </dgm:pt>
    <dgm:pt modelId="{FC14F6AA-544C-4D2A-B274-33BC5FC3BE25}" type="sibTrans" cxnId="{EB83B406-C0C8-4188-935F-416041EF2981}">
      <dgm:prSet/>
      <dgm:spPr/>
      <dgm:t>
        <a:bodyPr/>
        <a:lstStyle/>
        <a:p>
          <a:endParaRPr lang="en-US" sz="1800">
            <a:latin typeface="+mn-lt"/>
          </a:endParaRPr>
        </a:p>
      </dgm:t>
    </dgm:pt>
    <dgm:pt modelId="{DEC0EBE8-BD50-46B4-915D-54793FB727ED}">
      <dgm:prSet phldrT="[Text]" custT="1"/>
      <dgm:spPr>
        <a:xfrm>
          <a:off x="5799046" y="2322418"/>
          <a:ext cx="3037784" cy="1215113"/>
        </a:xfrm>
        <a:solidFill>
          <a:srgbClr val="D8E7F4">
            <a:alpha val="90000"/>
          </a:srgbClr>
        </a:solidFill>
        <a:ln w="25400" cap="flat" cmpd="sng" algn="ctr">
          <a:solidFill>
            <a:srgbClr val="F0F0F0">
              <a:alpha val="90000"/>
            </a:srgbClr>
          </a:solidFill>
          <a:prstDash val="solid"/>
        </a:ln>
        <a:effectLst/>
      </dgm:spPr>
      <dgm:t>
        <a:bodyPr/>
        <a:lstStyle/>
        <a:p>
          <a:r>
            <a:rPr lang="en-US" sz="1800" dirty="0">
              <a:solidFill>
                <a:sysClr val="windowText" lastClr="000000">
                  <a:hueOff val="0"/>
                  <a:satOff val="0"/>
                  <a:lumOff val="0"/>
                  <a:alphaOff val="0"/>
                </a:sysClr>
              </a:solidFill>
              <a:latin typeface="+mn-lt"/>
              <a:ea typeface="+mn-ea"/>
              <a:cs typeface="+mn-cs"/>
            </a:rPr>
            <a:t>Student arrives  April 11</a:t>
          </a:r>
          <a:r>
            <a:rPr lang="en-US" sz="1800" baseline="30000" dirty="0">
              <a:solidFill>
                <a:sysClr val="windowText" lastClr="000000">
                  <a:hueOff val="0"/>
                  <a:satOff val="0"/>
                  <a:lumOff val="0"/>
                  <a:alphaOff val="0"/>
                </a:sysClr>
              </a:solidFill>
              <a:latin typeface="+mn-lt"/>
              <a:ea typeface="+mn-ea"/>
              <a:cs typeface="+mn-cs"/>
            </a:rPr>
            <a:t>th</a:t>
          </a:r>
          <a:r>
            <a:rPr lang="en-US" sz="1800" baseline="0" dirty="0" smtClean="0">
              <a:solidFill>
                <a:sysClr val="windowText" lastClr="000000">
                  <a:hueOff val="0"/>
                  <a:satOff val="0"/>
                  <a:lumOff val="0"/>
                  <a:alphaOff val="0"/>
                </a:sysClr>
              </a:solidFill>
              <a:latin typeface="+mn-lt"/>
              <a:ea typeface="+mn-ea"/>
              <a:cs typeface="+mn-cs"/>
            </a:rPr>
            <a:t>, </a:t>
          </a:r>
          <a:r>
            <a:rPr lang="en-US" sz="1800" baseline="0" dirty="0">
              <a:solidFill>
                <a:sysClr val="windowText" lastClr="000000">
                  <a:hueOff val="0"/>
                  <a:satOff val="0"/>
                  <a:lumOff val="0"/>
                  <a:alphaOff val="0"/>
                </a:sysClr>
              </a:solidFill>
              <a:latin typeface="+mn-lt"/>
              <a:ea typeface="+mn-ea"/>
              <a:cs typeface="+mn-cs"/>
            </a:rPr>
            <a:t>district has the option </a:t>
          </a:r>
          <a:r>
            <a:rPr lang="en-US" sz="1800" baseline="0" dirty="0" smtClean="0">
              <a:solidFill>
                <a:sysClr val="windowText" lastClr="000000">
                  <a:hueOff val="0"/>
                  <a:satOff val="0"/>
                  <a:lumOff val="0"/>
                  <a:alphaOff val="0"/>
                </a:sysClr>
              </a:solidFill>
              <a:latin typeface="+mn-lt"/>
              <a:ea typeface="+mn-ea"/>
              <a:cs typeface="+mn-cs"/>
            </a:rPr>
            <a:t>of testing </a:t>
          </a:r>
          <a:r>
            <a:rPr lang="en-US" sz="1800" baseline="0" dirty="0">
              <a:solidFill>
                <a:sysClr val="windowText" lastClr="000000">
                  <a:hueOff val="0"/>
                  <a:satOff val="0"/>
                  <a:lumOff val="0"/>
                  <a:alphaOff val="0"/>
                </a:sysClr>
              </a:solidFill>
              <a:latin typeface="+mn-lt"/>
              <a:ea typeface="+mn-ea"/>
              <a:cs typeface="+mn-cs"/>
            </a:rPr>
            <a:t>to receive  data</a:t>
          </a:r>
          <a:endParaRPr lang="en-US" sz="1800" dirty="0">
            <a:solidFill>
              <a:sysClr val="windowText" lastClr="000000">
                <a:hueOff val="0"/>
                <a:satOff val="0"/>
                <a:lumOff val="0"/>
                <a:alphaOff val="0"/>
              </a:sysClr>
            </a:solidFill>
            <a:latin typeface="+mn-lt"/>
            <a:ea typeface="+mn-ea"/>
            <a:cs typeface="+mn-cs"/>
          </a:endParaRPr>
        </a:p>
      </dgm:t>
    </dgm:pt>
    <dgm:pt modelId="{F66F7790-D95C-4761-AEBB-64A74E76E7D5}" type="parTrans" cxnId="{EEF36B4F-9F9E-41D6-B7C7-13E6747F5E96}">
      <dgm:prSet/>
      <dgm:spPr/>
      <dgm:t>
        <a:bodyPr/>
        <a:lstStyle/>
        <a:p>
          <a:endParaRPr lang="en-US" sz="1800">
            <a:latin typeface="+mn-lt"/>
          </a:endParaRPr>
        </a:p>
      </dgm:t>
    </dgm:pt>
    <dgm:pt modelId="{78107C82-A692-4FFE-9514-3814D278121C}" type="sibTrans" cxnId="{EEF36B4F-9F9E-41D6-B7C7-13E6747F5E96}">
      <dgm:prSet/>
      <dgm:spPr/>
      <dgm:t>
        <a:bodyPr/>
        <a:lstStyle/>
        <a:p>
          <a:endParaRPr lang="en-US" sz="1800">
            <a:latin typeface="+mn-lt"/>
          </a:endParaRPr>
        </a:p>
      </dgm:t>
    </dgm:pt>
    <dgm:pt modelId="{4673C72E-5E6F-459C-B341-DD1D0D0B9133}" type="pres">
      <dgm:prSet presAssocID="{30CF5A66-B6D5-4ADE-A8AA-6C0F96B06BE8}" presName="Name0" presStyleCnt="0">
        <dgm:presLayoutVars>
          <dgm:chPref val="3"/>
          <dgm:dir/>
          <dgm:animLvl val="lvl"/>
          <dgm:resizeHandles/>
        </dgm:presLayoutVars>
      </dgm:prSet>
      <dgm:spPr/>
      <dgm:t>
        <a:bodyPr/>
        <a:lstStyle/>
        <a:p>
          <a:endParaRPr lang="en-US"/>
        </a:p>
      </dgm:t>
    </dgm:pt>
    <dgm:pt modelId="{3E498F4B-397F-43C9-ADEE-08E6533D923D}" type="pres">
      <dgm:prSet presAssocID="{5961016A-7A0E-45EA-BE68-2D67468175E1}" presName="horFlow" presStyleCnt="0"/>
      <dgm:spPr/>
    </dgm:pt>
    <dgm:pt modelId="{5CAB935F-8669-4FA5-B362-8897D26F2789}" type="pres">
      <dgm:prSet presAssocID="{5961016A-7A0E-45EA-BE68-2D67468175E1}" presName="bigChev" presStyleLbl="node1" presStyleIdx="0" presStyleCnt="2"/>
      <dgm:spPr>
        <a:prstGeom prst="chevron">
          <a:avLst/>
        </a:prstGeom>
      </dgm:spPr>
      <dgm:t>
        <a:bodyPr/>
        <a:lstStyle/>
        <a:p>
          <a:endParaRPr lang="en-US"/>
        </a:p>
      </dgm:t>
    </dgm:pt>
    <dgm:pt modelId="{773FDBA1-CA8B-4C51-89A8-D0DE418F3EE8}" type="pres">
      <dgm:prSet presAssocID="{8371868C-52E2-409C-8552-EDEBCF8A5CE4}" presName="parTrans" presStyleCnt="0"/>
      <dgm:spPr/>
    </dgm:pt>
    <dgm:pt modelId="{CA5ED50E-6E53-4639-B82A-7E032FBDA84F}" type="pres">
      <dgm:prSet presAssocID="{A13F7648-E1B9-4D4A-AD8B-2D2255C892CA}" presName="node" presStyleLbl="alignAccFollowNode1" presStyleIdx="0" presStyleCnt="4">
        <dgm:presLayoutVars>
          <dgm:bulletEnabled val="1"/>
        </dgm:presLayoutVars>
      </dgm:prSet>
      <dgm:spPr>
        <a:prstGeom prst="chevron">
          <a:avLst/>
        </a:prstGeom>
      </dgm:spPr>
      <dgm:t>
        <a:bodyPr/>
        <a:lstStyle/>
        <a:p>
          <a:endParaRPr lang="en-US"/>
        </a:p>
      </dgm:t>
    </dgm:pt>
    <dgm:pt modelId="{266FDF8F-29FF-432C-A83E-37369AEC8E20}" type="pres">
      <dgm:prSet presAssocID="{EA6F8B22-27FA-4A2F-A524-59EF8876A6E4}" presName="sibTrans" presStyleCnt="0"/>
      <dgm:spPr/>
    </dgm:pt>
    <dgm:pt modelId="{B72253C5-59D1-4455-BBF7-71B2425C2C2B}" type="pres">
      <dgm:prSet presAssocID="{83686D69-512C-4862-9DAA-6EADC1CF8C00}" presName="node" presStyleLbl="alignAccFollowNode1" presStyleIdx="1" presStyleCnt="4">
        <dgm:presLayoutVars>
          <dgm:bulletEnabled val="1"/>
        </dgm:presLayoutVars>
      </dgm:prSet>
      <dgm:spPr>
        <a:prstGeom prst="chevron">
          <a:avLst/>
        </a:prstGeom>
      </dgm:spPr>
      <dgm:t>
        <a:bodyPr/>
        <a:lstStyle/>
        <a:p>
          <a:endParaRPr lang="en-US"/>
        </a:p>
      </dgm:t>
    </dgm:pt>
    <dgm:pt modelId="{162FCE81-17EC-4AFE-8A22-19AF9A91FEB2}" type="pres">
      <dgm:prSet presAssocID="{5961016A-7A0E-45EA-BE68-2D67468175E1}" presName="vSp" presStyleCnt="0"/>
      <dgm:spPr/>
    </dgm:pt>
    <dgm:pt modelId="{4BC6DA15-5BD8-41DD-BE4D-0AD743CF53A7}" type="pres">
      <dgm:prSet presAssocID="{06ADB9D3-1C02-45F4-888A-0097D17C83B3}" presName="horFlow" presStyleCnt="0"/>
      <dgm:spPr/>
    </dgm:pt>
    <dgm:pt modelId="{221501C1-AB8A-464C-8FA7-19E86C2170B7}" type="pres">
      <dgm:prSet presAssocID="{06ADB9D3-1C02-45F4-888A-0097D17C83B3}" presName="bigChev" presStyleLbl="node1" presStyleIdx="1" presStyleCnt="2"/>
      <dgm:spPr>
        <a:prstGeom prst="chevron">
          <a:avLst/>
        </a:prstGeom>
      </dgm:spPr>
      <dgm:t>
        <a:bodyPr/>
        <a:lstStyle/>
        <a:p>
          <a:endParaRPr lang="en-US"/>
        </a:p>
      </dgm:t>
    </dgm:pt>
    <dgm:pt modelId="{7002DCB5-407C-4B0B-A60B-D84EFC0F9D8D}" type="pres">
      <dgm:prSet presAssocID="{E92DA99A-08A0-4811-86F7-F56E430D2B7C}" presName="parTrans" presStyleCnt="0"/>
      <dgm:spPr/>
    </dgm:pt>
    <dgm:pt modelId="{E27B208B-F5B4-49F6-881E-86FDE9295B8A}" type="pres">
      <dgm:prSet presAssocID="{ADFC5E95-3CD5-46D6-BA7C-8FAE663C736F}" presName="node" presStyleLbl="alignAccFollowNode1" presStyleIdx="2" presStyleCnt="4">
        <dgm:presLayoutVars>
          <dgm:bulletEnabled val="1"/>
        </dgm:presLayoutVars>
      </dgm:prSet>
      <dgm:spPr>
        <a:prstGeom prst="chevron">
          <a:avLst/>
        </a:prstGeom>
      </dgm:spPr>
      <dgm:t>
        <a:bodyPr/>
        <a:lstStyle/>
        <a:p>
          <a:endParaRPr lang="en-US"/>
        </a:p>
      </dgm:t>
    </dgm:pt>
    <dgm:pt modelId="{44C0AB1F-23BF-46C7-9810-05DA1AF63EAF}" type="pres">
      <dgm:prSet presAssocID="{FC14F6AA-544C-4D2A-B274-33BC5FC3BE25}" presName="sibTrans" presStyleCnt="0"/>
      <dgm:spPr/>
    </dgm:pt>
    <dgm:pt modelId="{709D9FF9-5E32-43C1-B3DA-AA4D0480BE6B}" type="pres">
      <dgm:prSet presAssocID="{DEC0EBE8-BD50-46B4-915D-54793FB727ED}" presName="node" presStyleLbl="alignAccFollowNode1" presStyleIdx="3" presStyleCnt="4">
        <dgm:presLayoutVars>
          <dgm:bulletEnabled val="1"/>
        </dgm:presLayoutVars>
      </dgm:prSet>
      <dgm:spPr>
        <a:prstGeom prst="chevron">
          <a:avLst/>
        </a:prstGeom>
      </dgm:spPr>
      <dgm:t>
        <a:bodyPr/>
        <a:lstStyle/>
        <a:p>
          <a:endParaRPr lang="en-US"/>
        </a:p>
      </dgm:t>
    </dgm:pt>
  </dgm:ptLst>
  <dgm:cxnLst>
    <dgm:cxn modelId="{0A3F9344-5133-4EFF-BA4B-C02F10345E12}" srcId="{30CF5A66-B6D5-4ADE-A8AA-6C0F96B06BE8}" destId="{06ADB9D3-1C02-45F4-888A-0097D17C83B3}" srcOrd="1" destOrd="0" parTransId="{6FF766ED-B403-4BD9-9C15-68A278C477FA}" sibTransId="{C2C2F0D9-D9DF-455F-8D57-7E22E90F03CE}"/>
    <dgm:cxn modelId="{EDCA4FF6-D798-44B7-AA3D-2F6B32BB6311}" srcId="{5961016A-7A0E-45EA-BE68-2D67468175E1}" destId="{83686D69-512C-4862-9DAA-6EADC1CF8C00}" srcOrd="1" destOrd="0" parTransId="{2C492719-B084-49BC-BF5C-6C0102E798A3}" sibTransId="{A9B20BD3-9AA1-424B-9AF7-828519BA621D}"/>
    <dgm:cxn modelId="{EEF36B4F-9F9E-41D6-B7C7-13E6747F5E96}" srcId="{06ADB9D3-1C02-45F4-888A-0097D17C83B3}" destId="{DEC0EBE8-BD50-46B4-915D-54793FB727ED}" srcOrd="1" destOrd="0" parTransId="{F66F7790-D95C-4761-AEBB-64A74E76E7D5}" sibTransId="{78107C82-A692-4FFE-9514-3814D278121C}"/>
    <dgm:cxn modelId="{0F732CAA-1D42-4081-BE49-78E4A91CB361}" srcId="{30CF5A66-B6D5-4ADE-A8AA-6C0F96B06BE8}" destId="{5961016A-7A0E-45EA-BE68-2D67468175E1}" srcOrd="0" destOrd="0" parTransId="{97505E75-DCF8-4B00-9958-34EB0EA1C9B9}" sibTransId="{41972D1B-667E-487E-8246-D5D9E1177900}"/>
    <dgm:cxn modelId="{FE5A7439-5E81-47E2-B719-196D70942DEA}" type="presOf" srcId="{ADFC5E95-3CD5-46D6-BA7C-8FAE663C736F}" destId="{E27B208B-F5B4-49F6-881E-86FDE9295B8A}" srcOrd="0" destOrd="0" presId="urn:microsoft.com/office/officeart/2005/8/layout/lProcess3"/>
    <dgm:cxn modelId="{625E7F75-20CB-4333-9461-F45F262C31E5}" type="presOf" srcId="{A13F7648-E1B9-4D4A-AD8B-2D2255C892CA}" destId="{CA5ED50E-6E53-4639-B82A-7E032FBDA84F}" srcOrd="0" destOrd="0" presId="urn:microsoft.com/office/officeart/2005/8/layout/lProcess3"/>
    <dgm:cxn modelId="{EB83B406-C0C8-4188-935F-416041EF2981}" srcId="{06ADB9D3-1C02-45F4-888A-0097D17C83B3}" destId="{ADFC5E95-3CD5-46D6-BA7C-8FAE663C736F}" srcOrd="0" destOrd="0" parTransId="{E92DA99A-08A0-4811-86F7-F56E430D2B7C}" sibTransId="{FC14F6AA-544C-4D2A-B274-33BC5FC3BE25}"/>
    <dgm:cxn modelId="{B4C678DD-519F-4073-A029-12982DD973A2}" type="presOf" srcId="{30CF5A66-B6D5-4ADE-A8AA-6C0F96B06BE8}" destId="{4673C72E-5E6F-459C-B341-DD1D0D0B9133}" srcOrd="0" destOrd="0" presId="urn:microsoft.com/office/officeart/2005/8/layout/lProcess3"/>
    <dgm:cxn modelId="{ECDC2318-44DA-4DB3-9A4A-8C985B9561DD}" type="presOf" srcId="{06ADB9D3-1C02-45F4-888A-0097D17C83B3}" destId="{221501C1-AB8A-464C-8FA7-19E86C2170B7}" srcOrd="0" destOrd="0" presId="urn:microsoft.com/office/officeart/2005/8/layout/lProcess3"/>
    <dgm:cxn modelId="{60117044-01B2-48C2-96F8-D988B6C5584A}" type="presOf" srcId="{DEC0EBE8-BD50-46B4-915D-54793FB727ED}" destId="{709D9FF9-5E32-43C1-B3DA-AA4D0480BE6B}" srcOrd="0" destOrd="0" presId="urn:microsoft.com/office/officeart/2005/8/layout/lProcess3"/>
    <dgm:cxn modelId="{D42F4102-9C40-4650-BEA9-4AAE48E7CF86}" srcId="{5961016A-7A0E-45EA-BE68-2D67468175E1}" destId="{A13F7648-E1B9-4D4A-AD8B-2D2255C892CA}" srcOrd="0" destOrd="0" parTransId="{8371868C-52E2-409C-8552-EDEBCF8A5CE4}" sibTransId="{EA6F8B22-27FA-4A2F-A524-59EF8876A6E4}"/>
    <dgm:cxn modelId="{539A2477-7135-4697-90F6-17D53934FAC5}" type="presOf" srcId="{5961016A-7A0E-45EA-BE68-2D67468175E1}" destId="{5CAB935F-8669-4FA5-B362-8897D26F2789}" srcOrd="0" destOrd="0" presId="urn:microsoft.com/office/officeart/2005/8/layout/lProcess3"/>
    <dgm:cxn modelId="{AD1E3628-5156-4A9C-917B-738BA627A261}" type="presOf" srcId="{83686D69-512C-4862-9DAA-6EADC1CF8C00}" destId="{B72253C5-59D1-4455-BBF7-71B2425C2C2B}" srcOrd="0" destOrd="0" presId="urn:microsoft.com/office/officeart/2005/8/layout/lProcess3"/>
    <dgm:cxn modelId="{BF5C5832-CB2D-4B51-B42A-68F2D4C2D913}" type="presParOf" srcId="{4673C72E-5E6F-459C-B341-DD1D0D0B9133}" destId="{3E498F4B-397F-43C9-ADEE-08E6533D923D}" srcOrd="0" destOrd="0" presId="urn:microsoft.com/office/officeart/2005/8/layout/lProcess3"/>
    <dgm:cxn modelId="{5D67EEDE-6CC1-4EF6-9DE2-FC9F6EB81ED6}" type="presParOf" srcId="{3E498F4B-397F-43C9-ADEE-08E6533D923D}" destId="{5CAB935F-8669-4FA5-B362-8897D26F2789}" srcOrd="0" destOrd="0" presId="urn:microsoft.com/office/officeart/2005/8/layout/lProcess3"/>
    <dgm:cxn modelId="{E77420A2-D8A7-4C26-95E2-0B7159DC90F1}" type="presParOf" srcId="{3E498F4B-397F-43C9-ADEE-08E6533D923D}" destId="{773FDBA1-CA8B-4C51-89A8-D0DE418F3EE8}" srcOrd="1" destOrd="0" presId="urn:microsoft.com/office/officeart/2005/8/layout/lProcess3"/>
    <dgm:cxn modelId="{C76FC1AC-F2E8-4C31-BEDB-B42B22D754B3}" type="presParOf" srcId="{3E498F4B-397F-43C9-ADEE-08E6533D923D}" destId="{CA5ED50E-6E53-4639-B82A-7E032FBDA84F}" srcOrd="2" destOrd="0" presId="urn:microsoft.com/office/officeart/2005/8/layout/lProcess3"/>
    <dgm:cxn modelId="{E9476AB8-871F-457A-9D95-7BFC489BBD63}" type="presParOf" srcId="{3E498F4B-397F-43C9-ADEE-08E6533D923D}" destId="{266FDF8F-29FF-432C-A83E-37369AEC8E20}" srcOrd="3" destOrd="0" presId="urn:microsoft.com/office/officeart/2005/8/layout/lProcess3"/>
    <dgm:cxn modelId="{A7C6B7AD-2116-42DC-9248-CACF52DA70EA}" type="presParOf" srcId="{3E498F4B-397F-43C9-ADEE-08E6533D923D}" destId="{B72253C5-59D1-4455-BBF7-71B2425C2C2B}" srcOrd="4" destOrd="0" presId="urn:microsoft.com/office/officeart/2005/8/layout/lProcess3"/>
    <dgm:cxn modelId="{62A52AD6-96F9-412D-91C3-891024BBDC77}" type="presParOf" srcId="{4673C72E-5E6F-459C-B341-DD1D0D0B9133}" destId="{162FCE81-17EC-4AFE-8A22-19AF9A91FEB2}" srcOrd="1" destOrd="0" presId="urn:microsoft.com/office/officeart/2005/8/layout/lProcess3"/>
    <dgm:cxn modelId="{924D32C7-9B97-42C8-8362-594065BFBDD3}" type="presParOf" srcId="{4673C72E-5E6F-459C-B341-DD1D0D0B9133}" destId="{4BC6DA15-5BD8-41DD-BE4D-0AD743CF53A7}" srcOrd="2" destOrd="0" presId="urn:microsoft.com/office/officeart/2005/8/layout/lProcess3"/>
    <dgm:cxn modelId="{3100B8CB-33B1-4BF8-85CB-1C521E57993B}" type="presParOf" srcId="{4BC6DA15-5BD8-41DD-BE4D-0AD743CF53A7}" destId="{221501C1-AB8A-464C-8FA7-19E86C2170B7}" srcOrd="0" destOrd="0" presId="urn:microsoft.com/office/officeart/2005/8/layout/lProcess3"/>
    <dgm:cxn modelId="{0EA1754F-AFBA-40EE-A316-9685A625A3D2}" type="presParOf" srcId="{4BC6DA15-5BD8-41DD-BE4D-0AD743CF53A7}" destId="{7002DCB5-407C-4B0B-A60B-D84EFC0F9D8D}" srcOrd="1" destOrd="0" presId="urn:microsoft.com/office/officeart/2005/8/layout/lProcess3"/>
    <dgm:cxn modelId="{4F7F46BF-4D61-4446-B294-891AC23390FB}" type="presParOf" srcId="{4BC6DA15-5BD8-41DD-BE4D-0AD743CF53A7}" destId="{E27B208B-F5B4-49F6-881E-86FDE9295B8A}" srcOrd="2" destOrd="0" presId="urn:microsoft.com/office/officeart/2005/8/layout/lProcess3"/>
    <dgm:cxn modelId="{55C0EA3A-B08A-48D6-ADD7-F3DEC0FA000F}" type="presParOf" srcId="{4BC6DA15-5BD8-41DD-BE4D-0AD743CF53A7}" destId="{44C0AB1F-23BF-46C7-9810-05DA1AF63EAF}" srcOrd="3" destOrd="0" presId="urn:microsoft.com/office/officeart/2005/8/layout/lProcess3"/>
    <dgm:cxn modelId="{48B8D527-A5EE-42F1-8EA1-E2AA0DB22FF6}" type="presParOf" srcId="{4BC6DA15-5BD8-41DD-BE4D-0AD743CF53A7}" destId="{709D9FF9-5E32-43C1-B3DA-AA4D0480BE6B}"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AB3633-1F5B-4CA7-B425-D9D64A1A20A9}" type="doc">
      <dgm:prSet loTypeId="urn:microsoft.com/office/officeart/2005/8/layout/chevron2" loCatId="process" qsTypeId="urn:microsoft.com/office/officeart/2005/8/quickstyle/simple1" qsCatId="simple" csTypeId="urn:microsoft.com/office/officeart/2005/8/colors/accent1_3" csCatId="accent1" phldr="1"/>
      <dgm:spPr/>
      <dgm:t>
        <a:bodyPr/>
        <a:lstStyle/>
        <a:p>
          <a:endParaRPr lang="en-US"/>
        </a:p>
      </dgm:t>
    </dgm:pt>
    <dgm:pt modelId="{5C0B6A0A-A526-4834-8960-AF81564DDEA1}">
      <dgm:prSet phldrT="[Text]"/>
      <dgm:spPr>
        <a:xfrm rot="5400000">
          <a:off x="-201323" y="209347"/>
          <a:ext cx="1342159" cy="939511"/>
        </a:xfrm>
      </dgm:spPr>
      <dgm:t>
        <a:bodyPr/>
        <a:lstStyle/>
        <a:p>
          <a:r>
            <a:rPr lang="en-US" smtClean="0">
              <a:latin typeface="+mn-lt"/>
              <a:ea typeface="+mn-ea"/>
              <a:cs typeface="+mn-cs"/>
            </a:rPr>
            <a:t>Create</a:t>
          </a:r>
          <a:endParaRPr lang="en-US" dirty="0">
            <a:latin typeface="+mn-lt"/>
            <a:ea typeface="+mn-ea"/>
            <a:cs typeface="+mn-cs"/>
          </a:endParaRPr>
        </a:p>
      </dgm:t>
    </dgm:pt>
    <dgm:pt modelId="{B80F3F33-9404-42FC-AB2B-1329F9CDC285}" type="parTrans" cxnId="{FA0E73A7-33FF-4135-9577-DE878A60C79A}">
      <dgm:prSet/>
      <dgm:spPr/>
      <dgm:t>
        <a:bodyPr/>
        <a:lstStyle/>
        <a:p>
          <a:endParaRPr lang="en-US">
            <a:latin typeface="+mn-lt"/>
          </a:endParaRPr>
        </a:p>
      </dgm:t>
    </dgm:pt>
    <dgm:pt modelId="{C09DA966-C960-4DBF-99B6-984D3FC6A403}" type="sibTrans" cxnId="{FA0E73A7-33FF-4135-9577-DE878A60C79A}">
      <dgm:prSet/>
      <dgm:spPr/>
      <dgm:t>
        <a:bodyPr/>
        <a:lstStyle/>
        <a:p>
          <a:endParaRPr lang="en-US">
            <a:latin typeface="+mn-lt"/>
          </a:endParaRPr>
        </a:p>
      </dgm:t>
    </dgm:pt>
    <dgm:pt modelId="{323443F7-8487-4058-B1C1-4D2177B0E2F3}">
      <dgm:prSet phldrT="[Text]" custT="1"/>
      <dgm:spPr>
        <a:xfrm rot="5400000">
          <a:off x="4453153" y="-3505618"/>
          <a:ext cx="872403" cy="7899688"/>
        </a:xfrm>
      </dgm:spPr>
      <dgm:t>
        <a:bodyPr/>
        <a:lstStyle/>
        <a:p>
          <a:r>
            <a:rPr lang="en-US" sz="1800" smtClean="0">
              <a:latin typeface="+mn-lt"/>
              <a:ea typeface="+mn-ea"/>
              <a:cs typeface="+mn-cs"/>
            </a:rPr>
            <a:t>Session </a:t>
          </a:r>
          <a:r>
            <a:rPr lang="en-US" sz="1800" b="1" smtClean="0">
              <a:latin typeface="+mn-lt"/>
              <a:ea typeface="+mn-ea"/>
              <a:cs typeface="+mn-cs"/>
            </a:rPr>
            <a:t>Form Group Type </a:t>
          </a:r>
          <a:r>
            <a:rPr lang="en-US" sz="1800" smtClean="0">
              <a:latin typeface="+mn-lt"/>
              <a:ea typeface="+mn-ea"/>
              <a:cs typeface="+mn-cs"/>
            </a:rPr>
            <a:t>can be set to </a:t>
          </a:r>
          <a:r>
            <a:rPr lang="en-US" sz="1800" b="1" smtClean="0">
              <a:latin typeface="+mn-lt"/>
              <a:ea typeface="+mn-ea"/>
              <a:cs typeface="+mn-cs"/>
            </a:rPr>
            <a:t>Oral Script </a:t>
          </a:r>
          <a:r>
            <a:rPr lang="en-US" sz="1800" smtClean="0">
              <a:latin typeface="+mn-lt"/>
              <a:ea typeface="+mn-ea"/>
              <a:cs typeface="+mn-cs"/>
            </a:rPr>
            <a:t>if the session is not in prepared status</a:t>
          </a:r>
          <a:endParaRPr lang="en-US" sz="1800" dirty="0">
            <a:latin typeface="+mn-lt"/>
            <a:ea typeface="+mn-ea"/>
            <a:cs typeface="+mn-cs"/>
          </a:endParaRPr>
        </a:p>
      </dgm:t>
    </dgm:pt>
    <dgm:pt modelId="{15954FB5-C6E4-4D58-875A-2F7428431FD5}" type="parTrans" cxnId="{CCB7A401-9A8E-458D-A61F-5BF8C002C9CC}">
      <dgm:prSet/>
      <dgm:spPr/>
      <dgm:t>
        <a:bodyPr/>
        <a:lstStyle/>
        <a:p>
          <a:endParaRPr lang="en-US">
            <a:latin typeface="+mn-lt"/>
          </a:endParaRPr>
        </a:p>
      </dgm:t>
    </dgm:pt>
    <dgm:pt modelId="{7EBA7935-9CB1-41C3-855B-E93C55288942}" type="sibTrans" cxnId="{CCB7A401-9A8E-458D-A61F-5BF8C002C9CC}">
      <dgm:prSet/>
      <dgm:spPr/>
      <dgm:t>
        <a:bodyPr/>
        <a:lstStyle/>
        <a:p>
          <a:endParaRPr lang="en-US">
            <a:latin typeface="+mn-lt"/>
          </a:endParaRPr>
        </a:p>
      </dgm:t>
    </dgm:pt>
    <dgm:pt modelId="{708EF14F-22C0-4712-9169-35D0DD1C2A59}">
      <dgm:prSet phldrT="[Text]"/>
      <dgm:spPr>
        <a:xfrm rot="5400000">
          <a:off x="-201323" y="1412753"/>
          <a:ext cx="1342159" cy="939511"/>
        </a:xfrm>
      </dgm:spPr>
      <dgm:t>
        <a:bodyPr/>
        <a:lstStyle/>
        <a:p>
          <a:r>
            <a:rPr lang="en-US" smtClean="0">
              <a:latin typeface="+mn-lt"/>
              <a:ea typeface="+mn-ea"/>
              <a:cs typeface="+mn-cs"/>
            </a:rPr>
            <a:t>Prepare</a:t>
          </a:r>
          <a:endParaRPr lang="en-US" dirty="0">
            <a:latin typeface="+mn-lt"/>
            <a:ea typeface="+mn-ea"/>
            <a:cs typeface="+mn-cs"/>
          </a:endParaRPr>
        </a:p>
      </dgm:t>
    </dgm:pt>
    <dgm:pt modelId="{B50792EE-228F-44F3-8304-68CD8D089C88}" type="parTrans" cxnId="{CAC524C8-7F94-4ECE-85D0-56F788059860}">
      <dgm:prSet/>
      <dgm:spPr/>
      <dgm:t>
        <a:bodyPr/>
        <a:lstStyle/>
        <a:p>
          <a:endParaRPr lang="en-US">
            <a:latin typeface="+mn-lt"/>
          </a:endParaRPr>
        </a:p>
      </dgm:t>
    </dgm:pt>
    <dgm:pt modelId="{6693D953-1955-48AB-9CF0-1CD18D5B1427}" type="sibTrans" cxnId="{CAC524C8-7F94-4ECE-85D0-56F788059860}">
      <dgm:prSet/>
      <dgm:spPr/>
      <dgm:t>
        <a:bodyPr/>
        <a:lstStyle/>
        <a:p>
          <a:endParaRPr lang="en-US">
            <a:latin typeface="+mn-lt"/>
          </a:endParaRPr>
        </a:p>
      </dgm:t>
    </dgm:pt>
    <dgm:pt modelId="{D8EB4301-C217-4EC4-9972-D6EA8887F0A2}">
      <dgm:prSet phldrT="[Text]" custT="1"/>
      <dgm:spPr>
        <a:xfrm rot="5400000">
          <a:off x="4453153" y="-2302212"/>
          <a:ext cx="872403" cy="7899688"/>
        </a:xfrm>
      </dgm:spPr>
      <dgm:t>
        <a:bodyPr/>
        <a:lstStyle/>
        <a:p>
          <a:r>
            <a:rPr lang="en-US" sz="1800" smtClean="0">
              <a:latin typeface="+mn-lt"/>
              <a:ea typeface="+mn-ea"/>
              <a:cs typeface="+mn-cs"/>
            </a:rPr>
            <a:t>Test forms are assigned when session is prepared</a:t>
          </a:r>
          <a:endParaRPr lang="en-US" sz="1800" dirty="0">
            <a:latin typeface="+mn-lt"/>
            <a:ea typeface="+mn-ea"/>
            <a:cs typeface="+mn-cs"/>
          </a:endParaRPr>
        </a:p>
      </dgm:t>
    </dgm:pt>
    <dgm:pt modelId="{8A023854-F960-4578-B4EA-A0F5EC5F1568}" type="parTrans" cxnId="{229658D7-8635-45C1-8738-98D237B2D5AF}">
      <dgm:prSet/>
      <dgm:spPr/>
      <dgm:t>
        <a:bodyPr/>
        <a:lstStyle/>
        <a:p>
          <a:endParaRPr lang="en-US">
            <a:latin typeface="+mn-lt"/>
          </a:endParaRPr>
        </a:p>
      </dgm:t>
    </dgm:pt>
    <dgm:pt modelId="{1EE7BE0A-1550-47E2-B79A-07D67D4B735B}" type="sibTrans" cxnId="{229658D7-8635-45C1-8738-98D237B2D5AF}">
      <dgm:prSet/>
      <dgm:spPr/>
      <dgm:t>
        <a:bodyPr/>
        <a:lstStyle/>
        <a:p>
          <a:endParaRPr lang="en-US">
            <a:latin typeface="+mn-lt"/>
          </a:endParaRPr>
        </a:p>
      </dgm:t>
    </dgm:pt>
    <dgm:pt modelId="{DE53A054-2F5B-4B3B-9E99-B3D17D0826A6}">
      <dgm:prSet phldrT="[Text]"/>
      <dgm:spPr>
        <a:xfrm rot="5400000">
          <a:off x="-201323" y="2616158"/>
          <a:ext cx="1342159" cy="939511"/>
        </a:xfrm>
      </dgm:spPr>
      <dgm:t>
        <a:bodyPr/>
        <a:lstStyle/>
        <a:p>
          <a:r>
            <a:rPr lang="en-US" smtClean="0">
              <a:latin typeface="+mn-lt"/>
              <a:ea typeface="+mn-ea"/>
              <a:cs typeface="+mn-cs"/>
            </a:rPr>
            <a:t>Start</a:t>
          </a:r>
          <a:endParaRPr lang="en-US" dirty="0">
            <a:latin typeface="+mn-lt"/>
            <a:ea typeface="+mn-ea"/>
            <a:cs typeface="+mn-cs"/>
          </a:endParaRPr>
        </a:p>
      </dgm:t>
    </dgm:pt>
    <dgm:pt modelId="{7EC2055D-D7B5-4F5A-8B19-DE60196E511B}" type="parTrans" cxnId="{46627BAF-13D0-4732-B106-62F8EE93C055}">
      <dgm:prSet/>
      <dgm:spPr/>
      <dgm:t>
        <a:bodyPr/>
        <a:lstStyle/>
        <a:p>
          <a:endParaRPr lang="en-US">
            <a:latin typeface="+mn-lt"/>
          </a:endParaRPr>
        </a:p>
      </dgm:t>
    </dgm:pt>
    <dgm:pt modelId="{2ADE435D-20A7-4CFD-A0A6-63F27FEE6230}" type="sibTrans" cxnId="{46627BAF-13D0-4732-B106-62F8EE93C055}">
      <dgm:prSet/>
      <dgm:spPr/>
      <dgm:t>
        <a:bodyPr/>
        <a:lstStyle/>
        <a:p>
          <a:endParaRPr lang="en-US">
            <a:latin typeface="+mn-lt"/>
          </a:endParaRPr>
        </a:p>
      </dgm:t>
    </dgm:pt>
    <dgm:pt modelId="{629B0735-C51D-42C4-A084-ADFC37A0F7A5}">
      <dgm:prSet phldrT="[Text]" custT="1"/>
      <dgm:spPr>
        <a:xfrm rot="5400000">
          <a:off x="4453153" y="-1098807"/>
          <a:ext cx="872403" cy="7899688"/>
        </a:xfrm>
      </dgm:spPr>
      <dgm:t>
        <a:bodyPr/>
        <a:lstStyle/>
        <a:p>
          <a:r>
            <a:rPr lang="en-US" sz="1800" smtClean="0">
              <a:latin typeface="+mn-lt"/>
              <a:ea typeface="+mn-ea"/>
              <a:cs typeface="+mn-cs"/>
            </a:rPr>
            <a:t>Must be started prior to student being able to test </a:t>
          </a:r>
          <a:endParaRPr lang="en-US" sz="1800" dirty="0">
            <a:latin typeface="+mn-lt"/>
            <a:ea typeface="+mn-ea"/>
            <a:cs typeface="+mn-cs"/>
          </a:endParaRPr>
        </a:p>
      </dgm:t>
    </dgm:pt>
    <dgm:pt modelId="{B5DB16DF-75FC-4918-848E-75D087D23F9B}" type="parTrans" cxnId="{36341CBB-EABE-4841-B973-53F01C370424}">
      <dgm:prSet/>
      <dgm:spPr/>
      <dgm:t>
        <a:bodyPr/>
        <a:lstStyle/>
        <a:p>
          <a:endParaRPr lang="en-US">
            <a:latin typeface="+mn-lt"/>
          </a:endParaRPr>
        </a:p>
      </dgm:t>
    </dgm:pt>
    <dgm:pt modelId="{C82E290F-4695-4072-AA90-E0BC5AB1D049}" type="sibTrans" cxnId="{36341CBB-EABE-4841-B973-53F01C370424}">
      <dgm:prSet/>
      <dgm:spPr/>
      <dgm:t>
        <a:bodyPr/>
        <a:lstStyle/>
        <a:p>
          <a:endParaRPr lang="en-US">
            <a:latin typeface="+mn-lt"/>
          </a:endParaRPr>
        </a:p>
      </dgm:t>
    </dgm:pt>
    <dgm:pt modelId="{C22E3B3C-8351-4253-946F-B292EBEE5F79}">
      <dgm:prSet phldrT="[Text]" custT="1"/>
      <dgm:spPr>
        <a:xfrm rot="5400000">
          <a:off x="4453153" y="-1098807"/>
          <a:ext cx="872403" cy="7899688"/>
        </a:xfrm>
      </dgm:spPr>
      <dgm:t>
        <a:bodyPr/>
        <a:lstStyle/>
        <a:p>
          <a:r>
            <a:rPr lang="en-US" sz="1800" smtClean="0">
              <a:latin typeface="+mn-lt"/>
              <a:ea typeface="+mn-ea"/>
              <a:cs typeface="+mn-cs"/>
            </a:rPr>
            <a:t>Can be started on the day the state window opens</a:t>
          </a:r>
          <a:endParaRPr lang="en-US" sz="1800" dirty="0">
            <a:latin typeface="+mn-lt"/>
            <a:ea typeface="+mn-ea"/>
            <a:cs typeface="+mn-cs"/>
          </a:endParaRPr>
        </a:p>
      </dgm:t>
    </dgm:pt>
    <dgm:pt modelId="{09472925-8CF8-40E4-8D39-21B8829C8FD1}" type="parTrans" cxnId="{E17781AB-41F6-4B42-956C-EA3537C7A0AD}">
      <dgm:prSet/>
      <dgm:spPr/>
      <dgm:t>
        <a:bodyPr/>
        <a:lstStyle/>
        <a:p>
          <a:endParaRPr lang="en-US">
            <a:latin typeface="+mn-lt"/>
          </a:endParaRPr>
        </a:p>
      </dgm:t>
    </dgm:pt>
    <dgm:pt modelId="{00D1F10B-A6D8-44BC-BE6D-2F2D1E75AC4C}" type="sibTrans" cxnId="{E17781AB-41F6-4B42-956C-EA3537C7A0AD}">
      <dgm:prSet/>
      <dgm:spPr/>
      <dgm:t>
        <a:bodyPr/>
        <a:lstStyle/>
        <a:p>
          <a:endParaRPr lang="en-US">
            <a:latin typeface="+mn-lt"/>
          </a:endParaRPr>
        </a:p>
      </dgm:t>
    </dgm:pt>
    <dgm:pt modelId="{DAE4CE6F-2D05-4461-B39A-EA878436F066}">
      <dgm:prSet/>
      <dgm:spPr>
        <a:xfrm rot="5400000">
          <a:off x="-201323" y="4032740"/>
          <a:ext cx="1342159" cy="939511"/>
        </a:xfrm>
      </dgm:spPr>
      <dgm:t>
        <a:bodyPr/>
        <a:lstStyle/>
        <a:p>
          <a:r>
            <a:rPr lang="en-US" smtClean="0">
              <a:latin typeface="+mn-lt"/>
              <a:ea typeface="+mn-ea"/>
              <a:cs typeface="+mn-cs"/>
            </a:rPr>
            <a:t>Stop</a:t>
          </a:r>
          <a:endParaRPr lang="en-US" dirty="0">
            <a:latin typeface="+mn-lt"/>
            <a:ea typeface="+mn-ea"/>
            <a:cs typeface="+mn-cs"/>
          </a:endParaRPr>
        </a:p>
      </dgm:t>
    </dgm:pt>
    <dgm:pt modelId="{FD266E66-66FC-4D12-B6A7-260B567CAB4E}" type="parTrans" cxnId="{55C09411-91B9-4D94-A711-7F08C7828761}">
      <dgm:prSet/>
      <dgm:spPr/>
      <dgm:t>
        <a:bodyPr/>
        <a:lstStyle/>
        <a:p>
          <a:endParaRPr lang="en-US">
            <a:latin typeface="+mn-lt"/>
          </a:endParaRPr>
        </a:p>
      </dgm:t>
    </dgm:pt>
    <dgm:pt modelId="{862EA27B-03B1-472F-A9FC-08F52208A876}" type="sibTrans" cxnId="{55C09411-91B9-4D94-A711-7F08C7828761}">
      <dgm:prSet/>
      <dgm:spPr/>
      <dgm:t>
        <a:bodyPr/>
        <a:lstStyle/>
        <a:p>
          <a:endParaRPr lang="en-US">
            <a:latin typeface="+mn-lt"/>
          </a:endParaRPr>
        </a:p>
      </dgm:t>
    </dgm:pt>
    <dgm:pt modelId="{35FFB6B9-165D-471F-932A-4B611F0C0013}">
      <dgm:prSet phldrT="[Text]" custT="1"/>
      <dgm:spPr>
        <a:xfrm rot="5400000">
          <a:off x="4453153" y="-3505618"/>
          <a:ext cx="872403" cy="7899688"/>
        </a:xfrm>
      </dgm:spPr>
      <dgm:t>
        <a:bodyPr/>
        <a:lstStyle/>
        <a:p>
          <a:r>
            <a:rPr lang="en-US" sz="1800" smtClean="0">
              <a:latin typeface="+mn-lt"/>
              <a:ea typeface="+mn-ea"/>
              <a:cs typeface="+mn-cs"/>
            </a:rPr>
            <a:t>Students’ PNPs can be updated if session is not in prepared status</a:t>
          </a:r>
          <a:endParaRPr lang="en-US" sz="1800" dirty="0">
            <a:latin typeface="+mn-lt"/>
            <a:ea typeface="+mn-ea"/>
            <a:cs typeface="+mn-cs"/>
          </a:endParaRPr>
        </a:p>
      </dgm:t>
    </dgm:pt>
    <dgm:pt modelId="{936D0DC3-431D-4399-BD5D-ED5298E3B232}" type="parTrans" cxnId="{1337F61F-E584-4EDF-A960-BDB4ABAAF516}">
      <dgm:prSet/>
      <dgm:spPr/>
      <dgm:t>
        <a:bodyPr/>
        <a:lstStyle/>
        <a:p>
          <a:endParaRPr lang="en-US">
            <a:latin typeface="+mn-lt"/>
          </a:endParaRPr>
        </a:p>
      </dgm:t>
    </dgm:pt>
    <dgm:pt modelId="{EB690157-B6CA-42CC-A5BE-ED7FAB3C2FA7}" type="sibTrans" cxnId="{1337F61F-E584-4EDF-A960-BDB4ABAAF516}">
      <dgm:prSet/>
      <dgm:spPr/>
      <dgm:t>
        <a:bodyPr/>
        <a:lstStyle/>
        <a:p>
          <a:endParaRPr lang="en-US">
            <a:latin typeface="+mn-lt"/>
          </a:endParaRPr>
        </a:p>
      </dgm:t>
    </dgm:pt>
    <dgm:pt modelId="{F91B4814-6DB7-438E-BDE4-007418EAB74A}">
      <dgm:prSet phldrT="[Text]" custT="1"/>
      <dgm:spPr>
        <a:xfrm rot="5400000">
          <a:off x="4453153" y="-2302212"/>
          <a:ext cx="872403" cy="7899688"/>
        </a:xfrm>
      </dgm:spPr>
      <dgm:t>
        <a:bodyPr/>
        <a:lstStyle/>
        <a:p>
          <a:r>
            <a:rPr lang="en-US" sz="1800" smtClean="0">
              <a:latin typeface="+mn-lt"/>
              <a:ea typeface="+mn-ea"/>
              <a:cs typeface="+mn-cs"/>
            </a:rPr>
            <a:t>DAC or SAC can prepare sessions (TA cannot prepare)</a:t>
          </a:r>
          <a:endParaRPr lang="en-US" sz="1800" dirty="0">
            <a:latin typeface="+mn-lt"/>
            <a:ea typeface="+mn-ea"/>
            <a:cs typeface="+mn-cs"/>
          </a:endParaRPr>
        </a:p>
      </dgm:t>
    </dgm:pt>
    <dgm:pt modelId="{395E6C55-8301-46E0-859A-FDB7369D0668}" type="parTrans" cxnId="{5181664C-B421-47E9-AF8B-9AC3D2D3E2AE}">
      <dgm:prSet/>
      <dgm:spPr/>
      <dgm:t>
        <a:bodyPr/>
        <a:lstStyle/>
        <a:p>
          <a:endParaRPr lang="en-US">
            <a:latin typeface="+mn-lt"/>
          </a:endParaRPr>
        </a:p>
      </dgm:t>
    </dgm:pt>
    <dgm:pt modelId="{05A1F390-5556-40F0-A220-2BF3D85EE294}" type="sibTrans" cxnId="{5181664C-B421-47E9-AF8B-9AC3D2D3E2AE}">
      <dgm:prSet/>
      <dgm:spPr/>
      <dgm:t>
        <a:bodyPr/>
        <a:lstStyle/>
        <a:p>
          <a:endParaRPr lang="en-US">
            <a:latin typeface="+mn-lt"/>
          </a:endParaRPr>
        </a:p>
      </dgm:t>
    </dgm:pt>
    <dgm:pt modelId="{C93D0E84-79BE-4211-8B69-D65D1850AABF}">
      <dgm:prSet phldrT="[Text]" custT="1"/>
      <dgm:spPr>
        <a:xfrm rot="5400000">
          <a:off x="4453153" y="-2302212"/>
          <a:ext cx="872403" cy="7899688"/>
        </a:xfrm>
      </dgm:spPr>
      <dgm:t>
        <a:bodyPr/>
        <a:lstStyle/>
        <a:p>
          <a:r>
            <a:rPr lang="en-US" sz="1800" smtClean="0">
              <a:latin typeface="+mn-lt"/>
              <a:ea typeface="+mn-ea"/>
              <a:cs typeface="+mn-cs"/>
            </a:rPr>
            <a:t>Students can be added to a prepared session through the UI only</a:t>
          </a:r>
          <a:endParaRPr lang="en-US" sz="1800" dirty="0">
            <a:latin typeface="+mn-lt"/>
            <a:ea typeface="+mn-ea"/>
            <a:cs typeface="+mn-cs"/>
          </a:endParaRPr>
        </a:p>
      </dgm:t>
    </dgm:pt>
    <dgm:pt modelId="{6CB32AB8-A952-4B45-9B05-EAC204ED8C8D}" type="parTrans" cxnId="{3613D1AE-5D41-46C7-A37A-7FF39E7F9828}">
      <dgm:prSet/>
      <dgm:spPr/>
      <dgm:t>
        <a:bodyPr/>
        <a:lstStyle/>
        <a:p>
          <a:endParaRPr lang="en-US">
            <a:latin typeface="+mn-lt"/>
          </a:endParaRPr>
        </a:p>
      </dgm:t>
    </dgm:pt>
    <dgm:pt modelId="{09904AA8-884E-4E23-86FE-9E43E01A3E30}" type="sibTrans" cxnId="{3613D1AE-5D41-46C7-A37A-7FF39E7F9828}">
      <dgm:prSet/>
      <dgm:spPr/>
      <dgm:t>
        <a:bodyPr/>
        <a:lstStyle/>
        <a:p>
          <a:endParaRPr lang="en-US">
            <a:latin typeface="+mn-lt"/>
          </a:endParaRPr>
        </a:p>
      </dgm:t>
    </dgm:pt>
    <dgm:pt modelId="{15E28904-6ECF-4D80-BE23-2EAB95BB2FA6}">
      <dgm:prSet phldrT="[Text]" custT="1"/>
      <dgm:spPr>
        <a:xfrm rot="5400000">
          <a:off x="4453153" y="-1098807"/>
          <a:ext cx="872403" cy="7899688"/>
        </a:xfrm>
      </dgm:spPr>
      <dgm:t>
        <a:bodyPr/>
        <a:lstStyle/>
        <a:p>
          <a:r>
            <a:rPr lang="en-US" sz="1800" smtClean="0">
              <a:latin typeface="+mn-lt"/>
              <a:ea typeface="+mn-ea"/>
              <a:cs typeface="+mn-cs"/>
            </a:rPr>
            <a:t>Students can be added through the UI only</a:t>
          </a:r>
          <a:endParaRPr lang="en-US" sz="1800" dirty="0">
            <a:latin typeface="+mn-lt"/>
            <a:ea typeface="+mn-ea"/>
            <a:cs typeface="+mn-cs"/>
          </a:endParaRPr>
        </a:p>
      </dgm:t>
    </dgm:pt>
    <dgm:pt modelId="{9D307C31-0374-40EB-9D2C-4A1E0C21CFCD}" type="parTrans" cxnId="{6FD54D9B-A409-47A9-853C-A56F010F43A2}">
      <dgm:prSet/>
      <dgm:spPr/>
      <dgm:t>
        <a:bodyPr/>
        <a:lstStyle/>
        <a:p>
          <a:endParaRPr lang="en-US">
            <a:latin typeface="+mn-lt"/>
          </a:endParaRPr>
        </a:p>
      </dgm:t>
    </dgm:pt>
    <dgm:pt modelId="{917F851D-2E7C-4AAA-A026-9EF50AE9B019}" type="sibTrans" cxnId="{6FD54D9B-A409-47A9-853C-A56F010F43A2}">
      <dgm:prSet/>
      <dgm:spPr/>
      <dgm:t>
        <a:bodyPr/>
        <a:lstStyle/>
        <a:p>
          <a:endParaRPr lang="en-US">
            <a:latin typeface="+mn-lt"/>
          </a:endParaRPr>
        </a:p>
      </dgm:t>
    </dgm:pt>
    <dgm:pt modelId="{71270301-527E-4CBC-83E1-17E58D40B08D}">
      <dgm:prSet custT="1"/>
      <dgm:spPr>
        <a:xfrm rot="5400000">
          <a:off x="4239977" y="317774"/>
          <a:ext cx="1298756" cy="7899688"/>
        </a:xfrm>
      </dgm:spPr>
      <dgm:t>
        <a:bodyPr/>
        <a:lstStyle/>
        <a:p>
          <a:r>
            <a:rPr lang="en-US" sz="1800" smtClean="0">
              <a:latin typeface="+mn-lt"/>
              <a:ea typeface="+mn-ea"/>
              <a:cs typeface="+mn-cs"/>
            </a:rPr>
            <a:t>Stop sessions once all students complete testing</a:t>
          </a:r>
          <a:endParaRPr lang="en-US" sz="1800" dirty="0">
            <a:latin typeface="+mn-lt"/>
            <a:ea typeface="+mn-ea"/>
            <a:cs typeface="+mn-cs"/>
          </a:endParaRPr>
        </a:p>
      </dgm:t>
    </dgm:pt>
    <dgm:pt modelId="{5C436DFF-C492-44CA-912D-8E3B072959FE}" type="parTrans" cxnId="{F399AC0B-19D6-49A1-98EF-010C33BA18DD}">
      <dgm:prSet/>
      <dgm:spPr/>
      <dgm:t>
        <a:bodyPr/>
        <a:lstStyle/>
        <a:p>
          <a:endParaRPr lang="en-US">
            <a:latin typeface="+mn-lt"/>
          </a:endParaRPr>
        </a:p>
      </dgm:t>
    </dgm:pt>
    <dgm:pt modelId="{85E50886-C196-4941-B7D4-6FB87A204D21}" type="sibTrans" cxnId="{F399AC0B-19D6-49A1-98EF-010C33BA18DD}">
      <dgm:prSet/>
      <dgm:spPr/>
      <dgm:t>
        <a:bodyPr/>
        <a:lstStyle/>
        <a:p>
          <a:endParaRPr lang="en-US">
            <a:latin typeface="+mn-lt"/>
          </a:endParaRPr>
        </a:p>
      </dgm:t>
    </dgm:pt>
    <dgm:pt modelId="{C521C0CB-8B0D-43A6-B959-57CF0A2A6214}">
      <dgm:prSet custT="1"/>
      <dgm:spPr>
        <a:xfrm rot="5400000">
          <a:off x="4239977" y="317774"/>
          <a:ext cx="1298756" cy="7899688"/>
        </a:xfrm>
      </dgm:spPr>
      <dgm:t>
        <a:bodyPr/>
        <a:lstStyle/>
        <a:p>
          <a:r>
            <a:rPr lang="en-US" sz="1800" smtClean="0">
              <a:latin typeface="+mn-lt"/>
              <a:ea typeface="+mn-ea"/>
              <a:cs typeface="+mn-cs"/>
            </a:rPr>
            <a:t>All units for all students in the session must be in “complete” or “marked complete” status to stop the session</a:t>
          </a:r>
          <a:endParaRPr lang="en-US" sz="1800" dirty="0">
            <a:latin typeface="+mn-lt"/>
            <a:ea typeface="+mn-ea"/>
            <a:cs typeface="+mn-cs"/>
          </a:endParaRPr>
        </a:p>
      </dgm:t>
    </dgm:pt>
    <dgm:pt modelId="{AA055297-E1B8-47CD-A857-F434BDEA16C9}" type="parTrans" cxnId="{489FE795-08F1-4A74-BC5F-FE0DFDB03C11}">
      <dgm:prSet/>
      <dgm:spPr/>
      <dgm:t>
        <a:bodyPr/>
        <a:lstStyle/>
        <a:p>
          <a:endParaRPr lang="en-US">
            <a:latin typeface="+mn-lt"/>
          </a:endParaRPr>
        </a:p>
      </dgm:t>
    </dgm:pt>
    <dgm:pt modelId="{8398E810-BDE7-489B-8470-EC17EAC47848}" type="sibTrans" cxnId="{489FE795-08F1-4A74-BC5F-FE0DFDB03C11}">
      <dgm:prSet/>
      <dgm:spPr/>
      <dgm:t>
        <a:bodyPr/>
        <a:lstStyle/>
        <a:p>
          <a:endParaRPr lang="en-US">
            <a:latin typeface="+mn-lt"/>
          </a:endParaRPr>
        </a:p>
      </dgm:t>
    </dgm:pt>
    <dgm:pt modelId="{DEA50FF7-868E-4C8E-8AF5-FF3CDC9D600E}">
      <dgm:prSet custT="1"/>
      <dgm:spPr>
        <a:xfrm rot="5400000">
          <a:off x="4239977" y="317774"/>
          <a:ext cx="1298756" cy="7899688"/>
        </a:xfrm>
      </dgm:spPr>
      <dgm:t>
        <a:bodyPr/>
        <a:lstStyle/>
        <a:p>
          <a:r>
            <a:rPr lang="en-US" sz="1800" b="1" smtClean="0">
              <a:latin typeface="+mn-lt"/>
              <a:ea typeface="+mn-ea"/>
              <a:cs typeface="+mn-cs"/>
            </a:rPr>
            <a:t>Remove </a:t>
          </a:r>
          <a:r>
            <a:rPr lang="en-US" sz="1800" smtClean="0">
              <a:latin typeface="+mn-lt"/>
              <a:ea typeface="+mn-ea"/>
              <a:cs typeface="+mn-cs"/>
            </a:rPr>
            <a:t>and </a:t>
          </a:r>
          <a:r>
            <a:rPr lang="en-US" sz="1800" b="1" smtClean="0">
              <a:latin typeface="+mn-lt"/>
              <a:ea typeface="+mn-ea"/>
              <a:cs typeface="+mn-cs"/>
            </a:rPr>
            <a:t>code </a:t>
          </a:r>
          <a:r>
            <a:rPr lang="en-US" sz="1800" smtClean="0">
              <a:latin typeface="+mn-lt"/>
              <a:ea typeface="+mn-ea"/>
              <a:cs typeface="+mn-cs"/>
            </a:rPr>
            <a:t>students with all units in “ready” status</a:t>
          </a:r>
          <a:endParaRPr lang="en-US" sz="1800" dirty="0">
            <a:latin typeface="+mn-lt"/>
            <a:ea typeface="+mn-ea"/>
            <a:cs typeface="+mn-cs"/>
          </a:endParaRPr>
        </a:p>
      </dgm:t>
    </dgm:pt>
    <dgm:pt modelId="{D84F1442-9FDB-4A61-856E-D55D3B7B988B}" type="parTrans" cxnId="{0B971134-F8E4-460C-AA53-F67F255EEFE4}">
      <dgm:prSet/>
      <dgm:spPr/>
      <dgm:t>
        <a:bodyPr/>
        <a:lstStyle/>
        <a:p>
          <a:endParaRPr lang="en-US">
            <a:latin typeface="+mn-lt"/>
          </a:endParaRPr>
        </a:p>
      </dgm:t>
    </dgm:pt>
    <dgm:pt modelId="{1BE19E5C-C813-44B8-932A-FD678823BF00}" type="sibTrans" cxnId="{0B971134-F8E4-460C-AA53-F67F255EEFE4}">
      <dgm:prSet/>
      <dgm:spPr/>
      <dgm:t>
        <a:bodyPr/>
        <a:lstStyle/>
        <a:p>
          <a:endParaRPr lang="en-US">
            <a:latin typeface="+mn-lt"/>
          </a:endParaRPr>
        </a:p>
      </dgm:t>
    </dgm:pt>
    <dgm:pt modelId="{6B425171-86BA-4756-B4A9-AB55D624A998}" type="pres">
      <dgm:prSet presAssocID="{D1AB3633-1F5B-4CA7-B425-D9D64A1A20A9}" presName="linearFlow" presStyleCnt="0">
        <dgm:presLayoutVars>
          <dgm:dir/>
          <dgm:animLvl val="lvl"/>
          <dgm:resizeHandles val="exact"/>
        </dgm:presLayoutVars>
      </dgm:prSet>
      <dgm:spPr/>
      <dgm:t>
        <a:bodyPr/>
        <a:lstStyle/>
        <a:p>
          <a:endParaRPr lang="en-US"/>
        </a:p>
      </dgm:t>
    </dgm:pt>
    <dgm:pt modelId="{C70400F7-54A4-49F1-8F32-7D8765BF144E}" type="pres">
      <dgm:prSet presAssocID="{5C0B6A0A-A526-4834-8960-AF81564DDEA1}" presName="composite" presStyleCnt="0"/>
      <dgm:spPr/>
      <dgm:t>
        <a:bodyPr/>
        <a:lstStyle/>
        <a:p>
          <a:endParaRPr lang="en-US"/>
        </a:p>
      </dgm:t>
    </dgm:pt>
    <dgm:pt modelId="{D3A338DB-8EC0-4C6F-B2DF-6846E346B4FE}" type="pres">
      <dgm:prSet presAssocID="{5C0B6A0A-A526-4834-8960-AF81564DDEA1}" presName="parentText" presStyleLbl="alignNode1" presStyleIdx="0" presStyleCnt="4">
        <dgm:presLayoutVars>
          <dgm:chMax val="1"/>
          <dgm:bulletEnabled val="1"/>
        </dgm:presLayoutVars>
      </dgm:prSet>
      <dgm:spPr>
        <a:prstGeom prst="chevron">
          <a:avLst/>
        </a:prstGeom>
      </dgm:spPr>
      <dgm:t>
        <a:bodyPr/>
        <a:lstStyle/>
        <a:p>
          <a:endParaRPr lang="en-US"/>
        </a:p>
      </dgm:t>
    </dgm:pt>
    <dgm:pt modelId="{68735429-2B00-42C6-86DE-E7005930E3F9}" type="pres">
      <dgm:prSet presAssocID="{5C0B6A0A-A526-4834-8960-AF81564DDEA1}" presName="descendantText" presStyleLbl="alignAcc1" presStyleIdx="0" presStyleCnt="4" custScaleY="100039">
        <dgm:presLayoutVars>
          <dgm:bulletEnabled val="1"/>
        </dgm:presLayoutVars>
      </dgm:prSet>
      <dgm:spPr>
        <a:prstGeom prst="round2SameRect">
          <a:avLst/>
        </a:prstGeom>
      </dgm:spPr>
      <dgm:t>
        <a:bodyPr/>
        <a:lstStyle/>
        <a:p>
          <a:endParaRPr lang="en-US"/>
        </a:p>
      </dgm:t>
    </dgm:pt>
    <dgm:pt modelId="{F9C51D87-B059-4FFC-9EC2-A16EFEAED03B}" type="pres">
      <dgm:prSet presAssocID="{C09DA966-C960-4DBF-99B6-984D3FC6A403}" presName="sp" presStyleCnt="0"/>
      <dgm:spPr/>
      <dgm:t>
        <a:bodyPr/>
        <a:lstStyle/>
        <a:p>
          <a:endParaRPr lang="en-US"/>
        </a:p>
      </dgm:t>
    </dgm:pt>
    <dgm:pt modelId="{AF7741CE-1991-477E-BE89-53832768B5E0}" type="pres">
      <dgm:prSet presAssocID="{708EF14F-22C0-4712-9169-35D0DD1C2A59}" presName="composite" presStyleCnt="0"/>
      <dgm:spPr/>
      <dgm:t>
        <a:bodyPr/>
        <a:lstStyle/>
        <a:p>
          <a:endParaRPr lang="en-US"/>
        </a:p>
      </dgm:t>
    </dgm:pt>
    <dgm:pt modelId="{1C53C7BA-652E-4465-B4CC-37DF337EC5BF}" type="pres">
      <dgm:prSet presAssocID="{708EF14F-22C0-4712-9169-35D0DD1C2A59}" presName="parentText" presStyleLbl="alignNode1" presStyleIdx="1" presStyleCnt="4">
        <dgm:presLayoutVars>
          <dgm:chMax val="1"/>
          <dgm:bulletEnabled val="1"/>
        </dgm:presLayoutVars>
      </dgm:prSet>
      <dgm:spPr>
        <a:prstGeom prst="chevron">
          <a:avLst/>
        </a:prstGeom>
      </dgm:spPr>
      <dgm:t>
        <a:bodyPr/>
        <a:lstStyle/>
        <a:p>
          <a:endParaRPr lang="en-US"/>
        </a:p>
      </dgm:t>
    </dgm:pt>
    <dgm:pt modelId="{ACD7566C-98A6-41D9-BDD2-B448F5939DE0}" type="pres">
      <dgm:prSet presAssocID="{708EF14F-22C0-4712-9169-35D0DD1C2A59}" presName="descendantText" presStyleLbl="alignAcc1" presStyleIdx="1" presStyleCnt="4" custScaleY="125940">
        <dgm:presLayoutVars>
          <dgm:bulletEnabled val="1"/>
        </dgm:presLayoutVars>
      </dgm:prSet>
      <dgm:spPr>
        <a:prstGeom prst="round2SameRect">
          <a:avLst/>
        </a:prstGeom>
      </dgm:spPr>
      <dgm:t>
        <a:bodyPr/>
        <a:lstStyle/>
        <a:p>
          <a:endParaRPr lang="en-US"/>
        </a:p>
      </dgm:t>
    </dgm:pt>
    <dgm:pt modelId="{4100C4D4-C532-4C15-BED2-0242918DE6EE}" type="pres">
      <dgm:prSet presAssocID="{6693D953-1955-48AB-9CF0-1CD18D5B1427}" presName="sp" presStyleCnt="0"/>
      <dgm:spPr/>
      <dgm:t>
        <a:bodyPr/>
        <a:lstStyle/>
        <a:p>
          <a:endParaRPr lang="en-US"/>
        </a:p>
      </dgm:t>
    </dgm:pt>
    <dgm:pt modelId="{FFC24B3C-919D-4397-B0CE-121CECA211A2}" type="pres">
      <dgm:prSet presAssocID="{DE53A054-2F5B-4B3B-9E99-B3D17D0826A6}" presName="composite" presStyleCnt="0"/>
      <dgm:spPr/>
      <dgm:t>
        <a:bodyPr/>
        <a:lstStyle/>
        <a:p>
          <a:endParaRPr lang="en-US"/>
        </a:p>
      </dgm:t>
    </dgm:pt>
    <dgm:pt modelId="{2B10C6E8-439E-4367-A8A7-9E27D5F98A1C}" type="pres">
      <dgm:prSet presAssocID="{DE53A054-2F5B-4B3B-9E99-B3D17D0826A6}" presName="parentText" presStyleLbl="alignNode1" presStyleIdx="2" presStyleCnt="4">
        <dgm:presLayoutVars>
          <dgm:chMax val="1"/>
          <dgm:bulletEnabled val="1"/>
        </dgm:presLayoutVars>
      </dgm:prSet>
      <dgm:spPr>
        <a:prstGeom prst="chevron">
          <a:avLst/>
        </a:prstGeom>
      </dgm:spPr>
      <dgm:t>
        <a:bodyPr/>
        <a:lstStyle/>
        <a:p>
          <a:endParaRPr lang="en-US"/>
        </a:p>
      </dgm:t>
    </dgm:pt>
    <dgm:pt modelId="{06AEA8A8-2F97-4313-988D-23350F4AC213}" type="pres">
      <dgm:prSet presAssocID="{DE53A054-2F5B-4B3B-9E99-B3D17D0826A6}" presName="descendantText" presStyleLbl="alignAcc1" presStyleIdx="2" presStyleCnt="4">
        <dgm:presLayoutVars>
          <dgm:bulletEnabled val="1"/>
        </dgm:presLayoutVars>
      </dgm:prSet>
      <dgm:spPr>
        <a:prstGeom prst="round2SameRect">
          <a:avLst/>
        </a:prstGeom>
      </dgm:spPr>
      <dgm:t>
        <a:bodyPr/>
        <a:lstStyle/>
        <a:p>
          <a:endParaRPr lang="en-US"/>
        </a:p>
      </dgm:t>
    </dgm:pt>
    <dgm:pt modelId="{E9263BF4-D160-4F9E-9B06-3A74FB9704FA}" type="pres">
      <dgm:prSet presAssocID="{2ADE435D-20A7-4CFD-A0A6-63F27FEE6230}" presName="sp" presStyleCnt="0"/>
      <dgm:spPr/>
      <dgm:t>
        <a:bodyPr/>
        <a:lstStyle/>
        <a:p>
          <a:endParaRPr lang="en-US"/>
        </a:p>
      </dgm:t>
    </dgm:pt>
    <dgm:pt modelId="{A997C58C-AD93-4482-A207-4BF8DEADB5F6}" type="pres">
      <dgm:prSet presAssocID="{DAE4CE6F-2D05-4461-B39A-EA878436F066}" presName="composite" presStyleCnt="0"/>
      <dgm:spPr/>
      <dgm:t>
        <a:bodyPr/>
        <a:lstStyle/>
        <a:p>
          <a:endParaRPr lang="en-US"/>
        </a:p>
      </dgm:t>
    </dgm:pt>
    <dgm:pt modelId="{C1B507E1-2DF0-4B5E-8A01-B31C15E3485E}" type="pres">
      <dgm:prSet presAssocID="{DAE4CE6F-2D05-4461-B39A-EA878436F066}" presName="parentText" presStyleLbl="alignNode1" presStyleIdx="3" presStyleCnt="4" custScaleY="125270">
        <dgm:presLayoutVars>
          <dgm:chMax val="1"/>
          <dgm:bulletEnabled val="1"/>
        </dgm:presLayoutVars>
      </dgm:prSet>
      <dgm:spPr>
        <a:prstGeom prst="chevron">
          <a:avLst/>
        </a:prstGeom>
      </dgm:spPr>
      <dgm:t>
        <a:bodyPr/>
        <a:lstStyle/>
        <a:p>
          <a:endParaRPr lang="en-US"/>
        </a:p>
      </dgm:t>
    </dgm:pt>
    <dgm:pt modelId="{3AF60F73-AC9B-4030-8375-E5FE588A71FF}" type="pres">
      <dgm:prSet presAssocID="{DAE4CE6F-2D05-4461-B39A-EA878436F066}" presName="descendantText" presStyleLbl="alignAcc1" presStyleIdx="3" presStyleCnt="4" custScaleY="148871" custLinFactNeighborX="227" custLinFactNeighborY="3132">
        <dgm:presLayoutVars>
          <dgm:bulletEnabled val="1"/>
        </dgm:presLayoutVars>
      </dgm:prSet>
      <dgm:spPr>
        <a:prstGeom prst="round2SameRect">
          <a:avLst/>
        </a:prstGeom>
      </dgm:spPr>
      <dgm:t>
        <a:bodyPr/>
        <a:lstStyle/>
        <a:p>
          <a:endParaRPr lang="en-US"/>
        </a:p>
      </dgm:t>
    </dgm:pt>
  </dgm:ptLst>
  <dgm:cxnLst>
    <dgm:cxn modelId="{2633C643-D9AB-4686-BC8C-AF7342C5B43E}" type="presOf" srcId="{C93D0E84-79BE-4211-8B69-D65D1850AABF}" destId="{ACD7566C-98A6-41D9-BDD2-B448F5939DE0}" srcOrd="0" destOrd="2" presId="urn:microsoft.com/office/officeart/2005/8/layout/chevron2"/>
    <dgm:cxn modelId="{46C1383B-6D60-4FD1-925D-377E9A0F198A}" type="presOf" srcId="{C521C0CB-8B0D-43A6-B959-57CF0A2A6214}" destId="{3AF60F73-AC9B-4030-8375-E5FE588A71FF}" srcOrd="0" destOrd="2" presId="urn:microsoft.com/office/officeart/2005/8/layout/chevron2"/>
    <dgm:cxn modelId="{90E1F644-6034-4A7E-A9B0-843C5C1D6E30}" type="presOf" srcId="{71270301-527E-4CBC-83E1-17E58D40B08D}" destId="{3AF60F73-AC9B-4030-8375-E5FE588A71FF}" srcOrd="0" destOrd="1" presId="urn:microsoft.com/office/officeart/2005/8/layout/chevron2"/>
    <dgm:cxn modelId="{9C5757EA-61ED-4D2E-8789-6AE1F037BDF4}" type="presOf" srcId="{C22E3B3C-8351-4253-946F-B292EBEE5F79}" destId="{06AEA8A8-2F97-4313-988D-23350F4AC213}" srcOrd="0" destOrd="1" presId="urn:microsoft.com/office/officeart/2005/8/layout/chevron2"/>
    <dgm:cxn modelId="{91C12E31-F95C-4A5D-B5D2-1A145167CFA9}" type="presOf" srcId="{D1AB3633-1F5B-4CA7-B425-D9D64A1A20A9}" destId="{6B425171-86BA-4756-B4A9-AB55D624A998}" srcOrd="0" destOrd="0" presId="urn:microsoft.com/office/officeart/2005/8/layout/chevron2"/>
    <dgm:cxn modelId="{1337F61F-E584-4EDF-A960-BDB4ABAAF516}" srcId="{5C0B6A0A-A526-4834-8960-AF81564DDEA1}" destId="{35FFB6B9-165D-471F-932A-4B611F0C0013}" srcOrd="1" destOrd="0" parTransId="{936D0DC3-431D-4399-BD5D-ED5298E3B232}" sibTransId="{EB690157-B6CA-42CC-A5BE-ED7FAB3C2FA7}"/>
    <dgm:cxn modelId="{11CD2823-977C-40E7-AE37-88E76E54448F}" type="presOf" srcId="{708EF14F-22C0-4712-9169-35D0DD1C2A59}" destId="{1C53C7BA-652E-4465-B4CC-37DF337EC5BF}" srcOrd="0" destOrd="0" presId="urn:microsoft.com/office/officeart/2005/8/layout/chevron2"/>
    <dgm:cxn modelId="{46627BAF-13D0-4732-B106-62F8EE93C055}" srcId="{D1AB3633-1F5B-4CA7-B425-D9D64A1A20A9}" destId="{DE53A054-2F5B-4B3B-9E99-B3D17D0826A6}" srcOrd="2" destOrd="0" parTransId="{7EC2055D-D7B5-4F5A-8B19-DE60196E511B}" sibTransId="{2ADE435D-20A7-4CFD-A0A6-63F27FEE6230}"/>
    <dgm:cxn modelId="{F399AC0B-19D6-49A1-98EF-010C33BA18DD}" srcId="{DAE4CE6F-2D05-4461-B39A-EA878436F066}" destId="{71270301-527E-4CBC-83E1-17E58D40B08D}" srcOrd="1" destOrd="0" parTransId="{5C436DFF-C492-44CA-912D-8E3B072959FE}" sibTransId="{85E50886-C196-4941-B7D4-6FB87A204D21}"/>
    <dgm:cxn modelId="{7FC50013-13B7-4CFB-8809-1CBA3C0D2584}" type="presOf" srcId="{629B0735-C51D-42C4-A084-ADFC37A0F7A5}" destId="{06AEA8A8-2F97-4313-988D-23350F4AC213}" srcOrd="0" destOrd="0" presId="urn:microsoft.com/office/officeart/2005/8/layout/chevron2"/>
    <dgm:cxn modelId="{901D12B8-FD47-4ADA-906D-772A5DD25838}" type="presOf" srcId="{35FFB6B9-165D-471F-932A-4B611F0C0013}" destId="{68735429-2B00-42C6-86DE-E7005930E3F9}" srcOrd="0" destOrd="1" presId="urn:microsoft.com/office/officeart/2005/8/layout/chevron2"/>
    <dgm:cxn modelId="{E17781AB-41F6-4B42-956C-EA3537C7A0AD}" srcId="{DE53A054-2F5B-4B3B-9E99-B3D17D0826A6}" destId="{C22E3B3C-8351-4253-946F-B292EBEE5F79}" srcOrd="1" destOrd="0" parTransId="{09472925-8CF8-40E4-8D39-21B8829C8FD1}" sibTransId="{00D1F10B-A6D8-44BC-BE6D-2F2D1E75AC4C}"/>
    <dgm:cxn modelId="{58332808-B5ED-4C8E-8F3C-40AA73B9123C}" type="presOf" srcId="{DAE4CE6F-2D05-4461-B39A-EA878436F066}" destId="{C1B507E1-2DF0-4B5E-8A01-B31C15E3485E}" srcOrd="0" destOrd="0" presId="urn:microsoft.com/office/officeart/2005/8/layout/chevron2"/>
    <dgm:cxn modelId="{0B971134-F8E4-460C-AA53-F67F255EEFE4}" srcId="{DAE4CE6F-2D05-4461-B39A-EA878436F066}" destId="{DEA50FF7-868E-4C8E-8AF5-FF3CDC9D600E}" srcOrd="0" destOrd="0" parTransId="{D84F1442-9FDB-4A61-856E-D55D3B7B988B}" sibTransId="{1BE19E5C-C813-44B8-932A-FD678823BF00}"/>
    <dgm:cxn modelId="{7D7C4294-B977-4D5D-A12D-53F5885AF48A}" type="presOf" srcId="{DE53A054-2F5B-4B3B-9E99-B3D17D0826A6}" destId="{2B10C6E8-439E-4367-A8A7-9E27D5F98A1C}" srcOrd="0" destOrd="0" presId="urn:microsoft.com/office/officeart/2005/8/layout/chevron2"/>
    <dgm:cxn modelId="{55C09411-91B9-4D94-A711-7F08C7828761}" srcId="{D1AB3633-1F5B-4CA7-B425-D9D64A1A20A9}" destId="{DAE4CE6F-2D05-4461-B39A-EA878436F066}" srcOrd="3" destOrd="0" parTransId="{FD266E66-66FC-4D12-B6A7-260B567CAB4E}" sibTransId="{862EA27B-03B1-472F-A9FC-08F52208A876}"/>
    <dgm:cxn modelId="{229658D7-8635-45C1-8738-98D237B2D5AF}" srcId="{708EF14F-22C0-4712-9169-35D0DD1C2A59}" destId="{D8EB4301-C217-4EC4-9972-D6EA8887F0A2}" srcOrd="0" destOrd="0" parTransId="{8A023854-F960-4578-B4EA-A0F5EC5F1568}" sibTransId="{1EE7BE0A-1550-47E2-B79A-07D67D4B735B}"/>
    <dgm:cxn modelId="{1D1B491E-8BEB-46E5-A7F4-E554A5D36693}" type="presOf" srcId="{5C0B6A0A-A526-4834-8960-AF81564DDEA1}" destId="{D3A338DB-8EC0-4C6F-B2DF-6846E346B4FE}" srcOrd="0" destOrd="0" presId="urn:microsoft.com/office/officeart/2005/8/layout/chevron2"/>
    <dgm:cxn modelId="{5181664C-B421-47E9-AF8B-9AC3D2D3E2AE}" srcId="{708EF14F-22C0-4712-9169-35D0DD1C2A59}" destId="{F91B4814-6DB7-438E-BDE4-007418EAB74A}" srcOrd="1" destOrd="0" parTransId="{395E6C55-8301-46E0-859A-FDB7369D0668}" sibTransId="{05A1F390-5556-40F0-A220-2BF3D85EE294}"/>
    <dgm:cxn modelId="{EFB29C9F-4D3D-4F1F-9944-D687F56BB404}" type="presOf" srcId="{DEA50FF7-868E-4C8E-8AF5-FF3CDC9D600E}" destId="{3AF60F73-AC9B-4030-8375-E5FE588A71FF}" srcOrd="0" destOrd="0" presId="urn:microsoft.com/office/officeart/2005/8/layout/chevron2"/>
    <dgm:cxn modelId="{6FD54D9B-A409-47A9-853C-A56F010F43A2}" srcId="{DE53A054-2F5B-4B3B-9E99-B3D17D0826A6}" destId="{15E28904-6ECF-4D80-BE23-2EAB95BB2FA6}" srcOrd="2" destOrd="0" parTransId="{9D307C31-0374-40EB-9D2C-4A1E0C21CFCD}" sibTransId="{917F851D-2E7C-4AAA-A026-9EF50AE9B019}"/>
    <dgm:cxn modelId="{489FE795-08F1-4A74-BC5F-FE0DFDB03C11}" srcId="{DAE4CE6F-2D05-4461-B39A-EA878436F066}" destId="{C521C0CB-8B0D-43A6-B959-57CF0A2A6214}" srcOrd="2" destOrd="0" parTransId="{AA055297-E1B8-47CD-A857-F434BDEA16C9}" sibTransId="{8398E810-BDE7-489B-8470-EC17EAC47848}"/>
    <dgm:cxn modelId="{E7ACBC7F-5EB3-4CBF-A175-51039742A284}" type="presOf" srcId="{F91B4814-6DB7-438E-BDE4-007418EAB74A}" destId="{ACD7566C-98A6-41D9-BDD2-B448F5939DE0}" srcOrd="0" destOrd="1" presId="urn:microsoft.com/office/officeart/2005/8/layout/chevron2"/>
    <dgm:cxn modelId="{B6CC36BA-1EAD-4DFA-8A8C-A1C6C2030CB8}" type="presOf" srcId="{323443F7-8487-4058-B1C1-4D2177B0E2F3}" destId="{68735429-2B00-42C6-86DE-E7005930E3F9}" srcOrd="0" destOrd="0" presId="urn:microsoft.com/office/officeart/2005/8/layout/chevron2"/>
    <dgm:cxn modelId="{86DA8B80-E2E5-4BA6-8F15-60914751EB3B}" type="presOf" srcId="{D8EB4301-C217-4EC4-9972-D6EA8887F0A2}" destId="{ACD7566C-98A6-41D9-BDD2-B448F5939DE0}" srcOrd="0" destOrd="0" presId="urn:microsoft.com/office/officeart/2005/8/layout/chevron2"/>
    <dgm:cxn modelId="{E78A30DC-073D-48F0-993A-498F57BA5ABE}" type="presOf" srcId="{15E28904-6ECF-4D80-BE23-2EAB95BB2FA6}" destId="{06AEA8A8-2F97-4313-988D-23350F4AC213}" srcOrd="0" destOrd="2" presId="urn:microsoft.com/office/officeart/2005/8/layout/chevron2"/>
    <dgm:cxn modelId="{CCB7A401-9A8E-458D-A61F-5BF8C002C9CC}" srcId="{5C0B6A0A-A526-4834-8960-AF81564DDEA1}" destId="{323443F7-8487-4058-B1C1-4D2177B0E2F3}" srcOrd="0" destOrd="0" parTransId="{15954FB5-C6E4-4D58-875A-2F7428431FD5}" sibTransId="{7EBA7935-9CB1-41C3-855B-E93C55288942}"/>
    <dgm:cxn modelId="{FA0E73A7-33FF-4135-9577-DE878A60C79A}" srcId="{D1AB3633-1F5B-4CA7-B425-D9D64A1A20A9}" destId="{5C0B6A0A-A526-4834-8960-AF81564DDEA1}" srcOrd="0" destOrd="0" parTransId="{B80F3F33-9404-42FC-AB2B-1329F9CDC285}" sibTransId="{C09DA966-C960-4DBF-99B6-984D3FC6A403}"/>
    <dgm:cxn modelId="{36341CBB-EABE-4841-B973-53F01C370424}" srcId="{DE53A054-2F5B-4B3B-9E99-B3D17D0826A6}" destId="{629B0735-C51D-42C4-A084-ADFC37A0F7A5}" srcOrd="0" destOrd="0" parTransId="{B5DB16DF-75FC-4918-848E-75D087D23F9B}" sibTransId="{C82E290F-4695-4072-AA90-E0BC5AB1D049}"/>
    <dgm:cxn modelId="{3613D1AE-5D41-46C7-A37A-7FF39E7F9828}" srcId="{708EF14F-22C0-4712-9169-35D0DD1C2A59}" destId="{C93D0E84-79BE-4211-8B69-D65D1850AABF}" srcOrd="2" destOrd="0" parTransId="{6CB32AB8-A952-4B45-9B05-EAC204ED8C8D}" sibTransId="{09904AA8-884E-4E23-86FE-9E43E01A3E30}"/>
    <dgm:cxn modelId="{CAC524C8-7F94-4ECE-85D0-56F788059860}" srcId="{D1AB3633-1F5B-4CA7-B425-D9D64A1A20A9}" destId="{708EF14F-22C0-4712-9169-35D0DD1C2A59}" srcOrd="1" destOrd="0" parTransId="{B50792EE-228F-44F3-8304-68CD8D089C88}" sibTransId="{6693D953-1955-48AB-9CF0-1CD18D5B1427}"/>
    <dgm:cxn modelId="{FAE45B97-FBED-4403-9F96-03EA12A58861}" type="presParOf" srcId="{6B425171-86BA-4756-B4A9-AB55D624A998}" destId="{C70400F7-54A4-49F1-8F32-7D8765BF144E}" srcOrd="0" destOrd="0" presId="urn:microsoft.com/office/officeart/2005/8/layout/chevron2"/>
    <dgm:cxn modelId="{816451AA-AC74-4B12-BED9-D8552DA433FA}" type="presParOf" srcId="{C70400F7-54A4-49F1-8F32-7D8765BF144E}" destId="{D3A338DB-8EC0-4C6F-B2DF-6846E346B4FE}" srcOrd="0" destOrd="0" presId="urn:microsoft.com/office/officeart/2005/8/layout/chevron2"/>
    <dgm:cxn modelId="{38EDBC7C-071E-489F-94F6-FE4E451A9C46}" type="presParOf" srcId="{C70400F7-54A4-49F1-8F32-7D8765BF144E}" destId="{68735429-2B00-42C6-86DE-E7005930E3F9}" srcOrd="1" destOrd="0" presId="urn:microsoft.com/office/officeart/2005/8/layout/chevron2"/>
    <dgm:cxn modelId="{2DC2D07A-C4A8-4AAE-88C0-C6C7B6247D0A}" type="presParOf" srcId="{6B425171-86BA-4756-B4A9-AB55D624A998}" destId="{F9C51D87-B059-4FFC-9EC2-A16EFEAED03B}" srcOrd="1" destOrd="0" presId="urn:microsoft.com/office/officeart/2005/8/layout/chevron2"/>
    <dgm:cxn modelId="{75FF33A6-1C33-452F-A6BB-03EF686FD197}" type="presParOf" srcId="{6B425171-86BA-4756-B4A9-AB55D624A998}" destId="{AF7741CE-1991-477E-BE89-53832768B5E0}" srcOrd="2" destOrd="0" presId="urn:microsoft.com/office/officeart/2005/8/layout/chevron2"/>
    <dgm:cxn modelId="{F69A00ED-78DB-451A-8E38-CE983198C8A7}" type="presParOf" srcId="{AF7741CE-1991-477E-BE89-53832768B5E0}" destId="{1C53C7BA-652E-4465-B4CC-37DF337EC5BF}" srcOrd="0" destOrd="0" presId="urn:microsoft.com/office/officeart/2005/8/layout/chevron2"/>
    <dgm:cxn modelId="{44D54188-4FC5-4A0C-AF26-6769F96CCDC2}" type="presParOf" srcId="{AF7741CE-1991-477E-BE89-53832768B5E0}" destId="{ACD7566C-98A6-41D9-BDD2-B448F5939DE0}" srcOrd="1" destOrd="0" presId="urn:microsoft.com/office/officeart/2005/8/layout/chevron2"/>
    <dgm:cxn modelId="{1B692374-5890-4460-82C1-90133FEC455D}" type="presParOf" srcId="{6B425171-86BA-4756-B4A9-AB55D624A998}" destId="{4100C4D4-C532-4C15-BED2-0242918DE6EE}" srcOrd="3" destOrd="0" presId="urn:microsoft.com/office/officeart/2005/8/layout/chevron2"/>
    <dgm:cxn modelId="{DB5BD8C6-3B64-49D6-81CB-FF1B220DA725}" type="presParOf" srcId="{6B425171-86BA-4756-B4A9-AB55D624A998}" destId="{FFC24B3C-919D-4397-B0CE-121CECA211A2}" srcOrd="4" destOrd="0" presId="urn:microsoft.com/office/officeart/2005/8/layout/chevron2"/>
    <dgm:cxn modelId="{10F2E637-A89C-493D-93A2-E0AB8F3D9A7C}" type="presParOf" srcId="{FFC24B3C-919D-4397-B0CE-121CECA211A2}" destId="{2B10C6E8-439E-4367-A8A7-9E27D5F98A1C}" srcOrd="0" destOrd="0" presId="urn:microsoft.com/office/officeart/2005/8/layout/chevron2"/>
    <dgm:cxn modelId="{9913D7A8-23B8-4E0A-8FF0-FC4A6A3BD1BA}" type="presParOf" srcId="{FFC24B3C-919D-4397-B0CE-121CECA211A2}" destId="{06AEA8A8-2F97-4313-988D-23350F4AC213}" srcOrd="1" destOrd="0" presId="urn:microsoft.com/office/officeart/2005/8/layout/chevron2"/>
    <dgm:cxn modelId="{E07F0EBC-5E31-41CD-A1B0-CD59544D80F8}" type="presParOf" srcId="{6B425171-86BA-4756-B4A9-AB55D624A998}" destId="{E9263BF4-D160-4F9E-9B06-3A74FB9704FA}" srcOrd="5" destOrd="0" presId="urn:microsoft.com/office/officeart/2005/8/layout/chevron2"/>
    <dgm:cxn modelId="{A836133A-F869-4A24-A9CB-E58D9DB6BA35}" type="presParOf" srcId="{6B425171-86BA-4756-B4A9-AB55D624A998}" destId="{A997C58C-AD93-4482-A207-4BF8DEADB5F6}" srcOrd="6" destOrd="0" presId="urn:microsoft.com/office/officeart/2005/8/layout/chevron2"/>
    <dgm:cxn modelId="{4400E9F3-9849-4333-877C-CB6D2598979B}" type="presParOf" srcId="{A997C58C-AD93-4482-A207-4BF8DEADB5F6}" destId="{C1B507E1-2DF0-4B5E-8A01-B31C15E3485E}" srcOrd="0" destOrd="0" presId="urn:microsoft.com/office/officeart/2005/8/layout/chevron2"/>
    <dgm:cxn modelId="{9F52EA26-D791-42AF-AC0E-30A2C0317EE3}" type="presParOf" srcId="{A997C58C-AD93-4482-A207-4BF8DEADB5F6}" destId="{3AF60F73-AC9B-4030-8375-E5FE588A71FF}" srcOrd="1" destOrd="0" presId="urn:microsoft.com/office/officeart/2005/8/layout/chevron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B935F-8669-4FA5-B362-8897D26F2789}">
      <dsp:nvSpPr>
        <dsp:cNvPr id="0" name=""/>
        <dsp:cNvSpPr/>
      </dsp:nvSpPr>
      <dsp:spPr>
        <a:xfrm>
          <a:off x="2368" y="185735"/>
          <a:ext cx="3659981" cy="1463992"/>
        </a:xfrm>
        <a:prstGeom prst="chevron">
          <a:avLst/>
        </a:prstGeom>
        <a:solidFill>
          <a:srgbClr val="84B2DC"/>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latin typeface="+mn-lt"/>
              <a:ea typeface="+mn-ea"/>
              <a:cs typeface="+mn-cs"/>
            </a:rPr>
            <a:t>Initial testing</a:t>
          </a:r>
          <a:r>
            <a:rPr lang="en-US" sz="1800" kern="1200" baseline="0" dirty="0">
              <a:solidFill>
                <a:schemeClr val="tx1"/>
              </a:solidFill>
              <a:latin typeface="+mn-lt"/>
              <a:ea typeface="+mn-ea"/>
              <a:cs typeface="+mn-cs"/>
            </a:rPr>
            <a:t> window (by each content area)</a:t>
          </a:r>
          <a:endParaRPr lang="en-US" sz="1800" kern="1200" dirty="0">
            <a:solidFill>
              <a:schemeClr val="tx1"/>
            </a:solidFill>
            <a:latin typeface="+mn-lt"/>
            <a:ea typeface="+mn-ea"/>
            <a:cs typeface="+mn-cs"/>
          </a:endParaRPr>
        </a:p>
      </dsp:txBody>
      <dsp:txXfrm>
        <a:off x="734364" y="185735"/>
        <a:ext cx="2195989" cy="1463992"/>
      </dsp:txXfrm>
    </dsp:sp>
    <dsp:sp modelId="{CA5ED50E-6E53-4639-B82A-7E032FBDA84F}">
      <dsp:nvSpPr>
        <dsp:cNvPr id="0" name=""/>
        <dsp:cNvSpPr/>
      </dsp:nvSpPr>
      <dsp:spPr>
        <a:xfrm>
          <a:off x="3186552" y="310174"/>
          <a:ext cx="3037784" cy="1215113"/>
        </a:xfrm>
        <a:prstGeom prst="chevron">
          <a:avLst/>
        </a:prstGeom>
        <a:solidFill>
          <a:srgbClr val="C1D8ED">
            <a:alpha val="89804"/>
          </a:srgbClr>
        </a:solidFill>
        <a:ln w="25400" cap="flat" cmpd="sng" algn="ctr">
          <a:solidFill>
            <a:srgbClr val="F0F0F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a:solidFill>
                <a:sysClr val="windowText" lastClr="000000">
                  <a:hueOff val="0"/>
                  <a:satOff val="0"/>
                  <a:lumOff val="0"/>
                  <a:alphaOff val="0"/>
                </a:sysClr>
              </a:solidFill>
              <a:latin typeface="+mn-lt"/>
              <a:ea typeface="+mn-ea"/>
              <a:cs typeface="+mn-cs"/>
            </a:rPr>
            <a:t>Student </a:t>
          </a:r>
          <a:r>
            <a:rPr lang="en-US" sz="1800" kern="1200" dirty="0" smtClean="0">
              <a:solidFill>
                <a:sysClr val="windowText" lastClr="000000">
                  <a:hueOff val="0"/>
                  <a:satOff val="0"/>
                  <a:lumOff val="0"/>
                  <a:alphaOff val="0"/>
                </a:sysClr>
              </a:solidFill>
              <a:latin typeface="+mn-lt"/>
              <a:ea typeface="+mn-ea"/>
              <a:cs typeface="+mn-cs"/>
            </a:rPr>
            <a:t>needs </a:t>
          </a:r>
          <a:br>
            <a:rPr lang="en-US" sz="1800" kern="1200" dirty="0" smtClean="0">
              <a:solidFill>
                <a:sysClr val="windowText" lastClr="000000">
                  <a:hueOff val="0"/>
                  <a:satOff val="0"/>
                  <a:lumOff val="0"/>
                  <a:alphaOff val="0"/>
                </a:sysClr>
              </a:solidFill>
              <a:latin typeface="+mn-lt"/>
              <a:ea typeface="+mn-ea"/>
              <a:cs typeface="+mn-cs"/>
            </a:rPr>
          </a:br>
          <a:r>
            <a:rPr lang="en-US" sz="1800" kern="1200" dirty="0" smtClean="0">
              <a:solidFill>
                <a:sysClr val="windowText" lastClr="000000">
                  <a:hueOff val="0"/>
                  <a:satOff val="0"/>
                  <a:lumOff val="0"/>
                  <a:alphaOff val="0"/>
                </a:sysClr>
              </a:solidFill>
              <a:latin typeface="+mn-lt"/>
              <a:ea typeface="+mn-ea"/>
              <a:cs typeface="+mn-cs"/>
            </a:rPr>
            <a:t>to </a:t>
          </a:r>
          <a:r>
            <a:rPr lang="en-US" sz="1800" kern="1200" dirty="0">
              <a:solidFill>
                <a:sysClr val="windowText" lastClr="000000">
                  <a:hueOff val="0"/>
                  <a:satOff val="0"/>
                  <a:lumOff val="0"/>
                  <a:alphaOff val="0"/>
                </a:sysClr>
              </a:solidFill>
              <a:latin typeface="+mn-lt"/>
              <a:ea typeface="+mn-ea"/>
              <a:cs typeface="+mn-cs"/>
            </a:rPr>
            <a:t>test</a:t>
          </a:r>
        </a:p>
      </dsp:txBody>
      <dsp:txXfrm>
        <a:off x="3794109" y="310174"/>
        <a:ext cx="1822671" cy="1215113"/>
      </dsp:txXfrm>
    </dsp:sp>
    <dsp:sp modelId="{B72253C5-59D1-4455-BBF7-71B2425C2C2B}">
      <dsp:nvSpPr>
        <dsp:cNvPr id="0" name=""/>
        <dsp:cNvSpPr/>
      </dsp:nvSpPr>
      <dsp:spPr>
        <a:xfrm>
          <a:off x="5799046" y="310174"/>
          <a:ext cx="3037784" cy="1215113"/>
        </a:xfrm>
        <a:prstGeom prst="chevron">
          <a:avLst/>
        </a:prstGeom>
        <a:solidFill>
          <a:srgbClr val="D8E7F4">
            <a:alpha val="89804"/>
          </a:srgbClr>
        </a:solidFill>
        <a:ln w="25400" cap="flat" cmpd="sng" algn="ctr">
          <a:solidFill>
            <a:srgbClr val="F0F0F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a:solidFill>
                <a:sysClr val="windowText" lastClr="000000">
                  <a:hueOff val="0"/>
                  <a:satOff val="0"/>
                  <a:lumOff val="0"/>
                  <a:alphaOff val="0"/>
                </a:sysClr>
              </a:solidFill>
              <a:latin typeface="+mn-lt"/>
              <a:ea typeface="+mn-ea"/>
              <a:cs typeface="+mn-cs"/>
            </a:rPr>
            <a:t>Student arrives on April 7</a:t>
          </a:r>
          <a:r>
            <a:rPr lang="en-US" sz="1800" kern="1200" baseline="30000" dirty="0">
              <a:solidFill>
                <a:sysClr val="windowText" lastClr="000000">
                  <a:hueOff val="0"/>
                  <a:satOff val="0"/>
                  <a:lumOff val="0"/>
                  <a:alphaOff val="0"/>
                </a:sysClr>
              </a:solidFill>
              <a:latin typeface="+mn-lt"/>
              <a:ea typeface="+mn-ea"/>
              <a:cs typeface="+mn-cs"/>
            </a:rPr>
            <a:t>th</a:t>
          </a:r>
          <a:r>
            <a:rPr lang="en-US" sz="1800" kern="1200" dirty="0">
              <a:solidFill>
                <a:sysClr val="windowText" lastClr="000000">
                  <a:hueOff val="0"/>
                  <a:satOff val="0"/>
                  <a:lumOff val="0"/>
                  <a:alphaOff val="0"/>
                </a:sysClr>
              </a:solidFill>
              <a:latin typeface="+mn-lt"/>
              <a:ea typeface="+mn-ea"/>
              <a:cs typeface="+mn-cs"/>
            </a:rPr>
            <a:t> and </a:t>
          </a:r>
          <a:r>
            <a:rPr lang="en-US" sz="1800" kern="1200" dirty="0" smtClean="0">
              <a:solidFill>
                <a:sysClr val="windowText" lastClr="000000">
                  <a:hueOff val="0"/>
                  <a:satOff val="0"/>
                  <a:lumOff val="0"/>
                  <a:alphaOff val="0"/>
                </a:sysClr>
              </a:solidFill>
              <a:latin typeface="+mn-lt"/>
              <a:ea typeface="+mn-ea"/>
              <a:cs typeface="+mn-cs"/>
            </a:rPr>
            <a:t>needs </a:t>
          </a:r>
          <a:r>
            <a:rPr lang="en-US" sz="1800" kern="1200" dirty="0">
              <a:solidFill>
                <a:sysClr val="windowText" lastClr="000000">
                  <a:hueOff val="0"/>
                  <a:satOff val="0"/>
                  <a:lumOff val="0"/>
                  <a:alphaOff val="0"/>
                </a:sysClr>
              </a:solidFill>
              <a:latin typeface="+mn-lt"/>
              <a:ea typeface="+mn-ea"/>
              <a:cs typeface="+mn-cs"/>
            </a:rPr>
            <a:t>to </a:t>
          </a:r>
          <a:r>
            <a:rPr lang="en-US" sz="1800" kern="1200" dirty="0" smtClean="0">
              <a:solidFill>
                <a:sysClr val="windowText" lastClr="000000">
                  <a:hueOff val="0"/>
                  <a:satOff val="0"/>
                  <a:lumOff val="0"/>
                  <a:alphaOff val="0"/>
                </a:sysClr>
              </a:solidFill>
              <a:latin typeface="+mn-lt"/>
              <a:ea typeface="+mn-ea"/>
              <a:cs typeface="+mn-cs"/>
            </a:rPr>
            <a:t>test ELA</a:t>
          </a:r>
          <a:endParaRPr lang="en-US" sz="1800" kern="1200" dirty="0">
            <a:solidFill>
              <a:sysClr val="windowText" lastClr="000000">
                <a:hueOff val="0"/>
                <a:satOff val="0"/>
                <a:lumOff val="0"/>
                <a:alphaOff val="0"/>
              </a:sysClr>
            </a:solidFill>
            <a:latin typeface="+mn-lt"/>
            <a:ea typeface="+mn-ea"/>
            <a:cs typeface="+mn-cs"/>
          </a:endParaRPr>
        </a:p>
      </dsp:txBody>
      <dsp:txXfrm>
        <a:off x="6406603" y="310174"/>
        <a:ext cx="1822671" cy="1215113"/>
      </dsp:txXfrm>
    </dsp:sp>
    <dsp:sp modelId="{221501C1-AB8A-464C-8FA7-19E86C2170B7}">
      <dsp:nvSpPr>
        <dsp:cNvPr id="0" name=""/>
        <dsp:cNvSpPr/>
      </dsp:nvSpPr>
      <dsp:spPr>
        <a:xfrm>
          <a:off x="2368" y="1854686"/>
          <a:ext cx="3659981" cy="1463992"/>
        </a:xfrm>
        <a:prstGeom prst="chevron">
          <a:avLst/>
        </a:prstGeom>
        <a:solidFill>
          <a:srgbClr val="84B2DC"/>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u="none" kern="1200" dirty="0">
              <a:solidFill>
                <a:schemeClr val="tx1"/>
              </a:solidFill>
              <a:latin typeface="+mn-lt"/>
              <a:ea typeface="+mn-ea"/>
              <a:cs typeface="+mn-cs"/>
            </a:rPr>
            <a:t>Make-up testing</a:t>
          </a:r>
          <a:r>
            <a:rPr lang="en-US" sz="1800" u="none" kern="1200" baseline="0" dirty="0">
              <a:solidFill>
                <a:schemeClr val="tx1"/>
              </a:solidFill>
              <a:latin typeface="+mn-lt"/>
              <a:ea typeface="+mn-ea"/>
              <a:cs typeface="+mn-cs"/>
            </a:rPr>
            <a:t> window (by each content area)</a:t>
          </a:r>
          <a:endParaRPr lang="en-US" sz="1800" u="none" kern="1200" dirty="0">
            <a:solidFill>
              <a:schemeClr val="tx1"/>
            </a:solidFill>
            <a:latin typeface="+mn-lt"/>
            <a:ea typeface="+mn-ea"/>
            <a:cs typeface="+mn-cs"/>
          </a:endParaRPr>
        </a:p>
      </dsp:txBody>
      <dsp:txXfrm>
        <a:off x="734364" y="1854686"/>
        <a:ext cx="2195989" cy="1463992"/>
      </dsp:txXfrm>
    </dsp:sp>
    <dsp:sp modelId="{E27B208B-F5B4-49F6-881E-86FDE9295B8A}">
      <dsp:nvSpPr>
        <dsp:cNvPr id="0" name=""/>
        <dsp:cNvSpPr/>
      </dsp:nvSpPr>
      <dsp:spPr>
        <a:xfrm>
          <a:off x="3186552" y="1979125"/>
          <a:ext cx="3037784" cy="1215113"/>
        </a:xfrm>
        <a:prstGeom prst="chevron">
          <a:avLst/>
        </a:prstGeom>
        <a:solidFill>
          <a:srgbClr val="C1D8ED">
            <a:alpha val="90000"/>
          </a:srgbClr>
        </a:solidFill>
        <a:ln w="25400" cap="flat" cmpd="sng" algn="ctr">
          <a:solidFill>
            <a:srgbClr val="F0F0F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a:solidFill>
                <a:sysClr val="windowText" lastClr="000000">
                  <a:hueOff val="0"/>
                  <a:satOff val="0"/>
                  <a:lumOff val="0"/>
                  <a:alphaOff val="0"/>
                </a:sysClr>
              </a:solidFill>
              <a:latin typeface="+mn-lt"/>
              <a:ea typeface="+mn-ea"/>
              <a:cs typeface="+mn-cs"/>
            </a:rPr>
            <a:t>District decides  if student will test</a:t>
          </a:r>
        </a:p>
      </dsp:txBody>
      <dsp:txXfrm>
        <a:off x="3794109" y="1979125"/>
        <a:ext cx="1822671" cy="1215113"/>
      </dsp:txXfrm>
    </dsp:sp>
    <dsp:sp modelId="{709D9FF9-5E32-43C1-B3DA-AA4D0480BE6B}">
      <dsp:nvSpPr>
        <dsp:cNvPr id="0" name=""/>
        <dsp:cNvSpPr/>
      </dsp:nvSpPr>
      <dsp:spPr>
        <a:xfrm>
          <a:off x="5799046" y="1979125"/>
          <a:ext cx="3037784" cy="1215113"/>
        </a:xfrm>
        <a:prstGeom prst="chevron">
          <a:avLst/>
        </a:prstGeom>
        <a:solidFill>
          <a:srgbClr val="D8E7F4">
            <a:alpha val="90000"/>
          </a:srgbClr>
        </a:solidFill>
        <a:ln w="25400" cap="flat" cmpd="sng" algn="ctr">
          <a:solidFill>
            <a:srgbClr val="F0F0F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a:solidFill>
                <a:sysClr val="windowText" lastClr="000000">
                  <a:hueOff val="0"/>
                  <a:satOff val="0"/>
                  <a:lumOff val="0"/>
                  <a:alphaOff val="0"/>
                </a:sysClr>
              </a:solidFill>
              <a:latin typeface="+mn-lt"/>
              <a:ea typeface="+mn-ea"/>
              <a:cs typeface="+mn-cs"/>
            </a:rPr>
            <a:t>Student arrives  April 11</a:t>
          </a:r>
          <a:r>
            <a:rPr lang="en-US" sz="1800" kern="1200" baseline="30000" dirty="0">
              <a:solidFill>
                <a:sysClr val="windowText" lastClr="000000">
                  <a:hueOff val="0"/>
                  <a:satOff val="0"/>
                  <a:lumOff val="0"/>
                  <a:alphaOff val="0"/>
                </a:sysClr>
              </a:solidFill>
              <a:latin typeface="+mn-lt"/>
              <a:ea typeface="+mn-ea"/>
              <a:cs typeface="+mn-cs"/>
            </a:rPr>
            <a:t>th</a:t>
          </a:r>
          <a:r>
            <a:rPr lang="en-US" sz="1800" kern="1200" baseline="0" dirty="0" smtClean="0">
              <a:solidFill>
                <a:sysClr val="windowText" lastClr="000000">
                  <a:hueOff val="0"/>
                  <a:satOff val="0"/>
                  <a:lumOff val="0"/>
                  <a:alphaOff val="0"/>
                </a:sysClr>
              </a:solidFill>
              <a:latin typeface="+mn-lt"/>
              <a:ea typeface="+mn-ea"/>
              <a:cs typeface="+mn-cs"/>
            </a:rPr>
            <a:t>, </a:t>
          </a:r>
          <a:r>
            <a:rPr lang="en-US" sz="1800" kern="1200" baseline="0" dirty="0">
              <a:solidFill>
                <a:sysClr val="windowText" lastClr="000000">
                  <a:hueOff val="0"/>
                  <a:satOff val="0"/>
                  <a:lumOff val="0"/>
                  <a:alphaOff val="0"/>
                </a:sysClr>
              </a:solidFill>
              <a:latin typeface="+mn-lt"/>
              <a:ea typeface="+mn-ea"/>
              <a:cs typeface="+mn-cs"/>
            </a:rPr>
            <a:t>district has the option </a:t>
          </a:r>
          <a:r>
            <a:rPr lang="en-US" sz="1800" kern="1200" baseline="0" dirty="0" smtClean="0">
              <a:solidFill>
                <a:sysClr val="windowText" lastClr="000000">
                  <a:hueOff val="0"/>
                  <a:satOff val="0"/>
                  <a:lumOff val="0"/>
                  <a:alphaOff val="0"/>
                </a:sysClr>
              </a:solidFill>
              <a:latin typeface="+mn-lt"/>
              <a:ea typeface="+mn-ea"/>
              <a:cs typeface="+mn-cs"/>
            </a:rPr>
            <a:t>of testing </a:t>
          </a:r>
          <a:r>
            <a:rPr lang="en-US" sz="1800" kern="1200" baseline="0" dirty="0">
              <a:solidFill>
                <a:sysClr val="windowText" lastClr="000000">
                  <a:hueOff val="0"/>
                  <a:satOff val="0"/>
                  <a:lumOff val="0"/>
                  <a:alphaOff val="0"/>
                </a:sysClr>
              </a:solidFill>
              <a:latin typeface="+mn-lt"/>
              <a:ea typeface="+mn-ea"/>
              <a:cs typeface="+mn-cs"/>
            </a:rPr>
            <a:t>to receive  data</a:t>
          </a:r>
          <a:endParaRPr lang="en-US" sz="1800" kern="1200" dirty="0">
            <a:solidFill>
              <a:sysClr val="windowText" lastClr="000000">
                <a:hueOff val="0"/>
                <a:satOff val="0"/>
                <a:lumOff val="0"/>
                <a:alphaOff val="0"/>
              </a:sysClr>
            </a:solidFill>
            <a:latin typeface="+mn-lt"/>
            <a:ea typeface="+mn-ea"/>
            <a:cs typeface="+mn-cs"/>
          </a:endParaRPr>
        </a:p>
      </dsp:txBody>
      <dsp:txXfrm>
        <a:off x="6406603" y="1979125"/>
        <a:ext cx="1822671" cy="12151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513A036-D978-414A-9176-0BF5DB56B384}" type="datetimeFigureOut">
              <a:rPr lang="en-US" smtClean="0"/>
              <a:t>10/15/2019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B069A09-B273-4C44-A0AF-624B34F3883C}" type="slidenum">
              <a:rPr lang="en-US" smtClean="0"/>
              <a:t>‹#›</a:t>
            </a:fld>
            <a:endParaRPr lang="en-US"/>
          </a:p>
        </p:txBody>
      </p:sp>
    </p:spTree>
    <p:extLst>
      <p:ext uri="{BB962C8B-B14F-4D97-AF65-F5344CB8AC3E}">
        <p14:creationId xmlns:p14="http://schemas.microsoft.com/office/powerpoint/2010/main" val="1377848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872E894-E0CE-40CF-8CA0-23F05C6E40C6}" type="datetimeFigureOut">
              <a:rPr lang="en-US" smtClean="0"/>
              <a:t>10/15/2019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Files loaded through the browser are shared/updated faster than those loaded through the desktop app</a:t>
            </a:r>
          </a:p>
          <a:p>
            <a:pPr marL="174708" indent="-174708">
              <a:buFont typeface="Arial" panose="020B0604020202020204" pitchFamily="34" charset="0"/>
              <a:buChar char="•"/>
            </a:pPr>
            <a:r>
              <a:rPr lang="en-US" dirty="0" smtClean="0"/>
              <a:t>Continuous syncing of desktop app devices sometimes causes reappearance of old documents and duplication of folders</a:t>
            </a:r>
          </a:p>
        </p:txBody>
      </p:sp>
      <p:sp>
        <p:nvSpPr>
          <p:cNvPr id="4" name="Slide Number Placeholder 3"/>
          <p:cNvSpPr>
            <a:spLocks noGrp="1"/>
          </p:cNvSpPr>
          <p:nvPr>
            <p:ph type="sldNum" sz="quarter" idx="10"/>
          </p:nvPr>
        </p:nvSpPr>
        <p:spPr/>
        <p:txBody>
          <a:bodyPr/>
          <a:lstStyle/>
          <a:p>
            <a:fld id="{D8C3E97E-4890-4915-A7C2-F3D207C521C5}" type="slidenum">
              <a:rPr lang="en-US" smtClean="0"/>
              <a:t>13</a:t>
            </a:fld>
            <a:endParaRPr lang="en-US"/>
          </a:p>
        </p:txBody>
      </p:sp>
    </p:spTree>
    <p:extLst>
      <p:ext uri="{BB962C8B-B14F-4D97-AF65-F5344CB8AC3E}">
        <p14:creationId xmlns:p14="http://schemas.microsoft.com/office/powerpoint/2010/main" val="707043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C3E97E-4890-4915-A7C2-F3D207C521C5}" type="slidenum">
              <a:rPr lang="en-US" smtClean="0"/>
              <a:t>113</a:t>
            </a:fld>
            <a:endParaRPr lang="en-US"/>
          </a:p>
        </p:txBody>
      </p:sp>
    </p:spTree>
    <p:extLst>
      <p:ext uri="{BB962C8B-B14F-4D97-AF65-F5344CB8AC3E}">
        <p14:creationId xmlns:p14="http://schemas.microsoft.com/office/powerpoint/2010/main" val="1514077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Check for return labels prior to the end of the testing window as these will not have expedited shipping </a:t>
            </a:r>
          </a:p>
        </p:txBody>
      </p:sp>
      <p:sp>
        <p:nvSpPr>
          <p:cNvPr id="4" name="Slide Number Placeholder 3"/>
          <p:cNvSpPr>
            <a:spLocks noGrp="1"/>
          </p:cNvSpPr>
          <p:nvPr>
            <p:ph type="sldNum" sz="quarter" idx="10"/>
          </p:nvPr>
        </p:nvSpPr>
        <p:spPr/>
        <p:txBody>
          <a:bodyPr/>
          <a:lstStyle/>
          <a:p>
            <a:fld id="{D8C3E97E-4890-4915-A7C2-F3D207C521C5}" type="slidenum">
              <a:rPr lang="en-US" smtClean="0"/>
              <a:t>120</a:t>
            </a:fld>
            <a:endParaRPr lang="en-US"/>
          </a:p>
        </p:txBody>
      </p:sp>
    </p:spTree>
    <p:extLst>
      <p:ext uri="{BB962C8B-B14F-4D97-AF65-F5344CB8AC3E}">
        <p14:creationId xmlns:p14="http://schemas.microsoft.com/office/powerpoint/2010/main" val="16311719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1282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23071" y="314298"/>
            <a:ext cx="8692329" cy="590603"/>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306178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44079"/>
          <a:stretch/>
        </p:blipFill>
        <p:spPr>
          <a:xfrm>
            <a:off x="0" y="0"/>
            <a:ext cx="9143997" cy="681789"/>
          </a:xfrm>
          <a:prstGeom prst="rect">
            <a:avLst/>
          </a:prstGeom>
        </p:spPr>
      </p:pic>
      <p:sp>
        <p:nvSpPr>
          <p:cNvPr id="2" name="Title 1"/>
          <p:cNvSpPr>
            <a:spLocks noGrp="1"/>
          </p:cNvSpPr>
          <p:nvPr>
            <p:ph type="title"/>
          </p:nvPr>
        </p:nvSpPr>
        <p:spPr>
          <a:xfrm>
            <a:off x="223071" y="166761"/>
            <a:ext cx="8692329" cy="36262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848550"/>
            <a:ext cx="7886700" cy="525516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848550"/>
            <a:ext cx="3886200" cy="519828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848550"/>
            <a:ext cx="3886200" cy="519828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t="44079"/>
          <a:stretch/>
        </p:blipFill>
        <p:spPr>
          <a:xfrm>
            <a:off x="0" y="0"/>
            <a:ext cx="9143997" cy="681789"/>
          </a:xfrm>
          <a:prstGeom prst="rect">
            <a:avLst/>
          </a:prstGeom>
        </p:spPr>
      </p:pic>
      <p:sp>
        <p:nvSpPr>
          <p:cNvPr id="13" name="Title 1"/>
          <p:cNvSpPr>
            <a:spLocks noGrp="1"/>
          </p:cNvSpPr>
          <p:nvPr>
            <p:ph type="title"/>
          </p:nvPr>
        </p:nvSpPr>
        <p:spPr>
          <a:xfrm>
            <a:off x="223071" y="166761"/>
            <a:ext cx="8692329" cy="36262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600457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23071" y="314298"/>
            <a:ext cx="8692329" cy="590603"/>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332603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44079"/>
          <a:stretch/>
        </p:blipFill>
        <p:spPr>
          <a:xfrm>
            <a:off x="0" y="0"/>
            <a:ext cx="9143997" cy="681789"/>
          </a:xfrm>
          <a:prstGeom prst="rect">
            <a:avLst/>
          </a:prstGeom>
        </p:spPr>
      </p:pic>
      <p:sp>
        <p:nvSpPr>
          <p:cNvPr id="2" name="Title 1"/>
          <p:cNvSpPr>
            <a:spLocks noGrp="1"/>
          </p:cNvSpPr>
          <p:nvPr>
            <p:ph type="title"/>
          </p:nvPr>
        </p:nvSpPr>
        <p:spPr>
          <a:xfrm>
            <a:off x="223071" y="166761"/>
            <a:ext cx="8692329" cy="36262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520763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62" r:id="rId3"/>
    <p:sldLayoutId id="2147483664" r:id="rId4"/>
    <p:sldLayoutId id="2147483678" r:id="rId5"/>
    <p:sldLayoutId id="2147483677" r:id="rId6"/>
    <p:sldLayoutId id="2147483676" r:id="rId7"/>
    <p:sldLayoutId id="2147483666" r:id="rId8"/>
    <p:sldLayoutId id="2147483667" r:id="rId9"/>
    <p:sldLayoutId id="2147483668" r:id="rId10"/>
    <p:sldLayoutId id="2147483669" r:id="rId11"/>
    <p:sldLayoutId id="214748368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www.cde.state.co.us/dataprivacyandsecurity" TargetMode="Externa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3" Type="http://schemas.openxmlformats.org/officeDocument/2006/relationships/hyperlink" Target="mailto:boyd_s@cde.state.co.us" TargetMode="External"/><Relationship Id="rId2" Type="http://schemas.openxmlformats.org/officeDocument/2006/relationships/hyperlink" Target="mailto:loerzel_s@.com" TargetMode="Externa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cde.state.co.us/assessment/ausyncug"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hyperlink" Target="https://forms.gle/5bR1p9BdBue5bKm86" TargetMode="External"/></Relationships>
</file>

<file path=ppt/slides/_rels/slide130.xml.rels><?xml version="1.0" encoding="UTF-8" standalone="yes"?>
<Relationships xmlns="http://schemas.openxmlformats.org/package/2006/relationships"><Relationship Id="rId3" Type="http://schemas.openxmlformats.org/officeDocument/2006/relationships/hyperlink" Target="mailto:boyd_s@cde.state.co.us" TargetMode="External"/><Relationship Id="rId2" Type="http://schemas.openxmlformats.org/officeDocument/2006/relationships/hyperlink" Target="mailto:loerzel_s@.com" TargetMode="Externa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hyperlink" Target="https://support.assessment.pearson.com/display/TN/Find+SRF+and+Log+Files" TargetMode="Externa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mailto:loerzel_s@cde.state.co.us" TargetMode="External"/><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3" Type="http://schemas.openxmlformats.org/officeDocument/2006/relationships/hyperlink" Target="http://www.cde.state.co.us/assessment/resources" TargetMode="External"/><Relationship Id="rId2" Type="http://schemas.openxmlformats.org/officeDocument/2006/relationships/hyperlink" Target="http://www.cde.state.co.us/assessment/cmas-dataandresults" TargetMode="External"/><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3" Type="http://schemas.openxmlformats.org/officeDocument/2006/relationships/hyperlink" Target="mailto:jorgensen_d@cde.state.co.us" TargetMode="External"/><Relationship Id="rId2" Type="http://schemas.openxmlformats.org/officeDocument/2006/relationships/hyperlink" Target="http://www.cde.state.co.us/assessment/cmas-dataandresults" TargetMode="External"/><Relationship Id="rId1" Type="http://schemas.openxmlformats.org/officeDocument/2006/relationships/slideLayout" Target="../slideLayouts/slideLayout3.xml"/><Relationship Id="rId4" Type="http://schemas.openxmlformats.org/officeDocument/2006/relationships/hyperlink" Target="mailto:knevals_j@cde.state.co.us" TargetMode="Externa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2" Type="http://schemas.openxmlformats.org/officeDocument/2006/relationships/hyperlink" Target="mailto:allen_m@cde.state.co.us" TargetMode="External"/><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2" Type="http://schemas.openxmlformats.org/officeDocument/2006/relationships/hyperlink" Target="http://www.cde.state.co.us/assessment/trainings" TargetMode="External"/><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2" Type="http://schemas.openxmlformats.org/officeDocument/2006/relationships/hyperlink" Target="http://coassessments.com/" TargetMode="External"/><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hyperlink" Target="http://coassessments.com/" TargetMode="External"/><Relationship Id="rId7" Type="http://schemas.openxmlformats.org/officeDocument/2006/relationships/image" Target="../media/image51.png"/><Relationship Id="rId2" Type="http://schemas.openxmlformats.org/officeDocument/2006/relationships/hyperlink" Target="http://www.cde.state.co.us/assessment" TargetMode="External"/><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hyperlink" Target="http://trng-co.pearsonaccessnext.com/" TargetMode="External"/><Relationship Id="rId4" Type="http://schemas.openxmlformats.org/officeDocument/2006/relationships/hyperlink" Target="https://co.pearsonaccessnext.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3" Type="http://schemas.openxmlformats.org/officeDocument/2006/relationships/hyperlink" Target="http://coassessments.com/" TargetMode="External"/><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2" Type="http://schemas.openxmlformats.org/officeDocument/2006/relationships/hyperlink" Target="https://co.pearsonaccessnext.com/" TargetMode="External"/><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2" Type="http://schemas.openxmlformats.org/officeDocument/2006/relationships/hyperlink" Target="https://enetlearning.adobeconnect.com/assmtofficehrs/" TargetMode="External"/><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3" Type="http://schemas.openxmlformats.org/officeDocument/2006/relationships/hyperlink" Target="mailto:villalobospavia_h@cde.state.co.us" TargetMode="External"/><Relationship Id="rId2" Type="http://schemas.openxmlformats.org/officeDocument/2006/relationships/hyperlink" Target="mailto:loerzel_s@cde.state.co.us" TargetMode="External"/><Relationship Id="rId1" Type="http://schemas.openxmlformats.org/officeDocument/2006/relationships/slideLayout" Target="../slideLayouts/slideLayout3.xml"/><Relationship Id="rId6" Type="http://schemas.openxmlformats.org/officeDocument/2006/relationships/hyperlink" Target="mailto:Bonner_c@cde.state.co.us" TargetMode="External"/><Relationship Id="rId5" Type="http://schemas.openxmlformats.org/officeDocument/2006/relationships/hyperlink" Target="mailto:anthony_J@cde.state.co.us" TargetMode="External"/><Relationship Id="rId4" Type="http://schemas.openxmlformats.org/officeDocument/2006/relationships/hyperlink" Target="mailto:bonner_s@cde.state.co.us" TargetMode="External"/></Relationships>
</file>

<file path=ppt/slides/_rels/slide196.xml.rels><?xml version="1.0" encoding="UTF-8" standalone="yes"?>
<Relationships xmlns="http://schemas.openxmlformats.org/package/2006/relationships"><Relationship Id="rId3" Type="http://schemas.openxmlformats.org/officeDocument/2006/relationships/hyperlink" Target="mailto:Amato_p@cde.state.co.us" TargetMode="External"/><Relationship Id="rId2" Type="http://schemas.openxmlformats.org/officeDocument/2006/relationships/hyperlink" Target="mailto:carey_j@cde.state.co.us" TargetMode="External"/><Relationship Id="rId1" Type="http://schemas.openxmlformats.org/officeDocument/2006/relationships/slideLayout" Target="../slideLayouts/slideLayout3.xml"/><Relationship Id="rId4" Type="http://schemas.openxmlformats.org/officeDocument/2006/relationships/hyperlink" Target="mailto:Shen_s@cde.state.co.us" TargetMode="Externa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hyperlink" Target="http://trng-co.pearsonaccessnext.com/"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www.cde.state.co.us/assessment/cmas_spaassessflowchart"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hyperlink" Target="http://www.cde.state.co.us/assessment/cmas_calculator_policy"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mailto:loerzel_s@cde.state.co.u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hyperlink" Target="http://www.cde.state.co.us/assessment/annual_trng_requirements" TargetMode="Externa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coassessments.com/" TargetMode="Externa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hyperlink" Target="http://www.cde.state.co.us/assessment/dtc" TargetMode="Externa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hyperlink" Target="http://www.cde.state.co.us/assessment/trainings" TargetMode="Externa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coassessments.com/" TargetMode="Externa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hyperlink" Target="http://coassessments.com/" TargetMode="Externa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hyperlink" Target="http://www.cde.state.co.us/assessment/trainings" TargetMode="Externa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Spring 2020 CMAS Administration Training for DACs</a:t>
            </a:r>
          </a:p>
        </p:txBody>
      </p:sp>
      <p:sp>
        <p:nvSpPr>
          <p:cNvPr id="3" name="Subtitle 2"/>
          <p:cNvSpPr>
            <a:spLocks noGrp="1"/>
          </p:cNvSpPr>
          <p:nvPr>
            <p:ph type="subTitle" idx="1"/>
          </p:nvPr>
        </p:nvSpPr>
        <p:spPr/>
        <p:txBody>
          <a:bodyPr>
            <a:normAutofit fontScale="92500" lnSpcReduction="10000"/>
          </a:bodyPr>
          <a:lstStyle/>
          <a:p>
            <a:r>
              <a:rPr lang="en-US" b="1" dirty="0"/>
              <a:t>Science, Social Studies, </a:t>
            </a:r>
            <a:r>
              <a:rPr lang="en-US" b="1" dirty="0" smtClean="0"/>
              <a:t>Math, and </a:t>
            </a:r>
            <a:r>
              <a:rPr lang="en-US" b="1" dirty="0"/>
              <a:t>ELA including CSLA</a:t>
            </a:r>
          </a:p>
          <a:p>
            <a:endParaRPr lang="en-US" dirty="0"/>
          </a:p>
          <a:p>
            <a:r>
              <a:rPr lang="en-US" dirty="0"/>
              <a:t>October 2019</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Information and Calendar §22-7-1013(7)(a)</a:t>
            </a:r>
          </a:p>
        </p:txBody>
      </p:sp>
      <p:sp>
        <p:nvSpPr>
          <p:cNvPr id="5" name="Content Placeholder 4">
            <a:extLst>
              <a:ext uri="{FF2B5EF4-FFF2-40B4-BE49-F238E27FC236}">
                <a16:creationId xmlns="" xmlns:a16="http://schemas.microsoft.com/office/drawing/2014/main" id="{28B95097-F84E-4529-A81B-BEF54D0806A4}"/>
              </a:ext>
            </a:extLst>
          </p:cNvPr>
          <p:cNvSpPr>
            <a:spLocks noGrp="1"/>
          </p:cNvSpPr>
          <p:nvPr>
            <p:ph idx="1"/>
          </p:nvPr>
        </p:nvSpPr>
        <p:spPr/>
        <p:txBody>
          <a:bodyPr/>
          <a:lstStyle/>
          <a:p>
            <a:pPr marL="342900" indent="-342900"/>
            <a:r>
              <a:rPr lang="en-US" sz="2200" dirty="0"/>
              <a:t>LEP will annually distribute to parents and post on its website, as early in the school year as possible, written information regarding its assessments, including:</a:t>
            </a:r>
          </a:p>
          <a:p>
            <a:pPr marL="1028700" lvl="1" indent="-342900"/>
            <a:r>
              <a:rPr lang="en-US" dirty="0"/>
              <a:t>The state and local assessments that the LEP will administer </a:t>
            </a:r>
          </a:p>
          <a:p>
            <a:pPr marL="1028700" lvl="1" indent="-342900"/>
            <a:r>
              <a:rPr lang="en-US" dirty="0"/>
              <a:t>Identify whether it is required by federal law, required by state law or selected by the LEP</a:t>
            </a:r>
          </a:p>
          <a:p>
            <a:pPr marL="1028700" lvl="1" indent="-342900"/>
            <a:r>
              <a:rPr lang="en-US" dirty="0"/>
              <a:t>Assessment calendar:</a:t>
            </a:r>
          </a:p>
          <a:p>
            <a:pPr marL="1485900" lvl="2" indent="-342900"/>
            <a:r>
              <a:rPr lang="en-US" dirty="0"/>
              <a:t>Estimated hours of testing each testing day for specific classes/grades for each assessment</a:t>
            </a:r>
          </a:p>
          <a:p>
            <a:pPr marL="1485900" lvl="2" indent="-342900"/>
            <a:r>
              <a:rPr lang="en-US" dirty="0"/>
              <a:t>Identify whether the assessment is required by state law, federal law or locally selected</a:t>
            </a:r>
          </a:p>
          <a:p>
            <a:pPr marL="1028700" lvl="1" indent="-342900"/>
            <a:r>
              <a:rPr lang="en-US" dirty="0"/>
              <a:t>The purposes of the assessments</a:t>
            </a:r>
          </a:p>
          <a:p>
            <a:pPr marL="1028700" lvl="1" indent="-342900"/>
            <a:r>
              <a:rPr lang="en-US" dirty="0"/>
              <a:t>The manner in which assessment results will be used</a:t>
            </a:r>
          </a:p>
          <a:p>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24256427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D84A48-8BBC-4D47-8F27-811286F2C0E2}"/>
              </a:ext>
            </a:extLst>
          </p:cNvPr>
          <p:cNvSpPr>
            <a:spLocks noGrp="1"/>
          </p:cNvSpPr>
          <p:nvPr>
            <p:ph type="title"/>
          </p:nvPr>
        </p:nvSpPr>
        <p:spPr/>
        <p:txBody>
          <a:bodyPr/>
          <a:lstStyle/>
          <a:p>
            <a:r>
              <a:rPr lang="en-US" dirty="0"/>
              <a:t>Emergency Accommodation</a:t>
            </a:r>
          </a:p>
        </p:txBody>
      </p:sp>
      <p:sp>
        <p:nvSpPr>
          <p:cNvPr id="3" name="Content Placeholder 2">
            <a:extLst>
              <a:ext uri="{FF2B5EF4-FFF2-40B4-BE49-F238E27FC236}">
                <a16:creationId xmlns="" xmlns:a16="http://schemas.microsoft.com/office/drawing/2014/main" id="{A7C00209-1A01-4BDE-A093-1510D83CAF17}"/>
              </a:ext>
            </a:extLst>
          </p:cNvPr>
          <p:cNvSpPr>
            <a:spLocks noGrp="1"/>
          </p:cNvSpPr>
          <p:nvPr>
            <p:ph idx="1"/>
          </p:nvPr>
        </p:nvSpPr>
        <p:spPr/>
        <p:txBody>
          <a:bodyPr>
            <a:normAutofit/>
          </a:bodyPr>
          <a:lstStyle/>
          <a:p>
            <a:pPr marL="342900" indent="-342900">
              <a:lnSpc>
                <a:spcPct val="100000"/>
              </a:lnSpc>
              <a:buClr>
                <a:sysClr val="windowText" lastClr="000000"/>
              </a:buClr>
              <a:defRPr/>
            </a:pPr>
            <a:r>
              <a:rPr lang="en-US" sz="2200" dirty="0">
                <a:solidFill>
                  <a:sysClr val="windowText" lastClr="000000"/>
                </a:solidFill>
              </a:rPr>
              <a:t>A student needs a new accommodation immediately due to </a:t>
            </a:r>
            <a:r>
              <a:rPr lang="en-US" sz="2200" b="1" dirty="0">
                <a:solidFill>
                  <a:sysClr val="windowText" lastClr="000000"/>
                </a:solidFill>
              </a:rPr>
              <a:t>unforeseen</a:t>
            </a:r>
            <a:r>
              <a:rPr lang="en-US" sz="2200" dirty="0">
                <a:solidFill>
                  <a:sysClr val="windowText" lastClr="000000"/>
                </a:solidFill>
              </a:rPr>
              <a:t> circumstances</a:t>
            </a:r>
          </a:p>
          <a:p>
            <a:pPr marL="800100" lvl="1" indent="-342900">
              <a:lnSpc>
                <a:spcPct val="100000"/>
              </a:lnSpc>
              <a:buClr>
                <a:sysClr val="windowText" lastClr="000000"/>
              </a:buClr>
              <a:defRPr/>
            </a:pPr>
            <a:r>
              <a:rPr lang="en-US" sz="1800" dirty="0">
                <a:solidFill>
                  <a:sysClr val="windowText" lastClr="000000"/>
                </a:solidFill>
              </a:rPr>
              <a:t>Cases could include students who have a recently-fractured limb (e.g., arm, wrist, or shoulder); whose only pair of eyeglasses have broken; or a student returning from a serious or prolonged illness or injury </a:t>
            </a:r>
            <a:endParaRPr lang="en-US" sz="1800" dirty="0" smtClean="0">
              <a:solidFill>
                <a:sysClr val="windowText" lastClr="000000"/>
              </a:solidFill>
            </a:endParaRPr>
          </a:p>
          <a:p>
            <a:pPr marL="800100" lvl="1" indent="-342900">
              <a:lnSpc>
                <a:spcPct val="100000"/>
              </a:lnSpc>
              <a:buClr>
                <a:sysClr val="windowText" lastClr="000000"/>
              </a:buClr>
              <a:defRPr/>
            </a:pPr>
            <a:r>
              <a:rPr lang="en-US" sz="1800" b="1" dirty="0" smtClean="0">
                <a:solidFill>
                  <a:schemeClr val="accent5"/>
                </a:solidFill>
              </a:rPr>
              <a:t>Permission </a:t>
            </a:r>
            <a:r>
              <a:rPr lang="en-US" sz="1800" b="1" dirty="0">
                <a:solidFill>
                  <a:schemeClr val="accent5"/>
                </a:solidFill>
              </a:rPr>
              <a:t>is not needed from CDE</a:t>
            </a:r>
          </a:p>
          <a:p>
            <a:pPr marL="342900" indent="-342900">
              <a:lnSpc>
                <a:spcPct val="100000"/>
              </a:lnSpc>
              <a:buClr>
                <a:sysClr val="windowText" lastClr="000000"/>
              </a:buClr>
              <a:defRPr/>
            </a:pPr>
            <a:r>
              <a:rPr lang="en-US" sz="2200" dirty="0" smtClean="0">
                <a:solidFill>
                  <a:sysClr val="windowText" lastClr="000000"/>
                </a:solidFill>
              </a:rPr>
              <a:t>Complete the </a:t>
            </a:r>
            <a:r>
              <a:rPr lang="en-US" sz="2200" i="1" dirty="0" smtClean="0">
                <a:solidFill>
                  <a:sysClr val="windowText" lastClr="000000"/>
                </a:solidFill>
              </a:rPr>
              <a:t>Emergency Accommodation </a:t>
            </a:r>
            <a:r>
              <a:rPr lang="en-US" sz="2200" i="1" dirty="0">
                <a:solidFill>
                  <a:sysClr val="windowText" lastClr="000000"/>
                </a:solidFill>
              </a:rPr>
              <a:t>F</a:t>
            </a:r>
            <a:r>
              <a:rPr lang="en-US" sz="2200" i="1" dirty="0" smtClean="0">
                <a:solidFill>
                  <a:sysClr val="windowText" lastClr="000000"/>
                </a:solidFill>
              </a:rPr>
              <a:t>orm</a:t>
            </a:r>
            <a:r>
              <a:rPr lang="en-US" sz="2200" dirty="0" smtClean="0">
                <a:solidFill>
                  <a:sysClr val="windowText" lastClr="000000"/>
                </a:solidFill>
              </a:rPr>
              <a:t> (</a:t>
            </a:r>
            <a:r>
              <a:rPr lang="en-US" sz="2200" i="1" dirty="0" smtClean="0">
                <a:solidFill>
                  <a:sysClr val="windowText" lastClr="000000"/>
                </a:solidFill>
              </a:rPr>
              <a:t>Appendix G</a:t>
            </a:r>
            <a:r>
              <a:rPr lang="en-US" sz="2200" dirty="0" smtClean="0">
                <a:solidFill>
                  <a:sysClr val="windowText" lastClr="000000"/>
                </a:solidFill>
              </a:rPr>
              <a:t>) and maintain </a:t>
            </a:r>
            <a:r>
              <a:rPr lang="en-US" sz="2200" dirty="0">
                <a:solidFill>
                  <a:sysClr val="windowText" lastClr="000000"/>
                </a:solidFill>
              </a:rPr>
              <a:t>in the </a:t>
            </a:r>
            <a:r>
              <a:rPr lang="en-US" sz="2200" dirty="0" smtClean="0">
                <a:solidFill>
                  <a:sysClr val="windowText" lastClr="000000"/>
                </a:solidFill>
              </a:rPr>
              <a:t>district</a:t>
            </a:r>
          </a:p>
          <a:p>
            <a:pPr marL="800100" lvl="1" indent="-342900">
              <a:lnSpc>
                <a:spcPct val="100000"/>
              </a:lnSpc>
              <a:buClr>
                <a:sysClr val="windowText" lastClr="000000"/>
              </a:buClr>
              <a:defRPr/>
            </a:pPr>
            <a:r>
              <a:rPr lang="en-US" sz="1800" dirty="0" smtClean="0">
                <a:solidFill>
                  <a:sysClr val="windowText" lastClr="000000"/>
                </a:solidFill>
              </a:rPr>
              <a:t>Do not send this form to CDE unless it is requested</a:t>
            </a:r>
            <a:endParaRPr lang="en-US" sz="1800" dirty="0">
              <a:solidFill>
                <a:sysClr val="windowText" lastClr="000000"/>
              </a:solidFill>
            </a:endParaRPr>
          </a:p>
          <a:p>
            <a:pPr marL="342900" indent="-342900">
              <a:lnSpc>
                <a:spcPct val="100000"/>
              </a:lnSpc>
              <a:buClr>
                <a:sysClr val="windowText" lastClr="000000"/>
              </a:buClr>
              <a:defRPr/>
            </a:pPr>
            <a:r>
              <a:rPr lang="en-US" sz="2200" dirty="0" smtClean="0">
                <a:solidFill>
                  <a:sysClr val="windowText" lastClr="000000"/>
                </a:solidFill>
              </a:rPr>
              <a:t>Emergency Accommodations are </a:t>
            </a:r>
            <a:r>
              <a:rPr lang="en-US" sz="2200" dirty="0">
                <a:solidFill>
                  <a:sysClr val="windowText" lastClr="000000"/>
                </a:solidFill>
              </a:rPr>
              <a:t>identified in </a:t>
            </a:r>
            <a:r>
              <a:rPr lang="en-US" sz="2200" dirty="0" err="1">
                <a:solidFill>
                  <a:sysClr val="windowText" lastClr="000000"/>
                </a:solidFill>
              </a:rPr>
              <a:t>PAnext</a:t>
            </a:r>
            <a:r>
              <a:rPr lang="en-US" sz="2200" dirty="0">
                <a:solidFill>
                  <a:sysClr val="windowText" lastClr="000000"/>
                </a:solidFill>
              </a:rPr>
              <a:t> on the Manage Student Tests screen (through the UI or SR/PNP file upload)</a:t>
            </a:r>
          </a:p>
          <a:p>
            <a:pPr marL="800100" lvl="1" indent="-342900">
              <a:lnSpc>
                <a:spcPct val="100000"/>
              </a:lnSpc>
              <a:buClr>
                <a:sysClr val="windowText" lastClr="000000"/>
              </a:buClr>
              <a:defRPr/>
            </a:pPr>
            <a:r>
              <a:rPr lang="en-US" sz="1800" dirty="0">
                <a:solidFill>
                  <a:sysClr val="windowText" lastClr="000000"/>
                </a:solidFill>
              </a:rPr>
              <a:t>Scribe </a:t>
            </a:r>
          </a:p>
          <a:p>
            <a:pPr marL="800100" lvl="1" indent="-342900">
              <a:lnSpc>
                <a:spcPct val="100000"/>
              </a:lnSpc>
              <a:buClr>
                <a:sysClr val="windowText" lastClr="000000"/>
              </a:buClr>
              <a:defRPr/>
            </a:pPr>
            <a:r>
              <a:rPr lang="en-US" sz="1800" dirty="0">
                <a:solidFill>
                  <a:sysClr val="windowText" lastClr="000000"/>
                </a:solidFill>
              </a:rPr>
              <a:t>Other</a:t>
            </a:r>
          </a:p>
          <a:p>
            <a:pPr marL="342900" indent="-342900"/>
            <a:endParaRPr lang="en-US" dirty="0"/>
          </a:p>
          <a:p>
            <a:endParaRPr lang="en-US" dirty="0"/>
          </a:p>
        </p:txBody>
      </p:sp>
      <p:sp>
        <p:nvSpPr>
          <p:cNvPr id="4" name="Slide Number Placeholder 3">
            <a:extLst>
              <a:ext uri="{FF2B5EF4-FFF2-40B4-BE49-F238E27FC236}">
                <a16:creationId xmlns="" xmlns:a16="http://schemas.microsoft.com/office/drawing/2014/main" id="{396771BE-6072-4D05-8EE7-C5A540486E7F}"/>
              </a:ext>
            </a:extLst>
          </p:cNvPr>
          <p:cNvSpPr>
            <a:spLocks noGrp="1"/>
          </p:cNvSpPr>
          <p:nvPr>
            <p:ph type="sldNum" sz="quarter" idx="12"/>
          </p:nvPr>
        </p:nvSpPr>
        <p:spPr/>
        <p:txBody>
          <a:bodyPr/>
          <a:lstStyle/>
          <a:p>
            <a:fld id="{C479D5F6-EDCB-402A-AC08-4943A1820E8F}" type="slidenum">
              <a:rPr lang="en-US" smtClean="0"/>
              <a:pPr/>
              <a:t>100</a:t>
            </a:fld>
            <a:endParaRPr lang="en-US" dirty="0"/>
          </a:p>
        </p:txBody>
      </p:sp>
      <p:sp>
        <p:nvSpPr>
          <p:cNvPr id="5" name="7-Point Star 4"/>
          <p:cNvSpPr/>
          <p:nvPr/>
        </p:nvSpPr>
        <p:spPr>
          <a:xfrm>
            <a:off x="7255380" y="25317"/>
            <a:ext cx="1888620" cy="999858"/>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Common Question</a:t>
            </a:r>
            <a:endParaRPr lang="en-US" dirty="0"/>
          </a:p>
        </p:txBody>
      </p:sp>
    </p:spTree>
    <p:extLst>
      <p:ext uri="{BB962C8B-B14F-4D97-AF65-F5344CB8AC3E}">
        <p14:creationId xmlns:p14="http://schemas.microsoft.com/office/powerpoint/2010/main" val="12976405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B5D54B-B0BC-4F76-AE2B-B6C38E1EA0F5}"/>
              </a:ext>
            </a:extLst>
          </p:cNvPr>
          <p:cNvSpPr>
            <a:spLocks noGrp="1"/>
          </p:cNvSpPr>
          <p:nvPr>
            <p:ph type="ctrTitle"/>
          </p:nvPr>
        </p:nvSpPr>
        <p:spPr/>
        <p:txBody>
          <a:bodyPr/>
          <a:lstStyle/>
          <a:p>
            <a:r>
              <a:rPr lang="en-US" dirty="0"/>
              <a:t/>
            </a:r>
            <a:br>
              <a:rPr lang="en-US" dirty="0"/>
            </a:br>
            <a:r>
              <a:rPr lang="en-US" dirty="0"/>
              <a:t>Testing Environment</a:t>
            </a:r>
          </a:p>
        </p:txBody>
      </p:sp>
      <p:sp>
        <p:nvSpPr>
          <p:cNvPr id="3" name="Slide Number Placeholder 2">
            <a:extLst>
              <a:ext uri="{FF2B5EF4-FFF2-40B4-BE49-F238E27FC236}">
                <a16:creationId xmlns="" xmlns:a16="http://schemas.microsoft.com/office/drawing/2014/main" id="{115507A6-DF87-4022-B8BD-D10FB14423BC}"/>
              </a:ext>
            </a:extLst>
          </p:cNvPr>
          <p:cNvSpPr>
            <a:spLocks noGrp="1"/>
          </p:cNvSpPr>
          <p:nvPr>
            <p:ph type="sldNum" sz="quarter" idx="12"/>
          </p:nvPr>
        </p:nvSpPr>
        <p:spPr/>
        <p:txBody>
          <a:bodyPr/>
          <a:lstStyle/>
          <a:p>
            <a:fld id="{C479D5F6-EDCB-402A-AC08-4943A1820E8F}" type="slidenum">
              <a:rPr lang="en-US" smtClean="0"/>
              <a:pPr/>
              <a:t>101</a:t>
            </a:fld>
            <a:endParaRPr lang="en-US" dirty="0"/>
          </a:p>
        </p:txBody>
      </p:sp>
    </p:spTree>
    <p:extLst>
      <p:ext uri="{BB962C8B-B14F-4D97-AF65-F5344CB8AC3E}">
        <p14:creationId xmlns:p14="http://schemas.microsoft.com/office/powerpoint/2010/main" val="399332652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4ADE4B-CECF-4A58-87A0-223BAD7E00B7}"/>
              </a:ext>
            </a:extLst>
          </p:cNvPr>
          <p:cNvSpPr>
            <a:spLocks noGrp="1"/>
          </p:cNvSpPr>
          <p:nvPr>
            <p:ph type="title"/>
          </p:nvPr>
        </p:nvSpPr>
        <p:spPr/>
        <p:txBody>
          <a:bodyPr/>
          <a:lstStyle/>
          <a:p>
            <a:r>
              <a:rPr lang="en-US" dirty="0"/>
              <a:t>Student-to-Test Administrator Ratio</a:t>
            </a:r>
          </a:p>
        </p:txBody>
      </p:sp>
      <p:sp>
        <p:nvSpPr>
          <p:cNvPr id="3" name="Content Placeholder 2">
            <a:extLst>
              <a:ext uri="{FF2B5EF4-FFF2-40B4-BE49-F238E27FC236}">
                <a16:creationId xmlns="" xmlns:a16="http://schemas.microsoft.com/office/drawing/2014/main" id="{D35BFFDE-BD81-4714-A45D-17D0B50AFF53}"/>
              </a:ext>
            </a:extLst>
          </p:cNvPr>
          <p:cNvSpPr>
            <a:spLocks noGrp="1"/>
          </p:cNvSpPr>
          <p:nvPr>
            <p:ph idx="1"/>
          </p:nvPr>
        </p:nvSpPr>
        <p:spPr/>
        <p:txBody>
          <a:bodyPr>
            <a:normAutofit/>
          </a:bodyPr>
          <a:lstStyle/>
          <a:p>
            <a:pPr marL="0" indent="0">
              <a:lnSpc>
                <a:spcPct val="120000"/>
              </a:lnSpc>
              <a:buClr>
                <a:sysClr val="windowText" lastClr="000000"/>
              </a:buClr>
              <a:buNone/>
              <a:defRPr/>
            </a:pPr>
            <a:r>
              <a:rPr lang="en-US" sz="2000" dirty="0">
                <a:solidFill>
                  <a:srgbClr val="000000"/>
                </a:solidFill>
              </a:rPr>
              <a:t>Student-to-Test Administrator ratio must not exceed 30 to 1</a:t>
            </a:r>
          </a:p>
          <a:p>
            <a:pPr lvl="1">
              <a:lnSpc>
                <a:spcPct val="120000"/>
              </a:lnSpc>
              <a:buClr>
                <a:sysClr val="windowText" lastClr="000000"/>
              </a:buClr>
              <a:defRPr/>
            </a:pPr>
            <a:r>
              <a:rPr lang="en-US" dirty="0">
                <a:solidFill>
                  <a:srgbClr val="000000"/>
                </a:solidFill>
              </a:rPr>
              <a:t>Test Administrator must be able to actively monitor the space within the physical testing environment</a:t>
            </a:r>
          </a:p>
          <a:p>
            <a:pPr marL="0" indent="0">
              <a:lnSpc>
                <a:spcPct val="120000"/>
              </a:lnSpc>
              <a:buClr>
                <a:sysClr val="windowText" lastClr="000000"/>
              </a:buClr>
              <a:buNone/>
              <a:defRPr/>
            </a:pPr>
            <a:r>
              <a:rPr lang="en-US" sz="2000" dirty="0">
                <a:solidFill>
                  <a:srgbClr val="000000"/>
                </a:solidFill>
              </a:rPr>
              <a:t>Consider room configuration</a:t>
            </a:r>
          </a:p>
          <a:p>
            <a:pPr lvl="1">
              <a:lnSpc>
                <a:spcPct val="120000"/>
              </a:lnSpc>
              <a:buClr>
                <a:sysClr val="windowText" lastClr="000000"/>
              </a:buClr>
              <a:defRPr/>
            </a:pPr>
            <a:r>
              <a:rPr lang="en-US" dirty="0">
                <a:solidFill>
                  <a:srgbClr val="000000"/>
                </a:solidFill>
              </a:rPr>
              <a:t>Make special considerations for large testing environments or environments with complicated configurations</a:t>
            </a:r>
          </a:p>
          <a:p>
            <a:pPr marL="0" indent="0">
              <a:lnSpc>
                <a:spcPct val="120000"/>
              </a:lnSpc>
              <a:buClr>
                <a:sysClr val="windowText" lastClr="000000"/>
              </a:buClr>
              <a:buNone/>
              <a:defRPr/>
            </a:pPr>
            <a:r>
              <a:rPr lang="en-US" sz="2000" dirty="0">
                <a:solidFill>
                  <a:srgbClr val="000000"/>
                </a:solidFill>
              </a:rPr>
              <a:t>Test Administrators must:</a:t>
            </a:r>
          </a:p>
          <a:p>
            <a:pPr lvl="1">
              <a:lnSpc>
                <a:spcPct val="120000"/>
              </a:lnSpc>
              <a:buClr>
                <a:sysClr val="windowText" lastClr="000000"/>
              </a:buClr>
              <a:defRPr/>
            </a:pPr>
            <a:r>
              <a:rPr lang="en-US" dirty="0">
                <a:solidFill>
                  <a:srgbClr val="000000"/>
                </a:solidFill>
              </a:rPr>
              <a:t>Actively proctor</a:t>
            </a:r>
          </a:p>
          <a:p>
            <a:pPr lvl="1">
              <a:lnSpc>
                <a:spcPct val="120000"/>
              </a:lnSpc>
              <a:buClr>
                <a:sysClr val="windowText" lastClr="000000"/>
              </a:buClr>
              <a:defRPr/>
            </a:pPr>
            <a:r>
              <a:rPr lang="en-US" dirty="0">
                <a:solidFill>
                  <a:srgbClr val="000000"/>
                </a:solidFill>
              </a:rPr>
              <a:t>Remain attentive and in the room during the entire testing unit</a:t>
            </a:r>
          </a:p>
          <a:p>
            <a:pPr lvl="1">
              <a:lnSpc>
                <a:spcPct val="120000"/>
              </a:lnSpc>
              <a:buClr>
                <a:sysClr val="windowText" lastClr="000000"/>
              </a:buClr>
              <a:defRPr/>
            </a:pPr>
            <a:r>
              <a:rPr lang="en-US" dirty="0">
                <a:solidFill>
                  <a:srgbClr val="000000"/>
                </a:solidFill>
              </a:rPr>
              <a:t>Circulate throughout the room during the test</a:t>
            </a:r>
          </a:p>
          <a:p>
            <a:pPr lvl="2">
              <a:lnSpc>
                <a:spcPct val="120000"/>
              </a:lnSpc>
              <a:buClr>
                <a:sysClr val="windowText" lastClr="000000"/>
              </a:buClr>
              <a:defRPr/>
            </a:pPr>
            <a:r>
              <a:rPr lang="en-US" sz="2000" dirty="0">
                <a:solidFill>
                  <a:srgbClr val="000000"/>
                </a:solidFill>
              </a:rPr>
              <a:t>Should be able to see students working, not student work</a:t>
            </a:r>
          </a:p>
          <a:p>
            <a:endParaRPr lang="en-US" dirty="0"/>
          </a:p>
        </p:txBody>
      </p:sp>
      <p:sp>
        <p:nvSpPr>
          <p:cNvPr id="4" name="Slide Number Placeholder 3">
            <a:extLst>
              <a:ext uri="{FF2B5EF4-FFF2-40B4-BE49-F238E27FC236}">
                <a16:creationId xmlns="" xmlns:a16="http://schemas.microsoft.com/office/drawing/2014/main" id="{19C172AF-360E-4930-93DA-34CBADE8EA31}"/>
              </a:ext>
            </a:extLst>
          </p:cNvPr>
          <p:cNvSpPr>
            <a:spLocks noGrp="1"/>
          </p:cNvSpPr>
          <p:nvPr>
            <p:ph type="sldNum" sz="quarter" idx="12"/>
          </p:nvPr>
        </p:nvSpPr>
        <p:spPr/>
        <p:txBody>
          <a:bodyPr/>
          <a:lstStyle/>
          <a:p>
            <a:fld id="{C479D5F6-EDCB-402A-AC08-4943A1820E8F}" type="slidenum">
              <a:rPr lang="en-US" smtClean="0"/>
              <a:pPr/>
              <a:t>102</a:t>
            </a:fld>
            <a:endParaRPr lang="en-US" dirty="0"/>
          </a:p>
        </p:txBody>
      </p:sp>
    </p:spTree>
    <p:extLst>
      <p:ext uri="{BB962C8B-B14F-4D97-AF65-F5344CB8AC3E}">
        <p14:creationId xmlns:p14="http://schemas.microsoft.com/office/powerpoint/2010/main" val="235977950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C9A102-A1AC-4087-9ED7-17ECFD01B67E}"/>
              </a:ext>
            </a:extLst>
          </p:cNvPr>
          <p:cNvSpPr>
            <a:spLocks noGrp="1"/>
          </p:cNvSpPr>
          <p:nvPr>
            <p:ph type="title"/>
          </p:nvPr>
        </p:nvSpPr>
        <p:spPr/>
        <p:txBody>
          <a:bodyPr/>
          <a:lstStyle/>
          <a:p>
            <a:r>
              <a:rPr lang="en-US" dirty="0"/>
              <a:t>Test Environment</a:t>
            </a:r>
          </a:p>
        </p:txBody>
      </p:sp>
      <p:sp>
        <p:nvSpPr>
          <p:cNvPr id="3" name="Content Placeholder 2">
            <a:extLst>
              <a:ext uri="{FF2B5EF4-FFF2-40B4-BE49-F238E27FC236}">
                <a16:creationId xmlns="" xmlns:a16="http://schemas.microsoft.com/office/drawing/2014/main" id="{4D106480-B2C6-46F4-8004-2806067EE591}"/>
              </a:ext>
            </a:extLst>
          </p:cNvPr>
          <p:cNvSpPr>
            <a:spLocks noGrp="1"/>
          </p:cNvSpPr>
          <p:nvPr>
            <p:ph idx="1"/>
          </p:nvPr>
        </p:nvSpPr>
        <p:spPr/>
        <p:txBody>
          <a:bodyPr/>
          <a:lstStyle/>
          <a:p>
            <a:pPr marL="0" indent="0">
              <a:buClr>
                <a:sysClr val="windowText" lastClr="000000"/>
              </a:buClr>
              <a:buNone/>
              <a:defRPr/>
            </a:pPr>
            <a:r>
              <a:rPr lang="en-US" sz="2800" dirty="0">
                <a:solidFill>
                  <a:srgbClr val="000000"/>
                </a:solidFill>
              </a:rPr>
              <a:t>The testing environment must:</a:t>
            </a:r>
          </a:p>
          <a:p>
            <a:pPr marL="342900" indent="-342900">
              <a:buClr>
                <a:sysClr val="windowText" lastClr="000000"/>
              </a:buClr>
              <a:defRPr/>
            </a:pPr>
            <a:r>
              <a:rPr lang="en-US" dirty="0">
                <a:solidFill>
                  <a:srgbClr val="000000"/>
                </a:solidFill>
              </a:rPr>
              <a:t>Be adequately lit, quiet, free of distractions, and heated or cooled</a:t>
            </a:r>
          </a:p>
          <a:p>
            <a:pPr marL="342900" indent="-342900">
              <a:buClr>
                <a:sysClr val="windowText" lastClr="000000"/>
              </a:buClr>
              <a:defRPr/>
            </a:pPr>
            <a:r>
              <a:rPr lang="en-US" dirty="0">
                <a:solidFill>
                  <a:srgbClr val="000000"/>
                </a:solidFill>
              </a:rPr>
              <a:t>Provide an adequate writing surface (paper-based)</a:t>
            </a:r>
          </a:p>
          <a:p>
            <a:pPr marL="342900" indent="-342900">
              <a:buClr>
                <a:sysClr val="windowText" lastClr="000000"/>
              </a:buClr>
              <a:defRPr/>
            </a:pPr>
            <a:r>
              <a:rPr lang="en-US" dirty="0">
                <a:solidFill>
                  <a:srgbClr val="000000"/>
                </a:solidFill>
              </a:rPr>
              <a:t>Be free of electronic devices and </a:t>
            </a:r>
            <a:r>
              <a:rPr lang="en-US" dirty="0" smtClean="0">
                <a:solidFill>
                  <a:srgbClr val="000000"/>
                </a:solidFill>
              </a:rPr>
              <a:t>music</a:t>
            </a:r>
          </a:p>
          <a:p>
            <a:pPr marL="342900" indent="-342900">
              <a:buClr>
                <a:sysClr val="windowText" lastClr="000000"/>
              </a:buClr>
              <a:defRPr/>
            </a:pPr>
            <a:r>
              <a:rPr lang="en-US" dirty="0" smtClean="0">
                <a:solidFill>
                  <a:srgbClr val="000000"/>
                </a:solidFill>
              </a:rPr>
              <a:t>“</a:t>
            </a:r>
            <a:r>
              <a:rPr lang="en-US" dirty="0">
                <a:solidFill>
                  <a:srgbClr val="000000"/>
                </a:solidFill>
              </a:rPr>
              <a:t>Do Not Disturb/Only Authorized Personnel Allowed” sign must be placed on the door during test sessions</a:t>
            </a:r>
          </a:p>
          <a:p>
            <a:pPr marL="0" indent="0">
              <a:buNone/>
            </a:pPr>
            <a:endParaRPr lang="en-US" dirty="0" smtClean="0">
              <a:solidFill>
                <a:srgbClr val="000000"/>
              </a:solidFill>
            </a:endParaRPr>
          </a:p>
          <a:p>
            <a:endParaRPr lang="en-US" dirty="0"/>
          </a:p>
          <a:p>
            <a:endParaRPr lang="en-US" dirty="0"/>
          </a:p>
        </p:txBody>
      </p:sp>
      <p:sp>
        <p:nvSpPr>
          <p:cNvPr id="4" name="Slide Number Placeholder 3">
            <a:extLst>
              <a:ext uri="{FF2B5EF4-FFF2-40B4-BE49-F238E27FC236}">
                <a16:creationId xmlns="" xmlns:a16="http://schemas.microsoft.com/office/drawing/2014/main" id="{B410FD06-850F-427B-B45F-66E7630A15CF}"/>
              </a:ext>
            </a:extLst>
          </p:cNvPr>
          <p:cNvSpPr>
            <a:spLocks noGrp="1"/>
          </p:cNvSpPr>
          <p:nvPr>
            <p:ph type="sldNum" sz="quarter" idx="12"/>
          </p:nvPr>
        </p:nvSpPr>
        <p:spPr/>
        <p:txBody>
          <a:bodyPr/>
          <a:lstStyle/>
          <a:p>
            <a:fld id="{C479D5F6-EDCB-402A-AC08-4943A1820E8F}" type="slidenum">
              <a:rPr lang="en-US" smtClean="0"/>
              <a:pPr/>
              <a:t>103</a:t>
            </a:fld>
            <a:endParaRPr lang="en-US" dirty="0"/>
          </a:p>
        </p:txBody>
      </p:sp>
      <p:sp>
        <p:nvSpPr>
          <p:cNvPr id="6" name="TextBox 5"/>
          <p:cNvSpPr txBox="1"/>
          <p:nvPr/>
        </p:nvSpPr>
        <p:spPr>
          <a:xfrm>
            <a:off x="2480149" y="4591966"/>
            <a:ext cx="4178171" cy="646331"/>
          </a:xfrm>
          <a:prstGeom prst="rect">
            <a:avLst/>
          </a:prstGeom>
          <a:solidFill>
            <a:schemeClr val="accent4"/>
          </a:solidFill>
        </p:spPr>
        <p:txBody>
          <a:bodyPr wrap="square" rtlCol="0">
            <a:spAutoFit/>
          </a:bodyPr>
          <a:lstStyle/>
          <a:p>
            <a:pPr algn="ctr"/>
            <a:r>
              <a:rPr lang="en-US" b="1" dirty="0">
                <a:solidFill>
                  <a:srgbClr val="000000"/>
                </a:solidFill>
              </a:rPr>
              <a:t>Note</a:t>
            </a:r>
            <a:r>
              <a:rPr lang="en-US" dirty="0">
                <a:solidFill>
                  <a:srgbClr val="000000"/>
                </a:solidFill>
              </a:rPr>
              <a:t>: Food and drinks are not allowed on desks or near test materials</a:t>
            </a:r>
          </a:p>
        </p:txBody>
      </p:sp>
    </p:spTree>
    <p:extLst>
      <p:ext uri="{BB962C8B-B14F-4D97-AF65-F5344CB8AC3E}">
        <p14:creationId xmlns:p14="http://schemas.microsoft.com/office/powerpoint/2010/main" val="339247072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E75ECD-9ED1-45C8-9731-FE803392C511}"/>
              </a:ext>
            </a:extLst>
          </p:cNvPr>
          <p:cNvSpPr>
            <a:spLocks noGrp="1"/>
          </p:cNvSpPr>
          <p:nvPr>
            <p:ph type="title"/>
          </p:nvPr>
        </p:nvSpPr>
        <p:spPr/>
        <p:txBody>
          <a:bodyPr/>
          <a:lstStyle/>
          <a:p>
            <a:r>
              <a:rPr lang="en-US" dirty="0"/>
              <a:t>Test Environment</a:t>
            </a:r>
          </a:p>
        </p:txBody>
      </p:sp>
      <p:sp>
        <p:nvSpPr>
          <p:cNvPr id="3" name="Content Placeholder 2">
            <a:extLst>
              <a:ext uri="{FF2B5EF4-FFF2-40B4-BE49-F238E27FC236}">
                <a16:creationId xmlns="" xmlns:a16="http://schemas.microsoft.com/office/drawing/2014/main" id="{5A230BC0-6170-4BAA-A8EF-52B3CDCAAFEC}"/>
              </a:ext>
            </a:extLst>
          </p:cNvPr>
          <p:cNvSpPr>
            <a:spLocks noGrp="1"/>
          </p:cNvSpPr>
          <p:nvPr>
            <p:ph idx="1"/>
          </p:nvPr>
        </p:nvSpPr>
        <p:spPr>
          <a:xfrm>
            <a:off x="628650" y="848550"/>
            <a:ext cx="6549817" cy="5255164"/>
          </a:xfrm>
        </p:spPr>
        <p:txBody>
          <a:bodyPr/>
          <a:lstStyle/>
          <a:p>
            <a:pPr marL="342900" indent="-342900">
              <a:buClr>
                <a:sysClr val="windowText" lastClr="000000"/>
              </a:buClr>
              <a:defRPr/>
            </a:pPr>
            <a:r>
              <a:rPr lang="en-US" b="1" dirty="0" smtClean="0">
                <a:solidFill>
                  <a:srgbClr val="000000"/>
                </a:solidFill>
              </a:rPr>
              <a:t>Do not </a:t>
            </a:r>
            <a:r>
              <a:rPr lang="en-US" dirty="0" smtClean="0">
                <a:solidFill>
                  <a:srgbClr val="000000"/>
                </a:solidFill>
              </a:rPr>
              <a:t>display/allow any </a:t>
            </a:r>
            <a:r>
              <a:rPr lang="en-US" dirty="0">
                <a:solidFill>
                  <a:srgbClr val="000000"/>
                </a:solidFill>
              </a:rPr>
              <a:t>content related posters or aids that suggest possible answers to students </a:t>
            </a:r>
            <a:r>
              <a:rPr lang="en-US" dirty="0" smtClean="0">
                <a:solidFill>
                  <a:srgbClr val="000000"/>
                </a:solidFill>
              </a:rPr>
              <a:t>in the testing environment:</a:t>
            </a:r>
            <a:endParaRPr lang="en-US" dirty="0">
              <a:solidFill>
                <a:srgbClr val="000000"/>
              </a:solidFill>
            </a:endParaRPr>
          </a:p>
          <a:p>
            <a:pPr lvl="1">
              <a:buClr>
                <a:sysClr val="windowText" lastClr="000000"/>
              </a:buClr>
              <a:defRPr/>
            </a:pPr>
            <a:r>
              <a:rPr lang="en-US" dirty="0">
                <a:solidFill>
                  <a:srgbClr val="000000"/>
                </a:solidFill>
              </a:rPr>
              <a:t>Word walls</a:t>
            </a:r>
          </a:p>
          <a:p>
            <a:pPr lvl="1">
              <a:buClr>
                <a:sysClr val="windowText" lastClr="000000"/>
              </a:buClr>
              <a:defRPr/>
            </a:pPr>
            <a:r>
              <a:rPr lang="en-US" dirty="0">
                <a:solidFill>
                  <a:srgbClr val="000000"/>
                </a:solidFill>
              </a:rPr>
              <a:t>Steps for solving math equations</a:t>
            </a:r>
          </a:p>
          <a:p>
            <a:pPr lvl="1">
              <a:buClr>
                <a:sysClr val="windowText" lastClr="000000"/>
              </a:buClr>
              <a:defRPr/>
            </a:pPr>
            <a:r>
              <a:rPr lang="en-US" dirty="0" smtClean="0">
                <a:solidFill>
                  <a:srgbClr val="000000"/>
                </a:solidFill>
              </a:rPr>
              <a:t>Any </a:t>
            </a:r>
            <a:r>
              <a:rPr lang="en-US" dirty="0">
                <a:solidFill>
                  <a:srgbClr val="000000"/>
                </a:solidFill>
              </a:rPr>
              <a:t>resource that defines, explains, or illustrates terminology or concepts</a:t>
            </a:r>
          </a:p>
          <a:p>
            <a:pPr marL="342900" indent="-342900">
              <a:buClr>
                <a:sysClr val="windowText" lastClr="000000"/>
              </a:buClr>
              <a:defRPr/>
            </a:pPr>
            <a:r>
              <a:rPr lang="en-US" b="1" dirty="0" smtClean="0">
                <a:solidFill>
                  <a:srgbClr val="000000"/>
                </a:solidFill>
              </a:rPr>
              <a:t>General </a:t>
            </a:r>
            <a:r>
              <a:rPr lang="en-US" b="1" dirty="0">
                <a:solidFill>
                  <a:srgbClr val="000000"/>
                </a:solidFill>
              </a:rPr>
              <a:t>rule: When in doubt, cover it.</a:t>
            </a:r>
            <a:endParaRPr lang="en-US" dirty="0">
              <a:solidFill>
                <a:srgbClr val="6C1B89"/>
              </a:solidFill>
            </a:endParaRPr>
          </a:p>
          <a:p>
            <a:endParaRPr lang="en-US" dirty="0" smtClean="0"/>
          </a:p>
          <a:p>
            <a:pPr marL="341313" indent="-341313"/>
            <a:r>
              <a:rPr lang="en-US" b="1" dirty="0" smtClean="0">
                <a:solidFill>
                  <a:sysClr val="windowText" lastClr="000000"/>
                </a:solidFill>
              </a:rPr>
              <a:t>Do</a:t>
            </a:r>
            <a:r>
              <a:rPr lang="en-US" dirty="0" smtClean="0">
                <a:solidFill>
                  <a:sysClr val="windowText" lastClr="000000"/>
                </a:solidFill>
              </a:rPr>
              <a:t> display </a:t>
            </a:r>
            <a:r>
              <a:rPr lang="en-US" dirty="0">
                <a:solidFill>
                  <a:sysClr val="windowText" lastClr="000000"/>
                </a:solidFill>
              </a:rPr>
              <a:t>unit testing time for students</a:t>
            </a:r>
            <a:endParaRPr lang="en-US" dirty="0"/>
          </a:p>
        </p:txBody>
      </p:sp>
      <p:sp>
        <p:nvSpPr>
          <p:cNvPr id="4" name="Slide Number Placeholder 3">
            <a:extLst>
              <a:ext uri="{FF2B5EF4-FFF2-40B4-BE49-F238E27FC236}">
                <a16:creationId xmlns="" xmlns:a16="http://schemas.microsoft.com/office/drawing/2014/main" id="{2F0134DF-DF2E-418F-BC72-B9DEE1BCECBA}"/>
              </a:ext>
            </a:extLst>
          </p:cNvPr>
          <p:cNvSpPr>
            <a:spLocks noGrp="1"/>
          </p:cNvSpPr>
          <p:nvPr>
            <p:ph type="sldNum" sz="quarter" idx="12"/>
          </p:nvPr>
        </p:nvSpPr>
        <p:spPr/>
        <p:txBody>
          <a:bodyPr/>
          <a:lstStyle/>
          <a:p>
            <a:fld id="{C479D5F6-EDCB-402A-AC08-4943A1820E8F}" type="slidenum">
              <a:rPr lang="en-US" smtClean="0"/>
              <a:pPr/>
              <a:t>104</a:t>
            </a:fld>
            <a:endParaRPr lang="en-US" dirty="0"/>
          </a:p>
        </p:txBody>
      </p:sp>
      <p:sp>
        <p:nvSpPr>
          <p:cNvPr id="5" name="TextBox 4">
            <a:extLst>
              <a:ext uri="{FF2B5EF4-FFF2-40B4-BE49-F238E27FC236}">
                <a16:creationId xmlns="" xmlns:a16="http://schemas.microsoft.com/office/drawing/2014/main" id="{AB5D0A10-6511-451C-8BD0-D6BA158E048B}"/>
              </a:ext>
            </a:extLst>
          </p:cNvPr>
          <p:cNvSpPr txBox="1"/>
          <p:nvPr/>
        </p:nvSpPr>
        <p:spPr>
          <a:xfrm>
            <a:off x="7241533" y="848550"/>
            <a:ext cx="1673867" cy="2585323"/>
          </a:xfrm>
          <a:prstGeom prst="rect">
            <a:avLst/>
          </a:prstGeom>
          <a:solidFill>
            <a:schemeClr val="accent4"/>
          </a:solidFill>
        </p:spPr>
        <p:txBody>
          <a:bodyPr wrap="square" rtlCol="0">
            <a:spAutoFit/>
          </a:bodyPr>
          <a:lstStyle/>
          <a:p>
            <a:pPr algn="ctr" fontAlgn="base">
              <a:spcBef>
                <a:spcPct val="0"/>
              </a:spcBef>
              <a:spcAft>
                <a:spcPct val="0"/>
              </a:spcAft>
              <a:defRPr/>
            </a:pPr>
            <a:r>
              <a:rPr lang="en-US" kern="0" dirty="0" smtClean="0">
                <a:solidFill>
                  <a:prstClr val="black"/>
                </a:solidFill>
                <a:ea typeface="ＭＳ Ｐゴシック" pitchFamily="34" charset="-128"/>
              </a:rPr>
              <a:t>Posters that </a:t>
            </a:r>
            <a:r>
              <a:rPr lang="en-US" kern="0" dirty="0">
                <a:solidFill>
                  <a:prstClr val="black"/>
                </a:solidFill>
                <a:ea typeface="ＭＳ Ｐゴシック" pitchFamily="34" charset="-128"/>
              </a:rPr>
              <a:t>do not include content specific definitions, content related processes or solutions may remain on the wall</a:t>
            </a:r>
          </a:p>
        </p:txBody>
      </p:sp>
      <p:graphicFrame>
        <p:nvGraphicFramePr>
          <p:cNvPr id="6" name="Table 5">
            <a:extLst>
              <a:ext uri="{FF2B5EF4-FFF2-40B4-BE49-F238E27FC236}">
                <a16:creationId xmlns="" xmlns:a16="http://schemas.microsoft.com/office/drawing/2014/main" id="{BC566018-AD62-4E42-9C51-F66943068312}"/>
              </a:ext>
            </a:extLst>
          </p:cNvPr>
          <p:cNvGraphicFramePr>
            <a:graphicFrameLocks noGrp="1"/>
          </p:cNvGraphicFramePr>
          <p:nvPr>
            <p:extLst>
              <p:ext uri="{D42A27DB-BD31-4B8C-83A1-F6EECF244321}">
                <p14:modId xmlns:p14="http://schemas.microsoft.com/office/powerpoint/2010/main" val="3893384299"/>
              </p:ext>
            </p:extLst>
          </p:nvPr>
        </p:nvGraphicFramePr>
        <p:xfrm>
          <a:off x="1521235" y="4680406"/>
          <a:ext cx="6096000" cy="1584960"/>
        </p:xfrm>
        <a:graphic>
          <a:graphicData uri="http://schemas.openxmlformats.org/drawingml/2006/table">
            <a:tbl>
              <a:tblPr bandRow="1">
                <a:tableStyleId>{5C22544A-7EE6-4342-B048-85BDC9FD1C3A}</a:tableStyleId>
              </a:tblPr>
              <a:tblGrid>
                <a:gridCol w="3048000">
                  <a:extLst>
                    <a:ext uri="{9D8B030D-6E8A-4147-A177-3AD203B41FA5}">
                      <a16:colId xmlns="" xmlns:a16="http://schemas.microsoft.com/office/drawing/2014/main" val="3903267392"/>
                    </a:ext>
                  </a:extLst>
                </a:gridCol>
                <a:gridCol w="3048000">
                  <a:extLst>
                    <a:ext uri="{9D8B030D-6E8A-4147-A177-3AD203B41FA5}">
                      <a16:colId xmlns="" xmlns:a16="http://schemas.microsoft.com/office/drawing/2014/main" val="2242489404"/>
                    </a:ext>
                  </a:extLst>
                </a:gridCol>
              </a:tblGrid>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latin typeface="+mn-lt"/>
                        </a:rPr>
                        <a:t>Unit Name:</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sz="2000" dirty="0">
                          <a:latin typeface="+mn-lt"/>
                        </a:rPr>
                        <a:t>Grade 8</a:t>
                      </a:r>
                      <a:r>
                        <a:rPr lang="en-US" sz="2000" baseline="0" dirty="0">
                          <a:latin typeface="+mn-lt"/>
                        </a:rPr>
                        <a:t> Science</a:t>
                      </a:r>
                      <a:r>
                        <a:rPr lang="en-US" sz="2000" dirty="0">
                          <a:latin typeface="+mn-lt"/>
                        </a:rPr>
                        <a:t>, Unit 1</a:t>
                      </a:r>
                    </a:p>
                  </a:txBody>
                  <a:tcPr/>
                </a:tc>
                <a:extLst>
                  <a:ext uri="{0D108BD9-81ED-4DB2-BD59-A6C34878D82A}">
                    <a16:rowId xmlns="" xmlns:a16="http://schemas.microsoft.com/office/drawing/2014/main" val="2552769789"/>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latin typeface="+mn-lt"/>
                        </a:rPr>
                        <a:t>Unit Testing Time:</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sz="2000" dirty="0">
                          <a:latin typeface="+mn-lt"/>
                        </a:rPr>
                        <a:t>80 Minutes</a:t>
                      </a:r>
                    </a:p>
                  </a:txBody>
                  <a:tcPr/>
                </a:tc>
                <a:extLst>
                  <a:ext uri="{0D108BD9-81ED-4DB2-BD59-A6C34878D82A}">
                    <a16:rowId xmlns="" xmlns:a16="http://schemas.microsoft.com/office/drawing/2014/main" val="1680808787"/>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latin typeface="+mn-lt"/>
                        </a:rPr>
                        <a:t>Start Time: </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latin typeface="+mn-lt"/>
                        </a:rPr>
                        <a:t>9:00</a:t>
                      </a:r>
                    </a:p>
                  </a:txBody>
                  <a:tcPr/>
                </a:tc>
                <a:extLst>
                  <a:ext uri="{0D108BD9-81ED-4DB2-BD59-A6C34878D82A}">
                    <a16:rowId xmlns="" xmlns:a16="http://schemas.microsoft.com/office/drawing/2014/main" val="2963145633"/>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latin typeface="+mn-lt"/>
                        </a:rPr>
                        <a:t>Stop Time: </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latin typeface="+mn-lt"/>
                        </a:rPr>
                        <a:t>10:20</a:t>
                      </a:r>
                    </a:p>
                  </a:txBody>
                  <a:tcPr/>
                </a:tc>
                <a:extLst>
                  <a:ext uri="{0D108BD9-81ED-4DB2-BD59-A6C34878D82A}">
                    <a16:rowId xmlns="" xmlns:a16="http://schemas.microsoft.com/office/drawing/2014/main" val="2757899844"/>
                  </a:ext>
                </a:extLst>
              </a:tr>
            </a:tbl>
          </a:graphicData>
        </a:graphic>
      </p:graphicFrame>
    </p:spTree>
    <p:extLst>
      <p:ext uri="{BB962C8B-B14F-4D97-AF65-F5344CB8AC3E}">
        <p14:creationId xmlns:p14="http://schemas.microsoft.com/office/powerpoint/2010/main" val="283690906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F701D2-6C54-4A53-92FE-7570E8F2D1EA}"/>
              </a:ext>
            </a:extLst>
          </p:cNvPr>
          <p:cNvSpPr>
            <a:spLocks noGrp="1"/>
          </p:cNvSpPr>
          <p:nvPr>
            <p:ph type="title"/>
          </p:nvPr>
        </p:nvSpPr>
        <p:spPr/>
        <p:txBody>
          <a:bodyPr/>
          <a:lstStyle/>
          <a:p>
            <a:r>
              <a:rPr lang="en-US" dirty="0"/>
              <a:t>Room Configuration</a:t>
            </a:r>
          </a:p>
        </p:txBody>
      </p:sp>
      <p:sp>
        <p:nvSpPr>
          <p:cNvPr id="3" name="Content Placeholder 2">
            <a:extLst>
              <a:ext uri="{FF2B5EF4-FFF2-40B4-BE49-F238E27FC236}">
                <a16:creationId xmlns="" xmlns:a16="http://schemas.microsoft.com/office/drawing/2014/main" id="{6FFA07BA-339C-43C1-957F-C65884EDE4CA}"/>
              </a:ext>
            </a:extLst>
          </p:cNvPr>
          <p:cNvSpPr>
            <a:spLocks noGrp="1"/>
          </p:cNvSpPr>
          <p:nvPr>
            <p:ph idx="1"/>
          </p:nvPr>
        </p:nvSpPr>
        <p:spPr/>
        <p:txBody>
          <a:bodyPr/>
          <a:lstStyle/>
          <a:p>
            <a:pPr marL="0" indent="0">
              <a:lnSpc>
                <a:spcPct val="100000"/>
              </a:lnSpc>
              <a:buClr>
                <a:sysClr val="windowText" lastClr="000000"/>
              </a:buClr>
              <a:buNone/>
              <a:defRPr/>
            </a:pPr>
            <a:r>
              <a:rPr lang="en-US" sz="2000" dirty="0">
                <a:solidFill>
                  <a:srgbClr val="000000"/>
                </a:solidFill>
                <a:ea typeface="Verdana" panose="020B0604030504040204" pitchFamily="34" charset="0"/>
                <a:cs typeface="Verdana" panose="020B0604030504040204" pitchFamily="34" charset="0"/>
              </a:rPr>
              <a:t>Students should not be able to see each other’s work from a normal testing position</a:t>
            </a:r>
          </a:p>
          <a:p>
            <a:pPr>
              <a:lnSpc>
                <a:spcPct val="100000"/>
              </a:lnSpc>
              <a:buClr>
                <a:sysClr val="windowText" lastClr="000000"/>
              </a:buClr>
              <a:defRPr/>
            </a:pPr>
            <a:endParaRPr lang="en-US" sz="2000" dirty="0">
              <a:solidFill>
                <a:srgbClr val="000000"/>
              </a:solidFill>
              <a:ea typeface="Verdana" panose="020B0604030504040204" pitchFamily="34" charset="0"/>
              <a:cs typeface="Verdana" panose="020B0604030504040204" pitchFamily="34" charset="0"/>
            </a:endParaRPr>
          </a:p>
          <a:p>
            <a:pPr marL="0" indent="0">
              <a:lnSpc>
                <a:spcPct val="100000"/>
              </a:lnSpc>
              <a:buClr>
                <a:sysClr val="windowText" lastClr="000000"/>
              </a:buClr>
              <a:buNone/>
              <a:defRPr/>
            </a:pPr>
            <a:r>
              <a:rPr lang="en-US" sz="2000" dirty="0">
                <a:solidFill>
                  <a:srgbClr val="000000"/>
                </a:solidFill>
                <a:ea typeface="Verdana" panose="020B0604030504040204" pitchFamily="34" charset="0"/>
                <a:cs typeface="Verdana" panose="020B0604030504040204" pitchFamily="34" charset="0"/>
              </a:rPr>
              <a:t>Consider the following seating configurations to maintain test security: </a:t>
            </a:r>
          </a:p>
          <a:p>
            <a:pPr marL="733108" lvl="1" indent="-342900">
              <a:lnSpc>
                <a:spcPct val="100000"/>
              </a:lnSpc>
              <a:buClr>
                <a:sysClr val="windowText" lastClr="000000"/>
              </a:buClr>
              <a:defRPr/>
            </a:pPr>
            <a:r>
              <a:rPr lang="en-US" sz="1800" dirty="0">
                <a:solidFill>
                  <a:srgbClr val="000000"/>
                </a:solidFill>
                <a:ea typeface="Verdana" panose="020B0604030504040204" pitchFamily="34" charset="0"/>
                <a:cs typeface="Verdana" panose="020B0604030504040204" pitchFamily="34" charset="0"/>
              </a:rPr>
              <a:t>Seat students in every other seat (useful in a computer lab setup)</a:t>
            </a:r>
          </a:p>
          <a:p>
            <a:pPr marL="733108" lvl="1" indent="-342900">
              <a:lnSpc>
                <a:spcPct val="100000"/>
              </a:lnSpc>
              <a:buClr>
                <a:sysClr val="windowText" lastClr="000000"/>
              </a:buClr>
              <a:defRPr/>
            </a:pPr>
            <a:r>
              <a:rPr lang="en-US" sz="1800" dirty="0">
                <a:solidFill>
                  <a:srgbClr val="000000"/>
                </a:solidFill>
                <a:ea typeface="Verdana" panose="020B0604030504040204" pitchFamily="34" charset="0"/>
                <a:cs typeface="Verdana" panose="020B0604030504040204" pitchFamily="34" charset="0"/>
              </a:rPr>
              <a:t>Arrange monitors back-to-back</a:t>
            </a:r>
          </a:p>
          <a:p>
            <a:pPr marL="733108" lvl="1" indent="-342900">
              <a:lnSpc>
                <a:spcPct val="100000"/>
              </a:lnSpc>
              <a:buClr>
                <a:sysClr val="windowText" lastClr="000000"/>
              </a:buClr>
              <a:defRPr/>
            </a:pPr>
            <a:r>
              <a:rPr lang="en-US" sz="1800" dirty="0">
                <a:solidFill>
                  <a:srgbClr val="000000"/>
                </a:solidFill>
                <a:ea typeface="Verdana" panose="020B0604030504040204" pitchFamily="34" charset="0"/>
                <a:cs typeface="Verdana" panose="020B0604030504040204" pitchFamily="34" charset="0"/>
              </a:rPr>
              <a:t>Seat students back-to-back</a:t>
            </a:r>
          </a:p>
          <a:p>
            <a:pPr marL="733108" lvl="1" indent="-342900">
              <a:lnSpc>
                <a:spcPct val="100000"/>
              </a:lnSpc>
              <a:buClr>
                <a:sysClr val="windowText" lastClr="000000"/>
              </a:buClr>
              <a:defRPr/>
            </a:pPr>
            <a:r>
              <a:rPr lang="en-US" sz="1800" dirty="0">
                <a:solidFill>
                  <a:srgbClr val="000000"/>
                </a:solidFill>
                <a:ea typeface="Verdana" panose="020B0604030504040204" pitchFamily="34" charset="0"/>
                <a:cs typeface="Verdana" panose="020B0604030504040204" pitchFamily="34" charset="0"/>
              </a:rPr>
              <a:t>Seat students in a semicircle (useful for schools using laptops)</a:t>
            </a:r>
          </a:p>
          <a:p>
            <a:pPr marL="733108" lvl="1" indent="-342900">
              <a:lnSpc>
                <a:spcPct val="100000"/>
              </a:lnSpc>
              <a:buClr>
                <a:sysClr val="windowText" lastClr="000000"/>
              </a:buClr>
              <a:defRPr/>
            </a:pPr>
            <a:r>
              <a:rPr lang="en-US" sz="1800" dirty="0">
                <a:solidFill>
                  <a:srgbClr val="000000"/>
                </a:solidFill>
                <a:ea typeface="Verdana" panose="020B0604030504040204" pitchFamily="34" charset="0"/>
                <a:cs typeface="Verdana" panose="020B0604030504040204" pitchFamily="34" charset="0"/>
              </a:rPr>
              <a:t>Seat students in widely spaced rows or in every other row (appropriate for a classroom setup)</a:t>
            </a:r>
          </a:p>
          <a:p>
            <a:pPr marL="733108" lvl="1" indent="-342900">
              <a:lnSpc>
                <a:spcPct val="100000"/>
              </a:lnSpc>
              <a:buClr>
                <a:sysClr val="windowText" lastClr="000000"/>
              </a:buClr>
              <a:defRPr/>
            </a:pPr>
            <a:endParaRPr lang="en-US" dirty="0">
              <a:solidFill>
                <a:srgbClr val="000000"/>
              </a:solidFill>
              <a:ea typeface="Verdana" panose="020B0604030504040204" pitchFamily="34" charset="0"/>
              <a:cs typeface="Verdana" panose="020B0604030504040204" pitchFamily="34" charset="0"/>
            </a:endParaRPr>
          </a:p>
          <a:p>
            <a:pPr marL="0" indent="0">
              <a:lnSpc>
                <a:spcPct val="100000"/>
              </a:lnSpc>
              <a:buClr>
                <a:sysClr val="windowText" lastClr="000000"/>
              </a:buClr>
              <a:buNone/>
              <a:defRPr/>
            </a:pPr>
            <a:r>
              <a:rPr lang="en-US" sz="2000" dirty="0">
                <a:solidFill>
                  <a:srgbClr val="040404"/>
                </a:solidFill>
              </a:rPr>
              <a:t>Dividing screens or other privacy materials may be used if students cannot be placed far enough away from each other</a:t>
            </a:r>
          </a:p>
          <a:p>
            <a:endParaRPr lang="en-US" dirty="0"/>
          </a:p>
        </p:txBody>
      </p:sp>
      <p:sp>
        <p:nvSpPr>
          <p:cNvPr id="4" name="Slide Number Placeholder 3">
            <a:extLst>
              <a:ext uri="{FF2B5EF4-FFF2-40B4-BE49-F238E27FC236}">
                <a16:creationId xmlns="" xmlns:a16="http://schemas.microsoft.com/office/drawing/2014/main" id="{1F57D63A-1E59-4776-9C92-E88D5F414971}"/>
              </a:ext>
            </a:extLst>
          </p:cNvPr>
          <p:cNvSpPr>
            <a:spLocks noGrp="1"/>
          </p:cNvSpPr>
          <p:nvPr>
            <p:ph type="sldNum" sz="quarter" idx="12"/>
          </p:nvPr>
        </p:nvSpPr>
        <p:spPr/>
        <p:txBody>
          <a:bodyPr/>
          <a:lstStyle/>
          <a:p>
            <a:fld id="{C479D5F6-EDCB-402A-AC08-4943A1820E8F}" type="slidenum">
              <a:rPr lang="en-US" smtClean="0"/>
              <a:pPr/>
              <a:t>105</a:t>
            </a:fld>
            <a:endParaRPr lang="en-US" dirty="0"/>
          </a:p>
        </p:txBody>
      </p:sp>
    </p:spTree>
    <p:extLst>
      <p:ext uri="{BB962C8B-B14F-4D97-AF65-F5344CB8AC3E}">
        <p14:creationId xmlns:p14="http://schemas.microsoft.com/office/powerpoint/2010/main" val="252905168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7A334A-568B-44F1-9CDB-1710D397FEFF}"/>
              </a:ext>
            </a:extLst>
          </p:cNvPr>
          <p:cNvSpPr>
            <a:spLocks noGrp="1"/>
          </p:cNvSpPr>
          <p:nvPr>
            <p:ph type="title"/>
          </p:nvPr>
        </p:nvSpPr>
        <p:spPr/>
        <p:txBody>
          <a:bodyPr/>
          <a:lstStyle/>
          <a:p>
            <a:r>
              <a:rPr lang="en-US" dirty="0"/>
              <a:t>Headphones</a:t>
            </a:r>
          </a:p>
        </p:txBody>
      </p:sp>
      <p:sp>
        <p:nvSpPr>
          <p:cNvPr id="3" name="Content Placeholder 2">
            <a:extLst>
              <a:ext uri="{FF2B5EF4-FFF2-40B4-BE49-F238E27FC236}">
                <a16:creationId xmlns="" xmlns:a16="http://schemas.microsoft.com/office/drawing/2014/main" id="{3D1BB92D-B472-4637-9BA0-0327169BC84E}"/>
              </a:ext>
            </a:extLst>
          </p:cNvPr>
          <p:cNvSpPr>
            <a:spLocks noGrp="1"/>
          </p:cNvSpPr>
          <p:nvPr>
            <p:ph idx="1"/>
          </p:nvPr>
        </p:nvSpPr>
        <p:spPr/>
        <p:txBody>
          <a:bodyPr/>
          <a:lstStyle/>
          <a:p>
            <a:pPr marL="0" indent="0">
              <a:buClr>
                <a:sysClr val="windowText" lastClr="000000"/>
              </a:buClr>
              <a:buNone/>
              <a:defRPr/>
            </a:pPr>
            <a:r>
              <a:rPr lang="en-US" dirty="0" smtClean="0">
                <a:solidFill>
                  <a:sysClr val="windowText" lastClr="000000"/>
                </a:solidFill>
              </a:rPr>
              <a:t>Text-to-Speech (TTS)</a:t>
            </a:r>
            <a:endParaRPr lang="en-US" dirty="0">
              <a:solidFill>
                <a:sysClr val="windowText" lastClr="000000"/>
              </a:solidFill>
            </a:endParaRPr>
          </a:p>
          <a:p>
            <a:pPr marL="342900" indent="-342900">
              <a:buClr>
                <a:sysClr val="windowText" lastClr="000000"/>
              </a:buClr>
              <a:defRPr/>
            </a:pPr>
            <a:r>
              <a:rPr lang="en-US" dirty="0" smtClean="0">
                <a:solidFill>
                  <a:sysClr val="windowText" lastClr="000000"/>
                </a:solidFill>
              </a:rPr>
              <a:t>Students must wear headphones if they are in </a:t>
            </a:r>
            <a:r>
              <a:rPr lang="en-US" dirty="0">
                <a:solidFill>
                  <a:sysClr val="windowText" lastClr="000000"/>
                </a:solidFill>
              </a:rPr>
              <a:t>a </a:t>
            </a:r>
            <a:r>
              <a:rPr lang="en-US" dirty="0" smtClean="0">
                <a:solidFill>
                  <a:sysClr val="windowText" lastClr="000000"/>
                </a:solidFill>
              </a:rPr>
              <a:t>room </a:t>
            </a:r>
            <a:r>
              <a:rPr lang="en-US" dirty="0">
                <a:solidFill>
                  <a:sysClr val="windowText" lastClr="000000"/>
                </a:solidFill>
              </a:rPr>
              <a:t>with other </a:t>
            </a:r>
            <a:r>
              <a:rPr lang="en-US" dirty="0" smtClean="0">
                <a:solidFill>
                  <a:sysClr val="windowText" lastClr="000000"/>
                </a:solidFill>
              </a:rPr>
              <a:t>students</a:t>
            </a:r>
            <a:endParaRPr lang="en-US" dirty="0">
              <a:solidFill>
                <a:sysClr val="windowText" lastClr="000000"/>
              </a:solidFill>
            </a:endParaRPr>
          </a:p>
          <a:p>
            <a:pPr marL="342900" indent="-342900">
              <a:buClr>
                <a:sysClr val="windowText" lastClr="000000"/>
              </a:buClr>
              <a:defRPr/>
            </a:pPr>
            <a:r>
              <a:rPr lang="en-US" dirty="0" smtClean="0">
                <a:solidFill>
                  <a:sysClr val="windowText" lastClr="000000"/>
                </a:solidFill>
              </a:rPr>
              <a:t>Test students separately </a:t>
            </a:r>
            <a:r>
              <a:rPr lang="en-US" dirty="0">
                <a:solidFill>
                  <a:sysClr val="windowText" lastClr="000000"/>
                </a:solidFill>
              </a:rPr>
              <a:t>if they are unable to wear headphones</a:t>
            </a:r>
          </a:p>
          <a:p>
            <a:pPr>
              <a:buClr>
                <a:sysClr val="windowText" lastClr="000000"/>
              </a:buClr>
              <a:defRPr/>
            </a:pPr>
            <a:endParaRPr lang="en-US" dirty="0">
              <a:solidFill>
                <a:sysClr val="windowText" lastClr="000000"/>
              </a:solidFill>
            </a:endParaRPr>
          </a:p>
          <a:p>
            <a:endParaRPr lang="en-US" dirty="0"/>
          </a:p>
          <a:p>
            <a:endParaRPr lang="en-US" dirty="0"/>
          </a:p>
        </p:txBody>
      </p:sp>
      <p:sp>
        <p:nvSpPr>
          <p:cNvPr id="4" name="Slide Number Placeholder 3">
            <a:extLst>
              <a:ext uri="{FF2B5EF4-FFF2-40B4-BE49-F238E27FC236}">
                <a16:creationId xmlns="" xmlns:a16="http://schemas.microsoft.com/office/drawing/2014/main" id="{E7AADE96-884D-4F12-B240-CA6156B00BDF}"/>
              </a:ext>
            </a:extLst>
          </p:cNvPr>
          <p:cNvSpPr>
            <a:spLocks noGrp="1"/>
          </p:cNvSpPr>
          <p:nvPr>
            <p:ph type="sldNum" sz="quarter" idx="12"/>
          </p:nvPr>
        </p:nvSpPr>
        <p:spPr/>
        <p:txBody>
          <a:bodyPr/>
          <a:lstStyle/>
          <a:p>
            <a:fld id="{C479D5F6-EDCB-402A-AC08-4943A1820E8F}" type="slidenum">
              <a:rPr lang="en-US" smtClean="0"/>
              <a:pPr/>
              <a:t>106</a:t>
            </a:fld>
            <a:endParaRPr lang="en-US" dirty="0"/>
          </a:p>
        </p:txBody>
      </p:sp>
      <p:sp>
        <p:nvSpPr>
          <p:cNvPr id="5" name="TextBox 4"/>
          <p:cNvSpPr txBox="1"/>
          <p:nvPr/>
        </p:nvSpPr>
        <p:spPr>
          <a:xfrm>
            <a:off x="2480149" y="4019398"/>
            <a:ext cx="4178171" cy="646331"/>
          </a:xfrm>
          <a:prstGeom prst="rect">
            <a:avLst/>
          </a:prstGeom>
          <a:solidFill>
            <a:schemeClr val="accent4"/>
          </a:solidFill>
        </p:spPr>
        <p:txBody>
          <a:bodyPr wrap="square" rtlCol="0">
            <a:spAutoFit/>
          </a:bodyPr>
          <a:lstStyle/>
          <a:p>
            <a:pPr algn="ctr">
              <a:buClr>
                <a:sysClr val="windowText" lastClr="000000"/>
              </a:buClr>
              <a:defRPr/>
            </a:pPr>
            <a:r>
              <a:rPr lang="en-US" b="1" dirty="0">
                <a:solidFill>
                  <a:sysClr val="windowText" lastClr="000000"/>
                </a:solidFill>
              </a:rPr>
              <a:t>Note</a:t>
            </a:r>
            <a:r>
              <a:rPr lang="en-US" dirty="0">
                <a:solidFill>
                  <a:sysClr val="windowText" lastClr="000000"/>
                </a:solidFill>
              </a:rPr>
              <a:t>: CMAS assessments do not contain audio </a:t>
            </a:r>
            <a:r>
              <a:rPr lang="en-US" b="1" dirty="0">
                <a:solidFill>
                  <a:sysClr val="windowText" lastClr="000000"/>
                </a:solidFill>
              </a:rPr>
              <a:t>unless</a:t>
            </a:r>
            <a:r>
              <a:rPr lang="en-US" dirty="0">
                <a:solidFill>
                  <a:sysClr val="windowText" lastClr="000000"/>
                </a:solidFill>
              </a:rPr>
              <a:t> TTS is </a:t>
            </a:r>
            <a:r>
              <a:rPr lang="en-US" dirty="0" smtClean="0">
                <a:solidFill>
                  <a:sysClr val="windowText" lastClr="000000"/>
                </a:solidFill>
              </a:rPr>
              <a:t>assigned</a:t>
            </a:r>
            <a:endParaRPr lang="en-US" dirty="0">
              <a:solidFill>
                <a:sysClr val="windowText" lastClr="000000"/>
              </a:solidFill>
            </a:endParaRPr>
          </a:p>
        </p:txBody>
      </p:sp>
    </p:spTree>
    <p:extLst>
      <p:ext uri="{BB962C8B-B14F-4D97-AF65-F5344CB8AC3E}">
        <p14:creationId xmlns:p14="http://schemas.microsoft.com/office/powerpoint/2010/main" val="333393298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A2E76B-B56B-4EF4-A263-663944206C36}"/>
              </a:ext>
            </a:extLst>
          </p:cNvPr>
          <p:cNvSpPr>
            <a:spLocks noGrp="1"/>
          </p:cNvSpPr>
          <p:nvPr>
            <p:ph type="title"/>
          </p:nvPr>
        </p:nvSpPr>
        <p:spPr/>
        <p:txBody>
          <a:bodyPr/>
          <a:lstStyle/>
          <a:p>
            <a:r>
              <a:rPr lang="en-US" dirty="0"/>
              <a:t>Unauthorized Visitors and the Media</a:t>
            </a:r>
          </a:p>
        </p:txBody>
      </p:sp>
      <p:sp>
        <p:nvSpPr>
          <p:cNvPr id="3" name="Content Placeholder 2">
            <a:extLst>
              <a:ext uri="{FF2B5EF4-FFF2-40B4-BE49-F238E27FC236}">
                <a16:creationId xmlns="" xmlns:a16="http://schemas.microsoft.com/office/drawing/2014/main" id="{92A98A0D-77F3-4DDD-B170-D734489987C7}"/>
              </a:ext>
            </a:extLst>
          </p:cNvPr>
          <p:cNvSpPr>
            <a:spLocks noGrp="1"/>
          </p:cNvSpPr>
          <p:nvPr>
            <p:ph idx="1"/>
          </p:nvPr>
        </p:nvSpPr>
        <p:spPr/>
        <p:txBody>
          <a:bodyPr/>
          <a:lstStyle/>
          <a:p>
            <a:pPr marL="457200" indent="-457200">
              <a:buClr>
                <a:sysClr val="windowText" lastClr="000000"/>
              </a:buClr>
              <a:defRPr/>
            </a:pPr>
            <a:r>
              <a:rPr lang="en-US" dirty="0">
                <a:solidFill>
                  <a:srgbClr val="000000"/>
                </a:solidFill>
              </a:rPr>
              <a:t>Only students, Test Administrators/Examiners, and authorized school, district, state personnel, or state-sanctioned test monitors </a:t>
            </a:r>
            <a:r>
              <a:rPr lang="en-US" dirty="0" smtClean="0">
                <a:solidFill>
                  <a:srgbClr val="000000"/>
                </a:solidFill>
              </a:rPr>
              <a:t>are allowed in </a:t>
            </a:r>
            <a:r>
              <a:rPr lang="en-US" dirty="0">
                <a:solidFill>
                  <a:srgbClr val="000000"/>
                </a:solidFill>
              </a:rPr>
              <a:t>testing areas during administration</a:t>
            </a:r>
          </a:p>
          <a:p>
            <a:pPr marL="342900" indent="-342900">
              <a:buClr>
                <a:sysClr val="windowText" lastClr="000000"/>
              </a:buClr>
              <a:defRPr/>
            </a:pPr>
            <a:endParaRPr lang="en-US" dirty="0">
              <a:solidFill>
                <a:srgbClr val="000000"/>
              </a:solidFill>
            </a:endParaRPr>
          </a:p>
          <a:p>
            <a:pPr marL="457200" indent="-457200">
              <a:buClr>
                <a:sysClr val="windowText" lastClr="000000"/>
              </a:buClr>
              <a:defRPr/>
            </a:pPr>
            <a:r>
              <a:rPr lang="en-US" dirty="0">
                <a:solidFill>
                  <a:srgbClr val="000000"/>
                </a:solidFill>
              </a:rPr>
              <a:t>Media are not allowed to have access to the tests before, during, or after test administration, or take pictures or video of testing materials or testing students</a:t>
            </a:r>
          </a:p>
          <a:p>
            <a:pPr marL="457200" indent="-457200">
              <a:buClr>
                <a:sysClr val="windowText" lastClr="000000"/>
              </a:buClr>
              <a:defRPr/>
            </a:pPr>
            <a:endParaRPr lang="en-US" dirty="0">
              <a:solidFill>
                <a:srgbClr val="000000"/>
              </a:solidFill>
            </a:endParaRPr>
          </a:p>
          <a:p>
            <a:pPr marL="457200" indent="-457200">
              <a:buClr>
                <a:sysClr val="windowText" lastClr="000000"/>
              </a:buClr>
              <a:defRPr/>
            </a:pPr>
            <a:r>
              <a:rPr lang="en-US" dirty="0">
                <a:solidFill>
                  <a:srgbClr val="000000"/>
                </a:solidFill>
              </a:rPr>
              <a:t>Parents are not allowed in the testing room with their child</a:t>
            </a:r>
          </a:p>
          <a:p>
            <a:endParaRPr lang="en-US" dirty="0"/>
          </a:p>
        </p:txBody>
      </p:sp>
      <p:sp>
        <p:nvSpPr>
          <p:cNvPr id="4" name="Slide Number Placeholder 3">
            <a:extLst>
              <a:ext uri="{FF2B5EF4-FFF2-40B4-BE49-F238E27FC236}">
                <a16:creationId xmlns="" xmlns:a16="http://schemas.microsoft.com/office/drawing/2014/main" id="{AF57153B-1847-4FC0-B614-E0C96FD7E56B}"/>
              </a:ext>
            </a:extLst>
          </p:cNvPr>
          <p:cNvSpPr>
            <a:spLocks noGrp="1"/>
          </p:cNvSpPr>
          <p:nvPr>
            <p:ph type="sldNum" sz="quarter" idx="12"/>
          </p:nvPr>
        </p:nvSpPr>
        <p:spPr/>
        <p:txBody>
          <a:bodyPr/>
          <a:lstStyle/>
          <a:p>
            <a:fld id="{C479D5F6-EDCB-402A-AC08-4943A1820E8F}" type="slidenum">
              <a:rPr lang="en-US" smtClean="0"/>
              <a:pPr/>
              <a:t>107</a:t>
            </a:fld>
            <a:endParaRPr lang="en-US" dirty="0"/>
          </a:p>
        </p:txBody>
      </p:sp>
    </p:spTree>
    <p:extLst>
      <p:ext uri="{BB962C8B-B14F-4D97-AF65-F5344CB8AC3E}">
        <p14:creationId xmlns:p14="http://schemas.microsoft.com/office/powerpoint/2010/main" val="378390148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6617C6-D9ED-4B43-A8ED-446C05000D3F}"/>
              </a:ext>
            </a:extLst>
          </p:cNvPr>
          <p:cNvSpPr>
            <a:spLocks noGrp="1"/>
          </p:cNvSpPr>
          <p:nvPr>
            <p:ph type="ctrTitle"/>
          </p:nvPr>
        </p:nvSpPr>
        <p:spPr/>
        <p:txBody>
          <a:bodyPr/>
          <a:lstStyle/>
          <a:p>
            <a:r>
              <a:rPr lang="en-US" dirty="0">
                <a:solidFill>
                  <a:srgbClr val="000000"/>
                </a:solidFill>
              </a:rPr>
              <a:t/>
            </a:r>
            <a:br>
              <a:rPr lang="en-US" dirty="0">
                <a:solidFill>
                  <a:srgbClr val="000000"/>
                </a:solidFill>
              </a:rPr>
            </a:br>
            <a:r>
              <a:rPr lang="en-US" dirty="0"/>
              <a:t>Receiving Materials</a:t>
            </a:r>
            <a:br>
              <a:rPr lang="en-US" dirty="0"/>
            </a:br>
            <a:r>
              <a:rPr lang="en-US" dirty="0"/>
              <a:t>&amp; Test Security</a:t>
            </a:r>
          </a:p>
        </p:txBody>
      </p:sp>
      <p:sp>
        <p:nvSpPr>
          <p:cNvPr id="3" name="Slide Number Placeholder 2">
            <a:extLst>
              <a:ext uri="{FF2B5EF4-FFF2-40B4-BE49-F238E27FC236}">
                <a16:creationId xmlns="" xmlns:a16="http://schemas.microsoft.com/office/drawing/2014/main" id="{2BC38559-8F18-4B91-9BD7-BD8083EB3B85}"/>
              </a:ext>
            </a:extLst>
          </p:cNvPr>
          <p:cNvSpPr>
            <a:spLocks noGrp="1"/>
          </p:cNvSpPr>
          <p:nvPr>
            <p:ph type="sldNum" sz="quarter" idx="12"/>
          </p:nvPr>
        </p:nvSpPr>
        <p:spPr/>
        <p:txBody>
          <a:bodyPr/>
          <a:lstStyle/>
          <a:p>
            <a:fld id="{C479D5F6-EDCB-402A-AC08-4943A1820E8F}" type="slidenum">
              <a:rPr lang="en-US" smtClean="0"/>
              <a:pPr/>
              <a:t>108</a:t>
            </a:fld>
            <a:endParaRPr lang="en-US" dirty="0"/>
          </a:p>
        </p:txBody>
      </p:sp>
    </p:spTree>
    <p:extLst>
      <p:ext uri="{BB962C8B-B14F-4D97-AF65-F5344CB8AC3E}">
        <p14:creationId xmlns:p14="http://schemas.microsoft.com/office/powerpoint/2010/main" val="18177714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4D7E79-867D-4FCF-B2E9-FEA6048781BC}"/>
              </a:ext>
            </a:extLst>
          </p:cNvPr>
          <p:cNvSpPr>
            <a:spLocks noGrp="1"/>
          </p:cNvSpPr>
          <p:nvPr>
            <p:ph type="title"/>
          </p:nvPr>
        </p:nvSpPr>
        <p:spPr/>
        <p:txBody>
          <a:bodyPr/>
          <a:lstStyle/>
          <a:p>
            <a:r>
              <a:rPr lang="en-US" dirty="0"/>
              <a:t>Test Security Protocols</a:t>
            </a:r>
          </a:p>
        </p:txBody>
      </p:sp>
      <p:sp>
        <p:nvSpPr>
          <p:cNvPr id="3" name="Content Placeholder 2">
            <a:extLst>
              <a:ext uri="{FF2B5EF4-FFF2-40B4-BE49-F238E27FC236}">
                <a16:creationId xmlns="" xmlns:a16="http://schemas.microsoft.com/office/drawing/2014/main" id="{9C948C2E-199B-40D5-90C5-0AF6E4A79745}"/>
              </a:ext>
            </a:extLst>
          </p:cNvPr>
          <p:cNvSpPr>
            <a:spLocks noGrp="1"/>
          </p:cNvSpPr>
          <p:nvPr>
            <p:ph idx="1"/>
          </p:nvPr>
        </p:nvSpPr>
        <p:spPr/>
        <p:txBody>
          <a:bodyPr/>
          <a:lstStyle/>
          <a:p>
            <a:pPr marL="342900" indent="-342900">
              <a:buClr>
                <a:sysClr val="windowText" lastClr="000000"/>
              </a:buClr>
              <a:defRPr/>
            </a:pPr>
            <a:r>
              <a:rPr lang="en-US" dirty="0">
                <a:solidFill>
                  <a:srgbClr val="000000"/>
                </a:solidFill>
              </a:rPr>
              <a:t>Protection of student information and data</a:t>
            </a:r>
          </a:p>
          <a:p>
            <a:pPr marL="342900" indent="-342900">
              <a:buClr>
                <a:sysClr val="windowText" lastClr="000000"/>
              </a:buClr>
              <a:defRPr/>
            </a:pPr>
            <a:r>
              <a:rPr lang="en-US" dirty="0">
                <a:solidFill>
                  <a:srgbClr val="000000"/>
                </a:solidFill>
              </a:rPr>
              <a:t>Protecting the validity of the state assessments</a:t>
            </a:r>
          </a:p>
          <a:p>
            <a:pPr marL="342900" indent="-342900">
              <a:buClr>
                <a:sysClr val="windowText" lastClr="000000"/>
              </a:buClr>
              <a:defRPr/>
            </a:pPr>
            <a:r>
              <a:rPr lang="en-US" dirty="0">
                <a:solidFill>
                  <a:srgbClr val="000000"/>
                </a:solidFill>
              </a:rPr>
              <a:t>Financial considerations</a:t>
            </a:r>
          </a:p>
          <a:p>
            <a:pPr marL="342900" indent="-342900">
              <a:buClr>
                <a:sysClr val="windowText" lastClr="000000"/>
              </a:buClr>
              <a:defRPr/>
            </a:pPr>
            <a:r>
              <a:rPr lang="en-US" dirty="0">
                <a:solidFill>
                  <a:srgbClr val="000000"/>
                </a:solidFill>
              </a:rPr>
              <a:t>State law: Maintain the integrity of the assessment</a:t>
            </a:r>
          </a:p>
          <a:p>
            <a:endParaRPr lang="en-US" dirty="0"/>
          </a:p>
          <a:p>
            <a:endParaRPr lang="en-US" dirty="0"/>
          </a:p>
        </p:txBody>
      </p:sp>
      <p:sp>
        <p:nvSpPr>
          <p:cNvPr id="4" name="Slide Number Placeholder 3">
            <a:extLst>
              <a:ext uri="{FF2B5EF4-FFF2-40B4-BE49-F238E27FC236}">
                <a16:creationId xmlns="" xmlns:a16="http://schemas.microsoft.com/office/drawing/2014/main" id="{1ADE80AF-18A8-4674-A43D-5B14FAC9470D}"/>
              </a:ext>
            </a:extLst>
          </p:cNvPr>
          <p:cNvSpPr>
            <a:spLocks noGrp="1"/>
          </p:cNvSpPr>
          <p:nvPr>
            <p:ph type="sldNum" sz="quarter" idx="12"/>
          </p:nvPr>
        </p:nvSpPr>
        <p:spPr/>
        <p:txBody>
          <a:bodyPr/>
          <a:lstStyle/>
          <a:p>
            <a:fld id="{C479D5F6-EDCB-402A-AC08-4943A1820E8F}" type="slidenum">
              <a:rPr lang="en-US" smtClean="0"/>
              <a:pPr/>
              <a:t>109</a:t>
            </a:fld>
            <a:endParaRPr lang="en-US" dirty="0"/>
          </a:p>
        </p:txBody>
      </p:sp>
    </p:spTree>
    <p:extLst>
      <p:ext uri="{BB962C8B-B14F-4D97-AF65-F5344CB8AC3E}">
        <p14:creationId xmlns:p14="http://schemas.microsoft.com/office/powerpoint/2010/main" val="3335483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 Excusals §22-7-1013(8)(a-c)</a:t>
            </a:r>
          </a:p>
        </p:txBody>
      </p:sp>
      <p:sp>
        <p:nvSpPr>
          <p:cNvPr id="5" name="Content Placeholder 4">
            <a:extLst>
              <a:ext uri="{FF2B5EF4-FFF2-40B4-BE49-F238E27FC236}">
                <a16:creationId xmlns="" xmlns:a16="http://schemas.microsoft.com/office/drawing/2014/main" id="{B4F70110-E90B-4197-B4C8-FB864C2E961D}"/>
              </a:ext>
            </a:extLst>
          </p:cNvPr>
          <p:cNvSpPr>
            <a:spLocks noGrp="1"/>
          </p:cNvSpPr>
          <p:nvPr>
            <p:ph idx="1"/>
          </p:nvPr>
        </p:nvSpPr>
        <p:spPr>
          <a:xfrm>
            <a:off x="628650" y="848549"/>
            <a:ext cx="7886700" cy="5578469"/>
          </a:xfrm>
        </p:spPr>
        <p:txBody>
          <a:bodyPr>
            <a:normAutofit fontScale="92500" lnSpcReduction="20000"/>
          </a:bodyPr>
          <a:lstStyle/>
          <a:p>
            <a:pPr marL="0" indent="0">
              <a:lnSpc>
                <a:spcPct val="120000"/>
              </a:lnSpc>
              <a:buNone/>
            </a:pPr>
            <a:r>
              <a:rPr lang="en-US" sz="2000" dirty="0">
                <a:solidFill>
                  <a:srgbClr val="000000"/>
                </a:solidFill>
              </a:rPr>
              <a:t>A student’s parent may excuse the student from participating in a state assessment</a:t>
            </a:r>
            <a:endParaRPr lang="en-US" sz="1200" dirty="0">
              <a:solidFill>
                <a:srgbClr val="000000"/>
              </a:solidFill>
            </a:endParaRPr>
          </a:p>
          <a:p>
            <a:pPr marL="0" indent="0">
              <a:lnSpc>
                <a:spcPct val="120000"/>
              </a:lnSpc>
              <a:buNone/>
            </a:pPr>
            <a:r>
              <a:rPr lang="en-US" dirty="0">
                <a:solidFill>
                  <a:srgbClr val="000000"/>
                </a:solidFill>
              </a:rPr>
              <a:t>Each LEP will adopt and implement a written policy and procedure by which a student’s parent may excuse the student from participating in one or more of the state assessments.</a:t>
            </a:r>
          </a:p>
          <a:p>
            <a:pPr marL="742950" lvl="1" indent="-285750">
              <a:lnSpc>
                <a:spcPct val="120000"/>
              </a:lnSpc>
            </a:pPr>
            <a:r>
              <a:rPr lang="en-US" dirty="0">
                <a:solidFill>
                  <a:srgbClr val="000000"/>
                </a:solidFill>
              </a:rPr>
              <a:t>If a parent excuses his or her student, the LEP shall not impose negative consequence on the student or parent including:</a:t>
            </a:r>
          </a:p>
          <a:p>
            <a:pPr marL="1200150" lvl="2" indent="-285750">
              <a:lnSpc>
                <a:spcPct val="120000"/>
              </a:lnSpc>
            </a:pPr>
            <a:r>
              <a:rPr lang="en-US" dirty="0"/>
              <a:t>Prohibiting school attendance; imposing an unexcused absence; or prohibiting participation in extracurricular activities.</a:t>
            </a:r>
          </a:p>
          <a:p>
            <a:pPr marL="1200150" lvl="2" indent="-285750">
              <a:lnSpc>
                <a:spcPct val="120000"/>
              </a:lnSpc>
            </a:pPr>
            <a:r>
              <a:rPr lang="en-US" dirty="0"/>
              <a:t>Prohibiting the student from participating in an activity, or receiving any other form of reward that the LEP provides to students who participate in the state assessment.</a:t>
            </a:r>
            <a:endParaRPr lang="en-US" sz="1050" dirty="0">
              <a:solidFill>
                <a:srgbClr val="000000"/>
              </a:solidFill>
            </a:endParaRPr>
          </a:p>
          <a:p>
            <a:pPr marL="0" indent="0">
              <a:lnSpc>
                <a:spcPct val="120000"/>
              </a:lnSpc>
              <a:buNone/>
            </a:pPr>
            <a:r>
              <a:rPr lang="en-US" dirty="0">
                <a:solidFill>
                  <a:srgbClr val="000000"/>
                </a:solidFill>
              </a:rPr>
              <a:t>LEP shall not impose an unreasonable burden or requirement on a student that would: </a:t>
            </a:r>
          </a:p>
          <a:p>
            <a:pPr marL="1200150" lvl="2" indent="-285750">
              <a:lnSpc>
                <a:spcPct val="120000"/>
              </a:lnSpc>
            </a:pPr>
            <a:r>
              <a:rPr lang="en-US" dirty="0">
                <a:solidFill>
                  <a:srgbClr val="000000"/>
                </a:solidFill>
              </a:rPr>
              <a:t>Discourage the student from taking a state assessment or</a:t>
            </a:r>
          </a:p>
          <a:p>
            <a:pPr marL="1200150" lvl="2" indent="-285750">
              <a:lnSpc>
                <a:spcPct val="120000"/>
              </a:lnSpc>
            </a:pPr>
            <a:r>
              <a:rPr lang="en-US" dirty="0">
                <a:solidFill>
                  <a:srgbClr val="000000"/>
                </a:solidFill>
              </a:rPr>
              <a:t>Encourage the student’s parent to excuse the student from taking the state assessment.</a:t>
            </a:r>
          </a:p>
          <a:p>
            <a:pPr marL="0" indent="0">
              <a:buNone/>
            </a:pPr>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291088821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14147C-B4AE-47BD-AE3D-2FC1197F2C75}"/>
              </a:ext>
            </a:extLst>
          </p:cNvPr>
          <p:cNvSpPr>
            <a:spLocks noGrp="1"/>
          </p:cNvSpPr>
          <p:nvPr>
            <p:ph type="title"/>
          </p:nvPr>
        </p:nvSpPr>
        <p:spPr/>
        <p:txBody>
          <a:bodyPr/>
          <a:lstStyle/>
          <a:p>
            <a:r>
              <a:rPr lang="en-US" dirty="0"/>
              <a:t>Security Plan</a:t>
            </a:r>
          </a:p>
        </p:txBody>
      </p:sp>
      <p:sp>
        <p:nvSpPr>
          <p:cNvPr id="3" name="Content Placeholder 2">
            <a:extLst>
              <a:ext uri="{FF2B5EF4-FFF2-40B4-BE49-F238E27FC236}">
                <a16:creationId xmlns="" xmlns:a16="http://schemas.microsoft.com/office/drawing/2014/main" id="{05EF0298-79B3-43BD-808C-A0A32149F3AF}"/>
              </a:ext>
            </a:extLst>
          </p:cNvPr>
          <p:cNvSpPr>
            <a:spLocks noGrp="1"/>
          </p:cNvSpPr>
          <p:nvPr>
            <p:ph idx="1"/>
          </p:nvPr>
        </p:nvSpPr>
        <p:spPr/>
        <p:txBody>
          <a:bodyPr/>
          <a:lstStyle/>
          <a:p>
            <a:pPr marL="0" indent="0">
              <a:lnSpc>
                <a:spcPct val="100000"/>
              </a:lnSpc>
              <a:buClr>
                <a:sysClr val="windowText" lastClr="000000"/>
              </a:buClr>
              <a:buNone/>
              <a:defRPr/>
            </a:pPr>
            <a:r>
              <a:rPr lang="en-US" dirty="0">
                <a:solidFill>
                  <a:srgbClr val="000000"/>
                </a:solidFill>
              </a:rPr>
              <a:t>Successful Security Plan requirements:</a:t>
            </a:r>
          </a:p>
          <a:p>
            <a:pPr marL="342900" indent="-342900">
              <a:lnSpc>
                <a:spcPct val="100000"/>
              </a:lnSpc>
              <a:buClr>
                <a:sysClr val="windowText" lastClr="000000"/>
              </a:buClr>
              <a:defRPr/>
            </a:pPr>
            <a:r>
              <a:rPr lang="en-US" sz="2000" dirty="0">
                <a:solidFill>
                  <a:srgbClr val="000000"/>
                </a:solidFill>
              </a:rPr>
              <a:t>All personnel have appropriate annual training</a:t>
            </a:r>
          </a:p>
          <a:p>
            <a:pPr marL="342900" indent="-342900">
              <a:lnSpc>
                <a:spcPct val="100000"/>
              </a:lnSpc>
              <a:buClr>
                <a:sysClr val="windowText" lastClr="000000"/>
              </a:buClr>
              <a:defRPr/>
            </a:pPr>
            <a:r>
              <a:rPr lang="en-US" sz="2000" dirty="0">
                <a:solidFill>
                  <a:srgbClr val="000000"/>
                </a:solidFill>
              </a:rPr>
              <a:t>All </a:t>
            </a:r>
            <a:r>
              <a:rPr lang="en-US" sz="2000" dirty="0">
                <a:solidFill>
                  <a:srgbClr val="040404"/>
                </a:solidFill>
              </a:rPr>
              <a:t>involved</a:t>
            </a:r>
            <a:r>
              <a:rPr lang="en-US" sz="2000" dirty="0">
                <a:solidFill>
                  <a:srgbClr val="000000"/>
                </a:solidFill>
              </a:rPr>
              <a:t> personnel understand security protocols</a:t>
            </a:r>
          </a:p>
          <a:p>
            <a:pPr marL="342900" indent="-342900">
              <a:lnSpc>
                <a:spcPct val="100000"/>
              </a:lnSpc>
              <a:buClr>
                <a:sysClr val="windowText" lastClr="000000"/>
              </a:buClr>
              <a:defRPr/>
            </a:pPr>
            <a:r>
              <a:rPr lang="en-US" sz="2000" dirty="0">
                <a:solidFill>
                  <a:srgbClr val="000000"/>
                </a:solidFill>
              </a:rPr>
              <a:t>All involved personnel have signed security agreements</a:t>
            </a:r>
          </a:p>
          <a:p>
            <a:pPr lvl="1">
              <a:lnSpc>
                <a:spcPct val="100000"/>
              </a:lnSpc>
              <a:buClr>
                <a:sysClr val="windowText" lastClr="000000"/>
              </a:buClr>
              <a:defRPr/>
            </a:pPr>
            <a:r>
              <a:rPr lang="en-US" b="1" dirty="0">
                <a:solidFill>
                  <a:srgbClr val="000000"/>
                </a:solidFill>
              </a:rPr>
              <a:t>Think about anyone who may be in/enter the testing environment</a:t>
            </a:r>
          </a:p>
          <a:p>
            <a:pPr marL="342900" indent="-342900">
              <a:lnSpc>
                <a:spcPct val="100000"/>
              </a:lnSpc>
              <a:buClr>
                <a:sysClr val="windowText" lastClr="000000"/>
              </a:buClr>
              <a:defRPr/>
            </a:pPr>
            <a:r>
              <a:rPr lang="en-US" sz="2000" dirty="0">
                <a:solidFill>
                  <a:srgbClr val="000000"/>
                </a:solidFill>
              </a:rPr>
              <a:t>Test environments are secured against unauthorized personnel</a:t>
            </a:r>
          </a:p>
          <a:p>
            <a:pPr marL="342900" indent="-342900">
              <a:lnSpc>
                <a:spcPct val="100000"/>
              </a:lnSpc>
              <a:buClr>
                <a:sysClr val="windowText" lastClr="000000"/>
              </a:buClr>
              <a:defRPr/>
            </a:pPr>
            <a:r>
              <a:rPr lang="en-US" sz="2000" dirty="0">
                <a:solidFill>
                  <a:srgbClr val="000000"/>
                </a:solidFill>
              </a:rPr>
              <a:t>Establish a documented/physical chain of custody form process</a:t>
            </a:r>
          </a:p>
          <a:p>
            <a:pPr marL="342900" indent="-342900">
              <a:lnSpc>
                <a:spcPct val="100000"/>
              </a:lnSpc>
              <a:buClr>
                <a:sysClr val="windowText" lastClr="000000"/>
              </a:buClr>
              <a:defRPr/>
            </a:pPr>
            <a:r>
              <a:rPr lang="en-US" sz="2000" dirty="0">
                <a:solidFill>
                  <a:srgbClr val="000000"/>
                </a:solidFill>
              </a:rPr>
              <a:t>Materials are kept in a central, secure, and locked location with limited access</a:t>
            </a:r>
          </a:p>
          <a:p>
            <a:pPr lvl="1" indent="-342900">
              <a:lnSpc>
                <a:spcPct val="100000"/>
              </a:lnSpc>
              <a:buClr>
                <a:sysClr val="windowText" lastClr="000000"/>
              </a:buClr>
              <a:defRPr/>
            </a:pPr>
            <a:r>
              <a:rPr lang="en-US" sz="1800" dirty="0">
                <a:solidFill>
                  <a:srgbClr val="000000"/>
                </a:solidFill>
              </a:rPr>
              <a:t>If materials are missing, follow up will be needed</a:t>
            </a:r>
          </a:p>
          <a:p>
            <a:pPr lvl="1" indent="-342900">
              <a:lnSpc>
                <a:spcPct val="100000"/>
              </a:lnSpc>
              <a:buClr>
                <a:sysClr val="windowText" lastClr="000000"/>
              </a:buClr>
              <a:defRPr/>
            </a:pPr>
            <a:r>
              <a:rPr lang="en-US" sz="1800" dirty="0">
                <a:solidFill>
                  <a:srgbClr val="000000"/>
                </a:solidFill>
              </a:rPr>
              <a:t>Ensure that barcodes are identified </a:t>
            </a:r>
          </a:p>
          <a:p>
            <a:endParaRPr lang="en-US" dirty="0"/>
          </a:p>
          <a:p>
            <a:endParaRPr lang="en-US" dirty="0"/>
          </a:p>
        </p:txBody>
      </p:sp>
      <p:sp>
        <p:nvSpPr>
          <p:cNvPr id="4" name="Slide Number Placeholder 3">
            <a:extLst>
              <a:ext uri="{FF2B5EF4-FFF2-40B4-BE49-F238E27FC236}">
                <a16:creationId xmlns="" xmlns:a16="http://schemas.microsoft.com/office/drawing/2014/main" id="{626C313A-254B-4C93-A1F2-5FBC0016BF35}"/>
              </a:ext>
            </a:extLst>
          </p:cNvPr>
          <p:cNvSpPr>
            <a:spLocks noGrp="1"/>
          </p:cNvSpPr>
          <p:nvPr>
            <p:ph type="sldNum" sz="quarter" idx="12"/>
          </p:nvPr>
        </p:nvSpPr>
        <p:spPr/>
        <p:txBody>
          <a:bodyPr/>
          <a:lstStyle/>
          <a:p>
            <a:fld id="{C479D5F6-EDCB-402A-AC08-4943A1820E8F}" type="slidenum">
              <a:rPr lang="en-US" smtClean="0"/>
              <a:pPr/>
              <a:t>110</a:t>
            </a:fld>
            <a:endParaRPr lang="en-US" dirty="0"/>
          </a:p>
        </p:txBody>
      </p:sp>
    </p:spTree>
    <p:extLst>
      <p:ext uri="{BB962C8B-B14F-4D97-AF65-F5344CB8AC3E}">
        <p14:creationId xmlns:p14="http://schemas.microsoft.com/office/powerpoint/2010/main" val="294775339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Test Materials Security</a:t>
            </a:r>
          </a:p>
        </p:txBody>
      </p:sp>
      <p:sp>
        <p:nvSpPr>
          <p:cNvPr id="2" name="Content Placeholder 1"/>
          <p:cNvSpPr>
            <a:spLocks noGrp="1"/>
          </p:cNvSpPr>
          <p:nvPr>
            <p:ph idx="1"/>
          </p:nvPr>
        </p:nvSpPr>
        <p:spPr/>
        <p:txBody>
          <a:bodyPr/>
          <a:lstStyle/>
          <a:p>
            <a:pPr marL="0" indent="0">
              <a:buNone/>
            </a:pPr>
            <a:r>
              <a:rPr lang="en-US" dirty="0"/>
              <a:t>Secure</a:t>
            </a:r>
          </a:p>
          <a:p>
            <a:pPr>
              <a:lnSpc>
                <a:spcPct val="100000"/>
              </a:lnSpc>
              <a:spcBef>
                <a:spcPts val="0"/>
              </a:spcBef>
              <a:spcAft>
                <a:spcPts val="600"/>
              </a:spcAft>
              <a:buClr>
                <a:sysClr val="windowText" lastClr="000000"/>
              </a:buClr>
              <a:defRPr/>
            </a:pPr>
            <a:r>
              <a:rPr lang="en-US" sz="1800" dirty="0">
                <a:solidFill>
                  <a:sysClr val="windowText" lastClr="000000"/>
                </a:solidFill>
              </a:rPr>
              <a:t>Student Testing Tickets</a:t>
            </a:r>
          </a:p>
          <a:p>
            <a:pPr>
              <a:lnSpc>
                <a:spcPct val="100000"/>
              </a:lnSpc>
              <a:spcBef>
                <a:spcPts val="0"/>
              </a:spcBef>
              <a:spcAft>
                <a:spcPts val="600"/>
              </a:spcAft>
              <a:buClr>
                <a:sysClr val="windowText" lastClr="000000"/>
              </a:buClr>
              <a:defRPr/>
            </a:pPr>
            <a:r>
              <a:rPr lang="en-US" sz="1800" dirty="0">
                <a:solidFill>
                  <a:srgbClr val="000000"/>
                </a:solidFill>
              </a:rPr>
              <a:t>Paper-based test books</a:t>
            </a:r>
          </a:p>
          <a:p>
            <a:pPr>
              <a:lnSpc>
                <a:spcPct val="100000"/>
              </a:lnSpc>
              <a:spcBef>
                <a:spcPts val="0"/>
              </a:spcBef>
              <a:spcAft>
                <a:spcPts val="600"/>
              </a:spcAft>
              <a:buClr>
                <a:sysClr val="windowText" lastClr="000000"/>
              </a:buClr>
              <a:defRPr/>
            </a:pPr>
            <a:r>
              <a:rPr lang="en-US" sz="1800" dirty="0">
                <a:solidFill>
                  <a:prstClr val="black"/>
                </a:solidFill>
              </a:rPr>
              <a:t>Social Studies source books </a:t>
            </a:r>
          </a:p>
          <a:p>
            <a:pPr>
              <a:lnSpc>
                <a:spcPct val="100000"/>
              </a:lnSpc>
              <a:spcBef>
                <a:spcPts val="0"/>
              </a:spcBef>
              <a:spcAft>
                <a:spcPts val="600"/>
              </a:spcAft>
              <a:buClr>
                <a:sysClr val="windowText" lastClr="000000"/>
              </a:buClr>
              <a:defRPr/>
            </a:pPr>
            <a:r>
              <a:rPr lang="en-US" sz="1800" dirty="0">
                <a:solidFill>
                  <a:prstClr val="black"/>
                </a:solidFill>
              </a:rPr>
              <a:t>Periodic </a:t>
            </a:r>
            <a:r>
              <a:rPr lang="en-US" sz="1800" dirty="0" smtClean="0">
                <a:solidFill>
                  <a:prstClr val="black"/>
                </a:solidFill>
              </a:rPr>
              <a:t>table </a:t>
            </a:r>
            <a:r>
              <a:rPr lang="en-US" sz="1800" dirty="0">
                <a:solidFill>
                  <a:prstClr val="black"/>
                </a:solidFill>
              </a:rPr>
              <a:t>(PBT HS </a:t>
            </a:r>
            <a:r>
              <a:rPr lang="en-US" sz="1800" dirty="0" smtClean="0">
                <a:solidFill>
                  <a:prstClr val="black"/>
                </a:solidFill>
              </a:rPr>
              <a:t>science)</a:t>
            </a:r>
            <a:endParaRPr lang="en-US" sz="1800" dirty="0">
              <a:solidFill>
                <a:prstClr val="black"/>
              </a:solidFill>
            </a:endParaRPr>
          </a:p>
          <a:p>
            <a:pPr>
              <a:lnSpc>
                <a:spcPct val="100000"/>
              </a:lnSpc>
              <a:spcBef>
                <a:spcPts val="0"/>
              </a:spcBef>
              <a:spcAft>
                <a:spcPts val="600"/>
              </a:spcAft>
              <a:buClr>
                <a:sysClr val="windowText" lastClr="000000"/>
              </a:buClr>
              <a:defRPr/>
            </a:pPr>
            <a:r>
              <a:rPr lang="en-US" sz="1800" dirty="0">
                <a:solidFill>
                  <a:prstClr val="black"/>
                </a:solidFill>
              </a:rPr>
              <a:t>Oral </a:t>
            </a:r>
            <a:r>
              <a:rPr lang="en-US" sz="1800" dirty="0" smtClean="0">
                <a:solidFill>
                  <a:prstClr val="black"/>
                </a:solidFill>
              </a:rPr>
              <a:t>scripts</a:t>
            </a:r>
          </a:p>
          <a:p>
            <a:pPr>
              <a:lnSpc>
                <a:spcPct val="100000"/>
              </a:lnSpc>
              <a:spcBef>
                <a:spcPts val="0"/>
              </a:spcBef>
              <a:spcAft>
                <a:spcPts val="600"/>
              </a:spcAft>
              <a:buClr>
                <a:sysClr val="windowText" lastClr="000000"/>
              </a:buClr>
              <a:defRPr/>
            </a:pPr>
            <a:r>
              <a:rPr lang="en-US" sz="1800" dirty="0" smtClean="0">
                <a:solidFill>
                  <a:prstClr val="black"/>
                </a:solidFill>
              </a:rPr>
              <a:t>Visual description documents</a:t>
            </a:r>
            <a:endParaRPr lang="en-US" sz="1800" dirty="0">
              <a:solidFill>
                <a:prstClr val="black"/>
              </a:solidFill>
            </a:endParaRPr>
          </a:p>
          <a:p>
            <a:pPr>
              <a:lnSpc>
                <a:spcPct val="100000"/>
              </a:lnSpc>
              <a:spcBef>
                <a:spcPts val="0"/>
              </a:spcBef>
              <a:spcAft>
                <a:spcPts val="600"/>
              </a:spcAft>
              <a:buClr>
                <a:sysClr val="windowText" lastClr="000000"/>
              </a:buClr>
              <a:defRPr/>
            </a:pPr>
            <a:r>
              <a:rPr lang="en-US" sz="1800" u="sng" dirty="0">
                <a:solidFill>
                  <a:prstClr val="black"/>
                </a:solidFill>
              </a:rPr>
              <a:t>Used</a:t>
            </a:r>
            <a:r>
              <a:rPr lang="en-US" sz="1800" dirty="0">
                <a:solidFill>
                  <a:prstClr val="black"/>
                </a:solidFill>
              </a:rPr>
              <a:t> scratch paper</a:t>
            </a:r>
          </a:p>
          <a:p>
            <a:pPr>
              <a:lnSpc>
                <a:spcPct val="100000"/>
              </a:lnSpc>
              <a:spcBef>
                <a:spcPts val="0"/>
              </a:spcBef>
              <a:spcAft>
                <a:spcPts val="600"/>
              </a:spcAft>
              <a:buClr>
                <a:sysClr val="windowText" lastClr="000000"/>
              </a:buClr>
              <a:defRPr/>
            </a:pPr>
            <a:r>
              <a:rPr lang="en-US" sz="1800" dirty="0">
                <a:solidFill>
                  <a:prstClr val="black"/>
                </a:solidFill>
              </a:rPr>
              <a:t>Any student work/responses</a:t>
            </a:r>
          </a:p>
          <a:p>
            <a:pPr>
              <a:lnSpc>
                <a:spcPct val="100000"/>
              </a:lnSpc>
              <a:spcBef>
                <a:spcPts val="0"/>
              </a:spcBef>
              <a:spcAft>
                <a:spcPts val="600"/>
              </a:spcAft>
              <a:buClr>
                <a:sysClr val="windowText" lastClr="000000"/>
              </a:buClr>
              <a:defRPr/>
            </a:pPr>
            <a:r>
              <a:rPr lang="en-US" sz="1800" dirty="0">
                <a:solidFill>
                  <a:prstClr val="black"/>
                </a:solidFill>
              </a:rPr>
              <a:t>Math reference sheets just prior to testing</a:t>
            </a:r>
          </a:p>
          <a:p>
            <a:pPr lvl="1">
              <a:lnSpc>
                <a:spcPct val="100000"/>
              </a:lnSpc>
              <a:spcBef>
                <a:spcPts val="0"/>
              </a:spcBef>
              <a:spcAft>
                <a:spcPts val="600"/>
              </a:spcAft>
              <a:buClr>
                <a:sysClr val="windowText" lastClr="000000"/>
              </a:buClr>
              <a:defRPr/>
            </a:pPr>
            <a:r>
              <a:rPr lang="en-US" sz="1800" dirty="0">
                <a:solidFill>
                  <a:prstClr val="black"/>
                </a:solidFill>
              </a:rPr>
              <a:t>If written on, cannot be reused</a:t>
            </a:r>
          </a:p>
          <a:p>
            <a:endParaRPr lang="en-US" dirty="0"/>
          </a:p>
        </p:txBody>
      </p:sp>
      <p:sp>
        <p:nvSpPr>
          <p:cNvPr id="5" name="Slide Number Placeholder 4"/>
          <p:cNvSpPr>
            <a:spLocks noGrp="1"/>
          </p:cNvSpPr>
          <p:nvPr>
            <p:ph type="sldNum" sz="quarter" idx="12"/>
          </p:nvPr>
        </p:nvSpPr>
        <p:spPr/>
        <p:txBody>
          <a:bodyPr/>
          <a:lstStyle/>
          <a:p>
            <a:fld id="{C479D5F6-EDCB-402A-AC08-4943A1820E8F}" type="slidenum">
              <a:rPr lang="en-US" smtClean="0"/>
              <a:pPr/>
              <a:t>111</a:t>
            </a:fld>
            <a:endParaRPr lang="en-US" dirty="0"/>
          </a:p>
        </p:txBody>
      </p:sp>
      <p:sp>
        <p:nvSpPr>
          <p:cNvPr id="3" name="Content Placeholder 2"/>
          <p:cNvSpPr>
            <a:spLocks noGrp="1"/>
          </p:cNvSpPr>
          <p:nvPr>
            <p:ph sz="half" idx="4294967295"/>
          </p:nvPr>
        </p:nvSpPr>
        <p:spPr>
          <a:xfrm>
            <a:off x="4925684" y="848550"/>
            <a:ext cx="4123426" cy="4583113"/>
          </a:xfrm>
        </p:spPr>
        <p:txBody>
          <a:bodyPr/>
          <a:lstStyle/>
          <a:p>
            <a:pPr marL="0" indent="0">
              <a:buNone/>
            </a:pPr>
            <a:r>
              <a:rPr lang="en-US" sz="2400" dirty="0"/>
              <a:t>Non-Secure</a:t>
            </a:r>
          </a:p>
          <a:p>
            <a:pPr>
              <a:lnSpc>
                <a:spcPct val="100000"/>
              </a:lnSpc>
              <a:spcBef>
                <a:spcPts val="0"/>
              </a:spcBef>
              <a:spcAft>
                <a:spcPts val="600"/>
              </a:spcAft>
              <a:buClr>
                <a:sysClr val="windowText" lastClr="000000"/>
              </a:buClr>
              <a:defRPr/>
            </a:pPr>
            <a:r>
              <a:rPr lang="en-US" sz="1800" dirty="0">
                <a:solidFill>
                  <a:prstClr val="black"/>
                </a:solidFill>
              </a:rPr>
              <a:t>Test Administrator Manuals (TAM)</a:t>
            </a:r>
          </a:p>
          <a:p>
            <a:pPr>
              <a:lnSpc>
                <a:spcPct val="100000"/>
              </a:lnSpc>
              <a:spcBef>
                <a:spcPts val="0"/>
              </a:spcBef>
              <a:spcAft>
                <a:spcPts val="600"/>
              </a:spcAft>
              <a:buClr>
                <a:sysClr val="windowText" lastClr="000000"/>
              </a:buClr>
              <a:defRPr/>
            </a:pPr>
            <a:r>
              <a:rPr lang="en-US" sz="1800" dirty="0">
                <a:solidFill>
                  <a:prstClr val="black"/>
                </a:solidFill>
              </a:rPr>
              <a:t>Procedures Manual</a:t>
            </a:r>
          </a:p>
          <a:p>
            <a:pPr>
              <a:lnSpc>
                <a:spcPct val="100000"/>
              </a:lnSpc>
              <a:spcBef>
                <a:spcPts val="0"/>
              </a:spcBef>
              <a:spcAft>
                <a:spcPts val="600"/>
              </a:spcAft>
              <a:buClr>
                <a:sysClr val="windowText" lastClr="000000"/>
              </a:buClr>
              <a:defRPr/>
            </a:pPr>
            <a:r>
              <a:rPr lang="en-US" sz="1800" dirty="0">
                <a:solidFill>
                  <a:prstClr val="black"/>
                </a:solidFill>
              </a:rPr>
              <a:t>Unused scratch paper</a:t>
            </a:r>
          </a:p>
          <a:p>
            <a:pPr>
              <a:lnSpc>
                <a:spcPct val="100000"/>
              </a:lnSpc>
              <a:spcBef>
                <a:spcPts val="0"/>
              </a:spcBef>
              <a:spcAft>
                <a:spcPts val="600"/>
              </a:spcAft>
              <a:buClr>
                <a:sysClr val="windowText" lastClr="000000"/>
              </a:buClr>
              <a:defRPr/>
            </a:pPr>
            <a:r>
              <a:rPr lang="en-US" sz="1800" dirty="0">
                <a:solidFill>
                  <a:prstClr val="black"/>
                </a:solidFill>
              </a:rPr>
              <a:t>Math reference sheets if not written on</a:t>
            </a:r>
          </a:p>
          <a:p>
            <a:pPr marL="0" indent="0">
              <a:buNone/>
            </a:pPr>
            <a:endParaRPr lang="en-US" dirty="0"/>
          </a:p>
        </p:txBody>
      </p:sp>
    </p:spTree>
    <p:extLst>
      <p:ext uri="{BB962C8B-B14F-4D97-AF65-F5344CB8AC3E}">
        <p14:creationId xmlns:p14="http://schemas.microsoft.com/office/powerpoint/2010/main" val="25824725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E3B05E-A29D-45D2-B978-F5CB1068B0D4}"/>
              </a:ext>
            </a:extLst>
          </p:cNvPr>
          <p:cNvSpPr>
            <a:spLocks noGrp="1"/>
          </p:cNvSpPr>
          <p:nvPr>
            <p:ph type="title"/>
          </p:nvPr>
        </p:nvSpPr>
        <p:spPr/>
        <p:txBody>
          <a:bodyPr/>
          <a:lstStyle/>
          <a:p>
            <a:r>
              <a:rPr lang="en-US" dirty="0"/>
              <a:t>Maintaining Security of the Assessments</a:t>
            </a:r>
          </a:p>
        </p:txBody>
      </p:sp>
      <p:sp>
        <p:nvSpPr>
          <p:cNvPr id="3" name="Content Placeholder 2">
            <a:extLst>
              <a:ext uri="{FF2B5EF4-FFF2-40B4-BE49-F238E27FC236}">
                <a16:creationId xmlns="" xmlns:a16="http://schemas.microsoft.com/office/drawing/2014/main" id="{D374CFCF-F4B0-478D-83AC-D866C05966CF}"/>
              </a:ext>
            </a:extLst>
          </p:cNvPr>
          <p:cNvSpPr>
            <a:spLocks noGrp="1"/>
          </p:cNvSpPr>
          <p:nvPr>
            <p:ph idx="1"/>
          </p:nvPr>
        </p:nvSpPr>
        <p:spPr/>
        <p:txBody>
          <a:bodyPr/>
          <a:lstStyle/>
          <a:p>
            <a:pPr marL="342900" indent="-342900">
              <a:lnSpc>
                <a:spcPct val="100000"/>
              </a:lnSpc>
              <a:spcBef>
                <a:spcPct val="0"/>
              </a:spcBef>
              <a:spcAft>
                <a:spcPct val="40000"/>
              </a:spcAft>
              <a:buClr>
                <a:sysClr val="windowText" lastClr="000000"/>
              </a:buClr>
              <a:defRPr/>
            </a:pPr>
            <a:r>
              <a:rPr lang="en-US" sz="2000" dirty="0">
                <a:solidFill>
                  <a:srgbClr val="000000"/>
                </a:solidFill>
              </a:rPr>
              <a:t>All secure test materials </a:t>
            </a:r>
            <a:r>
              <a:rPr lang="en-US" sz="2000" b="1" dirty="0">
                <a:solidFill>
                  <a:srgbClr val="000000"/>
                </a:solidFill>
              </a:rPr>
              <a:t>must be secured</a:t>
            </a:r>
            <a:r>
              <a:rPr lang="en-US" sz="2000" dirty="0">
                <a:solidFill>
                  <a:srgbClr val="000000"/>
                </a:solidFill>
              </a:rPr>
              <a:t> while in the Test Administrator’s possession</a:t>
            </a:r>
          </a:p>
          <a:p>
            <a:pPr marL="342900" indent="-342900">
              <a:lnSpc>
                <a:spcPct val="100000"/>
              </a:lnSpc>
              <a:spcBef>
                <a:spcPct val="0"/>
              </a:spcBef>
              <a:spcAft>
                <a:spcPct val="40000"/>
              </a:spcAft>
              <a:buClr>
                <a:sysClr val="windowText" lastClr="000000"/>
              </a:buClr>
              <a:defRPr/>
            </a:pPr>
            <a:r>
              <a:rPr lang="en-US" sz="2000" b="1" dirty="0">
                <a:solidFill>
                  <a:srgbClr val="000000"/>
                </a:solidFill>
              </a:rPr>
              <a:t>No</a:t>
            </a:r>
            <a:r>
              <a:rPr lang="en-US" sz="2000" dirty="0">
                <a:solidFill>
                  <a:srgbClr val="000000"/>
                </a:solidFill>
              </a:rPr>
              <a:t> duplication of secure CMAS materials is permissible</a:t>
            </a:r>
          </a:p>
          <a:p>
            <a:pPr marL="342900" indent="-342900">
              <a:lnSpc>
                <a:spcPct val="100000"/>
              </a:lnSpc>
              <a:spcBef>
                <a:spcPct val="0"/>
              </a:spcBef>
              <a:spcAft>
                <a:spcPct val="40000"/>
              </a:spcAft>
              <a:buClr>
                <a:sysClr val="windowText" lastClr="000000"/>
              </a:buClr>
              <a:defRPr/>
            </a:pPr>
            <a:r>
              <a:rPr lang="en-US" sz="2000" b="1" dirty="0">
                <a:solidFill>
                  <a:srgbClr val="000000"/>
                </a:solidFill>
              </a:rPr>
              <a:t>No</a:t>
            </a:r>
            <a:r>
              <a:rPr lang="en-US" sz="2000" dirty="0">
                <a:solidFill>
                  <a:srgbClr val="000000"/>
                </a:solidFill>
              </a:rPr>
              <a:t> cell phones or other communication, reproduction, or recording devices are allowed during test sessions unless required for accessibility</a:t>
            </a:r>
          </a:p>
          <a:p>
            <a:pPr lvl="1">
              <a:lnSpc>
                <a:spcPct val="100000"/>
              </a:lnSpc>
              <a:spcBef>
                <a:spcPct val="0"/>
              </a:spcBef>
              <a:spcAft>
                <a:spcPct val="40000"/>
              </a:spcAft>
              <a:buClr>
                <a:sysClr val="windowText" lastClr="000000"/>
              </a:buClr>
              <a:defRPr/>
            </a:pPr>
            <a:r>
              <a:rPr lang="en-US" sz="1800" dirty="0">
                <a:solidFill>
                  <a:sysClr val="windowText" lastClr="000000"/>
                </a:solidFill>
              </a:rPr>
              <a:t>Students should be aware that cell phones or other electronic devices are prohibited. Having these devices during testing (including if a student finishes testing but other students have not) or during a break </a:t>
            </a:r>
            <a:r>
              <a:rPr lang="en-US" sz="1800" b="1" dirty="0">
                <a:solidFill>
                  <a:sysClr val="windowText" lastClr="000000"/>
                </a:solidFill>
              </a:rPr>
              <a:t>may lead to the invalidation of not only that student’s test, but to the invalidation of others’ tests as well</a:t>
            </a:r>
            <a:r>
              <a:rPr lang="en-US" sz="1800" dirty="0" smtClean="0">
                <a:solidFill>
                  <a:sysClr val="windowText" lastClr="000000"/>
                </a:solidFill>
              </a:rPr>
              <a:t>.</a:t>
            </a:r>
            <a:endParaRPr lang="en-US" sz="1800" dirty="0">
              <a:solidFill>
                <a:sysClr val="windowText" lastClr="000000"/>
              </a:solidFill>
            </a:endParaRPr>
          </a:p>
        </p:txBody>
      </p:sp>
      <p:sp>
        <p:nvSpPr>
          <p:cNvPr id="4" name="Slide Number Placeholder 3">
            <a:extLst>
              <a:ext uri="{FF2B5EF4-FFF2-40B4-BE49-F238E27FC236}">
                <a16:creationId xmlns="" xmlns:a16="http://schemas.microsoft.com/office/drawing/2014/main" id="{5C8236A2-8738-4950-B551-EF8BA5BE00E5}"/>
              </a:ext>
            </a:extLst>
          </p:cNvPr>
          <p:cNvSpPr>
            <a:spLocks noGrp="1"/>
          </p:cNvSpPr>
          <p:nvPr>
            <p:ph type="sldNum" sz="quarter" idx="12"/>
          </p:nvPr>
        </p:nvSpPr>
        <p:spPr/>
        <p:txBody>
          <a:bodyPr/>
          <a:lstStyle/>
          <a:p>
            <a:fld id="{C479D5F6-EDCB-402A-AC08-4943A1820E8F}" type="slidenum">
              <a:rPr lang="en-US" smtClean="0"/>
              <a:pPr/>
              <a:t>112</a:t>
            </a:fld>
            <a:endParaRPr lang="en-US" dirty="0"/>
          </a:p>
        </p:txBody>
      </p:sp>
      <p:sp>
        <p:nvSpPr>
          <p:cNvPr id="6" name="TextBox 5"/>
          <p:cNvSpPr txBox="1"/>
          <p:nvPr/>
        </p:nvSpPr>
        <p:spPr>
          <a:xfrm>
            <a:off x="1462838" y="4609058"/>
            <a:ext cx="6212793" cy="923330"/>
          </a:xfrm>
          <a:prstGeom prst="rect">
            <a:avLst/>
          </a:prstGeom>
          <a:solidFill>
            <a:schemeClr val="accent4"/>
          </a:solidFill>
        </p:spPr>
        <p:txBody>
          <a:bodyPr wrap="square" rtlCol="0">
            <a:spAutoFit/>
          </a:bodyPr>
          <a:lstStyle/>
          <a:p>
            <a:pPr algn="ctr">
              <a:buClr>
                <a:sysClr val="windowText" lastClr="000000"/>
              </a:buClr>
              <a:defRPr/>
            </a:pPr>
            <a:r>
              <a:rPr lang="en-US" dirty="0">
                <a:solidFill>
                  <a:sysClr val="windowText" lastClr="000000"/>
                </a:solidFill>
              </a:rPr>
              <a:t>All individuals are strictly prohibited from taking photos or video of TestNav screens and paper test materials. Ensure all individuals in your district are aware of this critical instruction.</a:t>
            </a:r>
          </a:p>
        </p:txBody>
      </p:sp>
    </p:spTree>
    <p:extLst>
      <p:ext uri="{BB962C8B-B14F-4D97-AF65-F5344CB8AC3E}">
        <p14:creationId xmlns:p14="http://schemas.microsoft.com/office/powerpoint/2010/main" val="200190803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354BC6-1BAE-4DE2-8BB8-AD926E422C90}"/>
              </a:ext>
            </a:extLst>
          </p:cNvPr>
          <p:cNvSpPr>
            <a:spLocks noGrp="1"/>
          </p:cNvSpPr>
          <p:nvPr>
            <p:ph type="title"/>
          </p:nvPr>
        </p:nvSpPr>
        <p:spPr/>
        <p:txBody>
          <a:bodyPr/>
          <a:lstStyle/>
          <a:p>
            <a:r>
              <a:rPr lang="en-US" dirty="0"/>
              <a:t>Receiving Test Materials</a:t>
            </a:r>
          </a:p>
        </p:txBody>
      </p:sp>
      <p:sp>
        <p:nvSpPr>
          <p:cNvPr id="3" name="Content Placeholder 2">
            <a:extLst>
              <a:ext uri="{FF2B5EF4-FFF2-40B4-BE49-F238E27FC236}">
                <a16:creationId xmlns="" xmlns:a16="http://schemas.microsoft.com/office/drawing/2014/main" id="{D2854DAA-159E-4D95-948E-4CE082E88598}"/>
              </a:ext>
            </a:extLst>
          </p:cNvPr>
          <p:cNvSpPr>
            <a:spLocks noGrp="1"/>
          </p:cNvSpPr>
          <p:nvPr>
            <p:ph idx="1"/>
          </p:nvPr>
        </p:nvSpPr>
        <p:spPr/>
        <p:txBody>
          <a:bodyPr/>
          <a:lstStyle/>
          <a:p>
            <a:pPr marL="0" indent="0">
              <a:lnSpc>
                <a:spcPct val="100000"/>
              </a:lnSpc>
              <a:spcBef>
                <a:spcPts val="200"/>
              </a:spcBef>
              <a:spcAft>
                <a:spcPts val="200"/>
              </a:spcAft>
              <a:buClr>
                <a:sysClr val="windowText" lastClr="000000"/>
              </a:buClr>
              <a:buSzPct val="100000"/>
              <a:buNone/>
              <a:defRPr/>
            </a:pPr>
            <a:r>
              <a:rPr lang="en-US" sz="2200" dirty="0">
                <a:solidFill>
                  <a:sysClr val="windowText" lastClr="000000"/>
                </a:solidFill>
              </a:rPr>
              <a:t>Initial materials </a:t>
            </a:r>
            <a:r>
              <a:rPr lang="en-US" sz="2200" dirty="0" smtClean="0">
                <a:solidFill>
                  <a:sysClr val="windowText" lastClr="000000"/>
                </a:solidFill>
              </a:rPr>
              <a:t>are received </a:t>
            </a:r>
            <a:r>
              <a:rPr lang="en-US" sz="2200" dirty="0">
                <a:solidFill>
                  <a:sysClr val="windowText" lastClr="000000"/>
                </a:solidFill>
              </a:rPr>
              <a:t>in two waves based on the selected district start date(s)</a:t>
            </a:r>
          </a:p>
          <a:p>
            <a:pPr marL="571500" lvl="1" indent="-342900">
              <a:lnSpc>
                <a:spcPct val="100000"/>
              </a:lnSpc>
              <a:spcBef>
                <a:spcPts val="200"/>
              </a:spcBef>
              <a:spcAft>
                <a:spcPts val="200"/>
              </a:spcAft>
              <a:buClr>
                <a:sysClr val="windowText" lastClr="000000"/>
              </a:buClr>
              <a:buSzPct val="100000"/>
              <a:defRPr/>
            </a:pPr>
            <a:r>
              <a:rPr lang="en-US" dirty="0">
                <a:solidFill>
                  <a:sysClr val="windowText" lastClr="000000"/>
                </a:solidFill>
              </a:rPr>
              <a:t>Wave 1</a:t>
            </a:r>
          </a:p>
          <a:p>
            <a:pPr marL="1028700" lvl="2" indent="-342900">
              <a:lnSpc>
                <a:spcPct val="100000"/>
              </a:lnSpc>
              <a:spcBef>
                <a:spcPts val="200"/>
              </a:spcBef>
              <a:spcAft>
                <a:spcPts val="200"/>
              </a:spcAft>
              <a:buClr>
                <a:sysClr val="windowText" lastClr="000000"/>
              </a:buClr>
              <a:buSzPct val="100000"/>
              <a:defRPr/>
            </a:pPr>
            <a:r>
              <a:rPr lang="en-US" dirty="0">
                <a:solidFill>
                  <a:sysClr val="windowText" lastClr="000000"/>
                </a:solidFill>
              </a:rPr>
              <a:t>Assessment Coordinator Kits</a:t>
            </a:r>
          </a:p>
          <a:p>
            <a:pPr marL="1028700" lvl="2" indent="-342900">
              <a:lnSpc>
                <a:spcPct val="100000"/>
              </a:lnSpc>
              <a:spcBef>
                <a:spcPts val="200"/>
              </a:spcBef>
              <a:spcAft>
                <a:spcPts val="200"/>
              </a:spcAft>
              <a:buClr>
                <a:sysClr val="windowText" lastClr="000000"/>
              </a:buClr>
              <a:buSzPct val="100000"/>
              <a:defRPr/>
            </a:pPr>
            <a:r>
              <a:rPr lang="en-US" dirty="0">
                <a:solidFill>
                  <a:sysClr val="windowText" lastClr="000000"/>
                </a:solidFill>
              </a:rPr>
              <a:t>Test Administrator Manuals </a:t>
            </a:r>
            <a:r>
              <a:rPr lang="en-US" dirty="0" smtClean="0">
                <a:solidFill>
                  <a:sysClr val="windowText" lastClr="000000"/>
                </a:solidFill>
              </a:rPr>
              <a:t>(used </a:t>
            </a:r>
            <a:r>
              <a:rPr lang="en-US" dirty="0">
                <a:solidFill>
                  <a:sysClr val="windowText" lastClr="000000"/>
                </a:solidFill>
              </a:rPr>
              <a:t>for all content areas)</a:t>
            </a:r>
          </a:p>
          <a:p>
            <a:pPr marL="1028700" lvl="2" indent="-342900">
              <a:lnSpc>
                <a:spcPct val="100000"/>
              </a:lnSpc>
              <a:spcBef>
                <a:spcPts val="200"/>
              </a:spcBef>
              <a:spcAft>
                <a:spcPts val="200"/>
              </a:spcAft>
              <a:buClr>
                <a:sysClr val="windowText" lastClr="000000"/>
              </a:buClr>
              <a:buSzPct val="100000"/>
              <a:defRPr/>
            </a:pPr>
            <a:r>
              <a:rPr lang="en-US" dirty="0">
                <a:solidFill>
                  <a:sysClr val="windowText" lastClr="000000"/>
                </a:solidFill>
              </a:rPr>
              <a:t>Extended CBT math and ELA window – accommodated materials and corresponding student ID labels</a:t>
            </a:r>
          </a:p>
          <a:p>
            <a:pPr marL="1028700" lvl="2" indent="-342900">
              <a:lnSpc>
                <a:spcPct val="100000"/>
              </a:lnSpc>
              <a:spcBef>
                <a:spcPts val="200"/>
              </a:spcBef>
              <a:spcAft>
                <a:spcPts val="200"/>
              </a:spcAft>
              <a:buClr>
                <a:sysClr val="windowText" lastClr="000000"/>
              </a:buClr>
              <a:buSzPct val="100000"/>
              <a:defRPr/>
            </a:pPr>
            <a:r>
              <a:rPr lang="en-US" dirty="0">
                <a:solidFill>
                  <a:sysClr val="windowText" lastClr="000000"/>
                </a:solidFill>
              </a:rPr>
              <a:t>Early high school window – student materials and corresponding student ID labels</a:t>
            </a:r>
          </a:p>
          <a:p>
            <a:pPr marL="571500" lvl="1" indent="-342900">
              <a:lnSpc>
                <a:spcPct val="100000"/>
              </a:lnSpc>
              <a:spcBef>
                <a:spcPts val="200"/>
              </a:spcBef>
              <a:spcAft>
                <a:spcPts val="200"/>
              </a:spcAft>
              <a:buClr>
                <a:sysClr val="windowText" lastClr="000000"/>
              </a:buClr>
              <a:buSzPct val="100000"/>
              <a:defRPr/>
            </a:pPr>
            <a:r>
              <a:rPr lang="en-US" dirty="0">
                <a:solidFill>
                  <a:sysClr val="windowText" lastClr="000000"/>
                </a:solidFill>
              </a:rPr>
              <a:t>Wave 2</a:t>
            </a:r>
          </a:p>
          <a:p>
            <a:pPr marL="1028700" lvl="2" indent="-342900">
              <a:lnSpc>
                <a:spcPct val="100000"/>
              </a:lnSpc>
              <a:spcBef>
                <a:spcPts val="200"/>
              </a:spcBef>
              <a:spcAft>
                <a:spcPts val="200"/>
              </a:spcAft>
              <a:buClr>
                <a:sysClr val="windowText" lastClr="000000"/>
              </a:buClr>
              <a:buSzPct val="100000"/>
              <a:defRPr/>
            </a:pPr>
            <a:r>
              <a:rPr lang="en-US" dirty="0">
                <a:solidFill>
                  <a:sysClr val="windowText" lastClr="000000"/>
                </a:solidFill>
              </a:rPr>
              <a:t>Regular PBT math and ELA window – student materials and corresponding student ID labels</a:t>
            </a:r>
          </a:p>
          <a:p>
            <a:pPr marL="1028700" lvl="2" indent="-342900">
              <a:lnSpc>
                <a:spcPct val="100000"/>
              </a:lnSpc>
              <a:spcBef>
                <a:spcPts val="200"/>
              </a:spcBef>
              <a:spcAft>
                <a:spcPts val="200"/>
              </a:spcAft>
              <a:buClr>
                <a:sysClr val="windowText" lastClr="000000"/>
              </a:buClr>
              <a:buSzPct val="100000"/>
              <a:defRPr/>
            </a:pPr>
            <a:r>
              <a:rPr lang="en-US" dirty="0">
                <a:solidFill>
                  <a:sysClr val="windowText" lastClr="000000"/>
                </a:solidFill>
              </a:rPr>
              <a:t>Elementary and middle school science and social studies window - student materials and corresponding student ID labels</a:t>
            </a:r>
            <a:endParaRPr lang="en-US" dirty="0">
              <a:solidFill>
                <a:srgbClr val="FF0000"/>
              </a:solidFill>
            </a:endParaRPr>
          </a:p>
          <a:p>
            <a:pPr marL="628650" lvl="1" indent="-342900">
              <a:lnSpc>
                <a:spcPct val="100000"/>
              </a:lnSpc>
              <a:spcBef>
                <a:spcPts val="200"/>
              </a:spcBef>
              <a:spcAft>
                <a:spcPts val="200"/>
              </a:spcAft>
              <a:buClr>
                <a:sysClr val="windowText" lastClr="000000"/>
              </a:buClr>
              <a:buSzPct val="100000"/>
              <a:defRPr/>
            </a:pPr>
            <a:r>
              <a:rPr lang="en-US" sz="1800" dirty="0">
                <a:solidFill>
                  <a:sysClr val="windowText" lastClr="000000"/>
                </a:solidFill>
              </a:rPr>
              <a:t>Materials are packaged by school and shipped to the district</a:t>
            </a:r>
          </a:p>
          <a:p>
            <a:pPr marL="628650" lvl="1" indent="-342900">
              <a:lnSpc>
                <a:spcPct val="100000"/>
              </a:lnSpc>
              <a:spcBef>
                <a:spcPts val="200"/>
              </a:spcBef>
              <a:spcAft>
                <a:spcPts val="200"/>
              </a:spcAft>
              <a:buClr>
                <a:sysClr val="windowText" lastClr="000000"/>
              </a:buClr>
              <a:buSzPct val="100000"/>
              <a:defRPr/>
            </a:pPr>
            <a:r>
              <a:rPr lang="en-US" sz="1800" dirty="0">
                <a:solidFill>
                  <a:prstClr val="black"/>
                </a:solidFill>
              </a:rPr>
              <a:t>No overages </a:t>
            </a:r>
            <a:r>
              <a:rPr lang="en-US" sz="1800" dirty="0" smtClean="0">
                <a:solidFill>
                  <a:prstClr val="black"/>
                </a:solidFill>
              </a:rPr>
              <a:t>are sent</a:t>
            </a:r>
            <a:endParaRPr lang="en-US" sz="1800" dirty="0">
              <a:solidFill>
                <a:prstClr val="black"/>
              </a:solidFill>
            </a:endParaRPr>
          </a:p>
          <a:p>
            <a:endParaRPr lang="en-US" dirty="0"/>
          </a:p>
        </p:txBody>
      </p:sp>
      <p:sp>
        <p:nvSpPr>
          <p:cNvPr id="4" name="Slide Number Placeholder 3">
            <a:extLst>
              <a:ext uri="{FF2B5EF4-FFF2-40B4-BE49-F238E27FC236}">
                <a16:creationId xmlns="" xmlns:a16="http://schemas.microsoft.com/office/drawing/2014/main" id="{591277A5-AD1A-4BFA-A580-842C24AFC835}"/>
              </a:ext>
            </a:extLst>
          </p:cNvPr>
          <p:cNvSpPr>
            <a:spLocks noGrp="1"/>
          </p:cNvSpPr>
          <p:nvPr>
            <p:ph type="sldNum" sz="quarter" idx="12"/>
          </p:nvPr>
        </p:nvSpPr>
        <p:spPr/>
        <p:txBody>
          <a:bodyPr/>
          <a:lstStyle/>
          <a:p>
            <a:fld id="{C479D5F6-EDCB-402A-AC08-4943A1820E8F}" type="slidenum">
              <a:rPr lang="en-US" smtClean="0"/>
              <a:pPr/>
              <a:t>113</a:t>
            </a:fld>
            <a:endParaRPr lang="en-US" dirty="0"/>
          </a:p>
        </p:txBody>
      </p:sp>
    </p:spTree>
    <p:extLst>
      <p:ext uri="{BB962C8B-B14F-4D97-AF65-F5344CB8AC3E}">
        <p14:creationId xmlns:p14="http://schemas.microsoft.com/office/powerpoint/2010/main" val="288343438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DA92EA-6EE0-411B-A8A3-C3A28AA6BD74}"/>
              </a:ext>
            </a:extLst>
          </p:cNvPr>
          <p:cNvSpPr>
            <a:spLocks noGrp="1"/>
          </p:cNvSpPr>
          <p:nvPr>
            <p:ph type="title"/>
          </p:nvPr>
        </p:nvSpPr>
        <p:spPr/>
        <p:txBody>
          <a:bodyPr/>
          <a:lstStyle/>
          <a:p>
            <a:r>
              <a:rPr lang="en-US" dirty="0"/>
              <a:t>Contents of Shipments</a:t>
            </a:r>
          </a:p>
        </p:txBody>
      </p:sp>
      <p:sp>
        <p:nvSpPr>
          <p:cNvPr id="3" name="Content Placeholder 2">
            <a:extLst>
              <a:ext uri="{FF2B5EF4-FFF2-40B4-BE49-F238E27FC236}">
                <a16:creationId xmlns="" xmlns:a16="http://schemas.microsoft.com/office/drawing/2014/main" id="{E888D98D-19C0-4457-8530-0D3964FC7627}"/>
              </a:ext>
            </a:extLst>
          </p:cNvPr>
          <p:cNvSpPr>
            <a:spLocks noGrp="1"/>
          </p:cNvSpPr>
          <p:nvPr>
            <p:ph idx="1"/>
          </p:nvPr>
        </p:nvSpPr>
        <p:spPr>
          <a:xfrm>
            <a:off x="628650" y="848549"/>
            <a:ext cx="7886700" cy="5733406"/>
          </a:xfrm>
        </p:spPr>
        <p:txBody>
          <a:bodyPr>
            <a:normAutofit/>
          </a:bodyPr>
          <a:lstStyle/>
          <a:p>
            <a:pPr>
              <a:lnSpc>
                <a:spcPct val="100000"/>
              </a:lnSpc>
              <a:spcBef>
                <a:spcPts val="200"/>
              </a:spcBef>
              <a:spcAft>
                <a:spcPts val="200"/>
              </a:spcAft>
              <a:buClr>
                <a:sysClr val="windowText" lastClr="000000"/>
              </a:buClr>
              <a:defRPr/>
            </a:pPr>
            <a:r>
              <a:rPr lang="en-US" sz="1800" b="1" dirty="0">
                <a:solidFill>
                  <a:prstClr val="black"/>
                </a:solidFill>
              </a:rPr>
              <a:t>Wave 1</a:t>
            </a:r>
          </a:p>
          <a:p>
            <a:pPr lvl="1">
              <a:lnSpc>
                <a:spcPct val="100000"/>
              </a:lnSpc>
              <a:spcBef>
                <a:spcPts val="200"/>
              </a:spcBef>
              <a:spcAft>
                <a:spcPts val="200"/>
              </a:spcAft>
              <a:buClr>
                <a:sysClr val="windowText" lastClr="000000"/>
              </a:buClr>
              <a:defRPr/>
            </a:pPr>
            <a:r>
              <a:rPr lang="en-US" sz="1800" dirty="0">
                <a:solidFill>
                  <a:prstClr val="black"/>
                </a:solidFill>
              </a:rPr>
              <a:t>Assessment Coordinator Kit</a:t>
            </a:r>
          </a:p>
          <a:p>
            <a:pPr lvl="2">
              <a:lnSpc>
                <a:spcPct val="100000"/>
              </a:lnSpc>
              <a:spcBef>
                <a:spcPts val="200"/>
              </a:spcBef>
              <a:spcAft>
                <a:spcPts val="200"/>
              </a:spcAft>
              <a:buClr>
                <a:sysClr val="windowText" lastClr="000000"/>
              </a:buClr>
              <a:defRPr/>
            </a:pPr>
            <a:r>
              <a:rPr lang="en-US" dirty="0">
                <a:solidFill>
                  <a:prstClr val="black"/>
                </a:solidFill>
              </a:rPr>
              <a:t>Re-sealable plastic bag (holds all materials)</a:t>
            </a:r>
          </a:p>
          <a:p>
            <a:pPr lvl="2">
              <a:lnSpc>
                <a:spcPct val="100000"/>
              </a:lnSpc>
              <a:spcBef>
                <a:spcPts val="200"/>
              </a:spcBef>
              <a:spcAft>
                <a:spcPts val="200"/>
              </a:spcAft>
              <a:buClr>
                <a:sysClr val="windowText" lastClr="000000"/>
              </a:buClr>
              <a:defRPr/>
            </a:pPr>
            <a:r>
              <a:rPr lang="en-US" dirty="0">
                <a:solidFill>
                  <a:prstClr val="black"/>
                </a:solidFill>
              </a:rPr>
              <a:t>Paper bands</a:t>
            </a:r>
          </a:p>
          <a:p>
            <a:pPr lvl="2">
              <a:lnSpc>
                <a:spcPct val="100000"/>
              </a:lnSpc>
              <a:spcBef>
                <a:spcPts val="200"/>
              </a:spcBef>
              <a:spcAft>
                <a:spcPts val="200"/>
              </a:spcAft>
              <a:buClr>
                <a:sysClr val="windowText" lastClr="000000"/>
              </a:buClr>
              <a:defRPr/>
            </a:pPr>
            <a:r>
              <a:rPr lang="en-US" dirty="0">
                <a:solidFill>
                  <a:prstClr val="black"/>
                </a:solidFill>
              </a:rPr>
              <a:t>Pearson </a:t>
            </a:r>
            <a:r>
              <a:rPr lang="en-US" b="1" dirty="0">
                <a:solidFill>
                  <a:sysClr val="windowText" lastClr="000000"/>
                </a:solidFill>
                <a:highlight>
                  <a:srgbClr val="FFD100"/>
                </a:highlight>
              </a:rPr>
              <a:t>orange </a:t>
            </a:r>
            <a:r>
              <a:rPr lang="en-US" b="1" dirty="0" err="1">
                <a:solidFill>
                  <a:sysClr val="windowText" lastClr="000000"/>
                </a:solidFill>
                <a:highlight>
                  <a:srgbClr val="FFD100"/>
                </a:highlight>
              </a:rPr>
              <a:t>scorable</a:t>
            </a:r>
            <a:r>
              <a:rPr lang="en-US" dirty="0">
                <a:solidFill>
                  <a:sysClr val="windowText" lastClr="000000"/>
                </a:solidFill>
              </a:rPr>
              <a:t> </a:t>
            </a:r>
            <a:r>
              <a:rPr lang="en-US" dirty="0" smtClean="0">
                <a:solidFill>
                  <a:sysClr val="windowText" lastClr="000000"/>
                </a:solidFill>
              </a:rPr>
              <a:t>and </a:t>
            </a:r>
            <a:r>
              <a:rPr lang="en-US" b="1" dirty="0">
                <a:solidFill>
                  <a:schemeClr val="bg1"/>
                </a:solidFill>
                <a:highlight>
                  <a:srgbClr val="207AC6"/>
                </a:highlight>
              </a:rPr>
              <a:t>blue nonscorable</a:t>
            </a:r>
            <a:r>
              <a:rPr lang="en-US" dirty="0" smtClean="0">
                <a:solidFill>
                  <a:prstClr val="black"/>
                </a:solidFill>
              </a:rPr>
              <a:t> shipping return labels</a:t>
            </a:r>
            <a:endParaRPr lang="en-US" dirty="0">
              <a:solidFill>
                <a:prstClr val="black"/>
              </a:solidFill>
            </a:endParaRPr>
          </a:p>
          <a:p>
            <a:pPr lvl="2">
              <a:lnSpc>
                <a:spcPct val="100000"/>
              </a:lnSpc>
              <a:spcBef>
                <a:spcPts val="200"/>
              </a:spcBef>
              <a:spcAft>
                <a:spcPts val="200"/>
              </a:spcAft>
              <a:buClr>
                <a:sysClr val="windowText" lastClr="000000"/>
              </a:buClr>
              <a:defRPr/>
            </a:pPr>
            <a:r>
              <a:rPr lang="en-US" dirty="0">
                <a:solidFill>
                  <a:prstClr val="black"/>
                </a:solidFill>
              </a:rPr>
              <a:t>UPS </a:t>
            </a:r>
            <a:r>
              <a:rPr lang="en-US" dirty="0" smtClean="0">
                <a:solidFill>
                  <a:prstClr val="black"/>
                </a:solidFill>
              </a:rPr>
              <a:t>return </a:t>
            </a:r>
            <a:r>
              <a:rPr lang="en-US" dirty="0">
                <a:solidFill>
                  <a:prstClr val="black"/>
                </a:solidFill>
              </a:rPr>
              <a:t>labels for </a:t>
            </a:r>
            <a:r>
              <a:rPr lang="en-US" b="1" dirty="0">
                <a:solidFill>
                  <a:prstClr val="black"/>
                </a:solidFill>
              </a:rPr>
              <a:t>scorable</a:t>
            </a:r>
            <a:r>
              <a:rPr lang="en-US" dirty="0">
                <a:solidFill>
                  <a:prstClr val="black"/>
                </a:solidFill>
              </a:rPr>
              <a:t> and </a:t>
            </a:r>
            <a:r>
              <a:rPr lang="en-US" b="1" dirty="0">
                <a:solidFill>
                  <a:prstClr val="black"/>
                </a:solidFill>
              </a:rPr>
              <a:t>nonscorable</a:t>
            </a:r>
            <a:r>
              <a:rPr lang="en-US" dirty="0">
                <a:solidFill>
                  <a:prstClr val="black"/>
                </a:solidFill>
              </a:rPr>
              <a:t> materials</a:t>
            </a:r>
          </a:p>
          <a:p>
            <a:pPr lvl="1">
              <a:lnSpc>
                <a:spcPct val="100000"/>
              </a:lnSpc>
              <a:spcBef>
                <a:spcPts val="200"/>
              </a:spcBef>
              <a:spcAft>
                <a:spcPts val="200"/>
              </a:spcAft>
              <a:buClr>
                <a:sysClr val="windowText" lastClr="000000"/>
              </a:buClr>
              <a:defRPr/>
            </a:pPr>
            <a:r>
              <a:rPr lang="en-US" sz="1800" dirty="0">
                <a:solidFill>
                  <a:prstClr val="black"/>
                </a:solidFill>
              </a:rPr>
              <a:t>Test Administrator Manuals </a:t>
            </a:r>
          </a:p>
          <a:p>
            <a:pPr lvl="1">
              <a:lnSpc>
                <a:spcPct val="100000"/>
              </a:lnSpc>
              <a:spcBef>
                <a:spcPts val="200"/>
              </a:spcBef>
              <a:spcAft>
                <a:spcPts val="200"/>
              </a:spcAft>
              <a:buClr>
                <a:sysClr val="windowText" lastClr="000000"/>
              </a:buClr>
              <a:defRPr/>
            </a:pPr>
            <a:endParaRPr lang="en-US" sz="1800" dirty="0">
              <a:solidFill>
                <a:prstClr val="black"/>
              </a:solidFill>
            </a:endParaRPr>
          </a:p>
          <a:p>
            <a:pPr>
              <a:lnSpc>
                <a:spcPct val="100000"/>
              </a:lnSpc>
              <a:spcBef>
                <a:spcPts val="200"/>
              </a:spcBef>
              <a:spcAft>
                <a:spcPts val="200"/>
              </a:spcAft>
              <a:buClr>
                <a:sysClr val="windowText" lastClr="000000"/>
              </a:buClr>
              <a:defRPr/>
            </a:pPr>
            <a:r>
              <a:rPr lang="en-US" sz="1800" b="1" dirty="0">
                <a:solidFill>
                  <a:prstClr val="black"/>
                </a:solidFill>
              </a:rPr>
              <a:t>Waves 1 and 2 (as applicable)</a:t>
            </a:r>
          </a:p>
          <a:p>
            <a:pPr lvl="1">
              <a:lnSpc>
                <a:spcPct val="100000"/>
              </a:lnSpc>
              <a:spcBef>
                <a:spcPts val="200"/>
              </a:spcBef>
              <a:spcAft>
                <a:spcPts val="200"/>
              </a:spcAft>
              <a:buClr>
                <a:sysClr val="windowText" lastClr="000000"/>
              </a:buClr>
              <a:defRPr/>
            </a:pPr>
            <a:r>
              <a:rPr lang="en-US" sz="1800" dirty="0">
                <a:solidFill>
                  <a:prstClr val="black"/>
                </a:solidFill>
              </a:rPr>
              <a:t>Packing list and chain of custody form </a:t>
            </a:r>
          </a:p>
          <a:p>
            <a:pPr lvl="1">
              <a:lnSpc>
                <a:spcPct val="100000"/>
              </a:lnSpc>
              <a:spcBef>
                <a:spcPts val="200"/>
              </a:spcBef>
              <a:spcAft>
                <a:spcPts val="200"/>
              </a:spcAft>
              <a:buClr>
                <a:sysClr val="windowText" lastClr="000000"/>
              </a:buClr>
              <a:defRPr/>
            </a:pPr>
            <a:r>
              <a:rPr lang="en-US" sz="1800" dirty="0">
                <a:solidFill>
                  <a:prstClr val="black"/>
                </a:solidFill>
              </a:rPr>
              <a:t>Student test materials (if indicated by January 24 in </a:t>
            </a:r>
            <a:r>
              <a:rPr lang="en-US" sz="1800" dirty="0" err="1">
                <a:solidFill>
                  <a:prstClr val="black"/>
                </a:solidFill>
              </a:rPr>
              <a:t>PAnext</a:t>
            </a:r>
            <a:r>
              <a:rPr lang="en-US" sz="1800" dirty="0">
                <a:solidFill>
                  <a:prstClr val="black"/>
                </a:solidFill>
              </a:rPr>
              <a:t>)</a:t>
            </a:r>
          </a:p>
          <a:p>
            <a:pPr lvl="2">
              <a:lnSpc>
                <a:spcPct val="100000"/>
              </a:lnSpc>
              <a:spcBef>
                <a:spcPts val="200"/>
              </a:spcBef>
              <a:spcAft>
                <a:spcPts val="200"/>
              </a:spcAft>
              <a:buClr>
                <a:sysClr val="windowText" lastClr="000000"/>
              </a:buClr>
              <a:defRPr/>
            </a:pPr>
            <a:r>
              <a:rPr lang="en-US" dirty="0">
                <a:solidFill>
                  <a:prstClr val="black"/>
                </a:solidFill>
              </a:rPr>
              <a:t>Test books</a:t>
            </a:r>
            <a:endParaRPr lang="en-US" strike="sngStrike" dirty="0">
              <a:solidFill>
                <a:prstClr val="black"/>
              </a:solidFill>
            </a:endParaRPr>
          </a:p>
          <a:p>
            <a:pPr lvl="2">
              <a:lnSpc>
                <a:spcPct val="100000"/>
              </a:lnSpc>
              <a:spcBef>
                <a:spcPts val="200"/>
              </a:spcBef>
              <a:spcAft>
                <a:spcPts val="200"/>
              </a:spcAft>
              <a:buClr>
                <a:sysClr val="windowText" lastClr="000000"/>
              </a:buClr>
              <a:defRPr/>
            </a:pPr>
            <a:r>
              <a:rPr lang="en-US" dirty="0">
                <a:solidFill>
                  <a:prstClr val="black"/>
                </a:solidFill>
              </a:rPr>
              <a:t>Math reference sheets, rulers, and protractors, if applicable</a:t>
            </a:r>
          </a:p>
          <a:p>
            <a:pPr lvl="2">
              <a:lnSpc>
                <a:spcPct val="100000"/>
              </a:lnSpc>
              <a:spcBef>
                <a:spcPts val="200"/>
              </a:spcBef>
              <a:spcAft>
                <a:spcPts val="200"/>
              </a:spcAft>
              <a:buClr>
                <a:sysClr val="windowText" lastClr="000000"/>
              </a:buClr>
              <a:defRPr/>
            </a:pPr>
            <a:r>
              <a:rPr lang="en-US" dirty="0">
                <a:solidFill>
                  <a:prstClr val="black"/>
                </a:solidFill>
              </a:rPr>
              <a:t>Accommodated test books: large print, braille, Spanish including CSLA</a:t>
            </a:r>
          </a:p>
          <a:p>
            <a:pPr lvl="2">
              <a:lnSpc>
                <a:spcPct val="100000"/>
              </a:lnSpc>
              <a:spcBef>
                <a:spcPts val="200"/>
              </a:spcBef>
              <a:spcAft>
                <a:spcPts val="200"/>
              </a:spcAft>
              <a:buClr>
                <a:sysClr val="windowText" lastClr="000000"/>
              </a:buClr>
              <a:defRPr/>
            </a:pPr>
            <a:r>
              <a:rPr lang="en-US" dirty="0">
                <a:solidFill>
                  <a:prstClr val="black"/>
                </a:solidFill>
              </a:rPr>
              <a:t>Oral scripts</a:t>
            </a:r>
          </a:p>
          <a:p>
            <a:pPr lvl="2">
              <a:lnSpc>
                <a:spcPct val="100000"/>
              </a:lnSpc>
              <a:spcBef>
                <a:spcPts val="200"/>
              </a:spcBef>
              <a:spcAft>
                <a:spcPts val="200"/>
              </a:spcAft>
              <a:buClr>
                <a:sysClr val="windowText" lastClr="000000"/>
              </a:buClr>
              <a:defRPr/>
            </a:pPr>
            <a:r>
              <a:rPr lang="en-US" dirty="0">
                <a:solidFill>
                  <a:prstClr val="black"/>
                </a:solidFill>
              </a:rPr>
              <a:t>Student ID labels and rosters (with corresponding student </a:t>
            </a:r>
            <a:r>
              <a:rPr lang="en-US" dirty="0" smtClean="0">
                <a:solidFill>
                  <a:prstClr val="black"/>
                </a:solidFill>
              </a:rPr>
              <a:t>materials)</a:t>
            </a:r>
            <a:endParaRPr lang="en-US" dirty="0">
              <a:solidFill>
                <a:prstClr val="black"/>
              </a:solidFill>
            </a:endParaRPr>
          </a:p>
          <a:p>
            <a:endParaRPr lang="en-US" dirty="0"/>
          </a:p>
        </p:txBody>
      </p:sp>
      <p:sp>
        <p:nvSpPr>
          <p:cNvPr id="4" name="Slide Number Placeholder 3">
            <a:extLst>
              <a:ext uri="{FF2B5EF4-FFF2-40B4-BE49-F238E27FC236}">
                <a16:creationId xmlns="" xmlns:a16="http://schemas.microsoft.com/office/drawing/2014/main" id="{54C32217-7B04-48D1-875F-7BCC3F2A0812}"/>
              </a:ext>
            </a:extLst>
          </p:cNvPr>
          <p:cNvSpPr>
            <a:spLocks noGrp="1"/>
          </p:cNvSpPr>
          <p:nvPr>
            <p:ph type="sldNum" sz="quarter" idx="12"/>
          </p:nvPr>
        </p:nvSpPr>
        <p:spPr/>
        <p:txBody>
          <a:bodyPr/>
          <a:lstStyle/>
          <a:p>
            <a:fld id="{C479D5F6-EDCB-402A-AC08-4943A1820E8F}" type="slidenum">
              <a:rPr lang="en-US" smtClean="0"/>
              <a:pPr/>
              <a:t>114</a:t>
            </a:fld>
            <a:endParaRPr lang="en-US" dirty="0"/>
          </a:p>
        </p:txBody>
      </p:sp>
      <p:sp>
        <p:nvSpPr>
          <p:cNvPr id="7" name="Rectangular Callout 6"/>
          <p:cNvSpPr/>
          <p:nvPr/>
        </p:nvSpPr>
        <p:spPr>
          <a:xfrm>
            <a:off x="6511895" y="328410"/>
            <a:ext cx="2403505" cy="1491844"/>
          </a:xfrm>
          <a:prstGeom prst="wedgeRectCallout">
            <a:avLst>
              <a:gd name="adj1" fmla="val -37174"/>
              <a:gd name="adj2" fmla="val 71098"/>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solidFill>
                  <a:sysClr val="windowText" lastClr="000000"/>
                </a:solidFill>
              </a:rPr>
              <a:t>Labels are used to return all secure materials. DACs </a:t>
            </a:r>
            <a:r>
              <a:rPr lang="en-US" dirty="0">
                <a:solidFill>
                  <a:sysClr val="windowText" lastClr="000000"/>
                </a:solidFill>
              </a:rPr>
              <a:t>may want to take labels out of the school </a:t>
            </a:r>
            <a:r>
              <a:rPr lang="en-US" dirty="0" smtClean="0">
                <a:solidFill>
                  <a:sysClr val="windowText" lastClr="000000"/>
                </a:solidFill>
              </a:rPr>
              <a:t>kits.</a:t>
            </a:r>
            <a:endParaRPr lang="en-US" dirty="0">
              <a:solidFill>
                <a:sysClr val="windowText" lastClr="000000"/>
              </a:solidFill>
            </a:endParaRPr>
          </a:p>
        </p:txBody>
      </p:sp>
    </p:spTree>
    <p:extLst>
      <p:ext uri="{BB962C8B-B14F-4D97-AF65-F5344CB8AC3E}">
        <p14:creationId xmlns:p14="http://schemas.microsoft.com/office/powerpoint/2010/main" val="371053041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B8341E-3CE8-4040-8DF0-DFED9BAFE9CB}"/>
              </a:ext>
            </a:extLst>
          </p:cNvPr>
          <p:cNvSpPr>
            <a:spLocks noGrp="1"/>
          </p:cNvSpPr>
          <p:nvPr>
            <p:ph type="title"/>
          </p:nvPr>
        </p:nvSpPr>
        <p:spPr/>
        <p:txBody>
          <a:bodyPr/>
          <a:lstStyle/>
          <a:p>
            <a:r>
              <a:rPr lang="en-US" dirty="0"/>
              <a:t>DAC – Receipt of Test Materials</a:t>
            </a:r>
          </a:p>
        </p:txBody>
      </p:sp>
      <p:sp>
        <p:nvSpPr>
          <p:cNvPr id="3" name="Content Placeholder 2">
            <a:extLst>
              <a:ext uri="{FF2B5EF4-FFF2-40B4-BE49-F238E27FC236}">
                <a16:creationId xmlns="" xmlns:a16="http://schemas.microsoft.com/office/drawing/2014/main" id="{3E475F4C-D125-4027-86A9-D7147E740F44}"/>
              </a:ext>
            </a:extLst>
          </p:cNvPr>
          <p:cNvSpPr>
            <a:spLocks noGrp="1"/>
          </p:cNvSpPr>
          <p:nvPr>
            <p:ph idx="1"/>
          </p:nvPr>
        </p:nvSpPr>
        <p:spPr/>
        <p:txBody>
          <a:bodyPr>
            <a:normAutofit/>
          </a:bodyPr>
          <a:lstStyle/>
          <a:p>
            <a:pPr marL="0" indent="0" eaLnBrk="0" fontAlgn="base" hangingPunct="0">
              <a:spcAft>
                <a:spcPct val="0"/>
              </a:spcAft>
              <a:buNone/>
            </a:pPr>
            <a:r>
              <a:rPr lang="en-US" b="1" dirty="0">
                <a:solidFill>
                  <a:prstClr val="black"/>
                </a:solidFill>
                <a:ea typeface="ＭＳ Ｐゴシック" pitchFamily="34" charset="-128"/>
              </a:rPr>
              <a:t>Upon Receipt of Test Materials, DACs: </a:t>
            </a:r>
          </a:p>
          <a:p>
            <a:pPr eaLnBrk="0" fontAlgn="base" hangingPunct="0">
              <a:spcAft>
                <a:spcPct val="0"/>
              </a:spcAft>
            </a:pPr>
            <a:endParaRPr lang="en-US" sz="1200" b="1" dirty="0">
              <a:solidFill>
                <a:prstClr val="black"/>
              </a:solidFill>
              <a:ea typeface="ＭＳ Ｐゴシック" pitchFamily="34" charset="-128"/>
            </a:endParaRPr>
          </a:p>
          <a:p>
            <a:pPr marL="342900" indent="-342900" fontAlgn="base">
              <a:lnSpc>
                <a:spcPct val="100000"/>
              </a:lnSpc>
              <a:spcAft>
                <a:spcPts val="600"/>
              </a:spcAft>
              <a:buFont typeface="Wingdings" panose="05000000000000000000" pitchFamily="2" charset="2"/>
              <a:buChar char="q"/>
            </a:pPr>
            <a:r>
              <a:rPr lang="en-US" sz="2000" dirty="0">
                <a:solidFill>
                  <a:prstClr val="black"/>
                </a:solidFill>
                <a:ea typeface="ＭＳ Ｐゴシック" pitchFamily="34" charset="-128"/>
              </a:rPr>
              <a:t>Remove packing list, chain of custody form, and DAC Kit from Box 1</a:t>
            </a:r>
          </a:p>
          <a:p>
            <a:pPr marL="342900" indent="-342900" fontAlgn="base">
              <a:lnSpc>
                <a:spcPct val="100000"/>
              </a:lnSpc>
              <a:spcAft>
                <a:spcPts val="600"/>
              </a:spcAft>
              <a:buFont typeface="Wingdings" panose="05000000000000000000" pitchFamily="2" charset="2"/>
              <a:buChar char="q"/>
            </a:pPr>
            <a:r>
              <a:rPr lang="en-US" sz="2000" dirty="0">
                <a:solidFill>
                  <a:prstClr val="black"/>
                </a:solidFill>
                <a:ea typeface="ＭＳ Ｐゴシック" pitchFamily="34" charset="-128"/>
              </a:rPr>
              <a:t>Inventory materials immediately to verify all were received and that there is an adequate number for administration</a:t>
            </a:r>
          </a:p>
          <a:p>
            <a:pPr marL="342900" indent="-342900" fontAlgn="base">
              <a:lnSpc>
                <a:spcPct val="100000"/>
              </a:lnSpc>
              <a:spcAft>
                <a:spcPts val="600"/>
              </a:spcAft>
              <a:buFont typeface="Wingdings" panose="05000000000000000000" pitchFamily="2" charset="2"/>
              <a:buChar char="q"/>
            </a:pPr>
            <a:r>
              <a:rPr lang="en-US" sz="2000" dirty="0" smtClean="0">
                <a:solidFill>
                  <a:prstClr val="black"/>
                </a:solidFill>
                <a:ea typeface="ＭＳ Ｐゴシック" pitchFamily="34" charset="-128"/>
              </a:rPr>
              <a:t>Official DAC </a:t>
            </a:r>
            <a:r>
              <a:rPr lang="en-US" sz="2000" dirty="0">
                <a:solidFill>
                  <a:prstClr val="black"/>
                </a:solidFill>
                <a:ea typeface="ＭＳ Ｐゴシック" pitchFamily="34" charset="-128"/>
              </a:rPr>
              <a:t>may order additional material, if necessary</a:t>
            </a:r>
          </a:p>
          <a:p>
            <a:pPr marL="342900" indent="-342900" fontAlgn="base">
              <a:lnSpc>
                <a:spcPct val="100000"/>
              </a:lnSpc>
              <a:spcAft>
                <a:spcPts val="600"/>
              </a:spcAft>
              <a:buFont typeface="Wingdings" panose="05000000000000000000" pitchFamily="2" charset="2"/>
              <a:buChar char="q"/>
            </a:pPr>
            <a:r>
              <a:rPr lang="en-US" sz="2000" dirty="0">
                <a:solidFill>
                  <a:prstClr val="black"/>
                </a:solidFill>
                <a:ea typeface="ＭＳ Ｐゴシック" pitchFamily="34" charset="-128"/>
              </a:rPr>
              <a:t>Keep all test materials in a centrally </a:t>
            </a:r>
            <a:r>
              <a:rPr lang="en-US" sz="2000" b="1" dirty="0">
                <a:solidFill>
                  <a:prstClr val="black"/>
                </a:solidFill>
                <a:ea typeface="ＭＳ Ｐゴシック" pitchFamily="34" charset="-128"/>
              </a:rPr>
              <a:t>locked</a:t>
            </a:r>
            <a:r>
              <a:rPr lang="en-US" sz="2000" dirty="0">
                <a:solidFill>
                  <a:prstClr val="black"/>
                </a:solidFill>
                <a:ea typeface="ＭＳ Ｐゴシック" pitchFamily="34" charset="-128"/>
              </a:rPr>
              <a:t> storage area with limited access until distributing to schools</a:t>
            </a:r>
          </a:p>
          <a:p>
            <a:pPr marL="1085850" lvl="1" indent="-342900" fontAlgn="base">
              <a:lnSpc>
                <a:spcPct val="100000"/>
              </a:lnSpc>
              <a:spcAft>
                <a:spcPts val="600"/>
              </a:spcAft>
              <a:buFont typeface="Wingdings" panose="05000000000000000000" pitchFamily="2" charset="2"/>
              <a:buChar char="q"/>
            </a:pPr>
            <a:r>
              <a:rPr lang="en-US" dirty="0">
                <a:solidFill>
                  <a:prstClr val="black"/>
                </a:solidFill>
                <a:ea typeface="ＭＳ Ｐゴシック" pitchFamily="34" charset="-128"/>
              </a:rPr>
              <a:t>Ensure chain of custody procedures are followed at all times</a:t>
            </a:r>
          </a:p>
          <a:p>
            <a:pPr marL="342900" indent="-342900" fontAlgn="base">
              <a:lnSpc>
                <a:spcPct val="100000"/>
              </a:lnSpc>
              <a:spcAft>
                <a:spcPts val="600"/>
              </a:spcAft>
              <a:buFont typeface="Wingdings" panose="05000000000000000000" pitchFamily="2" charset="2"/>
              <a:buChar char="q"/>
            </a:pPr>
            <a:r>
              <a:rPr lang="en-US" sz="2000" dirty="0">
                <a:solidFill>
                  <a:srgbClr val="000000"/>
                </a:solidFill>
              </a:rPr>
              <a:t>Deliver materials to schools </a:t>
            </a:r>
            <a:r>
              <a:rPr lang="en-US" sz="2000" b="1" dirty="0">
                <a:solidFill>
                  <a:srgbClr val="000000"/>
                </a:solidFill>
              </a:rPr>
              <a:t>no more than one week </a:t>
            </a:r>
            <a:r>
              <a:rPr lang="en-US" sz="2000" dirty="0">
                <a:solidFill>
                  <a:srgbClr val="000000"/>
                </a:solidFill>
              </a:rPr>
              <a:t>in advance of school testing window</a:t>
            </a:r>
          </a:p>
          <a:p>
            <a:pPr marL="0" indent="0">
              <a:buNone/>
            </a:pPr>
            <a:endParaRPr lang="en-US" dirty="0"/>
          </a:p>
        </p:txBody>
      </p:sp>
      <p:sp>
        <p:nvSpPr>
          <p:cNvPr id="4" name="Slide Number Placeholder 3">
            <a:extLst>
              <a:ext uri="{FF2B5EF4-FFF2-40B4-BE49-F238E27FC236}">
                <a16:creationId xmlns="" xmlns:a16="http://schemas.microsoft.com/office/drawing/2014/main" id="{435D6ECD-D6AF-467C-83A5-F262188B8883}"/>
              </a:ext>
            </a:extLst>
          </p:cNvPr>
          <p:cNvSpPr>
            <a:spLocks noGrp="1"/>
          </p:cNvSpPr>
          <p:nvPr>
            <p:ph type="sldNum" sz="quarter" idx="12"/>
          </p:nvPr>
        </p:nvSpPr>
        <p:spPr/>
        <p:txBody>
          <a:bodyPr/>
          <a:lstStyle/>
          <a:p>
            <a:fld id="{C479D5F6-EDCB-402A-AC08-4943A1820E8F}" type="slidenum">
              <a:rPr lang="en-US" smtClean="0"/>
              <a:pPr/>
              <a:t>115</a:t>
            </a:fld>
            <a:endParaRPr lang="en-US" dirty="0"/>
          </a:p>
        </p:txBody>
      </p:sp>
    </p:spTree>
    <p:extLst>
      <p:ext uri="{BB962C8B-B14F-4D97-AF65-F5344CB8AC3E}">
        <p14:creationId xmlns:p14="http://schemas.microsoft.com/office/powerpoint/2010/main" val="146361806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918C3-8723-4C8A-98F2-3A932C74243A}"/>
              </a:ext>
            </a:extLst>
          </p:cNvPr>
          <p:cNvSpPr>
            <a:spLocks noGrp="1"/>
          </p:cNvSpPr>
          <p:nvPr>
            <p:ph type="title"/>
          </p:nvPr>
        </p:nvSpPr>
        <p:spPr/>
        <p:txBody>
          <a:bodyPr/>
          <a:lstStyle/>
          <a:p>
            <a:r>
              <a:rPr lang="en-US" dirty="0"/>
              <a:t>SAC – Receive Materials &amp; Chain of Custody</a:t>
            </a:r>
          </a:p>
        </p:txBody>
      </p:sp>
      <p:sp>
        <p:nvSpPr>
          <p:cNvPr id="3" name="Content Placeholder 2">
            <a:extLst>
              <a:ext uri="{FF2B5EF4-FFF2-40B4-BE49-F238E27FC236}">
                <a16:creationId xmlns="" xmlns:a16="http://schemas.microsoft.com/office/drawing/2014/main" id="{67A72F8F-9987-4364-92EC-FADBA4F537A9}"/>
              </a:ext>
            </a:extLst>
          </p:cNvPr>
          <p:cNvSpPr>
            <a:spLocks noGrp="1"/>
          </p:cNvSpPr>
          <p:nvPr>
            <p:ph idx="1"/>
          </p:nvPr>
        </p:nvSpPr>
        <p:spPr/>
        <p:txBody>
          <a:bodyPr>
            <a:normAutofit/>
          </a:bodyPr>
          <a:lstStyle/>
          <a:p>
            <a:pPr marL="344488" indent="-344488">
              <a:lnSpc>
                <a:spcPct val="100000"/>
              </a:lnSpc>
              <a:buClr>
                <a:sysClr val="windowText" lastClr="000000"/>
              </a:buClr>
              <a:buFont typeface="Wingdings" panose="05000000000000000000" pitchFamily="2" charset="2"/>
              <a:buChar char="q"/>
              <a:defRPr/>
            </a:pPr>
            <a:r>
              <a:rPr lang="en-US" sz="1800" dirty="0">
                <a:solidFill>
                  <a:srgbClr val="000000"/>
                </a:solidFill>
              </a:rPr>
              <a:t>Receive materials from DAC </a:t>
            </a:r>
            <a:r>
              <a:rPr lang="en-US" sz="1800" b="1" dirty="0">
                <a:solidFill>
                  <a:srgbClr val="000000"/>
                </a:solidFill>
              </a:rPr>
              <a:t>no more than one week </a:t>
            </a:r>
            <a:r>
              <a:rPr lang="en-US" sz="1800" dirty="0">
                <a:solidFill>
                  <a:srgbClr val="000000"/>
                </a:solidFill>
              </a:rPr>
              <a:t>in advance of school testing window</a:t>
            </a:r>
          </a:p>
          <a:p>
            <a:pPr marL="344488" indent="-344488">
              <a:lnSpc>
                <a:spcPct val="100000"/>
              </a:lnSpc>
              <a:buClr>
                <a:sysClr val="windowText" lastClr="000000"/>
              </a:buClr>
              <a:buFont typeface="Wingdings" panose="05000000000000000000" pitchFamily="2" charset="2"/>
              <a:buChar char="q"/>
              <a:defRPr/>
            </a:pPr>
            <a:r>
              <a:rPr lang="en-US" sz="1800" dirty="0">
                <a:solidFill>
                  <a:srgbClr val="000000"/>
                </a:solidFill>
              </a:rPr>
              <a:t>Document any movement of secure materials before, during, and after testing</a:t>
            </a:r>
          </a:p>
          <a:p>
            <a:pPr marL="344488" indent="-344488">
              <a:lnSpc>
                <a:spcPct val="100000"/>
              </a:lnSpc>
              <a:buClr>
                <a:sysClr val="windowText" lastClr="000000"/>
              </a:buClr>
              <a:buFont typeface="Wingdings" panose="05000000000000000000" pitchFamily="2" charset="2"/>
              <a:buChar char="q"/>
              <a:defRPr/>
            </a:pPr>
            <a:r>
              <a:rPr lang="en-US" sz="1800" dirty="0">
                <a:solidFill>
                  <a:sysClr val="windowText" lastClr="000000"/>
                </a:solidFill>
              </a:rPr>
              <a:t>Schools inventory materials using the provided</a:t>
            </a:r>
            <a:r>
              <a:rPr lang="en-US" sz="1800" dirty="0">
                <a:solidFill>
                  <a:srgbClr val="9BBB59">
                    <a:lumMod val="75000"/>
                  </a:srgbClr>
                </a:solidFill>
              </a:rPr>
              <a:t> </a:t>
            </a:r>
            <a:r>
              <a:rPr lang="en-US" sz="1800" dirty="0">
                <a:solidFill>
                  <a:prstClr val="black"/>
                </a:solidFill>
              </a:rPr>
              <a:t>security checklist</a:t>
            </a:r>
          </a:p>
          <a:p>
            <a:pPr marL="344488" indent="-344488">
              <a:lnSpc>
                <a:spcPct val="100000"/>
              </a:lnSpc>
              <a:buClr>
                <a:sysClr val="windowText" lastClr="000000"/>
              </a:buClr>
              <a:buFont typeface="Wingdings" panose="05000000000000000000" pitchFamily="2" charset="2"/>
              <a:buChar char="q"/>
              <a:defRPr/>
            </a:pPr>
            <a:r>
              <a:rPr lang="en-US" sz="1800" dirty="0">
                <a:solidFill>
                  <a:srgbClr val="000000"/>
                </a:solidFill>
              </a:rPr>
              <a:t>Deliver test materials to Test Administrators only on the day of testing </a:t>
            </a:r>
          </a:p>
          <a:p>
            <a:pPr marL="801688" lvl="1" indent="-344488">
              <a:lnSpc>
                <a:spcPct val="100000"/>
              </a:lnSpc>
              <a:buClr>
                <a:sysClr val="windowText" lastClr="000000"/>
              </a:buClr>
              <a:buFont typeface="Wingdings" panose="05000000000000000000" pitchFamily="2" charset="2"/>
              <a:buChar char="q"/>
              <a:defRPr/>
            </a:pPr>
            <a:r>
              <a:rPr lang="en-US" sz="1800" dirty="0">
                <a:solidFill>
                  <a:srgbClr val="000000"/>
                </a:solidFill>
              </a:rPr>
              <a:t>Must use a chain of custody process</a:t>
            </a:r>
          </a:p>
          <a:p>
            <a:pPr marL="344488" indent="-344488">
              <a:lnSpc>
                <a:spcPct val="100000"/>
              </a:lnSpc>
              <a:buClr>
                <a:sysClr val="windowText" lastClr="000000"/>
              </a:buClr>
              <a:buFont typeface="Wingdings" panose="05000000000000000000" pitchFamily="2" charset="2"/>
              <a:buChar char="q"/>
              <a:defRPr/>
            </a:pPr>
            <a:r>
              <a:rPr lang="en-US" sz="1800" dirty="0">
                <a:solidFill>
                  <a:srgbClr val="000000"/>
                </a:solidFill>
              </a:rPr>
              <a:t>Distribute </a:t>
            </a:r>
            <a:r>
              <a:rPr lang="en-US" sz="1800" b="1" u="sng" dirty="0">
                <a:solidFill>
                  <a:srgbClr val="000000"/>
                </a:solidFill>
              </a:rPr>
              <a:t>only</a:t>
            </a:r>
            <a:r>
              <a:rPr lang="en-US" sz="1800" dirty="0">
                <a:solidFill>
                  <a:srgbClr val="000000"/>
                </a:solidFill>
              </a:rPr>
              <a:t> the content area being assessed</a:t>
            </a:r>
          </a:p>
          <a:p>
            <a:pPr marL="801688" lvl="1" indent="-344488">
              <a:lnSpc>
                <a:spcPct val="100000"/>
              </a:lnSpc>
              <a:buClr>
                <a:sysClr val="windowText" lastClr="000000"/>
              </a:buClr>
              <a:buFont typeface="Wingdings" panose="05000000000000000000" pitchFamily="2" charset="2"/>
              <a:buChar char="q"/>
              <a:defRPr/>
            </a:pPr>
            <a:r>
              <a:rPr lang="en-US" sz="1800" dirty="0">
                <a:solidFill>
                  <a:srgbClr val="000000"/>
                </a:solidFill>
              </a:rPr>
              <a:t>As close to testing time as possible</a:t>
            </a:r>
          </a:p>
          <a:p>
            <a:pPr marL="344488" indent="-344488">
              <a:lnSpc>
                <a:spcPct val="100000"/>
              </a:lnSpc>
              <a:buClr>
                <a:sysClr val="windowText" lastClr="000000"/>
              </a:buClr>
              <a:buFont typeface="Wingdings" panose="05000000000000000000" pitchFamily="2" charset="2"/>
              <a:buChar char="q"/>
              <a:defRPr/>
            </a:pPr>
            <a:r>
              <a:rPr lang="en-US" sz="1800" dirty="0">
                <a:solidFill>
                  <a:srgbClr val="000000"/>
                </a:solidFill>
              </a:rPr>
              <a:t>Store materials in a designated secure location</a:t>
            </a:r>
          </a:p>
          <a:p>
            <a:pPr marL="801688" lvl="1" indent="-344488">
              <a:lnSpc>
                <a:spcPct val="100000"/>
              </a:lnSpc>
              <a:buClr>
                <a:sysClr val="windowText" lastClr="000000"/>
              </a:buClr>
              <a:buFont typeface="Wingdings" panose="05000000000000000000" pitchFamily="2" charset="2"/>
              <a:buChar char="q"/>
              <a:defRPr/>
            </a:pPr>
            <a:r>
              <a:rPr lang="en-US" sz="1800" dirty="0">
                <a:solidFill>
                  <a:srgbClr val="000000"/>
                </a:solidFill>
              </a:rPr>
              <a:t>As soon as possible after the unit is complete</a:t>
            </a:r>
          </a:p>
          <a:p>
            <a:pPr marL="801688" lvl="1" indent="-344488">
              <a:lnSpc>
                <a:spcPct val="100000"/>
              </a:lnSpc>
              <a:buClr>
                <a:sysClr val="windowText" lastClr="000000"/>
              </a:buClr>
              <a:buFont typeface="Wingdings" panose="05000000000000000000" pitchFamily="2" charset="2"/>
              <a:buChar char="q"/>
              <a:defRPr/>
            </a:pPr>
            <a:r>
              <a:rPr lang="en-US" sz="1800" dirty="0">
                <a:solidFill>
                  <a:srgbClr val="000000"/>
                </a:solidFill>
              </a:rPr>
              <a:t>Materials must not be stored in classrooms</a:t>
            </a:r>
          </a:p>
          <a:p>
            <a:pPr marL="344488" indent="-344488">
              <a:lnSpc>
                <a:spcPct val="100000"/>
              </a:lnSpc>
              <a:buClr>
                <a:sysClr val="windowText" lastClr="000000"/>
              </a:buClr>
              <a:buFont typeface="Wingdings" panose="05000000000000000000" pitchFamily="2" charset="2"/>
              <a:buChar char="q"/>
              <a:defRPr/>
            </a:pPr>
            <a:r>
              <a:rPr lang="en-US" sz="1800" dirty="0">
                <a:solidFill>
                  <a:srgbClr val="000000"/>
                </a:solidFill>
              </a:rPr>
              <a:t>Return secure materials to DAC after testing is completed</a:t>
            </a:r>
          </a:p>
          <a:p>
            <a:pPr marL="801688" lvl="1" indent="-344488">
              <a:lnSpc>
                <a:spcPct val="100000"/>
              </a:lnSpc>
              <a:buClr>
                <a:sysClr val="windowText" lastClr="000000"/>
              </a:buClr>
              <a:buFont typeface="Wingdings" panose="05000000000000000000" pitchFamily="2" charset="2"/>
              <a:buChar char="q"/>
              <a:defRPr/>
            </a:pPr>
            <a:r>
              <a:rPr lang="en-US" sz="1800" dirty="0">
                <a:solidFill>
                  <a:srgbClr val="000000"/>
                </a:solidFill>
              </a:rPr>
              <a:t>Includes oral scripts</a:t>
            </a:r>
          </a:p>
          <a:p>
            <a:pPr marL="801688" lvl="1" indent="-344488">
              <a:lnSpc>
                <a:spcPct val="100000"/>
              </a:lnSpc>
              <a:buClr>
                <a:sysClr val="windowText" lastClr="000000"/>
              </a:buClr>
              <a:buFont typeface="Wingdings" panose="05000000000000000000" pitchFamily="2" charset="2"/>
              <a:buChar char="q"/>
              <a:defRPr/>
            </a:pPr>
            <a:r>
              <a:rPr lang="en-US" sz="1800" dirty="0">
                <a:solidFill>
                  <a:srgbClr val="000000"/>
                </a:solidFill>
              </a:rPr>
              <a:t>Includes </a:t>
            </a:r>
            <a:r>
              <a:rPr lang="en-US" sz="1800" dirty="0" err="1">
                <a:solidFill>
                  <a:srgbClr val="000000"/>
                </a:solidFill>
              </a:rPr>
              <a:t>CoAlt</a:t>
            </a:r>
            <a:r>
              <a:rPr lang="en-US" sz="1800" dirty="0">
                <a:solidFill>
                  <a:srgbClr val="000000"/>
                </a:solidFill>
              </a:rPr>
              <a:t> test kits and task manipulatives in the </a:t>
            </a:r>
            <a:r>
              <a:rPr lang="en-US" sz="1800" dirty="0" err="1">
                <a:solidFill>
                  <a:srgbClr val="000000"/>
                </a:solidFill>
              </a:rPr>
              <a:t>CoAlt</a:t>
            </a:r>
            <a:r>
              <a:rPr lang="en-US" sz="1800" dirty="0">
                <a:solidFill>
                  <a:srgbClr val="000000"/>
                </a:solidFill>
              </a:rPr>
              <a:t> envelope</a:t>
            </a:r>
          </a:p>
          <a:p>
            <a:endParaRPr lang="en-US" dirty="0"/>
          </a:p>
        </p:txBody>
      </p:sp>
      <p:sp>
        <p:nvSpPr>
          <p:cNvPr id="4" name="Slide Number Placeholder 3">
            <a:extLst>
              <a:ext uri="{FF2B5EF4-FFF2-40B4-BE49-F238E27FC236}">
                <a16:creationId xmlns="" xmlns:a16="http://schemas.microsoft.com/office/drawing/2014/main" id="{0C596F78-7A51-46EA-8974-1FAA73BE0E6D}"/>
              </a:ext>
            </a:extLst>
          </p:cNvPr>
          <p:cNvSpPr>
            <a:spLocks noGrp="1"/>
          </p:cNvSpPr>
          <p:nvPr>
            <p:ph type="sldNum" sz="quarter" idx="12"/>
          </p:nvPr>
        </p:nvSpPr>
        <p:spPr/>
        <p:txBody>
          <a:bodyPr/>
          <a:lstStyle/>
          <a:p>
            <a:fld id="{C479D5F6-EDCB-402A-AC08-4943A1820E8F}" type="slidenum">
              <a:rPr lang="en-US" smtClean="0"/>
              <a:pPr/>
              <a:t>116</a:t>
            </a:fld>
            <a:endParaRPr lang="en-US" dirty="0"/>
          </a:p>
        </p:txBody>
      </p:sp>
    </p:spTree>
    <p:extLst>
      <p:ext uri="{BB962C8B-B14F-4D97-AF65-F5344CB8AC3E}">
        <p14:creationId xmlns:p14="http://schemas.microsoft.com/office/powerpoint/2010/main" val="242610393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F676B8-2676-49A2-9226-40265A69BCF4}"/>
              </a:ext>
            </a:extLst>
          </p:cNvPr>
          <p:cNvSpPr>
            <a:spLocks noGrp="1"/>
          </p:cNvSpPr>
          <p:nvPr>
            <p:ph type="title"/>
          </p:nvPr>
        </p:nvSpPr>
        <p:spPr/>
        <p:txBody>
          <a:bodyPr/>
          <a:lstStyle/>
          <a:p>
            <a:r>
              <a:rPr lang="en-US" dirty="0"/>
              <a:t>Chain of Custody Form</a:t>
            </a:r>
          </a:p>
        </p:txBody>
      </p:sp>
      <p:sp>
        <p:nvSpPr>
          <p:cNvPr id="3" name="Content Placeholder 2">
            <a:extLst>
              <a:ext uri="{FF2B5EF4-FFF2-40B4-BE49-F238E27FC236}">
                <a16:creationId xmlns="" xmlns:a16="http://schemas.microsoft.com/office/drawing/2014/main" id="{D130E983-CC01-488F-BB41-E0D48216102B}"/>
              </a:ext>
            </a:extLst>
          </p:cNvPr>
          <p:cNvSpPr>
            <a:spLocks noGrp="1"/>
          </p:cNvSpPr>
          <p:nvPr>
            <p:ph idx="1"/>
          </p:nvPr>
        </p:nvSpPr>
        <p:spPr/>
        <p:txBody>
          <a:bodyPr/>
          <a:lstStyle/>
          <a:p>
            <a:pPr marL="342900" indent="-342900">
              <a:lnSpc>
                <a:spcPct val="100000"/>
              </a:lnSpc>
              <a:spcBef>
                <a:spcPts val="200"/>
              </a:spcBef>
              <a:spcAft>
                <a:spcPts val="200"/>
              </a:spcAft>
              <a:buClr>
                <a:prstClr val="black"/>
              </a:buClr>
              <a:buSzPct val="100000"/>
              <a:defRPr/>
            </a:pPr>
            <a:r>
              <a:rPr lang="en-US" sz="2200" dirty="0">
                <a:solidFill>
                  <a:prstClr val="black"/>
                </a:solidFill>
              </a:rPr>
              <a:t>Districts may use the forms that are shipped with the materials or create their own to track all secure materials</a:t>
            </a:r>
          </a:p>
          <a:p>
            <a:pPr marL="342900" indent="-342900">
              <a:lnSpc>
                <a:spcPct val="100000"/>
              </a:lnSpc>
              <a:spcBef>
                <a:spcPts val="200"/>
              </a:spcBef>
              <a:spcAft>
                <a:spcPts val="200"/>
              </a:spcAft>
              <a:buClr>
                <a:prstClr val="black"/>
              </a:buClr>
              <a:buSzPct val="100000"/>
              <a:defRPr/>
            </a:pPr>
            <a:r>
              <a:rPr lang="en-US" sz="2200" dirty="0">
                <a:solidFill>
                  <a:prstClr val="black"/>
                </a:solidFill>
              </a:rPr>
              <a:t>If creating a district/school chain of custody form, for each day of testing the form must include:</a:t>
            </a:r>
          </a:p>
          <a:p>
            <a:pPr marL="790575" lvl="1" indent="-342900">
              <a:lnSpc>
                <a:spcPct val="100000"/>
              </a:lnSpc>
              <a:spcBef>
                <a:spcPts val="200"/>
              </a:spcBef>
              <a:spcAft>
                <a:spcPts val="200"/>
              </a:spcAft>
              <a:buClr>
                <a:prstClr val="black"/>
              </a:buClr>
              <a:buSzPct val="100000"/>
              <a:defRPr/>
            </a:pPr>
            <a:r>
              <a:rPr lang="en-US" dirty="0">
                <a:solidFill>
                  <a:prstClr val="black"/>
                </a:solidFill>
              </a:rPr>
              <a:t>Security barcode/number</a:t>
            </a:r>
          </a:p>
          <a:p>
            <a:pPr marL="790575" lvl="1" indent="-342900">
              <a:lnSpc>
                <a:spcPct val="100000"/>
              </a:lnSpc>
              <a:spcBef>
                <a:spcPts val="200"/>
              </a:spcBef>
              <a:spcAft>
                <a:spcPts val="200"/>
              </a:spcAft>
              <a:buClr>
                <a:prstClr val="black"/>
              </a:buClr>
              <a:buSzPct val="100000"/>
              <a:defRPr/>
            </a:pPr>
            <a:r>
              <a:rPr lang="en-US" dirty="0">
                <a:solidFill>
                  <a:prstClr val="black"/>
                </a:solidFill>
              </a:rPr>
              <a:t>Test Administrator signature</a:t>
            </a:r>
          </a:p>
          <a:p>
            <a:pPr marL="1258888" lvl="2" indent="-342900">
              <a:lnSpc>
                <a:spcPct val="100000"/>
              </a:lnSpc>
              <a:spcBef>
                <a:spcPts val="200"/>
              </a:spcBef>
              <a:spcAft>
                <a:spcPts val="200"/>
              </a:spcAft>
              <a:buClr>
                <a:prstClr val="black"/>
              </a:buClr>
              <a:buSzPct val="100000"/>
              <a:defRPr/>
            </a:pPr>
            <a:r>
              <a:rPr lang="en-US" sz="2000" dirty="0">
                <a:solidFill>
                  <a:prstClr val="black"/>
                </a:solidFill>
              </a:rPr>
              <a:t>Date and time checked out</a:t>
            </a:r>
          </a:p>
          <a:p>
            <a:pPr marL="790575" lvl="1" indent="-342900">
              <a:lnSpc>
                <a:spcPct val="100000"/>
              </a:lnSpc>
              <a:spcBef>
                <a:spcPts val="200"/>
              </a:spcBef>
              <a:spcAft>
                <a:spcPts val="200"/>
              </a:spcAft>
              <a:buClr>
                <a:prstClr val="black"/>
              </a:buClr>
              <a:buSzPct val="100000"/>
              <a:defRPr/>
            </a:pPr>
            <a:r>
              <a:rPr lang="en-US" dirty="0">
                <a:solidFill>
                  <a:prstClr val="black"/>
                </a:solidFill>
              </a:rPr>
              <a:t>SAC (or designee) </a:t>
            </a:r>
            <a:r>
              <a:rPr lang="en-US" dirty="0" smtClean="0">
                <a:solidFill>
                  <a:prstClr val="black"/>
                </a:solidFill>
              </a:rPr>
              <a:t>signature</a:t>
            </a:r>
            <a:endParaRPr lang="en-US" dirty="0">
              <a:solidFill>
                <a:prstClr val="black"/>
              </a:solidFill>
            </a:endParaRPr>
          </a:p>
          <a:p>
            <a:pPr marL="1258888" lvl="2" indent="-342900">
              <a:lnSpc>
                <a:spcPct val="100000"/>
              </a:lnSpc>
              <a:spcBef>
                <a:spcPts val="200"/>
              </a:spcBef>
              <a:spcAft>
                <a:spcPts val="200"/>
              </a:spcAft>
              <a:buClr>
                <a:prstClr val="black"/>
              </a:buClr>
              <a:buSzPct val="100000"/>
              <a:defRPr/>
            </a:pPr>
            <a:r>
              <a:rPr lang="en-US" sz="2000" dirty="0">
                <a:solidFill>
                  <a:prstClr val="black"/>
                </a:solidFill>
              </a:rPr>
              <a:t>Date and time returned</a:t>
            </a:r>
          </a:p>
          <a:p>
            <a:pPr marL="342900" indent="-342900">
              <a:lnSpc>
                <a:spcPct val="100000"/>
              </a:lnSpc>
              <a:spcBef>
                <a:spcPts val="200"/>
              </a:spcBef>
              <a:spcAft>
                <a:spcPts val="200"/>
              </a:spcAft>
              <a:buClr>
                <a:prstClr val="black"/>
              </a:buClr>
              <a:buSzPct val="100000"/>
              <a:defRPr/>
            </a:pPr>
            <a:r>
              <a:rPr lang="en-US" sz="2200" dirty="0">
                <a:solidFill>
                  <a:prstClr val="black"/>
                </a:solidFill>
              </a:rPr>
              <a:t>Chain of custody forms are kept on file for three years</a:t>
            </a:r>
          </a:p>
          <a:p>
            <a:pPr lvl="1" indent="-342900">
              <a:lnSpc>
                <a:spcPct val="100000"/>
              </a:lnSpc>
              <a:spcBef>
                <a:spcPts val="200"/>
              </a:spcBef>
              <a:spcAft>
                <a:spcPts val="200"/>
              </a:spcAft>
              <a:buClr>
                <a:prstClr val="black"/>
              </a:buClr>
              <a:buSzPct val="100000"/>
              <a:buFont typeface="Arial" charset="0"/>
              <a:buChar char="•"/>
              <a:defRPr/>
            </a:pPr>
            <a:r>
              <a:rPr lang="en-US" dirty="0">
                <a:solidFill>
                  <a:prstClr val="black"/>
                </a:solidFill>
              </a:rPr>
              <a:t>If materials are missing, these will be sent to CDE </a:t>
            </a:r>
          </a:p>
          <a:p>
            <a:endParaRPr lang="en-US" dirty="0"/>
          </a:p>
        </p:txBody>
      </p:sp>
      <p:sp>
        <p:nvSpPr>
          <p:cNvPr id="4" name="Slide Number Placeholder 3">
            <a:extLst>
              <a:ext uri="{FF2B5EF4-FFF2-40B4-BE49-F238E27FC236}">
                <a16:creationId xmlns="" xmlns:a16="http://schemas.microsoft.com/office/drawing/2014/main" id="{AA547D84-6FA9-4166-99BB-4AE411CB92FF}"/>
              </a:ext>
            </a:extLst>
          </p:cNvPr>
          <p:cNvSpPr>
            <a:spLocks noGrp="1"/>
          </p:cNvSpPr>
          <p:nvPr>
            <p:ph type="sldNum" sz="quarter" idx="12"/>
          </p:nvPr>
        </p:nvSpPr>
        <p:spPr/>
        <p:txBody>
          <a:bodyPr/>
          <a:lstStyle/>
          <a:p>
            <a:fld id="{C479D5F6-EDCB-402A-AC08-4943A1820E8F}" type="slidenum">
              <a:rPr lang="en-US" smtClean="0"/>
              <a:pPr/>
              <a:t>117</a:t>
            </a:fld>
            <a:endParaRPr lang="en-US" dirty="0"/>
          </a:p>
        </p:txBody>
      </p:sp>
    </p:spTree>
    <p:extLst>
      <p:ext uri="{BB962C8B-B14F-4D97-AF65-F5344CB8AC3E}">
        <p14:creationId xmlns:p14="http://schemas.microsoft.com/office/powerpoint/2010/main" val="116536488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1DB2A9-9D86-4465-9E55-9D65C4B747FF}"/>
              </a:ext>
            </a:extLst>
          </p:cNvPr>
          <p:cNvSpPr>
            <a:spLocks noGrp="1"/>
          </p:cNvSpPr>
          <p:nvPr>
            <p:ph type="title"/>
          </p:nvPr>
        </p:nvSpPr>
        <p:spPr/>
        <p:txBody>
          <a:bodyPr/>
          <a:lstStyle/>
          <a:p>
            <a:r>
              <a:rPr lang="en-US" dirty="0"/>
              <a:t>Documenting and Storing Test Materials</a:t>
            </a:r>
          </a:p>
        </p:txBody>
      </p:sp>
      <p:sp>
        <p:nvSpPr>
          <p:cNvPr id="3" name="Content Placeholder 2">
            <a:extLst>
              <a:ext uri="{FF2B5EF4-FFF2-40B4-BE49-F238E27FC236}">
                <a16:creationId xmlns="" xmlns:a16="http://schemas.microsoft.com/office/drawing/2014/main" id="{4AE89EDD-998F-422A-9AE5-FBD48CF0DB3B}"/>
              </a:ext>
            </a:extLst>
          </p:cNvPr>
          <p:cNvSpPr>
            <a:spLocks noGrp="1"/>
          </p:cNvSpPr>
          <p:nvPr>
            <p:ph idx="1"/>
          </p:nvPr>
        </p:nvSpPr>
        <p:spPr/>
        <p:txBody>
          <a:bodyPr/>
          <a:lstStyle/>
          <a:p>
            <a:pPr marL="342900" indent="-342900" fontAlgn="base">
              <a:lnSpc>
                <a:spcPct val="100000"/>
              </a:lnSpc>
              <a:spcAft>
                <a:spcPts val="600"/>
              </a:spcAft>
            </a:pPr>
            <a:r>
              <a:rPr lang="en-US" dirty="0">
                <a:solidFill>
                  <a:prstClr val="black"/>
                </a:solidFill>
                <a:ea typeface="ＭＳ Ｐゴシック" pitchFamily="34" charset="-128"/>
              </a:rPr>
              <a:t>Keep all boxes in which the test materials were delivered and use them to return </a:t>
            </a:r>
            <a:r>
              <a:rPr lang="en-US" b="1" dirty="0">
                <a:solidFill>
                  <a:prstClr val="black"/>
                </a:solidFill>
                <a:ea typeface="ＭＳ Ｐゴシック" pitchFamily="34" charset="-128"/>
              </a:rPr>
              <a:t>scorable</a:t>
            </a:r>
            <a:r>
              <a:rPr lang="en-US" dirty="0">
                <a:solidFill>
                  <a:prstClr val="black"/>
                </a:solidFill>
                <a:ea typeface="ＭＳ Ｐゴシック" pitchFamily="34" charset="-128"/>
              </a:rPr>
              <a:t> and </a:t>
            </a:r>
            <a:r>
              <a:rPr lang="en-US" b="1" dirty="0">
                <a:solidFill>
                  <a:prstClr val="black"/>
                </a:solidFill>
                <a:ea typeface="ＭＳ Ｐゴシック" pitchFamily="34" charset="-128"/>
              </a:rPr>
              <a:t>nonscorable</a:t>
            </a:r>
            <a:r>
              <a:rPr lang="en-US" dirty="0">
                <a:solidFill>
                  <a:prstClr val="black"/>
                </a:solidFill>
                <a:ea typeface="ＭＳ Ｐゴシック" pitchFamily="34" charset="-128"/>
              </a:rPr>
              <a:t> materials after testing is completed</a:t>
            </a:r>
          </a:p>
          <a:p>
            <a:pPr marL="342900" indent="-342900" fontAlgn="base">
              <a:lnSpc>
                <a:spcPct val="100000"/>
              </a:lnSpc>
              <a:spcAft>
                <a:spcPts val="600"/>
              </a:spcAft>
            </a:pPr>
            <a:r>
              <a:rPr lang="en-US" dirty="0">
                <a:solidFill>
                  <a:prstClr val="black"/>
                </a:solidFill>
                <a:ea typeface="ＭＳ Ｐゴシック" pitchFamily="34" charset="-128"/>
              </a:rPr>
              <a:t>Report the following occurrences immediately to Pearson Customer Service using the </a:t>
            </a:r>
            <a:r>
              <a:rPr lang="en-US" i="1" dirty="0">
                <a:solidFill>
                  <a:prstClr val="black"/>
                </a:solidFill>
                <a:ea typeface="ＭＳ Ｐゴシック" pitchFamily="34" charset="-128"/>
              </a:rPr>
              <a:t>Form to Report Contaminated, Damaged, or Missing Materials</a:t>
            </a:r>
            <a:r>
              <a:rPr lang="en-US" dirty="0">
                <a:solidFill>
                  <a:prstClr val="black"/>
                </a:solidFill>
                <a:ea typeface="ＭＳ Ｐゴシック" pitchFamily="34" charset="-128"/>
              </a:rPr>
              <a:t> </a:t>
            </a:r>
            <a:r>
              <a:rPr lang="en-US" i="1" dirty="0">
                <a:solidFill>
                  <a:prstClr val="black"/>
                </a:solidFill>
                <a:ea typeface="ＭＳ Ｐゴシック" pitchFamily="34" charset="-128"/>
              </a:rPr>
              <a:t>(Appendix E)</a:t>
            </a:r>
            <a:r>
              <a:rPr lang="en-US" dirty="0">
                <a:solidFill>
                  <a:prstClr val="black"/>
                </a:solidFill>
                <a:ea typeface="ＭＳ Ｐゴシック" pitchFamily="34" charset="-128"/>
              </a:rPr>
              <a:t>:</a:t>
            </a:r>
          </a:p>
          <a:p>
            <a:pPr marL="800100" lvl="1" indent="-342900" eaLnBrk="0" fontAlgn="base" hangingPunct="0">
              <a:lnSpc>
                <a:spcPct val="100000"/>
              </a:lnSpc>
              <a:spcBef>
                <a:spcPts val="300"/>
              </a:spcBef>
              <a:spcAft>
                <a:spcPts val="300"/>
              </a:spcAft>
            </a:pPr>
            <a:r>
              <a:rPr lang="en-US" dirty="0">
                <a:solidFill>
                  <a:prstClr val="black"/>
                </a:solidFill>
                <a:ea typeface="ＭＳ Ｐゴシック" pitchFamily="34" charset="-128"/>
              </a:rPr>
              <a:t>Non-receipt of any materials listed on the School Packing List</a:t>
            </a:r>
          </a:p>
          <a:p>
            <a:pPr marL="800100" lvl="1" indent="-342900" eaLnBrk="0" fontAlgn="base" hangingPunct="0">
              <a:lnSpc>
                <a:spcPct val="100000"/>
              </a:lnSpc>
              <a:spcBef>
                <a:spcPts val="300"/>
              </a:spcBef>
              <a:spcAft>
                <a:spcPts val="300"/>
              </a:spcAft>
            </a:pPr>
            <a:r>
              <a:rPr lang="en-US" dirty="0">
                <a:solidFill>
                  <a:prstClr val="black"/>
                </a:solidFill>
                <a:ea typeface="ＭＳ Ｐゴシック" pitchFamily="34" charset="-128"/>
              </a:rPr>
              <a:t>Discovery of damaged test material</a:t>
            </a:r>
          </a:p>
          <a:p>
            <a:pPr marL="800100" lvl="1" indent="-342900" eaLnBrk="0" fontAlgn="base" hangingPunct="0">
              <a:lnSpc>
                <a:spcPct val="100000"/>
              </a:lnSpc>
              <a:spcBef>
                <a:spcPts val="300"/>
              </a:spcBef>
              <a:spcAft>
                <a:spcPts val="300"/>
              </a:spcAft>
            </a:pPr>
            <a:r>
              <a:rPr lang="en-US" dirty="0">
                <a:solidFill>
                  <a:prstClr val="black"/>
                </a:solidFill>
                <a:ea typeface="ＭＳ Ｐゴシック" pitchFamily="34" charset="-128"/>
              </a:rPr>
              <a:t>Discovery of missing or duplicate sequence numbers on any test books</a:t>
            </a:r>
          </a:p>
          <a:p>
            <a:pPr marL="0" indent="0">
              <a:buNone/>
            </a:pPr>
            <a:endParaRPr lang="en-US" dirty="0"/>
          </a:p>
        </p:txBody>
      </p:sp>
      <p:sp>
        <p:nvSpPr>
          <p:cNvPr id="4" name="Slide Number Placeholder 3">
            <a:extLst>
              <a:ext uri="{FF2B5EF4-FFF2-40B4-BE49-F238E27FC236}">
                <a16:creationId xmlns="" xmlns:a16="http://schemas.microsoft.com/office/drawing/2014/main" id="{45F53EA9-4F19-472C-801E-AA67BEC0DD4A}"/>
              </a:ext>
            </a:extLst>
          </p:cNvPr>
          <p:cNvSpPr>
            <a:spLocks noGrp="1"/>
          </p:cNvSpPr>
          <p:nvPr>
            <p:ph type="sldNum" sz="quarter" idx="12"/>
          </p:nvPr>
        </p:nvSpPr>
        <p:spPr/>
        <p:txBody>
          <a:bodyPr/>
          <a:lstStyle/>
          <a:p>
            <a:fld id="{C479D5F6-EDCB-402A-AC08-4943A1820E8F}" type="slidenum">
              <a:rPr lang="en-US" smtClean="0"/>
              <a:pPr/>
              <a:t>118</a:t>
            </a:fld>
            <a:endParaRPr lang="en-US" dirty="0"/>
          </a:p>
        </p:txBody>
      </p:sp>
    </p:spTree>
    <p:extLst>
      <p:ext uri="{BB962C8B-B14F-4D97-AF65-F5344CB8AC3E}">
        <p14:creationId xmlns:p14="http://schemas.microsoft.com/office/powerpoint/2010/main" val="248620200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C9090A-B056-4DCD-861A-B5F722F7AEC7}"/>
              </a:ext>
            </a:extLst>
          </p:cNvPr>
          <p:cNvSpPr>
            <a:spLocks noGrp="1"/>
          </p:cNvSpPr>
          <p:nvPr>
            <p:ph type="title"/>
          </p:nvPr>
        </p:nvSpPr>
        <p:spPr/>
        <p:txBody>
          <a:bodyPr/>
          <a:lstStyle/>
          <a:p>
            <a:r>
              <a:rPr lang="en-US" dirty="0"/>
              <a:t>Steps to Order Additional Materials</a:t>
            </a:r>
          </a:p>
        </p:txBody>
      </p:sp>
      <p:sp>
        <p:nvSpPr>
          <p:cNvPr id="3" name="Content Placeholder 2">
            <a:extLst>
              <a:ext uri="{FF2B5EF4-FFF2-40B4-BE49-F238E27FC236}">
                <a16:creationId xmlns="" xmlns:a16="http://schemas.microsoft.com/office/drawing/2014/main" id="{49DD6CDB-C9B1-43E0-8E79-A8E8C91049CC}"/>
              </a:ext>
            </a:extLst>
          </p:cNvPr>
          <p:cNvSpPr>
            <a:spLocks noGrp="1"/>
          </p:cNvSpPr>
          <p:nvPr>
            <p:ph idx="1"/>
          </p:nvPr>
        </p:nvSpPr>
        <p:spPr/>
        <p:txBody>
          <a:bodyPr/>
          <a:lstStyle/>
          <a:p>
            <a:pPr>
              <a:lnSpc>
                <a:spcPct val="100000"/>
              </a:lnSpc>
              <a:buClr>
                <a:prstClr val="black"/>
              </a:buClr>
              <a:defRPr/>
            </a:pPr>
            <a:r>
              <a:rPr lang="en-US" b="1" dirty="0" smtClean="0">
                <a:solidFill>
                  <a:prstClr val="black"/>
                </a:solidFill>
              </a:rPr>
              <a:t>Only the official DAC can submit additional orders</a:t>
            </a:r>
            <a:endParaRPr lang="en-US" sz="800" dirty="0">
              <a:solidFill>
                <a:prstClr val="black"/>
              </a:solidFill>
            </a:endParaRPr>
          </a:p>
          <a:p>
            <a:pPr marL="742950" indent="-342900">
              <a:lnSpc>
                <a:spcPct val="100000"/>
              </a:lnSpc>
              <a:buClr>
                <a:prstClr val="black"/>
              </a:buClr>
              <a:defRPr/>
            </a:pPr>
            <a:r>
              <a:rPr lang="en-US" sz="2200" dirty="0">
                <a:solidFill>
                  <a:prstClr val="black"/>
                </a:solidFill>
              </a:rPr>
              <a:t>Quick Reference Guide to Additional Orders </a:t>
            </a:r>
            <a:r>
              <a:rPr lang="en-US" sz="2200" i="1" dirty="0">
                <a:solidFill>
                  <a:prstClr val="black"/>
                </a:solidFill>
              </a:rPr>
              <a:t>(Appendix H: </a:t>
            </a:r>
            <a:r>
              <a:rPr lang="en-US" sz="2200" i="1" dirty="0" err="1">
                <a:solidFill>
                  <a:prstClr val="black"/>
                </a:solidFill>
              </a:rPr>
              <a:t>PAnext</a:t>
            </a:r>
            <a:r>
              <a:rPr lang="en-US" sz="2200" i="1" dirty="0">
                <a:solidFill>
                  <a:prstClr val="black"/>
                </a:solidFill>
              </a:rPr>
              <a:t>)</a:t>
            </a:r>
          </a:p>
          <a:p>
            <a:pPr marL="742950" indent="-342900">
              <a:lnSpc>
                <a:spcPct val="100000"/>
              </a:lnSpc>
              <a:buClr>
                <a:prstClr val="black"/>
              </a:buClr>
              <a:defRPr/>
            </a:pPr>
            <a:r>
              <a:rPr lang="en-US" sz="2200" dirty="0" err="1">
                <a:solidFill>
                  <a:prstClr val="black"/>
                </a:solidFill>
              </a:rPr>
              <a:t>PAnext</a:t>
            </a:r>
            <a:r>
              <a:rPr lang="en-US" sz="2200" dirty="0">
                <a:solidFill>
                  <a:prstClr val="black"/>
                </a:solidFill>
              </a:rPr>
              <a:t> </a:t>
            </a:r>
            <a:r>
              <a:rPr lang="en-US" sz="2200" dirty="0">
                <a:solidFill>
                  <a:prstClr val="black"/>
                </a:solidFill>
                <a:cs typeface="Arial" panose="020B0604020202020204" pitchFamily="34" charset="0"/>
              </a:rPr>
              <a:t>Additional Orders Training Module</a:t>
            </a:r>
          </a:p>
          <a:p>
            <a:pPr marL="742950" indent="-342900">
              <a:lnSpc>
                <a:spcPct val="100000"/>
              </a:lnSpc>
              <a:buClr>
                <a:prstClr val="black"/>
              </a:buClr>
              <a:defRPr/>
            </a:pPr>
            <a:endParaRPr lang="en-US" b="1" dirty="0">
              <a:solidFill>
                <a:prstClr val="black"/>
              </a:solidFill>
              <a:cs typeface="Arial" panose="020B0604020202020204" pitchFamily="34" charset="0"/>
            </a:endParaRPr>
          </a:p>
          <a:p>
            <a:pPr marL="57150">
              <a:lnSpc>
                <a:spcPct val="100000"/>
              </a:lnSpc>
              <a:buClr>
                <a:prstClr val="black"/>
              </a:buClr>
              <a:defRPr/>
            </a:pPr>
            <a:r>
              <a:rPr lang="en-US" b="1" dirty="0">
                <a:solidFill>
                  <a:prstClr val="black"/>
                </a:solidFill>
                <a:cs typeface="Arial" panose="020B0604020202020204" pitchFamily="34" charset="0"/>
              </a:rPr>
              <a:t>Note</a:t>
            </a:r>
            <a:r>
              <a:rPr lang="en-US" dirty="0">
                <a:solidFill>
                  <a:prstClr val="black"/>
                </a:solidFill>
                <a:cs typeface="Arial" panose="020B0604020202020204" pitchFamily="34" charset="0"/>
              </a:rPr>
              <a:t>: CDE </a:t>
            </a:r>
            <a:r>
              <a:rPr lang="en-US" dirty="0" smtClean="0">
                <a:solidFill>
                  <a:prstClr val="black"/>
                </a:solidFill>
                <a:cs typeface="Arial" panose="020B0604020202020204" pitchFamily="34" charset="0"/>
              </a:rPr>
              <a:t>only reviews/approves </a:t>
            </a:r>
            <a:r>
              <a:rPr lang="en-US" dirty="0">
                <a:solidFill>
                  <a:prstClr val="black"/>
                </a:solidFill>
                <a:cs typeface="Arial" panose="020B0604020202020204" pitchFamily="34" charset="0"/>
              </a:rPr>
              <a:t>AOs for materials if:</a:t>
            </a:r>
          </a:p>
          <a:p>
            <a:pPr marL="742950" indent="-342900">
              <a:lnSpc>
                <a:spcPct val="100000"/>
              </a:lnSpc>
              <a:buClr>
                <a:prstClr val="black"/>
              </a:buClr>
              <a:defRPr/>
            </a:pPr>
            <a:r>
              <a:rPr lang="en-US" sz="2200" dirty="0">
                <a:solidFill>
                  <a:prstClr val="black"/>
                </a:solidFill>
                <a:cs typeface="Arial" panose="020B0604020202020204" pitchFamily="34" charset="0"/>
              </a:rPr>
              <a:t>Placed no more than two weeks before the district’s selected test window (by test)</a:t>
            </a:r>
          </a:p>
          <a:p>
            <a:pPr marL="742950" indent="-342900">
              <a:lnSpc>
                <a:spcPct val="100000"/>
              </a:lnSpc>
              <a:buClr>
                <a:prstClr val="black"/>
              </a:buClr>
              <a:defRPr/>
            </a:pPr>
            <a:r>
              <a:rPr lang="en-US" sz="2200" dirty="0">
                <a:solidFill>
                  <a:prstClr val="black"/>
                </a:solidFill>
                <a:cs typeface="Arial" panose="020B0604020202020204" pitchFamily="34" charset="0"/>
              </a:rPr>
              <a:t>The ordered materials </a:t>
            </a:r>
            <a:r>
              <a:rPr lang="en-US" sz="2200" dirty="0" smtClean="0">
                <a:solidFill>
                  <a:prstClr val="black"/>
                </a:solidFill>
                <a:cs typeface="Arial" panose="020B0604020202020204" pitchFamily="34" charset="0"/>
              </a:rPr>
              <a:t>match a </a:t>
            </a:r>
            <a:r>
              <a:rPr lang="en-US" sz="2200" dirty="0">
                <a:solidFill>
                  <a:prstClr val="black"/>
                </a:solidFill>
                <a:cs typeface="Arial" panose="020B0604020202020204" pitchFamily="34" charset="0"/>
              </a:rPr>
              <a:t>student registration in </a:t>
            </a:r>
            <a:r>
              <a:rPr lang="en-US" sz="2200" dirty="0" err="1" smtClean="0">
                <a:solidFill>
                  <a:prstClr val="black"/>
                </a:solidFill>
                <a:cs typeface="Arial" panose="020B0604020202020204" pitchFamily="34" charset="0"/>
              </a:rPr>
              <a:t>PAnext</a:t>
            </a:r>
            <a:endParaRPr lang="en-US" sz="2200" dirty="0">
              <a:solidFill>
                <a:prstClr val="black"/>
              </a:solidFill>
              <a:cs typeface="Arial" panose="020B0604020202020204" pitchFamily="34" charset="0"/>
            </a:endParaRPr>
          </a:p>
          <a:p>
            <a:pPr marL="1428750" lvl="1" indent="-342900">
              <a:lnSpc>
                <a:spcPct val="100000"/>
              </a:lnSpc>
              <a:buClr>
                <a:prstClr val="black"/>
              </a:buClr>
              <a:defRPr/>
            </a:pPr>
            <a:r>
              <a:rPr lang="en-US" sz="1800" dirty="0">
                <a:solidFill>
                  <a:prstClr val="black"/>
                </a:solidFill>
                <a:cs typeface="Arial" panose="020B0604020202020204" pitchFamily="34" charset="0"/>
              </a:rPr>
              <a:t>The registration/accommodation information must be entered on the student’s </a:t>
            </a:r>
            <a:r>
              <a:rPr lang="en-US" sz="1800" dirty="0" smtClean="0">
                <a:solidFill>
                  <a:prstClr val="black"/>
                </a:solidFill>
                <a:cs typeface="Arial" panose="020B0604020202020204" pitchFamily="34" charset="0"/>
              </a:rPr>
              <a:t>PNP </a:t>
            </a:r>
            <a:r>
              <a:rPr lang="en-US" sz="1800" dirty="0">
                <a:solidFill>
                  <a:prstClr val="black"/>
                </a:solidFill>
                <a:cs typeface="Arial" panose="020B0604020202020204" pitchFamily="34" charset="0"/>
              </a:rPr>
              <a:t>before placing the AO</a:t>
            </a:r>
          </a:p>
          <a:p>
            <a:endParaRPr lang="en-US" dirty="0"/>
          </a:p>
          <a:p>
            <a:endParaRPr lang="en-US" dirty="0"/>
          </a:p>
        </p:txBody>
      </p:sp>
      <p:sp>
        <p:nvSpPr>
          <p:cNvPr id="4" name="Slide Number Placeholder 3">
            <a:extLst>
              <a:ext uri="{FF2B5EF4-FFF2-40B4-BE49-F238E27FC236}">
                <a16:creationId xmlns="" xmlns:a16="http://schemas.microsoft.com/office/drawing/2014/main" id="{9420C4A1-0353-4CC1-BFB8-FAE4AA89213D}"/>
              </a:ext>
            </a:extLst>
          </p:cNvPr>
          <p:cNvSpPr>
            <a:spLocks noGrp="1"/>
          </p:cNvSpPr>
          <p:nvPr>
            <p:ph type="sldNum" sz="quarter" idx="12"/>
          </p:nvPr>
        </p:nvSpPr>
        <p:spPr/>
        <p:txBody>
          <a:bodyPr/>
          <a:lstStyle/>
          <a:p>
            <a:fld id="{C479D5F6-EDCB-402A-AC08-4943A1820E8F}" type="slidenum">
              <a:rPr lang="en-US" smtClean="0"/>
              <a:pPr/>
              <a:t>119</a:t>
            </a:fld>
            <a:endParaRPr lang="en-US" dirty="0"/>
          </a:p>
        </p:txBody>
      </p:sp>
    </p:spTree>
    <p:extLst>
      <p:ext uri="{BB962C8B-B14F-4D97-AF65-F5344CB8AC3E}">
        <p14:creationId xmlns:p14="http://schemas.microsoft.com/office/powerpoint/2010/main" val="2694169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Personally Identifiable Information (PII)</a:t>
            </a:r>
          </a:p>
        </p:txBody>
      </p:sp>
      <p:sp>
        <p:nvSpPr>
          <p:cNvPr id="5" name="Content Placeholder 4">
            <a:extLst>
              <a:ext uri="{FF2B5EF4-FFF2-40B4-BE49-F238E27FC236}">
                <a16:creationId xmlns="" xmlns:a16="http://schemas.microsoft.com/office/drawing/2014/main" id="{66284C4A-1152-4155-A495-F0604361CA40}"/>
              </a:ext>
            </a:extLst>
          </p:cNvPr>
          <p:cNvSpPr>
            <a:spLocks noGrp="1"/>
          </p:cNvSpPr>
          <p:nvPr>
            <p:ph idx="1"/>
          </p:nvPr>
        </p:nvSpPr>
        <p:spPr>
          <a:xfrm>
            <a:off x="628649" y="848550"/>
            <a:ext cx="8011498" cy="5255164"/>
          </a:xfrm>
        </p:spPr>
        <p:txBody>
          <a:bodyPr>
            <a:normAutofit fontScale="92500"/>
          </a:bodyPr>
          <a:lstStyle/>
          <a:p>
            <a:pPr marL="342900" indent="-342900">
              <a:spcAft>
                <a:spcPts val="1800"/>
              </a:spcAft>
            </a:pPr>
            <a:r>
              <a:rPr lang="en-US" sz="2200" dirty="0">
                <a:solidFill>
                  <a:prstClr val="black"/>
                </a:solidFill>
              </a:rPr>
              <a:t>State and Federal laws require </a:t>
            </a:r>
            <a:r>
              <a:rPr lang="en-US" sz="2200" dirty="0" smtClean="0">
                <a:solidFill>
                  <a:prstClr val="black"/>
                </a:solidFill>
              </a:rPr>
              <a:t>protection of student PII</a:t>
            </a:r>
            <a:endParaRPr lang="en-US" sz="2200" dirty="0">
              <a:solidFill>
                <a:prstClr val="black"/>
              </a:solidFill>
            </a:endParaRPr>
          </a:p>
          <a:p>
            <a:pPr marL="342900" indent="-342900">
              <a:spcAft>
                <a:spcPts val="1800"/>
              </a:spcAft>
            </a:pPr>
            <a:r>
              <a:rPr lang="en-US" sz="2200" dirty="0">
                <a:solidFill>
                  <a:prstClr val="black"/>
                </a:solidFill>
              </a:rPr>
              <a:t>PII is any information that, alone or in combination, could identify an individual student (e.g., name, SASID, detailed demographics)</a:t>
            </a:r>
          </a:p>
          <a:p>
            <a:pPr marL="342900" indent="-342900">
              <a:spcAft>
                <a:spcPts val="1800"/>
              </a:spcAft>
            </a:pPr>
            <a:r>
              <a:rPr lang="en-US" sz="2200" dirty="0">
                <a:solidFill>
                  <a:prstClr val="black"/>
                </a:solidFill>
              </a:rPr>
              <a:t>Emails can be intercepted, forwarded, and misrouted and are not secure methods for transmitting PII</a:t>
            </a:r>
          </a:p>
          <a:p>
            <a:pPr marL="342900" indent="-342900">
              <a:spcAft>
                <a:spcPts val="1800"/>
              </a:spcAft>
            </a:pPr>
            <a:r>
              <a:rPr lang="en-US" sz="2200" dirty="0">
                <a:solidFill>
                  <a:prstClr val="black"/>
                </a:solidFill>
              </a:rPr>
              <a:t>It is CDE policy that any email with PII sent to, from, and within CDE must be encrypted</a:t>
            </a:r>
          </a:p>
          <a:p>
            <a:pPr marL="342900" indent="-342900">
              <a:spcAft>
                <a:spcPts val="1800"/>
              </a:spcAft>
            </a:pPr>
            <a:r>
              <a:rPr lang="en-US" sz="2200" dirty="0">
                <a:solidFill>
                  <a:prstClr val="black"/>
                </a:solidFill>
              </a:rPr>
              <a:t>CDE strongly recommends that you encrypt emails with PII that are sent to other parties (other districts, within the district, vendors, etc.)</a:t>
            </a:r>
          </a:p>
          <a:p>
            <a:pPr marL="342900" indent="-342900">
              <a:spcAft>
                <a:spcPts val="1800"/>
              </a:spcAft>
            </a:pPr>
            <a:r>
              <a:rPr lang="en-US" sz="2200" dirty="0">
                <a:solidFill>
                  <a:prstClr val="black"/>
                </a:solidFill>
              </a:rPr>
              <a:t>Additional Resources: </a:t>
            </a:r>
            <a:r>
              <a:rPr lang="en-US" sz="2200" u="sng" dirty="0" smtClean="0">
                <a:solidFill>
                  <a:prstClr val="black"/>
                </a:solidFill>
                <a:hlinkClick r:id="rId2"/>
              </a:rPr>
              <a:t>http</a:t>
            </a:r>
            <a:r>
              <a:rPr lang="en-US" sz="2200" u="sng" dirty="0">
                <a:solidFill>
                  <a:prstClr val="black"/>
                </a:solidFill>
                <a:hlinkClick r:id="rId2"/>
              </a:rPr>
              <a:t>://www.cde.state.co.us/dataprivacyandsecurity</a:t>
            </a:r>
            <a:r>
              <a:rPr lang="en-US" sz="2200" dirty="0">
                <a:solidFill>
                  <a:sysClr val="windowText" lastClr="000000"/>
                </a:solidFill>
              </a:rPr>
              <a:t> </a:t>
            </a:r>
          </a:p>
          <a:p>
            <a:pPr>
              <a:spcAft>
                <a:spcPts val="1800"/>
              </a:spcAft>
            </a:pPr>
            <a:endParaRPr lang="en-US" dirty="0"/>
          </a:p>
          <a:p>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41787261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358C77-3500-48D4-AE27-66AA24C31043}"/>
              </a:ext>
            </a:extLst>
          </p:cNvPr>
          <p:cNvSpPr>
            <a:spLocks noGrp="1"/>
          </p:cNvSpPr>
          <p:nvPr>
            <p:ph type="title"/>
          </p:nvPr>
        </p:nvSpPr>
        <p:spPr/>
        <p:txBody>
          <a:bodyPr/>
          <a:lstStyle/>
          <a:p>
            <a:r>
              <a:rPr lang="en-US" dirty="0"/>
              <a:t>Key Information to Order Additional Materials</a:t>
            </a:r>
          </a:p>
        </p:txBody>
      </p:sp>
      <p:sp>
        <p:nvSpPr>
          <p:cNvPr id="3" name="Content Placeholder 2">
            <a:extLst>
              <a:ext uri="{FF2B5EF4-FFF2-40B4-BE49-F238E27FC236}">
                <a16:creationId xmlns="" xmlns:a16="http://schemas.microsoft.com/office/drawing/2014/main" id="{3C48A903-FBA1-4351-A29C-D78E8BEF1298}"/>
              </a:ext>
            </a:extLst>
          </p:cNvPr>
          <p:cNvSpPr>
            <a:spLocks noGrp="1"/>
          </p:cNvSpPr>
          <p:nvPr>
            <p:ph idx="1"/>
          </p:nvPr>
        </p:nvSpPr>
        <p:spPr/>
        <p:txBody>
          <a:bodyPr>
            <a:normAutofit lnSpcReduction="10000"/>
          </a:bodyPr>
          <a:lstStyle/>
          <a:p>
            <a:pPr marL="0" indent="0">
              <a:lnSpc>
                <a:spcPct val="100000"/>
              </a:lnSpc>
              <a:buClr>
                <a:prstClr val="black"/>
              </a:buClr>
              <a:buNone/>
              <a:defRPr/>
            </a:pPr>
            <a:r>
              <a:rPr lang="en-US" b="1" dirty="0">
                <a:solidFill>
                  <a:prstClr val="black"/>
                </a:solidFill>
              </a:rPr>
              <a:t>Keep in mind when ordering additional material:</a:t>
            </a:r>
            <a:endParaRPr lang="en-US" sz="800" b="1" dirty="0">
              <a:solidFill>
                <a:prstClr val="black"/>
              </a:solidFill>
            </a:endParaRPr>
          </a:p>
          <a:p>
            <a:pPr marL="342900" indent="-342900">
              <a:lnSpc>
                <a:spcPct val="100000"/>
              </a:lnSpc>
              <a:buClr>
                <a:prstClr val="black"/>
              </a:buClr>
              <a:defRPr/>
            </a:pPr>
            <a:r>
              <a:rPr lang="en-US" dirty="0">
                <a:solidFill>
                  <a:prstClr val="black"/>
                </a:solidFill>
              </a:rPr>
              <a:t>Do not submit AOs prior to receiving the initial shipment of test materials</a:t>
            </a:r>
          </a:p>
          <a:p>
            <a:pPr lvl="1">
              <a:lnSpc>
                <a:spcPct val="100000"/>
              </a:lnSpc>
              <a:buClr>
                <a:prstClr val="black"/>
              </a:buClr>
              <a:defRPr/>
            </a:pPr>
            <a:r>
              <a:rPr lang="en-US" dirty="0">
                <a:solidFill>
                  <a:prstClr val="black"/>
                </a:solidFill>
              </a:rPr>
              <a:t>All test materials must be inventoried prior to placing an AO</a:t>
            </a:r>
          </a:p>
          <a:p>
            <a:pPr marL="342900" indent="-342900" fontAlgn="base">
              <a:spcAft>
                <a:spcPct val="0"/>
              </a:spcAft>
              <a:defRPr/>
            </a:pPr>
            <a:r>
              <a:rPr lang="en-US" dirty="0">
                <a:solidFill>
                  <a:srgbClr val="000000"/>
                </a:solidFill>
              </a:rPr>
              <a:t>Ancillary materials for return shipping are </a:t>
            </a:r>
            <a:r>
              <a:rPr lang="en-US" b="1" dirty="0">
                <a:solidFill>
                  <a:srgbClr val="000000"/>
                </a:solidFill>
              </a:rPr>
              <a:t>not</a:t>
            </a:r>
            <a:r>
              <a:rPr lang="en-US" dirty="0">
                <a:solidFill>
                  <a:srgbClr val="000000"/>
                </a:solidFill>
              </a:rPr>
              <a:t> automatically included in the AO</a:t>
            </a:r>
          </a:p>
          <a:p>
            <a:pPr lvl="1" fontAlgn="base">
              <a:spcAft>
                <a:spcPct val="0"/>
              </a:spcAft>
              <a:defRPr/>
            </a:pPr>
            <a:r>
              <a:rPr lang="en-US" dirty="0">
                <a:solidFill>
                  <a:srgbClr val="000000"/>
                </a:solidFill>
              </a:rPr>
              <a:t>Shipping labels</a:t>
            </a:r>
          </a:p>
          <a:p>
            <a:pPr lvl="1" fontAlgn="base">
              <a:spcAft>
                <a:spcPct val="0"/>
              </a:spcAft>
              <a:defRPr/>
            </a:pPr>
            <a:r>
              <a:rPr lang="en-US" dirty="0">
                <a:solidFill>
                  <a:srgbClr val="000000"/>
                </a:solidFill>
              </a:rPr>
              <a:t>Extra boxes</a:t>
            </a:r>
            <a:endParaRPr lang="en-US" dirty="0"/>
          </a:p>
          <a:p>
            <a:pPr marL="342900" indent="-342900">
              <a:lnSpc>
                <a:spcPct val="100000"/>
              </a:lnSpc>
              <a:buClr>
                <a:prstClr val="black"/>
              </a:buClr>
              <a:defRPr/>
            </a:pPr>
            <a:r>
              <a:rPr lang="en-US" dirty="0" smtClean="0">
                <a:solidFill>
                  <a:prstClr val="black"/>
                </a:solidFill>
              </a:rPr>
              <a:t>You </a:t>
            </a:r>
            <a:r>
              <a:rPr lang="en-US" dirty="0">
                <a:solidFill>
                  <a:prstClr val="black"/>
                </a:solidFill>
              </a:rPr>
              <a:t>can edit submitted AOs that are not yet approved</a:t>
            </a:r>
          </a:p>
          <a:p>
            <a:pPr marL="693738" lvl="1" indent="-236538">
              <a:lnSpc>
                <a:spcPct val="100000"/>
              </a:lnSpc>
              <a:buClr>
                <a:prstClr val="black"/>
              </a:buClr>
              <a:defRPr/>
            </a:pPr>
            <a:r>
              <a:rPr lang="en-US" dirty="0">
                <a:solidFill>
                  <a:prstClr val="black"/>
                </a:solidFill>
              </a:rPr>
              <a:t>Add on to submitted orders, do not create new, separate orders</a:t>
            </a:r>
          </a:p>
          <a:p>
            <a:pPr marL="342900" indent="-342900">
              <a:lnSpc>
                <a:spcPct val="100000"/>
              </a:lnSpc>
              <a:buClr>
                <a:prstClr val="black"/>
              </a:buClr>
              <a:defRPr/>
            </a:pPr>
            <a:r>
              <a:rPr lang="en-US" dirty="0" smtClean="0">
                <a:solidFill>
                  <a:prstClr val="black"/>
                </a:solidFill>
              </a:rPr>
              <a:t>Once </a:t>
            </a:r>
            <a:r>
              <a:rPr lang="en-US" dirty="0">
                <a:solidFill>
                  <a:prstClr val="black"/>
                </a:solidFill>
              </a:rPr>
              <a:t>an AO is approved, allow 4-5 business days for shipment delivery</a:t>
            </a:r>
          </a:p>
          <a:p>
            <a:pPr marL="342900" indent="-342900">
              <a:lnSpc>
                <a:spcPct val="100000"/>
              </a:lnSpc>
              <a:buClr>
                <a:prstClr val="black"/>
              </a:buClr>
              <a:defRPr/>
            </a:pPr>
            <a:r>
              <a:rPr lang="en-US" dirty="0">
                <a:solidFill>
                  <a:prstClr val="black"/>
                </a:solidFill>
              </a:rPr>
              <a:t>AOs are packaged by district and shipped to the </a:t>
            </a:r>
            <a:r>
              <a:rPr lang="en-US" dirty="0" smtClean="0">
                <a:solidFill>
                  <a:prstClr val="black"/>
                </a:solidFill>
              </a:rPr>
              <a:t>district</a:t>
            </a:r>
          </a:p>
          <a:p>
            <a:endParaRPr lang="en-US" dirty="0"/>
          </a:p>
        </p:txBody>
      </p:sp>
      <p:sp>
        <p:nvSpPr>
          <p:cNvPr id="4" name="Slide Number Placeholder 3">
            <a:extLst>
              <a:ext uri="{FF2B5EF4-FFF2-40B4-BE49-F238E27FC236}">
                <a16:creationId xmlns="" xmlns:a16="http://schemas.microsoft.com/office/drawing/2014/main" id="{60472E9C-C888-49A1-B7A4-BCCE128B4A21}"/>
              </a:ext>
            </a:extLst>
          </p:cNvPr>
          <p:cNvSpPr>
            <a:spLocks noGrp="1"/>
          </p:cNvSpPr>
          <p:nvPr>
            <p:ph type="sldNum" sz="quarter" idx="12"/>
          </p:nvPr>
        </p:nvSpPr>
        <p:spPr/>
        <p:txBody>
          <a:bodyPr/>
          <a:lstStyle/>
          <a:p>
            <a:fld id="{C479D5F6-EDCB-402A-AC08-4943A1820E8F}" type="slidenum">
              <a:rPr lang="en-US" smtClean="0"/>
              <a:pPr/>
              <a:t>120</a:t>
            </a:fld>
            <a:endParaRPr lang="en-US" dirty="0"/>
          </a:p>
        </p:txBody>
      </p:sp>
    </p:spTree>
    <p:extLst>
      <p:ext uri="{BB962C8B-B14F-4D97-AF65-F5344CB8AC3E}">
        <p14:creationId xmlns:p14="http://schemas.microsoft.com/office/powerpoint/2010/main" val="261453713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326A1D-1F53-47A4-B036-96FF96F9B7FE}"/>
              </a:ext>
            </a:extLst>
          </p:cNvPr>
          <p:cNvSpPr>
            <a:spLocks noGrp="1"/>
          </p:cNvSpPr>
          <p:nvPr>
            <p:ph type="ctrTitle"/>
          </p:nvPr>
        </p:nvSpPr>
        <p:spPr/>
        <p:txBody>
          <a:bodyPr/>
          <a:lstStyle/>
          <a:p>
            <a:r>
              <a:rPr lang="en-US" sz="1600" dirty="0"/>
              <a:t> </a:t>
            </a:r>
            <a:r>
              <a:rPr lang="en-US" dirty="0"/>
              <a:t/>
            </a:r>
            <a:br>
              <a:rPr lang="en-US" dirty="0"/>
            </a:br>
            <a:r>
              <a:rPr lang="en-US" dirty="0"/>
              <a:t>During Testing</a:t>
            </a:r>
            <a:br>
              <a:rPr lang="en-US" dirty="0"/>
            </a:br>
            <a:r>
              <a:rPr lang="en-US" dirty="0"/>
              <a:t>(Administering Tests)</a:t>
            </a:r>
          </a:p>
        </p:txBody>
      </p:sp>
      <p:sp>
        <p:nvSpPr>
          <p:cNvPr id="3" name="Slide Number Placeholder 2">
            <a:extLst>
              <a:ext uri="{FF2B5EF4-FFF2-40B4-BE49-F238E27FC236}">
                <a16:creationId xmlns="" xmlns:a16="http://schemas.microsoft.com/office/drawing/2014/main" id="{36276D32-2923-45BC-ABD8-6612B67024FC}"/>
              </a:ext>
            </a:extLst>
          </p:cNvPr>
          <p:cNvSpPr>
            <a:spLocks noGrp="1"/>
          </p:cNvSpPr>
          <p:nvPr>
            <p:ph type="sldNum" sz="quarter" idx="12"/>
          </p:nvPr>
        </p:nvSpPr>
        <p:spPr/>
        <p:txBody>
          <a:bodyPr/>
          <a:lstStyle/>
          <a:p>
            <a:fld id="{C479D5F6-EDCB-402A-AC08-4943A1820E8F}" type="slidenum">
              <a:rPr lang="en-US" smtClean="0"/>
              <a:pPr/>
              <a:t>121</a:t>
            </a:fld>
            <a:endParaRPr lang="en-US" dirty="0"/>
          </a:p>
        </p:txBody>
      </p:sp>
    </p:spTree>
    <p:extLst>
      <p:ext uri="{BB962C8B-B14F-4D97-AF65-F5344CB8AC3E}">
        <p14:creationId xmlns:p14="http://schemas.microsoft.com/office/powerpoint/2010/main" val="269802429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B0EC1E-63D8-40AA-A8D0-7E2F158F0BD9}"/>
              </a:ext>
            </a:extLst>
          </p:cNvPr>
          <p:cNvSpPr>
            <a:spLocks noGrp="1"/>
          </p:cNvSpPr>
          <p:nvPr>
            <p:ph type="title"/>
          </p:nvPr>
        </p:nvSpPr>
        <p:spPr/>
        <p:txBody>
          <a:bodyPr/>
          <a:lstStyle/>
          <a:p>
            <a:r>
              <a:rPr lang="en-US" dirty="0"/>
              <a:t>CBT Task “Prepare” Test Sessions</a:t>
            </a:r>
          </a:p>
        </p:txBody>
      </p:sp>
      <p:sp>
        <p:nvSpPr>
          <p:cNvPr id="3" name="Content Placeholder 2">
            <a:extLst>
              <a:ext uri="{FF2B5EF4-FFF2-40B4-BE49-F238E27FC236}">
                <a16:creationId xmlns="" xmlns:a16="http://schemas.microsoft.com/office/drawing/2014/main" id="{C1BF7FCA-67A3-46D3-B0C5-FDD11014201A}"/>
              </a:ext>
            </a:extLst>
          </p:cNvPr>
          <p:cNvSpPr>
            <a:spLocks noGrp="1"/>
          </p:cNvSpPr>
          <p:nvPr>
            <p:ph idx="1"/>
          </p:nvPr>
        </p:nvSpPr>
        <p:spPr/>
        <p:txBody>
          <a:bodyPr/>
          <a:lstStyle/>
          <a:p>
            <a:pPr marL="342900" indent="-342900">
              <a:lnSpc>
                <a:spcPct val="100000"/>
              </a:lnSpc>
              <a:defRPr/>
            </a:pPr>
            <a:r>
              <a:rPr lang="en-US" sz="2200" dirty="0">
                <a:solidFill>
                  <a:prstClr val="black"/>
                </a:solidFill>
              </a:rPr>
              <a:t>This step assigns forms to each student in the test session</a:t>
            </a:r>
          </a:p>
          <a:p>
            <a:pPr lvl="1">
              <a:lnSpc>
                <a:spcPct val="100000"/>
              </a:lnSpc>
              <a:defRPr/>
            </a:pPr>
            <a:r>
              <a:rPr lang="en-US" sz="2200" b="1" dirty="0">
                <a:solidFill>
                  <a:prstClr val="black"/>
                </a:solidFill>
              </a:rPr>
              <a:t>Prior</a:t>
            </a:r>
            <a:r>
              <a:rPr lang="en-US" sz="2200" dirty="0">
                <a:solidFill>
                  <a:prstClr val="black"/>
                </a:solidFill>
              </a:rPr>
              <a:t> to completing this step, ensure students are assigned to the appropriate form-dependent accommodations and accessibility features (e.g., TTS)</a:t>
            </a:r>
          </a:p>
          <a:p>
            <a:pPr lvl="2">
              <a:lnSpc>
                <a:spcPct val="100000"/>
              </a:lnSpc>
              <a:defRPr/>
            </a:pPr>
            <a:r>
              <a:rPr lang="en-US" dirty="0">
                <a:solidFill>
                  <a:prstClr val="black"/>
                </a:solidFill>
              </a:rPr>
              <a:t>If not indicated prior to this step, remove student from the test session, update PNP, then add back to the test session</a:t>
            </a:r>
          </a:p>
          <a:p>
            <a:pPr marL="342900" indent="-342900">
              <a:lnSpc>
                <a:spcPct val="100000"/>
              </a:lnSpc>
              <a:defRPr/>
            </a:pPr>
            <a:r>
              <a:rPr lang="en-US" sz="2200" dirty="0" smtClean="0">
                <a:solidFill>
                  <a:prstClr val="black"/>
                </a:solidFill>
              </a:rPr>
              <a:t>“</a:t>
            </a:r>
            <a:r>
              <a:rPr lang="en-US" sz="2200" dirty="0">
                <a:solidFill>
                  <a:prstClr val="black"/>
                </a:solidFill>
              </a:rPr>
              <a:t>Prepare” sessions at least one school-day prior to starting a test session</a:t>
            </a:r>
          </a:p>
          <a:p>
            <a:pPr lvl="1">
              <a:lnSpc>
                <a:spcPct val="100000"/>
              </a:lnSpc>
              <a:defRPr/>
            </a:pPr>
            <a:r>
              <a:rPr lang="en-US" sz="2200" dirty="0">
                <a:solidFill>
                  <a:prstClr val="black"/>
                </a:solidFill>
              </a:rPr>
              <a:t>Allows for the starting of multiple test sessions at one time</a:t>
            </a:r>
          </a:p>
          <a:p>
            <a:pPr lvl="1">
              <a:lnSpc>
                <a:spcPct val="100000"/>
              </a:lnSpc>
              <a:defRPr/>
            </a:pPr>
            <a:r>
              <a:rPr lang="en-US" sz="2200" dirty="0" smtClean="0">
                <a:solidFill>
                  <a:prstClr val="black"/>
                </a:solidFill>
              </a:rPr>
              <a:t>Only </a:t>
            </a:r>
            <a:r>
              <a:rPr lang="en-US" sz="2200" dirty="0">
                <a:solidFill>
                  <a:prstClr val="black"/>
                </a:solidFill>
              </a:rPr>
              <a:t>users with LEA or STC roles (DAC, SAC) </a:t>
            </a:r>
            <a:r>
              <a:rPr lang="en-US" sz="2200" dirty="0" smtClean="0">
                <a:solidFill>
                  <a:prstClr val="black"/>
                </a:solidFill>
              </a:rPr>
              <a:t>can “prepare”</a:t>
            </a:r>
            <a:endParaRPr lang="en-US" sz="2200" dirty="0">
              <a:solidFill>
                <a:prstClr val="black"/>
              </a:solidFill>
            </a:endParaRPr>
          </a:p>
          <a:p>
            <a:pPr marL="342900" indent="-342900">
              <a:lnSpc>
                <a:spcPct val="100000"/>
              </a:lnSpc>
              <a:defRPr/>
            </a:pPr>
            <a:r>
              <a:rPr lang="en-US" sz="2200" dirty="0" smtClean="0">
                <a:solidFill>
                  <a:prstClr val="black"/>
                </a:solidFill>
              </a:rPr>
              <a:t>Once </a:t>
            </a:r>
            <a:r>
              <a:rPr lang="en-US" sz="2200" dirty="0">
                <a:solidFill>
                  <a:prstClr val="black"/>
                </a:solidFill>
              </a:rPr>
              <a:t>the session is “prepared” and the window is open, </a:t>
            </a:r>
            <a:r>
              <a:rPr lang="en-US" sz="2200" dirty="0" smtClean="0">
                <a:solidFill>
                  <a:prstClr val="black"/>
                </a:solidFill>
              </a:rPr>
              <a:t>“start” the </a:t>
            </a:r>
            <a:r>
              <a:rPr lang="en-US" sz="2200" dirty="0">
                <a:solidFill>
                  <a:prstClr val="black"/>
                </a:solidFill>
              </a:rPr>
              <a:t>test </a:t>
            </a:r>
            <a:r>
              <a:rPr lang="en-US" sz="2200" dirty="0" smtClean="0">
                <a:solidFill>
                  <a:prstClr val="black"/>
                </a:solidFill>
              </a:rPr>
              <a:t>session</a:t>
            </a:r>
            <a:endParaRPr lang="en-US" sz="2200" dirty="0">
              <a:solidFill>
                <a:prstClr val="black"/>
              </a:solidFill>
            </a:endParaRPr>
          </a:p>
          <a:p>
            <a:endParaRPr lang="en-US" dirty="0"/>
          </a:p>
        </p:txBody>
      </p:sp>
      <p:sp>
        <p:nvSpPr>
          <p:cNvPr id="4" name="Slide Number Placeholder 3">
            <a:extLst>
              <a:ext uri="{FF2B5EF4-FFF2-40B4-BE49-F238E27FC236}">
                <a16:creationId xmlns="" xmlns:a16="http://schemas.microsoft.com/office/drawing/2014/main" id="{B2640BA7-8E94-4346-ABF9-6EFF9B1A5BFC}"/>
              </a:ext>
            </a:extLst>
          </p:cNvPr>
          <p:cNvSpPr>
            <a:spLocks noGrp="1"/>
          </p:cNvSpPr>
          <p:nvPr>
            <p:ph type="sldNum" sz="quarter" idx="12"/>
          </p:nvPr>
        </p:nvSpPr>
        <p:spPr/>
        <p:txBody>
          <a:bodyPr/>
          <a:lstStyle/>
          <a:p>
            <a:fld id="{C479D5F6-EDCB-402A-AC08-4943A1820E8F}" type="slidenum">
              <a:rPr lang="en-US" smtClean="0"/>
              <a:pPr/>
              <a:t>122</a:t>
            </a:fld>
            <a:endParaRPr lang="en-US" dirty="0"/>
          </a:p>
        </p:txBody>
      </p:sp>
    </p:spTree>
    <p:extLst>
      <p:ext uri="{BB962C8B-B14F-4D97-AF65-F5344CB8AC3E}">
        <p14:creationId xmlns:p14="http://schemas.microsoft.com/office/powerpoint/2010/main" val="319669096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C5E997-E44A-40BF-96CE-EFD33D594577}"/>
              </a:ext>
            </a:extLst>
          </p:cNvPr>
          <p:cNvSpPr>
            <a:spLocks noGrp="1"/>
          </p:cNvSpPr>
          <p:nvPr>
            <p:ph type="title"/>
          </p:nvPr>
        </p:nvSpPr>
        <p:spPr/>
        <p:txBody>
          <a:bodyPr/>
          <a:lstStyle/>
          <a:p>
            <a:r>
              <a:rPr lang="en-US" dirty="0"/>
              <a:t>Incorrect Form Assignment</a:t>
            </a:r>
          </a:p>
        </p:txBody>
      </p:sp>
      <p:sp>
        <p:nvSpPr>
          <p:cNvPr id="3" name="Content Placeholder 2">
            <a:extLst>
              <a:ext uri="{FF2B5EF4-FFF2-40B4-BE49-F238E27FC236}">
                <a16:creationId xmlns="" xmlns:a16="http://schemas.microsoft.com/office/drawing/2014/main" id="{A0C7CD2A-B9F2-4E23-8E10-F4C04073DED1}"/>
              </a:ext>
            </a:extLst>
          </p:cNvPr>
          <p:cNvSpPr>
            <a:spLocks noGrp="1"/>
          </p:cNvSpPr>
          <p:nvPr>
            <p:ph idx="1"/>
          </p:nvPr>
        </p:nvSpPr>
        <p:spPr/>
        <p:txBody>
          <a:bodyPr/>
          <a:lstStyle/>
          <a:p>
            <a:pPr marL="457200" indent="-457200">
              <a:lnSpc>
                <a:spcPct val="100000"/>
              </a:lnSpc>
              <a:spcBef>
                <a:spcPts val="200"/>
              </a:spcBef>
              <a:spcAft>
                <a:spcPts val="200"/>
              </a:spcAft>
              <a:defRPr/>
            </a:pPr>
            <a:r>
              <a:rPr lang="en-US" sz="2600" dirty="0">
                <a:solidFill>
                  <a:sysClr val="windowText" lastClr="000000"/>
                </a:solidFill>
              </a:rPr>
              <a:t>Check form assignments </a:t>
            </a:r>
            <a:r>
              <a:rPr lang="en-US" sz="2600" b="1" dirty="0">
                <a:solidFill>
                  <a:sysClr val="windowText" lastClr="000000"/>
                </a:solidFill>
              </a:rPr>
              <a:t>before </a:t>
            </a:r>
            <a:r>
              <a:rPr lang="en-US" sz="2600" dirty="0">
                <a:solidFill>
                  <a:sysClr val="windowText" lastClr="000000"/>
                </a:solidFill>
              </a:rPr>
              <a:t>students log in</a:t>
            </a:r>
          </a:p>
          <a:p>
            <a:pPr marL="457200" indent="-457200">
              <a:lnSpc>
                <a:spcPct val="100000"/>
              </a:lnSpc>
              <a:spcBef>
                <a:spcPts val="200"/>
              </a:spcBef>
              <a:spcAft>
                <a:spcPts val="200"/>
              </a:spcAft>
              <a:defRPr/>
            </a:pPr>
            <a:r>
              <a:rPr lang="en-US" sz="2600" dirty="0">
                <a:solidFill>
                  <a:sysClr val="windowText" lastClr="000000"/>
                </a:solidFill>
              </a:rPr>
              <a:t>Incorrect forms </a:t>
            </a:r>
            <a:r>
              <a:rPr lang="en-US" sz="2600" b="1" dirty="0">
                <a:solidFill>
                  <a:sysClr val="windowText" lastClr="000000"/>
                </a:solidFill>
              </a:rPr>
              <a:t>must</a:t>
            </a:r>
            <a:r>
              <a:rPr lang="en-US" sz="2600" dirty="0">
                <a:solidFill>
                  <a:sysClr val="windowText" lastClr="000000"/>
                </a:solidFill>
              </a:rPr>
              <a:t> be identified </a:t>
            </a:r>
            <a:r>
              <a:rPr lang="en-US" sz="2600" b="1" dirty="0">
                <a:solidFill>
                  <a:sysClr val="windowText" lastClr="000000"/>
                </a:solidFill>
              </a:rPr>
              <a:t>before</a:t>
            </a:r>
            <a:r>
              <a:rPr lang="en-US" sz="2600" dirty="0">
                <a:solidFill>
                  <a:sysClr val="windowText" lastClr="000000"/>
                </a:solidFill>
              </a:rPr>
              <a:t> students log in to test</a:t>
            </a:r>
          </a:p>
          <a:p>
            <a:pPr marL="457200" indent="-457200">
              <a:lnSpc>
                <a:spcPct val="100000"/>
              </a:lnSpc>
              <a:spcBef>
                <a:spcPts val="200"/>
              </a:spcBef>
              <a:spcAft>
                <a:spcPts val="200"/>
              </a:spcAft>
              <a:defRPr/>
            </a:pPr>
            <a:r>
              <a:rPr lang="en-US" sz="2600" dirty="0">
                <a:solidFill>
                  <a:sysClr val="windowText" lastClr="000000"/>
                </a:solidFill>
              </a:rPr>
              <a:t>If errors are identified </a:t>
            </a:r>
            <a:r>
              <a:rPr lang="en-US" sz="2600" b="1" dirty="0">
                <a:solidFill>
                  <a:sysClr val="windowText" lastClr="000000"/>
                </a:solidFill>
              </a:rPr>
              <a:t>after</a:t>
            </a:r>
            <a:r>
              <a:rPr lang="en-US" sz="2600" dirty="0">
                <a:solidFill>
                  <a:sysClr val="windowText" lastClr="000000"/>
                </a:solidFill>
              </a:rPr>
              <a:t> students log in to test, the options are: </a:t>
            </a:r>
          </a:p>
          <a:p>
            <a:pPr lvl="1">
              <a:lnSpc>
                <a:spcPct val="100000"/>
              </a:lnSpc>
              <a:spcBef>
                <a:spcPts val="200"/>
              </a:spcBef>
              <a:spcAft>
                <a:spcPts val="200"/>
              </a:spcAft>
              <a:defRPr/>
            </a:pPr>
            <a:r>
              <a:rPr lang="en-US" sz="2600" dirty="0">
                <a:solidFill>
                  <a:sysClr val="windowText" lastClr="000000"/>
                </a:solidFill>
              </a:rPr>
              <a:t>Continue with the test and suppress the score </a:t>
            </a:r>
          </a:p>
          <a:p>
            <a:pPr lvl="2">
              <a:lnSpc>
                <a:spcPct val="100000"/>
              </a:lnSpc>
              <a:spcBef>
                <a:spcPts val="200"/>
              </a:spcBef>
              <a:spcAft>
                <a:spcPts val="200"/>
              </a:spcAft>
              <a:defRPr/>
            </a:pPr>
            <a:r>
              <a:rPr lang="en-US" dirty="0">
                <a:solidFill>
                  <a:sysClr val="windowText" lastClr="000000"/>
                </a:solidFill>
              </a:rPr>
              <a:t>Student receives </a:t>
            </a:r>
            <a:r>
              <a:rPr lang="en-US" dirty="0" smtClean="0">
                <a:solidFill>
                  <a:sysClr val="windowText" lastClr="000000"/>
                </a:solidFill>
              </a:rPr>
              <a:t>SPR, </a:t>
            </a:r>
            <a:r>
              <a:rPr lang="en-US" dirty="0">
                <a:solidFill>
                  <a:sysClr val="windowText" lastClr="000000"/>
                </a:solidFill>
              </a:rPr>
              <a:t>but the scores </a:t>
            </a:r>
            <a:r>
              <a:rPr lang="en-US" dirty="0" smtClean="0">
                <a:solidFill>
                  <a:sysClr val="windowText" lastClr="000000"/>
                </a:solidFill>
              </a:rPr>
              <a:t>are not aggregated</a:t>
            </a:r>
            <a:endParaRPr lang="en-US" dirty="0">
              <a:solidFill>
                <a:sysClr val="windowText" lastClr="000000"/>
              </a:solidFill>
            </a:endParaRPr>
          </a:p>
          <a:p>
            <a:pPr lvl="2">
              <a:lnSpc>
                <a:spcPct val="100000"/>
              </a:lnSpc>
              <a:spcBef>
                <a:spcPts val="200"/>
              </a:spcBef>
              <a:spcAft>
                <a:spcPts val="200"/>
              </a:spcAft>
              <a:defRPr/>
            </a:pPr>
            <a:r>
              <a:rPr lang="en-US" dirty="0">
                <a:solidFill>
                  <a:sysClr val="windowText" lastClr="000000"/>
                </a:solidFill>
              </a:rPr>
              <a:t>Counts against participation for the school and district</a:t>
            </a:r>
          </a:p>
          <a:p>
            <a:pPr lvl="1">
              <a:lnSpc>
                <a:spcPct val="100000"/>
              </a:lnSpc>
              <a:spcBef>
                <a:spcPts val="200"/>
              </a:spcBef>
              <a:spcAft>
                <a:spcPts val="200"/>
              </a:spcAft>
              <a:defRPr/>
            </a:pPr>
            <a:r>
              <a:rPr lang="en-US" sz="2600" dirty="0">
                <a:solidFill>
                  <a:sysClr val="windowText" lastClr="000000"/>
                </a:solidFill>
              </a:rPr>
              <a:t>Stop the test and invalidate with Void 06</a:t>
            </a:r>
          </a:p>
          <a:p>
            <a:pPr lvl="2">
              <a:lnSpc>
                <a:spcPct val="100000"/>
              </a:lnSpc>
              <a:spcBef>
                <a:spcPts val="200"/>
              </a:spcBef>
              <a:spcAft>
                <a:spcPts val="200"/>
              </a:spcAft>
              <a:defRPr/>
            </a:pPr>
            <a:r>
              <a:rPr lang="en-US" dirty="0">
                <a:solidFill>
                  <a:sysClr val="windowText" lastClr="000000"/>
                </a:solidFill>
              </a:rPr>
              <a:t>Misadministration = the student </a:t>
            </a:r>
            <a:r>
              <a:rPr lang="en-US" dirty="0" smtClean="0">
                <a:solidFill>
                  <a:sysClr val="windowText" lastClr="000000"/>
                </a:solidFill>
              </a:rPr>
              <a:t>does not receive SPR</a:t>
            </a:r>
            <a:endParaRPr lang="en-US" dirty="0">
              <a:solidFill>
                <a:sysClr val="windowText" lastClr="000000"/>
              </a:solidFill>
            </a:endParaRPr>
          </a:p>
          <a:p>
            <a:pPr lvl="2">
              <a:lnSpc>
                <a:spcPct val="100000"/>
              </a:lnSpc>
              <a:spcBef>
                <a:spcPts val="200"/>
              </a:spcBef>
              <a:spcAft>
                <a:spcPts val="200"/>
              </a:spcAft>
              <a:defRPr/>
            </a:pPr>
            <a:r>
              <a:rPr lang="en-US" dirty="0">
                <a:solidFill>
                  <a:sysClr val="windowText" lastClr="000000"/>
                </a:solidFill>
              </a:rPr>
              <a:t>Counts against participation for the school and district</a:t>
            </a:r>
          </a:p>
          <a:p>
            <a:endParaRPr lang="en-US" dirty="0"/>
          </a:p>
        </p:txBody>
      </p:sp>
      <p:sp>
        <p:nvSpPr>
          <p:cNvPr id="4" name="Slide Number Placeholder 3">
            <a:extLst>
              <a:ext uri="{FF2B5EF4-FFF2-40B4-BE49-F238E27FC236}">
                <a16:creationId xmlns="" xmlns:a16="http://schemas.microsoft.com/office/drawing/2014/main" id="{19D0ADB1-5E3D-4D68-B188-EEFFA6CADD56}"/>
              </a:ext>
            </a:extLst>
          </p:cNvPr>
          <p:cNvSpPr>
            <a:spLocks noGrp="1"/>
          </p:cNvSpPr>
          <p:nvPr>
            <p:ph type="sldNum" sz="quarter" idx="12"/>
          </p:nvPr>
        </p:nvSpPr>
        <p:spPr/>
        <p:txBody>
          <a:bodyPr/>
          <a:lstStyle/>
          <a:p>
            <a:fld id="{C479D5F6-EDCB-402A-AC08-4943A1820E8F}" type="slidenum">
              <a:rPr lang="en-US" smtClean="0"/>
              <a:pPr/>
              <a:t>123</a:t>
            </a:fld>
            <a:endParaRPr lang="en-US" dirty="0"/>
          </a:p>
        </p:txBody>
      </p:sp>
    </p:spTree>
    <p:extLst>
      <p:ext uri="{BB962C8B-B14F-4D97-AF65-F5344CB8AC3E}">
        <p14:creationId xmlns:p14="http://schemas.microsoft.com/office/powerpoint/2010/main" val="387426736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A1130D-EC15-4E0A-92E5-0D18526802E7}"/>
              </a:ext>
            </a:extLst>
          </p:cNvPr>
          <p:cNvSpPr>
            <a:spLocks noGrp="1"/>
          </p:cNvSpPr>
          <p:nvPr>
            <p:ph type="title"/>
          </p:nvPr>
        </p:nvSpPr>
        <p:spPr/>
        <p:txBody>
          <a:bodyPr/>
          <a:lstStyle/>
          <a:p>
            <a:r>
              <a:rPr lang="en-US" dirty="0" err="1"/>
              <a:t>PAnext</a:t>
            </a:r>
            <a:r>
              <a:rPr lang="en-US" dirty="0"/>
              <a:t> </a:t>
            </a:r>
            <a:r>
              <a:rPr lang="en-US" dirty="0" smtClean="0"/>
              <a:t>Online Test </a:t>
            </a:r>
            <a:r>
              <a:rPr lang="en-US" dirty="0"/>
              <a:t>Session Life Cycle</a:t>
            </a:r>
          </a:p>
        </p:txBody>
      </p:sp>
      <p:sp>
        <p:nvSpPr>
          <p:cNvPr id="4" name="Slide Number Placeholder 3">
            <a:extLst>
              <a:ext uri="{FF2B5EF4-FFF2-40B4-BE49-F238E27FC236}">
                <a16:creationId xmlns="" xmlns:a16="http://schemas.microsoft.com/office/drawing/2014/main" id="{0DEC3395-3326-4C15-883E-79E2A03D7238}"/>
              </a:ext>
            </a:extLst>
          </p:cNvPr>
          <p:cNvSpPr>
            <a:spLocks noGrp="1"/>
          </p:cNvSpPr>
          <p:nvPr>
            <p:ph type="sldNum" sz="quarter" idx="12"/>
          </p:nvPr>
        </p:nvSpPr>
        <p:spPr/>
        <p:txBody>
          <a:bodyPr/>
          <a:lstStyle/>
          <a:p>
            <a:fld id="{C479D5F6-EDCB-402A-AC08-4943A1820E8F}" type="slidenum">
              <a:rPr lang="en-US" smtClean="0"/>
              <a:pPr/>
              <a:t>124</a:t>
            </a:fld>
            <a:endParaRPr lang="en-US" dirty="0"/>
          </a:p>
        </p:txBody>
      </p:sp>
      <p:graphicFrame>
        <p:nvGraphicFramePr>
          <p:cNvPr id="5" name="Diagram 4">
            <a:extLst>
              <a:ext uri="{FF2B5EF4-FFF2-40B4-BE49-F238E27FC236}">
                <a16:creationId xmlns="" xmlns:a16="http://schemas.microsoft.com/office/drawing/2014/main" id="{A4E4F450-89FF-432F-9B85-B0DB0CA6C545}"/>
              </a:ext>
            </a:extLst>
          </p:cNvPr>
          <p:cNvGraphicFramePr/>
          <p:nvPr>
            <p:extLst>
              <p:ext uri="{D42A27DB-BD31-4B8C-83A1-F6EECF244321}">
                <p14:modId xmlns:p14="http://schemas.microsoft.com/office/powerpoint/2010/main" val="3574596782"/>
              </p:ext>
            </p:extLst>
          </p:nvPr>
        </p:nvGraphicFramePr>
        <p:xfrm>
          <a:off x="223071" y="995251"/>
          <a:ext cx="8491979"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130130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BF5575-6C5D-418D-AB6A-F0B18B93FFD3}"/>
              </a:ext>
            </a:extLst>
          </p:cNvPr>
          <p:cNvSpPr>
            <a:spLocks noGrp="1"/>
          </p:cNvSpPr>
          <p:nvPr>
            <p:ph type="title"/>
          </p:nvPr>
        </p:nvSpPr>
        <p:spPr/>
        <p:txBody>
          <a:bodyPr/>
          <a:lstStyle/>
          <a:p>
            <a:r>
              <a:rPr lang="en-US" dirty="0" err="1"/>
              <a:t>PAnext</a:t>
            </a:r>
            <a:r>
              <a:rPr lang="en-US" dirty="0"/>
              <a:t> “Prepare” Test Session</a:t>
            </a:r>
          </a:p>
        </p:txBody>
      </p:sp>
      <p:sp>
        <p:nvSpPr>
          <p:cNvPr id="4" name="Slide Number Placeholder 3">
            <a:extLst>
              <a:ext uri="{FF2B5EF4-FFF2-40B4-BE49-F238E27FC236}">
                <a16:creationId xmlns="" xmlns:a16="http://schemas.microsoft.com/office/drawing/2014/main" id="{4B36DD84-D48A-4A1C-B695-AFD17DF145B5}"/>
              </a:ext>
            </a:extLst>
          </p:cNvPr>
          <p:cNvSpPr>
            <a:spLocks noGrp="1"/>
          </p:cNvSpPr>
          <p:nvPr>
            <p:ph type="sldNum" sz="quarter" idx="12"/>
          </p:nvPr>
        </p:nvSpPr>
        <p:spPr/>
        <p:txBody>
          <a:bodyPr/>
          <a:lstStyle/>
          <a:p>
            <a:fld id="{C479D5F6-EDCB-402A-AC08-4943A1820E8F}" type="slidenum">
              <a:rPr lang="en-US" smtClean="0"/>
              <a:pPr/>
              <a:t>125</a:t>
            </a:fld>
            <a:endParaRPr lang="en-US" dirty="0"/>
          </a:p>
        </p:txBody>
      </p:sp>
      <p:graphicFrame>
        <p:nvGraphicFramePr>
          <p:cNvPr id="7" name="Table 6">
            <a:extLst>
              <a:ext uri="{FF2B5EF4-FFF2-40B4-BE49-F238E27FC236}">
                <a16:creationId xmlns="" xmlns:a16="http://schemas.microsoft.com/office/drawing/2014/main" id="{29C2711B-682D-4D4E-86F6-4AE40FAFDD48}"/>
              </a:ext>
            </a:extLst>
          </p:cNvPr>
          <p:cNvGraphicFramePr>
            <a:graphicFrameLocks noGrp="1"/>
          </p:cNvGraphicFramePr>
          <p:nvPr>
            <p:extLst>
              <p:ext uri="{D42A27DB-BD31-4B8C-83A1-F6EECF244321}">
                <p14:modId xmlns:p14="http://schemas.microsoft.com/office/powerpoint/2010/main" val="4193956261"/>
              </p:ext>
            </p:extLst>
          </p:nvPr>
        </p:nvGraphicFramePr>
        <p:xfrm>
          <a:off x="474563" y="1162553"/>
          <a:ext cx="8189344" cy="3718560"/>
        </p:xfrm>
        <a:graphic>
          <a:graphicData uri="http://schemas.openxmlformats.org/drawingml/2006/table">
            <a:tbl>
              <a:tblPr firstRow="1" bandRow="1">
                <a:tableStyleId>{5C22544A-7EE6-4342-B048-85BDC9FD1C3A}</a:tableStyleId>
              </a:tblPr>
              <a:tblGrid>
                <a:gridCol w="849838">
                  <a:extLst>
                    <a:ext uri="{9D8B030D-6E8A-4147-A177-3AD203B41FA5}">
                      <a16:colId xmlns="" xmlns:a16="http://schemas.microsoft.com/office/drawing/2014/main" val="1936965632"/>
                    </a:ext>
                  </a:extLst>
                </a:gridCol>
                <a:gridCol w="7339506">
                  <a:extLst>
                    <a:ext uri="{9D8B030D-6E8A-4147-A177-3AD203B41FA5}">
                      <a16:colId xmlns="" xmlns:a16="http://schemas.microsoft.com/office/drawing/2014/main" val="3883146741"/>
                    </a:ext>
                  </a:extLst>
                </a:gridCol>
              </a:tblGrid>
              <a:tr h="370840">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800" dirty="0">
                          <a:effectLst/>
                        </a:rPr>
                        <a:t>Checklist Prior to Preparing a Session</a:t>
                      </a:r>
                      <a:endParaRPr lang="en-US" sz="2800" dirty="0">
                        <a:effectLst/>
                        <a:latin typeface="Trebuchet MS" panose="020B0603020202020204" pitchFamily="34" charset="0"/>
                        <a:ea typeface="Calibri"/>
                      </a:endParaRPr>
                    </a:p>
                  </a:txBody>
                  <a:tcPr marL="63585" marR="63585" marT="0" marB="0" anchor="ctr"/>
                </a:tc>
                <a:tc hMerge="1">
                  <a:txBody>
                    <a:bodyPr/>
                    <a:lstStyle/>
                    <a:p>
                      <a:endParaRPr lang="en-US"/>
                    </a:p>
                  </a:txBody>
                  <a:tcPr/>
                </a:tc>
                <a:extLst>
                  <a:ext uri="{0D108BD9-81ED-4DB2-BD59-A6C34878D82A}">
                    <a16:rowId xmlns="" xmlns:a16="http://schemas.microsoft.com/office/drawing/2014/main" val="2179477777"/>
                  </a:ext>
                </a:extLst>
              </a:tr>
              <a:tr h="0">
                <a:tc>
                  <a:txBody>
                    <a:bodyPr/>
                    <a:lstStyle/>
                    <a:p>
                      <a:endParaRPr lang="en-US"/>
                    </a:p>
                  </a:txBody>
                  <a:tcPr marL="63585" marR="63585"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spcBef>
                          <a:spcPts val="0"/>
                        </a:spcBef>
                        <a:spcAft>
                          <a:spcPts val="0"/>
                        </a:spcAft>
                      </a:pPr>
                      <a:r>
                        <a:rPr lang="en-US" sz="2400" dirty="0">
                          <a:effectLst/>
                        </a:rPr>
                        <a:t>All students’ PNP attributes are correct</a:t>
                      </a:r>
                      <a:endParaRPr lang="en-US" sz="2400" dirty="0">
                        <a:solidFill>
                          <a:schemeClr val="tx1"/>
                        </a:solidFill>
                        <a:effectLst/>
                        <a:latin typeface="Trebuchet MS" panose="020B0603020202020204" pitchFamily="34" charset="0"/>
                        <a:ea typeface="Calibri"/>
                      </a:endParaRPr>
                    </a:p>
                  </a:txBody>
                  <a:tcPr marL="63585" marR="63585" marT="182880" marB="182880" anchor="ctr"/>
                </a:tc>
                <a:extLst>
                  <a:ext uri="{0D108BD9-81ED-4DB2-BD59-A6C34878D82A}">
                    <a16:rowId xmlns="" xmlns:a16="http://schemas.microsoft.com/office/drawing/2014/main" val="2221692143"/>
                  </a:ext>
                </a:extLst>
              </a:tr>
              <a:tr h="0">
                <a:tc>
                  <a:txBody>
                    <a:bodyPr/>
                    <a:lstStyle/>
                    <a:p>
                      <a:endParaRPr lang="en-US"/>
                    </a:p>
                  </a:txBody>
                  <a:tcPr marL="63585" marR="63585"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spcBef>
                          <a:spcPts val="0"/>
                        </a:spcBef>
                        <a:spcAft>
                          <a:spcPts val="0"/>
                        </a:spcAft>
                      </a:pPr>
                      <a:r>
                        <a:rPr lang="en-US" sz="2400" dirty="0">
                          <a:effectLst/>
                        </a:rPr>
                        <a:t>Students requiring auditory</a:t>
                      </a:r>
                      <a:r>
                        <a:rPr lang="en-US" sz="2400" baseline="0" dirty="0">
                          <a:effectLst/>
                        </a:rPr>
                        <a:t> presentation of</a:t>
                      </a:r>
                      <a:r>
                        <a:rPr lang="en-US" sz="2400" dirty="0">
                          <a:effectLst/>
                        </a:rPr>
                        <a:t> tests in languages</a:t>
                      </a:r>
                      <a:r>
                        <a:rPr lang="en-US" sz="2400" baseline="0" dirty="0">
                          <a:effectLst/>
                        </a:rPr>
                        <a:t> other than English or Spanish, including sign language, </a:t>
                      </a:r>
                      <a:r>
                        <a:rPr lang="en-US" sz="2400" dirty="0">
                          <a:effectLst/>
                        </a:rPr>
                        <a:t>are added to separate sessions and those sessions are set to Oral Script</a:t>
                      </a:r>
                      <a:endParaRPr lang="en-US" sz="2400" dirty="0">
                        <a:solidFill>
                          <a:schemeClr val="tx1"/>
                        </a:solidFill>
                        <a:effectLst/>
                        <a:latin typeface="Trebuchet MS" panose="020B0603020202020204" pitchFamily="34" charset="0"/>
                        <a:ea typeface="Calibri"/>
                      </a:endParaRPr>
                    </a:p>
                  </a:txBody>
                  <a:tcPr marL="63585" marR="63585" marT="182880" marB="182880" anchor="ctr"/>
                </a:tc>
                <a:extLst>
                  <a:ext uri="{0D108BD9-81ED-4DB2-BD59-A6C34878D82A}">
                    <a16:rowId xmlns="" xmlns:a16="http://schemas.microsoft.com/office/drawing/2014/main" val="1810043776"/>
                  </a:ext>
                </a:extLst>
              </a:tr>
              <a:tr h="0">
                <a:tc>
                  <a:txBody>
                    <a:bodyPr/>
                    <a:lstStyle/>
                    <a:p>
                      <a:endParaRPr lang="en-US"/>
                    </a:p>
                  </a:txBody>
                  <a:tcPr marL="63585" marR="63585"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spcBef>
                          <a:spcPts val="0"/>
                        </a:spcBef>
                        <a:spcAft>
                          <a:spcPts val="0"/>
                        </a:spcAft>
                      </a:pPr>
                      <a:r>
                        <a:rPr lang="en-US" sz="2400" dirty="0">
                          <a:effectLst/>
                        </a:rPr>
                        <a:t>Test content is proctor </a:t>
                      </a:r>
                      <a:r>
                        <a:rPr lang="en-US" sz="2400" dirty="0" smtClean="0">
                          <a:effectLst/>
                        </a:rPr>
                        <a:t>cached</a:t>
                      </a:r>
                      <a:endParaRPr lang="en-US" sz="2400" dirty="0">
                        <a:solidFill>
                          <a:schemeClr val="tx1"/>
                        </a:solidFill>
                        <a:effectLst/>
                        <a:latin typeface="Trebuchet MS" panose="020B0603020202020204" pitchFamily="34" charset="0"/>
                        <a:ea typeface="Calibri"/>
                      </a:endParaRPr>
                    </a:p>
                  </a:txBody>
                  <a:tcPr marL="63585" marR="63585" marT="182880" marB="182880" anchor="ctr"/>
                </a:tc>
                <a:extLst>
                  <a:ext uri="{0D108BD9-81ED-4DB2-BD59-A6C34878D82A}">
                    <a16:rowId xmlns="" xmlns:a16="http://schemas.microsoft.com/office/drawing/2014/main" val="3243101666"/>
                  </a:ext>
                </a:extLst>
              </a:tr>
            </a:tbl>
          </a:graphicData>
        </a:graphic>
      </p:graphicFrame>
      <p:sp>
        <p:nvSpPr>
          <p:cNvPr id="8" name="Rectangle 7">
            <a:extLst>
              <a:ext uri="{FF2B5EF4-FFF2-40B4-BE49-F238E27FC236}">
                <a16:creationId xmlns="" xmlns:a16="http://schemas.microsoft.com/office/drawing/2014/main" id="{4F82E1A3-5945-4E80-BD5F-A86BB25E867D}"/>
              </a:ext>
            </a:extLst>
          </p:cNvPr>
          <p:cNvSpPr/>
          <p:nvPr/>
        </p:nvSpPr>
        <p:spPr>
          <a:xfrm>
            <a:off x="715992" y="1798755"/>
            <a:ext cx="258793" cy="2846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A3BCBCD9-6D8F-4A1E-AD94-E3CCC2728142}"/>
              </a:ext>
            </a:extLst>
          </p:cNvPr>
          <p:cNvSpPr/>
          <p:nvPr/>
        </p:nvSpPr>
        <p:spPr>
          <a:xfrm>
            <a:off x="715990" y="3002114"/>
            <a:ext cx="258793" cy="2846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A52FF258-850D-4B35-AABC-3ACFB87301D9}"/>
              </a:ext>
            </a:extLst>
          </p:cNvPr>
          <p:cNvSpPr/>
          <p:nvPr/>
        </p:nvSpPr>
        <p:spPr>
          <a:xfrm>
            <a:off x="715991" y="4376173"/>
            <a:ext cx="258793" cy="2846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941373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AEE13A-B0C0-42CA-8055-50FBE95E3D9C}"/>
              </a:ext>
            </a:extLst>
          </p:cNvPr>
          <p:cNvSpPr>
            <a:spLocks noGrp="1"/>
          </p:cNvSpPr>
          <p:nvPr>
            <p:ph type="title"/>
          </p:nvPr>
        </p:nvSpPr>
        <p:spPr/>
        <p:txBody>
          <a:bodyPr/>
          <a:lstStyle/>
          <a:p>
            <a:r>
              <a:rPr lang="en-US" dirty="0"/>
              <a:t>TAM Reminders</a:t>
            </a:r>
          </a:p>
        </p:txBody>
      </p:sp>
      <p:sp>
        <p:nvSpPr>
          <p:cNvPr id="4" name="Slide Number Placeholder 3">
            <a:extLst>
              <a:ext uri="{FF2B5EF4-FFF2-40B4-BE49-F238E27FC236}">
                <a16:creationId xmlns="" xmlns:a16="http://schemas.microsoft.com/office/drawing/2014/main" id="{574CB3CB-23AD-44A6-A15B-F4D426DAC3EC}"/>
              </a:ext>
            </a:extLst>
          </p:cNvPr>
          <p:cNvSpPr>
            <a:spLocks noGrp="1"/>
          </p:cNvSpPr>
          <p:nvPr>
            <p:ph type="sldNum" sz="quarter" idx="12"/>
          </p:nvPr>
        </p:nvSpPr>
        <p:spPr/>
        <p:txBody>
          <a:bodyPr/>
          <a:lstStyle/>
          <a:p>
            <a:fld id="{C479D5F6-EDCB-402A-AC08-4943A1820E8F}" type="slidenum">
              <a:rPr lang="en-US" smtClean="0"/>
              <a:pPr/>
              <a:t>126</a:t>
            </a:fld>
            <a:endParaRPr lang="en-US" dirty="0"/>
          </a:p>
        </p:txBody>
      </p:sp>
      <p:pic>
        <p:nvPicPr>
          <p:cNvPr id="3" name="Picture 2"/>
          <p:cNvPicPr>
            <a:picLocks noChangeAspect="1"/>
          </p:cNvPicPr>
          <p:nvPr/>
        </p:nvPicPr>
        <p:blipFill>
          <a:blip r:embed="rId2"/>
          <a:stretch>
            <a:fillRect/>
          </a:stretch>
        </p:blipFill>
        <p:spPr>
          <a:xfrm>
            <a:off x="1615154" y="683171"/>
            <a:ext cx="5746126" cy="6174829"/>
          </a:xfrm>
          <a:prstGeom prst="rect">
            <a:avLst/>
          </a:prstGeom>
        </p:spPr>
      </p:pic>
      <p:sp>
        <p:nvSpPr>
          <p:cNvPr id="6" name="Rectangle 5">
            <a:extLst>
              <a:ext uri="{FF2B5EF4-FFF2-40B4-BE49-F238E27FC236}">
                <a16:creationId xmlns="" xmlns:a16="http://schemas.microsoft.com/office/drawing/2014/main" id="{C5E75D9E-CFE8-4899-8A07-F477B8B5438E}"/>
              </a:ext>
            </a:extLst>
          </p:cNvPr>
          <p:cNvSpPr/>
          <p:nvPr/>
        </p:nvSpPr>
        <p:spPr>
          <a:xfrm rot="19968552">
            <a:off x="119911" y="2155803"/>
            <a:ext cx="8922495" cy="3154710"/>
          </a:xfrm>
          <a:prstGeom prst="rect">
            <a:avLst/>
          </a:prstGeom>
          <a:noFill/>
        </p:spPr>
        <p:txBody>
          <a:bodyPr wrap="square" lIns="91440" tIns="45720" rIns="91440" bIns="45720">
            <a:spAutoFit/>
          </a:bodyPr>
          <a:lstStyle/>
          <a:p>
            <a:pPr algn="ctr" defTabSz="457200"/>
            <a:r>
              <a:rPr lang="en-US" sz="19900" dirty="0">
                <a:ln w="0"/>
                <a:solidFill>
                  <a:srgbClr val="44546A">
                    <a:alpha val="39000"/>
                  </a:srgbClr>
                </a:solidFill>
                <a:latin typeface="Trebuchet MS" panose="020B0603020202020204" pitchFamily="34" charset="0"/>
              </a:rPr>
              <a:t>DRAFT</a:t>
            </a:r>
          </a:p>
        </p:txBody>
      </p:sp>
    </p:spTree>
    <p:extLst>
      <p:ext uri="{BB962C8B-B14F-4D97-AF65-F5344CB8AC3E}">
        <p14:creationId xmlns:p14="http://schemas.microsoft.com/office/powerpoint/2010/main" val="220341475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55BA60-A9B9-4D74-8502-A0631AF7EBB0}"/>
              </a:ext>
            </a:extLst>
          </p:cNvPr>
          <p:cNvSpPr>
            <a:spLocks noGrp="1"/>
          </p:cNvSpPr>
          <p:nvPr>
            <p:ph type="title"/>
          </p:nvPr>
        </p:nvSpPr>
        <p:spPr/>
        <p:txBody>
          <a:bodyPr/>
          <a:lstStyle/>
          <a:p>
            <a:r>
              <a:rPr lang="en-US" dirty="0"/>
              <a:t>Tasks to Complete During Testing</a:t>
            </a:r>
          </a:p>
        </p:txBody>
      </p:sp>
      <p:sp>
        <p:nvSpPr>
          <p:cNvPr id="3" name="Content Placeholder 2">
            <a:extLst>
              <a:ext uri="{FF2B5EF4-FFF2-40B4-BE49-F238E27FC236}">
                <a16:creationId xmlns="" xmlns:a16="http://schemas.microsoft.com/office/drawing/2014/main" id="{8FE9C10C-15B7-4A18-8A30-C2AC7BC3120E}"/>
              </a:ext>
            </a:extLst>
          </p:cNvPr>
          <p:cNvSpPr>
            <a:spLocks noGrp="1"/>
          </p:cNvSpPr>
          <p:nvPr>
            <p:ph idx="1"/>
          </p:nvPr>
        </p:nvSpPr>
        <p:spPr/>
        <p:txBody>
          <a:bodyPr>
            <a:normAutofit/>
          </a:bodyPr>
          <a:lstStyle/>
          <a:p>
            <a:pPr marL="0" indent="0">
              <a:buNone/>
              <a:defRPr/>
            </a:pPr>
            <a:r>
              <a:rPr lang="en-US" b="1" dirty="0">
                <a:solidFill>
                  <a:sysClr val="windowText" lastClr="000000"/>
                </a:solidFill>
              </a:rPr>
              <a:t>On the Day of Testing (CBT):</a:t>
            </a:r>
          </a:p>
          <a:p>
            <a:pPr marL="288925" indent="-288925">
              <a:defRPr/>
            </a:pPr>
            <a:endParaRPr lang="en-US" sz="800" b="1" dirty="0">
              <a:solidFill>
                <a:sysClr val="windowText" lastClr="000000"/>
              </a:solidFill>
            </a:endParaRP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sysClr val="windowText" lastClr="000000"/>
                </a:solidFill>
              </a:rPr>
              <a:t>Distribute test materials</a:t>
            </a:r>
          </a:p>
          <a:p>
            <a:pPr marL="746125" lvl="2" indent="-288925">
              <a:lnSpc>
                <a:spcPct val="100000"/>
              </a:lnSpc>
              <a:spcBef>
                <a:spcPts val="200"/>
              </a:spcBef>
              <a:spcAft>
                <a:spcPts val="200"/>
              </a:spcAft>
              <a:buSzPct val="100000"/>
              <a:buFont typeface="Wingdings" panose="05000000000000000000" pitchFamily="2" charset="2"/>
              <a:buChar char="q"/>
              <a:defRPr/>
            </a:pPr>
            <a:r>
              <a:rPr lang="en-US" sz="1900" dirty="0">
                <a:solidFill>
                  <a:sysClr val="windowText" lastClr="000000"/>
                </a:solidFill>
              </a:rPr>
              <a:t>Ensure TAMs have 2020 on the cover</a:t>
            </a: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sysClr val="windowText" lastClr="000000"/>
                </a:solidFill>
              </a:rPr>
              <a:t>Ensure Test Administrators have a computer or tablet available</a:t>
            </a: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sysClr val="windowText" lastClr="000000"/>
                </a:solidFill>
              </a:rPr>
              <a:t>Check form assignment</a:t>
            </a:r>
          </a:p>
          <a:p>
            <a:pPr marL="746125" lvl="2" indent="-288925">
              <a:lnSpc>
                <a:spcPct val="100000"/>
              </a:lnSpc>
              <a:spcBef>
                <a:spcPts val="200"/>
              </a:spcBef>
              <a:spcAft>
                <a:spcPts val="200"/>
              </a:spcAft>
              <a:buSzPct val="100000"/>
              <a:buFont typeface="Wingdings" panose="05000000000000000000" pitchFamily="2" charset="2"/>
              <a:buChar char="q"/>
              <a:defRPr/>
            </a:pPr>
            <a:r>
              <a:rPr lang="en-US" sz="1900" dirty="0">
                <a:solidFill>
                  <a:sysClr val="windowText" lastClr="000000"/>
                </a:solidFill>
              </a:rPr>
              <a:t>Ensure accessibility features and accommodated forms are assigned to appropriate students</a:t>
            </a: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sysClr val="windowText" lastClr="000000"/>
                </a:solidFill>
              </a:rPr>
              <a:t>Monitor test activity</a:t>
            </a: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sysClr val="windowText" lastClr="000000"/>
                </a:solidFill>
              </a:rPr>
              <a:t>Be available to Test Administrators and Proctors</a:t>
            </a: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sysClr val="windowText" lastClr="000000"/>
                </a:solidFill>
              </a:rPr>
              <a:t>Investigate security breaches and testing irregularities</a:t>
            </a: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sysClr val="windowText" lastClr="000000"/>
                </a:solidFill>
              </a:rPr>
              <a:t>Follow protocol for contaminated or damaged test materials, safety threats, and severe weather</a:t>
            </a: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sysClr val="windowText" lastClr="000000"/>
                </a:solidFill>
              </a:rPr>
              <a:t>Respond to all technology related issues</a:t>
            </a: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sysClr val="windowText" lastClr="000000"/>
                </a:solidFill>
              </a:rPr>
              <a:t>Collect materials from Test Administrators after each test unit</a:t>
            </a:r>
            <a:endParaRPr lang="en-US" sz="2800" dirty="0">
              <a:solidFill>
                <a:sysClr val="windowText" lastClr="000000"/>
              </a:solidFill>
            </a:endParaRPr>
          </a:p>
          <a:p>
            <a:pPr marL="0" indent="0">
              <a:buNone/>
            </a:pPr>
            <a:endParaRPr lang="en-US" dirty="0"/>
          </a:p>
        </p:txBody>
      </p:sp>
      <p:sp>
        <p:nvSpPr>
          <p:cNvPr id="4" name="Slide Number Placeholder 3">
            <a:extLst>
              <a:ext uri="{FF2B5EF4-FFF2-40B4-BE49-F238E27FC236}">
                <a16:creationId xmlns="" xmlns:a16="http://schemas.microsoft.com/office/drawing/2014/main" id="{106B9184-10F4-4572-830A-4B8D96580937}"/>
              </a:ext>
            </a:extLst>
          </p:cNvPr>
          <p:cNvSpPr>
            <a:spLocks noGrp="1"/>
          </p:cNvSpPr>
          <p:nvPr>
            <p:ph type="sldNum" sz="quarter" idx="12"/>
          </p:nvPr>
        </p:nvSpPr>
        <p:spPr/>
        <p:txBody>
          <a:bodyPr/>
          <a:lstStyle/>
          <a:p>
            <a:fld id="{C479D5F6-EDCB-402A-AC08-4943A1820E8F}" type="slidenum">
              <a:rPr lang="en-US" smtClean="0"/>
              <a:pPr/>
              <a:t>127</a:t>
            </a:fld>
            <a:endParaRPr lang="en-US" dirty="0"/>
          </a:p>
        </p:txBody>
      </p:sp>
    </p:spTree>
    <p:extLst>
      <p:ext uri="{BB962C8B-B14F-4D97-AF65-F5344CB8AC3E}">
        <p14:creationId xmlns:p14="http://schemas.microsoft.com/office/powerpoint/2010/main" val="33430506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442047-FCF3-4BD1-88C3-AE82DA55412C}"/>
              </a:ext>
            </a:extLst>
          </p:cNvPr>
          <p:cNvSpPr>
            <a:spLocks noGrp="1"/>
          </p:cNvSpPr>
          <p:nvPr>
            <p:ph type="title"/>
          </p:nvPr>
        </p:nvSpPr>
        <p:spPr/>
        <p:txBody>
          <a:bodyPr/>
          <a:lstStyle/>
          <a:p>
            <a:r>
              <a:rPr lang="en-US" dirty="0"/>
              <a:t>During Testing – Security </a:t>
            </a:r>
            <a:r>
              <a:rPr lang="en-US" dirty="0" smtClean="0"/>
              <a:t>Breaches and Irregularities</a:t>
            </a:r>
            <a:endParaRPr lang="en-US" dirty="0"/>
          </a:p>
        </p:txBody>
      </p:sp>
      <p:sp>
        <p:nvSpPr>
          <p:cNvPr id="3" name="Content Placeholder 2">
            <a:extLst>
              <a:ext uri="{FF2B5EF4-FFF2-40B4-BE49-F238E27FC236}">
                <a16:creationId xmlns="" xmlns:a16="http://schemas.microsoft.com/office/drawing/2014/main" id="{A20A62A2-7542-456A-BA5E-384A57CD1888}"/>
              </a:ext>
            </a:extLst>
          </p:cNvPr>
          <p:cNvSpPr>
            <a:spLocks noGrp="1"/>
          </p:cNvSpPr>
          <p:nvPr>
            <p:ph idx="1"/>
          </p:nvPr>
        </p:nvSpPr>
        <p:spPr>
          <a:xfrm>
            <a:off x="628650" y="848550"/>
            <a:ext cx="7886700" cy="5379722"/>
          </a:xfrm>
        </p:spPr>
        <p:txBody>
          <a:bodyPr>
            <a:normAutofit/>
          </a:bodyPr>
          <a:lstStyle/>
          <a:p>
            <a:pPr marL="0" indent="0">
              <a:buNone/>
              <a:defRPr/>
            </a:pPr>
            <a:r>
              <a:rPr lang="en-US" sz="2200" b="1" dirty="0">
                <a:solidFill>
                  <a:prstClr val="black"/>
                </a:solidFill>
              </a:rPr>
              <a:t>Monitor and Report Security Breaches and Testing Irregularities</a:t>
            </a:r>
          </a:p>
          <a:p>
            <a:pPr>
              <a:defRPr/>
            </a:pPr>
            <a:endParaRPr lang="en-US" sz="800" b="1" dirty="0">
              <a:solidFill>
                <a:prstClr val="black"/>
              </a:solidFill>
            </a:endParaRPr>
          </a:p>
          <a:p>
            <a:pPr marL="514350" indent="-514350">
              <a:lnSpc>
                <a:spcPct val="100000"/>
              </a:lnSpc>
              <a:spcBef>
                <a:spcPts val="200"/>
              </a:spcBef>
              <a:spcAft>
                <a:spcPts val="200"/>
              </a:spcAft>
              <a:buClr>
                <a:prstClr val="black"/>
              </a:buClr>
              <a:buSzPct val="100000"/>
              <a:buFont typeface="+mj-lt"/>
              <a:buAutoNum type="arabicPeriod"/>
              <a:defRPr/>
            </a:pPr>
            <a:r>
              <a:rPr lang="en-US" sz="2200" dirty="0" smtClean="0">
                <a:solidFill>
                  <a:prstClr val="black"/>
                </a:solidFill>
              </a:rPr>
              <a:t>Immediately report all </a:t>
            </a:r>
            <a:r>
              <a:rPr lang="en-US" sz="2200" dirty="0">
                <a:solidFill>
                  <a:prstClr val="black"/>
                </a:solidFill>
              </a:rPr>
              <a:t>instances of security breaches and testing irregularities </a:t>
            </a:r>
            <a:r>
              <a:rPr lang="en-US" sz="2200" dirty="0" smtClean="0">
                <a:solidFill>
                  <a:prstClr val="black"/>
                </a:solidFill>
              </a:rPr>
              <a:t>to </a:t>
            </a:r>
            <a:r>
              <a:rPr lang="en-US" sz="2200" dirty="0">
                <a:solidFill>
                  <a:prstClr val="black"/>
                </a:solidFill>
              </a:rPr>
              <a:t>the SAC, and subsequently the DAC </a:t>
            </a:r>
          </a:p>
          <a:p>
            <a:pPr marL="514350" indent="-514350">
              <a:lnSpc>
                <a:spcPct val="100000"/>
              </a:lnSpc>
              <a:spcBef>
                <a:spcPts val="200"/>
              </a:spcBef>
              <a:spcAft>
                <a:spcPts val="200"/>
              </a:spcAft>
              <a:buClr>
                <a:prstClr val="black"/>
              </a:buClr>
              <a:buSzPct val="100000"/>
              <a:buFont typeface="+mj-lt"/>
              <a:buAutoNum type="arabicPeriod"/>
              <a:defRPr/>
            </a:pPr>
            <a:r>
              <a:rPr lang="en-US" sz="2200" dirty="0">
                <a:solidFill>
                  <a:prstClr val="black"/>
                </a:solidFill>
              </a:rPr>
              <a:t>DAC </a:t>
            </a:r>
            <a:r>
              <a:rPr lang="en-US" sz="2200" dirty="0" smtClean="0">
                <a:solidFill>
                  <a:prstClr val="black"/>
                </a:solidFill>
              </a:rPr>
              <a:t>must immediately </a:t>
            </a:r>
            <a:r>
              <a:rPr lang="en-US" sz="2200" dirty="0">
                <a:solidFill>
                  <a:prstClr val="black"/>
                </a:solidFill>
              </a:rPr>
              <a:t>contact CDE upon receiving </a:t>
            </a:r>
            <a:r>
              <a:rPr lang="en-US" sz="2200" dirty="0" smtClean="0">
                <a:solidFill>
                  <a:prstClr val="black"/>
                </a:solidFill>
              </a:rPr>
              <a:t>notification of a security breach</a:t>
            </a:r>
            <a:endParaRPr lang="en-US" sz="2200" dirty="0">
              <a:solidFill>
                <a:prstClr val="black"/>
              </a:solidFill>
            </a:endParaRPr>
          </a:p>
          <a:p>
            <a:pPr marL="514350" indent="-514350">
              <a:lnSpc>
                <a:spcPct val="100000"/>
              </a:lnSpc>
              <a:spcBef>
                <a:spcPts val="200"/>
              </a:spcBef>
              <a:spcAft>
                <a:spcPts val="200"/>
              </a:spcAft>
              <a:buClr>
                <a:prstClr val="black"/>
              </a:buClr>
              <a:buSzPct val="100000"/>
              <a:buFont typeface="+mj-lt"/>
              <a:buAutoNum type="arabicPeriod"/>
              <a:defRPr/>
            </a:pPr>
            <a:r>
              <a:rPr lang="en-US" sz="2200" dirty="0">
                <a:solidFill>
                  <a:prstClr val="black"/>
                </a:solidFill>
              </a:rPr>
              <a:t>Testing Irregularity or Security Breach</a:t>
            </a:r>
          </a:p>
          <a:p>
            <a:pPr marL="914400" lvl="1" indent="-514350">
              <a:lnSpc>
                <a:spcPct val="100000"/>
              </a:lnSpc>
              <a:spcBef>
                <a:spcPts val="200"/>
              </a:spcBef>
              <a:spcAft>
                <a:spcPts val="200"/>
              </a:spcAft>
              <a:buClr>
                <a:prstClr val="black"/>
              </a:buClr>
              <a:buSzPct val="100000"/>
              <a:defRPr/>
            </a:pPr>
            <a:r>
              <a:rPr lang="en-US" dirty="0">
                <a:solidFill>
                  <a:prstClr val="black"/>
                </a:solidFill>
              </a:rPr>
              <a:t>SAC </a:t>
            </a:r>
            <a:r>
              <a:rPr lang="en-US" dirty="0" smtClean="0">
                <a:solidFill>
                  <a:prstClr val="black"/>
                </a:solidFill>
              </a:rPr>
              <a:t>completes </a:t>
            </a:r>
            <a:r>
              <a:rPr lang="en-US" dirty="0">
                <a:solidFill>
                  <a:prstClr val="black"/>
                </a:solidFill>
              </a:rPr>
              <a:t>the </a:t>
            </a:r>
            <a:r>
              <a:rPr lang="en-US" i="1" dirty="0" smtClean="0">
                <a:solidFill>
                  <a:prstClr val="black"/>
                </a:solidFill>
              </a:rPr>
              <a:t>Testing </a:t>
            </a:r>
            <a:r>
              <a:rPr lang="en-US" i="1" dirty="0">
                <a:solidFill>
                  <a:prstClr val="black"/>
                </a:solidFill>
              </a:rPr>
              <a:t>Irregularity or Security Breach </a:t>
            </a:r>
            <a:r>
              <a:rPr lang="en-US" i="1" dirty="0" smtClean="0">
                <a:solidFill>
                  <a:prstClr val="black"/>
                </a:solidFill>
              </a:rPr>
              <a:t>Form (Appendix </a:t>
            </a:r>
            <a:r>
              <a:rPr lang="en-US" i="1" dirty="0">
                <a:solidFill>
                  <a:prstClr val="black"/>
                </a:solidFill>
              </a:rPr>
              <a:t>E) </a:t>
            </a:r>
          </a:p>
          <a:p>
            <a:pPr marL="914400" lvl="1" indent="-514350">
              <a:lnSpc>
                <a:spcPct val="100000"/>
              </a:lnSpc>
              <a:spcBef>
                <a:spcPts val="200"/>
              </a:spcBef>
              <a:spcAft>
                <a:spcPts val="200"/>
              </a:spcAft>
              <a:buClr>
                <a:prstClr val="black"/>
              </a:buClr>
              <a:buSzPct val="100000"/>
              <a:defRPr/>
            </a:pPr>
            <a:r>
              <a:rPr lang="en-US" dirty="0">
                <a:solidFill>
                  <a:prstClr val="black"/>
                </a:solidFill>
              </a:rPr>
              <a:t>SAC </a:t>
            </a:r>
            <a:r>
              <a:rPr lang="en-US" dirty="0" smtClean="0">
                <a:solidFill>
                  <a:prstClr val="black"/>
                </a:solidFill>
              </a:rPr>
              <a:t>adds </a:t>
            </a:r>
            <a:r>
              <a:rPr lang="en-US" dirty="0">
                <a:solidFill>
                  <a:prstClr val="black"/>
                </a:solidFill>
              </a:rPr>
              <a:t>incident to the TIR spreadsheet (found in </a:t>
            </a:r>
            <a:r>
              <a:rPr lang="en-US" dirty="0" err="1">
                <a:solidFill>
                  <a:prstClr val="black"/>
                </a:solidFill>
              </a:rPr>
              <a:t>Syncplicity</a:t>
            </a:r>
            <a:r>
              <a:rPr lang="en-US" dirty="0">
                <a:solidFill>
                  <a:prstClr val="black"/>
                </a:solidFill>
              </a:rPr>
              <a:t>)</a:t>
            </a:r>
          </a:p>
          <a:p>
            <a:pPr marL="914400" lvl="1" indent="-514350">
              <a:lnSpc>
                <a:spcPct val="100000"/>
              </a:lnSpc>
              <a:spcBef>
                <a:spcPts val="200"/>
              </a:spcBef>
              <a:spcAft>
                <a:spcPts val="200"/>
              </a:spcAft>
              <a:buClr>
                <a:prstClr val="black"/>
              </a:buClr>
              <a:buSzPct val="100000"/>
              <a:defRPr/>
            </a:pPr>
            <a:r>
              <a:rPr lang="en-US" dirty="0">
                <a:solidFill>
                  <a:prstClr val="black"/>
                </a:solidFill>
              </a:rPr>
              <a:t>DAC submits completed form and updated spreadsheet through CDE Assessment </a:t>
            </a:r>
            <a:r>
              <a:rPr lang="en-US" dirty="0" err="1">
                <a:solidFill>
                  <a:prstClr val="black"/>
                </a:solidFill>
              </a:rPr>
              <a:t>Syncplicity</a:t>
            </a:r>
            <a:r>
              <a:rPr lang="en-US" dirty="0">
                <a:solidFill>
                  <a:prstClr val="black"/>
                </a:solidFill>
              </a:rPr>
              <a:t> in the Assessment Forms folder</a:t>
            </a:r>
          </a:p>
          <a:p>
            <a:pPr marL="1314450" lvl="2" indent="-514350">
              <a:lnSpc>
                <a:spcPct val="100000"/>
              </a:lnSpc>
              <a:spcBef>
                <a:spcPts val="200"/>
              </a:spcBef>
              <a:spcAft>
                <a:spcPts val="200"/>
              </a:spcAft>
              <a:buClr>
                <a:prstClr val="black"/>
              </a:buClr>
              <a:buSzPct val="100000"/>
              <a:defRPr/>
            </a:pPr>
            <a:r>
              <a:rPr lang="en-US" sz="1900" dirty="0">
                <a:solidFill>
                  <a:prstClr val="black"/>
                </a:solidFill>
              </a:rPr>
              <a:t>Notify Sara </a:t>
            </a:r>
            <a:r>
              <a:rPr lang="en-US" sz="1900" dirty="0" err="1">
                <a:solidFill>
                  <a:prstClr val="black"/>
                </a:solidFill>
              </a:rPr>
              <a:t>Loerzel</a:t>
            </a:r>
            <a:r>
              <a:rPr lang="en-US" sz="1900" dirty="0">
                <a:solidFill>
                  <a:prstClr val="black"/>
                </a:solidFill>
              </a:rPr>
              <a:t> of posted form (</a:t>
            </a:r>
            <a:r>
              <a:rPr lang="en-US" sz="1900" dirty="0">
                <a:solidFill>
                  <a:srgbClr val="6C1B89"/>
                </a:solidFill>
                <a:hlinkClick r:id="rId2"/>
              </a:rPr>
              <a:t>loerzel_s</a:t>
            </a:r>
            <a:r>
              <a:rPr lang="en-US" sz="1900" dirty="0">
                <a:solidFill>
                  <a:prstClr val="black"/>
                </a:solidFill>
                <a:hlinkClick r:id="rId3"/>
              </a:rPr>
              <a:t>@cde.state.co.us</a:t>
            </a:r>
            <a:r>
              <a:rPr lang="en-US" sz="1900" dirty="0">
                <a:solidFill>
                  <a:prstClr val="black"/>
                </a:solidFill>
              </a:rPr>
              <a:t>)</a:t>
            </a:r>
            <a:endParaRPr lang="en-US" sz="1900" dirty="0">
              <a:solidFill>
                <a:srgbClr val="6C1B89"/>
              </a:solidFill>
            </a:endParaRPr>
          </a:p>
          <a:p>
            <a:endParaRPr lang="en-US" dirty="0"/>
          </a:p>
        </p:txBody>
      </p:sp>
      <p:sp>
        <p:nvSpPr>
          <p:cNvPr id="4" name="Slide Number Placeholder 3">
            <a:extLst>
              <a:ext uri="{FF2B5EF4-FFF2-40B4-BE49-F238E27FC236}">
                <a16:creationId xmlns="" xmlns:a16="http://schemas.microsoft.com/office/drawing/2014/main" id="{F93695B1-4E23-41FF-B2E1-53D5C9524F9F}"/>
              </a:ext>
            </a:extLst>
          </p:cNvPr>
          <p:cNvSpPr>
            <a:spLocks noGrp="1"/>
          </p:cNvSpPr>
          <p:nvPr>
            <p:ph type="sldNum" sz="quarter" idx="12"/>
          </p:nvPr>
        </p:nvSpPr>
        <p:spPr/>
        <p:txBody>
          <a:bodyPr/>
          <a:lstStyle/>
          <a:p>
            <a:fld id="{C479D5F6-EDCB-402A-AC08-4943A1820E8F}" type="slidenum">
              <a:rPr lang="en-US" smtClean="0"/>
              <a:pPr/>
              <a:t>128</a:t>
            </a:fld>
            <a:endParaRPr lang="en-US" dirty="0"/>
          </a:p>
        </p:txBody>
      </p:sp>
    </p:spTree>
    <p:extLst>
      <p:ext uri="{BB962C8B-B14F-4D97-AF65-F5344CB8AC3E}">
        <p14:creationId xmlns:p14="http://schemas.microsoft.com/office/powerpoint/2010/main" val="94430472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041D06-CB3B-4EEC-8BE4-18FF27369105}"/>
              </a:ext>
            </a:extLst>
          </p:cNvPr>
          <p:cNvSpPr>
            <a:spLocks noGrp="1"/>
          </p:cNvSpPr>
          <p:nvPr>
            <p:ph type="title"/>
          </p:nvPr>
        </p:nvSpPr>
        <p:spPr/>
        <p:txBody>
          <a:bodyPr/>
          <a:lstStyle/>
          <a:p>
            <a:r>
              <a:rPr lang="en-US" dirty="0"/>
              <a:t>During Testing – Security Breaches and Irregularities</a:t>
            </a:r>
          </a:p>
        </p:txBody>
      </p:sp>
      <p:sp>
        <p:nvSpPr>
          <p:cNvPr id="3" name="Content Placeholder 2">
            <a:extLst>
              <a:ext uri="{FF2B5EF4-FFF2-40B4-BE49-F238E27FC236}">
                <a16:creationId xmlns="" xmlns:a16="http://schemas.microsoft.com/office/drawing/2014/main" id="{71445DB9-797F-4FC9-8884-698EAED07EAD}"/>
              </a:ext>
            </a:extLst>
          </p:cNvPr>
          <p:cNvSpPr>
            <a:spLocks noGrp="1"/>
          </p:cNvSpPr>
          <p:nvPr>
            <p:ph idx="1"/>
          </p:nvPr>
        </p:nvSpPr>
        <p:spPr/>
        <p:txBody>
          <a:bodyPr/>
          <a:lstStyle/>
          <a:p>
            <a:pPr>
              <a:lnSpc>
                <a:spcPct val="100000"/>
              </a:lnSpc>
              <a:defRPr/>
            </a:pPr>
            <a:r>
              <a:rPr lang="en-US" sz="1800" dirty="0">
                <a:solidFill>
                  <a:sysClr val="windowText" lastClr="000000"/>
                </a:solidFill>
              </a:rPr>
              <a:t>When to submit </a:t>
            </a:r>
            <a:r>
              <a:rPr lang="en-US" sz="1800" dirty="0" smtClean="0">
                <a:solidFill>
                  <a:sysClr val="windowText" lastClr="000000"/>
                </a:solidFill>
              </a:rPr>
              <a:t>TIR form and spreadsheet </a:t>
            </a:r>
            <a:r>
              <a:rPr lang="en-US" sz="1800" dirty="0">
                <a:solidFill>
                  <a:sysClr val="windowText" lastClr="000000"/>
                </a:solidFill>
              </a:rPr>
              <a:t>to CDE via </a:t>
            </a:r>
            <a:r>
              <a:rPr lang="en-US" sz="1800" dirty="0" err="1">
                <a:solidFill>
                  <a:sysClr val="windowText" lastClr="000000"/>
                </a:solidFill>
              </a:rPr>
              <a:t>Syncplicity</a:t>
            </a:r>
            <a:r>
              <a:rPr lang="en-US" sz="1800" dirty="0">
                <a:solidFill>
                  <a:sysClr val="windowText" lastClr="000000"/>
                </a:solidFill>
              </a:rPr>
              <a:t>:</a:t>
            </a:r>
          </a:p>
          <a:p>
            <a:pPr marL="571500" indent="-282575">
              <a:lnSpc>
                <a:spcPct val="100000"/>
              </a:lnSpc>
              <a:defRPr/>
            </a:pPr>
            <a:r>
              <a:rPr lang="en-US" sz="1800" dirty="0">
                <a:solidFill>
                  <a:sysClr val="windowText" lastClr="000000"/>
                </a:solidFill>
              </a:rPr>
              <a:t>Students were grouped incorrectly – not same directions or time</a:t>
            </a:r>
          </a:p>
          <a:p>
            <a:pPr marL="571500" indent="-282575">
              <a:lnSpc>
                <a:spcPct val="100000"/>
              </a:lnSpc>
              <a:defRPr/>
            </a:pPr>
            <a:r>
              <a:rPr lang="en-US" sz="1800" dirty="0">
                <a:solidFill>
                  <a:sysClr val="windowText" lastClr="000000"/>
                </a:solidFill>
              </a:rPr>
              <a:t>Students were given an incorrect amount of time (more or less)</a:t>
            </a:r>
          </a:p>
          <a:p>
            <a:pPr marL="571500" indent="-282575">
              <a:lnSpc>
                <a:spcPct val="100000"/>
              </a:lnSpc>
              <a:defRPr/>
            </a:pPr>
            <a:r>
              <a:rPr lang="en-US" sz="1800" dirty="0">
                <a:solidFill>
                  <a:sysClr val="windowText" lastClr="000000"/>
                </a:solidFill>
              </a:rPr>
              <a:t>Students were cheating or using a unapproved electronic device</a:t>
            </a:r>
          </a:p>
          <a:p>
            <a:pPr marL="571500" indent="-282575">
              <a:lnSpc>
                <a:spcPct val="100000"/>
              </a:lnSpc>
              <a:defRPr/>
            </a:pPr>
            <a:r>
              <a:rPr lang="en-US" sz="1800" dirty="0">
                <a:solidFill>
                  <a:sysClr val="windowText" lastClr="000000"/>
                </a:solidFill>
              </a:rPr>
              <a:t>Students used an unapproved accommodation </a:t>
            </a:r>
            <a:r>
              <a:rPr lang="en-US" sz="1800" b="1" dirty="0">
                <a:solidFill>
                  <a:sysClr val="windowText" lastClr="000000"/>
                </a:solidFill>
              </a:rPr>
              <a:t>or</a:t>
            </a:r>
            <a:r>
              <a:rPr lang="en-US" sz="1800" dirty="0">
                <a:solidFill>
                  <a:sysClr val="windowText" lastClr="000000"/>
                </a:solidFill>
              </a:rPr>
              <a:t> were not provided an accommodation according to IEP, 504, or EL plan</a:t>
            </a:r>
          </a:p>
          <a:p>
            <a:pPr marL="1028700" lvl="2" indent="-282575">
              <a:lnSpc>
                <a:spcPct val="100000"/>
              </a:lnSpc>
              <a:defRPr/>
            </a:pPr>
            <a:r>
              <a:rPr lang="en-US" dirty="0" smtClean="0">
                <a:solidFill>
                  <a:sysClr val="windowText" lastClr="000000"/>
                </a:solidFill>
              </a:rPr>
              <a:t>Math</a:t>
            </a:r>
            <a:r>
              <a:rPr lang="en-US" dirty="0">
                <a:solidFill>
                  <a:sysClr val="windowText" lastClr="000000"/>
                </a:solidFill>
              </a:rPr>
              <a:t>, science, or social studies test read aloud to students without the oral script</a:t>
            </a:r>
          </a:p>
          <a:p>
            <a:pPr marL="571500" indent="-282575">
              <a:lnSpc>
                <a:spcPct val="100000"/>
              </a:lnSpc>
              <a:defRPr/>
            </a:pPr>
            <a:r>
              <a:rPr lang="en-US" sz="1800" dirty="0">
                <a:solidFill>
                  <a:sysClr val="windowText" lastClr="000000"/>
                </a:solidFill>
              </a:rPr>
              <a:t>Test Administrator did not follow procedures</a:t>
            </a:r>
          </a:p>
          <a:p>
            <a:pPr marL="571500" indent="-282575">
              <a:lnSpc>
                <a:spcPct val="100000"/>
              </a:lnSpc>
              <a:defRPr/>
            </a:pPr>
            <a:r>
              <a:rPr lang="en-US" sz="1800" dirty="0">
                <a:solidFill>
                  <a:sysClr val="windowText" lastClr="000000"/>
                </a:solidFill>
              </a:rPr>
              <a:t>PBT student goes past stop sign at the end of the unit</a:t>
            </a:r>
          </a:p>
          <a:p>
            <a:pPr marL="571500" indent="-282575">
              <a:lnSpc>
                <a:spcPct val="100000"/>
              </a:lnSpc>
              <a:defRPr/>
            </a:pPr>
            <a:r>
              <a:rPr lang="en-US" sz="1800" dirty="0">
                <a:solidFill>
                  <a:sysClr val="windowText" lastClr="000000"/>
                </a:solidFill>
              </a:rPr>
              <a:t>Large number of students involved in a technology related irregularity</a:t>
            </a:r>
          </a:p>
          <a:p>
            <a:pPr marL="1028700" lvl="2" indent="-282575">
              <a:lnSpc>
                <a:spcPct val="100000"/>
              </a:lnSpc>
              <a:defRPr/>
            </a:pPr>
            <a:r>
              <a:rPr lang="en-US" dirty="0">
                <a:solidFill>
                  <a:sysClr val="windowText" lastClr="000000"/>
                </a:solidFill>
              </a:rPr>
              <a:t>If technology issues cause testing to not be completed on one day</a:t>
            </a:r>
          </a:p>
          <a:p>
            <a:pPr marL="571500" indent="-282575">
              <a:lnSpc>
                <a:spcPct val="100000"/>
              </a:lnSpc>
              <a:defRPr/>
            </a:pPr>
            <a:r>
              <a:rPr lang="en-US" sz="1800" dirty="0">
                <a:solidFill>
                  <a:sysClr val="windowText" lastClr="000000"/>
                </a:solidFill>
              </a:rPr>
              <a:t>Student goes back into a unit on a different day and changes answers </a:t>
            </a:r>
          </a:p>
          <a:p>
            <a:pPr marL="571500" indent="-282575">
              <a:lnSpc>
                <a:spcPct val="100000"/>
              </a:lnSpc>
              <a:defRPr/>
            </a:pPr>
            <a:r>
              <a:rPr lang="en-US" sz="1800" dirty="0" smtClean="0">
                <a:solidFill>
                  <a:sysClr val="windowText" lastClr="000000"/>
                </a:solidFill>
              </a:rPr>
              <a:t>Test </a:t>
            </a:r>
            <a:r>
              <a:rPr lang="en-US" sz="1800" dirty="0">
                <a:solidFill>
                  <a:sysClr val="windowText" lastClr="000000"/>
                </a:solidFill>
              </a:rPr>
              <a:t>security </a:t>
            </a:r>
            <a:r>
              <a:rPr lang="en-US" sz="1800" dirty="0" smtClean="0">
                <a:solidFill>
                  <a:sysClr val="windowText" lastClr="000000"/>
                </a:solidFill>
              </a:rPr>
              <a:t>breach – contact CDE immediately</a:t>
            </a:r>
            <a:endParaRPr lang="en-US" sz="1800" dirty="0">
              <a:solidFill>
                <a:sysClr val="windowText" lastClr="000000"/>
              </a:solidFill>
            </a:endParaRPr>
          </a:p>
        </p:txBody>
      </p:sp>
      <p:sp>
        <p:nvSpPr>
          <p:cNvPr id="4" name="Slide Number Placeholder 3">
            <a:extLst>
              <a:ext uri="{FF2B5EF4-FFF2-40B4-BE49-F238E27FC236}">
                <a16:creationId xmlns="" xmlns:a16="http://schemas.microsoft.com/office/drawing/2014/main" id="{15001A93-897A-48A3-819C-70ABC35B0511}"/>
              </a:ext>
            </a:extLst>
          </p:cNvPr>
          <p:cNvSpPr>
            <a:spLocks noGrp="1"/>
          </p:cNvSpPr>
          <p:nvPr>
            <p:ph type="sldNum" sz="quarter" idx="12"/>
          </p:nvPr>
        </p:nvSpPr>
        <p:spPr/>
        <p:txBody>
          <a:bodyPr/>
          <a:lstStyle/>
          <a:p>
            <a:fld id="{C479D5F6-EDCB-402A-AC08-4943A1820E8F}" type="slidenum">
              <a:rPr lang="en-US" smtClean="0"/>
              <a:pPr/>
              <a:t>129</a:t>
            </a:fld>
            <a:endParaRPr lang="en-US" dirty="0"/>
          </a:p>
        </p:txBody>
      </p:sp>
    </p:spTree>
    <p:extLst>
      <p:ext uri="{BB962C8B-B14F-4D97-AF65-F5344CB8AC3E}">
        <p14:creationId xmlns:p14="http://schemas.microsoft.com/office/powerpoint/2010/main" val="87913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Syncplicity</a:t>
            </a:r>
            <a:endParaRPr lang="en-US" dirty="0"/>
          </a:p>
        </p:txBody>
      </p:sp>
      <p:sp>
        <p:nvSpPr>
          <p:cNvPr id="3" name="Content Placeholder 2"/>
          <p:cNvSpPr>
            <a:spLocks noGrp="1"/>
          </p:cNvSpPr>
          <p:nvPr>
            <p:ph idx="1"/>
          </p:nvPr>
        </p:nvSpPr>
        <p:spPr>
          <a:xfrm>
            <a:off x="628650" y="848549"/>
            <a:ext cx="7886700" cy="5943593"/>
          </a:xfrm>
        </p:spPr>
        <p:txBody>
          <a:bodyPr>
            <a:noAutofit/>
          </a:bodyPr>
          <a:lstStyle/>
          <a:p>
            <a:pPr marL="0" indent="0">
              <a:buNone/>
              <a:defRPr/>
            </a:pPr>
            <a:r>
              <a:rPr lang="en-US" sz="1800" dirty="0" smtClean="0">
                <a:solidFill>
                  <a:sysClr val="windowText" lastClr="000000"/>
                </a:solidFill>
              </a:rPr>
              <a:t>The official DAC uses </a:t>
            </a:r>
            <a:r>
              <a:rPr lang="en-US" sz="1800" dirty="0" err="1">
                <a:solidFill>
                  <a:sysClr val="windowText" lastClr="000000"/>
                </a:solidFill>
              </a:rPr>
              <a:t>Syncplicity</a:t>
            </a:r>
            <a:r>
              <a:rPr lang="en-US" sz="1800" dirty="0">
                <a:solidFill>
                  <a:sysClr val="windowText" lastClr="000000"/>
                </a:solidFill>
              </a:rPr>
              <a:t> to transfer secure information and PII to CDE</a:t>
            </a:r>
          </a:p>
          <a:p>
            <a:pPr>
              <a:defRPr/>
            </a:pPr>
            <a:r>
              <a:rPr lang="en-US" sz="1800" dirty="0">
                <a:solidFill>
                  <a:sysClr val="windowText" lastClr="000000"/>
                </a:solidFill>
              </a:rPr>
              <a:t>User Guide available at </a:t>
            </a:r>
            <a:r>
              <a:rPr lang="en-US" sz="1800" u="sng" dirty="0">
                <a:solidFill>
                  <a:sysClr val="windowText" lastClr="000000"/>
                </a:solidFill>
                <a:hlinkClick r:id="rId3"/>
              </a:rPr>
              <a:t>http://www.cde.state.co.us/assessment/ausyncug</a:t>
            </a:r>
            <a:endParaRPr lang="en-US" sz="1800" dirty="0">
              <a:solidFill>
                <a:sysClr val="windowText" lastClr="000000"/>
              </a:solidFill>
            </a:endParaRPr>
          </a:p>
          <a:p>
            <a:pPr>
              <a:defRPr/>
            </a:pPr>
            <a:r>
              <a:rPr lang="en-US" sz="1800" dirty="0" smtClean="0">
                <a:solidFill>
                  <a:sysClr val="windowText" lastClr="000000"/>
                </a:solidFill>
              </a:rPr>
              <a:t>CDE </a:t>
            </a:r>
            <a:r>
              <a:rPr lang="en-US" sz="1800" b="1" dirty="0">
                <a:solidFill>
                  <a:sysClr val="windowText" lastClr="000000"/>
                </a:solidFill>
              </a:rPr>
              <a:t>Assessment</a:t>
            </a:r>
            <a:r>
              <a:rPr lang="en-US" sz="1800" dirty="0">
                <a:solidFill>
                  <a:sysClr val="windowText" lastClr="000000"/>
                </a:solidFill>
              </a:rPr>
              <a:t> folders and </a:t>
            </a:r>
            <a:r>
              <a:rPr lang="en-US" sz="1800" dirty="0" smtClean="0">
                <a:solidFill>
                  <a:sysClr val="windowText" lastClr="000000"/>
                </a:solidFill>
              </a:rPr>
              <a:t>CDE </a:t>
            </a:r>
            <a:r>
              <a:rPr lang="en-US" sz="1800" b="1" dirty="0">
                <a:solidFill>
                  <a:sysClr val="windowText" lastClr="000000"/>
                </a:solidFill>
              </a:rPr>
              <a:t>Accountability</a:t>
            </a:r>
            <a:r>
              <a:rPr lang="en-US" sz="1800" dirty="0">
                <a:solidFill>
                  <a:sysClr val="windowText" lastClr="000000"/>
                </a:solidFill>
              </a:rPr>
              <a:t> folders are managed by different groups at </a:t>
            </a:r>
            <a:r>
              <a:rPr lang="en-US" sz="1800" dirty="0" smtClean="0">
                <a:solidFill>
                  <a:sysClr val="windowText" lastClr="000000"/>
                </a:solidFill>
              </a:rPr>
              <a:t>CDE - </a:t>
            </a:r>
            <a:r>
              <a:rPr lang="en-US" sz="1800" b="1" dirty="0" smtClean="0">
                <a:solidFill>
                  <a:sysClr val="windowText" lastClr="000000"/>
                </a:solidFill>
              </a:rPr>
              <a:t>CDE </a:t>
            </a:r>
            <a:r>
              <a:rPr lang="en-US" sz="1800" b="1" dirty="0">
                <a:solidFill>
                  <a:sysClr val="windowText" lastClr="000000"/>
                </a:solidFill>
              </a:rPr>
              <a:t>Assessment </a:t>
            </a:r>
            <a:r>
              <a:rPr lang="en-US" sz="1800" b="1" dirty="0" smtClean="0">
                <a:solidFill>
                  <a:sysClr val="windowText" lastClr="000000"/>
                </a:solidFill>
              </a:rPr>
              <a:t>controls </a:t>
            </a:r>
            <a:r>
              <a:rPr lang="en-US" sz="1800" b="1" dirty="0">
                <a:solidFill>
                  <a:sysClr val="windowText" lastClr="000000"/>
                </a:solidFill>
              </a:rPr>
              <a:t>ONLY the CDE Assessment </a:t>
            </a:r>
            <a:r>
              <a:rPr lang="en-US" sz="1800" b="1" dirty="0" smtClean="0">
                <a:solidFill>
                  <a:sysClr val="windowText" lastClr="000000"/>
                </a:solidFill>
              </a:rPr>
              <a:t>folders</a:t>
            </a:r>
            <a:endParaRPr lang="en-US" sz="1800" b="1" dirty="0">
              <a:solidFill>
                <a:sysClr val="windowText" lastClr="000000"/>
              </a:solidFill>
            </a:endParaRPr>
          </a:p>
          <a:p>
            <a:pPr>
              <a:defRPr/>
            </a:pPr>
            <a:r>
              <a:rPr lang="en-US" sz="1800" dirty="0" smtClean="0">
                <a:solidFill>
                  <a:sysClr val="windowText" lastClr="000000"/>
                </a:solidFill>
              </a:rPr>
              <a:t>All </a:t>
            </a:r>
            <a:r>
              <a:rPr lang="en-US" sz="1800" dirty="0">
                <a:solidFill>
                  <a:sysClr val="windowText" lastClr="000000"/>
                </a:solidFill>
              </a:rPr>
              <a:t>documents from </a:t>
            </a:r>
            <a:r>
              <a:rPr lang="en-US" sz="1800" dirty="0" smtClean="0">
                <a:solidFill>
                  <a:sysClr val="windowText" lastClr="000000"/>
                </a:solidFill>
              </a:rPr>
              <a:t>2019 were </a:t>
            </a:r>
            <a:r>
              <a:rPr lang="en-US" sz="1800" dirty="0">
                <a:solidFill>
                  <a:sysClr val="windowText" lastClr="000000"/>
                </a:solidFill>
              </a:rPr>
              <a:t>removed and archived </a:t>
            </a:r>
            <a:r>
              <a:rPr lang="en-US" sz="1800" dirty="0" smtClean="0">
                <a:solidFill>
                  <a:sysClr val="windowText" lastClr="000000"/>
                </a:solidFill>
              </a:rPr>
              <a:t>by </a:t>
            </a:r>
            <a:r>
              <a:rPr lang="en-US" sz="1800" dirty="0">
                <a:solidFill>
                  <a:sysClr val="windowText" lastClr="000000"/>
                </a:solidFill>
              </a:rPr>
              <a:t>CDE</a:t>
            </a:r>
          </a:p>
          <a:p>
            <a:r>
              <a:rPr lang="en-US" sz="1800" dirty="0" smtClean="0">
                <a:solidFill>
                  <a:srgbClr val="000000"/>
                </a:solidFill>
              </a:rPr>
              <a:t>When posting</a:t>
            </a:r>
            <a:endParaRPr lang="en-US" sz="1800" dirty="0">
              <a:solidFill>
                <a:srgbClr val="000000"/>
              </a:solidFill>
            </a:endParaRPr>
          </a:p>
          <a:p>
            <a:pPr lvl="1"/>
            <a:r>
              <a:rPr lang="en-US" sz="1800" dirty="0">
                <a:solidFill>
                  <a:srgbClr val="000000"/>
                </a:solidFill>
              </a:rPr>
              <a:t>Ensure documents are placed in correct folders</a:t>
            </a:r>
          </a:p>
          <a:p>
            <a:pPr lvl="1"/>
            <a:r>
              <a:rPr lang="en-US" sz="1800" dirty="0">
                <a:solidFill>
                  <a:srgbClr val="000000"/>
                </a:solidFill>
              </a:rPr>
              <a:t>Provide notice of uploaded files to the </a:t>
            </a:r>
            <a:br>
              <a:rPr lang="en-US" sz="1800" dirty="0">
                <a:solidFill>
                  <a:srgbClr val="000000"/>
                </a:solidFill>
              </a:rPr>
            </a:br>
            <a:r>
              <a:rPr lang="en-US" sz="1800" dirty="0">
                <a:solidFill>
                  <a:srgbClr val="000000"/>
                </a:solidFill>
              </a:rPr>
              <a:t>appropriate contact at CDE</a:t>
            </a:r>
          </a:p>
          <a:p>
            <a:pPr lvl="2"/>
            <a:r>
              <a:rPr lang="en-US" dirty="0">
                <a:solidFill>
                  <a:srgbClr val="000000"/>
                </a:solidFill>
              </a:rPr>
              <a:t>Email file path and include the file name</a:t>
            </a:r>
          </a:p>
          <a:p>
            <a:r>
              <a:rPr lang="en-US" sz="1800" b="1" dirty="0">
                <a:solidFill>
                  <a:srgbClr val="000000"/>
                </a:solidFill>
              </a:rPr>
              <a:t>Recommended</a:t>
            </a:r>
            <a:r>
              <a:rPr lang="en-US" sz="1800" dirty="0">
                <a:solidFill>
                  <a:srgbClr val="000000"/>
                </a:solidFill>
              </a:rPr>
              <a:t>: </a:t>
            </a:r>
            <a:r>
              <a:rPr lang="en-US" sz="1800" dirty="0" smtClean="0">
                <a:solidFill>
                  <a:srgbClr val="000000"/>
                </a:solidFill>
              </a:rPr>
              <a:t>Use </a:t>
            </a:r>
            <a:r>
              <a:rPr lang="en-US" sz="1800" dirty="0">
                <a:solidFill>
                  <a:srgbClr val="000000"/>
                </a:solidFill>
              </a:rPr>
              <a:t>the browser version (</a:t>
            </a:r>
            <a:r>
              <a:rPr lang="en-US" sz="1800" dirty="0" err="1">
                <a:solidFill>
                  <a:srgbClr val="000000"/>
                </a:solidFill>
              </a:rPr>
              <a:t>unsync</a:t>
            </a:r>
            <a:r>
              <a:rPr lang="en-US" sz="1800" dirty="0">
                <a:solidFill>
                  <a:srgbClr val="000000"/>
                </a:solidFill>
              </a:rPr>
              <a:t> local devices from </a:t>
            </a:r>
            <a:r>
              <a:rPr lang="en-US" sz="1800" dirty="0" smtClean="0">
                <a:solidFill>
                  <a:srgbClr val="000000"/>
                </a:solidFill>
              </a:rPr>
              <a:t>desktop </a:t>
            </a:r>
            <a:r>
              <a:rPr lang="en-US" sz="1800" dirty="0">
                <a:solidFill>
                  <a:srgbClr val="000000"/>
                </a:solidFill>
              </a:rPr>
              <a:t>app)</a:t>
            </a:r>
          </a:p>
          <a:p>
            <a:r>
              <a:rPr lang="en-US" sz="1800" dirty="0" smtClean="0">
                <a:solidFill>
                  <a:srgbClr val="000000"/>
                </a:solidFill>
              </a:rPr>
              <a:t>Optional: Each district </a:t>
            </a:r>
            <a:r>
              <a:rPr lang="en-US" sz="1800" dirty="0" smtClean="0"/>
              <a:t>may </a:t>
            </a:r>
            <a:r>
              <a:rPr lang="en-US" sz="1800" dirty="0"/>
              <a:t>add </a:t>
            </a:r>
            <a:r>
              <a:rPr lang="en-US" sz="1800" b="1" dirty="0" smtClean="0"/>
              <a:t>one</a:t>
            </a:r>
            <a:r>
              <a:rPr lang="en-US" sz="1800" dirty="0" smtClean="0"/>
              <a:t> additional </a:t>
            </a:r>
            <a:r>
              <a:rPr lang="en-US" sz="1800" dirty="0"/>
              <a:t>user who can access all CDE Assessment folders</a:t>
            </a:r>
          </a:p>
          <a:p>
            <a:pPr lvl="1"/>
            <a:r>
              <a:rPr lang="en-US" sz="1800" dirty="0" smtClean="0"/>
              <a:t>Confirm the district </a:t>
            </a:r>
            <a:r>
              <a:rPr lang="en-US" sz="1800" dirty="0"/>
              <a:t>allows the individual to </a:t>
            </a:r>
            <a:r>
              <a:rPr lang="en-US" sz="1800" dirty="0" smtClean="0"/>
              <a:t>access student </a:t>
            </a:r>
            <a:r>
              <a:rPr lang="en-US" sz="1800" dirty="0"/>
              <a:t>PII, including assessment files and </a:t>
            </a:r>
            <a:r>
              <a:rPr lang="en-US" sz="1800" dirty="0" smtClean="0"/>
              <a:t>reports</a:t>
            </a:r>
          </a:p>
          <a:p>
            <a:pPr lvl="1"/>
            <a:r>
              <a:rPr lang="en-US" sz="1800" dirty="0"/>
              <a:t>Complete the form at </a:t>
            </a:r>
            <a:r>
              <a:rPr lang="en-US" sz="1800" u="sng" dirty="0">
                <a:hlinkClick r:id="rId4"/>
              </a:rPr>
              <a:t>https://forms.gle/5bR1p9BdBue5bKm86</a:t>
            </a:r>
            <a:endParaRPr lang="en-US" sz="1800" dirty="0">
              <a:solidFill>
                <a:srgbClr val="000000"/>
              </a:solidFill>
            </a:endParaRPr>
          </a:p>
          <a:p>
            <a:pPr lvl="1"/>
            <a:r>
              <a:rPr lang="en-US" sz="1800" dirty="0" smtClean="0">
                <a:solidFill>
                  <a:srgbClr val="000000"/>
                </a:solidFill>
              </a:rPr>
              <a:t>It </a:t>
            </a:r>
            <a:r>
              <a:rPr lang="en-US" sz="1800" dirty="0">
                <a:solidFill>
                  <a:srgbClr val="000000"/>
                </a:solidFill>
              </a:rPr>
              <a:t>is </a:t>
            </a:r>
            <a:r>
              <a:rPr lang="en-US" sz="1800" dirty="0" smtClean="0">
                <a:solidFill>
                  <a:srgbClr val="000000"/>
                </a:solidFill>
              </a:rPr>
              <a:t>the DAC’s responsibility </a:t>
            </a:r>
            <a:r>
              <a:rPr lang="en-US" sz="1800" dirty="0">
                <a:solidFill>
                  <a:srgbClr val="000000"/>
                </a:solidFill>
              </a:rPr>
              <a:t>to re-submit this form if the additional user should no longer have access to the CDE Assessment </a:t>
            </a:r>
            <a:r>
              <a:rPr lang="en-US" sz="1800" dirty="0" smtClean="0">
                <a:solidFill>
                  <a:srgbClr val="000000"/>
                </a:solidFill>
              </a:rPr>
              <a:t>folders</a:t>
            </a:r>
          </a:p>
          <a:p>
            <a:pPr>
              <a:defRPr/>
            </a:pPr>
            <a:endParaRPr lang="en-US" sz="1800" dirty="0">
              <a:solidFill>
                <a:sysClr val="windowText" lastClr="000000"/>
              </a:solidFill>
            </a:endParaRPr>
          </a:p>
          <a:p>
            <a:pPr marL="0" indent="0">
              <a:buNone/>
            </a:pPr>
            <a:endParaRPr lang="en-US" sz="1800"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13</a:t>
            </a:fld>
            <a:endParaRPr lang="en-US" dirty="0"/>
          </a:p>
        </p:txBody>
      </p:sp>
      <p:pic>
        <p:nvPicPr>
          <p:cNvPr id="6" name="Picture 5"/>
          <p:cNvPicPr>
            <a:picLocks noChangeAspect="1"/>
          </p:cNvPicPr>
          <p:nvPr/>
        </p:nvPicPr>
        <p:blipFill>
          <a:blip r:embed="rId5"/>
          <a:stretch>
            <a:fillRect/>
          </a:stretch>
        </p:blipFill>
        <p:spPr>
          <a:xfrm>
            <a:off x="5953125" y="2475528"/>
            <a:ext cx="2962275" cy="1619250"/>
          </a:xfrm>
          <a:prstGeom prst="rect">
            <a:avLst/>
          </a:prstGeom>
        </p:spPr>
      </p:pic>
      <p:sp>
        <p:nvSpPr>
          <p:cNvPr id="10" name="Pentagon 9"/>
          <p:cNvSpPr/>
          <p:nvPr/>
        </p:nvSpPr>
        <p:spPr>
          <a:xfrm>
            <a:off x="-80477" y="4443936"/>
            <a:ext cx="709127" cy="342507"/>
          </a:xfrm>
          <a:prstGeom prst="homePlat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pPr>
            <a:r>
              <a:rPr lang="en-US" b="1" kern="0" dirty="0" smtClean="0">
                <a:solidFill>
                  <a:prstClr val="black"/>
                </a:solidFill>
              </a:rPr>
              <a:t>New</a:t>
            </a:r>
            <a:endParaRPr lang="en-US" b="1" kern="0" dirty="0">
              <a:solidFill>
                <a:prstClr val="black"/>
              </a:solidFill>
            </a:endParaRPr>
          </a:p>
        </p:txBody>
      </p:sp>
    </p:spTree>
    <p:extLst>
      <p:ext uri="{BB962C8B-B14F-4D97-AF65-F5344CB8AC3E}">
        <p14:creationId xmlns:p14="http://schemas.microsoft.com/office/powerpoint/2010/main" val="401606280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D04B08-AC16-4CF1-A237-7BF77A6DB3DE}"/>
              </a:ext>
            </a:extLst>
          </p:cNvPr>
          <p:cNvSpPr>
            <a:spLocks noGrp="1"/>
          </p:cNvSpPr>
          <p:nvPr>
            <p:ph type="title"/>
          </p:nvPr>
        </p:nvSpPr>
        <p:spPr/>
        <p:txBody>
          <a:bodyPr/>
          <a:lstStyle/>
          <a:p>
            <a:r>
              <a:rPr lang="en-US" dirty="0"/>
              <a:t>During Testing – Contaminated &amp; Damaged Materials</a:t>
            </a:r>
          </a:p>
        </p:txBody>
      </p:sp>
      <p:sp>
        <p:nvSpPr>
          <p:cNvPr id="3" name="Content Placeholder 2">
            <a:extLst>
              <a:ext uri="{FF2B5EF4-FFF2-40B4-BE49-F238E27FC236}">
                <a16:creationId xmlns="" xmlns:a16="http://schemas.microsoft.com/office/drawing/2014/main" id="{0CBC2358-CE6B-4FA9-B62F-2E9AEF4DC8F0}"/>
              </a:ext>
            </a:extLst>
          </p:cNvPr>
          <p:cNvSpPr>
            <a:spLocks noGrp="1"/>
          </p:cNvSpPr>
          <p:nvPr>
            <p:ph idx="1"/>
          </p:nvPr>
        </p:nvSpPr>
        <p:spPr/>
        <p:txBody>
          <a:bodyPr/>
          <a:lstStyle/>
          <a:p>
            <a:pPr marL="288925" indent="-288925">
              <a:lnSpc>
                <a:spcPct val="100000"/>
              </a:lnSpc>
              <a:spcBef>
                <a:spcPts val="200"/>
              </a:spcBef>
              <a:spcAft>
                <a:spcPts val="200"/>
              </a:spcAft>
              <a:buSzPct val="100000"/>
              <a:buFont typeface="Wingdings" panose="05000000000000000000" pitchFamily="2" charset="2"/>
              <a:buChar char="q"/>
              <a:defRPr/>
            </a:pPr>
            <a:r>
              <a:rPr lang="en-US" sz="2000" dirty="0" smtClean="0">
                <a:solidFill>
                  <a:prstClr val="black"/>
                </a:solidFill>
              </a:rPr>
              <a:t>If necessary, replace contaminated or damaged materials</a:t>
            </a: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smtClean="0">
                <a:solidFill>
                  <a:prstClr val="black"/>
                </a:solidFill>
              </a:rPr>
              <a:t>Place </a:t>
            </a:r>
            <a:r>
              <a:rPr lang="en-US" sz="2000" dirty="0">
                <a:solidFill>
                  <a:prstClr val="black"/>
                </a:solidFill>
              </a:rPr>
              <a:t>student ID label on replacement document or complete </a:t>
            </a:r>
            <a:r>
              <a:rPr lang="en-US" sz="2000" dirty="0" smtClean="0">
                <a:solidFill>
                  <a:prstClr val="black"/>
                </a:solidFill>
              </a:rPr>
              <a:t>demographic data </a:t>
            </a:r>
            <a:r>
              <a:rPr lang="en-US" sz="2000" dirty="0">
                <a:solidFill>
                  <a:prstClr val="black"/>
                </a:solidFill>
              </a:rPr>
              <a:t>grid</a:t>
            </a: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prstClr val="black"/>
                </a:solidFill>
              </a:rPr>
              <a:t>Record security barcode number of the damaged and new documents</a:t>
            </a: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prstClr val="black"/>
                </a:solidFill>
              </a:rPr>
              <a:t>Submit the </a:t>
            </a:r>
            <a:r>
              <a:rPr lang="en-US" sz="2000" i="1" dirty="0">
                <a:solidFill>
                  <a:prstClr val="black"/>
                </a:solidFill>
              </a:rPr>
              <a:t>Form to Report </a:t>
            </a:r>
            <a:r>
              <a:rPr lang="en-US" sz="2000" i="1" dirty="0" smtClean="0">
                <a:solidFill>
                  <a:prstClr val="black"/>
                </a:solidFill>
              </a:rPr>
              <a:t>Contaminated, </a:t>
            </a:r>
            <a:r>
              <a:rPr lang="en-US" sz="2000" i="1" dirty="0">
                <a:solidFill>
                  <a:prstClr val="black"/>
                </a:solidFill>
              </a:rPr>
              <a:t>Damaged, or Missing Materials </a:t>
            </a:r>
            <a:r>
              <a:rPr lang="en-US" sz="2000" dirty="0">
                <a:solidFill>
                  <a:prstClr val="black"/>
                </a:solidFill>
              </a:rPr>
              <a:t>through CMAS folder on </a:t>
            </a:r>
            <a:r>
              <a:rPr lang="en-US" sz="2000" dirty="0" err="1">
                <a:solidFill>
                  <a:prstClr val="black"/>
                </a:solidFill>
              </a:rPr>
              <a:t>Syncplicity</a:t>
            </a:r>
            <a:endParaRPr lang="en-US" sz="2000" dirty="0">
              <a:solidFill>
                <a:prstClr val="black"/>
              </a:solidFill>
            </a:endParaRPr>
          </a:p>
          <a:p>
            <a:pPr marL="746125" lvl="2" indent="-288925">
              <a:lnSpc>
                <a:spcPct val="100000"/>
              </a:lnSpc>
              <a:spcBef>
                <a:spcPts val="200"/>
              </a:spcBef>
              <a:spcAft>
                <a:spcPts val="200"/>
              </a:spcAft>
              <a:buSzPct val="100000"/>
              <a:buFont typeface="Wingdings" panose="05000000000000000000" pitchFamily="2" charset="2"/>
              <a:buChar char="q"/>
              <a:defRPr/>
            </a:pPr>
            <a:r>
              <a:rPr lang="en-US" dirty="0">
                <a:solidFill>
                  <a:prstClr val="black"/>
                </a:solidFill>
              </a:rPr>
              <a:t>Notify Sara </a:t>
            </a:r>
            <a:r>
              <a:rPr lang="en-US" dirty="0" err="1">
                <a:solidFill>
                  <a:prstClr val="black"/>
                </a:solidFill>
              </a:rPr>
              <a:t>Loerzel</a:t>
            </a:r>
            <a:r>
              <a:rPr lang="en-US" dirty="0">
                <a:solidFill>
                  <a:prstClr val="black"/>
                </a:solidFill>
              </a:rPr>
              <a:t> of posted form (</a:t>
            </a:r>
            <a:r>
              <a:rPr lang="en-US" dirty="0">
                <a:solidFill>
                  <a:srgbClr val="6C1B89"/>
                </a:solidFill>
                <a:hlinkClick r:id="rId2"/>
              </a:rPr>
              <a:t>loerzel_s</a:t>
            </a:r>
            <a:r>
              <a:rPr lang="en-US" dirty="0">
                <a:solidFill>
                  <a:prstClr val="black"/>
                </a:solidFill>
                <a:hlinkClick r:id="rId3"/>
              </a:rPr>
              <a:t>@cde.state.co.us</a:t>
            </a:r>
            <a:r>
              <a:rPr lang="en-US" dirty="0">
                <a:solidFill>
                  <a:prstClr val="black"/>
                </a:solidFill>
              </a:rPr>
              <a:t>)</a:t>
            </a:r>
            <a:endParaRPr lang="en-US" dirty="0">
              <a:solidFill>
                <a:srgbClr val="6C1B89"/>
              </a:solidFill>
            </a:endParaRP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prstClr val="black"/>
                </a:solidFill>
              </a:rPr>
              <a:t>If possible, transcribe responses from contaminated test material into the </a:t>
            </a:r>
            <a:r>
              <a:rPr lang="en-US" sz="2000" dirty="0" smtClean="0">
                <a:solidFill>
                  <a:prstClr val="black"/>
                </a:solidFill>
              </a:rPr>
              <a:t>replacement</a:t>
            </a:r>
            <a:endParaRPr lang="en-US" sz="2000" dirty="0">
              <a:solidFill>
                <a:prstClr val="black"/>
              </a:solidFill>
            </a:endParaRPr>
          </a:p>
          <a:p>
            <a:pPr marL="746125" lvl="2" indent="-288925">
              <a:lnSpc>
                <a:spcPct val="100000"/>
              </a:lnSpc>
              <a:spcBef>
                <a:spcPts val="200"/>
              </a:spcBef>
              <a:spcAft>
                <a:spcPts val="200"/>
              </a:spcAft>
              <a:buSzPct val="100000"/>
              <a:buFont typeface="Wingdings" panose="05000000000000000000" pitchFamily="2" charset="2"/>
              <a:buChar char="q"/>
              <a:defRPr/>
            </a:pPr>
            <a:r>
              <a:rPr lang="en-US" dirty="0">
                <a:solidFill>
                  <a:prstClr val="black"/>
                </a:solidFill>
              </a:rPr>
              <a:t>If not, contact Sara </a:t>
            </a:r>
            <a:r>
              <a:rPr lang="en-US" dirty="0" err="1">
                <a:solidFill>
                  <a:prstClr val="black"/>
                </a:solidFill>
              </a:rPr>
              <a:t>Loerzel</a:t>
            </a:r>
            <a:endParaRPr lang="en-US" dirty="0">
              <a:solidFill>
                <a:srgbClr val="6C1B89"/>
              </a:solidFill>
            </a:endParaRPr>
          </a:p>
          <a:p>
            <a:pPr marL="288925" indent="-288925">
              <a:lnSpc>
                <a:spcPct val="100000"/>
              </a:lnSpc>
              <a:spcBef>
                <a:spcPts val="200"/>
              </a:spcBef>
              <a:spcAft>
                <a:spcPts val="200"/>
              </a:spcAft>
              <a:buSzPct val="100000"/>
              <a:buFont typeface="Wingdings" panose="05000000000000000000" pitchFamily="2" charset="2"/>
              <a:buChar char="q"/>
              <a:defRPr/>
            </a:pPr>
            <a:r>
              <a:rPr lang="en-US" sz="2000" dirty="0">
                <a:solidFill>
                  <a:prstClr val="black"/>
                </a:solidFill>
              </a:rPr>
              <a:t>Destroy contaminated material according to local biohazards protocols</a:t>
            </a:r>
          </a:p>
          <a:p>
            <a:endParaRPr lang="en-US" dirty="0"/>
          </a:p>
        </p:txBody>
      </p:sp>
      <p:sp>
        <p:nvSpPr>
          <p:cNvPr id="4" name="Slide Number Placeholder 3">
            <a:extLst>
              <a:ext uri="{FF2B5EF4-FFF2-40B4-BE49-F238E27FC236}">
                <a16:creationId xmlns="" xmlns:a16="http://schemas.microsoft.com/office/drawing/2014/main" id="{416742F9-68F8-4B7D-8F86-DD0C2C4BFA98}"/>
              </a:ext>
            </a:extLst>
          </p:cNvPr>
          <p:cNvSpPr>
            <a:spLocks noGrp="1"/>
          </p:cNvSpPr>
          <p:nvPr>
            <p:ph type="sldNum" sz="quarter" idx="12"/>
          </p:nvPr>
        </p:nvSpPr>
        <p:spPr/>
        <p:txBody>
          <a:bodyPr/>
          <a:lstStyle/>
          <a:p>
            <a:fld id="{C479D5F6-EDCB-402A-AC08-4943A1820E8F}" type="slidenum">
              <a:rPr lang="en-US" smtClean="0"/>
              <a:pPr/>
              <a:t>130</a:t>
            </a:fld>
            <a:endParaRPr lang="en-US" dirty="0"/>
          </a:p>
        </p:txBody>
      </p:sp>
    </p:spTree>
    <p:extLst>
      <p:ext uri="{BB962C8B-B14F-4D97-AF65-F5344CB8AC3E}">
        <p14:creationId xmlns:p14="http://schemas.microsoft.com/office/powerpoint/2010/main" val="180973215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CEC6F4-91D1-4A48-B12B-A2290933BBDD}"/>
              </a:ext>
            </a:extLst>
          </p:cNvPr>
          <p:cNvSpPr>
            <a:spLocks noGrp="1"/>
          </p:cNvSpPr>
          <p:nvPr>
            <p:ph type="title"/>
          </p:nvPr>
        </p:nvSpPr>
        <p:spPr/>
        <p:txBody>
          <a:bodyPr/>
          <a:lstStyle/>
          <a:p>
            <a:r>
              <a:rPr lang="en-US" dirty="0"/>
              <a:t>During Testing – Safety Threats and Severe Weather</a:t>
            </a:r>
          </a:p>
        </p:txBody>
      </p:sp>
      <p:sp>
        <p:nvSpPr>
          <p:cNvPr id="3" name="Content Placeholder 2">
            <a:extLst>
              <a:ext uri="{FF2B5EF4-FFF2-40B4-BE49-F238E27FC236}">
                <a16:creationId xmlns="" xmlns:a16="http://schemas.microsoft.com/office/drawing/2014/main" id="{04F6F5EC-CEFF-4745-8F65-78E045B3217F}"/>
              </a:ext>
            </a:extLst>
          </p:cNvPr>
          <p:cNvSpPr>
            <a:spLocks noGrp="1"/>
          </p:cNvSpPr>
          <p:nvPr>
            <p:ph idx="1"/>
          </p:nvPr>
        </p:nvSpPr>
        <p:spPr/>
        <p:txBody>
          <a:bodyPr/>
          <a:lstStyle/>
          <a:p>
            <a:pPr marL="0" indent="0">
              <a:buNone/>
              <a:defRPr/>
            </a:pPr>
            <a:r>
              <a:rPr lang="en-US" sz="2200" b="1" dirty="0">
                <a:solidFill>
                  <a:prstClr val="black"/>
                </a:solidFill>
              </a:rPr>
              <a:t>Create a </a:t>
            </a:r>
            <a:r>
              <a:rPr lang="en-US" sz="2200" b="1" dirty="0" smtClean="0">
                <a:solidFill>
                  <a:prstClr val="black"/>
                </a:solidFill>
              </a:rPr>
              <a:t>plan </a:t>
            </a:r>
            <a:r>
              <a:rPr lang="en-US" sz="2200" b="1" dirty="0">
                <a:solidFill>
                  <a:prstClr val="black"/>
                </a:solidFill>
              </a:rPr>
              <a:t>and </a:t>
            </a:r>
            <a:r>
              <a:rPr lang="en-US" sz="2200" b="1" dirty="0" smtClean="0">
                <a:solidFill>
                  <a:prstClr val="black"/>
                </a:solidFill>
              </a:rPr>
              <a:t>train </a:t>
            </a:r>
            <a:r>
              <a:rPr lang="en-US" sz="2200" b="1" dirty="0">
                <a:solidFill>
                  <a:prstClr val="black"/>
                </a:solidFill>
              </a:rPr>
              <a:t>s</a:t>
            </a:r>
            <a:r>
              <a:rPr lang="en-US" sz="2200" b="1" dirty="0" smtClean="0">
                <a:solidFill>
                  <a:prstClr val="black"/>
                </a:solidFill>
              </a:rPr>
              <a:t>taff </a:t>
            </a:r>
            <a:r>
              <a:rPr lang="en-US" sz="2200" b="1" dirty="0">
                <a:solidFill>
                  <a:prstClr val="black"/>
                </a:solidFill>
              </a:rPr>
              <a:t>for </a:t>
            </a:r>
            <a:r>
              <a:rPr lang="en-US" sz="2200" b="1" dirty="0" smtClean="0">
                <a:solidFill>
                  <a:prstClr val="black"/>
                </a:solidFill>
              </a:rPr>
              <a:t>safety </a:t>
            </a:r>
            <a:r>
              <a:rPr lang="en-US" sz="2200" b="1" dirty="0">
                <a:solidFill>
                  <a:prstClr val="black"/>
                </a:solidFill>
              </a:rPr>
              <a:t>t</a:t>
            </a:r>
            <a:r>
              <a:rPr lang="en-US" sz="2200" b="1" dirty="0" smtClean="0">
                <a:solidFill>
                  <a:prstClr val="black"/>
                </a:solidFill>
              </a:rPr>
              <a:t>hreats </a:t>
            </a:r>
            <a:r>
              <a:rPr lang="en-US" sz="2200" b="1" dirty="0">
                <a:solidFill>
                  <a:prstClr val="black"/>
                </a:solidFill>
              </a:rPr>
              <a:t>and </a:t>
            </a:r>
            <a:r>
              <a:rPr lang="en-US" sz="2200" b="1" dirty="0" smtClean="0">
                <a:solidFill>
                  <a:prstClr val="black"/>
                </a:solidFill>
              </a:rPr>
              <a:t>severe </a:t>
            </a:r>
            <a:r>
              <a:rPr lang="en-US" sz="2200" b="1" dirty="0">
                <a:solidFill>
                  <a:prstClr val="black"/>
                </a:solidFill>
              </a:rPr>
              <a:t>w</a:t>
            </a:r>
            <a:r>
              <a:rPr lang="en-US" sz="2200" b="1" dirty="0" smtClean="0">
                <a:solidFill>
                  <a:prstClr val="black"/>
                </a:solidFill>
              </a:rPr>
              <a:t>eather</a:t>
            </a:r>
            <a:endParaRPr lang="en-US" sz="2200" b="1" strike="sngStrike" dirty="0">
              <a:solidFill>
                <a:prstClr val="black"/>
              </a:solidFill>
            </a:endParaRPr>
          </a:p>
          <a:p>
            <a:pPr>
              <a:defRPr/>
            </a:pPr>
            <a:endParaRPr lang="en-US" sz="1800" dirty="0">
              <a:solidFill>
                <a:prstClr val="black"/>
              </a:solidFill>
            </a:endParaRPr>
          </a:p>
          <a:p>
            <a:pPr marL="0" indent="0">
              <a:lnSpc>
                <a:spcPct val="100000"/>
              </a:lnSpc>
              <a:buNone/>
              <a:defRPr/>
            </a:pPr>
            <a:r>
              <a:rPr lang="en-US" sz="2200" dirty="0">
                <a:solidFill>
                  <a:prstClr val="black"/>
                </a:solidFill>
              </a:rPr>
              <a:t>Test Administrators and Proctors must:</a:t>
            </a:r>
            <a:endParaRPr lang="en-US" sz="2200" b="1" dirty="0">
              <a:solidFill>
                <a:prstClr val="black"/>
              </a:solidFill>
            </a:endParaRPr>
          </a:p>
          <a:p>
            <a:pPr marL="1027113" lvl="1" indent="-457200">
              <a:lnSpc>
                <a:spcPct val="100000"/>
              </a:lnSpc>
              <a:spcBef>
                <a:spcPts val="200"/>
              </a:spcBef>
              <a:spcAft>
                <a:spcPts val="200"/>
              </a:spcAft>
              <a:buClr>
                <a:prstClr val="black"/>
              </a:buClr>
              <a:buSzPct val="100000"/>
              <a:buFont typeface="+mj-lt"/>
              <a:buAutoNum type="arabicPeriod"/>
              <a:defRPr/>
            </a:pPr>
            <a:r>
              <a:rPr lang="en-US" sz="1800" dirty="0">
                <a:solidFill>
                  <a:prstClr val="black"/>
                </a:solidFill>
              </a:rPr>
              <a:t>Note the time of the disruption</a:t>
            </a:r>
          </a:p>
          <a:p>
            <a:pPr marL="1027113" lvl="1" indent="-457200">
              <a:lnSpc>
                <a:spcPct val="100000"/>
              </a:lnSpc>
              <a:spcBef>
                <a:spcPts val="200"/>
              </a:spcBef>
              <a:spcAft>
                <a:spcPts val="200"/>
              </a:spcAft>
              <a:buClr>
                <a:prstClr val="black"/>
              </a:buClr>
              <a:buSzPct val="100000"/>
              <a:buFont typeface="+mj-lt"/>
              <a:buAutoNum type="arabicPeriod"/>
              <a:defRPr/>
            </a:pPr>
            <a:r>
              <a:rPr lang="en-US" sz="1800" dirty="0">
                <a:solidFill>
                  <a:prstClr val="black"/>
                </a:solidFill>
              </a:rPr>
              <a:t>Secure test materials as specified in </a:t>
            </a:r>
            <a:r>
              <a:rPr lang="en-US" sz="1800" dirty="0" smtClean="0">
                <a:solidFill>
                  <a:prstClr val="black"/>
                </a:solidFill>
              </a:rPr>
              <a:t>the School </a:t>
            </a:r>
            <a:r>
              <a:rPr lang="en-US" sz="1800" dirty="0">
                <a:solidFill>
                  <a:prstClr val="black"/>
                </a:solidFill>
              </a:rPr>
              <a:t>Security Plan</a:t>
            </a:r>
          </a:p>
          <a:p>
            <a:pPr marL="1027113" lvl="1" indent="-457200">
              <a:lnSpc>
                <a:spcPct val="100000"/>
              </a:lnSpc>
              <a:spcBef>
                <a:spcPts val="200"/>
              </a:spcBef>
              <a:spcAft>
                <a:spcPts val="200"/>
              </a:spcAft>
              <a:buClr>
                <a:prstClr val="black"/>
              </a:buClr>
              <a:buSzPct val="100000"/>
              <a:buFont typeface="+mj-lt"/>
              <a:buAutoNum type="arabicPeriod"/>
              <a:defRPr/>
            </a:pPr>
            <a:r>
              <a:rPr lang="en-US" sz="1800" dirty="0">
                <a:solidFill>
                  <a:prstClr val="black"/>
                </a:solidFill>
              </a:rPr>
              <a:t>Prepare students for the continuation of the unit and resume tests</a:t>
            </a:r>
          </a:p>
          <a:p>
            <a:pPr marL="1027113" lvl="1" indent="-457200">
              <a:lnSpc>
                <a:spcPct val="100000"/>
              </a:lnSpc>
              <a:spcBef>
                <a:spcPts val="200"/>
              </a:spcBef>
              <a:spcAft>
                <a:spcPts val="200"/>
              </a:spcAft>
              <a:buClr>
                <a:prstClr val="black"/>
              </a:buClr>
              <a:buSzPct val="100000"/>
              <a:buFont typeface="+mj-lt"/>
              <a:buAutoNum type="arabicPeriod"/>
              <a:defRPr/>
            </a:pPr>
            <a:r>
              <a:rPr lang="en-US" sz="1800" dirty="0">
                <a:solidFill>
                  <a:prstClr val="black"/>
                </a:solidFill>
              </a:rPr>
              <a:t>Document the situation in writing</a:t>
            </a:r>
          </a:p>
          <a:p>
            <a:pPr marL="1027113" lvl="1" indent="-457200">
              <a:lnSpc>
                <a:spcPct val="100000"/>
              </a:lnSpc>
              <a:spcBef>
                <a:spcPts val="200"/>
              </a:spcBef>
              <a:spcAft>
                <a:spcPts val="200"/>
              </a:spcAft>
              <a:buClr>
                <a:prstClr val="black"/>
              </a:buClr>
              <a:buSzPct val="100000"/>
              <a:buFont typeface="+mj-lt"/>
              <a:buAutoNum type="arabicPeriod"/>
              <a:defRPr/>
            </a:pPr>
            <a:r>
              <a:rPr lang="en-US" sz="1800" dirty="0">
                <a:solidFill>
                  <a:prstClr val="black"/>
                </a:solidFill>
              </a:rPr>
              <a:t>If the disruption </a:t>
            </a:r>
            <a:r>
              <a:rPr lang="en-US" sz="1800" dirty="0" smtClean="0">
                <a:solidFill>
                  <a:prstClr val="black"/>
                </a:solidFill>
              </a:rPr>
              <a:t>caused </a:t>
            </a:r>
            <a:r>
              <a:rPr lang="en-US" sz="1800" dirty="0">
                <a:solidFill>
                  <a:prstClr val="black"/>
                </a:solidFill>
              </a:rPr>
              <a:t>the unit to be carried over into the next day, notify CDE</a:t>
            </a:r>
          </a:p>
          <a:p>
            <a:endParaRPr lang="en-US" dirty="0"/>
          </a:p>
        </p:txBody>
      </p:sp>
      <p:sp>
        <p:nvSpPr>
          <p:cNvPr id="4" name="Slide Number Placeholder 3">
            <a:extLst>
              <a:ext uri="{FF2B5EF4-FFF2-40B4-BE49-F238E27FC236}">
                <a16:creationId xmlns="" xmlns:a16="http://schemas.microsoft.com/office/drawing/2014/main" id="{554EFA75-0646-4E64-B619-1B5ACBF222CB}"/>
              </a:ext>
            </a:extLst>
          </p:cNvPr>
          <p:cNvSpPr>
            <a:spLocks noGrp="1"/>
          </p:cNvSpPr>
          <p:nvPr>
            <p:ph type="sldNum" sz="quarter" idx="12"/>
          </p:nvPr>
        </p:nvSpPr>
        <p:spPr/>
        <p:txBody>
          <a:bodyPr/>
          <a:lstStyle/>
          <a:p>
            <a:fld id="{C479D5F6-EDCB-402A-AC08-4943A1820E8F}" type="slidenum">
              <a:rPr lang="en-US" smtClean="0"/>
              <a:pPr/>
              <a:t>131</a:t>
            </a:fld>
            <a:endParaRPr lang="en-US" dirty="0"/>
          </a:p>
        </p:txBody>
      </p:sp>
    </p:spTree>
    <p:extLst>
      <p:ext uri="{BB962C8B-B14F-4D97-AF65-F5344CB8AC3E}">
        <p14:creationId xmlns:p14="http://schemas.microsoft.com/office/powerpoint/2010/main" val="222154276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6987B7-FC7B-44A8-BEFA-59013C4E7F43}"/>
              </a:ext>
            </a:extLst>
          </p:cNvPr>
          <p:cNvSpPr>
            <a:spLocks noGrp="1"/>
          </p:cNvSpPr>
          <p:nvPr>
            <p:ph type="title"/>
          </p:nvPr>
        </p:nvSpPr>
        <p:spPr/>
        <p:txBody>
          <a:bodyPr/>
          <a:lstStyle/>
          <a:p>
            <a:r>
              <a:rPr lang="en-US" dirty="0"/>
              <a:t>Test Administration Materials</a:t>
            </a:r>
          </a:p>
        </p:txBody>
      </p:sp>
      <p:sp>
        <p:nvSpPr>
          <p:cNvPr id="3" name="Content Placeholder 2">
            <a:extLst>
              <a:ext uri="{FF2B5EF4-FFF2-40B4-BE49-F238E27FC236}">
                <a16:creationId xmlns="" xmlns:a16="http://schemas.microsoft.com/office/drawing/2014/main" id="{6FFED4BF-D385-4C05-B9F1-87D9480B0CD8}"/>
              </a:ext>
            </a:extLst>
          </p:cNvPr>
          <p:cNvSpPr>
            <a:spLocks noGrp="1"/>
          </p:cNvSpPr>
          <p:nvPr>
            <p:ph idx="1"/>
          </p:nvPr>
        </p:nvSpPr>
        <p:spPr/>
        <p:txBody>
          <a:bodyPr/>
          <a:lstStyle/>
          <a:p>
            <a:pPr>
              <a:lnSpc>
                <a:spcPct val="100000"/>
              </a:lnSpc>
              <a:buClr>
                <a:sysClr val="windowText" lastClr="000000"/>
              </a:buClr>
              <a:defRPr/>
            </a:pPr>
            <a:r>
              <a:rPr lang="en-US" dirty="0">
                <a:solidFill>
                  <a:srgbClr val="000000"/>
                </a:solidFill>
              </a:rPr>
              <a:t>2020 Test Administrator Manual (TAM)</a:t>
            </a:r>
          </a:p>
          <a:p>
            <a:pPr lvl="1">
              <a:lnSpc>
                <a:spcPct val="100000"/>
              </a:lnSpc>
              <a:buClr>
                <a:sysClr val="windowText" lastClr="000000"/>
              </a:buClr>
              <a:defRPr/>
            </a:pPr>
            <a:r>
              <a:rPr lang="en-US" dirty="0">
                <a:solidFill>
                  <a:srgbClr val="000000"/>
                </a:solidFill>
              </a:rPr>
              <a:t>Select district/school options for after the test session</a:t>
            </a:r>
          </a:p>
          <a:p>
            <a:pPr lvl="1">
              <a:lnSpc>
                <a:spcPct val="100000"/>
              </a:lnSpc>
              <a:buClr>
                <a:sysClr val="windowText" lastClr="000000"/>
              </a:buClr>
              <a:defRPr/>
            </a:pPr>
            <a:r>
              <a:rPr lang="en-US" dirty="0">
                <a:solidFill>
                  <a:srgbClr val="000000"/>
                </a:solidFill>
              </a:rPr>
              <a:t>Read SAY directions </a:t>
            </a:r>
            <a:r>
              <a:rPr lang="en-US" i="1" dirty="0">
                <a:solidFill>
                  <a:srgbClr val="000000"/>
                </a:solidFill>
              </a:rPr>
              <a:t>exactly </a:t>
            </a:r>
            <a:r>
              <a:rPr lang="en-US" dirty="0">
                <a:solidFill>
                  <a:srgbClr val="000000"/>
                </a:solidFill>
              </a:rPr>
              <a:t>as written </a:t>
            </a:r>
            <a:r>
              <a:rPr lang="en-US" dirty="0">
                <a:solidFill>
                  <a:sysClr val="windowText" lastClr="000000"/>
                </a:solidFill>
              </a:rPr>
              <a:t>(may clarify after)</a:t>
            </a:r>
          </a:p>
          <a:p>
            <a:pPr lvl="1">
              <a:lnSpc>
                <a:spcPct val="100000"/>
              </a:lnSpc>
              <a:buClr>
                <a:sysClr val="windowText" lastClr="000000"/>
              </a:buClr>
              <a:defRPr/>
            </a:pPr>
            <a:r>
              <a:rPr lang="en-US" dirty="0">
                <a:solidFill>
                  <a:srgbClr val="000000"/>
                </a:solidFill>
              </a:rPr>
              <a:t>Practice in advance</a:t>
            </a:r>
          </a:p>
          <a:p>
            <a:pPr lvl="1">
              <a:lnSpc>
                <a:spcPct val="100000"/>
              </a:lnSpc>
              <a:buClr>
                <a:sysClr val="windowText" lastClr="000000"/>
              </a:buClr>
              <a:defRPr/>
            </a:pPr>
            <a:r>
              <a:rPr lang="en-US" dirty="0">
                <a:solidFill>
                  <a:srgbClr val="000000"/>
                </a:solidFill>
              </a:rPr>
              <a:t>Each </a:t>
            </a:r>
            <a:r>
              <a:rPr lang="en-US" dirty="0">
                <a:solidFill>
                  <a:sysClr val="windowText" lastClr="000000"/>
                </a:solidFill>
              </a:rPr>
              <a:t>unit</a:t>
            </a:r>
            <a:r>
              <a:rPr lang="en-US" dirty="0">
                <a:solidFill>
                  <a:srgbClr val="000000"/>
                </a:solidFill>
              </a:rPr>
              <a:t> </a:t>
            </a:r>
            <a:r>
              <a:rPr lang="en-US" dirty="0" smtClean="0">
                <a:solidFill>
                  <a:srgbClr val="000000"/>
                </a:solidFill>
              </a:rPr>
              <a:t>is submitted </a:t>
            </a:r>
            <a:r>
              <a:rPr lang="en-US" dirty="0">
                <a:solidFill>
                  <a:srgbClr val="000000"/>
                </a:solidFill>
              </a:rPr>
              <a:t>independently </a:t>
            </a:r>
          </a:p>
          <a:p>
            <a:pPr>
              <a:lnSpc>
                <a:spcPct val="100000"/>
              </a:lnSpc>
              <a:buClr>
                <a:sysClr val="windowText" lastClr="000000"/>
              </a:buClr>
              <a:defRPr/>
            </a:pPr>
            <a:r>
              <a:rPr lang="en-US" dirty="0">
                <a:solidFill>
                  <a:sysClr val="windowText" lastClr="000000"/>
                </a:solidFill>
              </a:rPr>
              <a:t>Student Testing </a:t>
            </a:r>
            <a:r>
              <a:rPr lang="en-US" dirty="0" smtClean="0">
                <a:solidFill>
                  <a:sysClr val="windowText" lastClr="000000"/>
                </a:solidFill>
              </a:rPr>
              <a:t>Tickets (CBT) and Test Books (PBT)</a:t>
            </a:r>
            <a:endParaRPr lang="en-US" dirty="0">
              <a:solidFill>
                <a:sysClr val="windowText" lastClr="000000"/>
              </a:solidFill>
            </a:endParaRPr>
          </a:p>
          <a:p>
            <a:pPr lvl="1">
              <a:lnSpc>
                <a:spcPct val="100000"/>
              </a:lnSpc>
              <a:buClr>
                <a:sysClr val="windowText" lastClr="000000"/>
              </a:buClr>
              <a:defRPr/>
            </a:pPr>
            <a:r>
              <a:rPr lang="en-US" dirty="0">
                <a:solidFill>
                  <a:srgbClr val="000000"/>
                </a:solidFill>
              </a:rPr>
              <a:t>Hand out and collect in the test environment</a:t>
            </a:r>
          </a:p>
          <a:p>
            <a:pPr lvl="1">
              <a:lnSpc>
                <a:spcPct val="100000"/>
              </a:lnSpc>
              <a:buClr>
                <a:sysClr val="windowText" lastClr="000000"/>
              </a:buClr>
              <a:defRPr/>
            </a:pPr>
            <a:r>
              <a:rPr lang="en-US" dirty="0">
                <a:solidFill>
                  <a:srgbClr val="000000"/>
                </a:solidFill>
              </a:rPr>
              <a:t>Have a master list of students including accommodations</a:t>
            </a:r>
          </a:p>
          <a:p>
            <a:pPr lvl="1">
              <a:lnSpc>
                <a:spcPct val="100000"/>
              </a:lnSpc>
              <a:buClr>
                <a:sysClr val="windowText" lastClr="000000"/>
              </a:buClr>
              <a:defRPr/>
            </a:pPr>
            <a:r>
              <a:rPr lang="en-US" dirty="0" smtClean="0">
                <a:solidFill>
                  <a:srgbClr val="000000"/>
                </a:solidFill>
              </a:rPr>
              <a:t>Like test books, Student </a:t>
            </a:r>
            <a:r>
              <a:rPr lang="en-US" dirty="0">
                <a:solidFill>
                  <a:sysClr val="windowText" lastClr="000000"/>
                </a:solidFill>
              </a:rPr>
              <a:t>Testing Tickets </a:t>
            </a:r>
            <a:r>
              <a:rPr lang="en-US" dirty="0">
                <a:solidFill>
                  <a:srgbClr val="000000"/>
                </a:solidFill>
              </a:rPr>
              <a:t>are </a:t>
            </a:r>
            <a:r>
              <a:rPr lang="en-US" dirty="0" smtClean="0">
                <a:solidFill>
                  <a:srgbClr val="000000"/>
                </a:solidFill>
              </a:rPr>
              <a:t>secure</a:t>
            </a:r>
          </a:p>
          <a:p>
            <a:pPr lvl="2">
              <a:lnSpc>
                <a:spcPct val="100000"/>
              </a:lnSpc>
              <a:buClr>
                <a:sysClr val="windowText" lastClr="000000"/>
              </a:buClr>
              <a:defRPr/>
            </a:pPr>
            <a:r>
              <a:rPr lang="en-US" dirty="0" smtClean="0">
                <a:solidFill>
                  <a:srgbClr val="000000"/>
                </a:solidFill>
              </a:rPr>
              <a:t>The same ticket is used for all three units</a:t>
            </a:r>
            <a:endParaRPr lang="en-US" dirty="0">
              <a:solidFill>
                <a:srgbClr val="000000"/>
              </a:solidFill>
            </a:endParaRPr>
          </a:p>
          <a:p>
            <a:endParaRPr lang="en-US" dirty="0"/>
          </a:p>
        </p:txBody>
      </p:sp>
      <p:sp>
        <p:nvSpPr>
          <p:cNvPr id="4" name="Slide Number Placeholder 3">
            <a:extLst>
              <a:ext uri="{FF2B5EF4-FFF2-40B4-BE49-F238E27FC236}">
                <a16:creationId xmlns="" xmlns:a16="http://schemas.microsoft.com/office/drawing/2014/main" id="{19907DDB-0231-4D66-91C9-35C925C289C2}"/>
              </a:ext>
            </a:extLst>
          </p:cNvPr>
          <p:cNvSpPr>
            <a:spLocks noGrp="1"/>
          </p:cNvSpPr>
          <p:nvPr>
            <p:ph type="sldNum" sz="quarter" idx="12"/>
          </p:nvPr>
        </p:nvSpPr>
        <p:spPr/>
        <p:txBody>
          <a:bodyPr/>
          <a:lstStyle/>
          <a:p>
            <a:fld id="{C479D5F6-EDCB-402A-AC08-4943A1820E8F}" type="slidenum">
              <a:rPr lang="en-US" smtClean="0"/>
              <a:pPr/>
              <a:t>132</a:t>
            </a:fld>
            <a:endParaRPr lang="en-US" dirty="0"/>
          </a:p>
        </p:txBody>
      </p:sp>
    </p:spTree>
    <p:extLst>
      <p:ext uri="{BB962C8B-B14F-4D97-AF65-F5344CB8AC3E}">
        <p14:creationId xmlns:p14="http://schemas.microsoft.com/office/powerpoint/2010/main" val="127306248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215E3C-A9EA-4D48-97BD-6C6B5E6E15D7}"/>
              </a:ext>
            </a:extLst>
          </p:cNvPr>
          <p:cNvSpPr>
            <a:spLocks noGrp="1"/>
          </p:cNvSpPr>
          <p:nvPr>
            <p:ph type="title"/>
          </p:nvPr>
        </p:nvSpPr>
        <p:spPr/>
        <p:txBody>
          <a:bodyPr/>
          <a:lstStyle/>
          <a:p>
            <a:r>
              <a:rPr lang="en-US" dirty="0"/>
              <a:t>District Decisions – After Students Finish Unit</a:t>
            </a:r>
          </a:p>
        </p:txBody>
      </p:sp>
      <p:sp>
        <p:nvSpPr>
          <p:cNvPr id="3" name="Content Placeholder 2">
            <a:extLst>
              <a:ext uri="{FF2B5EF4-FFF2-40B4-BE49-F238E27FC236}">
                <a16:creationId xmlns="" xmlns:a16="http://schemas.microsoft.com/office/drawing/2014/main" id="{2F37D211-51E4-4AE3-9FBC-ACCD0D8E32E0}"/>
              </a:ext>
            </a:extLst>
          </p:cNvPr>
          <p:cNvSpPr>
            <a:spLocks noGrp="1"/>
          </p:cNvSpPr>
          <p:nvPr>
            <p:ph idx="1"/>
          </p:nvPr>
        </p:nvSpPr>
        <p:spPr/>
        <p:txBody>
          <a:bodyPr/>
          <a:lstStyle/>
          <a:p>
            <a:pPr marL="0" indent="0">
              <a:lnSpc>
                <a:spcPct val="100000"/>
              </a:lnSpc>
              <a:buClr>
                <a:sysClr val="windowText" lastClr="000000"/>
              </a:buClr>
              <a:buNone/>
              <a:defRPr/>
            </a:pPr>
            <a:r>
              <a:rPr lang="en-US" dirty="0">
                <a:solidFill>
                  <a:srgbClr val="000000"/>
                </a:solidFill>
              </a:rPr>
              <a:t>District Decisions:</a:t>
            </a:r>
          </a:p>
          <a:p>
            <a:pPr lvl="1">
              <a:lnSpc>
                <a:spcPct val="100000"/>
              </a:lnSpc>
              <a:buClr>
                <a:sysClr val="windowText" lastClr="000000"/>
              </a:buClr>
              <a:defRPr/>
            </a:pPr>
            <a:r>
              <a:rPr lang="en-US" dirty="0" smtClean="0">
                <a:solidFill>
                  <a:srgbClr val="000000"/>
                </a:solidFill>
              </a:rPr>
              <a:t>Are students able to leave the test environment </a:t>
            </a:r>
            <a:r>
              <a:rPr lang="en-US" dirty="0">
                <a:solidFill>
                  <a:srgbClr val="000000"/>
                </a:solidFill>
              </a:rPr>
              <a:t>when they </a:t>
            </a:r>
            <a:r>
              <a:rPr lang="en-US" dirty="0" smtClean="0">
                <a:solidFill>
                  <a:srgbClr val="000000"/>
                </a:solidFill>
              </a:rPr>
              <a:t>finish </a:t>
            </a:r>
            <a:r>
              <a:rPr lang="en-US" dirty="0">
                <a:solidFill>
                  <a:srgbClr val="000000"/>
                </a:solidFill>
              </a:rPr>
              <a:t>testing? (no minimum time)</a:t>
            </a:r>
          </a:p>
          <a:p>
            <a:pPr lvl="1">
              <a:lnSpc>
                <a:spcPct val="100000"/>
              </a:lnSpc>
              <a:buClr>
                <a:sysClr val="windowText" lastClr="000000"/>
              </a:buClr>
              <a:defRPr/>
            </a:pPr>
            <a:r>
              <a:rPr lang="en-US" dirty="0" smtClean="0">
                <a:solidFill>
                  <a:srgbClr val="000000"/>
                </a:solidFill>
              </a:rPr>
              <a:t>Should students sit </a:t>
            </a:r>
            <a:r>
              <a:rPr lang="en-US" dirty="0">
                <a:solidFill>
                  <a:srgbClr val="000000"/>
                </a:solidFill>
              </a:rPr>
              <a:t>quietly?</a:t>
            </a:r>
          </a:p>
          <a:p>
            <a:pPr lvl="1">
              <a:lnSpc>
                <a:spcPct val="100000"/>
              </a:lnSpc>
              <a:buClr>
                <a:sysClr val="windowText" lastClr="000000"/>
              </a:buClr>
              <a:defRPr/>
            </a:pPr>
            <a:r>
              <a:rPr lang="en-US" dirty="0" smtClean="0">
                <a:solidFill>
                  <a:srgbClr val="000000"/>
                </a:solidFill>
              </a:rPr>
              <a:t>Are students allowed to read?</a:t>
            </a:r>
          </a:p>
          <a:p>
            <a:pPr lvl="2">
              <a:lnSpc>
                <a:spcPct val="100000"/>
              </a:lnSpc>
              <a:buClr>
                <a:sysClr val="windowText" lastClr="000000"/>
              </a:buClr>
              <a:defRPr/>
            </a:pPr>
            <a:r>
              <a:rPr lang="en-US" dirty="0" smtClean="0">
                <a:solidFill>
                  <a:srgbClr val="000000"/>
                </a:solidFill>
              </a:rPr>
              <a:t>Cannot </a:t>
            </a:r>
            <a:r>
              <a:rPr lang="en-US" dirty="0">
                <a:solidFill>
                  <a:srgbClr val="000000"/>
                </a:solidFill>
              </a:rPr>
              <a:t>use any electronic reading </a:t>
            </a:r>
            <a:r>
              <a:rPr lang="en-US" dirty="0" smtClean="0">
                <a:solidFill>
                  <a:srgbClr val="000000"/>
                </a:solidFill>
              </a:rPr>
              <a:t>devices</a:t>
            </a:r>
          </a:p>
          <a:p>
            <a:pPr lvl="2">
              <a:lnSpc>
                <a:spcPct val="100000"/>
              </a:lnSpc>
              <a:buClr>
                <a:sysClr val="windowText" lastClr="000000"/>
              </a:buClr>
              <a:defRPr/>
            </a:pPr>
            <a:r>
              <a:rPr lang="en-US" dirty="0" smtClean="0">
                <a:solidFill>
                  <a:srgbClr val="000000"/>
                </a:solidFill>
              </a:rPr>
              <a:t>Cannot read material related to the assessed content area</a:t>
            </a:r>
            <a:endParaRPr lang="en-US" dirty="0">
              <a:solidFill>
                <a:srgbClr val="000000"/>
              </a:solidFill>
            </a:endParaRPr>
          </a:p>
          <a:p>
            <a:pPr lvl="1">
              <a:lnSpc>
                <a:spcPct val="100000"/>
              </a:lnSpc>
              <a:buClr>
                <a:sysClr val="windowText" lastClr="000000"/>
              </a:buClr>
              <a:defRPr/>
            </a:pPr>
            <a:r>
              <a:rPr lang="en-US" dirty="0" smtClean="0">
                <a:solidFill>
                  <a:srgbClr val="000000"/>
                </a:solidFill>
              </a:rPr>
              <a:t>What </a:t>
            </a:r>
            <a:r>
              <a:rPr lang="en-US" dirty="0">
                <a:solidFill>
                  <a:srgbClr val="000000"/>
                </a:solidFill>
              </a:rPr>
              <a:t>to do when all students have completed the </a:t>
            </a:r>
            <a:r>
              <a:rPr lang="en-US" dirty="0">
                <a:solidFill>
                  <a:sysClr val="windowText" lastClr="000000"/>
                </a:solidFill>
              </a:rPr>
              <a:t>unit?</a:t>
            </a:r>
          </a:p>
          <a:p>
            <a:pPr lvl="1">
              <a:lnSpc>
                <a:spcPct val="100000"/>
              </a:lnSpc>
              <a:buClr>
                <a:sysClr val="windowText" lastClr="000000"/>
              </a:buClr>
              <a:defRPr/>
            </a:pPr>
            <a:endParaRPr lang="en-US" dirty="0">
              <a:solidFill>
                <a:sysClr val="windowText" lastClr="000000"/>
              </a:solidFill>
            </a:endParaRPr>
          </a:p>
          <a:p>
            <a:pPr marL="0" indent="0">
              <a:lnSpc>
                <a:spcPct val="100000"/>
              </a:lnSpc>
              <a:buClr>
                <a:sysClr val="windowText" lastClr="000000"/>
              </a:buClr>
              <a:buNone/>
              <a:defRPr/>
            </a:pPr>
            <a:r>
              <a:rPr lang="en-US" dirty="0">
                <a:solidFill>
                  <a:srgbClr val="000000"/>
                </a:solidFill>
              </a:rPr>
              <a:t>School Site Considerations:</a:t>
            </a:r>
          </a:p>
          <a:p>
            <a:pPr lvl="1">
              <a:lnSpc>
                <a:spcPct val="100000"/>
              </a:lnSpc>
              <a:buClr>
                <a:sysClr val="windowText" lastClr="000000"/>
              </a:buClr>
              <a:defRPr/>
            </a:pPr>
            <a:r>
              <a:rPr lang="en-US" dirty="0">
                <a:solidFill>
                  <a:srgbClr val="000000"/>
                </a:solidFill>
              </a:rPr>
              <a:t>Where </a:t>
            </a:r>
            <a:r>
              <a:rPr lang="en-US" dirty="0" smtClean="0">
                <a:solidFill>
                  <a:srgbClr val="000000"/>
                </a:solidFill>
              </a:rPr>
              <a:t>do students </a:t>
            </a:r>
            <a:r>
              <a:rPr lang="en-US" dirty="0">
                <a:solidFill>
                  <a:srgbClr val="000000"/>
                </a:solidFill>
              </a:rPr>
              <a:t>go if they are released?</a:t>
            </a:r>
          </a:p>
          <a:p>
            <a:pPr lvl="1">
              <a:lnSpc>
                <a:spcPct val="100000"/>
              </a:lnSpc>
              <a:buClr>
                <a:sysClr val="windowText" lastClr="000000"/>
              </a:buClr>
              <a:defRPr/>
            </a:pPr>
            <a:r>
              <a:rPr lang="en-US" dirty="0">
                <a:solidFill>
                  <a:srgbClr val="000000"/>
                </a:solidFill>
              </a:rPr>
              <a:t>To whom </a:t>
            </a:r>
            <a:r>
              <a:rPr lang="en-US" dirty="0" smtClean="0">
                <a:solidFill>
                  <a:srgbClr val="000000"/>
                </a:solidFill>
              </a:rPr>
              <a:t>are students released</a:t>
            </a:r>
            <a:r>
              <a:rPr lang="en-US" dirty="0">
                <a:solidFill>
                  <a:srgbClr val="000000"/>
                </a:solidFill>
              </a:rPr>
              <a:t>? </a:t>
            </a:r>
          </a:p>
          <a:p>
            <a:endParaRPr lang="en-US" dirty="0"/>
          </a:p>
        </p:txBody>
      </p:sp>
      <p:sp>
        <p:nvSpPr>
          <p:cNvPr id="4" name="Slide Number Placeholder 3">
            <a:extLst>
              <a:ext uri="{FF2B5EF4-FFF2-40B4-BE49-F238E27FC236}">
                <a16:creationId xmlns="" xmlns:a16="http://schemas.microsoft.com/office/drawing/2014/main" id="{3767109F-E31B-4946-8667-2C9C468D19E2}"/>
              </a:ext>
            </a:extLst>
          </p:cNvPr>
          <p:cNvSpPr>
            <a:spLocks noGrp="1"/>
          </p:cNvSpPr>
          <p:nvPr>
            <p:ph type="sldNum" sz="quarter" idx="12"/>
          </p:nvPr>
        </p:nvSpPr>
        <p:spPr/>
        <p:txBody>
          <a:bodyPr/>
          <a:lstStyle/>
          <a:p>
            <a:fld id="{C479D5F6-EDCB-402A-AC08-4943A1820E8F}" type="slidenum">
              <a:rPr lang="en-US" smtClean="0"/>
              <a:pPr/>
              <a:t>133</a:t>
            </a:fld>
            <a:endParaRPr lang="en-US" dirty="0"/>
          </a:p>
        </p:txBody>
      </p:sp>
    </p:spTree>
    <p:extLst>
      <p:ext uri="{BB962C8B-B14F-4D97-AF65-F5344CB8AC3E}">
        <p14:creationId xmlns:p14="http://schemas.microsoft.com/office/powerpoint/2010/main" val="267000140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lnSpcReduction="10000"/>
          </a:bodyPr>
          <a:lstStyle/>
          <a:p>
            <a:pPr marL="0" indent="0">
              <a:buNone/>
            </a:pPr>
            <a:r>
              <a:rPr lang="en-US" b="1" dirty="0"/>
              <a:t>Active Test Administrators:</a:t>
            </a:r>
          </a:p>
          <a:p>
            <a:pPr>
              <a:defRPr/>
            </a:pPr>
            <a:r>
              <a:rPr lang="en-US" dirty="0">
                <a:solidFill>
                  <a:srgbClr val="000000"/>
                </a:solidFill>
              </a:rPr>
              <a:t>Ensure students have all necessary materials for each unit</a:t>
            </a:r>
          </a:p>
          <a:p>
            <a:pPr>
              <a:defRPr/>
            </a:pPr>
            <a:r>
              <a:rPr lang="en-US" dirty="0">
                <a:solidFill>
                  <a:srgbClr val="000000"/>
                </a:solidFill>
              </a:rPr>
              <a:t>Ensure a standardized testing environment</a:t>
            </a:r>
          </a:p>
          <a:p>
            <a:pPr>
              <a:defRPr/>
            </a:pPr>
            <a:r>
              <a:rPr lang="en-US" dirty="0">
                <a:solidFill>
                  <a:srgbClr val="000000"/>
                </a:solidFill>
              </a:rPr>
              <a:t>Read SAY directions exactly as written</a:t>
            </a:r>
          </a:p>
          <a:p>
            <a:pPr>
              <a:defRPr/>
            </a:pPr>
            <a:r>
              <a:rPr lang="en-US" dirty="0">
                <a:solidFill>
                  <a:srgbClr val="000000"/>
                </a:solidFill>
              </a:rPr>
              <a:t>Move throughout the room during testing</a:t>
            </a:r>
          </a:p>
          <a:p>
            <a:pPr>
              <a:defRPr/>
            </a:pPr>
            <a:r>
              <a:rPr lang="en-US" dirty="0">
                <a:solidFill>
                  <a:srgbClr val="000000"/>
                </a:solidFill>
              </a:rPr>
              <a:t>Re-read/clarify SAY directions to students when asked</a:t>
            </a:r>
          </a:p>
          <a:p>
            <a:pPr>
              <a:defRPr/>
            </a:pPr>
            <a:r>
              <a:rPr lang="en-US" dirty="0">
                <a:solidFill>
                  <a:srgbClr val="000000"/>
                </a:solidFill>
              </a:rPr>
              <a:t>Use proximity to keep students on task</a:t>
            </a:r>
          </a:p>
          <a:p>
            <a:pPr>
              <a:defRPr/>
            </a:pPr>
            <a:r>
              <a:rPr lang="en-US" dirty="0">
                <a:solidFill>
                  <a:srgbClr val="000000"/>
                </a:solidFill>
              </a:rPr>
              <a:t>Use “continue working” script</a:t>
            </a:r>
          </a:p>
          <a:p>
            <a:pPr marL="0" indent="0">
              <a:buNone/>
            </a:pPr>
            <a:endParaRPr lang="en-US" b="1" dirty="0"/>
          </a:p>
          <a:p>
            <a:endParaRPr lang="en-US" dirty="0"/>
          </a:p>
        </p:txBody>
      </p:sp>
      <p:sp>
        <p:nvSpPr>
          <p:cNvPr id="3" name="Content Placeholder 2"/>
          <p:cNvSpPr>
            <a:spLocks noGrp="1"/>
          </p:cNvSpPr>
          <p:nvPr>
            <p:ph sz="half" idx="2"/>
          </p:nvPr>
        </p:nvSpPr>
        <p:spPr>
          <a:xfrm>
            <a:off x="4629150" y="848550"/>
            <a:ext cx="4286250" cy="5198289"/>
          </a:xfrm>
        </p:spPr>
        <p:txBody>
          <a:bodyPr>
            <a:normAutofit fontScale="92500" lnSpcReduction="10000"/>
          </a:bodyPr>
          <a:lstStyle/>
          <a:p>
            <a:pPr marL="0" indent="0">
              <a:buNone/>
            </a:pPr>
            <a:r>
              <a:rPr lang="en-US" b="1" dirty="0"/>
              <a:t>Test Administrations May Not:</a:t>
            </a:r>
          </a:p>
          <a:p>
            <a:pPr>
              <a:buBlip>
                <a:blip r:embed="rId2"/>
              </a:buBlip>
              <a:defRPr/>
            </a:pPr>
            <a:r>
              <a:rPr lang="en-US" dirty="0">
                <a:solidFill>
                  <a:srgbClr val="000000"/>
                </a:solidFill>
              </a:rPr>
              <a:t>Provide feedback</a:t>
            </a:r>
          </a:p>
          <a:p>
            <a:pPr>
              <a:buBlip>
                <a:blip r:embed="rId2"/>
              </a:buBlip>
              <a:defRPr/>
            </a:pPr>
            <a:r>
              <a:rPr lang="en-US" dirty="0">
                <a:solidFill>
                  <a:srgbClr val="000000"/>
                </a:solidFill>
              </a:rPr>
              <a:t>Clarify test questions</a:t>
            </a:r>
          </a:p>
          <a:p>
            <a:pPr>
              <a:buBlip>
                <a:blip r:embed="rId2"/>
              </a:buBlip>
              <a:defRPr/>
            </a:pPr>
            <a:r>
              <a:rPr lang="en-US" dirty="0">
                <a:solidFill>
                  <a:srgbClr val="000000"/>
                </a:solidFill>
              </a:rPr>
              <a:t>Answer content related questions</a:t>
            </a:r>
          </a:p>
          <a:p>
            <a:pPr>
              <a:buBlip>
                <a:blip r:embed="rId2"/>
              </a:buBlip>
              <a:defRPr/>
            </a:pPr>
            <a:r>
              <a:rPr lang="en-US" dirty="0">
                <a:solidFill>
                  <a:srgbClr val="000000"/>
                </a:solidFill>
              </a:rPr>
              <a:t>Interfere with </a:t>
            </a:r>
            <a:r>
              <a:rPr lang="en-US" dirty="0" smtClean="0">
                <a:solidFill>
                  <a:srgbClr val="000000"/>
                </a:solidFill>
              </a:rPr>
              <a:t>students</a:t>
            </a:r>
            <a:r>
              <a:rPr lang="en-US" dirty="0">
                <a:solidFill>
                  <a:srgbClr val="000000"/>
                </a:solidFill>
              </a:rPr>
              <a:t>’ demonstration of skills</a:t>
            </a:r>
          </a:p>
          <a:p>
            <a:pPr>
              <a:buBlip>
                <a:blip r:embed="rId2"/>
              </a:buBlip>
              <a:defRPr/>
            </a:pPr>
            <a:r>
              <a:rPr lang="en-US" dirty="0">
                <a:solidFill>
                  <a:srgbClr val="000000"/>
                </a:solidFill>
              </a:rPr>
              <a:t>Interact with students in any way that w</a:t>
            </a:r>
            <a:r>
              <a:rPr lang="en-US" dirty="0" smtClean="0">
                <a:solidFill>
                  <a:srgbClr val="000000"/>
                </a:solidFill>
              </a:rPr>
              <a:t>ould </a:t>
            </a:r>
            <a:r>
              <a:rPr lang="en-US" dirty="0">
                <a:solidFill>
                  <a:srgbClr val="000000"/>
                </a:solidFill>
              </a:rPr>
              <a:t>impact student responses</a:t>
            </a:r>
          </a:p>
          <a:p>
            <a:pPr>
              <a:buBlip>
                <a:blip r:embed="rId2"/>
              </a:buBlip>
              <a:defRPr/>
            </a:pPr>
            <a:r>
              <a:rPr lang="en-US" dirty="0">
                <a:solidFill>
                  <a:srgbClr val="000000"/>
                </a:solidFill>
              </a:rPr>
              <a:t>Engage in other tasks during test sessions</a:t>
            </a:r>
          </a:p>
          <a:p>
            <a:pPr>
              <a:buBlip>
                <a:blip r:embed="rId2"/>
              </a:buBlip>
              <a:defRPr/>
            </a:pPr>
            <a:r>
              <a:rPr lang="en-US" dirty="0">
                <a:solidFill>
                  <a:srgbClr val="000000"/>
                </a:solidFill>
              </a:rPr>
              <a:t>Read sources, passages, questions, or student responses</a:t>
            </a:r>
          </a:p>
          <a:p>
            <a:pPr>
              <a:buBlip>
                <a:blip r:embed="rId2"/>
              </a:buBlip>
              <a:defRPr/>
            </a:pPr>
            <a:r>
              <a:rPr lang="en-US" dirty="0">
                <a:solidFill>
                  <a:srgbClr val="000000"/>
                </a:solidFill>
              </a:rPr>
              <a:t>Help with TestNav navigation</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134</a:t>
            </a:fld>
            <a:endParaRPr lang="en-US" dirty="0"/>
          </a:p>
        </p:txBody>
      </p:sp>
      <p:sp>
        <p:nvSpPr>
          <p:cNvPr id="5" name="Title 4"/>
          <p:cNvSpPr>
            <a:spLocks noGrp="1"/>
          </p:cNvSpPr>
          <p:nvPr>
            <p:ph type="title"/>
          </p:nvPr>
        </p:nvSpPr>
        <p:spPr/>
        <p:txBody>
          <a:bodyPr/>
          <a:lstStyle/>
          <a:p>
            <a:r>
              <a:rPr lang="en-US" dirty="0"/>
              <a:t>Active Administration</a:t>
            </a:r>
          </a:p>
        </p:txBody>
      </p:sp>
    </p:spTree>
    <p:extLst>
      <p:ext uri="{BB962C8B-B14F-4D97-AF65-F5344CB8AC3E}">
        <p14:creationId xmlns:p14="http://schemas.microsoft.com/office/powerpoint/2010/main" val="115638676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6DD1D1-74B8-4C0C-8A88-646614C2DDF3}"/>
              </a:ext>
            </a:extLst>
          </p:cNvPr>
          <p:cNvSpPr>
            <a:spLocks noGrp="1"/>
          </p:cNvSpPr>
          <p:nvPr>
            <p:ph type="title"/>
          </p:nvPr>
        </p:nvSpPr>
        <p:spPr/>
        <p:txBody>
          <a:bodyPr/>
          <a:lstStyle/>
          <a:p>
            <a:r>
              <a:rPr lang="en-US" dirty="0"/>
              <a:t>Administration Steps for CBT</a:t>
            </a:r>
          </a:p>
        </p:txBody>
      </p:sp>
      <p:sp>
        <p:nvSpPr>
          <p:cNvPr id="3" name="Content Placeholder 2">
            <a:extLst>
              <a:ext uri="{FF2B5EF4-FFF2-40B4-BE49-F238E27FC236}">
                <a16:creationId xmlns="" xmlns:a16="http://schemas.microsoft.com/office/drawing/2014/main" id="{AF449903-5373-48A4-95FD-FC3B9D34C1BC}"/>
              </a:ext>
            </a:extLst>
          </p:cNvPr>
          <p:cNvSpPr>
            <a:spLocks noGrp="1"/>
          </p:cNvSpPr>
          <p:nvPr>
            <p:ph idx="1"/>
          </p:nvPr>
        </p:nvSpPr>
        <p:spPr>
          <a:xfrm>
            <a:off x="628650" y="848550"/>
            <a:ext cx="7886700" cy="5346977"/>
          </a:xfrm>
        </p:spPr>
        <p:txBody>
          <a:bodyPr/>
          <a:lstStyle/>
          <a:p>
            <a:pPr>
              <a:lnSpc>
                <a:spcPct val="100000"/>
              </a:lnSpc>
              <a:buFont typeface="Wingdings" panose="05000000000000000000" pitchFamily="2" charset="2"/>
              <a:buChar char="q"/>
              <a:defRPr/>
            </a:pPr>
            <a:r>
              <a:rPr lang="en-US" sz="1800" dirty="0">
                <a:solidFill>
                  <a:srgbClr val="000000"/>
                </a:solidFill>
              </a:rPr>
              <a:t>Prepare the test </a:t>
            </a:r>
            <a:r>
              <a:rPr lang="en-US" sz="1800" dirty="0">
                <a:solidFill>
                  <a:sysClr val="windowText" lastClr="000000"/>
                </a:solidFill>
              </a:rPr>
              <a:t>environment and situate students</a:t>
            </a:r>
          </a:p>
          <a:p>
            <a:pPr>
              <a:lnSpc>
                <a:spcPct val="100000"/>
              </a:lnSpc>
              <a:buFont typeface="Wingdings" panose="05000000000000000000" pitchFamily="2" charset="2"/>
              <a:buChar char="q"/>
              <a:defRPr/>
            </a:pPr>
            <a:r>
              <a:rPr lang="en-US" sz="1800" dirty="0">
                <a:solidFill>
                  <a:sysClr val="windowText" lastClr="000000"/>
                </a:solidFill>
              </a:rPr>
              <a:t>Start test session (SAC must “prepare” first)</a:t>
            </a:r>
            <a:endParaRPr lang="en-US" sz="1800" baseline="30000" dirty="0">
              <a:solidFill>
                <a:sysClr val="windowText" lastClr="000000"/>
              </a:solidFill>
            </a:endParaRPr>
          </a:p>
          <a:p>
            <a:pPr>
              <a:lnSpc>
                <a:spcPct val="100000"/>
              </a:lnSpc>
              <a:buFont typeface="Wingdings" panose="05000000000000000000" pitchFamily="2" charset="2"/>
              <a:buChar char="q"/>
              <a:defRPr/>
            </a:pPr>
            <a:r>
              <a:rPr lang="en-US" sz="1800" dirty="0">
                <a:solidFill>
                  <a:sysClr val="windowText" lastClr="000000"/>
                </a:solidFill>
              </a:rPr>
              <a:t>Unlock the unit </a:t>
            </a:r>
            <a:r>
              <a:rPr lang="en-US" sz="1800" dirty="0" smtClean="0">
                <a:solidFill>
                  <a:sysClr val="windowText" lastClr="000000"/>
                </a:solidFill>
              </a:rPr>
              <a:t>through </a:t>
            </a:r>
            <a:r>
              <a:rPr lang="en-US" sz="1800" dirty="0" err="1">
                <a:solidFill>
                  <a:sysClr val="windowText" lastClr="000000"/>
                </a:solidFill>
              </a:rPr>
              <a:t>PAnext</a:t>
            </a:r>
            <a:endParaRPr lang="en-US" sz="1800" dirty="0">
              <a:solidFill>
                <a:sysClr val="windowText" lastClr="000000"/>
              </a:solidFill>
            </a:endParaRPr>
          </a:p>
          <a:p>
            <a:pPr>
              <a:lnSpc>
                <a:spcPct val="100000"/>
              </a:lnSpc>
              <a:buFont typeface="Wingdings" panose="05000000000000000000" pitchFamily="2" charset="2"/>
              <a:buChar char="q"/>
              <a:defRPr/>
            </a:pPr>
            <a:r>
              <a:rPr lang="en-US" sz="1800" dirty="0">
                <a:solidFill>
                  <a:srgbClr val="000000"/>
                </a:solidFill>
              </a:rPr>
              <a:t>Follow directions and read </a:t>
            </a:r>
            <a:r>
              <a:rPr lang="en-US" sz="1800" dirty="0">
                <a:solidFill>
                  <a:sysClr val="windowText" lastClr="000000"/>
                </a:solidFill>
              </a:rPr>
              <a:t>SAY </a:t>
            </a:r>
            <a:r>
              <a:rPr lang="en-US" sz="1800" dirty="0">
                <a:solidFill>
                  <a:srgbClr val="000000"/>
                </a:solidFill>
              </a:rPr>
              <a:t>script from TAM</a:t>
            </a:r>
          </a:p>
          <a:p>
            <a:pPr>
              <a:lnSpc>
                <a:spcPct val="100000"/>
              </a:lnSpc>
              <a:buFont typeface="Wingdings" panose="05000000000000000000" pitchFamily="2" charset="2"/>
              <a:buChar char="q"/>
              <a:defRPr/>
            </a:pPr>
            <a:r>
              <a:rPr lang="en-US" sz="1800" dirty="0" smtClean="0">
                <a:solidFill>
                  <a:srgbClr val="000000"/>
                </a:solidFill>
              </a:rPr>
              <a:t>Distribute </a:t>
            </a:r>
            <a:r>
              <a:rPr lang="en-US" sz="1800" dirty="0" smtClean="0">
                <a:solidFill>
                  <a:sysClr val="windowText" lastClr="000000"/>
                </a:solidFill>
              </a:rPr>
              <a:t>Student </a:t>
            </a:r>
            <a:r>
              <a:rPr lang="en-US" sz="1800" dirty="0">
                <a:solidFill>
                  <a:sysClr val="windowText" lastClr="000000"/>
                </a:solidFill>
              </a:rPr>
              <a:t>Testing Tickets and scratch paper when directed</a:t>
            </a:r>
          </a:p>
          <a:p>
            <a:pPr>
              <a:lnSpc>
                <a:spcPct val="100000"/>
              </a:lnSpc>
              <a:buFont typeface="Wingdings" panose="05000000000000000000" pitchFamily="2" charset="2"/>
              <a:buChar char="q"/>
              <a:defRPr/>
            </a:pPr>
            <a:r>
              <a:rPr lang="en-US" sz="1800" dirty="0">
                <a:solidFill>
                  <a:sysClr val="windowText" lastClr="000000"/>
                </a:solidFill>
              </a:rPr>
              <a:t>Assist students with logging into TestNav 8</a:t>
            </a:r>
          </a:p>
          <a:p>
            <a:pPr>
              <a:lnSpc>
                <a:spcPct val="100000"/>
              </a:lnSpc>
              <a:buFont typeface="Wingdings" panose="05000000000000000000" pitchFamily="2" charset="2"/>
              <a:buChar char="q"/>
              <a:defRPr/>
            </a:pPr>
            <a:r>
              <a:rPr lang="en-US" sz="1800" dirty="0">
                <a:solidFill>
                  <a:sysClr val="windowText" lastClr="000000"/>
                </a:solidFill>
              </a:rPr>
              <a:t>Actively administer each test unit</a:t>
            </a:r>
          </a:p>
          <a:p>
            <a:pPr>
              <a:lnSpc>
                <a:spcPct val="100000"/>
              </a:lnSpc>
              <a:buFont typeface="Wingdings" panose="05000000000000000000" pitchFamily="2" charset="2"/>
              <a:buChar char="q"/>
              <a:defRPr/>
            </a:pPr>
            <a:r>
              <a:rPr lang="en-US" sz="1800" dirty="0">
                <a:solidFill>
                  <a:sysClr val="windowText" lastClr="000000"/>
                </a:solidFill>
              </a:rPr>
              <a:t>Collect Student Testing Tickets and scratch paper</a:t>
            </a:r>
          </a:p>
          <a:p>
            <a:pPr>
              <a:lnSpc>
                <a:spcPct val="100000"/>
              </a:lnSpc>
              <a:buFont typeface="Wingdings" panose="05000000000000000000" pitchFamily="2" charset="2"/>
              <a:buChar char="q"/>
              <a:defRPr/>
            </a:pPr>
            <a:r>
              <a:rPr lang="en-US" sz="1800" dirty="0">
                <a:solidFill>
                  <a:sysClr val="windowText" lastClr="000000"/>
                </a:solidFill>
              </a:rPr>
              <a:t>Confirm students </a:t>
            </a:r>
            <a:r>
              <a:rPr lang="en-US" sz="1800" dirty="0" smtClean="0">
                <a:solidFill>
                  <a:sysClr val="windowText" lastClr="000000"/>
                </a:solidFill>
              </a:rPr>
              <a:t>submitted </a:t>
            </a:r>
            <a:r>
              <a:rPr lang="en-US" sz="1800" dirty="0">
                <a:solidFill>
                  <a:sysClr val="windowText" lastClr="000000"/>
                </a:solidFill>
              </a:rPr>
              <a:t>the unit</a:t>
            </a:r>
          </a:p>
          <a:p>
            <a:pPr>
              <a:lnSpc>
                <a:spcPct val="100000"/>
              </a:lnSpc>
              <a:buFont typeface="Wingdings" panose="05000000000000000000" pitchFamily="2" charset="2"/>
              <a:buChar char="q"/>
              <a:defRPr/>
            </a:pPr>
            <a:r>
              <a:rPr lang="en-US" sz="1800" dirty="0">
                <a:solidFill>
                  <a:sysClr val="windowText" lastClr="000000"/>
                </a:solidFill>
              </a:rPr>
              <a:t>Lock the unit – each day</a:t>
            </a:r>
          </a:p>
          <a:p>
            <a:pPr>
              <a:lnSpc>
                <a:spcPct val="100000"/>
              </a:lnSpc>
              <a:buFont typeface="Wingdings" panose="05000000000000000000" pitchFamily="2" charset="2"/>
              <a:buChar char="q"/>
              <a:defRPr/>
            </a:pPr>
            <a:r>
              <a:rPr lang="en-US" sz="1800" dirty="0">
                <a:solidFill>
                  <a:sysClr val="windowText" lastClr="000000"/>
                </a:solidFill>
              </a:rPr>
              <a:t>Stop test session in </a:t>
            </a:r>
            <a:r>
              <a:rPr lang="en-US" sz="1800" dirty="0" err="1">
                <a:solidFill>
                  <a:sysClr val="windowText" lastClr="000000"/>
                </a:solidFill>
              </a:rPr>
              <a:t>PAnext</a:t>
            </a:r>
            <a:r>
              <a:rPr lang="en-US" sz="1800" dirty="0">
                <a:solidFill>
                  <a:sysClr val="windowText" lastClr="000000"/>
                </a:solidFill>
              </a:rPr>
              <a:t> </a:t>
            </a:r>
            <a:r>
              <a:rPr lang="en-US" sz="1800" b="1" dirty="0">
                <a:solidFill>
                  <a:sysClr val="windowText" lastClr="000000"/>
                </a:solidFill>
              </a:rPr>
              <a:t>after last unit </a:t>
            </a:r>
            <a:r>
              <a:rPr lang="en-US" sz="1800" b="1" dirty="0" smtClean="0">
                <a:solidFill>
                  <a:srgbClr val="000000"/>
                </a:solidFill>
              </a:rPr>
              <a:t>only</a:t>
            </a:r>
            <a:endParaRPr lang="en-US" sz="1800" b="1" dirty="0">
              <a:solidFill>
                <a:srgbClr val="000000"/>
              </a:solidFill>
            </a:endParaRPr>
          </a:p>
        </p:txBody>
      </p:sp>
      <p:sp>
        <p:nvSpPr>
          <p:cNvPr id="4" name="Slide Number Placeholder 3">
            <a:extLst>
              <a:ext uri="{FF2B5EF4-FFF2-40B4-BE49-F238E27FC236}">
                <a16:creationId xmlns="" xmlns:a16="http://schemas.microsoft.com/office/drawing/2014/main" id="{6B74394B-FC0E-41B8-8DB8-5491AF782C30}"/>
              </a:ext>
            </a:extLst>
          </p:cNvPr>
          <p:cNvSpPr>
            <a:spLocks noGrp="1"/>
          </p:cNvSpPr>
          <p:nvPr>
            <p:ph type="sldNum" sz="quarter" idx="12"/>
          </p:nvPr>
        </p:nvSpPr>
        <p:spPr/>
        <p:txBody>
          <a:bodyPr/>
          <a:lstStyle/>
          <a:p>
            <a:fld id="{C479D5F6-EDCB-402A-AC08-4943A1820E8F}" type="slidenum">
              <a:rPr lang="en-US" smtClean="0"/>
              <a:pPr/>
              <a:t>135</a:t>
            </a:fld>
            <a:endParaRPr lang="en-US" dirty="0"/>
          </a:p>
        </p:txBody>
      </p:sp>
    </p:spTree>
    <p:extLst>
      <p:ext uri="{BB962C8B-B14F-4D97-AF65-F5344CB8AC3E}">
        <p14:creationId xmlns:p14="http://schemas.microsoft.com/office/powerpoint/2010/main" val="352234817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DC992F-A711-4CBE-9CAA-7FB8D0FF7DCC}"/>
              </a:ext>
            </a:extLst>
          </p:cNvPr>
          <p:cNvSpPr>
            <a:spLocks noGrp="1"/>
          </p:cNvSpPr>
          <p:nvPr>
            <p:ph type="ctrTitle"/>
          </p:nvPr>
        </p:nvSpPr>
        <p:spPr/>
        <p:txBody>
          <a:bodyPr/>
          <a:lstStyle/>
          <a:p>
            <a:r>
              <a:rPr lang="en-US" dirty="0"/>
              <a:t/>
            </a:r>
            <a:br>
              <a:rPr lang="en-US" dirty="0"/>
            </a:br>
            <a:r>
              <a:rPr lang="en-US" dirty="0"/>
              <a:t>Basic Technical Troubleshooting</a:t>
            </a:r>
          </a:p>
        </p:txBody>
      </p:sp>
      <p:sp>
        <p:nvSpPr>
          <p:cNvPr id="3" name="Slide Number Placeholder 2">
            <a:extLst>
              <a:ext uri="{FF2B5EF4-FFF2-40B4-BE49-F238E27FC236}">
                <a16:creationId xmlns="" xmlns:a16="http://schemas.microsoft.com/office/drawing/2014/main" id="{69ED3BBD-0716-4761-BC8C-735C3201B5B2}"/>
              </a:ext>
            </a:extLst>
          </p:cNvPr>
          <p:cNvSpPr>
            <a:spLocks noGrp="1"/>
          </p:cNvSpPr>
          <p:nvPr>
            <p:ph type="sldNum" sz="quarter" idx="12"/>
          </p:nvPr>
        </p:nvSpPr>
        <p:spPr/>
        <p:txBody>
          <a:bodyPr/>
          <a:lstStyle/>
          <a:p>
            <a:fld id="{C479D5F6-EDCB-402A-AC08-4943A1820E8F}" type="slidenum">
              <a:rPr lang="en-US" smtClean="0"/>
              <a:pPr/>
              <a:t>136</a:t>
            </a:fld>
            <a:endParaRPr lang="en-US" dirty="0"/>
          </a:p>
        </p:txBody>
      </p:sp>
    </p:spTree>
    <p:extLst>
      <p:ext uri="{BB962C8B-B14F-4D97-AF65-F5344CB8AC3E}">
        <p14:creationId xmlns:p14="http://schemas.microsoft.com/office/powerpoint/2010/main" val="256645048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Error Codes</a:t>
            </a:r>
          </a:p>
        </p:txBody>
      </p:sp>
      <p:sp>
        <p:nvSpPr>
          <p:cNvPr id="3" name="Slide Number Placeholder 2"/>
          <p:cNvSpPr>
            <a:spLocks noGrp="1"/>
          </p:cNvSpPr>
          <p:nvPr>
            <p:ph type="sldNum" sz="quarter" idx="12"/>
          </p:nvPr>
        </p:nvSpPr>
        <p:spPr/>
        <p:txBody>
          <a:bodyPr/>
          <a:lstStyle/>
          <a:p>
            <a:fld id="{C479D5F6-EDCB-402A-AC08-4943A1820E8F}" type="slidenum">
              <a:rPr lang="en-US" smtClean="0"/>
              <a:pPr/>
              <a:t>137</a:t>
            </a:fld>
            <a:endParaRPr lang="en-US" dirty="0"/>
          </a:p>
        </p:txBody>
      </p:sp>
      <p:sp>
        <p:nvSpPr>
          <p:cNvPr id="4" name="Content Placeholder 1">
            <a:extLst>
              <a:ext uri="{FF2B5EF4-FFF2-40B4-BE49-F238E27FC236}">
                <a16:creationId xmlns="" xmlns:a16="http://schemas.microsoft.com/office/drawing/2014/main" id="{8315EC72-CBAD-4C49-B983-0C1975E51B1E}"/>
              </a:ext>
            </a:extLst>
          </p:cNvPr>
          <p:cNvSpPr txBox="1">
            <a:spLocks/>
          </p:cNvSpPr>
          <p:nvPr/>
        </p:nvSpPr>
        <p:spPr>
          <a:xfrm>
            <a:off x="134395" y="878695"/>
            <a:ext cx="8869680" cy="519901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spcAft>
                <a:spcPts val="400"/>
              </a:spcAft>
              <a:buClr>
                <a:sysClr val="windowText" lastClr="000000"/>
              </a:buClr>
              <a:defRPr/>
            </a:pPr>
            <a:r>
              <a:rPr lang="en-US" sz="1800" dirty="0">
                <a:solidFill>
                  <a:srgbClr val="000000"/>
                </a:solidFill>
              </a:rPr>
              <a:t>1001: “</a:t>
            </a:r>
            <a:r>
              <a:rPr lang="en-US" sz="1800" dirty="0">
                <a:solidFill>
                  <a:sysClr val="windowText" lastClr="000000"/>
                </a:solidFill>
              </a:rPr>
              <a:t>Your test has been saved. Please notify your test administrator.”</a:t>
            </a:r>
          </a:p>
          <a:p>
            <a:pPr lvl="1">
              <a:spcBef>
                <a:spcPts val="400"/>
              </a:spcBef>
              <a:spcAft>
                <a:spcPts val="400"/>
              </a:spcAft>
              <a:buClr>
                <a:sysClr val="windowText" lastClr="000000"/>
              </a:buClr>
              <a:defRPr/>
            </a:pPr>
            <a:r>
              <a:rPr lang="en-US" sz="1800" dirty="0">
                <a:solidFill>
                  <a:srgbClr val="000000"/>
                </a:solidFill>
              </a:rPr>
              <a:t>Early Warning System initial message, does not indicate the issue, another error code will follow</a:t>
            </a:r>
          </a:p>
          <a:p>
            <a:pPr>
              <a:spcBef>
                <a:spcPts val="400"/>
              </a:spcBef>
              <a:spcAft>
                <a:spcPts val="400"/>
              </a:spcAft>
              <a:buClr>
                <a:sysClr val="windowText" lastClr="000000"/>
              </a:buClr>
              <a:defRPr/>
            </a:pPr>
            <a:r>
              <a:rPr lang="en-US" sz="1800" dirty="0">
                <a:solidFill>
                  <a:srgbClr val="000000"/>
                </a:solidFill>
              </a:rPr>
              <a:t>1009: “</a:t>
            </a:r>
            <a:r>
              <a:rPr lang="en-US" sz="1800" dirty="0">
                <a:solidFill>
                  <a:sysClr val="windowText" lastClr="000000"/>
                </a:solidFill>
              </a:rPr>
              <a:t>Unable to download test content”</a:t>
            </a:r>
          </a:p>
          <a:p>
            <a:pPr lvl="1">
              <a:spcBef>
                <a:spcPts val="400"/>
              </a:spcBef>
              <a:spcAft>
                <a:spcPts val="400"/>
              </a:spcAft>
              <a:buClr>
                <a:sysClr val="windowText" lastClr="000000"/>
              </a:buClr>
              <a:defRPr/>
            </a:pPr>
            <a:r>
              <a:rPr lang="en-US" sz="1800" dirty="0">
                <a:solidFill>
                  <a:srgbClr val="000000"/>
                </a:solidFill>
              </a:rPr>
              <a:t>Network connection issue between the testing device and Pearson servers </a:t>
            </a:r>
          </a:p>
          <a:p>
            <a:pPr>
              <a:spcBef>
                <a:spcPts val="400"/>
              </a:spcBef>
              <a:spcAft>
                <a:spcPts val="400"/>
              </a:spcAft>
              <a:buClr>
                <a:sysClr val="windowText" lastClr="000000"/>
              </a:buClr>
              <a:defRPr/>
            </a:pPr>
            <a:r>
              <a:rPr lang="en-US" sz="1800" dirty="0">
                <a:solidFill>
                  <a:srgbClr val="000000"/>
                </a:solidFill>
              </a:rPr>
              <a:t>3005: “</a:t>
            </a:r>
            <a:r>
              <a:rPr lang="en-US" sz="1800" dirty="0">
                <a:solidFill>
                  <a:sysClr val="windowText" lastClr="000000"/>
                </a:solidFill>
              </a:rPr>
              <a:t>TestNav has detected that another application attempted to become the active </a:t>
            </a:r>
            <a:r>
              <a:rPr lang="en-US" sz="1800" dirty="0" smtClean="0">
                <a:solidFill>
                  <a:sysClr val="windowText" lastClr="000000"/>
                </a:solidFill>
              </a:rPr>
              <a:t>window…”</a:t>
            </a:r>
            <a:endParaRPr lang="en-US" sz="1800" dirty="0">
              <a:solidFill>
                <a:sysClr val="windowText" lastClr="000000"/>
              </a:solidFill>
            </a:endParaRPr>
          </a:p>
          <a:p>
            <a:pPr lvl="1">
              <a:spcBef>
                <a:spcPts val="400"/>
              </a:spcBef>
              <a:spcAft>
                <a:spcPts val="400"/>
              </a:spcAft>
              <a:buClr>
                <a:sysClr val="windowText" lastClr="000000"/>
              </a:buClr>
              <a:defRPr/>
            </a:pPr>
            <a:r>
              <a:rPr lang="en-US" sz="1800" dirty="0">
                <a:solidFill>
                  <a:srgbClr val="000000"/>
                </a:solidFill>
              </a:rPr>
              <a:t>Could be caused by pop-ups in the background or power saving features</a:t>
            </a:r>
            <a:endParaRPr lang="en-US" sz="1800" dirty="0">
              <a:solidFill>
                <a:srgbClr val="FF0000"/>
              </a:solidFill>
            </a:endParaRPr>
          </a:p>
          <a:p>
            <a:pPr>
              <a:spcBef>
                <a:spcPts val="400"/>
              </a:spcBef>
              <a:spcAft>
                <a:spcPts val="400"/>
              </a:spcAft>
              <a:buClr>
                <a:sysClr val="windowText" lastClr="000000"/>
              </a:buClr>
              <a:defRPr/>
            </a:pPr>
            <a:r>
              <a:rPr lang="en-US" sz="1800" dirty="0">
                <a:solidFill>
                  <a:srgbClr val="000000"/>
                </a:solidFill>
              </a:rPr>
              <a:t>TestNav exits the test and displays the following errors </a:t>
            </a:r>
            <a:r>
              <a:rPr lang="en-US" sz="1800" b="1" u="sng" dirty="0">
                <a:solidFill>
                  <a:srgbClr val="000000"/>
                </a:solidFill>
              </a:rPr>
              <a:t>when a student types certain key combinations while testing</a:t>
            </a:r>
            <a:r>
              <a:rPr lang="en-US" sz="1800" dirty="0">
                <a:solidFill>
                  <a:srgbClr val="000000"/>
                </a:solidFill>
              </a:rPr>
              <a:t> – the test must be resumed before the student can sign in again:</a:t>
            </a:r>
          </a:p>
          <a:p>
            <a:pPr lvl="1">
              <a:spcBef>
                <a:spcPts val="400"/>
              </a:spcBef>
              <a:spcAft>
                <a:spcPts val="400"/>
              </a:spcAft>
              <a:buClr>
                <a:sysClr val="windowText" lastClr="000000"/>
              </a:buClr>
              <a:defRPr/>
            </a:pPr>
            <a:r>
              <a:rPr lang="en-US" sz="1800" dirty="0">
                <a:solidFill>
                  <a:srgbClr val="000000"/>
                </a:solidFill>
              </a:rPr>
              <a:t>3020: “TestNav has detected that </a:t>
            </a:r>
            <a:r>
              <a:rPr lang="en-US" sz="1800" b="1" dirty="0" err="1">
                <a:solidFill>
                  <a:srgbClr val="000000"/>
                </a:solidFill>
              </a:rPr>
              <a:t>Command+Option+Esc</a:t>
            </a:r>
            <a:r>
              <a:rPr lang="en-US" sz="1800" dirty="0">
                <a:solidFill>
                  <a:srgbClr val="000000"/>
                </a:solidFill>
              </a:rPr>
              <a:t> has been typed...”</a:t>
            </a:r>
          </a:p>
          <a:p>
            <a:pPr lvl="1">
              <a:spcBef>
                <a:spcPts val="400"/>
              </a:spcBef>
              <a:spcAft>
                <a:spcPts val="400"/>
              </a:spcAft>
              <a:buClr>
                <a:sysClr val="windowText" lastClr="000000"/>
              </a:buClr>
              <a:defRPr/>
            </a:pPr>
            <a:r>
              <a:rPr lang="en-US" sz="1800" dirty="0">
                <a:solidFill>
                  <a:srgbClr val="000000"/>
                </a:solidFill>
              </a:rPr>
              <a:t>3022: “TestNav has detected that </a:t>
            </a:r>
            <a:r>
              <a:rPr lang="en-US" sz="1800" b="1" dirty="0" err="1">
                <a:solidFill>
                  <a:srgbClr val="000000"/>
                </a:solidFill>
              </a:rPr>
              <a:t>Ctrl+Alt+Del</a:t>
            </a:r>
            <a:r>
              <a:rPr lang="en-US" sz="1800" dirty="0">
                <a:solidFill>
                  <a:srgbClr val="000000"/>
                </a:solidFill>
              </a:rPr>
              <a:t> has been typed...”</a:t>
            </a:r>
          </a:p>
          <a:p>
            <a:pPr>
              <a:spcBef>
                <a:spcPts val="400"/>
              </a:spcBef>
              <a:spcAft>
                <a:spcPts val="400"/>
              </a:spcAft>
              <a:buClr>
                <a:sysClr val="windowText" lastClr="000000"/>
              </a:buClr>
              <a:defRPr/>
            </a:pPr>
            <a:r>
              <a:rPr lang="en-US" sz="1800" dirty="0">
                <a:solidFill>
                  <a:srgbClr val="000000"/>
                </a:solidFill>
              </a:rPr>
              <a:t>8026: “</a:t>
            </a:r>
            <a:r>
              <a:rPr lang="en-US" sz="1800" dirty="0">
                <a:solidFill>
                  <a:sysClr val="windowText" lastClr="000000"/>
                </a:solidFill>
              </a:rPr>
              <a:t>Unable to connect to the proctor caching computer. Please contact your administrator.”</a:t>
            </a:r>
          </a:p>
          <a:p>
            <a:pPr lvl="1">
              <a:spcBef>
                <a:spcPts val="400"/>
              </a:spcBef>
              <a:spcAft>
                <a:spcPts val="400"/>
              </a:spcAft>
              <a:buClr>
                <a:sysClr val="windowText" lastClr="000000"/>
              </a:buClr>
              <a:defRPr/>
            </a:pPr>
            <a:r>
              <a:rPr lang="en-US" sz="1800" dirty="0">
                <a:solidFill>
                  <a:srgbClr val="000000"/>
                </a:solidFill>
              </a:rPr>
              <a:t>Network connection issue between the testing device and the local proctor caching device</a:t>
            </a:r>
          </a:p>
        </p:txBody>
      </p:sp>
    </p:spTree>
    <p:extLst>
      <p:ext uri="{BB962C8B-B14F-4D97-AF65-F5344CB8AC3E}">
        <p14:creationId xmlns:p14="http://schemas.microsoft.com/office/powerpoint/2010/main" val="179777075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DCDC25-18EC-47BA-9F6C-48D93026FE5B}"/>
              </a:ext>
            </a:extLst>
          </p:cNvPr>
          <p:cNvSpPr>
            <a:spLocks noGrp="1"/>
          </p:cNvSpPr>
          <p:nvPr>
            <p:ph type="title"/>
          </p:nvPr>
        </p:nvSpPr>
        <p:spPr/>
        <p:txBody>
          <a:bodyPr/>
          <a:lstStyle/>
          <a:p>
            <a:r>
              <a:rPr lang="en-US" dirty="0"/>
              <a:t>Common Error Codes – Next Steps</a:t>
            </a:r>
          </a:p>
        </p:txBody>
      </p:sp>
      <p:sp>
        <p:nvSpPr>
          <p:cNvPr id="3" name="Content Placeholder 2">
            <a:extLst>
              <a:ext uri="{FF2B5EF4-FFF2-40B4-BE49-F238E27FC236}">
                <a16:creationId xmlns="" xmlns:a16="http://schemas.microsoft.com/office/drawing/2014/main" id="{6538BC0A-C121-4797-95D4-A12A5F765934}"/>
              </a:ext>
            </a:extLst>
          </p:cNvPr>
          <p:cNvSpPr>
            <a:spLocks noGrp="1"/>
          </p:cNvSpPr>
          <p:nvPr>
            <p:ph idx="1"/>
          </p:nvPr>
        </p:nvSpPr>
        <p:spPr/>
        <p:txBody>
          <a:bodyPr/>
          <a:lstStyle/>
          <a:p>
            <a:pPr marL="342900" indent="-342900">
              <a:lnSpc>
                <a:spcPct val="100000"/>
              </a:lnSpc>
              <a:buClr>
                <a:sysClr val="windowText" lastClr="000000"/>
              </a:buClr>
              <a:defRPr/>
            </a:pPr>
            <a:r>
              <a:rPr lang="en-US" sz="2200" dirty="0">
                <a:solidFill>
                  <a:srgbClr val="000000"/>
                </a:solidFill>
              </a:rPr>
              <a:t>Resume the student’s test in </a:t>
            </a:r>
            <a:r>
              <a:rPr lang="en-US" sz="2200" dirty="0" err="1">
                <a:solidFill>
                  <a:srgbClr val="000000"/>
                </a:solidFill>
              </a:rPr>
              <a:t>PAnext</a:t>
            </a:r>
            <a:endParaRPr lang="en-US" sz="2200" baseline="30000" dirty="0">
              <a:solidFill>
                <a:srgbClr val="000000"/>
              </a:solidFill>
            </a:endParaRPr>
          </a:p>
          <a:p>
            <a:pPr marL="342900" indent="-342900">
              <a:lnSpc>
                <a:spcPct val="100000"/>
              </a:lnSpc>
              <a:buClr>
                <a:sysClr val="windowText" lastClr="000000"/>
              </a:buClr>
              <a:defRPr/>
            </a:pPr>
            <a:r>
              <a:rPr lang="en-US" sz="2200" dirty="0">
                <a:solidFill>
                  <a:srgbClr val="000000"/>
                </a:solidFill>
              </a:rPr>
              <a:t>Have the student log in again on the </a:t>
            </a:r>
            <a:r>
              <a:rPr lang="en-US" sz="2200" u="sng" dirty="0">
                <a:solidFill>
                  <a:srgbClr val="000000"/>
                </a:solidFill>
              </a:rPr>
              <a:t>same testing device</a:t>
            </a:r>
          </a:p>
          <a:p>
            <a:pPr lvl="1">
              <a:lnSpc>
                <a:spcPct val="100000"/>
              </a:lnSpc>
              <a:buClr>
                <a:sysClr val="windowText" lastClr="000000"/>
              </a:buClr>
              <a:defRPr/>
            </a:pPr>
            <a:r>
              <a:rPr lang="en-US" u="sng" dirty="0">
                <a:solidFill>
                  <a:srgbClr val="000000"/>
                </a:solidFill>
              </a:rPr>
              <a:t>Do not</a:t>
            </a:r>
            <a:r>
              <a:rPr lang="en-US" dirty="0">
                <a:solidFill>
                  <a:srgbClr val="000000"/>
                </a:solidFill>
              </a:rPr>
              <a:t> move the student to another testing device unless the student safely exits the test using the “sign out” feature</a:t>
            </a:r>
            <a:endParaRPr lang="en-US" u="sng" dirty="0">
              <a:solidFill>
                <a:srgbClr val="000000"/>
              </a:solidFill>
            </a:endParaRPr>
          </a:p>
          <a:p>
            <a:pPr marL="342900" indent="-342900">
              <a:lnSpc>
                <a:spcPct val="100000"/>
              </a:lnSpc>
              <a:buClr>
                <a:sysClr val="windowText" lastClr="000000"/>
              </a:buClr>
              <a:defRPr/>
            </a:pPr>
            <a:r>
              <a:rPr lang="en-US" sz="2200" dirty="0">
                <a:solidFill>
                  <a:srgbClr val="000000"/>
                </a:solidFill>
              </a:rPr>
              <a:t>If the same error occurs repeatedly, or if the same error is affecting multiple students, contact the Technology Coordinator</a:t>
            </a:r>
          </a:p>
          <a:p>
            <a:endParaRPr lang="en-US" dirty="0"/>
          </a:p>
        </p:txBody>
      </p:sp>
      <p:sp>
        <p:nvSpPr>
          <p:cNvPr id="4" name="Slide Number Placeholder 3">
            <a:extLst>
              <a:ext uri="{FF2B5EF4-FFF2-40B4-BE49-F238E27FC236}">
                <a16:creationId xmlns="" xmlns:a16="http://schemas.microsoft.com/office/drawing/2014/main" id="{0921507A-E826-4FEB-9C46-664EDEFF79A8}"/>
              </a:ext>
            </a:extLst>
          </p:cNvPr>
          <p:cNvSpPr>
            <a:spLocks noGrp="1"/>
          </p:cNvSpPr>
          <p:nvPr>
            <p:ph type="sldNum" sz="quarter" idx="12"/>
          </p:nvPr>
        </p:nvSpPr>
        <p:spPr/>
        <p:txBody>
          <a:bodyPr/>
          <a:lstStyle/>
          <a:p>
            <a:fld id="{C479D5F6-EDCB-402A-AC08-4943A1820E8F}" type="slidenum">
              <a:rPr lang="en-US" smtClean="0"/>
              <a:pPr/>
              <a:t>138</a:t>
            </a:fld>
            <a:endParaRPr lang="en-US" dirty="0"/>
          </a:p>
        </p:txBody>
      </p:sp>
    </p:spTree>
    <p:extLst>
      <p:ext uri="{BB962C8B-B14F-4D97-AF65-F5344CB8AC3E}">
        <p14:creationId xmlns:p14="http://schemas.microsoft.com/office/powerpoint/2010/main" val="261773501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969B53-CA95-46D6-AD85-8D4B9384184F}"/>
              </a:ext>
            </a:extLst>
          </p:cNvPr>
          <p:cNvSpPr>
            <a:spLocks noGrp="1"/>
          </p:cNvSpPr>
          <p:nvPr>
            <p:ph type="title"/>
          </p:nvPr>
        </p:nvSpPr>
        <p:spPr/>
        <p:txBody>
          <a:bodyPr/>
          <a:lstStyle/>
          <a:p>
            <a:r>
              <a:rPr lang="en-US" dirty="0"/>
              <a:t>Common Errors – 9059</a:t>
            </a:r>
          </a:p>
        </p:txBody>
      </p:sp>
      <p:sp>
        <p:nvSpPr>
          <p:cNvPr id="3" name="Content Placeholder 2">
            <a:extLst>
              <a:ext uri="{FF2B5EF4-FFF2-40B4-BE49-F238E27FC236}">
                <a16:creationId xmlns="" xmlns:a16="http://schemas.microsoft.com/office/drawing/2014/main" id="{C40CAC81-C9A3-4744-8AA9-1EFF5AB73787}"/>
              </a:ext>
            </a:extLst>
          </p:cNvPr>
          <p:cNvSpPr>
            <a:spLocks noGrp="1"/>
          </p:cNvSpPr>
          <p:nvPr>
            <p:ph idx="1"/>
          </p:nvPr>
        </p:nvSpPr>
        <p:spPr/>
        <p:txBody>
          <a:bodyPr/>
          <a:lstStyle/>
          <a:p>
            <a:pPr marL="342900" indent="-342900">
              <a:buClr>
                <a:sysClr val="windowText" lastClr="000000"/>
              </a:buClr>
              <a:defRPr/>
            </a:pPr>
            <a:r>
              <a:rPr lang="en-US" b="1" dirty="0">
                <a:solidFill>
                  <a:srgbClr val="000000"/>
                </a:solidFill>
              </a:rPr>
              <a:t>9059:</a:t>
            </a:r>
            <a:r>
              <a:rPr lang="en-US" dirty="0">
                <a:solidFill>
                  <a:srgbClr val="000000"/>
                </a:solidFill>
              </a:rPr>
              <a:t> “</a:t>
            </a:r>
            <a:r>
              <a:rPr lang="en-US" dirty="0">
                <a:solidFill>
                  <a:sysClr val="windowText" lastClr="000000"/>
                </a:solidFill>
              </a:rPr>
              <a:t>The username or password you entered is incorrect.”</a:t>
            </a:r>
            <a:endParaRPr lang="en-US" b="1" dirty="0">
              <a:solidFill>
                <a:srgbClr val="000000"/>
              </a:solidFill>
            </a:endParaRPr>
          </a:p>
          <a:p>
            <a:pPr marL="342900" indent="-342900">
              <a:buClr>
                <a:sysClr val="windowText" lastClr="000000"/>
              </a:buClr>
              <a:defRPr/>
            </a:pPr>
            <a:r>
              <a:rPr lang="en-US" dirty="0">
                <a:solidFill>
                  <a:srgbClr val="000000"/>
                </a:solidFill>
              </a:rPr>
              <a:t>If the username/password being used is accurate, the student may be on the incorrect login page</a:t>
            </a:r>
          </a:p>
          <a:p>
            <a:pPr lvl="1">
              <a:buClr>
                <a:sysClr val="windowText" lastClr="000000"/>
              </a:buClr>
              <a:defRPr/>
            </a:pPr>
            <a:r>
              <a:rPr lang="en-US" dirty="0">
                <a:solidFill>
                  <a:srgbClr val="000000"/>
                </a:solidFill>
              </a:rPr>
              <a:t> “Colorado”</a:t>
            </a:r>
          </a:p>
          <a:p>
            <a:endParaRPr lang="en-US" dirty="0"/>
          </a:p>
        </p:txBody>
      </p:sp>
      <p:sp>
        <p:nvSpPr>
          <p:cNvPr id="4" name="Slide Number Placeholder 3">
            <a:extLst>
              <a:ext uri="{FF2B5EF4-FFF2-40B4-BE49-F238E27FC236}">
                <a16:creationId xmlns="" xmlns:a16="http://schemas.microsoft.com/office/drawing/2014/main" id="{64BCAB5B-4E7E-4490-9351-73BE63AB2B4F}"/>
              </a:ext>
            </a:extLst>
          </p:cNvPr>
          <p:cNvSpPr>
            <a:spLocks noGrp="1"/>
          </p:cNvSpPr>
          <p:nvPr>
            <p:ph type="sldNum" sz="quarter" idx="12"/>
          </p:nvPr>
        </p:nvSpPr>
        <p:spPr/>
        <p:txBody>
          <a:bodyPr/>
          <a:lstStyle/>
          <a:p>
            <a:fld id="{C479D5F6-EDCB-402A-AC08-4943A1820E8F}" type="slidenum">
              <a:rPr lang="en-US" smtClean="0"/>
              <a:pPr/>
              <a:t>139</a:t>
            </a:fld>
            <a:endParaRPr lang="en-US" dirty="0"/>
          </a:p>
        </p:txBody>
      </p:sp>
      <p:pic>
        <p:nvPicPr>
          <p:cNvPr id="6" name="Picture 5"/>
          <p:cNvPicPr>
            <a:picLocks noChangeAspect="1"/>
          </p:cNvPicPr>
          <p:nvPr/>
        </p:nvPicPr>
        <p:blipFill>
          <a:blip r:embed="rId2"/>
          <a:stretch>
            <a:fillRect/>
          </a:stretch>
        </p:blipFill>
        <p:spPr>
          <a:xfrm>
            <a:off x="2321468" y="2518034"/>
            <a:ext cx="4495533" cy="3288966"/>
          </a:xfrm>
          <a:prstGeom prst="rect">
            <a:avLst/>
          </a:prstGeom>
          <a:ln>
            <a:solidFill>
              <a:schemeClr val="accent1"/>
            </a:solidFill>
          </a:ln>
        </p:spPr>
      </p:pic>
      <p:sp>
        <p:nvSpPr>
          <p:cNvPr id="9" name="Right Arrow 8"/>
          <p:cNvSpPr/>
          <p:nvPr/>
        </p:nvSpPr>
        <p:spPr>
          <a:xfrm rot="1391910">
            <a:off x="2752778" y="2400728"/>
            <a:ext cx="1224768" cy="87147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3927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r>
            <a:br>
              <a:rPr lang="en-US" dirty="0"/>
            </a:br>
            <a:r>
              <a:rPr lang="en-US" dirty="0"/>
              <a:t>Top Call-drivers 2019</a:t>
            </a:r>
          </a:p>
        </p:txBody>
      </p:sp>
      <p:sp>
        <p:nvSpPr>
          <p:cNvPr id="3" name="Slide Number Placeholder 2"/>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261840413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AF7AE2-ACB3-4713-AD4C-C239FDF17678}"/>
              </a:ext>
            </a:extLst>
          </p:cNvPr>
          <p:cNvSpPr>
            <a:spLocks noGrp="1"/>
          </p:cNvSpPr>
          <p:nvPr>
            <p:ph type="title"/>
          </p:nvPr>
        </p:nvSpPr>
        <p:spPr/>
        <p:txBody>
          <a:bodyPr/>
          <a:lstStyle/>
          <a:p>
            <a:r>
              <a:rPr lang="en-US" dirty="0"/>
              <a:t>TestNav</a:t>
            </a:r>
          </a:p>
        </p:txBody>
      </p:sp>
      <p:sp>
        <p:nvSpPr>
          <p:cNvPr id="3" name="Content Placeholder 2">
            <a:extLst>
              <a:ext uri="{FF2B5EF4-FFF2-40B4-BE49-F238E27FC236}">
                <a16:creationId xmlns="" xmlns:a16="http://schemas.microsoft.com/office/drawing/2014/main" id="{19DE0661-3CB3-4B19-B3F3-78DEA27D57E9}"/>
              </a:ext>
            </a:extLst>
          </p:cNvPr>
          <p:cNvSpPr>
            <a:spLocks noGrp="1"/>
          </p:cNvSpPr>
          <p:nvPr>
            <p:ph idx="1"/>
          </p:nvPr>
        </p:nvSpPr>
        <p:spPr/>
        <p:txBody>
          <a:bodyPr>
            <a:normAutofit/>
          </a:bodyPr>
          <a:lstStyle/>
          <a:p>
            <a:pPr marL="0" indent="0">
              <a:lnSpc>
                <a:spcPct val="100000"/>
              </a:lnSpc>
              <a:buNone/>
            </a:pPr>
            <a:r>
              <a:rPr lang="en-US" sz="2000" b="1" dirty="0">
                <a:solidFill>
                  <a:prstClr val="black"/>
                </a:solidFill>
                <a:ea typeface="ＭＳ Ｐゴシック" pitchFamily="34" charset="-128"/>
              </a:rPr>
              <a:t>Note</a:t>
            </a:r>
            <a:r>
              <a:rPr lang="en-US" sz="2000" dirty="0">
                <a:solidFill>
                  <a:prstClr val="black"/>
                </a:solidFill>
                <a:ea typeface="ＭＳ Ｐゴシック" pitchFamily="34" charset="-128"/>
              </a:rPr>
              <a:t>: The Sign In page should say “Colorado” above the Username and Password fields. If it </a:t>
            </a:r>
            <a:r>
              <a:rPr lang="en-US" sz="2000" dirty="0" smtClean="0">
                <a:solidFill>
                  <a:prstClr val="black"/>
                </a:solidFill>
                <a:ea typeface="ＭＳ Ｐゴシック" pitchFamily="34" charset="-128"/>
              </a:rPr>
              <a:t>doesn’t, </a:t>
            </a:r>
            <a:r>
              <a:rPr lang="en-US" sz="2000" dirty="0">
                <a:solidFill>
                  <a:prstClr val="black"/>
                </a:solidFill>
                <a:ea typeface="ＭＳ Ｐゴシック" pitchFamily="34" charset="-128"/>
              </a:rPr>
              <a:t>click the User Icon and select “Choose a different customer”.</a:t>
            </a:r>
          </a:p>
          <a:p>
            <a:endParaRPr lang="en-US" sz="2000" dirty="0"/>
          </a:p>
        </p:txBody>
      </p:sp>
      <p:sp>
        <p:nvSpPr>
          <p:cNvPr id="4" name="Slide Number Placeholder 3">
            <a:extLst>
              <a:ext uri="{FF2B5EF4-FFF2-40B4-BE49-F238E27FC236}">
                <a16:creationId xmlns="" xmlns:a16="http://schemas.microsoft.com/office/drawing/2014/main" id="{307478E9-5300-4F59-B075-BE733674524C}"/>
              </a:ext>
            </a:extLst>
          </p:cNvPr>
          <p:cNvSpPr>
            <a:spLocks noGrp="1"/>
          </p:cNvSpPr>
          <p:nvPr>
            <p:ph type="sldNum" sz="quarter" idx="12"/>
          </p:nvPr>
        </p:nvSpPr>
        <p:spPr/>
        <p:txBody>
          <a:bodyPr/>
          <a:lstStyle/>
          <a:p>
            <a:fld id="{C479D5F6-EDCB-402A-AC08-4943A1820E8F}" type="slidenum">
              <a:rPr lang="en-US" smtClean="0"/>
              <a:pPr/>
              <a:t>140</a:t>
            </a:fld>
            <a:endParaRPr lang="en-US" dirty="0"/>
          </a:p>
        </p:txBody>
      </p:sp>
      <p:pic>
        <p:nvPicPr>
          <p:cNvPr id="8" name="Picture 7"/>
          <p:cNvPicPr>
            <a:picLocks noChangeAspect="1"/>
          </p:cNvPicPr>
          <p:nvPr/>
        </p:nvPicPr>
        <p:blipFill>
          <a:blip r:embed="rId2"/>
          <a:stretch>
            <a:fillRect/>
          </a:stretch>
        </p:blipFill>
        <p:spPr>
          <a:xfrm>
            <a:off x="1557510" y="2249733"/>
            <a:ext cx="6023450" cy="4015633"/>
          </a:xfrm>
          <a:prstGeom prst="rect">
            <a:avLst/>
          </a:prstGeom>
          <a:ln>
            <a:solidFill>
              <a:schemeClr val="accent1"/>
            </a:solidFill>
          </a:ln>
        </p:spPr>
      </p:pic>
      <p:pic>
        <p:nvPicPr>
          <p:cNvPr id="10" name="Picture 9"/>
          <p:cNvPicPr>
            <a:picLocks noChangeAspect="1"/>
          </p:cNvPicPr>
          <p:nvPr/>
        </p:nvPicPr>
        <p:blipFill>
          <a:blip r:embed="rId3"/>
          <a:stretch>
            <a:fillRect/>
          </a:stretch>
        </p:blipFill>
        <p:spPr>
          <a:xfrm>
            <a:off x="5633958" y="1578881"/>
            <a:ext cx="2875862" cy="1343781"/>
          </a:xfrm>
          <a:prstGeom prst="rect">
            <a:avLst/>
          </a:prstGeom>
          <a:ln>
            <a:solidFill>
              <a:schemeClr val="accent1"/>
            </a:solidFill>
          </a:ln>
        </p:spPr>
      </p:pic>
    </p:spTree>
    <p:extLst>
      <p:ext uri="{BB962C8B-B14F-4D97-AF65-F5344CB8AC3E}">
        <p14:creationId xmlns:p14="http://schemas.microsoft.com/office/powerpoint/2010/main" val="24585560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2F1880-D48D-4BC3-A386-85DB05097EDC}"/>
              </a:ext>
            </a:extLst>
          </p:cNvPr>
          <p:cNvSpPr>
            <a:spLocks noGrp="1"/>
          </p:cNvSpPr>
          <p:nvPr>
            <p:ph type="title"/>
          </p:nvPr>
        </p:nvSpPr>
        <p:spPr/>
        <p:txBody>
          <a:bodyPr/>
          <a:lstStyle/>
          <a:p>
            <a:r>
              <a:rPr lang="en-US" dirty="0"/>
              <a:t>“Early Submission” of Test</a:t>
            </a:r>
          </a:p>
        </p:txBody>
      </p:sp>
      <p:sp>
        <p:nvSpPr>
          <p:cNvPr id="3" name="Content Placeholder 2">
            <a:extLst>
              <a:ext uri="{FF2B5EF4-FFF2-40B4-BE49-F238E27FC236}">
                <a16:creationId xmlns="" xmlns:a16="http://schemas.microsoft.com/office/drawing/2014/main" id="{CD49451F-D5B9-4FAC-BEFD-F7F838DEDE59}"/>
              </a:ext>
            </a:extLst>
          </p:cNvPr>
          <p:cNvSpPr>
            <a:spLocks noGrp="1"/>
          </p:cNvSpPr>
          <p:nvPr>
            <p:ph idx="1"/>
          </p:nvPr>
        </p:nvSpPr>
        <p:spPr/>
        <p:txBody>
          <a:bodyPr/>
          <a:lstStyle/>
          <a:p>
            <a:pPr marL="342900" indent="-342900">
              <a:lnSpc>
                <a:spcPct val="100000"/>
              </a:lnSpc>
              <a:defRPr/>
            </a:pPr>
            <a:r>
              <a:rPr lang="en-US" dirty="0">
                <a:solidFill>
                  <a:sysClr val="windowText" lastClr="000000"/>
                </a:solidFill>
              </a:rPr>
              <a:t>There are no confirmed cases of a student getting “kicked out” of TestNav and the test submitting itself </a:t>
            </a:r>
          </a:p>
          <a:p>
            <a:pPr lvl="1">
              <a:lnSpc>
                <a:spcPct val="100000"/>
              </a:lnSpc>
              <a:defRPr/>
            </a:pPr>
            <a:r>
              <a:rPr lang="en-US" dirty="0">
                <a:solidFill>
                  <a:sysClr val="windowText" lastClr="000000"/>
                </a:solidFill>
              </a:rPr>
              <a:t>In all cases where a student’s test was submitted and the log files were sent to Pearson, the student followed the on-screen logout procedures and hit the </a:t>
            </a:r>
            <a:r>
              <a:rPr lang="en-US" b="1" dirty="0">
                <a:solidFill>
                  <a:sysClr val="windowText" lastClr="000000"/>
                </a:solidFill>
              </a:rPr>
              <a:t>submit</a:t>
            </a:r>
            <a:r>
              <a:rPr lang="en-US" dirty="0">
                <a:solidFill>
                  <a:sysClr val="windowText" lastClr="000000"/>
                </a:solidFill>
              </a:rPr>
              <a:t> button </a:t>
            </a:r>
          </a:p>
          <a:p>
            <a:pPr marL="342900" indent="-342900">
              <a:lnSpc>
                <a:spcPct val="100000"/>
              </a:lnSpc>
              <a:defRPr/>
            </a:pPr>
            <a:r>
              <a:rPr lang="en-US" dirty="0">
                <a:solidFill>
                  <a:sysClr val="windowText" lastClr="000000"/>
                </a:solidFill>
              </a:rPr>
              <a:t>CDE </a:t>
            </a:r>
            <a:r>
              <a:rPr lang="en-US" dirty="0" err="1" smtClean="0">
                <a:solidFill>
                  <a:sysClr val="windowText" lastClr="000000"/>
                </a:solidFill>
              </a:rPr>
              <a:t>unsubmits</a:t>
            </a:r>
            <a:r>
              <a:rPr lang="en-US" dirty="0" smtClean="0">
                <a:solidFill>
                  <a:sysClr val="windowText" lastClr="000000"/>
                </a:solidFill>
              </a:rPr>
              <a:t> </a:t>
            </a:r>
            <a:r>
              <a:rPr lang="en-US" dirty="0">
                <a:solidFill>
                  <a:sysClr val="windowText" lastClr="000000"/>
                </a:solidFill>
              </a:rPr>
              <a:t>tests for: </a:t>
            </a:r>
          </a:p>
          <a:p>
            <a:pPr lvl="1">
              <a:lnSpc>
                <a:spcPct val="100000"/>
              </a:lnSpc>
              <a:defRPr/>
            </a:pPr>
            <a:r>
              <a:rPr lang="en-US" dirty="0">
                <a:solidFill>
                  <a:sysClr val="windowText" lastClr="000000"/>
                </a:solidFill>
              </a:rPr>
              <a:t>3</a:t>
            </a:r>
            <a:r>
              <a:rPr lang="en-US" baseline="30000" dirty="0">
                <a:solidFill>
                  <a:sysClr val="windowText" lastClr="000000"/>
                </a:solidFill>
              </a:rPr>
              <a:t>rd</a:t>
            </a:r>
            <a:r>
              <a:rPr lang="en-US" dirty="0">
                <a:solidFill>
                  <a:sysClr val="windowText" lastClr="000000"/>
                </a:solidFill>
              </a:rPr>
              <a:t> graders </a:t>
            </a:r>
            <a:r>
              <a:rPr lang="en-US" b="1" dirty="0">
                <a:solidFill>
                  <a:sysClr val="windowText" lastClr="000000"/>
                </a:solidFill>
              </a:rPr>
              <a:t>one</a:t>
            </a:r>
            <a:r>
              <a:rPr lang="en-US" dirty="0">
                <a:solidFill>
                  <a:sysClr val="windowText" lastClr="000000"/>
                </a:solidFill>
              </a:rPr>
              <a:t> time only</a:t>
            </a:r>
          </a:p>
          <a:p>
            <a:pPr lvl="1">
              <a:lnSpc>
                <a:spcPct val="100000"/>
              </a:lnSpc>
              <a:defRPr/>
            </a:pPr>
            <a:r>
              <a:rPr lang="en-US" dirty="0">
                <a:solidFill>
                  <a:sysClr val="windowText" lastClr="000000"/>
                </a:solidFill>
              </a:rPr>
              <a:t>Transcription</a:t>
            </a:r>
          </a:p>
          <a:p>
            <a:pPr lvl="1">
              <a:lnSpc>
                <a:spcPct val="100000"/>
              </a:lnSpc>
              <a:defRPr/>
            </a:pPr>
            <a:r>
              <a:rPr lang="en-US" dirty="0">
                <a:solidFill>
                  <a:sysClr val="windowText" lastClr="000000"/>
                </a:solidFill>
              </a:rPr>
              <a:t>Other grades: If log files sent to Pearson show </a:t>
            </a:r>
            <a:r>
              <a:rPr lang="en-US" dirty="0" smtClean="0">
                <a:solidFill>
                  <a:sysClr val="windowText" lastClr="000000"/>
                </a:solidFill>
              </a:rPr>
              <a:t>the </a:t>
            </a:r>
            <a:r>
              <a:rPr lang="en-US" dirty="0">
                <a:solidFill>
                  <a:sysClr val="windowText" lastClr="000000"/>
                </a:solidFill>
              </a:rPr>
              <a:t>student did not submit the test</a:t>
            </a:r>
            <a:endParaRPr lang="en-US" dirty="0">
              <a:solidFill>
                <a:srgbClr val="000000"/>
              </a:solidFill>
            </a:endParaRPr>
          </a:p>
          <a:p>
            <a:endParaRPr lang="en-US" dirty="0"/>
          </a:p>
        </p:txBody>
      </p:sp>
      <p:sp>
        <p:nvSpPr>
          <p:cNvPr id="4" name="Slide Number Placeholder 3">
            <a:extLst>
              <a:ext uri="{FF2B5EF4-FFF2-40B4-BE49-F238E27FC236}">
                <a16:creationId xmlns="" xmlns:a16="http://schemas.microsoft.com/office/drawing/2014/main" id="{073496CE-F9DE-4ABF-9DF3-99848D4CAD24}"/>
              </a:ext>
            </a:extLst>
          </p:cNvPr>
          <p:cNvSpPr>
            <a:spLocks noGrp="1"/>
          </p:cNvSpPr>
          <p:nvPr>
            <p:ph type="sldNum" sz="quarter" idx="12"/>
          </p:nvPr>
        </p:nvSpPr>
        <p:spPr/>
        <p:txBody>
          <a:bodyPr/>
          <a:lstStyle/>
          <a:p>
            <a:fld id="{C479D5F6-EDCB-402A-AC08-4943A1820E8F}" type="slidenum">
              <a:rPr lang="en-US" smtClean="0"/>
              <a:pPr/>
              <a:t>141</a:t>
            </a:fld>
            <a:endParaRPr lang="en-US" dirty="0"/>
          </a:p>
        </p:txBody>
      </p:sp>
    </p:spTree>
    <p:extLst>
      <p:ext uri="{BB962C8B-B14F-4D97-AF65-F5344CB8AC3E}">
        <p14:creationId xmlns:p14="http://schemas.microsoft.com/office/powerpoint/2010/main" val="370760391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2B6750-0C23-488B-B599-9C744676BAB9}"/>
              </a:ext>
            </a:extLst>
          </p:cNvPr>
          <p:cNvSpPr>
            <a:spLocks noGrp="1"/>
          </p:cNvSpPr>
          <p:nvPr>
            <p:ph type="title"/>
          </p:nvPr>
        </p:nvSpPr>
        <p:spPr/>
        <p:txBody>
          <a:bodyPr/>
          <a:lstStyle/>
          <a:p>
            <a:r>
              <a:rPr lang="en-US" dirty="0"/>
              <a:t>Student Logs into Another Student’s Test</a:t>
            </a:r>
          </a:p>
        </p:txBody>
      </p:sp>
      <p:sp>
        <p:nvSpPr>
          <p:cNvPr id="3" name="Content Placeholder 2">
            <a:extLst>
              <a:ext uri="{FF2B5EF4-FFF2-40B4-BE49-F238E27FC236}">
                <a16:creationId xmlns="" xmlns:a16="http://schemas.microsoft.com/office/drawing/2014/main" id="{CADCA4A4-7B7C-45F8-9673-8848AA3E2289}"/>
              </a:ext>
            </a:extLst>
          </p:cNvPr>
          <p:cNvSpPr>
            <a:spLocks noGrp="1"/>
          </p:cNvSpPr>
          <p:nvPr>
            <p:ph idx="1"/>
          </p:nvPr>
        </p:nvSpPr>
        <p:spPr/>
        <p:txBody>
          <a:bodyPr>
            <a:normAutofit fontScale="92500" lnSpcReduction="10000"/>
          </a:bodyPr>
          <a:lstStyle/>
          <a:p>
            <a:pPr marL="0" indent="0">
              <a:buNone/>
              <a:defRPr/>
            </a:pPr>
            <a:r>
              <a:rPr lang="en-US" sz="2800" dirty="0">
                <a:solidFill>
                  <a:sysClr val="windowText" lastClr="000000"/>
                </a:solidFill>
              </a:rPr>
              <a:t>Student A logs into Student B’s test</a:t>
            </a:r>
          </a:p>
          <a:p>
            <a:pPr marL="971550" lvl="1" indent="-514350">
              <a:lnSpc>
                <a:spcPct val="100000"/>
              </a:lnSpc>
              <a:spcBef>
                <a:spcPts val="200"/>
              </a:spcBef>
              <a:spcAft>
                <a:spcPts val="200"/>
              </a:spcAft>
              <a:buFont typeface="+mj-lt"/>
              <a:buAutoNum type="arabicPeriod"/>
              <a:defRPr/>
            </a:pPr>
            <a:r>
              <a:rPr lang="en-US" sz="2400" dirty="0">
                <a:solidFill>
                  <a:sysClr val="windowText" lastClr="000000"/>
                </a:solidFill>
              </a:rPr>
              <a:t>Immediately exit the test</a:t>
            </a:r>
          </a:p>
          <a:p>
            <a:pPr marL="1258888" lvl="2" indent="-284163">
              <a:lnSpc>
                <a:spcPct val="100000"/>
              </a:lnSpc>
              <a:spcBef>
                <a:spcPts val="200"/>
              </a:spcBef>
              <a:spcAft>
                <a:spcPts val="200"/>
              </a:spcAft>
              <a:defRPr/>
            </a:pPr>
            <a:r>
              <a:rPr lang="en-US" sz="2000" dirty="0">
                <a:solidFill>
                  <a:sysClr val="windowText" lastClr="000000"/>
                </a:solidFill>
              </a:rPr>
              <a:t>Do not have Student </a:t>
            </a:r>
            <a:r>
              <a:rPr lang="en-US" sz="2000" dirty="0" smtClean="0">
                <a:solidFill>
                  <a:sysClr val="windowText" lastClr="000000"/>
                </a:solidFill>
              </a:rPr>
              <a:t>A or Student B continue/</a:t>
            </a:r>
            <a:br>
              <a:rPr lang="en-US" sz="2000" dirty="0" smtClean="0">
                <a:solidFill>
                  <a:sysClr val="windowText" lastClr="000000"/>
                </a:solidFill>
              </a:rPr>
            </a:br>
            <a:r>
              <a:rPr lang="en-US" sz="2000" dirty="0" smtClean="0">
                <a:solidFill>
                  <a:sysClr val="windowText" lastClr="000000"/>
                </a:solidFill>
              </a:rPr>
              <a:t>start testing</a:t>
            </a:r>
            <a:endParaRPr lang="en-US" sz="2000" dirty="0">
              <a:solidFill>
                <a:sysClr val="windowText" lastClr="000000"/>
              </a:solidFill>
            </a:endParaRPr>
          </a:p>
          <a:p>
            <a:pPr marL="971550" lvl="1" indent="-514350">
              <a:lnSpc>
                <a:spcPct val="100000"/>
              </a:lnSpc>
              <a:spcBef>
                <a:spcPts val="200"/>
              </a:spcBef>
              <a:spcAft>
                <a:spcPts val="200"/>
              </a:spcAft>
              <a:buFont typeface="+mj-lt"/>
              <a:buAutoNum type="arabicPeriod"/>
              <a:defRPr/>
            </a:pPr>
            <a:r>
              <a:rPr lang="en-US" sz="2400" dirty="0">
                <a:solidFill>
                  <a:sysClr val="windowText" lastClr="000000"/>
                </a:solidFill>
              </a:rPr>
              <a:t>School immediately contacts DAC</a:t>
            </a:r>
          </a:p>
          <a:p>
            <a:pPr marL="971550" lvl="1" indent="-514350">
              <a:lnSpc>
                <a:spcPct val="100000"/>
              </a:lnSpc>
              <a:spcBef>
                <a:spcPts val="200"/>
              </a:spcBef>
              <a:spcAft>
                <a:spcPts val="200"/>
              </a:spcAft>
              <a:buFont typeface="+mj-lt"/>
              <a:buAutoNum type="arabicPeriod"/>
              <a:defRPr/>
            </a:pPr>
            <a:r>
              <a:rPr lang="en-US" sz="2400" dirty="0">
                <a:solidFill>
                  <a:sysClr val="windowText" lastClr="000000"/>
                </a:solidFill>
              </a:rPr>
              <a:t>DAC immediately contacts CDE  </a:t>
            </a:r>
          </a:p>
          <a:p>
            <a:pPr marL="1258888" lvl="2" indent="-284163">
              <a:lnSpc>
                <a:spcPct val="100000"/>
              </a:lnSpc>
              <a:spcBef>
                <a:spcPts val="200"/>
              </a:spcBef>
              <a:spcAft>
                <a:spcPts val="200"/>
              </a:spcAft>
              <a:defRPr/>
            </a:pPr>
            <a:r>
              <a:rPr lang="en-US" sz="2000" dirty="0">
                <a:solidFill>
                  <a:sysClr val="windowText" lastClr="000000"/>
                </a:solidFill>
              </a:rPr>
              <a:t>If Student B hasn’t touched the test, CDE may be </a:t>
            </a:r>
            <a:r>
              <a:rPr lang="en-US" sz="2000" dirty="0" smtClean="0">
                <a:solidFill>
                  <a:sysClr val="windowText" lastClr="000000"/>
                </a:solidFill>
              </a:rPr>
              <a:t/>
            </a:r>
            <a:br>
              <a:rPr lang="en-US" sz="2000" dirty="0" smtClean="0">
                <a:solidFill>
                  <a:sysClr val="windowText" lastClr="000000"/>
                </a:solidFill>
              </a:rPr>
            </a:br>
            <a:r>
              <a:rPr lang="en-US" sz="2000" dirty="0" smtClean="0">
                <a:solidFill>
                  <a:sysClr val="windowText" lastClr="000000"/>
                </a:solidFill>
              </a:rPr>
              <a:t>able </a:t>
            </a:r>
            <a:r>
              <a:rPr lang="en-US" sz="2000" dirty="0">
                <a:solidFill>
                  <a:sysClr val="windowText" lastClr="000000"/>
                </a:solidFill>
              </a:rPr>
              <a:t>to move the test into Student A’s name</a:t>
            </a:r>
          </a:p>
          <a:p>
            <a:pPr marL="1604963" lvl="3" indent="-290513">
              <a:lnSpc>
                <a:spcPct val="100000"/>
              </a:lnSpc>
              <a:spcBef>
                <a:spcPts val="200"/>
              </a:spcBef>
              <a:spcAft>
                <a:spcPts val="200"/>
              </a:spcAft>
              <a:defRPr/>
            </a:pPr>
            <a:r>
              <a:rPr lang="en-US" sz="1900" dirty="0">
                <a:solidFill>
                  <a:sysClr val="windowText" lastClr="000000"/>
                </a:solidFill>
              </a:rPr>
              <a:t>Moves the whole test</a:t>
            </a:r>
          </a:p>
          <a:p>
            <a:pPr marL="1604963" lvl="3" indent="-290513">
              <a:lnSpc>
                <a:spcPct val="100000"/>
              </a:lnSpc>
              <a:spcBef>
                <a:spcPts val="200"/>
              </a:spcBef>
              <a:spcAft>
                <a:spcPts val="200"/>
              </a:spcAft>
              <a:defRPr/>
            </a:pPr>
            <a:r>
              <a:rPr lang="en-US" sz="1900" dirty="0">
                <a:solidFill>
                  <a:sysClr val="windowText" lastClr="000000"/>
                </a:solidFill>
              </a:rPr>
              <a:t>Individual units cannot be moved</a:t>
            </a:r>
          </a:p>
          <a:p>
            <a:pPr marL="1258888" lvl="2" indent="-284163">
              <a:lnSpc>
                <a:spcPct val="100000"/>
              </a:lnSpc>
              <a:spcBef>
                <a:spcPts val="200"/>
              </a:spcBef>
              <a:spcAft>
                <a:spcPts val="200"/>
              </a:spcAft>
              <a:defRPr/>
            </a:pPr>
            <a:r>
              <a:rPr lang="en-US" sz="2000" dirty="0">
                <a:solidFill>
                  <a:sysClr val="windowText" lastClr="000000"/>
                </a:solidFill>
              </a:rPr>
              <a:t>If Student B has taken one unit or more, CDE may have to void the unit taken by Student A to allow Student B to complete his or her test</a:t>
            </a:r>
          </a:p>
          <a:p>
            <a:pPr marL="1604963" lvl="3" indent="-290513">
              <a:lnSpc>
                <a:spcPct val="100000"/>
              </a:lnSpc>
              <a:spcBef>
                <a:spcPts val="200"/>
              </a:spcBef>
              <a:spcAft>
                <a:spcPts val="200"/>
              </a:spcAft>
              <a:defRPr/>
            </a:pPr>
            <a:r>
              <a:rPr lang="en-US" sz="1900" dirty="0">
                <a:solidFill>
                  <a:sysClr val="windowText" lastClr="000000"/>
                </a:solidFill>
              </a:rPr>
              <a:t>Responses cannot be transferred to Student A’s test</a:t>
            </a:r>
          </a:p>
          <a:p>
            <a:pPr marL="1604963" lvl="3" indent="-290513">
              <a:lnSpc>
                <a:spcPct val="100000"/>
              </a:lnSpc>
              <a:spcBef>
                <a:spcPts val="200"/>
              </a:spcBef>
              <a:spcAft>
                <a:spcPts val="200"/>
              </a:spcAft>
              <a:defRPr/>
            </a:pPr>
            <a:r>
              <a:rPr lang="en-US" sz="1900" dirty="0">
                <a:solidFill>
                  <a:sysClr val="windowText" lastClr="000000"/>
                </a:solidFill>
              </a:rPr>
              <a:t>Student A’s test may need to be invalidated as a misadministration</a:t>
            </a:r>
          </a:p>
          <a:p>
            <a:pPr marL="2112963" lvl="4" indent="-341313">
              <a:lnSpc>
                <a:spcPct val="100000"/>
              </a:lnSpc>
              <a:spcBef>
                <a:spcPts val="200"/>
              </a:spcBef>
              <a:spcAft>
                <a:spcPts val="200"/>
              </a:spcAft>
              <a:defRPr/>
            </a:pPr>
            <a:r>
              <a:rPr lang="en-US" sz="1900" dirty="0">
                <a:solidFill>
                  <a:sysClr val="windowText" lastClr="000000"/>
                </a:solidFill>
              </a:rPr>
              <a:t>Not allowed to access test questions more than once</a:t>
            </a:r>
          </a:p>
          <a:p>
            <a:endParaRPr lang="en-US" dirty="0"/>
          </a:p>
        </p:txBody>
      </p:sp>
      <p:sp>
        <p:nvSpPr>
          <p:cNvPr id="4" name="Slide Number Placeholder 3">
            <a:extLst>
              <a:ext uri="{FF2B5EF4-FFF2-40B4-BE49-F238E27FC236}">
                <a16:creationId xmlns="" xmlns:a16="http://schemas.microsoft.com/office/drawing/2014/main" id="{C12AE7BC-8F4F-4B88-BCF1-7AC4F0E32374}"/>
              </a:ext>
            </a:extLst>
          </p:cNvPr>
          <p:cNvSpPr>
            <a:spLocks noGrp="1"/>
          </p:cNvSpPr>
          <p:nvPr>
            <p:ph type="sldNum" sz="quarter" idx="12"/>
          </p:nvPr>
        </p:nvSpPr>
        <p:spPr/>
        <p:txBody>
          <a:bodyPr/>
          <a:lstStyle/>
          <a:p>
            <a:fld id="{C479D5F6-EDCB-402A-AC08-4943A1820E8F}" type="slidenum">
              <a:rPr lang="en-US" smtClean="0"/>
              <a:pPr/>
              <a:t>142</a:t>
            </a:fld>
            <a:endParaRPr lang="en-US" dirty="0"/>
          </a:p>
        </p:txBody>
      </p:sp>
      <p:sp>
        <p:nvSpPr>
          <p:cNvPr id="5" name="TextBox 4">
            <a:extLst>
              <a:ext uri="{FF2B5EF4-FFF2-40B4-BE49-F238E27FC236}">
                <a16:creationId xmlns="" xmlns:a16="http://schemas.microsoft.com/office/drawing/2014/main" id="{AB5D0A10-6511-451C-8BD0-D6BA158E048B}"/>
              </a:ext>
            </a:extLst>
          </p:cNvPr>
          <p:cNvSpPr txBox="1"/>
          <p:nvPr/>
        </p:nvSpPr>
        <p:spPr>
          <a:xfrm>
            <a:off x="7241533" y="892880"/>
            <a:ext cx="1673867" cy="2585323"/>
          </a:xfrm>
          <a:prstGeom prst="rect">
            <a:avLst/>
          </a:prstGeom>
          <a:solidFill>
            <a:schemeClr val="accent4"/>
          </a:solidFill>
        </p:spPr>
        <p:txBody>
          <a:bodyPr wrap="square" rtlCol="0">
            <a:spAutoFit/>
          </a:bodyPr>
          <a:lstStyle/>
          <a:p>
            <a:pPr algn="ctr" fontAlgn="base">
              <a:spcBef>
                <a:spcPct val="0"/>
              </a:spcBef>
              <a:spcAft>
                <a:spcPct val="0"/>
              </a:spcAft>
              <a:defRPr/>
            </a:pPr>
            <a:r>
              <a:rPr lang="en-US" b="1" kern="0" dirty="0" smtClean="0">
                <a:solidFill>
                  <a:prstClr val="black"/>
                </a:solidFill>
                <a:ea typeface="ＭＳ Ｐゴシック" pitchFamily="34" charset="-128"/>
              </a:rPr>
              <a:t>For PBT, </a:t>
            </a:r>
            <a:r>
              <a:rPr lang="en-US" kern="0" dirty="0" smtClean="0">
                <a:solidFill>
                  <a:prstClr val="black"/>
                </a:solidFill>
                <a:ea typeface="ＭＳ Ｐゴシック" pitchFamily="34" charset="-128"/>
              </a:rPr>
              <a:t>if a student uses another student’s test book, the SAC immediately contact the DAC who contacts CDE.</a:t>
            </a:r>
            <a:endParaRPr lang="en-US" kern="0" dirty="0">
              <a:solidFill>
                <a:prstClr val="black"/>
              </a:solidFill>
              <a:ea typeface="ＭＳ Ｐゴシック" pitchFamily="34" charset="-128"/>
            </a:endParaRPr>
          </a:p>
        </p:txBody>
      </p:sp>
    </p:spTree>
    <p:extLst>
      <p:ext uri="{BB962C8B-B14F-4D97-AF65-F5344CB8AC3E}">
        <p14:creationId xmlns:p14="http://schemas.microsoft.com/office/powerpoint/2010/main" val="203060902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5DE48F-F30B-469B-9F92-51501E41BAD4}"/>
              </a:ext>
            </a:extLst>
          </p:cNvPr>
          <p:cNvSpPr>
            <a:spLocks noGrp="1"/>
          </p:cNvSpPr>
          <p:nvPr>
            <p:ph type="title"/>
          </p:nvPr>
        </p:nvSpPr>
        <p:spPr/>
        <p:txBody>
          <a:bodyPr/>
          <a:lstStyle/>
          <a:p>
            <a:r>
              <a:rPr lang="en-US" dirty="0"/>
              <a:t>Technology Tip</a:t>
            </a:r>
          </a:p>
        </p:txBody>
      </p:sp>
      <p:sp>
        <p:nvSpPr>
          <p:cNvPr id="3" name="Content Placeholder 2">
            <a:extLst>
              <a:ext uri="{FF2B5EF4-FFF2-40B4-BE49-F238E27FC236}">
                <a16:creationId xmlns="" xmlns:a16="http://schemas.microsoft.com/office/drawing/2014/main" id="{05CD48F5-5273-46DB-B1BC-CE3F0668F6D4}"/>
              </a:ext>
            </a:extLst>
          </p:cNvPr>
          <p:cNvSpPr>
            <a:spLocks noGrp="1"/>
          </p:cNvSpPr>
          <p:nvPr>
            <p:ph idx="1"/>
          </p:nvPr>
        </p:nvSpPr>
        <p:spPr>
          <a:xfrm>
            <a:off x="628650" y="848549"/>
            <a:ext cx="7886700" cy="5859899"/>
          </a:xfrm>
        </p:spPr>
        <p:txBody>
          <a:bodyPr/>
          <a:lstStyle/>
          <a:p>
            <a:pPr marL="285750" indent="-285750">
              <a:lnSpc>
                <a:spcPct val="100000"/>
              </a:lnSpc>
              <a:spcAft>
                <a:spcPts val="1200"/>
              </a:spcAft>
              <a:buClr>
                <a:sysClr val="windowText" lastClr="000000"/>
              </a:buClr>
              <a:defRPr/>
            </a:pPr>
            <a:r>
              <a:rPr lang="en-US" sz="1800" dirty="0">
                <a:solidFill>
                  <a:srgbClr val="000000"/>
                </a:solidFill>
              </a:rPr>
              <a:t>Document the specific device on which each student tests for each unit</a:t>
            </a:r>
          </a:p>
          <a:p>
            <a:pPr lvl="1" indent="-342900">
              <a:lnSpc>
                <a:spcPct val="100000"/>
              </a:lnSpc>
              <a:spcBef>
                <a:spcPts val="0"/>
              </a:spcBef>
              <a:buClr>
                <a:sysClr val="windowText" lastClr="000000"/>
              </a:buClr>
              <a:defRPr/>
            </a:pPr>
            <a:r>
              <a:rPr lang="en-US" sz="1800" dirty="0">
                <a:solidFill>
                  <a:srgbClr val="000000"/>
                </a:solidFill>
              </a:rPr>
              <a:t>There is a space for this on the Student Testing Ticket </a:t>
            </a:r>
            <a:endParaRPr lang="en-US" sz="1800" dirty="0" smtClean="0">
              <a:solidFill>
                <a:srgbClr val="000000"/>
              </a:solidFill>
            </a:endParaRPr>
          </a:p>
          <a:p>
            <a:pPr lvl="1" indent="-342900">
              <a:lnSpc>
                <a:spcPct val="100000"/>
              </a:lnSpc>
              <a:spcBef>
                <a:spcPts val="0"/>
              </a:spcBef>
              <a:buClr>
                <a:sysClr val="windowText" lastClr="000000"/>
              </a:buClr>
              <a:defRPr/>
            </a:pPr>
            <a:endParaRPr lang="en-US" sz="1800" dirty="0" smtClean="0">
              <a:solidFill>
                <a:srgbClr val="000000"/>
              </a:solidFill>
            </a:endParaRPr>
          </a:p>
          <a:p>
            <a:pPr lvl="1" indent="-342900">
              <a:lnSpc>
                <a:spcPct val="100000"/>
              </a:lnSpc>
              <a:spcBef>
                <a:spcPts val="0"/>
              </a:spcBef>
              <a:buClr>
                <a:sysClr val="windowText" lastClr="000000"/>
              </a:buClr>
              <a:defRPr/>
            </a:pPr>
            <a:endParaRPr lang="en-US" sz="1800" dirty="0" smtClean="0">
              <a:solidFill>
                <a:srgbClr val="000000"/>
              </a:solidFill>
            </a:endParaRPr>
          </a:p>
          <a:p>
            <a:pPr lvl="1" indent="-342900">
              <a:lnSpc>
                <a:spcPct val="100000"/>
              </a:lnSpc>
              <a:spcBef>
                <a:spcPts val="0"/>
              </a:spcBef>
              <a:buClr>
                <a:sysClr val="windowText" lastClr="000000"/>
              </a:buClr>
              <a:defRPr/>
            </a:pPr>
            <a:endParaRPr lang="en-US" sz="1800" dirty="0">
              <a:solidFill>
                <a:srgbClr val="000000"/>
              </a:solidFill>
            </a:endParaRPr>
          </a:p>
          <a:p>
            <a:pPr lvl="1" indent="-342900">
              <a:lnSpc>
                <a:spcPct val="100000"/>
              </a:lnSpc>
              <a:spcBef>
                <a:spcPts val="0"/>
              </a:spcBef>
              <a:buClr>
                <a:sysClr val="windowText" lastClr="000000"/>
              </a:buClr>
              <a:defRPr/>
            </a:pPr>
            <a:endParaRPr lang="en-US" sz="1800" dirty="0" smtClean="0">
              <a:solidFill>
                <a:srgbClr val="000000"/>
              </a:solidFill>
            </a:endParaRPr>
          </a:p>
          <a:p>
            <a:pPr lvl="1" indent="-342900">
              <a:lnSpc>
                <a:spcPct val="100000"/>
              </a:lnSpc>
              <a:spcBef>
                <a:spcPts val="0"/>
              </a:spcBef>
              <a:buClr>
                <a:sysClr val="windowText" lastClr="000000"/>
              </a:buClr>
              <a:defRPr/>
            </a:pPr>
            <a:endParaRPr lang="en-US" sz="1800" dirty="0">
              <a:solidFill>
                <a:srgbClr val="000000"/>
              </a:solidFill>
            </a:endParaRPr>
          </a:p>
          <a:p>
            <a:pPr lvl="1" indent="-342900">
              <a:lnSpc>
                <a:spcPct val="100000"/>
              </a:lnSpc>
              <a:spcBef>
                <a:spcPts val="0"/>
              </a:spcBef>
              <a:buClr>
                <a:sysClr val="windowText" lastClr="000000"/>
              </a:buClr>
              <a:defRPr/>
            </a:pPr>
            <a:endParaRPr lang="en-US" sz="1800" dirty="0">
              <a:solidFill>
                <a:srgbClr val="000000"/>
              </a:solidFill>
            </a:endParaRPr>
          </a:p>
          <a:p>
            <a:pPr lvl="1" indent="-342900">
              <a:lnSpc>
                <a:spcPct val="100000"/>
              </a:lnSpc>
              <a:spcBef>
                <a:spcPts val="0"/>
              </a:spcBef>
              <a:buClr>
                <a:sysClr val="windowText" lastClr="000000"/>
              </a:buClr>
              <a:defRPr/>
            </a:pPr>
            <a:endParaRPr lang="en-US" sz="1800" dirty="0" smtClean="0">
              <a:solidFill>
                <a:srgbClr val="000000"/>
              </a:solidFill>
            </a:endParaRPr>
          </a:p>
          <a:p>
            <a:pPr lvl="1" indent="-342900">
              <a:lnSpc>
                <a:spcPct val="100000"/>
              </a:lnSpc>
              <a:spcBef>
                <a:spcPts val="0"/>
              </a:spcBef>
              <a:buClr>
                <a:sysClr val="windowText" lastClr="000000"/>
              </a:buClr>
              <a:defRPr/>
            </a:pPr>
            <a:endParaRPr lang="en-US" sz="1800" dirty="0">
              <a:solidFill>
                <a:srgbClr val="000000"/>
              </a:solidFill>
            </a:endParaRPr>
          </a:p>
          <a:p>
            <a:pPr lvl="1" indent="-342900">
              <a:lnSpc>
                <a:spcPct val="100000"/>
              </a:lnSpc>
              <a:spcBef>
                <a:spcPts val="0"/>
              </a:spcBef>
              <a:buClr>
                <a:sysClr val="windowText" lastClr="000000"/>
              </a:buClr>
              <a:defRPr/>
            </a:pPr>
            <a:r>
              <a:rPr lang="en-US" sz="1800" dirty="0">
                <a:solidFill>
                  <a:srgbClr val="000000"/>
                </a:solidFill>
              </a:rPr>
              <a:t>This </a:t>
            </a:r>
            <a:r>
              <a:rPr lang="en-US" sz="1800" dirty="0" smtClean="0">
                <a:solidFill>
                  <a:srgbClr val="000000"/>
                </a:solidFill>
              </a:rPr>
              <a:t>aids </a:t>
            </a:r>
            <a:r>
              <a:rPr lang="en-US" sz="1800" dirty="0">
                <a:solidFill>
                  <a:srgbClr val="000000"/>
                </a:solidFill>
              </a:rPr>
              <a:t>in response recovery if it becomes necessary (SRF)</a:t>
            </a:r>
          </a:p>
          <a:p>
            <a:pPr lvl="1" indent="-342900">
              <a:lnSpc>
                <a:spcPct val="100000"/>
              </a:lnSpc>
              <a:spcBef>
                <a:spcPts val="0"/>
              </a:spcBef>
              <a:buClr>
                <a:sysClr val="windowText" lastClr="000000"/>
              </a:buClr>
              <a:defRPr/>
            </a:pPr>
            <a:r>
              <a:rPr lang="en-US" sz="1800" dirty="0">
                <a:solidFill>
                  <a:srgbClr val="000000"/>
                </a:solidFill>
              </a:rPr>
              <a:t>If not identified, may not be able to recover responses</a:t>
            </a:r>
          </a:p>
          <a:p>
            <a:pPr marL="285750" indent="-285750">
              <a:lnSpc>
                <a:spcPct val="100000"/>
              </a:lnSpc>
              <a:spcAft>
                <a:spcPts val="1200"/>
              </a:spcAft>
              <a:buClr>
                <a:sysClr val="windowText" lastClr="000000"/>
              </a:buClr>
              <a:defRPr/>
            </a:pPr>
            <a:r>
              <a:rPr lang="en-US" sz="1800" dirty="0">
                <a:solidFill>
                  <a:srgbClr val="000000"/>
                </a:solidFill>
              </a:rPr>
              <a:t>If a student receives an error </a:t>
            </a:r>
            <a:r>
              <a:rPr lang="en-US" sz="1800" b="1" dirty="0">
                <a:solidFill>
                  <a:srgbClr val="000000"/>
                </a:solidFill>
              </a:rPr>
              <a:t>do not </a:t>
            </a:r>
            <a:r>
              <a:rPr lang="en-US" sz="1800" dirty="0">
                <a:solidFill>
                  <a:srgbClr val="000000"/>
                </a:solidFill>
              </a:rPr>
              <a:t>immediately move them to a new device</a:t>
            </a:r>
          </a:p>
          <a:p>
            <a:pPr lvl="1">
              <a:lnSpc>
                <a:spcPct val="100000"/>
              </a:lnSpc>
              <a:spcBef>
                <a:spcPts val="0"/>
              </a:spcBef>
              <a:buClr>
                <a:sysClr val="windowText" lastClr="000000"/>
              </a:buClr>
              <a:defRPr/>
            </a:pPr>
            <a:r>
              <a:rPr lang="en-US" sz="1800" dirty="0">
                <a:solidFill>
                  <a:srgbClr val="000000"/>
                </a:solidFill>
              </a:rPr>
              <a:t>Sign in using the same device again, then click the User icon in the top </a:t>
            </a:r>
            <a:r>
              <a:rPr lang="en-US" sz="1800" dirty="0" smtClean="0">
                <a:solidFill>
                  <a:srgbClr val="000000"/>
                </a:solidFill>
              </a:rPr>
              <a:t>right screen corner </a:t>
            </a:r>
            <a:r>
              <a:rPr lang="en-US" sz="1800" dirty="0">
                <a:solidFill>
                  <a:srgbClr val="000000"/>
                </a:solidFill>
              </a:rPr>
              <a:t>to “Sign out”</a:t>
            </a:r>
          </a:p>
          <a:p>
            <a:pPr lvl="1">
              <a:lnSpc>
                <a:spcPct val="100000"/>
              </a:lnSpc>
              <a:spcBef>
                <a:spcPts val="0"/>
              </a:spcBef>
              <a:buClr>
                <a:sysClr val="windowText" lastClr="000000"/>
              </a:buClr>
              <a:defRPr/>
            </a:pPr>
            <a:r>
              <a:rPr lang="en-US" sz="1800" dirty="0">
                <a:solidFill>
                  <a:srgbClr val="000000"/>
                </a:solidFill>
              </a:rPr>
              <a:t>This </a:t>
            </a:r>
            <a:r>
              <a:rPr lang="en-US" sz="1800" dirty="0" smtClean="0">
                <a:solidFill>
                  <a:srgbClr val="000000"/>
                </a:solidFill>
              </a:rPr>
              <a:t>sends </a:t>
            </a:r>
            <a:r>
              <a:rPr lang="en-US" sz="1800" dirty="0">
                <a:solidFill>
                  <a:srgbClr val="000000"/>
                </a:solidFill>
              </a:rPr>
              <a:t>all responses saved on the device to the testing server</a:t>
            </a:r>
          </a:p>
          <a:p>
            <a:pPr marL="285750" indent="-285750">
              <a:lnSpc>
                <a:spcPct val="100000"/>
              </a:lnSpc>
              <a:spcAft>
                <a:spcPts val="1200"/>
              </a:spcAft>
              <a:buClr>
                <a:sysClr val="windowText" lastClr="000000"/>
              </a:buClr>
              <a:defRPr/>
            </a:pPr>
            <a:r>
              <a:rPr lang="en-US" sz="1800" dirty="0">
                <a:solidFill>
                  <a:srgbClr val="000000"/>
                </a:solidFill>
              </a:rPr>
              <a:t>Always have the student “sign out” if they </a:t>
            </a:r>
            <a:r>
              <a:rPr lang="en-US" sz="1800" dirty="0" smtClean="0">
                <a:solidFill>
                  <a:srgbClr val="000000"/>
                </a:solidFill>
              </a:rPr>
              <a:t>are not submitting </a:t>
            </a:r>
            <a:r>
              <a:rPr lang="en-US" sz="1800" dirty="0">
                <a:solidFill>
                  <a:srgbClr val="000000"/>
                </a:solidFill>
              </a:rPr>
              <a:t>their test</a:t>
            </a:r>
          </a:p>
          <a:p>
            <a:pPr lvl="1" indent="-342900">
              <a:lnSpc>
                <a:spcPct val="100000"/>
              </a:lnSpc>
              <a:spcBef>
                <a:spcPts val="0"/>
              </a:spcBef>
              <a:buClr>
                <a:sysClr val="windowText" lastClr="000000"/>
              </a:buClr>
              <a:defRPr/>
            </a:pPr>
            <a:r>
              <a:rPr lang="en-US" sz="1800" dirty="0">
                <a:solidFill>
                  <a:srgbClr val="000000"/>
                </a:solidFill>
              </a:rPr>
              <a:t>Never just power-off</a:t>
            </a:r>
          </a:p>
          <a:p>
            <a:endParaRPr lang="en-US" dirty="0"/>
          </a:p>
        </p:txBody>
      </p:sp>
      <p:sp>
        <p:nvSpPr>
          <p:cNvPr id="4" name="Slide Number Placeholder 3">
            <a:extLst>
              <a:ext uri="{FF2B5EF4-FFF2-40B4-BE49-F238E27FC236}">
                <a16:creationId xmlns="" xmlns:a16="http://schemas.microsoft.com/office/drawing/2014/main" id="{7AA68FD7-A30C-4BE8-993C-0F1F69F46230}"/>
              </a:ext>
            </a:extLst>
          </p:cNvPr>
          <p:cNvSpPr>
            <a:spLocks noGrp="1"/>
          </p:cNvSpPr>
          <p:nvPr>
            <p:ph type="sldNum" sz="quarter" idx="12"/>
          </p:nvPr>
        </p:nvSpPr>
        <p:spPr/>
        <p:txBody>
          <a:bodyPr/>
          <a:lstStyle/>
          <a:p>
            <a:fld id="{C479D5F6-EDCB-402A-AC08-4943A1820E8F}" type="slidenum">
              <a:rPr lang="en-US" smtClean="0"/>
              <a:pPr/>
              <a:t>143</a:t>
            </a:fld>
            <a:endParaRPr lang="en-US" dirty="0"/>
          </a:p>
        </p:txBody>
      </p:sp>
      <p:pic>
        <p:nvPicPr>
          <p:cNvPr id="5" name="Picture 4"/>
          <p:cNvPicPr>
            <a:picLocks noChangeAspect="1"/>
          </p:cNvPicPr>
          <p:nvPr/>
        </p:nvPicPr>
        <p:blipFill>
          <a:blip r:embed="rId2"/>
          <a:stretch>
            <a:fillRect/>
          </a:stretch>
        </p:blipFill>
        <p:spPr>
          <a:xfrm>
            <a:off x="3196700" y="1635630"/>
            <a:ext cx="2745069" cy="1959226"/>
          </a:xfrm>
          <a:prstGeom prst="rect">
            <a:avLst/>
          </a:prstGeom>
          <a:ln>
            <a:solidFill>
              <a:schemeClr val="accent1"/>
            </a:solidFill>
          </a:ln>
        </p:spPr>
      </p:pic>
      <p:sp>
        <p:nvSpPr>
          <p:cNvPr id="6" name="Right Arrow 5"/>
          <p:cNvSpPr/>
          <p:nvPr/>
        </p:nvSpPr>
        <p:spPr>
          <a:xfrm rot="9296919">
            <a:off x="5449519" y="2961920"/>
            <a:ext cx="731249" cy="545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421271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9144BB-D2B5-4441-B5A6-72E9D0055FB5}"/>
              </a:ext>
            </a:extLst>
          </p:cNvPr>
          <p:cNvSpPr>
            <a:spLocks noGrp="1"/>
          </p:cNvSpPr>
          <p:nvPr>
            <p:ph type="title"/>
          </p:nvPr>
        </p:nvSpPr>
        <p:spPr/>
        <p:txBody>
          <a:bodyPr/>
          <a:lstStyle/>
          <a:p>
            <a:r>
              <a:rPr lang="en-US" dirty="0"/>
              <a:t>Student Response Files (SRF)</a:t>
            </a:r>
          </a:p>
        </p:txBody>
      </p:sp>
      <p:sp>
        <p:nvSpPr>
          <p:cNvPr id="3" name="Content Placeholder 2">
            <a:extLst>
              <a:ext uri="{FF2B5EF4-FFF2-40B4-BE49-F238E27FC236}">
                <a16:creationId xmlns="" xmlns:a16="http://schemas.microsoft.com/office/drawing/2014/main" id="{9C15C8FF-9B35-4229-AAF0-F2B2952FE20B}"/>
              </a:ext>
            </a:extLst>
          </p:cNvPr>
          <p:cNvSpPr>
            <a:spLocks noGrp="1"/>
          </p:cNvSpPr>
          <p:nvPr>
            <p:ph idx="1"/>
          </p:nvPr>
        </p:nvSpPr>
        <p:spPr/>
        <p:txBody>
          <a:bodyPr/>
          <a:lstStyle/>
          <a:p>
            <a:pPr marL="342900" indent="-342900">
              <a:lnSpc>
                <a:spcPct val="100000"/>
              </a:lnSpc>
              <a:defRPr/>
            </a:pPr>
            <a:r>
              <a:rPr lang="en-US" dirty="0">
                <a:solidFill>
                  <a:sysClr val="windowText" lastClr="000000"/>
                </a:solidFill>
              </a:rPr>
              <a:t>If the device cannot send a response to Pearson, it </a:t>
            </a:r>
            <a:r>
              <a:rPr lang="en-US" dirty="0" smtClean="0">
                <a:solidFill>
                  <a:sysClr val="windowText" lastClr="000000"/>
                </a:solidFill>
              </a:rPr>
              <a:t>saves </a:t>
            </a:r>
            <a:r>
              <a:rPr lang="en-US" dirty="0">
                <a:solidFill>
                  <a:sysClr val="windowText" lastClr="000000"/>
                </a:solidFill>
              </a:rPr>
              <a:t>the response on the device and in a secondary save location (if set up by Technology Coordinator)</a:t>
            </a:r>
          </a:p>
          <a:p>
            <a:pPr lvl="1">
              <a:lnSpc>
                <a:spcPct val="100000"/>
              </a:lnSpc>
              <a:defRPr/>
            </a:pPr>
            <a:r>
              <a:rPr lang="en-US" dirty="0">
                <a:solidFill>
                  <a:sysClr val="windowText" lastClr="000000"/>
                </a:solidFill>
              </a:rPr>
              <a:t>Test Administrator should check item progress/response receipt in </a:t>
            </a:r>
            <a:r>
              <a:rPr lang="en-US" dirty="0" err="1">
                <a:solidFill>
                  <a:sysClr val="windowText" lastClr="000000"/>
                </a:solidFill>
              </a:rPr>
              <a:t>PAnext</a:t>
            </a:r>
            <a:endParaRPr lang="en-US" dirty="0">
              <a:solidFill>
                <a:sysClr val="windowText" lastClr="000000"/>
              </a:solidFill>
            </a:endParaRPr>
          </a:p>
          <a:p>
            <a:pPr lvl="2">
              <a:lnSpc>
                <a:spcPct val="100000"/>
              </a:lnSpc>
              <a:defRPr/>
            </a:pPr>
            <a:r>
              <a:rPr lang="en-US" dirty="0">
                <a:solidFill>
                  <a:sysClr val="windowText" lastClr="000000"/>
                </a:solidFill>
              </a:rPr>
              <a:t>If there is a discrepancy, call Pearson</a:t>
            </a:r>
          </a:p>
          <a:p>
            <a:pPr lvl="2">
              <a:lnSpc>
                <a:spcPct val="100000"/>
              </a:lnSpc>
              <a:defRPr/>
            </a:pPr>
            <a:r>
              <a:rPr lang="en-US" dirty="0">
                <a:solidFill>
                  <a:sysClr val="windowText" lastClr="000000"/>
                </a:solidFill>
              </a:rPr>
              <a:t>May need to manually move the SRF</a:t>
            </a:r>
          </a:p>
          <a:p>
            <a:pPr marL="342900" indent="-342900">
              <a:lnSpc>
                <a:spcPct val="100000"/>
              </a:lnSpc>
              <a:defRPr/>
            </a:pPr>
            <a:endParaRPr lang="en-US" dirty="0">
              <a:solidFill>
                <a:sysClr val="windowText" lastClr="000000"/>
              </a:solidFill>
            </a:endParaRPr>
          </a:p>
          <a:p>
            <a:pPr marL="342900" indent="-342900">
              <a:lnSpc>
                <a:spcPct val="100000"/>
              </a:lnSpc>
              <a:defRPr/>
            </a:pPr>
            <a:r>
              <a:rPr lang="en-US" dirty="0">
                <a:solidFill>
                  <a:sysClr val="windowText" lastClr="000000"/>
                </a:solidFill>
              </a:rPr>
              <a:t>Additional SRF documentation</a:t>
            </a:r>
          </a:p>
          <a:p>
            <a:pPr lvl="1">
              <a:lnSpc>
                <a:spcPct val="100000"/>
              </a:lnSpc>
              <a:defRPr/>
            </a:pPr>
            <a:r>
              <a:rPr lang="en-US" u="sng" dirty="0">
                <a:solidFill>
                  <a:sysClr val="windowText" lastClr="000000"/>
                </a:solidFill>
                <a:hlinkClick r:id="rId2"/>
              </a:rPr>
              <a:t>https://support.assessment.pearson.com/display/TN/Find+SRF+and+Log+Files</a:t>
            </a:r>
            <a:endParaRPr lang="en-US" dirty="0">
              <a:solidFill>
                <a:sysClr val="windowText" lastClr="000000"/>
              </a:solidFill>
            </a:endParaRPr>
          </a:p>
          <a:p>
            <a:endParaRPr lang="en-US" dirty="0"/>
          </a:p>
          <a:p>
            <a:endParaRPr lang="en-US" dirty="0"/>
          </a:p>
        </p:txBody>
      </p:sp>
      <p:sp>
        <p:nvSpPr>
          <p:cNvPr id="4" name="Slide Number Placeholder 3">
            <a:extLst>
              <a:ext uri="{FF2B5EF4-FFF2-40B4-BE49-F238E27FC236}">
                <a16:creationId xmlns="" xmlns:a16="http://schemas.microsoft.com/office/drawing/2014/main" id="{B2F8BED3-88C9-4A09-89B9-A1FA6AF705BE}"/>
              </a:ext>
            </a:extLst>
          </p:cNvPr>
          <p:cNvSpPr>
            <a:spLocks noGrp="1"/>
          </p:cNvSpPr>
          <p:nvPr>
            <p:ph type="sldNum" sz="quarter" idx="12"/>
          </p:nvPr>
        </p:nvSpPr>
        <p:spPr/>
        <p:txBody>
          <a:bodyPr/>
          <a:lstStyle/>
          <a:p>
            <a:fld id="{C479D5F6-EDCB-402A-AC08-4943A1820E8F}" type="slidenum">
              <a:rPr lang="en-US" smtClean="0"/>
              <a:pPr/>
              <a:t>144</a:t>
            </a:fld>
            <a:endParaRPr lang="en-US" dirty="0"/>
          </a:p>
        </p:txBody>
      </p:sp>
    </p:spTree>
    <p:extLst>
      <p:ext uri="{BB962C8B-B14F-4D97-AF65-F5344CB8AC3E}">
        <p14:creationId xmlns:p14="http://schemas.microsoft.com/office/powerpoint/2010/main" val="38625214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05BCFA-51A8-4A74-A69B-BDE6669623B9}"/>
              </a:ext>
            </a:extLst>
          </p:cNvPr>
          <p:cNvSpPr>
            <a:spLocks noGrp="1"/>
          </p:cNvSpPr>
          <p:nvPr>
            <p:ph type="ctrTitle"/>
          </p:nvPr>
        </p:nvSpPr>
        <p:spPr/>
        <p:txBody>
          <a:bodyPr/>
          <a:lstStyle/>
          <a:p>
            <a:r>
              <a:rPr lang="en-US" dirty="0"/>
              <a:t/>
            </a:r>
            <a:br>
              <a:rPr lang="en-US" dirty="0"/>
            </a:br>
            <a:r>
              <a:rPr lang="en-US" dirty="0"/>
              <a:t>Make-up Testing</a:t>
            </a:r>
          </a:p>
        </p:txBody>
      </p:sp>
      <p:sp>
        <p:nvSpPr>
          <p:cNvPr id="3" name="Slide Number Placeholder 2">
            <a:extLst>
              <a:ext uri="{FF2B5EF4-FFF2-40B4-BE49-F238E27FC236}">
                <a16:creationId xmlns="" xmlns:a16="http://schemas.microsoft.com/office/drawing/2014/main" id="{6A4EDED5-E540-4090-B705-D252CCA01701}"/>
              </a:ext>
            </a:extLst>
          </p:cNvPr>
          <p:cNvSpPr>
            <a:spLocks noGrp="1"/>
          </p:cNvSpPr>
          <p:nvPr>
            <p:ph type="sldNum" sz="quarter" idx="12"/>
          </p:nvPr>
        </p:nvSpPr>
        <p:spPr/>
        <p:txBody>
          <a:bodyPr/>
          <a:lstStyle/>
          <a:p>
            <a:fld id="{C479D5F6-EDCB-402A-AC08-4943A1820E8F}" type="slidenum">
              <a:rPr lang="en-US" smtClean="0"/>
              <a:pPr/>
              <a:t>145</a:t>
            </a:fld>
            <a:endParaRPr lang="en-US" dirty="0"/>
          </a:p>
        </p:txBody>
      </p:sp>
    </p:spTree>
    <p:extLst>
      <p:ext uri="{BB962C8B-B14F-4D97-AF65-F5344CB8AC3E}">
        <p14:creationId xmlns:p14="http://schemas.microsoft.com/office/powerpoint/2010/main" val="414293773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6A5A9D-373A-470C-B7FB-774F55E8A5AD}"/>
              </a:ext>
            </a:extLst>
          </p:cNvPr>
          <p:cNvSpPr>
            <a:spLocks noGrp="1"/>
          </p:cNvSpPr>
          <p:nvPr>
            <p:ph type="title"/>
          </p:nvPr>
        </p:nvSpPr>
        <p:spPr/>
        <p:txBody>
          <a:bodyPr/>
          <a:lstStyle/>
          <a:p>
            <a:r>
              <a:rPr lang="en-US" dirty="0" smtClean="0"/>
              <a:t>Make-up </a:t>
            </a:r>
            <a:r>
              <a:rPr lang="en-US" dirty="0"/>
              <a:t>Testing</a:t>
            </a:r>
          </a:p>
        </p:txBody>
      </p:sp>
      <p:sp>
        <p:nvSpPr>
          <p:cNvPr id="3" name="Content Placeholder 2">
            <a:extLst>
              <a:ext uri="{FF2B5EF4-FFF2-40B4-BE49-F238E27FC236}">
                <a16:creationId xmlns="" xmlns:a16="http://schemas.microsoft.com/office/drawing/2014/main" id="{ED88B72A-8A09-4C97-8036-F0CCD79EEAB3}"/>
              </a:ext>
            </a:extLst>
          </p:cNvPr>
          <p:cNvSpPr>
            <a:spLocks noGrp="1"/>
          </p:cNvSpPr>
          <p:nvPr>
            <p:ph idx="1"/>
          </p:nvPr>
        </p:nvSpPr>
        <p:spPr/>
        <p:txBody>
          <a:bodyPr>
            <a:normAutofit/>
          </a:bodyPr>
          <a:lstStyle/>
          <a:p>
            <a:pPr marL="342900" indent="-342900">
              <a:lnSpc>
                <a:spcPct val="100000"/>
              </a:lnSpc>
              <a:spcBef>
                <a:spcPts val="0"/>
              </a:spcBef>
              <a:buClr>
                <a:sysClr val="windowText" lastClr="000000"/>
              </a:buClr>
              <a:defRPr/>
            </a:pPr>
            <a:r>
              <a:rPr lang="en-US" sz="2200" dirty="0">
                <a:solidFill>
                  <a:sysClr val="windowText" lastClr="000000"/>
                </a:solidFill>
              </a:rPr>
              <a:t>Students who are absent, become ill, or </a:t>
            </a:r>
            <a:r>
              <a:rPr lang="en-US" sz="2200" dirty="0" smtClean="0">
                <a:solidFill>
                  <a:sysClr val="windowText" lastClr="000000"/>
                </a:solidFill>
              </a:rPr>
              <a:t>can </a:t>
            </a:r>
            <a:r>
              <a:rPr lang="en-US" sz="2200" dirty="0">
                <a:solidFill>
                  <a:sysClr val="windowText" lastClr="000000"/>
                </a:solidFill>
              </a:rPr>
              <a:t>no longer test because of classroom, school, or technical interruptions during originally scheduled units, may utilize make-up testing</a:t>
            </a:r>
          </a:p>
          <a:p>
            <a:pPr marL="800100" lvl="1" indent="-342900">
              <a:lnSpc>
                <a:spcPct val="100000"/>
              </a:lnSpc>
              <a:spcBef>
                <a:spcPts val="0"/>
              </a:spcBef>
              <a:buClr>
                <a:sysClr val="windowText" lastClr="000000"/>
              </a:buClr>
              <a:defRPr/>
            </a:pPr>
            <a:r>
              <a:rPr lang="en-US" b="1" dirty="0" smtClean="0">
                <a:solidFill>
                  <a:schemeClr val="accent5"/>
                </a:solidFill>
              </a:rPr>
              <a:t>This includes students who had to leave unexpectedly in the middle of a unit (e.g., parent picks up for appointment)</a:t>
            </a:r>
          </a:p>
          <a:p>
            <a:pPr marL="800100" lvl="1" indent="-342900">
              <a:lnSpc>
                <a:spcPct val="100000"/>
              </a:lnSpc>
              <a:spcBef>
                <a:spcPts val="0"/>
              </a:spcBef>
              <a:buClr>
                <a:sysClr val="windowText" lastClr="000000"/>
              </a:buClr>
              <a:defRPr/>
            </a:pPr>
            <a:r>
              <a:rPr lang="en-US" dirty="0" smtClean="0">
                <a:solidFill>
                  <a:sysClr val="windowText" lastClr="000000"/>
                </a:solidFill>
              </a:rPr>
              <a:t>Students </a:t>
            </a:r>
            <a:r>
              <a:rPr lang="en-US" dirty="0">
                <a:solidFill>
                  <a:sysClr val="windowText" lastClr="000000"/>
                </a:solidFill>
              </a:rPr>
              <a:t>may not return to previously answered questions </a:t>
            </a:r>
          </a:p>
          <a:p>
            <a:pPr marL="342900" indent="-342900">
              <a:lnSpc>
                <a:spcPct val="100000"/>
              </a:lnSpc>
              <a:spcBef>
                <a:spcPts val="0"/>
              </a:spcBef>
              <a:buClr>
                <a:sysClr val="windowText" lastClr="000000"/>
              </a:buClr>
              <a:defRPr/>
            </a:pPr>
            <a:endParaRPr lang="en-US" sz="2200" dirty="0">
              <a:solidFill>
                <a:sysClr val="windowText" lastClr="000000"/>
              </a:solidFill>
            </a:endParaRPr>
          </a:p>
          <a:p>
            <a:pPr marL="342900" indent="-342900">
              <a:lnSpc>
                <a:spcPct val="100000"/>
              </a:lnSpc>
              <a:spcBef>
                <a:spcPts val="0"/>
              </a:spcBef>
              <a:buClr>
                <a:sysClr val="windowText" lastClr="000000"/>
              </a:buClr>
              <a:defRPr/>
            </a:pPr>
            <a:r>
              <a:rPr lang="en-US" sz="2200" dirty="0">
                <a:solidFill>
                  <a:sysClr val="windowText" lastClr="000000"/>
                </a:solidFill>
              </a:rPr>
              <a:t>Test security and administration protocols apply</a:t>
            </a:r>
          </a:p>
          <a:p>
            <a:pPr marL="342900" indent="-342900">
              <a:lnSpc>
                <a:spcPct val="100000"/>
              </a:lnSpc>
              <a:spcBef>
                <a:spcPts val="0"/>
              </a:spcBef>
              <a:buClr>
                <a:sysClr val="windowText" lastClr="000000"/>
              </a:buClr>
              <a:defRPr/>
            </a:pPr>
            <a:endParaRPr lang="en-US" sz="2200" dirty="0">
              <a:solidFill>
                <a:sysClr val="windowText" lastClr="000000"/>
              </a:solidFill>
            </a:endParaRPr>
          </a:p>
          <a:p>
            <a:pPr marL="342900" indent="-342900">
              <a:lnSpc>
                <a:spcPct val="100000"/>
              </a:lnSpc>
              <a:spcBef>
                <a:spcPts val="0"/>
              </a:spcBef>
              <a:buClr>
                <a:sysClr val="windowText" lastClr="000000"/>
              </a:buClr>
              <a:defRPr/>
            </a:pPr>
            <a:r>
              <a:rPr lang="en-US" sz="2200" dirty="0">
                <a:solidFill>
                  <a:sysClr val="windowText" lastClr="000000"/>
                </a:solidFill>
              </a:rPr>
              <a:t>SACs </a:t>
            </a:r>
            <a:r>
              <a:rPr lang="en-US" sz="2200" dirty="0" smtClean="0">
                <a:solidFill>
                  <a:sysClr val="windowText" lastClr="000000"/>
                </a:solidFill>
              </a:rPr>
              <a:t>establish </a:t>
            </a:r>
            <a:r>
              <a:rPr lang="en-US" sz="2200" dirty="0">
                <a:solidFill>
                  <a:sysClr val="windowText" lastClr="000000"/>
                </a:solidFill>
              </a:rPr>
              <a:t>make-up testing schedules for their schools</a:t>
            </a:r>
          </a:p>
          <a:p>
            <a:pPr marL="342900" indent="-342900">
              <a:lnSpc>
                <a:spcPct val="100000"/>
              </a:lnSpc>
              <a:spcBef>
                <a:spcPts val="0"/>
              </a:spcBef>
              <a:buClr>
                <a:sysClr val="windowText" lastClr="000000"/>
              </a:buClr>
              <a:defRPr/>
            </a:pPr>
            <a:endParaRPr lang="en-US" sz="2200" dirty="0">
              <a:solidFill>
                <a:prstClr val="black"/>
              </a:solidFill>
            </a:endParaRPr>
          </a:p>
          <a:p>
            <a:pPr marL="342900" indent="-342900">
              <a:lnSpc>
                <a:spcPct val="100000"/>
              </a:lnSpc>
              <a:spcBef>
                <a:spcPts val="0"/>
              </a:spcBef>
              <a:buClr>
                <a:sysClr val="windowText" lastClr="000000"/>
              </a:buClr>
              <a:defRPr/>
            </a:pPr>
            <a:r>
              <a:rPr lang="en-US" sz="2200" dirty="0">
                <a:solidFill>
                  <a:prstClr val="black"/>
                </a:solidFill>
              </a:rPr>
              <a:t>Units </a:t>
            </a:r>
            <a:r>
              <a:rPr lang="en-US" sz="2200" b="1" dirty="0">
                <a:solidFill>
                  <a:prstClr val="black"/>
                </a:solidFill>
              </a:rPr>
              <a:t>may not </a:t>
            </a:r>
            <a:r>
              <a:rPr lang="en-US" sz="2200" dirty="0">
                <a:solidFill>
                  <a:prstClr val="black"/>
                </a:solidFill>
              </a:rPr>
              <a:t>be taken out of order for any </a:t>
            </a:r>
            <a:r>
              <a:rPr lang="en-US" sz="2200" dirty="0" smtClean="0">
                <a:solidFill>
                  <a:prstClr val="black"/>
                </a:solidFill>
              </a:rPr>
              <a:t>test</a:t>
            </a:r>
            <a:endParaRPr lang="en-US" sz="2200" dirty="0">
              <a:solidFill>
                <a:prstClr val="black"/>
              </a:solidFill>
            </a:endParaRPr>
          </a:p>
          <a:p>
            <a:pPr marL="342900" indent="-342900">
              <a:lnSpc>
                <a:spcPct val="100000"/>
              </a:lnSpc>
              <a:spcBef>
                <a:spcPts val="0"/>
              </a:spcBef>
              <a:buClr>
                <a:sysClr val="windowText" lastClr="000000"/>
              </a:buClr>
              <a:defRPr/>
            </a:pPr>
            <a:endParaRPr lang="en-US" sz="2200" b="1" dirty="0">
              <a:solidFill>
                <a:prstClr val="black"/>
              </a:solidFill>
            </a:endParaRPr>
          </a:p>
          <a:p>
            <a:pPr marL="342900" indent="-342900">
              <a:lnSpc>
                <a:spcPct val="100000"/>
              </a:lnSpc>
              <a:spcBef>
                <a:spcPts val="0"/>
              </a:spcBef>
              <a:buClr>
                <a:sysClr val="windowText" lastClr="000000"/>
              </a:buClr>
              <a:defRPr/>
            </a:pPr>
            <a:r>
              <a:rPr lang="en-US" sz="2200" b="1" dirty="0">
                <a:solidFill>
                  <a:srgbClr val="000000"/>
                </a:solidFill>
              </a:rPr>
              <a:t>Priority: </a:t>
            </a:r>
            <a:r>
              <a:rPr lang="en-US" sz="2200" dirty="0">
                <a:solidFill>
                  <a:srgbClr val="000000"/>
                </a:solidFill>
              </a:rPr>
              <a:t>Minimize risk of prior exposure to test content that could result in an invalidation</a:t>
            </a:r>
          </a:p>
          <a:p>
            <a:endParaRPr lang="en-US" dirty="0"/>
          </a:p>
        </p:txBody>
      </p:sp>
      <p:sp>
        <p:nvSpPr>
          <p:cNvPr id="4" name="Slide Number Placeholder 3">
            <a:extLst>
              <a:ext uri="{FF2B5EF4-FFF2-40B4-BE49-F238E27FC236}">
                <a16:creationId xmlns="" xmlns:a16="http://schemas.microsoft.com/office/drawing/2014/main" id="{911C7E05-70F2-4C95-BFD0-6D7253F88B7A}"/>
              </a:ext>
            </a:extLst>
          </p:cNvPr>
          <p:cNvSpPr>
            <a:spLocks noGrp="1"/>
          </p:cNvSpPr>
          <p:nvPr>
            <p:ph type="sldNum" sz="quarter" idx="12"/>
          </p:nvPr>
        </p:nvSpPr>
        <p:spPr/>
        <p:txBody>
          <a:bodyPr/>
          <a:lstStyle/>
          <a:p>
            <a:fld id="{C479D5F6-EDCB-402A-AC08-4943A1820E8F}" type="slidenum">
              <a:rPr lang="en-US" smtClean="0"/>
              <a:pPr/>
              <a:t>146</a:t>
            </a:fld>
            <a:endParaRPr lang="en-US" dirty="0"/>
          </a:p>
        </p:txBody>
      </p:sp>
      <p:sp>
        <p:nvSpPr>
          <p:cNvPr id="5" name="7-Point Star 4"/>
          <p:cNvSpPr/>
          <p:nvPr/>
        </p:nvSpPr>
        <p:spPr>
          <a:xfrm>
            <a:off x="7255380" y="25317"/>
            <a:ext cx="1888620" cy="999858"/>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Common Question</a:t>
            </a:r>
            <a:endParaRPr lang="en-US" dirty="0"/>
          </a:p>
        </p:txBody>
      </p:sp>
    </p:spTree>
    <p:extLst>
      <p:ext uri="{BB962C8B-B14F-4D97-AF65-F5344CB8AC3E}">
        <p14:creationId xmlns:p14="http://schemas.microsoft.com/office/powerpoint/2010/main" val="337581762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F205D4-5853-4A69-9032-FC7D20C58042}"/>
              </a:ext>
            </a:extLst>
          </p:cNvPr>
          <p:cNvSpPr>
            <a:spLocks noGrp="1"/>
          </p:cNvSpPr>
          <p:nvPr>
            <p:ph type="title"/>
          </p:nvPr>
        </p:nvSpPr>
        <p:spPr/>
        <p:txBody>
          <a:bodyPr/>
          <a:lstStyle/>
          <a:p>
            <a:r>
              <a:rPr lang="en-US" dirty="0"/>
              <a:t>Online Test Management</a:t>
            </a:r>
          </a:p>
        </p:txBody>
      </p:sp>
      <p:sp>
        <p:nvSpPr>
          <p:cNvPr id="3" name="Content Placeholder 2">
            <a:extLst>
              <a:ext uri="{FF2B5EF4-FFF2-40B4-BE49-F238E27FC236}">
                <a16:creationId xmlns="" xmlns:a16="http://schemas.microsoft.com/office/drawing/2014/main" id="{21156861-6707-4F9C-A097-2362D1CB9EB4}"/>
              </a:ext>
            </a:extLst>
          </p:cNvPr>
          <p:cNvSpPr>
            <a:spLocks noGrp="1"/>
          </p:cNvSpPr>
          <p:nvPr>
            <p:ph idx="1"/>
          </p:nvPr>
        </p:nvSpPr>
        <p:spPr/>
        <p:txBody>
          <a:bodyPr/>
          <a:lstStyle/>
          <a:p>
            <a:pPr marL="0" indent="0" algn="ctr">
              <a:buNone/>
            </a:pPr>
            <a:r>
              <a:rPr lang="en-US" dirty="0" err="1" smtClean="0">
                <a:solidFill>
                  <a:sysClr val="windowText" lastClr="000000"/>
                </a:solidFill>
              </a:rPr>
              <a:t>PAnext</a:t>
            </a:r>
            <a:r>
              <a:rPr lang="en-US" dirty="0" smtClean="0">
                <a:solidFill>
                  <a:sysClr val="windowText" lastClr="000000"/>
                </a:solidFill>
              </a:rPr>
              <a:t> users can manage multiple </a:t>
            </a:r>
            <a:r>
              <a:rPr lang="en-US" dirty="0">
                <a:solidFill>
                  <a:sysClr val="windowText" lastClr="000000"/>
                </a:solidFill>
              </a:rPr>
              <a:t>sessions </a:t>
            </a:r>
            <a:r>
              <a:rPr lang="en-US" dirty="0" smtClean="0">
                <a:solidFill>
                  <a:sysClr val="windowText" lastClr="000000"/>
                </a:solidFill>
              </a:rPr>
              <a:t>at </a:t>
            </a:r>
            <a:r>
              <a:rPr lang="en-US" dirty="0">
                <a:solidFill>
                  <a:sysClr val="windowText" lastClr="000000"/>
                </a:solidFill>
              </a:rPr>
              <a:t>the same time</a:t>
            </a:r>
          </a:p>
          <a:p>
            <a:endParaRPr lang="en-US" dirty="0"/>
          </a:p>
        </p:txBody>
      </p:sp>
      <p:sp>
        <p:nvSpPr>
          <p:cNvPr id="4" name="Slide Number Placeholder 3">
            <a:extLst>
              <a:ext uri="{FF2B5EF4-FFF2-40B4-BE49-F238E27FC236}">
                <a16:creationId xmlns="" xmlns:a16="http://schemas.microsoft.com/office/drawing/2014/main" id="{F884BDF3-24FA-49A9-8AE1-AD4882C94A69}"/>
              </a:ext>
            </a:extLst>
          </p:cNvPr>
          <p:cNvSpPr>
            <a:spLocks noGrp="1"/>
          </p:cNvSpPr>
          <p:nvPr>
            <p:ph type="sldNum" sz="quarter" idx="12"/>
          </p:nvPr>
        </p:nvSpPr>
        <p:spPr/>
        <p:txBody>
          <a:bodyPr/>
          <a:lstStyle/>
          <a:p>
            <a:fld id="{C479D5F6-EDCB-402A-AC08-4943A1820E8F}" type="slidenum">
              <a:rPr lang="en-US" smtClean="0"/>
              <a:pPr/>
              <a:t>147</a:t>
            </a:fld>
            <a:endParaRPr lang="en-US" dirty="0"/>
          </a:p>
        </p:txBody>
      </p:sp>
      <p:pic>
        <p:nvPicPr>
          <p:cNvPr id="5" name="Picture 4" descr="Screen Shot 2016-11-04 at 4.59.14 PM.png">
            <a:extLst>
              <a:ext uri="{FF2B5EF4-FFF2-40B4-BE49-F238E27FC236}">
                <a16:creationId xmlns="" xmlns:a16="http://schemas.microsoft.com/office/drawing/2014/main" id="{17762439-23A1-45C0-9F1A-3C57056742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240" y="1431633"/>
            <a:ext cx="8735160" cy="4572000"/>
          </a:xfrm>
          <a:prstGeom prst="rect">
            <a:avLst/>
          </a:prstGeom>
          <a:ln w="3175">
            <a:solidFill>
              <a:schemeClr val="accent1"/>
            </a:solidFill>
          </a:ln>
        </p:spPr>
      </p:pic>
      <p:sp>
        <p:nvSpPr>
          <p:cNvPr id="6" name="Right Arrow 5"/>
          <p:cNvSpPr/>
          <p:nvPr/>
        </p:nvSpPr>
        <p:spPr>
          <a:xfrm rot="9296919">
            <a:off x="1054800" y="2383422"/>
            <a:ext cx="731249" cy="545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37379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1CC990-7FF1-476E-9246-4C0968D578EF}"/>
              </a:ext>
            </a:extLst>
          </p:cNvPr>
          <p:cNvSpPr>
            <a:spLocks noGrp="1"/>
          </p:cNvSpPr>
          <p:nvPr>
            <p:ph type="ctrTitle"/>
          </p:nvPr>
        </p:nvSpPr>
        <p:spPr/>
        <p:txBody>
          <a:bodyPr/>
          <a:lstStyle/>
          <a:p>
            <a:r>
              <a:rPr lang="en-US" dirty="0"/>
              <a:t/>
            </a:r>
            <a:br>
              <a:rPr lang="en-US" dirty="0"/>
            </a:br>
            <a:r>
              <a:rPr lang="en-US" dirty="0"/>
              <a:t>After Testing</a:t>
            </a:r>
          </a:p>
        </p:txBody>
      </p:sp>
      <p:sp>
        <p:nvSpPr>
          <p:cNvPr id="3" name="Slide Number Placeholder 2">
            <a:extLst>
              <a:ext uri="{FF2B5EF4-FFF2-40B4-BE49-F238E27FC236}">
                <a16:creationId xmlns="" xmlns:a16="http://schemas.microsoft.com/office/drawing/2014/main" id="{24922F5A-A42C-4413-AC28-9AF4DDFC6505}"/>
              </a:ext>
            </a:extLst>
          </p:cNvPr>
          <p:cNvSpPr>
            <a:spLocks noGrp="1"/>
          </p:cNvSpPr>
          <p:nvPr>
            <p:ph type="sldNum" sz="quarter" idx="12"/>
          </p:nvPr>
        </p:nvSpPr>
        <p:spPr/>
        <p:txBody>
          <a:bodyPr/>
          <a:lstStyle/>
          <a:p>
            <a:fld id="{C479D5F6-EDCB-402A-AC08-4943A1820E8F}" type="slidenum">
              <a:rPr lang="en-US" smtClean="0"/>
              <a:pPr/>
              <a:t>148</a:t>
            </a:fld>
            <a:endParaRPr lang="en-US" dirty="0"/>
          </a:p>
        </p:txBody>
      </p:sp>
    </p:spTree>
    <p:extLst>
      <p:ext uri="{BB962C8B-B14F-4D97-AF65-F5344CB8AC3E}">
        <p14:creationId xmlns:p14="http://schemas.microsoft.com/office/powerpoint/2010/main" val="277797158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A65D89-B587-46F9-8561-3CF8C6676B63}"/>
              </a:ext>
            </a:extLst>
          </p:cNvPr>
          <p:cNvSpPr>
            <a:spLocks noGrp="1"/>
          </p:cNvSpPr>
          <p:nvPr>
            <p:ph type="title"/>
          </p:nvPr>
        </p:nvSpPr>
        <p:spPr/>
        <p:txBody>
          <a:bodyPr/>
          <a:lstStyle/>
          <a:p>
            <a:r>
              <a:rPr lang="en-US" dirty="0"/>
              <a:t>Tasks to Complete After Each Testing Session</a:t>
            </a:r>
          </a:p>
        </p:txBody>
      </p:sp>
      <p:sp>
        <p:nvSpPr>
          <p:cNvPr id="3" name="Content Placeholder 2">
            <a:extLst>
              <a:ext uri="{FF2B5EF4-FFF2-40B4-BE49-F238E27FC236}">
                <a16:creationId xmlns="" xmlns:a16="http://schemas.microsoft.com/office/drawing/2014/main" id="{7461D639-784B-4EC5-A9A8-967B5921E18D}"/>
              </a:ext>
            </a:extLst>
          </p:cNvPr>
          <p:cNvSpPr>
            <a:spLocks noGrp="1"/>
          </p:cNvSpPr>
          <p:nvPr>
            <p:ph idx="1"/>
          </p:nvPr>
        </p:nvSpPr>
        <p:spPr>
          <a:xfrm>
            <a:off x="628650" y="848549"/>
            <a:ext cx="7886700" cy="5492429"/>
          </a:xfrm>
        </p:spPr>
        <p:txBody>
          <a:bodyPr>
            <a:normAutofit lnSpcReduction="10000"/>
          </a:bodyPr>
          <a:lstStyle/>
          <a:p>
            <a:pPr marL="0" indent="0">
              <a:buClr>
                <a:sysClr val="windowText" lastClr="000000"/>
              </a:buClr>
              <a:buNone/>
              <a:defRPr/>
            </a:pPr>
            <a:r>
              <a:rPr lang="en-US" b="1" dirty="0">
                <a:solidFill>
                  <a:sysClr val="windowText" lastClr="000000"/>
                </a:solidFill>
              </a:rPr>
              <a:t>CBT – After Testing</a:t>
            </a:r>
          </a:p>
          <a:p>
            <a:pPr marL="0" indent="0">
              <a:spcBef>
                <a:spcPts val="200"/>
              </a:spcBef>
              <a:spcAft>
                <a:spcPts val="200"/>
              </a:spcAft>
              <a:buClr>
                <a:sysClr val="windowText" lastClr="000000"/>
              </a:buClr>
              <a:buSzPct val="100000"/>
              <a:buNone/>
              <a:defRPr/>
            </a:pPr>
            <a:r>
              <a:rPr lang="en-US" sz="1800" dirty="0">
                <a:solidFill>
                  <a:sysClr val="windowText" lastClr="000000"/>
                </a:solidFill>
              </a:rPr>
              <a:t>The day of testing:</a:t>
            </a:r>
          </a:p>
          <a:p>
            <a:pPr marL="914400" lvl="1" indent="-514350">
              <a:spcBef>
                <a:spcPts val="200"/>
              </a:spcBef>
              <a:spcAft>
                <a:spcPts val="200"/>
              </a:spcAft>
              <a:buClr>
                <a:sysClr val="windowText" lastClr="000000"/>
              </a:buClr>
              <a:buSzPct val="125000"/>
              <a:defRPr/>
            </a:pPr>
            <a:r>
              <a:rPr lang="en-US" sz="1800" dirty="0">
                <a:solidFill>
                  <a:sysClr val="windowText" lastClr="000000"/>
                </a:solidFill>
              </a:rPr>
              <a:t>Collect materials (Student Testing Tickets, scratch paper, etc.)</a:t>
            </a:r>
          </a:p>
          <a:p>
            <a:pPr marL="914400" lvl="1" indent="-514350">
              <a:spcBef>
                <a:spcPts val="200"/>
              </a:spcBef>
              <a:spcAft>
                <a:spcPts val="200"/>
              </a:spcAft>
              <a:buClr>
                <a:sysClr val="windowText" lastClr="000000"/>
              </a:buClr>
              <a:buSzPct val="125000"/>
              <a:defRPr/>
            </a:pPr>
            <a:r>
              <a:rPr lang="en-US" sz="1800" dirty="0">
                <a:solidFill>
                  <a:sysClr val="windowText" lastClr="000000"/>
                </a:solidFill>
              </a:rPr>
              <a:t>Ensure students logged out of TestNav correctly</a:t>
            </a:r>
          </a:p>
          <a:p>
            <a:pPr marL="914400" lvl="1" indent="-514350">
              <a:spcBef>
                <a:spcPts val="200"/>
              </a:spcBef>
              <a:spcAft>
                <a:spcPts val="200"/>
              </a:spcAft>
              <a:buClr>
                <a:sysClr val="windowText" lastClr="000000"/>
              </a:buClr>
              <a:buSzPct val="125000"/>
              <a:defRPr/>
            </a:pPr>
            <a:r>
              <a:rPr lang="en-US" sz="1800" dirty="0">
                <a:solidFill>
                  <a:sysClr val="windowText" lastClr="000000"/>
                </a:solidFill>
              </a:rPr>
              <a:t>Return materials to SAC using chain of custody form </a:t>
            </a:r>
          </a:p>
          <a:p>
            <a:pPr marL="914400" lvl="1" indent="-514350">
              <a:spcBef>
                <a:spcPts val="200"/>
              </a:spcBef>
              <a:spcAft>
                <a:spcPts val="200"/>
              </a:spcAft>
              <a:buClr>
                <a:sysClr val="windowText" lastClr="000000"/>
              </a:buClr>
              <a:buSzPct val="125000"/>
              <a:defRPr/>
            </a:pPr>
            <a:r>
              <a:rPr lang="en-US" sz="1800" dirty="0">
                <a:solidFill>
                  <a:sysClr val="windowText" lastClr="000000"/>
                </a:solidFill>
              </a:rPr>
              <a:t>Notify SAC of absent students and/or needed transcriptions</a:t>
            </a:r>
          </a:p>
          <a:p>
            <a:pPr algn="just">
              <a:spcBef>
                <a:spcPts val="200"/>
              </a:spcBef>
              <a:spcAft>
                <a:spcPts val="200"/>
              </a:spcAft>
              <a:buClr>
                <a:sysClr val="windowText" lastClr="000000"/>
              </a:buClr>
              <a:buSzPct val="100000"/>
              <a:defRPr/>
            </a:pPr>
            <a:endParaRPr lang="en-US" sz="1800" b="1" dirty="0">
              <a:solidFill>
                <a:sysClr val="windowText" lastClr="000000"/>
              </a:solidFill>
            </a:endParaRPr>
          </a:p>
          <a:p>
            <a:pPr marL="0" indent="0" algn="just">
              <a:spcBef>
                <a:spcPts val="200"/>
              </a:spcBef>
              <a:spcAft>
                <a:spcPts val="200"/>
              </a:spcAft>
              <a:buClr>
                <a:sysClr val="windowText" lastClr="000000"/>
              </a:buClr>
              <a:buSzPct val="100000"/>
              <a:buNone/>
              <a:defRPr/>
            </a:pPr>
            <a:r>
              <a:rPr lang="en-US" b="1" dirty="0">
                <a:solidFill>
                  <a:sysClr val="windowText" lastClr="000000"/>
                </a:solidFill>
              </a:rPr>
              <a:t>PBT – After Testing</a:t>
            </a:r>
          </a:p>
          <a:p>
            <a:pPr marL="0" indent="0">
              <a:spcBef>
                <a:spcPts val="200"/>
              </a:spcBef>
              <a:spcAft>
                <a:spcPts val="200"/>
              </a:spcAft>
              <a:buClr>
                <a:sysClr val="windowText" lastClr="000000"/>
              </a:buClr>
              <a:buSzPct val="100000"/>
              <a:buNone/>
              <a:defRPr/>
            </a:pPr>
            <a:r>
              <a:rPr lang="en-US" sz="1800" dirty="0">
                <a:solidFill>
                  <a:sysClr val="windowText" lastClr="000000"/>
                </a:solidFill>
              </a:rPr>
              <a:t>The day of testing:</a:t>
            </a:r>
          </a:p>
          <a:p>
            <a:pPr marL="914400" lvl="1" indent="-514350">
              <a:spcBef>
                <a:spcPts val="200"/>
              </a:spcBef>
              <a:spcAft>
                <a:spcPts val="200"/>
              </a:spcAft>
              <a:buClr>
                <a:sysClr val="windowText" lastClr="000000"/>
              </a:buClr>
              <a:buSzPct val="125000"/>
              <a:defRPr/>
            </a:pPr>
            <a:r>
              <a:rPr lang="en-US" sz="1800" dirty="0">
                <a:solidFill>
                  <a:sysClr val="windowText" lastClr="000000"/>
                </a:solidFill>
              </a:rPr>
              <a:t>Collect materials (test books, scratch paper, etc.)</a:t>
            </a:r>
          </a:p>
          <a:p>
            <a:pPr marL="914400" lvl="1" indent="-514350">
              <a:spcBef>
                <a:spcPts val="200"/>
              </a:spcBef>
              <a:spcAft>
                <a:spcPts val="200"/>
              </a:spcAft>
              <a:buClr>
                <a:sysClr val="windowText" lastClr="000000"/>
              </a:buClr>
              <a:buSzPct val="125000"/>
              <a:defRPr/>
            </a:pPr>
            <a:r>
              <a:rPr lang="en-US" sz="1800" dirty="0">
                <a:solidFill>
                  <a:sysClr val="windowText" lastClr="000000"/>
                </a:solidFill>
              </a:rPr>
              <a:t>Ensure names are on test </a:t>
            </a:r>
            <a:r>
              <a:rPr lang="en-US" sz="1800" dirty="0" smtClean="0">
                <a:solidFill>
                  <a:sysClr val="windowText" lastClr="000000"/>
                </a:solidFill>
              </a:rPr>
              <a:t>materials</a:t>
            </a:r>
          </a:p>
          <a:p>
            <a:pPr marL="914400" lvl="1" indent="-514350">
              <a:spcBef>
                <a:spcPts val="200"/>
              </a:spcBef>
              <a:spcAft>
                <a:spcPts val="200"/>
              </a:spcAft>
              <a:buClr>
                <a:sysClr val="windowText" lastClr="000000"/>
              </a:buClr>
              <a:buSzPct val="125000"/>
              <a:defRPr/>
            </a:pPr>
            <a:endParaRPr lang="en-US" sz="1800" dirty="0" smtClean="0">
              <a:solidFill>
                <a:sysClr val="windowText" lastClr="000000"/>
              </a:solidFill>
            </a:endParaRPr>
          </a:p>
          <a:p>
            <a:pPr marL="914400" lvl="1" indent="-514350">
              <a:spcBef>
                <a:spcPts val="200"/>
              </a:spcBef>
              <a:spcAft>
                <a:spcPts val="200"/>
              </a:spcAft>
              <a:buClr>
                <a:sysClr val="windowText" lastClr="000000"/>
              </a:buClr>
              <a:buSzPct val="125000"/>
              <a:defRPr/>
            </a:pPr>
            <a:endParaRPr lang="en-US" sz="1800" dirty="0" smtClean="0">
              <a:solidFill>
                <a:sysClr val="windowText" lastClr="000000"/>
              </a:solidFill>
            </a:endParaRPr>
          </a:p>
          <a:p>
            <a:pPr marL="914400" lvl="1" indent="-514350">
              <a:spcBef>
                <a:spcPts val="200"/>
              </a:spcBef>
              <a:spcAft>
                <a:spcPts val="200"/>
              </a:spcAft>
              <a:buClr>
                <a:sysClr val="windowText" lastClr="000000"/>
              </a:buClr>
              <a:buSzPct val="125000"/>
              <a:defRPr/>
            </a:pPr>
            <a:endParaRPr lang="en-US" sz="1800" dirty="0">
              <a:solidFill>
                <a:sysClr val="windowText" lastClr="000000"/>
              </a:solidFill>
            </a:endParaRPr>
          </a:p>
          <a:p>
            <a:pPr marL="914400" lvl="1" indent="-514350">
              <a:spcBef>
                <a:spcPts val="200"/>
              </a:spcBef>
              <a:spcAft>
                <a:spcPts val="200"/>
              </a:spcAft>
              <a:buClr>
                <a:sysClr val="windowText" lastClr="000000"/>
              </a:buClr>
              <a:buSzPct val="125000"/>
              <a:defRPr/>
            </a:pPr>
            <a:endParaRPr lang="en-US" sz="1800" dirty="0" smtClean="0">
              <a:solidFill>
                <a:sysClr val="windowText" lastClr="000000"/>
              </a:solidFill>
            </a:endParaRPr>
          </a:p>
          <a:p>
            <a:pPr marL="914400" lvl="1" indent="-514350">
              <a:spcBef>
                <a:spcPts val="200"/>
              </a:spcBef>
              <a:spcAft>
                <a:spcPts val="200"/>
              </a:spcAft>
              <a:buClr>
                <a:sysClr val="windowText" lastClr="000000"/>
              </a:buClr>
              <a:buSzPct val="125000"/>
              <a:defRPr/>
            </a:pPr>
            <a:endParaRPr lang="en-US" sz="1800" dirty="0">
              <a:solidFill>
                <a:sysClr val="windowText" lastClr="000000"/>
              </a:solidFill>
            </a:endParaRPr>
          </a:p>
          <a:p>
            <a:pPr marL="914400" lvl="1" indent="-514350">
              <a:spcBef>
                <a:spcPts val="200"/>
              </a:spcBef>
              <a:spcAft>
                <a:spcPts val="200"/>
              </a:spcAft>
              <a:buClr>
                <a:sysClr val="windowText" lastClr="000000"/>
              </a:buClr>
              <a:buSzPct val="125000"/>
              <a:defRPr/>
            </a:pPr>
            <a:r>
              <a:rPr lang="en-US" sz="1800" dirty="0">
                <a:solidFill>
                  <a:sysClr val="windowText" lastClr="000000"/>
                </a:solidFill>
              </a:rPr>
              <a:t>Return materials to SAC using chain of custody form</a:t>
            </a:r>
          </a:p>
          <a:p>
            <a:pPr marL="914400" lvl="1" indent="-514350">
              <a:spcBef>
                <a:spcPts val="200"/>
              </a:spcBef>
              <a:spcAft>
                <a:spcPts val="200"/>
              </a:spcAft>
              <a:buSzPct val="125000"/>
              <a:defRPr/>
            </a:pPr>
            <a:r>
              <a:rPr lang="en-US" sz="1800" dirty="0">
                <a:solidFill>
                  <a:sysClr val="windowText" lastClr="000000"/>
                </a:solidFill>
              </a:rPr>
              <a:t>Notify SAC of absent students and/or needed transcriptions</a:t>
            </a:r>
          </a:p>
          <a:p>
            <a:endParaRPr lang="en-US" dirty="0"/>
          </a:p>
          <a:p>
            <a:endParaRPr lang="en-US" dirty="0"/>
          </a:p>
        </p:txBody>
      </p:sp>
      <p:sp>
        <p:nvSpPr>
          <p:cNvPr id="4" name="Slide Number Placeholder 3">
            <a:extLst>
              <a:ext uri="{FF2B5EF4-FFF2-40B4-BE49-F238E27FC236}">
                <a16:creationId xmlns="" xmlns:a16="http://schemas.microsoft.com/office/drawing/2014/main" id="{4E9F44E8-439A-411C-9752-4EFD2E775CA2}"/>
              </a:ext>
            </a:extLst>
          </p:cNvPr>
          <p:cNvSpPr>
            <a:spLocks noGrp="1"/>
          </p:cNvSpPr>
          <p:nvPr>
            <p:ph type="sldNum" sz="quarter" idx="12"/>
          </p:nvPr>
        </p:nvSpPr>
        <p:spPr/>
        <p:txBody>
          <a:bodyPr/>
          <a:lstStyle/>
          <a:p>
            <a:fld id="{C479D5F6-EDCB-402A-AC08-4943A1820E8F}" type="slidenum">
              <a:rPr lang="en-US" smtClean="0"/>
              <a:pPr/>
              <a:t>149</a:t>
            </a:fld>
            <a:endParaRPr lang="en-US" dirty="0"/>
          </a:p>
        </p:txBody>
      </p:sp>
      <p:pic>
        <p:nvPicPr>
          <p:cNvPr id="5" name="Picture 4"/>
          <p:cNvPicPr>
            <a:picLocks noChangeAspect="1"/>
          </p:cNvPicPr>
          <p:nvPr/>
        </p:nvPicPr>
        <p:blipFill>
          <a:blip r:embed="rId2"/>
          <a:stretch>
            <a:fillRect/>
          </a:stretch>
        </p:blipFill>
        <p:spPr>
          <a:xfrm>
            <a:off x="1555512" y="4033616"/>
            <a:ext cx="2837471" cy="995718"/>
          </a:xfrm>
          <a:prstGeom prst="rect">
            <a:avLst/>
          </a:prstGeom>
          <a:ln>
            <a:solidFill>
              <a:schemeClr val="accent1"/>
            </a:solidFill>
          </a:ln>
        </p:spPr>
      </p:pic>
      <p:pic>
        <p:nvPicPr>
          <p:cNvPr id="6" name="Picture 5"/>
          <p:cNvPicPr>
            <a:picLocks noChangeAspect="1"/>
          </p:cNvPicPr>
          <p:nvPr/>
        </p:nvPicPr>
        <p:blipFill>
          <a:blip r:embed="rId3"/>
          <a:stretch>
            <a:fillRect/>
          </a:stretch>
        </p:blipFill>
        <p:spPr>
          <a:xfrm>
            <a:off x="5319845" y="4037465"/>
            <a:ext cx="2870408" cy="991869"/>
          </a:xfrm>
          <a:prstGeom prst="rect">
            <a:avLst/>
          </a:prstGeom>
          <a:ln>
            <a:solidFill>
              <a:schemeClr val="accent1"/>
            </a:solidFill>
          </a:ln>
        </p:spPr>
      </p:pic>
      <p:sp>
        <p:nvSpPr>
          <p:cNvPr id="7" name="Left-Right Arrow 6"/>
          <p:cNvSpPr/>
          <p:nvPr/>
        </p:nvSpPr>
        <p:spPr>
          <a:xfrm>
            <a:off x="4178893" y="4033616"/>
            <a:ext cx="1341690" cy="581114"/>
          </a:xfrm>
          <a:prstGeom prst="lef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900" b="1" dirty="0" smtClean="0">
                <a:solidFill>
                  <a:sysClr val="windowText" lastClr="000000"/>
                </a:solidFill>
              </a:rPr>
              <a:t>Front and/or back</a:t>
            </a:r>
            <a:endParaRPr lang="en-US" sz="900" b="1" dirty="0">
              <a:solidFill>
                <a:sysClr val="windowText" lastClr="000000"/>
              </a:solidFill>
            </a:endParaRPr>
          </a:p>
        </p:txBody>
      </p:sp>
    </p:spTree>
    <p:extLst>
      <p:ext uri="{BB962C8B-B14F-4D97-AF65-F5344CB8AC3E}">
        <p14:creationId xmlns:p14="http://schemas.microsoft.com/office/powerpoint/2010/main" val="1595900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Call-drivers 2019</a:t>
            </a:r>
          </a:p>
        </p:txBody>
      </p:sp>
      <p:sp>
        <p:nvSpPr>
          <p:cNvPr id="5" name="Content Placeholder 4">
            <a:extLst>
              <a:ext uri="{FF2B5EF4-FFF2-40B4-BE49-F238E27FC236}">
                <a16:creationId xmlns="" xmlns:a16="http://schemas.microsoft.com/office/drawing/2014/main" id="{94144524-EAD7-48B2-952F-47556C5232C5}"/>
              </a:ext>
            </a:extLst>
          </p:cNvPr>
          <p:cNvSpPr>
            <a:spLocks noGrp="1"/>
          </p:cNvSpPr>
          <p:nvPr>
            <p:ph idx="1"/>
          </p:nvPr>
        </p:nvSpPr>
        <p:spPr>
          <a:xfrm>
            <a:off x="628650" y="1029318"/>
            <a:ext cx="8006392" cy="5074396"/>
          </a:xfrm>
        </p:spPr>
        <p:txBody>
          <a:bodyPr>
            <a:normAutofit/>
          </a:bodyPr>
          <a:lstStyle/>
          <a:p>
            <a:pPr marL="285750" indent="-285750">
              <a:lnSpc>
                <a:spcPct val="120000"/>
              </a:lnSpc>
              <a:spcBef>
                <a:spcPts val="0"/>
              </a:spcBef>
              <a:spcAft>
                <a:spcPts val="1200"/>
              </a:spcAft>
              <a:buClr>
                <a:schemeClr val="tx1"/>
              </a:buClr>
            </a:pPr>
            <a:r>
              <a:rPr lang="en-US" sz="2000" dirty="0"/>
              <a:t>Students testing on paper who continued testing into the next unit early</a:t>
            </a:r>
          </a:p>
          <a:p>
            <a:pPr marL="285750" indent="-285750">
              <a:lnSpc>
                <a:spcPct val="120000"/>
              </a:lnSpc>
              <a:spcBef>
                <a:spcPts val="0"/>
              </a:spcBef>
              <a:spcAft>
                <a:spcPts val="1200"/>
              </a:spcAft>
              <a:buClr>
                <a:schemeClr val="tx1"/>
              </a:buClr>
            </a:pPr>
            <a:r>
              <a:rPr lang="en-US" sz="2000" dirty="0" smtClean="0"/>
              <a:t>Student </a:t>
            </a:r>
            <a:r>
              <a:rPr lang="en-US" sz="2000" dirty="0"/>
              <a:t>who wasn’t assigned TTS but it’s in his/her IEP/504</a:t>
            </a:r>
          </a:p>
          <a:p>
            <a:pPr marL="285750" indent="-285750">
              <a:lnSpc>
                <a:spcPct val="120000"/>
              </a:lnSpc>
              <a:spcBef>
                <a:spcPts val="0"/>
              </a:spcBef>
              <a:spcAft>
                <a:spcPts val="1200"/>
              </a:spcAft>
              <a:buClr>
                <a:schemeClr val="tx1"/>
              </a:buClr>
            </a:pPr>
            <a:r>
              <a:rPr lang="en-US" sz="2000" dirty="0"/>
              <a:t>Where is speech-to-text indicated?</a:t>
            </a:r>
          </a:p>
          <a:p>
            <a:pPr marL="285750" indent="-285750">
              <a:lnSpc>
                <a:spcPct val="120000"/>
              </a:lnSpc>
              <a:spcBef>
                <a:spcPts val="0"/>
              </a:spcBef>
              <a:spcAft>
                <a:spcPts val="1200"/>
              </a:spcAft>
              <a:buClr>
                <a:schemeClr val="tx1"/>
              </a:buClr>
            </a:pPr>
            <a:r>
              <a:rPr lang="en-US" sz="2000" dirty="0" err="1" smtClean="0"/>
              <a:t>PAnext</a:t>
            </a:r>
            <a:r>
              <a:rPr lang="en-US" sz="2000" dirty="0" smtClean="0"/>
              <a:t> </a:t>
            </a:r>
            <a:r>
              <a:rPr lang="en-US" sz="2000" dirty="0"/>
              <a:t>password reset</a:t>
            </a:r>
          </a:p>
          <a:p>
            <a:pPr marL="285750" indent="-285750">
              <a:lnSpc>
                <a:spcPct val="120000"/>
              </a:lnSpc>
              <a:spcBef>
                <a:spcPts val="0"/>
              </a:spcBef>
              <a:spcAft>
                <a:spcPts val="1200"/>
              </a:spcAft>
              <a:buClr>
                <a:schemeClr val="tx1"/>
              </a:buClr>
            </a:pPr>
            <a:r>
              <a:rPr lang="en-US" sz="2000" dirty="0"/>
              <a:t>Returning paper materials early (You CAN do this!)</a:t>
            </a:r>
          </a:p>
          <a:p>
            <a:pPr marL="285750" indent="-285750">
              <a:lnSpc>
                <a:spcPct val="120000"/>
              </a:lnSpc>
              <a:spcBef>
                <a:spcPts val="0"/>
              </a:spcBef>
              <a:spcAft>
                <a:spcPts val="1200"/>
              </a:spcAft>
              <a:buClr>
                <a:schemeClr val="tx1"/>
              </a:buClr>
            </a:pPr>
            <a:r>
              <a:rPr lang="en-US" sz="2000" dirty="0"/>
              <a:t>Requests for return materials</a:t>
            </a:r>
          </a:p>
          <a:p>
            <a:pPr marL="285750" indent="-285750">
              <a:lnSpc>
                <a:spcPct val="120000"/>
              </a:lnSpc>
              <a:spcBef>
                <a:spcPts val="0"/>
              </a:spcBef>
              <a:spcAft>
                <a:spcPts val="1200"/>
              </a:spcAft>
              <a:buClr>
                <a:schemeClr val="tx1"/>
              </a:buClr>
            </a:pPr>
            <a:r>
              <a:rPr lang="en-US" sz="2000" dirty="0"/>
              <a:t>Can materials from multiple schools be shipped back in the same box?</a:t>
            </a:r>
          </a:p>
        </p:txBody>
      </p:sp>
      <p:sp>
        <p:nvSpPr>
          <p:cNvPr id="3" name="Slide Number Placeholder 2"/>
          <p:cNvSpPr>
            <a:spLocks noGrp="1"/>
          </p:cNvSpPr>
          <p:nvPr>
            <p:ph type="sldNum" sz="quarter" idx="12"/>
          </p:nvPr>
        </p:nvSpPr>
        <p:spPr/>
        <p:txBody>
          <a:bodyPr/>
          <a:lstStyle/>
          <a:p>
            <a:fld id="{C479D5F6-EDCB-402A-AC08-4943A1820E8F}" type="slidenum">
              <a:rPr lang="en-US" smtClean="0"/>
              <a:pPr/>
              <a:t>15</a:t>
            </a:fld>
            <a:endParaRPr lang="en-US" dirty="0"/>
          </a:p>
        </p:txBody>
      </p:sp>
      <p:sp>
        <p:nvSpPr>
          <p:cNvPr id="6" name="7-Point Star 5"/>
          <p:cNvSpPr/>
          <p:nvPr/>
        </p:nvSpPr>
        <p:spPr>
          <a:xfrm>
            <a:off x="7255380" y="29460"/>
            <a:ext cx="1888620" cy="999858"/>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Common Question</a:t>
            </a:r>
            <a:endParaRPr lang="en-US" dirty="0"/>
          </a:p>
        </p:txBody>
      </p:sp>
    </p:spTree>
    <p:extLst>
      <p:ext uri="{BB962C8B-B14F-4D97-AF65-F5344CB8AC3E}">
        <p14:creationId xmlns:p14="http://schemas.microsoft.com/office/powerpoint/2010/main" val="69938487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6A0A2B-BE96-45D3-86B6-B72B68733BF5}"/>
              </a:ext>
            </a:extLst>
          </p:cNvPr>
          <p:cNvSpPr>
            <a:spLocks noGrp="1"/>
          </p:cNvSpPr>
          <p:nvPr>
            <p:ph type="title"/>
          </p:nvPr>
        </p:nvSpPr>
        <p:spPr/>
        <p:txBody>
          <a:bodyPr/>
          <a:lstStyle/>
          <a:p>
            <a:r>
              <a:rPr lang="en-US" dirty="0"/>
              <a:t>Final Day – Tasks to Complete After Testing</a:t>
            </a:r>
          </a:p>
        </p:txBody>
      </p:sp>
      <p:sp>
        <p:nvSpPr>
          <p:cNvPr id="3" name="Content Placeholder 2">
            <a:extLst>
              <a:ext uri="{FF2B5EF4-FFF2-40B4-BE49-F238E27FC236}">
                <a16:creationId xmlns="" xmlns:a16="http://schemas.microsoft.com/office/drawing/2014/main" id="{633971A5-EA0A-4DB4-824F-7C1EDE953FEC}"/>
              </a:ext>
            </a:extLst>
          </p:cNvPr>
          <p:cNvSpPr>
            <a:spLocks noGrp="1"/>
          </p:cNvSpPr>
          <p:nvPr>
            <p:ph idx="1"/>
          </p:nvPr>
        </p:nvSpPr>
        <p:spPr>
          <a:xfrm>
            <a:off x="628650" y="848549"/>
            <a:ext cx="7886700" cy="5819669"/>
          </a:xfrm>
        </p:spPr>
        <p:txBody>
          <a:bodyPr>
            <a:normAutofit/>
          </a:bodyPr>
          <a:lstStyle/>
          <a:p>
            <a:pPr marL="0" indent="0">
              <a:buClr>
                <a:sysClr val="windowText" lastClr="000000"/>
              </a:buClr>
              <a:buNone/>
              <a:defRPr/>
            </a:pPr>
            <a:r>
              <a:rPr lang="en-US" b="1" dirty="0">
                <a:solidFill>
                  <a:sysClr val="windowText" lastClr="000000"/>
                </a:solidFill>
              </a:rPr>
              <a:t>CBT – After Testing</a:t>
            </a:r>
          </a:p>
          <a:p>
            <a:pPr marL="0" indent="0">
              <a:lnSpc>
                <a:spcPct val="100000"/>
              </a:lnSpc>
              <a:spcBef>
                <a:spcPts val="200"/>
              </a:spcBef>
              <a:spcAft>
                <a:spcPts val="200"/>
              </a:spcAft>
              <a:buClr>
                <a:sysClr val="windowText" lastClr="000000"/>
              </a:buClr>
              <a:buSzPct val="100000"/>
              <a:buNone/>
              <a:defRPr/>
            </a:pPr>
            <a:r>
              <a:rPr lang="en-US" dirty="0">
                <a:solidFill>
                  <a:sysClr val="windowText" lastClr="000000"/>
                </a:solidFill>
              </a:rPr>
              <a:t>The final day of testing:</a:t>
            </a:r>
          </a:p>
          <a:p>
            <a:pPr marL="914400" lvl="1" indent="-514350">
              <a:lnSpc>
                <a:spcPct val="100000"/>
              </a:lnSpc>
              <a:spcBef>
                <a:spcPts val="200"/>
              </a:spcBef>
              <a:spcAft>
                <a:spcPts val="200"/>
              </a:spcAft>
              <a:buClr>
                <a:sysClr val="windowText" lastClr="000000"/>
              </a:buClr>
              <a:buSzPct val="125000"/>
              <a:defRPr/>
            </a:pPr>
            <a:r>
              <a:rPr lang="en-US" dirty="0">
                <a:solidFill>
                  <a:sysClr val="windowText" lastClr="000000"/>
                </a:solidFill>
              </a:rPr>
              <a:t>Collect materials (Student Testing Tickets, scratch paper, etc.)</a:t>
            </a:r>
          </a:p>
          <a:p>
            <a:pPr marL="914400" lvl="1" indent="-514350">
              <a:lnSpc>
                <a:spcPct val="100000"/>
              </a:lnSpc>
              <a:spcBef>
                <a:spcPts val="200"/>
              </a:spcBef>
              <a:spcAft>
                <a:spcPts val="200"/>
              </a:spcAft>
              <a:buClr>
                <a:sysClr val="windowText" lastClr="000000"/>
              </a:buClr>
              <a:buSzPct val="125000"/>
              <a:defRPr/>
            </a:pPr>
            <a:r>
              <a:rPr lang="en-US" dirty="0">
                <a:solidFill>
                  <a:sysClr val="windowText" lastClr="000000"/>
                </a:solidFill>
              </a:rPr>
              <a:t>Ensure all student test units are submitted/completed</a:t>
            </a:r>
          </a:p>
          <a:p>
            <a:pPr marL="914400" lvl="1" indent="-514350">
              <a:lnSpc>
                <a:spcPct val="100000"/>
              </a:lnSpc>
              <a:spcBef>
                <a:spcPts val="200"/>
              </a:spcBef>
              <a:spcAft>
                <a:spcPts val="200"/>
              </a:spcAft>
              <a:buClr>
                <a:sysClr val="windowText" lastClr="000000"/>
              </a:buClr>
              <a:buSzPct val="125000"/>
              <a:defRPr/>
            </a:pPr>
            <a:r>
              <a:rPr lang="en-US" dirty="0">
                <a:solidFill>
                  <a:sysClr val="windowText" lastClr="000000"/>
                </a:solidFill>
              </a:rPr>
              <a:t>Ensure all test sessions are stopped</a:t>
            </a:r>
          </a:p>
          <a:p>
            <a:pPr marL="914400" lvl="1" indent="-514350">
              <a:lnSpc>
                <a:spcPct val="100000"/>
              </a:lnSpc>
              <a:spcBef>
                <a:spcPts val="200"/>
              </a:spcBef>
              <a:spcAft>
                <a:spcPts val="200"/>
              </a:spcAft>
              <a:buClr>
                <a:sysClr val="windowText" lastClr="000000"/>
              </a:buClr>
              <a:buSzPct val="125000"/>
              <a:defRPr/>
            </a:pPr>
            <a:r>
              <a:rPr lang="en-US" dirty="0">
                <a:solidFill>
                  <a:sysClr val="windowText" lastClr="000000"/>
                </a:solidFill>
              </a:rPr>
              <a:t>Purge the cached </a:t>
            </a:r>
            <a:r>
              <a:rPr lang="en-US" dirty="0">
                <a:solidFill>
                  <a:prstClr val="black"/>
                </a:solidFill>
              </a:rPr>
              <a:t>test content</a:t>
            </a:r>
          </a:p>
          <a:p>
            <a:pPr marL="914400" lvl="1" indent="-514350">
              <a:lnSpc>
                <a:spcPct val="100000"/>
              </a:lnSpc>
              <a:spcBef>
                <a:spcPts val="200"/>
              </a:spcBef>
              <a:spcAft>
                <a:spcPts val="200"/>
              </a:spcAft>
              <a:buClr>
                <a:sysClr val="windowText" lastClr="000000"/>
              </a:buClr>
              <a:buSzPct val="125000"/>
              <a:defRPr/>
            </a:pPr>
            <a:r>
              <a:rPr lang="en-US" dirty="0">
                <a:solidFill>
                  <a:prstClr val="black"/>
                </a:solidFill>
              </a:rPr>
              <a:t>Securely </a:t>
            </a:r>
            <a:r>
              <a:rPr lang="en-US" dirty="0" smtClean="0">
                <a:solidFill>
                  <a:prstClr val="black"/>
                </a:solidFill>
              </a:rPr>
              <a:t>destroy/recycle </a:t>
            </a:r>
            <a:r>
              <a:rPr lang="en-US" u="sng" dirty="0">
                <a:solidFill>
                  <a:prstClr val="black"/>
                </a:solidFill>
              </a:rPr>
              <a:t>used</a:t>
            </a:r>
            <a:r>
              <a:rPr lang="en-US" dirty="0">
                <a:solidFill>
                  <a:prstClr val="black"/>
                </a:solidFill>
              </a:rPr>
              <a:t> scratch paper and AT printouts</a:t>
            </a:r>
          </a:p>
          <a:p>
            <a:pPr marL="0" indent="0" algn="just">
              <a:lnSpc>
                <a:spcPct val="100000"/>
              </a:lnSpc>
              <a:spcBef>
                <a:spcPts val="200"/>
              </a:spcBef>
              <a:spcAft>
                <a:spcPts val="200"/>
              </a:spcAft>
              <a:buClr>
                <a:sysClr val="windowText" lastClr="000000"/>
              </a:buClr>
              <a:buSzPct val="100000"/>
              <a:buNone/>
              <a:defRPr/>
            </a:pPr>
            <a:endParaRPr lang="en-US" sz="400" b="1" dirty="0">
              <a:solidFill>
                <a:prstClr val="black"/>
              </a:solidFill>
            </a:endParaRPr>
          </a:p>
          <a:p>
            <a:pPr marL="0" indent="0" algn="just">
              <a:lnSpc>
                <a:spcPct val="100000"/>
              </a:lnSpc>
              <a:spcBef>
                <a:spcPts val="200"/>
              </a:spcBef>
              <a:spcAft>
                <a:spcPts val="200"/>
              </a:spcAft>
              <a:buClr>
                <a:sysClr val="windowText" lastClr="000000"/>
              </a:buClr>
              <a:buSzPct val="100000"/>
              <a:buNone/>
              <a:defRPr/>
            </a:pPr>
            <a:r>
              <a:rPr lang="en-US" b="1" dirty="0">
                <a:solidFill>
                  <a:prstClr val="black"/>
                </a:solidFill>
              </a:rPr>
              <a:t>PBT – After Testing</a:t>
            </a:r>
          </a:p>
          <a:p>
            <a:pPr marL="0" indent="0" algn="just">
              <a:lnSpc>
                <a:spcPct val="100000"/>
              </a:lnSpc>
              <a:spcBef>
                <a:spcPts val="200"/>
              </a:spcBef>
              <a:spcAft>
                <a:spcPts val="200"/>
              </a:spcAft>
              <a:buClr>
                <a:sysClr val="windowText" lastClr="000000"/>
              </a:buClr>
              <a:buSzPct val="100000"/>
              <a:buNone/>
              <a:defRPr/>
            </a:pPr>
            <a:r>
              <a:rPr lang="en-US" dirty="0">
                <a:solidFill>
                  <a:prstClr val="black"/>
                </a:solidFill>
              </a:rPr>
              <a:t>The final day of testing:</a:t>
            </a:r>
          </a:p>
          <a:p>
            <a:pPr marL="914400" lvl="1" indent="-514350">
              <a:lnSpc>
                <a:spcPct val="100000"/>
              </a:lnSpc>
              <a:spcBef>
                <a:spcPts val="200"/>
              </a:spcBef>
              <a:spcAft>
                <a:spcPts val="200"/>
              </a:spcAft>
              <a:buClr>
                <a:sysClr val="windowText" lastClr="000000"/>
              </a:buClr>
              <a:buSzPct val="125000"/>
              <a:defRPr/>
            </a:pPr>
            <a:r>
              <a:rPr lang="en-US" dirty="0">
                <a:solidFill>
                  <a:prstClr val="black"/>
                </a:solidFill>
              </a:rPr>
              <a:t>Collect materials (test books, scratch paper, etc.)</a:t>
            </a:r>
          </a:p>
          <a:p>
            <a:pPr marL="914400" lvl="1" indent="-514350">
              <a:lnSpc>
                <a:spcPct val="100000"/>
              </a:lnSpc>
              <a:spcBef>
                <a:spcPts val="200"/>
              </a:spcBef>
              <a:spcAft>
                <a:spcPts val="200"/>
              </a:spcAft>
              <a:buClr>
                <a:sysClr val="windowText" lastClr="000000"/>
              </a:buClr>
              <a:buSzPct val="125000"/>
              <a:defRPr/>
            </a:pPr>
            <a:r>
              <a:rPr lang="en-US" dirty="0">
                <a:solidFill>
                  <a:prstClr val="black"/>
                </a:solidFill>
              </a:rPr>
              <a:t>Ensure labels are affixed or </a:t>
            </a:r>
            <a:r>
              <a:rPr lang="en-US" dirty="0" smtClean="0">
                <a:solidFill>
                  <a:prstClr val="black"/>
                </a:solidFill>
              </a:rPr>
              <a:t>demographic data </a:t>
            </a:r>
            <a:r>
              <a:rPr lang="en-US" dirty="0">
                <a:solidFill>
                  <a:prstClr val="black"/>
                </a:solidFill>
              </a:rPr>
              <a:t>grids are completed</a:t>
            </a:r>
          </a:p>
          <a:p>
            <a:pPr marL="914400" lvl="1" indent="-514350">
              <a:lnSpc>
                <a:spcPct val="100000"/>
              </a:lnSpc>
              <a:spcBef>
                <a:spcPts val="200"/>
              </a:spcBef>
              <a:spcAft>
                <a:spcPts val="200"/>
              </a:spcAft>
              <a:buClr>
                <a:sysClr val="windowText" lastClr="000000"/>
              </a:buClr>
              <a:buSzPct val="125000"/>
              <a:defRPr/>
            </a:pPr>
            <a:r>
              <a:rPr lang="en-US" b="1" dirty="0">
                <a:solidFill>
                  <a:prstClr val="black"/>
                </a:solidFill>
              </a:rPr>
              <a:t>Return scorable PBT materials to Pearson as soon as possible (by </a:t>
            </a:r>
            <a:r>
              <a:rPr lang="en-US" b="1" dirty="0" smtClean="0">
                <a:solidFill>
                  <a:prstClr val="black"/>
                </a:solidFill>
              </a:rPr>
              <a:t>4/29)</a:t>
            </a:r>
            <a:endParaRPr lang="en-US" b="1" dirty="0">
              <a:solidFill>
                <a:prstClr val="black"/>
              </a:solidFill>
            </a:endParaRPr>
          </a:p>
          <a:p>
            <a:pPr marL="914400" lvl="1" indent="-514350">
              <a:lnSpc>
                <a:spcPct val="100000"/>
              </a:lnSpc>
              <a:spcBef>
                <a:spcPts val="200"/>
              </a:spcBef>
              <a:spcAft>
                <a:spcPts val="200"/>
              </a:spcAft>
              <a:buClr>
                <a:sysClr val="windowText" lastClr="000000"/>
              </a:buClr>
              <a:buSzPct val="125000"/>
              <a:defRPr/>
            </a:pPr>
            <a:r>
              <a:rPr lang="en-US" dirty="0">
                <a:solidFill>
                  <a:prstClr val="black"/>
                </a:solidFill>
              </a:rPr>
              <a:t>Securely </a:t>
            </a:r>
            <a:r>
              <a:rPr lang="en-US" dirty="0" smtClean="0">
                <a:solidFill>
                  <a:prstClr val="black"/>
                </a:solidFill>
              </a:rPr>
              <a:t>destroy/recycle </a:t>
            </a:r>
            <a:r>
              <a:rPr lang="en-US" u="sng" dirty="0">
                <a:solidFill>
                  <a:prstClr val="black"/>
                </a:solidFill>
              </a:rPr>
              <a:t>used</a:t>
            </a:r>
            <a:r>
              <a:rPr lang="en-US" dirty="0">
                <a:solidFill>
                  <a:prstClr val="black"/>
                </a:solidFill>
              </a:rPr>
              <a:t> scratch paper and AT </a:t>
            </a:r>
            <a:r>
              <a:rPr lang="en-US" dirty="0" smtClean="0">
                <a:solidFill>
                  <a:prstClr val="black"/>
                </a:solidFill>
              </a:rPr>
              <a:t>printouts</a:t>
            </a:r>
            <a:endParaRPr lang="en-US" dirty="0">
              <a:solidFill>
                <a:srgbClr val="9BBB59">
                  <a:lumMod val="75000"/>
                </a:srgbClr>
              </a:solidFill>
            </a:endParaRPr>
          </a:p>
        </p:txBody>
      </p:sp>
      <p:sp>
        <p:nvSpPr>
          <p:cNvPr id="4" name="Slide Number Placeholder 3">
            <a:extLst>
              <a:ext uri="{FF2B5EF4-FFF2-40B4-BE49-F238E27FC236}">
                <a16:creationId xmlns="" xmlns:a16="http://schemas.microsoft.com/office/drawing/2014/main" id="{08AC8E6C-9992-4292-ABF9-2D21B06F4FA8}"/>
              </a:ext>
            </a:extLst>
          </p:cNvPr>
          <p:cNvSpPr>
            <a:spLocks noGrp="1"/>
          </p:cNvSpPr>
          <p:nvPr>
            <p:ph type="sldNum" sz="quarter" idx="12"/>
          </p:nvPr>
        </p:nvSpPr>
        <p:spPr/>
        <p:txBody>
          <a:bodyPr/>
          <a:lstStyle/>
          <a:p>
            <a:fld id="{C479D5F6-EDCB-402A-AC08-4943A1820E8F}" type="slidenum">
              <a:rPr lang="en-US" smtClean="0"/>
              <a:pPr/>
              <a:t>150</a:t>
            </a:fld>
            <a:endParaRPr lang="en-US" dirty="0"/>
          </a:p>
        </p:txBody>
      </p:sp>
    </p:spTree>
    <p:extLst>
      <p:ext uri="{BB962C8B-B14F-4D97-AF65-F5344CB8AC3E}">
        <p14:creationId xmlns:p14="http://schemas.microsoft.com/office/powerpoint/2010/main" val="428209069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45BCC886-6409-4D14-ADBC-2A95A011F4F9}"/>
              </a:ext>
            </a:extLst>
          </p:cNvPr>
          <p:cNvSpPr>
            <a:spLocks noGrp="1"/>
          </p:cNvSpPr>
          <p:nvPr>
            <p:ph type="title"/>
          </p:nvPr>
        </p:nvSpPr>
        <p:spPr/>
        <p:txBody>
          <a:bodyPr/>
          <a:lstStyle/>
          <a:p>
            <a:r>
              <a:rPr lang="en-US" dirty="0"/>
              <a:t>Student ID Labels</a:t>
            </a:r>
          </a:p>
        </p:txBody>
      </p:sp>
      <p:sp>
        <p:nvSpPr>
          <p:cNvPr id="6" name="Content Placeholder 5">
            <a:extLst>
              <a:ext uri="{FF2B5EF4-FFF2-40B4-BE49-F238E27FC236}">
                <a16:creationId xmlns="" xmlns:a16="http://schemas.microsoft.com/office/drawing/2014/main" id="{972583BA-52F8-424D-8007-60C20A76587A}"/>
              </a:ext>
            </a:extLst>
          </p:cNvPr>
          <p:cNvSpPr>
            <a:spLocks noGrp="1"/>
          </p:cNvSpPr>
          <p:nvPr>
            <p:ph idx="1"/>
          </p:nvPr>
        </p:nvSpPr>
        <p:spPr>
          <a:xfrm>
            <a:off x="628649" y="848550"/>
            <a:ext cx="8286751" cy="5578468"/>
          </a:xfrm>
        </p:spPr>
        <p:txBody>
          <a:bodyPr>
            <a:normAutofit/>
          </a:bodyPr>
          <a:lstStyle/>
          <a:p>
            <a:pPr marL="0" indent="0">
              <a:lnSpc>
                <a:spcPct val="100000"/>
              </a:lnSpc>
              <a:buNone/>
              <a:defRPr/>
            </a:pPr>
            <a:r>
              <a:rPr lang="en-US" b="1" dirty="0">
                <a:solidFill>
                  <a:sysClr val="windowText" lastClr="000000"/>
                </a:solidFill>
              </a:rPr>
              <a:t>The student ID label </a:t>
            </a:r>
            <a:r>
              <a:rPr lang="en-US" b="1" dirty="0" smtClean="0">
                <a:solidFill>
                  <a:sysClr val="windowText" lastClr="000000"/>
                </a:solidFill>
              </a:rPr>
              <a:t>overrides </a:t>
            </a:r>
            <a:r>
              <a:rPr lang="en-US" b="1" dirty="0">
                <a:solidFill>
                  <a:sysClr val="windowText" lastClr="000000"/>
                </a:solidFill>
              </a:rPr>
              <a:t>any bubbled demographic information on the </a:t>
            </a:r>
            <a:r>
              <a:rPr lang="en-US" b="1" dirty="0" smtClean="0">
                <a:solidFill>
                  <a:sysClr val="windowText" lastClr="000000"/>
                </a:solidFill>
              </a:rPr>
              <a:t>test</a:t>
            </a:r>
          </a:p>
          <a:p>
            <a:pPr marL="0" indent="0">
              <a:lnSpc>
                <a:spcPct val="100000"/>
              </a:lnSpc>
              <a:buNone/>
              <a:defRPr/>
            </a:pPr>
            <a:endParaRPr lang="en-US" sz="900" dirty="0">
              <a:solidFill>
                <a:sysClr val="windowText" lastClr="000000"/>
              </a:solidFill>
            </a:endParaRPr>
          </a:p>
          <a:p>
            <a:pPr marL="0" indent="0">
              <a:lnSpc>
                <a:spcPct val="100000"/>
              </a:lnSpc>
              <a:buNone/>
              <a:defRPr/>
            </a:pPr>
            <a:endParaRPr lang="en-US" dirty="0" smtClean="0">
              <a:solidFill>
                <a:sysClr val="windowText" lastClr="000000"/>
              </a:solidFill>
            </a:endParaRPr>
          </a:p>
          <a:p>
            <a:pPr marL="0" indent="0">
              <a:lnSpc>
                <a:spcPct val="100000"/>
              </a:lnSpc>
              <a:buNone/>
              <a:defRPr/>
            </a:pPr>
            <a:endParaRPr lang="en-US" dirty="0">
              <a:solidFill>
                <a:sysClr val="windowText" lastClr="000000"/>
              </a:solidFill>
            </a:endParaRPr>
          </a:p>
          <a:p>
            <a:pPr marL="0" indent="0">
              <a:lnSpc>
                <a:spcPct val="100000"/>
              </a:lnSpc>
              <a:buNone/>
              <a:defRPr/>
            </a:pPr>
            <a:endParaRPr lang="en-US" dirty="0" smtClean="0">
              <a:solidFill>
                <a:sysClr val="windowText" lastClr="000000"/>
              </a:solidFill>
            </a:endParaRPr>
          </a:p>
          <a:p>
            <a:pPr marL="0" indent="0">
              <a:lnSpc>
                <a:spcPct val="100000"/>
              </a:lnSpc>
              <a:buNone/>
              <a:defRPr/>
            </a:pPr>
            <a:endParaRPr lang="en-US" sz="2000" dirty="0" smtClean="0">
              <a:solidFill>
                <a:sysClr val="windowText" lastClr="000000"/>
              </a:solidFill>
            </a:endParaRPr>
          </a:p>
          <a:p>
            <a:pPr marL="0" indent="0">
              <a:lnSpc>
                <a:spcPct val="100000"/>
              </a:lnSpc>
              <a:buNone/>
              <a:defRPr/>
            </a:pPr>
            <a:endParaRPr lang="en-US" sz="2000" dirty="0" smtClean="0">
              <a:solidFill>
                <a:sysClr val="windowText" lastClr="000000"/>
              </a:solidFill>
            </a:endParaRPr>
          </a:p>
          <a:p>
            <a:pPr marL="0" indent="0">
              <a:lnSpc>
                <a:spcPct val="100000"/>
              </a:lnSpc>
              <a:buNone/>
              <a:defRPr/>
            </a:pPr>
            <a:endParaRPr lang="en-US" sz="2000" dirty="0">
              <a:solidFill>
                <a:sysClr val="windowText" lastClr="000000"/>
              </a:solidFill>
            </a:endParaRPr>
          </a:p>
          <a:p>
            <a:pPr>
              <a:lnSpc>
                <a:spcPct val="100000"/>
              </a:lnSpc>
              <a:defRPr/>
            </a:pPr>
            <a:r>
              <a:rPr lang="en-US" sz="1800" dirty="0">
                <a:solidFill>
                  <a:sysClr val="windowText" lastClr="000000"/>
                </a:solidFill>
              </a:rPr>
              <a:t>Set aside </a:t>
            </a:r>
            <a:r>
              <a:rPr lang="en-US" sz="1800" dirty="0" smtClean="0">
                <a:solidFill>
                  <a:sysClr val="windowText" lastClr="000000"/>
                </a:solidFill>
              </a:rPr>
              <a:t>unused student </a:t>
            </a:r>
            <a:r>
              <a:rPr lang="en-US" sz="1800" dirty="0">
                <a:solidFill>
                  <a:sysClr val="windowText" lastClr="000000"/>
                </a:solidFill>
              </a:rPr>
              <a:t>ID labels </a:t>
            </a:r>
            <a:r>
              <a:rPr lang="en-US" sz="1800" dirty="0" smtClean="0">
                <a:solidFill>
                  <a:sysClr val="windowText" lastClr="000000"/>
                </a:solidFill>
              </a:rPr>
              <a:t>for secure destruction/recycling</a:t>
            </a:r>
          </a:p>
          <a:p>
            <a:pPr lvl="1">
              <a:lnSpc>
                <a:spcPct val="100000"/>
              </a:lnSpc>
              <a:defRPr/>
            </a:pPr>
            <a:r>
              <a:rPr lang="en-US" sz="1800" dirty="0" smtClean="0">
                <a:solidFill>
                  <a:sysClr val="windowText" lastClr="000000"/>
                </a:solidFill>
              </a:rPr>
              <a:t>May need to code these tests in </a:t>
            </a:r>
            <a:r>
              <a:rPr lang="en-US" sz="1800" dirty="0" err="1" smtClean="0">
                <a:solidFill>
                  <a:sysClr val="windowText" lastClr="000000"/>
                </a:solidFill>
              </a:rPr>
              <a:t>PAnext</a:t>
            </a:r>
            <a:r>
              <a:rPr lang="en-US" sz="1800" dirty="0" smtClean="0">
                <a:solidFill>
                  <a:sysClr val="windowText" lastClr="000000"/>
                </a:solidFill>
              </a:rPr>
              <a:t> </a:t>
            </a:r>
            <a:r>
              <a:rPr lang="en-US" sz="1800" dirty="0">
                <a:solidFill>
                  <a:sysClr val="windowText" lastClr="000000"/>
                </a:solidFill>
              </a:rPr>
              <a:t>(e.g., student left district, parent excuse</a:t>
            </a:r>
            <a:r>
              <a:rPr lang="en-US" sz="1800" dirty="0" smtClean="0">
                <a:solidFill>
                  <a:sysClr val="windowText" lastClr="000000"/>
                </a:solidFill>
              </a:rPr>
              <a:t>)</a:t>
            </a:r>
            <a:endParaRPr lang="en-US" sz="1800" dirty="0">
              <a:solidFill>
                <a:sysClr val="windowText" lastClr="000000"/>
              </a:solidFill>
            </a:endParaRPr>
          </a:p>
          <a:p>
            <a:pPr>
              <a:lnSpc>
                <a:spcPct val="100000"/>
              </a:lnSpc>
              <a:defRPr/>
            </a:pPr>
            <a:r>
              <a:rPr lang="en-US" sz="1800" dirty="0">
                <a:solidFill>
                  <a:sysClr val="windowText" lastClr="000000"/>
                </a:solidFill>
              </a:rPr>
              <a:t>If an ID label is not available, complete </a:t>
            </a:r>
            <a:r>
              <a:rPr lang="en-US" sz="1800" b="1" dirty="0">
                <a:solidFill>
                  <a:sysClr val="windowText" lastClr="000000"/>
                </a:solidFill>
              </a:rPr>
              <a:t>all</a:t>
            </a:r>
            <a:r>
              <a:rPr lang="en-US" sz="1800" dirty="0">
                <a:solidFill>
                  <a:sysClr val="windowText" lastClr="000000"/>
                </a:solidFill>
              </a:rPr>
              <a:t> fields on the </a:t>
            </a:r>
            <a:r>
              <a:rPr lang="en-US" sz="1800" dirty="0" smtClean="0">
                <a:solidFill>
                  <a:sysClr val="windowText" lastClr="000000"/>
                </a:solidFill>
              </a:rPr>
              <a:t>demographic data grid</a:t>
            </a:r>
            <a:endParaRPr lang="en-US" sz="1800" dirty="0"/>
          </a:p>
        </p:txBody>
      </p:sp>
      <p:sp>
        <p:nvSpPr>
          <p:cNvPr id="4" name="Slide Number Placeholder 3">
            <a:extLst>
              <a:ext uri="{FF2B5EF4-FFF2-40B4-BE49-F238E27FC236}">
                <a16:creationId xmlns="" xmlns:a16="http://schemas.microsoft.com/office/drawing/2014/main" id="{12F691F4-78FC-4305-B627-0248DAF45D3A}"/>
              </a:ext>
            </a:extLst>
          </p:cNvPr>
          <p:cNvSpPr>
            <a:spLocks noGrp="1"/>
          </p:cNvSpPr>
          <p:nvPr>
            <p:ph type="sldNum" sz="quarter" idx="12"/>
          </p:nvPr>
        </p:nvSpPr>
        <p:spPr/>
        <p:txBody>
          <a:bodyPr/>
          <a:lstStyle/>
          <a:p>
            <a:fld id="{C479D5F6-EDCB-402A-AC08-4943A1820E8F}" type="slidenum">
              <a:rPr lang="en-US" smtClean="0"/>
              <a:pPr/>
              <a:t>151</a:t>
            </a:fld>
            <a:endParaRPr lang="en-US" dirty="0"/>
          </a:p>
        </p:txBody>
      </p:sp>
      <p:grpSp>
        <p:nvGrpSpPr>
          <p:cNvPr id="7" name="Group 6"/>
          <p:cNvGrpSpPr/>
          <p:nvPr/>
        </p:nvGrpSpPr>
        <p:grpSpPr>
          <a:xfrm>
            <a:off x="6673628" y="1319488"/>
            <a:ext cx="2241772" cy="3251676"/>
            <a:chOff x="5625906" y="1820254"/>
            <a:chExt cx="3518094" cy="5037745"/>
          </a:xfrm>
        </p:grpSpPr>
        <p:pic>
          <p:nvPicPr>
            <p:cNvPr id="8" name="Picture 7"/>
            <p:cNvPicPr>
              <a:picLocks noChangeAspect="1"/>
            </p:cNvPicPr>
            <p:nvPr/>
          </p:nvPicPr>
          <p:blipFill>
            <a:blip r:embed="rId2"/>
            <a:stretch>
              <a:fillRect/>
            </a:stretch>
          </p:blipFill>
          <p:spPr>
            <a:xfrm>
              <a:off x="5625906" y="1820254"/>
              <a:ext cx="3518094" cy="5037745"/>
            </a:xfrm>
            <a:prstGeom prst="rect">
              <a:avLst/>
            </a:prstGeom>
            <a:ln>
              <a:solidFill>
                <a:schemeClr val="accent1"/>
              </a:solidFill>
            </a:ln>
          </p:spPr>
        </p:pic>
        <p:sp>
          <p:nvSpPr>
            <p:cNvPr id="9" name="TextBox 8"/>
            <p:cNvSpPr txBox="1"/>
            <p:nvPr/>
          </p:nvSpPr>
          <p:spPr>
            <a:xfrm>
              <a:off x="8246691" y="5050565"/>
              <a:ext cx="676207" cy="1767216"/>
            </a:xfrm>
            <a:prstGeom prst="rect">
              <a:avLst/>
            </a:prstGeom>
            <a:noFill/>
            <a:ln>
              <a:noFill/>
            </a:ln>
          </p:spPr>
          <p:txBody>
            <a:bodyPr vert="vert270" wrap="square" rtlCol="0">
              <a:spAutoFit/>
            </a:bodyPr>
            <a:lstStyle/>
            <a:p>
              <a:pPr algn="ctr"/>
              <a:r>
                <a:rPr lang="en-US" sz="800" dirty="0" smtClean="0">
                  <a:solidFill>
                    <a:srgbClr val="00B0F0"/>
                  </a:solidFill>
                </a:rPr>
                <a:t>Barcode and security number printed here</a:t>
              </a:r>
              <a:endParaRPr lang="en-US" sz="800" dirty="0">
                <a:solidFill>
                  <a:srgbClr val="00B0F0"/>
                </a:solidFill>
              </a:endParaRPr>
            </a:p>
          </p:txBody>
        </p:sp>
      </p:grpSp>
      <p:pic>
        <p:nvPicPr>
          <p:cNvPr id="10" name="Picture 9"/>
          <p:cNvPicPr>
            <a:picLocks noChangeAspect="1"/>
          </p:cNvPicPr>
          <p:nvPr/>
        </p:nvPicPr>
        <p:blipFill>
          <a:blip r:embed="rId3"/>
          <a:stretch>
            <a:fillRect/>
          </a:stretch>
        </p:blipFill>
        <p:spPr>
          <a:xfrm>
            <a:off x="1479668" y="1930913"/>
            <a:ext cx="3467100" cy="2028825"/>
          </a:xfrm>
          <a:prstGeom prst="rect">
            <a:avLst/>
          </a:prstGeom>
          <a:ln>
            <a:solidFill>
              <a:schemeClr val="accent1"/>
            </a:solidFill>
          </a:ln>
        </p:spPr>
      </p:pic>
      <p:sp>
        <p:nvSpPr>
          <p:cNvPr id="2" name="Right Arrow 1"/>
          <p:cNvSpPr/>
          <p:nvPr/>
        </p:nvSpPr>
        <p:spPr>
          <a:xfrm rot="1495806">
            <a:off x="4750477" y="2977735"/>
            <a:ext cx="2126113" cy="96431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solidFill>
                  <a:sysClr val="windowText" lastClr="000000"/>
                </a:solidFill>
              </a:rPr>
              <a:t>ID label goes here</a:t>
            </a:r>
            <a:endParaRPr lang="en-US" dirty="0">
              <a:solidFill>
                <a:sysClr val="windowText" lastClr="000000"/>
              </a:solidFill>
            </a:endParaRPr>
          </a:p>
        </p:txBody>
      </p:sp>
    </p:spTree>
    <p:extLst>
      <p:ext uri="{BB962C8B-B14F-4D97-AF65-F5344CB8AC3E}">
        <p14:creationId xmlns:p14="http://schemas.microsoft.com/office/powerpoint/2010/main" val="377853115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 Data Grid</a:t>
            </a:r>
            <a:endParaRPr lang="en-US" dirty="0"/>
          </a:p>
        </p:txBody>
      </p:sp>
      <p:sp>
        <p:nvSpPr>
          <p:cNvPr id="3" name="Content Placeholder 2"/>
          <p:cNvSpPr>
            <a:spLocks noGrp="1"/>
          </p:cNvSpPr>
          <p:nvPr>
            <p:ph idx="1"/>
          </p:nvPr>
        </p:nvSpPr>
        <p:spPr/>
        <p:txBody>
          <a:bodyPr/>
          <a:lstStyle/>
          <a:p>
            <a:r>
              <a:rPr lang="en-US" dirty="0" smtClean="0"/>
              <a:t>Back of the paper test book</a:t>
            </a:r>
          </a:p>
          <a:p>
            <a:r>
              <a:rPr lang="en-US" dirty="0" smtClean="0"/>
              <a:t>Complete all fields if a pre-printed ID label is unavailable</a:t>
            </a:r>
          </a:p>
          <a:p>
            <a:pPr lvl="1"/>
            <a:r>
              <a:rPr lang="en-US" b="1" dirty="0" smtClean="0"/>
              <a:t>Must</a:t>
            </a:r>
            <a:r>
              <a:rPr lang="en-US" dirty="0" smtClean="0"/>
              <a:t> match data in </a:t>
            </a:r>
            <a:r>
              <a:rPr lang="en-US" dirty="0" err="1" smtClean="0"/>
              <a:t>PAnext</a:t>
            </a:r>
            <a:endParaRPr lang="en-US" dirty="0" smtClean="0"/>
          </a:p>
          <a:p>
            <a:pPr lvl="1"/>
            <a:r>
              <a:rPr lang="en-US" dirty="0">
                <a:solidFill>
                  <a:sysClr val="windowText" lastClr="000000"/>
                </a:solidFill>
              </a:rPr>
              <a:t>Incomplete or incorrect bubbling </a:t>
            </a:r>
            <a:r>
              <a:rPr lang="en-US" dirty="0" smtClean="0">
                <a:solidFill>
                  <a:sysClr val="windowText" lastClr="000000"/>
                </a:solidFill>
              </a:rPr>
              <a:t>leads</a:t>
            </a:r>
            <a:br>
              <a:rPr lang="en-US" dirty="0" smtClean="0">
                <a:solidFill>
                  <a:sysClr val="windowText" lastClr="000000"/>
                </a:solidFill>
              </a:rPr>
            </a:br>
            <a:r>
              <a:rPr lang="en-US" dirty="0" smtClean="0">
                <a:solidFill>
                  <a:sysClr val="windowText" lastClr="000000"/>
                </a:solidFill>
              </a:rPr>
              <a:t>to </a:t>
            </a:r>
            <a:r>
              <a:rPr lang="en-US" b="1" dirty="0">
                <a:solidFill>
                  <a:sysClr val="windowText" lastClr="000000"/>
                </a:solidFill>
              </a:rPr>
              <a:t>rejected student tests </a:t>
            </a:r>
            <a:r>
              <a:rPr lang="en-US" dirty="0">
                <a:solidFill>
                  <a:sysClr val="windowText" lastClr="000000"/>
                </a:solidFill>
              </a:rPr>
              <a:t>that must </a:t>
            </a:r>
            <a:r>
              <a:rPr lang="en-US" dirty="0" smtClean="0">
                <a:solidFill>
                  <a:sysClr val="windowText" lastClr="000000"/>
                </a:solidFill>
              </a:rPr>
              <a:t>be</a:t>
            </a:r>
            <a:br>
              <a:rPr lang="en-US" dirty="0" smtClean="0">
                <a:solidFill>
                  <a:sysClr val="windowText" lastClr="000000"/>
                </a:solidFill>
              </a:rPr>
            </a:br>
            <a:r>
              <a:rPr lang="en-US" dirty="0" smtClean="0">
                <a:solidFill>
                  <a:sysClr val="windowText" lastClr="000000"/>
                </a:solidFill>
              </a:rPr>
              <a:t>resolved </a:t>
            </a:r>
            <a:r>
              <a:rPr lang="en-US" dirty="0">
                <a:solidFill>
                  <a:sysClr val="windowText" lastClr="000000"/>
                </a:solidFill>
              </a:rPr>
              <a:t>by the </a:t>
            </a:r>
            <a:r>
              <a:rPr lang="en-US" dirty="0" smtClean="0">
                <a:solidFill>
                  <a:sysClr val="windowText" lastClr="000000"/>
                </a:solidFill>
              </a:rPr>
              <a:t>district</a:t>
            </a:r>
            <a:endParaRPr lang="en-US" dirty="0" smtClean="0"/>
          </a:p>
          <a:p>
            <a:r>
              <a:rPr lang="en-US" dirty="0" smtClean="0">
                <a:solidFill>
                  <a:schemeClr val="accent5"/>
                </a:solidFill>
              </a:rPr>
              <a:t>There is no area to indicate </a:t>
            </a:r>
            <a:br>
              <a:rPr lang="en-US" dirty="0" smtClean="0">
                <a:solidFill>
                  <a:schemeClr val="accent5"/>
                </a:solidFill>
              </a:rPr>
            </a:br>
            <a:r>
              <a:rPr lang="en-US" dirty="0" smtClean="0">
                <a:solidFill>
                  <a:schemeClr val="accent5"/>
                </a:solidFill>
              </a:rPr>
              <a:t>invalidation coding on a test book</a:t>
            </a:r>
          </a:p>
          <a:p>
            <a:pPr lvl="1"/>
            <a:r>
              <a:rPr lang="en-US" b="1" dirty="0" smtClean="0">
                <a:solidFill>
                  <a:schemeClr val="accent5"/>
                </a:solidFill>
              </a:rPr>
              <a:t>Indicate in </a:t>
            </a:r>
            <a:r>
              <a:rPr lang="en-US" b="1" dirty="0" err="1" smtClean="0">
                <a:solidFill>
                  <a:schemeClr val="accent5"/>
                </a:solidFill>
              </a:rPr>
              <a:t>PAnext</a:t>
            </a:r>
            <a:endParaRPr lang="en-US" b="1" dirty="0">
              <a:solidFill>
                <a:schemeClr val="accent5"/>
              </a:solidFill>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152</a:t>
            </a:fld>
            <a:endParaRPr lang="en-US" dirty="0"/>
          </a:p>
        </p:txBody>
      </p:sp>
      <p:grpSp>
        <p:nvGrpSpPr>
          <p:cNvPr id="7" name="Group 6"/>
          <p:cNvGrpSpPr/>
          <p:nvPr/>
        </p:nvGrpSpPr>
        <p:grpSpPr>
          <a:xfrm>
            <a:off x="5625906" y="1820254"/>
            <a:ext cx="3518094" cy="5037745"/>
            <a:chOff x="5625906" y="1820254"/>
            <a:chExt cx="3518094" cy="5037745"/>
          </a:xfrm>
        </p:grpSpPr>
        <p:pic>
          <p:nvPicPr>
            <p:cNvPr id="5" name="Picture 4"/>
            <p:cNvPicPr>
              <a:picLocks noChangeAspect="1"/>
            </p:cNvPicPr>
            <p:nvPr/>
          </p:nvPicPr>
          <p:blipFill>
            <a:blip r:embed="rId2"/>
            <a:stretch>
              <a:fillRect/>
            </a:stretch>
          </p:blipFill>
          <p:spPr>
            <a:xfrm>
              <a:off x="5625906" y="1820254"/>
              <a:ext cx="3518094" cy="5037745"/>
            </a:xfrm>
            <a:prstGeom prst="rect">
              <a:avLst/>
            </a:prstGeom>
            <a:ln>
              <a:solidFill>
                <a:schemeClr val="accent1"/>
              </a:solidFill>
            </a:ln>
          </p:spPr>
        </p:pic>
        <p:sp>
          <p:nvSpPr>
            <p:cNvPr id="6" name="TextBox 5"/>
            <p:cNvSpPr txBox="1"/>
            <p:nvPr/>
          </p:nvSpPr>
          <p:spPr>
            <a:xfrm>
              <a:off x="8246691" y="5050565"/>
              <a:ext cx="615553" cy="1767216"/>
            </a:xfrm>
            <a:prstGeom prst="rect">
              <a:avLst/>
            </a:prstGeom>
            <a:noFill/>
            <a:ln>
              <a:noFill/>
            </a:ln>
          </p:spPr>
          <p:txBody>
            <a:bodyPr vert="vert270" wrap="square" rtlCol="0">
              <a:spAutoFit/>
            </a:bodyPr>
            <a:lstStyle/>
            <a:p>
              <a:pPr algn="ctr"/>
              <a:r>
                <a:rPr lang="en-US" sz="1400" dirty="0" smtClean="0">
                  <a:solidFill>
                    <a:srgbClr val="00B0F0"/>
                  </a:solidFill>
                </a:rPr>
                <a:t>Barcode and security number printed here</a:t>
              </a:r>
              <a:endParaRPr lang="en-US" sz="1400" dirty="0">
                <a:solidFill>
                  <a:srgbClr val="00B0F0"/>
                </a:solidFill>
              </a:endParaRPr>
            </a:p>
          </p:txBody>
        </p:sp>
      </p:grpSp>
      <p:sp>
        <p:nvSpPr>
          <p:cNvPr id="8" name="7-Point Star 7"/>
          <p:cNvSpPr/>
          <p:nvPr/>
        </p:nvSpPr>
        <p:spPr>
          <a:xfrm>
            <a:off x="7255380" y="25317"/>
            <a:ext cx="1888620" cy="999858"/>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Common Question</a:t>
            </a:r>
            <a:endParaRPr lang="en-US" dirty="0"/>
          </a:p>
        </p:txBody>
      </p:sp>
    </p:spTree>
    <p:extLst>
      <p:ext uri="{BB962C8B-B14F-4D97-AF65-F5344CB8AC3E}">
        <p14:creationId xmlns:p14="http://schemas.microsoft.com/office/powerpoint/2010/main" val="345213002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135255B8-C605-47A0-82E2-0DFB657A1E59}"/>
              </a:ext>
            </a:extLst>
          </p:cNvPr>
          <p:cNvSpPr>
            <a:spLocks noGrp="1"/>
          </p:cNvSpPr>
          <p:nvPr>
            <p:ph sz="half" idx="1"/>
          </p:nvPr>
        </p:nvSpPr>
        <p:spPr/>
        <p:txBody>
          <a:bodyPr/>
          <a:lstStyle/>
          <a:p>
            <a:pPr marL="0" indent="0">
              <a:buNone/>
            </a:pPr>
            <a:r>
              <a:rPr lang="en-US" b="1" dirty="0" err="1">
                <a:solidFill>
                  <a:sysClr val="windowText" lastClr="000000"/>
                </a:solidFill>
                <a:highlight>
                  <a:srgbClr val="FFD100"/>
                </a:highlight>
              </a:rPr>
              <a:t>Scorable</a:t>
            </a:r>
            <a:r>
              <a:rPr lang="en-US" b="1" dirty="0" smtClean="0">
                <a:solidFill>
                  <a:sysClr val="windowText" lastClr="000000"/>
                </a:solidFill>
                <a:highlight>
                  <a:srgbClr val="FFD100"/>
                </a:highlight>
              </a:rPr>
              <a:t> </a:t>
            </a:r>
            <a:r>
              <a:rPr lang="en-US" b="1" dirty="0" smtClean="0"/>
              <a:t>materials</a:t>
            </a:r>
            <a:endParaRPr lang="en-US" b="1" dirty="0"/>
          </a:p>
          <a:p>
            <a:pPr marL="344488" indent="-344488">
              <a:buFont typeface="Wingdings" panose="05000000000000000000" pitchFamily="2" charset="2"/>
              <a:buChar char="q"/>
            </a:pPr>
            <a:r>
              <a:rPr lang="en-US" sz="2000" dirty="0"/>
              <a:t>Used test </a:t>
            </a:r>
            <a:r>
              <a:rPr lang="en-US" sz="2000" dirty="0" smtClean="0"/>
              <a:t>books</a:t>
            </a:r>
          </a:p>
          <a:p>
            <a:pPr marL="801688" lvl="1" indent="-344488">
              <a:buFont typeface="Wingdings" panose="05000000000000000000" pitchFamily="2" charset="2"/>
              <a:buChar char="q"/>
            </a:pPr>
            <a:r>
              <a:rPr lang="en-US" sz="1800" dirty="0"/>
              <a:t>O</a:t>
            </a:r>
            <a:r>
              <a:rPr lang="en-US" sz="1800" dirty="0" smtClean="0"/>
              <a:t>rganized by grade and subject</a:t>
            </a:r>
          </a:p>
          <a:p>
            <a:pPr marL="801688" lvl="1" indent="-344488">
              <a:buFont typeface="Wingdings" panose="05000000000000000000" pitchFamily="2" charset="2"/>
              <a:buChar char="q"/>
            </a:pPr>
            <a:r>
              <a:rPr lang="en-US" sz="1800" dirty="0" smtClean="0"/>
              <a:t>Lowest grade on bottom, highest grade on top</a:t>
            </a:r>
          </a:p>
          <a:p>
            <a:pPr marL="801688" lvl="1" indent="-344488">
              <a:buFont typeface="Wingdings" panose="05000000000000000000" pitchFamily="2" charset="2"/>
              <a:buChar char="q"/>
            </a:pPr>
            <a:r>
              <a:rPr lang="en-US" sz="1800" dirty="0" smtClean="0"/>
              <a:t>Tests books do not need to be in alphabetical order by student name</a:t>
            </a:r>
          </a:p>
        </p:txBody>
      </p:sp>
      <p:sp>
        <p:nvSpPr>
          <p:cNvPr id="4" name="Slide Number Placeholder 3">
            <a:extLst>
              <a:ext uri="{FF2B5EF4-FFF2-40B4-BE49-F238E27FC236}">
                <a16:creationId xmlns="" xmlns:a16="http://schemas.microsoft.com/office/drawing/2014/main" id="{E1AD6C75-012E-4BD8-918B-0F35C3E5EA4C}"/>
              </a:ext>
            </a:extLst>
          </p:cNvPr>
          <p:cNvSpPr>
            <a:spLocks noGrp="1"/>
          </p:cNvSpPr>
          <p:nvPr>
            <p:ph type="sldNum" sz="quarter" idx="12"/>
          </p:nvPr>
        </p:nvSpPr>
        <p:spPr/>
        <p:txBody>
          <a:bodyPr/>
          <a:lstStyle/>
          <a:p>
            <a:fld id="{C479D5F6-EDCB-402A-AC08-4943A1820E8F}" type="slidenum">
              <a:rPr lang="en-US" smtClean="0"/>
              <a:pPr/>
              <a:t>153</a:t>
            </a:fld>
            <a:endParaRPr lang="en-US" dirty="0"/>
          </a:p>
        </p:txBody>
      </p:sp>
      <p:sp>
        <p:nvSpPr>
          <p:cNvPr id="2" name="Title 1">
            <a:extLst>
              <a:ext uri="{FF2B5EF4-FFF2-40B4-BE49-F238E27FC236}">
                <a16:creationId xmlns="" xmlns:a16="http://schemas.microsoft.com/office/drawing/2014/main" id="{37BC8335-BAA1-4967-80AB-428C38910E04}"/>
              </a:ext>
            </a:extLst>
          </p:cNvPr>
          <p:cNvSpPr>
            <a:spLocks noGrp="1"/>
          </p:cNvSpPr>
          <p:nvPr>
            <p:ph type="title"/>
          </p:nvPr>
        </p:nvSpPr>
        <p:spPr/>
        <p:txBody>
          <a:bodyPr/>
          <a:lstStyle/>
          <a:p>
            <a:r>
              <a:rPr lang="en-US" dirty="0"/>
              <a:t>Packing </a:t>
            </a:r>
            <a:r>
              <a:rPr lang="en-US" dirty="0" err="1"/>
              <a:t>Scorables</a:t>
            </a:r>
            <a:endParaRPr lang="en-US" dirty="0"/>
          </a:p>
        </p:txBody>
      </p:sp>
      <p:grpSp>
        <p:nvGrpSpPr>
          <p:cNvPr id="7" name="Group 6">
            <a:extLst>
              <a:ext uri="{FF2B5EF4-FFF2-40B4-BE49-F238E27FC236}">
                <a16:creationId xmlns="" xmlns:a16="http://schemas.microsoft.com/office/drawing/2014/main" id="{EA7075A0-6A2C-4D32-A6FA-F79D34F7FDF2}"/>
              </a:ext>
            </a:extLst>
          </p:cNvPr>
          <p:cNvGrpSpPr/>
          <p:nvPr/>
        </p:nvGrpSpPr>
        <p:grpSpPr>
          <a:xfrm>
            <a:off x="4355901" y="1340368"/>
            <a:ext cx="2286000" cy="5086650"/>
            <a:chOff x="8264912" y="457597"/>
            <a:chExt cx="2286000" cy="5086650"/>
          </a:xfrm>
        </p:grpSpPr>
        <p:pic>
          <p:nvPicPr>
            <p:cNvPr id="8" name="Picture 7">
              <a:extLst>
                <a:ext uri="{FF2B5EF4-FFF2-40B4-BE49-F238E27FC236}">
                  <a16:creationId xmlns="" xmlns:a16="http://schemas.microsoft.com/office/drawing/2014/main" id="{C9528217-926D-45D3-B6CA-18C30F53D931}"/>
                </a:ext>
              </a:extLst>
            </p:cNvPr>
            <p:cNvPicPr>
              <a:picLocks noChangeAspect="1"/>
            </p:cNvPicPr>
            <p:nvPr/>
          </p:nvPicPr>
          <p:blipFill>
            <a:blip r:embed="rId2"/>
            <a:stretch>
              <a:fillRect/>
            </a:stretch>
          </p:blipFill>
          <p:spPr>
            <a:xfrm>
              <a:off x="8264912" y="3543997"/>
              <a:ext cx="2286000" cy="2000250"/>
            </a:xfrm>
            <a:prstGeom prst="rect">
              <a:avLst/>
            </a:prstGeom>
          </p:spPr>
        </p:pic>
        <p:grpSp>
          <p:nvGrpSpPr>
            <p:cNvPr id="9" name="Group 8">
              <a:extLst>
                <a:ext uri="{FF2B5EF4-FFF2-40B4-BE49-F238E27FC236}">
                  <a16:creationId xmlns="" xmlns:a16="http://schemas.microsoft.com/office/drawing/2014/main" id="{20DA4BFF-E1C7-460F-9024-AB0E3D14D882}"/>
                </a:ext>
              </a:extLst>
            </p:cNvPr>
            <p:cNvGrpSpPr/>
            <p:nvPr/>
          </p:nvGrpSpPr>
          <p:grpSpPr>
            <a:xfrm>
              <a:off x="8733262" y="2733478"/>
              <a:ext cx="1349300" cy="1581665"/>
              <a:chOff x="8458643" y="968232"/>
              <a:chExt cx="1349300" cy="1581665"/>
            </a:xfrm>
          </p:grpSpPr>
          <p:grpSp>
            <p:nvGrpSpPr>
              <p:cNvPr id="37" name="Group 36">
                <a:extLst>
                  <a:ext uri="{FF2B5EF4-FFF2-40B4-BE49-F238E27FC236}">
                    <a16:creationId xmlns="" xmlns:a16="http://schemas.microsoft.com/office/drawing/2014/main" id="{C8D59BA7-2057-4ECF-8AAE-6DD47563593F}"/>
                  </a:ext>
                </a:extLst>
              </p:cNvPr>
              <p:cNvGrpSpPr/>
              <p:nvPr/>
            </p:nvGrpSpPr>
            <p:grpSpPr>
              <a:xfrm>
                <a:off x="8458643" y="968232"/>
                <a:ext cx="1349300" cy="1581665"/>
                <a:chOff x="8486076" y="960814"/>
                <a:chExt cx="1349300" cy="1581665"/>
              </a:xfrm>
            </p:grpSpPr>
            <p:sp>
              <p:nvSpPr>
                <p:cNvPr id="41" name="Parallelogram 40">
                  <a:extLst>
                    <a:ext uri="{FF2B5EF4-FFF2-40B4-BE49-F238E27FC236}">
                      <a16:creationId xmlns="" xmlns:a16="http://schemas.microsoft.com/office/drawing/2014/main" id="{990DBB3F-89EF-4E42-8C87-A32BE446E644}"/>
                    </a:ext>
                  </a:extLst>
                </p:cNvPr>
                <p:cNvSpPr/>
                <p:nvPr/>
              </p:nvSpPr>
              <p:spPr>
                <a:xfrm rot="395767">
                  <a:off x="8486078" y="1282391"/>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arallelogram 41">
                  <a:extLst>
                    <a:ext uri="{FF2B5EF4-FFF2-40B4-BE49-F238E27FC236}">
                      <a16:creationId xmlns="" xmlns:a16="http://schemas.microsoft.com/office/drawing/2014/main" id="{51FA31CE-853E-4B4F-8F16-E3E9A421700F}"/>
                    </a:ext>
                  </a:extLst>
                </p:cNvPr>
                <p:cNvSpPr/>
                <p:nvPr/>
              </p:nvSpPr>
              <p:spPr>
                <a:xfrm rot="395767">
                  <a:off x="8486078" y="1195517"/>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arallelogram 42">
                  <a:extLst>
                    <a:ext uri="{FF2B5EF4-FFF2-40B4-BE49-F238E27FC236}">
                      <a16:creationId xmlns="" xmlns:a16="http://schemas.microsoft.com/office/drawing/2014/main" id="{F09B8237-F792-475E-9CA6-8D4CE51F9180}"/>
                    </a:ext>
                  </a:extLst>
                </p:cNvPr>
                <p:cNvSpPr/>
                <p:nvPr/>
              </p:nvSpPr>
              <p:spPr>
                <a:xfrm rot="395767">
                  <a:off x="8486077" y="1093528"/>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a:extLst>
                    <a:ext uri="{FF2B5EF4-FFF2-40B4-BE49-F238E27FC236}">
                      <a16:creationId xmlns="" xmlns:a16="http://schemas.microsoft.com/office/drawing/2014/main" id="{F483B1C5-8FE0-46A5-8FE4-86BFEF908F49}"/>
                    </a:ext>
                  </a:extLst>
                </p:cNvPr>
                <p:cNvSpPr/>
                <p:nvPr/>
              </p:nvSpPr>
              <p:spPr>
                <a:xfrm rot="395767">
                  <a:off x="8486076" y="960814"/>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 xmlns:a16="http://schemas.microsoft.com/office/drawing/2014/main" id="{C6EC195C-0397-42BD-B6C0-0058F651191E}"/>
                  </a:ext>
                </a:extLst>
              </p:cNvPr>
              <p:cNvSpPr txBox="1"/>
              <p:nvPr/>
            </p:nvSpPr>
            <p:spPr>
              <a:xfrm rot="419799">
                <a:off x="8516702" y="1529944"/>
                <a:ext cx="997527" cy="646331"/>
              </a:xfrm>
              <a:prstGeom prst="rect">
                <a:avLst/>
              </a:prstGeom>
              <a:noFill/>
            </p:spPr>
            <p:txBody>
              <a:bodyPr wrap="square" rtlCol="0">
                <a:spAutoFit/>
              </a:bodyPr>
              <a:lstStyle/>
              <a:p>
                <a:pPr algn="ctr"/>
                <a:r>
                  <a:rPr lang="en-US" sz="1200" i="1" dirty="0"/>
                  <a:t>Used Test Book Grade 7 ELA</a:t>
                </a:r>
              </a:p>
            </p:txBody>
          </p:sp>
          <p:sp>
            <p:nvSpPr>
              <p:cNvPr id="39" name="Parallelogram 38">
                <a:extLst>
                  <a:ext uri="{FF2B5EF4-FFF2-40B4-BE49-F238E27FC236}">
                    <a16:creationId xmlns="" xmlns:a16="http://schemas.microsoft.com/office/drawing/2014/main" id="{6D9EB790-16DD-45C3-9EA5-3A3A2D7E404A}"/>
                  </a:ext>
                </a:extLst>
              </p:cNvPr>
              <p:cNvSpPr/>
              <p:nvPr/>
            </p:nvSpPr>
            <p:spPr>
              <a:xfrm rot="607555">
                <a:off x="8631663" y="1341168"/>
                <a:ext cx="1068797" cy="235822"/>
              </a:xfrm>
              <a:prstGeom prst="parallelogram">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i="1" dirty="0">
                    <a:solidFill>
                      <a:schemeClr val="bg1"/>
                    </a:solidFill>
                  </a:rPr>
                  <a:t>Paper Band</a:t>
                </a:r>
              </a:p>
            </p:txBody>
          </p:sp>
          <p:sp>
            <p:nvSpPr>
              <p:cNvPr id="40" name="Parallelogram 39">
                <a:extLst>
                  <a:ext uri="{FF2B5EF4-FFF2-40B4-BE49-F238E27FC236}">
                    <a16:creationId xmlns="" xmlns:a16="http://schemas.microsoft.com/office/drawing/2014/main" id="{45A2396E-E412-4945-B18B-DA9B0A66181F}"/>
                  </a:ext>
                </a:extLst>
              </p:cNvPr>
              <p:cNvSpPr/>
              <p:nvPr/>
            </p:nvSpPr>
            <p:spPr>
              <a:xfrm>
                <a:off x="9604353" y="1457712"/>
                <a:ext cx="190005" cy="254833"/>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 xmlns:a16="http://schemas.microsoft.com/office/drawing/2014/main" id="{FF113219-E714-45A2-8370-0A6BA7147553}"/>
                </a:ext>
              </a:extLst>
            </p:cNvPr>
            <p:cNvGrpSpPr/>
            <p:nvPr/>
          </p:nvGrpSpPr>
          <p:grpSpPr>
            <a:xfrm>
              <a:off x="8608453" y="2030543"/>
              <a:ext cx="1349300" cy="1581665"/>
              <a:chOff x="8458643" y="968232"/>
              <a:chExt cx="1349300" cy="1581665"/>
            </a:xfrm>
          </p:grpSpPr>
          <p:grpSp>
            <p:nvGrpSpPr>
              <p:cNvPr id="29" name="Group 28">
                <a:extLst>
                  <a:ext uri="{FF2B5EF4-FFF2-40B4-BE49-F238E27FC236}">
                    <a16:creationId xmlns="" xmlns:a16="http://schemas.microsoft.com/office/drawing/2014/main" id="{E861B619-95BA-4EB9-AEDD-BD6E56DECE92}"/>
                  </a:ext>
                </a:extLst>
              </p:cNvPr>
              <p:cNvGrpSpPr/>
              <p:nvPr/>
            </p:nvGrpSpPr>
            <p:grpSpPr>
              <a:xfrm>
                <a:off x="8458643" y="968232"/>
                <a:ext cx="1349300" cy="1581665"/>
                <a:chOff x="8486076" y="960814"/>
                <a:chExt cx="1349300" cy="1581665"/>
              </a:xfrm>
            </p:grpSpPr>
            <p:sp>
              <p:nvSpPr>
                <p:cNvPr id="33" name="Parallelogram 32">
                  <a:extLst>
                    <a:ext uri="{FF2B5EF4-FFF2-40B4-BE49-F238E27FC236}">
                      <a16:creationId xmlns="" xmlns:a16="http://schemas.microsoft.com/office/drawing/2014/main" id="{795BAA6E-315C-4C7C-84D2-C763B398082E}"/>
                    </a:ext>
                  </a:extLst>
                </p:cNvPr>
                <p:cNvSpPr/>
                <p:nvPr/>
              </p:nvSpPr>
              <p:spPr>
                <a:xfrm rot="395767">
                  <a:off x="8486078" y="1282391"/>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allelogram 33">
                  <a:extLst>
                    <a:ext uri="{FF2B5EF4-FFF2-40B4-BE49-F238E27FC236}">
                      <a16:creationId xmlns="" xmlns:a16="http://schemas.microsoft.com/office/drawing/2014/main" id="{668A6329-6AFA-472F-AA4B-8FD637B4E5B4}"/>
                    </a:ext>
                  </a:extLst>
                </p:cNvPr>
                <p:cNvSpPr/>
                <p:nvPr/>
              </p:nvSpPr>
              <p:spPr>
                <a:xfrm rot="395767">
                  <a:off x="8486078" y="1195517"/>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arallelogram 34">
                  <a:extLst>
                    <a:ext uri="{FF2B5EF4-FFF2-40B4-BE49-F238E27FC236}">
                      <a16:creationId xmlns="" xmlns:a16="http://schemas.microsoft.com/office/drawing/2014/main" id="{FEB10F37-8961-4962-9702-CB7215955E8E}"/>
                    </a:ext>
                  </a:extLst>
                </p:cNvPr>
                <p:cNvSpPr/>
                <p:nvPr/>
              </p:nvSpPr>
              <p:spPr>
                <a:xfrm rot="395767">
                  <a:off x="8486077" y="1093528"/>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a:extLst>
                    <a:ext uri="{FF2B5EF4-FFF2-40B4-BE49-F238E27FC236}">
                      <a16:creationId xmlns="" xmlns:a16="http://schemas.microsoft.com/office/drawing/2014/main" id="{077552E3-8991-4736-BD47-180E263CDD87}"/>
                    </a:ext>
                  </a:extLst>
                </p:cNvPr>
                <p:cNvSpPr/>
                <p:nvPr/>
              </p:nvSpPr>
              <p:spPr>
                <a:xfrm rot="395767">
                  <a:off x="8486076" y="960814"/>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Parallelogram 29">
                <a:extLst>
                  <a:ext uri="{FF2B5EF4-FFF2-40B4-BE49-F238E27FC236}">
                    <a16:creationId xmlns="" xmlns:a16="http://schemas.microsoft.com/office/drawing/2014/main" id="{5BC44C13-4E02-43EC-8D6C-B4366F3F1F6A}"/>
                  </a:ext>
                </a:extLst>
              </p:cNvPr>
              <p:cNvSpPr/>
              <p:nvPr/>
            </p:nvSpPr>
            <p:spPr>
              <a:xfrm rot="607555">
                <a:off x="8631663" y="1341168"/>
                <a:ext cx="1068797" cy="235822"/>
              </a:xfrm>
              <a:prstGeom prst="parallelogram">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i="1" dirty="0">
                    <a:solidFill>
                      <a:schemeClr val="bg1"/>
                    </a:solidFill>
                  </a:rPr>
                  <a:t>Paper Band</a:t>
                </a:r>
              </a:p>
            </p:txBody>
          </p:sp>
          <p:sp>
            <p:nvSpPr>
              <p:cNvPr id="31" name="Parallelogram 30">
                <a:extLst>
                  <a:ext uri="{FF2B5EF4-FFF2-40B4-BE49-F238E27FC236}">
                    <a16:creationId xmlns="" xmlns:a16="http://schemas.microsoft.com/office/drawing/2014/main" id="{66AE7FE8-F555-430D-BD18-ED16D7D1DE7A}"/>
                  </a:ext>
                </a:extLst>
              </p:cNvPr>
              <p:cNvSpPr/>
              <p:nvPr/>
            </p:nvSpPr>
            <p:spPr>
              <a:xfrm>
                <a:off x="9604353" y="1457712"/>
                <a:ext cx="190005" cy="254833"/>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 xmlns:a16="http://schemas.microsoft.com/office/drawing/2014/main" id="{EADA194C-3F24-4AFF-9AD4-434C10548A6C}"/>
                  </a:ext>
                </a:extLst>
              </p:cNvPr>
              <p:cNvSpPr txBox="1"/>
              <p:nvPr/>
            </p:nvSpPr>
            <p:spPr>
              <a:xfrm rot="419799">
                <a:off x="8516702" y="1529944"/>
                <a:ext cx="997527" cy="646331"/>
              </a:xfrm>
              <a:prstGeom prst="rect">
                <a:avLst/>
              </a:prstGeom>
              <a:noFill/>
            </p:spPr>
            <p:txBody>
              <a:bodyPr wrap="square" rtlCol="0">
                <a:spAutoFit/>
              </a:bodyPr>
              <a:lstStyle/>
              <a:p>
                <a:pPr algn="ctr"/>
                <a:r>
                  <a:rPr lang="en-US" sz="1200" i="1" dirty="0"/>
                  <a:t>Used Test Book Grade 7 Math</a:t>
                </a:r>
              </a:p>
            </p:txBody>
          </p:sp>
        </p:grpSp>
        <p:grpSp>
          <p:nvGrpSpPr>
            <p:cNvPr id="11" name="Group 10">
              <a:extLst>
                <a:ext uri="{FF2B5EF4-FFF2-40B4-BE49-F238E27FC236}">
                  <a16:creationId xmlns="" xmlns:a16="http://schemas.microsoft.com/office/drawing/2014/main" id="{CD3C622A-03C4-49D1-852C-D1941C522F4D}"/>
                </a:ext>
              </a:extLst>
            </p:cNvPr>
            <p:cNvGrpSpPr/>
            <p:nvPr/>
          </p:nvGrpSpPr>
          <p:grpSpPr>
            <a:xfrm>
              <a:off x="8622064" y="1179992"/>
              <a:ext cx="1349300" cy="1581665"/>
              <a:chOff x="8458643" y="968232"/>
              <a:chExt cx="1349300" cy="1581665"/>
            </a:xfrm>
          </p:grpSpPr>
          <p:grpSp>
            <p:nvGrpSpPr>
              <p:cNvPr id="21" name="Group 20">
                <a:extLst>
                  <a:ext uri="{FF2B5EF4-FFF2-40B4-BE49-F238E27FC236}">
                    <a16:creationId xmlns="" xmlns:a16="http://schemas.microsoft.com/office/drawing/2014/main" id="{C62E7B12-7A9D-4AEF-A4A6-5F665903EF1B}"/>
                  </a:ext>
                </a:extLst>
              </p:cNvPr>
              <p:cNvGrpSpPr/>
              <p:nvPr/>
            </p:nvGrpSpPr>
            <p:grpSpPr>
              <a:xfrm>
                <a:off x="8458643" y="968232"/>
                <a:ext cx="1349300" cy="1581665"/>
                <a:chOff x="8486076" y="960814"/>
                <a:chExt cx="1349300" cy="1581665"/>
              </a:xfrm>
            </p:grpSpPr>
            <p:sp>
              <p:nvSpPr>
                <p:cNvPr id="25" name="Parallelogram 24">
                  <a:extLst>
                    <a:ext uri="{FF2B5EF4-FFF2-40B4-BE49-F238E27FC236}">
                      <a16:creationId xmlns="" xmlns:a16="http://schemas.microsoft.com/office/drawing/2014/main" id="{6991072E-863D-4C90-97B9-1345953DBEE0}"/>
                    </a:ext>
                  </a:extLst>
                </p:cNvPr>
                <p:cNvSpPr/>
                <p:nvPr/>
              </p:nvSpPr>
              <p:spPr>
                <a:xfrm rot="395767">
                  <a:off x="8486078" y="1282391"/>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a:extLst>
                    <a:ext uri="{FF2B5EF4-FFF2-40B4-BE49-F238E27FC236}">
                      <a16:creationId xmlns="" xmlns:a16="http://schemas.microsoft.com/office/drawing/2014/main" id="{F56E2DB5-6EF0-44CB-A425-A79A22187E3F}"/>
                    </a:ext>
                  </a:extLst>
                </p:cNvPr>
                <p:cNvSpPr/>
                <p:nvPr/>
              </p:nvSpPr>
              <p:spPr>
                <a:xfrm rot="395767">
                  <a:off x="8486078" y="1195517"/>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a:extLst>
                    <a:ext uri="{FF2B5EF4-FFF2-40B4-BE49-F238E27FC236}">
                      <a16:creationId xmlns="" xmlns:a16="http://schemas.microsoft.com/office/drawing/2014/main" id="{4781CCAE-C0F8-4266-ACB7-828FD9F2D7F6}"/>
                    </a:ext>
                  </a:extLst>
                </p:cNvPr>
                <p:cNvSpPr/>
                <p:nvPr/>
              </p:nvSpPr>
              <p:spPr>
                <a:xfrm rot="395767">
                  <a:off x="8486077" y="1093528"/>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 xmlns:a16="http://schemas.microsoft.com/office/drawing/2014/main" id="{2D173AE0-81E2-4901-8C92-190CD2CA109E}"/>
                    </a:ext>
                  </a:extLst>
                </p:cNvPr>
                <p:cNvSpPr/>
                <p:nvPr/>
              </p:nvSpPr>
              <p:spPr>
                <a:xfrm rot="395767">
                  <a:off x="8486076" y="960814"/>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 xmlns:a16="http://schemas.microsoft.com/office/drawing/2014/main" id="{BAF8B9D5-B172-404C-8AB4-329C6ED8A199}"/>
                  </a:ext>
                </a:extLst>
              </p:cNvPr>
              <p:cNvSpPr txBox="1"/>
              <p:nvPr/>
            </p:nvSpPr>
            <p:spPr>
              <a:xfrm rot="419799">
                <a:off x="8516702" y="1529944"/>
                <a:ext cx="997527" cy="646331"/>
              </a:xfrm>
              <a:prstGeom prst="rect">
                <a:avLst/>
              </a:prstGeom>
              <a:noFill/>
            </p:spPr>
            <p:txBody>
              <a:bodyPr wrap="square" rtlCol="0">
                <a:spAutoFit/>
              </a:bodyPr>
              <a:lstStyle/>
              <a:p>
                <a:pPr algn="ctr"/>
                <a:r>
                  <a:rPr lang="en-US" sz="1200" i="1" dirty="0"/>
                  <a:t>Used Test Book Grade 8 ELA</a:t>
                </a:r>
              </a:p>
            </p:txBody>
          </p:sp>
          <p:sp>
            <p:nvSpPr>
              <p:cNvPr id="23" name="Parallelogram 22">
                <a:extLst>
                  <a:ext uri="{FF2B5EF4-FFF2-40B4-BE49-F238E27FC236}">
                    <a16:creationId xmlns="" xmlns:a16="http://schemas.microsoft.com/office/drawing/2014/main" id="{BB968470-ED37-4F8B-9001-A560A3982626}"/>
                  </a:ext>
                </a:extLst>
              </p:cNvPr>
              <p:cNvSpPr/>
              <p:nvPr/>
            </p:nvSpPr>
            <p:spPr>
              <a:xfrm rot="607555">
                <a:off x="8631663" y="1341168"/>
                <a:ext cx="1068797" cy="235822"/>
              </a:xfrm>
              <a:prstGeom prst="parallelogram">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i="1" dirty="0">
                    <a:solidFill>
                      <a:schemeClr val="bg1"/>
                    </a:solidFill>
                  </a:rPr>
                  <a:t>Paper Band</a:t>
                </a:r>
              </a:p>
            </p:txBody>
          </p:sp>
          <p:sp>
            <p:nvSpPr>
              <p:cNvPr id="24" name="Parallelogram 23">
                <a:extLst>
                  <a:ext uri="{FF2B5EF4-FFF2-40B4-BE49-F238E27FC236}">
                    <a16:creationId xmlns="" xmlns:a16="http://schemas.microsoft.com/office/drawing/2014/main" id="{9A254B38-44D6-4E2F-95CB-0975038AF4B4}"/>
                  </a:ext>
                </a:extLst>
              </p:cNvPr>
              <p:cNvSpPr/>
              <p:nvPr/>
            </p:nvSpPr>
            <p:spPr>
              <a:xfrm>
                <a:off x="9604353" y="1457712"/>
                <a:ext cx="190005" cy="254833"/>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 xmlns:a16="http://schemas.microsoft.com/office/drawing/2014/main" id="{AEC94AD5-CC2A-4802-B354-E4496939C4D5}"/>
                </a:ext>
              </a:extLst>
            </p:cNvPr>
            <p:cNvGrpSpPr/>
            <p:nvPr/>
          </p:nvGrpSpPr>
          <p:grpSpPr>
            <a:xfrm>
              <a:off x="8499865" y="457597"/>
              <a:ext cx="1349300" cy="1581665"/>
              <a:chOff x="8458643" y="968232"/>
              <a:chExt cx="1349300" cy="1581665"/>
            </a:xfrm>
          </p:grpSpPr>
          <p:grpSp>
            <p:nvGrpSpPr>
              <p:cNvPr id="13" name="Group 12">
                <a:extLst>
                  <a:ext uri="{FF2B5EF4-FFF2-40B4-BE49-F238E27FC236}">
                    <a16:creationId xmlns="" xmlns:a16="http://schemas.microsoft.com/office/drawing/2014/main" id="{8824DF72-6E9E-47D7-AA79-A8867F8AB952}"/>
                  </a:ext>
                </a:extLst>
              </p:cNvPr>
              <p:cNvGrpSpPr/>
              <p:nvPr/>
            </p:nvGrpSpPr>
            <p:grpSpPr>
              <a:xfrm>
                <a:off x="8458643" y="968232"/>
                <a:ext cx="1349300" cy="1581665"/>
                <a:chOff x="8486076" y="960814"/>
                <a:chExt cx="1349300" cy="1581665"/>
              </a:xfrm>
            </p:grpSpPr>
            <p:sp>
              <p:nvSpPr>
                <p:cNvPr id="17" name="Parallelogram 16">
                  <a:extLst>
                    <a:ext uri="{FF2B5EF4-FFF2-40B4-BE49-F238E27FC236}">
                      <a16:creationId xmlns="" xmlns:a16="http://schemas.microsoft.com/office/drawing/2014/main" id="{53FABF5D-C278-4E4A-9935-544AEC552ADD}"/>
                    </a:ext>
                  </a:extLst>
                </p:cNvPr>
                <p:cNvSpPr/>
                <p:nvPr/>
              </p:nvSpPr>
              <p:spPr>
                <a:xfrm rot="395767">
                  <a:off x="8486078" y="1282391"/>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a:extLst>
                    <a:ext uri="{FF2B5EF4-FFF2-40B4-BE49-F238E27FC236}">
                      <a16:creationId xmlns="" xmlns:a16="http://schemas.microsoft.com/office/drawing/2014/main" id="{D2EA6BE2-9A49-48F9-8FEF-BD9103B1FC6F}"/>
                    </a:ext>
                  </a:extLst>
                </p:cNvPr>
                <p:cNvSpPr/>
                <p:nvPr/>
              </p:nvSpPr>
              <p:spPr>
                <a:xfrm rot="395767">
                  <a:off x="8486078" y="1195517"/>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 xmlns:a16="http://schemas.microsoft.com/office/drawing/2014/main" id="{E1A5A86A-2558-4378-9D6A-B12BFA7D469D}"/>
                    </a:ext>
                  </a:extLst>
                </p:cNvPr>
                <p:cNvSpPr/>
                <p:nvPr/>
              </p:nvSpPr>
              <p:spPr>
                <a:xfrm rot="395767">
                  <a:off x="8486077" y="1093528"/>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a:extLst>
                    <a:ext uri="{FF2B5EF4-FFF2-40B4-BE49-F238E27FC236}">
                      <a16:creationId xmlns="" xmlns:a16="http://schemas.microsoft.com/office/drawing/2014/main" id="{35D3E640-B1DD-4748-AF95-6AEFACA57128}"/>
                    </a:ext>
                  </a:extLst>
                </p:cNvPr>
                <p:cNvSpPr/>
                <p:nvPr/>
              </p:nvSpPr>
              <p:spPr>
                <a:xfrm rot="395767">
                  <a:off x="8486076" y="960814"/>
                  <a:ext cx="1349298" cy="1260088"/>
                </a:xfrm>
                <a:prstGeom prst="parallelogram">
                  <a:avLst>
                    <a:gd name="adj" fmla="val 2971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 xmlns:a16="http://schemas.microsoft.com/office/drawing/2014/main" id="{44E1E5F9-B60C-47D2-941B-3B358A34C82C}"/>
                  </a:ext>
                </a:extLst>
              </p:cNvPr>
              <p:cNvSpPr txBox="1"/>
              <p:nvPr/>
            </p:nvSpPr>
            <p:spPr>
              <a:xfrm rot="419799">
                <a:off x="8516702" y="1529944"/>
                <a:ext cx="997527" cy="646331"/>
              </a:xfrm>
              <a:prstGeom prst="rect">
                <a:avLst/>
              </a:prstGeom>
              <a:noFill/>
            </p:spPr>
            <p:txBody>
              <a:bodyPr wrap="square" rtlCol="0">
                <a:spAutoFit/>
              </a:bodyPr>
              <a:lstStyle/>
              <a:p>
                <a:pPr algn="ctr"/>
                <a:r>
                  <a:rPr lang="en-US" sz="1200" i="1" dirty="0"/>
                  <a:t>Used Test Book Grade 8 Math</a:t>
                </a:r>
              </a:p>
            </p:txBody>
          </p:sp>
          <p:sp>
            <p:nvSpPr>
              <p:cNvPr id="15" name="Parallelogram 14">
                <a:extLst>
                  <a:ext uri="{FF2B5EF4-FFF2-40B4-BE49-F238E27FC236}">
                    <a16:creationId xmlns="" xmlns:a16="http://schemas.microsoft.com/office/drawing/2014/main" id="{F5CDAF8F-D96E-4A4A-9DDB-18646A99D309}"/>
                  </a:ext>
                </a:extLst>
              </p:cNvPr>
              <p:cNvSpPr/>
              <p:nvPr/>
            </p:nvSpPr>
            <p:spPr>
              <a:xfrm rot="607555">
                <a:off x="8631663" y="1341168"/>
                <a:ext cx="1068797" cy="235822"/>
              </a:xfrm>
              <a:prstGeom prst="parallelogram">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i="1" dirty="0">
                    <a:solidFill>
                      <a:schemeClr val="bg1"/>
                    </a:solidFill>
                  </a:rPr>
                  <a:t>Paper Band</a:t>
                </a:r>
              </a:p>
            </p:txBody>
          </p:sp>
          <p:sp>
            <p:nvSpPr>
              <p:cNvPr id="16" name="Parallelogram 15">
                <a:extLst>
                  <a:ext uri="{FF2B5EF4-FFF2-40B4-BE49-F238E27FC236}">
                    <a16:creationId xmlns="" xmlns:a16="http://schemas.microsoft.com/office/drawing/2014/main" id="{058D7687-89D6-4E2E-8D41-71C4B5A31459}"/>
                  </a:ext>
                </a:extLst>
              </p:cNvPr>
              <p:cNvSpPr/>
              <p:nvPr/>
            </p:nvSpPr>
            <p:spPr>
              <a:xfrm>
                <a:off x="9604353" y="1457712"/>
                <a:ext cx="190005" cy="254833"/>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7" name="Explosion 1 46"/>
          <p:cNvSpPr/>
          <p:nvPr/>
        </p:nvSpPr>
        <p:spPr>
          <a:xfrm>
            <a:off x="6308772" y="736228"/>
            <a:ext cx="2835228" cy="2272937"/>
          </a:xfrm>
          <a:prstGeom prst="irregularSeal1">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solidFill>
                  <a:sysClr val="windowText" lastClr="000000"/>
                </a:solidFill>
              </a:rPr>
              <a:t>NEW!</a:t>
            </a:r>
            <a:br>
              <a:rPr lang="en-US" dirty="0" smtClean="0">
                <a:solidFill>
                  <a:sysClr val="windowText" lastClr="000000"/>
                </a:solidFill>
              </a:rPr>
            </a:br>
            <a:r>
              <a:rPr lang="en-US" dirty="0" smtClean="0">
                <a:solidFill>
                  <a:sysClr val="windowText" lastClr="000000"/>
                </a:solidFill>
              </a:rPr>
              <a:t>No header sheets</a:t>
            </a:r>
            <a:endParaRPr lang="en-US" dirty="0">
              <a:solidFill>
                <a:sysClr val="windowText" lastClr="000000"/>
              </a:solidFill>
            </a:endParaRPr>
          </a:p>
        </p:txBody>
      </p:sp>
    </p:spTree>
    <p:extLst>
      <p:ext uri="{BB962C8B-B14F-4D97-AF65-F5344CB8AC3E}">
        <p14:creationId xmlns:p14="http://schemas.microsoft.com/office/powerpoint/2010/main" val="302097106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CA966D-46B6-4211-B741-2B261C237E86}"/>
              </a:ext>
            </a:extLst>
          </p:cNvPr>
          <p:cNvSpPr>
            <a:spLocks noGrp="1"/>
          </p:cNvSpPr>
          <p:nvPr>
            <p:ph type="title"/>
          </p:nvPr>
        </p:nvSpPr>
        <p:spPr/>
        <p:txBody>
          <a:bodyPr/>
          <a:lstStyle/>
          <a:p>
            <a:r>
              <a:rPr lang="en-US" dirty="0" smtClean="0"/>
              <a:t>Packing </a:t>
            </a:r>
            <a:r>
              <a:rPr lang="en-US" dirty="0" err="1" smtClean="0"/>
              <a:t>Nonscorables</a:t>
            </a:r>
            <a:endParaRPr lang="en-US" dirty="0"/>
          </a:p>
        </p:txBody>
      </p:sp>
      <p:sp>
        <p:nvSpPr>
          <p:cNvPr id="3" name="Content Placeholder 2">
            <a:extLst>
              <a:ext uri="{FF2B5EF4-FFF2-40B4-BE49-F238E27FC236}">
                <a16:creationId xmlns="" xmlns:a16="http://schemas.microsoft.com/office/drawing/2014/main" id="{54CEDED6-7A7F-4E59-AD25-1F8D9092991B}"/>
              </a:ext>
            </a:extLst>
          </p:cNvPr>
          <p:cNvSpPr>
            <a:spLocks noGrp="1"/>
          </p:cNvSpPr>
          <p:nvPr>
            <p:ph idx="1"/>
          </p:nvPr>
        </p:nvSpPr>
        <p:spPr>
          <a:xfrm>
            <a:off x="628650" y="848550"/>
            <a:ext cx="7886700" cy="5578468"/>
          </a:xfrm>
        </p:spPr>
        <p:txBody>
          <a:bodyPr>
            <a:normAutofit lnSpcReduction="10000"/>
          </a:bodyPr>
          <a:lstStyle/>
          <a:p>
            <a:pPr marL="0" indent="0">
              <a:buNone/>
              <a:defRPr/>
            </a:pPr>
            <a:r>
              <a:rPr lang="en-US" sz="2000" b="1" dirty="0">
                <a:solidFill>
                  <a:schemeClr val="bg1"/>
                </a:solidFill>
                <a:highlight>
                  <a:srgbClr val="207AC6"/>
                </a:highlight>
              </a:rPr>
              <a:t>Nonscorable</a:t>
            </a:r>
            <a:r>
              <a:rPr lang="en-US" sz="2000" b="1" dirty="0">
                <a:solidFill>
                  <a:sysClr val="windowText" lastClr="000000"/>
                </a:solidFill>
              </a:rPr>
              <a:t> materials</a:t>
            </a:r>
          </a:p>
          <a:p>
            <a:pPr marL="285750" indent="-285750">
              <a:spcAft>
                <a:spcPts val="1200"/>
              </a:spcAft>
              <a:defRPr/>
            </a:pPr>
            <a:r>
              <a:rPr lang="en-US" sz="2000" dirty="0" smtClean="0">
                <a:solidFill>
                  <a:sysClr val="windowText" lastClr="000000"/>
                </a:solidFill>
              </a:rPr>
              <a:t>Organize by material type</a:t>
            </a:r>
          </a:p>
          <a:p>
            <a:pPr marL="742950" lvl="1" indent="-285750">
              <a:spcAft>
                <a:spcPts val="1200"/>
              </a:spcAft>
              <a:defRPr/>
            </a:pPr>
            <a:r>
              <a:rPr lang="en-US" sz="1800" dirty="0" smtClean="0">
                <a:solidFill>
                  <a:sysClr val="windowText" lastClr="000000"/>
                </a:solidFill>
              </a:rPr>
              <a:t>Unused </a:t>
            </a:r>
            <a:r>
              <a:rPr lang="en-US" sz="1800" dirty="0">
                <a:solidFill>
                  <a:sysClr val="windowText" lastClr="000000"/>
                </a:solidFill>
              </a:rPr>
              <a:t>test books (e.g., absent students, parent excuse)</a:t>
            </a:r>
          </a:p>
          <a:p>
            <a:pPr marL="742950" lvl="1" indent="-285750">
              <a:spcAft>
                <a:spcPts val="1200"/>
              </a:spcAft>
              <a:defRPr/>
            </a:pPr>
            <a:r>
              <a:rPr lang="en-US" sz="1800" dirty="0">
                <a:solidFill>
                  <a:sysClr val="windowText" lastClr="000000"/>
                </a:solidFill>
              </a:rPr>
              <a:t>Used test books marked “Do Not Score” including:</a:t>
            </a:r>
          </a:p>
          <a:p>
            <a:pPr lvl="2">
              <a:spcAft>
                <a:spcPts val="1200"/>
              </a:spcAft>
              <a:defRPr/>
            </a:pPr>
            <a:r>
              <a:rPr lang="en-US" dirty="0">
                <a:solidFill>
                  <a:sysClr val="windowText" lastClr="000000"/>
                </a:solidFill>
              </a:rPr>
              <a:t>Large print test books (student responses transcribed into regular print (scorable) test book included in kit)</a:t>
            </a:r>
          </a:p>
          <a:p>
            <a:pPr lvl="2">
              <a:spcAft>
                <a:spcPts val="1200"/>
              </a:spcAft>
              <a:defRPr/>
            </a:pPr>
            <a:r>
              <a:rPr lang="en-US" dirty="0">
                <a:solidFill>
                  <a:sysClr val="windowText" lastClr="000000"/>
                </a:solidFill>
              </a:rPr>
              <a:t>Braille test books (student responses transcribed into regular print (scorable) test book included in kit)</a:t>
            </a:r>
          </a:p>
          <a:p>
            <a:pPr lvl="2">
              <a:spcAft>
                <a:spcPts val="1200"/>
              </a:spcAft>
              <a:defRPr/>
            </a:pPr>
            <a:r>
              <a:rPr lang="en-US" dirty="0">
                <a:solidFill>
                  <a:sysClr val="windowText" lastClr="000000"/>
                </a:solidFill>
              </a:rPr>
              <a:t>Other used test books that should not go through scoring (e.g., parent excusal received </a:t>
            </a:r>
            <a:r>
              <a:rPr lang="en-US" i="1" dirty="0">
                <a:solidFill>
                  <a:sysClr val="windowText" lastClr="000000"/>
                </a:solidFill>
              </a:rPr>
              <a:t>after</a:t>
            </a:r>
            <a:r>
              <a:rPr lang="en-US" dirty="0">
                <a:solidFill>
                  <a:sysClr val="windowText" lastClr="000000"/>
                </a:solidFill>
              </a:rPr>
              <a:t> the student started testing)</a:t>
            </a:r>
          </a:p>
          <a:p>
            <a:pPr marL="742950" lvl="1" indent="-285750">
              <a:spcAft>
                <a:spcPts val="1200"/>
              </a:spcAft>
              <a:defRPr/>
            </a:pPr>
            <a:r>
              <a:rPr lang="en-US" sz="1800" dirty="0" smtClean="0">
                <a:solidFill>
                  <a:sysClr val="windowText" lastClr="000000"/>
                </a:solidFill>
              </a:rPr>
              <a:t>Oral scripts</a:t>
            </a:r>
          </a:p>
          <a:p>
            <a:pPr marL="742950" lvl="1" indent="-285750">
              <a:spcAft>
                <a:spcPts val="1200"/>
              </a:spcAft>
              <a:defRPr/>
            </a:pPr>
            <a:r>
              <a:rPr lang="en-US" sz="1800" dirty="0" err="1" smtClean="0">
                <a:solidFill>
                  <a:sysClr val="windowText" lastClr="000000"/>
                </a:solidFill>
              </a:rPr>
              <a:t>CoAlt</a:t>
            </a:r>
            <a:r>
              <a:rPr lang="en-US" sz="1800" dirty="0" smtClean="0">
                <a:solidFill>
                  <a:sysClr val="windowText" lastClr="000000"/>
                </a:solidFill>
              </a:rPr>
              <a:t> </a:t>
            </a:r>
            <a:r>
              <a:rPr lang="en-US" sz="1800" dirty="0" smtClean="0">
                <a:solidFill>
                  <a:sysClr val="windowText" lastClr="000000"/>
                </a:solidFill>
              </a:rPr>
              <a:t>science and social studies materials</a:t>
            </a:r>
          </a:p>
          <a:p>
            <a:pPr marL="742950" lvl="1" indent="-285750">
              <a:spcAft>
                <a:spcPts val="1200"/>
              </a:spcAft>
              <a:defRPr/>
            </a:pPr>
            <a:r>
              <a:rPr lang="en-US" sz="1800" b="1" dirty="0" smtClean="0">
                <a:solidFill>
                  <a:sysClr val="windowText" lastClr="000000"/>
                </a:solidFill>
              </a:rPr>
              <a:t>Optional:</a:t>
            </a:r>
            <a:r>
              <a:rPr lang="en-US" sz="1800" dirty="0" smtClean="0">
                <a:solidFill>
                  <a:sysClr val="windowText" lastClr="000000"/>
                </a:solidFill>
              </a:rPr>
              <a:t> </a:t>
            </a:r>
            <a:r>
              <a:rPr lang="en-US" sz="1800" u="sng" dirty="0" smtClean="0">
                <a:solidFill>
                  <a:sysClr val="windowText" lastClr="000000"/>
                </a:solidFill>
              </a:rPr>
              <a:t>used</a:t>
            </a:r>
            <a:r>
              <a:rPr lang="en-US" sz="1800" dirty="0" smtClean="0">
                <a:solidFill>
                  <a:sysClr val="windowText" lastClr="000000"/>
                </a:solidFill>
              </a:rPr>
              <a:t> scratch paper</a:t>
            </a:r>
            <a:endParaRPr lang="en-US" sz="1800" dirty="0">
              <a:solidFill>
                <a:sysClr val="windowText" lastClr="000000"/>
              </a:solidFill>
            </a:endParaRPr>
          </a:p>
          <a:p>
            <a:r>
              <a:rPr lang="en-US" sz="2000" dirty="0" smtClean="0"/>
              <a:t>Order of nonscorable materials in the box does not matter</a:t>
            </a:r>
            <a:endParaRPr lang="en-US" sz="2000" dirty="0"/>
          </a:p>
        </p:txBody>
      </p:sp>
      <p:sp>
        <p:nvSpPr>
          <p:cNvPr id="4" name="Slide Number Placeholder 3">
            <a:extLst>
              <a:ext uri="{FF2B5EF4-FFF2-40B4-BE49-F238E27FC236}">
                <a16:creationId xmlns="" xmlns:a16="http://schemas.microsoft.com/office/drawing/2014/main" id="{B7FBB319-AA38-4672-A312-61649247DE36}"/>
              </a:ext>
            </a:extLst>
          </p:cNvPr>
          <p:cNvSpPr>
            <a:spLocks noGrp="1"/>
          </p:cNvSpPr>
          <p:nvPr>
            <p:ph type="sldNum" sz="quarter" idx="12"/>
          </p:nvPr>
        </p:nvSpPr>
        <p:spPr/>
        <p:txBody>
          <a:bodyPr/>
          <a:lstStyle/>
          <a:p>
            <a:fld id="{C479D5F6-EDCB-402A-AC08-4943A1820E8F}" type="slidenum">
              <a:rPr lang="en-US" smtClean="0"/>
              <a:pPr/>
              <a:t>154</a:t>
            </a:fld>
            <a:endParaRPr lang="en-US" dirty="0"/>
          </a:p>
        </p:txBody>
      </p:sp>
    </p:spTree>
    <p:extLst>
      <p:ext uri="{BB962C8B-B14F-4D97-AF65-F5344CB8AC3E}">
        <p14:creationId xmlns:p14="http://schemas.microsoft.com/office/powerpoint/2010/main" val="244993866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2D60C8C4-E82E-4843-84DB-BC8449ACAE26}"/>
              </a:ext>
            </a:extLst>
          </p:cNvPr>
          <p:cNvSpPr>
            <a:spLocks noGrp="1"/>
          </p:cNvSpPr>
          <p:nvPr>
            <p:ph type="title"/>
          </p:nvPr>
        </p:nvSpPr>
        <p:spPr/>
        <p:txBody>
          <a:bodyPr/>
          <a:lstStyle/>
          <a:p>
            <a:r>
              <a:rPr lang="en-US" dirty="0"/>
              <a:t>Packing </a:t>
            </a:r>
            <a:r>
              <a:rPr lang="en-US" dirty="0" smtClean="0"/>
              <a:t>Materials Checklist</a:t>
            </a:r>
            <a:endParaRPr lang="en-US" dirty="0"/>
          </a:p>
        </p:txBody>
      </p:sp>
      <p:sp>
        <p:nvSpPr>
          <p:cNvPr id="6" name="Content Placeholder 5">
            <a:extLst>
              <a:ext uri="{FF2B5EF4-FFF2-40B4-BE49-F238E27FC236}">
                <a16:creationId xmlns="" xmlns:a16="http://schemas.microsoft.com/office/drawing/2014/main" id="{0E7C9D0D-0A25-4BCD-9621-D367D00F1A2E}"/>
              </a:ext>
            </a:extLst>
          </p:cNvPr>
          <p:cNvSpPr>
            <a:spLocks noGrp="1"/>
          </p:cNvSpPr>
          <p:nvPr>
            <p:ph idx="1"/>
          </p:nvPr>
        </p:nvSpPr>
        <p:spPr>
          <a:xfrm>
            <a:off x="628650" y="848549"/>
            <a:ext cx="7886700" cy="5943593"/>
          </a:xfrm>
        </p:spPr>
        <p:txBody>
          <a:bodyPr>
            <a:normAutofit/>
          </a:bodyPr>
          <a:lstStyle/>
          <a:p>
            <a:pPr marL="284163" indent="-284163">
              <a:lnSpc>
                <a:spcPct val="100000"/>
              </a:lnSpc>
              <a:spcBef>
                <a:spcPts val="0"/>
              </a:spcBef>
              <a:spcAft>
                <a:spcPts val="600"/>
              </a:spcAft>
              <a:buFont typeface="Wingdings" pitchFamily="2" charset="2"/>
              <a:buChar char="q"/>
              <a:defRPr/>
            </a:pPr>
            <a:r>
              <a:rPr lang="en-US" sz="1800" dirty="0" smtClean="0">
                <a:solidFill>
                  <a:prstClr val="black"/>
                </a:solidFill>
              </a:rPr>
              <a:t>Science</a:t>
            </a:r>
            <a:r>
              <a:rPr lang="en-US" sz="1800" dirty="0">
                <a:solidFill>
                  <a:prstClr val="black"/>
                </a:solidFill>
              </a:rPr>
              <a:t>, social studies, math, ELA, and CSLA materials </a:t>
            </a:r>
            <a:r>
              <a:rPr lang="en-US" sz="1800" dirty="0" smtClean="0">
                <a:solidFill>
                  <a:prstClr val="black"/>
                </a:solidFill>
              </a:rPr>
              <a:t>are returned </a:t>
            </a:r>
            <a:r>
              <a:rPr lang="en-US" sz="1800" dirty="0">
                <a:solidFill>
                  <a:prstClr val="black"/>
                </a:solidFill>
              </a:rPr>
              <a:t>together</a:t>
            </a:r>
          </a:p>
          <a:p>
            <a:pPr marL="284163" indent="-284163">
              <a:lnSpc>
                <a:spcPct val="100000"/>
              </a:lnSpc>
              <a:spcBef>
                <a:spcPts val="0"/>
              </a:spcBef>
              <a:spcAft>
                <a:spcPts val="600"/>
              </a:spcAft>
              <a:buFont typeface="Wingdings" pitchFamily="2" charset="2"/>
              <a:buChar char="q"/>
              <a:defRPr/>
            </a:pPr>
            <a:r>
              <a:rPr lang="en-US" sz="1800" dirty="0" smtClean="0">
                <a:solidFill>
                  <a:sysClr val="windowText" lastClr="000000"/>
                </a:solidFill>
                <a:cs typeface="Arial" charset="0"/>
              </a:rPr>
              <a:t>Confirm each </a:t>
            </a:r>
            <a:r>
              <a:rPr lang="en-US" sz="1800" dirty="0" err="1">
                <a:solidFill>
                  <a:sysClr val="windowText" lastClr="000000"/>
                </a:solidFill>
                <a:cs typeface="Arial" charset="0"/>
              </a:rPr>
              <a:t>scorable</a:t>
            </a:r>
            <a:r>
              <a:rPr lang="en-US" sz="1800" dirty="0">
                <a:solidFill>
                  <a:sysClr val="windowText" lastClr="000000"/>
                </a:solidFill>
                <a:cs typeface="Arial" charset="0"/>
              </a:rPr>
              <a:t> </a:t>
            </a:r>
            <a:r>
              <a:rPr lang="en-US" sz="1800" dirty="0">
                <a:solidFill>
                  <a:sysClr val="windowText" lastClr="000000"/>
                </a:solidFill>
              </a:rPr>
              <a:t>test </a:t>
            </a:r>
            <a:r>
              <a:rPr lang="en-US" sz="1800" dirty="0" smtClean="0">
                <a:solidFill>
                  <a:sysClr val="windowText" lastClr="000000"/>
                </a:solidFill>
              </a:rPr>
              <a:t>book has</a:t>
            </a:r>
            <a:r>
              <a:rPr lang="en-US" sz="1800" dirty="0" smtClean="0">
                <a:solidFill>
                  <a:sysClr val="windowText" lastClr="000000"/>
                </a:solidFill>
                <a:cs typeface="Arial" charset="0"/>
              </a:rPr>
              <a:t> </a:t>
            </a:r>
            <a:r>
              <a:rPr lang="en-US" sz="1800" dirty="0">
                <a:solidFill>
                  <a:sysClr val="windowText" lastClr="000000"/>
                </a:solidFill>
                <a:cs typeface="Arial" charset="0"/>
              </a:rPr>
              <a:t>a student ID label or hand-gridded student demographic data</a:t>
            </a:r>
          </a:p>
          <a:p>
            <a:pPr marL="284163" indent="-284163">
              <a:lnSpc>
                <a:spcPct val="100000"/>
              </a:lnSpc>
              <a:spcBef>
                <a:spcPts val="0"/>
              </a:spcBef>
              <a:spcAft>
                <a:spcPts val="600"/>
              </a:spcAft>
              <a:buFont typeface="Wingdings" pitchFamily="2" charset="2"/>
              <a:buChar char="q"/>
              <a:defRPr/>
            </a:pPr>
            <a:r>
              <a:rPr lang="en-US" sz="1800" dirty="0" smtClean="0">
                <a:solidFill>
                  <a:prstClr val="black"/>
                </a:solidFill>
              </a:rPr>
              <a:t>Do </a:t>
            </a:r>
            <a:r>
              <a:rPr lang="en-US" sz="1800" dirty="0">
                <a:solidFill>
                  <a:prstClr val="black"/>
                </a:solidFill>
              </a:rPr>
              <a:t>not mix </a:t>
            </a:r>
            <a:r>
              <a:rPr lang="en-US" sz="1800" b="1" dirty="0" err="1">
                <a:solidFill>
                  <a:prstClr val="black"/>
                </a:solidFill>
                <a:highlight>
                  <a:srgbClr val="FFD100"/>
                </a:highlight>
              </a:rPr>
              <a:t>scorable</a:t>
            </a:r>
            <a:r>
              <a:rPr lang="en-US" sz="1800" dirty="0">
                <a:solidFill>
                  <a:prstClr val="black"/>
                </a:solidFill>
                <a:highlight>
                  <a:srgbClr val="FFD100"/>
                </a:highlight>
              </a:rPr>
              <a:t> </a:t>
            </a:r>
            <a:r>
              <a:rPr lang="en-US" sz="1800" dirty="0">
                <a:solidFill>
                  <a:prstClr val="black"/>
                </a:solidFill>
              </a:rPr>
              <a:t>and </a:t>
            </a:r>
            <a:r>
              <a:rPr lang="en-US" sz="1800" b="1" dirty="0">
                <a:solidFill>
                  <a:schemeClr val="bg1"/>
                </a:solidFill>
                <a:highlight>
                  <a:srgbClr val="207AC6"/>
                </a:highlight>
              </a:rPr>
              <a:t>nonscorable</a:t>
            </a:r>
            <a:r>
              <a:rPr lang="en-US" sz="1800" dirty="0">
                <a:solidFill>
                  <a:prstClr val="black"/>
                </a:solidFill>
              </a:rPr>
              <a:t> materials in the same box</a:t>
            </a:r>
          </a:p>
          <a:p>
            <a:pPr marL="284163" indent="-284163">
              <a:lnSpc>
                <a:spcPct val="100000"/>
              </a:lnSpc>
              <a:spcBef>
                <a:spcPts val="0"/>
              </a:spcBef>
              <a:spcAft>
                <a:spcPts val="600"/>
              </a:spcAft>
              <a:buFont typeface="Wingdings" pitchFamily="2" charset="2"/>
              <a:buChar char="q"/>
              <a:defRPr/>
            </a:pPr>
            <a:r>
              <a:rPr lang="en-US" sz="1800" dirty="0">
                <a:solidFill>
                  <a:prstClr val="black"/>
                </a:solidFill>
              </a:rPr>
              <a:t>One school per box – </a:t>
            </a:r>
            <a:r>
              <a:rPr lang="en-US" sz="1800" b="1" dirty="0">
                <a:solidFill>
                  <a:prstClr val="black"/>
                </a:solidFill>
              </a:rPr>
              <a:t>do not combine materials from multiple schools in one box</a:t>
            </a:r>
          </a:p>
          <a:p>
            <a:pPr marL="284163" indent="-284163">
              <a:lnSpc>
                <a:spcPct val="100000"/>
              </a:lnSpc>
              <a:spcBef>
                <a:spcPts val="0"/>
              </a:spcBef>
              <a:spcAft>
                <a:spcPts val="600"/>
              </a:spcAft>
              <a:buFont typeface="Wingdings" pitchFamily="2" charset="2"/>
              <a:buChar char="q"/>
              <a:defRPr/>
            </a:pPr>
            <a:r>
              <a:rPr lang="en-US" sz="1800" dirty="0" smtClean="0">
                <a:solidFill>
                  <a:sysClr val="windowText" lastClr="000000"/>
                </a:solidFill>
              </a:rPr>
              <a:t>Do not overfill boxes (pack under-filled </a:t>
            </a:r>
            <a:r>
              <a:rPr lang="en-US" sz="1800" dirty="0">
                <a:solidFill>
                  <a:sysClr val="windowText" lastClr="000000"/>
                </a:solidFill>
              </a:rPr>
              <a:t>boxes </a:t>
            </a:r>
            <a:r>
              <a:rPr lang="en-US" sz="1800" dirty="0" smtClean="0">
                <a:solidFill>
                  <a:sysClr val="windowText" lastClr="000000"/>
                </a:solidFill>
              </a:rPr>
              <a:t>with </a:t>
            </a:r>
            <a:r>
              <a:rPr lang="en-US" sz="1800" dirty="0">
                <a:solidFill>
                  <a:sysClr val="windowText" lastClr="000000"/>
                </a:solidFill>
              </a:rPr>
              <a:t>crumpled paper</a:t>
            </a:r>
            <a:r>
              <a:rPr lang="en-US" sz="1800" dirty="0" smtClean="0">
                <a:solidFill>
                  <a:sysClr val="windowText" lastClr="000000"/>
                </a:solidFill>
              </a:rPr>
              <a:t>)</a:t>
            </a:r>
          </a:p>
          <a:p>
            <a:pPr marL="284163" indent="-284163">
              <a:lnSpc>
                <a:spcPct val="100000"/>
              </a:lnSpc>
              <a:spcBef>
                <a:spcPts val="0"/>
              </a:spcBef>
              <a:spcAft>
                <a:spcPts val="600"/>
              </a:spcAft>
              <a:buFont typeface="Wingdings" pitchFamily="2" charset="2"/>
              <a:buChar char="q"/>
              <a:defRPr/>
            </a:pPr>
            <a:r>
              <a:rPr lang="en-US" sz="1800" dirty="0">
                <a:solidFill>
                  <a:sysClr val="windowText" lastClr="000000"/>
                </a:solidFill>
                <a:cs typeface="Arial" charset="0"/>
              </a:rPr>
              <a:t>DAC receives materials from the SAC</a:t>
            </a:r>
          </a:p>
          <a:p>
            <a:pPr marL="741363" lvl="1" indent="-284163">
              <a:lnSpc>
                <a:spcPct val="100000"/>
              </a:lnSpc>
              <a:spcBef>
                <a:spcPts val="0"/>
              </a:spcBef>
              <a:spcAft>
                <a:spcPts val="600"/>
              </a:spcAft>
              <a:buFont typeface="Wingdings" pitchFamily="2" charset="2"/>
              <a:buChar char="q"/>
              <a:defRPr/>
            </a:pPr>
            <a:r>
              <a:rPr lang="en-US" sz="1800" dirty="0">
                <a:solidFill>
                  <a:sysClr val="windowText" lastClr="000000"/>
                </a:solidFill>
                <a:cs typeface="Arial" charset="0"/>
              </a:rPr>
              <a:t>Confirm </a:t>
            </a:r>
            <a:r>
              <a:rPr lang="en-US" sz="1800" dirty="0" smtClean="0">
                <a:solidFill>
                  <a:sysClr val="windowText" lastClr="000000"/>
                </a:solidFill>
                <a:cs typeface="Arial" charset="0"/>
              </a:rPr>
              <a:t>packing</a:t>
            </a:r>
            <a:endParaRPr lang="en-US" sz="1800" dirty="0">
              <a:solidFill>
                <a:sysClr val="windowText" lastClr="000000"/>
              </a:solidFill>
              <a:cs typeface="Arial" charset="0"/>
            </a:endParaRPr>
          </a:p>
          <a:p>
            <a:pPr marL="741363" lvl="1" indent="-284163">
              <a:lnSpc>
                <a:spcPct val="100000"/>
              </a:lnSpc>
              <a:spcBef>
                <a:spcPts val="0"/>
              </a:spcBef>
              <a:spcAft>
                <a:spcPts val="600"/>
              </a:spcAft>
              <a:buFont typeface="Wingdings" pitchFamily="2" charset="2"/>
              <a:buChar char="q"/>
              <a:defRPr/>
            </a:pPr>
            <a:r>
              <a:rPr lang="en-US" sz="1800" dirty="0">
                <a:solidFill>
                  <a:sysClr val="windowText" lastClr="000000"/>
                </a:solidFill>
                <a:cs typeface="Arial" charset="0"/>
              </a:rPr>
              <a:t>Verify presence of all secure materials (i.e., materials with barcodes/security </a:t>
            </a:r>
            <a:r>
              <a:rPr lang="en-US" sz="1800" dirty="0" smtClean="0">
                <a:solidFill>
                  <a:sysClr val="windowText" lastClr="000000"/>
                </a:solidFill>
                <a:cs typeface="Arial" charset="0"/>
              </a:rPr>
              <a:t>numbers)</a:t>
            </a:r>
            <a:endParaRPr lang="en-US" sz="1800" dirty="0">
              <a:solidFill>
                <a:sysClr val="windowText" lastClr="000000"/>
              </a:solidFill>
            </a:endParaRPr>
          </a:p>
        </p:txBody>
      </p:sp>
      <p:sp>
        <p:nvSpPr>
          <p:cNvPr id="4" name="Slide Number Placeholder 3">
            <a:extLst>
              <a:ext uri="{FF2B5EF4-FFF2-40B4-BE49-F238E27FC236}">
                <a16:creationId xmlns="" xmlns:a16="http://schemas.microsoft.com/office/drawing/2014/main" id="{A16E2E21-14AC-44E9-9FE2-4A3D74684FCD}"/>
              </a:ext>
            </a:extLst>
          </p:cNvPr>
          <p:cNvSpPr>
            <a:spLocks noGrp="1"/>
          </p:cNvSpPr>
          <p:nvPr>
            <p:ph type="sldNum" sz="quarter" idx="12"/>
          </p:nvPr>
        </p:nvSpPr>
        <p:spPr/>
        <p:txBody>
          <a:bodyPr/>
          <a:lstStyle/>
          <a:p>
            <a:fld id="{C479D5F6-EDCB-402A-AC08-4943A1820E8F}" type="slidenum">
              <a:rPr lang="en-US" smtClean="0"/>
              <a:pPr/>
              <a:t>155</a:t>
            </a:fld>
            <a:endParaRPr lang="en-US" dirty="0"/>
          </a:p>
        </p:txBody>
      </p:sp>
    </p:spTree>
    <p:extLst>
      <p:ext uri="{BB962C8B-B14F-4D97-AF65-F5344CB8AC3E}">
        <p14:creationId xmlns:p14="http://schemas.microsoft.com/office/powerpoint/2010/main" val="220576309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2D60C8C4-E82E-4843-84DB-BC8449ACAE26}"/>
              </a:ext>
            </a:extLst>
          </p:cNvPr>
          <p:cNvSpPr>
            <a:spLocks noGrp="1"/>
          </p:cNvSpPr>
          <p:nvPr>
            <p:ph type="title"/>
          </p:nvPr>
        </p:nvSpPr>
        <p:spPr/>
        <p:txBody>
          <a:bodyPr/>
          <a:lstStyle/>
          <a:p>
            <a:r>
              <a:rPr lang="en-US" dirty="0"/>
              <a:t>Packing </a:t>
            </a:r>
            <a:r>
              <a:rPr lang="en-US" dirty="0" smtClean="0"/>
              <a:t>Materials Checklist</a:t>
            </a:r>
            <a:endParaRPr lang="en-US" dirty="0"/>
          </a:p>
        </p:txBody>
      </p:sp>
      <p:sp>
        <p:nvSpPr>
          <p:cNvPr id="6" name="Content Placeholder 5">
            <a:extLst>
              <a:ext uri="{FF2B5EF4-FFF2-40B4-BE49-F238E27FC236}">
                <a16:creationId xmlns="" xmlns:a16="http://schemas.microsoft.com/office/drawing/2014/main" id="{0E7C9D0D-0A25-4BCD-9621-D367D00F1A2E}"/>
              </a:ext>
            </a:extLst>
          </p:cNvPr>
          <p:cNvSpPr>
            <a:spLocks noGrp="1"/>
          </p:cNvSpPr>
          <p:nvPr>
            <p:ph idx="1"/>
          </p:nvPr>
        </p:nvSpPr>
        <p:spPr>
          <a:xfrm>
            <a:off x="628650" y="848549"/>
            <a:ext cx="7886700" cy="5943593"/>
          </a:xfrm>
        </p:spPr>
        <p:txBody>
          <a:bodyPr>
            <a:normAutofit/>
          </a:bodyPr>
          <a:lstStyle/>
          <a:p>
            <a:pPr marL="284163" indent="-284163">
              <a:lnSpc>
                <a:spcPct val="100000"/>
              </a:lnSpc>
              <a:spcBef>
                <a:spcPts val="0"/>
              </a:spcBef>
              <a:spcAft>
                <a:spcPts val="600"/>
              </a:spcAft>
              <a:buFont typeface="Wingdings" pitchFamily="2" charset="2"/>
              <a:buChar char="q"/>
              <a:defRPr/>
            </a:pPr>
            <a:r>
              <a:rPr lang="en-US" sz="1800" dirty="0" smtClean="0">
                <a:solidFill>
                  <a:prstClr val="black"/>
                </a:solidFill>
              </a:rPr>
              <a:t>Use </a:t>
            </a:r>
            <a:r>
              <a:rPr lang="en-US" sz="1800" dirty="0">
                <a:solidFill>
                  <a:prstClr val="black"/>
                </a:solidFill>
              </a:rPr>
              <a:t>appropriate shipping </a:t>
            </a:r>
            <a:r>
              <a:rPr lang="en-US" sz="1800" dirty="0" smtClean="0">
                <a:solidFill>
                  <a:prstClr val="black"/>
                </a:solidFill>
              </a:rPr>
              <a:t>labels</a:t>
            </a:r>
          </a:p>
          <a:p>
            <a:pPr marL="741363" lvl="1" indent="-284163">
              <a:lnSpc>
                <a:spcPct val="100000"/>
              </a:lnSpc>
              <a:spcBef>
                <a:spcPts val="0"/>
              </a:spcBef>
              <a:spcAft>
                <a:spcPts val="600"/>
              </a:spcAft>
              <a:buFont typeface="Wingdings" pitchFamily="2" charset="2"/>
              <a:buChar char="q"/>
              <a:defRPr/>
            </a:pPr>
            <a:r>
              <a:rPr lang="en-US" sz="1800" dirty="0" smtClean="0">
                <a:solidFill>
                  <a:sysClr val="windowText" lastClr="000000"/>
                </a:solidFill>
              </a:rPr>
              <a:t>One </a:t>
            </a:r>
            <a:r>
              <a:rPr lang="en-US" sz="1800" dirty="0">
                <a:solidFill>
                  <a:sysClr val="windowText" lastClr="000000"/>
                </a:solidFill>
              </a:rPr>
              <a:t>return </a:t>
            </a:r>
            <a:r>
              <a:rPr lang="en-US" sz="1800" dirty="0" smtClean="0">
                <a:solidFill>
                  <a:sysClr val="windowText" lastClr="000000"/>
                </a:solidFill>
              </a:rPr>
              <a:t>shipping label (</a:t>
            </a:r>
            <a:r>
              <a:rPr lang="en-US" sz="1800" b="1" dirty="0" smtClean="0">
                <a:solidFill>
                  <a:sysClr val="windowText" lastClr="000000"/>
                </a:solidFill>
                <a:highlight>
                  <a:srgbClr val="FFD100"/>
                </a:highlight>
              </a:rPr>
              <a:t>orange </a:t>
            </a:r>
            <a:r>
              <a:rPr lang="en-US" sz="1800" b="1" dirty="0" err="1" smtClean="0">
                <a:solidFill>
                  <a:sysClr val="windowText" lastClr="000000"/>
                </a:solidFill>
                <a:highlight>
                  <a:srgbClr val="FFD100"/>
                </a:highlight>
              </a:rPr>
              <a:t>scorable</a:t>
            </a:r>
            <a:r>
              <a:rPr lang="en-US" sz="1800" dirty="0" smtClean="0">
                <a:solidFill>
                  <a:sysClr val="windowText" lastClr="000000"/>
                </a:solidFill>
              </a:rPr>
              <a:t> </a:t>
            </a:r>
            <a:r>
              <a:rPr lang="en-US" sz="1800" dirty="0">
                <a:solidFill>
                  <a:sysClr val="windowText" lastClr="000000"/>
                </a:solidFill>
              </a:rPr>
              <a:t>or </a:t>
            </a:r>
            <a:r>
              <a:rPr lang="en-US" sz="1800" b="1" dirty="0" smtClean="0">
                <a:solidFill>
                  <a:schemeClr val="bg1"/>
                </a:solidFill>
                <a:highlight>
                  <a:srgbClr val="207AC6"/>
                </a:highlight>
              </a:rPr>
              <a:t>blue nonscorable</a:t>
            </a:r>
            <a:r>
              <a:rPr lang="en-US" sz="1800" dirty="0">
                <a:solidFill>
                  <a:sysClr val="windowText" lastClr="000000"/>
                </a:solidFill>
              </a:rPr>
              <a:t>) and one corresponding UPS </a:t>
            </a:r>
            <a:r>
              <a:rPr lang="en-US" sz="1800" dirty="0" smtClean="0">
                <a:solidFill>
                  <a:sysClr val="windowText" lastClr="000000"/>
                </a:solidFill>
              </a:rPr>
              <a:t>label </a:t>
            </a:r>
            <a:r>
              <a:rPr lang="en-US" sz="1800" dirty="0">
                <a:solidFill>
                  <a:sysClr val="windowText" lastClr="000000"/>
                </a:solidFill>
              </a:rPr>
              <a:t>is placed on the top of each </a:t>
            </a:r>
            <a:r>
              <a:rPr lang="en-US" sz="1800" dirty="0" smtClean="0">
                <a:solidFill>
                  <a:sysClr val="windowText" lastClr="000000"/>
                </a:solidFill>
              </a:rPr>
              <a:t>box</a:t>
            </a:r>
          </a:p>
          <a:p>
            <a:pPr marL="741363" lvl="1" indent="-284163">
              <a:lnSpc>
                <a:spcPct val="100000"/>
              </a:lnSpc>
              <a:spcBef>
                <a:spcPts val="0"/>
              </a:spcBef>
              <a:spcAft>
                <a:spcPts val="600"/>
              </a:spcAft>
              <a:buFont typeface="Wingdings" pitchFamily="2" charset="2"/>
              <a:buChar char="q"/>
              <a:defRPr/>
            </a:pPr>
            <a:r>
              <a:rPr lang="en-US" sz="1800" dirty="0">
                <a:solidFill>
                  <a:prstClr val="black"/>
                </a:solidFill>
              </a:rPr>
              <a:t>Once all materials are in boxes, indicate the sequence of boxes for each school (e.g., Box 1 of 3, Box 2 of 3, and Box 3 of 3) on each return </a:t>
            </a:r>
            <a:r>
              <a:rPr lang="en-US" sz="1800" dirty="0" smtClean="0">
                <a:solidFill>
                  <a:prstClr val="black"/>
                </a:solidFill>
              </a:rPr>
              <a:t>label</a:t>
            </a:r>
          </a:p>
          <a:p>
            <a:pPr marL="741363" lvl="1" indent="-284163">
              <a:lnSpc>
                <a:spcPct val="100000"/>
              </a:lnSpc>
              <a:spcBef>
                <a:spcPts val="0"/>
              </a:spcBef>
              <a:spcAft>
                <a:spcPts val="600"/>
              </a:spcAft>
              <a:buFont typeface="Wingdings" pitchFamily="2" charset="2"/>
              <a:buChar char="q"/>
              <a:defRPr/>
            </a:pPr>
            <a:endParaRPr lang="en-US" sz="1800" dirty="0">
              <a:solidFill>
                <a:prstClr val="black"/>
              </a:solidFill>
            </a:endParaRPr>
          </a:p>
          <a:p>
            <a:pPr marL="741363" lvl="1" indent="-284163">
              <a:lnSpc>
                <a:spcPct val="100000"/>
              </a:lnSpc>
              <a:spcBef>
                <a:spcPts val="0"/>
              </a:spcBef>
              <a:spcAft>
                <a:spcPts val="600"/>
              </a:spcAft>
              <a:buFont typeface="Wingdings" pitchFamily="2" charset="2"/>
              <a:buChar char="q"/>
              <a:defRPr/>
            </a:pPr>
            <a:endParaRPr lang="en-US" sz="1800" dirty="0" smtClean="0">
              <a:solidFill>
                <a:prstClr val="black"/>
              </a:solidFill>
            </a:endParaRPr>
          </a:p>
          <a:p>
            <a:pPr marL="741363" lvl="1" indent="-284163">
              <a:lnSpc>
                <a:spcPct val="100000"/>
              </a:lnSpc>
              <a:spcBef>
                <a:spcPts val="0"/>
              </a:spcBef>
              <a:spcAft>
                <a:spcPts val="600"/>
              </a:spcAft>
              <a:buFont typeface="Wingdings" pitchFamily="2" charset="2"/>
              <a:buChar char="q"/>
              <a:defRPr/>
            </a:pPr>
            <a:endParaRPr lang="en-US" sz="1800" dirty="0">
              <a:solidFill>
                <a:prstClr val="black"/>
              </a:solidFill>
            </a:endParaRPr>
          </a:p>
          <a:p>
            <a:pPr marL="741363" lvl="1" indent="-284163">
              <a:lnSpc>
                <a:spcPct val="100000"/>
              </a:lnSpc>
              <a:spcBef>
                <a:spcPts val="0"/>
              </a:spcBef>
              <a:spcAft>
                <a:spcPts val="600"/>
              </a:spcAft>
              <a:buFont typeface="Wingdings" pitchFamily="2" charset="2"/>
              <a:buChar char="q"/>
              <a:defRPr/>
            </a:pPr>
            <a:endParaRPr lang="en-US" sz="1800" dirty="0" smtClean="0">
              <a:solidFill>
                <a:prstClr val="black"/>
              </a:solidFill>
            </a:endParaRPr>
          </a:p>
          <a:p>
            <a:pPr marL="741363" lvl="1" indent="-284163">
              <a:lnSpc>
                <a:spcPct val="100000"/>
              </a:lnSpc>
              <a:spcBef>
                <a:spcPts val="0"/>
              </a:spcBef>
              <a:spcAft>
                <a:spcPts val="600"/>
              </a:spcAft>
              <a:buFont typeface="Wingdings" pitchFamily="2" charset="2"/>
              <a:buChar char="q"/>
              <a:defRPr/>
            </a:pPr>
            <a:endParaRPr lang="en-US" sz="1800" dirty="0">
              <a:solidFill>
                <a:prstClr val="black"/>
              </a:solidFill>
            </a:endParaRPr>
          </a:p>
          <a:p>
            <a:pPr marL="741363" lvl="1" indent="-284163">
              <a:lnSpc>
                <a:spcPct val="100000"/>
              </a:lnSpc>
              <a:spcBef>
                <a:spcPts val="0"/>
              </a:spcBef>
              <a:spcAft>
                <a:spcPts val="600"/>
              </a:spcAft>
              <a:buFont typeface="Wingdings" pitchFamily="2" charset="2"/>
              <a:buChar char="q"/>
              <a:defRPr/>
            </a:pPr>
            <a:endParaRPr lang="en-US" sz="1800" dirty="0" smtClean="0">
              <a:solidFill>
                <a:prstClr val="black"/>
              </a:solidFill>
            </a:endParaRPr>
          </a:p>
          <a:p>
            <a:pPr marL="741363" lvl="1" indent="-284163">
              <a:lnSpc>
                <a:spcPct val="100000"/>
              </a:lnSpc>
              <a:spcBef>
                <a:spcPts val="0"/>
              </a:spcBef>
              <a:spcAft>
                <a:spcPts val="600"/>
              </a:spcAft>
              <a:buFont typeface="Wingdings" pitchFamily="2" charset="2"/>
              <a:buChar char="q"/>
              <a:defRPr/>
            </a:pPr>
            <a:endParaRPr lang="en-US" sz="1800" dirty="0">
              <a:solidFill>
                <a:prstClr val="black"/>
              </a:solidFill>
            </a:endParaRPr>
          </a:p>
          <a:p>
            <a:pPr marL="741363" lvl="1" indent="-284163">
              <a:lnSpc>
                <a:spcPct val="100000"/>
              </a:lnSpc>
              <a:spcBef>
                <a:spcPts val="0"/>
              </a:spcBef>
              <a:spcAft>
                <a:spcPts val="600"/>
              </a:spcAft>
              <a:buFont typeface="Wingdings" pitchFamily="2" charset="2"/>
              <a:buChar char="q"/>
              <a:defRPr/>
            </a:pPr>
            <a:endParaRPr lang="en-US" sz="1800" dirty="0" smtClean="0">
              <a:solidFill>
                <a:prstClr val="black"/>
              </a:solidFill>
            </a:endParaRPr>
          </a:p>
          <a:p>
            <a:pPr marL="741363" lvl="1" indent="-284163">
              <a:lnSpc>
                <a:spcPct val="100000"/>
              </a:lnSpc>
              <a:spcBef>
                <a:spcPts val="0"/>
              </a:spcBef>
              <a:spcAft>
                <a:spcPts val="600"/>
              </a:spcAft>
              <a:buFont typeface="Wingdings" pitchFamily="2" charset="2"/>
              <a:buChar char="q"/>
              <a:defRPr/>
            </a:pPr>
            <a:endParaRPr lang="en-US" sz="1800" dirty="0">
              <a:solidFill>
                <a:prstClr val="black"/>
              </a:solidFill>
            </a:endParaRPr>
          </a:p>
          <a:p>
            <a:pPr marL="741363" lvl="1" indent="-284163">
              <a:lnSpc>
                <a:spcPct val="100000"/>
              </a:lnSpc>
              <a:spcBef>
                <a:spcPts val="0"/>
              </a:spcBef>
              <a:spcAft>
                <a:spcPts val="600"/>
              </a:spcAft>
              <a:buFont typeface="Wingdings" pitchFamily="2" charset="2"/>
              <a:buChar char="q"/>
              <a:defRPr/>
            </a:pPr>
            <a:endParaRPr lang="en-US" sz="1800" dirty="0" smtClean="0">
              <a:solidFill>
                <a:prstClr val="black"/>
              </a:solidFill>
            </a:endParaRPr>
          </a:p>
          <a:p>
            <a:pPr marL="741363" lvl="1" indent="-284163">
              <a:lnSpc>
                <a:spcPct val="100000"/>
              </a:lnSpc>
              <a:spcBef>
                <a:spcPts val="0"/>
              </a:spcBef>
              <a:spcAft>
                <a:spcPts val="600"/>
              </a:spcAft>
              <a:buFont typeface="Wingdings" pitchFamily="2" charset="2"/>
              <a:buChar char="q"/>
              <a:defRPr/>
            </a:pPr>
            <a:r>
              <a:rPr lang="en-US" sz="1800" dirty="0" smtClean="0">
                <a:solidFill>
                  <a:prstClr val="black"/>
                </a:solidFill>
              </a:rPr>
              <a:t>Tape along arrows printed on box</a:t>
            </a:r>
            <a:endParaRPr lang="en-US" sz="1800" dirty="0">
              <a:solidFill>
                <a:prstClr val="black"/>
              </a:solidFill>
            </a:endParaRPr>
          </a:p>
          <a:p>
            <a:pPr marL="741363" lvl="1" indent="-284163">
              <a:lnSpc>
                <a:spcPct val="100000"/>
              </a:lnSpc>
              <a:spcBef>
                <a:spcPts val="0"/>
              </a:spcBef>
              <a:spcAft>
                <a:spcPts val="600"/>
              </a:spcAft>
              <a:buFont typeface="Wingdings" pitchFamily="2" charset="2"/>
              <a:buChar char="q"/>
              <a:defRPr/>
            </a:pPr>
            <a:endParaRPr lang="en-US" sz="1800" dirty="0" smtClean="0">
              <a:solidFill>
                <a:sysClr val="windowText" lastClr="000000"/>
              </a:solidFill>
            </a:endParaRPr>
          </a:p>
          <a:p>
            <a:pPr marL="457200" lvl="1" indent="0">
              <a:lnSpc>
                <a:spcPct val="100000"/>
              </a:lnSpc>
              <a:spcBef>
                <a:spcPts val="0"/>
              </a:spcBef>
              <a:spcAft>
                <a:spcPts val="600"/>
              </a:spcAft>
              <a:buNone/>
              <a:defRPr/>
            </a:pPr>
            <a:endParaRPr lang="en-US" sz="1800" dirty="0" smtClean="0">
              <a:solidFill>
                <a:sysClr val="windowText" lastClr="000000"/>
              </a:solidFill>
            </a:endParaRPr>
          </a:p>
          <a:p>
            <a:pPr marL="741363" lvl="1" indent="-284163">
              <a:lnSpc>
                <a:spcPct val="100000"/>
              </a:lnSpc>
              <a:spcBef>
                <a:spcPts val="0"/>
              </a:spcBef>
              <a:spcAft>
                <a:spcPts val="600"/>
              </a:spcAft>
              <a:buFont typeface="Wingdings" pitchFamily="2" charset="2"/>
              <a:buChar char="q"/>
              <a:defRPr/>
            </a:pPr>
            <a:endParaRPr lang="en-US" sz="1800" dirty="0">
              <a:solidFill>
                <a:sysClr val="windowText" lastClr="000000"/>
              </a:solidFill>
            </a:endParaRPr>
          </a:p>
        </p:txBody>
      </p:sp>
      <p:sp>
        <p:nvSpPr>
          <p:cNvPr id="4" name="Slide Number Placeholder 3">
            <a:extLst>
              <a:ext uri="{FF2B5EF4-FFF2-40B4-BE49-F238E27FC236}">
                <a16:creationId xmlns="" xmlns:a16="http://schemas.microsoft.com/office/drawing/2014/main" id="{A16E2E21-14AC-44E9-9FE2-4A3D74684FCD}"/>
              </a:ext>
            </a:extLst>
          </p:cNvPr>
          <p:cNvSpPr>
            <a:spLocks noGrp="1"/>
          </p:cNvSpPr>
          <p:nvPr>
            <p:ph type="sldNum" sz="quarter" idx="12"/>
          </p:nvPr>
        </p:nvSpPr>
        <p:spPr/>
        <p:txBody>
          <a:bodyPr/>
          <a:lstStyle/>
          <a:p>
            <a:fld id="{C479D5F6-EDCB-402A-AC08-4943A1820E8F}" type="slidenum">
              <a:rPr lang="en-US" smtClean="0"/>
              <a:pPr/>
              <a:t>156</a:t>
            </a:fld>
            <a:endParaRPr lang="en-US" dirty="0"/>
          </a:p>
        </p:txBody>
      </p:sp>
      <p:pic>
        <p:nvPicPr>
          <p:cNvPr id="2" name="Picture 1"/>
          <p:cNvPicPr>
            <a:picLocks noChangeAspect="1"/>
          </p:cNvPicPr>
          <p:nvPr/>
        </p:nvPicPr>
        <p:blipFill rotWithShape="1">
          <a:blip r:embed="rId2"/>
          <a:srcRect l="4304" r="9270"/>
          <a:stretch/>
        </p:blipFill>
        <p:spPr>
          <a:xfrm>
            <a:off x="1050231" y="3185076"/>
            <a:ext cx="2230452" cy="2280216"/>
          </a:xfrm>
          <a:prstGeom prst="rect">
            <a:avLst/>
          </a:prstGeom>
          <a:ln>
            <a:solidFill>
              <a:schemeClr val="accent1"/>
            </a:solidFill>
          </a:ln>
        </p:spPr>
      </p:pic>
      <p:pic>
        <p:nvPicPr>
          <p:cNvPr id="3" name="Picture 2"/>
          <p:cNvPicPr>
            <a:picLocks noChangeAspect="1"/>
          </p:cNvPicPr>
          <p:nvPr/>
        </p:nvPicPr>
        <p:blipFill>
          <a:blip r:embed="rId3"/>
          <a:stretch>
            <a:fillRect/>
          </a:stretch>
        </p:blipFill>
        <p:spPr>
          <a:xfrm>
            <a:off x="4572001" y="3185076"/>
            <a:ext cx="3030622" cy="3253564"/>
          </a:xfrm>
          <a:prstGeom prst="rect">
            <a:avLst/>
          </a:prstGeom>
          <a:ln>
            <a:solidFill>
              <a:schemeClr val="accent1"/>
            </a:solidFill>
          </a:ln>
        </p:spPr>
      </p:pic>
      <p:sp>
        <p:nvSpPr>
          <p:cNvPr id="8" name="Left Arrow 7"/>
          <p:cNvSpPr/>
          <p:nvPr/>
        </p:nvSpPr>
        <p:spPr>
          <a:xfrm>
            <a:off x="7414244" y="3444967"/>
            <a:ext cx="1557470" cy="880217"/>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ysClr val="windowText" lastClr="000000"/>
                </a:solidFill>
              </a:rPr>
              <a:t>Apply UPS label</a:t>
            </a:r>
            <a:endParaRPr lang="en-US" dirty="0">
              <a:solidFill>
                <a:sysClr val="windowText" lastClr="000000"/>
              </a:solidFill>
            </a:endParaRPr>
          </a:p>
        </p:txBody>
      </p:sp>
      <p:sp>
        <p:nvSpPr>
          <p:cNvPr id="11" name="Right Arrow 10"/>
          <p:cNvSpPr/>
          <p:nvPr/>
        </p:nvSpPr>
        <p:spPr>
          <a:xfrm>
            <a:off x="2712760" y="4051976"/>
            <a:ext cx="2048680" cy="94858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tx1"/>
                </a:solidFill>
              </a:rPr>
              <a:t>Reverse box flaps</a:t>
            </a:r>
            <a:endParaRPr lang="en-US" dirty="0">
              <a:solidFill>
                <a:schemeClr val="tx1"/>
              </a:solidFill>
            </a:endParaRPr>
          </a:p>
        </p:txBody>
      </p:sp>
      <p:sp>
        <p:nvSpPr>
          <p:cNvPr id="14" name="Left Arrow 13"/>
          <p:cNvSpPr/>
          <p:nvPr/>
        </p:nvSpPr>
        <p:spPr>
          <a:xfrm>
            <a:off x="7414244" y="5217582"/>
            <a:ext cx="1557470" cy="880217"/>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ysClr val="windowText" lastClr="000000"/>
                </a:solidFill>
              </a:rPr>
              <a:t>Apply orange/blue label</a:t>
            </a:r>
            <a:endParaRPr lang="en-US" dirty="0">
              <a:solidFill>
                <a:sysClr val="windowText" lastClr="000000"/>
              </a:solidFill>
            </a:endParaRPr>
          </a:p>
        </p:txBody>
      </p:sp>
      <p:sp>
        <p:nvSpPr>
          <p:cNvPr id="7" name="TextBox 6"/>
          <p:cNvSpPr txBox="1"/>
          <p:nvPr/>
        </p:nvSpPr>
        <p:spPr>
          <a:xfrm>
            <a:off x="1124700" y="2672097"/>
            <a:ext cx="2081513"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dirty="0" smtClean="0"/>
              <a:t>Inbound to district</a:t>
            </a:r>
            <a:endParaRPr lang="en-US" dirty="0"/>
          </a:p>
        </p:txBody>
      </p:sp>
      <p:sp>
        <p:nvSpPr>
          <p:cNvPr id="12" name="TextBox 11"/>
          <p:cNvSpPr txBox="1"/>
          <p:nvPr/>
        </p:nvSpPr>
        <p:spPr>
          <a:xfrm>
            <a:off x="4912490" y="2672097"/>
            <a:ext cx="2349643"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dirty="0" smtClean="0"/>
              <a:t>Outbound from district</a:t>
            </a:r>
            <a:endParaRPr lang="en-US" dirty="0"/>
          </a:p>
        </p:txBody>
      </p:sp>
    </p:spTree>
    <p:extLst>
      <p:ext uri="{BB962C8B-B14F-4D97-AF65-F5344CB8AC3E}">
        <p14:creationId xmlns:p14="http://schemas.microsoft.com/office/powerpoint/2010/main" val="337093290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FB318F-B7E7-4E15-9392-56EC9999E9F6}"/>
              </a:ext>
            </a:extLst>
          </p:cNvPr>
          <p:cNvSpPr>
            <a:spLocks noGrp="1"/>
          </p:cNvSpPr>
          <p:nvPr>
            <p:ph type="title"/>
          </p:nvPr>
        </p:nvSpPr>
        <p:spPr/>
        <p:txBody>
          <a:bodyPr/>
          <a:lstStyle/>
          <a:p>
            <a:r>
              <a:rPr lang="en-US" dirty="0"/>
              <a:t>Arrange for Pickup</a:t>
            </a:r>
          </a:p>
        </p:txBody>
      </p:sp>
      <p:sp>
        <p:nvSpPr>
          <p:cNvPr id="3" name="Content Placeholder 2">
            <a:extLst>
              <a:ext uri="{FF2B5EF4-FFF2-40B4-BE49-F238E27FC236}">
                <a16:creationId xmlns="" xmlns:a16="http://schemas.microsoft.com/office/drawing/2014/main" id="{03770DD3-C8EA-424D-B74C-3F4F4C1B58D9}"/>
              </a:ext>
            </a:extLst>
          </p:cNvPr>
          <p:cNvSpPr>
            <a:spLocks noGrp="1"/>
          </p:cNvSpPr>
          <p:nvPr>
            <p:ph idx="1"/>
          </p:nvPr>
        </p:nvSpPr>
        <p:spPr>
          <a:solidFill>
            <a:schemeClr val="bg1"/>
          </a:solidFill>
        </p:spPr>
        <p:txBody>
          <a:bodyPr>
            <a:normAutofit fontScale="92500" lnSpcReduction="10000"/>
          </a:bodyPr>
          <a:lstStyle/>
          <a:p>
            <a:pPr marL="285750" lvl="2" indent="-285750" eaLnBrk="0" fontAlgn="base" hangingPunct="0">
              <a:spcBef>
                <a:spcPts val="0"/>
              </a:spcBef>
              <a:spcAft>
                <a:spcPct val="0"/>
              </a:spcAft>
              <a:buSzPct val="100000"/>
              <a:defRPr/>
            </a:pPr>
            <a:r>
              <a:rPr lang="en-US" sz="1900" b="1" dirty="0">
                <a:solidFill>
                  <a:sysClr val="windowText" lastClr="000000"/>
                </a:solidFill>
                <a:highlight>
                  <a:srgbClr val="FFD100"/>
                </a:highlight>
                <a:cs typeface="Arial" charset="0"/>
              </a:rPr>
              <a:t>Scorable</a:t>
            </a:r>
            <a:r>
              <a:rPr lang="en-US" sz="1900" b="1" dirty="0">
                <a:solidFill>
                  <a:sysClr val="windowText" lastClr="000000"/>
                </a:solidFill>
                <a:cs typeface="Arial" charset="0"/>
              </a:rPr>
              <a:t> materials must be picked up by April 29, 2020</a:t>
            </a:r>
            <a:r>
              <a:rPr lang="en-US" sz="1900" b="1" dirty="0" smtClean="0">
                <a:solidFill>
                  <a:sysClr val="windowText" lastClr="000000"/>
                </a:solidFill>
                <a:cs typeface="Arial" charset="0"/>
              </a:rPr>
              <a:t>*</a:t>
            </a:r>
          </a:p>
          <a:p>
            <a:pPr marL="285750" lvl="2" indent="-285750" eaLnBrk="0" fontAlgn="base" hangingPunct="0">
              <a:spcBef>
                <a:spcPts val="0"/>
              </a:spcBef>
              <a:spcAft>
                <a:spcPct val="0"/>
              </a:spcAft>
              <a:buSzPct val="100000"/>
              <a:defRPr/>
            </a:pPr>
            <a:endParaRPr lang="en-US" sz="1900" b="1" dirty="0" smtClean="0">
              <a:solidFill>
                <a:sysClr val="windowText" lastClr="000000"/>
              </a:solidFill>
              <a:cs typeface="Arial" charset="0"/>
            </a:endParaRPr>
          </a:p>
          <a:p>
            <a:pPr marL="285750" lvl="2" indent="-285750" eaLnBrk="0" fontAlgn="base" hangingPunct="0">
              <a:spcBef>
                <a:spcPts val="0"/>
              </a:spcBef>
              <a:spcAft>
                <a:spcPct val="0"/>
              </a:spcAft>
              <a:buClr>
                <a:schemeClr val="tx1"/>
              </a:buClr>
              <a:buSzPct val="100000"/>
              <a:defRPr/>
            </a:pPr>
            <a:r>
              <a:rPr lang="en-US" sz="1900" b="1" dirty="0" smtClean="0">
                <a:solidFill>
                  <a:schemeClr val="bg1"/>
                </a:solidFill>
                <a:highlight>
                  <a:srgbClr val="207AC6"/>
                </a:highlight>
              </a:rPr>
              <a:t>Nonscorable </a:t>
            </a:r>
            <a:r>
              <a:rPr lang="en-US" sz="1900" dirty="0" smtClean="0">
                <a:solidFill>
                  <a:sysClr val="windowText" lastClr="000000"/>
                </a:solidFill>
                <a:cs typeface="Arial" charset="0"/>
              </a:rPr>
              <a:t>materials </a:t>
            </a:r>
            <a:r>
              <a:rPr lang="en-US" sz="1900" dirty="0">
                <a:solidFill>
                  <a:sysClr val="windowText" lastClr="000000"/>
                </a:solidFill>
                <a:cs typeface="Arial" charset="0"/>
              </a:rPr>
              <a:t>must be picked up by </a:t>
            </a:r>
            <a:r>
              <a:rPr lang="en-US" sz="1900" dirty="0" smtClean="0">
                <a:solidFill>
                  <a:sysClr val="windowText" lastClr="000000"/>
                </a:solidFill>
                <a:cs typeface="Arial" charset="0"/>
              </a:rPr>
              <a:t>May 1, 2020</a:t>
            </a:r>
            <a:endParaRPr lang="en-US" sz="1900" dirty="0">
              <a:solidFill>
                <a:sysClr val="windowText" lastClr="000000"/>
              </a:solidFill>
              <a:cs typeface="Arial" charset="0"/>
            </a:endParaRPr>
          </a:p>
          <a:p>
            <a:pPr marL="514350" lvl="2" indent="-514350" eaLnBrk="0" fontAlgn="base" hangingPunct="0">
              <a:spcBef>
                <a:spcPts val="0"/>
              </a:spcBef>
              <a:spcAft>
                <a:spcPct val="0"/>
              </a:spcAft>
              <a:buSzPct val="100000"/>
              <a:defRPr/>
            </a:pPr>
            <a:endParaRPr lang="en-US" sz="1900" dirty="0">
              <a:solidFill>
                <a:sysClr val="windowText" lastClr="000000"/>
              </a:solidFill>
              <a:cs typeface="Arial" charset="0"/>
            </a:endParaRPr>
          </a:p>
          <a:p>
            <a:pPr marL="284163" lvl="2" indent="-284163" eaLnBrk="0" fontAlgn="base" hangingPunct="0">
              <a:spcBef>
                <a:spcPts val="0"/>
              </a:spcBef>
              <a:spcAft>
                <a:spcPct val="0"/>
              </a:spcAft>
              <a:buSzPct val="100000"/>
              <a:defRPr/>
            </a:pPr>
            <a:r>
              <a:rPr lang="en-US" sz="1900" dirty="0">
                <a:solidFill>
                  <a:sysClr val="windowText" lastClr="000000"/>
                </a:solidFill>
                <a:cs typeface="Arial" charset="0"/>
              </a:rPr>
              <a:t>Contact UPS</a:t>
            </a:r>
            <a:r>
              <a:rPr lang="en-US" sz="1900" dirty="0">
                <a:solidFill>
                  <a:sysClr val="windowText" lastClr="000000"/>
                </a:solidFill>
              </a:rPr>
              <a:t> at </a:t>
            </a:r>
            <a:r>
              <a:rPr lang="en-US" sz="1900" b="1" dirty="0">
                <a:solidFill>
                  <a:sysClr val="windowText" lastClr="000000"/>
                </a:solidFill>
              </a:rPr>
              <a:t>800-823-7459</a:t>
            </a:r>
            <a:r>
              <a:rPr lang="en-US" sz="1900" dirty="0">
                <a:solidFill>
                  <a:sysClr val="windowText" lastClr="000000"/>
                </a:solidFill>
                <a:cs typeface="Arial" charset="0"/>
              </a:rPr>
              <a:t> to schedule pickup:</a:t>
            </a:r>
          </a:p>
          <a:p>
            <a:pPr marL="514350" lvl="2" indent="-514350" eaLnBrk="0" fontAlgn="base" hangingPunct="0">
              <a:spcBef>
                <a:spcPts val="0"/>
              </a:spcBef>
              <a:spcAft>
                <a:spcPct val="0"/>
              </a:spcAft>
              <a:buClr>
                <a:srgbClr val="8F23B3"/>
              </a:buClr>
              <a:buSzPct val="100000"/>
              <a:buNone/>
              <a:defRPr/>
            </a:pPr>
            <a:endParaRPr lang="en-US" sz="1900" dirty="0">
              <a:solidFill>
                <a:sysClr val="windowText" lastClr="000000"/>
              </a:solidFill>
              <a:cs typeface="Arial" charset="0"/>
            </a:endParaRPr>
          </a:p>
          <a:p>
            <a:pPr marL="914400" indent="-344488">
              <a:spcBef>
                <a:spcPts val="600"/>
              </a:spcBef>
              <a:spcAft>
                <a:spcPts val="600"/>
              </a:spcAft>
              <a:buFont typeface="Wingdings" pitchFamily="2" charset="2"/>
              <a:buChar char="q"/>
              <a:defRPr/>
            </a:pPr>
            <a:r>
              <a:rPr lang="en-US" sz="1900" b="1" dirty="0">
                <a:solidFill>
                  <a:sysClr val="windowText" lastClr="000000"/>
                </a:solidFill>
              </a:rPr>
              <a:t>Pickups must be scheduled at least 24 hours in </a:t>
            </a:r>
            <a:r>
              <a:rPr lang="en-US" sz="1900" b="1" dirty="0" smtClean="0">
                <a:solidFill>
                  <a:sysClr val="windowText" lastClr="000000"/>
                </a:solidFill>
              </a:rPr>
              <a:t>advance</a:t>
            </a:r>
            <a:endParaRPr lang="en-US" sz="1900" dirty="0">
              <a:solidFill>
                <a:sysClr val="windowText" lastClr="000000"/>
              </a:solidFill>
            </a:endParaRPr>
          </a:p>
          <a:p>
            <a:pPr marL="914400" indent="-344488">
              <a:spcBef>
                <a:spcPts val="600"/>
              </a:spcBef>
              <a:spcAft>
                <a:spcPts val="600"/>
              </a:spcAft>
              <a:buFont typeface="Wingdings" pitchFamily="2" charset="2"/>
              <a:buChar char="q"/>
              <a:defRPr/>
            </a:pPr>
            <a:r>
              <a:rPr lang="en-US" sz="1900" dirty="0">
                <a:solidFill>
                  <a:sysClr val="windowText" lastClr="000000"/>
                </a:solidFill>
              </a:rPr>
              <a:t>UPS customer service is available 24/7 - tell UPS you are calling about a pickup request for Pearson and will be using their “Return Service”</a:t>
            </a:r>
          </a:p>
          <a:p>
            <a:pPr marL="914400" indent="-344488">
              <a:spcBef>
                <a:spcPts val="600"/>
              </a:spcBef>
              <a:spcAft>
                <a:spcPts val="600"/>
              </a:spcAft>
              <a:buFont typeface="Wingdings" pitchFamily="2" charset="2"/>
              <a:buChar char="q"/>
              <a:defRPr/>
            </a:pPr>
            <a:r>
              <a:rPr lang="en-US" sz="1900" dirty="0">
                <a:solidFill>
                  <a:sysClr val="windowText" lastClr="000000"/>
                </a:solidFill>
              </a:rPr>
              <a:t>Once pickup is confirmed, you will get a confirmation number from UPS that can be referenced if questions or changes </a:t>
            </a:r>
            <a:r>
              <a:rPr lang="en-US" sz="1900" dirty="0" smtClean="0">
                <a:solidFill>
                  <a:sysClr val="windowText" lastClr="000000"/>
                </a:solidFill>
              </a:rPr>
              <a:t>arise</a:t>
            </a:r>
          </a:p>
          <a:p>
            <a:pPr marL="282575" indent="-282575">
              <a:lnSpc>
                <a:spcPct val="100000"/>
              </a:lnSpc>
              <a:defRPr/>
            </a:pPr>
            <a:r>
              <a:rPr lang="en-US" sz="1900" b="1" dirty="0" smtClean="0">
                <a:solidFill>
                  <a:sysClr val="windowText" lastClr="000000"/>
                </a:solidFill>
                <a:cs typeface="Arial" charset="0"/>
              </a:rPr>
              <a:t>Reminder</a:t>
            </a:r>
            <a:r>
              <a:rPr lang="en-US" sz="1900" dirty="0" smtClean="0">
                <a:solidFill>
                  <a:sysClr val="windowText" lastClr="000000"/>
                </a:solidFill>
                <a:cs typeface="Arial" charset="0"/>
              </a:rPr>
              <a:t>: Verify labels </a:t>
            </a:r>
            <a:r>
              <a:rPr lang="en-US" sz="1900" dirty="0">
                <a:solidFill>
                  <a:sysClr val="windowText" lastClr="000000"/>
                </a:solidFill>
                <a:cs typeface="Arial" charset="0"/>
              </a:rPr>
              <a:t>are received in </a:t>
            </a:r>
            <a:r>
              <a:rPr lang="en-US" sz="1900" dirty="0" smtClean="0">
                <a:solidFill>
                  <a:sysClr val="windowText" lastClr="000000"/>
                </a:solidFill>
                <a:cs typeface="Arial" charset="0"/>
              </a:rPr>
              <a:t>the initial </a:t>
            </a:r>
            <a:r>
              <a:rPr lang="en-US" sz="1900" dirty="0">
                <a:solidFill>
                  <a:sysClr val="windowText" lastClr="000000"/>
                </a:solidFill>
                <a:cs typeface="Arial" charset="0"/>
              </a:rPr>
              <a:t>shipment</a:t>
            </a:r>
          </a:p>
          <a:p>
            <a:pPr lvl="1">
              <a:lnSpc>
                <a:spcPct val="100000"/>
              </a:lnSpc>
              <a:defRPr/>
            </a:pPr>
            <a:r>
              <a:rPr lang="en-US" sz="1900" dirty="0" smtClean="0">
                <a:solidFill>
                  <a:prstClr val="black"/>
                </a:solidFill>
              </a:rPr>
              <a:t>Included </a:t>
            </a:r>
            <a:r>
              <a:rPr lang="en-US" sz="1900" dirty="0">
                <a:solidFill>
                  <a:prstClr val="black"/>
                </a:solidFill>
              </a:rPr>
              <a:t>in DAC and SAC kits</a:t>
            </a:r>
          </a:p>
          <a:p>
            <a:pPr lvl="1">
              <a:lnSpc>
                <a:spcPct val="100000"/>
              </a:lnSpc>
              <a:defRPr/>
            </a:pPr>
            <a:r>
              <a:rPr lang="en-US" sz="1900" dirty="0">
                <a:solidFill>
                  <a:sysClr val="windowText" lastClr="000000"/>
                </a:solidFill>
              </a:rPr>
              <a:t>Additional orders for return materials </a:t>
            </a:r>
            <a:r>
              <a:rPr lang="en-US" sz="1900" b="1" dirty="0">
                <a:solidFill>
                  <a:sysClr val="windowText" lastClr="000000"/>
                </a:solidFill>
              </a:rPr>
              <a:t>are not </a:t>
            </a:r>
            <a:r>
              <a:rPr lang="en-US" sz="1900" dirty="0">
                <a:solidFill>
                  <a:sysClr val="windowText" lastClr="000000"/>
                </a:solidFill>
              </a:rPr>
              <a:t>overnighted</a:t>
            </a:r>
          </a:p>
          <a:p>
            <a:pPr marL="297180">
              <a:spcBef>
                <a:spcPts val="600"/>
              </a:spcBef>
              <a:spcAft>
                <a:spcPts val="600"/>
              </a:spcAft>
              <a:defRPr/>
            </a:pPr>
            <a:endParaRPr lang="en-US" sz="1900" dirty="0">
              <a:solidFill>
                <a:sysClr val="windowText" lastClr="000000"/>
              </a:solidFill>
            </a:endParaRPr>
          </a:p>
          <a:p>
            <a:pPr marL="0" indent="0">
              <a:spcBef>
                <a:spcPts val="600"/>
              </a:spcBef>
              <a:spcAft>
                <a:spcPts val="600"/>
              </a:spcAft>
              <a:buNone/>
              <a:defRPr/>
            </a:pPr>
            <a:r>
              <a:rPr lang="en-US" sz="1900" dirty="0">
                <a:solidFill>
                  <a:sysClr val="windowText" lastClr="000000"/>
                </a:solidFill>
              </a:rPr>
              <a:t>*If </a:t>
            </a:r>
            <a:r>
              <a:rPr lang="en-US" sz="1900" dirty="0">
                <a:solidFill>
                  <a:sysClr val="windowText" lastClr="000000"/>
                </a:solidFill>
                <a:highlight>
                  <a:srgbClr val="FFD100"/>
                </a:highlight>
              </a:rPr>
              <a:t>scorable</a:t>
            </a:r>
            <a:r>
              <a:rPr lang="en-US" sz="1900" dirty="0">
                <a:solidFill>
                  <a:sysClr val="windowText" lastClr="000000"/>
                </a:solidFill>
              </a:rPr>
              <a:t> materials are </a:t>
            </a:r>
            <a:r>
              <a:rPr lang="en-US" sz="1900" b="1" dirty="0">
                <a:solidFill>
                  <a:sysClr val="windowText" lastClr="000000"/>
                </a:solidFill>
              </a:rPr>
              <a:t>not</a:t>
            </a:r>
            <a:r>
              <a:rPr lang="en-US" sz="1900" dirty="0">
                <a:solidFill>
                  <a:sysClr val="windowText" lastClr="000000"/>
                </a:solidFill>
              </a:rPr>
              <a:t> picked up by April </a:t>
            </a:r>
            <a:r>
              <a:rPr lang="en-US" sz="1900" dirty="0" smtClean="0">
                <a:solidFill>
                  <a:sysClr val="windowText" lastClr="000000"/>
                </a:solidFill>
              </a:rPr>
              <a:t>29, </a:t>
            </a:r>
            <a:r>
              <a:rPr lang="en-US" sz="1900" dirty="0">
                <a:solidFill>
                  <a:sysClr val="windowText" lastClr="000000"/>
                </a:solidFill>
              </a:rPr>
              <a:t>2020 </a:t>
            </a:r>
            <a:r>
              <a:rPr lang="en-US" sz="1900" i="1" dirty="0">
                <a:solidFill>
                  <a:sysClr val="windowText" lastClr="000000"/>
                </a:solidFill>
              </a:rPr>
              <a:t>there is no guarantee </a:t>
            </a:r>
            <a:r>
              <a:rPr lang="en-US" sz="1900" dirty="0">
                <a:solidFill>
                  <a:sysClr val="windowText" lastClr="000000"/>
                </a:solidFill>
              </a:rPr>
              <a:t>that records for these PBT students </a:t>
            </a:r>
            <a:r>
              <a:rPr lang="en-US" sz="1900" b="1" dirty="0">
                <a:solidFill>
                  <a:sysClr val="windowText" lastClr="000000"/>
                </a:solidFill>
              </a:rPr>
              <a:t>will be included in SBD or scored</a:t>
            </a:r>
            <a:r>
              <a:rPr lang="en-US" sz="1900" dirty="0" smtClean="0">
                <a:solidFill>
                  <a:sysClr val="windowText" lastClr="000000"/>
                </a:solidFill>
              </a:rPr>
              <a:t>.</a:t>
            </a:r>
            <a:endParaRPr lang="en-US" sz="2000" dirty="0">
              <a:solidFill>
                <a:sysClr val="windowText" lastClr="000000"/>
              </a:solidFill>
            </a:endParaRPr>
          </a:p>
        </p:txBody>
      </p:sp>
      <p:sp>
        <p:nvSpPr>
          <p:cNvPr id="4" name="Slide Number Placeholder 3">
            <a:extLst>
              <a:ext uri="{FF2B5EF4-FFF2-40B4-BE49-F238E27FC236}">
                <a16:creationId xmlns="" xmlns:a16="http://schemas.microsoft.com/office/drawing/2014/main" id="{8AE6A1BF-FB75-4CF3-BBAC-19902FDC31AC}"/>
              </a:ext>
            </a:extLst>
          </p:cNvPr>
          <p:cNvSpPr>
            <a:spLocks noGrp="1"/>
          </p:cNvSpPr>
          <p:nvPr>
            <p:ph type="sldNum" sz="quarter" idx="12"/>
          </p:nvPr>
        </p:nvSpPr>
        <p:spPr/>
        <p:txBody>
          <a:bodyPr/>
          <a:lstStyle/>
          <a:p>
            <a:fld id="{C479D5F6-EDCB-402A-AC08-4943A1820E8F}" type="slidenum">
              <a:rPr lang="en-US" smtClean="0"/>
              <a:pPr/>
              <a:t>157</a:t>
            </a:fld>
            <a:endParaRPr lang="en-US" dirty="0"/>
          </a:p>
        </p:txBody>
      </p:sp>
    </p:spTree>
    <p:extLst>
      <p:ext uri="{BB962C8B-B14F-4D97-AF65-F5344CB8AC3E}">
        <p14:creationId xmlns:p14="http://schemas.microsoft.com/office/powerpoint/2010/main" val="219472014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1223D6-C707-4DAB-8099-10099305D592}"/>
              </a:ext>
            </a:extLst>
          </p:cNvPr>
          <p:cNvSpPr>
            <a:spLocks noGrp="1"/>
          </p:cNvSpPr>
          <p:nvPr>
            <p:ph type="title"/>
          </p:nvPr>
        </p:nvSpPr>
        <p:spPr/>
        <p:txBody>
          <a:bodyPr/>
          <a:lstStyle/>
          <a:p>
            <a:r>
              <a:rPr lang="en-US" dirty="0"/>
              <a:t>Tasks to Complete After Testing</a:t>
            </a:r>
          </a:p>
        </p:txBody>
      </p:sp>
      <p:sp>
        <p:nvSpPr>
          <p:cNvPr id="3" name="Content Placeholder 2">
            <a:extLst>
              <a:ext uri="{FF2B5EF4-FFF2-40B4-BE49-F238E27FC236}">
                <a16:creationId xmlns="" xmlns:a16="http://schemas.microsoft.com/office/drawing/2014/main" id="{D82BB6BA-42FC-40F1-A09E-36E2E503421B}"/>
              </a:ext>
            </a:extLst>
          </p:cNvPr>
          <p:cNvSpPr>
            <a:spLocks noGrp="1"/>
          </p:cNvSpPr>
          <p:nvPr>
            <p:ph idx="1"/>
          </p:nvPr>
        </p:nvSpPr>
        <p:spPr/>
        <p:txBody>
          <a:bodyPr>
            <a:normAutofit lnSpcReduction="10000"/>
          </a:bodyPr>
          <a:lstStyle/>
          <a:p>
            <a:pPr marL="0" indent="0">
              <a:lnSpc>
                <a:spcPct val="100000"/>
              </a:lnSpc>
              <a:spcBef>
                <a:spcPts val="200"/>
              </a:spcBef>
              <a:spcAft>
                <a:spcPts val="200"/>
              </a:spcAft>
              <a:buClr>
                <a:srgbClr val="8F23B3"/>
              </a:buClr>
              <a:buSzPct val="100000"/>
              <a:buNone/>
              <a:defRPr/>
            </a:pPr>
            <a:r>
              <a:rPr lang="en-US" b="1" dirty="0" smtClean="0">
                <a:solidFill>
                  <a:sysClr val="windowText" lastClr="000000"/>
                </a:solidFill>
              </a:rPr>
              <a:t>After returning materials:</a:t>
            </a:r>
            <a:endParaRPr lang="en-US" b="1" dirty="0">
              <a:solidFill>
                <a:sysClr val="windowText" lastClr="000000"/>
              </a:solidFill>
            </a:endParaRPr>
          </a:p>
          <a:p>
            <a:pPr marL="0" indent="0">
              <a:lnSpc>
                <a:spcPct val="100000"/>
              </a:lnSpc>
              <a:spcBef>
                <a:spcPts val="200"/>
              </a:spcBef>
              <a:spcAft>
                <a:spcPts val="200"/>
              </a:spcAft>
              <a:buClr>
                <a:srgbClr val="8F23B3"/>
              </a:buClr>
              <a:buSzPct val="100000"/>
              <a:buNone/>
              <a:defRPr/>
            </a:pPr>
            <a:endParaRPr lang="en-US" sz="900" b="1" dirty="0">
              <a:solidFill>
                <a:sysClr val="windowText" lastClr="000000"/>
              </a:solidFill>
            </a:endParaRPr>
          </a:p>
          <a:p>
            <a:pPr marL="344488" indent="-344488">
              <a:spcAft>
                <a:spcPts val="1200"/>
              </a:spcAft>
              <a:buSzPct val="100000"/>
              <a:buFont typeface="Wingdings" panose="05000000000000000000" pitchFamily="2" charset="2"/>
              <a:buChar char="q"/>
              <a:defRPr/>
            </a:pPr>
            <a:r>
              <a:rPr lang="en-US" sz="2000" dirty="0"/>
              <a:t>Resolve critical warning/alerts, including </a:t>
            </a:r>
            <a:r>
              <a:rPr lang="en-US" sz="2000" dirty="0" smtClean="0"/>
              <a:t>PBT Rejected </a:t>
            </a:r>
            <a:r>
              <a:rPr lang="en-US" sz="2000" dirty="0"/>
              <a:t>Student Tests, in </a:t>
            </a:r>
            <a:r>
              <a:rPr lang="en-US" sz="2000" dirty="0" err="1"/>
              <a:t>PAnext</a:t>
            </a:r>
            <a:endParaRPr lang="en-US" sz="2000" dirty="0"/>
          </a:p>
          <a:p>
            <a:pPr marL="344488" indent="-344488">
              <a:spcAft>
                <a:spcPts val="1200"/>
              </a:spcAft>
              <a:buSzPct val="100000"/>
              <a:buFont typeface="Wingdings" panose="05000000000000000000" pitchFamily="2" charset="2"/>
              <a:buChar char="q"/>
              <a:defRPr/>
            </a:pPr>
            <a:r>
              <a:rPr lang="en-US" sz="2000" dirty="0" smtClean="0"/>
              <a:t>Confirm all testing irregularities and security breaches were reported and posted on </a:t>
            </a:r>
            <a:r>
              <a:rPr lang="en-US" sz="2000" dirty="0" err="1" smtClean="0"/>
              <a:t>Syncplicity</a:t>
            </a:r>
            <a:r>
              <a:rPr lang="en-US" sz="2000" dirty="0" smtClean="0"/>
              <a:t> by </a:t>
            </a:r>
            <a:r>
              <a:rPr lang="en-US" sz="2000" b="1" dirty="0" smtClean="0">
                <a:solidFill>
                  <a:schemeClr val="accent5"/>
                </a:solidFill>
              </a:rPr>
              <a:t>May 8, 2020</a:t>
            </a:r>
          </a:p>
          <a:p>
            <a:pPr marL="801688" lvl="1" indent="-344488">
              <a:spcAft>
                <a:spcPts val="1200"/>
              </a:spcAft>
              <a:buSzPct val="100000"/>
              <a:buFont typeface="Wingdings" panose="05000000000000000000" pitchFamily="2" charset="2"/>
              <a:buChar char="q"/>
              <a:defRPr/>
            </a:pPr>
            <a:r>
              <a:rPr lang="en-US" i="1" dirty="0" smtClean="0">
                <a:solidFill>
                  <a:sysClr val="windowText" lastClr="000000"/>
                </a:solidFill>
              </a:rPr>
              <a:t>Testing </a:t>
            </a:r>
            <a:r>
              <a:rPr lang="en-US" i="1" dirty="0">
                <a:solidFill>
                  <a:sysClr val="windowText" lastClr="000000"/>
                </a:solidFill>
              </a:rPr>
              <a:t>Irregularity or Security </a:t>
            </a:r>
            <a:r>
              <a:rPr lang="en-US" i="1" dirty="0" smtClean="0">
                <a:solidFill>
                  <a:sysClr val="windowText" lastClr="000000"/>
                </a:solidFill>
              </a:rPr>
              <a:t>Breach Form </a:t>
            </a:r>
            <a:r>
              <a:rPr lang="en-US" dirty="0">
                <a:solidFill>
                  <a:sysClr val="windowText" lastClr="000000"/>
                </a:solidFill>
              </a:rPr>
              <a:t>and </a:t>
            </a:r>
            <a:r>
              <a:rPr lang="en-US" dirty="0" smtClean="0">
                <a:solidFill>
                  <a:sysClr val="windowText" lastClr="000000"/>
                </a:solidFill>
              </a:rPr>
              <a:t>corresponding TIR spreadsheet</a:t>
            </a:r>
            <a:endParaRPr lang="en-US" i="1" dirty="0">
              <a:solidFill>
                <a:sysClr val="windowText" lastClr="000000"/>
              </a:solidFill>
            </a:endParaRPr>
          </a:p>
          <a:p>
            <a:pPr marL="344488" indent="-344488">
              <a:spcAft>
                <a:spcPts val="1200"/>
              </a:spcAft>
              <a:buSzPct val="100000"/>
              <a:buFont typeface="Wingdings" panose="05000000000000000000" pitchFamily="2" charset="2"/>
              <a:buChar char="q"/>
              <a:defRPr/>
            </a:pPr>
            <a:r>
              <a:rPr lang="en-US" sz="2000" dirty="0" smtClean="0"/>
              <a:t>Complete post-testing forms, as applicable, and post on </a:t>
            </a:r>
            <a:r>
              <a:rPr lang="en-US" sz="2000" dirty="0" err="1" smtClean="0"/>
              <a:t>Syncplicity</a:t>
            </a:r>
            <a:r>
              <a:rPr lang="en-US" sz="2000" dirty="0" smtClean="0"/>
              <a:t>:</a:t>
            </a:r>
          </a:p>
          <a:p>
            <a:pPr marL="803275" lvl="1" indent="-346075">
              <a:lnSpc>
                <a:spcPct val="100000"/>
              </a:lnSpc>
              <a:spcBef>
                <a:spcPts val="0"/>
              </a:spcBef>
              <a:spcAft>
                <a:spcPts val="1200"/>
              </a:spcAft>
              <a:buSzPct val="100000"/>
              <a:buFont typeface="Wingdings" panose="05000000000000000000" pitchFamily="2" charset="2"/>
              <a:buChar char="q"/>
              <a:defRPr/>
            </a:pPr>
            <a:r>
              <a:rPr lang="en-US" i="1" dirty="0" smtClean="0">
                <a:solidFill>
                  <a:sysClr val="windowText" lastClr="000000"/>
                </a:solidFill>
              </a:rPr>
              <a:t>Scratch Paper Verification</a:t>
            </a:r>
          </a:p>
          <a:p>
            <a:pPr marL="803275" lvl="1" indent="-346075">
              <a:lnSpc>
                <a:spcPct val="100000"/>
              </a:lnSpc>
              <a:spcBef>
                <a:spcPts val="0"/>
              </a:spcBef>
              <a:spcAft>
                <a:spcPts val="1200"/>
              </a:spcAft>
              <a:buSzPct val="100000"/>
              <a:buFont typeface="Wingdings" panose="05000000000000000000" pitchFamily="2" charset="2"/>
              <a:buChar char="q"/>
              <a:defRPr/>
            </a:pPr>
            <a:r>
              <a:rPr lang="en-US" i="1" dirty="0" smtClean="0">
                <a:solidFill>
                  <a:sysClr val="windowText" lastClr="000000"/>
                </a:solidFill>
              </a:rPr>
              <a:t>Secure Data Removal Verification</a:t>
            </a:r>
          </a:p>
          <a:p>
            <a:pPr marL="803275" lvl="1" indent="-346075">
              <a:lnSpc>
                <a:spcPct val="100000"/>
              </a:lnSpc>
              <a:spcBef>
                <a:spcPts val="0"/>
              </a:spcBef>
              <a:spcAft>
                <a:spcPts val="1200"/>
              </a:spcAft>
              <a:buSzPct val="100000"/>
              <a:buFont typeface="Wingdings" panose="05000000000000000000" pitchFamily="2" charset="2"/>
              <a:buChar char="q"/>
              <a:defRPr/>
            </a:pPr>
            <a:r>
              <a:rPr lang="en-US" i="1" dirty="0" smtClean="0">
                <a:solidFill>
                  <a:sysClr val="windowText" lastClr="000000"/>
                </a:solidFill>
              </a:rPr>
              <a:t>Post-test Certification Form </a:t>
            </a:r>
            <a:r>
              <a:rPr lang="en-US" dirty="0" smtClean="0">
                <a:solidFill>
                  <a:sysClr val="windowText" lastClr="000000"/>
                </a:solidFill>
              </a:rPr>
              <a:t>for all CMAS and </a:t>
            </a:r>
            <a:r>
              <a:rPr lang="en-US" dirty="0" err="1" smtClean="0">
                <a:solidFill>
                  <a:sysClr val="windowText" lastClr="000000"/>
                </a:solidFill>
              </a:rPr>
              <a:t>CoAlt</a:t>
            </a:r>
            <a:r>
              <a:rPr lang="en-US" dirty="0" smtClean="0">
                <a:solidFill>
                  <a:sysClr val="windowText" lastClr="000000"/>
                </a:solidFill>
              </a:rPr>
              <a:t> content areas</a:t>
            </a:r>
          </a:p>
          <a:p>
            <a:pPr marL="344488" indent="-344488">
              <a:spcAft>
                <a:spcPts val="1200"/>
              </a:spcAft>
              <a:buSzPct val="100000"/>
              <a:buFont typeface="Wingdings" panose="05000000000000000000" pitchFamily="2" charset="2"/>
              <a:buChar char="q"/>
              <a:defRPr/>
            </a:pPr>
            <a:r>
              <a:rPr lang="en-US" sz="2000" dirty="0" smtClean="0"/>
              <a:t>Keep </a:t>
            </a:r>
            <a:r>
              <a:rPr lang="en-US" sz="2000" dirty="0"/>
              <a:t>records for three </a:t>
            </a:r>
            <a:r>
              <a:rPr lang="en-US" sz="2000" dirty="0" smtClean="0"/>
              <a:t>years</a:t>
            </a:r>
            <a:endParaRPr lang="en-US" sz="2000" dirty="0"/>
          </a:p>
        </p:txBody>
      </p:sp>
      <p:sp>
        <p:nvSpPr>
          <p:cNvPr id="4" name="Slide Number Placeholder 3">
            <a:extLst>
              <a:ext uri="{FF2B5EF4-FFF2-40B4-BE49-F238E27FC236}">
                <a16:creationId xmlns="" xmlns:a16="http://schemas.microsoft.com/office/drawing/2014/main" id="{6FB78C36-CF59-44B1-B9FC-66318148C6BC}"/>
              </a:ext>
            </a:extLst>
          </p:cNvPr>
          <p:cNvSpPr>
            <a:spLocks noGrp="1"/>
          </p:cNvSpPr>
          <p:nvPr>
            <p:ph type="sldNum" sz="quarter" idx="12"/>
          </p:nvPr>
        </p:nvSpPr>
        <p:spPr/>
        <p:txBody>
          <a:bodyPr/>
          <a:lstStyle/>
          <a:p>
            <a:fld id="{C479D5F6-EDCB-402A-AC08-4943A1820E8F}" type="slidenum">
              <a:rPr lang="en-US" smtClean="0"/>
              <a:pPr/>
              <a:t>158</a:t>
            </a:fld>
            <a:endParaRPr lang="en-US" dirty="0"/>
          </a:p>
        </p:txBody>
      </p:sp>
    </p:spTree>
    <p:extLst>
      <p:ext uri="{BB962C8B-B14F-4D97-AF65-F5344CB8AC3E}">
        <p14:creationId xmlns:p14="http://schemas.microsoft.com/office/powerpoint/2010/main" val="251121587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B232D7-73F6-4BDC-9598-CAA5E5A6A8B6}"/>
              </a:ext>
            </a:extLst>
          </p:cNvPr>
          <p:cNvSpPr>
            <a:spLocks noGrp="1"/>
          </p:cNvSpPr>
          <p:nvPr>
            <p:ph type="title"/>
          </p:nvPr>
        </p:nvSpPr>
        <p:spPr/>
        <p:txBody>
          <a:bodyPr/>
          <a:lstStyle/>
          <a:p>
            <a:r>
              <a:rPr lang="en-US" dirty="0"/>
              <a:t> PBT Rejected Student Tests</a:t>
            </a:r>
          </a:p>
        </p:txBody>
      </p:sp>
      <p:sp>
        <p:nvSpPr>
          <p:cNvPr id="3" name="Content Placeholder 2">
            <a:extLst>
              <a:ext uri="{FF2B5EF4-FFF2-40B4-BE49-F238E27FC236}">
                <a16:creationId xmlns="" xmlns:a16="http://schemas.microsoft.com/office/drawing/2014/main" id="{DF575D0D-3637-43F6-8E69-9DEE014899CE}"/>
              </a:ext>
            </a:extLst>
          </p:cNvPr>
          <p:cNvSpPr>
            <a:spLocks noGrp="1"/>
          </p:cNvSpPr>
          <p:nvPr>
            <p:ph idx="1"/>
          </p:nvPr>
        </p:nvSpPr>
        <p:spPr/>
        <p:txBody>
          <a:bodyPr/>
          <a:lstStyle/>
          <a:p>
            <a:pPr marL="0" indent="0">
              <a:lnSpc>
                <a:spcPct val="100000"/>
              </a:lnSpc>
              <a:buNone/>
              <a:defRPr/>
            </a:pPr>
            <a:r>
              <a:rPr lang="en-US" sz="2000" dirty="0">
                <a:solidFill>
                  <a:sysClr val="windowText" lastClr="000000"/>
                </a:solidFill>
              </a:rPr>
              <a:t>Rejected student tests are paper tests that were returned for scoring but </a:t>
            </a:r>
            <a:r>
              <a:rPr lang="en-US" sz="2000" dirty="0" smtClean="0">
                <a:solidFill>
                  <a:sysClr val="windowText" lastClr="000000"/>
                </a:solidFill>
              </a:rPr>
              <a:t>were not matched </a:t>
            </a:r>
            <a:r>
              <a:rPr lang="en-US" sz="2000" dirty="0">
                <a:solidFill>
                  <a:sysClr val="windowText" lastClr="000000"/>
                </a:solidFill>
              </a:rPr>
              <a:t>to a student registration in </a:t>
            </a:r>
            <a:r>
              <a:rPr lang="en-US" sz="2000" dirty="0" err="1">
                <a:solidFill>
                  <a:sysClr val="windowText" lastClr="000000"/>
                </a:solidFill>
              </a:rPr>
              <a:t>PAnext</a:t>
            </a:r>
            <a:endParaRPr lang="en-US" sz="2000" dirty="0">
              <a:solidFill>
                <a:sysClr val="windowText" lastClr="000000"/>
              </a:solidFill>
            </a:endParaRPr>
          </a:p>
          <a:p>
            <a:pPr lvl="1">
              <a:lnSpc>
                <a:spcPct val="100000"/>
              </a:lnSpc>
              <a:defRPr/>
            </a:pPr>
            <a:r>
              <a:rPr lang="en-US" dirty="0">
                <a:solidFill>
                  <a:sysClr val="windowText" lastClr="000000"/>
                </a:solidFill>
              </a:rPr>
              <a:t>Notification received through </a:t>
            </a:r>
            <a:r>
              <a:rPr lang="en-US" dirty="0" err="1">
                <a:solidFill>
                  <a:sysClr val="windowText" lastClr="000000"/>
                </a:solidFill>
              </a:rPr>
              <a:t>PAnext</a:t>
            </a:r>
            <a:r>
              <a:rPr lang="en-US" dirty="0">
                <a:solidFill>
                  <a:sysClr val="windowText" lastClr="000000"/>
                </a:solidFill>
              </a:rPr>
              <a:t> (est. mid-May)</a:t>
            </a:r>
          </a:p>
          <a:p>
            <a:pPr lvl="1">
              <a:lnSpc>
                <a:spcPct val="100000"/>
              </a:lnSpc>
              <a:defRPr/>
            </a:pPr>
            <a:r>
              <a:rPr lang="en-US" dirty="0">
                <a:solidFill>
                  <a:sysClr val="windowText" lastClr="000000"/>
                </a:solidFill>
              </a:rPr>
              <a:t>Tests </a:t>
            </a:r>
            <a:r>
              <a:rPr lang="en-US" dirty="0" smtClean="0">
                <a:solidFill>
                  <a:sysClr val="windowText" lastClr="000000"/>
                </a:solidFill>
              </a:rPr>
              <a:t>are not scored </a:t>
            </a:r>
            <a:r>
              <a:rPr lang="en-US" dirty="0">
                <a:solidFill>
                  <a:sysClr val="windowText" lastClr="000000"/>
                </a:solidFill>
              </a:rPr>
              <a:t>if left unresolved</a:t>
            </a:r>
          </a:p>
          <a:p>
            <a:pPr>
              <a:lnSpc>
                <a:spcPct val="100000"/>
              </a:lnSpc>
              <a:defRPr/>
            </a:pPr>
            <a:endParaRPr lang="en-US" sz="2000" dirty="0">
              <a:solidFill>
                <a:sysClr val="windowText" lastClr="000000"/>
              </a:solidFill>
            </a:endParaRPr>
          </a:p>
          <a:p>
            <a:pPr marL="0" indent="0">
              <a:lnSpc>
                <a:spcPct val="100000"/>
              </a:lnSpc>
              <a:buNone/>
              <a:defRPr/>
            </a:pPr>
            <a:r>
              <a:rPr lang="en-US" sz="2000" dirty="0">
                <a:solidFill>
                  <a:sysClr val="windowText" lastClr="000000"/>
                </a:solidFill>
              </a:rPr>
              <a:t>Created when:</a:t>
            </a:r>
          </a:p>
          <a:p>
            <a:pPr lvl="1">
              <a:lnSpc>
                <a:spcPct val="100000"/>
              </a:lnSpc>
              <a:defRPr/>
            </a:pPr>
            <a:r>
              <a:rPr lang="en-US" b="1" dirty="0">
                <a:solidFill>
                  <a:sysClr val="windowText" lastClr="000000"/>
                </a:solidFill>
              </a:rPr>
              <a:t>All </a:t>
            </a:r>
            <a:r>
              <a:rPr lang="en-US" b="1" dirty="0" smtClean="0">
                <a:solidFill>
                  <a:sysClr val="windowText" lastClr="000000"/>
                </a:solidFill>
              </a:rPr>
              <a:t>student </a:t>
            </a:r>
            <a:r>
              <a:rPr lang="en-US" b="1" dirty="0">
                <a:solidFill>
                  <a:sysClr val="windowText" lastClr="000000"/>
                </a:solidFill>
              </a:rPr>
              <a:t>fields </a:t>
            </a:r>
            <a:r>
              <a:rPr lang="en-US" dirty="0">
                <a:solidFill>
                  <a:sysClr val="windowText" lastClr="000000"/>
                </a:solidFill>
              </a:rPr>
              <a:t>on the paper test </a:t>
            </a:r>
            <a:r>
              <a:rPr lang="en-US" dirty="0" smtClean="0">
                <a:solidFill>
                  <a:sysClr val="windowText" lastClr="000000"/>
                </a:solidFill>
              </a:rPr>
              <a:t>demographic grid </a:t>
            </a:r>
            <a:r>
              <a:rPr lang="en-US" dirty="0">
                <a:solidFill>
                  <a:sysClr val="windowText" lastClr="000000"/>
                </a:solidFill>
              </a:rPr>
              <a:t>do not match </a:t>
            </a:r>
            <a:r>
              <a:rPr lang="en-US" dirty="0" smtClean="0">
                <a:solidFill>
                  <a:sysClr val="windowText" lastClr="000000"/>
                </a:solidFill>
              </a:rPr>
              <a:t>data in </a:t>
            </a:r>
            <a:r>
              <a:rPr lang="en-US" dirty="0" err="1" smtClean="0">
                <a:solidFill>
                  <a:sysClr val="windowText" lastClr="000000"/>
                </a:solidFill>
              </a:rPr>
              <a:t>PAnext</a:t>
            </a:r>
            <a:endParaRPr lang="en-US" dirty="0">
              <a:solidFill>
                <a:sysClr val="windowText" lastClr="000000"/>
              </a:solidFill>
            </a:endParaRPr>
          </a:p>
          <a:p>
            <a:pPr lvl="2">
              <a:lnSpc>
                <a:spcPct val="100000"/>
              </a:lnSpc>
              <a:defRPr/>
            </a:pPr>
            <a:r>
              <a:rPr lang="en-US" sz="2000" dirty="0">
                <a:solidFill>
                  <a:sysClr val="windowText" lastClr="000000"/>
                </a:solidFill>
              </a:rPr>
              <a:t>First name, last name, SASID, </a:t>
            </a:r>
            <a:r>
              <a:rPr lang="en-US" sz="2000" dirty="0" smtClean="0">
                <a:solidFill>
                  <a:sysClr val="windowText" lastClr="000000"/>
                </a:solidFill>
              </a:rPr>
              <a:t>sex, </a:t>
            </a:r>
            <a:r>
              <a:rPr lang="en-US" sz="2000" dirty="0">
                <a:solidFill>
                  <a:sysClr val="windowText" lastClr="000000"/>
                </a:solidFill>
              </a:rPr>
              <a:t>date of </a:t>
            </a:r>
            <a:r>
              <a:rPr lang="en-US" sz="2000" dirty="0" smtClean="0">
                <a:solidFill>
                  <a:sysClr val="windowText" lastClr="000000"/>
                </a:solidFill>
              </a:rPr>
              <a:t>birth</a:t>
            </a:r>
          </a:p>
          <a:p>
            <a:pPr lvl="1">
              <a:lnSpc>
                <a:spcPct val="100000"/>
              </a:lnSpc>
              <a:defRPr/>
            </a:pPr>
            <a:r>
              <a:rPr lang="en-US" dirty="0" smtClean="0">
                <a:solidFill>
                  <a:sysClr val="windowText" lastClr="000000"/>
                </a:solidFill>
              </a:rPr>
              <a:t>Organization code does not match</a:t>
            </a:r>
          </a:p>
          <a:p>
            <a:pPr lvl="1">
              <a:lnSpc>
                <a:spcPct val="100000"/>
              </a:lnSpc>
              <a:defRPr/>
            </a:pPr>
            <a:r>
              <a:rPr lang="en-US" dirty="0" smtClean="0">
                <a:solidFill>
                  <a:sysClr val="windowText" lastClr="000000"/>
                </a:solidFill>
              </a:rPr>
              <a:t>If </a:t>
            </a:r>
            <a:r>
              <a:rPr lang="en-US" dirty="0">
                <a:solidFill>
                  <a:sysClr val="windowText" lastClr="000000"/>
                </a:solidFill>
              </a:rPr>
              <a:t>student </a:t>
            </a:r>
            <a:r>
              <a:rPr lang="en-US" dirty="0" smtClean="0">
                <a:solidFill>
                  <a:sysClr val="windowText" lastClr="000000"/>
                </a:solidFill>
              </a:rPr>
              <a:t>is registered </a:t>
            </a:r>
            <a:r>
              <a:rPr lang="en-US" dirty="0">
                <a:solidFill>
                  <a:sysClr val="windowText" lastClr="000000"/>
                </a:solidFill>
              </a:rPr>
              <a:t>for a CBT test but took the PBT version</a:t>
            </a:r>
          </a:p>
          <a:p>
            <a:pPr lvl="2" indent="-342900">
              <a:lnSpc>
                <a:spcPct val="100000"/>
              </a:lnSpc>
              <a:defRPr/>
            </a:pPr>
            <a:r>
              <a:rPr lang="en-US" sz="2000" dirty="0">
                <a:solidFill>
                  <a:sysClr val="windowText" lastClr="000000"/>
                </a:solidFill>
              </a:rPr>
              <a:t>Remove any form-dependent CBT accommodations and change the test to PBT</a:t>
            </a:r>
          </a:p>
          <a:p>
            <a:pPr>
              <a:lnSpc>
                <a:spcPct val="100000"/>
              </a:lnSpc>
            </a:pPr>
            <a:endParaRPr lang="en-US" dirty="0"/>
          </a:p>
        </p:txBody>
      </p:sp>
      <p:sp>
        <p:nvSpPr>
          <p:cNvPr id="4" name="Slide Number Placeholder 3">
            <a:extLst>
              <a:ext uri="{FF2B5EF4-FFF2-40B4-BE49-F238E27FC236}">
                <a16:creationId xmlns="" xmlns:a16="http://schemas.microsoft.com/office/drawing/2014/main" id="{C2F11AB5-EB59-452D-B7EC-7F7849D96D75}"/>
              </a:ext>
            </a:extLst>
          </p:cNvPr>
          <p:cNvSpPr>
            <a:spLocks noGrp="1"/>
          </p:cNvSpPr>
          <p:nvPr>
            <p:ph type="sldNum" sz="quarter" idx="12"/>
          </p:nvPr>
        </p:nvSpPr>
        <p:spPr/>
        <p:txBody>
          <a:bodyPr/>
          <a:lstStyle/>
          <a:p>
            <a:fld id="{C479D5F6-EDCB-402A-AC08-4943A1820E8F}" type="slidenum">
              <a:rPr lang="en-US" smtClean="0"/>
              <a:pPr/>
              <a:t>159</a:t>
            </a:fld>
            <a:endParaRPr lang="en-US" dirty="0"/>
          </a:p>
        </p:txBody>
      </p:sp>
    </p:spTree>
    <p:extLst>
      <p:ext uri="{BB962C8B-B14F-4D97-AF65-F5344CB8AC3E}">
        <p14:creationId xmlns:p14="http://schemas.microsoft.com/office/powerpoint/2010/main" val="3638944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7174" y="2474946"/>
            <a:ext cx="7772400" cy="2337620"/>
          </a:xfrm>
        </p:spPr>
        <p:txBody>
          <a:bodyPr/>
          <a:lstStyle/>
          <a:p>
            <a:r>
              <a:rPr lang="en-US" dirty="0"/>
              <a:t/>
            </a:r>
            <a:br>
              <a:rPr lang="en-US" dirty="0"/>
            </a:br>
            <a:r>
              <a:rPr lang="en-US" dirty="0"/>
              <a:t>Timeline &amp;</a:t>
            </a:r>
            <a:br>
              <a:rPr lang="en-US" dirty="0"/>
            </a:br>
            <a:r>
              <a:rPr lang="en-US" dirty="0"/>
              <a:t>Assessment Structure</a:t>
            </a:r>
          </a:p>
        </p:txBody>
      </p:sp>
      <p:sp>
        <p:nvSpPr>
          <p:cNvPr id="3" name="Slide Number Placeholder 2"/>
          <p:cNvSpPr>
            <a:spLocks noGrp="1"/>
          </p:cNvSpPr>
          <p:nvPr>
            <p:ph type="sldNum" sz="quarter" idx="12"/>
          </p:nvPr>
        </p:nvSpPr>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290568229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C160B4-1C22-4046-BCB4-0596D809F121}"/>
              </a:ext>
            </a:extLst>
          </p:cNvPr>
          <p:cNvSpPr>
            <a:spLocks noGrp="1"/>
          </p:cNvSpPr>
          <p:nvPr>
            <p:ph type="title"/>
          </p:nvPr>
        </p:nvSpPr>
        <p:spPr/>
        <p:txBody>
          <a:bodyPr/>
          <a:lstStyle/>
          <a:p>
            <a:r>
              <a:rPr lang="en-US" dirty="0" smtClean="0"/>
              <a:t>Scratch Paper Verification</a:t>
            </a:r>
            <a:endParaRPr lang="en-US" dirty="0"/>
          </a:p>
        </p:txBody>
      </p:sp>
      <p:sp>
        <p:nvSpPr>
          <p:cNvPr id="3" name="Content Placeholder 2">
            <a:extLst>
              <a:ext uri="{FF2B5EF4-FFF2-40B4-BE49-F238E27FC236}">
                <a16:creationId xmlns="" xmlns:a16="http://schemas.microsoft.com/office/drawing/2014/main" id="{EEDC1701-608F-4297-9488-5116C3707A8D}"/>
              </a:ext>
            </a:extLst>
          </p:cNvPr>
          <p:cNvSpPr>
            <a:spLocks noGrp="1"/>
          </p:cNvSpPr>
          <p:nvPr>
            <p:ph idx="1"/>
          </p:nvPr>
        </p:nvSpPr>
        <p:spPr>
          <a:xfrm>
            <a:off x="628650" y="848550"/>
            <a:ext cx="6285334" cy="5255164"/>
          </a:xfrm>
        </p:spPr>
        <p:txBody>
          <a:bodyPr/>
          <a:lstStyle/>
          <a:p>
            <a:pPr>
              <a:lnSpc>
                <a:spcPct val="100000"/>
              </a:lnSpc>
              <a:defRPr/>
            </a:pPr>
            <a:r>
              <a:rPr lang="en-US" dirty="0">
                <a:solidFill>
                  <a:sysClr val="windowText" lastClr="000000"/>
                </a:solidFill>
              </a:rPr>
              <a:t>Administration may require CMAS students to use scratch paper</a:t>
            </a:r>
          </a:p>
          <a:p>
            <a:pPr lvl="1">
              <a:lnSpc>
                <a:spcPct val="100000"/>
              </a:lnSpc>
              <a:defRPr/>
            </a:pPr>
            <a:r>
              <a:rPr lang="en-US" sz="2200" dirty="0">
                <a:solidFill>
                  <a:sysClr val="windowText" lastClr="000000"/>
                </a:solidFill>
              </a:rPr>
              <a:t>Scratch paper is secure and must be treated as such</a:t>
            </a:r>
          </a:p>
          <a:p>
            <a:pPr lvl="1">
              <a:lnSpc>
                <a:spcPct val="100000"/>
              </a:lnSpc>
              <a:defRPr/>
            </a:pPr>
            <a:r>
              <a:rPr lang="en-US" sz="2200" dirty="0" smtClean="0">
                <a:solidFill>
                  <a:sysClr val="windowText" lastClr="000000"/>
                </a:solidFill>
              </a:rPr>
              <a:t>If used scratch </a:t>
            </a:r>
            <a:r>
              <a:rPr lang="en-US" sz="2200" dirty="0">
                <a:solidFill>
                  <a:sysClr val="windowText" lastClr="000000"/>
                </a:solidFill>
              </a:rPr>
              <a:t>paper </a:t>
            </a:r>
            <a:r>
              <a:rPr lang="en-US" sz="2200" dirty="0" smtClean="0">
                <a:solidFill>
                  <a:sysClr val="windowText" lastClr="000000"/>
                </a:solidFill>
              </a:rPr>
              <a:t>is not returned to Pearson secure destruction/recycling is required</a:t>
            </a:r>
            <a:endParaRPr lang="en-US" sz="2200" dirty="0">
              <a:solidFill>
                <a:sysClr val="windowText" lastClr="000000"/>
              </a:solidFill>
            </a:endParaRPr>
          </a:p>
          <a:p>
            <a:pPr>
              <a:lnSpc>
                <a:spcPct val="100000"/>
              </a:lnSpc>
              <a:defRPr/>
            </a:pPr>
            <a:r>
              <a:rPr lang="en-US" dirty="0">
                <a:solidFill>
                  <a:sysClr val="windowText" lastClr="000000"/>
                </a:solidFill>
              </a:rPr>
              <a:t>It is the DAC’s responsibility to ensure all </a:t>
            </a:r>
            <a:r>
              <a:rPr lang="en-US" dirty="0" smtClean="0">
                <a:solidFill>
                  <a:sysClr val="windowText" lastClr="000000"/>
                </a:solidFill>
              </a:rPr>
              <a:t>used scratch </a:t>
            </a:r>
            <a:r>
              <a:rPr lang="en-US" dirty="0">
                <a:solidFill>
                  <a:sysClr val="windowText" lastClr="000000"/>
                </a:solidFill>
              </a:rPr>
              <a:t>paper is </a:t>
            </a:r>
            <a:r>
              <a:rPr lang="en-US" dirty="0" smtClean="0">
                <a:solidFill>
                  <a:sysClr val="windowText" lastClr="000000"/>
                </a:solidFill>
              </a:rPr>
              <a:t>handled appropriately after CMAS testing</a:t>
            </a:r>
            <a:endParaRPr lang="en-US" dirty="0">
              <a:solidFill>
                <a:sysClr val="windowText" lastClr="000000"/>
              </a:solidFill>
            </a:endParaRPr>
          </a:p>
          <a:p>
            <a:pPr lvl="1">
              <a:lnSpc>
                <a:spcPct val="100000"/>
              </a:lnSpc>
              <a:defRPr/>
            </a:pPr>
            <a:r>
              <a:rPr lang="en-US" sz="2200" dirty="0" smtClean="0"/>
              <a:t>Complete the </a:t>
            </a:r>
            <a:r>
              <a:rPr lang="en-US" sz="2200" i="1" dirty="0" smtClean="0"/>
              <a:t>Scratch Paper Verification </a:t>
            </a:r>
            <a:r>
              <a:rPr lang="en-US" sz="2200" dirty="0" smtClean="0"/>
              <a:t>form </a:t>
            </a:r>
            <a:r>
              <a:rPr lang="en-US" sz="2200" i="1" dirty="0"/>
              <a:t>(Appendix G)</a:t>
            </a:r>
          </a:p>
          <a:p>
            <a:pPr>
              <a:lnSpc>
                <a:spcPct val="100000"/>
              </a:lnSpc>
            </a:pPr>
            <a:endParaRPr lang="en-US" dirty="0">
              <a:solidFill>
                <a:schemeClr val="bg1"/>
              </a:solidFill>
            </a:endParaRPr>
          </a:p>
        </p:txBody>
      </p:sp>
      <p:sp>
        <p:nvSpPr>
          <p:cNvPr id="4" name="Slide Number Placeholder 3">
            <a:extLst>
              <a:ext uri="{FF2B5EF4-FFF2-40B4-BE49-F238E27FC236}">
                <a16:creationId xmlns="" xmlns:a16="http://schemas.microsoft.com/office/drawing/2014/main" id="{F068A069-AE88-49EF-96A5-027192F595B7}"/>
              </a:ext>
            </a:extLst>
          </p:cNvPr>
          <p:cNvSpPr>
            <a:spLocks noGrp="1"/>
          </p:cNvSpPr>
          <p:nvPr>
            <p:ph type="sldNum" sz="quarter" idx="12"/>
          </p:nvPr>
        </p:nvSpPr>
        <p:spPr/>
        <p:txBody>
          <a:bodyPr/>
          <a:lstStyle/>
          <a:p>
            <a:fld id="{C479D5F6-EDCB-402A-AC08-4943A1820E8F}" type="slidenum">
              <a:rPr lang="en-US" smtClean="0"/>
              <a:pPr/>
              <a:t>160</a:t>
            </a:fld>
            <a:endParaRPr lang="en-US" dirty="0"/>
          </a:p>
        </p:txBody>
      </p:sp>
      <p:pic>
        <p:nvPicPr>
          <p:cNvPr id="6" name="Picture 5"/>
          <p:cNvPicPr>
            <a:picLocks noChangeAspect="1"/>
          </p:cNvPicPr>
          <p:nvPr/>
        </p:nvPicPr>
        <p:blipFill>
          <a:blip r:embed="rId2"/>
          <a:stretch>
            <a:fillRect/>
          </a:stretch>
        </p:blipFill>
        <p:spPr>
          <a:xfrm>
            <a:off x="7047742" y="1737333"/>
            <a:ext cx="1867658" cy="2500061"/>
          </a:xfrm>
          <a:prstGeom prst="rect">
            <a:avLst/>
          </a:prstGeom>
          <a:ln>
            <a:noFill/>
          </a:ln>
          <a:effectLst>
            <a:outerShdw blurRad="292100" dist="139700" dir="2700000" algn="tl" rotWithShape="0">
              <a:srgbClr val="333333">
                <a:alpha val="65000"/>
              </a:srgbClr>
            </a:outerShdw>
          </a:effectLst>
        </p:spPr>
      </p:pic>
      <p:sp>
        <p:nvSpPr>
          <p:cNvPr id="5" name="Explosion 1 4"/>
          <p:cNvSpPr/>
          <p:nvPr/>
        </p:nvSpPr>
        <p:spPr>
          <a:xfrm rot="1358104">
            <a:off x="7372462" y="816178"/>
            <a:ext cx="1720219" cy="1148555"/>
          </a:xfrm>
          <a:prstGeom prst="irregularSeal1">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solidFill>
                  <a:sysClr val="windowText" lastClr="000000"/>
                </a:solidFill>
              </a:rPr>
              <a:t>NEW!</a:t>
            </a:r>
            <a:endParaRPr lang="en-US" dirty="0">
              <a:solidFill>
                <a:sysClr val="windowText" lastClr="000000"/>
              </a:solidFill>
            </a:endParaRPr>
          </a:p>
        </p:txBody>
      </p:sp>
    </p:spTree>
    <p:extLst>
      <p:ext uri="{BB962C8B-B14F-4D97-AF65-F5344CB8AC3E}">
        <p14:creationId xmlns:p14="http://schemas.microsoft.com/office/powerpoint/2010/main" val="162551719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471371-CC25-4368-B819-20B402BD854E}"/>
              </a:ext>
            </a:extLst>
          </p:cNvPr>
          <p:cNvSpPr>
            <a:spLocks noGrp="1"/>
          </p:cNvSpPr>
          <p:nvPr>
            <p:ph type="title"/>
          </p:nvPr>
        </p:nvSpPr>
        <p:spPr/>
        <p:txBody>
          <a:bodyPr>
            <a:normAutofit/>
          </a:bodyPr>
          <a:lstStyle/>
          <a:p>
            <a:r>
              <a:rPr lang="en-US" dirty="0" smtClean="0"/>
              <a:t>Secure Data Removal Verification</a:t>
            </a:r>
            <a:endParaRPr lang="en-US" dirty="0"/>
          </a:p>
        </p:txBody>
      </p:sp>
      <p:sp>
        <p:nvSpPr>
          <p:cNvPr id="3" name="Content Placeholder 2">
            <a:extLst>
              <a:ext uri="{FF2B5EF4-FFF2-40B4-BE49-F238E27FC236}">
                <a16:creationId xmlns="" xmlns:a16="http://schemas.microsoft.com/office/drawing/2014/main" id="{5654F535-B291-46E4-84AC-5C85948C11BD}"/>
              </a:ext>
            </a:extLst>
          </p:cNvPr>
          <p:cNvSpPr>
            <a:spLocks noGrp="1"/>
          </p:cNvSpPr>
          <p:nvPr>
            <p:ph idx="1"/>
          </p:nvPr>
        </p:nvSpPr>
        <p:spPr/>
        <p:txBody>
          <a:bodyPr/>
          <a:lstStyle/>
          <a:p>
            <a:pPr>
              <a:lnSpc>
                <a:spcPct val="100000"/>
              </a:lnSpc>
              <a:defRPr/>
            </a:pPr>
            <a:r>
              <a:rPr lang="en-US" dirty="0">
                <a:solidFill>
                  <a:sysClr val="windowText" lastClr="000000"/>
                </a:solidFill>
              </a:rPr>
              <a:t>Administration may require </a:t>
            </a:r>
            <a:r>
              <a:rPr lang="en-US" dirty="0" smtClean="0">
                <a:solidFill>
                  <a:sysClr val="windowText" lastClr="000000"/>
                </a:solidFill>
              </a:rPr>
              <a:t>temporary storage of CMAS </a:t>
            </a:r>
            <a:r>
              <a:rPr lang="en-US" dirty="0">
                <a:solidFill>
                  <a:sysClr val="windowText" lastClr="000000"/>
                </a:solidFill>
              </a:rPr>
              <a:t>student responses </a:t>
            </a:r>
            <a:r>
              <a:rPr lang="en-US" dirty="0" smtClean="0">
                <a:solidFill>
                  <a:sysClr val="windowText" lastClr="000000"/>
                </a:solidFill>
              </a:rPr>
              <a:t>on </a:t>
            </a:r>
            <a:r>
              <a:rPr lang="en-US" dirty="0">
                <a:solidFill>
                  <a:sysClr val="windowText" lastClr="000000"/>
                </a:solidFill>
              </a:rPr>
              <a:t>local devices </a:t>
            </a:r>
          </a:p>
          <a:p>
            <a:pPr lvl="1">
              <a:lnSpc>
                <a:spcPct val="100000"/>
              </a:lnSpc>
              <a:defRPr/>
            </a:pPr>
            <a:r>
              <a:rPr lang="en-US" sz="2200" dirty="0">
                <a:solidFill>
                  <a:sysClr val="windowText" lastClr="000000"/>
                </a:solidFill>
              </a:rPr>
              <a:t>These materials are secure and must be treated as such</a:t>
            </a:r>
          </a:p>
          <a:p>
            <a:pPr lvl="1">
              <a:lnSpc>
                <a:spcPct val="100000"/>
              </a:lnSpc>
              <a:defRPr/>
            </a:pPr>
            <a:r>
              <a:rPr lang="en-US" sz="2200" dirty="0" smtClean="0">
                <a:solidFill>
                  <a:sysClr val="windowText" lastClr="000000"/>
                </a:solidFill>
              </a:rPr>
              <a:t>Transcribe student </a:t>
            </a:r>
            <a:r>
              <a:rPr lang="en-US" sz="2200" dirty="0">
                <a:solidFill>
                  <a:sysClr val="windowText" lastClr="000000"/>
                </a:solidFill>
              </a:rPr>
              <a:t>responses saved on secondary devices </a:t>
            </a:r>
            <a:r>
              <a:rPr lang="en-US" sz="2200" dirty="0" smtClean="0">
                <a:solidFill>
                  <a:sysClr val="windowText" lastClr="000000"/>
                </a:solidFill>
              </a:rPr>
              <a:t>into </a:t>
            </a:r>
            <a:r>
              <a:rPr lang="en-US" sz="2200" dirty="0">
                <a:solidFill>
                  <a:sysClr val="windowText" lastClr="000000"/>
                </a:solidFill>
              </a:rPr>
              <a:t>online or paper test forms </a:t>
            </a:r>
            <a:r>
              <a:rPr lang="en-US" sz="2200" dirty="0" smtClean="0">
                <a:solidFill>
                  <a:sysClr val="windowText" lastClr="000000"/>
                </a:solidFill>
              </a:rPr>
              <a:t>for scoring</a:t>
            </a:r>
            <a:endParaRPr lang="en-US" sz="2200" dirty="0">
              <a:solidFill>
                <a:sysClr val="windowText" lastClr="000000"/>
              </a:solidFill>
            </a:endParaRPr>
          </a:p>
          <a:p>
            <a:pPr lvl="1">
              <a:lnSpc>
                <a:spcPct val="100000"/>
              </a:lnSpc>
              <a:defRPr/>
            </a:pPr>
            <a:r>
              <a:rPr lang="en-US" sz="2200" dirty="0" smtClean="0">
                <a:solidFill>
                  <a:sysClr val="windowText" lastClr="000000"/>
                </a:solidFill>
              </a:rPr>
              <a:t>Remove all </a:t>
            </a:r>
            <a:r>
              <a:rPr lang="en-US" sz="2200" dirty="0">
                <a:solidFill>
                  <a:sysClr val="windowText" lastClr="000000"/>
                </a:solidFill>
              </a:rPr>
              <a:t>student responses </a:t>
            </a:r>
            <a:r>
              <a:rPr lang="en-US" sz="2200" dirty="0" smtClean="0">
                <a:solidFill>
                  <a:sysClr val="windowText" lastClr="000000"/>
                </a:solidFill>
              </a:rPr>
              <a:t>from </a:t>
            </a:r>
            <a:r>
              <a:rPr lang="en-US" sz="2200" dirty="0">
                <a:solidFill>
                  <a:sysClr val="windowText" lastClr="000000"/>
                </a:solidFill>
              </a:rPr>
              <a:t>the secondary device or flash drive immediately following transcription or printing for transcription purposes</a:t>
            </a:r>
          </a:p>
          <a:p>
            <a:pPr>
              <a:lnSpc>
                <a:spcPct val="100000"/>
              </a:lnSpc>
              <a:defRPr/>
            </a:pPr>
            <a:r>
              <a:rPr lang="en-US" dirty="0">
                <a:solidFill>
                  <a:sysClr val="windowText" lastClr="000000"/>
                </a:solidFill>
              </a:rPr>
              <a:t>It is the DAC’s responsibility to ensure all secure electronic content is deleted in a secure </a:t>
            </a:r>
            <a:r>
              <a:rPr lang="en-US" dirty="0" smtClean="0">
                <a:solidFill>
                  <a:sysClr val="windowText" lastClr="000000"/>
                </a:solidFill>
              </a:rPr>
              <a:t>manner after </a:t>
            </a:r>
            <a:r>
              <a:rPr lang="en-US" dirty="0">
                <a:solidFill>
                  <a:sysClr val="windowText" lastClr="000000"/>
                </a:solidFill>
              </a:rPr>
              <a:t>CMAS </a:t>
            </a:r>
            <a:r>
              <a:rPr lang="en-US" dirty="0" smtClean="0">
                <a:solidFill>
                  <a:sysClr val="windowText" lastClr="000000"/>
                </a:solidFill>
              </a:rPr>
              <a:t>transcription</a:t>
            </a:r>
            <a:endParaRPr lang="en-US" dirty="0">
              <a:solidFill>
                <a:sysClr val="windowText" lastClr="000000"/>
              </a:solidFill>
            </a:endParaRPr>
          </a:p>
          <a:p>
            <a:pPr lvl="1">
              <a:lnSpc>
                <a:spcPct val="100000"/>
              </a:lnSpc>
              <a:defRPr/>
            </a:pPr>
            <a:r>
              <a:rPr lang="en-US" sz="2200" i="1" dirty="0" smtClean="0">
                <a:solidFill>
                  <a:sysClr val="windowText" lastClr="000000"/>
                </a:solidFill>
              </a:rPr>
              <a:t>Secure Data Removal Verification </a:t>
            </a:r>
            <a:r>
              <a:rPr lang="en-US" sz="2200" dirty="0">
                <a:solidFill>
                  <a:sysClr val="windowText" lastClr="000000"/>
                </a:solidFill>
              </a:rPr>
              <a:t>form </a:t>
            </a:r>
            <a:r>
              <a:rPr lang="en-US" sz="2200" i="1" dirty="0">
                <a:solidFill>
                  <a:sysClr val="windowText" lastClr="000000"/>
                </a:solidFill>
              </a:rPr>
              <a:t>(Appendix G)</a:t>
            </a:r>
          </a:p>
          <a:p>
            <a:endParaRPr lang="en-US" dirty="0"/>
          </a:p>
        </p:txBody>
      </p:sp>
      <p:sp>
        <p:nvSpPr>
          <p:cNvPr id="4" name="Slide Number Placeholder 3">
            <a:extLst>
              <a:ext uri="{FF2B5EF4-FFF2-40B4-BE49-F238E27FC236}">
                <a16:creationId xmlns="" xmlns:a16="http://schemas.microsoft.com/office/drawing/2014/main" id="{2F054A99-21BF-43DF-9EE1-04AA769CD085}"/>
              </a:ext>
            </a:extLst>
          </p:cNvPr>
          <p:cNvSpPr>
            <a:spLocks noGrp="1"/>
          </p:cNvSpPr>
          <p:nvPr>
            <p:ph type="sldNum" sz="quarter" idx="12"/>
          </p:nvPr>
        </p:nvSpPr>
        <p:spPr/>
        <p:txBody>
          <a:bodyPr/>
          <a:lstStyle/>
          <a:p>
            <a:fld id="{C479D5F6-EDCB-402A-AC08-4943A1820E8F}" type="slidenum">
              <a:rPr lang="en-US" smtClean="0"/>
              <a:pPr/>
              <a:t>161</a:t>
            </a:fld>
            <a:endParaRPr lang="en-US" dirty="0"/>
          </a:p>
        </p:txBody>
      </p:sp>
    </p:spTree>
    <p:extLst>
      <p:ext uri="{BB962C8B-B14F-4D97-AF65-F5344CB8AC3E}">
        <p14:creationId xmlns:p14="http://schemas.microsoft.com/office/powerpoint/2010/main" val="91603051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A21634-0C74-4AFC-A1CC-E07BD2FA455E}"/>
              </a:ext>
            </a:extLst>
          </p:cNvPr>
          <p:cNvSpPr>
            <a:spLocks noGrp="1"/>
          </p:cNvSpPr>
          <p:nvPr>
            <p:ph type="title"/>
          </p:nvPr>
        </p:nvSpPr>
        <p:spPr/>
        <p:txBody>
          <a:bodyPr/>
          <a:lstStyle/>
          <a:p>
            <a:r>
              <a:rPr lang="en-US" dirty="0" smtClean="0"/>
              <a:t>Additional Documentation - Missing Materials</a:t>
            </a:r>
            <a:endParaRPr lang="en-US" dirty="0"/>
          </a:p>
        </p:txBody>
      </p:sp>
      <p:sp>
        <p:nvSpPr>
          <p:cNvPr id="3" name="Content Placeholder 2">
            <a:extLst>
              <a:ext uri="{FF2B5EF4-FFF2-40B4-BE49-F238E27FC236}">
                <a16:creationId xmlns="" xmlns:a16="http://schemas.microsoft.com/office/drawing/2014/main" id="{F88B8C00-4F06-4498-AEFE-754A6F91EF08}"/>
              </a:ext>
            </a:extLst>
          </p:cNvPr>
          <p:cNvSpPr>
            <a:spLocks noGrp="1"/>
          </p:cNvSpPr>
          <p:nvPr>
            <p:ph idx="1"/>
          </p:nvPr>
        </p:nvSpPr>
        <p:spPr/>
        <p:txBody>
          <a:bodyPr>
            <a:normAutofit lnSpcReduction="10000"/>
          </a:bodyPr>
          <a:lstStyle/>
          <a:p>
            <a:pPr marL="0" indent="0">
              <a:lnSpc>
                <a:spcPct val="100000"/>
              </a:lnSpc>
              <a:buNone/>
              <a:defRPr/>
            </a:pPr>
            <a:r>
              <a:rPr lang="en-US" sz="2000" dirty="0">
                <a:solidFill>
                  <a:sysClr val="windowText" lastClr="000000"/>
                </a:solidFill>
              </a:rPr>
              <a:t>If secure materials are </a:t>
            </a:r>
            <a:r>
              <a:rPr lang="en-US" sz="2000" dirty="0" smtClean="0">
                <a:solidFill>
                  <a:sysClr val="windowText" lastClr="000000"/>
                </a:solidFill>
              </a:rPr>
              <a:t>not returned/missing after </a:t>
            </a:r>
            <a:r>
              <a:rPr lang="en-US" sz="2000" dirty="0">
                <a:solidFill>
                  <a:sysClr val="windowText" lastClr="000000"/>
                </a:solidFill>
              </a:rPr>
              <a:t>testing, </a:t>
            </a:r>
            <a:r>
              <a:rPr lang="en-US" sz="2000" dirty="0" smtClean="0">
                <a:solidFill>
                  <a:sysClr val="windowText" lastClr="000000"/>
                </a:solidFill>
              </a:rPr>
              <a:t>CDE requires the </a:t>
            </a:r>
            <a:r>
              <a:rPr lang="en-US" sz="2000" dirty="0">
                <a:solidFill>
                  <a:sysClr val="windowText" lastClr="000000"/>
                </a:solidFill>
              </a:rPr>
              <a:t>following documentation </a:t>
            </a:r>
            <a:r>
              <a:rPr lang="en-US" sz="2000" dirty="0" smtClean="0">
                <a:solidFill>
                  <a:sysClr val="windowText" lastClr="000000"/>
                </a:solidFill>
              </a:rPr>
              <a:t>for each </a:t>
            </a:r>
            <a:r>
              <a:rPr lang="en-US" sz="2000" dirty="0">
                <a:solidFill>
                  <a:sysClr val="windowText" lastClr="000000"/>
                </a:solidFill>
              </a:rPr>
              <a:t>item that is missing :</a:t>
            </a:r>
          </a:p>
          <a:p>
            <a:pPr marL="914400" lvl="1" indent="-342900">
              <a:lnSpc>
                <a:spcPct val="100000"/>
              </a:lnSpc>
              <a:buFont typeface="+mj-lt"/>
              <a:buAutoNum type="arabicPeriod"/>
              <a:defRPr/>
            </a:pPr>
            <a:r>
              <a:rPr lang="en-US" dirty="0">
                <a:solidFill>
                  <a:sysClr val="windowText" lastClr="000000"/>
                </a:solidFill>
              </a:rPr>
              <a:t>Signed statement by the DAC</a:t>
            </a:r>
          </a:p>
          <a:p>
            <a:pPr marL="914400" lvl="1" indent="-342900">
              <a:lnSpc>
                <a:spcPct val="100000"/>
              </a:lnSpc>
              <a:buFont typeface="+mj-lt"/>
              <a:buAutoNum type="arabicPeriod"/>
              <a:defRPr/>
            </a:pPr>
            <a:r>
              <a:rPr lang="en-US" dirty="0">
                <a:solidFill>
                  <a:sysClr val="windowText" lastClr="000000"/>
                </a:solidFill>
              </a:rPr>
              <a:t>Signed statement by the SAC</a:t>
            </a:r>
          </a:p>
          <a:p>
            <a:pPr marL="914400" lvl="1" indent="-342900">
              <a:lnSpc>
                <a:spcPct val="100000"/>
              </a:lnSpc>
              <a:buFont typeface="+mj-lt"/>
              <a:buAutoNum type="arabicPeriod"/>
              <a:defRPr/>
            </a:pPr>
            <a:r>
              <a:rPr lang="en-US" dirty="0">
                <a:solidFill>
                  <a:sysClr val="windowText" lastClr="000000"/>
                </a:solidFill>
              </a:rPr>
              <a:t>Signed statements by any other involved personnel</a:t>
            </a:r>
          </a:p>
          <a:p>
            <a:pPr marL="914400" lvl="1" indent="-342900">
              <a:lnSpc>
                <a:spcPct val="100000"/>
              </a:lnSpc>
              <a:buFont typeface="+mj-lt"/>
              <a:buAutoNum type="arabicPeriod"/>
              <a:defRPr/>
            </a:pPr>
            <a:r>
              <a:rPr lang="en-US" dirty="0">
                <a:solidFill>
                  <a:sysClr val="windowText" lastClr="000000"/>
                </a:solidFill>
              </a:rPr>
              <a:t>Chain of custody documentation</a:t>
            </a:r>
          </a:p>
          <a:p>
            <a:pPr marL="914400" lvl="1" indent="-342900">
              <a:lnSpc>
                <a:spcPct val="100000"/>
              </a:lnSpc>
              <a:buFont typeface="+mj-lt"/>
              <a:buAutoNum type="arabicPeriod"/>
              <a:defRPr/>
            </a:pPr>
            <a:r>
              <a:rPr lang="en-US" dirty="0">
                <a:solidFill>
                  <a:sysClr val="windowText" lastClr="000000"/>
                </a:solidFill>
              </a:rPr>
              <a:t>Search documentation</a:t>
            </a:r>
          </a:p>
          <a:p>
            <a:pPr marL="914400" lvl="1" indent="-342900">
              <a:lnSpc>
                <a:spcPct val="100000"/>
              </a:lnSpc>
              <a:buFont typeface="+mj-lt"/>
              <a:buAutoNum type="arabicPeriod"/>
              <a:defRPr/>
            </a:pPr>
            <a:r>
              <a:rPr lang="en-US" dirty="0">
                <a:solidFill>
                  <a:sysClr val="windowText" lastClr="000000"/>
                </a:solidFill>
              </a:rPr>
              <a:t>Copies of signed </a:t>
            </a:r>
            <a:r>
              <a:rPr lang="en-US" i="1" dirty="0">
                <a:solidFill>
                  <a:sysClr val="windowText" lastClr="000000"/>
                </a:solidFill>
              </a:rPr>
              <a:t>Security Agreement </a:t>
            </a:r>
            <a:r>
              <a:rPr lang="en-US" dirty="0">
                <a:solidFill>
                  <a:sysClr val="windowText" lastClr="000000"/>
                </a:solidFill>
              </a:rPr>
              <a:t>forms for all involved persons</a:t>
            </a:r>
          </a:p>
          <a:p>
            <a:pPr marL="914400" lvl="1" indent="-342900">
              <a:lnSpc>
                <a:spcPct val="100000"/>
              </a:lnSpc>
              <a:buFont typeface="+mj-lt"/>
              <a:buAutoNum type="arabicPeriod"/>
              <a:defRPr/>
            </a:pPr>
            <a:r>
              <a:rPr lang="en-US" i="1" dirty="0">
                <a:solidFill>
                  <a:sysClr val="windowText" lastClr="000000"/>
                </a:solidFill>
              </a:rPr>
              <a:t>Form to Report Contaminated, Damaged, or Missing Materials</a:t>
            </a:r>
            <a:r>
              <a:rPr lang="en-US" dirty="0">
                <a:solidFill>
                  <a:sysClr val="windowText" lastClr="000000"/>
                </a:solidFill>
              </a:rPr>
              <a:t> </a:t>
            </a:r>
            <a:r>
              <a:rPr lang="en-US" i="1" dirty="0">
                <a:solidFill>
                  <a:sysClr val="windowText" lastClr="000000"/>
                </a:solidFill>
              </a:rPr>
              <a:t>(Appendix E)</a:t>
            </a:r>
          </a:p>
          <a:p>
            <a:pPr marL="342900" indent="-342900">
              <a:lnSpc>
                <a:spcPct val="100000"/>
              </a:lnSpc>
              <a:defRPr/>
            </a:pPr>
            <a:r>
              <a:rPr lang="en-US" sz="2000" dirty="0">
                <a:solidFill>
                  <a:sysClr val="windowText" lastClr="000000"/>
                </a:solidFill>
              </a:rPr>
              <a:t>Training materials relating to test security may also be </a:t>
            </a:r>
            <a:r>
              <a:rPr lang="en-US" sz="2000" dirty="0" smtClean="0">
                <a:solidFill>
                  <a:sysClr val="windowText" lastClr="000000"/>
                </a:solidFill>
              </a:rPr>
              <a:t>requested</a:t>
            </a:r>
            <a:endParaRPr lang="en-US" sz="2000" dirty="0">
              <a:solidFill>
                <a:sysClr val="windowText" lastClr="000000"/>
              </a:solidFill>
            </a:endParaRPr>
          </a:p>
          <a:p>
            <a:pPr marL="342900" indent="-342900">
              <a:lnSpc>
                <a:spcPct val="100000"/>
              </a:lnSpc>
              <a:defRPr/>
            </a:pPr>
            <a:r>
              <a:rPr lang="en-US" sz="2000" dirty="0">
                <a:solidFill>
                  <a:sysClr val="windowText" lastClr="000000"/>
                </a:solidFill>
              </a:rPr>
              <a:t>CDE </a:t>
            </a:r>
            <a:r>
              <a:rPr lang="en-US" sz="2000" dirty="0" smtClean="0">
                <a:solidFill>
                  <a:sysClr val="windowText" lastClr="000000"/>
                </a:solidFill>
              </a:rPr>
              <a:t>maintains </a:t>
            </a:r>
            <a:r>
              <a:rPr lang="en-US" sz="2000" dirty="0">
                <a:solidFill>
                  <a:sysClr val="windowText" lastClr="000000"/>
                </a:solidFill>
              </a:rPr>
              <a:t>records of missing materials to identify </a:t>
            </a:r>
            <a:r>
              <a:rPr lang="en-US" sz="2000" dirty="0" smtClean="0">
                <a:solidFill>
                  <a:sysClr val="windowText" lastClr="000000"/>
                </a:solidFill>
              </a:rPr>
              <a:t>patterns across individual organizations</a:t>
            </a:r>
            <a:endParaRPr lang="en-US" sz="2000" dirty="0">
              <a:solidFill>
                <a:sysClr val="windowText" lastClr="000000"/>
              </a:solidFill>
            </a:endParaRPr>
          </a:p>
          <a:p>
            <a:pPr marL="342900" indent="-342900">
              <a:lnSpc>
                <a:spcPct val="100000"/>
              </a:lnSpc>
              <a:defRPr/>
            </a:pPr>
            <a:r>
              <a:rPr lang="en-US" sz="2000" b="1" dirty="0">
                <a:solidFill>
                  <a:srgbClr val="000000"/>
                </a:solidFill>
              </a:rPr>
              <a:t>PBT reminder: Must commit to meeting security requirements, accounting for, and returning all secure materials</a:t>
            </a:r>
          </a:p>
          <a:p>
            <a:pPr marL="342900" indent="-342900">
              <a:defRPr/>
            </a:pPr>
            <a:endParaRPr lang="en-US" sz="2000" dirty="0">
              <a:solidFill>
                <a:sysClr val="windowText" lastClr="000000"/>
              </a:solidFill>
            </a:endParaRPr>
          </a:p>
          <a:p>
            <a:endParaRPr lang="en-US" dirty="0"/>
          </a:p>
        </p:txBody>
      </p:sp>
      <p:sp>
        <p:nvSpPr>
          <p:cNvPr id="4" name="Slide Number Placeholder 3">
            <a:extLst>
              <a:ext uri="{FF2B5EF4-FFF2-40B4-BE49-F238E27FC236}">
                <a16:creationId xmlns="" xmlns:a16="http://schemas.microsoft.com/office/drawing/2014/main" id="{BA64E13D-926A-4DC0-A15F-F57D75D8F699}"/>
              </a:ext>
            </a:extLst>
          </p:cNvPr>
          <p:cNvSpPr>
            <a:spLocks noGrp="1"/>
          </p:cNvSpPr>
          <p:nvPr>
            <p:ph type="sldNum" sz="quarter" idx="12"/>
          </p:nvPr>
        </p:nvSpPr>
        <p:spPr/>
        <p:txBody>
          <a:bodyPr/>
          <a:lstStyle/>
          <a:p>
            <a:fld id="{C479D5F6-EDCB-402A-AC08-4943A1820E8F}" type="slidenum">
              <a:rPr lang="en-US" smtClean="0"/>
              <a:pPr/>
              <a:t>162</a:t>
            </a:fld>
            <a:endParaRPr lang="en-US" dirty="0"/>
          </a:p>
        </p:txBody>
      </p:sp>
    </p:spTree>
    <p:extLst>
      <p:ext uri="{BB962C8B-B14F-4D97-AF65-F5344CB8AC3E}">
        <p14:creationId xmlns:p14="http://schemas.microsoft.com/office/powerpoint/2010/main" val="238674776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061D0C-5F3C-42BB-B9BA-4EB9D990D7BA}"/>
              </a:ext>
            </a:extLst>
          </p:cNvPr>
          <p:cNvSpPr>
            <a:spLocks noGrp="1"/>
          </p:cNvSpPr>
          <p:nvPr>
            <p:ph type="title"/>
          </p:nvPr>
        </p:nvSpPr>
        <p:spPr/>
        <p:txBody>
          <a:bodyPr/>
          <a:lstStyle/>
          <a:p>
            <a:r>
              <a:rPr lang="en-US" dirty="0" smtClean="0"/>
              <a:t>Remember - Secure </a:t>
            </a:r>
            <a:r>
              <a:rPr lang="en-US" dirty="0"/>
              <a:t>Materials Must be Returned</a:t>
            </a:r>
          </a:p>
        </p:txBody>
      </p:sp>
      <p:sp>
        <p:nvSpPr>
          <p:cNvPr id="3" name="Content Placeholder 2">
            <a:extLst>
              <a:ext uri="{FF2B5EF4-FFF2-40B4-BE49-F238E27FC236}">
                <a16:creationId xmlns="" xmlns:a16="http://schemas.microsoft.com/office/drawing/2014/main" id="{1A2BF7D0-1978-49A3-89AB-7366FD8BE697}"/>
              </a:ext>
            </a:extLst>
          </p:cNvPr>
          <p:cNvSpPr>
            <a:spLocks noGrp="1"/>
          </p:cNvSpPr>
          <p:nvPr>
            <p:ph idx="1"/>
          </p:nvPr>
        </p:nvSpPr>
        <p:spPr/>
        <p:txBody>
          <a:bodyPr>
            <a:normAutofit/>
          </a:bodyPr>
          <a:lstStyle/>
          <a:p>
            <a:pPr marL="0" indent="0">
              <a:lnSpc>
                <a:spcPct val="100000"/>
              </a:lnSpc>
              <a:buNone/>
              <a:defRPr/>
            </a:pPr>
            <a:r>
              <a:rPr lang="en-US" sz="2000" dirty="0">
                <a:solidFill>
                  <a:sysClr val="windowText" lastClr="000000"/>
                </a:solidFill>
              </a:rPr>
              <a:t>Make sure all materials are accounted for and returned</a:t>
            </a:r>
          </a:p>
          <a:p>
            <a:pPr lvl="1" indent="-342900">
              <a:lnSpc>
                <a:spcPct val="100000"/>
              </a:lnSpc>
              <a:defRPr/>
            </a:pPr>
            <a:r>
              <a:rPr lang="en-US" sz="1800" dirty="0">
                <a:solidFill>
                  <a:sysClr val="windowText" lastClr="000000"/>
                </a:solidFill>
              </a:rPr>
              <a:t>Every test book and oral script has a secure barcode and is tracked by Pearson and CDE</a:t>
            </a:r>
          </a:p>
          <a:p>
            <a:pPr lvl="1" indent="-342900">
              <a:lnSpc>
                <a:spcPct val="100000"/>
              </a:lnSpc>
              <a:defRPr/>
            </a:pPr>
            <a:r>
              <a:rPr lang="en-US" sz="1800" dirty="0">
                <a:solidFill>
                  <a:sysClr val="windowText" lastClr="000000"/>
                </a:solidFill>
              </a:rPr>
              <a:t>Every secure test item must be </a:t>
            </a:r>
            <a:r>
              <a:rPr lang="en-US" sz="1800" dirty="0" smtClean="0">
                <a:solidFill>
                  <a:sysClr val="windowText" lastClr="000000"/>
                </a:solidFill>
              </a:rPr>
              <a:t>returned</a:t>
            </a:r>
            <a:endParaRPr lang="en-US" sz="1100" dirty="0">
              <a:solidFill>
                <a:sysClr val="windowText" lastClr="000000"/>
              </a:solidFill>
            </a:endParaRPr>
          </a:p>
          <a:p>
            <a:pPr>
              <a:lnSpc>
                <a:spcPct val="100000"/>
              </a:lnSpc>
              <a:defRPr/>
            </a:pPr>
            <a:endParaRPr lang="en-US" sz="1100" dirty="0">
              <a:solidFill>
                <a:sysClr val="windowText" lastClr="000000"/>
              </a:solidFill>
            </a:endParaRPr>
          </a:p>
          <a:p>
            <a:pPr marL="0" indent="0">
              <a:lnSpc>
                <a:spcPct val="100000"/>
              </a:lnSpc>
              <a:buNone/>
              <a:defRPr/>
            </a:pPr>
            <a:r>
              <a:rPr lang="en-US" sz="2000" dirty="0">
                <a:solidFill>
                  <a:sysClr val="windowText" lastClr="000000"/>
                </a:solidFill>
              </a:rPr>
              <a:t>If any material </a:t>
            </a:r>
            <a:r>
              <a:rPr lang="en-US" sz="2000" dirty="0" smtClean="0">
                <a:solidFill>
                  <a:sysClr val="windowText" lastClr="000000"/>
                </a:solidFill>
              </a:rPr>
              <a:t>is destroyed </a:t>
            </a:r>
            <a:r>
              <a:rPr lang="en-US" sz="2000" dirty="0">
                <a:solidFill>
                  <a:sysClr val="windowText" lastClr="000000"/>
                </a:solidFill>
              </a:rPr>
              <a:t>locally </a:t>
            </a:r>
            <a:r>
              <a:rPr lang="en-US" sz="2000" dirty="0" smtClean="0">
                <a:solidFill>
                  <a:sysClr val="windowText" lastClr="000000"/>
                </a:solidFill>
              </a:rPr>
              <a:t>(e.g., due to contamination), </a:t>
            </a:r>
            <a:r>
              <a:rPr lang="en-US" sz="2000" dirty="0">
                <a:solidFill>
                  <a:sysClr val="windowText" lastClr="000000"/>
                </a:solidFill>
              </a:rPr>
              <a:t>complete </a:t>
            </a:r>
            <a:r>
              <a:rPr lang="en-US" sz="2000" i="1" dirty="0">
                <a:solidFill>
                  <a:sysClr val="windowText" lastClr="000000"/>
                </a:solidFill>
              </a:rPr>
              <a:t>Form to Report Contaminated, Damaged, or Missing Materials (Appendix E)</a:t>
            </a:r>
            <a:r>
              <a:rPr lang="en-US" sz="2000" dirty="0">
                <a:solidFill>
                  <a:sysClr val="windowText" lastClr="000000"/>
                </a:solidFill>
              </a:rPr>
              <a:t> and notify CDE</a:t>
            </a:r>
          </a:p>
          <a:p>
            <a:pPr marL="0" indent="0">
              <a:lnSpc>
                <a:spcPct val="100000"/>
              </a:lnSpc>
              <a:buNone/>
              <a:defRPr/>
            </a:pPr>
            <a:endParaRPr lang="en-US" sz="1100" dirty="0">
              <a:solidFill>
                <a:sysClr val="windowText" lastClr="000000"/>
              </a:solidFill>
            </a:endParaRPr>
          </a:p>
          <a:p>
            <a:pPr marL="0" indent="0">
              <a:lnSpc>
                <a:spcPct val="100000"/>
              </a:lnSpc>
              <a:buNone/>
              <a:defRPr/>
            </a:pPr>
            <a:r>
              <a:rPr lang="en-US" sz="2000" dirty="0">
                <a:solidFill>
                  <a:sysClr val="windowText" lastClr="000000"/>
                </a:solidFill>
              </a:rPr>
              <a:t>Keep track of UPS tracking numbers when returning materials to </a:t>
            </a:r>
            <a:r>
              <a:rPr lang="en-US" sz="2000" dirty="0" smtClean="0">
                <a:solidFill>
                  <a:sysClr val="windowText" lastClr="000000"/>
                </a:solidFill>
              </a:rPr>
              <a:t>Pearson</a:t>
            </a:r>
            <a:endParaRPr lang="en-US" sz="1100" dirty="0">
              <a:solidFill>
                <a:sysClr val="windowText" lastClr="000000"/>
              </a:solidFill>
            </a:endParaRPr>
          </a:p>
        </p:txBody>
      </p:sp>
      <p:sp>
        <p:nvSpPr>
          <p:cNvPr id="4" name="Slide Number Placeholder 3">
            <a:extLst>
              <a:ext uri="{FF2B5EF4-FFF2-40B4-BE49-F238E27FC236}">
                <a16:creationId xmlns="" xmlns:a16="http://schemas.microsoft.com/office/drawing/2014/main" id="{C676E0B7-C657-4C9A-85BB-219DB4EE8D90}"/>
              </a:ext>
            </a:extLst>
          </p:cNvPr>
          <p:cNvSpPr>
            <a:spLocks noGrp="1"/>
          </p:cNvSpPr>
          <p:nvPr>
            <p:ph type="sldNum" sz="quarter" idx="12"/>
          </p:nvPr>
        </p:nvSpPr>
        <p:spPr/>
        <p:txBody>
          <a:bodyPr/>
          <a:lstStyle/>
          <a:p>
            <a:fld id="{C479D5F6-EDCB-402A-AC08-4943A1820E8F}" type="slidenum">
              <a:rPr lang="en-US" smtClean="0"/>
              <a:pPr/>
              <a:t>163</a:t>
            </a:fld>
            <a:endParaRPr lang="en-US" dirty="0"/>
          </a:p>
        </p:txBody>
      </p:sp>
    </p:spTree>
    <p:extLst>
      <p:ext uri="{BB962C8B-B14F-4D97-AF65-F5344CB8AC3E}">
        <p14:creationId xmlns:p14="http://schemas.microsoft.com/office/powerpoint/2010/main" val="53980594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F7E9C7-A46D-4D52-A746-EA456AFBA6A2}"/>
              </a:ext>
            </a:extLst>
          </p:cNvPr>
          <p:cNvSpPr>
            <a:spLocks noGrp="1"/>
          </p:cNvSpPr>
          <p:nvPr>
            <p:ph type="title"/>
          </p:nvPr>
        </p:nvSpPr>
        <p:spPr/>
        <p:txBody>
          <a:bodyPr/>
          <a:lstStyle/>
          <a:p>
            <a:r>
              <a:rPr lang="en-US" dirty="0"/>
              <a:t>CMAS Forms</a:t>
            </a:r>
          </a:p>
        </p:txBody>
      </p:sp>
      <p:sp>
        <p:nvSpPr>
          <p:cNvPr id="3" name="Content Placeholder 2">
            <a:extLst>
              <a:ext uri="{FF2B5EF4-FFF2-40B4-BE49-F238E27FC236}">
                <a16:creationId xmlns="" xmlns:a16="http://schemas.microsoft.com/office/drawing/2014/main" id="{6EB9FE91-B312-44BC-8F66-00CA14608BA5}"/>
              </a:ext>
            </a:extLst>
          </p:cNvPr>
          <p:cNvSpPr>
            <a:spLocks noGrp="1"/>
          </p:cNvSpPr>
          <p:nvPr>
            <p:ph idx="1"/>
          </p:nvPr>
        </p:nvSpPr>
        <p:spPr>
          <a:xfrm>
            <a:off x="628649" y="908371"/>
            <a:ext cx="8122243" cy="5943593"/>
          </a:xfrm>
        </p:spPr>
        <p:txBody>
          <a:bodyPr>
            <a:normAutofit/>
          </a:bodyPr>
          <a:lstStyle/>
          <a:p>
            <a:pPr marL="0" indent="0">
              <a:lnSpc>
                <a:spcPct val="100000"/>
              </a:lnSpc>
              <a:buNone/>
              <a:defRPr/>
            </a:pPr>
            <a:r>
              <a:rPr lang="en-US" sz="1800" dirty="0">
                <a:solidFill>
                  <a:srgbClr val="040404"/>
                </a:solidFill>
              </a:rPr>
              <a:t>Return all </a:t>
            </a:r>
            <a:r>
              <a:rPr lang="en-US" sz="1800" u="sng" dirty="0">
                <a:solidFill>
                  <a:srgbClr val="040404"/>
                </a:solidFill>
              </a:rPr>
              <a:t>district level</a:t>
            </a:r>
            <a:r>
              <a:rPr lang="en-US" sz="1800" dirty="0">
                <a:solidFill>
                  <a:srgbClr val="040404"/>
                </a:solidFill>
              </a:rPr>
              <a:t> forms through </a:t>
            </a:r>
            <a:r>
              <a:rPr lang="en-US" sz="1800" b="1" dirty="0">
                <a:solidFill>
                  <a:srgbClr val="040404"/>
                </a:solidFill>
              </a:rPr>
              <a:t>CDE Assessment </a:t>
            </a:r>
            <a:r>
              <a:rPr lang="en-US" sz="1800" b="1" dirty="0" smtClean="0">
                <a:solidFill>
                  <a:srgbClr val="040404"/>
                </a:solidFill>
              </a:rPr>
              <a:t>Division </a:t>
            </a:r>
            <a:r>
              <a:rPr lang="en-US" sz="1800" b="1" dirty="0" err="1" smtClean="0">
                <a:solidFill>
                  <a:srgbClr val="040404"/>
                </a:solidFill>
              </a:rPr>
              <a:t>Syncplicity</a:t>
            </a:r>
            <a:r>
              <a:rPr lang="en-US" sz="1800" b="1" dirty="0" smtClean="0">
                <a:solidFill>
                  <a:srgbClr val="040404"/>
                </a:solidFill>
              </a:rPr>
              <a:t> </a:t>
            </a:r>
            <a:r>
              <a:rPr lang="en-US" sz="1800" b="1" dirty="0">
                <a:solidFill>
                  <a:srgbClr val="040404"/>
                </a:solidFill>
              </a:rPr>
              <a:t>– Assessment Forms</a:t>
            </a:r>
            <a:r>
              <a:rPr lang="en-US" sz="1800" dirty="0">
                <a:solidFill>
                  <a:srgbClr val="040404"/>
                </a:solidFill>
              </a:rPr>
              <a:t> folder, then notify the appropriate CDE contact:</a:t>
            </a:r>
          </a:p>
          <a:p>
            <a:pPr marL="731520" indent="-285750">
              <a:lnSpc>
                <a:spcPct val="100000"/>
              </a:lnSpc>
              <a:defRPr/>
            </a:pPr>
            <a:r>
              <a:rPr lang="en-US" sz="1800" dirty="0" smtClean="0">
                <a:solidFill>
                  <a:srgbClr val="040404"/>
                </a:solidFill>
              </a:rPr>
              <a:t>Sara </a:t>
            </a:r>
            <a:r>
              <a:rPr lang="en-US" sz="1800" dirty="0" err="1">
                <a:solidFill>
                  <a:srgbClr val="040404"/>
                </a:solidFill>
              </a:rPr>
              <a:t>Loerzel</a:t>
            </a:r>
            <a:r>
              <a:rPr lang="en-US" sz="1800" dirty="0">
                <a:solidFill>
                  <a:srgbClr val="040404"/>
                </a:solidFill>
              </a:rPr>
              <a:t> (</a:t>
            </a:r>
            <a:r>
              <a:rPr lang="en-US" sz="1800" dirty="0">
                <a:solidFill>
                  <a:srgbClr val="040404"/>
                </a:solidFill>
                <a:hlinkClick r:id="rId2"/>
              </a:rPr>
              <a:t>loerzel_s@cde.state.co.us</a:t>
            </a:r>
            <a:r>
              <a:rPr lang="en-US" sz="1800" dirty="0">
                <a:solidFill>
                  <a:srgbClr val="040404"/>
                </a:solidFill>
              </a:rPr>
              <a:t>) </a:t>
            </a:r>
          </a:p>
          <a:p>
            <a:pPr marL="331470" indent="-285750">
              <a:lnSpc>
                <a:spcPct val="100000"/>
              </a:lnSpc>
              <a:defRPr/>
            </a:pPr>
            <a:r>
              <a:rPr lang="en-US" sz="1800" dirty="0" smtClean="0">
                <a:solidFill>
                  <a:srgbClr val="040404"/>
                </a:solidFill>
              </a:rPr>
              <a:t>The </a:t>
            </a:r>
            <a:r>
              <a:rPr lang="en-US" sz="1800" dirty="0">
                <a:solidFill>
                  <a:srgbClr val="040404"/>
                </a:solidFill>
              </a:rPr>
              <a:t>following forms are found in the </a:t>
            </a:r>
            <a:r>
              <a:rPr lang="en-US" sz="1800" i="1" dirty="0">
                <a:solidFill>
                  <a:srgbClr val="040404"/>
                </a:solidFill>
              </a:rPr>
              <a:t>Procedures Manual</a:t>
            </a:r>
            <a:r>
              <a:rPr lang="en-US" sz="1800" dirty="0">
                <a:solidFill>
                  <a:srgbClr val="040404"/>
                </a:solidFill>
              </a:rPr>
              <a:t>:</a:t>
            </a:r>
          </a:p>
          <a:p>
            <a:pPr marL="801688" lvl="1" indent="-300038">
              <a:lnSpc>
                <a:spcPct val="100000"/>
              </a:lnSpc>
              <a:defRPr/>
            </a:pPr>
            <a:r>
              <a:rPr lang="en-US" sz="1800" dirty="0">
                <a:solidFill>
                  <a:srgbClr val="040404"/>
                </a:solidFill>
              </a:rPr>
              <a:t>Prior to testing</a:t>
            </a:r>
          </a:p>
          <a:p>
            <a:pPr marL="1245870" lvl="2" indent="-285750">
              <a:lnSpc>
                <a:spcPct val="100000"/>
              </a:lnSpc>
              <a:defRPr/>
            </a:pPr>
            <a:r>
              <a:rPr lang="en-US" dirty="0">
                <a:solidFill>
                  <a:prstClr val="black"/>
                </a:solidFill>
              </a:rPr>
              <a:t>SAC, DTC, Sensitive Data, TA, TE </a:t>
            </a:r>
            <a:r>
              <a:rPr lang="en-US" i="1" dirty="0">
                <a:solidFill>
                  <a:prstClr val="black"/>
                </a:solidFill>
              </a:rPr>
              <a:t>Security Agreements - </a:t>
            </a:r>
            <a:r>
              <a:rPr lang="en-US" dirty="0">
                <a:solidFill>
                  <a:prstClr val="black"/>
                </a:solidFill>
              </a:rPr>
              <a:t>maintained locally</a:t>
            </a:r>
          </a:p>
          <a:p>
            <a:pPr marL="1245870" lvl="2" indent="-285750">
              <a:lnSpc>
                <a:spcPct val="100000"/>
              </a:lnSpc>
              <a:defRPr/>
            </a:pPr>
            <a:r>
              <a:rPr lang="en-US" i="1" dirty="0">
                <a:solidFill>
                  <a:srgbClr val="040404"/>
                </a:solidFill>
              </a:rPr>
              <a:t>Security Agreement </a:t>
            </a:r>
            <a:r>
              <a:rPr lang="en-US" dirty="0">
                <a:solidFill>
                  <a:srgbClr val="040404"/>
                </a:solidFill>
              </a:rPr>
              <a:t>(DAC only)</a:t>
            </a:r>
            <a:endParaRPr lang="en-US" dirty="0">
              <a:solidFill>
                <a:prstClr val="black"/>
              </a:solidFill>
            </a:endParaRPr>
          </a:p>
          <a:p>
            <a:pPr marL="1245870" lvl="2" indent="-285750">
              <a:lnSpc>
                <a:spcPct val="100000"/>
              </a:lnSpc>
              <a:defRPr/>
            </a:pPr>
            <a:r>
              <a:rPr lang="en-US" i="1" dirty="0">
                <a:solidFill>
                  <a:prstClr val="black"/>
                </a:solidFill>
              </a:rPr>
              <a:t>Verification of District Training</a:t>
            </a:r>
            <a:endParaRPr lang="en-US" dirty="0">
              <a:solidFill>
                <a:prstClr val="black"/>
              </a:solidFill>
            </a:endParaRPr>
          </a:p>
          <a:p>
            <a:pPr marL="801688" lvl="1" indent="-300038">
              <a:lnSpc>
                <a:spcPct val="100000"/>
              </a:lnSpc>
              <a:defRPr/>
            </a:pPr>
            <a:r>
              <a:rPr lang="en-US" sz="1800" dirty="0">
                <a:solidFill>
                  <a:prstClr val="black"/>
                </a:solidFill>
              </a:rPr>
              <a:t>During Testing</a:t>
            </a:r>
          </a:p>
          <a:p>
            <a:pPr marL="1245870" lvl="2" indent="-285750">
              <a:lnSpc>
                <a:spcPct val="100000"/>
              </a:lnSpc>
              <a:defRPr/>
            </a:pPr>
            <a:r>
              <a:rPr lang="en-US" dirty="0">
                <a:solidFill>
                  <a:prstClr val="black"/>
                </a:solidFill>
              </a:rPr>
              <a:t>School Chain of Custody - maintained locally</a:t>
            </a:r>
          </a:p>
          <a:p>
            <a:pPr marL="1245870" lvl="2" indent="-285750">
              <a:lnSpc>
                <a:spcPct val="100000"/>
              </a:lnSpc>
              <a:defRPr/>
            </a:pPr>
            <a:r>
              <a:rPr lang="en-US" i="1" dirty="0">
                <a:solidFill>
                  <a:prstClr val="black"/>
                </a:solidFill>
              </a:rPr>
              <a:t>Testing Irregularity or Security Breach </a:t>
            </a:r>
          </a:p>
          <a:p>
            <a:pPr marL="1645920" lvl="3" indent="-285750">
              <a:lnSpc>
                <a:spcPct val="100000"/>
              </a:lnSpc>
              <a:defRPr/>
            </a:pPr>
            <a:r>
              <a:rPr lang="en-US" i="1" dirty="0">
                <a:solidFill>
                  <a:prstClr val="black"/>
                </a:solidFill>
              </a:rPr>
              <a:t>Test Incident Report </a:t>
            </a:r>
            <a:r>
              <a:rPr lang="en-US" dirty="0">
                <a:solidFill>
                  <a:prstClr val="black"/>
                </a:solidFill>
              </a:rPr>
              <a:t>spreadsheet</a:t>
            </a:r>
          </a:p>
          <a:p>
            <a:pPr marL="1245870" lvl="2" indent="-285750">
              <a:lnSpc>
                <a:spcPct val="100000"/>
              </a:lnSpc>
              <a:defRPr/>
            </a:pPr>
            <a:r>
              <a:rPr lang="en-US" i="1" dirty="0">
                <a:solidFill>
                  <a:prstClr val="black"/>
                </a:solidFill>
              </a:rPr>
              <a:t>Contaminated, Damaged, or Missing Materials</a:t>
            </a:r>
            <a:endParaRPr lang="en-US" dirty="0">
              <a:solidFill>
                <a:prstClr val="black"/>
              </a:solidFill>
            </a:endParaRPr>
          </a:p>
          <a:p>
            <a:pPr marL="801688" lvl="1" indent="-300038">
              <a:lnSpc>
                <a:spcPct val="100000"/>
              </a:lnSpc>
              <a:defRPr/>
            </a:pPr>
            <a:r>
              <a:rPr lang="en-US" sz="1800" dirty="0">
                <a:solidFill>
                  <a:prstClr val="black"/>
                </a:solidFill>
              </a:rPr>
              <a:t>After Testing</a:t>
            </a:r>
          </a:p>
          <a:p>
            <a:pPr marL="1245870" lvl="2" indent="-285750">
              <a:lnSpc>
                <a:spcPct val="100000"/>
              </a:lnSpc>
              <a:defRPr/>
            </a:pPr>
            <a:r>
              <a:rPr lang="en-US" i="1" dirty="0" smtClean="0">
                <a:solidFill>
                  <a:prstClr val="black"/>
                </a:solidFill>
              </a:rPr>
              <a:t>Post-test </a:t>
            </a:r>
            <a:r>
              <a:rPr lang="en-US" i="1" dirty="0">
                <a:solidFill>
                  <a:prstClr val="black"/>
                </a:solidFill>
              </a:rPr>
              <a:t>Compliance</a:t>
            </a:r>
            <a:endParaRPr lang="en-US" dirty="0">
              <a:solidFill>
                <a:srgbClr val="040404"/>
              </a:solidFill>
            </a:endParaRPr>
          </a:p>
          <a:p>
            <a:pPr marL="1245870" lvl="2" indent="-285750">
              <a:lnSpc>
                <a:spcPct val="100000"/>
              </a:lnSpc>
              <a:defRPr/>
            </a:pPr>
            <a:r>
              <a:rPr lang="en-US" i="1" dirty="0">
                <a:solidFill>
                  <a:srgbClr val="040404"/>
                </a:solidFill>
              </a:rPr>
              <a:t>Scratch Paper Verification</a:t>
            </a:r>
            <a:endParaRPr lang="en-US" dirty="0">
              <a:solidFill>
                <a:prstClr val="black"/>
              </a:solidFill>
            </a:endParaRPr>
          </a:p>
          <a:p>
            <a:pPr marL="1245870" lvl="2" indent="-285750">
              <a:lnSpc>
                <a:spcPct val="100000"/>
              </a:lnSpc>
              <a:defRPr/>
            </a:pPr>
            <a:r>
              <a:rPr lang="en-US" i="1" dirty="0" smtClean="0">
                <a:solidFill>
                  <a:srgbClr val="040404"/>
                </a:solidFill>
              </a:rPr>
              <a:t>Secure Data Removal Verification</a:t>
            </a:r>
            <a:r>
              <a:rPr lang="en-US" dirty="0" smtClean="0">
                <a:solidFill>
                  <a:prstClr val="black"/>
                </a:solidFill>
              </a:rPr>
              <a:t> </a:t>
            </a:r>
            <a:r>
              <a:rPr lang="en-US" dirty="0">
                <a:solidFill>
                  <a:prstClr val="black"/>
                </a:solidFill>
              </a:rPr>
              <a:t>- maintained locally</a:t>
            </a:r>
          </a:p>
          <a:p>
            <a:endParaRPr lang="en-US" dirty="0"/>
          </a:p>
        </p:txBody>
      </p:sp>
      <p:sp>
        <p:nvSpPr>
          <p:cNvPr id="4" name="Slide Number Placeholder 3">
            <a:extLst>
              <a:ext uri="{FF2B5EF4-FFF2-40B4-BE49-F238E27FC236}">
                <a16:creationId xmlns="" xmlns:a16="http://schemas.microsoft.com/office/drawing/2014/main" id="{42CC57A0-9938-4088-8AC3-D96F17F446EC}"/>
              </a:ext>
            </a:extLst>
          </p:cNvPr>
          <p:cNvSpPr>
            <a:spLocks noGrp="1"/>
          </p:cNvSpPr>
          <p:nvPr>
            <p:ph type="sldNum" sz="quarter" idx="12"/>
          </p:nvPr>
        </p:nvSpPr>
        <p:spPr/>
        <p:txBody>
          <a:bodyPr/>
          <a:lstStyle/>
          <a:p>
            <a:fld id="{C479D5F6-EDCB-402A-AC08-4943A1820E8F}" type="slidenum">
              <a:rPr lang="en-US" smtClean="0"/>
              <a:pPr/>
              <a:t>164</a:t>
            </a:fld>
            <a:endParaRPr lang="en-US" dirty="0"/>
          </a:p>
        </p:txBody>
      </p:sp>
      <p:grpSp>
        <p:nvGrpSpPr>
          <p:cNvPr id="7" name="Group 6">
            <a:extLst>
              <a:ext uri="{FF2B5EF4-FFF2-40B4-BE49-F238E27FC236}">
                <a16:creationId xmlns="" xmlns:a16="http://schemas.microsoft.com/office/drawing/2014/main" id="{4F8D60E8-C340-4944-A439-E003FE172206}"/>
              </a:ext>
            </a:extLst>
          </p:cNvPr>
          <p:cNvGrpSpPr/>
          <p:nvPr/>
        </p:nvGrpSpPr>
        <p:grpSpPr>
          <a:xfrm>
            <a:off x="6700308" y="3553684"/>
            <a:ext cx="2327956" cy="1200329"/>
            <a:chOff x="6637106" y="1752301"/>
            <a:chExt cx="2327956" cy="1200329"/>
          </a:xfrm>
        </p:grpSpPr>
        <p:sp>
          <p:nvSpPr>
            <p:cNvPr id="8" name="TextBox 7">
              <a:extLst>
                <a:ext uri="{FF2B5EF4-FFF2-40B4-BE49-F238E27FC236}">
                  <a16:creationId xmlns="" xmlns:a16="http://schemas.microsoft.com/office/drawing/2014/main" id="{13DDF131-B508-42B8-8B84-0A21CD011FB2}"/>
                </a:ext>
              </a:extLst>
            </p:cNvPr>
            <p:cNvSpPr txBox="1"/>
            <p:nvPr/>
          </p:nvSpPr>
          <p:spPr>
            <a:xfrm>
              <a:off x="6637106" y="1752301"/>
              <a:ext cx="2327956" cy="1200329"/>
            </a:xfrm>
            <a:prstGeom prst="rect">
              <a:avLst/>
            </a:prstGeom>
            <a:solidFill>
              <a:srgbClr val="FFD100"/>
            </a:solidFill>
          </p:spPr>
          <p:txBody>
            <a:bodyPr wrap="square" rtlCol="0">
              <a:spAutoFit/>
            </a:bodyPr>
            <a:lstStyle/>
            <a:p>
              <a:pPr algn="ctr" defTabSz="457200"/>
              <a:r>
                <a:rPr lang="en-US" dirty="0">
                  <a:solidFill>
                    <a:prstClr val="black"/>
                  </a:solidFill>
                </a:rPr>
                <a:t>Only use spring 2020 forms with CDE logo</a:t>
              </a:r>
            </a:p>
            <a:p>
              <a:pPr algn="ctr" defTabSz="457200"/>
              <a:endParaRPr lang="en-US" dirty="0">
                <a:solidFill>
                  <a:prstClr val="black"/>
                </a:solidFill>
                <a:latin typeface="Trebuchet MS" panose="020B0603020202020204" pitchFamily="34" charset="0"/>
              </a:endParaRPr>
            </a:p>
            <a:p>
              <a:pPr algn="ctr" defTabSz="457200"/>
              <a:endParaRPr lang="en-US" dirty="0">
                <a:solidFill>
                  <a:prstClr val="black"/>
                </a:solidFill>
                <a:latin typeface="Trebuchet MS" panose="020B0603020202020204" pitchFamily="34" charset="0"/>
              </a:endParaRPr>
            </a:p>
          </p:txBody>
        </p:sp>
        <p:pic>
          <p:nvPicPr>
            <p:cNvPr id="9" name="Picture 8">
              <a:extLst>
                <a:ext uri="{FF2B5EF4-FFF2-40B4-BE49-F238E27FC236}">
                  <a16:creationId xmlns="" xmlns:a16="http://schemas.microsoft.com/office/drawing/2014/main" id="{8B2ED9F0-85F6-4BF4-AFDA-4802A2A3FC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1784" y="2402443"/>
              <a:ext cx="1038599" cy="441535"/>
            </a:xfrm>
            <a:prstGeom prst="rect">
              <a:avLst/>
            </a:prstGeom>
          </p:spPr>
        </p:pic>
      </p:grpSp>
      <p:sp>
        <p:nvSpPr>
          <p:cNvPr id="10" name="Flowchart: Punched Tape 9">
            <a:extLst>
              <a:ext uri="{FF2B5EF4-FFF2-40B4-BE49-F238E27FC236}">
                <a16:creationId xmlns="" xmlns:a16="http://schemas.microsoft.com/office/drawing/2014/main" id="{D9483E5B-ADAC-43C7-A9F1-408B7789DB99}"/>
              </a:ext>
            </a:extLst>
          </p:cNvPr>
          <p:cNvSpPr/>
          <p:nvPr/>
        </p:nvSpPr>
        <p:spPr>
          <a:xfrm>
            <a:off x="7854674" y="431494"/>
            <a:ext cx="1143000" cy="514952"/>
          </a:xfrm>
          <a:prstGeom prst="flowChartPunchedTap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prstClr val="black"/>
                </a:solidFill>
              </a:rPr>
              <a:t>Handout</a:t>
            </a:r>
          </a:p>
        </p:txBody>
      </p:sp>
    </p:spTree>
    <p:extLst>
      <p:ext uri="{BB962C8B-B14F-4D97-AF65-F5344CB8AC3E}">
        <p14:creationId xmlns:p14="http://schemas.microsoft.com/office/powerpoint/2010/main" val="83201660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9D1289-65BA-4FB1-92B2-6BA28A4877D5}"/>
              </a:ext>
            </a:extLst>
          </p:cNvPr>
          <p:cNvSpPr>
            <a:spLocks noGrp="1"/>
          </p:cNvSpPr>
          <p:nvPr>
            <p:ph type="ctrTitle"/>
          </p:nvPr>
        </p:nvSpPr>
        <p:spPr/>
        <p:txBody>
          <a:bodyPr/>
          <a:lstStyle/>
          <a:p>
            <a:r>
              <a:rPr lang="en-US" dirty="0" err="1"/>
              <a:t>PAnext</a:t>
            </a:r>
            <a:r>
              <a:rPr lang="en-US" dirty="0"/>
              <a:t> Clean-up</a:t>
            </a:r>
          </a:p>
        </p:txBody>
      </p:sp>
      <p:sp>
        <p:nvSpPr>
          <p:cNvPr id="3" name="Slide Number Placeholder 2">
            <a:extLst>
              <a:ext uri="{FF2B5EF4-FFF2-40B4-BE49-F238E27FC236}">
                <a16:creationId xmlns="" xmlns:a16="http://schemas.microsoft.com/office/drawing/2014/main" id="{D73DF877-5D0E-42A0-A969-3FE55F6EF610}"/>
              </a:ext>
            </a:extLst>
          </p:cNvPr>
          <p:cNvSpPr>
            <a:spLocks noGrp="1"/>
          </p:cNvSpPr>
          <p:nvPr>
            <p:ph type="sldNum" sz="quarter" idx="12"/>
          </p:nvPr>
        </p:nvSpPr>
        <p:spPr/>
        <p:txBody>
          <a:bodyPr/>
          <a:lstStyle/>
          <a:p>
            <a:fld id="{C479D5F6-EDCB-402A-AC08-4943A1820E8F}" type="slidenum">
              <a:rPr lang="en-US" smtClean="0"/>
              <a:pPr/>
              <a:t>165</a:t>
            </a:fld>
            <a:endParaRPr lang="en-US" dirty="0"/>
          </a:p>
        </p:txBody>
      </p:sp>
    </p:spTree>
    <p:extLst>
      <p:ext uri="{BB962C8B-B14F-4D97-AF65-F5344CB8AC3E}">
        <p14:creationId xmlns:p14="http://schemas.microsoft.com/office/powerpoint/2010/main" val="18493779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CA440D-A63F-4ADD-9659-C4BAC24B790D}"/>
              </a:ext>
            </a:extLst>
          </p:cNvPr>
          <p:cNvSpPr>
            <a:spLocks noGrp="1"/>
          </p:cNvSpPr>
          <p:nvPr>
            <p:ph type="title"/>
          </p:nvPr>
        </p:nvSpPr>
        <p:spPr/>
        <p:txBody>
          <a:bodyPr/>
          <a:lstStyle/>
          <a:p>
            <a:r>
              <a:rPr lang="en-US" dirty="0" err="1"/>
              <a:t>PAnext</a:t>
            </a:r>
            <a:r>
              <a:rPr lang="en-US" dirty="0"/>
              <a:t> Clean-up Activities – CBT and PBT</a:t>
            </a:r>
          </a:p>
        </p:txBody>
      </p:sp>
      <p:sp>
        <p:nvSpPr>
          <p:cNvPr id="3" name="Content Placeholder 2">
            <a:extLst>
              <a:ext uri="{FF2B5EF4-FFF2-40B4-BE49-F238E27FC236}">
                <a16:creationId xmlns="" xmlns:a16="http://schemas.microsoft.com/office/drawing/2014/main" id="{074F1BFE-877A-4467-ACAE-1846FBA36B4A}"/>
              </a:ext>
            </a:extLst>
          </p:cNvPr>
          <p:cNvSpPr>
            <a:spLocks noGrp="1"/>
          </p:cNvSpPr>
          <p:nvPr>
            <p:ph idx="1"/>
          </p:nvPr>
        </p:nvSpPr>
        <p:spPr>
          <a:xfrm>
            <a:off x="628650" y="848549"/>
            <a:ext cx="7886700" cy="5664217"/>
          </a:xfrm>
        </p:spPr>
        <p:txBody>
          <a:bodyPr>
            <a:normAutofit lnSpcReduction="10000"/>
          </a:bodyPr>
          <a:lstStyle/>
          <a:p>
            <a:pPr marL="0" indent="0">
              <a:lnSpc>
                <a:spcPct val="100000"/>
              </a:lnSpc>
              <a:buNone/>
              <a:defRPr/>
            </a:pPr>
            <a:r>
              <a:rPr lang="en-US" sz="2000" dirty="0" smtClean="0">
                <a:solidFill>
                  <a:sysClr val="windowText" lastClr="000000"/>
                </a:solidFill>
              </a:rPr>
              <a:t>Student demographic data in </a:t>
            </a:r>
            <a:r>
              <a:rPr lang="en-US" sz="2000" dirty="0" err="1" smtClean="0">
                <a:solidFill>
                  <a:sysClr val="windowText" lastClr="000000"/>
                </a:solidFill>
              </a:rPr>
              <a:t>PAnext</a:t>
            </a:r>
            <a:r>
              <a:rPr lang="en-US" sz="2000" dirty="0" smtClean="0">
                <a:solidFill>
                  <a:sysClr val="windowText" lastClr="000000"/>
                </a:solidFill>
              </a:rPr>
              <a:t> is used for reporting (i.e., individual student performance reports, school/district-level reports, data files)</a:t>
            </a:r>
          </a:p>
          <a:p>
            <a:pPr>
              <a:lnSpc>
                <a:spcPct val="100000"/>
              </a:lnSpc>
              <a:defRPr/>
            </a:pPr>
            <a:endParaRPr lang="en-US" sz="1800" dirty="0" smtClean="0">
              <a:solidFill>
                <a:sysClr val="windowText" lastClr="000000"/>
              </a:solidFill>
            </a:endParaRPr>
          </a:p>
          <a:p>
            <a:pPr>
              <a:lnSpc>
                <a:spcPct val="100000"/>
              </a:lnSpc>
              <a:defRPr/>
            </a:pPr>
            <a:r>
              <a:rPr lang="en-US" sz="1800" dirty="0" smtClean="0">
                <a:solidFill>
                  <a:sysClr val="windowText" lastClr="000000"/>
                </a:solidFill>
              </a:rPr>
              <a:t>Use </a:t>
            </a:r>
            <a:r>
              <a:rPr lang="en-US" sz="1800" dirty="0">
                <a:solidFill>
                  <a:sysClr val="windowText" lastClr="000000"/>
                </a:solidFill>
              </a:rPr>
              <a:t>Operational Reports to ensure data accuracy: </a:t>
            </a:r>
            <a:endParaRPr lang="en-US" sz="1800" dirty="0" smtClean="0">
              <a:solidFill>
                <a:sysClr val="windowText" lastClr="000000"/>
              </a:solidFill>
            </a:endParaRPr>
          </a:p>
          <a:p>
            <a:pPr lvl="1">
              <a:lnSpc>
                <a:spcPct val="100000"/>
              </a:lnSpc>
              <a:defRPr/>
            </a:pPr>
            <a:r>
              <a:rPr lang="en-US" sz="1800" b="1" dirty="0" smtClean="0">
                <a:solidFill>
                  <a:sysClr val="windowText" lastClr="000000"/>
                </a:solidFill>
              </a:rPr>
              <a:t>Reports </a:t>
            </a:r>
            <a:r>
              <a:rPr lang="en-US" sz="1800" b="1" dirty="0">
                <a:solidFill>
                  <a:sysClr val="windowText" lastClr="000000"/>
                </a:solidFill>
              </a:rPr>
              <a:t>&gt; Operational Reports &gt; Students &amp; Registrations &gt;</a:t>
            </a:r>
            <a:r>
              <a:rPr lang="en-US" sz="1800" dirty="0">
                <a:solidFill>
                  <a:sysClr val="windowText" lastClr="000000"/>
                </a:solidFill>
              </a:rPr>
              <a:t> </a:t>
            </a:r>
          </a:p>
          <a:p>
            <a:pPr lvl="2">
              <a:lnSpc>
                <a:spcPct val="100000"/>
              </a:lnSpc>
              <a:defRPr/>
            </a:pPr>
            <a:r>
              <a:rPr lang="en-US" dirty="0">
                <a:solidFill>
                  <a:sysClr val="windowText" lastClr="000000"/>
                </a:solidFill>
              </a:rPr>
              <a:t>Not Tested Student Tests (students with a NT Code/Reason applied)</a:t>
            </a:r>
          </a:p>
          <a:p>
            <a:pPr lvl="2">
              <a:lnSpc>
                <a:spcPct val="100000"/>
              </a:lnSpc>
              <a:defRPr/>
            </a:pPr>
            <a:r>
              <a:rPr lang="en-US" dirty="0">
                <a:solidFill>
                  <a:sysClr val="windowText" lastClr="000000"/>
                </a:solidFill>
              </a:rPr>
              <a:t>Void Score Tests (students with a Void Code/Reason applied)</a:t>
            </a:r>
          </a:p>
          <a:p>
            <a:pPr lvl="2">
              <a:lnSpc>
                <a:spcPct val="100000"/>
              </a:lnSpc>
              <a:defRPr/>
            </a:pPr>
            <a:r>
              <a:rPr lang="en-US" dirty="0">
                <a:solidFill>
                  <a:sysClr val="windowText" lastClr="000000"/>
                </a:solidFill>
              </a:rPr>
              <a:t>Students Registered but not Assigned to a Test</a:t>
            </a:r>
          </a:p>
          <a:p>
            <a:pPr lvl="2">
              <a:lnSpc>
                <a:spcPct val="100000"/>
              </a:lnSpc>
              <a:defRPr/>
            </a:pPr>
            <a:r>
              <a:rPr lang="en-US" dirty="0">
                <a:solidFill>
                  <a:sysClr val="windowText" lastClr="000000"/>
                </a:solidFill>
              </a:rPr>
              <a:t>Student Tests that have been Assigned but Not Yet Completed</a:t>
            </a:r>
          </a:p>
          <a:p>
            <a:pPr lvl="2">
              <a:lnSpc>
                <a:spcPct val="100000"/>
              </a:lnSpc>
              <a:defRPr/>
            </a:pPr>
            <a:r>
              <a:rPr lang="en-US" dirty="0">
                <a:solidFill>
                  <a:sysClr val="windowText" lastClr="000000"/>
                </a:solidFill>
              </a:rPr>
              <a:t>Students where Responsible District/School is Different from Testing District/School</a:t>
            </a:r>
          </a:p>
          <a:p>
            <a:pPr lvl="2">
              <a:lnSpc>
                <a:spcPct val="100000"/>
              </a:lnSpc>
              <a:defRPr/>
            </a:pPr>
            <a:r>
              <a:rPr lang="en-US" dirty="0">
                <a:solidFill>
                  <a:sysClr val="windowText" lastClr="000000"/>
                </a:solidFill>
              </a:rPr>
              <a:t>Students with Multiple Tests of Same Subject Area</a:t>
            </a:r>
          </a:p>
          <a:p>
            <a:pPr lvl="1">
              <a:lnSpc>
                <a:spcPct val="100000"/>
              </a:lnSpc>
              <a:defRPr/>
            </a:pPr>
            <a:endParaRPr lang="en-US" sz="1800" dirty="0">
              <a:solidFill>
                <a:sysClr val="windowText" lastClr="000000"/>
              </a:solidFill>
            </a:endParaRPr>
          </a:p>
          <a:p>
            <a:pPr marL="690563" lvl="1" indent="-233363">
              <a:lnSpc>
                <a:spcPct val="100000"/>
              </a:lnSpc>
              <a:defRPr/>
            </a:pPr>
            <a:r>
              <a:rPr lang="en-US" sz="1800" b="1" dirty="0">
                <a:solidFill>
                  <a:sysClr val="windowText" lastClr="000000"/>
                </a:solidFill>
              </a:rPr>
              <a:t>Reports &gt; Operational Reports &gt; Online Testing &gt;</a:t>
            </a:r>
          </a:p>
          <a:p>
            <a:pPr lvl="2">
              <a:lnSpc>
                <a:spcPct val="100000"/>
              </a:lnSpc>
              <a:defRPr/>
            </a:pPr>
            <a:r>
              <a:rPr lang="en-US" dirty="0">
                <a:solidFill>
                  <a:sysClr val="windowText" lastClr="000000"/>
                </a:solidFill>
              </a:rPr>
              <a:t>Online Student Tests Marked Test Complete</a:t>
            </a:r>
          </a:p>
          <a:p>
            <a:pPr marL="1539875" lvl="3" indent="-225425">
              <a:lnSpc>
                <a:spcPct val="100000"/>
              </a:lnSpc>
              <a:defRPr/>
            </a:pPr>
            <a:r>
              <a:rPr lang="en-US" dirty="0">
                <a:solidFill>
                  <a:sysClr val="windowText" lastClr="000000"/>
                </a:solidFill>
              </a:rPr>
              <a:t>For School/District records only – Mark Test Complete Reason does not invalidate</a:t>
            </a:r>
          </a:p>
          <a:p>
            <a:pPr marL="1539875" lvl="3" indent="-225425">
              <a:lnSpc>
                <a:spcPct val="100000"/>
              </a:lnSpc>
              <a:defRPr/>
            </a:pPr>
            <a:r>
              <a:rPr lang="en-US" dirty="0">
                <a:solidFill>
                  <a:sysClr val="windowText" lastClr="000000"/>
                </a:solidFill>
              </a:rPr>
              <a:t>Must enter Void Code/Reason separately</a:t>
            </a:r>
          </a:p>
        </p:txBody>
      </p:sp>
      <p:sp>
        <p:nvSpPr>
          <p:cNvPr id="4" name="Slide Number Placeholder 3">
            <a:extLst>
              <a:ext uri="{FF2B5EF4-FFF2-40B4-BE49-F238E27FC236}">
                <a16:creationId xmlns="" xmlns:a16="http://schemas.microsoft.com/office/drawing/2014/main" id="{2E4B631F-ED8E-4923-A441-D75B4942F4D3}"/>
              </a:ext>
            </a:extLst>
          </p:cNvPr>
          <p:cNvSpPr>
            <a:spLocks noGrp="1"/>
          </p:cNvSpPr>
          <p:nvPr>
            <p:ph type="sldNum" sz="quarter" idx="12"/>
          </p:nvPr>
        </p:nvSpPr>
        <p:spPr/>
        <p:txBody>
          <a:bodyPr/>
          <a:lstStyle/>
          <a:p>
            <a:fld id="{C479D5F6-EDCB-402A-AC08-4943A1820E8F}" type="slidenum">
              <a:rPr lang="en-US" smtClean="0"/>
              <a:pPr/>
              <a:t>166</a:t>
            </a:fld>
            <a:endParaRPr lang="en-US" dirty="0"/>
          </a:p>
        </p:txBody>
      </p:sp>
    </p:spTree>
    <p:extLst>
      <p:ext uri="{BB962C8B-B14F-4D97-AF65-F5344CB8AC3E}">
        <p14:creationId xmlns:p14="http://schemas.microsoft.com/office/powerpoint/2010/main" val="400666227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A2F62F-3325-47C2-8EAA-447A13B438C1}"/>
              </a:ext>
            </a:extLst>
          </p:cNvPr>
          <p:cNvSpPr>
            <a:spLocks noGrp="1"/>
          </p:cNvSpPr>
          <p:nvPr>
            <p:ph type="title"/>
          </p:nvPr>
        </p:nvSpPr>
        <p:spPr/>
        <p:txBody>
          <a:bodyPr/>
          <a:lstStyle/>
          <a:p>
            <a:r>
              <a:rPr lang="en-US" dirty="0"/>
              <a:t>Coding Invalidations</a:t>
            </a:r>
          </a:p>
        </p:txBody>
      </p:sp>
      <p:sp>
        <p:nvSpPr>
          <p:cNvPr id="3" name="Content Placeholder 2">
            <a:extLst>
              <a:ext uri="{FF2B5EF4-FFF2-40B4-BE49-F238E27FC236}">
                <a16:creationId xmlns="" xmlns:a16="http://schemas.microsoft.com/office/drawing/2014/main" id="{FEB3D695-6A53-46AF-8DD9-8C1262307796}"/>
              </a:ext>
            </a:extLst>
          </p:cNvPr>
          <p:cNvSpPr>
            <a:spLocks noGrp="1"/>
          </p:cNvSpPr>
          <p:nvPr>
            <p:ph idx="1"/>
          </p:nvPr>
        </p:nvSpPr>
        <p:spPr>
          <a:xfrm>
            <a:off x="628650" y="848550"/>
            <a:ext cx="7886700" cy="5802416"/>
          </a:xfrm>
        </p:spPr>
        <p:txBody>
          <a:bodyPr>
            <a:normAutofit lnSpcReduction="10000"/>
          </a:bodyPr>
          <a:lstStyle/>
          <a:p>
            <a:pPr marL="0" indent="0">
              <a:lnSpc>
                <a:spcPct val="100000"/>
              </a:lnSpc>
              <a:buNone/>
              <a:defRPr/>
            </a:pPr>
            <a:r>
              <a:rPr lang="en-US" dirty="0">
                <a:solidFill>
                  <a:sysClr val="windowText" lastClr="000000"/>
                </a:solidFill>
              </a:rPr>
              <a:t>There are two categories of invalidation codes:</a:t>
            </a:r>
          </a:p>
          <a:p>
            <a:pPr lvl="1">
              <a:lnSpc>
                <a:spcPct val="100000"/>
              </a:lnSpc>
              <a:defRPr/>
            </a:pPr>
            <a:r>
              <a:rPr lang="en-US" sz="1800" dirty="0">
                <a:solidFill>
                  <a:sysClr val="windowText" lastClr="000000"/>
                </a:solidFill>
              </a:rPr>
              <a:t>Not Tested Reasons/Codes</a:t>
            </a:r>
          </a:p>
          <a:p>
            <a:pPr lvl="1">
              <a:lnSpc>
                <a:spcPct val="100000"/>
              </a:lnSpc>
              <a:defRPr/>
            </a:pPr>
            <a:r>
              <a:rPr lang="en-US" sz="1800" dirty="0">
                <a:solidFill>
                  <a:sysClr val="windowText" lastClr="000000"/>
                </a:solidFill>
              </a:rPr>
              <a:t>Void Test Score Reasons/Codes</a:t>
            </a:r>
          </a:p>
          <a:p>
            <a:pPr marL="0" indent="0">
              <a:lnSpc>
                <a:spcPct val="100000"/>
              </a:lnSpc>
              <a:buNone/>
              <a:defRPr/>
            </a:pPr>
            <a:endParaRPr lang="en-US" sz="1100" dirty="0">
              <a:solidFill>
                <a:sysClr val="windowText" lastClr="000000"/>
              </a:solidFill>
            </a:endParaRPr>
          </a:p>
          <a:p>
            <a:pPr marL="0" indent="0">
              <a:lnSpc>
                <a:spcPct val="100000"/>
              </a:lnSpc>
              <a:buNone/>
              <a:defRPr/>
            </a:pPr>
            <a:r>
              <a:rPr lang="en-US" dirty="0" smtClean="0">
                <a:solidFill>
                  <a:sysClr val="windowText" lastClr="000000"/>
                </a:solidFill>
              </a:rPr>
              <a:t>Indicate coding in </a:t>
            </a:r>
            <a:r>
              <a:rPr lang="en-US" dirty="0" err="1">
                <a:solidFill>
                  <a:sysClr val="windowText" lastClr="000000"/>
                </a:solidFill>
              </a:rPr>
              <a:t>PAnext</a:t>
            </a:r>
            <a:r>
              <a:rPr lang="en-US" dirty="0">
                <a:solidFill>
                  <a:sysClr val="windowText" lastClr="000000"/>
                </a:solidFill>
              </a:rPr>
              <a:t> in two ways:</a:t>
            </a:r>
          </a:p>
          <a:p>
            <a:pPr marL="800100" lvl="1" indent="-342900">
              <a:lnSpc>
                <a:spcPct val="100000"/>
              </a:lnSpc>
              <a:buFont typeface="+mj-lt"/>
              <a:buAutoNum type="arabicPeriod"/>
              <a:defRPr/>
            </a:pPr>
            <a:r>
              <a:rPr lang="en-US" sz="1800" dirty="0">
                <a:solidFill>
                  <a:sysClr val="windowText" lastClr="000000"/>
                </a:solidFill>
              </a:rPr>
              <a:t>Student-by-student through User Interface (Sensitive Data role)</a:t>
            </a:r>
          </a:p>
          <a:p>
            <a:pPr marL="457200" lvl="1" indent="0">
              <a:lnSpc>
                <a:spcPct val="100000"/>
              </a:lnSpc>
              <a:buNone/>
              <a:defRPr/>
            </a:pPr>
            <a:r>
              <a:rPr lang="en-US" sz="1800" dirty="0" smtClean="0">
                <a:solidFill>
                  <a:sysClr val="windowText" lastClr="000000"/>
                </a:solidFill>
              </a:rPr>
              <a:t>- or -</a:t>
            </a:r>
          </a:p>
          <a:p>
            <a:pPr marL="800100" lvl="1" indent="-342900">
              <a:lnSpc>
                <a:spcPct val="100000"/>
              </a:lnSpc>
              <a:buFont typeface="+mj-lt"/>
              <a:buAutoNum type="arabicPeriod" startAt="2"/>
              <a:defRPr/>
            </a:pPr>
            <a:r>
              <a:rPr lang="en-US" sz="1800" dirty="0" smtClean="0">
                <a:solidFill>
                  <a:sysClr val="windowText" lastClr="000000"/>
                </a:solidFill>
              </a:rPr>
              <a:t>Batch </a:t>
            </a:r>
            <a:r>
              <a:rPr lang="en-US" sz="1800" dirty="0">
                <a:solidFill>
                  <a:sysClr val="windowText" lastClr="000000"/>
                </a:solidFill>
              </a:rPr>
              <a:t>loaded through Student Test Update process (STU role)</a:t>
            </a:r>
          </a:p>
          <a:p>
            <a:pPr marL="0" indent="0">
              <a:lnSpc>
                <a:spcPct val="100000"/>
              </a:lnSpc>
              <a:buNone/>
              <a:defRPr/>
            </a:pPr>
            <a:endParaRPr lang="en-US" sz="1100" dirty="0">
              <a:solidFill>
                <a:sysClr val="windowText" lastClr="000000"/>
              </a:solidFill>
            </a:endParaRPr>
          </a:p>
          <a:p>
            <a:pPr marL="0" indent="0">
              <a:lnSpc>
                <a:spcPct val="100000"/>
              </a:lnSpc>
              <a:buNone/>
              <a:defRPr/>
            </a:pPr>
            <a:r>
              <a:rPr lang="en-US" dirty="0">
                <a:solidFill>
                  <a:sysClr val="windowText" lastClr="000000"/>
                </a:solidFill>
              </a:rPr>
              <a:t>Coding is unique to each test</a:t>
            </a:r>
          </a:p>
          <a:p>
            <a:pPr lvl="1">
              <a:lnSpc>
                <a:spcPct val="100000"/>
              </a:lnSpc>
              <a:defRPr/>
            </a:pPr>
            <a:r>
              <a:rPr lang="en-US" sz="1800" dirty="0">
                <a:solidFill>
                  <a:sysClr val="windowText" lastClr="000000"/>
                </a:solidFill>
              </a:rPr>
              <a:t>Does not transfer across math, ELA, science, and social studies tests</a:t>
            </a:r>
          </a:p>
          <a:p>
            <a:pPr lvl="1">
              <a:lnSpc>
                <a:spcPct val="100000"/>
              </a:lnSpc>
              <a:defRPr/>
            </a:pPr>
            <a:r>
              <a:rPr lang="en-US" sz="1800" dirty="0">
                <a:solidFill>
                  <a:sysClr val="windowText" lastClr="000000"/>
                </a:solidFill>
              </a:rPr>
              <a:t>Entered for each test as appropriate</a:t>
            </a:r>
          </a:p>
          <a:p>
            <a:pPr marL="0" indent="0">
              <a:lnSpc>
                <a:spcPct val="100000"/>
              </a:lnSpc>
              <a:buNone/>
              <a:defRPr/>
            </a:pPr>
            <a:endParaRPr lang="en-US" sz="1100" dirty="0">
              <a:solidFill>
                <a:sysClr val="windowText" lastClr="000000"/>
              </a:solidFill>
            </a:endParaRPr>
          </a:p>
          <a:p>
            <a:pPr marL="0" indent="0">
              <a:lnSpc>
                <a:spcPct val="100000"/>
              </a:lnSpc>
              <a:buNone/>
              <a:defRPr/>
            </a:pPr>
            <a:r>
              <a:rPr lang="en-US" dirty="0">
                <a:solidFill>
                  <a:sysClr val="windowText" lastClr="000000"/>
                </a:solidFill>
              </a:rPr>
              <a:t>“Marked Complete” </a:t>
            </a:r>
            <a:r>
              <a:rPr lang="en-US" u="sng" dirty="0">
                <a:solidFill>
                  <a:sysClr val="windowText" lastClr="000000"/>
                </a:solidFill>
              </a:rPr>
              <a:t>does not</a:t>
            </a:r>
            <a:r>
              <a:rPr lang="en-US" dirty="0">
                <a:solidFill>
                  <a:sysClr val="windowText" lastClr="000000"/>
                </a:solidFill>
              </a:rPr>
              <a:t> invalidate tests</a:t>
            </a:r>
          </a:p>
          <a:p>
            <a:pPr lvl="1">
              <a:lnSpc>
                <a:spcPct val="100000"/>
              </a:lnSpc>
              <a:defRPr/>
            </a:pPr>
            <a:r>
              <a:rPr lang="en-US" sz="1800" dirty="0">
                <a:solidFill>
                  <a:sysClr val="windowText" lastClr="000000"/>
                </a:solidFill>
              </a:rPr>
              <a:t>“Mark Test Complete Reasons” are for district/school use only</a:t>
            </a:r>
          </a:p>
          <a:p>
            <a:pPr lvl="1">
              <a:lnSpc>
                <a:spcPct val="100000"/>
              </a:lnSpc>
              <a:defRPr/>
            </a:pPr>
            <a:r>
              <a:rPr lang="en-US" sz="1800" dirty="0">
                <a:solidFill>
                  <a:sysClr val="windowText" lastClr="000000"/>
                </a:solidFill>
              </a:rPr>
              <a:t>They do not “flow” into scoring/reporting</a:t>
            </a:r>
          </a:p>
          <a:p>
            <a:endParaRPr lang="en-US" dirty="0"/>
          </a:p>
        </p:txBody>
      </p:sp>
      <p:sp>
        <p:nvSpPr>
          <p:cNvPr id="4" name="Slide Number Placeholder 3">
            <a:extLst>
              <a:ext uri="{FF2B5EF4-FFF2-40B4-BE49-F238E27FC236}">
                <a16:creationId xmlns="" xmlns:a16="http://schemas.microsoft.com/office/drawing/2014/main" id="{1317C91C-E9D9-4EC8-B343-A7D46C14EF60}"/>
              </a:ext>
            </a:extLst>
          </p:cNvPr>
          <p:cNvSpPr>
            <a:spLocks noGrp="1"/>
          </p:cNvSpPr>
          <p:nvPr>
            <p:ph type="sldNum" sz="quarter" idx="12"/>
          </p:nvPr>
        </p:nvSpPr>
        <p:spPr/>
        <p:txBody>
          <a:bodyPr/>
          <a:lstStyle/>
          <a:p>
            <a:fld id="{C479D5F6-EDCB-402A-AC08-4943A1820E8F}" type="slidenum">
              <a:rPr lang="en-US" smtClean="0"/>
              <a:pPr/>
              <a:t>167</a:t>
            </a:fld>
            <a:endParaRPr lang="en-US" dirty="0"/>
          </a:p>
        </p:txBody>
      </p:sp>
    </p:spTree>
    <p:extLst>
      <p:ext uri="{BB962C8B-B14F-4D97-AF65-F5344CB8AC3E}">
        <p14:creationId xmlns:p14="http://schemas.microsoft.com/office/powerpoint/2010/main" val="54768588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50DF1F-5EAC-4985-8CAF-68D3A6B6C5A1}"/>
              </a:ext>
            </a:extLst>
          </p:cNvPr>
          <p:cNvSpPr>
            <a:spLocks noGrp="1"/>
          </p:cNvSpPr>
          <p:nvPr>
            <p:ph type="title"/>
          </p:nvPr>
        </p:nvSpPr>
        <p:spPr/>
        <p:txBody>
          <a:bodyPr/>
          <a:lstStyle/>
          <a:p>
            <a:r>
              <a:rPr lang="en-US" dirty="0"/>
              <a:t>Not Tested Students</a:t>
            </a:r>
          </a:p>
        </p:txBody>
      </p:sp>
      <p:sp>
        <p:nvSpPr>
          <p:cNvPr id="3" name="Content Placeholder 2">
            <a:extLst>
              <a:ext uri="{FF2B5EF4-FFF2-40B4-BE49-F238E27FC236}">
                <a16:creationId xmlns="" xmlns:a16="http://schemas.microsoft.com/office/drawing/2014/main" id="{20945BBD-A989-476C-B7FA-4C57F01EA1D1}"/>
              </a:ext>
            </a:extLst>
          </p:cNvPr>
          <p:cNvSpPr>
            <a:spLocks noGrp="1"/>
          </p:cNvSpPr>
          <p:nvPr>
            <p:ph idx="1"/>
          </p:nvPr>
        </p:nvSpPr>
        <p:spPr>
          <a:xfrm>
            <a:off x="628649" y="848549"/>
            <a:ext cx="8104804" cy="5943593"/>
          </a:xfrm>
        </p:spPr>
        <p:txBody>
          <a:bodyPr>
            <a:normAutofit/>
          </a:bodyPr>
          <a:lstStyle/>
          <a:p>
            <a:pPr marL="342900" indent="-342900">
              <a:buClr>
                <a:sysClr val="windowText" lastClr="000000"/>
              </a:buClr>
              <a:defRPr/>
            </a:pPr>
            <a:r>
              <a:rPr lang="en-US" sz="1800" dirty="0">
                <a:solidFill>
                  <a:sysClr val="windowText" lastClr="000000"/>
                </a:solidFill>
              </a:rPr>
              <a:t>Students who were absent or not tested (did not access any part of the test): </a:t>
            </a:r>
          </a:p>
          <a:p>
            <a:pPr marL="800100" lvl="1" indent="-342900">
              <a:buClr>
                <a:sysClr val="windowText" lastClr="000000"/>
              </a:buClr>
              <a:defRPr/>
            </a:pPr>
            <a:r>
              <a:rPr lang="en-US" sz="1800" dirty="0" smtClean="0">
                <a:solidFill>
                  <a:sysClr val="windowText" lastClr="000000"/>
                </a:solidFill>
              </a:rPr>
              <a:t>PBT</a:t>
            </a:r>
            <a:r>
              <a:rPr lang="en-US" sz="1800" dirty="0">
                <a:solidFill>
                  <a:sysClr val="windowText" lastClr="000000"/>
                </a:solidFill>
              </a:rPr>
              <a:t>: Return test materials in nonscorable boxes with unused materials</a:t>
            </a:r>
          </a:p>
          <a:p>
            <a:pPr lvl="2">
              <a:buClr>
                <a:sysClr val="windowText" lastClr="000000"/>
              </a:buClr>
              <a:defRPr/>
            </a:pPr>
            <a:r>
              <a:rPr lang="en-US" b="1" dirty="0">
                <a:solidFill>
                  <a:sysClr val="windowText" lastClr="000000"/>
                </a:solidFill>
              </a:rPr>
              <a:t>ACTION</a:t>
            </a:r>
            <a:r>
              <a:rPr lang="en-US" dirty="0">
                <a:solidFill>
                  <a:sysClr val="windowText" lastClr="000000"/>
                </a:solidFill>
              </a:rPr>
              <a:t>: Indicate the Not Tested </a:t>
            </a:r>
            <a:r>
              <a:rPr lang="en-US" dirty="0" smtClean="0">
                <a:solidFill>
                  <a:sysClr val="windowText" lastClr="000000"/>
                </a:solidFill>
              </a:rPr>
              <a:t>Reason/Code </a:t>
            </a:r>
            <a:r>
              <a:rPr lang="en-US" dirty="0">
                <a:solidFill>
                  <a:sysClr val="windowText" lastClr="000000"/>
                </a:solidFill>
              </a:rPr>
              <a:t>in </a:t>
            </a:r>
            <a:r>
              <a:rPr lang="en-US" dirty="0" err="1">
                <a:solidFill>
                  <a:sysClr val="windowText" lastClr="000000"/>
                </a:solidFill>
              </a:rPr>
              <a:t>PAnext</a:t>
            </a:r>
            <a:endParaRPr lang="en-US" dirty="0">
              <a:solidFill>
                <a:sysClr val="windowText" lastClr="000000"/>
              </a:solidFill>
            </a:endParaRPr>
          </a:p>
          <a:p>
            <a:pPr marL="800100" lvl="1" indent="-342900">
              <a:buClr>
                <a:sysClr val="windowText" lastClr="000000"/>
              </a:buClr>
              <a:defRPr/>
            </a:pPr>
            <a:r>
              <a:rPr lang="en-US" sz="1800" dirty="0" smtClean="0">
                <a:solidFill>
                  <a:sysClr val="windowText" lastClr="000000"/>
                </a:solidFill>
              </a:rPr>
              <a:t>CBT</a:t>
            </a:r>
            <a:r>
              <a:rPr lang="en-US" sz="1800" dirty="0">
                <a:solidFill>
                  <a:sysClr val="windowText" lastClr="000000"/>
                </a:solidFill>
              </a:rPr>
              <a:t>: DO NOT mark complete students who did not start testing</a:t>
            </a:r>
          </a:p>
          <a:p>
            <a:pPr lvl="2">
              <a:buClr>
                <a:sysClr val="windowText" lastClr="000000"/>
              </a:buClr>
              <a:defRPr/>
            </a:pPr>
            <a:r>
              <a:rPr lang="en-US" b="1" dirty="0">
                <a:solidFill>
                  <a:sysClr val="windowText" lastClr="000000"/>
                </a:solidFill>
              </a:rPr>
              <a:t>ACTION</a:t>
            </a:r>
            <a:r>
              <a:rPr lang="en-US" dirty="0">
                <a:solidFill>
                  <a:sysClr val="windowText" lastClr="000000"/>
                </a:solidFill>
              </a:rPr>
              <a:t>: Remove students from prepared/started test sessions</a:t>
            </a:r>
          </a:p>
          <a:p>
            <a:pPr lvl="3" indent="-285750">
              <a:buClr>
                <a:sysClr val="windowText" lastClr="000000"/>
              </a:buClr>
              <a:defRPr/>
            </a:pPr>
            <a:r>
              <a:rPr lang="en-US" b="1" dirty="0" smtClean="0">
                <a:solidFill>
                  <a:schemeClr val="accent5"/>
                </a:solidFill>
              </a:rPr>
              <a:t>To find these tests:</a:t>
            </a:r>
          </a:p>
          <a:p>
            <a:pPr lvl="4">
              <a:defRPr/>
            </a:pPr>
            <a:r>
              <a:rPr lang="en-US" dirty="0">
                <a:solidFill>
                  <a:sysClr val="windowText" lastClr="000000"/>
                </a:solidFill>
              </a:rPr>
              <a:t>Go to </a:t>
            </a:r>
            <a:r>
              <a:rPr lang="en-US" dirty="0" err="1">
                <a:solidFill>
                  <a:sysClr val="windowText" lastClr="000000"/>
                </a:solidFill>
              </a:rPr>
              <a:t>PAnext</a:t>
            </a:r>
            <a:r>
              <a:rPr lang="en-US" baseline="30000" dirty="0">
                <a:solidFill>
                  <a:sysClr val="windowText" lastClr="000000"/>
                </a:solidFill>
              </a:rPr>
              <a:t> </a:t>
            </a:r>
            <a:r>
              <a:rPr lang="en-US" dirty="0">
                <a:solidFill>
                  <a:sysClr val="windowText" lastClr="000000"/>
                </a:solidFill>
              </a:rPr>
              <a:t>&gt; </a:t>
            </a:r>
            <a:r>
              <a:rPr lang="en-US" b="1" dirty="0">
                <a:solidFill>
                  <a:sysClr val="windowText" lastClr="000000"/>
                </a:solidFill>
              </a:rPr>
              <a:t>Reports</a:t>
            </a:r>
            <a:r>
              <a:rPr lang="en-US" dirty="0">
                <a:solidFill>
                  <a:sysClr val="windowText" lastClr="000000"/>
                </a:solidFill>
              </a:rPr>
              <a:t> &gt; </a:t>
            </a:r>
            <a:r>
              <a:rPr lang="en-US" b="1" dirty="0">
                <a:solidFill>
                  <a:sysClr val="windowText" lastClr="000000"/>
                </a:solidFill>
              </a:rPr>
              <a:t>Operational Reports</a:t>
            </a:r>
            <a:r>
              <a:rPr lang="en-US" dirty="0">
                <a:solidFill>
                  <a:sysClr val="windowText" lastClr="000000"/>
                </a:solidFill>
              </a:rPr>
              <a:t> &gt; </a:t>
            </a:r>
            <a:r>
              <a:rPr lang="en-US" b="1" dirty="0">
                <a:solidFill>
                  <a:sysClr val="windowText" lastClr="000000"/>
                </a:solidFill>
              </a:rPr>
              <a:t>Online Testing</a:t>
            </a:r>
            <a:endParaRPr lang="en-US" dirty="0">
              <a:solidFill>
                <a:sysClr val="windowText" lastClr="000000"/>
              </a:solidFill>
            </a:endParaRPr>
          </a:p>
          <a:p>
            <a:pPr lvl="4">
              <a:defRPr/>
            </a:pPr>
            <a:r>
              <a:rPr lang="en-US" dirty="0">
                <a:solidFill>
                  <a:sysClr val="windowText" lastClr="000000"/>
                </a:solidFill>
              </a:rPr>
              <a:t>Select </a:t>
            </a:r>
            <a:r>
              <a:rPr lang="en-US" b="1" dirty="0">
                <a:solidFill>
                  <a:sysClr val="windowText" lastClr="000000"/>
                </a:solidFill>
              </a:rPr>
              <a:t>Session Roster</a:t>
            </a:r>
            <a:endParaRPr lang="en-US" dirty="0">
              <a:solidFill>
                <a:sysClr val="windowText" lastClr="000000"/>
              </a:solidFill>
            </a:endParaRPr>
          </a:p>
          <a:p>
            <a:pPr lvl="4">
              <a:defRPr/>
            </a:pPr>
            <a:r>
              <a:rPr lang="en-US" b="1" dirty="0">
                <a:solidFill>
                  <a:sysClr val="windowText" lastClr="000000"/>
                </a:solidFill>
              </a:rPr>
              <a:t>Request </a:t>
            </a:r>
            <a:r>
              <a:rPr lang="en-US" dirty="0">
                <a:solidFill>
                  <a:sysClr val="windowText" lastClr="000000"/>
                </a:solidFill>
              </a:rPr>
              <a:t>the report</a:t>
            </a:r>
          </a:p>
          <a:p>
            <a:pPr lvl="4">
              <a:defRPr/>
            </a:pPr>
            <a:r>
              <a:rPr lang="en-US" b="1" dirty="0">
                <a:solidFill>
                  <a:sysClr val="windowText" lastClr="000000"/>
                </a:solidFill>
              </a:rPr>
              <a:t>Download Report</a:t>
            </a:r>
          </a:p>
          <a:p>
            <a:pPr lvl="5">
              <a:defRPr/>
            </a:pPr>
            <a:r>
              <a:rPr lang="en-US" dirty="0">
                <a:solidFill>
                  <a:sysClr val="windowText" lastClr="000000"/>
                </a:solidFill>
              </a:rPr>
              <a:t>Filter </a:t>
            </a:r>
            <a:r>
              <a:rPr lang="en-US" b="1" dirty="0">
                <a:solidFill>
                  <a:sysClr val="windowText" lastClr="000000"/>
                </a:solidFill>
              </a:rPr>
              <a:t>Test Status </a:t>
            </a:r>
            <a:r>
              <a:rPr lang="en-US" dirty="0">
                <a:solidFill>
                  <a:sysClr val="windowText" lastClr="000000"/>
                </a:solidFill>
              </a:rPr>
              <a:t>column and look for tests in </a:t>
            </a:r>
            <a:r>
              <a:rPr lang="en-US" b="1" dirty="0" smtClean="0">
                <a:solidFill>
                  <a:sysClr val="windowText" lastClr="000000"/>
                </a:solidFill>
              </a:rPr>
              <a:t>Testing </a:t>
            </a:r>
            <a:r>
              <a:rPr lang="en-US" dirty="0" smtClean="0">
                <a:solidFill>
                  <a:sysClr val="windowText" lastClr="000000"/>
                </a:solidFill>
              </a:rPr>
              <a:t>status</a:t>
            </a:r>
            <a:endParaRPr lang="en-US" b="1" dirty="0">
              <a:solidFill>
                <a:sysClr val="windowText" lastClr="000000"/>
              </a:solidFill>
            </a:endParaRPr>
          </a:p>
          <a:p>
            <a:pPr lvl="5">
              <a:defRPr/>
            </a:pPr>
            <a:r>
              <a:rPr lang="en-US" b="1" dirty="0" smtClean="0">
                <a:solidFill>
                  <a:sysClr val="windowText" lastClr="000000"/>
                </a:solidFill>
              </a:rPr>
              <a:t>Remove</a:t>
            </a:r>
            <a:r>
              <a:rPr lang="en-US" dirty="0" smtClean="0">
                <a:solidFill>
                  <a:sysClr val="windowText" lastClr="000000"/>
                </a:solidFill>
              </a:rPr>
              <a:t> students from sessions if all three units are </a:t>
            </a:r>
            <a:r>
              <a:rPr lang="en-US" b="1" dirty="0" smtClean="0">
                <a:solidFill>
                  <a:sysClr val="windowText" lastClr="000000"/>
                </a:solidFill>
              </a:rPr>
              <a:t>Ready</a:t>
            </a:r>
          </a:p>
          <a:p>
            <a:pPr lvl="5">
              <a:defRPr/>
            </a:pPr>
            <a:endParaRPr lang="en-US" b="1" dirty="0" smtClean="0">
              <a:solidFill>
                <a:sysClr val="windowText" lastClr="000000"/>
              </a:solidFill>
            </a:endParaRPr>
          </a:p>
          <a:p>
            <a:pPr lvl="5">
              <a:defRPr/>
            </a:pPr>
            <a:endParaRPr lang="en-US" b="1" dirty="0">
              <a:solidFill>
                <a:sysClr val="windowText" lastClr="000000"/>
              </a:solidFill>
            </a:endParaRPr>
          </a:p>
          <a:p>
            <a:pPr marL="2286000" lvl="5" indent="0">
              <a:buNone/>
              <a:defRPr/>
            </a:pPr>
            <a:endParaRPr lang="en-US" b="1" dirty="0" smtClean="0">
              <a:solidFill>
                <a:sysClr val="windowText" lastClr="000000"/>
              </a:solidFill>
            </a:endParaRPr>
          </a:p>
          <a:p>
            <a:pPr marL="1604963" lvl="3" indent="-285750">
              <a:buClr>
                <a:sysClr val="windowText" lastClr="000000"/>
              </a:buClr>
              <a:defRPr/>
            </a:pPr>
            <a:r>
              <a:rPr lang="en-US" dirty="0" smtClean="0">
                <a:solidFill>
                  <a:sysClr val="windowText" lastClr="000000"/>
                </a:solidFill>
              </a:rPr>
              <a:t>If </a:t>
            </a:r>
            <a:r>
              <a:rPr lang="en-US" dirty="0">
                <a:solidFill>
                  <a:sysClr val="windowText" lastClr="000000"/>
                </a:solidFill>
              </a:rPr>
              <a:t>test session is not prepared/started, do not have to remove </a:t>
            </a:r>
            <a:r>
              <a:rPr lang="en-US" dirty="0" smtClean="0">
                <a:solidFill>
                  <a:sysClr val="windowText" lastClr="000000"/>
                </a:solidFill>
              </a:rPr>
              <a:t>students (on Session Roster report, Test Status = Assigned)</a:t>
            </a:r>
            <a:endParaRPr lang="en-US" dirty="0">
              <a:solidFill>
                <a:sysClr val="windowText" lastClr="000000"/>
              </a:solidFill>
            </a:endParaRPr>
          </a:p>
          <a:p>
            <a:pPr lvl="2">
              <a:buClr>
                <a:sysClr val="windowText" lastClr="000000"/>
              </a:buClr>
              <a:defRPr/>
            </a:pPr>
            <a:r>
              <a:rPr lang="en-US" b="1" dirty="0" smtClean="0">
                <a:solidFill>
                  <a:sysClr val="windowText" lastClr="000000"/>
                </a:solidFill>
              </a:rPr>
              <a:t>ACTION</a:t>
            </a:r>
            <a:r>
              <a:rPr lang="en-US" dirty="0" smtClean="0">
                <a:solidFill>
                  <a:sysClr val="windowText" lastClr="000000"/>
                </a:solidFill>
              </a:rPr>
              <a:t>: Indicate the Not Tested Reason/Code in </a:t>
            </a:r>
            <a:r>
              <a:rPr lang="en-US" dirty="0" err="1" smtClean="0">
                <a:solidFill>
                  <a:sysClr val="windowText" lastClr="000000"/>
                </a:solidFill>
              </a:rPr>
              <a:t>PAnext</a:t>
            </a:r>
            <a:endParaRPr lang="en-US" dirty="0"/>
          </a:p>
        </p:txBody>
      </p:sp>
      <p:sp>
        <p:nvSpPr>
          <p:cNvPr id="4" name="Slide Number Placeholder 3">
            <a:extLst>
              <a:ext uri="{FF2B5EF4-FFF2-40B4-BE49-F238E27FC236}">
                <a16:creationId xmlns="" xmlns:a16="http://schemas.microsoft.com/office/drawing/2014/main" id="{643AB8C4-9185-46EA-9654-F24CA3B6C3BE}"/>
              </a:ext>
            </a:extLst>
          </p:cNvPr>
          <p:cNvSpPr>
            <a:spLocks noGrp="1"/>
          </p:cNvSpPr>
          <p:nvPr>
            <p:ph type="sldNum" sz="quarter" idx="12"/>
          </p:nvPr>
        </p:nvSpPr>
        <p:spPr/>
        <p:txBody>
          <a:bodyPr/>
          <a:lstStyle/>
          <a:p>
            <a:fld id="{C479D5F6-EDCB-402A-AC08-4943A1820E8F}" type="slidenum">
              <a:rPr lang="en-US" smtClean="0"/>
              <a:pPr/>
              <a:t>168</a:t>
            </a:fld>
            <a:endParaRPr lang="en-US" dirty="0"/>
          </a:p>
        </p:txBody>
      </p:sp>
      <p:sp>
        <p:nvSpPr>
          <p:cNvPr id="5" name="TextBox 4"/>
          <p:cNvSpPr txBox="1"/>
          <p:nvPr/>
        </p:nvSpPr>
        <p:spPr>
          <a:xfrm>
            <a:off x="1490133" y="6422810"/>
            <a:ext cx="6158203" cy="369332"/>
          </a:xfrm>
          <a:prstGeom prst="rect">
            <a:avLst/>
          </a:prstGeom>
          <a:solidFill>
            <a:schemeClr val="accent4"/>
          </a:solidFill>
        </p:spPr>
        <p:txBody>
          <a:bodyPr wrap="square" rtlCol="0">
            <a:spAutoFit/>
          </a:bodyPr>
          <a:lstStyle/>
          <a:p>
            <a:pPr marL="57150" lvl="2" indent="0" algn="ctr">
              <a:buClr>
                <a:sysClr val="windowText" lastClr="000000"/>
              </a:buClr>
              <a:buNone/>
              <a:defRPr/>
            </a:pPr>
            <a:r>
              <a:rPr lang="en-US" dirty="0" smtClean="0">
                <a:solidFill>
                  <a:sysClr val="windowText" lastClr="000000"/>
                </a:solidFill>
              </a:rPr>
              <a:t>Not </a:t>
            </a:r>
            <a:r>
              <a:rPr lang="en-US" dirty="0">
                <a:solidFill>
                  <a:sysClr val="windowText" lastClr="000000"/>
                </a:solidFill>
              </a:rPr>
              <a:t>Tested </a:t>
            </a:r>
            <a:r>
              <a:rPr lang="en-US" dirty="0" smtClean="0">
                <a:solidFill>
                  <a:sysClr val="windowText" lastClr="000000"/>
                </a:solidFill>
              </a:rPr>
              <a:t>Reason/Codes </a:t>
            </a:r>
            <a:r>
              <a:rPr lang="en-US" dirty="0">
                <a:solidFill>
                  <a:sysClr val="windowText" lastClr="000000"/>
                </a:solidFill>
              </a:rPr>
              <a:t>are in </a:t>
            </a:r>
            <a:r>
              <a:rPr lang="en-US" i="1" dirty="0" smtClean="0">
                <a:solidFill>
                  <a:sysClr val="windowText" lastClr="000000"/>
                </a:solidFill>
              </a:rPr>
              <a:t>PM</a:t>
            </a:r>
            <a:r>
              <a:rPr lang="en-US" dirty="0" smtClean="0">
                <a:solidFill>
                  <a:sysClr val="windowText" lastClr="000000"/>
                </a:solidFill>
              </a:rPr>
              <a:t> </a:t>
            </a:r>
            <a:r>
              <a:rPr lang="en-US" i="1" dirty="0">
                <a:solidFill>
                  <a:sysClr val="windowText" lastClr="000000"/>
                </a:solidFill>
              </a:rPr>
              <a:t>Appendix K:</a:t>
            </a:r>
            <a:r>
              <a:rPr lang="en-US" dirty="0">
                <a:solidFill>
                  <a:sysClr val="windowText" lastClr="000000"/>
                </a:solidFill>
              </a:rPr>
              <a:t> </a:t>
            </a:r>
            <a:r>
              <a:rPr lang="en-US" i="1" dirty="0">
                <a:solidFill>
                  <a:sysClr val="windowText" lastClr="000000"/>
                </a:solidFill>
              </a:rPr>
              <a:t>Data Section </a:t>
            </a:r>
            <a:r>
              <a:rPr lang="en-US" i="1" dirty="0" smtClean="0">
                <a:solidFill>
                  <a:sysClr val="windowText" lastClr="000000"/>
                </a:solidFill>
              </a:rPr>
              <a:t>3</a:t>
            </a:r>
            <a:endParaRPr lang="en-US" i="1" dirty="0">
              <a:solidFill>
                <a:sysClr val="windowText" lastClr="000000"/>
              </a:solidFill>
            </a:endParaRPr>
          </a:p>
        </p:txBody>
      </p:sp>
      <p:pic>
        <p:nvPicPr>
          <p:cNvPr id="9" name="Picture 8"/>
          <p:cNvPicPr>
            <a:picLocks noChangeAspect="1"/>
          </p:cNvPicPr>
          <p:nvPr/>
        </p:nvPicPr>
        <p:blipFill>
          <a:blip r:embed="rId2"/>
          <a:stretch>
            <a:fillRect/>
          </a:stretch>
        </p:blipFill>
        <p:spPr>
          <a:xfrm>
            <a:off x="0" y="4648880"/>
            <a:ext cx="9144000" cy="695325"/>
          </a:xfrm>
          <a:prstGeom prst="rect">
            <a:avLst/>
          </a:prstGeom>
        </p:spPr>
      </p:pic>
      <p:sp>
        <p:nvSpPr>
          <p:cNvPr id="10" name="7-Point Star 9"/>
          <p:cNvSpPr/>
          <p:nvPr/>
        </p:nvSpPr>
        <p:spPr>
          <a:xfrm>
            <a:off x="0" y="2248786"/>
            <a:ext cx="1888620" cy="999858"/>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Common Question</a:t>
            </a:r>
            <a:endParaRPr lang="en-US" dirty="0"/>
          </a:p>
        </p:txBody>
      </p:sp>
    </p:spTree>
    <p:extLst>
      <p:ext uri="{BB962C8B-B14F-4D97-AF65-F5344CB8AC3E}">
        <p14:creationId xmlns:p14="http://schemas.microsoft.com/office/powerpoint/2010/main" val="366900582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2D51AE-07D6-4262-8B8A-1AF1E4D8FBE3}"/>
              </a:ext>
            </a:extLst>
          </p:cNvPr>
          <p:cNvSpPr>
            <a:spLocks noGrp="1"/>
          </p:cNvSpPr>
          <p:nvPr>
            <p:ph type="title"/>
          </p:nvPr>
        </p:nvSpPr>
        <p:spPr/>
        <p:txBody>
          <a:bodyPr/>
          <a:lstStyle/>
          <a:p>
            <a:r>
              <a:rPr lang="en-US" dirty="0"/>
              <a:t>Stop Test Sessions</a:t>
            </a:r>
          </a:p>
        </p:txBody>
      </p:sp>
      <p:sp>
        <p:nvSpPr>
          <p:cNvPr id="3" name="Content Placeholder 2">
            <a:extLst>
              <a:ext uri="{FF2B5EF4-FFF2-40B4-BE49-F238E27FC236}">
                <a16:creationId xmlns="" xmlns:a16="http://schemas.microsoft.com/office/drawing/2014/main" id="{89DF2E42-CEF1-4680-AB5A-35E12532EFDD}"/>
              </a:ext>
            </a:extLst>
          </p:cNvPr>
          <p:cNvSpPr>
            <a:spLocks noGrp="1"/>
          </p:cNvSpPr>
          <p:nvPr>
            <p:ph idx="1"/>
          </p:nvPr>
        </p:nvSpPr>
        <p:spPr/>
        <p:txBody>
          <a:bodyPr/>
          <a:lstStyle/>
          <a:p>
            <a:pPr marL="342900" indent="-342900">
              <a:lnSpc>
                <a:spcPct val="100000"/>
              </a:lnSpc>
              <a:defRPr/>
            </a:pPr>
            <a:r>
              <a:rPr lang="en-US" dirty="0" smtClean="0">
                <a:solidFill>
                  <a:sysClr val="windowText" lastClr="000000"/>
                </a:solidFill>
              </a:rPr>
              <a:t>By </a:t>
            </a:r>
            <a:r>
              <a:rPr lang="en-US" b="1" dirty="0">
                <a:solidFill>
                  <a:schemeClr val="accent5"/>
                </a:solidFill>
              </a:rPr>
              <a:t>May 8, </a:t>
            </a:r>
            <a:r>
              <a:rPr lang="en-US" b="1" dirty="0" smtClean="0">
                <a:solidFill>
                  <a:schemeClr val="accent5"/>
                </a:solidFill>
              </a:rPr>
              <a:t>2020</a:t>
            </a:r>
            <a:r>
              <a:rPr lang="en-US" dirty="0" smtClean="0">
                <a:solidFill>
                  <a:sysClr val="windowText" lastClr="000000"/>
                </a:solidFill>
              </a:rPr>
              <a:t>, stop any </a:t>
            </a:r>
            <a:r>
              <a:rPr lang="en-US" dirty="0">
                <a:solidFill>
                  <a:sysClr val="windowText" lastClr="000000"/>
                </a:solidFill>
              </a:rPr>
              <a:t>test sessions that were </a:t>
            </a:r>
            <a:r>
              <a:rPr lang="en-US" u="sng" dirty="0" smtClean="0">
                <a:solidFill>
                  <a:sysClr val="windowText" lastClr="000000"/>
                </a:solidFill>
              </a:rPr>
              <a:t>started</a:t>
            </a:r>
            <a:endParaRPr lang="en-US" b="1" dirty="0">
              <a:solidFill>
                <a:schemeClr val="accent5"/>
              </a:solidFill>
            </a:endParaRPr>
          </a:p>
          <a:p>
            <a:pPr marL="342900" indent="-342900">
              <a:lnSpc>
                <a:spcPct val="100000"/>
              </a:lnSpc>
              <a:defRPr/>
            </a:pPr>
            <a:r>
              <a:rPr lang="en-US" dirty="0">
                <a:solidFill>
                  <a:sysClr val="windowText" lastClr="000000"/>
                </a:solidFill>
              </a:rPr>
              <a:t>Started test sessions cannot be stopped unless all units for all students are either “Completed” or “Marked Complete</a:t>
            </a:r>
            <a:r>
              <a:rPr lang="en-US" dirty="0" smtClean="0">
                <a:solidFill>
                  <a:sysClr val="windowText" lastClr="000000"/>
                </a:solidFill>
              </a:rPr>
              <a:t>”</a:t>
            </a:r>
            <a:endParaRPr lang="en-US" dirty="0">
              <a:solidFill>
                <a:sysClr val="windowText" lastClr="000000"/>
              </a:solidFill>
            </a:endParaRPr>
          </a:p>
        </p:txBody>
      </p:sp>
      <p:sp>
        <p:nvSpPr>
          <p:cNvPr id="4" name="Slide Number Placeholder 3">
            <a:extLst>
              <a:ext uri="{FF2B5EF4-FFF2-40B4-BE49-F238E27FC236}">
                <a16:creationId xmlns="" xmlns:a16="http://schemas.microsoft.com/office/drawing/2014/main" id="{69460D6D-58EA-4DBD-8682-9347F2E37347}"/>
              </a:ext>
            </a:extLst>
          </p:cNvPr>
          <p:cNvSpPr>
            <a:spLocks noGrp="1"/>
          </p:cNvSpPr>
          <p:nvPr>
            <p:ph type="sldNum" sz="quarter" idx="12"/>
          </p:nvPr>
        </p:nvSpPr>
        <p:spPr/>
        <p:txBody>
          <a:bodyPr/>
          <a:lstStyle/>
          <a:p>
            <a:fld id="{C479D5F6-EDCB-402A-AC08-4943A1820E8F}" type="slidenum">
              <a:rPr lang="en-US" smtClean="0"/>
              <a:pPr/>
              <a:t>169</a:t>
            </a:fld>
            <a:endParaRPr lang="en-US" dirty="0"/>
          </a:p>
        </p:txBody>
      </p:sp>
    </p:spTree>
    <p:extLst>
      <p:ext uri="{BB962C8B-B14F-4D97-AF65-F5344CB8AC3E}">
        <p14:creationId xmlns:p14="http://schemas.microsoft.com/office/powerpoint/2010/main" val="1722879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Spring 2020 CMAS Window</a:t>
            </a:r>
          </a:p>
        </p:txBody>
      </p:sp>
      <p:graphicFrame>
        <p:nvGraphicFramePr>
          <p:cNvPr id="5" name="Content Placeholder 4">
            <a:extLst>
              <a:ext uri="{FF2B5EF4-FFF2-40B4-BE49-F238E27FC236}">
                <a16:creationId xmlns="" xmlns:a16="http://schemas.microsoft.com/office/drawing/2014/main" id="{DAC11F72-ABD1-4CD9-94F8-81C79AE30347}"/>
              </a:ext>
            </a:extLst>
          </p:cNvPr>
          <p:cNvGraphicFramePr>
            <a:graphicFrameLocks noGrp="1"/>
          </p:cNvGraphicFramePr>
          <p:nvPr>
            <p:ph idx="1"/>
            <p:extLst>
              <p:ext uri="{D42A27DB-BD31-4B8C-83A1-F6EECF244321}">
                <p14:modId xmlns:p14="http://schemas.microsoft.com/office/powerpoint/2010/main" val="2427703104"/>
              </p:ext>
            </p:extLst>
          </p:nvPr>
        </p:nvGraphicFramePr>
        <p:xfrm>
          <a:off x="628651" y="1113858"/>
          <a:ext cx="7886700" cy="2809240"/>
        </p:xfrm>
        <a:graphic>
          <a:graphicData uri="http://schemas.openxmlformats.org/drawingml/2006/table">
            <a:tbl>
              <a:tblPr firstRow="1" bandRow="1">
                <a:tableStyleId>{5C22544A-7EE6-4342-B048-85BDC9FD1C3A}</a:tableStyleId>
              </a:tblPr>
              <a:tblGrid>
                <a:gridCol w="2628900">
                  <a:extLst>
                    <a:ext uri="{9D8B030D-6E8A-4147-A177-3AD203B41FA5}">
                      <a16:colId xmlns="" xmlns:a16="http://schemas.microsoft.com/office/drawing/2014/main" val="2924265272"/>
                    </a:ext>
                  </a:extLst>
                </a:gridCol>
                <a:gridCol w="2628900">
                  <a:extLst>
                    <a:ext uri="{9D8B030D-6E8A-4147-A177-3AD203B41FA5}">
                      <a16:colId xmlns="" xmlns:a16="http://schemas.microsoft.com/office/drawing/2014/main" val="1163673296"/>
                    </a:ext>
                  </a:extLst>
                </a:gridCol>
                <a:gridCol w="2628900">
                  <a:extLst>
                    <a:ext uri="{9D8B030D-6E8A-4147-A177-3AD203B41FA5}">
                      <a16:colId xmlns="" xmlns:a16="http://schemas.microsoft.com/office/drawing/2014/main" val="2781471380"/>
                    </a:ext>
                  </a:extLst>
                </a:gridCol>
              </a:tblGrid>
              <a:tr h="370840">
                <a:tc>
                  <a:txBody>
                    <a:bodyPr/>
                    <a:lstStyle/>
                    <a:p>
                      <a:pPr marL="0" marR="0" algn="ctr">
                        <a:spcBef>
                          <a:spcPts val="0"/>
                        </a:spcBef>
                        <a:spcAft>
                          <a:spcPts val="0"/>
                        </a:spcAft>
                      </a:pPr>
                      <a:r>
                        <a:rPr lang="en-US" sz="2000" dirty="0">
                          <a:effectLst/>
                        </a:rPr>
                        <a:t>Assessment</a:t>
                      </a:r>
                      <a:endParaRPr lang="en-US" sz="2000" dirty="0">
                        <a:solidFill>
                          <a:schemeClr val="bg1">
                            <a:lumMod val="10000"/>
                          </a:schemeClr>
                        </a:solidFill>
                        <a:effectLst/>
                        <a:latin typeface="Trebuchet MS" panose="020B0603020202020204" pitchFamily="34" charset="0"/>
                        <a:ea typeface="Calibri"/>
                      </a:endParaRPr>
                    </a:p>
                  </a:txBody>
                  <a:tcPr marL="0" marR="0" marT="0" marB="0" anchor="ctr"/>
                </a:tc>
                <a:tc>
                  <a:txBody>
                    <a:bodyPr/>
                    <a:lstStyle/>
                    <a:p>
                      <a:pPr marL="0" marR="0" algn="ctr">
                        <a:spcBef>
                          <a:spcPts val="0"/>
                        </a:spcBef>
                        <a:spcAft>
                          <a:spcPts val="0"/>
                        </a:spcAft>
                      </a:pPr>
                      <a:r>
                        <a:rPr lang="en-US" sz="2000" dirty="0">
                          <a:effectLst/>
                        </a:rPr>
                        <a:t>Grade(s)</a:t>
                      </a:r>
                      <a:endParaRPr lang="en-US" sz="2000" dirty="0">
                        <a:solidFill>
                          <a:schemeClr val="bg1">
                            <a:lumMod val="10000"/>
                          </a:schemeClr>
                        </a:solidFill>
                        <a:effectLst/>
                        <a:latin typeface="Trebuchet MS" panose="020B0603020202020204" pitchFamily="34" charset="0"/>
                        <a:ea typeface="Calibri"/>
                      </a:endParaRPr>
                    </a:p>
                  </a:txBody>
                  <a:tcPr marL="0" marR="0" marT="0" marB="0" anchor="ctr"/>
                </a:tc>
                <a:tc>
                  <a:txBody>
                    <a:bodyPr/>
                    <a:lstStyle/>
                    <a:p>
                      <a:pPr marL="0" marR="0" algn="ctr">
                        <a:spcBef>
                          <a:spcPts val="0"/>
                        </a:spcBef>
                        <a:spcAft>
                          <a:spcPts val="0"/>
                        </a:spcAft>
                      </a:pPr>
                      <a:r>
                        <a:rPr lang="en-US" sz="2000" dirty="0">
                          <a:effectLst/>
                        </a:rPr>
                        <a:t>Official</a:t>
                      </a:r>
                      <a:r>
                        <a:rPr lang="en-US" sz="2000" baseline="0" dirty="0">
                          <a:effectLst/>
                        </a:rPr>
                        <a:t> </a:t>
                      </a:r>
                      <a:r>
                        <a:rPr lang="en-US" sz="2000" dirty="0">
                          <a:effectLst/>
                        </a:rPr>
                        <a:t>Window</a:t>
                      </a:r>
                      <a:endParaRPr lang="en-US" sz="2000" dirty="0">
                        <a:solidFill>
                          <a:schemeClr val="bg1">
                            <a:lumMod val="10000"/>
                          </a:schemeClr>
                        </a:solidFill>
                        <a:effectLst/>
                        <a:latin typeface="Trebuchet MS" panose="020B0603020202020204" pitchFamily="34" charset="0"/>
                        <a:ea typeface="Calibri"/>
                      </a:endParaRPr>
                    </a:p>
                  </a:txBody>
                  <a:tcPr marL="0" marR="0" marT="0" marB="0" anchor="ctr"/>
                </a:tc>
                <a:extLst>
                  <a:ext uri="{0D108BD9-81ED-4DB2-BD59-A6C34878D82A}">
                    <a16:rowId xmlns="" xmlns:a16="http://schemas.microsoft.com/office/drawing/2014/main" val="135095212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rPr>
                        <a:t>CMAS and </a:t>
                      </a:r>
                      <a:r>
                        <a:rPr lang="en-US" sz="2000" dirty="0" err="1">
                          <a:effectLst/>
                        </a:rPr>
                        <a:t>CoAlt</a:t>
                      </a:r>
                      <a:r>
                        <a:rPr lang="en-US" sz="2000" dirty="0">
                          <a:effectLst/>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rPr>
                        <a:t>Social Studies</a:t>
                      </a:r>
                      <a:endParaRPr lang="en-US" sz="2000" b="0" baseline="30000" dirty="0">
                        <a:solidFill>
                          <a:schemeClr val="tx1">
                            <a:lumMod val="50000"/>
                          </a:schemeClr>
                        </a:solidFill>
                        <a:effectLst/>
                        <a:latin typeface="Trebuchet MS" panose="020B0603020202020204" pitchFamily="34" charset="0"/>
                        <a:ea typeface="Calibri"/>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rPr>
                        <a:t>4</a:t>
                      </a:r>
                      <a:r>
                        <a:rPr lang="en-US" sz="2000" baseline="30000" dirty="0">
                          <a:effectLst/>
                        </a:rPr>
                        <a:t>1</a:t>
                      </a:r>
                      <a:r>
                        <a:rPr lang="en-US" sz="2000" dirty="0">
                          <a:effectLst/>
                        </a:rPr>
                        <a:t>, 7</a:t>
                      </a:r>
                      <a:r>
                        <a:rPr lang="en-US" sz="2000" baseline="30000" dirty="0">
                          <a:effectLst/>
                        </a:rPr>
                        <a:t>1</a:t>
                      </a:r>
                      <a:endParaRPr lang="en-US" sz="2000" baseline="30000" dirty="0">
                        <a:solidFill>
                          <a:srgbClr val="000000"/>
                        </a:solidFill>
                        <a:effectLst/>
                        <a:latin typeface="Trebuchet MS" panose="020B0603020202020204" pitchFamily="34" charset="0"/>
                        <a:ea typeface="Calibri"/>
                      </a:endParaRPr>
                    </a:p>
                  </a:txBody>
                  <a:tcPr marL="0" marR="0" marT="0" marB="0" anchor="ctr"/>
                </a:tc>
                <a:tc rowSpan="3">
                  <a:txBody>
                    <a:bodyPr/>
                    <a:lstStyle/>
                    <a:p>
                      <a:pPr marL="0" marR="0" algn="ctr">
                        <a:spcBef>
                          <a:spcPts val="0"/>
                        </a:spcBef>
                        <a:spcAft>
                          <a:spcPts val="0"/>
                        </a:spcAft>
                      </a:pPr>
                      <a:r>
                        <a:rPr lang="en-US" sz="2000" dirty="0"/>
                        <a:t>April 6-24, 2020</a:t>
                      </a:r>
                      <a:endParaRPr lang="en-US" sz="2000" baseline="30000" dirty="0">
                        <a:solidFill>
                          <a:srgbClr val="000000"/>
                        </a:solidFill>
                        <a:effectLst/>
                        <a:latin typeface="Trebuchet MS" panose="020B0603020202020204" pitchFamily="34" charset="0"/>
                        <a:ea typeface="Calibri"/>
                      </a:endParaRPr>
                    </a:p>
                  </a:txBody>
                  <a:tcPr marL="0" marR="0" marT="0" marB="0" anchor="ctr"/>
                </a:tc>
                <a:extLst>
                  <a:ext uri="{0D108BD9-81ED-4DB2-BD59-A6C34878D82A}">
                    <a16:rowId xmlns="" xmlns:a16="http://schemas.microsoft.com/office/drawing/2014/main" val="3715143068"/>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rPr>
                        <a:t>CMAS and </a:t>
                      </a:r>
                      <a:r>
                        <a:rPr lang="en-US" sz="2000" dirty="0" err="1">
                          <a:effectLst/>
                        </a:rPr>
                        <a:t>CoAlt</a:t>
                      </a:r>
                      <a:r>
                        <a:rPr lang="en-US" sz="2000" dirty="0">
                          <a:effectLst/>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rPr>
                        <a:t>Science</a:t>
                      </a:r>
                      <a:endParaRPr lang="en-US" sz="2000" b="0" baseline="30000" dirty="0">
                        <a:solidFill>
                          <a:schemeClr val="tx1">
                            <a:lumMod val="50000"/>
                          </a:schemeClr>
                        </a:solidFill>
                        <a:effectLst/>
                        <a:latin typeface="Trebuchet MS" panose="020B0603020202020204" pitchFamily="34" charset="0"/>
                        <a:ea typeface="Calibri"/>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rPr>
                        <a:t>5, 8, 11</a:t>
                      </a:r>
                      <a:r>
                        <a:rPr lang="en-US" sz="2000" baseline="30000" dirty="0"/>
                        <a:t>2</a:t>
                      </a:r>
                      <a:endParaRPr lang="en-US" sz="2000" baseline="30000" dirty="0">
                        <a:solidFill>
                          <a:srgbClr val="000000"/>
                        </a:solidFill>
                        <a:effectLst/>
                        <a:latin typeface="Trebuchet MS" panose="020B0603020202020204" pitchFamily="34" charset="0"/>
                        <a:ea typeface="Calibri"/>
                      </a:endParaRPr>
                    </a:p>
                  </a:txBody>
                  <a:tcPr marL="0" marR="0" marT="0" marB="0" anchor="ctr"/>
                </a:tc>
                <a:tc vMerge="1">
                  <a:txBody>
                    <a:bodyPr/>
                    <a:lstStyle/>
                    <a:p>
                      <a:pPr marL="0" marR="0" algn="ctr">
                        <a:spcBef>
                          <a:spcPts val="0"/>
                        </a:spcBef>
                        <a:spcAft>
                          <a:spcPts val="0"/>
                        </a:spcAft>
                      </a:pPr>
                      <a:endParaRPr lang="en-US" sz="1800" baseline="30000" dirty="0">
                        <a:solidFill>
                          <a:schemeClr val="tx1">
                            <a:lumMod val="50000"/>
                          </a:schemeClr>
                        </a:solidFill>
                        <a:effectLst/>
                        <a:latin typeface="+mn-lt"/>
                        <a:ea typeface="Calibri"/>
                      </a:endParaRPr>
                    </a:p>
                  </a:txBody>
                  <a:tcPr marL="0" marR="0" marT="0" marB="0" anchor="ctr"/>
                </a:tc>
                <a:extLst>
                  <a:ext uri="{0D108BD9-81ED-4DB2-BD59-A6C34878D82A}">
                    <a16:rowId xmlns="" xmlns:a16="http://schemas.microsoft.com/office/drawing/2014/main" val="397668537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rPr>
                        <a:t>CMAS:</a:t>
                      </a:r>
                      <a:endParaRPr lang="en-US" sz="2000" baseline="0" dirty="0">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rPr>
                        <a:t>Math</a:t>
                      </a:r>
                      <a:r>
                        <a:rPr lang="en-US" sz="2000" baseline="0" dirty="0">
                          <a:effectLst/>
                        </a:rPr>
                        <a:t> and ELA (CSLA</a:t>
                      </a:r>
                      <a:r>
                        <a:rPr lang="en-US" sz="2000" baseline="30000" dirty="0">
                          <a:effectLst/>
                        </a:rPr>
                        <a:t>3</a:t>
                      </a:r>
                      <a:r>
                        <a:rPr lang="en-US" sz="2000" baseline="0" dirty="0">
                          <a:effectLst/>
                        </a:rPr>
                        <a:t>)</a:t>
                      </a:r>
                      <a:r>
                        <a:rPr lang="en-US" sz="2000" dirty="0">
                          <a:effectLst/>
                        </a:rPr>
                        <a:t> </a:t>
                      </a:r>
                      <a:endParaRPr lang="en-US" sz="2000" b="0" dirty="0">
                        <a:solidFill>
                          <a:schemeClr val="tx1">
                            <a:lumMod val="50000"/>
                          </a:schemeClr>
                        </a:solidFill>
                        <a:effectLst/>
                        <a:latin typeface="Trebuchet MS" panose="020B0603020202020204" pitchFamily="34" charset="0"/>
                        <a:ea typeface="Calibri"/>
                      </a:endParaRPr>
                    </a:p>
                  </a:txBody>
                  <a:tcPr marL="0" marR="0" marT="0" marB="0" anchor="ctr"/>
                </a:tc>
                <a:tc>
                  <a:txBody>
                    <a:bodyPr/>
                    <a:lstStyle/>
                    <a:p>
                      <a:pPr marL="0" marR="0" algn="ctr">
                        <a:spcBef>
                          <a:spcPts val="0"/>
                        </a:spcBef>
                        <a:spcAft>
                          <a:spcPts val="0"/>
                        </a:spcAft>
                      </a:pPr>
                      <a:r>
                        <a:rPr lang="en-US" sz="2000" dirty="0">
                          <a:effectLst/>
                        </a:rPr>
                        <a:t>3-8</a:t>
                      </a:r>
                      <a:r>
                        <a:rPr lang="en-US" sz="2000" baseline="30000" dirty="0">
                          <a:effectLst/>
                        </a:rPr>
                        <a:t>2</a:t>
                      </a:r>
                      <a:endParaRPr lang="en-US" sz="2000" baseline="30000" dirty="0">
                        <a:solidFill>
                          <a:srgbClr val="000000"/>
                        </a:solidFill>
                        <a:effectLst/>
                        <a:latin typeface="Trebuchet MS" panose="020B0603020202020204" pitchFamily="34" charset="0"/>
                        <a:ea typeface="Calibri"/>
                      </a:endParaRPr>
                    </a:p>
                  </a:txBody>
                  <a:tcPr marL="0" marR="0" marT="0" marB="0" anchor="ctr"/>
                </a:tc>
                <a:tc vMerge="1">
                  <a:txBody>
                    <a:bodyPr/>
                    <a:lstStyle/>
                    <a:p>
                      <a:pPr marL="0" marR="0" algn="ctr">
                        <a:spcBef>
                          <a:spcPts val="0"/>
                        </a:spcBef>
                        <a:spcAft>
                          <a:spcPts val="0"/>
                        </a:spcAft>
                      </a:pPr>
                      <a:endParaRPr lang="en-US" sz="1800" b="0" baseline="0" dirty="0">
                        <a:solidFill>
                          <a:schemeClr val="tx1">
                            <a:lumMod val="50000"/>
                          </a:schemeClr>
                        </a:solidFill>
                        <a:effectLst/>
                        <a:latin typeface="+mn-lt"/>
                        <a:ea typeface="Calibri"/>
                      </a:endParaRPr>
                    </a:p>
                  </a:txBody>
                  <a:tcPr marL="0" marR="0" marT="0" marB="0" anchor="ctr"/>
                </a:tc>
                <a:extLst>
                  <a:ext uri="{0D108BD9-81ED-4DB2-BD59-A6C34878D82A}">
                    <a16:rowId xmlns="" xmlns:a16="http://schemas.microsoft.com/office/drawing/2014/main" val="11692923"/>
                  </a:ext>
                </a:extLst>
              </a:tr>
              <a:tr h="370840">
                <a:tc>
                  <a:txBody>
                    <a:bodyPr/>
                    <a:lstStyle/>
                    <a:p>
                      <a:pPr marL="0" marR="0" algn="ctr">
                        <a:spcBef>
                          <a:spcPts val="0"/>
                        </a:spcBef>
                        <a:spcAft>
                          <a:spcPts val="0"/>
                        </a:spcAft>
                      </a:pPr>
                      <a:r>
                        <a:rPr lang="en-US" sz="2000" dirty="0" err="1">
                          <a:effectLst/>
                        </a:rPr>
                        <a:t>CoAlt</a:t>
                      </a:r>
                      <a:r>
                        <a:rPr lang="en-US" sz="2000" dirty="0">
                          <a:effectLst/>
                        </a:rPr>
                        <a:t>:</a:t>
                      </a:r>
                    </a:p>
                    <a:p>
                      <a:pPr marL="0" marR="0" algn="ctr">
                        <a:spcBef>
                          <a:spcPts val="0"/>
                        </a:spcBef>
                        <a:spcAft>
                          <a:spcPts val="0"/>
                        </a:spcAft>
                      </a:pPr>
                      <a:r>
                        <a:rPr lang="en-US" sz="2000" dirty="0">
                          <a:effectLst/>
                        </a:rPr>
                        <a:t>DLM ELA and</a:t>
                      </a:r>
                      <a:r>
                        <a:rPr lang="en-US" sz="2000" baseline="0" dirty="0">
                          <a:effectLst/>
                        </a:rPr>
                        <a:t> Math</a:t>
                      </a:r>
                      <a:endParaRPr lang="en-US" sz="2000" b="0" dirty="0">
                        <a:solidFill>
                          <a:schemeClr val="tx1">
                            <a:lumMod val="50000"/>
                          </a:schemeClr>
                        </a:solidFill>
                        <a:effectLst/>
                        <a:latin typeface="Trebuchet MS" panose="020B0603020202020204" pitchFamily="34" charset="0"/>
                        <a:ea typeface="Calibri"/>
                      </a:endParaRPr>
                    </a:p>
                  </a:txBody>
                  <a:tcPr marL="0" marR="0" marT="0" marB="0" anchor="ctr"/>
                </a:tc>
                <a:tc>
                  <a:txBody>
                    <a:bodyPr/>
                    <a:lstStyle/>
                    <a:p>
                      <a:pPr marL="0" marR="0" algn="ctr">
                        <a:spcBef>
                          <a:spcPts val="0"/>
                        </a:spcBef>
                        <a:spcAft>
                          <a:spcPts val="0"/>
                        </a:spcAft>
                      </a:pPr>
                      <a:r>
                        <a:rPr lang="en-US" sz="2000" dirty="0">
                          <a:effectLst/>
                        </a:rPr>
                        <a:t>3-11</a:t>
                      </a:r>
                      <a:endParaRPr lang="en-US" sz="2000" dirty="0">
                        <a:solidFill>
                          <a:srgbClr val="000000"/>
                        </a:solidFill>
                        <a:effectLst/>
                        <a:latin typeface="Trebuchet MS" panose="020B0603020202020204" pitchFamily="34" charset="0"/>
                        <a:ea typeface="Calibri"/>
                      </a:endParaRPr>
                    </a:p>
                  </a:txBody>
                  <a:tcPr marL="0" marR="0" marT="0" marB="0" anchor="ctr"/>
                </a:tc>
                <a:tc>
                  <a:txBody>
                    <a:bodyPr/>
                    <a:lstStyle/>
                    <a:p>
                      <a:pPr marL="0" marR="0" algn="ctr">
                        <a:spcBef>
                          <a:spcPts val="0"/>
                        </a:spcBef>
                        <a:spcAft>
                          <a:spcPts val="0"/>
                        </a:spcAft>
                      </a:pPr>
                      <a:r>
                        <a:rPr lang="en-US" sz="2000" dirty="0">
                          <a:effectLst/>
                        </a:rPr>
                        <a:t>Aligned to CMAS: Math </a:t>
                      </a:r>
                      <a:r>
                        <a:rPr lang="en-US" sz="2000" baseline="0" dirty="0">
                          <a:effectLst/>
                        </a:rPr>
                        <a:t>and ELA schedule</a:t>
                      </a:r>
                      <a:endParaRPr lang="en-US" sz="2000" dirty="0">
                        <a:solidFill>
                          <a:srgbClr val="000000"/>
                        </a:solidFill>
                        <a:effectLst/>
                        <a:latin typeface="Trebuchet MS" panose="020B0603020202020204" pitchFamily="34" charset="0"/>
                        <a:ea typeface="Calibri"/>
                      </a:endParaRPr>
                    </a:p>
                  </a:txBody>
                  <a:tcPr marL="0" marR="0" marT="0" marB="0" anchor="ctr"/>
                </a:tc>
                <a:extLst>
                  <a:ext uri="{0D108BD9-81ED-4DB2-BD59-A6C34878D82A}">
                    <a16:rowId xmlns="" xmlns:a16="http://schemas.microsoft.com/office/drawing/2014/main" val="1712586064"/>
                  </a:ext>
                </a:extLst>
              </a:tr>
            </a:tbl>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17</a:t>
            </a:fld>
            <a:endParaRPr lang="en-US" dirty="0"/>
          </a:p>
        </p:txBody>
      </p:sp>
      <p:sp>
        <p:nvSpPr>
          <p:cNvPr id="6" name="TextBox 5">
            <a:extLst>
              <a:ext uri="{FF2B5EF4-FFF2-40B4-BE49-F238E27FC236}">
                <a16:creationId xmlns="" xmlns:a16="http://schemas.microsoft.com/office/drawing/2014/main" id="{529ADE37-F522-45AA-8DEE-9C2CB22B7EE5}"/>
              </a:ext>
            </a:extLst>
          </p:cNvPr>
          <p:cNvSpPr txBox="1"/>
          <p:nvPr/>
        </p:nvSpPr>
        <p:spPr>
          <a:xfrm>
            <a:off x="628651" y="4713393"/>
            <a:ext cx="7886700" cy="923330"/>
          </a:xfrm>
          <a:prstGeom prst="rect">
            <a:avLst/>
          </a:prstGeom>
          <a:noFill/>
        </p:spPr>
        <p:txBody>
          <a:bodyPr wrap="square" rtlCol="0">
            <a:spAutoFit/>
          </a:bodyPr>
          <a:lstStyle/>
          <a:p>
            <a:pPr defTabSz="457200"/>
            <a:r>
              <a:rPr lang="en-US" baseline="30000" dirty="0">
                <a:solidFill>
                  <a:srgbClr val="000000"/>
                </a:solidFill>
              </a:rPr>
              <a:t>1</a:t>
            </a:r>
            <a:r>
              <a:rPr lang="en-US" dirty="0">
                <a:solidFill>
                  <a:srgbClr val="000000"/>
                </a:solidFill>
              </a:rPr>
              <a:t>Grades </a:t>
            </a:r>
            <a:r>
              <a:rPr lang="en-US" dirty="0" smtClean="0">
                <a:solidFill>
                  <a:srgbClr val="000000"/>
                </a:solidFill>
              </a:rPr>
              <a:t>4 </a:t>
            </a:r>
            <a:r>
              <a:rPr lang="en-US" dirty="0">
                <a:solidFill>
                  <a:srgbClr val="000000"/>
                </a:solidFill>
              </a:rPr>
              <a:t>and 7 Social Studies are administered on a sampling basis</a:t>
            </a:r>
          </a:p>
          <a:p>
            <a:pPr defTabSz="457200"/>
            <a:r>
              <a:rPr lang="en-US" baseline="30000" dirty="0">
                <a:solidFill>
                  <a:srgbClr val="000000"/>
                </a:solidFill>
              </a:rPr>
              <a:t>2</a:t>
            </a:r>
            <a:r>
              <a:rPr lang="en-US" dirty="0">
                <a:solidFill>
                  <a:srgbClr val="000000"/>
                </a:solidFill>
              </a:rPr>
              <a:t>See following slides for </a:t>
            </a:r>
            <a:r>
              <a:rPr lang="en-US" dirty="0" smtClean="0">
                <a:solidFill>
                  <a:srgbClr val="000000"/>
                </a:solidFill>
              </a:rPr>
              <a:t>early and extended </a:t>
            </a:r>
            <a:r>
              <a:rPr lang="en-US" dirty="0">
                <a:solidFill>
                  <a:srgbClr val="000000"/>
                </a:solidFill>
              </a:rPr>
              <a:t>window options</a:t>
            </a:r>
          </a:p>
          <a:p>
            <a:pPr defTabSz="457200"/>
            <a:r>
              <a:rPr lang="en-US" baseline="30000" dirty="0">
                <a:solidFill>
                  <a:srgbClr val="000000"/>
                </a:solidFill>
              </a:rPr>
              <a:t>3</a:t>
            </a:r>
            <a:r>
              <a:rPr lang="en-US" dirty="0">
                <a:solidFill>
                  <a:srgbClr val="000000"/>
                </a:solidFill>
              </a:rPr>
              <a:t>CSLA is for eligible English learners in grades 3 and 4 only</a:t>
            </a:r>
          </a:p>
        </p:txBody>
      </p:sp>
    </p:spTree>
    <p:extLst>
      <p:ext uri="{BB962C8B-B14F-4D97-AF65-F5344CB8AC3E}">
        <p14:creationId xmlns:p14="http://schemas.microsoft.com/office/powerpoint/2010/main" val="1124920908"/>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B0A2D8-646B-417A-ADE8-80D88C8270A7}"/>
              </a:ext>
            </a:extLst>
          </p:cNvPr>
          <p:cNvSpPr>
            <a:spLocks noGrp="1"/>
          </p:cNvSpPr>
          <p:nvPr>
            <p:ph type="title"/>
          </p:nvPr>
        </p:nvSpPr>
        <p:spPr/>
        <p:txBody>
          <a:bodyPr/>
          <a:lstStyle/>
          <a:p>
            <a:r>
              <a:rPr lang="en-US" dirty="0"/>
              <a:t>Combined Unit Statuses</a:t>
            </a:r>
          </a:p>
        </p:txBody>
      </p:sp>
      <p:sp>
        <p:nvSpPr>
          <p:cNvPr id="3" name="Content Placeholder 2">
            <a:extLst>
              <a:ext uri="{FF2B5EF4-FFF2-40B4-BE49-F238E27FC236}">
                <a16:creationId xmlns="" xmlns:a16="http://schemas.microsoft.com/office/drawing/2014/main" id="{DAEFD117-75CB-4D03-A1B2-9DFC01664BC8}"/>
              </a:ext>
            </a:extLst>
          </p:cNvPr>
          <p:cNvSpPr>
            <a:spLocks noGrp="1"/>
          </p:cNvSpPr>
          <p:nvPr>
            <p:ph idx="1"/>
          </p:nvPr>
        </p:nvSpPr>
        <p:spPr/>
        <p:txBody>
          <a:bodyPr>
            <a:normAutofit/>
          </a:bodyPr>
          <a:lstStyle/>
          <a:p>
            <a:pPr marL="0" indent="0">
              <a:buNone/>
              <a:defRPr/>
            </a:pPr>
            <a:r>
              <a:rPr lang="en-US" sz="2800" dirty="0" smtClean="0">
                <a:solidFill>
                  <a:sysClr val="windowText" lastClr="000000"/>
                </a:solidFill>
              </a:rPr>
              <a:t>Started </a:t>
            </a:r>
            <a:r>
              <a:rPr lang="en-US" sz="2800" dirty="0">
                <a:solidFill>
                  <a:sysClr val="windowText" lastClr="000000"/>
                </a:solidFill>
              </a:rPr>
              <a:t>sessions:</a:t>
            </a:r>
          </a:p>
          <a:p>
            <a:pPr marL="690563" lvl="1" indent="-233363">
              <a:defRPr/>
            </a:pPr>
            <a:r>
              <a:rPr lang="en-US" sz="1800" b="1" dirty="0">
                <a:solidFill>
                  <a:sysClr val="windowText" lastClr="000000"/>
                </a:solidFill>
              </a:rPr>
              <a:t>ACTION</a:t>
            </a:r>
            <a:r>
              <a:rPr lang="en-US" sz="1800" dirty="0">
                <a:solidFill>
                  <a:sysClr val="windowText" lastClr="000000"/>
                </a:solidFill>
              </a:rPr>
              <a:t>: </a:t>
            </a:r>
            <a:r>
              <a:rPr lang="en-US" sz="1800" dirty="0" smtClean="0">
                <a:solidFill>
                  <a:sysClr val="windowText" lastClr="000000"/>
                </a:solidFill>
              </a:rPr>
              <a:t>SACs/DACs “mark complete</a:t>
            </a:r>
            <a:r>
              <a:rPr lang="en-US" sz="1800" dirty="0">
                <a:solidFill>
                  <a:sysClr val="windowText" lastClr="000000"/>
                </a:solidFill>
              </a:rPr>
              <a:t>” </a:t>
            </a:r>
            <a:r>
              <a:rPr lang="en-US" sz="1800" dirty="0" smtClean="0">
                <a:solidFill>
                  <a:sysClr val="windowText" lastClr="000000"/>
                </a:solidFill>
              </a:rPr>
              <a:t>units </a:t>
            </a:r>
            <a:r>
              <a:rPr lang="en-US" sz="1800" dirty="0">
                <a:solidFill>
                  <a:sysClr val="windowText" lastClr="000000"/>
                </a:solidFill>
              </a:rPr>
              <a:t>for students who </a:t>
            </a:r>
            <a:r>
              <a:rPr lang="en-US" sz="1800" u="sng" dirty="0">
                <a:solidFill>
                  <a:sysClr val="windowText" lastClr="000000"/>
                </a:solidFill>
              </a:rPr>
              <a:t>started, but did not complete</a:t>
            </a:r>
            <a:r>
              <a:rPr lang="en-US" sz="1800" dirty="0">
                <a:solidFill>
                  <a:sysClr val="windowText" lastClr="000000"/>
                </a:solidFill>
              </a:rPr>
              <a:t> testing </a:t>
            </a:r>
          </a:p>
          <a:p>
            <a:pPr lvl="2">
              <a:defRPr/>
            </a:pPr>
            <a:r>
              <a:rPr lang="en-US" b="1" dirty="0">
                <a:solidFill>
                  <a:schemeClr val="accent5"/>
                </a:solidFill>
              </a:rPr>
              <a:t>To find </a:t>
            </a:r>
            <a:r>
              <a:rPr lang="en-US" b="1" dirty="0" smtClean="0">
                <a:solidFill>
                  <a:schemeClr val="accent5"/>
                </a:solidFill>
              </a:rPr>
              <a:t>these tests:</a:t>
            </a:r>
            <a:endParaRPr lang="en-US" b="1" dirty="0">
              <a:solidFill>
                <a:schemeClr val="accent5"/>
              </a:solidFill>
            </a:endParaRPr>
          </a:p>
          <a:p>
            <a:pPr lvl="3">
              <a:defRPr/>
            </a:pPr>
            <a:r>
              <a:rPr lang="en-US" dirty="0">
                <a:solidFill>
                  <a:sysClr val="windowText" lastClr="000000"/>
                </a:solidFill>
              </a:rPr>
              <a:t>Go to </a:t>
            </a:r>
            <a:r>
              <a:rPr lang="en-US" dirty="0" err="1">
                <a:solidFill>
                  <a:sysClr val="windowText" lastClr="000000"/>
                </a:solidFill>
              </a:rPr>
              <a:t>PAnext</a:t>
            </a:r>
            <a:r>
              <a:rPr lang="en-US" baseline="30000" dirty="0">
                <a:solidFill>
                  <a:sysClr val="windowText" lastClr="000000"/>
                </a:solidFill>
              </a:rPr>
              <a:t> </a:t>
            </a:r>
            <a:r>
              <a:rPr lang="en-US" dirty="0">
                <a:solidFill>
                  <a:sysClr val="windowText" lastClr="000000"/>
                </a:solidFill>
              </a:rPr>
              <a:t>&gt; </a:t>
            </a:r>
            <a:r>
              <a:rPr lang="en-US" b="1" dirty="0">
                <a:solidFill>
                  <a:sysClr val="windowText" lastClr="000000"/>
                </a:solidFill>
              </a:rPr>
              <a:t>Reports</a:t>
            </a:r>
            <a:r>
              <a:rPr lang="en-US" dirty="0">
                <a:solidFill>
                  <a:sysClr val="windowText" lastClr="000000"/>
                </a:solidFill>
              </a:rPr>
              <a:t> &gt; </a:t>
            </a:r>
            <a:r>
              <a:rPr lang="en-US" b="1" dirty="0">
                <a:solidFill>
                  <a:sysClr val="windowText" lastClr="000000"/>
                </a:solidFill>
              </a:rPr>
              <a:t>Operational Reports</a:t>
            </a:r>
            <a:r>
              <a:rPr lang="en-US" dirty="0">
                <a:solidFill>
                  <a:sysClr val="windowText" lastClr="000000"/>
                </a:solidFill>
              </a:rPr>
              <a:t> &gt; </a:t>
            </a:r>
            <a:r>
              <a:rPr lang="en-US" b="1" dirty="0">
                <a:solidFill>
                  <a:sysClr val="windowText" lastClr="000000"/>
                </a:solidFill>
              </a:rPr>
              <a:t>Online Testing</a:t>
            </a:r>
            <a:endParaRPr lang="en-US" dirty="0">
              <a:solidFill>
                <a:sysClr val="windowText" lastClr="000000"/>
              </a:solidFill>
            </a:endParaRPr>
          </a:p>
          <a:p>
            <a:pPr lvl="3">
              <a:defRPr/>
            </a:pPr>
            <a:r>
              <a:rPr lang="en-US" dirty="0">
                <a:solidFill>
                  <a:sysClr val="windowText" lastClr="000000"/>
                </a:solidFill>
              </a:rPr>
              <a:t>Select </a:t>
            </a:r>
            <a:r>
              <a:rPr lang="en-US" b="1" dirty="0">
                <a:solidFill>
                  <a:sysClr val="windowText" lastClr="000000"/>
                </a:solidFill>
              </a:rPr>
              <a:t>Session Roster</a:t>
            </a:r>
            <a:endParaRPr lang="en-US" dirty="0">
              <a:solidFill>
                <a:sysClr val="windowText" lastClr="000000"/>
              </a:solidFill>
            </a:endParaRPr>
          </a:p>
          <a:p>
            <a:pPr lvl="3">
              <a:defRPr/>
            </a:pPr>
            <a:r>
              <a:rPr lang="en-US" b="1" dirty="0">
                <a:solidFill>
                  <a:sysClr val="windowText" lastClr="000000"/>
                </a:solidFill>
              </a:rPr>
              <a:t>Request </a:t>
            </a:r>
            <a:r>
              <a:rPr lang="en-US" dirty="0">
                <a:solidFill>
                  <a:sysClr val="windowText" lastClr="000000"/>
                </a:solidFill>
              </a:rPr>
              <a:t>the report</a:t>
            </a:r>
          </a:p>
          <a:p>
            <a:pPr lvl="3">
              <a:defRPr/>
            </a:pPr>
            <a:r>
              <a:rPr lang="en-US" b="1" dirty="0">
                <a:solidFill>
                  <a:sysClr val="windowText" lastClr="000000"/>
                </a:solidFill>
              </a:rPr>
              <a:t>Download Report</a:t>
            </a:r>
          </a:p>
          <a:p>
            <a:pPr lvl="4">
              <a:defRPr/>
            </a:pPr>
            <a:r>
              <a:rPr lang="en-US" dirty="0">
                <a:solidFill>
                  <a:sysClr val="windowText" lastClr="000000"/>
                </a:solidFill>
              </a:rPr>
              <a:t>Filter </a:t>
            </a:r>
            <a:r>
              <a:rPr lang="en-US" b="1" dirty="0">
                <a:solidFill>
                  <a:sysClr val="windowText" lastClr="000000"/>
                </a:solidFill>
              </a:rPr>
              <a:t>Test Status </a:t>
            </a:r>
            <a:r>
              <a:rPr lang="en-US" dirty="0">
                <a:solidFill>
                  <a:sysClr val="windowText" lastClr="000000"/>
                </a:solidFill>
              </a:rPr>
              <a:t>column and look for tests in </a:t>
            </a:r>
            <a:r>
              <a:rPr lang="en-US" b="1" dirty="0" smtClean="0">
                <a:solidFill>
                  <a:sysClr val="windowText" lastClr="000000"/>
                </a:solidFill>
              </a:rPr>
              <a:t>Testing</a:t>
            </a:r>
            <a:endParaRPr lang="en-US" b="1" dirty="0">
              <a:solidFill>
                <a:sysClr val="windowText" lastClr="000000"/>
              </a:solidFill>
            </a:endParaRPr>
          </a:p>
          <a:p>
            <a:pPr lvl="4">
              <a:defRPr/>
            </a:pPr>
            <a:r>
              <a:rPr lang="en-US" dirty="0">
                <a:solidFill>
                  <a:sysClr val="windowText" lastClr="000000"/>
                </a:solidFill>
              </a:rPr>
              <a:t>“Mark complete” tests with </a:t>
            </a:r>
            <a:r>
              <a:rPr lang="en-US" dirty="0" smtClean="0">
                <a:solidFill>
                  <a:sysClr val="windowText" lastClr="000000"/>
                </a:solidFill>
              </a:rPr>
              <a:t>varying unit statuses</a:t>
            </a:r>
          </a:p>
          <a:p>
            <a:pPr lvl="4">
              <a:defRPr/>
            </a:pPr>
            <a:endParaRPr lang="en-US" dirty="0">
              <a:solidFill>
                <a:sysClr val="windowText" lastClr="000000"/>
              </a:solidFill>
            </a:endParaRPr>
          </a:p>
          <a:p>
            <a:pPr lvl="4">
              <a:defRPr/>
            </a:pPr>
            <a:endParaRPr lang="en-US" dirty="0" smtClean="0">
              <a:solidFill>
                <a:sysClr val="windowText" lastClr="000000"/>
              </a:solidFill>
            </a:endParaRPr>
          </a:p>
          <a:p>
            <a:pPr lvl="4">
              <a:defRPr/>
            </a:pPr>
            <a:endParaRPr lang="en-US" dirty="0"/>
          </a:p>
          <a:p>
            <a:pPr lvl="2">
              <a:lnSpc>
                <a:spcPct val="120000"/>
              </a:lnSpc>
              <a:defRPr/>
            </a:pPr>
            <a:r>
              <a:rPr lang="en-US" dirty="0" smtClean="0">
                <a:solidFill>
                  <a:sysClr val="windowText" lastClr="000000"/>
                </a:solidFill>
              </a:rPr>
              <a:t>“</a:t>
            </a:r>
            <a:r>
              <a:rPr lang="en-US" dirty="0">
                <a:solidFill>
                  <a:sysClr val="windowText" lastClr="000000"/>
                </a:solidFill>
              </a:rPr>
              <a:t>Marked Complete Reasons” </a:t>
            </a:r>
            <a:r>
              <a:rPr lang="en-US" b="1" dirty="0">
                <a:solidFill>
                  <a:sysClr val="windowText" lastClr="000000"/>
                </a:solidFill>
              </a:rPr>
              <a:t>do not invalidate </a:t>
            </a:r>
            <a:r>
              <a:rPr lang="en-US" dirty="0">
                <a:solidFill>
                  <a:sysClr val="windowText" lastClr="000000"/>
                </a:solidFill>
              </a:rPr>
              <a:t>student </a:t>
            </a:r>
            <a:r>
              <a:rPr lang="en-US" dirty="0" smtClean="0">
                <a:solidFill>
                  <a:sysClr val="windowText" lastClr="000000"/>
                </a:solidFill>
              </a:rPr>
              <a:t>tests</a:t>
            </a:r>
            <a:endParaRPr lang="en-US" dirty="0">
              <a:solidFill>
                <a:sysClr val="windowText" lastClr="000000"/>
              </a:solidFill>
            </a:endParaRPr>
          </a:p>
          <a:p>
            <a:pPr lvl="1">
              <a:lnSpc>
                <a:spcPct val="120000"/>
              </a:lnSpc>
              <a:defRPr/>
            </a:pPr>
            <a:r>
              <a:rPr lang="en-US" sz="1800" b="1" dirty="0">
                <a:solidFill>
                  <a:sysClr val="windowText" lastClr="000000"/>
                </a:solidFill>
              </a:rPr>
              <a:t>ACTION</a:t>
            </a:r>
            <a:r>
              <a:rPr lang="en-US" sz="1800" dirty="0">
                <a:solidFill>
                  <a:sysClr val="windowText" lastClr="000000"/>
                </a:solidFill>
              </a:rPr>
              <a:t>: If invalidation is needed, </a:t>
            </a:r>
            <a:r>
              <a:rPr lang="en-US" sz="1800" dirty="0" smtClean="0">
                <a:solidFill>
                  <a:sysClr val="windowText" lastClr="000000"/>
                </a:solidFill>
              </a:rPr>
              <a:t>apply Void Reasons/Codes in </a:t>
            </a:r>
            <a:r>
              <a:rPr lang="en-US" sz="1800" dirty="0" err="1" smtClean="0">
                <a:solidFill>
                  <a:sysClr val="windowText" lastClr="000000"/>
                </a:solidFill>
              </a:rPr>
              <a:t>PAnext</a:t>
            </a:r>
            <a:endParaRPr lang="en-US" sz="1800" dirty="0">
              <a:solidFill>
                <a:sysClr val="windowText" lastClr="000000"/>
              </a:solidFill>
            </a:endParaRPr>
          </a:p>
          <a:p>
            <a:endParaRPr lang="en-US" dirty="0"/>
          </a:p>
        </p:txBody>
      </p:sp>
      <p:sp>
        <p:nvSpPr>
          <p:cNvPr id="4" name="Slide Number Placeholder 3">
            <a:extLst>
              <a:ext uri="{FF2B5EF4-FFF2-40B4-BE49-F238E27FC236}">
                <a16:creationId xmlns="" xmlns:a16="http://schemas.microsoft.com/office/drawing/2014/main" id="{264246D4-BCCA-487A-B6B7-91E41A24735C}"/>
              </a:ext>
            </a:extLst>
          </p:cNvPr>
          <p:cNvSpPr>
            <a:spLocks noGrp="1"/>
          </p:cNvSpPr>
          <p:nvPr>
            <p:ph type="sldNum" sz="quarter" idx="12"/>
          </p:nvPr>
        </p:nvSpPr>
        <p:spPr/>
        <p:txBody>
          <a:bodyPr/>
          <a:lstStyle/>
          <a:p>
            <a:fld id="{C479D5F6-EDCB-402A-AC08-4943A1820E8F}" type="slidenum">
              <a:rPr lang="en-US" smtClean="0"/>
              <a:pPr/>
              <a:t>170</a:t>
            </a:fld>
            <a:endParaRPr lang="en-US" dirty="0"/>
          </a:p>
        </p:txBody>
      </p:sp>
      <p:sp>
        <p:nvSpPr>
          <p:cNvPr id="5" name="TextBox 4"/>
          <p:cNvSpPr txBox="1"/>
          <p:nvPr/>
        </p:nvSpPr>
        <p:spPr>
          <a:xfrm>
            <a:off x="1462838" y="6238209"/>
            <a:ext cx="6212793" cy="369332"/>
          </a:xfrm>
          <a:prstGeom prst="rect">
            <a:avLst/>
          </a:prstGeom>
          <a:solidFill>
            <a:schemeClr val="accent4"/>
          </a:solidFill>
        </p:spPr>
        <p:txBody>
          <a:bodyPr wrap="square" rtlCol="0">
            <a:spAutoFit/>
          </a:bodyPr>
          <a:lstStyle/>
          <a:p>
            <a:pPr marL="57150" lvl="2" indent="0" algn="ctr">
              <a:buClr>
                <a:sysClr val="windowText" lastClr="000000"/>
              </a:buClr>
              <a:buNone/>
              <a:defRPr/>
            </a:pPr>
            <a:r>
              <a:rPr lang="en-US" dirty="0" smtClean="0">
                <a:solidFill>
                  <a:sysClr val="windowText" lastClr="000000"/>
                </a:solidFill>
              </a:rPr>
              <a:t>Void </a:t>
            </a:r>
            <a:r>
              <a:rPr lang="en-US" dirty="0">
                <a:solidFill>
                  <a:sysClr val="windowText" lastClr="000000"/>
                </a:solidFill>
              </a:rPr>
              <a:t>Reason/Codes are in </a:t>
            </a:r>
            <a:r>
              <a:rPr lang="en-US" i="1" dirty="0" smtClean="0">
                <a:solidFill>
                  <a:sysClr val="windowText" lastClr="000000"/>
                </a:solidFill>
              </a:rPr>
              <a:t>PM Appendix </a:t>
            </a:r>
            <a:r>
              <a:rPr lang="en-US" i="1" dirty="0">
                <a:solidFill>
                  <a:sysClr val="windowText" lastClr="000000"/>
                </a:solidFill>
              </a:rPr>
              <a:t>K:</a:t>
            </a:r>
            <a:r>
              <a:rPr lang="en-US" dirty="0">
                <a:solidFill>
                  <a:sysClr val="windowText" lastClr="000000"/>
                </a:solidFill>
              </a:rPr>
              <a:t> </a:t>
            </a:r>
            <a:r>
              <a:rPr lang="en-US" i="1" dirty="0">
                <a:solidFill>
                  <a:sysClr val="windowText" lastClr="000000"/>
                </a:solidFill>
              </a:rPr>
              <a:t>Data Section </a:t>
            </a:r>
            <a:r>
              <a:rPr lang="en-US" i="1" dirty="0" smtClean="0">
                <a:solidFill>
                  <a:sysClr val="windowText" lastClr="000000"/>
                </a:solidFill>
              </a:rPr>
              <a:t>3</a:t>
            </a:r>
            <a:endParaRPr lang="en-US" i="1" dirty="0">
              <a:solidFill>
                <a:sysClr val="windowText" lastClr="000000"/>
              </a:solidFill>
            </a:endParaRPr>
          </a:p>
        </p:txBody>
      </p:sp>
      <p:pic>
        <p:nvPicPr>
          <p:cNvPr id="10" name="Picture 9"/>
          <p:cNvPicPr>
            <a:picLocks noChangeAspect="1"/>
          </p:cNvPicPr>
          <p:nvPr/>
        </p:nvPicPr>
        <p:blipFill>
          <a:blip r:embed="rId2"/>
          <a:stretch>
            <a:fillRect/>
          </a:stretch>
        </p:blipFill>
        <p:spPr>
          <a:xfrm>
            <a:off x="0" y="4091669"/>
            <a:ext cx="9144000" cy="895350"/>
          </a:xfrm>
          <a:prstGeom prst="rect">
            <a:avLst/>
          </a:prstGeom>
        </p:spPr>
      </p:pic>
      <p:sp>
        <p:nvSpPr>
          <p:cNvPr id="11" name="7-Point Star 10"/>
          <p:cNvSpPr/>
          <p:nvPr/>
        </p:nvSpPr>
        <p:spPr>
          <a:xfrm>
            <a:off x="0" y="2245051"/>
            <a:ext cx="1888620" cy="999858"/>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Common Question</a:t>
            </a:r>
            <a:endParaRPr lang="en-US" dirty="0"/>
          </a:p>
        </p:txBody>
      </p:sp>
    </p:spTree>
    <p:extLst>
      <p:ext uri="{BB962C8B-B14F-4D97-AF65-F5344CB8AC3E}">
        <p14:creationId xmlns:p14="http://schemas.microsoft.com/office/powerpoint/2010/main" val="109322780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061A19-B7F0-428A-9139-88496F304124}"/>
              </a:ext>
            </a:extLst>
          </p:cNvPr>
          <p:cNvSpPr>
            <a:spLocks noGrp="1"/>
          </p:cNvSpPr>
          <p:nvPr>
            <p:ph type="title"/>
          </p:nvPr>
        </p:nvSpPr>
        <p:spPr/>
        <p:txBody>
          <a:bodyPr/>
          <a:lstStyle/>
          <a:p>
            <a:r>
              <a:rPr lang="en-US" dirty="0"/>
              <a:t>Void Test Score and Not Tested Coding</a:t>
            </a:r>
          </a:p>
        </p:txBody>
      </p:sp>
      <p:sp>
        <p:nvSpPr>
          <p:cNvPr id="4" name="Slide Number Placeholder 3">
            <a:extLst>
              <a:ext uri="{FF2B5EF4-FFF2-40B4-BE49-F238E27FC236}">
                <a16:creationId xmlns="" xmlns:a16="http://schemas.microsoft.com/office/drawing/2014/main" id="{4CB19EC7-C48C-45A3-BBF8-514E0CEBD03F}"/>
              </a:ext>
            </a:extLst>
          </p:cNvPr>
          <p:cNvSpPr>
            <a:spLocks noGrp="1"/>
          </p:cNvSpPr>
          <p:nvPr>
            <p:ph type="sldNum" sz="quarter" idx="12"/>
          </p:nvPr>
        </p:nvSpPr>
        <p:spPr/>
        <p:txBody>
          <a:bodyPr/>
          <a:lstStyle/>
          <a:p>
            <a:fld id="{C479D5F6-EDCB-402A-AC08-4943A1820E8F}" type="slidenum">
              <a:rPr lang="en-US" smtClean="0"/>
              <a:pPr/>
              <a:t>171</a:t>
            </a:fld>
            <a:endParaRPr lang="en-US" dirty="0"/>
          </a:p>
        </p:txBody>
      </p:sp>
      <p:sp>
        <p:nvSpPr>
          <p:cNvPr id="5" name="Rectangle 4">
            <a:extLst>
              <a:ext uri="{FF2B5EF4-FFF2-40B4-BE49-F238E27FC236}">
                <a16:creationId xmlns="" xmlns:a16="http://schemas.microsoft.com/office/drawing/2014/main" id="{A541B44D-3ED5-4B40-B4D0-B9D739970985}"/>
              </a:ext>
            </a:extLst>
          </p:cNvPr>
          <p:cNvSpPr/>
          <p:nvPr/>
        </p:nvSpPr>
        <p:spPr>
          <a:xfrm>
            <a:off x="205979" y="5436431"/>
            <a:ext cx="8779401" cy="646331"/>
          </a:xfrm>
          <a:prstGeom prst="rect">
            <a:avLst/>
          </a:prstGeom>
        </p:spPr>
        <p:txBody>
          <a:bodyPr wrap="square">
            <a:spAutoFit/>
          </a:bodyPr>
          <a:lstStyle/>
          <a:p>
            <a:pPr fontAlgn="base">
              <a:spcBef>
                <a:spcPct val="0"/>
              </a:spcBef>
              <a:spcAft>
                <a:spcPct val="0"/>
              </a:spcAft>
            </a:pPr>
            <a:r>
              <a:rPr lang="en-US" b="1" dirty="0">
                <a:solidFill>
                  <a:srgbClr val="000000"/>
                </a:solidFill>
                <a:ea typeface="ＭＳ Ｐゴシック" pitchFamily="34" charset="-128"/>
              </a:rPr>
              <a:t>Note</a:t>
            </a:r>
            <a:r>
              <a:rPr lang="en-US" dirty="0">
                <a:solidFill>
                  <a:srgbClr val="000000"/>
                </a:solidFill>
                <a:ea typeface="ＭＳ Ｐゴシック" pitchFamily="34" charset="-128"/>
              </a:rPr>
              <a:t>: “Marked Complete Reasons” do not invalidate tests or flow into scoring/report. MCRs are </a:t>
            </a:r>
            <a:r>
              <a:rPr lang="en-US" b="1" dirty="0">
                <a:solidFill>
                  <a:srgbClr val="000000"/>
                </a:solidFill>
                <a:ea typeface="ＭＳ Ｐゴシック" pitchFamily="34" charset="-128"/>
              </a:rPr>
              <a:t>only</a:t>
            </a:r>
            <a:r>
              <a:rPr lang="en-US" dirty="0">
                <a:solidFill>
                  <a:srgbClr val="000000"/>
                </a:solidFill>
                <a:ea typeface="ＭＳ Ｐゴシック" pitchFamily="34" charset="-128"/>
              </a:rPr>
              <a:t> for internal district/school use. Enter Voids separately.</a:t>
            </a:r>
          </a:p>
        </p:txBody>
      </p:sp>
      <p:sp>
        <p:nvSpPr>
          <p:cNvPr id="6" name="Rectangle 5">
            <a:extLst>
              <a:ext uri="{FF2B5EF4-FFF2-40B4-BE49-F238E27FC236}">
                <a16:creationId xmlns="" xmlns:a16="http://schemas.microsoft.com/office/drawing/2014/main" id="{9822AB65-F289-414F-A89D-112EA425CDF1}"/>
              </a:ext>
            </a:extLst>
          </p:cNvPr>
          <p:cNvSpPr/>
          <p:nvPr/>
        </p:nvSpPr>
        <p:spPr>
          <a:xfrm>
            <a:off x="205979" y="4445844"/>
            <a:ext cx="8695944" cy="646331"/>
          </a:xfrm>
          <a:prstGeom prst="rect">
            <a:avLst/>
          </a:prstGeom>
          <a:solidFill>
            <a:srgbClr val="FFD100"/>
          </a:solidFill>
        </p:spPr>
        <p:txBody>
          <a:bodyPr wrap="square">
            <a:spAutoFit/>
          </a:bodyPr>
          <a:lstStyle/>
          <a:p>
            <a:pPr fontAlgn="base">
              <a:spcBef>
                <a:spcPct val="0"/>
              </a:spcBef>
              <a:spcAft>
                <a:spcPct val="0"/>
              </a:spcAft>
            </a:pPr>
            <a:r>
              <a:rPr lang="en-US" dirty="0">
                <a:solidFill>
                  <a:srgbClr val="000000"/>
                </a:solidFill>
                <a:ea typeface="ＭＳ Ｐゴシック" pitchFamily="34" charset="-128"/>
              </a:rPr>
              <a:t>*If a PBT test was started/completed but </a:t>
            </a:r>
            <a:r>
              <a:rPr lang="en-US" b="1" dirty="0">
                <a:solidFill>
                  <a:srgbClr val="000000"/>
                </a:solidFill>
                <a:ea typeface="ＭＳ Ｐゴシック" pitchFamily="34" charset="-128"/>
              </a:rPr>
              <a:t>should not be scored</a:t>
            </a:r>
            <a:r>
              <a:rPr lang="en-US" dirty="0">
                <a:solidFill>
                  <a:srgbClr val="000000"/>
                </a:solidFill>
                <a:ea typeface="ＭＳ Ｐゴシック" pitchFamily="34" charset="-128"/>
              </a:rPr>
              <a:t>, write “Do Not Score” on material, return in </a:t>
            </a:r>
            <a:r>
              <a:rPr lang="en-US" b="1" dirty="0">
                <a:solidFill>
                  <a:srgbClr val="000000"/>
                </a:solidFill>
                <a:ea typeface="ＭＳ Ｐゴシック" pitchFamily="34" charset="-128"/>
              </a:rPr>
              <a:t>nonscorable</a:t>
            </a:r>
            <a:r>
              <a:rPr lang="en-US" dirty="0">
                <a:solidFill>
                  <a:srgbClr val="000000"/>
                </a:solidFill>
                <a:ea typeface="ＭＳ Ｐゴシック" pitchFamily="34" charset="-128"/>
              </a:rPr>
              <a:t> box, and indicate </a:t>
            </a:r>
            <a:r>
              <a:rPr lang="en-US" b="1" dirty="0">
                <a:solidFill>
                  <a:srgbClr val="000000"/>
                </a:solidFill>
                <a:ea typeface="ＭＳ Ｐゴシック" pitchFamily="34" charset="-128"/>
              </a:rPr>
              <a:t>Not Tested</a:t>
            </a:r>
            <a:r>
              <a:rPr lang="en-US" dirty="0">
                <a:solidFill>
                  <a:srgbClr val="000000"/>
                </a:solidFill>
                <a:ea typeface="ＭＳ Ｐゴシック" pitchFamily="34" charset="-128"/>
              </a:rPr>
              <a:t> coding in PAnext.</a:t>
            </a:r>
          </a:p>
        </p:txBody>
      </p:sp>
      <p:graphicFrame>
        <p:nvGraphicFramePr>
          <p:cNvPr id="7" name="Table 6">
            <a:extLst>
              <a:ext uri="{FF2B5EF4-FFF2-40B4-BE49-F238E27FC236}">
                <a16:creationId xmlns="" xmlns:a16="http://schemas.microsoft.com/office/drawing/2014/main" id="{DDFB41E6-1534-4E49-BA86-45D01235ED94}"/>
              </a:ext>
            </a:extLst>
          </p:cNvPr>
          <p:cNvGraphicFramePr>
            <a:graphicFrameLocks noGrp="1"/>
          </p:cNvGraphicFramePr>
          <p:nvPr>
            <p:extLst>
              <p:ext uri="{D42A27DB-BD31-4B8C-83A1-F6EECF244321}">
                <p14:modId xmlns:p14="http://schemas.microsoft.com/office/powerpoint/2010/main" val="1757192406"/>
              </p:ext>
            </p:extLst>
          </p:nvPr>
        </p:nvGraphicFramePr>
        <p:xfrm>
          <a:off x="206367" y="1331804"/>
          <a:ext cx="8692329" cy="3114040"/>
        </p:xfrm>
        <a:graphic>
          <a:graphicData uri="http://schemas.openxmlformats.org/drawingml/2006/table">
            <a:tbl>
              <a:tblPr firstRow="1" bandRow="1">
                <a:tableStyleId>{5C22544A-7EE6-4342-B048-85BDC9FD1C3A}</a:tableStyleId>
              </a:tblPr>
              <a:tblGrid>
                <a:gridCol w="2417580">
                  <a:extLst>
                    <a:ext uri="{9D8B030D-6E8A-4147-A177-3AD203B41FA5}">
                      <a16:colId xmlns="" xmlns:a16="http://schemas.microsoft.com/office/drawing/2014/main" val="2129062997"/>
                    </a:ext>
                  </a:extLst>
                </a:gridCol>
                <a:gridCol w="3563208">
                  <a:extLst>
                    <a:ext uri="{9D8B030D-6E8A-4147-A177-3AD203B41FA5}">
                      <a16:colId xmlns="" xmlns:a16="http://schemas.microsoft.com/office/drawing/2014/main" val="961530436"/>
                    </a:ext>
                  </a:extLst>
                </a:gridCol>
                <a:gridCol w="2711541">
                  <a:extLst>
                    <a:ext uri="{9D8B030D-6E8A-4147-A177-3AD203B41FA5}">
                      <a16:colId xmlns="" xmlns:a16="http://schemas.microsoft.com/office/drawing/2014/main" val="657101803"/>
                    </a:ext>
                  </a:extLst>
                </a:gridCol>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en-US" sz="1800" dirty="0">
                        <a:latin typeface="+mn-lt"/>
                      </a:endParaRPr>
                    </a:p>
                  </a:txBody>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Void Test </a:t>
                      </a:r>
                      <a:r>
                        <a:rPr lang="en-US" sz="1800" dirty="0" smtClean="0">
                          <a:latin typeface="+mn-lt"/>
                        </a:rPr>
                        <a:t>Score Reason/Code</a:t>
                      </a:r>
                      <a:endParaRPr lang="en-US" sz="1800" dirty="0">
                        <a:latin typeface="+mn-lt"/>
                      </a:endParaRPr>
                    </a:p>
                  </a:txBody>
                  <a:tcPr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Not Tested </a:t>
                      </a:r>
                      <a:r>
                        <a:rPr lang="en-US" sz="1800" dirty="0" smtClean="0">
                          <a:latin typeface="+mn-lt"/>
                        </a:rPr>
                        <a:t>Reason/Code</a:t>
                      </a:r>
                      <a:endParaRPr lang="en-US" sz="1800" dirty="0">
                        <a:latin typeface="+mn-lt"/>
                      </a:endParaRPr>
                    </a:p>
                  </a:txBody>
                  <a:tcPr anchor="ctr"/>
                </a:tc>
                <a:extLst>
                  <a:ext uri="{0D108BD9-81ED-4DB2-BD59-A6C34878D82A}">
                    <a16:rowId xmlns="" xmlns:a16="http://schemas.microsoft.com/office/drawing/2014/main" val="13990852"/>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smtClean="0">
                          <a:latin typeface="+mn-lt"/>
                        </a:rPr>
                        <a:t>For tests that were NOT started…</a:t>
                      </a:r>
                      <a:endParaRPr lang="en-US" sz="1800" b="1" dirty="0">
                        <a:solidFill>
                          <a:sysClr val="windowText" lastClr="000000"/>
                        </a:solidFill>
                        <a:latin typeface="+mn-lt"/>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latin typeface="+mn-lt"/>
                        </a:rPr>
                        <a:t>Not allowed</a:t>
                      </a:r>
                      <a:endParaRPr lang="en-US" sz="1800" dirty="0">
                        <a:solidFill>
                          <a:sysClr val="windowText" lastClr="000000"/>
                        </a:solidFill>
                        <a:latin typeface="+mn-lt"/>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b="1" dirty="0" smtClean="0">
                          <a:solidFill>
                            <a:schemeClr val="accent6">
                              <a:lumMod val="75000"/>
                            </a:schemeClr>
                          </a:solidFill>
                          <a:latin typeface="+mn-lt"/>
                        </a:rPr>
                        <a:t>Use Not Tested coding</a:t>
                      </a:r>
                      <a:endParaRPr lang="en-US" sz="1800" b="1" dirty="0">
                        <a:solidFill>
                          <a:schemeClr val="accent6">
                            <a:lumMod val="75000"/>
                          </a:schemeClr>
                        </a:solidFill>
                        <a:latin typeface="+mn-lt"/>
                      </a:endParaRPr>
                    </a:p>
                  </a:txBody>
                  <a:tcPr anchor="ctr"/>
                </a:tc>
                <a:extLst>
                  <a:ext uri="{0D108BD9-81ED-4DB2-BD59-A6C34878D82A}">
                    <a16:rowId xmlns="" xmlns:a16="http://schemas.microsoft.com/office/drawing/2014/main" val="1885953452"/>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smtClean="0">
                          <a:latin typeface="+mn-lt"/>
                        </a:rPr>
                        <a:t>For tests that were started but should NOT</a:t>
                      </a:r>
                      <a:r>
                        <a:rPr lang="en-US" sz="1800" baseline="0" dirty="0" smtClean="0">
                          <a:latin typeface="+mn-lt"/>
                        </a:rPr>
                        <a:t> be s</a:t>
                      </a:r>
                      <a:r>
                        <a:rPr lang="en-US" sz="1800" dirty="0" smtClean="0">
                          <a:latin typeface="+mn-lt"/>
                        </a:rPr>
                        <a:t>cored…</a:t>
                      </a:r>
                      <a:endParaRPr lang="en-US" sz="1800" b="1" dirty="0">
                        <a:solidFill>
                          <a:sysClr val="windowText" lastClr="000000"/>
                        </a:solidFill>
                        <a:latin typeface="+mn-lt"/>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b="1" dirty="0" smtClean="0">
                          <a:solidFill>
                            <a:schemeClr val="accent6">
                              <a:lumMod val="75000"/>
                            </a:schemeClr>
                          </a:solidFill>
                          <a:latin typeface="+mn-lt"/>
                        </a:rPr>
                        <a:t>Use Void</a:t>
                      </a:r>
                      <a:r>
                        <a:rPr lang="en-US" sz="1800" b="1" baseline="0" dirty="0" smtClean="0">
                          <a:solidFill>
                            <a:schemeClr val="accent6">
                              <a:lumMod val="75000"/>
                            </a:schemeClr>
                          </a:solidFill>
                          <a:latin typeface="+mn-lt"/>
                        </a:rPr>
                        <a:t> coding</a:t>
                      </a:r>
                      <a:endParaRPr lang="en-US" sz="1800" b="1" dirty="0">
                        <a:solidFill>
                          <a:schemeClr val="accent6">
                            <a:lumMod val="75000"/>
                          </a:schemeClr>
                        </a:solidFill>
                        <a:latin typeface="+mn-lt"/>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smtClean="0">
                          <a:latin typeface="+mn-lt"/>
                        </a:rPr>
                        <a:t>Do not apply</a:t>
                      </a:r>
                      <a:r>
                        <a:rPr lang="en-US" sz="1800" baseline="0" dirty="0" smtClean="0">
                          <a:latin typeface="+mn-lt"/>
                        </a:rPr>
                        <a:t> as this coding type is ignored on started/completed tests</a:t>
                      </a:r>
                      <a:endParaRPr lang="en-US" sz="1800" b="0" i="0" dirty="0">
                        <a:solidFill>
                          <a:sysClr val="windowText" lastClr="000000"/>
                        </a:solidFill>
                        <a:latin typeface="+mn-lt"/>
                      </a:endParaRPr>
                    </a:p>
                  </a:txBody>
                  <a:tcPr anchor="ctr"/>
                </a:tc>
                <a:extLst>
                  <a:ext uri="{0D108BD9-81ED-4DB2-BD59-A6C34878D82A}">
                    <a16:rowId xmlns="" xmlns:a16="http://schemas.microsoft.com/office/drawing/2014/main" val="3794291505"/>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a:latin typeface="+mn-lt"/>
                        </a:rPr>
                        <a:t>When can </a:t>
                      </a:r>
                      <a:r>
                        <a:rPr lang="en-US" sz="1800" dirty="0" smtClean="0">
                          <a:latin typeface="+mn-lt"/>
                        </a:rPr>
                        <a:t>I</a:t>
                      </a:r>
                      <a:r>
                        <a:rPr lang="en-US" sz="1800" baseline="0" dirty="0" smtClean="0">
                          <a:latin typeface="+mn-lt"/>
                        </a:rPr>
                        <a:t> </a:t>
                      </a:r>
                      <a:r>
                        <a:rPr lang="en-US" sz="1800" dirty="0" smtClean="0">
                          <a:latin typeface="+mn-lt"/>
                        </a:rPr>
                        <a:t>apply this type of code</a:t>
                      </a:r>
                      <a:r>
                        <a:rPr lang="en-US" sz="1800" baseline="0" dirty="0" smtClean="0">
                          <a:latin typeface="+mn-lt"/>
                        </a:rPr>
                        <a:t>?</a:t>
                      </a:r>
                      <a:endParaRPr lang="en-US" sz="1800" b="1" dirty="0">
                        <a:solidFill>
                          <a:sysClr val="windowText" lastClr="000000"/>
                        </a:solidFill>
                        <a:latin typeface="+mn-lt"/>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latin typeface="+mn-lt"/>
                        </a:rPr>
                        <a:t>CBT: Once all test units are</a:t>
                      </a:r>
                      <a:r>
                        <a:rPr lang="en-US" sz="1800" baseline="0" dirty="0">
                          <a:latin typeface="+mn-lt"/>
                        </a:rPr>
                        <a:t> in completed/marked complete status</a:t>
                      </a:r>
                    </a:p>
                    <a:p>
                      <a:pPr algn="ctr"/>
                      <a:r>
                        <a:rPr lang="en-US" sz="1800" baseline="0" dirty="0">
                          <a:latin typeface="+mn-lt"/>
                        </a:rPr>
                        <a:t>PBT: Once tests are scanned into PAnext*</a:t>
                      </a:r>
                      <a:endParaRPr lang="en-US" sz="1800" dirty="0">
                        <a:solidFill>
                          <a:sysClr val="windowText" lastClr="000000"/>
                        </a:solidFill>
                        <a:latin typeface="+mn-lt"/>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latin typeface="+mn-lt"/>
                        </a:rPr>
                        <a:t>CBT: As long as</a:t>
                      </a:r>
                      <a:r>
                        <a:rPr lang="en-US" sz="1800" baseline="0" dirty="0">
                          <a:latin typeface="+mn-lt"/>
                        </a:rPr>
                        <a:t> test is not </a:t>
                      </a:r>
                      <a:r>
                        <a:rPr lang="en-US" sz="1800" baseline="0" dirty="0" smtClean="0">
                          <a:latin typeface="+mn-lt"/>
                        </a:rPr>
                        <a:t>in started/stopped </a:t>
                      </a:r>
                      <a:r>
                        <a:rPr lang="en-US" sz="1800" baseline="0" dirty="0">
                          <a:latin typeface="+mn-lt"/>
                        </a:rPr>
                        <a:t>session</a:t>
                      </a:r>
                    </a:p>
                    <a:p>
                      <a:pPr algn="ctr"/>
                      <a:r>
                        <a:rPr lang="en-US" sz="1800" baseline="0" dirty="0">
                          <a:latin typeface="+mn-lt"/>
                        </a:rPr>
                        <a:t>PBT: Any </a:t>
                      </a:r>
                      <a:r>
                        <a:rPr lang="en-US" sz="1800" baseline="0" dirty="0" smtClean="0">
                          <a:latin typeface="+mn-lt"/>
                        </a:rPr>
                        <a:t>time unless scanned into </a:t>
                      </a:r>
                      <a:r>
                        <a:rPr lang="en-US" sz="1800" baseline="0" dirty="0" err="1" smtClean="0">
                          <a:latin typeface="+mn-lt"/>
                        </a:rPr>
                        <a:t>PAnext</a:t>
                      </a:r>
                      <a:r>
                        <a:rPr lang="en-US" sz="1800" baseline="0" dirty="0" smtClean="0">
                          <a:latin typeface="+mn-lt"/>
                        </a:rPr>
                        <a:t>*</a:t>
                      </a:r>
                      <a:endParaRPr lang="en-US" sz="1800" dirty="0">
                        <a:solidFill>
                          <a:sysClr val="windowText" lastClr="000000"/>
                        </a:solidFill>
                        <a:latin typeface="+mn-lt"/>
                      </a:endParaRPr>
                    </a:p>
                  </a:txBody>
                  <a:tcPr anchor="ctr"/>
                </a:tc>
                <a:extLst>
                  <a:ext uri="{0D108BD9-81ED-4DB2-BD59-A6C34878D82A}">
                    <a16:rowId xmlns="" xmlns:a16="http://schemas.microsoft.com/office/drawing/2014/main" val="2007030736"/>
                  </a:ext>
                </a:extLst>
              </a:tr>
            </a:tbl>
          </a:graphicData>
        </a:graphic>
      </p:graphicFrame>
    </p:spTree>
    <p:extLst>
      <p:ext uri="{BB962C8B-B14F-4D97-AF65-F5344CB8AC3E}">
        <p14:creationId xmlns:p14="http://schemas.microsoft.com/office/powerpoint/2010/main" val="76605674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A2FDCE-085A-4484-87A2-2226B8468C04}"/>
              </a:ext>
            </a:extLst>
          </p:cNvPr>
          <p:cNvSpPr>
            <a:spLocks noGrp="1"/>
          </p:cNvSpPr>
          <p:nvPr>
            <p:ph type="title"/>
          </p:nvPr>
        </p:nvSpPr>
        <p:spPr/>
        <p:txBody>
          <a:bodyPr/>
          <a:lstStyle/>
          <a:p>
            <a:r>
              <a:rPr lang="en-US" dirty="0"/>
              <a:t>Coding Parent Excusals</a:t>
            </a:r>
          </a:p>
        </p:txBody>
      </p:sp>
      <p:sp>
        <p:nvSpPr>
          <p:cNvPr id="3" name="Content Placeholder 2">
            <a:extLst>
              <a:ext uri="{FF2B5EF4-FFF2-40B4-BE49-F238E27FC236}">
                <a16:creationId xmlns="" xmlns:a16="http://schemas.microsoft.com/office/drawing/2014/main" id="{85DC27D7-1F8A-4B74-99B6-DE078839EFCA}"/>
              </a:ext>
            </a:extLst>
          </p:cNvPr>
          <p:cNvSpPr>
            <a:spLocks noGrp="1"/>
          </p:cNvSpPr>
          <p:nvPr>
            <p:ph idx="1"/>
          </p:nvPr>
        </p:nvSpPr>
        <p:spPr>
          <a:xfrm>
            <a:off x="628650" y="848549"/>
            <a:ext cx="7886700" cy="5943593"/>
          </a:xfrm>
        </p:spPr>
        <p:txBody>
          <a:bodyPr>
            <a:normAutofit/>
          </a:bodyPr>
          <a:lstStyle/>
          <a:p>
            <a:pPr marL="285750" indent="-285750">
              <a:lnSpc>
                <a:spcPct val="120000"/>
              </a:lnSpc>
              <a:buClr>
                <a:sysClr val="windowText" lastClr="000000"/>
              </a:buClr>
              <a:defRPr/>
            </a:pPr>
            <a:r>
              <a:rPr lang="en-US" sz="2000" dirty="0" smtClean="0">
                <a:solidFill>
                  <a:sysClr val="windowText" lastClr="000000"/>
                </a:solidFill>
              </a:rPr>
              <a:t>Districts/schools must maintain documentation </a:t>
            </a:r>
            <a:r>
              <a:rPr lang="en-US" sz="2000" dirty="0">
                <a:solidFill>
                  <a:sysClr val="windowText" lastClr="000000"/>
                </a:solidFill>
              </a:rPr>
              <a:t>of parent </a:t>
            </a:r>
            <a:r>
              <a:rPr lang="en-US" sz="2000" dirty="0" smtClean="0">
                <a:solidFill>
                  <a:sysClr val="windowText" lastClr="000000"/>
                </a:solidFill>
              </a:rPr>
              <a:t>excusals</a:t>
            </a:r>
            <a:endParaRPr lang="en-US" sz="2000" dirty="0">
              <a:solidFill>
                <a:sysClr val="windowText" lastClr="000000"/>
              </a:solidFill>
            </a:endParaRPr>
          </a:p>
          <a:p>
            <a:pPr lvl="1">
              <a:lnSpc>
                <a:spcPct val="120000"/>
              </a:lnSpc>
              <a:buClr>
                <a:sysClr val="windowText" lastClr="000000"/>
              </a:buClr>
              <a:defRPr/>
            </a:pPr>
            <a:r>
              <a:rPr lang="en-US" dirty="0" smtClean="0">
                <a:solidFill>
                  <a:sysClr val="windowText" lastClr="000000"/>
                </a:solidFill>
              </a:rPr>
              <a:t>Never code parent excusals unless </a:t>
            </a:r>
            <a:r>
              <a:rPr lang="en-US" dirty="0">
                <a:solidFill>
                  <a:sysClr val="windowText" lastClr="000000"/>
                </a:solidFill>
              </a:rPr>
              <a:t>documentation </a:t>
            </a:r>
            <a:r>
              <a:rPr lang="en-US" dirty="0" smtClean="0">
                <a:solidFill>
                  <a:sysClr val="windowText" lastClr="000000"/>
                </a:solidFill>
              </a:rPr>
              <a:t>was received </a:t>
            </a:r>
            <a:r>
              <a:rPr lang="en-US" dirty="0">
                <a:solidFill>
                  <a:sysClr val="windowText" lastClr="000000"/>
                </a:solidFill>
              </a:rPr>
              <a:t>from a parent/guardian</a:t>
            </a:r>
          </a:p>
          <a:p>
            <a:pPr marL="285750" indent="-285750">
              <a:lnSpc>
                <a:spcPct val="120000"/>
              </a:lnSpc>
              <a:buClr>
                <a:sysClr val="windowText" lastClr="000000"/>
              </a:buClr>
              <a:defRPr/>
            </a:pPr>
            <a:r>
              <a:rPr lang="en-US" sz="2000" dirty="0">
                <a:solidFill>
                  <a:sysClr val="windowText" lastClr="000000"/>
                </a:solidFill>
              </a:rPr>
              <a:t>In order for schools and districts to have parent excusals not count against participation, </a:t>
            </a:r>
            <a:r>
              <a:rPr lang="en-US" sz="2000" dirty="0" smtClean="0">
                <a:solidFill>
                  <a:sysClr val="windowText" lastClr="000000"/>
                </a:solidFill>
              </a:rPr>
              <a:t>apply the following </a:t>
            </a:r>
            <a:r>
              <a:rPr lang="en-US" sz="2000" dirty="0">
                <a:solidFill>
                  <a:sysClr val="windowText" lastClr="000000"/>
                </a:solidFill>
              </a:rPr>
              <a:t>coding </a:t>
            </a:r>
            <a:r>
              <a:rPr lang="en-US" sz="2000" dirty="0" smtClean="0">
                <a:solidFill>
                  <a:sysClr val="windowText" lastClr="000000"/>
                </a:solidFill>
              </a:rPr>
              <a:t>in </a:t>
            </a:r>
            <a:r>
              <a:rPr lang="en-US" sz="2000" dirty="0" err="1">
                <a:solidFill>
                  <a:sysClr val="windowText" lastClr="000000"/>
                </a:solidFill>
              </a:rPr>
              <a:t>PAnext</a:t>
            </a:r>
            <a:r>
              <a:rPr lang="en-US" sz="2000" dirty="0">
                <a:solidFill>
                  <a:sysClr val="windowText" lastClr="000000"/>
                </a:solidFill>
              </a:rPr>
              <a:t> or during SBD: </a:t>
            </a:r>
          </a:p>
          <a:p>
            <a:pPr lvl="1" indent="-342900">
              <a:lnSpc>
                <a:spcPct val="120000"/>
              </a:lnSpc>
              <a:buClr>
                <a:sysClr val="windowText" lastClr="000000"/>
              </a:buClr>
              <a:defRPr/>
            </a:pPr>
            <a:r>
              <a:rPr lang="en-US" dirty="0" smtClean="0">
                <a:solidFill>
                  <a:sysClr val="windowText" lastClr="000000"/>
                </a:solidFill>
              </a:rPr>
              <a:t>Students </a:t>
            </a:r>
            <a:r>
              <a:rPr lang="en-US" dirty="0">
                <a:solidFill>
                  <a:sysClr val="windowText" lastClr="000000"/>
                </a:solidFill>
              </a:rPr>
              <a:t>who never started the </a:t>
            </a:r>
            <a:r>
              <a:rPr lang="en-US" dirty="0" smtClean="0">
                <a:solidFill>
                  <a:sysClr val="windowText" lastClr="000000"/>
                </a:solidFill>
              </a:rPr>
              <a:t>test:</a:t>
            </a:r>
            <a:endParaRPr lang="en-US" dirty="0">
              <a:solidFill>
                <a:sysClr val="windowText" lastClr="000000"/>
              </a:solidFill>
            </a:endParaRPr>
          </a:p>
          <a:p>
            <a:pPr lvl="2" indent="-285750">
              <a:lnSpc>
                <a:spcPct val="120000"/>
              </a:lnSpc>
              <a:buClr>
                <a:sysClr val="windowText" lastClr="000000"/>
              </a:buClr>
              <a:defRPr/>
            </a:pPr>
            <a:r>
              <a:rPr lang="en-US" sz="2000" dirty="0">
                <a:solidFill>
                  <a:sysClr val="windowText" lastClr="000000"/>
                </a:solidFill>
              </a:rPr>
              <a:t>Not Tested Code of 09</a:t>
            </a:r>
          </a:p>
          <a:p>
            <a:pPr lvl="1" indent="-342900">
              <a:lnSpc>
                <a:spcPct val="120000"/>
              </a:lnSpc>
              <a:buClr>
                <a:sysClr val="windowText" lastClr="000000"/>
              </a:buClr>
              <a:defRPr/>
            </a:pPr>
            <a:r>
              <a:rPr lang="en-US" dirty="0" smtClean="0"/>
              <a:t>Students </a:t>
            </a:r>
            <a:r>
              <a:rPr lang="en-US" dirty="0"/>
              <a:t>who started but did not complete the test, </a:t>
            </a:r>
            <a:r>
              <a:rPr lang="en-US" dirty="0" smtClean="0"/>
              <a:t/>
            </a:r>
            <a:br>
              <a:rPr lang="en-US" dirty="0" smtClean="0"/>
            </a:br>
            <a:r>
              <a:rPr lang="en-US" dirty="0" smtClean="0"/>
              <a:t>or </a:t>
            </a:r>
            <a:r>
              <a:rPr lang="en-US" dirty="0"/>
              <a:t>were “Marked Complete” by the </a:t>
            </a:r>
            <a:r>
              <a:rPr lang="en-US" dirty="0" smtClean="0"/>
              <a:t>school:</a:t>
            </a:r>
            <a:endParaRPr lang="en-US" dirty="0"/>
          </a:p>
          <a:p>
            <a:pPr lvl="2" indent="-285750">
              <a:lnSpc>
                <a:spcPct val="120000"/>
              </a:lnSpc>
              <a:buClr>
                <a:sysClr val="windowText" lastClr="000000"/>
              </a:buClr>
              <a:defRPr/>
            </a:pPr>
            <a:r>
              <a:rPr lang="en-US" sz="2000" dirty="0"/>
              <a:t>Void Test Score Code of 09 </a:t>
            </a:r>
          </a:p>
          <a:p>
            <a:pPr marL="0" indent="0">
              <a:lnSpc>
                <a:spcPct val="120000"/>
              </a:lnSpc>
              <a:buClr>
                <a:sysClr val="windowText" lastClr="000000"/>
              </a:buClr>
              <a:buNone/>
              <a:defRPr/>
            </a:pPr>
            <a:r>
              <a:rPr lang="en-US" sz="2000" b="1" dirty="0" smtClean="0">
                <a:solidFill>
                  <a:sysClr val="windowText" lastClr="000000"/>
                </a:solidFill>
              </a:rPr>
              <a:t>Reminder: </a:t>
            </a:r>
            <a:r>
              <a:rPr lang="en-US" sz="2000" b="1" dirty="0">
                <a:solidFill>
                  <a:sysClr val="windowText" lastClr="000000"/>
                </a:solidFill>
              </a:rPr>
              <a:t>“</a:t>
            </a:r>
            <a:r>
              <a:rPr lang="en-US" sz="2000" dirty="0">
                <a:solidFill>
                  <a:sysClr val="windowText" lastClr="000000"/>
                </a:solidFill>
              </a:rPr>
              <a:t>Marked </a:t>
            </a:r>
            <a:r>
              <a:rPr lang="en-US" sz="2000" dirty="0" smtClean="0">
                <a:solidFill>
                  <a:sysClr val="windowText" lastClr="000000"/>
                </a:solidFill>
              </a:rPr>
              <a:t>complete</a:t>
            </a:r>
            <a:r>
              <a:rPr lang="en-US" sz="2000" dirty="0">
                <a:solidFill>
                  <a:sysClr val="windowText" lastClr="000000"/>
                </a:solidFill>
              </a:rPr>
              <a:t>” text box “reason” does not indicate parent excusal for accountability purposes.</a:t>
            </a:r>
          </a:p>
          <a:p>
            <a:endParaRPr lang="en-US" dirty="0"/>
          </a:p>
        </p:txBody>
      </p:sp>
      <p:sp>
        <p:nvSpPr>
          <p:cNvPr id="4" name="Slide Number Placeholder 3">
            <a:extLst>
              <a:ext uri="{FF2B5EF4-FFF2-40B4-BE49-F238E27FC236}">
                <a16:creationId xmlns="" xmlns:a16="http://schemas.microsoft.com/office/drawing/2014/main" id="{195F512B-9C66-41C3-BB34-FEBD042343C5}"/>
              </a:ext>
            </a:extLst>
          </p:cNvPr>
          <p:cNvSpPr>
            <a:spLocks noGrp="1"/>
          </p:cNvSpPr>
          <p:nvPr>
            <p:ph type="sldNum" sz="quarter" idx="12"/>
          </p:nvPr>
        </p:nvSpPr>
        <p:spPr/>
        <p:txBody>
          <a:bodyPr/>
          <a:lstStyle/>
          <a:p>
            <a:fld id="{C479D5F6-EDCB-402A-AC08-4943A1820E8F}" type="slidenum">
              <a:rPr lang="en-US" smtClean="0"/>
              <a:pPr/>
              <a:t>172</a:t>
            </a:fld>
            <a:endParaRPr lang="en-US" dirty="0"/>
          </a:p>
        </p:txBody>
      </p:sp>
      <p:sp>
        <p:nvSpPr>
          <p:cNvPr id="5" name="7-Point Star 4"/>
          <p:cNvSpPr/>
          <p:nvPr/>
        </p:nvSpPr>
        <p:spPr>
          <a:xfrm>
            <a:off x="7255380" y="25317"/>
            <a:ext cx="1888620" cy="999858"/>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Common Question</a:t>
            </a:r>
            <a:endParaRPr lang="en-US" dirty="0"/>
          </a:p>
        </p:txBody>
      </p:sp>
      <p:sp>
        <p:nvSpPr>
          <p:cNvPr id="6" name="TextBox 5">
            <a:extLst>
              <a:ext uri="{FF2B5EF4-FFF2-40B4-BE49-F238E27FC236}">
                <a16:creationId xmlns="" xmlns:a16="http://schemas.microsoft.com/office/drawing/2014/main" id="{AB5D0A10-6511-451C-8BD0-D6BA158E048B}"/>
              </a:ext>
            </a:extLst>
          </p:cNvPr>
          <p:cNvSpPr txBox="1"/>
          <p:nvPr/>
        </p:nvSpPr>
        <p:spPr>
          <a:xfrm>
            <a:off x="7091265" y="3373825"/>
            <a:ext cx="1824135" cy="1200329"/>
          </a:xfrm>
          <a:prstGeom prst="rect">
            <a:avLst/>
          </a:prstGeom>
          <a:solidFill>
            <a:schemeClr val="accent4"/>
          </a:solidFill>
        </p:spPr>
        <p:txBody>
          <a:bodyPr wrap="square" rtlCol="0">
            <a:spAutoFit/>
          </a:bodyPr>
          <a:lstStyle/>
          <a:p>
            <a:pPr algn="ctr" fontAlgn="base">
              <a:spcBef>
                <a:spcPct val="0"/>
              </a:spcBef>
              <a:spcAft>
                <a:spcPct val="0"/>
              </a:spcAft>
              <a:defRPr/>
            </a:pPr>
            <a:r>
              <a:rPr lang="en-US" kern="0" dirty="0" smtClean="0">
                <a:solidFill>
                  <a:prstClr val="black"/>
                </a:solidFill>
                <a:ea typeface="ＭＳ Ｐゴシック" pitchFamily="34" charset="-128"/>
              </a:rPr>
              <a:t>Can a parent submit an excusal in the middle of a test?</a:t>
            </a:r>
            <a:endParaRPr lang="en-US" kern="0" dirty="0">
              <a:solidFill>
                <a:prstClr val="black"/>
              </a:solidFill>
              <a:ea typeface="ＭＳ Ｐゴシック" pitchFamily="34" charset="-128"/>
            </a:endParaRPr>
          </a:p>
        </p:txBody>
      </p:sp>
    </p:spTree>
    <p:extLst>
      <p:ext uri="{BB962C8B-B14F-4D97-AF65-F5344CB8AC3E}">
        <p14:creationId xmlns:p14="http://schemas.microsoft.com/office/powerpoint/2010/main" val="402797763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6CD967-9B8F-4F14-A912-9133DA59216F}"/>
              </a:ext>
            </a:extLst>
          </p:cNvPr>
          <p:cNvSpPr>
            <a:spLocks noGrp="1"/>
          </p:cNvSpPr>
          <p:nvPr>
            <p:ph type="title"/>
          </p:nvPr>
        </p:nvSpPr>
        <p:spPr/>
        <p:txBody>
          <a:bodyPr/>
          <a:lstStyle/>
          <a:p>
            <a:r>
              <a:rPr lang="en-US" dirty="0"/>
              <a:t>Suppressions</a:t>
            </a:r>
          </a:p>
        </p:txBody>
      </p:sp>
      <p:sp>
        <p:nvSpPr>
          <p:cNvPr id="3" name="Content Placeholder 2">
            <a:extLst>
              <a:ext uri="{FF2B5EF4-FFF2-40B4-BE49-F238E27FC236}">
                <a16:creationId xmlns="" xmlns:a16="http://schemas.microsoft.com/office/drawing/2014/main" id="{CC06A812-E6FF-48EA-B6EA-6D7E1F71C872}"/>
              </a:ext>
            </a:extLst>
          </p:cNvPr>
          <p:cNvSpPr>
            <a:spLocks noGrp="1"/>
          </p:cNvSpPr>
          <p:nvPr>
            <p:ph idx="1"/>
          </p:nvPr>
        </p:nvSpPr>
        <p:spPr>
          <a:xfrm>
            <a:off x="628650" y="1026542"/>
            <a:ext cx="7886700" cy="5077171"/>
          </a:xfrm>
        </p:spPr>
        <p:txBody>
          <a:bodyPr/>
          <a:lstStyle/>
          <a:p>
            <a:pPr marL="0" indent="0">
              <a:buNone/>
            </a:pPr>
            <a:r>
              <a:rPr lang="en-US" dirty="0">
                <a:solidFill>
                  <a:sysClr val="windowText" lastClr="000000"/>
                </a:solidFill>
              </a:rPr>
              <a:t>CDE adds suppression codes and </a:t>
            </a:r>
            <a:r>
              <a:rPr lang="en-US" dirty="0" smtClean="0">
                <a:solidFill>
                  <a:sysClr val="windowText" lastClr="000000"/>
                </a:solidFill>
              </a:rPr>
              <a:t>actions</a:t>
            </a:r>
          </a:p>
          <a:p>
            <a:pPr lvl="1"/>
            <a:r>
              <a:rPr lang="en-US" dirty="0" smtClean="0">
                <a:solidFill>
                  <a:sysClr val="windowText" lastClr="000000"/>
                </a:solidFill>
              </a:rPr>
              <a:t>Individual student performance reports (SPRs) are produced</a:t>
            </a:r>
          </a:p>
          <a:p>
            <a:pPr lvl="1"/>
            <a:r>
              <a:rPr lang="en-US" dirty="0" smtClean="0">
                <a:solidFill>
                  <a:sysClr val="windowText" lastClr="000000"/>
                </a:solidFill>
              </a:rPr>
              <a:t>Suppressions exclude individual student test scores from school and district aggregations</a:t>
            </a:r>
          </a:p>
          <a:p>
            <a:pPr lvl="1"/>
            <a:r>
              <a:rPr lang="en-US" dirty="0" smtClean="0">
                <a:solidFill>
                  <a:sysClr val="windowText" lastClr="000000"/>
                </a:solidFill>
              </a:rPr>
              <a:t>Used in the following instances:</a:t>
            </a:r>
          </a:p>
          <a:p>
            <a:pPr lvl="2"/>
            <a:r>
              <a:rPr lang="en-US" dirty="0" smtClean="0">
                <a:solidFill>
                  <a:sysClr val="windowText" lastClr="000000"/>
                </a:solidFill>
              </a:rPr>
              <a:t>Home school students – students with CO-DDDD-HHHH indicated as their Responsible School in </a:t>
            </a:r>
            <a:r>
              <a:rPr lang="en-US" dirty="0" err="1" smtClean="0">
                <a:solidFill>
                  <a:sysClr val="windowText" lastClr="000000"/>
                </a:solidFill>
              </a:rPr>
              <a:t>PAnext</a:t>
            </a:r>
            <a:endParaRPr lang="en-US" dirty="0" smtClean="0">
              <a:solidFill>
                <a:sysClr val="windowText" lastClr="000000"/>
              </a:solidFill>
            </a:endParaRPr>
          </a:p>
          <a:p>
            <a:pPr lvl="2"/>
            <a:r>
              <a:rPr lang="en-US" dirty="0" err="1" smtClean="0">
                <a:solidFill>
                  <a:sysClr val="windowText" lastClr="000000"/>
                </a:solidFill>
              </a:rPr>
              <a:t>Misadministrations</a:t>
            </a:r>
            <a:r>
              <a:rPr lang="en-US" dirty="0" smtClean="0">
                <a:solidFill>
                  <a:sysClr val="windowText" lastClr="000000"/>
                </a:solidFill>
              </a:rPr>
              <a:t> – students included on the district-submitted TIR spreadsheet for whom a testing irregularity was documented</a:t>
            </a:r>
            <a:endParaRPr lang="en-US" dirty="0">
              <a:solidFill>
                <a:sysClr val="windowText" lastClr="000000"/>
              </a:solidFill>
            </a:endParaRPr>
          </a:p>
          <a:p>
            <a:endParaRPr lang="en-US" dirty="0"/>
          </a:p>
          <a:p>
            <a:endParaRPr lang="en-US" dirty="0"/>
          </a:p>
        </p:txBody>
      </p:sp>
      <p:sp>
        <p:nvSpPr>
          <p:cNvPr id="4" name="Slide Number Placeholder 3">
            <a:extLst>
              <a:ext uri="{FF2B5EF4-FFF2-40B4-BE49-F238E27FC236}">
                <a16:creationId xmlns="" xmlns:a16="http://schemas.microsoft.com/office/drawing/2014/main" id="{CB45D2BC-7D3C-4409-AF38-75CE34282FF4}"/>
              </a:ext>
            </a:extLst>
          </p:cNvPr>
          <p:cNvSpPr>
            <a:spLocks noGrp="1"/>
          </p:cNvSpPr>
          <p:nvPr>
            <p:ph type="sldNum" sz="quarter" idx="12"/>
          </p:nvPr>
        </p:nvSpPr>
        <p:spPr/>
        <p:txBody>
          <a:bodyPr/>
          <a:lstStyle/>
          <a:p>
            <a:fld id="{C479D5F6-EDCB-402A-AC08-4943A1820E8F}" type="slidenum">
              <a:rPr lang="en-US" smtClean="0"/>
              <a:pPr/>
              <a:t>173</a:t>
            </a:fld>
            <a:endParaRPr lang="en-US" dirty="0"/>
          </a:p>
        </p:txBody>
      </p:sp>
      <p:graphicFrame>
        <p:nvGraphicFramePr>
          <p:cNvPr id="5" name="Table 4">
            <a:extLst>
              <a:ext uri="{FF2B5EF4-FFF2-40B4-BE49-F238E27FC236}">
                <a16:creationId xmlns="" xmlns:a16="http://schemas.microsoft.com/office/drawing/2014/main" id="{09BAC8B9-9852-4F2C-8475-D09882E6D8D5}"/>
              </a:ext>
            </a:extLst>
          </p:cNvPr>
          <p:cNvGraphicFramePr>
            <a:graphicFrameLocks noGrp="1"/>
          </p:cNvGraphicFramePr>
          <p:nvPr>
            <p:extLst>
              <p:ext uri="{D42A27DB-BD31-4B8C-83A1-F6EECF244321}">
                <p14:modId xmlns:p14="http://schemas.microsoft.com/office/powerpoint/2010/main" val="2951448162"/>
              </p:ext>
            </p:extLst>
          </p:nvPr>
        </p:nvGraphicFramePr>
        <p:xfrm>
          <a:off x="1321390" y="4033002"/>
          <a:ext cx="6495690" cy="1920240"/>
        </p:xfrm>
        <a:graphic>
          <a:graphicData uri="http://schemas.openxmlformats.org/drawingml/2006/table">
            <a:tbl>
              <a:tblPr firstRow="1" bandRow="1">
                <a:tableStyleId>{5C22544A-7EE6-4342-B048-85BDC9FD1C3A}</a:tableStyleId>
              </a:tblPr>
              <a:tblGrid>
                <a:gridCol w="2165230">
                  <a:extLst>
                    <a:ext uri="{9D8B030D-6E8A-4147-A177-3AD203B41FA5}">
                      <a16:colId xmlns="" xmlns:a16="http://schemas.microsoft.com/office/drawing/2014/main" val="2242985284"/>
                    </a:ext>
                  </a:extLst>
                </a:gridCol>
                <a:gridCol w="2165230">
                  <a:extLst>
                    <a:ext uri="{9D8B030D-6E8A-4147-A177-3AD203B41FA5}">
                      <a16:colId xmlns="" xmlns:a16="http://schemas.microsoft.com/office/drawing/2014/main" val="1340214679"/>
                    </a:ext>
                  </a:extLst>
                </a:gridCol>
                <a:gridCol w="2165230">
                  <a:extLst>
                    <a:ext uri="{9D8B030D-6E8A-4147-A177-3AD203B41FA5}">
                      <a16:colId xmlns="" xmlns:a16="http://schemas.microsoft.com/office/drawing/2014/main" val="1027243"/>
                    </a:ext>
                  </a:extLst>
                </a:gridCol>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dirty="0"/>
                        <a:t>Suppression</a:t>
                      </a:r>
                      <a:r>
                        <a:rPr lang="en-US" sz="1800" baseline="0" dirty="0"/>
                        <a:t> Reason</a:t>
                      </a:r>
                      <a:endParaRPr lang="en-US" sz="1800" dirty="0">
                        <a:latin typeface="Trebuchet MS" panose="020B0603020202020204" pitchFamily="34" charset="0"/>
                      </a:endParaRPr>
                    </a:p>
                  </a:txBody>
                  <a:tcPr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dirty="0"/>
                        <a:t>Receives Student Report</a:t>
                      </a:r>
                      <a:endParaRPr lang="en-US" sz="1800" dirty="0">
                        <a:latin typeface="Trebuchet MS" panose="020B0603020202020204" pitchFamily="34" charset="0"/>
                      </a:endParaRPr>
                    </a:p>
                  </a:txBody>
                  <a:tcPr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baseline="0" dirty="0"/>
                        <a:t>Impact to Participation</a:t>
                      </a:r>
                      <a:endParaRPr lang="en-US" sz="1800" dirty="0">
                        <a:latin typeface="Trebuchet MS" panose="020B0603020202020204" pitchFamily="34" charset="0"/>
                      </a:endParaRPr>
                    </a:p>
                  </a:txBody>
                  <a:tcPr anchor="ctr"/>
                </a:tc>
                <a:extLst>
                  <a:ext uri="{0D108BD9-81ED-4DB2-BD59-A6C34878D82A}">
                    <a16:rowId xmlns="" xmlns:a16="http://schemas.microsoft.com/office/drawing/2014/main" val="3472809002"/>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a:t>Home </a:t>
                      </a:r>
                      <a:r>
                        <a:rPr lang="en-US" sz="1800" dirty="0" smtClean="0"/>
                        <a:t>School</a:t>
                      </a:r>
                      <a:endParaRPr lang="en-US" sz="1800" dirty="0">
                        <a:latin typeface="Trebuchet MS" panose="020B0603020202020204" pitchFamily="34" charset="0"/>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Yes</a:t>
                      </a:r>
                      <a:endParaRPr lang="en-US" sz="1800" dirty="0">
                        <a:latin typeface="Trebuchet MS" panose="020B0603020202020204" pitchFamily="34" charset="0"/>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Does not impact </a:t>
                      </a:r>
                      <a:r>
                        <a:rPr lang="en-US" sz="1800" dirty="0" smtClean="0"/>
                        <a:t>participation</a:t>
                      </a:r>
                      <a:endParaRPr lang="en-US" sz="1800" dirty="0">
                        <a:latin typeface="Trebuchet MS" panose="020B0603020202020204" pitchFamily="34" charset="0"/>
                      </a:endParaRPr>
                    </a:p>
                  </a:txBody>
                  <a:tcPr anchor="ctr"/>
                </a:tc>
                <a:extLst>
                  <a:ext uri="{0D108BD9-81ED-4DB2-BD59-A6C34878D82A}">
                    <a16:rowId xmlns="" xmlns:a16="http://schemas.microsoft.com/office/drawing/2014/main" val="2120741714"/>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a:t>Misadministration</a:t>
                      </a:r>
                      <a:endParaRPr lang="en-US" sz="1800" dirty="0">
                        <a:latin typeface="Trebuchet MS" panose="020B0603020202020204" pitchFamily="34" charset="0"/>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Yes</a:t>
                      </a:r>
                      <a:endParaRPr lang="en-US" sz="1800" dirty="0">
                        <a:latin typeface="Trebuchet MS" panose="020B0603020202020204" pitchFamily="34" charset="0"/>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Impact</a:t>
                      </a:r>
                      <a:r>
                        <a:rPr lang="en-US" sz="1800" baseline="0" dirty="0"/>
                        <a:t>s</a:t>
                      </a:r>
                      <a:r>
                        <a:rPr lang="en-US" sz="1800" dirty="0"/>
                        <a:t> </a:t>
                      </a:r>
                      <a:r>
                        <a:rPr lang="en-US" sz="1800" dirty="0" smtClean="0"/>
                        <a:t>school and district</a:t>
                      </a:r>
                      <a:endParaRPr lang="en-US" sz="1800" dirty="0">
                        <a:latin typeface="Trebuchet MS" panose="020B0603020202020204" pitchFamily="34" charset="0"/>
                      </a:endParaRPr>
                    </a:p>
                  </a:txBody>
                  <a:tcPr anchor="ctr"/>
                </a:tc>
                <a:extLst>
                  <a:ext uri="{0D108BD9-81ED-4DB2-BD59-A6C34878D82A}">
                    <a16:rowId xmlns="" xmlns:a16="http://schemas.microsoft.com/office/drawing/2014/main" val="1559349613"/>
                  </a:ext>
                </a:extLst>
              </a:tr>
            </a:tbl>
          </a:graphicData>
        </a:graphic>
      </p:graphicFrame>
    </p:spTree>
    <p:extLst>
      <p:ext uri="{BB962C8B-B14F-4D97-AF65-F5344CB8AC3E}">
        <p14:creationId xmlns:p14="http://schemas.microsoft.com/office/powerpoint/2010/main" val="234738121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D91BC0-3400-4BD9-BF89-13697CF30CF8}"/>
              </a:ext>
            </a:extLst>
          </p:cNvPr>
          <p:cNvSpPr>
            <a:spLocks noGrp="1"/>
          </p:cNvSpPr>
          <p:nvPr>
            <p:ph type="ctrTitle"/>
          </p:nvPr>
        </p:nvSpPr>
        <p:spPr/>
        <p:txBody>
          <a:bodyPr/>
          <a:lstStyle/>
          <a:p>
            <a:r>
              <a:rPr lang="en-US" dirty="0"/>
              <a:t/>
            </a:r>
            <a:br>
              <a:rPr lang="en-US" dirty="0"/>
            </a:br>
            <a:r>
              <a:rPr lang="en-US" dirty="0"/>
              <a:t>Additional Information</a:t>
            </a:r>
          </a:p>
        </p:txBody>
      </p:sp>
      <p:sp>
        <p:nvSpPr>
          <p:cNvPr id="3" name="Slide Number Placeholder 2">
            <a:extLst>
              <a:ext uri="{FF2B5EF4-FFF2-40B4-BE49-F238E27FC236}">
                <a16:creationId xmlns="" xmlns:a16="http://schemas.microsoft.com/office/drawing/2014/main" id="{43D7BC6E-BBC7-4171-AB13-29D461B8E63A}"/>
              </a:ext>
            </a:extLst>
          </p:cNvPr>
          <p:cNvSpPr>
            <a:spLocks noGrp="1"/>
          </p:cNvSpPr>
          <p:nvPr>
            <p:ph type="sldNum" sz="quarter" idx="12"/>
          </p:nvPr>
        </p:nvSpPr>
        <p:spPr/>
        <p:txBody>
          <a:bodyPr/>
          <a:lstStyle/>
          <a:p>
            <a:fld id="{C479D5F6-EDCB-402A-AC08-4943A1820E8F}" type="slidenum">
              <a:rPr lang="en-US" smtClean="0"/>
              <a:pPr/>
              <a:t>174</a:t>
            </a:fld>
            <a:endParaRPr lang="en-US" dirty="0"/>
          </a:p>
        </p:txBody>
      </p:sp>
    </p:spTree>
    <p:extLst>
      <p:ext uri="{BB962C8B-B14F-4D97-AF65-F5344CB8AC3E}">
        <p14:creationId xmlns:p14="http://schemas.microsoft.com/office/powerpoint/2010/main" val="304102033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337F12-8585-4C3A-AE22-E994B8814758}"/>
              </a:ext>
            </a:extLst>
          </p:cNvPr>
          <p:cNvSpPr>
            <a:spLocks noGrp="1"/>
          </p:cNvSpPr>
          <p:nvPr>
            <p:ph type="title"/>
          </p:nvPr>
        </p:nvSpPr>
        <p:spPr/>
        <p:txBody>
          <a:bodyPr/>
          <a:lstStyle/>
          <a:p>
            <a:r>
              <a:rPr lang="en-US" dirty="0"/>
              <a:t>Student Biographical Data </a:t>
            </a:r>
            <a:r>
              <a:rPr lang="en-US" i="1" dirty="0"/>
              <a:t>– Tentative Dates</a:t>
            </a:r>
            <a:endParaRPr lang="en-US" dirty="0"/>
          </a:p>
        </p:txBody>
      </p:sp>
      <p:sp>
        <p:nvSpPr>
          <p:cNvPr id="3" name="Content Placeholder 2">
            <a:extLst>
              <a:ext uri="{FF2B5EF4-FFF2-40B4-BE49-F238E27FC236}">
                <a16:creationId xmlns="" xmlns:a16="http://schemas.microsoft.com/office/drawing/2014/main" id="{9769D9BA-A8CC-45D7-B19C-C041BF53CD2C}"/>
              </a:ext>
            </a:extLst>
          </p:cNvPr>
          <p:cNvSpPr>
            <a:spLocks noGrp="1"/>
          </p:cNvSpPr>
          <p:nvPr>
            <p:ph idx="1"/>
          </p:nvPr>
        </p:nvSpPr>
        <p:spPr/>
        <p:txBody>
          <a:bodyPr/>
          <a:lstStyle/>
          <a:p>
            <a:pPr marL="0" indent="0">
              <a:lnSpc>
                <a:spcPct val="100000"/>
              </a:lnSpc>
              <a:buNone/>
              <a:defRPr/>
            </a:pPr>
            <a:r>
              <a:rPr lang="en-US" dirty="0">
                <a:solidFill>
                  <a:sysClr val="windowText" lastClr="000000"/>
                </a:solidFill>
              </a:rPr>
              <a:t>Early 2020</a:t>
            </a:r>
          </a:p>
          <a:p>
            <a:pPr lvl="1">
              <a:lnSpc>
                <a:spcPct val="100000"/>
              </a:lnSpc>
              <a:defRPr/>
            </a:pPr>
            <a:r>
              <a:rPr lang="en-US" dirty="0" smtClean="0">
                <a:solidFill>
                  <a:sysClr val="windowText" lastClr="000000"/>
                </a:solidFill>
              </a:rPr>
              <a:t>SBD Manual </a:t>
            </a:r>
            <a:endParaRPr lang="en-US" dirty="0">
              <a:solidFill>
                <a:sysClr val="windowText" lastClr="000000"/>
              </a:solidFill>
            </a:endParaRPr>
          </a:p>
          <a:p>
            <a:pPr lvl="1">
              <a:lnSpc>
                <a:spcPct val="100000"/>
              </a:lnSpc>
              <a:defRPr/>
            </a:pPr>
            <a:r>
              <a:rPr lang="en-US" dirty="0" smtClean="0">
                <a:solidFill>
                  <a:sysClr val="windowText" lastClr="000000"/>
                </a:solidFill>
              </a:rPr>
              <a:t>Training</a:t>
            </a:r>
            <a:endParaRPr lang="en-US" dirty="0">
              <a:solidFill>
                <a:sysClr val="windowText" lastClr="000000"/>
              </a:solidFill>
            </a:endParaRPr>
          </a:p>
          <a:p>
            <a:pPr marL="0" indent="0">
              <a:lnSpc>
                <a:spcPct val="100000"/>
              </a:lnSpc>
              <a:buNone/>
              <a:defRPr/>
            </a:pPr>
            <a:r>
              <a:rPr lang="en-US" dirty="0">
                <a:solidFill>
                  <a:sysClr val="windowText" lastClr="000000"/>
                </a:solidFill>
              </a:rPr>
              <a:t>Clean-up in </a:t>
            </a:r>
            <a:r>
              <a:rPr lang="en-US" dirty="0" err="1">
                <a:solidFill>
                  <a:sysClr val="windowText" lastClr="000000"/>
                </a:solidFill>
              </a:rPr>
              <a:t>PAnext</a:t>
            </a:r>
            <a:endParaRPr lang="en-US" dirty="0">
              <a:solidFill>
                <a:sysClr val="windowText" lastClr="000000"/>
              </a:solidFill>
            </a:endParaRPr>
          </a:p>
          <a:p>
            <a:pPr lvl="1">
              <a:lnSpc>
                <a:spcPct val="100000"/>
              </a:lnSpc>
              <a:defRPr/>
            </a:pPr>
            <a:r>
              <a:rPr lang="en-US" dirty="0">
                <a:solidFill>
                  <a:sysClr val="windowText" lastClr="000000"/>
                </a:solidFill>
              </a:rPr>
              <a:t>Initial: Through May 8</a:t>
            </a:r>
          </a:p>
          <a:p>
            <a:pPr lvl="1">
              <a:lnSpc>
                <a:spcPct val="100000"/>
              </a:lnSpc>
              <a:defRPr/>
            </a:pPr>
            <a:r>
              <a:rPr lang="en-US" dirty="0">
                <a:solidFill>
                  <a:sysClr val="windowText" lastClr="000000"/>
                </a:solidFill>
              </a:rPr>
              <a:t>Final: May 11 - 13 (District level only)</a:t>
            </a:r>
          </a:p>
          <a:p>
            <a:pPr marL="0" indent="0">
              <a:lnSpc>
                <a:spcPct val="100000"/>
              </a:lnSpc>
              <a:buNone/>
              <a:defRPr/>
            </a:pPr>
            <a:r>
              <a:rPr lang="en-US" dirty="0">
                <a:solidFill>
                  <a:sysClr val="windowText" lastClr="000000"/>
                </a:solidFill>
              </a:rPr>
              <a:t>SBD via Data Pipeline</a:t>
            </a:r>
          </a:p>
          <a:p>
            <a:pPr lvl="1">
              <a:lnSpc>
                <a:spcPct val="100000"/>
              </a:lnSpc>
              <a:defRPr/>
            </a:pPr>
            <a:r>
              <a:rPr lang="en-US" dirty="0">
                <a:solidFill>
                  <a:sysClr val="windowText" lastClr="000000"/>
                </a:solidFill>
              </a:rPr>
              <a:t>CMAS and </a:t>
            </a:r>
            <a:r>
              <a:rPr lang="en-US" dirty="0" err="1">
                <a:solidFill>
                  <a:sysClr val="windowText" lastClr="000000"/>
                </a:solidFill>
              </a:rPr>
              <a:t>CoAlt</a:t>
            </a:r>
            <a:r>
              <a:rPr lang="en-US" dirty="0">
                <a:solidFill>
                  <a:sysClr val="windowText" lastClr="000000"/>
                </a:solidFill>
              </a:rPr>
              <a:t> </a:t>
            </a:r>
            <a:r>
              <a:rPr lang="en-US" dirty="0" smtClean="0">
                <a:solidFill>
                  <a:sysClr val="windowText" lastClr="000000"/>
                </a:solidFill>
              </a:rPr>
              <a:t>SBDs are together </a:t>
            </a:r>
            <a:endParaRPr lang="en-US" dirty="0">
              <a:solidFill>
                <a:sysClr val="windowText" lastClr="000000"/>
              </a:solidFill>
            </a:endParaRPr>
          </a:p>
          <a:p>
            <a:pPr lvl="1">
              <a:lnSpc>
                <a:spcPct val="100000"/>
              </a:lnSpc>
              <a:defRPr/>
            </a:pPr>
            <a:r>
              <a:rPr lang="en-US" dirty="0">
                <a:solidFill>
                  <a:sysClr val="windowText" lastClr="000000"/>
                </a:solidFill>
              </a:rPr>
              <a:t>May 18 - 28</a:t>
            </a:r>
          </a:p>
          <a:p>
            <a:endParaRPr lang="en-US" dirty="0"/>
          </a:p>
        </p:txBody>
      </p:sp>
      <p:sp>
        <p:nvSpPr>
          <p:cNvPr id="4" name="Slide Number Placeholder 3">
            <a:extLst>
              <a:ext uri="{FF2B5EF4-FFF2-40B4-BE49-F238E27FC236}">
                <a16:creationId xmlns="" xmlns:a16="http://schemas.microsoft.com/office/drawing/2014/main" id="{440B8363-985D-4817-A4EB-7AA8A11F1E9C}"/>
              </a:ext>
            </a:extLst>
          </p:cNvPr>
          <p:cNvSpPr>
            <a:spLocks noGrp="1"/>
          </p:cNvSpPr>
          <p:nvPr>
            <p:ph type="sldNum" sz="quarter" idx="12"/>
          </p:nvPr>
        </p:nvSpPr>
        <p:spPr/>
        <p:txBody>
          <a:bodyPr/>
          <a:lstStyle/>
          <a:p>
            <a:fld id="{C479D5F6-EDCB-402A-AC08-4943A1820E8F}" type="slidenum">
              <a:rPr lang="en-US" smtClean="0"/>
              <a:pPr/>
              <a:t>175</a:t>
            </a:fld>
            <a:endParaRPr lang="en-US" dirty="0"/>
          </a:p>
        </p:txBody>
      </p:sp>
    </p:spTree>
    <p:extLst>
      <p:ext uri="{BB962C8B-B14F-4D97-AF65-F5344CB8AC3E}">
        <p14:creationId xmlns:p14="http://schemas.microsoft.com/office/powerpoint/2010/main" val="189185625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8EC087-057E-4665-9148-B4884570FE6A}"/>
              </a:ext>
            </a:extLst>
          </p:cNvPr>
          <p:cNvSpPr>
            <a:spLocks noGrp="1"/>
          </p:cNvSpPr>
          <p:nvPr>
            <p:ph type="title"/>
          </p:nvPr>
        </p:nvSpPr>
        <p:spPr/>
        <p:txBody>
          <a:bodyPr/>
          <a:lstStyle/>
          <a:p>
            <a:r>
              <a:rPr lang="en-US" dirty="0"/>
              <a:t>2020 Reporting Timeline </a:t>
            </a:r>
            <a:r>
              <a:rPr lang="en-US" i="1" dirty="0"/>
              <a:t>– Tentative</a:t>
            </a:r>
            <a:endParaRPr lang="en-US" dirty="0"/>
          </a:p>
        </p:txBody>
      </p:sp>
      <p:sp>
        <p:nvSpPr>
          <p:cNvPr id="3" name="Content Placeholder 2">
            <a:extLst>
              <a:ext uri="{FF2B5EF4-FFF2-40B4-BE49-F238E27FC236}">
                <a16:creationId xmlns="" xmlns:a16="http://schemas.microsoft.com/office/drawing/2014/main" id="{707B4B45-F6DF-4C81-8B7C-E555D707EF26}"/>
              </a:ext>
            </a:extLst>
          </p:cNvPr>
          <p:cNvSpPr>
            <a:spLocks noGrp="1"/>
          </p:cNvSpPr>
          <p:nvPr>
            <p:ph idx="1"/>
          </p:nvPr>
        </p:nvSpPr>
        <p:spPr>
          <a:xfrm>
            <a:off x="628650" y="848550"/>
            <a:ext cx="7886700" cy="5430952"/>
          </a:xfrm>
        </p:spPr>
        <p:txBody>
          <a:bodyPr>
            <a:normAutofit/>
          </a:bodyPr>
          <a:lstStyle/>
          <a:p>
            <a:pPr marL="233363" indent="-233363">
              <a:buFont typeface="+mj-lt"/>
              <a:buAutoNum type="arabicPeriod"/>
              <a:defRPr/>
            </a:pPr>
            <a:r>
              <a:rPr lang="en-US" sz="1800" dirty="0">
                <a:solidFill>
                  <a:sysClr val="windowText" lastClr="000000"/>
                </a:solidFill>
              </a:rPr>
              <a:t>Student data files expected in </a:t>
            </a:r>
            <a:r>
              <a:rPr lang="en-US" sz="1800" dirty="0">
                <a:solidFill>
                  <a:prstClr val="black"/>
                </a:solidFill>
              </a:rPr>
              <a:t>June</a:t>
            </a:r>
          </a:p>
          <a:p>
            <a:pPr marL="690563" lvl="1" indent="-233363">
              <a:defRPr/>
            </a:pPr>
            <a:r>
              <a:rPr lang="en-US" sz="1800" dirty="0">
                <a:solidFill>
                  <a:prstClr val="black"/>
                </a:solidFill>
              </a:rPr>
              <a:t>OnDemand student reports available at this time </a:t>
            </a:r>
            <a:br>
              <a:rPr lang="en-US" sz="1800" dirty="0">
                <a:solidFill>
                  <a:prstClr val="black"/>
                </a:solidFill>
              </a:rPr>
            </a:br>
            <a:r>
              <a:rPr lang="en-US" sz="1800" dirty="0">
                <a:solidFill>
                  <a:prstClr val="black"/>
                </a:solidFill>
              </a:rPr>
              <a:t>(no comparative data)</a:t>
            </a:r>
          </a:p>
          <a:p>
            <a:pPr marL="233363" indent="-233363">
              <a:buFont typeface="+mj-lt"/>
              <a:buAutoNum type="arabicPeriod"/>
              <a:defRPr/>
            </a:pPr>
            <a:r>
              <a:rPr lang="en-US" sz="1800" dirty="0">
                <a:solidFill>
                  <a:prstClr val="black"/>
                </a:solidFill>
              </a:rPr>
              <a:t>Individual student performance reports and summary data files</a:t>
            </a:r>
          </a:p>
          <a:p>
            <a:pPr marL="233363" indent="-233363">
              <a:buFont typeface="+mj-lt"/>
              <a:buAutoNum type="arabicPeriod"/>
              <a:defRPr/>
            </a:pPr>
            <a:r>
              <a:rPr lang="en-US" sz="1800" dirty="0">
                <a:solidFill>
                  <a:prstClr val="black"/>
                </a:solidFill>
              </a:rPr>
              <a:t>District- and school-level </a:t>
            </a:r>
            <a:r>
              <a:rPr lang="en-US" sz="1800" dirty="0" smtClean="0">
                <a:solidFill>
                  <a:prstClr val="black"/>
                </a:solidFill>
              </a:rPr>
              <a:t>reports</a:t>
            </a:r>
          </a:p>
          <a:p>
            <a:pPr marL="0" indent="0">
              <a:buNone/>
              <a:defRPr/>
            </a:pPr>
            <a:endParaRPr lang="en-US" sz="1800" dirty="0" smtClean="0"/>
          </a:p>
          <a:p>
            <a:pPr>
              <a:defRPr/>
            </a:pPr>
            <a:r>
              <a:rPr lang="en-US" sz="1800" dirty="0" smtClean="0"/>
              <a:t>All </a:t>
            </a:r>
            <a:r>
              <a:rPr lang="en-US" sz="1800" dirty="0"/>
              <a:t>state assessment results will be embargoed and must not be publicly disseminated, distributed, or published by any means until they are publicly released by the </a:t>
            </a:r>
            <a:r>
              <a:rPr lang="en-US" sz="1800" dirty="0" smtClean="0"/>
              <a:t>state; however, districts </a:t>
            </a:r>
            <a:r>
              <a:rPr lang="en-US" sz="1800" dirty="0"/>
              <a:t>and schools </a:t>
            </a:r>
            <a:r>
              <a:rPr lang="en-US" sz="1800" dirty="0" smtClean="0"/>
              <a:t>may:</a:t>
            </a:r>
          </a:p>
          <a:p>
            <a:pPr lvl="1">
              <a:defRPr/>
            </a:pPr>
            <a:r>
              <a:rPr lang="en-US" sz="1800" dirty="0" smtClean="0"/>
              <a:t>Share </a:t>
            </a:r>
            <a:r>
              <a:rPr lang="en-US" sz="1800" dirty="0"/>
              <a:t>confidential individual student performance reports with parents </a:t>
            </a:r>
            <a:endParaRPr lang="en-US" sz="1800" dirty="0" smtClean="0"/>
          </a:p>
          <a:p>
            <a:pPr lvl="1">
              <a:defRPr/>
            </a:pPr>
            <a:r>
              <a:rPr lang="en-US" sz="1800" dirty="0" smtClean="0"/>
              <a:t>Use </a:t>
            </a:r>
            <a:r>
              <a:rPr lang="en-US" sz="1800" dirty="0"/>
              <a:t>aggregated and individual student level results internally for informational and planning purposes before results are publicly </a:t>
            </a:r>
            <a:r>
              <a:rPr lang="en-US" sz="1800" dirty="0" smtClean="0"/>
              <a:t>released</a:t>
            </a:r>
          </a:p>
          <a:p>
            <a:pPr>
              <a:defRPr/>
            </a:pPr>
            <a:r>
              <a:rPr lang="en-US" sz="1800" dirty="0" smtClean="0"/>
              <a:t>Ensure any </a:t>
            </a:r>
            <a:r>
              <a:rPr lang="en-US" sz="1800" dirty="0"/>
              <a:t>data you release after the </a:t>
            </a:r>
            <a:r>
              <a:rPr lang="en-US" sz="1800" dirty="0" smtClean="0"/>
              <a:t>embargo lifts includes </a:t>
            </a:r>
            <a:r>
              <a:rPr lang="en-US" sz="1800" dirty="0"/>
              <a:t>appropriate suppressions to meet federal and state data privacy </a:t>
            </a:r>
            <a:r>
              <a:rPr lang="en-US" sz="1800" dirty="0" smtClean="0"/>
              <a:t>requirements</a:t>
            </a:r>
          </a:p>
        </p:txBody>
      </p:sp>
      <p:sp>
        <p:nvSpPr>
          <p:cNvPr id="4" name="Slide Number Placeholder 3">
            <a:extLst>
              <a:ext uri="{FF2B5EF4-FFF2-40B4-BE49-F238E27FC236}">
                <a16:creationId xmlns="" xmlns:a16="http://schemas.microsoft.com/office/drawing/2014/main" id="{DB270AF4-B14E-4B20-94FA-AB36493CF7A7}"/>
              </a:ext>
            </a:extLst>
          </p:cNvPr>
          <p:cNvSpPr>
            <a:spLocks noGrp="1"/>
          </p:cNvSpPr>
          <p:nvPr>
            <p:ph type="sldNum" sz="quarter" idx="12"/>
          </p:nvPr>
        </p:nvSpPr>
        <p:spPr/>
        <p:txBody>
          <a:bodyPr/>
          <a:lstStyle/>
          <a:p>
            <a:fld id="{C479D5F6-EDCB-402A-AC08-4943A1820E8F}" type="slidenum">
              <a:rPr lang="en-US" smtClean="0"/>
              <a:pPr/>
              <a:t>176</a:t>
            </a:fld>
            <a:endParaRPr lang="en-US" dirty="0"/>
          </a:p>
        </p:txBody>
      </p:sp>
      <p:sp>
        <p:nvSpPr>
          <p:cNvPr id="6" name="TextBox 5"/>
          <p:cNvSpPr txBox="1"/>
          <p:nvPr/>
        </p:nvSpPr>
        <p:spPr>
          <a:xfrm>
            <a:off x="1760720" y="5329326"/>
            <a:ext cx="5617029" cy="12003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b="1" dirty="0" smtClean="0">
                <a:solidFill>
                  <a:schemeClr val="tx1"/>
                </a:solidFill>
              </a:rPr>
              <a:t>Reminder</a:t>
            </a:r>
            <a:r>
              <a:rPr lang="en-US" dirty="0" smtClean="0">
                <a:solidFill>
                  <a:schemeClr val="tx1"/>
                </a:solidFill>
              </a:rPr>
              <a:t>: Colorado </a:t>
            </a:r>
            <a:r>
              <a:rPr lang="en-US" dirty="0">
                <a:solidFill>
                  <a:schemeClr val="tx1"/>
                </a:solidFill>
              </a:rPr>
              <a:t>statute </a:t>
            </a:r>
            <a:r>
              <a:rPr lang="en-US" dirty="0" smtClean="0">
                <a:solidFill>
                  <a:schemeClr val="tx1"/>
                </a:solidFill>
              </a:rPr>
              <a:t>requires that </a:t>
            </a:r>
            <a:r>
              <a:rPr lang="en-US" dirty="0">
                <a:solidFill>
                  <a:schemeClr val="tx1"/>
                </a:solidFill>
              </a:rPr>
              <a:t>LEPs </a:t>
            </a:r>
            <a:r>
              <a:rPr lang="en-US" dirty="0" smtClean="0">
                <a:solidFill>
                  <a:schemeClr val="tx1"/>
                </a:solidFill>
              </a:rPr>
              <a:t>ensure </a:t>
            </a:r>
            <a:r>
              <a:rPr lang="en-US" dirty="0">
                <a:solidFill>
                  <a:schemeClr val="tx1"/>
                </a:solidFill>
              </a:rPr>
              <a:t>appropriate personnel provide and explain assessment results </a:t>
            </a:r>
            <a:r>
              <a:rPr lang="en-US" dirty="0" smtClean="0">
                <a:solidFill>
                  <a:schemeClr val="tx1"/>
                </a:solidFill>
              </a:rPr>
              <a:t>to the </a:t>
            </a:r>
            <a:r>
              <a:rPr lang="en-US" dirty="0">
                <a:solidFill>
                  <a:schemeClr val="tx1"/>
                </a:solidFill>
              </a:rPr>
              <a:t>parent/guardian of each student enrolled in the district or charter school (C.R.S. §22-7-1006.3 (8)(a</a:t>
            </a:r>
            <a:r>
              <a:rPr lang="en-US" dirty="0" smtClean="0">
                <a:solidFill>
                  <a:schemeClr val="tx1"/>
                </a:solidFill>
              </a:rPr>
              <a:t>))</a:t>
            </a:r>
            <a:endParaRPr lang="en-US" dirty="0">
              <a:solidFill>
                <a:schemeClr val="tx1"/>
              </a:solidFill>
            </a:endParaRPr>
          </a:p>
        </p:txBody>
      </p:sp>
      <p:sp>
        <p:nvSpPr>
          <p:cNvPr id="7" name="7-Point Star 6"/>
          <p:cNvSpPr/>
          <p:nvPr/>
        </p:nvSpPr>
        <p:spPr>
          <a:xfrm>
            <a:off x="7255380" y="25317"/>
            <a:ext cx="1888620" cy="999858"/>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Common Question</a:t>
            </a:r>
            <a:endParaRPr lang="en-US" dirty="0"/>
          </a:p>
        </p:txBody>
      </p:sp>
    </p:spTree>
    <p:extLst>
      <p:ext uri="{BB962C8B-B14F-4D97-AF65-F5344CB8AC3E}">
        <p14:creationId xmlns:p14="http://schemas.microsoft.com/office/powerpoint/2010/main" val="211616105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8EC087-057E-4665-9148-B4884570FE6A}"/>
              </a:ext>
            </a:extLst>
          </p:cNvPr>
          <p:cNvSpPr>
            <a:spLocks noGrp="1"/>
          </p:cNvSpPr>
          <p:nvPr>
            <p:ph type="title"/>
          </p:nvPr>
        </p:nvSpPr>
        <p:spPr/>
        <p:txBody>
          <a:bodyPr/>
          <a:lstStyle/>
          <a:p>
            <a:r>
              <a:rPr lang="en-US" dirty="0" smtClean="0"/>
              <a:t>Reporting Information</a:t>
            </a:r>
            <a:endParaRPr lang="en-US" dirty="0"/>
          </a:p>
        </p:txBody>
      </p:sp>
      <p:sp>
        <p:nvSpPr>
          <p:cNvPr id="3" name="Content Placeholder 2">
            <a:extLst>
              <a:ext uri="{FF2B5EF4-FFF2-40B4-BE49-F238E27FC236}">
                <a16:creationId xmlns="" xmlns:a16="http://schemas.microsoft.com/office/drawing/2014/main" id="{707B4B45-F6DF-4C81-8B7C-E555D707EF26}"/>
              </a:ext>
            </a:extLst>
          </p:cNvPr>
          <p:cNvSpPr>
            <a:spLocks noGrp="1"/>
          </p:cNvSpPr>
          <p:nvPr>
            <p:ph idx="1"/>
          </p:nvPr>
        </p:nvSpPr>
        <p:spPr>
          <a:xfrm>
            <a:off x="628650" y="848550"/>
            <a:ext cx="7886700" cy="5430952"/>
          </a:xfrm>
        </p:spPr>
        <p:txBody>
          <a:bodyPr>
            <a:normAutofit/>
          </a:bodyPr>
          <a:lstStyle/>
          <a:p>
            <a:pPr marL="0" indent="0">
              <a:buNone/>
              <a:defRPr/>
            </a:pPr>
            <a:r>
              <a:rPr lang="en-US" dirty="0">
                <a:solidFill>
                  <a:prstClr val="black"/>
                </a:solidFill>
              </a:rPr>
              <a:t>Looking for information about reports?</a:t>
            </a:r>
          </a:p>
          <a:p>
            <a:pPr marL="285750" indent="-285750">
              <a:defRPr/>
            </a:pPr>
            <a:r>
              <a:rPr lang="en-US" sz="2000" dirty="0">
                <a:hlinkClick r:id="rId2"/>
              </a:rPr>
              <a:t>http://www.cde.state.co.us/assessment/cmas-dataandresults</a:t>
            </a:r>
            <a:endParaRPr lang="en-US" sz="2000" i="1" dirty="0">
              <a:solidFill>
                <a:prstClr val="black"/>
              </a:solidFill>
            </a:endParaRPr>
          </a:p>
          <a:p>
            <a:pPr marL="742950" lvl="1" indent="-285750">
              <a:defRPr/>
            </a:pPr>
            <a:r>
              <a:rPr lang="en-US" sz="1800" i="1" dirty="0">
                <a:solidFill>
                  <a:prstClr val="black"/>
                </a:solidFill>
              </a:rPr>
              <a:t>CMAS and </a:t>
            </a:r>
            <a:r>
              <a:rPr lang="en-US" sz="1800" i="1" dirty="0" err="1">
                <a:solidFill>
                  <a:prstClr val="black"/>
                </a:solidFill>
              </a:rPr>
              <a:t>CoAlt</a:t>
            </a:r>
            <a:r>
              <a:rPr lang="en-US" sz="1800" i="1" dirty="0">
                <a:solidFill>
                  <a:prstClr val="black"/>
                </a:solidFill>
              </a:rPr>
              <a:t> Interpretive Guide to Assessment Reports</a:t>
            </a:r>
          </a:p>
          <a:p>
            <a:pPr marL="742950" lvl="1" indent="-285750">
              <a:defRPr/>
            </a:pPr>
            <a:r>
              <a:rPr lang="en-US" sz="1800" dirty="0">
                <a:solidFill>
                  <a:prstClr val="black"/>
                </a:solidFill>
              </a:rPr>
              <a:t>Interpreting Assessment Results Training PPT</a:t>
            </a:r>
          </a:p>
          <a:p>
            <a:pPr marL="742950" lvl="1" indent="-285750">
              <a:defRPr/>
            </a:pPr>
            <a:r>
              <a:rPr lang="en-US" sz="1800" dirty="0">
                <a:solidFill>
                  <a:prstClr val="black"/>
                </a:solidFill>
              </a:rPr>
              <a:t>Publicly posted data and results</a:t>
            </a:r>
          </a:p>
          <a:p>
            <a:pPr marL="285750" indent="-285750">
              <a:defRPr/>
            </a:pPr>
            <a:r>
              <a:rPr lang="en-US" sz="2000" dirty="0">
                <a:hlinkClick r:id="rId3"/>
              </a:rPr>
              <a:t>http://www.cde.state.co.us/assessment/resources</a:t>
            </a:r>
            <a:endParaRPr lang="en-US" sz="2000" dirty="0">
              <a:solidFill>
                <a:prstClr val="black"/>
              </a:solidFill>
            </a:endParaRPr>
          </a:p>
          <a:p>
            <a:pPr marL="742950" lvl="1" indent="-285750">
              <a:defRPr/>
            </a:pPr>
            <a:r>
              <a:rPr lang="en-US" sz="1800" dirty="0">
                <a:solidFill>
                  <a:prstClr val="black"/>
                </a:solidFill>
              </a:rPr>
              <a:t>Parent’s Guide to Understand the Score Reports</a:t>
            </a:r>
          </a:p>
          <a:p>
            <a:pPr marL="742950" lvl="1" indent="-285750">
              <a:defRPr/>
            </a:pPr>
            <a:r>
              <a:rPr lang="en-US" sz="1800" dirty="0">
                <a:solidFill>
                  <a:prstClr val="black"/>
                </a:solidFill>
              </a:rPr>
              <a:t>How to Use the Test Results to Support Your </a:t>
            </a:r>
            <a:r>
              <a:rPr lang="en-US" sz="1800" dirty="0" smtClean="0">
                <a:solidFill>
                  <a:prstClr val="black"/>
                </a:solidFill>
              </a:rPr>
              <a:t>Student</a:t>
            </a:r>
            <a:endParaRPr lang="en-US" sz="1800" dirty="0">
              <a:solidFill>
                <a:prstClr val="black"/>
              </a:solidFill>
            </a:endParaRPr>
          </a:p>
        </p:txBody>
      </p:sp>
      <p:sp>
        <p:nvSpPr>
          <p:cNvPr id="4" name="Slide Number Placeholder 3">
            <a:extLst>
              <a:ext uri="{FF2B5EF4-FFF2-40B4-BE49-F238E27FC236}">
                <a16:creationId xmlns="" xmlns:a16="http://schemas.microsoft.com/office/drawing/2014/main" id="{DB270AF4-B14E-4B20-94FA-AB36493CF7A7}"/>
              </a:ext>
            </a:extLst>
          </p:cNvPr>
          <p:cNvSpPr>
            <a:spLocks noGrp="1"/>
          </p:cNvSpPr>
          <p:nvPr>
            <p:ph type="sldNum" sz="quarter" idx="12"/>
          </p:nvPr>
        </p:nvSpPr>
        <p:spPr/>
        <p:txBody>
          <a:bodyPr/>
          <a:lstStyle/>
          <a:p>
            <a:fld id="{C479D5F6-EDCB-402A-AC08-4943A1820E8F}" type="slidenum">
              <a:rPr lang="en-US" smtClean="0"/>
              <a:pPr/>
              <a:t>177</a:t>
            </a:fld>
            <a:endParaRPr lang="en-US" dirty="0"/>
          </a:p>
        </p:txBody>
      </p:sp>
    </p:spTree>
    <p:extLst>
      <p:ext uri="{BB962C8B-B14F-4D97-AF65-F5344CB8AC3E}">
        <p14:creationId xmlns:p14="http://schemas.microsoft.com/office/powerpoint/2010/main" val="153402522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1DF5D4-38CE-445A-A3E1-D9A6A0A951F4}"/>
              </a:ext>
            </a:extLst>
          </p:cNvPr>
          <p:cNvSpPr>
            <a:spLocks noGrp="1"/>
          </p:cNvSpPr>
          <p:nvPr>
            <p:ph type="title"/>
          </p:nvPr>
        </p:nvSpPr>
        <p:spPr/>
        <p:txBody>
          <a:bodyPr/>
          <a:lstStyle/>
          <a:p>
            <a:r>
              <a:rPr lang="en-US" dirty="0"/>
              <a:t>Accountability Questions</a:t>
            </a:r>
          </a:p>
        </p:txBody>
      </p:sp>
      <p:sp>
        <p:nvSpPr>
          <p:cNvPr id="3" name="Content Placeholder 2">
            <a:extLst>
              <a:ext uri="{FF2B5EF4-FFF2-40B4-BE49-F238E27FC236}">
                <a16:creationId xmlns="" xmlns:a16="http://schemas.microsoft.com/office/drawing/2014/main" id="{5CFAB9DB-F920-4D2C-8AB6-55F4B0257F52}"/>
              </a:ext>
            </a:extLst>
          </p:cNvPr>
          <p:cNvSpPr>
            <a:spLocks noGrp="1"/>
          </p:cNvSpPr>
          <p:nvPr>
            <p:ph idx="1"/>
          </p:nvPr>
        </p:nvSpPr>
        <p:spPr>
          <a:xfrm>
            <a:off x="628650" y="848549"/>
            <a:ext cx="7886700" cy="5793791"/>
          </a:xfrm>
        </p:spPr>
        <p:txBody>
          <a:bodyPr>
            <a:normAutofit lnSpcReduction="10000"/>
          </a:bodyPr>
          <a:lstStyle/>
          <a:p>
            <a:pPr marL="342900" indent="-342900">
              <a:defRPr/>
            </a:pPr>
            <a:r>
              <a:rPr lang="en-US" dirty="0">
                <a:solidFill>
                  <a:sysClr val="windowText" lastClr="000000"/>
                </a:solidFill>
              </a:rPr>
              <a:t>Participation: </a:t>
            </a:r>
          </a:p>
          <a:p>
            <a:pPr marL="914400" lvl="1" indent="-457200">
              <a:lnSpc>
                <a:spcPct val="110000"/>
              </a:lnSpc>
              <a:spcBef>
                <a:spcPts val="0"/>
              </a:spcBef>
              <a:spcAft>
                <a:spcPts val="600"/>
              </a:spcAft>
              <a:defRPr/>
            </a:pPr>
            <a:r>
              <a:rPr lang="en-US" sz="1900" dirty="0">
                <a:solidFill>
                  <a:sysClr val="windowText" lastClr="000000"/>
                </a:solidFill>
              </a:rPr>
              <a:t>District and School Overall Results</a:t>
            </a:r>
          </a:p>
          <a:p>
            <a:pPr marL="1371600" lvl="2" indent="-457200">
              <a:lnSpc>
                <a:spcPct val="110000"/>
              </a:lnSpc>
              <a:spcBef>
                <a:spcPts val="0"/>
              </a:spcBef>
              <a:spcAft>
                <a:spcPts val="600"/>
              </a:spcAft>
              <a:defRPr/>
            </a:pPr>
            <a:r>
              <a:rPr lang="en-US" sz="1900" dirty="0">
                <a:solidFill>
                  <a:sysClr val="windowText" lastClr="000000"/>
                </a:solidFill>
                <a:hlinkClick r:id="rId2"/>
              </a:rPr>
              <a:t>http://www.cde.state.co.us/assessment/cmas-dataandresults</a:t>
            </a:r>
            <a:r>
              <a:rPr lang="en-US" sz="1900" dirty="0">
                <a:solidFill>
                  <a:sysClr val="windowText" lastClr="000000"/>
                </a:solidFill>
              </a:rPr>
              <a:t> </a:t>
            </a:r>
          </a:p>
          <a:p>
            <a:pPr marL="1371600" lvl="2" indent="-457200">
              <a:lnSpc>
                <a:spcPct val="110000"/>
              </a:lnSpc>
              <a:spcBef>
                <a:spcPts val="0"/>
              </a:spcBef>
              <a:spcAft>
                <a:spcPts val="600"/>
              </a:spcAft>
              <a:defRPr/>
            </a:pPr>
            <a:r>
              <a:rPr lang="en-US" sz="1900" dirty="0">
                <a:solidFill>
                  <a:sysClr val="windowText" lastClr="000000"/>
                </a:solidFill>
              </a:rPr>
              <a:t>All students included in participation calculations</a:t>
            </a:r>
          </a:p>
          <a:p>
            <a:pPr marL="914400" lvl="1" indent="-457200">
              <a:lnSpc>
                <a:spcPct val="110000"/>
              </a:lnSpc>
              <a:spcBef>
                <a:spcPts val="0"/>
              </a:spcBef>
              <a:spcAft>
                <a:spcPts val="600"/>
              </a:spcAft>
              <a:defRPr/>
            </a:pPr>
            <a:r>
              <a:rPr lang="en-US" sz="1900" dirty="0">
                <a:solidFill>
                  <a:sysClr val="windowText" lastClr="000000"/>
                </a:solidFill>
              </a:rPr>
              <a:t>State accountability purposes</a:t>
            </a:r>
          </a:p>
          <a:p>
            <a:pPr marL="1371600" lvl="2" indent="-457200">
              <a:lnSpc>
                <a:spcPct val="110000"/>
              </a:lnSpc>
              <a:spcBef>
                <a:spcPts val="0"/>
              </a:spcBef>
              <a:spcAft>
                <a:spcPts val="600"/>
              </a:spcAft>
              <a:defRPr/>
            </a:pPr>
            <a:r>
              <a:rPr lang="en-US" sz="1900" dirty="0">
                <a:solidFill>
                  <a:sysClr val="windowText" lastClr="000000"/>
                </a:solidFill>
              </a:rPr>
              <a:t>Parent excusals removed from participation calculations</a:t>
            </a:r>
          </a:p>
          <a:p>
            <a:pPr lvl="1">
              <a:defRPr/>
            </a:pPr>
            <a:endParaRPr lang="en-US" dirty="0">
              <a:solidFill>
                <a:sysClr val="windowText" lastClr="000000"/>
              </a:solidFill>
            </a:endParaRPr>
          </a:p>
          <a:p>
            <a:pPr marL="342900" indent="-342900">
              <a:defRPr/>
            </a:pPr>
            <a:r>
              <a:rPr lang="en-US" dirty="0">
                <a:solidFill>
                  <a:sysClr val="windowText" lastClr="000000"/>
                </a:solidFill>
              </a:rPr>
              <a:t>The Assessment </a:t>
            </a:r>
            <a:r>
              <a:rPr lang="en-US" dirty="0" smtClean="0">
                <a:solidFill>
                  <a:sysClr val="windowText" lastClr="000000"/>
                </a:solidFill>
              </a:rPr>
              <a:t>Division does </a:t>
            </a:r>
            <a:r>
              <a:rPr lang="en-US" dirty="0">
                <a:solidFill>
                  <a:sysClr val="windowText" lastClr="000000"/>
                </a:solidFill>
              </a:rPr>
              <a:t>not produce growth data or performance </a:t>
            </a:r>
            <a:r>
              <a:rPr lang="en-US" dirty="0" smtClean="0">
                <a:solidFill>
                  <a:sysClr val="windowText" lastClr="000000"/>
                </a:solidFill>
              </a:rPr>
              <a:t>frameworks</a:t>
            </a:r>
            <a:endParaRPr lang="en-US" dirty="0">
              <a:solidFill>
                <a:sysClr val="windowText" lastClr="000000"/>
              </a:solidFill>
            </a:endParaRPr>
          </a:p>
          <a:p>
            <a:pPr>
              <a:defRPr/>
            </a:pPr>
            <a:endParaRPr lang="en-US" dirty="0">
              <a:solidFill>
                <a:sysClr val="windowText" lastClr="000000"/>
              </a:solidFill>
            </a:endParaRPr>
          </a:p>
          <a:p>
            <a:pPr marL="342900" indent="-342900">
              <a:defRPr/>
            </a:pPr>
            <a:r>
              <a:rPr lang="en-US" dirty="0" smtClean="0">
                <a:solidFill>
                  <a:sysClr val="windowText" lastClr="000000"/>
                </a:solidFill>
              </a:rPr>
              <a:t>Contact </a:t>
            </a:r>
            <a:r>
              <a:rPr lang="en-US" dirty="0">
                <a:solidFill>
                  <a:sysClr val="windowText" lastClr="000000"/>
                </a:solidFill>
              </a:rPr>
              <a:t>the Accountability and Data Analysis </a:t>
            </a:r>
            <a:r>
              <a:rPr lang="en-US" dirty="0" smtClean="0">
                <a:solidFill>
                  <a:sysClr val="windowText" lastClr="000000"/>
                </a:solidFill>
              </a:rPr>
              <a:t>Unit with questions </a:t>
            </a:r>
            <a:r>
              <a:rPr lang="en-US" dirty="0">
                <a:solidFill>
                  <a:sysClr val="windowText" lastClr="000000"/>
                </a:solidFill>
              </a:rPr>
              <a:t>about how participation is calculated, growth, </a:t>
            </a:r>
            <a:r>
              <a:rPr lang="en-US" dirty="0" smtClean="0">
                <a:solidFill>
                  <a:sysClr val="windowText" lastClr="000000"/>
                </a:solidFill>
              </a:rPr>
              <a:t>performance </a:t>
            </a:r>
            <a:r>
              <a:rPr lang="en-US" dirty="0">
                <a:solidFill>
                  <a:sysClr val="windowText" lastClr="000000"/>
                </a:solidFill>
              </a:rPr>
              <a:t>frameworks, </a:t>
            </a:r>
            <a:r>
              <a:rPr lang="en-US" dirty="0" smtClean="0">
                <a:solidFill>
                  <a:sysClr val="windowText" lastClr="000000"/>
                </a:solidFill>
              </a:rPr>
              <a:t>or where these are found: </a:t>
            </a:r>
            <a:endParaRPr lang="en-US" dirty="0">
              <a:solidFill>
                <a:sysClr val="windowText" lastClr="000000"/>
              </a:solidFill>
            </a:endParaRPr>
          </a:p>
          <a:p>
            <a:pPr marL="914400" indent="-457200">
              <a:defRPr/>
            </a:pPr>
            <a:r>
              <a:rPr lang="en-US" sz="1900" dirty="0">
                <a:solidFill>
                  <a:sysClr val="windowText" lastClr="000000"/>
                </a:solidFill>
              </a:rPr>
              <a:t>Dan Jorgensen - </a:t>
            </a:r>
            <a:r>
              <a:rPr lang="en-US" sz="1900" dirty="0">
                <a:solidFill>
                  <a:sysClr val="windowText" lastClr="000000"/>
                </a:solidFill>
                <a:hlinkClick r:id="rId3"/>
              </a:rPr>
              <a:t>jorgensen_d@cde.state.co.us</a:t>
            </a:r>
            <a:endParaRPr lang="en-US" sz="1900" dirty="0">
              <a:solidFill>
                <a:sysClr val="windowText" lastClr="000000"/>
              </a:solidFill>
            </a:endParaRPr>
          </a:p>
          <a:p>
            <a:pPr marL="914400" indent="-457200">
              <a:defRPr/>
            </a:pPr>
            <a:r>
              <a:rPr lang="en-US" sz="1900" dirty="0">
                <a:solidFill>
                  <a:sysClr val="windowText" lastClr="000000"/>
                </a:solidFill>
              </a:rPr>
              <a:t>Jessica Watson - </a:t>
            </a:r>
            <a:r>
              <a:rPr lang="en-US" sz="1900" dirty="0">
                <a:solidFill>
                  <a:sysClr val="windowText" lastClr="000000"/>
                </a:solidFill>
                <a:hlinkClick r:id="rId4"/>
              </a:rPr>
              <a:t>watson_j@cde.state.co.us</a:t>
            </a:r>
            <a:r>
              <a:rPr lang="en-US" sz="1900" dirty="0">
                <a:solidFill>
                  <a:sysClr val="windowText" lastClr="000000"/>
                </a:solidFill>
              </a:rPr>
              <a:t> </a:t>
            </a:r>
          </a:p>
          <a:p>
            <a:endParaRPr lang="en-US" dirty="0"/>
          </a:p>
        </p:txBody>
      </p:sp>
      <p:sp>
        <p:nvSpPr>
          <p:cNvPr id="4" name="Slide Number Placeholder 3">
            <a:extLst>
              <a:ext uri="{FF2B5EF4-FFF2-40B4-BE49-F238E27FC236}">
                <a16:creationId xmlns="" xmlns:a16="http://schemas.microsoft.com/office/drawing/2014/main" id="{610B984F-5D1D-4E7A-85C8-378BF29F4BBE}"/>
              </a:ext>
            </a:extLst>
          </p:cNvPr>
          <p:cNvSpPr>
            <a:spLocks noGrp="1"/>
          </p:cNvSpPr>
          <p:nvPr>
            <p:ph type="sldNum" sz="quarter" idx="12"/>
          </p:nvPr>
        </p:nvSpPr>
        <p:spPr/>
        <p:txBody>
          <a:bodyPr/>
          <a:lstStyle/>
          <a:p>
            <a:fld id="{C479D5F6-EDCB-402A-AC08-4943A1820E8F}" type="slidenum">
              <a:rPr lang="en-US" smtClean="0"/>
              <a:pPr/>
              <a:t>178</a:t>
            </a:fld>
            <a:endParaRPr lang="en-US" dirty="0"/>
          </a:p>
        </p:txBody>
      </p:sp>
    </p:spTree>
    <p:extLst>
      <p:ext uri="{BB962C8B-B14F-4D97-AF65-F5344CB8AC3E}">
        <p14:creationId xmlns:p14="http://schemas.microsoft.com/office/powerpoint/2010/main" val="117784926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23D1D8-1B06-416C-B9CE-B794D4B3C11D}"/>
              </a:ext>
            </a:extLst>
          </p:cNvPr>
          <p:cNvSpPr>
            <a:spLocks noGrp="1"/>
          </p:cNvSpPr>
          <p:nvPr>
            <p:ph type="title"/>
          </p:nvPr>
        </p:nvSpPr>
        <p:spPr/>
        <p:txBody>
          <a:bodyPr/>
          <a:lstStyle/>
          <a:p>
            <a:r>
              <a:rPr lang="en-US" dirty="0"/>
              <a:t>Upcoming CMAS Due Dates</a:t>
            </a:r>
          </a:p>
        </p:txBody>
      </p:sp>
      <p:sp>
        <p:nvSpPr>
          <p:cNvPr id="3" name="Content Placeholder 2">
            <a:extLst>
              <a:ext uri="{FF2B5EF4-FFF2-40B4-BE49-F238E27FC236}">
                <a16:creationId xmlns="" xmlns:a16="http://schemas.microsoft.com/office/drawing/2014/main" id="{0DE1600B-1104-4215-84E4-9ABE9558C828}"/>
              </a:ext>
            </a:extLst>
          </p:cNvPr>
          <p:cNvSpPr>
            <a:spLocks noGrp="1"/>
          </p:cNvSpPr>
          <p:nvPr>
            <p:ph idx="1"/>
          </p:nvPr>
        </p:nvSpPr>
        <p:spPr>
          <a:xfrm>
            <a:off x="628650" y="848549"/>
            <a:ext cx="7886700" cy="5943593"/>
          </a:xfrm>
        </p:spPr>
        <p:txBody>
          <a:bodyPr>
            <a:normAutofit fontScale="92500" lnSpcReduction="10000"/>
          </a:bodyPr>
          <a:lstStyle/>
          <a:p>
            <a:pPr marL="0" indent="0">
              <a:buNone/>
              <a:defRPr/>
            </a:pPr>
            <a:r>
              <a:rPr lang="en-US" sz="2600" dirty="0">
                <a:solidFill>
                  <a:sysClr val="windowText" lastClr="000000"/>
                </a:solidFill>
              </a:rPr>
              <a:t>December 15 </a:t>
            </a:r>
          </a:p>
          <a:p>
            <a:pPr marL="800100" lvl="1" indent="-342900">
              <a:lnSpc>
                <a:spcPct val="110000"/>
              </a:lnSpc>
              <a:defRPr/>
            </a:pPr>
            <a:r>
              <a:rPr lang="en-US" sz="1900" dirty="0">
                <a:solidFill>
                  <a:sysClr val="windowText" lastClr="000000"/>
                </a:solidFill>
              </a:rPr>
              <a:t>UARs due to CDE Assessment for approval</a:t>
            </a:r>
          </a:p>
          <a:p>
            <a:pPr marL="800100" lvl="1" indent="-342900">
              <a:lnSpc>
                <a:spcPct val="110000"/>
              </a:lnSpc>
              <a:defRPr/>
            </a:pPr>
            <a:r>
              <a:rPr lang="en-US" sz="1900" dirty="0">
                <a:solidFill>
                  <a:sysClr val="windowText" lastClr="000000"/>
                </a:solidFill>
              </a:rPr>
              <a:t>Submit</a:t>
            </a:r>
          </a:p>
          <a:p>
            <a:pPr marL="1257300" lvl="2" indent="-342900">
              <a:lnSpc>
                <a:spcPct val="110000"/>
              </a:lnSpc>
              <a:defRPr/>
            </a:pPr>
            <a:r>
              <a:rPr lang="en-US" sz="1900" dirty="0" smtClean="0">
                <a:solidFill>
                  <a:sysClr val="windowText" lastClr="000000"/>
                </a:solidFill>
              </a:rPr>
              <a:t>Notification for use of extended/early </a:t>
            </a:r>
            <a:r>
              <a:rPr lang="en-US" sz="1900" dirty="0">
                <a:solidFill>
                  <a:sysClr val="windowText" lastClr="000000"/>
                </a:solidFill>
              </a:rPr>
              <a:t>testing windows</a:t>
            </a:r>
          </a:p>
          <a:p>
            <a:pPr marL="1257300" lvl="2" indent="-342900">
              <a:lnSpc>
                <a:spcPct val="110000"/>
              </a:lnSpc>
              <a:defRPr/>
            </a:pPr>
            <a:r>
              <a:rPr lang="en-US" sz="1900" dirty="0">
                <a:solidFill>
                  <a:sysClr val="windowText" lastClr="000000"/>
                </a:solidFill>
              </a:rPr>
              <a:t>Notification of schools/grades/subjects that will test on paper to have CDE load student registrations as PBT for the initial load into </a:t>
            </a:r>
            <a:r>
              <a:rPr lang="en-US" sz="1900" dirty="0" err="1">
                <a:solidFill>
                  <a:sysClr val="windowText" lastClr="000000"/>
                </a:solidFill>
              </a:rPr>
              <a:t>PAnext</a:t>
            </a:r>
            <a:endParaRPr lang="en-US" sz="1900" dirty="0">
              <a:solidFill>
                <a:sysClr val="windowText" lastClr="000000"/>
              </a:solidFill>
            </a:endParaRPr>
          </a:p>
          <a:p>
            <a:pPr marL="1257300" lvl="2" indent="-342900">
              <a:lnSpc>
                <a:spcPct val="110000"/>
              </a:lnSpc>
              <a:defRPr/>
            </a:pPr>
            <a:r>
              <a:rPr lang="en-US" sz="1900" dirty="0">
                <a:solidFill>
                  <a:sysClr val="windowText" lastClr="000000"/>
                </a:solidFill>
              </a:rPr>
              <a:t>Transfer/Work Request contact information</a:t>
            </a:r>
          </a:p>
          <a:p>
            <a:pPr marL="800100" lvl="1" indent="-342900">
              <a:lnSpc>
                <a:spcPct val="110000"/>
              </a:lnSpc>
              <a:defRPr/>
            </a:pPr>
            <a:endParaRPr lang="en-US" sz="1900" dirty="0">
              <a:solidFill>
                <a:sysClr val="windowText" lastClr="000000"/>
              </a:solidFill>
            </a:endParaRPr>
          </a:p>
          <a:p>
            <a:pPr marL="0" indent="0">
              <a:lnSpc>
                <a:spcPct val="110000"/>
              </a:lnSpc>
              <a:buNone/>
              <a:defRPr/>
            </a:pPr>
            <a:r>
              <a:rPr lang="en-US" sz="2600" dirty="0">
                <a:solidFill>
                  <a:sysClr val="windowText" lastClr="000000"/>
                </a:solidFill>
              </a:rPr>
              <a:t>Complete </a:t>
            </a:r>
            <a:r>
              <a:rPr lang="en-US" sz="2600" dirty="0">
                <a:solidFill>
                  <a:prstClr val="black"/>
                </a:solidFill>
              </a:rPr>
              <a:t>by January 24</a:t>
            </a:r>
          </a:p>
          <a:p>
            <a:pPr marL="800100" lvl="1" indent="-342900">
              <a:lnSpc>
                <a:spcPct val="110000"/>
              </a:lnSpc>
              <a:defRPr/>
            </a:pPr>
            <a:r>
              <a:rPr lang="en-US" sz="1900" dirty="0">
                <a:solidFill>
                  <a:sysClr val="windowText" lastClr="000000"/>
                </a:solidFill>
              </a:rPr>
              <a:t>All test assignments requiring physical materials in </a:t>
            </a:r>
            <a:r>
              <a:rPr lang="en-US" sz="1900" dirty="0" err="1">
                <a:solidFill>
                  <a:sysClr val="windowText" lastClr="000000"/>
                </a:solidFill>
              </a:rPr>
              <a:t>PAnext</a:t>
            </a:r>
            <a:endParaRPr lang="en-US" sz="1900" dirty="0">
              <a:solidFill>
                <a:sysClr val="windowText" lastClr="000000"/>
              </a:solidFill>
            </a:endParaRPr>
          </a:p>
          <a:p>
            <a:pPr marL="1257300" lvl="2" indent="-342900">
              <a:lnSpc>
                <a:spcPct val="110000"/>
              </a:lnSpc>
              <a:defRPr/>
            </a:pPr>
            <a:r>
              <a:rPr lang="en-US" sz="1900" dirty="0">
                <a:solidFill>
                  <a:sysClr val="windowText" lastClr="000000"/>
                </a:solidFill>
              </a:rPr>
              <a:t>School/grade/subject PBT selections</a:t>
            </a:r>
          </a:p>
          <a:p>
            <a:pPr marL="1257300" lvl="2" indent="-342900">
              <a:lnSpc>
                <a:spcPct val="110000"/>
              </a:lnSpc>
              <a:defRPr/>
            </a:pPr>
            <a:r>
              <a:rPr lang="en-US" sz="1900" dirty="0">
                <a:solidFill>
                  <a:sysClr val="windowText" lastClr="000000"/>
                </a:solidFill>
              </a:rPr>
              <a:t>PBT accommodated forms</a:t>
            </a:r>
          </a:p>
          <a:p>
            <a:pPr marL="1714500" lvl="3" indent="-342900">
              <a:lnSpc>
                <a:spcPct val="110000"/>
              </a:lnSpc>
              <a:defRPr/>
            </a:pPr>
            <a:r>
              <a:rPr lang="en-US" sz="1900" dirty="0">
                <a:solidFill>
                  <a:sysClr val="windowText" lastClr="000000"/>
                </a:solidFill>
              </a:rPr>
              <a:t>Large print</a:t>
            </a:r>
          </a:p>
          <a:p>
            <a:pPr marL="1714500" lvl="3" indent="-342900">
              <a:lnSpc>
                <a:spcPct val="110000"/>
              </a:lnSpc>
              <a:defRPr/>
            </a:pPr>
            <a:r>
              <a:rPr lang="en-US" sz="1900" dirty="0" smtClean="0">
                <a:solidFill>
                  <a:sysClr val="windowText" lastClr="000000"/>
                </a:solidFill>
              </a:rPr>
              <a:t>Braille, visual descriptions, tactile graphics</a:t>
            </a:r>
            <a:endParaRPr lang="en-US" sz="1900" dirty="0">
              <a:solidFill>
                <a:sysClr val="windowText" lastClr="000000"/>
              </a:solidFill>
            </a:endParaRPr>
          </a:p>
          <a:p>
            <a:pPr marL="1714500" lvl="3" indent="-342900">
              <a:lnSpc>
                <a:spcPct val="110000"/>
              </a:lnSpc>
              <a:defRPr/>
            </a:pPr>
            <a:r>
              <a:rPr lang="en-US" sz="1900" dirty="0">
                <a:solidFill>
                  <a:sysClr val="windowText" lastClr="000000"/>
                </a:solidFill>
              </a:rPr>
              <a:t>CSLA</a:t>
            </a:r>
          </a:p>
          <a:p>
            <a:pPr marL="1714500" lvl="3" indent="-342900">
              <a:lnSpc>
                <a:spcPct val="110000"/>
              </a:lnSpc>
              <a:defRPr/>
            </a:pPr>
            <a:r>
              <a:rPr lang="en-US" sz="1900" dirty="0">
                <a:solidFill>
                  <a:sysClr val="windowText" lastClr="000000"/>
                </a:solidFill>
              </a:rPr>
              <a:t>Spanish math, science, and social studies</a:t>
            </a:r>
          </a:p>
          <a:p>
            <a:pPr marL="1257300" lvl="2" indent="-342900">
              <a:lnSpc>
                <a:spcPct val="110000"/>
              </a:lnSpc>
              <a:defRPr/>
            </a:pPr>
            <a:r>
              <a:rPr lang="en-US" sz="1900" dirty="0">
                <a:solidFill>
                  <a:sysClr val="windowText" lastClr="000000"/>
                </a:solidFill>
              </a:rPr>
              <a:t>Oral scripts</a:t>
            </a:r>
          </a:p>
          <a:p>
            <a:endParaRPr lang="en-US" dirty="0"/>
          </a:p>
        </p:txBody>
      </p:sp>
      <p:sp>
        <p:nvSpPr>
          <p:cNvPr id="4" name="Slide Number Placeholder 3">
            <a:extLst>
              <a:ext uri="{FF2B5EF4-FFF2-40B4-BE49-F238E27FC236}">
                <a16:creationId xmlns="" xmlns:a16="http://schemas.microsoft.com/office/drawing/2014/main" id="{5E229EE1-D379-46F6-AEA4-C69DCD6DAEC0}"/>
              </a:ext>
            </a:extLst>
          </p:cNvPr>
          <p:cNvSpPr>
            <a:spLocks noGrp="1"/>
          </p:cNvSpPr>
          <p:nvPr>
            <p:ph type="sldNum" sz="quarter" idx="12"/>
          </p:nvPr>
        </p:nvSpPr>
        <p:spPr/>
        <p:txBody>
          <a:bodyPr/>
          <a:lstStyle/>
          <a:p>
            <a:fld id="{C479D5F6-EDCB-402A-AC08-4943A1820E8F}" type="slidenum">
              <a:rPr lang="en-US" smtClean="0"/>
              <a:pPr/>
              <a:t>179</a:t>
            </a:fld>
            <a:endParaRPr lang="en-US" dirty="0"/>
          </a:p>
        </p:txBody>
      </p:sp>
    </p:spTree>
    <p:extLst>
      <p:ext uri="{BB962C8B-B14F-4D97-AF65-F5344CB8AC3E}">
        <p14:creationId xmlns:p14="http://schemas.microsoft.com/office/powerpoint/2010/main" val="2746622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Spring 2020 CMAS Window</a:t>
            </a:r>
          </a:p>
        </p:txBody>
      </p:sp>
      <p:sp>
        <p:nvSpPr>
          <p:cNvPr id="5" name="Content Placeholder 4">
            <a:extLst>
              <a:ext uri="{FF2B5EF4-FFF2-40B4-BE49-F238E27FC236}">
                <a16:creationId xmlns="" xmlns:a16="http://schemas.microsoft.com/office/drawing/2014/main" id="{6E2C73E3-9A88-4B21-A6FB-173BA5BD5B0F}"/>
              </a:ext>
            </a:extLst>
          </p:cNvPr>
          <p:cNvSpPr>
            <a:spLocks noGrp="1"/>
          </p:cNvSpPr>
          <p:nvPr>
            <p:ph idx="1"/>
          </p:nvPr>
        </p:nvSpPr>
        <p:spPr/>
        <p:txBody>
          <a:bodyPr/>
          <a:lstStyle/>
          <a:p>
            <a:pPr marL="0" indent="0">
              <a:lnSpc>
                <a:spcPct val="100000"/>
              </a:lnSpc>
              <a:spcBef>
                <a:spcPts val="0"/>
              </a:spcBef>
              <a:buClr>
                <a:schemeClr val="tx1"/>
              </a:buClr>
              <a:buNone/>
            </a:pPr>
            <a:r>
              <a:rPr lang="en-US" dirty="0">
                <a:solidFill>
                  <a:srgbClr val="000000"/>
                </a:solidFill>
              </a:rPr>
              <a:t>Official window: April 6 – 24, 2020</a:t>
            </a:r>
          </a:p>
          <a:p>
            <a:pPr marL="742950" lvl="1" indent="-285750">
              <a:lnSpc>
                <a:spcPct val="100000"/>
              </a:lnSpc>
              <a:buClr>
                <a:schemeClr val="tx1"/>
              </a:buClr>
            </a:pPr>
            <a:r>
              <a:rPr lang="en-US" dirty="0">
                <a:solidFill>
                  <a:srgbClr val="000000"/>
                </a:solidFill>
              </a:rPr>
              <a:t>All elementary and middle school science and social studies administrations must be completed within this window</a:t>
            </a:r>
          </a:p>
          <a:p>
            <a:pPr marL="742950" lvl="1" indent="-285750">
              <a:lnSpc>
                <a:spcPct val="100000"/>
              </a:lnSpc>
              <a:buClr>
                <a:schemeClr val="tx1"/>
              </a:buClr>
            </a:pPr>
            <a:r>
              <a:rPr lang="en-US" dirty="0">
                <a:solidFill>
                  <a:srgbClr val="000000"/>
                </a:solidFill>
              </a:rPr>
              <a:t>All school-wide paper-based administrations for math and ELA must be completed within this window</a:t>
            </a:r>
          </a:p>
          <a:p>
            <a:pPr marL="1200150" lvl="2" indent="-285750">
              <a:lnSpc>
                <a:spcPct val="100000"/>
              </a:lnSpc>
              <a:buClr>
                <a:schemeClr val="tx1"/>
              </a:buClr>
            </a:pPr>
            <a:r>
              <a:rPr lang="en-US" dirty="0">
                <a:solidFill>
                  <a:srgbClr val="000000"/>
                </a:solidFill>
              </a:rPr>
              <a:t>Students requiring paper accommodations in schools utilizing the extended online window options may test at the same time as their peers (this includes CSLA)</a:t>
            </a:r>
          </a:p>
          <a:p>
            <a:pPr marL="365760" lvl="1" indent="0">
              <a:buClr>
                <a:schemeClr val="tx1"/>
              </a:buClr>
              <a:buNone/>
            </a:pPr>
            <a:endParaRPr lang="en-US" sz="1100" dirty="0">
              <a:solidFill>
                <a:srgbClr val="000000"/>
              </a:solidFill>
            </a:endParaRPr>
          </a:p>
          <a:p>
            <a:pPr lvl="1">
              <a:buClr>
                <a:schemeClr val="tx1"/>
              </a:buClr>
            </a:pPr>
            <a:endParaRPr lang="en-US" dirty="0">
              <a:solidFill>
                <a:srgbClr val="000000"/>
              </a:solidFill>
            </a:endParaRPr>
          </a:p>
          <a:p>
            <a:pPr marL="365760" lvl="1" indent="0">
              <a:buClr>
                <a:schemeClr val="tx1"/>
              </a:buClr>
              <a:buNone/>
            </a:pPr>
            <a:endParaRPr lang="en-US" dirty="0">
              <a:solidFill>
                <a:srgbClr val="000000"/>
              </a:solidFill>
            </a:endParaRPr>
          </a:p>
          <a:p>
            <a:pPr>
              <a:buClr>
                <a:schemeClr val="tx1"/>
              </a:buClr>
            </a:pPr>
            <a:endParaRPr lang="en-US" sz="1100" dirty="0">
              <a:solidFill>
                <a:srgbClr val="000000"/>
              </a:solidFill>
            </a:endParaRPr>
          </a:p>
          <a:p>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253020547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4E0E65-A726-41C7-8757-41A06F7C75A9}"/>
              </a:ext>
            </a:extLst>
          </p:cNvPr>
          <p:cNvSpPr>
            <a:spLocks noGrp="1"/>
          </p:cNvSpPr>
          <p:nvPr>
            <p:ph type="title"/>
          </p:nvPr>
        </p:nvSpPr>
        <p:spPr/>
        <p:txBody>
          <a:bodyPr/>
          <a:lstStyle/>
          <a:p>
            <a:r>
              <a:rPr lang="en-US" dirty="0"/>
              <a:t>CMAS Checklists</a:t>
            </a:r>
          </a:p>
        </p:txBody>
      </p:sp>
      <p:sp>
        <p:nvSpPr>
          <p:cNvPr id="3" name="Content Placeholder 2">
            <a:extLst>
              <a:ext uri="{FF2B5EF4-FFF2-40B4-BE49-F238E27FC236}">
                <a16:creationId xmlns="" xmlns:a16="http://schemas.microsoft.com/office/drawing/2014/main" id="{3DB4FDFA-C8F5-4FC7-9397-119B8064E386}"/>
              </a:ext>
            </a:extLst>
          </p:cNvPr>
          <p:cNvSpPr>
            <a:spLocks noGrp="1"/>
          </p:cNvSpPr>
          <p:nvPr>
            <p:ph idx="1"/>
          </p:nvPr>
        </p:nvSpPr>
        <p:spPr/>
        <p:txBody>
          <a:bodyPr/>
          <a:lstStyle/>
          <a:p>
            <a:pPr marL="0" indent="0">
              <a:buNone/>
              <a:defRPr/>
            </a:pPr>
            <a:r>
              <a:rPr lang="en-US" dirty="0">
                <a:solidFill>
                  <a:sysClr val="windowText" lastClr="000000"/>
                </a:solidFill>
              </a:rPr>
              <a:t>Manuals contain checklists in each section:</a:t>
            </a:r>
          </a:p>
          <a:p>
            <a:pPr marL="914400" lvl="1" indent="-457200">
              <a:defRPr/>
            </a:pPr>
            <a:r>
              <a:rPr lang="en-US" dirty="0">
                <a:solidFill>
                  <a:sysClr val="windowText" lastClr="000000"/>
                </a:solidFill>
              </a:rPr>
              <a:t>Before Testing – Section 3</a:t>
            </a:r>
          </a:p>
          <a:p>
            <a:pPr marL="914400" lvl="1" indent="-457200">
              <a:defRPr/>
            </a:pPr>
            <a:r>
              <a:rPr lang="en-US" dirty="0">
                <a:solidFill>
                  <a:sysClr val="windowText" lastClr="000000"/>
                </a:solidFill>
              </a:rPr>
              <a:t>During Testing – Section 4</a:t>
            </a:r>
          </a:p>
          <a:p>
            <a:pPr marL="914400" lvl="1" indent="-457200">
              <a:defRPr/>
            </a:pPr>
            <a:r>
              <a:rPr lang="en-US" dirty="0">
                <a:solidFill>
                  <a:sysClr val="windowText" lastClr="000000"/>
                </a:solidFill>
              </a:rPr>
              <a:t>After Testing – Section 5</a:t>
            </a:r>
          </a:p>
          <a:p>
            <a:endParaRPr lang="en-US" dirty="0"/>
          </a:p>
        </p:txBody>
      </p:sp>
      <p:sp>
        <p:nvSpPr>
          <p:cNvPr id="4" name="Slide Number Placeholder 3">
            <a:extLst>
              <a:ext uri="{FF2B5EF4-FFF2-40B4-BE49-F238E27FC236}">
                <a16:creationId xmlns="" xmlns:a16="http://schemas.microsoft.com/office/drawing/2014/main" id="{BF3DCFEC-AE1B-4728-BD9B-783A16100B81}"/>
              </a:ext>
            </a:extLst>
          </p:cNvPr>
          <p:cNvSpPr>
            <a:spLocks noGrp="1"/>
          </p:cNvSpPr>
          <p:nvPr>
            <p:ph type="sldNum" sz="quarter" idx="12"/>
          </p:nvPr>
        </p:nvSpPr>
        <p:spPr/>
        <p:txBody>
          <a:bodyPr/>
          <a:lstStyle/>
          <a:p>
            <a:fld id="{C479D5F6-EDCB-402A-AC08-4943A1820E8F}" type="slidenum">
              <a:rPr lang="en-US" smtClean="0"/>
              <a:pPr/>
              <a:t>180</a:t>
            </a:fld>
            <a:endParaRPr lang="en-US" dirty="0"/>
          </a:p>
        </p:txBody>
      </p:sp>
    </p:spTree>
    <p:extLst>
      <p:ext uri="{BB962C8B-B14F-4D97-AF65-F5344CB8AC3E}">
        <p14:creationId xmlns:p14="http://schemas.microsoft.com/office/powerpoint/2010/main" val="335323136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1C6B3A-6E7E-475C-8A9E-6765F54CF9E3}"/>
              </a:ext>
            </a:extLst>
          </p:cNvPr>
          <p:cNvSpPr>
            <a:spLocks noGrp="1"/>
          </p:cNvSpPr>
          <p:nvPr>
            <p:ph type="title"/>
          </p:nvPr>
        </p:nvSpPr>
        <p:spPr/>
        <p:txBody>
          <a:bodyPr/>
          <a:lstStyle/>
          <a:p>
            <a:r>
              <a:rPr lang="en-US" dirty="0"/>
              <a:t>Complete Security Agreement</a:t>
            </a:r>
          </a:p>
        </p:txBody>
      </p:sp>
      <p:sp>
        <p:nvSpPr>
          <p:cNvPr id="3" name="Content Placeholder 2">
            <a:extLst>
              <a:ext uri="{FF2B5EF4-FFF2-40B4-BE49-F238E27FC236}">
                <a16:creationId xmlns="" xmlns:a16="http://schemas.microsoft.com/office/drawing/2014/main" id="{FC652D40-2282-4879-956F-5C7BFEE7399B}"/>
              </a:ext>
            </a:extLst>
          </p:cNvPr>
          <p:cNvSpPr>
            <a:spLocks noGrp="1"/>
          </p:cNvSpPr>
          <p:nvPr>
            <p:ph idx="1"/>
          </p:nvPr>
        </p:nvSpPr>
        <p:spPr/>
        <p:txBody>
          <a:bodyPr/>
          <a:lstStyle/>
          <a:p>
            <a:pPr marL="342900" indent="-342900">
              <a:defRPr/>
            </a:pPr>
            <a:r>
              <a:rPr lang="en-US" dirty="0">
                <a:solidFill>
                  <a:sysClr val="windowText" lastClr="000000"/>
                </a:solidFill>
              </a:rPr>
              <a:t>Each year, each DAC must submit a signed </a:t>
            </a:r>
            <a:r>
              <a:rPr lang="en-US" i="1" dirty="0">
                <a:solidFill>
                  <a:sysClr val="windowText" lastClr="000000"/>
                </a:solidFill>
              </a:rPr>
              <a:t>Security Agreement </a:t>
            </a:r>
            <a:r>
              <a:rPr lang="en-US" dirty="0">
                <a:solidFill>
                  <a:sysClr val="windowText" lastClr="000000"/>
                </a:solidFill>
              </a:rPr>
              <a:t>to CDE </a:t>
            </a:r>
          </a:p>
          <a:p>
            <a:pPr marL="342900" indent="-342900">
              <a:defRPr/>
            </a:pPr>
            <a:endParaRPr lang="en-US" dirty="0">
              <a:solidFill>
                <a:sysClr val="windowText" lastClr="000000"/>
              </a:solidFill>
            </a:endParaRPr>
          </a:p>
          <a:p>
            <a:pPr marL="342900" indent="-342900">
              <a:defRPr/>
            </a:pPr>
            <a:r>
              <a:rPr lang="en-US" dirty="0">
                <a:solidFill>
                  <a:sysClr val="windowText" lastClr="000000"/>
                </a:solidFill>
              </a:rPr>
              <a:t>If not handed in at training, please post your signed </a:t>
            </a:r>
            <a:r>
              <a:rPr lang="en-US" i="1" dirty="0">
                <a:solidFill>
                  <a:sysClr val="windowText" lastClr="000000"/>
                </a:solidFill>
              </a:rPr>
              <a:t>CMAS and </a:t>
            </a:r>
            <a:r>
              <a:rPr lang="en-US" i="1" dirty="0" err="1">
                <a:solidFill>
                  <a:sysClr val="windowText" lastClr="000000"/>
                </a:solidFill>
              </a:rPr>
              <a:t>CoAlt</a:t>
            </a:r>
            <a:r>
              <a:rPr lang="en-US" i="1" dirty="0">
                <a:solidFill>
                  <a:sysClr val="windowText" lastClr="000000"/>
                </a:solidFill>
              </a:rPr>
              <a:t> Security Agreement </a:t>
            </a:r>
            <a:r>
              <a:rPr lang="en-US" dirty="0">
                <a:solidFill>
                  <a:sysClr val="windowText" lastClr="000000"/>
                </a:solidFill>
              </a:rPr>
              <a:t>in the Assessment Forms folder on CDE Assessment </a:t>
            </a:r>
            <a:r>
              <a:rPr lang="en-US" dirty="0" err="1">
                <a:solidFill>
                  <a:sysClr val="windowText" lastClr="000000"/>
                </a:solidFill>
              </a:rPr>
              <a:t>Syncplicity</a:t>
            </a:r>
            <a:endParaRPr lang="en-US" dirty="0">
              <a:solidFill>
                <a:sysClr val="windowText" lastClr="000000"/>
              </a:solidFill>
            </a:endParaRPr>
          </a:p>
          <a:p>
            <a:pPr lvl="1" indent="-342900">
              <a:defRPr/>
            </a:pPr>
            <a:r>
              <a:rPr lang="en-US" dirty="0">
                <a:solidFill>
                  <a:sysClr val="windowText" lastClr="000000"/>
                </a:solidFill>
              </a:rPr>
              <a:t>Notify Sara </a:t>
            </a:r>
            <a:r>
              <a:rPr lang="en-US" dirty="0" err="1">
                <a:solidFill>
                  <a:sysClr val="windowText" lastClr="000000"/>
                </a:solidFill>
              </a:rPr>
              <a:t>Loerzel</a:t>
            </a:r>
            <a:r>
              <a:rPr lang="en-US" dirty="0">
                <a:solidFill>
                  <a:sysClr val="windowText" lastClr="000000"/>
                </a:solidFill>
              </a:rPr>
              <a:t> (</a:t>
            </a:r>
            <a:r>
              <a:rPr lang="en-US" dirty="0">
                <a:solidFill>
                  <a:sysClr val="windowText" lastClr="000000"/>
                </a:solidFill>
                <a:hlinkClick r:id="rId2"/>
              </a:rPr>
              <a:t>loerzel_s@cde.state.co.us</a:t>
            </a:r>
            <a:r>
              <a:rPr lang="en-US" dirty="0">
                <a:solidFill>
                  <a:sysClr val="windowText" lastClr="000000"/>
                </a:solidFill>
              </a:rPr>
              <a:t>)</a:t>
            </a:r>
          </a:p>
          <a:p>
            <a:endParaRPr lang="en-US" dirty="0"/>
          </a:p>
        </p:txBody>
      </p:sp>
      <p:sp>
        <p:nvSpPr>
          <p:cNvPr id="4" name="Slide Number Placeholder 3">
            <a:extLst>
              <a:ext uri="{FF2B5EF4-FFF2-40B4-BE49-F238E27FC236}">
                <a16:creationId xmlns="" xmlns:a16="http://schemas.microsoft.com/office/drawing/2014/main" id="{551C593D-6537-4F5C-9930-7E3ACE88C163}"/>
              </a:ext>
            </a:extLst>
          </p:cNvPr>
          <p:cNvSpPr>
            <a:spLocks noGrp="1"/>
          </p:cNvSpPr>
          <p:nvPr>
            <p:ph type="sldNum" sz="quarter" idx="12"/>
          </p:nvPr>
        </p:nvSpPr>
        <p:spPr/>
        <p:txBody>
          <a:bodyPr/>
          <a:lstStyle/>
          <a:p>
            <a:fld id="{C479D5F6-EDCB-402A-AC08-4943A1820E8F}" type="slidenum">
              <a:rPr lang="en-US" smtClean="0"/>
              <a:pPr/>
              <a:t>181</a:t>
            </a:fld>
            <a:endParaRPr lang="en-US" dirty="0"/>
          </a:p>
        </p:txBody>
      </p:sp>
    </p:spTree>
    <p:extLst>
      <p:ext uri="{BB962C8B-B14F-4D97-AF65-F5344CB8AC3E}">
        <p14:creationId xmlns:p14="http://schemas.microsoft.com/office/powerpoint/2010/main" val="55280557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112026-7480-4CA7-A65F-C38BC74ED1D7}"/>
              </a:ext>
            </a:extLst>
          </p:cNvPr>
          <p:cNvSpPr>
            <a:spLocks noGrp="1"/>
          </p:cNvSpPr>
          <p:nvPr>
            <p:ph type="title"/>
          </p:nvPr>
        </p:nvSpPr>
        <p:spPr/>
        <p:txBody>
          <a:bodyPr/>
          <a:lstStyle/>
          <a:p>
            <a:r>
              <a:rPr lang="en-US" dirty="0"/>
              <a:t>Student Surveys</a:t>
            </a:r>
          </a:p>
        </p:txBody>
      </p:sp>
      <p:sp>
        <p:nvSpPr>
          <p:cNvPr id="3" name="Content Placeholder 2">
            <a:extLst>
              <a:ext uri="{FF2B5EF4-FFF2-40B4-BE49-F238E27FC236}">
                <a16:creationId xmlns="" xmlns:a16="http://schemas.microsoft.com/office/drawing/2014/main" id="{A222F909-D866-4AD9-97BD-B1FAD9EDBDF2}"/>
              </a:ext>
            </a:extLst>
          </p:cNvPr>
          <p:cNvSpPr>
            <a:spLocks noGrp="1"/>
          </p:cNvSpPr>
          <p:nvPr>
            <p:ph idx="1"/>
          </p:nvPr>
        </p:nvSpPr>
        <p:spPr/>
        <p:txBody>
          <a:bodyPr/>
          <a:lstStyle/>
          <a:p>
            <a:pPr marL="342900" indent="-342900">
              <a:buClr>
                <a:sysClr val="windowText" lastClr="000000"/>
              </a:buClr>
              <a:defRPr/>
            </a:pPr>
            <a:r>
              <a:rPr lang="en-GB" altLang="en-US" dirty="0">
                <a:solidFill>
                  <a:sysClr val="windowText" lastClr="000000"/>
                </a:solidFill>
              </a:rPr>
              <a:t>Student surveys </a:t>
            </a:r>
            <a:r>
              <a:rPr lang="en-GB" altLang="en-US" dirty="0" smtClean="0">
                <a:solidFill>
                  <a:sysClr val="windowText" lastClr="000000"/>
                </a:solidFill>
              </a:rPr>
              <a:t>are not embedded </a:t>
            </a:r>
            <a:r>
              <a:rPr lang="en-GB" altLang="en-US" dirty="0">
                <a:solidFill>
                  <a:sysClr val="windowText" lastClr="000000"/>
                </a:solidFill>
              </a:rPr>
              <a:t>in any assessment, online or paper</a:t>
            </a:r>
          </a:p>
          <a:p>
            <a:pPr marL="342900" indent="-342900">
              <a:buClr>
                <a:sysClr val="windowText" lastClr="000000"/>
              </a:buClr>
              <a:defRPr/>
            </a:pPr>
            <a:endParaRPr lang="en-GB" altLang="en-US" dirty="0">
              <a:solidFill>
                <a:sysClr val="windowText" lastClr="000000"/>
              </a:solidFill>
            </a:endParaRPr>
          </a:p>
          <a:p>
            <a:pPr marL="342900" indent="-342900">
              <a:buClr>
                <a:sysClr val="windowText" lastClr="000000"/>
              </a:buClr>
              <a:defRPr/>
            </a:pPr>
            <a:r>
              <a:rPr lang="en-GB" altLang="en-US" dirty="0">
                <a:solidFill>
                  <a:sysClr val="windowText" lastClr="000000"/>
                </a:solidFill>
              </a:rPr>
              <a:t>If student surveys are used this year, participation </a:t>
            </a:r>
            <a:r>
              <a:rPr lang="en-GB" altLang="en-US" dirty="0" smtClean="0">
                <a:solidFill>
                  <a:sysClr val="windowText" lastClr="000000"/>
                </a:solidFill>
              </a:rPr>
              <a:t>is determined by the district and/or school</a:t>
            </a:r>
            <a:endParaRPr lang="en-GB" altLang="en-US" dirty="0">
              <a:solidFill>
                <a:sysClr val="windowText" lastClr="000000"/>
              </a:solidFill>
            </a:endParaRPr>
          </a:p>
          <a:p>
            <a:pPr marL="800100" lvl="1" indent="-342900">
              <a:buClr>
                <a:sysClr val="windowText" lastClr="000000"/>
              </a:buClr>
              <a:defRPr/>
            </a:pPr>
            <a:r>
              <a:rPr lang="en-GB" altLang="en-US" dirty="0" smtClean="0">
                <a:solidFill>
                  <a:sysClr val="windowText" lastClr="000000"/>
                </a:solidFill>
              </a:rPr>
              <a:t>Surveys are accessed </a:t>
            </a:r>
            <a:r>
              <a:rPr lang="en-GB" altLang="en-US" dirty="0">
                <a:solidFill>
                  <a:sysClr val="windowText" lastClr="000000"/>
                </a:solidFill>
              </a:rPr>
              <a:t>through a link </a:t>
            </a:r>
            <a:r>
              <a:rPr lang="en-GB" altLang="en-US" dirty="0" smtClean="0">
                <a:solidFill>
                  <a:sysClr val="windowText" lastClr="000000"/>
                </a:solidFill>
              </a:rPr>
              <a:t>the school can provide </a:t>
            </a:r>
            <a:r>
              <a:rPr lang="en-GB" altLang="en-US" dirty="0">
                <a:solidFill>
                  <a:sysClr val="windowText" lastClr="000000"/>
                </a:solidFill>
              </a:rPr>
              <a:t>to </a:t>
            </a:r>
            <a:r>
              <a:rPr lang="en-GB" altLang="en-US" dirty="0" smtClean="0">
                <a:solidFill>
                  <a:sysClr val="windowText" lastClr="000000"/>
                </a:solidFill>
              </a:rPr>
              <a:t>students</a:t>
            </a:r>
            <a:endParaRPr lang="en-GB" altLang="en-US" dirty="0">
              <a:solidFill>
                <a:sysClr val="windowText" lastClr="000000"/>
              </a:solidFill>
            </a:endParaRPr>
          </a:p>
          <a:p>
            <a:endParaRPr lang="en-US" dirty="0"/>
          </a:p>
        </p:txBody>
      </p:sp>
      <p:sp>
        <p:nvSpPr>
          <p:cNvPr id="4" name="Slide Number Placeholder 3">
            <a:extLst>
              <a:ext uri="{FF2B5EF4-FFF2-40B4-BE49-F238E27FC236}">
                <a16:creationId xmlns="" xmlns:a16="http://schemas.microsoft.com/office/drawing/2014/main" id="{FFBFF705-D6D7-42A6-825B-509A1D2AD891}"/>
              </a:ext>
            </a:extLst>
          </p:cNvPr>
          <p:cNvSpPr>
            <a:spLocks noGrp="1"/>
          </p:cNvSpPr>
          <p:nvPr>
            <p:ph type="sldNum" sz="quarter" idx="12"/>
          </p:nvPr>
        </p:nvSpPr>
        <p:spPr/>
        <p:txBody>
          <a:bodyPr/>
          <a:lstStyle/>
          <a:p>
            <a:fld id="{C479D5F6-EDCB-402A-AC08-4943A1820E8F}" type="slidenum">
              <a:rPr lang="en-US" smtClean="0"/>
              <a:pPr/>
              <a:t>182</a:t>
            </a:fld>
            <a:endParaRPr lang="en-US" dirty="0"/>
          </a:p>
        </p:txBody>
      </p:sp>
    </p:spTree>
    <p:extLst>
      <p:ext uri="{BB962C8B-B14F-4D97-AF65-F5344CB8AC3E}">
        <p14:creationId xmlns:p14="http://schemas.microsoft.com/office/powerpoint/2010/main" val="3572904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2020 Colorado Academic Standards</a:t>
            </a:r>
            <a:endParaRPr lang="en-US" dirty="0"/>
          </a:p>
        </p:txBody>
      </p:sp>
      <p:sp>
        <p:nvSpPr>
          <p:cNvPr id="3" name="Content Placeholder 2"/>
          <p:cNvSpPr>
            <a:spLocks noGrp="1"/>
          </p:cNvSpPr>
          <p:nvPr>
            <p:ph idx="1"/>
          </p:nvPr>
        </p:nvSpPr>
        <p:spPr>
          <a:xfrm>
            <a:off x="628650" y="1025174"/>
            <a:ext cx="7886700" cy="5078539"/>
          </a:xfrm>
        </p:spPr>
        <p:txBody>
          <a:bodyPr/>
          <a:lstStyle/>
          <a:p>
            <a:r>
              <a:rPr lang="en-US" dirty="0" smtClean="0"/>
              <a:t>Full implementation of the new science standards will take place in the 2021-22 school year</a:t>
            </a:r>
          </a:p>
          <a:p>
            <a:pPr lvl="1"/>
            <a:r>
              <a:rPr lang="en-US" b="1" dirty="0" smtClean="0">
                <a:solidFill>
                  <a:schemeClr val="accent5"/>
                </a:solidFill>
              </a:rPr>
              <a:t>CMAS science assessments will cover the new standards no sooner than full implementation</a:t>
            </a:r>
          </a:p>
          <a:p>
            <a:pPr lvl="2"/>
            <a:r>
              <a:rPr lang="en-US" dirty="0" smtClean="0"/>
              <a:t>Administration of the revised CMAS based on 2020 science CAS expected in </a:t>
            </a:r>
            <a:r>
              <a:rPr lang="en-US" dirty="0"/>
              <a:t>2021-22 </a:t>
            </a:r>
            <a:endParaRPr lang="en-US" dirty="0" smtClean="0"/>
          </a:p>
          <a:p>
            <a:pPr lvl="3"/>
            <a:r>
              <a:rPr lang="en-US" dirty="0" smtClean="0"/>
              <a:t>Accountability: hold harmless – participation only</a:t>
            </a:r>
          </a:p>
          <a:p>
            <a:r>
              <a:rPr lang="en-US" b="1" dirty="0" smtClean="0"/>
              <a:t>Assessment should follow instruction, not the other way around</a:t>
            </a:r>
          </a:p>
          <a:p>
            <a:pPr lvl="1"/>
            <a:r>
              <a:rPr lang="en-US" dirty="0" smtClean="0"/>
              <a:t>CDE is waiting to see how the standards are implemented instructionally across Colorado before starting heavy development work on new CMAS science assessments</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183</a:t>
            </a:fld>
            <a:endParaRPr lang="en-US" dirty="0"/>
          </a:p>
        </p:txBody>
      </p:sp>
      <p:sp>
        <p:nvSpPr>
          <p:cNvPr id="5" name="7-Point Star 4"/>
          <p:cNvSpPr/>
          <p:nvPr/>
        </p:nvSpPr>
        <p:spPr>
          <a:xfrm>
            <a:off x="7255380" y="25317"/>
            <a:ext cx="1888620" cy="999858"/>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Common Question</a:t>
            </a:r>
            <a:endParaRPr lang="en-US" dirty="0"/>
          </a:p>
        </p:txBody>
      </p:sp>
      <p:sp>
        <p:nvSpPr>
          <p:cNvPr id="6" name="TextBox 5"/>
          <p:cNvSpPr txBox="1"/>
          <p:nvPr/>
        </p:nvSpPr>
        <p:spPr>
          <a:xfrm>
            <a:off x="2177315" y="5134217"/>
            <a:ext cx="4783839"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dirty="0" smtClean="0">
                <a:solidFill>
                  <a:schemeClr val="tx1"/>
                </a:solidFill>
              </a:rPr>
              <a:t>Refer to *DAC* email sent September 18, 2019 for additional information</a:t>
            </a:r>
            <a:endParaRPr lang="en-US" dirty="0">
              <a:solidFill>
                <a:schemeClr val="tx1"/>
              </a:solidFill>
            </a:endParaRPr>
          </a:p>
        </p:txBody>
      </p:sp>
    </p:spTree>
    <p:extLst>
      <p:ext uri="{BB962C8B-B14F-4D97-AF65-F5344CB8AC3E}">
        <p14:creationId xmlns:p14="http://schemas.microsoft.com/office/powerpoint/2010/main" val="202335504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78287C-3378-4EEA-8063-F610F4DADA2B}"/>
              </a:ext>
            </a:extLst>
          </p:cNvPr>
          <p:cNvSpPr>
            <a:spLocks noGrp="1"/>
          </p:cNvSpPr>
          <p:nvPr>
            <p:ph type="title"/>
          </p:nvPr>
        </p:nvSpPr>
        <p:spPr/>
        <p:txBody>
          <a:bodyPr/>
          <a:lstStyle/>
          <a:p>
            <a:r>
              <a:rPr lang="en-US" dirty="0" err="1"/>
              <a:t>CoAlt</a:t>
            </a:r>
            <a:r>
              <a:rPr lang="en-US" dirty="0"/>
              <a:t> Assessments</a:t>
            </a:r>
          </a:p>
        </p:txBody>
      </p:sp>
      <p:sp>
        <p:nvSpPr>
          <p:cNvPr id="3" name="Content Placeholder 2">
            <a:extLst>
              <a:ext uri="{FF2B5EF4-FFF2-40B4-BE49-F238E27FC236}">
                <a16:creationId xmlns="" xmlns:a16="http://schemas.microsoft.com/office/drawing/2014/main" id="{6E45B99B-D126-4C16-AC56-F4EA51A93486}"/>
              </a:ext>
            </a:extLst>
          </p:cNvPr>
          <p:cNvSpPr>
            <a:spLocks noGrp="1"/>
          </p:cNvSpPr>
          <p:nvPr>
            <p:ph idx="1"/>
          </p:nvPr>
        </p:nvSpPr>
        <p:spPr/>
        <p:txBody>
          <a:bodyPr>
            <a:normAutofit/>
          </a:bodyPr>
          <a:lstStyle/>
          <a:p>
            <a:pPr marL="342900" indent="-342900" fontAlgn="base">
              <a:lnSpc>
                <a:spcPct val="100000"/>
              </a:lnSpc>
              <a:spcAft>
                <a:spcPct val="0"/>
              </a:spcAft>
              <a:defRPr/>
            </a:pPr>
            <a:r>
              <a:rPr lang="en-US" dirty="0">
                <a:solidFill>
                  <a:srgbClr val="000000"/>
                </a:solidFill>
              </a:rPr>
              <a:t>Colorado Alternate (</a:t>
            </a:r>
            <a:r>
              <a:rPr lang="en-US" dirty="0" err="1">
                <a:solidFill>
                  <a:srgbClr val="000000"/>
                </a:solidFill>
              </a:rPr>
              <a:t>CoAlt</a:t>
            </a:r>
            <a:r>
              <a:rPr lang="en-US" dirty="0">
                <a:solidFill>
                  <a:srgbClr val="000000"/>
                </a:solidFill>
              </a:rPr>
              <a:t>) assessments are for students with significant cognitive disabilities</a:t>
            </a:r>
          </a:p>
          <a:p>
            <a:pPr marL="800100" lvl="1" indent="-342900" fontAlgn="base">
              <a:lnSpc>
                <a:spcPct val="100000"/>
              </a:lnSpc>
              <a:spcBef>
                <a:spcPts val="1000"/>
              </a:spcBef>
              <a:spcAft>
                <a:spcPct val="0"/>
              </a:spcAft>
              <a:defRPr/>
            </a:pPr>
            <a:r>
              <a:rPr lang="en-US" dirty="0" err="1">
                <a:solidFill>
                  <a:srgbClr val="000000"/>
                </a:solidFill>
              </a:rPr>
              <a:t>CoAlt</a:t>
            </a:r>
            <a:r>
              <a:rPr lang="en-US" dirty="0">
                <a:solidFill>
                  <a:srgbClr val="000000"/>
                </a:solidFill>
              </a:rPr>
              <a:t> Science and Social Studies</a:t>
            </a:r>
          </a:p>
          <a:p>
            <a:pPr marL="800100" lvl="1" indent="-342900" fontAlgn="base">
              <a:lnSpc>
                <a:spcPct val="100000"/>
              </a:lnSpc>
              <a:spcBef>
                <a:spcPts val="1000"/>
              </a:spcBef>
              <a:spcAft>
                <a:spcPct val="0"/>
              </a:spcAft>
              <a:defRPr/>
            </a:pPr>
            <a:r>
              <a:rPr lang="en-US" dirty="0" err="1">
                <a:solidFill>
                  <a:srgbClr val="000000"/>
                </a:solidFill>
              </a:rPr>
              <a:t>CoAlt</a:t>
            </a:r>
            <a:r>
              <a:rPr lang="en-US" dirty="0">
                <a:solidFill>
                  <a:srgbClr val="000000"/>
                </a:solidFill>
              </a:rPr>
              <a:t> ELA and Math (Dynamic Learning Maps (DLM))</a:t>
            </a:r>
          </a:p>
          <a:p>
            <a:pPr marL="1257300" lvl="2" indent="-342900" fontAlgn="base">
              <a:lnSpc>
                <a:spcPct val="100000"/>
              </a:lnSpc>
              <a:spcBef>
                <a:spcPts val="1000"/>
              </a:spcBef>
              <a:spcAft>
                <a:spcPct val="0"/>
              </a:spcAft>
              <a:defRPr/>
            </a:pPr>
            <a:r>
              <a:rPr lang="en-US" dirty="0">
                <a:solidFill>
                  <a:srgbClr val="000000"/>
                </a:solidFill>
              </a:rPr>
              <a:t>Corresponding assessment to CMAS math and ELA for grades </a:t>
            </a:r>
            <a:r>
              <a:rPr lang="en-US" dirty="0" smtClean="0">
                <a:solidFill>
                  <a:srgbClr val="000000"/>
                </a:solidFill>
              </a:rPr>
              <a:t>3-8 and PSAT/SAT for grades 9-11</a:t>
            </a:r>
            <a:endParaRPr lang="en-US" dirty="0">
              <a:solidFill>
                <a:srgbClr val="000000"/>
              </a:solidFill>
            </a:endParaRPr>
          </a:p>
          <a:p>
            <a:pPr marL="342900" indent="-342900" fontAlgn="base">
              <a:lnSpc>
                <a:spcPct val="100000"/>
              </a:lnSpc>
              <a:spcAft>
                <a:spcPct val="0"/>
              </a:spcAft>
              <a:defRPr/>
            </a:pPr>
            <a:r>
              <a:rPr lang="en-US" dirty="0">
                <a:solidFill>
                  <a:srgbClr val="000000"/>
                </a:solidFill>
              </a:rPr>
              <a:t>Same window as </a:t>
            </a:r>
            <a:r>
              <a:rPr lang="en-US" dirty="0" smtClean="0">
                <a:solidFill>
                  <a:srgbClr val="000000"/>
                </a:solidFill>
              </a:rPr>
              <a:t>CMAS</a:t>
            </a:r>
          </a:p>
          <a:p>
            <a:pPr marL="1257300" lvl="2" indent="-342900" fontAlgn="base">
              <a:lnSpc>
                <a:spcPct val="100000"/>
              </a:lnSpc>
              <a:spcAft>
                <a:spcPct val="0"/>
              </a:spcAft>
              <a:defRPr/>
            </a:pPr>
            <a:r>
              <a:rPr lang="en-US" dirty="0" smtClean="0">
                <a:solidFill>
                  <a:srgbClr val="000000"/>
                </a:solidFill>
              </a:rPr>
              <a:t>DLM for grades 9-11 in same window as PSAT/SAT</a:t>
            </a:r>
            <a:endParaRPr lang="en-US" dirty="0">
              <a:solidFill>
                <a:srgbClr val="000000"/>
              </a:solidFill>
            </a:endParaRPr>
          </a:p>
          <a:p>
            <a:pPr marL="342900" indent="-342900" fontAlgn="base">
              <a:lnSpc>
                <a:spcPct val="100000"/>
              </a:lnSpc>
              <a:spcAft>
                <a:spcPct val="0"/>
              </a:spcAft>
              <a:defRPr/>
            </a:pPr>
            <a:r>
              <a:rPr lang="en-US" dirty="0">
                <a:solidFill>
                  <a:srgbClr val="000000"/>
                </a:solidFill>
              </a:rPr>
              <a:t>Recorded trainings available </a:t>
            </a:r>
            <a:r>
              <a:rPr lang="en-US" dirty="0" smtClean="0">
                <a:solidFill>
                  <a:srgbClr val="000000"/>
                </a:solidFill>
              </a:rPr>
              <a:t>through the </a:t>
            </a:r>
            <a:r>
              <a:rPr lang="en-US" dirty="0">
                <a:solidFill>
                  <a:srgbClr val="000000"/>
                </a:solidFill>
              </a:rPr>
              <a:t>Assessment </a:t>
            </a:r>
            <a:r>
              <a:rPr lang="en-US" dirty="0" smtClean="0">
                <a:solidFill>
                  <a:srgbClr val="000000"/>
                </a:solidFill>
              </a:rPr>
              <a:t>Division Training </a:t>
            </a:r>
            <a:r>
              <a:rPr lang="en-US" dirty="0">
                <a:solidFill>
                  <a:srgbClr val="000000"/>
                </a:solidFill>
              </a:rPr>
              <a:t>webpage</a:t>
            </a:r>
          </a:p>
          <a:p>
            <a:pPr marL="800100" lvl="1" indent="-342900" fontAlgn="base">
              <a:lnSpc>
                <a:spcPct val="100000"/>
              </a:lnSpc>
              <a:spcBef>
                <a:spcPts val="1000"/>
              </a:spcBef>
              <a:spcAft>
                <a:spcPct val="0"/>
              </a:spcAft>
              <a:defRPr/>
            </a:pPr>
            <a:r>
              <a:rPr lang="en-US" dirty="0">
                <a:solidFill>
                  <a:prstClr val="black"/>
                </a:solidFill>
                <a:hlinkClick r:id="rId2"/>
              </a:rPr>
              <a:t>http://www.cde.state.co.us/assessment/trainings</a:t>
            </a:r>
            <a:endParaRPr lang="en-US" dirty="0">
              <a:solidFill>
                <a:prstClr val="black"/>
              </a:solidFill>
            </a:endParaRPr>
          </a:p>
          <a:p>
            <a:pPr marL="800100" lvl="1" indent="-342900" fontAlgn="base">
              <a:lnSpc>
                <a:spcPct val="100000"/>
              </a:lnSpc>
              <a:spcAft>
                <a:spcPct val="0"/>
              </a:spcAft>
              <a:defRPr/>
            </a:pPr>
            <a:r>
              <a:rPr lang="en-US" dirty="0">
                <a:solidFill>
                  <a:srgbClr val="000000"/>
                </a:solidFill>
              </a:rPr>
              <a:t>Annual training is required</a:t>
            </a:r>
          </a:p>
          <a:p>
            <a:endParaRPr lang="en-US" dirty="0"/>
          </a:p>
        </p:txBody>
      </p:sp>
      <p:sp>
        <p:nvSpPr>
          <p:cNvPr id="4" name="Slide Number Placeholder 3">
            <a:extLst>
              <a:ext uri="{FF2B5EF4-FFF2-40B4-BE49-F238E27FC236}">
                <a16:creationId xmlns="" xmlns:a16="http://schemas.microsoft.com/office/drawing/2014/main" id="{8E9F8186-D708-4BD5-A98E-0AAA2429FB78}"/>
              </a:ext>
            </a:extLst>
          </p:cNvPr>
          <p:cNvSpPr>
            <a:spLocks noGrp="1"/>
          </p:cNvSpPr>
          <p:nvPr>
            <p:ph type="sldNum" sz="quarter" idx="12"/>
          </p:nvPr>
        </p:nvSpPr>
        <p:spPr/>
        <p:txBody>
          <a:bodyPr/>
          <a:lstStyle/>
          <a:p>
            <a:fld id="{C479D5F6-EDCB-402A-AC08-4943A1820E8F}" type="slidenum">
              <a:rPr lang="en-US" smtClean="0"/>
              <a:pPr/>
              <a:t>184</a:t>
            </a:fld>
            <a:endParaRPr lang="en-US" dirty="0"/>
          </a:p>
        </p:txBody>
      </p:sp>
    </p:spTree>
    <p:extLst>
      <p:ext uri="{BB962C8B-B14F-4D97-AF65-F5344CB8AC3E}">
        <p14:creationId xmlns:p14="http://schemas.microsoft.com/office/powerpoint/2010/main" val="103599647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990710-DA95-4D62-9392-3D6ACD7980BE}"/>
              </a:ext>
            </a:extLst>
          </p:cNvPr>
          <p:cNvSpPr>
            <a:spLocks noGrp="1"/>
          </p:cNvSpPr>
          <p:nvPr>
            <p:ph type="title"/>
          </p:nvPr>
        </p:nvSpPr>
        <p:spPr/>
        <p:txBody>
          <a:bodyPr/>
          <a:lstStyle/>
          <a:p>
            <a:r>
              <a:rPr lang="en-US" dirty="0"/>
              <a:t>Colorado PSAT and SAT</a:t>
            </a:r>
          </a:p>
        </p:txBody>
      </p:sp>
      <p:sp>
        <p:nvSpPr>
          <p:cNvPr id="3" name="Content Placeholder 2">
            <a:extLst>
              <a:ext uri="{FF2B5EF4-FFF2-40B4-BE49-F238E27FC236}">
                <a16:creationId xmlns="" xmlns:a16="http://schemas.microsoft.com/office/drawing/2014/main" id="{DD661360-7BE9-4635-909B-D7B952B0ED04}"/>
              </a:ext>
            </a:extLst>
          </p:cNvPr>
          <p:cNvSpPr>
            <a:spLocks noGrp="1"/>
          </p:cNvSpPr>
          <p:nvPr>
            <p:ph idx="1"/>
          </p:nvPr>
        </p:nvSpPr>
        <p:spPr/>
        <p:txBody>
          <a:bodyPr/>
          <a:lstStyle/>
          <a:p>
            <a:pPr marL="342900" indent="-342900">
              <a:defRPr/>
            </a:pPr>
            <a:r>
              <a:rPr lang="en-US" dirty="0">
                <a:solidFill>
                  <a:sysClr val="windowText" lastClr="000000"/>
                </a:solidFill>
              </a:rPr>
              <a:t>All 9</a:t>
            </a:r>
            <a:r>
              <a:rPr lang="en-US" baseline="30000" dirty="0">
                <a:solidFill>
                  <a:sysClr val="windowText" lastClr="000000"/>
                </a:solidFill>
              </a:rPr>
              <a:t>th</a:t>
            </a:r>
            <a:r>
              <a:rPr lang="en-US" dirty="0">
                <a:solidFill>
                  <a:sysClr val="windowText" lastClr="000000"/>
                </a:solidFill>
              </a:rPr>
              <a:t> graders </a:t>
            </a:r>
            <a:r>
              <a:rPr lang="en-US" dirty="0" smtClean="0">
                <a:solidFill>
                  <a:sysClr val="windowText" lastClr="000000"/>
                </a:solidFill>
              </a:rPr>
              <a:t>take </a:t>
            </a:r>
            <a:r>
              <a:rPr lang="en-US" dirty="0">
                <a:solidFill>
                  <a:sysClr val="windowText" lastClr="000000"/>
                </a:solidFill>
              </a:rPr>
              <a:t>PSAT 8-9</a:t>
            </a:r>
          </a:p>
          <a:p>
            <a:pPr marL="342900" indent="-342900">
              <a:defRPr/>
            </a:pPr>
            <a:r>
              <a:rPr lang="en-US" dirty="0">
                <a:solidFill>
                  <a:sysClr val="windowText" lastClr="000000"/>
                </a:solidFill>
              </a:rPr>
              <a:t>All 10</a:t>
            </a:r>
            <a:r>
              <a:rPr lang="en-US" baseline="30000" dirty="0">
                <a:solidFill>
                  <a:sysClr val="windowText" lastClr="000000"/>
                </a:solidFill>
              </a:rPr>
              <a:t>th</a:t>
            </a:r>
            <a:r>
              <a:rPr lang="en-US" dirty="0">
                <a:solidFill>
                  <a:sysClr val="windowText" lastClr="000000"/>
                </a:solidFill>
              </a:rPr>
              <a:t> graders </a:t>
            </a:r>
            <a:r>
              <a:rPr lang="en-US" dirty="0" smtClean="0">
                <a:solidFill>
                  <a:sysClr val="windowText" lastClr="000000"/>
                </a:solidFill>
              </a:rPr>
              <a:t>take </a:t>
            </a:r>
            <a:r>
              <a:rPr lang="en-US" dirty="0">
                <a:solidFill>
                  <a:sysClr val="windowText" lastClr="000000"/>
                </a:solidFill>
              </a:rPr>
              <a:t>PSAT 10</a:t>
            </a:r>
          </a:p>
          <a:p>
            <a:pPr marL="342900" indent="-342900">
              <a:defRPr/>
            </a:pPr>
            <a:r>
              <a:rPr lang="en-US" dirty="0">
                <a:solidFill>
                  <a:sysClr val="windowText" lastClr="000000"/>
                </a:solidFill>
              </a:rPr>
              <a:t>All 11</a:t>
            </a:r>
            <a:r>
              <a:rPr lang="en-US" baseline="30000" dirty="0">
                <a:solidFill>
                  <a:sysClr val="windowText" lastClr="000000"/>
                </a:solidFill>
              </a:rPr>
              <a:t>th</a:t>
            </a:r>
            <a:r>
              <a:rPr lang="en-US" dirty="0">
                <a:solidFill>
                  <a:sysClr val="windowText" lastClr="000000"/>
                </a:solidFill>
              </a:rPr>
              <a:t> graders </a:t>
            </a:r>
            <a:r>
              <a:rPr lang="en-US" dirty="0" smtClean="0">
                <a:solidFill>
                  <a:sysClr val="windowText" lastClr="000000"/>
                </a:solidFill>
              </a:rPr>
              <a:t>take </a:t>
            </a:r>
            <a:r>
              <a:rPr lang="en-US" dirty="0">
                <a:solidFill>
                  <a:sysClr val="windowText" lastClr="000000"/>
                </a:solidFill>
              </a:rPr>
              <a:t>SAT </a:t>
            </a:r>
          </a:p>
          <a:p>
            <a:pPr marL="0" indent="0">
              <a:buNone/>
              <a:defRPr/>
            </a:pPr>
            <a:endParaRPr lang="en-US" dirty="0">
              <a:solidFill>
                <a:sysClr val="windowText" lastClr="000000"/>
              </a:solidFill>
            </a:endParaRPr>
          </a:p>
          <a:p>
            <a:pPr marL="342900" indent="-342900">
              <a:defRPr/>
            </a:pPr>
            <a:r>
              <a:rPr lang="en-US" dirty="0">
                <a:solidFill>
                  <a:sysClr val="windowText" lastClr="000000"/>
                </a:solidFill>
              </a:rPr>
              <a:t>Webinar trainings </a:t>
            </a:r>
            <a:r>
              <a:rPr lang="en-US" dirty="0" smtClean="0">
                <a:solidFill>
                  <a:sysClr val="windowText" lastClr="000000"/>
                </a:solidFill>
              </a:rPr>
              <a:t>are presented </a:t>
            </a:r>
            <a:r>
              <a:rPr lang="en-US" dirty="0">
                <a:solidFill>
                  <a:sysClr val="windowText" lastClr="000000"/>
                </a:solidFill>
              </a:rPr>
              <a:t>by College Board</a:t>
            </a:r>
          </a:p>
          <a:p>
            <a:endParaRPr lang="en-US" dirty="0"/>
          </a:p>
        </p:txBody>
      </p:sp>
      <p:sp>
        <p:nvSpPr>
          <p:cNvPr id="4" name="Slide Number Placeholder 3">
            <a:extLst>
              <a:ext uri="{FF2B5EF4-FFF2-40B4-BE49-F238E27FC236}">
                <a16:creationId xmlns="" xmlns:a16="http://schemas.microsoft.com/office/drawing/2014/main" id="{3A3307A0-057A-4CFC-97D3-1807ED66884C}"/>
              </a:ext>
            </a:extLst>
          </p:cNvPr>
          <p:cNvSpPr>
            <a:spLocks noGrp="1"/>
          </p:cNvSpPr>
          <p:nvPr>
            <p:ph type="sldNum" sz="quarter" idx="12"/>
          </p:nvPr>
        </p:nvSpPr>
        <p:spPr/>
        <p:txBody>
          <a:bodyPr/>
          <a:lstStyle/>
          <a:p>
            <a:fld id="{C479D5F6-EDCB-402A-AC08-4943A1820E8F}" type="slidenum">
              <a:rPr lang="en-US" smtClean="0"/>
              <a:pPr/>
              <a:t>185</a:t>
            </a:fld>
            <a:endParaRPr lang="en-US" dirty="0"/>
          </a:p>
        </p:txBody>
      </p:sp>
    </p:spTree>
    <p:extLst>
      <p:ext uri="{BB962C8B-B14F-4D97-AF65-F5344CB8AC3E}">
        <p14:creationId xmlns:p14="http://schemas.microsoft.com/office/powerpoint/2010/main" val="137015275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927031-ECBE-4964-9C9B-DFB408C654E1}"/>
              </a:ext>
            </a:extLst>
          </p:cNvPr>
          <p:cNvSpPr>
            <a:spLocks noGrp="1"/>
          </p:cNvSpPr>
          <p:nvPr>
            <p:ph type="title"/>
          </p:nvPr>
        </p:nvSpPr>
        <p:spPr/>
        <p:txBody>
          <a:bodyPr/>
          <a:lstStyle/>
          <a:p>
            <a:r>
              <a:rPr lang="en-US" dirty="0"/>
              <a:t>Test Monitoring</a:t>
            </a:r>
          </a:p>
        </p:txBody>
      </p:sp>
      <p:sp>
        <p:nvSpPr>
          <p:cNvPr id="3" name="Content Placeholder 2">
            <a:extLst>
              <a:ext uri="{FF2B5EF4-FFF2-40B4-BE49-F238E27FC236}">
                <a16:creationId xmlns="" xmlns:a16="http://schemas.microsoft.com/office/drawing/2014/main" id="{ADC17E4F-D986-4E40-A1D2-4DFACC58E4BE}"/>
              </a:ext>
            </a:extLst>
          </p:cNvPr>
          <p:cNvSpPr>
            <a:spLocks noGrp="1"/>
          </p:cNvSpPr>
          <p:nvPr>
            <p:ph idx="1"/>
          </p:nvPr>
        </p:nvSpPr>
        <p:spPr/>
        <p:txBody>
          <a:bodyPr/>
          <a:lstStyle/>
          <a:p>
            <a:pPr marL="341313" indent="-341313">
              <a:lnSpc>
                <a:spcPct val="100000"/>
              </a:lnSpc>
              <a:buClr>
                <a:prstClr val="black"/>
              </a:buClr>
            </a:pPr>
            <a:r>
              <a:rPr lang="en-US" dirty="0">
                <a:solidFill>
                  <a:srgbClr val="000000"/>
                </a:solidFill>
                <a:ea typeface="ＭＳ Ｐゴシック" pitchFamily="34" charset="-128"/>
              </a:rPr>
              <a:t>US DOE Peer Review Requirement</a:t>
            </a:r>
          </a:p>
          <a:p>
            <a:pPr marL="800100" lvl="1" indent="-342900">
              <a:lnSpc>
                <a:spcPct val="100000"/>
              </a:lnSpc>
              <a:buClr>
                <a:prstClr val="black"/>
              </a:buClr>
            </a:pPr>
            <a:r>
              <a:rPr lang="en-US" sz="2200" dirty="0">
                <a:solidFill>
                  <a:srgbClr val="000000"/>
                </a:solidFill>
                <a:ea typeface="ＭＳ Ｐゴシック" pitchFamily="34" charset="-128"/>
              </a:rPr>
              <a:t>Monitoring is to take place for state assessments</a:t>
            </a:r>
          </a:p>
          <a:p>
            <a:pPr marL="1257300" lvl="2" indent="-342900">
              <a:lnSpc>
                <a:spcPct val="100000"/>
              </a:lnSpc>
              <a:buClr>
                <a:prstClr val="black"/>
              </a:buClr>
            </a:pPr>
            <a:r>
              <a:rPr lang="en-US" sz="2000" dirty="0">
                <a:solidFill>
                  <a:srgbClr val="000000"/>
                </a:solidFill>
                <a:ea typeface="ＭＳ Ｐゴシック" pitchFamily="34" charset="-128"/>
              </a:rPr>
              <a:t>DACs need to know </a:t>
            </a:r>
            <a:r>
              <a:rPr lang="en-US" sz="2000" dirty="0" smtClean="0">
                <a:solidFill>
                  <a:srgbClr val="000000"/>
                </a:solidFill>
                <a:ea typeface="ＭＳ Ｐゴシック" pitchFamily="34" charset="-128"/>
              </a:rPr>
              <a:t>their schools’ </a:t>
            </a:r>
            <a:r>
              <a:rPr lang="en-US" sz="2000" dirty="0">
                <a:solidFill>
                  <a:srgbClr val="000000"/>
                </a:solidFill>
                <a:ea typeface="ＭＳ Ｐゴシック" pitchFamily="34" charset="-128"/>
              </a:rPr>
              <a:t>testing schedules</a:t>
            </a:r>
          </a:p>
          <a:p>
            <a:pPr marL="342900" indent="-342900">
              <a:lnSpc>
                <a:spcPct val="100000"/>
              </a:lnSpc>
              <a:buClr>
                <a:prstClr val="black"/>
              </a:buClr>
            </a:pPr>
            <a:r>
              <a:rPr lang="en-US" dirty="0">
                <a:solidFill>
                  <a:srgbClr val="000000"/>
                </a:solidFill>
                <a:ea typeface="ＭＳ Ｐゴシック" pitchFamily="34" charset="-128"/>
              </a:rPr>
              <a:t>CMAS</a:t>
            </a:r>
          </a:p>
          <a:p>
            <a:pPr marL="742950" lvl="1" indent="-285750">
              <a:lnSpc>
                <a:spcPct val="100000"/>
              </a:lnSpc>
              <a:buClr>
                <a:prstClr val="black"/>
              </a:buClr>
            </a:pPr>
            <a:r>
              <a:rPr lang="en-US" sz="2200" dirty="0">
                <a:solidFill>
                  <a:srgbClr val="000000"/>
                </a:solidFill>
                <a:ea typeface="ＭＳ Ｐゴシック" pitchFamily="34" charset="-128"/>
              </a:rPr>
              <a:t>DACs </a:t>
            </a:r>
            <a:r>
              <a:rPr lang="en-US" sz="2200" dirty="0" smtClean="0">
                <a:solidFill>
                  <a:srgbClr val="000000"/>
                </a:solidFill>
                <a:ea typeface="ＭＳ Ｐゴシック" pitchFamily="34" charset="-128"/>
              </a:rPr>
              <a:t>are notified </a:t>
            </a:r>
            <a:r>
              <a:rPr lang="en-US" sz="2200" dirty="0">
                <a:solidFill>
                  <a:srgbClr val="000000"/>
                </a:solidFill>
                <a:ea typeface="ＭＳ Ｐゴシック" pitchFamily="34" charset="-128"/>
              </a:rPr>
              <a:t>prior to school visits</a:t>
            </a:r>
          </a:p>
          <a:p>
            <a:pPr marL="342900" indent="-342900">
              <a:lnSpc>
                <a:spcPct val="100000"/>
              </a:lnSpc>
              <a:buClr>
                <a:prstClr val="black"/>
              </a:buClr>
            </a:pPr>
            <a:r>
              <a:rPr lang="en-US" dirty="0" err="1">
                <a:solidFill>
                  <a:srgbClr val="000000"/>
                </a:solidFill>
                <a:ea typeface="ＭＳ Ｐゴシック" pitchFamily="34" charset="-128"/>
              </a:rPr>
              <a:t>CoAlt</a:t>
            </a:r>
            <a:r>
              <a:rPr lang="en-US" dirty="0">
                <a:solidFill>
                  <a:srgbClr val="000000"/>
                </a:solidFill>
                <a:ea typeface="ＭＳ Ｐゴシック" pitchFamily="34" charset="-128"/>
              </a:rPr>
              <a:t> Science and Social Studies</a:t>
            </a:r>
          </a:p>
          <a:p>
            <a:pPr marL="742950" lvl="1" indent="-285750">
              <a:lnSpc>
                <a:spcPct val="100000"/>
              </a:lnSpc>
              <a:buClr>
                <a:prstClr val="black"/>
              </a:buClr>
            </a:pPr>
            <a:r>
              <a:rPr lang="en-US" sz="2200" dirty="0">
                <a:solidFill>
                  <a:srgbClr val="000000"/>
                </a:solidFill>
                <a:ea typeface="ＭＳ Ｐゴシック" pitchFamily="34" charset="-128"/>
              </a:rPr>
              <a:t>Districts </a:t>
            </a:r>
            <a:r>
              <a:rPr lang="en-US" sz="2200" dirty="0" smtClean="0">
                <a:solidFill>
                  <a:srgbClr val="000000"/>
                </a:solidFill>
                <a:ea typeface="ＭＳ Ｐゴシック" pitchFamily="34" charset="-128"/>
              </a:rPr>
              <a:t>are contacted </a:t>
            </a:r>
            <a:r>
              <a:rPr lang="en-US" sz="2200" dirty="0">
                <a:solidFill>
                  <a:srgbClr val="000000"/>
                </a:solidFill>
                <a:ea typeface="ＭＳ Ｐゴシック" pitchFamily="34" charset="-128"/>
              </a:rPr>
              <a:t>in advance to schedule score </a:t>
            </a:r>
            <a:r>
              <a:rPr lang="en-US" sz="2200" dirty="0" smtClean="0">
                <a:solidFill>
                  <a:srgbClr val="000000"/>
                </a:solidFill>
                <a:ea typeface="ＭＳ Ｐゴシック" pitchFamily="34" charset="-128"/>
              </a:rPr>
              <a:t>monitor </a:t>
            </a:r>
            <a:r>
              <a:rPr lang="en-US" sz="2200" dirty="0">
                <a:solidFill>
                  <a:srgbClr val="000000"/>
                </a:solidFill>
                <a:ea typeface="ＭＳ Ｐゴシック" pitchFamily="34" charset="-128"/>
              </a:rPr>
              <a:t>visits when testing will take place</a:t>
            </a:r>
          </a:p>
          <a:p>
            <a:pPr marL="742950" lvl="1" indent="-285750">
              <a:lnSpc>
                <a:spcPct val="100000"/>
              </a:lnSpc>
              <a:buClr>
                <a:prstClr val="black"/>
              </a:buClr>
            </a:pPr>
            <a:r>
              <a:rPr lang="en-US" sz="2200" dirty="0">
                <a:solidFill>
                  <a:srgbClr val="000000"/>
                </a:solidFill>
                <a:ea typeface="ＭＳ Ｐゴシック" pitchFamily="34" charset="-128"/>
              </a:rPr>
              <a:t>Part of the validity research on </a:t>
            </a:r>
            <a:r>
              <a:rPr lang="en-US" sz="2200" dirty="0" err="1">
                <a:solidFill>
                  <a:srgbClr val="000000"/>
                </a:solidFill>
                <a:ea typeface="ＭＳ Ｐゴシック" pitchFamily="34" charset="-128"/>
              </a:rPr>
              <a:t>CoAlt</a:t>
            </a:r>
            <a:endParaRPr lang="en-US" sz="2200" dirty="0">
              <a:solidFill>
                <a:srgbClr val="000000"/>
              </a:solidFill>
              <a:ea typeface="ＭＳ Ｐゴシック" pitchFamily="34" charset="-128"/>
            </a:endParaRPr>
          </a:p>
          <a:p>
            <a:endParaRPr lang="en-US" dirty="0"/>
          </a:p>
        </p:txBody>
      </p:sp>
      <p:sp>
        <p:nvSpPr>
          <p:cNvPr id="4" name="Slide Number Placeholder 3">
            <a:extLst>
              <a:ext uri="{FF2B5EF4-FFF2-40B4-BE49-F238E27FC236}">
                <a16:creationId xmlns="" xmlns:a16="http://schemas.microsoft.com/office/drawing/2014/main" id="{F42F491F-9C3F-4174-BB39-B7FA35256E53}"/>
              </a:ext>
            </a:extLst>
          </p:cNvPr>
          <p:cNvSpPr>
            <a:spLocks noGrp="1"/>
          </p:cNvSpPr>
          <p:nvPr>
            <p:ph type="sldNum" sz="quarter" idx="12"/>
          </p:nvPr>
        </p:nvSpPr>
        <p:spPr/>
        <p:txBody>
          <a:bodyPr/>
          <a:lstStyle/>
          <a:p>
            <a:fld id="{C479D5F6-EDCB-402A-AC08-4943A1820E8F}" type="slidenum">
              <a:rPr lang="en-US" smtClean="0"/>
              <a:pPr/>
              <a:t>186</a:t>
            </a:fld>
            <a:endParaRPr lang="en-US" dirty="0"/>
          </a:p>
        </p:txBody>
      </p:sp>
    </p:spTree>
    <p:extLst>
      <p:ext uri="{BB962C8B-B14F-4D97-AF65-F5344CB8AC3E}">
        <p14:creationId xmlns:p14="http://schemas.microsoft.com/office/powerpoint/2010/main" val="161582302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50142C-F337-4B2D-BC13-ED667662F769}"/>
              </a:ext>
            </a:extLst>
          </p:cNvPr>
          <p:cNvSpPr>
            <a:spLocks noGrp="1"/>
          </p:cNvSpPr>
          <p:nvPr>
            <p:ph type="title"/>
          </p:nvPr>
        </p:nvSpPr>
        <p:spPr/>
        <p:txBody>
          <a:bodyPr/>
          <a:lstStyle/>
          <a:p>
            <a:r>
              <a:rPr lang="en-US" dirty="0"/>
              <a:t>Get Involved!</a:t>
            </a:r>
          </a:p>
        </p:txBody>
      </p:sp>
      <p:sp>
        <p:nvSpPr>
          <p:cNvPr id="3" name="Content Placeholder 2">
            <a:extLst>
              <a:ext uri="{FF2B5EF4-FFF2-40B4-BE49-F238E27FC236}">
                <a16:creationId xmlns="" xmlns:a16="http://schemas.microsoft.com/office/drawing/2014/main" id="{0E894B9A-6304-4AE9-AD7C-CC1A4C3E4C04}"/>
              </a:ext>
            </a:extLst>
          </p:cNvPr>
          <p:cNvSpPr>
            <a:spLocks noGrp="1"/>
          </p:cNvSpPr>
          <p:nvPr>
            <p:ph idx="1"/>
          </p:nvPr>
        </p:nvSpPr>
        <p:spPr>
          <a:xfrm>
            <a:off x="625885" y="715187"/>
            <a:ext cx="7886700" cy="5578468"/>
          </a:xfrm>
        </p:spPr>
        <p:txBody>
          <a:bodyPr>
            <a:normAutofit/>
          </a:bodyPr>
          <a:lstStyle/>
          <a:p>
            <a:pPr marL="0" indent="0">
              <a:lnSpc>
                <a:spcPct val="110000"/>
              </a:lnSpc>
              <a:spcAft>
                <a:spcPts val="400"/>
              </a:spcAft>
              <a:buClr>
                <a:schemeClr val="tx1"/>
              </a:buClr>
              <a:buNone/>
            </a:pPr>
            <a:r>
              <a:rPr lang="en-US" b="1" dirty="0"/>
              <a:t>Educator </a:t>
            </a:r>
            <a:r>
              <a:rPr lang="en-US" b="1" dirty="0" smtClean="0"/>
              <a:t>participation</a:t>
            </a:r>
            <a:r>
              <a:rPr lang="en-US" dirty="0"/>
              <a:t> is critical to Colorado's state assessment development and validation process</a:t>
            </a:r>
          </a:p>
          <a:p>
            <a:pPr marL="342900" indent="-342900">
              <a:lnSpc>
                <a:spcPct val="110000"/>
              </a:lnSpc>
              <a:spcAft>
                <a:spcPts val="400"/>
              </a:spcAft>
              <a:buClr>
                <a:schemeClr val="tx1"/>
              </a:buClr>
            </a:pPr>
            <a:r>
              <a:rPr lang="en-US" dirty="0"/>
              <a:t>Educators may </a:t>
            </a:r>
            <a:r>
              <a:rPr lang="en-US" dirty="0" smtClean="0"/>
              <a:t>sign up to serve on </a:t>
            </a:r>
            <a:r>
              <a:rPr lang="en-US" dirty="0"/>
              <a:t>committees related to the following state assessments: </a:t>
            </a:r>
          </a:p>
          <a:p>
            <a:pPr lvl="1">
              <a:lnSpc>
                <a:spcPct val="110000"/>
              </a:lnSpc>
              <a:spcAft>
                <a:spcPts val="400"/>
              </a:spcAft>
              <a:buClr>
                <a:schemeClr val="tx1"/>
              </a:buClr>
            </a:pPr>
            <a:r>
              <a:rPr lang="en-US" dirty="0"/>
              <a:t>CMAS: Science, Social Studies, Mathematics and English Language Arts/Literacy (</a:t>
            </a:r>
            <a:r>
              <a:rPr lang="en-US" dirty="0" smtClean="0"/>
              <a:t>ELA), including Colorado </a:t>
            </a:r>
            <a:r>
              <a:rPr lang="en-US" dirty="0"/>
              <a:t>Spanish Language Arts (CSLA)</a:t>
            </a:r>
            <a:endParaRPr lang="en-US" sz="1800" dirty="0"/>
          </a:p>
          <a:p>
            <a:pPr lvl="1">
              <a:lnSpc>
                <a:spcPct val="110000"/>
              </a:lnSpc>
              <a:spcAft>
                <a:spcPts val="400"/>
              </a:spcAft>
              <a:buClr>
                <a:schemeClr val="tx1"/>
              </a:buClr>
            </a:pPr>
            <a:r>
              <a:rPr lang="en-US" dirty="0" err="1"/>
              <a:t>CoAlt</a:t>
            </a:r>
            <a:r>
              <a:rPr lang="en-US" dirty="0"/>
              <a:t>: Science and Social Studies</a:t>
            </a:r>
          </a:p>
          <a:p>
            <a:pPr marL="342900" indent="-342900">
              <a:lnSpc>
                <a:spcPct val="110000"/>
              </a:lnSpc>
              <a:spcAft>
                <a:spcPts val="400"/>
              </a:spcAft>
              <a:buClr>
                <a:schemeClr val="tx1"/>
              </a:buClr>
            </a:pPr>
            <a:r>
              <a:rPr lang="en-US" dirty="0"/>
              <a:t>Join the Colorado Educator Pool for assessment development committee selection </a:t>
            </a:r>
          </a:p>
          <a:p>
            <a:pPr marL="690563" lvl="3" indent="-233363">
              <a:buClr>
                <a:sysClr val="windowText" lastClr="000000"/>
              </a:buClr>
              <a:defRPr/>
            </a:pPr>
            <a:r>
              <a:rPr lang="en-US" sz="2000" dirty="0">
                <a:solidFill>
                  <a:sysClr val="windowText" lastClr="000000">
                    <a:tint val="75000"/>
                  </a:sysClr>
                </a:solidFill>
                <a:ea typeface="ＭＳ Ｐゴシック" pitchFamily="34" charset="-128"/>
                <a:hlinkClick r:id="rId2"/>
              </a:rPr>
              <a:t>http://</a:t>
            </a:r>
            <a:r>
              <a:rPr lang="en-US" sz="2000" dirty="0" smtClean="0">
                <a:solidFill>
                  <a:sysClr val="windowText" lastClr="000000">
                    <a:tint val="75000"/>
                  </a:sysClr>
                </a:solidFill>
                <a:ea typeface="ＭＳ Ｐゴシック" pitchFamily="34" charset="-128"/>
                <a:hlinkClick r:id="rId2"/>
              </a:rPr>
              <a:t>coassessments.com</a:t>
            </a:r>
            <a:r>
              <a:rPr lang="en-US" sz="2000" dirty="0"/>
              <a:t> </a:t>
            </a:r>
            <a:r>
              <a:rPr lang="en-US" sz="2000" dirty="0" smtClean="0"/>
              <a:t>&gt; Educator Involvement</a:t>
            </a:r>
            <a:endParaRPr lang="en-US" sz="2000" dirty="0">
              <a:solidFill>
                <a:sysClr val="windowText" lastClr="000000">
                  <a:tint val="75000"/>
                </a:sysClr>
              </a:solidFill>
              <a:ea typeface="ＭＳ Ｐゴシック" pitchFamily="34" charset="-128"/>
            </a:endParaRPr>
          </a:p>
        </p:txBody>
      </p:sp>
      <p:sp>
        <p:nvSpPr>
          <p:cNvPr id="4" name="Slide Number Placeholder 3">
            <a:extLst>
              <a:ext uri="{FF2B5EF4-FFF2-40B4-BE49-F238E27FC236}">
                <a16:creationId xmlns="" xmlns:a16="http://schemas.microsoft.com/office/drawing/2014/main" id="{8C39F6D4-0B95-4E73-A431-9194AD560182}"/>
              </a:ext>
            </a:extLst>
          </p:cNvPr>
          <p:cNvSpPr>
            <a:spLocks noGrp="1"/>
          </p:cNvSpPr>
          <p:nvPr>
            <p:ph type="sldNum" sz="quarter" idx="12"/>
          </p:nvPr>
        </p:nvSpPr>
        <p:spPr/>
        <p:txBody>
          <a:bodyPr/>
          <a:lstStyle/>
          <a:p>
            <a:fld id="{C479D5F6-EDCB-402A-AC08-4943A1820E8F}" type="slidenum">
              <a:rPr lang="en-US" smtClean="0"/>
              <a:pPr/>
              <a:t>187</a:t>
            </a:fld>
            <a:endParaRPr lang="en-US" dirty="0"/>
          </a:p>
        </p:txBody>
      </p:sp>
    </p:spTree>
    <p:extLst>
      <p:ext uri="{BB962C8B-B14F-4D97-AF65-F5344CB8AC3E}">
        <p14:creationId xmlns:p14="http://schemas.microsoft.com/office/powerpoint/2010/main" val="414514709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7DC2C5-72D7-4E0E-930A-970410B0237F}"/>
              </a:ext>
            </a:extLst>
          </p:cNvPr>
          <p:cNvSpPr>
            <a:spLocks noGrp="1"/>
          </p:cNvSpPr>
          <p:nvPr>
            <p:ph type="ctrTitle"/>
          </p:nvPr>
        </p:nvSpPr>
        <p:spPr/>
        <p:txBody>
          <a:bodyPr/>
          <a:lstStyle/>
          <a:p>
            <a:r>
              <a:rPr lang="en-US" dirty="0"/>
              <a:t/>
            </a:r>
            <a:br>
              <a:rPr lang="en-US" dirty="0"/>
            </a:br>
            <a:r>
              <a:rPr lang="en-US" dirty="0"/>
              <a:t>Resources and Support</a:t>
            </a:r>
          </a:p>
        </p:txBody>
      </p:sp>
      <p:sp>
        <p:nvSpPr>
          <p:cNvPr id="3" name="Slide Number Placeholder 2">
            <a:extLst>
              <a:ext uri="{FF2B5EF4-FFF2-40B4-BE49-F238E27FC236}">
                <a16:creationId xmlns="" xmlns:a16="http://schemas.microsoft.com/office/drawing/2014/main" id="{60859679-EB86-485D-BDA4-820291A5C72A}"/>
              </a:ext>
            </a:extLst>
          </p:cNvPr>
          <p:cNvSpPr>
            <a:spLocks noGrp="1"/>
          </p:cNvSpPr>
          <p:nvPr>
            <p:ph type="sldNum" sz="quarter" idx="12"/>
          </p:nvPr>
        </p:nvSpPr>
        <p:spPr/>
        <p:txBody>
          <a:bodyPr/>
          <a:lstStyle/>
          <a:p>
            <a:fld id="{C479D5F6-EDCB-402A-AC08-4943A1820E8F}" type="slidenum">
              <a:rPr lang="en-US" smtClean="0"/>
              <a:pPr/>
              <a:t>188</a:t>
            </a:fld>
            <a:endParaRPr lang="en-US" dirty="0"/>
          </a:p>
        </p:txBody>
      </p:sp>
    </p:spTree>
    <p:extLst>
      <p:ext uri="{BB962C8B-B14F-4D97-AF65-F5344CB8AC3E}">
        <p14:creationId xmlns:p14="http://schemas.microsoft.com/office/powerpoint/2010/main" val="297407062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BD372C-B14A-41C2-ABDB-E4A01900FFD6}"/>
              </a:ext>
            </a:extLst>
          </p:cNvPr>
          <p:cNvSpPr>
            <a:spLocks noGrp="1"/>
          </p:cNvSpPr>
          <p:nvPr>
            <p:ph type="title"/>
          </p:nvPr>
        </p:nvSpPr>
        <p:spPr/>
        <p:txBody>
          <a:bodyPr/>
          <a:lstStyle/>
          <a:p>
            <a:r>
              <a:rPr lang="en-US" dirty="0" smtClean="0"/>
              <a:t>Resources - Websites</a:t>
            </a:r>
            <a:endParaRPr lang="en-US" dirty="0"/>
          </a:p>
        </p:txBody>
      </p:sp>
      <p:sp>
        <p:nvSpPr>
          <p:cNvPr id="3" name="Content Placeholder 2">
            <a:extLst>
              <a:ext uri="{FF2B5EF4-FFF2-40B4-BE49-F238E27FC236}">
                <a16:creationId xmlns="" xmlns:a16="http://schemas.microsoft.com/office/drawing/2014/main" id="{93F6720A-F11B-4EBC-9086-BE9CE36232EE}"/>
              </a:ext>
            </a:extLst>
          </p:cNvPr>
          <p:cNvSpPr>
            <a:spLocks noGrp="1"/>
          </p:cNvSpPr>
          <p:nvPr>
            <p:ph idx="1"/>
          </p:nvPr>
        </p:nvSpPr>
        <p:spPr>
          <a:xfrm>
            <a:off x="628650" y="1408922"/>
            <a:ext cx="7886700" cy="4694792"/>
          </a:xfrm>
        </p:spPr>
        <p:txBody>
          <a:bodyPr>
            <a:normAutofit/>
          </a:bodyPr>
          <a:lstStyle/>
          <a:p>
            <a:pPr marL="0" indent="0">
              <a:buClr>
                <a:sysClr val="windowText" lastClr="000000"/>
              </a:buClr>
              <a:buNone/>
              <a:defRPr/>
            </a:pPr>
            <a:r>
              <a:rPr lang="en-US" sz="2000" dirty="0" smtClean="0">
                <a:solidFill>
                  <a:sysClr val="windowText" lastClr="000000"/>
                </a:solidFill>
                <a:ea typeface="ＭＳ Ｐゴシック" pitchFamily="34" charset="-128"/>
              </a:rPr>
              <a:t>Colorado Department of Education - Assessment</a:t>
            </a:r>
            <a:endParaRPr lang="en-US" sz="2000" dirty="0">
              <a:solidFill>
                <a:sysClr val="windowText" lastClr="000000"/>
              </a:solidFill>
              <a:ea typeface="ＭＳ Ｐゴシック" pitchFamily="34" charset="-128"/>
            </a:endParaRPr>
          </a:p>
          <a:p>
            <a:pPr marL="573088" lvl="1" indent="-342900">
              <a:buClr>
                <a:sysClr val="windowText" lastClr="000000"/>
              </a:buClr>
              <a:defRPr/>
            </a:pPr>
            <a:r>
              <a:rPr lang="en-US" dirty="0">
                <a:hlinkClick r:id="rId2"/>
              </a:rPr>
              <a:t>http://</a:t>
            </a:r>
            <a:r>
              <a:rPr lang="en-US" dirty="0" smtClean="0">
                <a:hlinkClick r:id="rId2"/>
              </a:rPr>
              <a:t>www.cde.state.co.us/assessment</a:t>
            </a:r>
            <a:endParaRPr lang="en-US" dirty="0" smtClean="0"/>
          </a:p>
          <a:p>
            <a:pPr marL="800100" lvl="1" indent="-342900">
              <a:buClr>
                <a:sysClr val="windowText" lastClr="000000"/>
              </a:buClr>
              <a:defRPr/>
            </a:pPr>
            <a:endParaRPr lang="en-US" dirty="0">
              <a:solidFill>
                <a:sysClr val="windowText" lastClr="000000"/>
              </a:solidFill>
              <a:ea typeface="ＭＳ Ｐゴシック" pitchFamily="34" charset="-128"/>
            </a:endParaRPr>
          </a:p>
          <a:p>
            <a:pPr marL="0" indent="0">
              <a:buClr>
                <a:sysClr val="windowText" lastClr="000000"/>
              </a:buClr>
              <a:buNone/>
              <a:defRPr/>
            </a:pPr>
            <a:endParaRPr lang="en-US" sz="2000" dirty="0" smtClean="0">
              <a:solidFill>
                <a:sysClr val="windowText" lastClr="000000"/>
              </a:solidFill>
              <a:ea typeface="ＭＳ Ｐゴシック" pitchFamily="34" charset="-128"/>
            </a:endParaRPr>
          </a:p>
          <a:p>
            <a:pPr marL="0" indent="0">
              <a:buClr>
                <a:sysClr val="windowText" lastClr="000000"/>
              </a:buClr>
              <a:buNone/>
              <a:defRPr/>
            </a:pPr>
            <a:endParaRPr lang="en-US" sz="2000" dirty="0" smtClean="0">
              <a:solidFill>
                <a:sysClr val="windowText" lastClr="000000"/>
              </a:solidFill>
              <a:ea typeface="ＭＳ Ｐゴシック" pitchFamily="34" charset="-128"/>
            </a:endParaRPr>
          </a:p>
          <a:p>
            <a:pPr marL="0" indent="0">
              <a:buClr>
                <a:sysClr val="windowText" lastClr="000000"/>
              </a:buClr>
              <a:buNone/>
              <a:defRPr/>
            </a:pPr>
            <a:r>
              <a:rPr lang="en-US" sz="2000" dirty="0" smtClean="0">
                <a:solidFill>
                  <a:sysClr val="windowText" lastClr="000000"/>
                </a:solidFill>
                <a:ea typeface="ＭＳ Ｐゴシック" pitchFamily="34" charset="-128"/>
              </a:rPr>
              <a:t>Colorado Assessments Portal</a:t>
            </a:r>
            <a:endParaRPr lang="en-US" sz="2000" dirty="0">
              <a:solidFill>
                <a:sysClr val="windowText" lastClr="000000"/>
              </a:solidFill>
              <a:ea typeface="ＭＳ Ｐゴシック" pitchFamily="34" charset="-128"/>
            </a:endParaRPr>
          </a:p>
          <a:p>
            <a:pPr marL="573088" lvl="2" indent="-342900">
              <a:buClr>
                <a:sysClr val="windowText" lastClr="000000"/>
              </a:buClr>
              <a:defRPr/>
            </a:pPr>
            <a:r>
              <a:rPr lang="en-US" sz="2000" dirty="0" smtClean="0">
                <a:solidFill>
                  <a:sysClr val="windowText" lastClr="000000">
                    <a:tint val="75000"/>
                  </a:sysClr>
                </a:solidFill>
                <a:ea typeface="ＭＳ Ｐゴシック" pitchFamily="34" charset="-128"/>
                <a:hlinkClick r:id="rId3"/>
              </a:rPr>
              <a:t>http</a:t>
            </a:r>
            <a:r>
              <a:rPr lang="en-US" sz="2000" dirty="0">
                <a:solidFill>
                  <a:sysClr val="windowText" lastClr="000000">
                    <a:tint val="75000"/>
                  </a:sysClr>
                </a:solidFill>
                <a:ea typeface="ＭＳ Ｐゴシック" pitchFamily="34" charset="-128"/>
                <a:hlinkClick r:id="rId3"/>
              </a:rPr>
              <a:t>://</a:t>
            </a:r>
            <a:r>
              <a:rPr lang="en-US" sz="2000" dirty="0" smtClean="0">
                <a:solidFill>
                  <a:sysClr val="windowText" lastClr="000000">
                    <a:tint val="75000"/>
                  </a:sysClr>
                </a:solidFill>
                <a:ea typeface="ＭＳ Ｐゴシック" pitchFamily="34" charset="-128"/>
                <a:hlinkClick r:id="rId3"/>
              </a:rPr>
              <a:t>coassessments.com</a:t>
            </a:r>
            <a:endParaRPr lang="en-US" sz="2000" dirty="0" smtClean="0">
              <a:solidFill>
                <a:sysClr val="windowText" lastClr="000000">
                  <a:tint val="75000"/>
                </a:sysClr>
              </a:solidFill>
              <a:ea typeface="ＭＳ Ｐゴシック" pitchFamily="34" charset="-128"/>
            </a:endParaRPr>
          </a:p>
          <a:p>
            <a:pPr marL="0" indent="0">
              <a:buClr>
                <a:sysClr val="windowText" lastClr="000000"/>
              </a:buClr>
              <a:buNone/>
              <a:defRPr/>
            </a:pPr>
            <a:endParaRPr lang="en-US" sz="2000" dirty="0" smtClean="0">
              <a:solidFill>
                <a:sysClr val="windowText" lastClr="000000"/>
              </a:solidFill>
              <a:ea typeface="ＭＳ Ｐゴシック" pitchFamily="34" charset="-128"/>
            </a:endParaRPr>
          </a:p>
          <a:p>
            <a:pPr marL="0" indent="0">
              <a:buClr>
                <a:sysClr val="windowText" lastClr="000000"/>
              </a:buClr>
              <a:buNone/>
              <a:defRPr/>
            </a:pPr>
            <a:endParaRPr lang="en-US" sz="2000" dirty="0" smtClean="0">
              <a:solidFill>
                <a:sysClr val="windowText" lastClr="000000"/>
              </a:solidFill>
              <a:ea typeface="ＭＳ Ｐゴシック" pitchFamily="34" charset="-128"/>
            </a:endParaRPr>
          </a:p>
          <a:p>
            <a:pPr marL="0" indent="0">
              <a:buClr>
                <a:sysClr val="windowText" lastClr="000000"/>
              </a:buClr>
              <a:buNone/>
              <a:defRPr/>
            </a:pPr>
            <a:r>
              <a:rPr lang="en-US" sz="2000" dirty="0" err="1" smtClean="0">
                <a:solidFill>
                  <a:sysClr val="windowText" lastClr="000000"/>
                </a:solidFill>
                <a:ea typeface="ＭＳ Ｐゴシック" pitchFamily="34" charset="-128"/>
              </a:rPr>
              <a:t>PearsonAccess</a:t>
            </a:r>
            <a:r>
              <a:rPr lang="en-US" sz="2000" baseline="30000" dirty="0" err="1" smtClean="0">
                <a:solidFill>
                  <a:sysClr val="windowText" lastClr="000000"/>
                </a:solidFill>
                <a:ea typeface="ＭＳ Ｐゴシック" pitchFamily="34" charset="-128"/>
              </a:rPr>
              <a:t>next</a:t>
            </a:r>
            <a:endParaRPr lang="en-US" sz="2000" dirty="0">
              <a:solidFill>
                <a:sysClr val="windowText" lastClr="000000"/>
              </a:solidFill>
              <a:ea typeface="ＭＳ Ｐゴシック" pitchFamily="34" charset="-128"/>
            </a:endParaRPr>
          </a:p>
          <a:p>
            <a:pPr marL="573088" lvl="1" indent="-342900">
              <a:buClr>
                <a:sysClr val="windowText" lastClr="000000"/>
              </a:buClr>
              <a:defRPr/>
            </a:pPr>
            <a:r>
              <a:rPr lang="en-US" dirty="0">
                <a:solidFill>
                  <a:sysClr val="windowText" lastClr="000000"/>
                </a:solidFill>
                <a:ea typeface="ＭＳ Ｐゴシック" pitchFamily="34" charset="-128"/>
              </a:rPr>
              <a:t>Live Site: </a:t>
            </a:r>
            <a:r>
              <a:rPr lang="en-US" dirty="0">
                <a:solidFill>
                  <a:srgbClr val="7030A0"/>
                </a:solidFill>
                <a:ea typeface="ＭＳ Ｐゴシック" pitchFamily="34" charset="-128"/>
                <a:hlinkClick r:id="rId4"/>
              </a:rPr>
              <a:t>https://co.pearsonaccessnext.com</a:t>
            </a:r>
            <a:endParaRPr lang="en-US" dirty="0">
              <a:solidFill>
                <a:srgbClr val="7030A0"/>
              </a:solidFill>
              <a:ea typeface="ＭＳ Ｐゴシック" pitchFamily="34" charset="-128"/>
            </a:endParaRPr>
          </a:p>
          <a:p>
            <a:pPr marL="573088" lvl="1" indent="-342900">
              <a:buClr>
                <a:sysClr val="windowText" lastClr="000000"/>
              </a:buClr>
              <a:defRPr/>
            </a:pPr>
            <a:r>
              <a:rPr lang="en-US" dirty="0" smtClean="0">
                <a:solidFill>
                  <a:sysClr val="windowText" lastClr="000000"/>
                </a:solidFill>
                <a:ea typeface="ＭＳ Ｐゴシック" pitchFamily="34" charset="-128"/>
              </a:rPr>
              <a:t>Training: </a:t>
            </a:r>
            <a:r>
              <a:rPr lang="en-US" dirty="0">
                <a:solidFill>
                  <a:srgbClr val="7030A0"/>
                </a:solidFill>
                <a:ea typeface="ＭＳ Ｐゴシック" pitchFamily="34" charset="-128"/>
                <a:hlinkClick r:id="rId5"/>
              </a:rPr>
              <a:t>http://trng-co.pearsonaccessnext.com/</a:t>
            </a:r>
            <a:r>
              <a:rPr lang="en-US" dirty="0">
                <a:solidFill>
                  <a:srgbClr val="7030A0"/>
                </a:solidFill>
                <a:ea typeface="ＭＳ Ｐゴシック" pitchFamily="34" charset="-128"/>
              </a:rPr>
              <a:t> </a:t>
            </a:r>
            <a:endParaRPr lang="en-US" dirty="0">
              <a:solidFill>
                <a:sysClr val="windowText" lastClr="000000"/>
              </a:solidFill>
              <a:ea typeface="ＭＳ Ｐゴシック" pitchFamily="34" charset="-128"/>
            </a:endParaRPr>
          </a:p>
          <a:p>
            <a:endParaRPr lang="en-US" dirty="0"/>
          </a:p>
        </p:txBody>
      </p:sp>
      <p:sp>
        <p:nvSpPr>
          <p:cNvPr id="4" name="Slide Number Placeholder 3">
            <a:extLst>
              <a:ext uri="{FF2B5EF4-FFF2-40B4-BE49-F238E27FC236}">
                <a16:creationId xmlns="" xmlns:a16="http://schemas.microsoft.com/office/drawing/2014/main" id="{DAA2F9B0-9143-48C3-809E-2DC8D0AED49C}"/>
              </a:ext>
            </a:extLst>
          </p:cNvPr>
          <p:cNvSpPr>
            <a:spLocks noGrp="1"/>
          </p:cNvSpPr>
          <p:nvPr>
            <p:ph type="sldNum" sz="quarter" idx="12"/>
          </p:nvPr>
        </p:nvSpPr>
        <p:spPr/>
        <p:txBody>
          <a:bodyPr/>
          <a:lstStyle/>
          <a:p>
            <a:fld id="{C479D5F6-EDCB-402A-AC08-4943A1820E8F}" type="slidenum">
              <a:rPr lang="en-US" smtClean="0"/>
              <a:pPr/>
              <a:t>189</a:t>
            </a:fld>
            <a:endParaRPr lang="en-US" dirty="0"/>
          </a:p>
        </p:txBody>
      </p:sp>
      <p:pic>
        <p:nvPicPr>
          <p:cNvPr id="5" name="Picture 4"/>
          <p:cNvPicPr>
            <a:picLocks noChangeAspect="1"/>
          </p:cNvPicPr>
          <p:nvPr/>
        </p:nvPicPr>
        <p:blipFill rotWithShape="1">
          <a:blip r:embed="rId6"/>
          <a:srcRect b="9033"/>
          <a:stretch/>
        </p:blipFill>
        <p:spPr>
          <a:xfrm>
            <a:off x="6327356" y="754209"/>
            <a:ext cx="2816352" cy="1765056"/>
          </a:xfrm>
          <a:prstGeom prst="rect">
            <a:avLst/>
          </a:prstGeom>
          <a:ln>
            <a:solidFill>
              <a:schemeClr val="accent1"/>
            </a:solidFill>
          </a:ln>
        </p:spPr>
      </p:pic>
      <p:sp>
        <p:nvSpPr>
          <p:cNvPr id="7" name="TextBox 6">
            <a:extLst>
              <a:ext uri="{FF2B5EF4-FFF2-40B4-BE49-F238E27FC236}">
                <a16:creationId xmlns="" xmlns:a16="http://schemas.microsoft.com/office/drawing/2014/main" id="{13DDF131-B508-42B8-8B84-0A21CD011FB2}"/>
              </a:ext>
            </a:extLst>
          </p:cNvPr>
          <p:cNvSpPr txBox="1"/>
          <p:nvPr/>
        </p:nvSpPr>
        <p:spPr>
          <a:xfrm>
            <a:off x="3043723" y="6242352"/>
            <a:ext cx="3051023" cy="369332"/>
          </a:xfrm>
          <a:prstGeom prst="rect">
            <a:avLst/>
          </a:prstGeom>
          <a:solidFill>
            <a:srgbClr val="FFD100"/>
          </a:solidFill>
        </p:spPr>
        <p:txBody>
          <a:bodyPr wrap="square" rtlCol="0">
            <a:spAutoFit/>
          </a:bodyPr>
          <a:lstStyle/>
          <a:p>
            <a:pPr algn="ctr" defTabSz="457200"/>
            <a:r>
              <a:rPr lang="en-US" b="1" dirty="0" smtClean="0">
                <a:solidFill>
                  <a:prstClr val="black"/>
                </a:solidFill>
              </a:rPr>
              <a:t>Note</a:t>
            </a:r>
            <a:r>
              <a:rPr lang="en-US" dirty="0" smtClean="0">
                <a:solidFill>
                  <a:prstClr val="black"/>
                </a:solidFill>
              </a:rPr>
              <a:t>: Avocet is being retired</a:t>
            </a:r>
            <a:endParaRPr lang="en-US" dirty="0">
              <a:solidFill>
                <a:prstClr val="black"/>
              </a:solidFill>
            </a:endParaRPr>
          </a:p>
        </p:txBody>
      </p:sp>
      <p:pic>
        <p:nvPicPr>
          <p:cNvPr id="1026" name="Picture 2" descr="image.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3339"/>
          <a:stretch/>
        </p:blipFill>
        <p:spPr bwMode="auto">
          <a:xfrm>
            <a:off x="6327356" y="2647868"/>
            <a:ext cx="2816644" cy="1681534"/>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8"/>
          <a:srcRect b="6842"/>
          <a:stretch/>
        </p:blipFill>
        <p:spPr>
          <a:xfrm>
            <a:off x="6327356" y="4458024"/>
            <a:ext cx="2816644" cy="1672191"/>
          </a:xfrm>
          <a:prstGeom prst="rect">
            <a:avLst/>
          </a:prstGeom>
          <a:ln>
            <a:solidFill>
              <a:schemeClr val="accent1"/>
            </a:solidFill>
          </a:ln>
        </p:spPr>
      </p:pic>
    </p:spTree>
    <p:extLst>
      <p:ext uri="{BB962C8B-B14F-4D97-AF65-F5344CB8AC3E}">
        <p14:creationId xmlns:p14="http://schemas.microsoft.com/office/powerpoint/2010/main" val="690173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CMAS </a:t>
            </a:r>
            <a:r>
              <a:rPr lang="en-US" dirty="0" smtClean="0"/>
              <a:t>Early/Extended </a:t>
            </a:r>
            <a:r>
              <a:rPr lang="en-US" dirty="0"/>
              <a:t>Window Options</a:t>
            </a:r>
          </a:p>
        </p:txBody>
      </p:sp>
      <p:sp>
        <p:nvSpPr>
          <p:cNvPr id="6" name="Content Placeholder 5">
            <a:extLst>
              <a:ext uri="{FF2B5EF4-FFF2-40B4-BE49-F238E27FC236}">
                <a16:creationId xmlns="" xmlns:a16="http://schemas.microsoft.com/office/drawing/2014/main" id="{85317F86-F850-4550-B8BB-00E470C3FEDD}"/>
              </a:ext>
            </a:extLst>
          </p:cNvPr>
          <p:cNvSpPr>
            <a:spLocks noGrp="1"/>
          </p:cNvSpPr>
          <p:nvPr>
            <p:ph idx="1"/>
          </p:nvPr>
        </p:nvSpPr>
        <p:spPr/>
        <p:txBody>
          <a:bodyPr>
            <a:normAutofit lnSpcReduction="10000"/>
          </a:bodyPr>
          <a:lstStyle/>
          <a:p>
            <a:pPr marL="0" indent="0">
              <a:lnSpc>
                <a:spcPct val="110000"/>
              </a:lnSpc>
              <a:spcBef>
                <a:spcPts val="0"/>
              </a:spcBef>
              <a:buClr>
                <a:schemeClr val="tx1"/>
              </a:buClr>
              <a:buNone/>
            </a:pPr>
            <a:r>
              <a:rPr lang="en-US" dirty="0">
                <a:solidFill>
                  <a:srgbClr val="000000"/>
                </a:solidFill>
              </a:rPr>
              <a:t>Math and ELA</a:t>
            </a:r>
          </a:p>
          <a:p>
            <a:pPr marL="742950" lvl="1" indent="-285750">
              <a:lnSpc>
                <a:spcPct val="110000"/>
              </a:lnSpc>
              <a:spcBef>
                <a:spcPts val="0"/>
              </a:spcBef>
              <a:buClr>
                <a:schemeClr val="tx1"/>
              </a:buClr>
            </a:pPr>
            <a:r>
              <a:rPr lang="en-US" dirty="0">
                <a:solidFill>
                  <a:srgbClr val="000000"/>
                </a:solidFill>
              </a:rPr>
              <a:t>To compensate for technology capacity, the math and ELA window can open early for </a:t>
            </a:r>
            <a:r>
              <a:rPr lang="en-US" u="sng" dirty="0">
                <a:solidFill>
                  <a:srgbClr val="000000"/>
                </a:solidFill>
              </a:rPr>
              <a:t>online administrations only</a:t>
            </a:r>
            <a:endParaRPr lang="en-US" dirty="0">
              <a:solidFill>
                <a:srgbClr val="000000"/>
              </a:solidFill>
            </a:endParaRPr>
          </a:p>
          <a:p>
            <a:pPr marL="742950" lvl="1" indent="-285750">
              <a:lnSpc>
                <a:spcPct val="110000"/>
              </a:lnSpc>
              <a:spcBef>
                <a:spcPts val="0"/>
              </a:spcBef>
              <a:buClr>
                <a:schemeClr val="tx1"/>
              </a:buClr>
            </a:pPr>
            <a:r>
              <a:rPr lang="en-US" dirty="0">
                <a:solidFill>
                  <a:srgbClr val="000000"/>
                </a:solidFill>
              </a:rPr>
              <a:t>Earliest start date for online math and ELA: March 16, 2020</a:t>
            </a:r>
          </a:p>
          <a:p>
            <a:pPr marL="742950" lvl="1" indent="-285750">
              <a:lnSpc>
                <a:spcPct val="110000"/>
              </a:lnSpc>
              <a:spcBef>
                <a:spcPts val="0"/>
              </a:spcBef>
              <a:buClr>
                <a:schemeClr val="tx1"/>
              </a:buClr>
            </a:pPr>
            <a:r>
              <a:rPr lang="en-US" dirty="0">
                <a:solidFill>
                  <a:srgbClr val="000000"/>
                </a:solidFill>
              </a:rPr>
              <a:t>This is an </a:t>
            </a:r>
            <a:r>
              <a:rPr lang="en-US" u="sng" dirty="0">
                <a:solidFill>
                  <a:srgbClr val="000000"/>
                </a:solidFill>
              </a:rPr>
              <a:t>extended</a:t>
            </a:r>
            <a:r>
              <a:rPr lang="en-US" dirty="0">
                <a:solidFill>
                  <a:srgbClr val="000000"/>
                </a:solidFill>
              </a:rPr>
              <a:t> window – total of 5 testing weeks</a:t>
            </a:r>
          </a:p>
          <a:p>
            <a:pPr marL="0" indent="0">
              <a:lnSpc>
                <a:spcPct val="110000"/>
              </a:lnSpc>
              <a:spcBef>
                <a:spcPts val="0"/>
              </a:spcBef>
              <a:buClr>
                <a:schemeClr val="tx1"/>
              </a:buClr>
              <a:buNone/>
            </a:pPr>
            <a:endParaRPr lang="en-US" dirty="0">
              <a:solidFill>
                <a:srgbClr val="000000"/>
              </a:solidFill>
            </a:endParaRPr>
          </a:p>
          <a:p>
            <a:pPr marL="0" indent="0">
              <a:lnSpc>
                <a:spcPct val="110000"/>
              </a:lnSpc>
              <a:spcBef>
                <a:spcPts val="0"/>
              </a:spcBef>
              <a:buClr>
                <a:schemeClr val="tx1"/>
              </a:buClr>
              <a:buNone/>
            </a:pPr>
            <a:r>
              <a:rPr lang="en-US" dirty="0">
                <a:solidFill>
                  <a:srgbClr val="000000"/>
                </a:solidFill>
              </a:rPr>
              <a:t>High school </a:t>
            </a:r>
            <a:r>
              <a:rPr lang="en-US" dirty="0" smtClean="0">
                <a:solidFill>
                  <a:srgbClr val="000000"/>
                </a:solidFill>
              </a:rPr>
              <a:t>science</a:t>
            </a:r>
            <a:endParaRPr lang="en-US" dirty="0">
              <a:solidFill>
                <a:srgbClr val="000000"/>
              </a:solidFill>
            </a:endParaRPr>
          </a:p>
          <a:p>
            <a:pPr marL="742950" lvl="1" indent="-285750">
              <a:lnSpc>
                <a:spcPct val="110000"/>
              </a:lnSpc>
              <a:spcBef>
                <a:spcPts val="0"/>
              </a:spcBef>
              <a:buClr>
                <a:schemeClr val="tx1"/>
              </a:buClr>
            </a:pPr>
            <a:r>
              <a:rPr lang="en-US" dirty="0">
                <a:solidFill>
                  <a:srgbClr val="000000"/>
                </a:solidFill>
              </a:rPr>
              <a:t>To accommodate high school assessment schedules including SAT, AP, and IB exams, the high school window can open and close early</a:t>
            </a:r>
          </a:p>
          <a:p>
            <a:pPr marL="742950" lvl="1" indent="-285750">
              <a:lnSpc>
                <a:spcPct val="110000"/>
              </a:lnSpc>
              <a:spcBef>
                <a:spcPts val="0"/>
              </a:spcBef>
              <a:buClr>
                <a:schemeClr val="tx1"/>
              </a:buClr>
            </a:pPr>
            <a:r>
              <a:rPr lang="en-US" dirty="0">
                <a:solidFill>
                  <a:srgbClr val="000000"/>
                </a:solidFill>
              </a:rPr>
              <a:t>Early window options for high school:</a:t>
            </a:r>
          </a:p>
          <a:p>
            <a:pPr marL="1200150" lvl="2" indent="-285750">
              <a:lnSpc>
                <a:spcPct val="110000"/>
              </a:lnSpc>
              <a:spcBef>
                <a:spcPts val="0"/>
              </a:spcBef>
              <a:buClr>
                <a:schemeClr val="tx1"/>
              </a:buClr>
            </a:pPr>
            <a:r>
              <a:rPr lang="en-US" dirty="0">
                <a:solidFill>
                  <a:srgbClr val="000000"/>
                </a:solidFill>
              </a:rPr>
              <a:t>March 23 – April 10, 2020</a:t>
            </a:r>
          </a:p>
          <a:p>
            <a:pPr marL="1200150" lvl="2" indent="-285750">
              <a:lnSpc>
                <a:spcPct val="110000"/>
              </a:lnSpc>
              <a:spcBef>
                <a:spcPts val="0"/>
              </a:spcBef>
              <a:buClr>
                <a:schemeClr val="tx1"/>
              </a:buClr>
            </a:pPr>
            <a:r>
              <a:rPr lang="en-US" dirty="0">
                <a:solidFill>
                  <a:srgbClr val="000000"/>
                </a:solidFill>
              </a:rPr>
              <a:t>March 30 – April 17, 2020</a:t>
            </a:r>
          </a:p>
          <a:p>
            <a:pPr marL="742950" lvl="1" indent="-285750">
              <a:lnSpc>
                <a:spcPct val="110000"/>
              </a:lnSpc>
              <a:spcBef>
                <a:spcPts val="0"/>
              </a:spcBef>
              <a:buClr>
                <a:schemeClr val="tx1"/>
              </a:buClr>
            </a:pPr>
            <a:r>
              <a:rPr lang="en-US" dirty="0">
                <a:solidFill>
                  <a:srgbClr val="000000"/>
                </a:solidFill>
              </a:rPr>
              <a:t>This is an </a:t>
            </a:r>
            <a:r>
              <a:rPr lang="en-US" u="sng" dirty="0">
                <a:solidFill>
                  <a:srgbClr val="000000"/>
                </a:solidFill>
              </a:rPr>
              <a:t>early</a:t>
            </a:r>
            <a:r>
              <a:rPr lang="en-US" dirty="0">
                <a:solidFill>
                  <a:srgbClr val="000000"/>
                </a:solidFill>
              </a:rPr>
              <a:t> window – total of 3 testing weeks </a:t>
            </a:r>
          </a:p>
          <a:p>
            <a:pPr>
              <a:lnSpc>
                <a:spcPct val="110000"/>
              </a:lnSpc>
              <a:spcBef>
                <a:spcPts val="0"/>
              </a:spcBef>
              <a:buClr>
                <a:schemeClr val="tx1"/>
              </a:buClr>
            </a:pPr>
            <a:endParaRPr lang="en-US" dirty="0">
              <a:solidFill>
                <a:srgbClr val="000000"/>
              </a:solidFill>
            </a:endParaRPr>
          </a:p>
          <a:p>
            <a:pPr marL="0" indent="0">
              <a:lnSpc>
                <a:spcPct val="110000"/>
              </a:lnSpc>
              <a:spcBef>
                <a:spcPts val="0"/>
              </a:spcBef>
              <a:buClr>
                <a:schemeClr val="tx1"/>
              </a:buClr>
              <a:buNone/>
            </a:pPr>
            <a:r>
              <a:rPr lang="en-US" dirty="0">
                <a:solidFill>
                  <a:srgbClr val="000000"/>
                </a:solidFill>
              </a:rPr>
              <a:t>Notify CDE of intent to participate in </a:t>
            </a:r>
            <a:r>
              <a:rPr lang="en-US" dirty="0" smtClean="0">
                <a:solidFill>
                  <a:srgbClr val="000000"/>
                </a:solidFill>
              </a:rPr>
              <a:t>early/extended </a:t>
            </a:r>
            <a:r>
              <a:rPr lang="en-US" dirty="0">
                <a:solidFill>
                  <a:srgbClr val="000000"/>
                </a:solidFill>
              </a:rPr>
              <a:t>windows by December 15</a:t>
            </a:r>
          </a:p>
          <a:p>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19</a:t>
            </a:fld>
            <a:endParaRPr lang="en-US" dirty="0"/>
          </a:p>
        </p:txBody>
      </p:sp>
      <p:sp>
        <p:nvSpPr>
          <p:cNvPr id="7" name="Flowchart: Punched Tape 6">
            <a:extLst>
              <a:ext uri="{FF2B5EF4-FFF2-40B4-BE49-F238E27FC236}">
                <a16:creationId xmlns="" xmlns:a16="http://schemas.microsoft.com/office/drawing/2014/main" id="{D9483E5B-ADAC-43C7-A9F1-408B7789DB99}"/>
              </a:ext>
            </a:extLst>
          </p:cNvPr>
          <p:cNvSpPr/>
          <p:nvPr/>
        </p:nvSpPr>
        <p:spPr>
          <a:xfrm>
            <a:off x="7854674" y="431494"/>
            <a:ext cx="1143000" cy="514952"/>
          </a:xfrm>
          <a:prstGeom prst="flowChartPunchedTap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prstClr val="black"/>
                </a:solidFill>
              </a:rPr>
              <a:t>Handout</a:t>
            </a:r>
          </a:p>
        </p:txBody>
      </p:sp>
    </p:spTree>
    <p:extLst>
      <p:ext uri="{BB962C8B-B14F-4D97-AF65-F5344CB8AC3E}">
        <p14:creationId xmlns:p14="http://schemas.microsoft.com/office/powerpoint/2010/main" val="169565374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3C4114-D9BC-4CA6-B6F6-62B55FA1FD62}"/>
              </a:ext>
            </a:extLst>
          </p:cNvPr>
          <p:cNvSpPr>
            <a:spLocks noGrp="1"/>
          </p:cNvSpPr>
          <p:nvPr>
            <p:ph type="title"/>
          </p:nvPr>
        </p:nvSpPr>
        <p:spPr/>
        <p:txBody>
          <a:bodyPr/>
          <a:lstStyle/>
          <a:p>
            <a:r>
              <a:rPr lang="en-US" dirty="0" smtClean="0"/>
              <a:t>Resources – Portal</a:t>
            </a:r>
            <a:endParaRPr lang="en-US" dirty="0"/>
          </a:p>
        </p:txBody>
      </p:sp>
      <p:sp>
        <p:nvSpPr>
          <p:cNvPr id="3" name="Content Placeholder 2">
            <a:extLst>
              <a:ext uri="{FF2B5EF4-FFF2-40B4-BE49-F238E27FC236}">
                <a16:creationId xmlns="" xmlns:a16="http://schemas.microsoft.com/office/drawing/2014/main" id="{56C495F3-54B0-4E7B-8BFF-F30288E4B1F1}"/>
              </a:ext>
            </a:extLst>
          </p:cNvPr>
          <p:cNvSpPr>
            <a:spLocks noGrp="1"/>
          </p:cNvSpPr>
          <p:nvPr>
            <p:ph idx="1"/>
          </p:nvPr>
        </p:nvSpPr>
        <p:spPr>
          <a:xfrm>
            <a:off x="602770" y="830542"/>
            <a:ext cx="8541230" cy="5596475"/>
          </a:xfrm>
        </p:spPr>
        <p:txBody>
          <a:bodyPr numCol="2">
            <a:normAutofit/>
          </a:bodyPr>
          <a:lstStyle/>
          <a:p>
            <a:pPr marL="0" indent="0">
              <a:buNone/>
            </a:pPr>
            <a:r>
              <a:rPr lang="en-US" dirty="0" err="1"/>
              <a:t>PearsonAccess</a:t>
            </a:r>
            <a:r>
              <a:rPr lang="en-US" baseline="30000" dirty="0" err="1"/>
              <a:t>next</a:t>
            </a:r>
            <a:r>
              <a:rPr lang="en-US" dirty="0"/>
              <a:t> </a:t>
            </a:r>
          </a:p>
          <a:p>
            <a:pPr marL="396875"/>
            <a:r>
              <a:rPr lang="en-US" sz="2000" dirty="0"/>
              <a:t>Links to the live and training site</a:t>
            </a:r>
          </a:p>
          <a:p>
            <a:pPr marL="0" indent="0">
              <a:buNone/>
            </a:pPr>
            <a:r>
              <a:rPr lang="en-US" dirty="0"/>
              <a:t>Technology Setup</a:t>
            </a:r>
          </a:p>
          <a:p>
            <a:pPr marL="396875"/>
            <a:r>
              <a:rPr lang="en-US" sz="2000" dirty="0"/>
              <a:t>Technology </a:t>
            </a:r>
            <a:r>
              <a:rPr lang="en-US" sz="2000" dirty="0" smtClean="0"/>
              <a:t>Guidelines</a:t>
            </a:r>
            <a:endParaRPr lang="en-US" sz="2000" dirty="0"/>
          </a:p>
          <a:p>
            <a:pPr marL="0" indent="0">
              <a:buNone/>
            </a:pPr>
            <a:r>
              <a:rPr lang="en-US" dirty="0"/>
              <a:t>Manuals </a:t>
            </a:r>
            <a:r>
              <a:rPr lang="en-US" dirty="0" smtClean="0"/>
              <a:t>and </a:t>
            </a:r>
            <a:r>
              <a:rPr lang="en-US" dirty="0"/>
              <a:t>Training</a:t>
            </a:r>
          </a:p>
          <a:p>
            <a:pPr marL="396875"/>
            <a:r>
              <a:rPr lang="en-US" sz="2000" dirty="0" smtClean="0"/>
              <a:t>CMAS and </a:t>
            </a:r>
            <a:r>
              <a:rPr lang="en-US" sz="2000" dirty="0" err="1" smtClean="0"/>
              <a:t>CoAlt</a:t>
            </a:r>
            <a:r>
              <a:rPr lang="en-US" sz="2000" dirty="0" smtClean="0"/>
              <a:t> Procedures </a:t>
            </a:r>
            <a:r>
              <a:rPr lang="en-US" sz="2000" dirty="0"/>
              <a:t>Manual</a:t>
            </a:r>
          </a:p>
          <a:p>
            <a:pPr marL="396875"/>
            <a:r>
              <a:rPr lang="en-US" sz="2000" dirty="0" smtClean="0"/>
              <a:t>CMAS Test Administrator Manuals</a:t>
            </a:r>
          </a:p>
          <a:p>
            <a:pPr marL="854075" lvl="1"/>
            <a:r>
              <a:rPr lang="en-US" sz="1800" dirty="0" smtClean="0"/>
              <a:t>Computer-based Testing</a:t>
            </a:r>
            <a:endParaRPr lang="en-US" sz="1800" dirty="0"/>
          </a:p>
          <a:p>
            <a:pPr marL="854075" lvl="1"/>
            <a:r>
              <a:rPr lang="en-US" sz="1800" dirty="0" smtClean="0"/>
              <a:t>Paper-based Testing</a:t>
            </a:r>
            <a:endParaRPr lang="en-US" sz="1800" dirty="0"/>
          </a:p>
          <a:p>
            <a:pPr marL="854075" lvl="1"/>
            <a:r>
              <a:rPr lang="en-US" sz="1800" dirty="0"/>
              <a:t>Spanish SAY Directions</a:t>
            </a:r>
          </a:p>
          <a:p>
            <a:pPr marL="396875"/>
            <a:r>
              <a:rPr lang="en-US" sz="2000" dirty="0" err="1" smtClean="0"/>
              <a:t>CoAlt</a:t>
            </a:r>
            <a:r>
              <a:rPr lang="en-US" sz="2000" dirty="0" smtClean="0"/>
              <a:t> </a:t>
            </a:r>
            <a:r>
              <a:rPr lang="en-US" sz="2000" dirty="0"/>
              <a:t>Test Examiner’s Manual</a:t>
            </a:r>
          </a:p>
          <a:p>
            <a:pPr marL="396875"/>
            <a:r>
              <a:rPr lang="en-US" sz="2000" dirty="0" smtClean="0"/>
              <a:t>Training </a:t>
            </a:r>
            <a:r>
              <a:rPr lang="en-US" sz="2000" dirty="0"/>
              <a:t>Videos</a:t>
            </a:r>
          </a:p>
          <a:p>
            <a:pPr marL="396875"/>
            <a:r>
              <a:rPr lang="en-US" sz="2000" dirty="0"/>
              <a:t>Additional Documentation</a:t>
            </a:r>
          </a:p>
          <a:p>
            <a:pPr marL="0" indent="0">
              <a:buNone/>
            </a:pPr>
            <a:r>
              <a:rPr lang="en-US" dirty="0" smtClean="0"/>
              <a:t/>
            </a:r>
            <a:br>
              <a:rPr lang="en-US" dirty="0" smtClean="0"/>
            </a:br>
            <a:r>
              <a:rPr lang="en-US" dirty="0" smtClean="0"/>
              <a:t>Practice </a:t>
            </a:r>
            <a:r>
              <a:rPr lang="en-US" dirty="0"/>
              <a:t>Resources</a:t>
            </a:r>
          </a:p>
          <a:p>
            <a:pPr marL="396875"/>
            <a:r>
              <a:rPr lang="en-US" sz="2000" dirty="0" smtClean="0"/>
              <a:t>TestNav </a:t>
            </a:r>
            <a:r>
              <a:rPr lang="en-US" sz="2000" dirty="0"/>
              <a:t>8 Tutorial</a:t>
            </a:r>
          </a:p>
          <a:p>
            <a:pPr marL="396875"/>
            <a:r>
              <a:rPr lang="en-US" sz="2000" dirty="0"/>
              <a:t>Computer-based </a:t>
            </a:r>
            <a:r>
              <a:rPr lang="en-US" sz="2000" dirty="0" smtClean="0"/>
              <a:t>Testing CPR</a:t>
            </a:r>
            <a:endParaRPr lang="en-US" sz="2000" dirty="0"/>
          </a:p>
          <a:p>
            <a:pPr marL="396875"/>
            <a:r>
              <a:rPr lang="en-US" sz="2000" dirty="0"/>
              <a:t>Paper-based </a:t>
            </a:r>
            <a:r>
              <a:rPr lang="en-US" sz="2000" dirty="0" smtClean="0"/>
              <a:t>Testing CPR</a:t>
            </a:r>
          </a:p>
          <a:p>
            <a:pPr marL="396875"/>
            <a:r>
              <a:rPr lang="en-US" sz="2000" dirty="0" smtClean="0"/>
              <a:t>Scoring Guides and Rubrics</a:t>
            </a:r>
            <a:endParaRPr lang="en-US" sz="2000" dirty="0"/>
          </a:p>
          <a:p>
            <a:pPr marL="0" indent="0">
              <a:buNone/>
            </a:pPr>
            <a:r>
              <a:rPr lang="en-US" dirty="0" smtClean="0"/>
              <a:t>Data </a:t>
            </a:r>
            <a:r>
              <a:rPr lang="en-US" dirty="0"/>
              <a:t>Resources</a:t>
            </a:r>
          </a:p>
          <a:p>
            <a:pPr marL="396875"/>
            <a:r>
              <a:rPr lang="en-US" sz="2000" dirty="0"/>
              <a:t>File </a:t>
            </a:r>
            <a:r>
              <a:rPr lang="en-US" sz="2000" dirty="0" smtClean="0"/>
              <a:t>Layouts</a:t>
            </a:r>
          </a:p>
          <a:p>
            <a:pPr marL="396875"/>
            <a:r>
              <a:rPr lang="en-US" sz="2000" dirty="0" smtClean="0"/>
              <a:t>Reporting </a:t>
            </a:r>
            <a:r>
              <a:rPr lang="en-US" sz="2000" dirty="0"/>
              <a:t>Resources</a:t>
            </a:r>
          </a:p>
          <a:p>
            <a:pPr marL="854075" lvl="1"/>
            <a:r>
              <a:rPr lang="en-US" sz="1800" dirty="0" smtClean="0"/>
              <a:t>Interpretive Guide</a:t>
            </a:r>
          </a:p>
          <a:p>
            <a:pPr marL="854075" lvl="1"/>
            <a:r>
              <a:rPr lang="en-US" sz="1800" dirty="0" smtClean="0"/>
              <a:t>Spanish Report Shells and PLDs</a:t>
            </a:r>
          </a:p>
          <a:p>
            <a:pPr marL="0" indent="0">
              <a:buNone/>
            </a:pPr>
            <a:r>
              <a:rPr lang="en-US" dirty="0" smtClean="0"/>
              <a:t>Educator Involvement</a:t>
            </a:r>
            <a:endParaRPr lang="en-US" dirty="0"/>
          </a:p>
          <a:p>
            <a:pPr marL="396875"/>
            <a:r>
              <a:rPr lang="en-US" sz="2000" dirty="0" smtClean="0"/>
              <a:t>Register for educator committee development meetings</a:t>
            </a:r>
            <a:endParaRPr lang="en-US" sz="2000" dirty="0"/>
          </a:p>
          <a:p>
            <a:pPr marL="396875"/>
            <a:r>
              <a:rPr lang="en-US" sz="2000" dirty="0" smtClean="0"/>
              <a:t>Historical information</a:t>
            </a:r>
            <a:endParaRPr lang="en-US" sz="2000" dirty="0"/>
          </a:p>
        </p:txBody>
      </p:sp>
      <p:sp>
        <p:nvSpPr>
          <p:cNvPr id="4" name="Slide Number Placeholder 3">
            <a:extLst>
              <a:ext uri="{FF2B5EF4-FFF2-40B4-BE49-F238E27FC236}">
                <a16:creationId xmlns="" xmlns:a16="http://schemas.microsoft.com/office/drawing/2014/main" id="{E8B8F6E5-517E-42F3-B976-C173384B9718}"/>
              </a:ext>
            </a:extLst>
          </p:cNvPr>
          <p:cNvSpPr>
            <a:spLocks noGrp="1"/>
          </p:cNvSpPr>
          <p:nvPr>
            <p:ph type="sldNum" sz="quarter" idx="12"/>
          </p:nvPr>
        </p:nvSpPr>
        <p:spPr/>
        <p:txBody>
          <a:bodyPr/>
          <a:lstStyle/>
          <a:p>
            <a:fld id="{C479D5F6-EDCB-402A-AC08-4943A1820E8F}" type="slidenum">
              <a:rPr lang="en-US" smtClean="0"/>
              <a:pPr/>
              <a:t>190</a:t>
            </a:fld>
            <a:endParaRPr lang="en-US" dirty="0"/>
          </a:p>
        </p:txBody>
      </p:sp>
      <p:sp>
        <p:nvSpPr>
          <p:cNvPr id="5" name="Flowchart: Punched Tape 4">
            <a:extLst>
              <a:ext uri="{FF2B5EF4-FFF2-40B4-BE49-F238E27FC236}">
                <a16:creationId xmlns="" xmlns:a16="http://schemas.microsoft.com/office/drawing/2014/main" id="{809287AE-0E95-4FD2-83AF-FC886ED8EC4C}"/>
              </a:ext>
            </a:extLst>
          </p:cNvPr>
          <p:cNvSpPr/>
          <p:nvPr/>
        </p:nvSpPr>
        <p:spPr>
          <a:xfrm>
            <a:off x="7934351" y="417687"/>
            <a:ext cx="1143000" cy="514952"/>
          </a:xfrm>
          <a:prstGeom prst="flowChartPunchedTape">
            <a:avLst/>
          </a:prstGeom>
          <a:solidFill>
            <a:srgbClr val="00197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schemeClr val="bg1"/>
                </a:solidFill>
              </a:rPr>
              <a:t>Demo</a:t>
            </a:r>
          </a:p>
        </p:txBody>
      </p:sp>
    </p:spTree>
    <p:extLst>
      <p:ext uri="{BB962C8B-B14F-4D97-AF65-F5344CB8AC3E}">
        <p14:creationId xmlns:p14="http://schemas.microsoft.com/office/powerpoint/2010/main" val="106608930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png"/>
          <p:cNvPicPr>
            <a:picLocks noChangeAspect="1" noChangeArrowheads="1"/>
          </p:cNvPicPr>
          <p:nvPr/>
        </p:nvPicPr>
        <p:blipFill rotWithShape="1">
          <a:blip r:embed="rId2">
            <a:extLst>
              <a:ext uri="{28A0092B-C50C-407E-A947-70E740481C1C}">
                <a14:useLocalDpi xmlns:a14="http://schemas.microsoft.com/office/drawing/2010/main" val="0"/>
              </a:ext>
            </a:extLst>
          </a:blip>
          <a:srcRect t="482"/>
          <a:stretch/>
        </p:blipFill>
        <p:spPr bwMode="auto">
          <a:xfrm>
            <a:off x="602771" y="829170"/>
            <a:ext cx="7782235" cy="5335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 xmlns:a16="http://schemas.microsoft.com/office/drawing/2014/main" id="{303C4114-D9BC-4CA6-B6F6-62B55FA1FD62}"/>
              </a:ext>
            </a:extLst>
          </p:cNvPr>
          <p:cNvSpPr>
            <a:spLocks noGrp="1"/>
          </p:cNvSpPr>
          <p:nvPr>
            <p:ph type="title"/>
          </p:nvPr>
        </p:nvSpPr>
        <p:spPr/>
        <p:txBody>
          <a:bodyPr/>
          <a:lstStyle/>
          <a:p>
            <a:r>
              <a:rPr lang="en-US" dirty="0" smtClean="0"/>
              <a:t>Resources – Portal</a:t>
            </a:r>
            <a:endParaRPr lang="en-US" dirty="0"/>
          </a:p>
        </p:txBody>
      </p:sp>
      <p:sp>
        <p:nvSpPr>
          <p:cNvPr id="3" name="Content Placeholder 2">
            <a:extLst>
              <a:ext uri="{FF2B5EF4-FFF2-40B4-BE49-F238E27FC236}">
                <a16:creationId xmlns="" xmlns:a16="http://schemas.microsoft.com/office/drawing/2014/main" id="{56C495F3-54B0-4E7B-8BFF-F30288E4B1F1}"/>
              </a:ext>
            </a:extLst>
          </p:cNvPr>
          <p:cNvSpPr>
            <a:spLocks noGrp="1"/>
          </p:cNvSpPr>
          <p:nvPr>
            <p:ph idx="1"/>
          </p:nvPr>
        </p:nvSpPr>
        <p:spPr>
          <a:xfrm>
            <a:off x="4478306" y="931216"/>
            <a:ext cx="3456045" cy="317122"/>
          </a:xfrm>
        </p:spPr>
        <p:txBody>
          <a:bodyPr>
            <a:normAutofit fontScale="92500" lnSpcReduction="10000"/>
          </a:bodyPr>
          <a:lstStyle/>
          <a:p>
            <a:pPr marL="0" indent="0" algn="ctr">
              <a:buNone/>
            </a:pPr>
            <a:r>
              <a:rPr lang="en-US" dirty="0" smtClean="0">
                <a:hlinkClick r:id="rId3"/>
              </a:rPr>
              <a:t>http</a:t>
            </a:r>
            <a:r>
              <a:rPr lang="en-US" dirty="0">
                <a:hlinkClick r:id="rId3"/>
              </a:rPr>
              <a:t>://coassessments.com</a:t>
            </a:r>
            <a:endParaRPr lang="en-US" dirty="0"/>
          </a:p>
          <a:p>
            <a:pPr marL="0" indent="0" algn="ctr">
              <a:buNone/>
            </a:pPr>
            <a:endParaRPr lang="en-US" dirty="0"/>
          </a:p>
        </p:txBody>
      </p:sp>
      <p:sp>
        <p:nvSpPr>
          <p:cNvPr id="4" name="Slide Number Placeholder 3">
            <a:extLst>
              <a:ext uri="{FF2B5EF4-FFF2-40B4-BE49-F238E27FC236}">
                <a16:creationId xmlns="" xmlns:a16="http://schemas.microsoft.com/office/drawing/2014/main" id="{E8B8F6E5-517E-42F3-B976-C173384B9718}"/>
              </a:ext>
            </a:extLst>
          </p:cNvPr>
          <p:cNvSpPr>
            <a:spLocks noGrp="1"/>
          </p:cNvSpPr>
          <p:nvPr>
            <p:ph type="sldNum" sz="quarter" idx="12"/>
          </p:nvPr>
        </p:nvSpPr>
        <p:spPr/>
        <p:txBody>
          <a:bodyPr/>
          <a:lstStyle/>
          <a:p>
            <a:fld id="{C479D5F6-EDCB-402A-AC08-4943A1820E8F}" type="slidenum">
              <a:rPr lang="en-US" smtClean="0"/>
              <a:pPr/>
              <a:t>191</a:t>
            </a:fld>
            <a:endParaRPr lang="en-US" dirty="0"/>
          </a:p>
        </p:txBody>
      </p:sp>
      <p:sp>
        <p:nvSpPr>
          <p:cNvPr id="6" name="Rectangle 5">
            <a:extLst>
              <a:ext uri="{FF2B5EF4-FFF2-40B4-BE49-F238E27FC236}">
                <a16:creationId xmlns="" xmlns:a16="http://schemas.microsoft.com/office/drawing/2014/main" id="{9F3F2339-8C45-4096-8AD4-A536BEBD5541}"/>
              </a:ext>
            </a:extLst>
          </p:cNvPr>
          <p:cNvSpPr/>
          <p:nvPr/>
        </p:nvSpPr>
        <p:spPr>
          <a:xfrm rot="19968552">
            <a:off x="-6107" y="2597900"/>
            <a:ext cx="8922495" cy="2862322"/>
          </a:xfrm>
          <a:prstGeom prst="rect">
            <a:avLst/>
          </a:prstGeom>
          <a:noFill/>
        </p:spPr>
        <p:txBody>
          <a:bodyPr wrap="square" lIns="91440" tIns="45720" rIns="91440" bIns="45720">
            <a:spAutoFit/>
          </a:bodyPr>
          <a:lstStyle/>
          <a:p>
            <a:pPr algn="ctr" defTabSz="457200"/>
            <a:r>
              <a:rPr lang="en-US" sz="18000" dirty="0">
                <a:ln w="0"/>
                <a:solidFill>
                  <a:srgbClr val="44546A">
                    <a:alpha val="39000"/>
                  </a:srgbClr>
                </a:solidFill>
                <a:latin typeface="Trebuchet MS" panose="020B0603020202020204" pitchFamily="34" charset="0"/>
              </a:rPr>
              <a:t>DRAFT</a:t>
            </a:r>
          </a:p>
        </p:txBody>
      </p:sp>
      <p:sp>
        <p:nvSpPr>
          <p:cNvPr id="8" name="Flowchart: Punched Tape 7">
            <a:extLst>
              <a:ext uri="{FF2B5EF4-FFF2-40B4-BE49-F238E27FC236}">
                <a16:creationId xmlns="" xmlns:a16="http://schemas.microsoft.com/office/drawing/2014/main" id="{809287AE-0E95-4FD2-83AF-FC886ED8EC4C}"/>
              </a:ext>
            </a:extLst>
          </p:cNvPr>
          <p:cNvSpPr/>
          <p:nvPr/>
        </p:nvSpPr>
        <p:spPr>
          <a:xfrm>
            <a:off x="7934351" y="417687"/>
            <a:ext cx="1143000" cy="514952"/>
          </a:xfrm>
          <a:prstGeom prst="flowChartPunchedTape">
            <a:avLst/>
          </a:prstGeom>
          <a:solidFill>
            <a:srgbClr val="00197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schemeClr val="bg1"/>
                </a:solidFill>
              </a:rPr>
              <a:t>Demo</a:t>
            </a:r>
          </a:p>
        </p:txBody>
      </p:sp>
    </p:spTree>
    <p:extLst>
      <p:ext uri="{BB962C8B-B14F-4D97-AF65-F5344CB8AC3E}">
        <p14:creationId xmlns:p14="http://schemas.microsoft.com/office/powerpoint/2010/main" val="332455599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7E1E32-C5EA-4FC7-921C-F3F1A07F7365}"/>
              </a:ext>
            </a:extLst>
          </p:cNvPr>
          <p:cNvSpPr>
            <a:spLocks noGrp="1"/>
          </p:cNvSpPr>
          <p:nvPr>
            <p:ph type="title"/>
          </p:nvPr>
        </p:nvSpPr>
        <p:spPr/>
        <p:txBody>
          <a:bodyPr/>
          <a:lstStyle/>
          <a:p>
            <a:r>
              <a:rPr lang="en-US" dirty="0"/>
              <a:t>Resources – </a:t>
            </a:r>
            <a:r>
              <a:rPr lang="en-US" dirty="0" err="1"/>
              <a:t>PAnext</a:t>
            </a:r>
            <a:r>
              <a:rPr lang="en-US" dirty="0"/>
              <a:t> Training Modules</a:t>
            </a:r>
          </a:p>
        </p:txBody>
      </p:sp>
      <p:sp>
        <p:nvSpPr>
          <p:cNvPr id="3" name="Content Placeholder 2">
            <a:extLst>
              <a:ext uri="{FF2B5EF4-FFF2-40B4-BE49-F238E27FC236}">
                <a16:creationId xmlns="" xmlns:a16="http://schemas.microsoft.com/office/drawing/2014/main" id="{2F0B57F1-2B40-48ED-975B-9475876B602B}"/>
              </a:ext>
            </a:extLst>
          </p:cNvPr>
          <p:cNvSpPr>
            <a:spLocks noGrp="1"/>
          </p:cNvSpPr>
          <p:nvPr>
            <p:ph idx="1"/>
          </p:nvPr>
        </p:nvSpPr>
        <p:spPr/>
        <p:txBody>
          <a:bodyPr/>
          <a:lstStyle/>
          <a:p>
            <a:pPr>
              <a:defRPr/>
            </a:pPr>
            <a:r>
              <a:rPr lang="en-US" dirty="0">
                <a:solidFill>
                  <a:sysClr val="windowText" lastClr="000000"/>
                </a:solidFill>
              </a:rPr>
              <a:t>The following modules are suggested for use by districts:</a:t>
            </a:r>
          </a:p>
          <a:p>
            <a:pPr marL="914400" lvl="1" indent="-457200">
              <a:lnSpc>
                <a:spcPct val="100000"/>
              </a:lnSpc>
              <a:defRPr/>
            </a:pPr>
            <a:r>
              <a:rPr lang="en-US" dirty="0" smtClean="0">
                <a:solidFill>
                  <a:sysClr val="windowText" lastClr="000000"/>
                </a:solidFill>
              </a:rPr>
              <a:t>Welcome </a:t>
            </a:r>
            <a:r>
              <a:rPr lang="en-US" dirty="0">
                <a:solidFill>
                  <a:sysClr val="windowText" lastClr="000000"/>
                </a:solidFill>
              </a:rPr>
              <a:t>to </a:t>
            </a:r>
            <a:r>
              <a:rPr lang="en-US" dirty="0" err="1">
                <a:solidFill>
                  <a:sysClr val="windowText" lastClr="000000"/>
                </a:solidFill>
              </a:rPr>
              <a:t>PearsonAccess</a:t>
            </a:r>
            <a:r>
              <a:rPr lang="en-US" baseline="30000" dirty="0" err="1">
                <a:solidFill>
                  <a:sysClr val="windowText" lastClr="000000"/>
                </a:solidFill>
              </a:rPr>
              <a:t>next</a:t>
            </a:r>
            <a:endParaRPr lang="en-US" baseline="30000" dirty="0">
              <a:solidFill>
                <a:sysClr val="windowText" lastClr="000000"/>
              </a:solidFill>
            </a:endParaRPr>
          </a:p>
          <a:p>
            <a:pPr marL="914400" lvl="1" indent="-457200">
              <a:lnSpc>
                <a:spcPct val="100000"/>
              </a:lnSpc>
              <a:defRPr/>
            </a:pPr>
            <a:r>
              <a:rPr lang="en-US" dirty="0">
                <a:solidFill>
                  <a:sysClr val="windowText" lastClr="000000"/>
                </a:solidFill>
              </a:rPr>
              <a:t>User Accounts </a:t>
            </a:r>
          </a:p>
          <a:p>
            <a:pPr marL="914400" lvl="1" indent="-457200">
              <a:lnSpc>
                <a:spcPct val="100000"/>
              </a:lnSpc>
              <a:defRPr/>
            </a:pPr>
            <a:r>
              <a:rPr lang="en-US" dirty="0">
                <a:solidFill>
                  <a:sysClr val="windowText" lastClr="000000"/>
                </a:solidFill>
              </a:rPr>
              <a:t>Student Registration/Personal Needs Profile </a:t>
            </a:r>
          </a:p>
          <a:p>
            <a:pPr marL="914400" lvl="1" indent="-457200">
              <a:lnSpc>
                <a:spcPct val="100000"/>
              </a:lnSpc>
              <a:defRPr/>
            </a:pPr>
            <a:r>
              <a:rPr lang="en-US" dirty="0">
                <a:solidFill>
                  <a:sysClr val="windowText" lastClr="000000"/>
                </a:solidFill>
              </a:rPr>
              <a:t>Materials Management for DACs and SACs</a:t>
            </a:r>
          </a:p>
          <a:p>
            <a:pPr marL="914400" lvl="1" indent="-457200">
              <a:lnSpc>
                <a:spcPct val="100000"/>
              </a:lnSpc>
              <a:defRPr/>
            </a:pPr>
            <a:r>
              <a:rPr lang="en-US" dirty="0">
                <a:solidFill>
                  <a:sysClr val="windowText" lastClr="000000"/>
                </a:solidFill>
              </a:rPr>
              <a:t>Assessment Coordinator Session Management</a:t>
            </a:r>
          </a:p>
          <a:p>
            <a:pPr marL="914400" lvl="1" indent="-457200">
              <a:lnSpc>
                <a:spcPct val="100000"/>
              </a:lnSpc>
              <a:defRPr/>
            </a:pPr>
            <a:r>
              <a:rPr lang="en-US" dirty="0">
                <a:solidFill>
                  <a:sysClr val="windowText" lastClr="000000"/>
                </a:solidFill>
              </a:rPr>
              <a:t>Test Administrator Session Management</a:t>
            </a:r>
          </a:p>
          <a:p>
            <a:pPr marL="914400" lvl="1" indent="-457200">
              <a:lnSpc>
                <a:spcPct val="100000"/>
              </a:lnSpc>
              <a:defRPr/>
            </a:pPr>
            <a:r>
              <a:rPr lang="en-US" dirty="0">
                <a:solidFill>
                  <a:sysClr val="windowText" lastClr="000000"/>
                </a:solidFill>
              </a:rPr>
              <a:t>Additional Orders</a:t>
            </a:r>
          </a:p>
          <a:p>
            <a:pPr marL="914400" lvl="1" indent="-457200">
              <a:lnSpc>
                <a:spcPct val="100000"/>
              </a:lnSpc>
              <a:defRPr/>
            </a:pPr>
            <a:r>
              <a:rPr lang="en-US" dirty="0">
                <a:solidFill>
                  <a:sysClr val="windowText" lastClr="000000"/>
                </a:solidFill>
              </a:rPr>
              <a:t>Not Tested and Void Test Score Codes</a:t>
            </a:r>
          </a:p>
          <a:p>
            <a:pPr marL="914400" lvl="1" indent="-457200">
              <a:lnSpc>
                <a:spcPct val="100000"/>
              </a:lnSpc>
              <a:defRPr/>
            </a:pPr>
            <a:r>
              <a:rPr lang="en-US" dirty="0">
                <a:solidFill>
                  <a:sysClr val="windowText" lastClr="000000"/>
                </a:solidFill>
              </a:rPr>
              <a:t>Rejected Student Tests (PBT only)</a:t>
            </a:r>
          </a:p>
          <a:p>
            <a:endParaRPr lang="en-US" dirty="0"/>
          </a:p>
        </p:txBody>
      </p:sp>
      <p:sp>
        <p:nvSpPr>
          <p:cNvPr id="4" name="Slide Number Placeholder 3">
            <a:extLst>
              <a:ext uri="{FF2B5EF4-FFF2-40B4-BE49-F238E27FC236}">
                <a16:creationId xmlns="" xmlns:a16="http://schemas.microsoft.com/office/drawing/2014/main" id="{7086087B-D2E7-4FA8-ABBC-E451210B5C9C}"/>
              </a:ext>
            </a:extLst>
          </p:cNvPr>
          <p:cNvSpPr>
            <a:spLocks noGrp="1"/>
          </p:cNvSpPr>
          <p:nvPr>
            <p:ph type="sldNum" sz="quarter" idx="12"/>
          </p:nvPr>
        </p:nvSpPr>
        <p:spPr/>
        <p:txBody>
          <a:bodyPr/>
          <a:lstStyle/>
          <a:p>
            <a:fld id="{C479D5F6-EDCB-402A-AC08-4943A1820E8F}" type="slidenum">
              <a:rPr lang="en-US" smtClean="0"/>
              <a:pPr/>
              <a:t>192</a:t>
            </a:fld>
            <a:endParaRPr lang="en-US" dirty="0"/>
          </a:p>
        </p:txBody>
      </p:sp>
      <p:sp>
        <p:nvSpPr>
          <p:cNvPr id="6" name="TextBox 5">
            <a:extLst>
              <a:ext uri="{FF2B5EF4-FFF2-40B4-BE49-F238E27FC236}">
                <a16:creationId xmlns="" xmlns:a16="http://schemas.microsoft.com/office/drawing/2014/main" id="{13DDF131-B508-42B8-8B84-0A21CD011FB2}"/>
              </a:ext>
            </a:extLst>
          </p:cNvPr>
          <p:cNvSpPr txBox="1"/>
          <p:nvPr/>
        </p:nvSpPr>
        <p:spPr>
          <a:xfrm>
            <a:off x="6834867" y="1582131"/>
            <a:ext cx="2080533" cy="1200329"/>
          </a:xfrm>
          <a:prstGeom prst="rect">
            <a:avLst/>
          </a:prstGeom>
          <a:solidFill>
            <a:srgbClr val="FFD100"/>
          </a:solidFill>
        </p:spPr>
        <p:txBody>
          <a:bodyPr wrap="square" rtlCol="0">
            <a:spAutoFit/>
          </a:bodyPr>
          <a:lstStyle/>
          <a:p>
            <a:pPr algn="ctr" defTabSz="457200"/>
            <a:r>
              <a:rPr lang="en-US" dirty="0" smtClean="0">
                <a:solidFill>
                  <a:prstClr val="black"/>
                </a:solidFill>
              </a:rPr>
              <a:t>Expected to be available beginning mid-January </a:t>
            </a:r>
            <a:br>
              <a:rPr lang="en-US" dirty="0" smtClean="0">
                <a:solidFill>
                  <a:prstClr val="black"/>
                </a:solidFill>
              </a:rPr>
            </a:br>
            <a:r>
              <a:rPr lang="en-US" dirty="0" smtClean="0">
                <a:solidFill>
                  <a:prstClr val="black"/>
                </a:solidFill>
              </a:rPr>
              <a:t>(rolling release)</a:t>
            </a:r>
            <a:endParaRPr lang="en-US" dirty="0">
              <a:solidFill>
                <a:prstClr val="black"/>
              </a:solidFill>
            </a:endParaRPr>
          </a:p>
        </p:txBody>
      </p:sp>
    </p:spTree>
    <p:extLst>
      <p:ext uri="{BB962C8B-B14F-4D97-AF65-F5344CB8AC3E}">
        <p14:creationId xmlns:p14="http://schemas.microsoft.com/office/powerpoint/2010/main" val="35452472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E1CEE8-DA74-4901-9BD3-6C739932ADEF}"/>
              </a:ext>
            </a:extLst>
          </p:cNvPr>
          <p:cNvSpPr>
            <a:spLocks noGrp="1"/>
          </p:cNvSpPr>
          <p:nvPr>
            <p:ph type="title"/>
          </p:nvPr>
        </p:nvSpPr>
        <p:spPr/>
        <p:txBody>
          <a:bodyPr/>
          <a:lstStyle/>
          <a:p>
            <a:r>
              <a:rPr lang="en-US" dirty="0"/>
              <a:t>Customer Support</a:t>
            </a:r>
          </a:p>
        </p:txBody>
      </p:sp>
      <p:sp>
        <p:nvSpPr>
          <p:cNvPr id="3" name="Content Placeholder 2">
            <a:extLst>
              <a:ext uri="{FF2B5EF4-FFF2-40B4-BE49-F238E27FC236}">
                <a16:creationId xmlns="" xmlns:a16="http://schemas.microsoft.com/office/drawing/2014/main" id="{EBCBB383-F9A4-4B2C-A0AD-AA892980D50E}"/>
              </a:ext>
            </a:extLst>
          </p:cNvPr>
          <p:cNvSpPr>
            <a:spLocks noGrp="1"/>
          </p:cNvSpPr>
          <p:nvPr>
            <p:ph idx="1"/>
          </p:nvPr>
        </p:nvSpPr>
        <p:spPr>
          <a:xfrm>
            <a:off x="628650" y="1104181"/>
            <a:ext cx="7886700" cy="2363638"/>
          </a:xfrm>
        </p:spPr>
        <p:txBody>
          <a:bodyPr numCol="2">
            <a:normAutofit fontScale="77500" lnSpcReduction="20000"/>
          </a:bodyPr>
          <a:lstStyle/>
          <a:p>
            <a:pPr marL="342900" indent="-342900" fontAlgn="base">
              <a:lnSpc>
                <a:spcPct val="150000"/>
              </a:lnSpc>
              <a:spcBef>
                <a:spcPct val="0"/>
              </a:spcBef>
              <a:spcAft>
                <a:spcPct val="0"/>
              </a:spcAft>
              <a:buSzPct val="80000"/>
              <a:defRPr/>
            </a:pPr>
            <a:r>
              <a:rPr lang="en-US" altLang="en-US" dirty="0">
                <a:solidFill>
                  <a:prstClr val="black"/>
                </a:solidFill>
              </a:rPr>
              <a:t>Navigating </a:t>
            </a:r>
            <a:r>
              <a:rPr lang="en-US" dirty="0" err="1">
                <a:solidFill>
                  <a:prstClr val="black"/>
                </a:solidFill>
              </a:rPr>
              <a:t>PearsonAccess</a:t>
            </a:r>
            <a:r>
              <a:rPr lang="en-US" baseline="30000" dirty="0" err="1">
                <a:solidFill>
                  <a:prstClr val="black"/>
                </a:solidFill>
              </a:rPr>
              <a:t>next</a:t>
            </a:r>
            <a:endParaRPr lang="en-US" altLang="en-US" baseline="30000" dirty="0">
              <a:solidFill>
                <a:prstClr val="black"/>
              </a:solidFill>
            </a:endParaRPr>
          </a:p>
          <a:p>
            <a:pPr marL="342900" indent="-342900" fontAlgn="base">
              <a:lnSpc>
                <a:spcPct val="150000"/>
              </a:lnSpc>
              <a:spcBef>
                <a:spcPct val="0"/>
              </a:spcBef>
              <a:spcAft>
                <a:spcPct val="0"/>
              </a:spcAft>
              <a:buSzPct val="80000"/>
              <a:defRPr/>
            </a:pPr>
            <a:r>
              <a:rPr lang="en-US" altLang="en-US" dirty="0">
                <a:solidFill>
                  <a:prstClr val="black"/>
                </a:solidFill>
              </a:rPr>
              <a:t>Navigating the Training Center</a:t>
            </a:r>
          </a:p>
          <a:p>
            <a:pPr marL="342900" indent="-342900" fontAlgn="base">
              <a:lnSpc>
                <a:spcPct val="150000"/>
              </a:lnSpc>
              <a:spcBef>
                <a:spcPct val="0"/>
              </a:spcBef>
              <a:spcAft>
                <a:spcPct val="0"/>
              </a:spcAft>
              <a:buSzPct val="80000"/>
              <a:defRPr/>
            </a:pPr>
            <a:r>
              <a:rPr lang="en-US" altLang="en-US" dirty="0">
                <a:solidFill>
                  <a:prstClr val="black"/>
                </a:solidFill>
              </a:rPr>
              <a:t>Managing student registration data</a:t>
            </a:r>
          </a:p>
          <a:p>
            <a:pPr marL="342900" indent="-342900" fontAlgn="base">
              <a:lnSpc>
                <a:spcPct val="150000"/>
              </a:lnSpc>
              <a:spcBef>
                <a:spcPct val="0"/>
              </a:spcBef>
              <a:spcAft>
                <a:spcPct val="0"/>
              </a:spcAft>
              <a:buSzPct val="80000"/>
              <a:defRPr/>
            </a:pPr>
            <a:r>
              <a:rPr lang="en-US" altLang="en-US" dirty="0">
                <a:solidFill>
                  <a:prstClr val="black"/>
                </a:solidFill>
              </a:rPr>
              <a:t>Setting up test sessions</a:t>
            </a:r>
          </a:p>
          <a:p>
            <a:pPr marL="342900" indent="-342900" fontAlgn="base">
              <a:lnSpc>
                <a:spcPct val="150000"/>
              </a:lnSpc>
              <a:spcBef>
                <a:spcPct val="0"/>
              </a:spcBef>
              <a:spcAft>
                <a:spcPct val="0"/>
              </a:spcAft>
              <a:buSzPct val="80000"/>
              <a:defRPr/>
            </a:pPr>
            <a:r>
              <a:rPr lang="en-US" altLang="en-US" dirty="0">
                <a:solidFill>
                  <a:prstClr val="black"/>
                </a:solidFill>
              </a:rPr>
              <a:t>Managing user IDs and passwords</a:t>
            </a:r>
          </a:p>
          <a:p>
            <a:pPr marL="342900" indent="-342900" fontAlgn="base">
              <a:lnSpc>
                <a:spcPct val="150000"/>
              </a:lnSpc>
              <a:spcBef>
                <a:spcPct val="0"/>
              </a:spcBef>
              <a:spcAft>
                <a:spcPct val="0"/>
              </a:spcAft>
              <a:buSzPct val="80000"/>
              <a:defRPr/>
            </a:pPr>
            <a:endParaRPr lang="en-US" altLang="en-US" dirty="0">
              <a:solidFill>
                <a:prstClr val="black"/>
              </a:solidFill>
            </a:endParaRPr>
          </a:p>
          <a:p>
            <a:pPr marL="342900" indent="-342900" fontAlgn="base">
              <a:lnSpc>
                <a:spcPct val="150000"/>
              </a:lnSpc>
              <a:spcBef>
                <a:spcPct val="0"/>
              </a:spcBef>
              <a:spcAft>
                <a:spcPct val="0"/>
              </a:spcAft>
              <a:buSzPct val="80000"/>
              <a:defRPr/>
            </a:pPr>
            <a:r>
              <a:rPr lang="en-US" altLang="en-US" dirty="0">
                <a:solidFill>
                  <a:prstClr val="black"/>
                </a:solidFill>
              </a:rPr>
              <a:t>Accessing resources</a:t>
            </a:r>
          </a:p>
          <a:p>
            <a:pPr marL="342900" indent="-342900" fontAlgn="base">
              <a:lnSpc>
                <a:spcPct val="150000"/>
              </a:lnSpc>
              <a:spcBef>
                <a:spcPct val="0"/>
              </a:spcBef>
              <a:spcAft>
                <a:spcPct val="0"/>
              </a:spcAft>
              <a:buSzPct val="80000"/>
              <a:defRPr/>
            </a:pPr>
            <a:r>
              <a:rPr lang="en-US" altLang="en-US" dirty="0">
                <a:solidFill>
                  <a:prstClr val="black"/>
                </a:solidFill>
              </a:rPr>
              <a:t>Setting up proctor caching</a:t>
            </a:r>
          </a:p>
          <a:p>
            <a:pPr marL="342900" indent="-342900" fontAlgn="base">
              <a:lnSpc>
                <a:spcPct val="150000"/>
              </a:lnSpc>
              <a:spcBef>
                <a:spcPct val="0"/>
              </a:spcBef>
              <a:spcAft>
                <a:spcPct val="0"/>
              </a:spcAft>
              <a:buSzPct val="80000"/>
              <a:defRPr/>
            </a:pPr>
            <a:r>
              <a:rPr lang="en-US" altLang="en-US" dirty="0">
                <a:solidFill>
                  <a:prstClr val="black"/>
                </a:solidFill>
              </a:rPr>
              <a:t>Submitting additional orders</a:t>
            </a:r>
          </a:p>
          <a:p>
            <a:pPr marL="342900" indent="-342900" fontAlgn="base">
              <a:lnSpc>
                <a:spcPct val="150000"/>
              </a:lnSpc>
              <a:spcBef>
                <a:spcPct val="0"/>
              </a:spcBef>
              <a:spcAft>
                <a:spcPct val="0"/>
              </a:spcAft>
              <a:buSzPct val="80000"/>
              <a:defRPr/>
            </a:pPr>
            <a:r>
              <a:rPr lang="en-US" altLang="en-US" dirty="0">
                <a:solidFill>
                  <a:prstClr val="black"/>
                </a:solidFill>
              </a:rPr>
              <a:t>Inquiring about shipments</a:t>
            </a:r>
          </a:p>
          <a:p>
            <a:endParaRPr lang="en-US" dirty="0"/>
          </a:p>
        </p:txBody>
      </p:sp>
      <p:sp>
        <p:nvSpPr>
          <p:cNvPr id="4" name="Slide Number Placeholder 3">
            <a:extLst>
              <a:ext uri="{FF2B5EF4-FFF2-40B4-BE49-F238E27FC236}">
                <a16:creationId xmlns="" xmlns:a16="http://schemas.microsoft.com/office/drawing/2014/main" id="{1B6C7808-D9C8-4074-B9CE-E36AA30E1C7C}"/>
              </a:ext>
            </a:extLst>
          </p:cNvPr>
          <p:cNvSpPr>
            <a:spLocks noGrp="1"/>
          </p:cNvSpPr>
          <p:nvPr>
            <p:ph type="sldNum" sz="quarter" idx="12"/>
          </p:nvPr>
        </p:nvSpPr>
        <p:spPr/>
        <p:txBody>
          <a:bodyPr/>
          <a:lstStyle/>
          <a:p>
            <a:fld id="{C479D5F6-EDCB-402A-AC08-4943A1820E8F}" type="slidenum">
              <a:rPr lang="en-US" smtClean="0"/>
              <a:pPr/>
              <a:t>193</a:t>
            </a:fld>
            <a:endParaRPr lang="en-US" dirty="0"/>
          </a:p>
        </p:txBody>
      </p:sp>
      <p:sp>
        <p:nvSpPr>
          <p:cNvPr id="5" name="Rectangle 4">
            <a:extLst>
              <a:ext uri="{FF2B5EF4-FFF2-40B4-BE49-F238E27FC236}">
                <a16:creationId xmlns="" xmlns:a16="http://schemas.microsoft.com/office/drawing/2014/main" id="{699376DF-ABDC-4204-8453-24F376CE63B1}"/>
              </a:ext>
            </a:extLst>
          </p:cNvPr>
          <p:cNvSpPr/>
          <p:nvPr/>
        </p:nvSpPr>
        <p:spPr>
          <a:xfrm>
            <a:off x="456895" y="734848"/>
            <a:ext cx="3647152" cy="369332"/>
          </a:xfrm>
          <a:prstGeom prst="rect">
            <a:avLst/>
          </a:prstGeom>
        </p:spPr>
        <p:txBody>
          <a:bodyPr wrap="none">
            <a:spAutoFit/>
          </a:bodyPr>
          <a:lstStyle/>
          <a:p>
            <a:r>
              <a:rPr lang="en-US" b="1" kern="0" dirty="0">
                <a:solidFill>
                  <a:prstClr val="black"/>
                </a:solidFill>
                <a:ea typeface="ＭＳ Ｐゴシック" pitchFamily="34" charset="-128"/>
              </a:rPr>
              <a:t>Contact</a:t>
            </a:r>
            <a:r>
              <a:rPr lang="en-US" b="1" i="1" kern="0" dirty="0">
                <a:solidFill>
                  <a:srgbClr val="8F23B3"/>
                </a:solidFill>
                <a:ea typeface="ＭＳ Ｐゴシック" pitchFamily="34" charset="-128"/>
              </a:rPr>
              <a:t> </a:t>
            </a:r>
            <a:r>
              <a:rPr lang="en-US" b="1" kern="0" dirty="0">
                <a:solidFill>
                  <a:prstClr val="black"/>
                </a:solidFill>
                <a:ea typeface="ＭＳ Ｐゴシック" pitchFamily="34" charset="-128"/>
              </a:rPr>
              <a:t>Support for assistance with:</a:t>
            </a:r>
          </a:p>
        </p:txBody>
      </p:sp>
      <p:graphicFrame>
        <p:nvGraphicFramePr>
          <p:cNvPr id="6" name="Table 5">
            <a:extLst>
              <a:ext uri="{FF2B5EF4-FFF2-40B4-BE49-F238E27FC236}">
                <a16:creationId xmlns="" xmlns:a16="http://schemas.microsoft.com/office/drawing/2014/main" id="{3F5BE8F0-F2B3-49A0-BBA4-4935D71EC2EF}"/>
              </a:ext>
            </a:extLst>
          </p:cNvPr>
          <p:cNvGraphicFramePr>
            <a:graphicFrameLocks noGrp="1"/>
          </p:cNvGraphicFramePr>
          <p:nvPr>
            <p:extLst>
              <p:ext uri="{D42A27DB-BD31-4B8C-83A1-F6EECF244321}">
                <p14:modId xmlns:p14="http://schemas.microsoft.com/office/powerpoint/2010/main" val="1004836554"/>
              </p:ext>
            </p:extLst>
          </p:nvPr>
        </p:nvGraphicFramePr>
        <p:xfrm>
          <a:off x="1330016" y="3208546"/>
          <a:ext cx="6478438" cy="2225040"/>
        </p:xfrm>
        <a:graphic>
          <a:graphicData uri="http://schemas.openxmlformats.org/drawingml/2006/table">
            <a:tbl>
              <a:tblPr firstRow="1" bandRow="1">
                <a:tableStyleId>{5C22544A-7EE6-4342-B048-85BDC9FD1C3A}</a:tableStyleId>
              </a:tblPr>
              <a:tblGrid>
                <a:gridCol w="6478438">
                  <a:extLst>
                    <a:ext uri="{9D8B030D-6E8A-4147-A177-3AD203B41FA5}">
                      <a16:colId xmlns="" xmlns:a16="http://schemas.microsoft.com/office/drawing/2014/main" val="3608798014"/>
                    </a:ext>
                  </a:extLst>
                </a:gridCol>
              </a:tblGrid>
              <a:tr h="370840">
                <a:tc>
                  <a:txBody>
                    <a:bodyPr/>
                    <a:lstStyle/>
                    <a:p>
                      <a:pPr algn="ctr"/>
                      <a:r>
                        <a:rPr lang="en-US" dirty="0">
                          <a:latin typeface="+mn-lt"/>
                        </a:rPr>
                        <a:t>CMAS Support</a:t>
                      </a:r>
                    </a:p>
                  </a:txBody>
                  <a:tcPr/>
                </a:tc>
                <a:extLst>
                  <a:ext uri="{0D108BD9-81ED-4DB2-BD59-A6C34878D82A}">
                    <a16:rowId xmlns="" xmlns:a16="http://schemas.microsoft.com/office/drawing/2014/main" val="365427600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1" dirty="0">
                          <a:solidFill>
                            <a:schemeClr val="tx1"/>
                          </a:solidFill>
                          <a:latin typeface="+mn-lt"/>
                        </a:rPr>
                        <a:t>Call Toll Free: </a:t>
                      </a:r>
                      <a:r>
                        <a:rPr lang="en-US" altLang="en-US" sz="1800" dirty="0">
                          <a:solidFill>
                            <a:schemeClr val="tx1"/>
                          </a:solidFill>
                          <a:latin typeface="+mn-lt"/>
                        </a:rPr>
                        <a:t>1-888-687-4759 </a:t>
                      </a:r>
                    </a:p>
                  </a:txBody>
                  <a:tcPr/>
                </a:tc>
                <a:extLst>
                  <a:ext uri="{0D108BD9-81ED-4DB2-BD59-A6C34878D82A}">
                    <a16:rowId xmlns="" xmlns:a16="http://schemas.microsoft.com/office/drawing/2014/main" val="4015704431"/>
                  </a:ext>
                </a:extLst>
              </a:tr>
              <a:tr h="370840">
                <a:tc>
                  <a:txBody>
                    <a:bodyPr/>
                    <a:lstStyle/>
                    <a:p>
                      <a:r>
                        <a:rPr lang="en-US" dirty="0">
                          <a:latin typeface="+mn-lt"/>
                        </a:rPr>
                        <a:t>Monday – Friday</a:t>
                      </a:r>
                    </a:p>
                  </a:txBody>
                  <a:tcPr/>
                </a:tc>
                <a:extLst>
                  <a:ext uri="{0D108BD9-81ED-4DB2-BD59-A6C34878D82A}">
                    <a16:rowId xmlns="" xmlns:a16="http://schemas.microsoft.com/office/drawing/2014/main" val="3684401216"/>
                  </a:ext>
                </a:extLst>
              </a:tr>
              <a:tr h="370840">
                <a:tc>
                  <a:txBody>
                    <a:bodyPr/>
                    <a:lstStyle/>
                    <a:p>
                      <a:r>
                        <a:rPr lang="en-US" altLang="en-US" sz="1800" dirty="0">
                          <a:solidFill>
                            <a:schemeClr val="tx1"/>
                          </a:solidFill>
                          <a:latin typeface="+mn-lt"/>
                        </a:rPr>
                        <a:t>7:00 am - 6:00 pm (MST)</a:t>
                      </a:r>
                      <a:endParaRPr lang="en-US" dirty="0">
                        <a:latin typeface="+mn-lt"/>
                      </a:endParaRPr>
                    </a:p>
                  </a:txBody>
                  <a:tcPr/>
                </a:tc>
                <a:extLst>
                  <a:ext uri="{0D108BD9-81ED-4DB2-BD59-A6C34878D82A}">
                    <a16:rowId xmlns="" xmlns:a16="http://schemas.microsoft.com/office/drawing/2014/main" val="162495484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0" dirty="0">
                          <a:solidFill>
                            <a:schemeClr val="tx1"/>
                          </a:solidFill>
                          <a:latin typeface="+mn-lt"/>
                          <a:hlinkClick r:id="rId2"/>
                        </a:rPr>
                        <a:t>https://co.pearsonaccessnext.com</a:t>
                      </a:r>
                      <a:r>
                        <a:rPr lang="en-US" altLang="en-US" sz="1800" b="0" baseline="0" dirty="0">
                          <a:solidFill>
                            <a:schemeClr val="tx1"/>
                          </a:solidFill>
                          <a:latin typeface="+mn-lt"/>
                        </a:rPr>
                        <a:t> &gt; Contact COLORADO Support</a:t>
                      </a:r>
                      <a:endParaRPr lang="en-US" altLang="en-US" sz="1800" b="0" dirty="0">
                        <a:solidFill>
                          <a:schemeClr val="tx1"/>
                        </a:solidFill>
                        <a:latin typeface="+mn-lt"/>
                      </a:endParaRPr>
                    </a:p>
                  </a:txBody>
                  <a:tcPr/>
                </a:tc>
                <a:extLst>
                  <a:ext uri="{0D108BD9-81ED-4DB2-BD59-A6C34878D82A}">
                    <a16:rowId xmlns="" xmlns:a16="http://schemas.microsoft.com/office/drawing/2014/main" val="363284424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0" dirty="0">
                          <a:solidFill>
                            <a:schemeClr val="tx1"/>
                          </a:solidFill>
                          <a:latin typeface="+mn-lt"/>
                        </a:rPr>
                        <a:t>Chat is available</a:t>
                      </a:r>
                    </a:p>
                  </a:txBody>
                  <a:tcPr/>
                </a:tc>
                <a:extLst>
                  <a:ext uri="{0D108BD9-81ED-4DB2-BD59-A6C34878D82A}">
                    <a16:rowId xmlns="" xmlns:a16="http://schemas.microsoft.com/office/drawing/2014/main" val="576051844"/>
                  </a:ext>
                </a:extLst>
              </a:tr>
            </a:tbl>
          </a:graphicData>
        </a:graphic>
      </p:graphicFrame>
    </p:spTree>
    <p:extLst>
      <p:ext uri="{BB962C8B-B14F-4D97-AF65-F5344CB8AC3E}">
        <p14:creationId xmlns:p14="http://schemas.microsoft.com/office/powerpoint/2010/main" val="21669579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C1854F-18AD-4281-BA72-FEAEAAC9E1C1}"/>
              </a:ext>
            </a:extLst>
          </p:cNvPr>
          <p:cNvSpPr>
            <a:spLocks noGrp="1"/>
          </p:cNvSpPr>
          <p:nvPr>
            <p:ph type="title"/>
          </p:nvPr>
        </p:nvSpPr>
        <p:spPr/>
        <p:txBody>
          <a:bodyPr/>
          <a:lstStyle/>
          <a:p>
            <a:r>
              <a:rPr lang="en-US" dirty="0" smtClean="0"/>
              <a:t>Resources</a:t>
            </a:r>
            <a:endParaRPr lang="en-US" dirty="0"/>
          </a:p>
        </p:txBody>
      </p:sp>
      <p:sp>
        <p:nvSpPr>
          <p:cNvPr id="3" name="Content Placeholder 2">
            <a:extLst>
              <a:ext uri="{FF2B5EF4-FFF2-40B4-BE49-F238E27FC236}">
                <a16:creationId xmlns="" xmlns:a16="http://schemas.microsoft.com/office/drawing/2014/main" id="{B6E3EE68-9923-468B-A0EA-6B92AA967607}"/>
              </a:ext>
            </a:extLst>
          </p:cNvPr>
          <p:cNvSpPr>
            <a:spLocks noGrp="1"/>
          </p:cNvSpPr>
          <p:nvPr>
            <p:ph idx="1"/>
          </p:nvPr>
        </p:nvSpPr>
        <p:spPr>
          <a:xfrm>
            <a:off x="628650" y="848550"/>
            <a:ext cx="7886700" cy="5578468"/>
          </a:xfrm>
        </p:spPr>
        <p:txBody>
          <a:bodyPr>
            <a:normAutofit lnSpcReduction="10000"/>
          </a:bodyPr>
          <a:lstStyle/>
          <a:p>
            <a:pPr marL="0" indent="0">
              <a:lnSpc>
                <a:spcPct val="110000"/>
              </a:lnSpc>
              <a:spcBef>
                <a:spcPts val="0"/>
              </a:spcBef>
              <a:buNone/>
              <a:defRPr/>
            </a:pPr>
            <a:r>
              <a:rPr lang="en-US" sz="2000" b="1" dirty="0">
                <a:solidFill>
                  <a:sysClr val="windowText" lastClr="000000"/>
                </a:solidFill>
              </a:rPr>
              <a:t>CMAS </a:t>
            </a:r>
            <a:r>
              <a:rPr lang="en-US" sz="2000" b="1" dirty="0" smtClean="0">
                <a:solidFill>
                  <a:sysClr val="windowText" lastClr="000000"/>
                </a:solidFill>
              </a:rPr>
              <a:t>Administration Call-in </a:t>
            </a:r>
            <a:r>
              <a:rPr lang="en-US" sz="2000" b="1" dirty="0">
                <a:solidFill>
                  <a:sysClr val="windowText" lastClr="000000"/>
                </a:solidFill>
              </a:rPr>
              <a:t>Office Hours</a:t>
            </a:r>
          </a:p>
          <a:p>
            <a:pPr marL="342900" indent="-231775">
              <a:lnSpc>
                <a:spcPct val="110000"/>
              </a:lnSpc>
              <a:spcBef>
                <a:spcPts val="0"/>
              </a:spcBef>
              <a:buClr>
                <a:sysClr val="windowText" lastClr="000000"/>
              </a:buClr>
              <a:defRPr/>
            </a:pPr>
            <a:r>
              <a:rPr lang="en-US" sz="1800" dirty="0">
                <a:solidFill>
                  <a:sysClr val="windowText" lastClr="000000"/>
                </a:solidFill>
              </a:rPr>
              <a:t>Thursdays from 3-4</a:t>
            </a:r>
          </a:p>
          <a:p>
            <a:pPr marL="800100" lvl="1" indent="-227013">
              <a:lnSpc>
                <a:spcPct val="100000"/>
              </a:lnSpc>
              <a:spcBef>
                <a:spcPts val="0"/>
              </a:spcBef>
              <a:buClr>
                <a:sysClr val="windowText" lastClr="000000"/>
              </a:buClr>
              <a:defRPr/>
            </a:pPr>
            <a:r>
              <a:rPr lang="en-US" sz="1800" dirty="0">
                <a:solidFill>
                  <a:sysClr val="windowText" lastClr="000000">
                    <a:tint val="75000"/>
                  </a:sysClr>
                </a:solidFill>
                <a:hlinkClick r:id="rId2"/>
              </a:rPr>
              <a:t>https://enetlearning.adobeconnect.com/assmtofficehrs/</a:t>
            </a:r>
            <a:endParaRPr lang="en-US" sz="1800" dirty="0">
              <a:solidFill>
                <a:sysClr val="windowText" lastClr="000000"/>
              </a:solidFill>
            </a:endParaRPr>
          </a:p>
          <a:p>
            <a:pPr marL="800100" lvl="1" indent="-227013">
              <a:lnSpc>
                <a:spcPct val="100000"/>
              </a:lnSpc>
              <a:spcBef>
                <a:spcPts val="0"/>
              </a:spcBef>
              <a:buClr>
                <a:sysClr val="windowText" lastClr="000000"/>
              </a:buClr>
              <a:defRPr/>
            </a:pPr>
            <a:r>
              <a:rPr lang="en-US" sz="1800" dirty="0">
                <a:solidFill>
                  <a:sysClr val="windowText" lastClr="000000"/>
                </a:solidFill>
              </a:rPr>
              <a:t>866-783-5479</a:t>
            </a:r>
          </a:p>
          <a:p>
            <a:pPr marL="342900" lvl="1" indent="-231775">
              <a:lnSpc>
                <a:spcPct val="100000"/>
              </a:lnSpc>
              <a:spcBef>
                <a:spcPts val="0"/>
              </a:spcBef>
              <a:buClr>
                <a:sysClr val="windowText" lastClr="000000"/>
              </a:buClr>
              <a:defRPr/>
            </a:pPr>
            <a:r>
              <a:rPr lang="en-US" sz="1800" dirty="0" smtClean="0"/>
              <a:t>Office hours dates:</a:t>
            </a:r>
            <a:endParaRPr lang="en-US" sz="1800" dirty="0"/>
          </a:p>
          <a:p>
            <a:pPr marL="800100" lvl="2" indent="-227013">
              <a:lnSpc>
                <a:spcPct val="100000"/>
              </a:lnSpc>
              <a:spcBef>
                <a:spcPts val="0"/>
              </a:spcBef>
              <a:buClr>
                <a:sysClr val="windowText" lastClr="000000"/>
              </a:buClr>
              <a:defRPr/>
            </a:pPr>
            <a:r>
              <a:rPr lang="en-US" dirty="0" smtClean="0"/>
              <a:t>November 7</a:t>
            </a:r>
          </a:p>
          <a:p>
            <a:pPr marL="800100" lvl="2" indent="-227013">
              <a:lnSpc>
                <a:spcPct val="100000"/>
              </a:lnSpc>
              <a:spcBef>
                <a:spcPts val="0"/>
              </a:spcBef>
              <a:buClr>
                <a:sysClr val="windowText" lastClr="000000"/>
              </a:buClr>
              <a:defRPr/>
            </a:pPr>
            <a:r>
              <a:rPr lang="en-US" dirty="0" smtClean="0"/>
              <a:t>December 12</a:t>
            </a:r>
          </a:p>
          <a:p>
            <a:pPr marL="800100" lvl="2" indent="-227013">
              <a:lnSpc>
                <a:spcPct val="100000"/>
              </a:lnSpc>
              <a:spcBef>
                <a:spcPts val="0"/>
              </a:spcBef>
              <a:buClr>
                <a:sysClr val="windowText" lastClr="000000"/>
              </a:buClr>
              <a:defRPr/>
            </a:pPr>
            <a:r>
              <a:rPr lang="en-US" dirty="0" smtClean="0"/>
              <a:t>January 9 and 23</a:t>
            </a:r>
          </a:p>
          <a:p>
            <a:pPr marL="800100" lvl="2" indent="-227013">
              <a:lnSpc>
                <a:spcPct val="100000"/>
              </a:lnSpc>
              <a:spcBef>
                <a:spcPts val="0"/>
              </a:spcBef>
              <a:buClr>
                <a:sysClr val="windowText" lastClr="000000"/>
              </a:buClr>
              <a:defRPr/>
            </a:pPr>
            <a:r>
              <a:rPr lang="en-US" dirty="0" smtClean="0"/>
              <a:t>February 13 and 27</a:t>
            </a:r>
          </a:p>
          <a:p>
            <a:pPr marL="800100" lvl="2" indent="-227013">
              <a:lnSpc>
                <a:spcPct val="100000"/>
              </a:lnSpc>
              <a:spcBef>
                <a:spcPts val="0"/>
              </a:spcBef>
              <a:buClr>
                <a:sysClr val="windowText" lastClr="000000"/>
              </a:buClr>
              <a:defRPr/>
            </a:pPr>
            <a:r>
              <a:rPr lang="en-US" dirty="0" smtClean="0"/>
              <a:t>Weekly beginning March 12</a:t>
            </a:r>
            <a:endParaRPr lang="en-US" sz="1800" dirty="0" smtClean="0"/>
          </a:p>
          <a:p>
            <a:pPr marL="342900" indent="-231775">
              <a:lnSpc>
                <a:spcPct val="100000"/>
              </a:lnSpc>
              <a:spcBef>
                <a:spcPts val="0"/>
              </a:spcBef>
              <a:buClr>
                <a:sysClr val="windowText" lastClr="000000"/>
              </a:buClr>
              <a:defRPr/>
            </a:pPr>
            <a:r>
              <a:rPr lang="en-US" sz="1800" dirty="0" smtClean="0">
                <a:solidFill>
                  <a:prstClr val="black"/>
                </a:solidFill>
              </a:rPr>
              <a:t>Topics </a:t>
            </a:r>
            <a:r>
              <a:rPr lang="en-US" sz="1800" dirty="0">
                <a:solidFill>
                  <a:prstClr val="black"/>
                </a:solidFill>
              </a:rPr>
              <a:t>include</a:t>
            </a:r>
          </a:p>
          <a:p>
            <a:pPr marL="800100" lvl="2" indent="-227013">
              <a:lnSpc>
                <a:spcPct val="100000"/>
              </a:lnSpc>
              <a:spcBef>
                <a:spcPts val="0"/>
              </a:spcBef>
              <a:buClr>
                <a:sysClr val="windowText" lastClr="000000"/>
              </a:buClr>
              <a:defRPr/>
            </a:pPr>
            <a:r>
              <a:rPr lang="en-US" dirty="0" err="1">
                <a:solidFill>
                  <a:prstClr val="black"/>
                </a:solidFill>
              </a:rPr>
              <a:t>PearsonAccess</a:t>
            </a:r>
            <a:r>
              <a:rPr lang="en-US" baseline="30000" dirty="0" err="1">
                <a:solidFill>
                  <a:prstClr val="black"/>
                </a:solidFill>
              </a:rPr>
              <a:t>next</a:t>
            </a:r>
            <a:endParaRPr lang="en-US" baseline="30000" dirty="0">
              <a:solidFill>
                <a:prstClr val="black"/>
              </a:solidFill>
            </a:endParaRPr>
          </a:p>
          <a:p>
            <a:pPr marL="800100" lvl="2" indent="-227013">
              <a:lnSpc>
                <a:spcPct val="100000"/>
              </a:lnSpc>
              <a:spcBef>
                <a:spcPts val="0"/>
              </a:spcBef>
              <a:buClr>
                <a:sysClr val="windowText" lastClr="000000"/>
              </a:buClr>
              <a:defRPr/>
            </a:pPr>
            <a:r>
              <a:rPr lang="en-US" dirty="0">
                <a:solidFill>
                  <a:prstClr val="black"/>
                </a:solidFill>
              </a:rPr>
              <a:t>Policies and procedures</a:t>
            </a:r>
          </a:p>
          <a:p>
            <a:pPr marL="800100" lvl="2" indent="-227013">
              <a:lnSpc>
                <a:spcPct val="100000"/>
              </a:lnSpc>
              <a:spcBef>
                <a:spcPts val="0"/>
              </a:spcBef>
              <a:buClr>
                <a:sysClr val="windowText" lastClr="000000"/>
              </a:buClr>
              <a:defRPr/>
            </a:pPr>
            <a:r>
              <a:rPr lang="en-US" dirty="0">
                <a:solidFill>
                  <a:prstClr val="black"/>
                </a:solidFill>
              </a:rPr>
              <a:t>Updates</a:t>
            </a:r>
          </a:p>
          <a:p>
            <a:pPr marL="800100" lvl="2" indent="-227013">
              <a:lnSpc>
                <a:spcPct val="100000"/>
              </a:lnSpc>
              <a:spcBef>
                <a:spcPts val="0"/>
              </a:spcBef>
              <a:buClr>
                <a:sysClr val="windowText" lastClr="000000"/>
              </a:buClr>
              <a:defRPr/>
            </a:pPr>
            <a:r>
              <a:rPr lang="en-US" dirty="0">
                <a:solidFill>
                  <a:prstClr val="black"/>
                </a:solidFill>
              </a:rPr>
              <a:t>Packaging materials for return</a:t>
            </a:r>
          </a:p>
          <a:p>
            <a:pPr marL="800100" lvl="2" indent="-227013">
              <a:lnSpc>
                <a:spcPct val="100000"/>
              </a:lnSpc>
              <a:spcBef>
                <a:spcPts val="0"/>
              </a:spcBef>
              <a:buClr>
                <a:sysClr val="windowText" lastClr="000000"/>
              </a:buClr>
              <a:defRPr/>
            </a:pPr>
            <a:r>
              <a:rPr lang="en-US" dirty="0">
                <a:solidFill>
                  <a:prstClr val="black"/>
                </a:solidFill>
              </a:rPr>
              <a:t>Invalidation coding </a:t>
            </a:r>
          </a:p>
          <a:p>
            <a:pPr marL="0" indent="0">
              <a:lnSpc>
                <a:spcPct val="100000"/>
              </a:lnSpc>
              <a:spcBef>
                <a:spcPts val="0"/>
              </a:spcBef>
              <a:buClr>
                <a:sysClr val="windowText" lastClr="000000"/>
              </a:buClr>
              <a:buNone/>
              <a:defRPr/>
            </a:pPr>
            <a:endParaRPr lang="en-US" sz="1800" b="1" dirty="0" smtClean="0">
              <a:solidFill>
                <a:sysClr val="windowText" lastClr="000000"/>
              </a:solidFill>
            </a:endParaRPr>
          </a:p>
          <a:p>
            <a:pPr marL="0" indent="0">
              <a:lnSpc>
                <a:spcPct val="100000"/>
              </a:lnSpc>
              <a:spcBef>
                <a:spcPts val="0"/>
              </a:spcBef>
              <a:buClr>
                <a:sysClr val="windowText" lastClr="000000"/>
              </a:buClr>
              <a:buNone/>
              <a:defRPr/>
            </a:pPr>
            <a:r>
              <a:rPr lang="en-US" sz="2000" b="1" dirty="0" smtClean="0">
                <a:solidFill>
                  <a:sysClr val="windowText" lastClr="000000"/>
                </a:solidFill>
              </a:rPr>
              <a:t>*</a:t>
            </a:r>
            <a:r>
              <a:rPr lang="en-US" sz="2000" b="1" dirty="0">
                <a:solidFill>
                  <a:sysClr val="windowText" lastClr="000000"/>
                </a:solidFill>
              </a:rPr>
              <a:t>DAC* Emails</a:t>
            </a:r>
          </a:p>
          <a:p>
            <a:pPr marL="342900" indent="-231775">
              <a:lnSpc>
                <a:spcPct val="100000"/>
              </a:lnSpc>
              <a:spcBef>
                <a:spcPts val="0"/>
              </a:spcBef>
              <a:buClr>
                <a:sysClr val="windowText" lastClr="000000"/>
              </a:buClr>
              <a:defRPr/>
            </a:pPr>
            <a:r>
              <a:rPr lang="en-US" sz="1800" dirty="0">
                <a:solidFill>
                  <a:sysClr val="windowText" lastClr="000000"/>
                </a:solidFill>
              </a:rPr>
              <a:t>Assessment </a:t>
            </a:r>
            <a:r>
              <a:rPr lang="en-US" sz="1800" dirty="0" smtClean="0">
                <a:solidFill>
                  <a:sysClr val="windowText" lastClr="000000"/>
                </a:solidFill>
              </a:rPr>
              <a:t>Division updates </a:t>
            </a:r>
            <a:r>
              <a:rPr lang="en-US" sz="1800" dirty="0">
                <a:solidFill>
                  <a:sysClr val="windowText" lastClr="000000"/>
                </a:solidFill>
              </a:rPr>
              <a:t>and information emailed to DACs, as needed (typically weekly in the spring</a:t>
            </a:r>
            <a:r>
              <a:rPr lang="en-US" sz="1800" dirty="0" smtClean="0">
                <a:solidFill>
                  <a:sysClr val="windowText" lastClr="000000"/>
                </a:solidFill>
              </a:rPr>
              <a:t>)</a:t>
            </a:r>
          </a:p>
          <a:p>
            <a:pPr marL="342900" indent="-231775">
              <a:lnSpc>
                <a:spcPct val="100000"/>
              </a:lnSpc>
              <a:spcBef>
                <a:spcPts val="0"/>
              </a:spcBef>
              <a:buClr>
                <a:sysClr val="windowText" lastClr="000000"/>
              </a:buClr>
              <a:defRPr/>
            </a:pPr>
            <a:r>
              <a:rPr lang="en-US" sz="1800" dirty="0" smtClean="0">
                <a:solidFill>
                  <a:sysClr val="windowText" lastClr="000000"/>
                </a:solidFill>
              </a:rPr>
              <a:t>Some districts set up auto-forwarding rule based on *DAC* in subject line</a:t>
            </a:r>
            <a:endParaRPr lang="en-US" sz="1800" dirty="0">
              <a:solidFill>
                <a:sysClr val="windowText" lastClr="000000"/>
              </a:solidFill>
            </a:endParaRPr>
          </a:p>
          <a:p>
            <a:endParaRPr lang="en-US" dirty="0"/>
          </a:p>
        </p:txBody>
      </p:sp>
      <p:sp>
        <p:nvSpPr>
          <p:cNvPr id="4" name="Slide Number Placeholder 3">
            <a:extLst>
              <a:ext uri="{FF2B5EF4-FFF2-40B4-BE49-F238E27FC236}">
                <a16:creationId xmlns="" xmlns:a16="http://schemas.microsoft.com/office/drawing/2014/main" id="{664E6E37-9BA9-4B9F-BABB-615929362D8C}"/>
              </a:ext>
            </a:extLst>
          </p:cNvPr>
          <p:cNvSpPr>
            <a:spLocks noGrp="1"/>
          </p:cNvSpPr>
          <p:nvPr>
            <p:ph type="sldNum" sz="quarter" idx="12"/>
          </p:nvPr>
        </p:nvSpPr>
        <p:spPr/>
        <p:txBody>
          <a:bodyPr/>
          <a:lstStyle/>
          <a:p>
            <a:fld id="{C479D5F6-EDCB-402A-AC08-4943A1820E8F}" type="slidenum">
              <a:rPr lang="en-US" smtClean="0"/>
              <a:pPr/>
              <a:t>194</a:t>
            </a:fld>
            <a:endParaRPr lang="en-US" dirty="0"/>
          </a:p>
        </p:txBody>
      </p:sp>
      <p:sp>
        <p:nvSpPr>
          <p:cNvPr id="6" name="TextBox 5">
            <a:extLst>
              <a:ext uri="{FF2B5EF4-FFF2-40B4-BE49-F238E27FC236}">
                <a16:creationId xmlns="" xmlns:a16="http://schemas.microsoft.com/office/drawing/2014/main" id="{13DDF131-B508-42B8-8B84-0A21CD011FB2}"/>
              </a:ext>
            </a:extLst>
          </p:cNvPr>
          <p:cNvSpPr txBox="1"/>
          <p:nvPr/>
        </p:nvSpPr>
        <p:spPr>
          <a:xfrm>
            <a:off x="6539135" y="1961584"/>
            <a:ext cx="1976215" cy="2862322"/>
          </a:xfrm>
          <a:prstGeom prst="rect">
            <a:avLst/>
          </a:prstGeom>
          <a:solidFill>
            <a:srgbClr val="FFD100"/>
          </a:solidFill>
        </p:spPr>
        <p:txBody>
          <a:bodyPr wrap="square" rtlCol="0">
            <a:spAutoFit/>
          </a:bodyPr>
          <a:lstStyle/>
          <a:p>
            <a:pPr algn="ctr" defTabSz="457200"/>
            <a:r>
              <a:rPr lang="en-US" dirty="0" smtClean="0">
                <a:solidFill>
                  <a:prstClr val="black"/>
                </a:solidFill>
              </a:rPr>
              <a:t>Office hours are not recorded. Any “new” information discussed during office hours is included in *DAC* emails. </a:t>
            </a:r>
            <a:r>
              <a:rPr lang="en-US" b="1" dirty="0" smtClean="0">
                <a:solidFill>
                  <a:prstClr val="black"/>
                </a:solidFill>
              </a:rPr>
              <a:t>If you have a question and cannot attend, email or call CDE.</a:t>
            </a:r>
            <a:endParaRPr lang="en-US" b="1" dirty="0">
              <a:solidFill>
                <a:prstClr val="black"/>
              </a:solidFill>
            </a:endParaRPr>
          </a:p>
        </p:txBody>
      </p:sp>
    </p:spTree>
    <p:extLst>
      <p:ext uri="{BB962C8B-B14F-4D97-AF65-F5344CB8AC3E}">
        <p14:creationId xmlns:p14="http://schemas.microsoft.com/office/powerpoint/2010/main" val="1043232128"/>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AF01D6-B5F8-498B-B9C7-48E7C0218A9B}"/>
              </a:ext>
            </a:extLst>
          </p:cNvPr>
          <p:cNvSpPr>
            <a:spLocks noGrp="1"/>
          </p:cNvSpPr>
          <p:nvPr>
            <p:ph type="title"/>
          </p:nvPr>
        </p:nvSpPr>
        <p:spPr/>
        <p:txBody>
          <a:bodyPr/>
          <a:lstStyle/>
          <a:p>
            <a:r>
              <a:rPr lang="en-US" dirty="0"/>
              <a:t>CDE Assessment </a:t>
            </a:r>
            <a:r>
              <a:rPr lang="en-US" dirty="0" smtClean="0"/>
              <a:t>Division Contacts</a:t>
            </a:r>
            <a:endParaRPr lang="en-US" dirty="0"/>
          </a:p>
        </p:txBody>
      </p:sp>
      <p:graphicFrame>
        <p:nvGraphicFramePr>
          <p:cNvPr id="5" name="Content Placeholder 4">
            <a:extLst>
              <a:ext uri="{FF2B5EF4-FFF2-40B4-BE49-F238E27FC236}">
                <a16:creationId xmlns="" xmlns:a16="http://schemas.microsoft.com/office/drawing/2014/main" id="{C2F02ACF-515C-48DD-A0DF-B25541CB9FF3}"/>
              </a:ext>
            </a:extLst>
          </p:cNvPr>
          <p:cNvGraphicFramePr>
            <a:graphicFrameLocks noGrp="1"/>
          </p:cNvGraphicFramePr>
          <p:nvPr>
            <p:ph idx="1"/>
            <p:extLst>
              <p:ext uri="{D42A27DB-BD31-4B8C-83A1-F6EECF244321}">
                <p14:modId xmlns:p14="http://schemas.microsoft.com/office/powerpoint/2010/main" val="712742744"/>
              </p:ext>
            </p:extLst>
          </p:nvPr>
        </p:nvGraphicFramePr>
        <p:xfrm>
          <a:off x="31741" y="875193"/>
          <a:ext cx="9074988" cy="5059680"/>
        </p:xfrm>
        <a:graphic>
          <a:graphicData uri="http://schemas.openxmlformats.org/drawingml/2006/table">
            <a:tbl>
              <a:tblPr firstRow="1" bandRow="1">
                <a:tableStyleId>{5C22544A-7EE6-4342-B048-85BDC9FD1C3A}</a:tableStyleId>
              </a:tblPr>
              <a:tblGrid>
                <a:gridCol w="2892614">
                  <a:extLst>
                    <a:ext uri="{9D8B030D-6E8A-4147-A177-3AD203B41FA5}">
                      <a16:colId xmlns="" xmlns:a16="http://schemas.microsoft.com/office/drawing/2014/main" val="1986466050"/>
                    </a:ext>
                  </a:extLst>
                </a:gridCol>
                <a:gridCol w="1644880">
                  <a:extLst>
                    <a:ext uri="{9D8B030D-6E8A-4147-A177-3AD203B41FA5}">
                      <a16:colId xmlns="" xmlns:a16="http://schemas.microsoft.com/office/drawing/2014/main" val="2737924657"/>
                    </a:ext>
                  </a:extLst>
                </a:gridCol>
                <a:gridCol w="1124199">
                  <a:extLst>
                    <a:ext uri="{9D8B030D-6E8A-4147-A177-3AD203B41FA5}">
                      <a16:colId xmlns="" xmlns:a16="http://schemas.microsoft.com/office/drawing/2014/main" val="128106727"/>
                    </a:ext>
                  </a:extLst>
                </a:gridCol>
                <a:gridCol w="3413295">
                  <a:extLst>
                    <a:ext uri="{9D8B030D-6E8A-4147-A177-3AD203B41FA5}">
                      <a16:colId xmlns="" xmlns:a16="http://schemas.microsoft.com/office/drawing/2014/main" val="1069601956"/>
                    </a:ext>
                  </a:extLst>
                </a:gridCol>
              </a:tblGrid>
              <a:tr h="370840">
                <a:tc>
                  <a:txBody>
                    <a:bodyPr/>
                    <a:lstStyle/>
                    <a:p>
                      <a:pPr algn="ctr"/>
                      <a:r>
                        <a:rPr lang="en-US" sz="2000" dirty="0">
                          <a:latin typeface="+mn-lt"/>
                        </a:rPr>
                        <a:t>Questions</a:t>
                      </a:r>
                      <a:r>
                        <a:rPr lang="en-US" sz="2000" baseline="0" dirty="0">
                          <a:latin typeface="+mn-lt"/>
                        </a:rPr>
                        <a:t> </a:t>
                      </a:r>
                      <a:endParaRPr lang="en-US" sz="2000" dirty="0">
                        <a:latin typeface="+mn-lt"/>
                      </a:endParaRPr>
                    </a:p>
                  </a:txBody>
                  <a:tcPr anchor="ctr"/>
                </a:tc>
                <a:tc>
                  <a:txBody>
                    <a:bodyPr/>
                    <a:lstStyle/>
                    <a:p>
                      <a:pPr algn="ctr"/>
                      <a:r>
                        <a:rPr lang="en-US" sz="2000" dirty="0">
                          <a:latin typeface="+mn-lt"/>
                        </a:rPr>
                        <a:t>Contact</a:t>
                      </a:r>
                    </a:p>
                  </a:txBody>
                  <a:tcPr anchor="ctr"/>
                </a:tc>
                <a:tc>
                  <a:txBody>
                    <a:bodyPr/>
                    <a:lstStyle/>
                    <a:p>
                      <a:pPr algn="ctr"/>
                      <a:r>
                        <a:rPr lang="en-US" sz="2000" dirty="0">
                          <a:latin typeface="+mn-lt"/>
                        </a:rPr>
                        <a:t>303-866-</a:t>
                      </a:r>
                    </a:p>
                  </a:txBody>
                  <a:tcPr anchor="ctr"/>
                </a:tc>
                <a:tc>
                  <a:txBody>
                    <a:bodyPr/>
                    <a:lstStyle/>
                    <a:p>
                      <a:pPr algn="ctr"/>
                      <a:r>
                        <a:rPr lang="en-US" sz="2000" dirty="0">
                          <a:latin typeface="+mn-lt"/>
                        </a:rPr>
                        <a:t>Email</a:t>
                      </a:r>
                    </a:p>
                  </a:txBody>
                  <a:tcPr anchor="ctr"/>
                </a:tc>
                <a:extLst>
                  <a:ext uri="{0D108BD9-81ED-4DB2-BD59-A6C34878D82A}">
                    <a16:rowId xmlns="" xmlns:a16="http://schemas.microsoft.com/office/drawing/2014/main" val="4043487770"/>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latin typeface="+mn-lt"/>
                        </a:rPr>
                        <a:t>CMAS &amp; PAnext</a:t>
                      </a:r>
                      <a:endParaRPr lang="en-US" dirty="0">
                        <a:solidFill>
                          <a:schemeClr val="tx1">
                            <a:lumMod val="50000"/>
                          </a:schemeClr>
                        </a:solidFill>
                        <a:latin typeface="+mn-lt"/>
                      </a:endParaRPr>
                    </a:p>
                  </a:txBody>
                  <a:tcPr marT="182880" marB="182880" anchor="ctr"/>
                </a:tc>
                <a:tc>
                  <a:txBody>
                    <a:bodyPr/>
                    <a:lstStyle/>
                    <a:p>
                      <a:r>
                        <a:rPr lang="en-US" sz="1800" dirty="0">
                          <a:solidFill>
                            <a:schemeClr val="tx1">
                              <a:lumMod val="50000"/>
                            </a:schemeClr>
                          </a:solidFill>
                          <a:latin typeface="+mn-lt"/>
                        </a:rPr>
                        <a:t>Sara Loerzel</a:t>
                      </a:r>
                      <a:endParaRPr lang="en-US" dirty="0">
                        <a:solidFill>
                          <a:schemeClr val="tx1">
                            <a:lumMod val="50000"/>
                          </a:schemeClr>
                        </a:solidFill>
                        <a:latin typeface="+mn-lt"/>
                      </a:endParaRPr>
                    </a:p>
                  </a:txBody>
                  <a:tcPr marT="182880" marB="182880" anchor="ctr"/>
                </a:tc>
                <a:tc>
                  <a:txBody>
                    <a:bodyPr/>
                    <a:lstStyle/>
                    <a:p>
                      <a:pPr algn="ctr"/>
                      <a:r>
                        <a:rPr lang="en-US" dirty="0">
                          <a:solidFill>
                            <a:schemeClr val="tx1">
                              <a:lumMod val="50000"/>
                            </a:schemeClr>
                          </a:solidFill>
                          <a:latin typeface="+mn-lt"/>
                        </a:rPr>
                        <a:t>3266</a:t>
                      </a:r>
                    </a:p>
                  </a:txBody>
                  <a:tcPr marT="182880" marB="1828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hlinkClick r:id="rId2"/>
                        </a:rPr>
                        <a:t>loerzel_s@cde.state.co.us</a:t>
                      </a:r>
                      <a:r>
                        <a:rPr lang="en-US" sz="1800" dirty="0">
                          <a:latin typeface="+mn-lt"/>
                        </a:rPr>
                        <a:t> </a:t>
                      </a:r>
                    </a:p>
                  </a:txBody>
                  <a:tcPr marT="182880" marB="182880" anchor="ctr"/>
                </a:tc>
                <a:extLst>
                  <a:ext uri="{0D108BD9-81ED-4DB2-BD59-A6C34878D82A}">
                    <a16:rowId xmlns="" xmlns:a16="http://schemas.microsoft.com/office/drawing/2014/main" val="888443376"/>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latin typeface="+mn-lt"/>
                        </a:rPr>
                        <a:t>CoAlt</a:t>
                      </a:r>
                      <a:r>
                        <a:rPr lang="en-US" sz="1800" baseline="0" dirty="0">
                          <a:solidFill>
                            <a:schemeClr val="tx1">
                              <a:lumMod val="50000"/>
                            </a:schemeClr>
                          </a:solidFill>
                          <a:latin typeface="+mn-lt"/>
                        </a:rPr>
                        <a:t> </a:t>
                      </a:r>
                      <a:r>
                        <a:rPr lang="en-US" sz="1800" dirty="0">
                          <a:solidFill>
                            <a:schemeClr val="tx1">
                              <a:lumMod val="50000"/>
                            </a:schemeClr>
                          </a:solidFill>
                          <a:latin typeface="+mn-lt"/>
                        </a:rPr>
                        <a:t>&amp; Accommodations for Students with Disabilities</a:t>
                      </a:r>
                      <a:endParaRPr lang="en-US" dirty="0">
                        <a:solidFill>
                          <a:schemeClr val="tx1">
                            <a:lumMod val="50000"/>
                          </a:schemeClr>
                        </a:solidFill>
                        <a:latin typeface="+mn-lt"/>
                      </a:endParaRPr>
                    </a:p>
                  </a:txBody>
                  <a:tcPr marT="182880" marB="1828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50000"/>
                            </a:schemeClr>
                          </a:solidFill>
                          <a:latin typeface="+mn-lt"/>
                        </a:rPr>
                        <a:t>TBD</a:t>
                      </a:r>
                      <a:endParaRPr lang="en-US" dirty="0">
                        <a:solidFill>
                          <a:schemeClr val="tx1">
                            <a:lumMod val="50000"/>
                          </a:schemeClr>
                        </a:solidFill>
                        <a:latin typeface="+mn-lt"/>
                      </a:endParaRPr>
                    </a:p>
                  </a:txBody>
                  <a:tcPr marT="182880" marB="1828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solidFill>
                          <a:schemeClr val="tx1">
                            <a:lumMod val="50000"/>
                          </a:schemeClr>
                        </a:solidFill>
                        <a:latin typeface="+mn-lt"/>
                      </a:endParaRPr>
                    </a:p>
                  </a:txBody>
                  <a:tcPr marT="182880" marB="1828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mn-lt"/>
                      </a:endParaRPr>
                    </a:p>
                  </a:txBody>
                  <a:tcPr marT="182880" marB="182880" anchor="ctr"/>
                </a:tc>
                <a:extLst>
                  <a:ext uri="{0D108BD9-81ED-4DB2-BD59-A6C34878D82A}">
                    <a16:rowId xmlns="" xmlns:a16="http://schemas.microsoft.com/office/drawing/2014/main" val="2656805059"/>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latin typeface="+mn-lt"/>
                        </a:rPr>
                        <a:t>ACCESS &amp; Accommodations for English Learners</a:t>
                      </a:r>
                      <a:endParaRPr lang="en-US" dirty="0">
                        <a:solidFill>
                          <a:schemeClr val="tx1">
                            <a:lumMod val="50000"/>
                          </a:schemeClr>
                        </a:solidFill>
                        <a:latin typeface="+mn-lt"/>
                      </a:endParaRPr>
                    </a:p>
                  </a:txBody>
                  <a:tcPr marT="182880" marB="1828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latin typeface="+mn-lt"/>
                        </a:rPr>
                        <a:t>Heather Villalobos Pavia</a:t>
                      </a:r>
                      <a:endParaRPr lang="en-US" dirty="0">
                        <a:solidFill>
                          <a:schemeClr val="tx1">
                            <a:lumMod val="50000"/>
                          </a:schemeClr>
                        </a:solidFill>
                        <a:latin typeface="+mn-lt"/>
                      </a:endParaRPr>
                    </a:p>
                  </a:txBody>
                  <a:tcPr marT="182880" marB="1828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latin typeface="+mn-lt"/>
                        </a:rPr>
                        <a:t>6118</a:t>
                      </a:r>
                    </a:p>
                  </a:txBody>
                  <a:tcPr marT="182880" marB="1828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hlinkClick r:id="rId3"/>
                        </a:rPr>
                        <a:t>villalobospavia_h@cde.state.co.us</a:t>
                      </a:r>
                      <a:r>
                        <a:rPr lang="en-US" sz="1800" baseline="0" dirty="0">
                          <a:latin typeface="+mn-lt"/>
                        </a:rPr>
                        <a:t> </a:t>
                      </a:r>
                      <a:endParaRPr lang="en-US" sz="1800" dirty="0">
                        <a:latin typeface="+mn-lt"/>
                      </a:endParaRPr>
                    </a:p>
                  </a:txBody>
                  <a:tcPr marT="182880" marB="182880" anchor="ctr"/>
                </a:tc>
                <a:extLst>
                  <a:ext uri="{0D108BD9-81ED-4DB2-BD59-A6C34878D82A}">
                    <a16:rowId xmlns="" xmlns:a16="http://schemas.microsoft.com/office/drawing/2014/main" val="402835304"/>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latin typeface="+mn-lt"/>
                        </a:rPr>
                        <a:t>Technology &amp; PAnext</a:t>
                      </a:r>
                      <a:endParaRPr lang="en-US" dirty="0">
                        <a:solidFill>
                          <a:schemeClr val="tx1">
                            <a:lumMod val="50000"/>
                          </a:schemeClr>
                        </a:solidFill>
                        <a:latin typeface="+mn-lt"/>
                      </a:endParaRPr>
                    </a:p>
                  </a:txBody>
                  <a:tcPr marT="182880" marB="1828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latin typeface="+mn-lt"/>
                        </a:rPr>
                        <a:t>Collin Bonner</a:t>
                      </a:r>
                      <a:endParaRPr lang="en-US" dirty="0">
                        <a:solidFill>
                          <a:schemeClr val="tx1">
                            <a:lumMod val="50000"/>
                          </a:schemeClr>
                        </a:solidFill>
                        <a:latin typeface="+mn-lt"/>
                      </a:endParaRPr>
                    </a:p>
                  </a:txBody>
                  <a:tcPr marT="182880" marB="1828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latin typeface="+mn-lt"/>
                        </a:rPr>
                        <a:t>6752</a:t>
                      </a:r>
                    </a:p>
                  </a:txBody>
                  <a:tcPr marT="182880" marB="1828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hlinkClick r:id="rId4"/>
                        </a:rPr>
                        <a:t>bonner_b@cde.state.co.us</a:t>
                      </a:r>
                      <a:r>
                        <a:rPr lang="en-US" sz="1800" dirty="0">
                          <a:latin typeface="+mn-lt"/>
                        </a:rPr>
                        <a:t> </a:t>
                      </a:r>
                      <a:endParaRPr lang="en-US" dirty="0">
                        <a:latin typeface="+mn-lt"/>
                      </a:endParaRPr>
                    </a:p>
                  </a:txBody>
                  <a:tcPr marT="182880" marB="182880" anchor="ctr"/>
                </a:tc>
                <a:extLst>
                  <a:ext uri="{0D108BD9-81ED-4DB2-BD59-A6C34878D82A}">
                    <a16:rowId xmlns="" xmlns:a16="http://schemas.microsoft.com/office/drawing/2014/main" val="107598922"/>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latin typeface="+mn-lt"/>
                        </a:rPr>
                        <a:t>CO PSAT &amp;</a:t>
                      </a:r>
                      <a:r>
                        <a:rPr lang="en-US" baseline="0" dirty="0">
                          <a:solidFill>
                            <a:schemeClr val="tx1">
                              <a:lumMod val="50000"/>
                            </a:schemeClr>
                          </a:solidFill>
                          <a:latin typeface="+mn-lt"/>
                        </a:rPr>
                        <a:t> SAT</a:t>
                      </a:r>
                      <a:endParaRPr lang="en-US" dirty="0">
                        <a:solidFill>
                          <a:schemeClr val="tx1">
                            <a:lumMod val="50000"/>
                          </a:schemeClr>
                        </a:solidFill>
                        <a:latin typeface="+mn-lt"/>
                      </a:endParaRPr>
                    </a:p>
                  </a:txBody>
                  <a:tcPr marT="182880" marB="1828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latin typeface="+mn-lt"/>
                        </a:rPr>
                        <a:t>Jared Anthony</a:t>
                      </a:r>
                    </a:p>
                  </a:txBody>
                  <a:tcPr marT="182880" marB="1828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latin typeface="+mn-lt"/>
                        </a:rPr>
                        <a:t>6932</a:t>
                      </a:r>
                    </a:p>
                  </a:txBody>
                  <a:tcPr marT="182880" marB="1828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mn-lt"/>
                          <a:hlinkClick r:id="rId5"/>
                        </a:rPr>
                        <a:t>anthony_j@cde.state.co.us</a:t>
                      </a:r>
                      <a:endParaRPr lang="en-US" b="0" dirty="0">
                        <a:latin typeface="+mn-lt"/>
                      </a:endParaRPr>
                    </a:p>
                  </a:txBody>
                  <a:tcPr marT="182880" marB="182880" anchor="ctr"/>
                </a:tc>
                <a:extLst>
                  <a:ext uri="{0D108BD9-81ED-4DB2-BD59-A6C34878D82A}">
                    <a16:rowId xmlns="" xmlns:a16="http://schemas.microsoft.com/office/drawing/2014/main" val="1890584661"/>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lumMod val="50000"/>
                            </a:schemeClr>
                          </a:solidFill>
                          <a:effectLst/>
                          <a:latin typeface="+mn-lt"/>
                        </a:rPr>
                        <a:t>NAEP &amp; International Assessments Coordinator</a:t>
                      </a:r>
                      <a:endParaRPr lang="en-US" dirty="0">
                        <a:solidFill>
                          <a:schemeClr val="tx1">
                            <a:lumMod val="50000"/>
                          </a:schemeClr>
                        </a:solidFill>
                        <a:latin typeface="+mn-lt"/>
                      </a:endParaRPr>
                    </a:p>
                  </a:txBody>
                  <a:tcPr marT="182880" marB="1828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latin typeface="+mn-lt"/>
                        </a:rPr>
                        <a:t>Collin Bonner</a:t>
                      </a:r>
                    </a:p>
                  </a:txBody>
                  <a:tcPr marT="182880" marB="1828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latin typeface="+mn-lt"/>
                        </a:rPr>
                        <a:t>6752</a:t>
                      </a:r>
                    </a:p>
                  </a:txBody>
                  <a:tcPr marT="182880" marB="1828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mn-lt"/>
                          <a:hlinkClick r:id="rId6"/>
                        </a:rPr>
                        <a:t>bonner_c@cde.state.co.us</a:t>
                      </a:r>
                      <a:r>
                        <a:rPr lang="en-US" baseline="0" dirty="0">
                          <a:latin typeface="+mn-lt"/>
                        </a:rPr>
                        <a:t> </a:t>
                      </a:r>
                      <a:endParaRPr lang="en-US" b="0" dirty="0">
                        <a:solidFill>
                          <a:srgbClr val="000000"/>
                        </a:solidFill>
                        <a:latin typeface="+mn-lt"/>
                      </a:endParaRPr>
                    </a:p>
                  </a:txBody>
                  <a:tcPr marT="182880" marB="182880" anchor="ctr"/>
                </a:tc>
                <a:extLst>
                  <a:ext uri="{0D108BD9-81ED-4DB2-BD59-A6C34878D82A}">
                    <a16:rowId xmlns="" xmlns:a16="http://schemas.microsoft.com/office/drawing/2014/main" val="2500619465"/>
                  </a:ext>
                </a:extLst>
              </a:tr>
            </a:tbl>
          </a:graphicData>
        </a:graphic>
      </p:graphicFrame>
      <p:sp>
        <p:nvSpPr>
          <p:cNvPr id="4" name="Slide Number Placeholder 3">
            <a:extLst>
              <a:ext uri="{FF2B5EF4-FFF2-40B4-BE49-F238E27FC236}">
                <a16:creationId xmlns="" xmlns:a16="http://schemas.microsoft.com/office/drawing/2014/main" id="{3F5C2A39-2C1F-423D-B9CE-1BBE24F9B198}"/>
              </a:ext>
            </a:extLst>
          </p:cNvPr>
          <p:cNvSpPr>
            <a:spLocks noGrp="1"/>
          </p:cNvSpPr>
          <p:nvPr>
            <p:ph type="sldNum" sz="quarter" idx="12"/>
          </p:nvPr>
        </p:nvSpPr>
        <p:spPr/>
        <p:txBody>
          <a:bodyPr/>
          <a:lstStyle/>
          <a:p>
            <a:fld id="{C479D5F6-EDCB-402A-AC08-4943A1820E8F}" type="slidenum">
              <a:rPr lang="en-US" smtClean="0"/>
              <a:pPr/>
              <a:t>195</a:t>
            </a:fld>
            <a:endParaRPr lang="en-US" dirty="0"/>
          </a:p>
        </p:txBody>
      </p:sp>
    </p:spTree>
    <p:extLst>
      <p:ext uri="{BB962C8B-B14F-4D97-AF65-F5344CB8AC3E}">
        <p14:creationId xmlns:p14="http://schemas.microsoft.com/office/powerpoint/2010/main" val="246996460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AF01D6-B5F8-498B-B9C7-48E7C0218A9B}"/>
              </a:ext>
            </a:extLst>
          </p:cNvPr>
          <p:cNvSpPr>
            <a:spLocks noGrp="1"/>
          </p:cNvSpPr>
          <p:nvPr>
            <p:ph type="title"/>
          </p:nvPr>
        </p:nvSpPr>
        <p:spPr/>
        <p:txBody>
          <a:bodyPr/>
          <a:lstStyle/>
          <a:p>
            <a:r>
              <a:rPr lang="en-US" dirty="0"/>
              <a:t>CDE Assessment </a:t>
            </a:r>
            <a:r>
              <a:rPr lang="en-US" dirty="0" smtClean="0"/>
              <a:t>Division Data </a:t>
            </a:r>
            <a:r>
              <a:rPr lang="en-US" dirty="0"/>
              <a:t>Contacts</a:t>
            </a:r>
          </a:p>
        </p:txBody>
      </p:sp>
      <p:graphicFrame>
        <p:nvGraphicFramePr>
          <p:cNvPr id="5" name="Content Placeholder 4">
            <a:extLst>
              <a:ext uri="{FF2B5EF4-FFF2-40B4-BE49-F238E27FC236}">
                <a16:creationId xmlns="" xmlns:a16="http://schemas.microsoft.com/office/drawing/2014/main" id="{C2F02ACF-515C-48DD-A0DF-B25541CB9FF3}"/>
              </a:ext>
            </a:extLst>
          </p:cNvPr>
          <p:cNvGraphicFramePr>
            <a:graphicFrameLocks noGrp="1"/>
          </p:cNvGraphicFramePr>
          <p:nvPr>
            <p:ph idx="1"/>
            <p:extLst>
              <p:ext uri="{D42A27DB-BD31-4B8C-83A1-F6EECF244321}">
                <p14:modId xmlns:p14="http://schemas.microsoft.com/office/powerpoint/2010/main" val="680559060"/>
              </p:ext>
            </p:extLst>
          </p:nvPr>
        </p:nvGraphicFramePr>
        <p:xfrm>
          <a:off x="31741" y="875193"/>
          <a:ext cx="9074988" cy="2590800"/>
        </p:xfrm>
        <a:graphic>
          <a:graphicData uri="http://schemas.openxmlformats.org/drawingml/2006/table">
            <a:tbl>
              <a:tblPr firstRow="1" bandRow="1">
                <a:tableStyleId>{5C22544A-7EE6-4342-B048-85BDC9FD1C3A}</a:tableStyleId>
              </a:tblPr>
              <a:tblGrid>
                <a:gridCol w="2892614">
                  <a:extLst>
                    <a:ext uri="{9D8B030D-6E8A-4147-A177-3AD203B41FA5}">
                      <a16:colId xmlns="" xmlns:a16="http://schemas.microsoft.com/office/drawing/2014/main" val="1986466050"/>
                    </a:ext>
                  </a:extLst>
                </a:gridCol>
                <a:gridCol w="1644880">
                  <a:extLst>
                    <a:ext uri="{9D8B030D-6E8A-4147-A177-3AD203B41FA5}">
                      <a16:colId xmlns="" xmlns:a16="http://schemas.microsoft.com/office/drawing/2014/main" val="2737924657"/>
                    </a:ext>
                  </a:extLst>
                </a:gridCol>
                <a:gridCol w="1124199">
                  <a:extLst>
                    <a:ext uri="{9D8B030D-6E8A-4147-A177-3AD203B41FA5}">
                      <a16:colId xmlns="" xmlns:a16="http://schemas.microsoft.com/office/drawing/2014/main" val="128106727"/>
                    </a:ext>
                  </a:extLst>
                </a:gridCol>
                <a:gridCol w="3413295">
                  <a:extLst>
                    <a:ext uri="{9D8B030D-6E8A-4147-A177-3AD203B41FA5}">
                      <a16:colId xmlns="" xmlns:a16="http://schemas.microsoft.com/office/drawing/2014/main" val="1069601956"/>
                    </a:ext>
                  </a:extLst>
                </a:gridCol>
              </a:tblGrid>
              <a:tr h="370840">
                <a:tc>
                  <a:txBody>
                    <a:bodyPr/>
                    <a:lstStyle/>
                    <a:p>
                      <a:pPr algn="ctr"/>
                      <a:r>
                        <a:rPr lang="en-US" sz="2000" dirty="0">
                          <a:latin typeface="+mn-lt"/>
                        </a:rPr>
                        <a:t>Staff</a:t>
                      </a:r>
                      <a:r>
                        <a:rPr lang="en-US" sz="2000" baseline="0" dirty="0">
                          <a:latin typeface="+mn-lt"/>
                        </a:rPr>
                        <a:t> </a:t>
                      </a:r>
                      <a:endParaRPr lang="en-US" sz="2000" dirty="0">
                        <a:latin typeface="+mn-lt"/>
                      </a:endParaRPr>
                    </a:p>
                  </a:txBody>
                  <a:tcPr anchor="ctr"/>
                </a:tc>
                <a:tc>
                  <a:txBody>
                    <a:bodyPr/>
                    <a:lstStyle/>
                    <a:p>
                      <a:pPr algn="ctr"/>
                      <a:r>
                        <a:rPr lang="en-US" sz="2000" dirty="0">
                          <a:latin typeface="+mn-lt"/>
                        </a:rPr>
                        <a:t>Contact</a:t>
                      </a:r>
                    </a:p>
                  </a:txBody>
                  <a:tcPr anchor="ctr"/>
                </a:tc>
                <a:tc>
                  <a:txBody>
                    <a:bodyPr/>
                    <a:lstStyle/>
                    <a:p>
                      <a:pPr algn="ctr"/>
                      <a:r>
                        <a:rPr lang="en-US" sz="2000" dirty="0">
                          <a:latin typeface="+mn-lt"/>
                        </a:rPr>
                        <a:t>303-866-</a:t>
                      </a:r>
                    </a:p>
                  </a:txBody>
                  <a:tcPr anchor="ctr"/>
                </a:tc>
                <a:tc>
                  <a:txBody>
                    <a:bodyPr/>
                    <a:lstStyle/>
                    <a:p>
                      <a:pPr algn="ctr"/>
                      <a:r>
                        <a:rPr lang="en-US" sz="2000" dirty="0">
                          <a:latin typeface="+mn-lt"/>
                        </a:rPr>
                        <a:t>Email</a:t>
                      </a:r>
                    </a:p>
                  </a:txBody>
                  <a:tcPr anchor="ctr"/>
                </a:tc>
                <a:extLst>
                  <a:ext uri="{0D108BD9-81ED-4DB2-BD59-A6C34878D82A}">
                    <a16:rowId xmlns="" xmlns:a16="http://schemas.microsoft.com/office/drawing/2014/main" val="4043487770"/>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latin typeface="+mn-lt"/>
                        </a:rPr>
                        <a:t>Jasmine Carey (Psychometrician)</a:t>
                      </a:r>
                    </a:p>
                  </a:txBody>
                  <a:tcPr marT="182880" marB="1828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latin typeface="Trebuchet MS" panose="020B0603020202020204" pitchFamily="34" charset="0"/>
                        </a:rPr>
                        <a:t>Psychometrics</a:t>
                      </a:r>
                    </a:p>
                  </a:txBody>
                  <a:tcPr marT="182880" marB="1828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latin typeface="Trebuchet MS" panose="020B0603020202020204" pitchFamily="34" charset="0"/>
                        </a:rPr>
                        <a:t>6634</a:t>
                      </a:r>
                    </a:p>
                  </a:txBody>
                  <a:tcPr marT="182880" marB="1828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Trebuchet MS" panose="020B0603020202020204" pitchFamily="34" charset="0"/>
                          <a:hlinkClick r:id="rId2"/>
                        </a:rPr>
                        <a:t>carey_j@cde.state.co.us</a:t>
                      </a:r>
                      <a:r>
                        <a:rPr lang="en-US" sz="1800" dirty="0">
                          <a:latin typeface="Trebuchet MS" panose="020B0603020202020204" pitchFamily="34" charset="0"/>
                        </a:rPr>
                        <a:t> </a:t>
                      </a:r>
                    </a:p>
                  </a:txBody>
                  <a:tcPr marT="182880" marB="182880" anchor="ctr"/>
                </a:tc>
                <a:extLst>
                  <a:ext uri="{0D108BD9-81ED-4DB2-BD59-A6C34878D82A}">
                    <a16:rowId xmlns="" xmlns:a16="http://schemas.microsoft.com/office/drawing/2014/main" val="888443376"/>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lumMod val="50000"/>
                            </a:schemeClr>
                          </a:solidFill>
                          <a:latin typeface="+mn-lt"/>
                        </a:rPr>
                        <a:t>Pam Amato</a:t>
                      </a:r>
                      <a:endParaRPr lang="en-US" sz="1800" dirty="0">
                        <a:solidFill>
                          <a:schemeClr val="tx1">
                            <a:lumMod val="50000"/>
                          </a:schemeClr>
                        </a:solidFill>
                        <a:latin typeface="+mn-lt"/>
                      </a:endParaRPr>
                    </a:p>
                  </a:txBody>
                  <a:tcPr marT="182880" marB="18288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lumMod val="50000"/>
                            </a:schemeClr>
                          </a:solidFill>
                          <a:latin typeface="Trebuchet MS" panose="020B0603020202020204" pitchFamily="34" charset="0"/>
                        </a:rPr>
                        <a:t>Data</a:t>
                      </a:r>
                      <a:r>
                        <a:rPr lang="en-US" sz="1800" baseline="0" dirty="0" smtClean="0">
                          <a:solidFill>
                            <a:schemeClr val="tx1">
                              <a:lumMod val="50000"/>
                            </a:schemeClr>
                          </a:solidFill>
                          <a:latin typeface="Trebuchet MS" panose="020B0603020202020204" pitchFamily="34" charset="0"/>
                        </a:rPr>
                        <a:t> Support</a:t>
                      </a:r>
                      <a:endParaRPr lang="en-US" sz="1800" dirty="0" smtClean="0">
                        <a:solidFill>
                          <a:schemeClr val="tx1">
                            <a:lumMod val="50000"/>
                          </a:schemeClr>
                        </a:solidFill>
                        <a:latin typeface="Trebuchet MS" panose="020B0603020202020204" pitchFamily="34" charset="0"/>
                      </a:endParaRPr>
                    </a:p>
                  </a:txBody>
                  <a:tcPr marT="182880" marB="1828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lumMod val="50000"/>
                            </a:schemeClr>
                          </a:solidFill>
                          <a:latin typeface="Trebuchet MS" panose="020B0603020202020204" pitchFamily="34" charset="0"/>
                        </a:rPr>
                        <a:t>6281</a:t>
                      </a:r>
                      <a:endParaRPr lang="en-US" sz="1800" dirty="0">
                        <a:solidFill>
                          <a:schemeClr val="tx1">
                            <a:lumMod val="50000"/>
                          </a:schemeClr>
                        </a:solidFill>
                        <a:latin typeface="Trebuchet MS" panose="020B0603020202020204" pitchFamily="34" charset="0"/>
                      </a:endParaRPr>
                    </a:p>
                  </a:txBody>
                  <a:tcPr marT="182880" marB="182880" anchor="ctr"/>
                </a:tc>
                <a:tc>
                  <a:txBody>
                    <a:bodyPr/>
                    <a:lstStyle/>
                    <a:p>
                      <a:r>
                        <a:rPr lang="en-US" sz="1800" dirty="0" smtClean="0">
                          <a:latin typeface="Trebuchet MS" panose="020B0603020202020204" pitchFamily="34" charset="0"/>
                          <a:hlinkClick r:id="rId3"/>
                        </a:rPr>
                        <a:t>amato_p@cde.state.co.us</a:t>
                      </a:r>
                      <a:r>
                        <a:rPr lang="en-US" sz="1800" dirty="0" smtClean="0">
                          <a:latin typeface="Trebuchet MS" panose="020B0603020202020204" pitchFamily="34" charset="0"/>
                        </a:rPr>
                        <a:t> </a:t>
                      </a:r>
                      <a:endParaRPr lang="en-US" sz="1800" dirty="0">
                        <a:latin typeface="Trebuchet MS" panose="020B0603020202020204" pitchFamily="34" charset="0"/>
                      </a:endParaRPr>
                    </a:p>
                  </a:txBody>
                  <a:tcPr marT="182880" marB="182880" anchor="ct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latin typeface="+mn-lt"/>
                        </a:rPr>
                        <a:t>Shangte Shen</a:t>
                      </a:r>
                    </a:p>
                  </a:txBody>
                  <a:tcPr marT="182880" marB="1828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latin typeface="Trebuchet MS" panose="020B0603020202020204" pitchFamily="34" charset="0"/>
                        </a:rPr>
                        <a:t>Data</a:t>
                      </a:r>
                      <a:r>
                        <a:rPr lang="en-US" sz="1800" baseline="0" dirty="0">
                          <a:solidFill>
                            <a:schemeClr val="tx1">
                              <a:lumMod val="50000"/>
                            </a:schemeClr>
                          </a:solidFill>
                          <a:latin typeface="Trebuchet MS" panose="020B0603020202020204" pitchFamily="34" charset="0"/>
                        </a:rPr>
                        <a:t> Support</a:t>
                      </a:r>
                      <a:endParaRPr lang="en-US" sz="1800" dirty="0">
                        <a:solidFill>
                          <a:schemeClr val="tx1">
                            <a:lumMod val="50000"/>
                          </a:schemeClr>
                        </a:solidFill>
                        <a:latin typeface="Trebuchet MS" panose="020B0603020202020204" pitchFamily="34" charset="0"/>
                      </a:endParaRPr>
                    </a:p>
                  </a:txBody>
                  <a:tcPr marT="182880" marB="1828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latin typeface="Trebuchet MS" panose="020B0603020202020204" pitchFamily="34" charset="0"/>
                        </a:rPr>
                        <a:t>6877</a:t>
                      </a:r>
                    </a:p>
                  </a:txBody>
                  <a:tcPr marT="182880" marB="182880" anchor="ctr"/>
                </a:tc>
                <a:tc>
                  <a:txBody>
                    <a:bodyPr/>
                    <a:lstStyle/>
                    <a:p>
                      <a:r>
                        <a:rPr lang="en-US" sz="1800" dirty="0">
                          <a:latin typeface="Trebuchet MS" panose="020B0603020202020204" pitchFamily="34" charset="0"/>
                          <a:hlinkClick r:id="rId4"/>
                        </a:rPr>
                        <a:t>shen_s@cde.state.co.us</a:t>
                      </a:r>
                      <a:r>
                        <a:rPr lang="en-US" sz="1800" dirty="0">
                          <a:latin typeface="Trebuchet MS" panose="020B0603020202020204" pitchFamily="34" charset="0"/>
                        </a:rPr>
                        <a:t> </a:t>
                      </a:r>
                    </a:p>
                  </a:txBody>
                  <a:tcPr marT="182880" marB="182880" anchor="ctr"/>
                </a:tc>
                <a:extLst>
                  <a:ext uri="{0D108BD9-81ED-4DB2-BD59-A6C34878D82A}">
                    <a16:rowId xmlns="" xmlns:a16="http://schemas.microsoft.com/office/drawing/2014/main" val="2656805059"/>
                  </a:ext>
                </a:extLst>
              </a:tr>
            </a:tbl>
          </a:graphicData>
        </a:graphic>
      </p:graphicFrame>
      <p:sp>
        <p:nvSpPr>
          <p:cNvPr id="4" name="Slide Number Placeholder 3">
            <a:extLst>
              <a:ext uri="{FF2B5EF4-FFF2-40B4-BE49-F238E27FC236}">
                <a16:creationId xmlns="" xmlns:a16="http://schemas.microsoft.com/office/drawing/2014/main" id="{3F5C2A39-2C1F-423D-B9CE-1BBE24F9B198}"/>
              </a:ext>
            </a:extLst>
          </p:cNvPr>
          <p:cNvSpPr>
            <a:spLocks noGrp="1"/>
          </p:cNvSpPr>
          <p:nvPr>
            <p:ph type="sldNum" sz="quarter" idx="12"/>
          </p:nvPr>
        </p:nvSpPr>
        <p:spPr/>
        <p:txBody>
          <a:bodyPr/>
          <a:lstStyle/>
          <a:p>
            <a:fld id="{C479D5F6-EDCB-402A-AC08-4943A1820E8F}" type="slidenum">
              <a:rPr lang="en-US" smtClean="0"/>
              <a:pPr/>
              <a:t>196</a:t>
            </a:fld>
            <a:endParaRPr lang="en-US" dirty="0"/>
          </a:p>
        </p:txBody>
      </p:sp>
    </p:spTree>
    <p:extLst>
      <p:ext uri="{BB962C8B-B14F-4D97-AF65-F5344CB8AC3E}">
        <p14:creationId xmlns:p14="http://schemas.microsoft.com/office/powerpoint/2010/main" val="3081495347"/>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r>
            <a:br>
              <a:rPr lang="en-US" dirty="0"/>
            </a:br>
            <a:r>
              <a:rPr lang="en-US" dirty="0"/>
              <a:t>Thank you!</a:t>
            </a:r>
          </a:p>
        </p:txBody>
      </p:sp>
      <p:sp>
        <p:nvSpPr>
          <p:cNvPr id="3" name="Slide Number Placeholder 2"/>
          <p:cNvSpPr>
            <a:spLocks noGrp="1"/>
          </p:cNvSpPr>
          <p:nvPr>
            <p:ph type="sldNum" sz="quarter" idx="12"/>
          </p:nvPr>
        </p:nvSpPr>
        <p:spPr/>
        <p:txBody>
          <a:bodyPr/>
          <a:lstStyle/>
          <a:p>
            <a:fld id="{C479D5F6-EDCB-402A-AC08-4943A1820E8F}" type="slidenum">
              <a:rPr lang="en-US" smtClean="0"/>
              <a:pPr/>
              <a:t>197</a:t>
            </a:fld>
            <a:endParaRPr lang="en-US" dirty="0"/>
          </a:p>
        </p:txBody>
      </p:sp>
    </p:spTree>
    <p:extLst>
      <p:ext uri="{BB962C8B-B14F-4D97-AF65-F5344CB8AC3E}">
        <p14:creationId xmlns:p14="http://schemas.microsoft.com/office/powerpoint/2010/main" val="940759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Morning</a:t>
            </a:r>
          </a:p>
        </p:txBody>
      </p:sp>
      <p:sp>
        <p:nvSpPr>
          <p:cNvPr id="3" name="Content Placeholder 2"/>
          <p:cNvSpPr>
            <a:spLocks noGrp="1"/>
          </p:cNvSpPr>
          <p:nvPr>
            <p:ph idx="1"/>
          </p:nvPr>
        </p:nvSpPr>
        <p:spPr/>
        <p:txBody>
          <a:bodyPr/>
          <a:lstStyle/>
          <a:p>
            <a:pPr marL="0" indent="0">
              <a:buClrTx/>
              <a:buNone/>
            </a:pPr>
            <a:r>
              <a:rPr lang="en-US" sz="2200" dirty="0" smtClean="0"/>
              <a:t>We will use the </a:t>
            </a:r>
            <a:r>
              <a:rPr lang="en-US" sz="2200" dirty="0" err="1"/>
              <a:t>PearsonAccess</a:t>
            </a:r>
            <a:r>
              <a:rPr lang="en-US" sz="2200" baseline="30000" dirty="0" err="1"/>
              <a:t>next</a:t>
            </a:r>
            <a:r>
              <a:rPr lang="en-US" sz="2200" dirty="0"/>
              <a:t> Training Center </a:t>
            </a:r>
            <a:r>
              <a:rPr lang="en-US" sz="2200" dirty="0" smtClean="0"/>
              <a:t>for </a:t>
            </a:r>
            <a:r>
              <a:rPr lang="en-US" sz="2200" dirty="0"/>
              <a:t>demonstrations</a:t>
            </a:r>
          </a:p>
          <a:p>
            <a:pPr marL="342900" indent="-342900"/>
            <a:r>
              <a:rPr lang="en-US" sz="2200" dirty="0"/>
              <a:t>Please log in to confirm access so you can follow along</a:t>
            </a:r>
          </a:p>
          <a:p>
            <a:pPr marL="1028700" lvl="1" indent="-342900">
              <a:buClr>
                <a:schemeClr val="tx1"/>
              </a:buClr>
            </a:pPr>
            <a:r>
              <a:rPr lang="en-US" sz="2200" dirty="0">
                <a:solidFill>
                  <a:srgbClr val="FF0000"/>
                </a:solidFill>
                <a:hlinkClick r:id="rId2"/>
              </a:rPr>
              <a:t>http://trng-co.pearsonaccessnext.com</a:t>
            </a:r>
            <a:endParaRPr lang="en-US" sz="2200" dirty="0">
              <a:solidFill>
                <a:srgbClr val="FF0000"/>
              </a:solidFill>
            </a:endParaRPr>
          </a:p>
          <a:p>
            <a:pPr marL="342900" indent="-342900"/>
            <a:r>
              <a:rPr lang="en-US" sz="2200" dirty="0"/>
              <a:t>If your account credentials do not work or you need assistance, please notify Pearson or CDE staff before the training </a:t>
            </a:r>
            <a:r>
              <a:rPr lang="en-US" sz="2200" dirty="0" smtClean="0"/>
              <a:t>begins</a:t>
            </a:r>
          </a:p>
          <a:p>
            <a:pPr marL="342900" indent="-342900"/>
            <a:endParaRPr lang="en-US" sz="2200" dirty="0"/>
          </a:p>
          <a:p>
            <a:pPr marL="0" indent="0">
              <a:buNone/>
            </a:pPr>
            <a:r>
              <a:rPr lang="en-US" sz="2200" dirty="0" smtClean="0"/>
              <a:t>On your phone or computer, please go to the following address: </a:t>
            </a:r>
            <a:r>
              <a:rPr lang="en-US" sz="2200" dirty="0" smtClean="0">
                <a:hlinkClick r:id="rId3"/>
              </a:rPr>
              <a:t>www.menti.com</a:t>
            </a:r>
            <a:endParaRPr lang="en-US" sz="2200" dirty="0" smtClean="0"/>
          </a:p>
          <a:p>
            <a:pPr marL="342900" indent="-342900"/>
            <a:r>
              <a:rPr lang="en-US" sz="2200" dirty="0" smtClean="0"/>
              <a:t>Use this code:</a:t>
            </a:r>
            <a:endParaRPr lang="en-US" sz="2200" dirty="0"/>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1895535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Spring 2020 Critical Dates – </a:t>
            </a:r>
            <a:r>
              <a:rPr lang="en-US" i="1" dirty="0"/>
              <a:t>Tentative</a:t>
            </a:r>
            <a:endParaRPr lang="en-US" dirty="0"/>
          </a:p>
        </p:txBody>
      </p:sp>
      <p:graphicFrame>
        <p:nvGraphicFramePr>
          <p:cNvPr id="5" name="Content Placeholder 4">
            <a:extLst>
              <a:ext uri="{FF2B5EF4-FFF2-40B4-BE49-F238E27FC236}">
                <a16:creationId xmlns="" xmlns:a16="http://schemas.microsoft.com/office/drawing/2014/main" id="{10EDB94F-1379-46C1-8828-D95FD803B327}"/>
              </a:ext>
            </a:extLst>
          </p:cNvPr>
          <p:cNvGraphicFramePr>
            <a:graphicFrameLocks noGrp="1"/>
          </p:cNvGraphicFramePr>
          <p:nvPr>
            <p:ph idx="1"/>
            <p:extLst>
              <p:ext uri="{D42A27DB-BD31-4B8C-83A1-F6EECF244321}">
                <p14:modId xmlns:p14="http://schemas.microsoft.com/office/powerpoint/2010/main" val="2724279246"/>
              </p:ext>
            </p:extLst>
          </p:nvPr>
        </p:nvGraphicFramePr>
        <p:xfrm>
          <a:off x="223071" y="849313"/>
          <a:ext cx="8472354" cy="4148455"/>
        </p:xfrm>
        <a:graphic>
          <a:graphicData uri="http://schemas.openxmlformats.org/drawingml/2006/table">
            <a:tbl>
              <a:tblPr firstRow="1" bandRow="1">
                <a:tableStyleId>{5C22544A-7EE6-4342-B048-85BDC9FD1C3A}</a:tableStyleId>
              </a:tblPr>
              <a:tblGrid>
                <a:gridCol w="2614452">
                  <a:extLst>
                    <a:ext uri="{9D8B030D-6E8A-4147-A177-3AD203B41FA5}">
                      <a16:colId xmlns="" xmlns:a16="http://schemas.microsoft.com/office/drawing/2014/main" val="3609024828"/>
                    </a:ext>
                  </a:extLst>
                </a:gridCol>
                <a:gridCol w="1927536">
                  <a:extLst>
                    <a:ext uri="{9D8B030D-6E8A-4147-A177-3AD203B41FA5}">
                      <a16:colId xmlns="" xmlns:a16="http://schemas.microsoft.com/office/drawing/2014/main" val="2889620218"/>
                    </a:ext>
                  </a:extLst>
                </a:gridCol>
                <a:gridCol w="1812277">
                  <a:extLst>
                    <a:ext uri="{9D8B030D-6E8A-4147-A177-3AD203B41FA5}">
                      <a16:colId xmlns="" xmlns:a16="http://schemas.microsoft.com/office/drawing/2014/main" val="2819563913"/>
                    </a:ext>
                  </a:extLst>
                </a:gridCol>
                <a:gridCol w="2118089">
                  <a:extLst>
                    <a:ext uri="{9D8B030D-6E8A-4147-A177-3AD203B41FA5}">
                      <a16:colId xmlns="" xmlns:a16="http://schemas.microsoft.com/office/drawing/2014/main" val="2243266272"/>
                    </a:ext>
                  </a:extLst>
                </a:gridCol>
              </a:tblGrid>
              <a:tr h="370840">
                <a:tc>
                  <a:txBody>
                    <a:bodyPr/>
                    <a:lstStyle/>
                    <a:p>
                      <a:pPr algn="ctr"/>
                      <a:r>
                        <a:rPr lang="en-US" dirty="0">
                          <a:latin typeface="+mn-lt"/>
                        </a:rPr>
                        <a:t>Activity</a:t>
                      </a:r>
                    </a:p>
                  </a:txBody>
                  <a:tcPr anchor="ctr"/>
                </a:tc>
                <a:tc>
                  <a:txBody>
                    <a:bodyPr/>
                    <a:lstStyle/>
                    <a:p>
                      <a:pPr algn="ctr"/>
                      <a:r>
                        <a:rPr lang="en-US" dirty="0">
                          <a:latin typeface="+mn-lt"/>
                        </a:rPr>
                        <a:t>Extended Math</a:t>
                      </a:r>
                      <a:r>
                        <a:rPr lang="en-US" baseline="0" dirty="0">
                          <a:latin typeface="+mn-lt"/>
                        </a:rPr>
                        <a:t> and ELA (CBT)</a:t>
                      </a:r>
                      <a:endParaRPr lang="en-US" dirty="0">
                        <a:latin typeface="+mn-lt"/>
                      </a:endParaRPr>
                    </a:p>
                  </a:txBody>
                  <a:tcPr anchor="ctr"/>
                </a:tc>
                <a:tc>
                  <a:txBody>
                    <a:bodyPr/>
                    <a:lstStyle/>
                    <a:p>
                      <a:pPr algn="ctr"/>
                      <a:r>
                        <a:rPr lang="en-US" dirty="0">
                          <a:latin typeface="+mn-lt"/>
                        </a:rPr>
                        <a:t>Early High</a:t>
                      </a:r>
                      <a:br>
                        <a:rPr lang="en-US" dirty="0">
                          <a:latin typeface="+mn-lt"/>
                        </a:rPr>
                      </a:br>
                      <a:r>
                        <a:rPr lang="en-US" dirty="0">
                          <a:latin typeface="+mn-lt"/>
                        </a:rPr>
                        <a:t>School</a:t>
                      </a:r>
                      <a:r>
                        <a:rPr lang="en-US" baseline="0" dirty="0">
                          <a:latin typeface="+mn-lt"/>
                        </a:rPr>
                        <a:t> </a:t>
                      </a:r>
                      <a:r>
                        <a:rPr lang="en-US" baseline="0" dirty="0" smtClean="0">
                          <a:latin typeface="+mn-lt"/>
                        </a:rPr>
                        <a:t>Science</a:t>
                      </a:r>
                      <a:endParaRPr lang="en-US" dirty="0">
                        <a:latin typeface="+mn-lt"/>
                      </a:endParaRPr>
                    </a:p>
                  </a:txBody>
                  <a:tcPr anchor="ctr"/>
                </a:tc>
                <a:tc>
                  <a:txBody>
                    <a:bodyPr/>
                    <a:lstStyle/>
                    <a:p>
                      <a:pPr algn="ctr"/>
                      <a:r>
                        <a:rPr lang="en-US" dirty="0">
                          <a:latin typeface="+mn-lt"/>
                        </a:rPr>
                        <a:t>Elementary/Middle</a:t>
                      </a:r>
                      <a:r>
                        <a:rPr lang="en-US" baseline="0" dirty="0">
                          <a:latin typeface="+mn-lt"/>
                        </a:rPr>
                        <a:t> School S/SS and Math/ELA (PBT)</a:t>
                      </a:r>
                      <a:endParaRPr lang="en-US" dirty="0">
                        <a:latin typeface="+mn-lt"/>
                      </a:endParaRPr>
                    </a:p>
                  </a:txBody>
                  <a:tcPr anchor="ctr"/>
                </a:tc>
                <a:extLst>
                  <a:ext uri="{0D108BD9-81ED-4DB2-BD59-A6C34878D82A}">
                    <a16:rowId xmlns="" xmlns:a16="http://schemas.microsoft.com/office/drawing/2014/main" val="3796176093"/>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800" u="none" strike="noStrike" dirty="0">
                          <a:effectLst/>
                          <a:latin typeface="+mn-lt"/>
                        </a:rPr>
                        <a:t>Submit updates through UI or SR/PNP for initial orders</a:t>
                      </a:r>
                      <a:endParaRPr lang="en-US" sz="1800" b="0" i="0" u="none" strike="noStrike" dirty="0">
                        <a:solidFill>
                          <a:srgbClr val="040404"/>
                        </a:solidFill>
                        <a:effectLst/>
                        <a:latin typeface="+mn-lt"/>
                      </a:endParaRPr>
                    </a:p>
                  </a:txBody>
                  <a:tcPr marL="85725" marR="9525" marT="9525" marB="0" anchor="ctr"/>
                </a:tc>
                <a:tc gridSpan="3">
                  <a:txBody>
                    <a:bodyPr/>
                    <a:lstStyle/>
                    <a:p>
                      <a:pPr algn="ctr"/>
                      <a:r>
                        <a:rPr lang="en-US" dirty="0">
                          <a:latin typeface="+mn-lt"/>
                        </a:rPr>
                        <a:t>January 6 – 24</a:t>
                      </a:r>
                    </a:p>
                  </a:txBody>
                  <a:tcPr anchor="ctr"/>
                </a:tc>
                <a:tc hMerge="1">
                  <a:txBody>
                    <a:bodyPr/>
                    <a:lstStyle/>
                    <a:p>
                      <a:endParaRPr lang="en-US"/>
                    </a:p>
                  </a:txBody>
                  <a:tcPr/>
                </a:tc>
                <a:tc hMerge="1">
                  <a:txBody>
                    <a:bodyPr/>
                    <a:lstStyle/>
                    <a:p>
                      <a:endParaRPr lang="en-US" dirty="0"/>
                    </a:p>
                  </a:txBody>
                  <a:tcPr anchor="ctr"/>
                </a:tc>
                <a:extLst>
                  <a:ext uri="{0D108BD9-81ED-4DB2-BD59-A6C34878D82A}">
                    <a16:rowId xmlns="" xmlns:a16="http://schemas.microsoft.com/office/drawing/2014/main" val="4020845078"/>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800" u="none" strike="noStrike" dirty="0">
                          <a:effectLst/>
                          <a:latin typeface="+mn-lt"/>
                        </a:rPr>
                        <a:t>Online test session set-up begins</a:t>
                      </a:r>
                      <a:endParaRPr lang="en-US" sz="1800" b="0" i="0" u="none" strike="noStrike" dirty="0">
                        <a:solidFill>
                          <a:srgbClr val="040404"/>
                        </a:solidFill>
                        <a:effectLst/>
                        <a:latin typeface="+mn-lt"/>
                      </a:endParaRPr>
                    </a:p>
                  </a:txBody>
                  <a:tcPr marL="85725" marR="9525" marT="9525" marB="0" anchor="ctr"/>
                </a:tc>
                <a:tc gridSpan="3">
                  <a:txBody>
                    <a:bodyPr/>
                    <a:lstStyle/>
                    <a:p>
                      <a:pPr algn="ctr"/>
                      <a:r>
                        <a:rPr lang="en-US" dirty="0">
                          <a:latin typeface="+mn-lt"/>
                        </a:rPr>
                        <a:t>February 3</a:t>
                      </a:r>
                    </a:p>
                  </a:txBody>
                  <a:tcPr anchor="ctr"/>
                </a:tc>
                <a:tc hMerge="1">
                  <a:txBody>
                    <a:bodyPr/>
                    <a:lstStyle/>
                    <a:p>
                      <a:endParaRPr lang="en-US"/>
                    </a:p>
                  </a:txBody>
                  <a:tcPr/>
                </a:tc>
                <a:tc hMerge="1">
                  <a:txBody>
                    <a:bodyPr/>
                    <a:lstStyle/>
                    <a:p>
                      <a:endParaRPr lang="en-US" dirty="0"/>
                    </a:p>
                  </a:txBody>
                  <a:tcPr anchor="ctr"/>
                </a:tc>
                <a:extLst>
                  <a:ext uri="{0D108BD9-81ED-4DB2-BD59-A6C34878D82A}">
                    <a16:rowId xmlns="" xmlns:a16="http://schemas.microsoft.com/office/drawing/2014/main" val="2752436513"/>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800" u="none" strike="noStrike" dirty="0">
                          <a:effectLst/>
                          <a:latin typeface="+mn-lt"/>
                        </a:rPr>
                        <a:t>Materials scheduled to arrive in districts*</a:t>
                      </a:r>
                      <a:endParaRPr lang="en-US" sz="1800" b="0" i="0" u="none" strike="noStrike" dirty="0">
                        <a:solidFill>
                          <a:srgbClr val="040404"/>
                        </a:solidFill>
                        <a:effectLst/>
                        <a:latin typeface="+mn-lt"/>
                      </a:endParaRPr>
                    </a:p>
                  </a:txBody>
                  <a:tcPr marL="85725" marR="9525" marT="9525" marB="0" anchor="ctr"/>
                </a:tc>
                <a:tc>
                  <a:txBody>
                    <a:bodyPr/>
                    <a:lstStyle/>
                    <a:p>
                      <a:pPr algn="ctr"/>
                      <a:r>
                        <a:rPr lang="en-US" b="1" dirty="0">
                          <a:latin typeface="+mn-lt"/>
                        </a:rPr>
                        <a:t>March 3</a:t>
                      </a:r>
                    </a:p>
                    <a:p>
                      <a:pPr algn="ctr"/>
                      <a:r>
                        <a:rPr lang="en-US" dirty="0">
                          <a:latin typeface="+mn-lt"/>
                        </a:rPr>
                        <a:t>Student</a:t>
                      </a:r>
                      <a:r>
                        <a:rPr lang="en-US" baseline="0" dirty="0">
                          <a:latin typeface="+mn-lt"/>
                        </a:rPr>
                        <a:t> materials, student ID labels</a:t>
                      </a:r>
                      <a:endParaRPr lang="en-US" dirty="0">
                        <a:latin typeface="+mn-lt"/>
                      </a:endParaRPr>
                    </a:p>
                  </a:txBody>
                  <a:tcPr/>
                </a:tc>
                <a:tc>
                  <a:txBody>
                    <a:bodyPr/>
                    <a:lstStyle/>
                    <a:p>
                      <a:pPr algn="ctr"/>
                      <a:r>
                        <a:rPr lang="en-US" b="1" dirty="0">
                          <a:latin typeface="+mn-lt"/>
                        </a:rPr>
                        <a:t>March 3</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a:latin typeface="+mn-lt"/>
                        </a:rPr>
                        <a:t>Student materials,</a:t>
                      </a:r>
                    </a:p>
                    <a:p>
                      <a:pPr marL="0" marR="0" indent="0" algn="ctr" defTabSz="914400" rtl="0" eaLnBrk="1" fontAlgn="auto" latinLnBrk="0" hangingPunct="1">
                        <a:lnSpc>
                          <a:spcPct val="100000"/>
                        </a:lnSpc>
                        <a:spcBef>
                          <a:spcPts val="0"/>
                        </a:spcBef>
                        <a:spcAft>
                          <a:spcPts val="0"/>
                        </a:spcAft>
                        <a:buClrTx/>
                        <a:buSzTx/>
                        <a:buFontTx/>
                        <a:buNone/>
                        <a:tabLst/>
                        <a:defRPr/>
                      </a:pPr>
                      <a:r>
                        <a:rPr lang="en-US" b="0" dirty="0">
                          <a:latin typeface="+mn-lt"/>
                        </a:rPr>
                        <a:t>student</a:t>
                      </a:r>
                      <a:r>
                        <a:rPr lang="en-US" b="0" baseline="0" dirty="0">
                          <a:latin typeface="+mn-lt"/>
                        </a:rPr>
                        <a:t> </a:t>
                      </a:r>
                      <a:r>
                        <a:rPr lang="en-US" b="0" dirty="0">
                          <a:latin typeface="+mn-lt"/>
                        </a:rPr>
                        <a:t>ID labels</a:t>
                      </a:r>
                    </a:p>
                  </a:txBody>
                  <a:tcPr/>
                </a:tc>
                <a:tc>
                  <a:txBody>
                    <a:bodyPr/>
                    <a:lstStyle/>
                    <a:p>
                      <a:pPr algn="ctr"/>
                      <a:r>
                        <a:rPr lang="en-US" b="1" dirty="0">
                          <a:latin typeface="+mn-lt"/>
                        </a:rPr>
                        <a:t>March 24</a:t>
                      </a:r>
                    </a:p>
                    <a:p>
                      <a:pPr algn="ctr"/>
                      <a:r>
                        <a:rPr lang="en-US" b="0" dirty="0">
                          <a:latin typeface="+mn-lt"/>
                        </a:rPr>
                        <a:t>Student materials, student ID labels</a:t>
                      </a:r>
                    </a:p>
                  </a:txBody>
                  <a:tcPr/>
                </a:tc>
                <a:extLst>
                  <a:ext uri="{0D108BD9-81ED-4DB2-BD59-A6C34878D82A}">
                    <a16:rowId xmlns="" xmlns:a16="http://schemas.microsoft.com/office/drawing/2014/main" val="1175592322"/>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800" u="none" strike="noStrike" dirty="0">
                          <a:effectLst/>
                          <a:latin typeface="+mn-lt"/>
                        </a:rPr>
                        <a:t>Proctor caching test content begins</a:t>
                      </a:r>
                      <a:endParaRPr lang="en-US" sz="1800" b="0" i="0" u="none" strike="noStrike" dirty="0">
                        <a:solidFill>
                          <a:srgbClr val="040404"/>
                        </a:solidFill>
                        <a:effectLst/>
                        <a:latin typeface="+mn-lt"/>
                      </a:endParaRPr>
                    </a:p>
                  </a:txBody>
                  <a:tcPr marL="85725" marR="9525" marT="9525" marB="0" anchor="ctr"/>
                </a:tc>
                <a:tc>
                  <a:txBody>
                    <a:bodyPr/>
                    <a:lstStyle/>
                    <a:p>
                      <a:pPr algn="ctr"/>
                      <a:r>
                        <a:rPr lang="en-US" dirty="0">
                          <a:solidFill>
                            <a:schemeClr val="tx1"/>
                          </a:solidFill>
                          <a:latin typeface="+mn-lt"/>
                        </a:rPr>
                        <a:t>March 2</a:t>
                      </a:r>
                    </a:p>
                  </a:txBody>
                  <a:tcPr anchor="ctr"/>
                </a:tc>
                <a:tc>
                  <a:txBody>
                    <a:bodyPr/>
                    <a:lstStyle/>
                    <a:p>
                      <a:pPr algn="ctr"/>
                      <a:r>
                        <a:rPr lang="en-US" dirty="0">
                          <a:solidFill>
                            <a:schemeClr val="tx1"/>
                          </a:solidFill>
                          <a:latin typeface="+mn-lt"/>
                        </a:rPr>
                        <a:t>March 2</a:t>
                      </a:r>
                    </a:p>
                  </a:txBody>
                  <a:tcPr anchor="ctr"/>
                </a:tc>
                <a:tc>
                  <a:txBody>
                    <a:bodyPr/>
                    <a:lstStyle/>
                    <a:p>
                      <a:pPr algn="ctr"/>
                      <a:r>
                        <a:rPr lang="en-US" dirty="0">
                          <a:solidFill>
                            <a:schemeClr val="tx1"/>
                          </a:solidFill>
                          <a:latin typeface="+mn-lt"/>
                        </a:rPr>
                        <a:t>March 23</a:t>
                      </a:r>
                    </a:p>
                  </a:txBody>
                  <a:tcPr anchor="ctr"/>
                </a:tc>
                <a:extLst>
                  <a:ext uri="{0D108BD9-81ED-4DB2-BD59-A6C34878D82A}">
                    <a16:rowId xmlns="" xmlns:a16="http://schemas.microsoft.com/office/drawing/2014/main" val="1802385572"/>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800" u="none" strike="noStrike" dirty="0">
                          <a:effectLst/>
                          <a:latin typeface="+mn-lt"/>
                        </a:rPr>
                        <a:t>Prepare Test Sessions</a:t>
                      </a:r>
                      <a:endParaRPr lang="en-US" sz="1800" b="0" i="0" u="none" strike="noStrike" dirty="0">
                        <a:solidFill>
                          <a:srgbClr val="040404"/>
                        </a:solidFill>
                        <a:effectLst/>
                        <a:latin typeface="+mn-lt"/>
                      </a:endParaRPr>
                    </a:p>
                  </a:txBody>
                  <a:tcPr marL="85725" marR="9525" marT="9525" marB="0" anchor="ctr"/>
                </a:tc>
                <a:tc>
                  <a:txBody>
                    <a:bodyPr/>
                    <a:lstStyle/>
                    <a:p>
                      <a:pPr algn="ctr"/>
                      <a:r>
                        <a:rPr lang="en-US" dirty="0">
                          <a:solidFill>
                            <a:schemeClr val="tx1"/>
                          </a:solidFill>
                          <a:latin typeface="+mn-lt"/>
                        </a:rPr>
                        <a:t>March 13</a:t>
                      </a:r>
                    </a:p>
                  </a:txBody>
                  <a:tcPr anchor="ctr"/>
                </a:tc>
                <a:tc>
                  <a:txBody>
                    <a:bodyPr/>
                    <a:lstStyle/>
                    <a:p>
                      <a:pPr algn="ctr"/>
                      <a:r>
                        <a:rPr lang="en-US" dirty="0">
                          <a:solidFill>
                            <a:schemeClr val="tx1"/>
                          </a:solidFill>
                          <a:latin typeface="+mn-lt"/>
                        </a:rPr>
                        <a:t>March 20</a:t>
                      </a:r>
                    </a:p>
                  </a:txBody>
                  <a:tcPr anchor="ctr"/>
                </a:tc>
                <a:tc>
                  <a:txBody>
                    <a:bodyPr/>
                    <a:lstStyle/>
                    <a:p>
                      <a:pPr algn="ctr"/>
                      <a:r>
                        <a:rPr lang="en-US" dirty="0">
                          <a:solidFill>
                            <a:schemeClr val="tx1"/>
                          </a:solidFill>
                          <a:latin typeface="+mn-lt"/>
                        </a:rPr>
                        <a:t>April</a:t>
                      </a:r>
                      <a:r>
                        <a:rPr lang="en-US" baseline="0" dirty="0">
                          <a:solidFill>
                            <a:schemeClr val="tx1"/>
                          </a:solidFill>
                          <a:latin typeface="+mn-lt"/>
                        </a:rPr>
                        <a:t> 3</a:t>
                      </a:r>
                      <a:endParaRPr lang="en-US" dirty="0">
                        <a:solidFill>
                          <a:schemeClr val="tx1"/>
                        </a:solidFill>
                        <a:latin typeface="+mn-lt"/>
                      </a:endParaRPr>
                    </a:p>
                  </a:txBody>
                  <a:tcPr anchor="ctr"/>
                </a:tc>
                <a:extLst>
                  <a:ext uri="{0D108BD9-81ED-4DB2-BD59-A6C34878D82A}">
                    <a16:rowId xmlns="" xmlns:a16="http://schemas.microsoft.com/office/drawing/2014/main" val="3973086762"/>
                  </a:ext>
                </a:extLst>
              </a:tr>
            </a:tbl>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20</a:t>
            </a:fld>
            <a:r>
              <a:rPr lang="en-US" dirty="0"/>
              <a:t> </a:t>
            </a:r>
          </a:p>
        </p:txBody>
      </p:sp>
      <p:sp>
        <p:nvSpPr>
          <p:cNvPr id="6" name="TextBox 5">
            <a:extLst>
              <a:ext uri="{FF2B5EF4-FFF2-40B4-BE49-F238E27FC236}">
                <a16:creationId xmlns="" xmlns:a16="http://schemas.microsoft.com/office/drawing/2014/main" id="{BFF50EF1-4B55-4B65-9BF3-36C04E7E608F}"/>
              </a:ext>
            </a:extLst>
          </p:cNvPr>
          <p:cNvSpPr txBox="1"/>
          <p:nvPr/>
        </p:nvSpPr>
        <p:spPr>
          <a:xfrm>
            <a:off x="223071" y="5389227"/>
            <a:ext cx="8772867" cy="646331"/>
          </a:xfrm>
          <a:prstGeom prst="rect">
            <a:avLst/>
          </a:prstGeom>
          <a:noFill/>
        </p:spPr>
        <p:txBody>
          <a:bodyPr wrap="square" rtlCol="0">
            <a:spAutoFit/>
          </a:bodyPr>
          <a:lstStyle/>
          <a:p>
            <a:pPr marL="119063" indent="-119063" fontAlgn="base">
              <a:spcBef>
                <a:spcPct val="0"/>
              </a:spcBef>
              <a:spcAft>
                <a:spcPct val="0"/>
              </a:spcAft>
            </a:pPr>
            <a:r>
              <a:rPr lang="en-US" dirty="0">
                <a:solidFill>
                  <a:prstClr val="black"/>
                </a:solidFill>
                <a:ea typeface="ＭＳ Ｐゴシック" pitchFamily="34" charset="-128"/>
              </a:rPr>
              <a:t>* Materials </a:t>
            </a:r>
            <a:r>
              <a:rPr lang="en-US" dirty="0" smtClean="0">
                <a:solidFill>
                  <a:prstClr val="black"/>
                </a:solidFill>
                <a:ea typeface="ＭＳ Ｐゴシック" pitchFamily="34" charset="-128"/>
              </a:rPr>
              <a:t>arrive </a:t>
            </a:r>
            <a:r>
              <a:rPr lang="en-US" dirty="0">
                <a:solidFill>
                  <a:prstClr val="black"/>
                </a:solidFill>
                <a:ea typeface="ＭＳ Ｐゴシック" pitchFamily="34" charset="-128"/>
              </a:rPr>
              <a:t>in two waves based on selected </a:t>
            </a:r>
            <a:r>
              <a:rPr lang="en-US" dirty="0" smtClean="0">
                <a:solidFill>
                  <a:prstClr val="black"/>
                </a:solidFill>
                <a:ea typeface="ＭＳ Ｐゴシック" pitchFamily="34" charset="-128"/>
              </a:rPr>
              <a:t>testing </a:t>
            </a:r>
            <a:r>
              <a:rPr lang="en-US" dirty="0">
                <a:solidFill>
                  <a:prstClr val="black"/>
                </a:solidFill>
                <a:ea typeface="ＭＳ Ｐゴシック" pitchFamily="34" charset="-128"/>
              </a:rPr>
              <a:t>windows - A</a:t>
            </a:r>
            <a:r>
              <a:rPr lang="en-US" dirty="0">
                <a:solidFill>
                  <a:prstClr val="black"/>
                </a:solidFill>
              </a:rPr>
              <a:t>ssessment Coordinator Kits and TAMs </a:t>
            </a:r>
            <a:r>
              <a:rPr lang="en-US" dirty="0" smtClean="0">
                <a:solidFill>
                  <a:prstClr val="black"/>
                </a:solidFill>
              </a:rPr>
              <a:t>are sent </a:t>
            </a:r>
            <a:r>
              <a:rPr lang="en-US" dirty="0">
                <a:solidFill>
                  <a:prstClr val="black"/>
                </a:solidFill>
              </a:rPr>
              <a:t>in Wave 1</a:t>
            </a:r>
            <a:r>
              <a:rPr lang="en-US" dirty="0">
                <a:solidFill>
                  <a:prstClr val="black"/>
                </a:solidFill>
                <a:ea typeface="ＭＳ Ｐゴシック" pitchFamily="34" charset="-128"/>
              </a:rPr>
              <a:t> (March 3)</a:t>
            </a:r>
          </a:p>
        </p:txBody>
      </p:sp>
    </p:spTree>
    <p:extLst>
      <p:ext uri="{BB962C8B-B14F-4D97-AF65-F5344CB8AC3E}">
        <p14:creationId xmlns:p14="http://schemas.microsoft.com/office/powerpoint/2010/main" val="2054429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Spring 2020 Critical Dates – </a:t>
            </a:r>
            <a:r>
              <a:rPr lang="en-US" i="1" dirty="0"/>
              <a:t>Tentative</a:t>
            </a:r>
            <a:endParaRPr lang="en-US" dirty="0"/>
          </a:p>
        </p:txBody>
      </p:sp>
      <p:graphicFrame>
        <p:nvGraphicFramePr>
          <p:cNvPr id="5" name="Content Placeholder 4">
            <a:extLst>
              <a:ext uri="{FF2B5EF4-FFF2-40B4-BE49-F238E27FC236}">
                <a16:creationId xmlns="" xmlns:a16="http://schemas.microsoft.com/office/drawing/2014/main" id="{10EDB94F-1379-46C1-8828-D95FD803B327}"/>
              </a:ext>
            </a:extLst>
          </p:cNvPr>
          <p:cNvGraphicFramePr>
            <a:graphicFrameLocks noGrp="1"/>
          </p:cNvGraphicFramePr>
          <p:nvPr>
            <p:ph idx="1"/>
            <p:extLst>
              <p:ext uri="{D42A27DB-BD31-4B8C-83A1-F6EECF244321}">
                <p14:modId xmlns:p14="http://schemas.microsoft.com/office/powerpoint/2010/main" val="937182187"/>
              </p:ext>
            </p:extLst>
          </p:nvPr>
        </p:nvGraphicFramePr>
        <p:xfrm>
          <a:off x="223071" y="849313"/>
          <a:ext cx="8472354" cy="3310890"/>
        </p:xfrm>
        <a:graphic>
          <a:graphicData uri="http://schemas.openxmlformats.org/drawingml/2006/table">
            <a:tbl>
              <a:tblPr firstRow="1" bandRow="1">
                <a:tableStyleId>{5C22544A-7EE6-4342-B048-85BDC9FD1C3A}</a:tableStyleId>
              </a:tblPr>
              <a:tblGrid>
                <a:gridCol w="2614452">
                  <a:extLst>
                    <a:ext uri="{9D8B030D-6E8A-4147-A177-3AD203B41FA5}">
                      <a16:colId xmlns="" xmlns:a16="http://schemas.microsoft.com/office/drawing/2014/main" val="3609024828"/>
                    </a:ext>
                  </a:extLst>
                </a:gridCol>
                <a:gridCol w="1734477">
                  <a:extLst>
                    <a:ext uri="{9D8B030D-6E8A-4147-A177-3AD203B41FA5}">
                      <a16:colId xmlns="" xmlns:a16="http://schemas.microsoft.com/office/drawing/2014/main" val="2889620218"/>
                    </a:ext>
                  </a:extLst>
                </a:gridCol>
                <a:gridCol w="1863306">
                  <a:extLst>
                    <a:ext uri="{9D8B030D-6E8A-4147-A177-3AD203B41FA5}">
                      <a16:colId xmlns="" xmlns:a16="http://schemas.microsoft.com/office/drawing/2014/main" val="2819563913"/>
                    </a:ext>
                  </a:extLst>
                </a:gridCol>
                <a:gridCol w="2260119">
                  <a:extLst>
                    <a:ext uri="{9D8B030D-6E8A-4147-A177-3AD203B41FA5}">
                      <a16:colId xmlns="" xmlns:a16="http://schemas.microsoft.com/office/drawing/2014/main" val="2243266272"/>
                    </a:ext>
                  </a:extLst>
                </a:gridCol>
              </a:tblGrid>
              <a:tr h="370840">
                <a:tc>
                  <a:txBody>
                    <a:bodyPr/>
                    <a:lstStyle/>
                    <a:p>
                      <a:pPr algn="ctr"/>
                      <a:r>
                        <a:rPr lang="en-US" dirty="0">
                          <a:latin typeface="+mn-lt"/>
                        </a:rPr>
                        <a:t>Activity</a:t>
                      </a:r>
                    </a:p>
                  </a:txBody>
                  <a:tcPr anchor="ctr"/>
                </a:tc>
                <a:tc>
                  <a:txBody>
                    <a:bodyPr/>
                    <a:lstStyle/>
                    <a:p>
                      <a:pPr algn="ctr"/>
                      <a:r>
                        <a:rPr lang="en-US" dirty="0">
                          <a:latin typeface="+mn-lt"/>
                        </a:rPr>
                        <a:t>Extended Math</a:t>
                      </a:r>
                      <a:r>
                        <a:rPr lang="en-US" baseline="0" dirty="0">
                          <a:latin typeface="+mn-lt"/>
                        </a:rPr>
                        <a:t> and ELA (CBT)</a:t>
                      </a:r>
                      <a:endParaRPr lang="en-US" dirty="0">
                        <a:latin typeface="+mn-lt"/>
                      </a:endParaRPr>
                    </a:p>
                  </a:txBody>
                  <a:tcPr anchor="ctr"/>
                </a:tc>
                <a:tc>
                  <a:txBody>
                    <a:bodyPr/>
                    <a:lstStyle/>
                    <a:p>
                      <a:pPr algn="ctr"/>
                      <a:r>
                        <a:rPr lang="en-US" dirty="0">
                          <a:latin typeface="+mn-lt"/>
                        </a:rPr>
                        <a:t>Early High School Science</a:t>
                      </a:r>
                    </a:p>
                  </a:txBody>
                  <a:tcPr anchor="ctr"/>
                </a:tc>
                <a:tc>
                  <a:txBody>
                    <a:bodyPr/>
                    <a:lstStyle/>
                    <a:p>
                      <a:pPr algn="ctr"/>
                      <a:r>
                        <a:rPr lang="en-US" dirty="0">
                          <a:latin typeface="+mn-lt"/>
                        </a:rPr>
                        <a:t>Elementary/Middle</a:t>
                      </a:r>
                      <a:r>
                        <a:rPr lang="en-US" baseline="0" dirty="0">
                          <a:latin typeface="+mn-lt"/>
                        </a:rPr>
                        <a:t> School S/SS and Math/ELA (PBT)</a:t>
                      </a:r>
                      <a:endParaRPr lang="en-US" dirty="0">
                        <a:latin typeface="+mn-lt"/>
                      </a:endParaRPr>
                    </a:p>
                  </a:txBody>
                  <a:tcPr anchor="ctr"/>
                </a:tc>
                <a:extLst>
                  <a:ext uri="{0D108BD9-81ED-4DB2-BD59-A6C34878D82A}">
                    <a16:rowId xmlns="" xmlns:a16="http://schemas.microsoft.com/office/drawing/2014/main" val="3796176093"/>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800" b="0" i="0" u="none" strike="noStrike" dirty="0">
                          <a:solidFill>
                            <a:srgbClr val="040404"/>
                          </a:solidFill>
                          <a:effectLst/>
                          <a:latin typeface="+mn-lt"/>
                        </a:rPr>
                        <a:t>Additional Orders – </a:t>
                      </a:r>
                    </a:p>
                    <a:p>
                      <a:pPr algn="l" rtl="0" fontAlgn="ctr"/>
                      <a:r>
                        <a:rPr lang="en-US" sz="1800" b="0" i="0" u="none" strike="noStrike" dirty="0">
                          <a:solidFill>
                            <a:srgbClr val="040404"/>
                          </a:solidFill>
                          <a:effectLst/>
                          <a:latin typeface="+mn-lt"/>
                        </a:rPr>
                        <a:t>Secure Materials</a:t>
                      </a:r>
                    </a:p>
                  </a:txBody>
                  <a:tcPr marL="85725" marR="9525" marT="9525" marB="0" anchor="ctr"/>
                </a:tc>
                <a:tc gridSpan="2">
                  <a:txBody>
                    <a:bodyPr/>
                    <a:lstStyle/>
                    <a:p>
                      <a:pPr algn="ctr"/>
                      <a:r>
                        <a:rPr lang="en-US" dirty="0">
                          <a:latin typeface="+mn-lt"/>
                        </a:rPr>
                        <a:t>March 4* – April 21</a:t>
                      </a:r>
                    </a:p>
                  </a:txBody>
                  <a:tcPr anchor="ctr"/>
                </a:tc>
                <a:tc hMerge="1">
                  <a:txBody>
                    <a:bodyPr/>
                    <a:lstStyle/>
                    <a:p>
                      <a:pPr algn="ctr"/>
                      <a:endParaRPr lang="en-US" dirty="0">
                        <a:latin typeface="Trebuchet MS" panose="020B0603020202020204" pitchFamily="34" charset="0"/>
                      </a:endParaRPr>
                    </a:p>
                  </a:txBody>
                  <a:tcPr anchor="ctr"/>
                </a:tc>
                <a:tc>
                  <a:txBody>
                    <a:bodyPr/>
                    <a:lstStyle/>
                    <a:p>
                      <a:pPr algn="ctr"/>
                      <a:r>
                        <a:rPr lang="en-US" dirty="0">
                          <a:latin typeface="+mn-lt"/>
                        </a:rPr>
                        <a:t>March 25* – April 21</a:t>
                      </a:r>
                    </a:p>
                  </a:txBody>
                  <a:tcPr anchor="ctr"/>
                </a:tc>
                <a:extLst>
                  <a:ext uri="{0D108BD9-81ED-4DB2-BD59-A6C34878D82A}">
                    <a16:rowId xmlns="" xmlns:a16="http://schemas.microsoft.com/office/drawing/2014/main" val="4020845078"/>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800" b="0" i="0" u="none" strike="noStrike" dirty="0">
                          <a:solidFill>
                            <a:srgbClr val="040404"/>
                          </a:solidFill>
                          <a:effectLst/>
                          <a:latin typeface="+mn-lt"/>
                        </a:rPr>
                        <a:t>Additional Orders – </a:t>
                      </a:r>
                    </a:p>
                    <a:p>
                      <a:pPr algn="l" rtl="0" fontAlgn="ctr"/>
                      <a:r>
                        <a:rPr lang="en-US" sz="1800" b="0" i="0" u="none" strike="noStrike" dirty="0">
                          <a:solidFill>
                            <a:srgbClr val="040404"/>
                          </a:solidFill>
                          <a:effectLst/>
                          <a:latin typeface="+mn-lt"/>
                        </a:rPr>
                        <a:t>Non-secure Materials</a:t>
                      </a:r>
                    </a:p>
                  </a:txBody>
                  <a:tcPr marL="85725" marR="9525" marT="9525" marB="0" anchor="ctr"/>
                </a:tc>
                <a:tc gridSpan="3">
                  <a:txBody>
                    <a:bodyPr/>
                    <a:lstStyle/>
                    <a:p>
                      <a:pPr algn="ctr"/>
                      <a:r>
                        <a:rPr lang="en-US" dirty="0">
                          <a:latin typeface="+mn-lt"/>
                        </a:rPr>
                        <a:t>March 4* – April 29</a:t>
                      </a:r>
                    </a:p>
                  </a:txBody>
                  <a:tcPr anchor="ctr"/>
                </a:tc>
                <a:tc hMerge="1">
                  <a:txBody>
                    <a:bodyPr/>
                    <a:lstStyle/>
                    <a:p>
                      <a:pPr algn="ctr"/>
                      <a:endParaRPr lang="en-US" dirty="0">
                        <a:latin typeface="Trebuchet MS" panose="020B0603020202020204" pitchFamily="34" charset="0"/>
                      </a:endParaRPr>
                    </a:p>
                  </a:txBody>
                  <a:tcPr anchor="ctr"/>
                </a:tc>
                <a:tc hMerge="1">
                  <a:txBody>
                    <a:bodyPr/>
                    <a:lstStyle/>
                    <a:p>
                      <a:pPr algn="ctr"/>
                      <a:endParaRPr lang="en-US" b="0" dirty="0">
                        <a:latin typeface="Trebuchet MS" panose="020B0603020202020204" pitchFamily="34" charset="0"/>
                      </a:endParaRPr>
                    </a:p>
                  </a:txBody>
                  <a:tcPr anchor="ctr"/>
                </a:tc>
                <a:extLst>
                  <a:ext uri="{0D108BD9-81ED-4DB2-BD59-A6C34878D82A}">
                    <a16:rowId xmlns="" xmlns:a16="http://schemas.microsoft.com/office/drawing/2014/main" val="2752436513"/>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800" b="1" i="0" u="none" strike="noStrike" dirty="0">
                          <a:solidFill>
                            <a:srgbClr val="040404"/>
                          </a:solidFill>
                          <a:effectLst/>
                          <a:latin typeface="+mn-lt"/>
                        </a:rPr>
                        <a:t>Deadline for UPS scorable </a:t>
                      </a:r>
                      <a:r>
                        <a:rPr lang="en-US" sz="1800" b="1" i="0" u="sng" strike="noStrike" dirty="0">
                          <a:solidFill>
                            <a:srgbClr val="040404"/>
                          </a:solidFill>
                          <a:effectLst/>
                          <a:latin typeface="+mn-lt"/>
                        </a:rPr>
                        <a:t>pickups</a:t>
                      </a:r>
                      <a:r>
                        <a:rPr lang="en-US" sz="1800" b="1" i="0" u="none" strike="noStrike" dirty="0">
                          <a:solidFill>
                            <a:srgbClr val="040404"/>
                          </a:solidFill>
                          <a:effectLst/>
                          <a:latin typeface="+mn-lt"/>
                        </a:rPr>
                        <a:t>**</a:t>
                      </a:r>
                    </a:p>
                  </a:txBody>
                  <a:tcPr marL="85725" marR="9525" marT="9525" marB="0" anchor="ctr"/>
                </a:tc>
                <a:tc gridSpan="3">
                  <a:txBody>
                    <a:bodyPr/>
                    <a:lstStyle/>
                    <a:p>
                      <a:pPr algn="ctr"/>
                      <a:r>
                        <a:rPr lang="en-US" sz="1800" b="1" baseline="0" dirty="0">
                          <a:latin typeface="+mn-lt"/>
                        </a:rPr>
                        <a:t>April 29</a:t>
                      </a:r>
                    </a:p>
                    <a:p>
                      <a:pPr algn="ctr"/>
                      <a:r>
                        <a:rPr lang="en-US" sz="1800" b="1" dirty="0">
                          <a:latin typeface="+mn-lt"/>
                        </a:rPr>
                        <a:t>Schedule</a:t>
                      </a:r>
                      <a:r>
                        <a:rPr lang="en-US" sz="1800" b="1" baseline="0" dirty="0">
                          <a:latin typeface="+mn-lt"/>
                        </a:rPr>
                        <a:t> pickup by April 28</a:t>
                      </a:r>
                      <a:endParaRPr lang="en-US" sz="1800" b="1" dirty="0">
                        <a:latin typeface="+mn-lt"/>
                      </a:endParaRPr>
                    </a:p>
                  </a:txBody>
                  <a:tcPr anchor="ctr"/>
                </a:tc>
                <a:tc hMerge="1">
                  <a:txBody>
                    <a:bodyPr/>
                    <a:lstStyle/>
                    <a:p>
                      <a:endParaRPr lang="en-US"/>
                    </a:p>
                  </a:txBody>
                  <a:tcPr/>
                </a:tc>
                <a:tc hMerge="1">
                  <a:txBody>
                    <a:bodyPr/>
                    <a:lstStyle/>
                    <a:p>
                      <a:pPr algn="ctr"/>
                      <a:endParaRPr lang="en-US" sz="1800" b="1" dirty="0">
                        <a:latin typeface="Trebuchet MS" panose="020B0603020202020204" pitchFamily="34" charset="0"/>
                      </a:endParaRPr>
                    </a:p>
                  </a:txBody>
                  <a:tcPr anchor="ctr"/>
                </a:tc>
                <a:extLst>
                  <a:ext uri="{0D108BD9-81ED-4DB2-BD59-A6C34878D82A}">
                    <a16:rowId xmlns="" xmlns:a16="http://schemas.microsoft.com/office/drawing/2014/main" val="1175592322"/>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800" b="0" i="0" u="none" strike="noStrike" dirty="0">
                          <a:solidFill>
                            <a:srgbClr val="040404"/>
                          </a:solidFill>
                          <a:effectLst/>
                          <a:latin typeface="+mn-lt"/>
                        </a:rPr>
                        <a:t>Deadline for UPS nonscorable </a:t>
                      </a:r>
                      <a:r>
                        <a:rPr lang="en-US" sz="1800" b="0" i="0" u="sng" strike="noStrike" dirty="0">
                          <a:solidFill>
                            <a:srgbClr val="040404"/>
                          </a:solidFill>
                          <a:effectLst/>
                          <a:latin typeface="+mn-lt"/>
                        </a:rPr>
                        <a:t>pickups</a:t>
                      </a:r>
                    </a:p>
                  </a:txBody>
                  <a:tcPr marL="85725" marR="9525" marT="9525" marB="0" anchor="ctr"/>
                </a:tc>
                <a:tc gridSpan="3">
                  <a:txBody>
                    <a:bodyPr/>
                    <a:lstStyle/>
                    <a:p>
                      <a:pPr algn="ctr"/>
                      <a:r>
                        <a:rPr lang="en-US" sz="1800" b="0" dirty="0">
                          <a:latin typeface="+mn-lt"/>
                        </a:rPr>
                        <a:t>May 1</a:t>
                      </a:r>
                    </a:p>
                    <a:p>
                      <a:pPr algn="ctr"/>
                      <a:r>
                        <a:rPr lang="en-US" sz="1800" b="0" dirty="0">
                          <a:latin typeface="+mn-lt"/>
                        </a:rPr>
                        <a:t>Schedule</a:t>
                      </a:r>
                      <a:r>
                        <a:rPr lang="en-US" sz="1800" b="0" baseline="0" dirty="0">
                          <a:latin typeface="+mn-lt"/>
                        </a:rPr>
                        <a:t> pickup by April 29</a:t>
                      </a:r>
                      <a:endParaRPr lang="en-US" sz="1800" b="0" dirty="0">
                        <a:latin typeface="+mn-lt"/>
                      </a:endParaRPr>
                    </a:p>
                  </a:txBody>
                  <a:tcPr anchor="ctr"/>
                </a:tc>
                <a:tc hMerge="1">
                  <a:txBody>
                    <a:bodyPr/>
                    <a:lstStyle/>
                    <a:p>
                      <a:endParaRPr lang="en-US"/>
                    </a:p>
                  </a:txBody>
                  <a:tcPr/>
                </a:tc>
                <a:tc hMerge="1">
                  <a:txBody>
                    <a:bodyPr/>
                    <a:lstStyle/>
                    <a:p>
                      <a:pPr algn="ctr"/>
                      <a:endParaRPr lang="en-US" sz="1800" b="0" dirty="0">
                        <a:latin typeface="Trebuchet MS" panose="020B0603020202020204" pitchFamily="34" charset="0"/>
                      </a:endParaRPr>
                    </a:p>
                  </a:txBody>
                  <a:tcPr anchor="ctr"/>
                </a:tc>
                <a:extLst>
                  <a:ext uri="{0D108BD9-81ED-4DB2-BD59-A6C34878D82A}">
                    <a16:rowId xmlns="" xmlns:a16="http://schemas.microsoft.com/office/drawing/2014/main" val="1802385572"/>
                  </a:ext>
                </a:extLst>
              </a:tr>
            </a:tbl>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21</a:t>
            </a:fld>
            <a:r>
              <a:rPr lang="en-US" dirty="0"/>
              <a:t> </a:t>
            </a:r>
          </a:p>
        </p:txBody>
      </p:sp>
      <p:sp>
        <p:nvSpPr>
          <p:cNvPr id="7" name="TextBox 6">
            <a:extLst>
              <a:ext uri="{FF2B5EF4-FFF2-40B4-BE49-F238E27FC236}">
                <a16:creationId xmlns="" xmlns:a16="http://schemas.microsoft.com/office/drawing/2014/main" id="{C339D3BA-C61B-4148-AD4F-65FF360DD0EE}"/>
              </a:ext>
            </a:extLst>
          </p:cNvPr>
          <p:cNvSpPr txBox="1"/>
          <p:nvPr/>
        </p:nvSpPr>
        <p:spPr>
          <a:xfrm>
            <a:off x="223071" y="4480127"/>
            <a:ext cx="8762999" cy="1477328"/>
          </a:xfrm>
          <a:prstGeom prst="rect">
            <a:avLst/>
          </a:prstGeom>
          <a:noFill/>
        </p:spPr>
        <p:txBody>
          <a:bodyPr wrap="square" rtlCol="0">
            <a:spAutoFit/>
          </a:bodyPr>
          <a:lstStyle/>
          <a:p>
            <a:pPr fontAlgn="base">
              <a:spcBef>
                <a:spcPct val="0"/>
              </a:spcBef>
              <a:spcAft>
                <a:spcPct val="0"/>
              </a:spcAft>
            </a:pPr>
            <a:r>
              <a:rPr lang="en-US" dirty="0">
                <a:solidFill>
                  <a:prstClr val="black"/>
                </a:solidFill>
                <a:ea typeface="ＭＳ Ｐゴシック" pitchFamily="34" charset="-128"/>
              </a:rPr>
              <a:t>*Additional orders placed prior to receiving Wave 1 materials will not be reviewed or approved (i.e., if only the regular window will be used, do not place additional orders until March 25).</a:t>
            </a:r>
          </a:p>
          <a:p>
            <a:pPr fontAlgn="base">
              <a:spcBef>
                <a:spcPct val="0"/>
              </a:spcBef>
              <a:spcAft>
                <a:spcPct val="0"/>
              </a:spcAft>
            </a:pPr>
            <a:r>
              <a:rPr lang="en-US" dirty="0">
                <a:solidFill>
                  <a:prstClr val="black"/>
                </a:solidFill>
                <a:ea typeface="ＭＳ Ｐゴシック" pitchFamily="34" charset="-128"/>
              </a:rPr>
              <a:t>**If scorable materials are </a:t>
            </a:r>
            <a:r>
              <a:rPr lang="en-US" b="1" dirty="0">
                <a:solidFill>
                  <a:prstClr val="black"/>
                </a:solidFill>
                <a:ea typeface="ＭＳ Ｐゴシック" pitchFamily="34" charset="-128"/>
              </a:rPr>
              <a:t>not</a:t>
            </a:r>
            <a:r>
              <a:rPr lang="en-US" dirty="0">
                <a:solidFill>
                  <a:prstClr val="black"/>
                </a:solidFill>
                <a:ea typeface="ＭＳ Ｐゴシック" pitchFamily="34" charset="-128"/>
              </a:rPr>
              <a:t> picked up by </a:t>
            </a:r>
            <a:r>
              <a:rPr lang="en-US" dirty="0">
                <a:solidFill>
                  <a:prstClr val="black"/>
                </a:solidFill>
              </a:rPr>
              <a:t>April 29, 2020 </a:t>
            </a:r>
            <a:r>
              <a:rPr lang="en-US" i="1" dirty="0">
                <a:solidFill>
                  <a:prstClr val="black"/>
                </a:solidFill>
                <a:ea typeface="ＭＳ Ｐゴシック" pitchFamily="34" charset="-128"/>
              </a:rPr>
              <a:t>there is no guarantee </a:t>
            </a:r>
            <a:r>
              <a:rPr lang="en-US" dirty="0">
                <a:solidFill>
                  <a:prstClr val="black"/>
                </a:solidFill>
                <a:ea typeface="ＭＳ Ｐゴシック" pitchFamily="34" charset="-128"/>
              </a:rPr>
              <a:t>that records for these PBT students </a:t>
            </a:r>
            <a:r>
              <a:rPr lang="en-US" b="1" dirty="0">
                <a:solidFill>
                  <a:prstClr val="black"/>
                </a:solidFill>
                <a:ea typeface="ＭＳ Ｐゴシック" pitchFamily="34" charset="-128"/>
              </a:rPr>
              <a:t>will be included in SBD or scored.</a:t>
            </a:r>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375637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Spring 2020 Critical Dates – </a:t>
            </a:r>
            <a:r>
              <a:rPr lang="en-US" i="1" dirty="0"/>
              <a:t>Tentative</a:t>
            </a:r>
            <a:endParaRPr lang="en-US" dirty="0"/>
          </a:p>
        </p:txBody>
      </p:sp>
      <p:graphicFrame>
        <p:nvGraphicFramePr>
          <p:cNvPr id="5" name="Content Placeholder 4">
            <a:extLst>
              <a:ext uri="{FF2B5EF4-FFF2-40B4-BE49-F238E27FC236}">
                <a16:creationId xmlns="" xmlns:a16="http://schemas.microsoft.com/office/drawing/2014/main" id="{10EDB94F-1379-46C1-8828-D95FD803B327}"/>
              </a:ext>
            </a:extLst>
          </p:cNvPr>
          <p:cNvGraphicFramePr>
            <a:graphicFrameLocks noGrp="1"/>
          </p:cNvGraphicFramePr>
          <p:nvPr>
            <p:ph idx="1"/>
            <p:extLst>
              <p:ext uri="{D42A27DB-BD31-4B8C-83A1-F6EECF244321}">
                <p14:modId xmlns:p14="http://schemas.microsoft.com/office/powerpoint/2010/main" val="2361480965"/>
              </p:ext>
            </p:extLst>
          </p:nvPr>
        </p:nvGraphicFramePr>
        <p:xfrm>
          <a:off x="488333" y="921421"/>
          <a:ext cx="8161804" cy="3416935"/>
        </p:xfrm>
        <a:graphic>
          <a:graphicData uri="http://schemas.openxmlformats.org/drawingml/2006/table">
            <a:tbl>
              <a:tblPr firstRow="1" bandRow="1">
                <a:tableStyleId>{5C22544A-7EE6-4342-B048-85BDC9FD1C3A}</a:tableStyleId>
              </a:tblPr>
              <a:tblGrid>
                <a:gridCol w="2614452">
                  <a:extLst>
                    <a:ext uri="{9D8B030D-6E8A-4147-A177-3AD203B41FA5}">
                      <a16:colId xmlns="" xmlns:a16="http://schemas.microsoft.com/office/drawing/2014/main" val="3609024828"/>
                    </a:ext>
                  </a:extLst>
                </a:gridCol>
                <a:gridCol w="3347617">
                  <a:extLst>
                    <a:ext uri="{9D8B030D-6E8A-4147-A177-3AD203B41FA5}">
                      <a16:colId xmlns="" xmlns:a16="http://schemas.microsoft.com/office/drawing/2014/main" val="2889620218"/>
                    </a:ext>
                  </a:extLst>
                </a:gridCol>
                <a:gridCol w="2199735">
                  <a:extLst>
                    <a:ext uri="{9D8B030D-6E8A-4147-A177-3AD203B41FA5}">
                      <a16:colId xmlns="" xmlns:a16="http://schemas.microsoft.com/office/drawing/2014/main" val="2819563913"/>
                    </a:ext>
                  </a:extLst>
                </a:gridCol>
              </a:tblGrid>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1" i="0" u="none" strike="noStrike" dirty="0">
                          <a:solidFill>
                            <a:srgbClr val="FFFFFF"/>
                          </a:solidFill>
                          <a:effectLst/>
                          <a:latin typeface="+mn-lt"/>
                        </a:rPr>
                        <a:t>Description</a:t>
                      </a:r>
                    </a:p>
                  </a:txBody>
                  <a:tcPr marL="9525" marR="9525" marT="9525"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1" i="0" u="none" strike="noStrike" dirty="0">
                          <a:solidFill>
                            <a:srgbClr val="FFFFFF"/>
                          </a:solidFill>
                          <a:effectLst/>
                          <a:latin typeface="+mn-lt"/>
                        </a:rPr>
                        <a:t>Post</a:t>
                      </a:r>
                      <a:r>
                        <a:rPr lang="en-US" sz="1800" b="1" i="0" u="none" strike="noStrike" baseline="0" dirty="0">
                          <a:solidFill>
                            <a:srgbClr val="FFFFFF"/>
                          </a:solidFill>
                          <a:effectLst/>
                          <a:latin typeface="+mn-lt"/>
                        </a:rPr>
                        <a:t> Testing </a:t>
                      </a:r>
                      <a:r>
                        <a:rPr lang="en-US" sz="1800" b="1" i="0" u="none" strike="noStrike" dirty="0">
                          <a:solidFill>
                            <a:srgbClr val="FFFFFF"/>
                          </a:solidFill>
                          <a:effectLst/>
                          <a:latin typeface="+mn-lt"/>
                        </a:rPr>
                        <a:t>Clean-up Tasks</a:t>
                      </a:r>
                    </a:p>
                  </a:txBody>
                  <a:tcPr marL="9525" marR="9525" marT="9525"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1" i="0" u="none" strike="noStrike" dirty="0">
                          <a:solidFill>
                            <a:srgbClr val="FFFFFF"/>
                          </a:solidFill>
                          <a:effectLst/>
                          <a:latin typeface="+mn-lt"/>
                        </a:rPr>
                        <a:t>Window Dates</a:t>
                      </a:r>
                    </a:p>
                  </a:txBody>
                  <a:tcPr marL="9525" marR="9525" marT="9525" marB="0" anchor="ctr"/>
                </a:tc>
                <a:extLst>
                  <a:ext uri="{0D108BD9-81ED-4DB2-BD59-A6C34878D82A}">
                    <a16:rowId xmlns="" xmlns:a16="http://schemas.microsoft.com/office/drawing/2014/main" val="3796176093"/>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0" i="0" u="none" strike="noStrike" dirty="0">
                          <a:solidFill>
                            <a:srgbClr val="040404"/>
                          </a:solidFill>
                          <a:effectLst/>
                          <a:latin typeface="+mn-lt"/>
                        </a:rPr>
                        <a:t>Initial</a:t>
                      </a:r>
                      <a:r>
                        <a:rPr lang="en-US" sz="1800" b="0" i="0" u="none" strike="noStrike" baseline="0" dirty="0">
                          <a:solidFill>
                            <a:srgbClr val="040404"/>
                          </a:solidFill>
                          <a:effectLst/>
                          <a:latin typeface="+mn-lt"/>
                        </a:rPr>
                        <a:t> PAnext Clean-up (School and District)</a:t>
                      </a:r>
                      <a:endParaRPr lang="en-US" sz="1800" b="0" i="0" u="none" strike="noStrike" dirty="0">
                        <a:solidFill>
                          <a:srgbClr val="040404"/>
                        </a:solidFill>
                        <a:effectLst/>
                        <a:latin typeface="+mn-lt"/>
                      </a:endParaRPr>
                    </a:p>
                  </a:txBody>
                  <a:tcPr marL="85725" marR="9525" marT="9525"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0" i="0" u="none" strike="noStrike" dirty="0">
                          <a:solidFill>
                            <a:srgbClr val="040404"/>
                          </a:solidFill>
                          <a:effectLst/>
                          <a:latin typeface="+mn-lt"/>
                        </a:rPr>
                        <a:t>Confirm Student Registrations</a:t>
                      </a:r>
                    </a:p>
                    <a:p>
                      <a:pPr algn="ctr" rtl="0" fontAlgn="ctr"/>
                      <a:r>
                        <a:rPr lang="en-US" sz="1800" b="0" i="0" u="none" strike="noStrike" dirty="0">
                          <a:solidFill>
                            <a:srgbClr val="040404"/>
                          </a:solidFill>
                          <a:effectLst/>
                          <a:latin typeface="+mn-lt"/>
                        </a:rPr>
                        <a:t>Update Used</a:t>
                      </a:r>
                      <a:r>
                        <a:rPr lang="en-US" sz="1800" b="0" i="0" u="none" strike="noStrike" baseline="0" dirty="0">
                          <a:solidFill>
                            <a:srgbClr val="040404"/>
                          </a:solidFill>
                          <a:effectLst/>
                          <a:latin typeface="+mn-lt"/>
                        </a:rPr>
                        <a:t> Accommodations</a:t>
                      </a:r>
                      <a:endParaRPr lang="en-US" sz="1800" b="0" i="0" u="none" strike="noStrike" dirty="0">
                        <a:solidFill>
                          <a:srgbClr val="040404"/>
                        </a:solidFill>
                        <a:effectLst/>
                        <a:latin typeface="+mn-lt"/>
                      </a:endParaRPr>
                    </a:p>
                    <a:p>
                      <a:pPr algn="ctr" rtl="0" fontAlgn="ctr"/>
                      <a:r>
                        <a:rPr lang="en-US" sz="1800" b="0" i="0" u="none" strike="noStrike" dirty="0">
                          <a:solidFill>
                            <a:srgbClr val="040404"/>
                          </a:solidFill>
                          <a:effectLst/>
                          <a:latin typeface="+mn-lt"/>
                        </a:rPr>
                        <a:t>Mark</a:t>
                      </a:r>
                      <a:r>
                        <a:rPr lang="en-US" sz="1800" b="0" i="0" u="none" strike="noStrike" baseline="0" dirty="0">
                          <a:solidFill>
                            <a:srgbClr val="040404"/>
                          </a:solidFill>
                          <a:effectLst/>
                          <a:latin typeface="+mn-lt"/>
                        </a:rPr>
                        <a:t> Complete </a:t>
                      </a:r>
                      <a:r>
                        <a:rPr lang="en-US" sz="1800" b="0" i="0" u="none" strike="noStrike" baseline="0" dirty="0" smtClean="0">
                          <a:solidFill>
                            <a:srgbClr val="040404"/>
                          </a:solidFill>
                          <a:effectLst/>
                          <a:latin typeface="+mn-lt"/>
                        </a:rPr>
                        <a:t>Units</a:t>
                      </a:r>
                      <a:endParaRPr lang="en-US" sz="1800" b="0" i="0" u="none" strike="noStrike" baseline="0" dirty="0">
                        <a:solidFill>
                          <a:srgbClr val="040404"/>
                        </a:solidFill>
                        <a:effectLst/>
                        <a:latin typeface="+mn-lt"/>
                      </a:endParaRPr>
                    </a:p>
                    <a:p>
                      <a:pPr algn="ctr" rtl="0" fontAlgn="ctr"/>
                      <a:r>
                        <a:rPr lang="en-US" sz="1800" b="0" i="0" u="none" strike="noStrike" baseline="0" dirty="0">
                          <a:solidFill>
                            <a:srgbClr val="040404"/>
                          </a:solidFill>
                          <a:effectLst/>
                          <a:latin typeface="+mn-lt"/>
                        </a:rPr>
                        <a:t>Stop Sessions</a:t>
                      </a:r>
                    </a:p>
                    <a:p>
                      <a:pPr algn="ctr" rtl="0" fontAlgn="ctr"/>
                      <a:r>
                        <a:rPr lang="en-US" sz="1800" b="0" i="0" u="none" strike="noStrike" baseline="0" dirty="0">
                          <a:solidFill>
                            <a:srgbClr val="040404"/>
                          </a:solidFill>
                          <a:effectLst/>
                          <a:latin typeface="+mn-lt"/>
                        </a:rPr>
                        <a:t>Indicate Not Test and Void Test Score Reasons/Codes</a:t>
                      </a:r>
                    </a:p>
                    <a:p>
                      <a:pPr algn="ctr" rtl="0" fontAlgn="ctr"/>
                      <a:r>
                        <a:rPr lang="en-US" sz="1800" b="0" i="0" u="none" strike="noStrike" baseline="0" dirty="0">
                          <a:solidFill>
                            <a:srgbClr val="040404"/>
                          </a:solidFill>
                          <a:effectLst/>
                          <a:latin typeface="+mn-lt"/>
                        </a:rPr>
                        <a:t>Resolve Rejected Student Tests</a:t>
                      </a:r>
                      <a:endParaRPr lang="en-US" sz="1800" b="0" i="0" u="none" strike="noStrike" dirty="0">
                        <a:solidFill>
                          <a:srgbClr val="040404"/>
                        </a:solidFill>
                        <a:effectLst/>
                        <a:latin typeface="+mn-lt"/>
                      </a:endParaRPr>
                    </a:p>
                  </a:txBody>
                  <a:tcPr marL="9525" marR="9525" marT="9525"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0" i="0" u="none" strike="noStrike" dirty="0">
                          <a:solidFill>
                            <a:srgbClr val="040404"/>
                          </a:solidFill>
                          <a:effectLst/>
                          <a:latin typeface="+mn-lt"/>
                        </a:rPr>
                        <a:t>Prior to May 8</a:t>
                      </a:r>
                    </a:p>
                  </a:txBody>
                  <a:tcPr marL="9525" marR="9525" marT="9525" marB="0" anchor="ctr"/>
                </a:tc>
                <a:extLst>
                  <a:ext uri="{0D108BD9-81ED-4DB2-BD59-A6C34878D82A}">
                    <a16:rowId xmlns="" xmlns:a16="http://schemas.microsoft.com/office/drawing/2014/main" val="4020845078"/>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0" i="0" u="none" strike="noStrike" dirty="0">
                          <a:solidFill>
                            <a:srgbClr val="040404"/>
                          </a:solidFill>
                          <a:effectLst/>
                          <a:latin typeface="+mn-lt"/>
                        </a:rPr>
                        <a:t>Final PAnext</a:t>
                      </a:r>
                      <a:r>
                        <a:rPr lang="en-US" sz="1800" b="0" i="0" u="none" strike="noStrike" baseline="0" dirty="0">
                          <a:solidFill>
                            <a:srgbClr val="040404"/>
                          </a:solidFill>
                          <a:effectLst/>
                          <a:latin typeface="+mn-lt"/>
                        </a:rPr>
                        <a:t> Clean-up (District)</a:t>
                      </a:r>
                      <a:endParaRPr lang="en-US" sz="1800" b="0" i="0" u="none" strike="noStrike" dirty="0">
                        <a:solidFill>
                          <a:srgbClr val="040404"/>
                        </a:solidFill>
                        <a:effectLst/>
                        <a:latin typeface="+mn-lt"/>
                      </a:endParaRPr>
                    </a:p>
                  </a:txBody>
                  <a:tcPr marL="85725" marR="9525" marT="9525"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0" i="0" u="none" strike="noStrike" dirty="0">
                          <a:solidFill>
                            <a:srgbClr val="040404"/>
                          </a:solidFill>
                          <a:effectLst/>
                          <a:latin typeface="+mn-lt"/>
                        </a:rPr>
                        <a:t>Demographics</a:t>
                      </a:r>
                      <a:r>
                        <a:rPr lang="en-US" sz="1800" b="0" i="0" u="none" strike="noStrike" baseline="0" dirty="0">
                          <a:solidFill>
                            <a:srgbClr val="040404"/>
                          </a:solidFill>
                          <a:effectLst/>
                          <a:latin typeface="+mn-lt"/>
                        </a:rPr>
                        <a:t> and invalidations cleaned in PAnext</a:t>
                      </a:r>
                      <a:endParaRPr lang="en-US" sz="1800" b="0" i="0" u="none" strike="noStrike" dirty="0">
                        <a:solidFill>
                          <a:srgbClr val="040404"/>
                        </a:solidFill>
                        <a:effectLst/>
                        <a:latin typeface="+mn-lt"/>
                      </a:endParaRPr>
                    </a:p>
                  </a:txBody>
                  <a:tcPr marL="9525" marR="9525" marT="9525"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0" i="0" u="none" strike="noStrike" dirty="0">
                          <a:solidFill>
                            <a:srgbClr val="040404"/>
                          </a:solidFill>
                          <a:effectLst/>
                          <a:latin typeface="+mn-lt"/>
                        </a:rPr>
                        <a:t>May 11 – 13</a:t>
                      </a:r>
                    </a:p>
                  </a:txBody>
                  <a:tcPr marL="9525" marR="9525" marT="9525" marB="0" anchor="ctr"/>
                </a:tc>
                <a:extLst>
                  <a:ext uri="{0D108BD9-81ED-4DB2-BD59-A6C34878D82A}">
                    <a16:rowId xmlns="" xmlns:a16="http://schemas.microsoft.com/office/drawing/2014/main" val="2752436513"/>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0" i="0" u="none" strike="noStrike" dirty="0">
                          <a:solidFill>
                            <a:srgbClr val="040404"/>
                          </a:solidFill>
                          <a:effectLst/>
                          <a:latin typeface="+mn-lt"/>
                        </a:rPr>
                        <a:t>Student</a:t>
                      </a:r>
                      <a:r>
                        <a:rPr lang="en-US" sz="1800" b="0" i="0" u="none" strike="noStrike" baseline="0" dirty="0">
                          <a:solidFill>
                            <a:srgbClr val="040404"/>
                          </a:solidFill>
                          <a:effectLst/>
                          <a:latin typeface="+mn-lt"/>
                        </a:rPr>
                        <a:t> Biographical Data (SBD) </a:t>
                      </a:r>
                      <a:r>
                        <a:rPr lang="en-US" sz="1800" b="0" i="0" u="none" strike="noStrike" baseline="0" dirty="0" smtClean="0">
                          <a:solidFill>
                            <a:srgbClr val="040404"/>
                          </a:solidFill>
                          <a:effectLst/>
                          <a:latin typeface="+mn-lt"/>
                        </a:rPr>
                        <a:t>Review </a:t>
                      </a:r>
                      <a:r>
                        <a:rPr lang="en-US" sz="1800" b="0" i="0" u="none" strike="noStrike" baseline="0" dirty="0">
                          <a:solidFill>
                            <a:srgbClr val="040404"/>
                          </a:solidFill>
                          <a:effectLst/>
                          <a:latin typeface="+mn-lt"/>
                        </a:rPr>
                        <a:t>(District)</a:t>
                      </a:r>
                      <a:endParaRPr lang="en-US" sz="1800" b="0" i="0" u="none" strike="noStrike" dirty="0">
                        <a:solidFill>
                          <a:srgbClr val="040404"/>
                        </a:solidFill>
                        <a:effectLst/>
                        <a:latin typeface="+mn-lt"/>
                      </a:endParaRPr>
                    </a:p>
                  </a:txBody>
                  <a:tcPr marL="85725" marR="9525" marT="9525"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0" i="0" u="none" strike="noStrike" dirty="0">
                          <a:solidFill>
                            <a:srgbClr val="040404"/>
                          </a:solidFill>
                          <a:effectLst/>
                          <a:latin typeface="+mn-lt"/>
                        </a:rPr>
                        <a:t>Demographics</a:t>
                      </a:r>
                      <a:r>
                        <a:rPr lang="en-US" sz="1800" b="0" i="0" u="none" strike="noStrike" baseline="0" dirty="0">
                          <a:solidFill>
                            <a:srgbClr val="040404"/>
                          </a:solidFill>
                          <a:effectLst/>
                          <a:latin typeface="+mn-lt"/>
                        </a:rPr>
                        <a:t> and invalidations cleaned in CDE’s Data Pipeline</a:t>
                      </a:r>
                      <a:endParaRPr lang="en-US" sz="1800" b="0" i="0" u="none" strike="noStrike" dirty="0">
                        <a:solidFill>
                          <a:srgbClr val="040404"/>
                        </a:solidFill>
                        <a:effectLst/>
                        <a:latin typeface="+mn-lt"/>
                      </a:endParaRPr>
                    </a:p>
                  </a:txBody>
                  <a:tcPr marL="9525" marR="9525" marT="9525"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0" i="0" u="none" strike="noStrike" dirty="0">
                          <a:solidFill>
                            <a:srgbClr val="040404"/>
                          </a:solidFill>
                          <a:effectLst/>
                          <a:latin typeface="+mn-lt"/>
                        </a:rPr>
                        <a:t>May</a:t>
                      </a:r>
                      <a:r>
                        <a:rPr lang="en-US" sz="1800" b="0" i="0" u="none" strike="noStrike" baseline="0" dirty="0">
                          <a:solidFill>
                            <a:srgbClr val="040404"/>
                          </a:solidFill>
                          <a:effectLst/>
                          <a:latin typeface="+mn-lt"/>
                        </a:rPr>
                        <a:t> 18 – 28</a:t>
                      </a:r>
                      <a:endParaRPr lang="en-US" sz="1800" b="0" i="0" u="none" strike="noStrike" dirty="0">
                        <a:solidFill>
                          <a:srgbClr val="040404"/>
                        </a:solidFill>
                        <a:effectLst/>
                        <a:latin typeface="+mn-lt"/>
                      </a:endParaRPr>
                    </a:p>
                  </a:txBody>
                  <a:tcPr marL="9525" marR="9525" marT="9525" marB="0" anchor="ctr"/>
                </a:tc>
                <a:extLst>
                  <a:ext uri="{0D108BD9-81ED-4DB2-BD59-A6C34878D82A}">
                    <a16:rowId xmlns="" xmlns:a16="http://schemas.microsoft.com/office/drawing/2014/main" val="1175592322"/>
                  </a:ext>
                </a:extLst>
              </a:tr>
            </a:tbl>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22</a:t>
            </a:fld>
            <a:r>
              <a:rPr lang="en-US" dirty="0"/>
              <a:t> </a:t>
            </a:r>
          </a:p>
        </p:txBody>
      </p:sp>
    </p:spTree>
    <p:extLst>
      <p:ext uri="{BB962C8B-B14F-4D97-AF65-F5344CB8AC3E}">
        <p14:creationId xmlns:p14="http://schemas.microsoft.com/office/powerpoint/2010/main" val="1506686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Studies</a:t>
            </a:r>
          </a:p>
        </p:txBody>
      </p:sp>
      <p:sp>
        <p:nvSpPr>
          <p:cNvPr id="6" name="Content Placeholder 5">
            <a:extLst>
              <a:ext uri="{FF2B5EF4-FFF2-40B4-BE49-F238E27FC236}">
                <a16:creationId xmlns="" xmlns:a16="http://schemas.microsoft.com/office/drawing/2014/main" id="{662FD8C6-929E-4A89-886C-027DA031297D}"/>
              </a:ext>
            </a:extLst>
          </p:cNvPr>
          <p:cNvSpPr>
            <a:spLocks noGrp="1"/>
          </p:cNvSpPr>
          <p:nvPr>
            <p:ph idx="1"/>
          </p:nvPr>
        </p:nvSpPr>
        <p:spPr/>
        <p:txBody>
          <a:bodyPr/>
          <a:lstStyle/>
          <a:p>
            <a:pPr marL="342900" indent="-342900">
              <a:spcAft>
                <a:spcPts val="1200"/>
              </a:spcAft>
              <a:buClr>
                <a:schemeClr val="tx1"/>
              </a:buClr>
            </a:pPr>
            <a:r>
              <a:rPr lang="en-US" dirty="0">
                <a:solidFill>
                  <a:srgbClr val="000000"/>
                </a:solidFill>
              </a:rPr>
              <a:t>Individual schools are sampled once in three years</a:t>
            </a:r>
          </a:p>
          <a:p>
            <a:pPr lvl="1">
              <a:spcAft>
                <a:spcPts val="1200"/>
              </a:spcAft>
              <a:buClr>
                <a:schemeClr val="tx1"/>
              </a:buClr>
            </a:pPr>
            <a:r>
              <a:rPr lang="en-US" dirty="0">
                <a:solidFill>
                  <a:srgbClr val="000000"/>
                </a:solidFill>
              </a:rPr>
              <a:t>2019-20 is Year 2 of the second social studies assessment cycle</a:t>
            </a:r>
          </a:p>
          <a:p>
            <a:pPr marL="342900" indent="-342900">
              <a:spcAft>
                <a:spcPts val="1200"/>
              </a:spcAft>
              <a:buClr>
                <a:schemeClr val="tx1"/>
              </a:buClr>
            </a:pPr>
            <a:r>
              <a:rPr lang="en-US" dirty="0">
                <a:solidFill>
                  <a:srgbClr val="000000"/>
                </a:solidFill>
              </a:rPr>
              <a:t>Sampling plan priorities:</a:t>
            </a:r>
          </a:p>
          <a:p>
            <a:pPr marL="742950" lvl="1" indent="-285750">
              <a:spcAft>
                <a:spcPts val="1200"/>
              </a:spcAft>
              <a:buClr>
                <a:schemeClr val="tx1"/>
              </a:buClr>
            </a:pPr>
            <a:r>
              <a:rPr lang="en-US" dirty="0">
                <a:solidFill>
                  <a:srgbClr val="000000"/>
                </a:solidFill>
              </a:rPr>
              <a:t>Reduce testing burden</a:t>
            </a:r>
          </a:p>
          <a:p>
            <a:pPr marL="742950" lvl="1" indent="-285750">
              <a:spcAft>
                <a:spcPts val="1200"/>
              </a:spcAft>
              <a:buClr>
                <a:schemeClr val="tx1"/>
              </a:buClr>
            </a:pPr>
            <a:r>
              <a:rPr lang="en-US" dirty="0">
                <a:solidFill>
                  <a:srgbClr val="000000"/>
                </a:solidFill>
              </a:rPr>
              <a:t>Avoid creating cohorts of social studies students</a:t>
            </a:r>
          </a:p>
          <a:p>
            <a:pPr marL="1200150" lvl="2" indent="-285750">
              <a:spcAft>
                <a:spcPts val="1200"/>
              </a:spcAft>
              <a:buClr>
                <a:schemeClr val="tx1"/>
              </a:buClr>
            </a:pPr>
            <a:r>
              <a:rPr lang="en-US" dirty="0">
                <a:solidFill>
                  <a:srgbClr val="000000"/>
                </a:solidFill>
              </a:rPr>
              <a:t>Minimize the number of students who will test as 4</a:t>
            </a:r>
            <a:r>
              <a:rPr lang="en-US" baseline="30000" dirty="0">
                <a:solidFill>
                  <a:srgbClr val="000000"/>
                </a:solidFill>
              </a:rPr>
              <a:t>th</a:t>
            </a:r>
            <a:r>
              <a:rPr lang="en-US" dirty="0">
                <a:solidFill>
                  <a:srgbClr val="000000"/>
                </a:solidFill>
              </a:rPr>
              <a:t> and 7</a:t>
            </a:r>
            <a:r>
              <a:rPr lang="en-US" baseline="30000" dirty="0">
                <a:solidFill>
                  <a:srgbClr val="000000"/>
                </a:solidFill>
              </a:rPr>
              <a:t>th</a:t>
            </a:r>
            <a:r>
              <a:rPr lang="en-US" dirty="0">
                <a:solidFill>
                  <a:srgbClr val="000000"/>
                </a:solidFill>
              </a:rPr>
              <a:t> graders</a:t>
            </a:r>
          </a:p>
          <a:p>
            <a:pPr marL="742950" lvl="1" indent="-285750">
              <a:spcAft>
                <a:spcPts val="1200"/>
              </a:spcAft>
              <a:buClr>
                <a:schemeClr val="tx1"/>
              </a:buClr>
            </a:pPr>
            <a:r>
              <a:rPr lang="en-US" dirty="0">
                <a:solidFill>
                  <a:srgbClr val="000000"/>
                </a:solidFill>
              </a:rPr>
              <a:t>Provide state level results that can be compared from administration to administration</a:t>
            </a:r>
          </a:p>
          <a:p>
            <a:pPr marL="342900" indent="-342900">
              <a:spcAft>
                <a:spcPts val="1200"/>
              </a:spcAft>
              <a:buClr>
                <a:schemeClr val="tx1"/>
              </a:buClr>
            </a:pPr>
            <a:r>
              <a:rPr lang="en-US" dirty="0">
                <a:solidFill>
                  <a:schemeClr val="accent5"/>
                </a:solidFill>
              </a:rPr>
              <a:t>Notification emailed to </a:t>
            </a:r>
            <a:r>
              <a:rPr lang="en-US" dirty="0" smtClean="0">
                <a:solidFill>
                  <a:schemeClr val="accent5"/>
                </a:solidFill>
              </a:rPr>
              <a:t>DACs on August 23</a:t>
            </a:r>
            <a:r>
              <a:rPr lang="en-US" baseline="30000" dirty="0" smtClean="0">
                <a:solidFill>
                  <a:schemeClr val="accent5"/>
                </a:solidFill>
              </a:rPr>
              <a:t>rd</a:t>
            </a:r>
            <a:r>
              <a:rPr lang="en-US" dirty="0" smtClean="0">
                <a:solidFill>
                  <a:schemeClr val="accent5"/>
                </a:solidFill>
              </a:rPr>
              <a:t>, 2019</a:t>
            </a:r>
            <a:endParaRPr lang="en-US" dirty="0">
              <a:solidFill>
                <a:schemeClr val="accent5"/>
              </a:solidFill>
            </a:endParaRPr>
          </a:p>
          <a:p>
            <a:pPr marL="742950" lvl="1" indent="-285750">
              <a:spcAft>
                <a:spcPts val="1200"/>
              </a:spcAft>
              <a:buClr>
                <a:schemeClr val="tx1"/>
              </a:buClr>
            </a:pPr>
            <a:r>
              <a:rPr lang="en-US" b="1" dirty="0">
                <a:solidFill>
                  <a:schemeClr val="accent5"/>
                </a:solidFill>
              </a:rPr>
              <a:t>List posted in CDE Assessment </a:t>
            </a:r>
            <a:r>
              <a:rPr lang="en-US" b="1" dirty="0" err="1">
                <a:solidFill>
                  <a:schemeClr val="accent5"/>
                </a:solidFill>
              </a:rPr>
              <a:t>Syncplicity</a:t>
            </a:r>
            <a:r>
              <a:rPr lang="en-US" b="1" dirty="0">
                <a:solidFill>
                  <a:schemeClr val="accent5"/>
                </a:solidFill>
              </a:rPr>
              <a:t> &gt; CMAS_2020</a:t>
            </a:r>
          </a:p>
          <a:p>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23</a:t>
            </a:fld>
            <a:endParaRPr lang="en-US" dirty="0"/>
          </a:p>
        </p:txBody>
      </p:sp>
      <p:sp>
        <p:nvSpPr>
          <p:cNvPr id="5" name="7-Point Star 4"/>
          <p:cNvSpPr/>
          <p:nvPr/>
        </p:nvSpPr>
        <p:spPr>
          <a:xfrm>
            <a:off x="7255380" y="4541640"/>
            <a:ext cx="1888620" cy="999858"/>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Common Question</a:t>
            </a:r>
            <a:endParaRPr lang="en-US" dirty="0"/>
          </a:p>
        </p:txBody>
      </p:sp>
    </p:spTree>
    <p:extLst>
      <p:ext uri="{BB962C8B-B14F-4D97-AF65-F5344CB8AC3E}">
        <p14:creationId xmlns:p14="http://schemas.microsoft.com/office/powerpoint/2010/main" val="507320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Colorado Spanish Language Arts (CSLA)</a:t>
            </a:r>
          </a:p>
        </p:txBody>
      </p:sp>
      <p:sp>
        <p:nvSpPr>
          <p:cNvPr id="3" name="Content Placeholder 2"/>
          <p:cNvSpPr>
            <a:spLocks noGrp="1"/>
          </p:cNvSpPr>
          <p:nvPr>
            <p:ph idx="1"/>
          </p:nvPr>
        </p:nvSpPr>
        <p:spPr/>
        <p:txBody>
          <a:bodyPr/>
          <a:lstStyle/>
          <a:p>
            <a:pPr marL="285750" indent="-285750">
              <a:lnSpc>
                <a:spcPct val="100000"/>
              </a:lnSpc>
              <a:spcBef>
                <a:spcPts val="0"/>
              </a:spcBef>
              <a:buClr>
                <a:schemeClr val="tx1"/>
              </a:buClr>
            </a:pPr>
            <a:r>
              <a:rPr lang="en-US" sz="2000" dirty="0">
                <a:solidFill>
                  <a:srgbClr val="000000"/>
                </a:solidFill>
              </a:rPr>
              <a:t>CSLA is a paper-based accommodated version of ELA</a:t>
            </a:r>
          </a:p>
          <a:p>
            <a:pPr lvl="1">
              <a:lnSpc>
                <a:spcPct val="100000"/>
              </a:lnSpc>
              <a:spcBef>
                <a:spcPts val="0"/>
              </a:spcBef>
              <a:buClr>
                <a:schemeClr val="tx1"/>
              </a:buClr>
            </a:pPr>
            <a:r>
              <a:rPr lang="en-US" sz="1800" dirty="0">
                <a:solidFill>
                  <a:srgbClr val="000000"/>
                </a:solidFill>
              </a:rPr>
              <a:t>Follows the design, guidelines, and scheduling of ELA</a:t>
            </a:r>
          </a:p>
          <a:p>
            <a:pPr lvl="1">
              <a:lnSpc>
                <a:spcPct val="100000"/>
              </a:lnSpc>
              <a:spcBef>
                <a:spcPts val="0"/>
              </a:spcBef>
              <a:buClr>
                <a:schemeClr val="tx1"/>
              </a:buClr>
            </a:pPr>
            <a:r>
              <a:rPr lang="en-US" sz="1800" dirty="0">
                <a:solidFill>
                  <a:srgbClr val="000000"/>
                </a:solidFill>
              </a:rPr>
              <a:t>Assign Test Code </a:t>
            </a:r>
            <a:r>
              <a:rPr lang="en-US" sz="1800" b="1" dirty="0">
                <a:solidFill>
                  <a:srgbClr val="000000"/>
                </a:solidFill>
              </a:rPr>
              <a:t>SLA03</a:t>
            </a:r>
            <a:r>
              <a:rPr lang="en-US" sz="1800" dirty="0">
                <a:solidFill>
                  <a:srgbClr val="000000"/>
                </a:solidFill>
              </a:rPr>
              <a:t> or </a:t>
            </a:r>
            <a:r>
              <a:rPr lang="en-US" sz="1800" b="1" dirty="0">
                <a:solidFill>
                  <a:srgbClr val="000000"/>
                </a:solidFill>
              </a:rPr>
              <a:t>SLA04</a:t>
            </a:r>
            <a:r>
              <a:rPr lang="en-US" sz="1800" dirty="0">
                <a:solidFill>
                  <a:srgbClr val="000000"/>
                </a:solidFill>
              </a:rPr>
              <a:t> instead of </a:t>
            </a:r>
            <a:r>
              <a:rPr lang="en-US" sz="1800" b="1" dirty="0">
                <a:solidFill>
                  <a:srgbClr val="000000"/>
                </a:solidFill>
              </a:rPr>
              <a:t>ELA03</a:t>
            </a:r>
            <a:r>
              <a:rPr lang="en-US" sz="1800" dirty="0">
                <a:solidFill>
                  <a:srgbClr val="000000"/>
                </a:solidFill>
              </a:rPr>
              <a:t> or </a:t>
            </a:r>
            <a:r>
              <a:rPr lang="en-US" sz="1800" b="1" dirty="0">
                <a:solidFill>
                  <a:srgbClr val="000000"/>
                </a:solidFill>
              </a:rPr>
              <a:t>ELA04</a:t>
            </a:r>
          </a:p>
          <a:p>
            <a:pPr lvl="1">
              <a:lnSpc>
                <a:spcPct val="100000"/>
              </a:lnSpc>
              <a:spcBef>
                <a:spcPts val="0"/>
              </a:spcBef>
              <a:buClr>
                <a:schemeClr val="tx1"/>
              </a:buClr>
            </a:pPr>
            <a:r>
              <a:rPr lang="en-US" sz="1800" dirty="0">
                <a:solidFill>
                  <a:srgbClr val="000000"/>
                </a:solidFill>
              </a:rPr>
              <a:t>Because CSLA is an EL accommodation, other EL accommodations are not allowed on </a:t>
            </a:r>
            <a:r>
              <a:rPr lang="en-US" sz="1800" dirty="0" smtClean="0">
                <a:solidFill>
                  <a:srgbClr val="000000"/>
                </a:solidFill>
              </a:rPr>
              <a:t>CSLA</a:t>
            </a:r>
          </a:p>
          <a:p>
            <a:pPr lvl="1">
              <a:lnSpc>
                <a:spcPct val="100000"/>
              </a:lnSpc>
              <a:spcBef>
                <a:spcPts val="0"/>
              </a:spcBef>
              <a:buClr>
                <a:schemeClr val="tx1"/>
              </a:buClr>
            </a:pPr>
            <a:endParaRPr lang="en-US" sz="1800" dirty="0">
              <a:solidFill>
                <a:srgbClr val="000000"/>
              </a:solidFill>
            </a:endParaRPr>
          </a:p>
          <a:p>
            <a:pPr marL="285750" indent="-285750">
              <a:lnSpc>
                <a:spcPct val="100000"/>
              </a:lnSpc>
              <a:spcBef>
                <a:spcPts val="0"/>
              </a:spcBef>
              <a:buClr>
                <a:schemeClr val="tx1"/>
              </a:buClr>
            </a:pPr>
            <a:r>
              <a:rPr lang="en-US" sz="2000" dirty="0" smtClean="0">
                <a:solidFill>
                  <a:srgbClr val="000000"/>
                </a:solidFill>
              </a:rPr>
              <a:t>Qualifying </a:t>
            </a:r>
            <a:r>
              <a:rPr lang="en-US" sz="2000" dirty="0">
                <a:solidFill>
                  <a:srgbClr val="000000"/>
                </a:solidFill>
              </a:rPr>
              <a:t>students</a:t>
            </a:r>
          </a:p>
          <a:p>
            <a:pPr lvl="1">
              <a:lnSpc>
                <a:spcPct val="100000"/>
              </a:lnSpc>
              <a:spcBef>
                <a:spcPts val="0"/>
              </a:spcBef>
              <a:buClr>
                <a:schemeClr val="tx1"/>
              </a:buClr>
            </a:pPr>
            <a:r>
              <a:rPr lang="en-US" sz="1800" dirty="0">
                <a:solidFill>
                  <a:srgbClr val="000000"/>
                </a:solidFill>
              </a:rPr>
              <a:t>English Learners (NEP, LEP)</a:t>
            </a:r>
          </a:p>
          <a:p>
            <a:pPr lvl="1">
              <a:lnSpc>
                <a:spcPct val="100000"/>
              </a:lnSpc>
              <a:spcBef>
                <a:spcPts val="0"/>
              </a:spcBef>
              <a:buClr>
                <a:schemeClr val="tx1"/>
              </a:buClr>
            </a:pPr>
            <a:r>
              <a:rPr lang="en-US" sz="1800" dirty="0">
                <a:solidFill>
                  <a:srgbClr val="000000"/>
                </a:solidFill>
              </a:rPr>
              <a:t>Grades 3 and 4</a:t>
            </a:r>
          </a:p>
          <a:p>
            <a:pPr lvl="1">
              <a:lnSpc>
                <a:spcPct val="100000"/>
              </a:lnSpc>
              <a:spcBef>
                <a:spcPts val="0"/>
              </a:spcBef>
              <a:buClr>
                <a:schemeClr val="tx1"/>
              </a:buClr>
            </a:pPr>
            <a:r>
              <a:rPr lang="en-US" sz="1800" dirty="0">
                <a:solidFill>
                  <a:srgbClr val="000000"/>
                </a:solidFill>
              </a:rPr>
              <a:t>Language arts instruction in Spanish within the past 9 months</a:t>
            </a:r>
          </a:p>
          <a:p>
            <a:pPr lvl="1">
              <a:lnSpc>
                <a:spcPct val="100000"/>
              </a:lnSpc>
              <a:spcBef>
                <a:spcPts val="0"/>
              </a:spcBef>
              <a:buClr>
                <a:schemeClr val="tx1"/>
              </a:buClr>
            </a:pPr>
            <a:r>
              <a:rPr lang="en-US" sz="1800" dirty="0">
                <a:solidFill>
                  <a:srgbClr val="000000"/>
                </a:solidFill>
              </a:rPr>
              <a:t>Students in an English language development program for less than five years</a:t>
            </a:r>
          </a:p>
          <a:p>
            <a:pPr marL="457200" lvl="1" indent="0">
              <a:lnSpc>
                <a:spcPct val="100000"/>
              </a:lnSpc>
              <a:spcBef>
                <a:spcPts val="0"/>
              </a:spcBef>
              <a:buClr>
                <a:schemeClr val="tx1"/>
              </a:buClr>
              <a:buNone/>
            </a:pPr>
            <a:endParaRPr lang="en-US" sz="1800" dirty="0" smtClean="0">
              <a:solidFill>
                <a:srgbClr val="FF0000"/>
              </a:solidFill>
            </a:endParaRPr>
          </a:p>
          <a:p>
            <a:pPr marL="457200" lvl="1" indent="0">
              <a:lnSpc>
                <a:spcPct val="100000"/>
              </a:lnSpc>
              <a:spcBef>
                <a:spcPts val="0"/>
              </a:spcBef>
              <a:buClr>
                <a:schemeClr val="tx1"/>
              </a:buClr>
              <a:buNone/>
            </a:pPr>
            <a:r>
              <a:rPr lang="en-US" sz="1800" dirty="0" smtClean="0">
                <a:solidFill>
                  <a:srgbClr val="FF0000"/>
                </a:solidFill>
              </a:rPr>
              <a:t> </a:t>
            </a:r>
            <a:endParaRPr lang="en-US" sz="1800" dirty="0">
              <a:solidFill>
                <a:srgbClr val="FF0000"/>
              </a:solidFill>
            </a:endParaRPr>
          </a:p>
          <a:p>
            <a:pPr marL="285750" indent="-285750">
              <a:lnSpc>
                <a:spcPct val="100000"/>
              </a:lnSpc>
              <a:spcBef>
                <a:spcPts val="0"/>
              </a:spcBef>
              <a:buClr>
                <a:schemeClr val="tx1"/>
              </a:buClr>
            </a:pPr>
            <a:endParaRPr lang="en-US" sz="1800" dirty="0" smtClean="0">
              <a:solidFill>
                <a:srgbClr val="000000"/>
              </a:solidFill>
            </a:endParaRPr>
          </a:p>
          <a:p>
            <a:pPr marL="285750" indent="-285750">
              <a:lnSpc>
                <a:spcPct val="100000"/>
              </a:lnSpc>
              <a:spcBef>
                <a:spcPts val="0"/>
              </a:spcBef>
              <a:buClr>
                <a:schemeClr val="tx1"/>
              </a:buClr>
            </a:pPr>
            <a:endParaRPr lang="en-US" sz="1800" dirty="0">
              <a:solidFill>
                <a:srgbClr val="000000"/>
              </a:solidFill>
            </a:endParaRPr>
          </a:p>
          <a:p>
            <a:pPr marL="285750" indent="-285750">
              <a:lnSpc>
                <a:spcPct val="100000"/>
              </a:lnSpc>
              <a:spcBef>
                <a:spcPts val="0"/>
              </a:spcBef>
              <a:buClr>
                <a:schemeClr val="tx1"/>
              </a:buClr>
            </a:pPr>
            <a:r>
              <a:rPr lang="en-US" sz="2000" dirty="0" smtClean="0">
                <a:solidFill>
                  <a:srgbClr val="000000"/>
                </a:solidFill>
              </a:rPr>
              <a:t>Connect </a:t>
            </a:r>
            <a:r>
              <a:rPr lang="en-US" sz="2000" dirty="0">
                <a:solidFill>
                  <a:srgbClr val="000000"/>
                </a:solidFill>
              </a:rPr>
              <a:t>with the district’s EL coordinator</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24</a:t>
            </a:fld>
            <a:endParaRPr lang="en-US" dirty="0"/>
          </a:p>
        </p:txBody>
      </p:sp>
      <p:sp>
        <p:nvSpPr>
          <p:cNvPr id="5" name="TextBox 4"/>
          <p:cNvSpPr txBox="1"/>
          <p:nvPr/>
        </p:nvSpPr>
        <p:spPr>
          <a:xfrm>
            <a:off x="1274046" y="4099627"/>
            <a:ext cx="6590377" cy="646331"/>
          </a:xfrm>
          <a:prstGeom prst="rect">
            <a:avLst/>
          </a:prstGeom>
          <a:solidFill>
            <a:schemeClr val="accent4"/>
          </a:solidFill>
        </p:spPr>
        <p:txBody>
          <a:bodyPr wrap="square" rtlCol="0">
            <a:spAutoFit/>
          </a:bodyPr>
          <a:lstStyle/>
          <a:p>
            <a:pPr algn="ctr"/>
            <a:r>
              <a:rPr lang="en-US" dirty="0" smtClean="0"/>
              <a:t>CMAS Spanish Assessments Decision Making Flowchart</a:t>
            </a:r>
          </a:p>
          <a:p>
            <a:pPr algn="ctr"/>
            <a:r>
              <a:rPr lang="en-US" dirty="0">
                <a:hlinkClick r:id="rId2"/>
              </a:rPr>
              <a:t>http://</a:t>
            </a:r>
            <a:r>
              <a:rPr lang="en-US" dirty="0" smtClean="0">
                <a:hlinkClick r:id="rId2"/>
              </a:rPr>
              <a:t>www.cde.state.co.us/assessment/cmas_spaassessflowchart</a:t>
            </a:r>
            <a:r>
              <a:rPr lang="en-US" dirty="0" smtClean="0"/>
              <a:t> </a:t>
            </a:r>
            <a:endParaRPr lang="en-US" dirty="0"/>
          </a:p>
        </p:txBody>
      </p:sp>
    </p:spTree>
    <p:extLst>
      <p:ext uri="{BB962C8B-B14F-4D97-AF65-F5344CB8AC3E}">
        <p14:creationId xmlns:p14="http://schemas.microsoft.com/office/powerpoint/2010/main" val="860597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Year in US English Learners – ELA Only</a:t>
            </a:r>
          </a:p>
        </p:txBody>
      </p:sp>
      <p:sp>
        <p:nvSpPr>
          <p:cNvPr id="3" name="Content Placeholder 2"/>
          <p:cNvSpPr>
            <a:spLocks noGrp="1"/>
          </p:cNvSpPr>
          <p:nvPr>
            <p:ph idx="1"/>
          </p:nvPr>
        </p:nvSpPr>
        <p:spPr>
          <a:xfrm>
            <a:off x="628650" y="848550"/>
            <a:ext cx="7886700" cy="5578468"/>
          </a:xfrm>
        </p:spPr>
        <p:txBody>
          <a:bodyPr>
            <a:normAutofit/>
          </a:bodyPr>
          <a:lstStyle/>
          <a:p>
            <a:pPr>
              <a:lnSpc>
                <a:spcPct val="100000"/>
              </a:lnSpc>
            </a:pPr>
            <a:r>
              <a:rPr lang="en-US" sz="1800" dirty="0"/>
              <a:t>Districts determine whether to administer the CMAS ELA assessment to their ELs who enrolled in a US school for the first time on or after </a:t>
            </a:r>
            <a:r>
              <a:rPr lang="en-US" sz="1800" b="1" dirty="0">
                <a:solidFill>
                  <a:schemeClr val="accent5"/>
                </a:solidFill>
              </a:rPr>
              <a:t>April </a:t>
            </a:r>
            <a:r>
              <a:rPr lang="en-US" sz="1800" b="1" dirty="0" smtClean="0">
                <a:solidFill>
                  <a:schemeClr val="accent5"/>
                </a:solidFill>
              </a:rPr>
              <a:t>9, </a:t>
            </a:r>
            <a:r>
              <a:rPr lang="en-US" sz="1800" b="1" dirty="0">
                <a:solidFill>
                  <a:schemeClr val="accent5"/>
                </a:solidFill>
              </a:rPr>
              <a:t>2019 </a:t>
            </a:r>
            <a:r>
              <a:rPr lang="en-US" sz="1800" dirty="0"/>
              <a:t>(first year in the US) based on the following guidance: </a:t>
            </a:r>
          </a:p>
          <a:p>
            <a:pPr lvl="1">
              <a:lnSpc>
                <a:spcPct val="100000"/>
              </a:lnSpc>
            </a:pPr>
            <a:r>
              <a:rPr lang="en-US" sz="1800" dirty="0"/>
              <a:t>Students who are NEP, based on WIDA Screener and a local body of evidence, are exempt from the </a:t>
            </a:r>
            <a:r>
              <a:rPr lang="en-US" sz="1800" b="1" dirty="0"/>
              <a:t>ELA </a:t>
            </a:r>
            <a:r>
              <a:rPr lang="en-US" sz="1800" dirty="0"/>
              <a:t>assessment </a:t>
            </a:r>
          </a:p>
          <a:p>
            <a:pPr lvl="2">
              <a:lnSpc>
                <a:spcPct val="100000"/>
              </a:lnSpc>
            </a:pPr>
            <a:r>
              <a:rPr lang="en-US" dirty="0"/>
              <a:t>3</a:t>
            </a:r>
            <a:r>
              <a:rPr lang="en-US" baseline="30000" dirty="0"/>
              <a:t>rd</a:t>
            </a:r>
            <a:r>
              <a:rPr lang="en-US" dirty="0"/>
              <a:t> and 4</a:t>
            </a:r>
            <a:r>
              <a:rPr lang="en-US" baseline="30000" dirty="0"/>
              <a:t>th</a:t>
            </a:r>
            <a:r>
              <a:rPr lang="en-US" dirty="0"/>
              <a:t> grade NEP students whose native language is Spanish and who have received language arts instruction in Spanish during the current school year are </a:t>
            </a:r>
            <a:r>
              <a:rPr lang="en-US" b="1" dirty="0"/>
              <a:t>required to take CSLA</a:t>
            </a:r>
            <a:endParaRPr lang="en-US" dirty="0"/>
          </a:p>
          <a:p>
            <a:pPr lvl="2">
              <a:lnSpc>
                <a:spcPct val="100000"/>
              </a:lnSpc>
            </a:pPr>
            <a:r>
              <a:rPr lang="en-US" dirty="0"/>
              <a:t>Students identified as NEP whose native language is not Spanish, or whose native language is Spanish but who have not received Spanish language arts instruction in the current school year, are exempt </a:t>
            </a:r>
          </a:p>
          <a:p>
            <a:pPr lvl="3">
              <a:lnSpc>
                <a:spcPct val="100000"/>
              </a:lnSpc>
            </a:pPr>
            <a:r>
              <a:rPr lang="en-US" dirty="0"/>
              <a:t>A parent/guardian of a student who meets exemption guidelines may choose to have their child participate in ELA testing. Results for these students will be included in accountability and growth calculations for the following year. </a:t>
            </a:r>
          </a:p>
          <a:p>
            <a:pPr lvl="1">
              <a:lnSpc>
                <a:spcPct val="100000"/>
              </a:lnSpc>
            </a:pPr>
            <a:r>
              <a:rPr lang="en-US" sz="1800" dirty="0"/>
              <a:t>Students who are LEP, based on WIDA Screener and a local body of evidence, must take the state language arts assessment that best matches their instruction: CMAS ELA, CSLA (if eligible), or </a:t>
            </a:r>
            <a:r>
              <a:rPr lang="en-US" sz="1800" dirty="0" err="1"/>
              <a:t>CoAlt</a:t>
            </a:r>
            <a:r>
              <a:rPr lang="en-US" sz="1800" dirty="0"/>
              <a:t> (if eligible)</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25</a:t>
            </a:fld>
            <a:endParaRPr lang="en-US" dirty="0"/>
          </a:p>
        </p:txBody>
      </p:sp>
    </p:spTree>
    <p:extLst>
      <p:ext uri="{BB962C8B-B14F-4D97-AF65-F5344CB8AC3E}">
        <p14:creationId xmlns:p14="http://schemas.microsoft.com/office/powerpoint/2010/main" val="4025031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Administration Time</a:t>
            </a:r>
          </a:p>
        </p:txBody>
      </p:sp>
      <p:graphicFrame>
        <p:nvGraphicFramePr>
          <p:cNvPr id="5" name="Content Placeholder 4">
            <a:extLst>
              <a:ext uri="{FF2B5EF4-FFF2-40B4-BE49-F238E27FC236}">
                <a16:creationId xmlns="" xmlns:a16="http://schemas.microsoft.com/office/drawing/2014/main" id="{887EB7F9-EE80-4216-BA4E-93D3B01F36BA}"/>
              </a:ext>
            </a:extLst>
          </p:cNvPr>
          <p:cNvGraphicFramePr>
            <a:graphicFrameLocks noGrp="1"/>
          </p:cNvGraphicFramePr>
          <p:nvPr>
            <p:ph idx="1"/>
            <p:extLst>
              <p:ext uri="{D42A27DB-BD31-4B8C-83A1-F6EECF244321}">
                <p14:modId xmlns:p14="http://schemas.microsoft.com/office/powerpoint/2010/main" val="1737640044"/>
              </p:ext>
            </p:extLst>
          </p:nvPr>
        </p:nvGraphicFramePr>
        <p:xfrm>
          <a:off x="628650" y="849313"/>
          <a:ext cx="7886700" cy="4114800"/>
        </p:xfrm>
        <a:graphic>
          <a:graphicData uri="http://schemas.openxmlformats.org/drawingml/2006/table">
            <a:tbl>
              <a:tblPr firstRow="1" bandRow="1">
                <a:tableStyleId>{5C22544A-7EE6-4342-B048-85BDC9FD1C3A}</a:tableStyleId>
              </a:tblPr>
              <a:tblGrid>
                <a:gridCol w="4875003">
                  <a:extLst>
                    <a:ext uri="{9D8B030D-6E8A-4147-A177-3AD203B41FA5}">
                      <a16:colId xmlns="" xmlns:a16="http://schemas.microsoft.com/office/drawing/2014/main" val="3060735875"/>
                    </a:ext>
                  </a:extLst>
                </a:gridCol>
                <a:gridCol w="3011697">
                  <a:extLst>
                    <a:ext uri="{9D8B030D-6E8A-4147-A177-3AD203B41FA5}">
                      <a16:colId xmlns="" xmlns:a16="http://schemas.microsoft.com/office/drawing/2014/main" val="2700882484"/>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latin typeface="+mn-lt"/>
                        </a:rPr>
                        <a:t>Task</a:t>
                      </a:r>
                      <a:endParaRPr lang="en-US" sz="1800" b="1" kern="1200" dirty="0">
                        <a:solidFill>
                          <a:schemeClr val="bg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mn-lt"/>
                        </a:rPr>
                        <a:t>Time to be Allotted for an Administration</a:t>
                      </a:r>
                    </a:p>
                  </a:txBody>
                  <a:tcPr anchor="ctr"/>
                </a:tc>
                <a:extLst>
                  <a:ext uri="{0D108BD9-81ED-4DB2-BD59-A6C34878D82A}">
                    <a16:rowId xmlns="" xmlns:a16="http://schemas.microsoft.com/office/drawing/2014/main" val="3275906955"/>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latin typeface="+mn-lt"/>
                        </a:rPr>
                        <a:t>Prepare for testing (includes reading SAY directions</a:t>
                      </a:r>
                      <a:r>
                        <a:rPr lang="en-US" sz="1800" kern="1200" baseline="0" dirty="0">
                          <a:latin typeface="+mn-lt"/>
                        </a:rPr>
                        <a:t> script</a:t>
                      </a:r>
                      <a:r>
                        <a:rPr lang="en-US" sz="1800" kern="1200" dirty="0">
                          <a:latin typeface="+mn-lt"/>
                        </a:rPr>
                        <a:t> from</a:t>
                      </a:r>
                      <a:r>
                        <a:rPr lang="en-US" sz="1800" kern="1200" baseline="0" dirty="0">
                          <a:latin typeface="+mn-lt"/>
                        </a:rPr>
                        <a:t> TAM </a:t>
                      </a:r>
                      <a:r>
                        <a:rPr lang="en-US" sz="1800" kern="1200" dirty="0">
                          <a:latin typeface="+mn-lt"/>
                        </a:rPr>
                        <a:t>and answering student questions)</a:t>
                      </a:r>
                      <a:endParaRPr lang="en-US" sz="1800" kern="1200" dirty="0">
                        <a:solidFill>
                          <a:schemeClr val="tx1"/>
                        </a:solidFill>
                        <a:latin typeface="+mn-lt"/>
                        <a:ea typeface="+mn-ea"/>
                        <a:cs typeface="+mn-cs"/>
                      </a:endParaRPr>
                    </a:p>
                  </a:txBody>
                  <a:tcPr marT="91440" marB="9144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10 minutes (recommended)</a:t>
                      </a:r>
                      <a:endParaRPr lang="en-US" sz="1800" dirty="0">
                        <a:solidFill>
                          <a:schemeClr val="tx1"/>
                        </a:solidFill>
                        <a:latin typeface="+mn-lt"/>
                      </a:endParaRPr>
                    </a:p>
                  </a:txBody>
                  <a:tcPr marT="91440" marB="91440" anchor="ctr"/>
                </a:tc>
                <a:extLst>
                  <a:ext uri="{0D108BD9-81ED-4DB2-BD59-A6C34878D82A}">
                    <a16:rowId xmlns="" xmlns:a16="http://schemas.microsoft.com/office/drawing/2014/main" val="259363773"/>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latin typeface="+mn-lt"/>
                        </a:rPr>
                        <a:t>Distribute test materials</a:t>
                      </a:r>
                      <a:endParaRPr lang="en-US" sz="1800" kern="1200" dirty="0">
                        <a:solidFill>
                          <a:schemeClr val="tx1"/>
                        </a:solidFill>
                        <a:latin typeface="+mn-lt"/>
                        <a:ea typeface="+mn-ea"/>
                        <a:cs typeface="+mn-cs"/>
                      </a:endParaRPr>
                    </a:p>
                  </a:txBody>
                  <a:tcPr marT="91440" marB="9144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5 minutes (recommended)</a:t>
                      </a:r>
                      <a:endParaRPr lang="en-US" sz="1800" dirty="0">
                        <a:solidFill>
                          <a:schemeClr val="tx1"/>
                        </a:solidFill>
                        <a:latin typeface="+mn-lt"/>
                      </a:endParaRPr>
                    </a:p>
                  </a:txBody>
                  <a:tcPr marT="91440" marB="91440" anchor="ctr"/>
                </a:tc>
                <a:extLst>
                  <a:ext uri="{0D108BD9-81ED-4DB2-BD59-A6C34878D82A}">
                    <a16:rowId xmlns="" xmlns:a16="http://schemas.microsoft.com/office/drawing/2014/main" val="4026180125"/>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latin typeface="+mn-lt"/>
                        </a:rPr>
                        <a:t>ELA/CSLA unit testing time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latin typeface="+mn-lt"/>
                        </a:rPr>
                        <a:t>Math unit testing time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latin typeface="+mn-lt"/>
                        </a:rPr>
                        <a:t>ES/MS Science</a:t>
                      </a:r>
                      <a:r>
                        <a:rPr lang="en-US" sz="1800" baseline="0" dirty="0">
                          <a:latin typeface="+mn-lt"/>
                        </a:rPr>
                        <a:t>/Social Studies unit testing time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latin typeface="+mn-lt"/>
                        </a:rPr>
                        <a:t>HS </a:t>
                      </a:r>
                      <a:r>
                        <a:rPr lang="en-US" sz="1800" dirty="0">
                          <a:latin typeface="+mn-lt"/>
                        </a:rPr>
                        <a:t>Science/Social Studies</a:t>
                      </a:r>
                      <a:r>
                        <a:rPr lang="en-US" sz="1800" baseline="0" dirty="0">
                          <a:latin typeface="+mn-lt"/>
                        </a:rPr>
                        <a:t> unit testing time</a:t>
                      </a:r>
                      <a:endParaRPr lang="en-US" sz="1800" dirty="0">
                        <a:solidFill>
                          <a:schemeClr val="tx1"/>
                        </a:solidFill>
                        <a:latin typeface="+mn-lt"/>
                      </a:endParaRPr>
                    </a:p>
                  </a:txBody>
                  <a:tcPr marT="91440" marB="9144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90-110 minutes*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65 minutes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80 minutes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50 minutes</a:t>
                      </a:r>
                      <a:endParaRPr lang="en-US" sz="1800" dirty="0">
                        <a:solidFill>
                          <a:schemeClr val="tx1"/>
                        </a:solidFill>
                        <a:latin typeface="+mn-lt"/>
                      </a:endParaRPr>
                    </a:p>
                  </a:txBody>
                  <a:tcPr marT="91440" marB="91440" anchor="ctr"/>
                </a:tc>
                <a:extLst>
                  <a:ext uri="{0D108BD9-81ED-4DB2-BD59-A6C34878D82A}">
                    <a16:rowId xmlns="" xmlns:a16="http://schemas.microsoft.com/office/drawing/2014/main" val="1635406602"/>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rPr>
                        <a:t>Complete end-of-unit activities, including closing units</a:t>
                      </a:r>
                      <a:r>
                        <a:rPr lang="en-US" sz="1800" baseline="0" dirty="0">
                          <a:latin typeface="+mn-lt"/>
                        </a:rPr>
                        <a:t> </a:t>
                      </a:r>
                      <a:r>
                        <a:rPr lang="en-US" sz="1800" dirty="0">
                          <a:latin typeface="+mn-lt"/>
                        </a:rPr>
                        <a:t>and collecting test materials</a:t>
                      </a:r>
                      <a:endParaRPr lang="en-US" sz="1800" dirty="0">
                        <a:solidFill>
                          <a:schemeClr val="tx1"/>
                        </a:solidFill>
                        <a:latin typeface="+mn-lt"/>
                      </a:endParaRPr>
                    </a:p>
                  </a:txBody>
                  <a:tcPr marT="91440" marB="9144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5–15 minutes (recommended)</a:t>
                      </a:r>
                      <a:endParaRPr lang="en-US" sz="1800" dirty="0">
                        <a:solidFill>
                          <a:schemeClr val="tx1"/>
                        </a:solidFill>
                        <a:latin typeface="+mn-lt"/>
                      </a:endParaRPr>
                    </a:p>
                  </a:txBody>
                  <a:tcPr marT="91440" marB="91440" anchor="ctr"/>
                </a:tc>
                <a:extLst>
                  <a:ext uri="{0D108BD9-81ED-4DB2-BD59-A6C34878D82A}">
                    <a16:rowId xmlns="" xmlns:a16="http://schemas.microsoft.com/office/drawing/2014/main" val="1817698432"/>
                  </a:ext>
                </a:extLst>
              </a:tr>
            </a:tbl>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26</a:t>
            </a:fld>
            <a:endParaRPr lang="en-US" dirty="0"/>
          </a:p>
        </p:txBody>
      </p:sp>
      <p:sp>
        <p:nvSpPr>
          <p:cNvPr id="6" name="TextBox 5">
            <a:extLst>
              <a:ext uri="{FF2B5EF4-FFF2-40B4-BE49-F238E27FC236}">
                <a16:creationId xmlns="" xmlns:a16="http://schemas.microsoft.com/office/drawing/2014/main" id="{0B163E56-7EB8-4A22-9C4D-E4F71F25EE44}"/>
              </a:ext>
            </a:extLst>
          </p:cNvPr>
          <p:cNvSpPr txBox="1"/>
          <p:nvPr/>
        </p:nvSpPr>
        <p:spPr>
          <a:xfrm>
            <a:off x="628650" y="5303886"/>
            <a:ext cx="7886700" cy="646331"/>
          </a:xfrm>
          <a:prstGeom prst="rect">
            <a:avLst/>
          </a:prstGeom>
          <a:noFill/>
        </p:spPr>
        <p:txBody>
          <a:bodyPr wrap="square" rtlCol="0">
            <a:spAutoFit/>
          </a:bodyPr>
          <a:lstStyle/>
          <a:p>
            <a:pPr fontAlgn="base">
              <a:spcBef>
                <a:spcPct val="0"/>
              </a:spcBef>
              <a:spcAft>
                <a:spcPct val="0"/>
              </a:spcAft>
            </a:pPr>
            <a:r>
              <a:rPr lang="en-US" dirty="0">
                <a:solidFill>
                  <a:prstClr val="black"/>
                </a:solidFill>
                <a:ea typeface="ＭＳ Ｐゴシック" pitchFamily="34" charset="-128"/>
              </a:rPr>
              <a:t>*Testing time depends on grade </a:t>
            </a:r>
            <a:r>
              <a:rPr lang="en-US" dirty="0" smtClean="0">
                <a:solidFill>
                  <a:prstClr val="black"/>
                </a:solidFill>
                <a:ea typeface="ＭＳ Ｐゴシック" pitchFamily="34" charset="-128"/>
              </a:rPr>
              <a:t>level/course </a:t>
            </a:r>
            <a:r>
              <a:rPr lang="en-US" dirty="0">
                <a:solidFill>
                  <a:prstClr val="black"/>
                </a:solidFill>
                <a:ea typeface="ＭＳ Ｐゴシック" pitchFamily="34" charset="-128"/>
              </a:rPr>
              <a:t>— refer to </a:t>
            </a:r>
            <a:r>
              <a:rPr lang="en-US" i="1" dirty="0">
                <a:solidFill>
                  <a:prstClr val="black"/>
                </a:solidFill>
                <a:ea typeface="ＭＳ Ｐゴシック" pitchFamily="34" charset="-128"/>
              </a:rPr>
              <a:t>Unit Testing Times and Testing Multiple Groups </a:t>
            </a:r>
            <a:r>
              <a:rPr lang="en-US" dirty="0">
                <a:solidFill>
                  <a:prstClr val="black"/>
                </a:solidFill>
                <a:ea typeface="ＭＳ Ｐゴシック" pitchFamily="34" charset="-128"/>
              </a:rPr>
              <a:t>handout</a:t>
            </a:r>
          </a:p>
        </p:txBody>
      </p:sp>
    </p:spTree>
    <p:extLst>
      <p:ext uri="{BB962C8B-B14F-4D97-AF65-F5344CB8AC3E}">
        <p14:creationId xmlns:p14="http://schemas.microsoft.com/office/powerpoint/2010/main" val="2285231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Administration Time</a:t>
            </a:r>
          </a:p>
        </p:txBody>
      </p:sp>
      <p:sp>
        <p:nvSpPr>
          <p:cNvPr id="5" name="Content Placeholder 4">
            <a:extLst>
              <a:ext uri="{FF2B5EF4-FFF2-40B4-BE49-F238E27FC236}">
                <a16:creationId xmlns="" xmlns:a16="http://schemas.microsoft.com/office/drawing/2014/main" id="{9CC7487A-63F3-49E3-8DD4-FD4F03322AD4}"/>
              </a:ext>
            </a:extLst>
          </p:cNvPr>
          <p:cNvSpPr>
            <a:spLocks noGrp="1"/>
          </p:cNvSpPr>
          <p:nvPr>
            <p:ph idx="1"/>
          </p:nvPr>
        </p:nvSpPr>
        <p:spPr/>
        <p:txBody>
          <a:bodyPr/>
          <a:lstStyle/>
          <a:p>
            <a:pPr marL="342900" indent="-342900">
              <a:spcAft>
                <a:spcPts val="1200"/>
              </a:spcAft>
              <a:buClr>
                <a:sysClr val="windowText" lastClr="000000"/>
              </a:buClr>
              <a:defRPr/>
            </a:pPr>
            <a:r>
              <a:rPr lang="en-US" dirty="0">
                <a:solidFill>
                  <a:sysClr val="windowText" lastClr="000000"/>
                </a:solidFill>
              </a:rPr>
              <a:t>Schedule the entire amount of unit testing time</a:t>
            </a:r>
            <a:endParaRPr lang="en-US" u="sng" dirty="0">
              <a:solidFill>
                <a:sysClr val="windowText" lastClr="000000"/>
              </a:solidFill>
            </a:endParaRPr>
          </a:p>
          <a:p>
            <a:pPr marL="342900" indent="-342900">
              <a:spcAft>
                <a:spcPts val="1200"/>
              </a:spcAft>
              <a:buClr>
                <a:sysClr val="windowText" lastClr="000000"/>
              </a:buClr>
              <a:defRPr/>
            </a:pPr>
            <a:r>
              <a:rPr lang="en-US" dirty="0">
                <a:solidFill>
                  <a:sysClr val="windowText" lastClr="000000"/>
                </a:solidFill>
              </a:rPr>
              <a:t>Once the unit testing time is met, the unit must end</a:t>
            </a:r>
          </a:p>
          <a:p>
            <a:pPr marL="742950" lvl="1" indent="-285750">
              <a:spcAft>
                <a:spcPts val="1200"/>
              </a:spcAft>
              <a:buClr>
                <a:sysClr val="windowText" lastClr="000000"/>
              </a:buClr>
              <a:defRPr/>
            </a:pPr>
            <a:r>
              <a:rPr lang="en-US" dirty="0">
                <a:solidFill>
                  <a:sysClr val="windowText" lastClr="000000"/>
                </a:solidFill>
              </a:rPr>
              <a:t>A student </a:t>
            </a:r>
            <a:r>
              <a:rPr lang="en-US" dirty="0" smtClean="0">
                <a:solidFill>
                  <a:sysClr val="windowText" lastClr="000000"/>
                </a:solidFill>
              </a:rPr>
              <a:t>is </a:t>
            </a:r>
            <a:r>
              <a:rPr lang="en-US" b="1" dirty="0" smtClean="0">
                <a:solidFill>
                  <a:sysClr val="windowText" lastClr="000000"/>
                </a:solidFill>
              </a:rPr>
              <a:t>only </a:t>
            </a:r>
            <a:r>
              <a:rPr lang="en-US" dirty="0" smtClean="0">
                <a:solidFill>
                  <a:sysClr val="windowText" lastClr="000000"/>
                </a:solidFill>
              </a:rPr>
              <a:t>allowed </a:t>
            </a:r>
            <a:r>
              <a:rPr lang="en-US" dirty="0">
                <a:solidFill>
                  <a:sysClr val="windowText" lastClr="000000"/>
                </a:solidFill>
              </a:rPr>
              <a:t>an extended time accommodation if listed in his or her IEP, 504, or EL plan</a:t>
            </a:r>
          </a:p>
          <a:p>
            <a:pPr marL="342900" indent="-342900">
              <a:spcAft>
                <a:spcPts val="1200"/>
              </a:spcAft>
              <a:buClr>
                <a:sysClr val="windowText" lastClr="000000"/>
              </a:buClr>
              <a:defRPr/>
            </a:pPr>
            <a:r>
              <a:rPr lang="en-US" dirty="0">
                <a:solidFill>
                  <a:sysClr val="windowText" lastClr="000000"/>
                </a:solidFill>
              </a:rPr>
              <a:t>If all students complete testing before the unit testing time is met, </a:t>
            </a:r>
            <a:r>
              <a:rPr lang="en-US" dirty="0" smtClean="0">
                <a:solidFill>
                  <a:sysClr val="windowText" lastClr="000000"/>
                </a:solidFill>
              </a:rPr>
              <a:t>the Test Administrator may end the </a:t>
            </a:r>
            <a:r>
              <a:rPr lang="en-US" dirty="0">
                <a:solidFill>
                  <a:sysClr val="windowText" lastClr="000000"/>
                </a:solidFill>
              </a:rPr>
              <a:t>unit </a:t>
            </a:r>
            <a:r>
              <a:rPr lang="en-US" dirty="0" smtClean="0">
                <a:solidFill>
                  <a:sysClr val="windowText" lastClr="000000"/>
                </a:solidFill>
              </a:rPr>
              <a:t>(</a:t>
            </a:r>
            <a:r>
              <a:rPr lang="en-US" dirty="0">
                <a:solidFill>
                  <a:sysClr val="windowText" lastClr="000000"/>
                </a:solidFill>
              </a:rPr>
              <a:t>no minimum testing time)</a:t>
            </a:r>
          </a:p>
          <a:p>
            <a:endParaRPr lang="en-US" dirty="0"/>
          </a:p>
          <a:p>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2159067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Testing Times: Grades 3-5</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28</a:t>
            </a:fld>
            <a:endParaRPr lang="en-US" dirty="0"/>
          </a:p>
        </p:txBody>
      </p:sp>
      <p:graphicFrame>
        <p:nvGraphicFramePr>
          <p:cNvPr id="8" name="Content Placeholder 7">
            <a:extLst>
              <a:ext uri="{FF2B5EF4-FFF2-40B4-BE49-F238E27FC236}">
                <a16:creationId xmlns="" xmlns:a16="http://schemas.microsoft.com/office/drawing/2014/main" id="{40EC0CB5-A99D-4D1F-83B7-878792B6A8B6}"/>
              </a:ext>
            </a:extLst>
          </p:cNvPr>
          <p:cNvGraphicFramePr>
            <a:graphicFrameLocks noGrp="1"/>
          </p:cNvGraphicFramePr>
          <p:nvPr>
            <p:ph idx="1"/>
            <p:extLst>
              <p:ext uri="{D42A27DB-BD31-4B8C-83A1-F6EECF244321}">
                <p14:modId xmlns:p14="http://schemas.microsoft.com/office/powerpoint/2010/main" val="1034231748"/>
              </p:ext>
            </p:extLst>
          </p:nvPr>
        </p:nvGraphicFramePr>
        <p:xfrm>
          <a:off x="111535" y="773993"/>
          <a:ext cx="8915400" cy="5882640"/>
        </p:xfrm>
        <a:graphic>
          <a:graphicData uri="http://schemas.openxmlformats.org/drawingml/2006/table">
            <a:tbl>
              <a:tblPr firstRow="1" bandRow="1">
                <a:tableStyleId>{5C22544A-7EE6-4342-B048-85BDC9FD1C3A}</a:tableStyleId>
              </a:tblPr>
              <a:tblGrid>
                <a:gridCol w="2475781">
                  <a:extLst>
                    <a:ext uri="{9D8B030D-6E8A-4147-A177-3AD203B41FA5}">
                      <a16:colId xmlns="" xmlns:a16="http://schemas.microsoft.com/office/drawing/2014/main" val="2920007663"/>
                    </a:ext>
                  </a:extLst>
                </a:gridCol>
                <a:gridCol w="1981919">
                  <a:extLst>
                    <a:ext uri="{9D8B030D-6E8A-4147-A177-3AD203B41FA5}">
                      <a16:colId xmlns="" xmlns:a16="http://schemas.microsoft.com/office/drawing/2014/main" val="332119127"/>
                    </a:ext>
                  </a:extLst>
                </a:gridCol>
                <a:gridCol w="2228850">
                  <a:extLst>
                    <a:ext uri="{9D8B030D-6E8A-4147-A177-3AD203B41FA5}">
                      <a16:colId xmlns="" xmlns:a16="http://schemas.microsoft.com/office/drawing/2014/main" val="1325181643"/>
                    </a:ext>
                  </a:extLst>
                </a:gridCol>
                <a:gridCol w="2228850">
                  <a:extLst>
                    <a:ext uri="{9D8B030D-6E8A-4147-A177-3AD203B41FA5}">
                      <a16:colId xmlns="" xmlns:a16="http://schemas.microsoft.com/office/drawing/2014/main" val="3290223312"/>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a:latin typeface="+mn-lt"/>
                        </a:rPr>
                        <a:t>Assessment</a:t>
                      </a:r>
                      <a:endParaRPr lang="en-US" sz="2000" b="1" kern="1200" dirty="0">
                        <a:solidFill>
                          <a:schemeClr val="bg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bg1"/>
                          </a:solidFill>
                          <a:latin typeface="+mn-lt"/>
                          <a:ea typeface="+mn-ea"/>
                          <a:cs typeface="+mn-cs"/>
                        </a:rPr>
                        <a:t># of Units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Section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Minutes</a:t>
                      </a:r>
                    </a:p>
                  </a:txBody>
                  <a:tcPr anchor="ctr"/>
                </a:tc>
                <a:extLst>
                  <a:ext uri="{0D108BD9-81ED-4DB2-BD59-A6C34878D82A}">
                    <a16:rowId xmlns="" xmlns:a16="http://schemas.microsoft.com/office/drawing/2014/main" val="3182689851"/>
                  </a:ext>
                </a:extLst>
              </a:tr>
              <a:tr h="370840">
                <a:tc rowSpan="3">
                  <a:txBody>
                    <a:bodyPr/>
                    <a:lstStyle/>
                    <a:p>
                      <a:r>
                        <a:rPr lang="en-US" dirty="0">
                          <a:latin typeface="+mn-lt"/>
                        </a:rPr>
                        <a:t>Math Grades 3-5</a:t>
                      </a:r>
                    </a:p>
                  </a:txBody>
                  <a:tcPr marT="91440" marB="91440" anchor="ctr"/>
                </a:tc>
                <a:tc>
                  <a:txBody>
                    <a:bodyPr/>
                    <a:lstStyle/>
                    <a:p>
                      <a:pPr algn="ctr"/>
                      <a:r>
                        <a:rPr lang="en-US" dirty="0">
                          <a:latin typeface="+mn-lt"/>
                        </a:rPr>
                        <a:t>Unit 1</a:t>
                      </a:r>
                    </a:p>
                  </a:txBody>
                  <a:tcPr marT="91440" marB="91440" anchor="ctr"/>
                </a:tc>
                <a:tc>
                  <a:txBody>
                    <a:bodyPr/>
                    <a:lstStyle/>
                    <a:p>
                      <a:pPr algn="ctr"/>
                      <a:r>
                        <a:rPr lang="en-US" dirty="0">
                          <a:latin typeface="+mn-lt"/>
                        </a:rPr>
                        <a:t>Non-calculator</a:t>
                      </a: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65</a:t>
                      </a:r>
                    </a:p>
                  </a:txBody>
                  <a:tcPr marT="91440" marB="91440" anchor="ctr"/>
                </a:tc>
                <a:extLst>
                  <a:ext uri="{0D108BD9-81ED-4DB2-BD59-A6C34878D82A}">
                    <a16:rowId xmlns="" xmlns:a16="http://schemas.microsoft.com/office/drawing/2014/main" val="3086042553"/>
                  </a:ext>
                </a:extLst>
              </a:tr>
              <a:tr h="370840">
                <a:tc vMerge="1">
                  <a:txBody>
                    <a:bodyPr/>
                    <a:lstStyle/>
                    <a:p>
                      <a:endParaRPr lang="en-US"/>
                    </a:p>
                  </a:txBody>
                  <a:tcPr/>
                </a:tc>
                <a:tc>
                  <a:txBody>
                    <a:bodyPr/>
                    <a:lstStyle/>
                    <a:p>
                      <a:pPr algn="ctr"/>
                      <a:r>
                        <a:rPr lang="en-US" dirty="0">
                          <a:latin typeface="+mn-lt"/>
                        </a:rPr>
                        <a:t>Unit 2</a:t>
                      </a: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latin typeface="+mn-lt"/>
                        </a:rPr>
                        <a:t>Non-calculator</a:t>
                      </a: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65</a:t>
                      </a:r>
                    </a:p>
                  </a:txBody>
                  <a:tcPr marT="91440" marB="91440" anchor="ctr"/>
                </a:tc>
                <a:extLst>
                  <a:ext uri="{0D108BD9-81ED-4DB2-BD59-A6C34878D82A}">
                    <a16:rowId xmlns="" xmlns:a16="http://schemas.microsoft.com/office/drawing/2014/main" val="1117825532"/>
                  </a:ext>
                </a:extLst>
              </a:tr>
              <a:tr h="370840">
                <a:tc vMerge="1">
                  <a:txBody>
                    <a:bodyPr/>
                    <a:lstStyle/>
                    <a:p>
                      <a:endParaRPr lang="en-US"/>
                    </a:p>
                  </a:txBody>
                  <a:tcPr/>
                </a:tc>
                <a:tc>
                  <a:txBody>
                    <a:bodyPr/>
                    <a:lstStyle/>
                    <a:p>
                      <a:pPr algn="ctr"/>
                      <a:r>
                        <a:rPr lang="en-US" dirty="0">
                          <a:latin typeface="+mn-lt"/>
                        </a:rPr>
                        <a:t>Unit 3</a:t>
                      </a: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latin typeface="+mn-lt"/>
                        </a:rPr>
                        <a:t>Non-calculator</a:t>
                      </a: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65</a:t>
                      </a:r>
                    </a:p>
                  </a:txBody>
                  <a:tcPr marT="91440" marB="91440" anchor="ctr"/>
                </a:tc>
                <a:extLst>
                  <a:ext uri="{0D108BD9-81ED-4DB2-BD59-A6C34878D82A}">
                    <a16:rowId xmlns="" xmlns:a16="http://schemas.microsoft.com/office/drawing/2014/main" val="132561295"/>
                  </a:ext>
                </a:extLst>
              </a:tr>
              <a:tr h="370840">
                <a:tc rowSpan="3">
                  <a:txBody>
                    <a:bodyPr/>
                    <a:lstStyle/>
                    <a:p>
                      <a:r>
                        <a:rPr lang="en-US" dirty="0">
                          <a:latin typeface="+mn-lt"/>
                        </a:rPr>
                        <a:t>ELA Grades 3-5, incl. CSLA Grades 3-4</a:t>
                      </a:r>
                    </a:p>
                  </a:txBody>
                  <a:tcPr marT="91440" marB="91440" anchor="ctr"/>
                </a:tc>
                <a:tc>
                  <a:txBody>
                    <a:bodyPr/>
                    <a:lstStyle/>
                    <a:p>
                      <a:pPr algn="ctr"/>
                      <a:r>
                        <a:rPr lang="en-US" dirty="0">
                          <a:latin typeface="+mn-lt"/>
                        </a:rPr>
                        <a:t>Unit 1</a:t>
                      </a:r>
                    </a:p>
                  </a:txBody>
                  <a:tcPr marT="91440" marB="91440" anchor="ctr"/>
                </a:tc>
                <a:tc rowSpan="3">
                  <a:txBody>
                    <a:bodyPr/>
                    <a:lstStyle/>
                    <a:p>
                      <a:pPr algn="ctr"/>
                      <a:endParaRPr lang="en-US" dirty="0">
                        <a:latin typeface="+mn-lt"/>
                      </a:endParaRPr>
                    </a:p>
                  </a:txBody>
                  <a:tcPr marT="91440" marB="91440" anchor="ctr"/>
                </a:tc>
                <a:tc>
                  <a:txBody>
                    <a:bodyPr/>
                    <a:lstStyle/>
                    <a:p>
                      <a:pPr algn="ctr"/>
                      <a:r>
                        <a:rPr lang="en-US" dirty="0">
                          <a:solidFill>
                            <a:schemeClr val="tx1"/>
                          </a:solidFill>
                          <a:latin typeface="+mn-lt"/>
                        </a:rPr>
                        <a:t>90</a:t>
                      </a:r>
                    </a:p>
                  </a:txBody>
                  <a:tcPr marT="91440" marB="91440" anchor="ctr"/>
                </a:tc>
                <a:extLst>
                  <a:ext uri="{0D108BD9-81ED-4DB2-BD59-A6C34878D82A}">
                    <a16:rowId xmlns="" xmlns:a16="http://schemas.microsoft.com/office/drawing/2014/main" val="888450102"/>
                  </a:ext>
                </a:extLst>
              </a:tr>
              <a:tr h="370840">
                <a:tc vMerge="1">
                  <a:txBody>
                    <a:bodyPr/>
                    <a:lstStyle/>
                    <a:p>
                      <a:endParaRPr lang="en-US"/>
                    </a:p>
                  </a:txBody>
                  <a:tcPr/>
                </a:tc>
                <a:tc>
                  <a:txBody>
                    <a:bodyPr/>
                    <a:lstStyle/>
                    <a:p>
                      <a:pPr algn="ctr"/>
                      <a:r>
                        <a:rPr lang="en-US" dirty="0">
                          <a:latin typeface="+mn-lt"/>
                        </a:rPr>
                        <a:t>Unit 2</a:t>
                      </a:r>
                    </a:p>
                  </a:txBody>
                  <a:tcPr marT="91440" marB="91440" anchor="ctr"/>
                </a:tc>
                <a:tc vMerge="1">
                  <a:txBody>
                    <a:bodyPr/>
                    <a:lstStyle/>
                    <a:p>
                      <a:endParaRPr lang="en-US" dirty="0"/>
                    </a:p>
                  </a:txBody>
                  <a:tcPr marT="91440" marB="91440" anchor="ctr"/>
                </a:tc>
                <a:tc>
                  <a:txBody>
                    <a:bodyPr/>
                    <a:lstStyle/>
                    <a:p>
                      <a:pPr algn="ctr"/>
                      <a:r>
                        <a:rPr lang="en-US" dirty="0">
                          <a:solidFill>
                            <a:schemeClr val="tx1"/>
                          </a:solidFill>
                          <a:latin typeface="+mn-lt"/>
                        </a:rPr>
                        <a:t>90</a:t>
                      </a:r>
                    </a:p>
                  </a:txBody>
                  <a:tcPr marT="91440" marB="91440" anchor="ctr"/>
                </a:tc>
                <a:extLst>
                  <a:ext uri="{0D108BD9-81ED-4DB2-BD59-A6C34878D82A}">
                    <a16:rowId xmlns="" xmlns:a16="http://schemas.microsoft.com/office/drawing/2014/main" val="3819407192"/>
                  </a:ext>
                </a:extLst>
              </a:tr>
              <a:tr h="370840">
                <a:tc vMerge="1">
                  <a:txBody>
                    <a:bodyPr/>
                    <a:lstStyle/>
                    <a:p>
                      <a:endParaRPr lang="en-US"/>
                    </a:p>
                  </a:txBody>
                  <a:tcPr/>
                </a:tc>
                <a:tc>
                  <a:txBody>
                    <a:bodyPr/>
                    <a:lstStyle/>
                    <a:p>
                      <a:pPr algn="ctr"/>
                      <a:r>
                        <a:rPr lang="en-US" dirty="0">
                          <a:latin typeface="+mn-lt"/>
                        </a:rPr>
                        <a:t>Unit 3</a:t>
                      </a:r>
                    </a:p>
                  </a:txBody>
                  <a:tcPr marT="91440" marB="91440" anchor="ctr"/>
                </a:tc>
                <a:tc vMerge="1">
                  <a:txBody>
                    <a:bodyPr/>
                    <a:lstStyle/>
                    <a:p>
                      <a:endParaRPr lang="en-US" dirty="0"/>
                    </a:p>
                  </a:txBody>
                  <a:tcPr marT="91440" marB="91440" anchor="ctr"/>
                </a:tc>
                <a:tc>
                  <a:txBody>
                    <a:bodyPr/>
                    <a:lstStyle/>
                    <a:p>
                      <a:pPr algn="ctr"/>
                      <a:r>
                        <a:rPr lang="en-US" dirty="0">
                          <a:solidFill>
                            <a:schemeClr val="tx1"/>
                          </a:solidFill>
                          <a:latin typeface="+mn-lt"/>
                        </a:rPr>
                        <a:t>90</a:t>
                      </a:r>
                    </a:p>
                  </a:txBody>
                  <a:tcPr marT="91440" marB="91440" anchor="ctr"/>
                </a:tc>
                <a:extLst>
                  <a:ext uri="{0D108BD9-81ED-4DB2-BD59-A6C34878D82A}">
                    <a16:rowId xmlns="" xmlns:a16="http://schemas.microsoft.com/office/drawing/2014/main" val="3465022391"/>
                  </a:ext>
                </a:extLst>
              </a:tr>
              <a:tr h="370840">
                <a:tc rowSpan="3">
                  <a:txBody>
                    <a:bodyPr/>
                    <a:lstStyle/>
                    <a:p>
                      <a:r>
                        <a:rPr lang="en-US" dirty="0">
                          <a:latin typeface="+mn-lt"/>
                        </a:rPr>
                        <a:t>Social</a:t>
                      </a:r>
                      <a:r>
                        <a:rPr lang="en-US" baseline="0" dirty="0">
                          <a:latin typeface="+mn-lt"/>
                        </a:rPr>
                        <a:t> Studies Grade 4</a:t>
                      </a:r>
                      <a:endParaRPr lang="en-US" dirty="0">
                        <a:latin typeface="+mn-lt"/>
                      </a:endParaRPr>
                    </a:p>
                  </a:txBody>
                  <a:tcPr marT="91440" marB="91440" anchor="ctr"/>
                </a:tc>
                <a:tc>
                  <a:txBody>
                    <a:bodyPr/>
                    <a:lstStyle/>
                    <a:p>
                      <a:pPr algn="ctr"/>
                      <a:r>
                        <a:rPr lang="en-US" dirty="0">
                          <a:latin typeface="+mn-lt"/>
                        </a:rPr>
                        <a:t>Unit 1</a:t>
                      </a:r>
                    </a:p>
                  </a:txBody>
                  <a:tcPr marT="91440" marB="91440" anchor="ctr"/>
                </a:tc>
                <a:tc rowSpan="3">
                  <a:txBody>
                    <a:bodyPr/>
                    <a:lstStyle/>
                    <a:p>
                      <a:pPr algn="ctr"/>
                      <a:endParaRPr lang="en-US" dirty="0">
                        <a:latin typeface="+mn-lt"/>
                      </a:endParaRP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tc>
                <a:extLst>
                  <a:ext uri="{0D108BD9-81ED-4DB2-BD59-A6C34878D82A}">
                    <a16:rowId xmlns="" xmlns:a16="http://schemas.microsoft.com/office/drawing/2014/main" val="2019991746"/>
                  </a:ext>
                </a:extLst>
              </a:tr>
              <a:tr h="370840">
                <a:tc vMerge="1">
                  <a:txBody>
                    <a:bodyPr/>
                    <a:lstStyle/>
                    <a:p>
                      <a:endParaRPr lang="en-US" dirty="0">
                        <a:latin typeface="Trebuchet MS" panose="020B0603020202020204" pitchFamily="34" charset="0"/>
                      </a:endParaRPr>
                    </a:p>
                  </a:txBody>
                  <a:tcPr marT="91440" marB="91440" anchor="ctr"/>
                </a:tc>
                <a:tc>
                  <a:txBody>
                    <a:bodyPr/>
                    <a:lstStyle/>
                    <a:p>
                      <a:pPr algn="ctr"/>
                      <a:r>
                        <a:rPr lang="en-US" dirty="0">
                          <a:latin typeface="+mn-lt"/>
                        </a:rPr>
                        <a:t>Unit 2</a:t>
                      </a:r>
                    </a:p>
                  </a:txBody>
                  <a:tcPr marT="91440" marB="91440" anchor="ctr"/>
                </a:tc>
                <a:tc vMerge="1">
                  <a:txBody>
                    <a:bodyPr/>
                    <a:lstStyle/>
                    <a:p>
                      <a:endParaRPr lang="en-US" dirty="0"/>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tc>
                <a:extLst>
                  <a:ext uri="{0D108BD9-81ED-4DB2-BD59-A6C34878D82A}">
                    <a16:rowId xmlns="" xmlns:a16="http://schemas.microsoft.com/office/drawing/2014/main" val="672286596"/>
                  </a:ext>
                </a:extLst>
              </a:tr>
              <a:tr h="370840">
                <a:tc vMerge="1">
                  <a:txBody>
                    <a:bodyPr/>
                    <a:lstStyle/>
                    <a:p>
                      <a:endParaRPr lang="en-US" dirty="0">
                        <a:latin typeface="Trebuchet MS" panose="020B0603020202020204" pitchFamily="34" charset="0"/>
                      </a:endParaRPr>
                    </a:p>
                  </a:txBody>
                  <a:tcPr marT="91440" marB="91440" anchor="ctr"/>
                </a:tc>
                <a:tc>
                  <a:txBody>
                    <a:bodyPr/>
                    <a:lstStyle/>
                    <a:p>
                      <a:pPr algn="ctr"/>
                      <a:r>
                        <a:rPr lang="en-US" dirty="0">
                          <a:latin typeface="+mn-lt"/>
                        </a:rPr>
                        <a:t>Unit 3</a:t>
                      </a:r>
                    </a:p>
                  </a:txBody>
                  <a:tcPr marT="91440" marB="91440" anchor="ctr"/>
                </a:tc>
                <a:tc vMerge="1">
                  <a:txBody>
                    <a:bodyPr/>
                    <a:lstStyle/>
                    <a:p>
                      <a:endParaRPr lang="en-US" dirty="0"/>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tc>
                <a:extLst>
                  <a:ext uri="{0D108BD9-81ED-4DB2-BD59-A6C34878D82A}">
                    <a16:rowId xmlns="" xmlns:a16="http://schemas.microsoft.com/office/drawing/2014/main" val="10192788"/>
                  </a:ext>
                </a:extLst>
              </a:tr>
              <a:tr h="370840">
                <a:tc rowSpan="3">
                  <a:txBody>
                    <a:bodyPr/>
                    <a:lstStyle/>
                    <a:p>
                      <a:r>
                        <a:rPr lang="en-US" dirty="0">
                          <a:latin typeface="+mn-lt"/>
                        </a:rPr>
                        <a:t>Science Grade 5</a:t>
                      </a:r>
                    </a:p>
                  </a:txBody>
                  <a:tcPr marT="91440" marB="91440" anchor="ctr"/>
                </a:tc>
                <a:tc>
                  <a:txBody>
                    <a:bodyPr/>
                    <a:lstStyle/>
                    <a:p>
                      <a:pPr algn="ctr"/>
                      <a:r>
                        <a:rPr lang="en-US" dirty="0">
                          <a:latin typeface="+mn-lt"/>
                        </a:rPr>
                        <a:t>Unit 1</a:t>
                      </a:r>
                    </a:p>
                  </a:txBody>
                  <a:tcPr marT="91440" marB="91440" anchor="ctr"/>
                </a:tc>
                <a:tc rowSpan="3">
                  <a:txBody>
                    <a:bodyPr/>
                    <a:lstStyle/>
                    <a:p>
                      <a:pPr algn="ctr"/>
                      <a:endParaRPr lang="en-US" dirty="0">
                        <a:latin typeface="+mn-lt"/>
                      </a:endParaRP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tc>
                <a:extLst>
                  <a:ext uri="{0D108BD9-81ED-4DB2-BD59-A6C34878D82A}">
                    <a16:rowId xmlns="" xmlns:a16="http://schemas.microsoft.com/office/drawing/2014/main" val="3693045639"/>
                  </a:ext>
                </a:extLst>
              </a:tr>
              <a:tr h="370840">
                <a:tc vMerge="1">
                  <a:txBody>
                    <a:bodyPr/>
                    <a:lstStyle/>
                    <a:p>
                      <a:endParaRPr lang="en-US"/>
                    </a:p>
                  </a:txBody>
                  <a:tcPr/>
                </a:tc>
                <a:tc>
                  <a:txBody>
                    <a:bodyPr/>
                    <a:lstStyle/>
                    <a:p>
                      <a:pPr algn="ctr"/>
                      <a:r>
                        <a:rPr lang="en-US" dirty="0">
                          <a:latin typeface="+mn-lt"/>
                        </a:rPr>
                        <a:t>Unit 2</a:t>
                      </a:r>
                    </a:p>
                  </a:txBody>
                  <a:tcPr marT="91440" marB="91440" anchor="ctr"/>
                </a:tc>
                <a:tc vMerge="1">
                  <a:txBody>
                    <a:bodyPr/>
                    <a:lstStyle/>
                    <a:p>
                      <a:endParaRPr lang="en-US" dirty="0"/>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tc>
                <a:extLst>
                  <a:ext uri="{0D108BD9-81ED-4DB2-BD59-A6C34878D82A}">
                    <a16:rowId xmlns="" xmlns:a16="http://schemas.microsoft.com/office/drawing/2014/main" val="1155804784"/>
                  </a:ext>
                </a:extLst>
              </a:tr>
              <a:tr h="213818">
                <a:tc vMerge="1">
                  <a:txBody>
                    <a:bodyPr/>
                    <a:lstStyle/>
                    <a:p>
                      <a:endParaRPr lang="en-US"/>
                    </a:p>
                  </a:txBody>
                  <a:tcPr/>
                </a:tc>
                <a:tc>
                  <a:txBody>
                    <a:bodyPr/>
                    <a:lstStyle/>
                    <a:p>
                      <a:pPr algn="ctr"/>
                      <a:r>
                        <a:rPr lang="en-US" dirty="0">
                          <a:latin typeface="+mn-lt"/>
                        </a:rPr>
                        <a:t>Unit 3</a:t>
                      </a:r>
                    </a:p>
                  </a:txBody>
                  <a:tcPr marT="91440" marB="91440" anchor="ctr"/>
                </a:tc>
                <a:tc vMerge="1">
                  <a:txBody>
                    <a:bodyPr/>
                    <a:lstStyle/>
                    <a:p>
                      <a:endParaRPr lang="en-US" dirty="0"/>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tc>
                <a:extLst>
                  <a:ext uri="{0D108BD9-81ED-4DB2-BD59-A6C34878D82A}">
                    <a16:rowId xmlns="" xmlns:a16="http://schemas.microsoft.com/office/drawing/2014/main" val="207037483"/>
                  </a:ext>
                </a:extLst>
              </a:tr>
            </a:tbl>
          </a:graphicData>
        </a:graphic>
      </p:graphicFrame>
      <p:sp>
        <p:nvSpPr>
          <p:cNvPr id="6" name="Flowchart: Punched Tape 5">
            <a:extLst>
              <a:ext uri="{FF2B5EF4-FFF2-40B4-BE49-F238E27FC236}">
                <a16:creationId xmlns="" xmlns:a16="http://schemas.microsoft.com/office/drawing/2014/main" id="{D9483E5B-ADAC-43C7-A9F1-408B7789DB99}"/>
              </a:ext>
            </a:extLst>
          </p:cNvPr>
          <p:cNvSpPr/>
          <p:nvPr/>
        </p:nvSpPr>
        <p:spPr>
          <a:xfrm>
            <a:off x="7854674" y="431494"/>
            <a:ext cx="1143000" cy="514952"/>
          </a:xfrm>
          <a:prstGeom prst="flowChartPunchedTap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prstClr val="black"/>
                </a:solidFill>
              </a:rPr>
              <a:t>Handout</a:t>
            </a:r>
          </a:p>
        </p:txBody>
      </p:sp>
    </p:spTree>
    <p:extLst>
      <p:ext uri="{BB962C8B-B14F-4D97-AF65-F5344CB8AC3E}">
        <p14:creationId xmlns:p14="http://schemas.microsoft.com/office/powerpoint/2010/main" val="1686902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Testing Times: Grades </a:t>
            </a:r>
            <a:r>
              <a:rPr lang="en-US" dirty="0" smtClean="0"/>
              <a:t>6-8</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29</a:t>
            </a:fld>
            <a:endParaRPr lang="en-US" dirty="0"/>
          </a:p>
        </p:txBody>
      </p:sp>
      <p:graphicFrame>
        <p:nvGraphicFramePr>
          <p:cNvPr id="8" name="Content Placeholder 7">
            <a:extLst>
              <a:ext uri="{FF2B5EF4-FFF2-40B4-BE49-F238E27FC236}">
                <a16:creationId xmlns="" xmlns:a16="http://schemas.microsoft.com/office/drawing/2014/main" id="{40EC0CB5-A99D-4D1F-83B7-878792B6A8B6}"/>
              </a:ext>
            </a:extLst>
          </p:cNvPr>
          <p:cNvGraphicFramePr>
            <a:graphicFrameLocks noGrp="1"/>
          </p:cNvGraphicFramePr>
          <p:nvPr>
            <p:ph idx="1"/>
            <p:extLst>
              <p:ext uri="{D42A27DB-BD31-4B8C-83A1-F6EECF244321}">
                <p14:modId xmlns:p14="http://schemas.microsoft.com/office/powerpoint/2010/main" val="3842010795"/>
              </p:ext>
            </p:extLst>
          </p:nvPr>
        </p:nvGraphicFramePr>
        <p:xfrm>
          <a:off x="111535" y="773993"/>
          <a:ext cx="8915400" cy="4511040"/>
        </p:xfrm>
        <a:graphic>
          <a:graphicData uri="http://schemas.openxmlformats.org/drawingml/2006/table">
            <a:tbl>
              <a:tblPr firstRow="1" bandRow="1">
                <a:tableStyleId>{5C22544A-7EE6-4342-B048-85BDC9FD1C3A}</a:tableStyleId>
              </a:tblPr>
              <a:tblGrid>
                <a:gridCol w="2475781">
                  <a:extLst>
                    <a:ext uri="{9D8B030D-6E8A-4147-A177-3AD203B41FA5}">
                      <a16:colId xmlns="" xmlns:a16="http://schemas.microsoft.com/office/drawing/2014/main" val="2920007663"/>
                    </a:ext>
                  </a:extLst>
                </a:gridCol>
                <a:gridCol w="1981919">
                  <a:extLst>
                    <a:ext uri="{9D8B030D-6E8A-4147-A177-3AD203B41FA5}">
                      <a16:colId xmlns="" xmlns:a16="http://schemas.microsoft.com/office/drawing/2014/main" val="332119127"/>
                    </a:ext>
                  </a:extLst>
                </a:gridCol>
                <a:gridCol w="2228850">
                  <a:extLst>
                    <a:ext uri="{9D8B030D-6E8A-4147-A177-3AD203B41FA5}">
                      <a16:colId xmlns="" xmlns:a16="http://schemas.microsoft.com/office/drawing/2014/main" val="1325181643"/>
                    </a:ext>
                  </a:extLst>
                </a:gridCol>
                <a:gridCol w="2228850">
                  <a:extLst>
                    <a:ext uri="{9D8B030D-6E8A-4147-A177-3AD203B41FA5}">
                      <a16:colId xmlns="" xmlns:a16="http://schemas.microsoft.com/office/drawing/2014/main" val="3290223312"/>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a:latin typeface="+mn-lt"/>
                        </a:rPr>
                        <a:t>Assessment</a:t>
                      </a:r>
                      <a:endParaRPr lang="en-US" sz="2000" b="1" kern="1200" dirty="0">
                        <a:solidFill>
                          <a:schemeClr val="bg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bg1"/>
                          </a:solidFill>
                          <a:latin typeface="+mn-lt"/>
                          <a:ea typeface="+mn-ea"/>
                          <a:cs typeface="+mn-cs"/>
                        </a:rPr>
                        <a:t># of Units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Section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Minutes</a:t>
                      </a:r>
                    </a:p>
                  </a:txBody>
                  <a:tcPr anchor="ctr"/>
                </a:tc>
                <a:extLst>
                  <a:ext uri="{0D108BD9-81ED-4DB2-BD59-A6C34878D82A}">
                    <a16:rowId xmlns="" xmlns:a16="http://schemas.microsoft.com/office/drawing/2014/main" val="3182689851"/>
                  </a:ext>
                </a:extLst>
              </a:tr>
              <a:tr h="370840">
                <a:tc rowSpan="3">
                  <a:txBody>
                    <a:bodyPr/>
                    <a:lstStyle/>
                    <a:p>
                      <a:r>
                        <a:rPr lang="en-US" dirty="0">
                          <a:latin typeface="+mn-lt"/>
                        </a:rPr>
                        <a:t>ELA Grades </a:t>
                      </a:r>
                      <a:r>
                        <a:rPr lang="en-US" dirty="0" smtClean="0">
                          <a:latin typeface="+mn-lt"/>
                        </a:rPr>
                        <a:t>6-8</a:t>
                      </a:r>
                      <a:endParaRPr lang="en-US" dirty="0">
                        <a:latin typeface="+mn-lt"/>
                      </a:endParaRPr>
                    </a:p>
                  </a:txBody>
                  <a:tcPr marT="91440" marB="91440" anchor="ctr"/>
                </a:tc>
                <a:tc>
                  <a:txBody>
                    <a:bodyPr/>
                    <a:lstStyle/>
                    <a:p>
                      <a:pPr algn="ctr"/>
                      <a:r>
                        <a:rPr lang="en-US" dirty="0">
                          <a:latin typeface="+mn-lt"/>
                        </a:rPr>
                        <a:t>Unit 1</a:t>
                      </a:r>
                    </a:p>
                  </a:txBody>
                  <a:tcPr marT="91440" marB="91440" anchor="ctr"/>
                </a:tc>
                <a:tc rowSpan="3">
                  <a:txBody>
                    <a:bodyPr/>
                    <a:lstStyle/>
                    <a:p>
                      <a:pPr algn="ctr"/>
                      <a:endParaRPr lang="en-US" dirty="0">
                        <a:latin typeface="+mn-lt"/>
                      </a:endParaRPr>
                    </a:p>
                  </a:txBody>
                  <a:tcPr marT="91440" marB="91440" anchor="ctr"/>
                </a:tc>
                <a:tc>
                  <a:txBody>
                    <a:bodyPr/>
                    <a:lstStyle/>
                    <a:p>
                      <a:pPr algn="ctr"/>
                      <a:r>
                        <a:rPr lang="en-US" dirty="0" smtClean="0">
                          <a:solidFill>
                            <a:schemeClr val="tx1"/>
                          </a:solidFill>
                          <a:latin typeface="+mn-lt"/>
                        </a:rPr>
                        <a:t>110</a:t>
                      </a:r>
                      <a:endParaRPr lang="en-US" dirty="0">
                        <a:solidFill>
                          <a:schemeClr val="tx1"/>
                        </a:solidFill>
                        <a:latin typeface="+mn-lt"/>
                      </a:endParaRPr>
                    </a:p>
                  </a:txBody>
                  <a:tcPr marT="91440" marB="91440" anchor="ctr"/>
                </a:tc>
                <a:extLst>
                  <a:ext uri="{0D108BD9-81ED-4DB2-BD59-A6C34878D82A}">
                    <a16:rowId xmlns="" xmlns:a16="http://schemas.microsoft.com/office/drawing/2014/main" val="888450102"/>
                  </a:ext>
                </a:extLst>
              </a:tr>
              <a:tr h="370840">
                <a:tc vMerge="1">
                  <a:txBody>
                    <a:bodyPr/>
                    <a:lstStyle/>
                    <a:p>
                      <a:endParaRPr lang="en-US"/>
                    </a:p>
                  </a:txBody>
                  <a:tcPr/>
                </a:tc>
                <a:tc>
                  <a:txBody>
                    <a:bodyPr/>
                    <a:lstStyle/>
                    <a:p>
                      <a:pPr algn="ctr"/>
                      <a:r>
                        <a:rPr lang="en-US" dirty="0">
                          <a:latin typeface="+mn-lt"/>
                        </a:rPr>
                        <a:t>Unit 2</a:t>
                      </a:r>
                    </a:p>
                  </a:txBody>
                  <a:tcPr marT="91440" marB="91440" anchor="ctr"/>
                </a:tc>
                <a:tc vMerge="1">
                  <a:txBody>
                    <a:bodyPr/>
                    <a:lstStyle/>
                    <a:p>
                      <a:endParaRPr lang="en-US" dirty="0"/>
                    </a:p>
                  </a:txBody>
                  <a:tcPr marT="91440" marB="91440" anchor="ctr"/>
                </a:tc>
                <a:tc>
                  <a:txBody>
                    <a:bodyPr/>
                    <a:lstStyle/>
                    <a:p>
                      <a:pPr algn="ctr"/>
                      <a:r>
                        <a:rPr lang="en-US" dirty="0" smtClean="0">
                          <a:solidFill>
                            <a:schemeClr val="tx1"/>
                          </a:solidFill>
                          <a:latin typeface="+mn-lt"/>
                        </a:rPr>
                        <a:t>110</a:t>
                      </a:r>
                      <a:endParaRPr lang="en-US" dirty="0">
                        <a:solidFill>
                          <a:schemeClr val="tx1"/>
                        </a:solidFill>
                        <a:latin typeface="+mn-lt"/>
                      </a:endParaRPr>
                    </a:p>
                  </a:txBody>
                  <a:tcPr marT="91440" marB="91440" anchor="ctr"/>
                </a:tc>
                <a:extLst>
                  <a:ext uri="{0D108BD9-81ED-4DB2-BD59-A6C34878D82A}">
                    <a16:rowId xmlns="" xmlns:a16="http://schemas.microsoft.com/office/drawing/2014/main" val="3819407192"/>
                  </a:ext>
                </a:extLst>
              </a:tr>
              <a:tr h="370840">
                <a:tc vMerge="1">
                  <a:txBody>
                    <a:bodyPr/>
                    <a:lstStyle/>
                    <a:p>
                      <a:endParaRPr lang="en-US"/>
                    </a:p>
                  </a:txBody>
                  <a:tcPr/>
                </a:tc>
                <a:tc>
                  <a:txBody>
                    <a:bodyPr/>
                    <a:lstStyle/>
                    <a:p>
                      <a:pPr algn="ctr"/>
                      <a:r>
                        <a:rPr lang="en-US" dirty="0">
                          <a:latin typeface="+mn-lt"/>
                        </a:rPr>
                        <a:t>Unit 3</a:t>
                      </a:r>
                    </a:p>
                  </a:txBody>
                  <a:tcPr marT="91440" marB="91440" anchor="ctr"/>
                </a:tc>
                <a:tc vMerge="1">
                  <a:txBody>
                    <a:bodyPr/>
                    <a:lstStyle/>
                    <a:p>
                      <a:endParaRPr lang="en-US" dirty="0"/>
                    </a:p>
                  </a:txBody>
                  <a:tcPr marT="91440" marB="91440" anchor="ctr"/>
                </a:tc>
                <a:tc>
                  <a:txBody>
                    <a:bodyPr/>
                    <a:lstStyle/>
                    <a:p>
                      <a:pPr algn="ctr"/>
                      <a:r>
                        <a:rPr lang="en-US" dirty="0" smtClean="0">
                          <a:solidFill>
                            <a:schemeClr val="tx1"/>
                          </a:solidFill>
                          <a:latin typeface="+mn-lt"/>
                        </a:rPr>
                        <a:t>110</a:t>
                      </a:r>
                      <a:endParaRPr lang="en-US" dirty="0">
                        <a:solidFill>
                          <a:schemeClr val="tx1"/>
                        </a:solidFill>
                        <a:latin typeface="+mn-lt"/>
                      </a:endParaRPr>
                    </a:p>
                  </a:txBody>
                  <a:tcPr marT="91440" marB="91440" anchor="ctr"/>
                </a:tc>
                <a:extLst>
                  <a:ext uri="{0D108BD9-81ED-4DB2-BD59-A6C34878D82A}">
                    <a16:rowId xmlns="" xmlns:a16="http://schemas.microsoft.com/office/drawing/2014/main" val="3465022391"/>
                  </a:ext>
                </a:extLst>
              </a:tr>
              <a:tr h="370840">
                <a:tc rowSpan="3">
                  <a:txBody>
                    <a:bodyPr/>
                    <a:lstStyle/>
                    <a:p>
                      <a:r>
                        <a:rPr lang="en-US" dirty="0">
                          <a:latin typeface="+mn-lt"/>
                        </a:rPr>
                        <a:t>Social</a:t>
                      </a:r>
                      <a:r>
                        <a:rPr lang="en-US" baseline="0" dirty="0">
                          <a:latin typeface="+mn-lt"/>
                        </a:rPr>
                        <a:t> Studies Grade </a:t>
                      </a:r>
                      <a:r>
                        <a:rPr lang="en-US" baseline="0" dirty="0" smtClean="0">
                          <a:latin typeface="+mn-lt"/>
                        </a:rPr>
                        <a:t>7</a:t>
                      </a:r>
                      <a:endParaRPr lang="en-US" dirty="0">
                        <a:latin typeface="+mn-lt"/>
                      </a:endParaRPr>
                    </a:p>
                  </a:txBody>
                  <a:tcPr marT="91440" marB="91440" anchor="ctr"/>
                </a:tc>
                <a:tc>
                  <a:txBody>
                    <a:bodyPr/>
                    <a:lstStyle/>
                    <a:p>
                      <a:pPr algn="ctr"/>
                      <a:r>
                        <a:rPr lang="en-US" dirty="0">
                          <a:latin typeface="+mn-lt"/>
                        </a:rPr>
                        <a:t>Unit 1</a:t>
                      </a:r>
                    </a:p>
                  </a:txBody>
                  <a:tcPr marT="91440" marB="91440" anchor="ctr"/>
                </a:tc>
                <a:tc rowSpan="3">
                  <a:txBody>
                    <a:bodyPr/>
                    <a:lstStyle/>
                    <a:p>
                      <a:pPr algn="ctr"/>
                      <a:endParaRPr lang="en-US" dirty="0">
                        <a:latin typeface="+mn-lt"/>
                      </a:endParaRP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tc>
                <a:extLst>
                  <a:ext uri="{0D108BD9-81ED-4DB2-BD59-A6C34878D82A}">
                    <a16:rowId xmlns="" xmlns:a16="http://schemas.microsoft.com/office/drawing/2014/main" val="2019991746"/>
                  </a:ext>
                </a:extLst>
              </a:tr>
              <a:tr h="370840">
                <a:tc vMerge="1">
                  <a:txBody>
                    <a:bodyPr/>
                    <a:lstStyle/>
                    <a:p>
                      <a:endParaRPr lang="en-US" dirty="0">
                        <a:latin typeface="Trebuchet MS" panose="020B0603020202020204" pitchFamily="34" charset="0"/>
                      </a:endParaRPr>
                    </a:p>
                  </a:txBody>
                  <a:tcPr marT="91440" marB="91440" anchor="ctr"/>
                </a:tc>
                <a:tc>
                  <a:txBody>
                    <a:bodyPr/>
                    <a:lstStyle/>
                    <a:p>
                      <a:pPr algn="ctr"/>
                      <a:r>
                        <a:rPr lang="en-US" dirty="0">
                          <a:latin typeface="+mn-lt"/>
                        </a:rPr>
                        <a:t>Unit 2</a:t>
                      </a:r>
                    </a:p>
                  </a:txBody>
                  <a:tcPr marT="91440" marB="91440" anchor="ctr"/>
                </a:tc>
                <a:tc vMerge="1">
                  <a:txBody>
                    <a:bodyPr/>
                    <a:lstStyle/>
                    <a:p>
                      <a:endParaRPr lang="en-US" dirty="0"/>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tc>
                <a:extLst>
                  <a:ext uri="{0D108BD9-81ED-4DB2-BD59-A6C34878D82A}">
                    <a16:rowId xmlns="" xmlns:a16="http://schemas.microsoft.com/office/drawing/2014/main" val="672286596"/>
                  </a:ext>
                </a:extLst>
              </a:tr>
              <a:tr h="370840">
                <a:tc vMerge="1">
                  <a:txBody>
                    <a:bodyPr/>
                    <a:lstStyle/>
                    <a:p>
                      <a:endParaRPr lang="en-US" dirty="0">
                        <a:latin typeface="Trebuchet MS" panose="020B0603020202020204" pitchFamily="34" charset="0"/>
                      </a:endParaRPr>
                    </a:p>
                  </a:txBody>
                  <a:tcPr marT="91440" marB="91440" anchor="ctr"/>
                </a:tc>
                <a:tc>
                  <a:txBody>
                    <a:bodyPr/>
                    <a:lstStyle/>
                    <a:p>
                      <a:pPr algn="ctr"/>
                      <a:r>
                        <a:rPr lang="en-US" dirty="0">
                          <a:latin typeface="+mn-lt"/>
                        </a:rPr>
                        <a:t>Unit 3</a:t>
                      </a:r>
                    </a:p>
                  </a:txBody>
                  <a:tcPr marT="91440" marB="91440" anchor="ctr"/>
                </a:tc>
                <a:tc vMerge="1">
                  <a:txBody>
                    <a:bodyPr/>
                    <a:lstStyle/>
                    <a:p>
                      <a:endParaRPr lang="en-US" dirty="0"/>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tc>
                <a:extLst>
                  <a:ext uri="{0D108BD9-81ED-4DB2-BD59-A6C34878D82A}">
                    <a16:rowId xmlns="" xmlns:a16="http://schemas.microsoft.com/office/drawing/2014/main" val="10192788"/>
                  </a:ext>
                </a:extLst>
              </a:tr>
              <a:tr h="370840">
                <a:tc rowSpan="3">
                  <a:txBody>
                    <a:bodyPr/>
                    <a:lstStyle/>
                    <a:p>
                      <a:r>
                        <a:rPr lang="en-US" dirty="0">
                          <a:latin typeface="+mn-lt"/>
                        </a:rPr>
                        <a:t>Science Grade </a:t>
                      </a:r>
                      <a:r>
                        <a:rPr lang="en-US" dirty="0" smtClean="0">
                          <a:latin typeface="+mn-lt"/>
                        </a:rPr>
                        <a:t>8</a:t>
                      </a:r>
                      <a:endParaRPr lang="en-US" dirty="0">
                        <a:latin typeface="+mn-lt"/>
                      </a:endParaRPr>
                    </a:p>
                  </a:txBody>
                  <a:tcPr marT="91440" marB="91440" anchor="ctr"/>
                </a:tc>
                <a:tc>
                  <a:txBody>
                    <a:bodyPr/>
                    <a:lstStyle/>
                    <a:p>
                      <a:pPr algn="ctr"/>
                      <a:r>
                        <a:rPr lang="en-US" dirty="0">
                          <a:latin typeface="+mn-lt"/>
                        </a:rPr>
                        <a:t>Unit 1</a:t>
                      </a:r>
                    </a:p>
                  </a:txBody>
                  <a:tcPr marT="91440" marB="91440" anchor="ctr"/>
                </a:tc>
                <a:tc rowSpan="3">
                  <a:txBody>
                    <a:bodyPr/>
                    <a:lstStyle/>
                    <a:p>
                      <a:pPr algn="ctr"/>
                      <a:endParaRPr lang="en-US" dirty="0">
                        <a:latin typeface="+mn-lt"/>
                      </a:endParaRP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tc>
                <a:extLst>
                  <a:ext uri="{0D108BD9-81ED-4DB2-BD59-A6C34878D82A}">
                    <a16:rowId xmlns="" xmlns:a16="http://schemas.microsoft.com/office/drawing/2014/main" val="3693045639"/>
                  </a:ext>
                </a:extLst>
              </a:tr>
              <a:tr h="370840">
                <a:tc vMerge="1">
                  <a:txBody>
                    <a:bodyPr/>
                    <a:lstStyle/>
                    <a:p>
                      <a:endParaRPr lang="en-US"/>
                    </a:p>
                  </a:txBody>
                  <a:tcPr/>
                </a:tc>
                <a:tc>
                  <a:txBody>
                    <a:bodyPr/>
                    <a:lstStyle/>
                    <a:p>
                      <a:pPr algn="ctr"/>
                      <a:r>
                        <a:rPr lang="en-US" dirty="0">
                          <a:latin typeface="+mn-lt"/>
                        </a:rPr>
                        <a:t>Unit 2</a:t>
                      </a:r>
                    </a:p>
                  </a:txBody>
                  <a:tcPr marT="91440" marB="91440" anchor="ctr"/>
                </a:tc>
                <a:tc vMerge="1">
                  <a:txBody>
                    <a:bodyPr/>
                    <a:lstStyle/>
                    <a:p>
                      <a:endParaRPr lang="en-US" dirty="0"/>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tc>
                <a:extLst>
                  <a:ext uri="{0D108BD9-81ED-4DB2-BD59-A6C34878D82A}">
                    <a16:rowId xmlns="" xmlns:a16="http://schemas.microsoft.com/office/drawing/2014/main" val="1155804784"/>
                  </a:ext>
                </a:extLst>
              </a:tr>
              <a:tr h="213818">
                <a:tc vMerge="1">
                  <a:txBody>
                    <a:bodyPr/>
                    <a:lstStyle/>
                    <a:p>
                      <a:endParaRPr lang="en-US"/>
                    </a:p>
                  </a:txBody>
                  <a:tcPr/>
                </a:tc>
                <a:tc>
                  <a:txBody>
                    <a:bodyPr/>
                    <a:lstStyle/>
                    <a:p>
                      <a:pPr algn="ctr"/>
                      <a:r>
                        <a:rPr lang="en-US" dirty="0">
                          <a:latin typeface="+mn-lt"/>
                        </a:rPr>
                        <a:t>Unit 3</a:t>
                      </a:r>
                    </a:p>
                  </a:txBody>
                  <a:tcPr marT="91440" marB="91440" anchor="ctr"/>
                </a:tc>
                <a:tc vMerge="1">
                  <a:txBody>
                    <a:bodyPr/>
                    <a:lstStyle/>
                    <a:p>
                      <a:endParaRPr lang="en-US" dirty="0"/>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tc>
                <a:extLst>
                  <a:ext uri="{0D108BD9-81ED-4DB2-BD59-A6C34878D82A}">
                    <a16:rowId xmlns="" xmlns:a16="http://schemas.microsoft.com/office/drawing/2014/main" val="207037483"/>
                  </a:ext>
                </a:extLst>
              </a:tr>
            </a:tbl>
          </a:graphicData>
        </a:graphic>
      </p:graphicFrame>
      <p:sp>
        <p:nvSpPr>
          <p:cNvPr id="6" name="Flowchart: Punched Tape 5">
            <a:extLst>
              <a:ext uri="{FF2B5EF4-FFF2-40B4-BE49-F238E27FC236}">
                <a16:creationId xmlns="" xmlns:a16="http://schemas.microsoft.com/office/drawing/2014/main" id="{D9483E5B-ADAC-43C7-A9F1-408B7789DB99}"/>
              </a:ext>
            </a:extLst>
          </p:cNvPr>
          <p:cNvSpPr/>
          <p:nvPr/>
        </p:nvSpPr>
        <p:spPr>
          <a:xfrm>
            <a:off x="7854674" y="431494"/>
            <a:ext cx="1143000" cy="514952"/>
          </a:xfrm>
          <a:prstGeom prst="flowChartPunchedTap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prstClr val="black"/>
                </a:solidFill>
              </a:rPr>
              <a:t>Handout</a:t>
            </a:r>
          </a:p>
        </p:txBody>
      </p:sp>
    </p:spTree>
    <p:extLst>
      <p:ext uri="{BB962C8B-B14F-4D97-AF65-F5344CB8AC3E}">
        <p14:creationId xmlns:p14="http://schemas.microsoft.com/office/powerpoint/2010/main" val="342267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77500" lnSpcReduction="20000"/>
          </a:bodyPr>
          <a:lstStyle/>
          <a:p>
            <a:pPr marL="285750" indent="-285750">
              <a:lnSpc>
                <a:spcPct val="100000"/>
              </a:lnSpc>
              <a:buClr>
                <a:schemeClr val="tx1"/>
              </a:buClr>
            </a:pPr>
            <a:r>
              <a:rPr lang="en-US" dirty="0"/>
              <a:t>General Info &amp; Call-drivers</a:t>
            </a:r>
          </a:p>
          <a:p>
            <a:pPr marL="285750" indent="-285750">
              <a:lnSpc>
                <a:spcPct val="100000"/>
              </a:lnSpc>
              <a:buClr>
                <a:schemeClr val="tx1"/>
              </a:buClr>
            </a:pPr>
            <a:r>
              <a:rPr lang="en-US" dirty="0"/>
              <a:t>Timeline &amp; Assessment Structure</a:t>
            </a:r>
          </a:p>
          <a:p>
            <a:pPr marL="285750" indent="-285750">
              <a:lnSpc>
                <a:spcPct val="100000"/>
              </a:lnSpc>
              <a:buClr>
                <a:schemeClr val="tx1"/>
              </a:buClr>
            </a:pPr>
            <a:r>
              <a:rPr lang="en-US" dirty="0" err="1"/>
              <a:t>PearsonAccess</a:t>
            </a:r>
            <a:r>
              <a:rPr lang="en-US" baseline="30000" dirty="0" err="1"/>
              <a:t>next</a:t>
            </a:r>
            <a:endParaRPr lang="en-US" baseline="30000" dirty="0"/>
          </a:p>
          <a:p>
            <a:pPr marL="285750" indent="-285750">
              <a:lnSpc>
                <a:spcPct val="100000"/>
              </a:lnSpc>
              <a:buClr>
                <a:schemeClr val="tx1"/>
              </a:buClr>
            </a:pPr>
            <a:r>
              <a:rPr lang="en-US" dirty="0"/>
              <a:t>Before Testing</a:t>
            </a:r>
          </a:p>
          <a:p>
            <a:pPr marL="752475" indent="-290513">
              <a:lnSpc>
                <a:spcPct val="100000"/>
              </a:lnSpc>
              <a:buClr>
                <a:schemeClr val="tx1"/>
              </a:buClr>
            </a:pPr>
            <a:r>
              <a:rPr lang="en-US" dirty="0"/>
              <a:t>Registering Students, Ordering Materials &amp; Setting Up </a:t>
            </a:r>
            <a:r>
              <a:rPr lang="en-US" dirty="0" err="1"/>
              <a:t>PAnext</a:t>
            </a:r>
            <a:r>
              <a:rPr lang="en-US" dirty="0"/>
              <a:t> Test Sessions</a:t>
            </a:r>
          </a:p>
          <a:p>
            <a:pPr marL="752475" indent="-290513">
              <a:lnSpc>
                <a:spcPct val="100000"/>
              </a:lnSpc>
              <a:buClr>
                <a:schemeClr val="tx1"/>
              </a:buClr>
            </a:pPr>
            <a:r>
              <a:rPr lang="en-US" dirty="0"/>
              <a:t>Technology Overview</a:t>
            </a:r>
          </a:p>
          <a:p>
            <a:pPr marL="752475" indent="-290513">
              <a:lnSpc>
                <a:spcPct val="100000"/>
              </a:lnSpc>
              <a:buClr>
                <a:schemeClr val="tx1"/>
              </a:buClr>
            </a:pPr>
            <a:r>
              <a:rPr lang="en-US" dirty="0"/>
              <a:t>Administrative Considerations, Accessibility Features &amp; Accommodations</a:t>
            </a:r>
          </a:p>
          <a:p>
            <a:pPr marL="752475" indent="-290513">
              <a:lnSpc>
                <a:spcPct val="100000"/>
              </a:lnSpc>
              <a:buClr>
                <a:schemeClr val="tx1"/>
              </a:buClr>
            </a:pPr>
            <a:r>
              <a:rPr lang="en-US" dirty="0"/>
              <a:t>Testing Environment</a:t>
            </a:r>
          </a:p>
          <a:p>
            <a:pPr marL="752475" indent="-290513">
              <a:lnSpc>
                <a:spcPct val="100000"/>
              </a:lnSpc>
              <a:buClr>
                <a:schemeClr val="tx1"/>
              </a:buClr>
            </a:pPr>
            <a:r>
              <a:rPr lang="en-US" dirty="0"/>
              <a:t>Receiving Materials &amp; Test Security</a:t>
            </a:r>
          </a:p>
          <a:p>
            <a:endParaRPr lang="en-US" dirty="0"/>
          </a:p>
        </p:txBody>
      </p:sp>
      <p:sp>
        <p:nvSpPr>
          <p:cNvPr id="3" name="Content Placeholder 2"/>
          <p:cNvSpPr>
            <a:spLocks noGrp="1"/>
          </p:cNvSpPr>
          <p:nvPr>
            <p:ph sz="half" idx="2"/>
          </p:nvPr>
        </p:nvSpPr>
        <p:spPr>
          <a:xfrm>
            <a:off x="4390845" y="848550"/>
            <a:ext cx="4124505" cy="5198289"/>
          </a:xfrm>
        </p:spPr>
        <p:txBody>
          <a:bodyPr/>
          <a:lstStyle/>
          <a:p>
            <a:pPr marL="330200" indent="-285750">
              <a:buClr>
                <a:schemeClr val="tx1"/>
              </a:buClr>
            </a:pPr>
            <a:r>
              <a:rPr lang="en-US" sz="1900" dirty="0"/>
              <a:t>During Testing</a:t>
            </a:r>
          </a:p>
          <a:p>
            <a:pPr marL="747712" indent="-285750">
              <a:buClr>
                <a:schemeClr val="tx1"/>
              </a:buClr>
            </a:pPr>
            <a:r>
              <a:rPr lang="en-US" sz="1900" dirty="0"/>
              <a:t>Administering Tests</a:t>
            </a:r>
          </a:p>
          <a:p>
            <a:pPr marL="747712" indent="-285750">
              <a:buClr>
                <a:schemeClr val="tx1"/>
              </a:buClr>
            </a:pPr>
            <a:r>
              <a:rPr lang="en-US" sz="1900" dirty="0"/>
              <a:t>Basic Technical Troubleshooting</a:t>
            </a:r>
          </a:p>
          <a:p>
            <a:pPr marL="747712" indent="-285750">
              <a:buClr>
                <a:schemeClr val="tx1"/>
              </a:buClr>
            </a:pPr>
            <a:r>
              <a:rPr lang="en-US" sz="1900" dirty="0"/>
              <a:t>Make-up Testing</a:t>
            </a:r>
          </a:p>
          <a:p>
            <a:pPr marL="285750" indent="-285750">
              <a:buClr>
                <a:schemeClr val="tx1"/>
              </a:buClr>
            </a:pPr>
            <a:r>
              <a:rPr lang="en-US" sz="1900" dirty="0"/>
              <a:t>After Testing</a:t>
            </a:r>
          </a:p>
          <a:p>
            <a:pPr marL="688975" lvl="1" indent="-227013">
              <a:buClr>
                <a:schemeClr val="tx1"/>
              </a:buClr>
            </a:pPr>
            <a:r>
              <a:rPr lang="en-US" sz="1900" dirty="0"/>
              <a:t>Returning Materials</a:t>
            </a:r>
          </a:p>
          <a:p>
            <a:pPr marL="688975" lvl="1" indent="-227013">
              <a:buClr>
                <a:schemeClr val="tx1"/>
              </a:buClr>
            </a:pPr>
            <a:r>
              <a:rPr lang="en-US" sz="1900" dirty="0" err="1"/>
              <a:t>PAnext</a:t>
            </a:r>
            <a:r>
              <a:rPr lang="en-US" sz="1900" dirty="0"/>
              <a:t> Clean-up</a:t>
            </a:r>
          </a:p>
          <a:p>
            <a:pPr marL="285750" indent="-285750">
              <a:buClr>
                <a:schemeClr val="tx1"/>
              </a:buClr>
            </a:pPr>
            <a:r>
              <a:rPr lang="en-US" sz="1900" dirty="0"/>
              <a:t>Additional Information</a:t>
            </a:r>
          </a:p>
          <a:p>
            <a:pPr marL="285750" indent="-285750">
              <a:buClr>
                <a:schemeClr val="tx1"/>
              </a:buClr>
            </a:pPr>
            <a:r>
              <a:rPr lang="en-US" sz="1900" dirty="0"/>
              <a:t>Resources &amp; Support</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a:t>
            </a:fld>
            <a:endParaRPr lang="en-US" dirty="0"/>
          </a:p>
        </p:txBody>
      </p:sp>
      <p:sp>
        <p:nvSpPr>
          <p:cNvPr id="5" name="Title 4"/>
          <p:cNvSpPr>
            <a:spLocks noGrp="1"/>
          </p:cNvSpPr>
          <p:nvPr>
            <p:ph type="title"/>
          </p:nvPr>
        </p:nvSpPr>
        <p:spPr/>
        <p:txBody>
          <a:bodyPr/>
          <a:lstStyle/>
          <a:p>
            <a:r>
              <a:rPr lang="en-US" dirty="0"/>
              <a:t>Welcome &amp; Agenda</a:t>
            </a:r>
          </a:p>
        </p:txBody>
      </p:sp>
    </p:spTree>
    <p:extLst>
      <p:ext uri="{BB962C8B-B14F-4D97-AF65-F5344CB8AC3E}">
        <p14:creationId xmlns:p14="http://schemas.microsoft.com/office/powerpoint/2010/main" val="21465444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Testing Times: Grades 6-8 Math</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30</a:t>
            </a:fld>
            <a:endParaRPr lang="en-US" dirty="0"/>
          </a:p>
        </p:txBody>
      </p:sp>
      <p:graphicFrame>
        <p:nvGraphicFramePr>
          <p:cNvPr id="8" name="Content Placeholder 7">
            <a:extLst>
              <a:ext uri="{FF2B5EF4-FFF2-40B4-BE49-F238E27FC236}">
                <a16:creationId xmlns="" xmlns:a16="http://schemas.microsoft.com/office/drawing/2014/main" id="{40EC0CB5-A99D-4D1F-83B7-878792B6A8B6}"/>
              </a:ext>
            </a:extLst>
          </p:cNvPr>
          <p:cNvGraphicFramePr>
            <a:graphicFrameLocks noGrp="1"/>
          </p:cNvGraphicFramePr>
          <p:nvPr>
            <p:ph idx="1"/>
            <p:extLst>
              <p:ext uri="{D42A27DB-BD31-4B8C-83A1-F6EECF244321}">
                <p14:modId xmlns:p14="http://schemas.microsoft.com/office/powerpoint/2010/main" val="1583091243"/>
              </p:ext>
            </p:extLst>
          </p:nvPr>
        </p:nvGraphicFramePr>
        <p:xfrm>
          <a:off x="111535" y="1195485"/>
          <a:ext cx="8915400" cy="2225040"/>
        </p:xfrm>
        <a:graphic>
          <a:graphicData uri="http://schemas.openxmlformats.org/drawingml/2006/table">
            <a:tbl>
              <a:tblPr firstRow="1" bandRow="1">
                <a:tableStyleId>{5C22544A-7EE6-4342-B048-85BDC9FD1C3A}</a:tableStyleId>
              </a:tblPr>
              <a:tblGrid>
                <a:gridCol w="2475781">
                  <a:extLst>
                    <a:ext uri="{9D8B030D-6E8A-4147-A177-3AD203B41FA5}">
                      <a16:colId xmlns="" xmlns:a16="http://schemas.microsoft.com/office/drawing/2014/main" val="2920007663"/>
                    </a:ext>
                  </a:extLst>
                </a:gridCol>
                <a:gridCol w="1981919">
                  <a:extLst>
                    <a:ext uri="{9D8B030D-6E8A-4147-A177-3AD203B41FA5}">
                      <a16:colId xmlns="" xmlns:a16="http://schemas.microsoft.com/office/drawing/2014/main" val="332119127"/>
                    </a:ext>
                  </a:extLst>
                </a:gridCol>
                <a:gridCol w="2228850">
                  <a:extLst>
                    <a:ext uri="{9D8B030D-6E8A-4147-A177-3AD203B41FA5}">
                      <a16:colId xmlns="" xmlns:a16="http://schemas.microsoft.com/office/drawing/2014/main" val="1325181643"/>
                    </a:ext>
                  </a:extLst>
                </a:gridCol>
                <a:gridCol w="2228850">
                  <a:extLst>
                    <a:ext uri="{9D8B030D-6E8A-4147-A177-3AD203B41FA5}">
                      <a16:colId xmlns="" xmlns:a16="http://schemas.microsoft.com/office/drawing/2014/main" val="3290223312"/>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a:latin typeface="+mn-lt"/>
                        </a:rPr>
                        <a:t>Assessment</a:t>
                      </a:r>
                      <a:endParaRPr lang="en-US" sz="2000" b="1" kern="1200" dirty="0">
                        <a:solidFill>
                          <a:schemeClr val="bg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bg1"/>
                          </a:solidFill>
                          <a:latin typeface="+mn-lt"/>
                          <a:ea typeface="+mn-ea"/>
                          <a:cs typeface="+mn-cs"/>
                        </a:rPr>
                        <a:t># of Units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Section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Minutes</a:t>
                      </a:r>
                    </a:p>
                  </a:txBody>
                  <a:tcPr anchor="ctr"/>
                </a:tc>
                <a:extLst>
                  <a:ext uri="{0D108BD9-81ED-4DB2-BD59-A6C34878D82A}">
                    <a16:rowId xmlns="" xmlns:a16="http://schemas.microsoft.com/office/drawing/2014/main" val="3182689851"/>
                  </a:ext>
                </a:extLst>
              </a:tr>
              <a:tr h="370840">
                <a:tc rowSpan="4">
                  <a:txBody>
                    <a:bodyPr/>
                    <a:lstStyle/>
                    <a:p>
                      <a:r>
                        <a:rPr lang="en-US" dirty="0">
                          <a:latin typeface="+mn-lt"/>
                        </a:rPr>
                        <a:t>Math Grades 6</a:t>
                      </a:r>
                      <a:r>
                        <a:rPr lang="en-US" baseline="0" dirty="0">
                          <a:latin typeface="+mn-lt"/>
                        </a:rPr>
                        <a:t>-</a:t>
                      </a:r>
                      <a:r>
                        <a:rPr lang="en-US" dirty="0">
                          <a:latin typeface="+mn-lt"/>
                        </a:rPr>
                        <a:t>8</a:t>
                      </a:r>
                    </a:p>
                  </a:txBody>
                  <a:tcPr marT="91440" marB="91440" anchor="ctr"/>
                </a:tc>
                <a:tc rowSpan="2">
                  <a:txBody>
                    <a:bodyPr/>
                    <a:lstStyle/>
                    <a:p>
                      <a:r>
                        <a:rPr lang="en-US" dirty="0">
                          <a:latin typeface="+mn-lt"/>
                        </a:rPr>
                        <a:t>Unit 1</a:t>
                      </a:r>
                    </a:p>
                  </a:txBody>
                  <a:tcPr marT="91440" marB="91440" anchor="ctr"/>
                </a:tc>
                <a:tc>
                  <a:txBody>
                    <a:bodyPr/>
                    <a:lstStyle/>
                    <a:p>
                      <a:r>
                        <a:rPr lang="en-US" dirty="0">
                          <a:latin typeface="+mn-lt"/>
                        </a:rPr>
                        <a:t>Non-calculator</a:t>
                      </a:r>
                    </a:p>
                  </a:txBody>
                  <a:tcPr marT="91440" marB="91440" anchor="ct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65</a:t>
                      </a:r>
                    </a:p>
                  </a:txBody>
                  <a:tcPr marT="91440" marB="91440" anchor="ctr"/>
                </a:tc>
                <a:extLst>
                  <a:ext uri="{0D108BD9-81ED-4DB2-BD59-A6C34878D82A}">
                    <a16:rowId xmlns="" xmlns:a16="http://schemas.microsoft.com/office/drawing/2014/main" val="4266287116"/>
                  </a:ext>
                </a:extLst>
              </a:tr>
              <a:tr h="370840">
                <a:tc vMerge="1">
                  <a:txBody>
                    <a:bodyPr/>
                    <a:lstStyle/>
                    <a:p>
                      <a:endParaRPr lang="en-US"/>
                    </a:p>
                  </a:txBody>
                  <a:tcPr/>
                </a:tc>
                <a:tc vMerge="1">
                  <a:txBody>
                    <a:bodyPr/>
                    <a:lstStyle/>
                    <a:p>
                      <a:endParaRPr lang="en-US"/>
                    </a:p>
                  </a:txBody>
                  <a:tcPr/>
                </a:tc>
                <a:tc>
                  <a:txBody>
                    <a:bodyPr/>
                    <a:lstStyle/>
                    <a:p>
                      <a:r>
                        <a:rPr lang="en-US" dirty="0">
                          <a:latin typeface="+mn-lt"/>
                        </a:rPr>
                        <a:t>Calculator</a:t>
                      </a:r>
                    </a:p>
                  </a:txBody>
                  <a:tcPr marT="91440" marB="91440" anchor="ctr"/>
                </a:tc>
                <a:tc vMerge="1">
                  <a:txBody>
                    <a:bodyPr/>
                    <a:lstStyle/>
                    <a:p>
                      <a:endParaRPr lang="en-US"/>
                    </a:p>
                  </a:txBody>
                  <a:tcPr/>
                </a:tc>
                <a:extLst>
                  <a:ext uri="{0D108BD9-81ED-4DB2-BD59-A6C34878D82A}">
                    <a16:rowId xmlns="" xmlns:a16="http://schemas.microsoft.com/office/drawing/2014/main" val="3086042553"/>
                  </a:ext>
                </a:extLst>
              </a:tr>
              <a:tr h="370840">
                <a:tc vMerge="1">
                  <a:txBody>
                    <a:bodyPr/>
                    <a:lstStyle/>
                    <a:p>
                      <a:endParaRPr lang="en-US"/>
                    </a:p>
                  </a:txBody>
                  <a:tcPr/>
                </a:tc>
                <a:tc>
                  <a:txBody>
                    <a:bodyPr/>
                    <a:lstStyle/>
                    <a:p>
                      <a:r>
                        <a:rPr lang="en-US" dirty="0">
                          <a:latin typeface="+mn-lt"/>
                        </a:rPr>
                        <a:t>Unit 2</a:t>
                      </a:r>
                    </a:p>
                  </a:txBody>
                  <a:tcPr marT="91440" marB="91440" anchor="ctr"/>
                </a:tc>
                <a:tc>
                  <a:txBody>
                    <a:bodyPr/>
                    <a:lstStyle/>
                    <a:p>
                      <a:r>
                        <a:rPr lang="en-US" dirty="0">
                          <a:latin typeface="+mn-lt"/>
                        </a:rPr>
                        <a:t>Calculator</a:t>
                      </a: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65</a:t>
                      </a:r>
                    </a:p>
                  </a:txBody>
                  <a:tcPr marT="91440" marB="91440" anchor="ctr"/>
                </a:tc>
                <a:extLst>
                  <a:ext uri="{0D108BD9-81ED-4DB2-BD59-A6C34878D82A}">
                    <a16:rowId xmlns="" xmlns:a16="http://schemas.microsoft.com/office/drawing/2014/main" val="1117825532"/>
                  </a:ext>
                </a:extLst>
              </a:tr>
              <a:tr h="370840">
                <a:tc vMerge="1">
                  <a:txBody>
                    <a:bodyPr/>
                    <a:lstStyle/>
                    <a:p>
                      <a:endParaRPr lang="en-US"/>
                    </a:p>
                  </a:txBody>
                  <a:tcPr/>
                </a:tc>
                <a:tc>
                  <a:txBody>
                    <a:bodyPr/>
                    <a:lstStyle/>
                    <a:p>
                      <a:r>
                        <a:rPr lang="en-US" dirty="0">
                          <a:latin typeface="+mn-lt"/>
                        </a:rPr>
                        <a:t>Unit 3</a:t>
                      </a:r>
                    </a:p>
                  </a:txBody>
                  <a:tcPr marT="91440" marB="91440" anchor="ctr"/>
                </a:tc>
                <a:tc>
                  <a:txBody>
                    <a:bodyPr/>
                    <a:lstStyle/>
                    <a:p>
                      <a:r>
                        <a:rPr lang="en-US" dirty="0">
                          <a:latin typeface="+mn-lt"/>
                        </a:rPr>
                        <a:t>Calculator</a:t>
                      </a: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65</a:t>
                      </a:r>
                    </a:p>
                  </a:txBody>
                  <a:tcPr marT="91440" marB="91440" anchor="ctr"/>
                </a:tc>
                <a:extLst>
                  <a:ext uri="{0D108BD9-81ED-4DB2-BD59-A6C34878D82A}">
                    <a16:rowId xmlns="" xmlns:a16="http://schemas.microsoft.com/office/drawing/2014/main" val="132561295"/>
                  </a:ext>
                </a:extLst>
              </a:tr>
            </a:tbl>
          </a:graphicData>
        </a:graphic>
      </p:graphicFrame>
      <p:sp>
        <p:nvSpPr>
          <p:cNvPr id="6" name="Flowchart: Punched Tape 5">
            <a:extLst>
              <a:ext uri="{FF2B5EF4-FFF2-40B4-BE49-F238E27FC236}">
                <a16:creationId xmlns="" xmlns:a16="http://schemas.microsoft.com/office/drawing/2014/main" id="{D9483E5B-ADAC-43C7-A9F1-408B7789DB99}"/>
              </a:ext>
            </a:extLst>
          </p:cNvPr>
          <p:cNvSpPr/>
          <p:nvPr/>
        </p:nvSpPr>
        <p:spPr>
          <a:xfrm>
            <a:off x="7854674" y="431494"/>
            <a:ext cx="1143000" cy="514952"/>
          </a:xfrm>
          <a:prstGeom prst="flowChartPunchedTap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prstClr val="black"/>
                </a:solidFill>
              </a:rPr>
              <a:t>Handout</a:t>
            </a:r>
          </a:p>
        </p:txBody>
      </p:sp>
      <p:sp>
        <p:nvSpPr>
          <p:cNvPr id="7" name="TextBox 6"/>
          <p:cNvSpPr txBox="1"/>
          <p:nvPr/>
        </p:nvSpPr>
        <p:spPr>
          <a:xfrm>
            <a:off x="1274046" y="4600606"/>
            <a:ext cx="6590377" cy="646331"/>
          </a:xfrm>
          <a:prstGeom prst="rect">
            <a:avLst/>
          </a:prstGeom>
          <a:solidFill>
            <a:schemeClr val="accent4"/>
          </a:solidFill>
        </p:spPr>
        <p:txBody>
          <a:bodyPr wrap="square" rtlCol="0">
            <a:spAutoFit/>
          </a:bodyPr>
          <a:lstStyle/>
          <a:p>
            <a:pPr algn="ctr"/>
            <a:r>
              <a:rPr lang="en-US" dirty="0" smtClean="0"/>
              <a:t>Refer to the </a:t>
            </a:r>
            <a:r>
              <a:rPr lang="en-US" i="1" dirty="0" smtClean="0"/>
              <a:t>Calculator Policy</a:t>
            </a:r>
            <a:r>
              <a:rPr lang="en-US" dirty="0" smtClean="0"/>
              <a:t> at </a:t>
            </a:r>
            <a:r>
              <a:rPr lang="en-US" dirty="0">
                <a:hlinkClick r:id="rId2"/>
              </a:rPr>
              <a:t>http://www.cde.state.co.us/assessment/cmas_calculator_policy</a:t>
            </a:r>
            <a:endParaRPr lang="en-US" dirty="0"/>
          </a:p>
        </p:txBody>
      </p:sp>
    </p:spTree>
    <p:extLst>
      <p:ext uri="{BB962C8B-B14F-4D97-AF65-F5344CB8AC3E}">
        <p14:creationId xmlns:p14="http://schemas.microsoft.com/office/powerpoint/2010/main" val="3780578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Testing Times: Grade 11</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31</a:t>
            </a:fld>
            <a:endParaRPr lang="en-US" dirty="0"/>
          </a:p>
        </p:txBody>
      </p:sp>
      <p:graphicFrame>
        <p:nvGraphicFramePr>
          <p:cNvPr id="8" name="Content Placeholder 7">
            <a:extLst>
              <a:ext uri="{FF2B5EF4-FFF2-40B4-BE49-F238E27FC236}">
                <a16:creationId xmlns="" xmlns:a16="http://schemas.microsoft.com/office/drawing/2014/main" id="{40EC0CB5-A99D-4D1F-83B7-878792B6A8B6}"/>
              </a:ext>
            </a:extLst>
          </p:cNvPr>
          <p:cNvGraphicFramePr>
            <a:graphicFrameLocks noGrp="1"/>
          </p:cNvGraphicFramePr>
          <p:nvPr>
            <p:ph idx="1"/>
            <p:extLst>
              <p:ext uri="{D42A27DB-BD31-4B8C-83A1-F6EECF244321}">
                <p14:modId xmlns:p14="http://schemas.microsoft.com/office/powerpoint/2010/main" val="3032879248"/>
              </p:ext>
            </p:extLst>
          </p:nvPr>
        </p:nvGraphicFramePr>
        <p:xfrm>
          <a:off x="111535" y="1136302"/>
          <a:ext cx="8915400" cy="1767840"/>
        </p:xfrm>
        <a:graphic>
          <a:graphicData uri="http://schemas.openxmlformats.org/drawingml/2006/table">
            <a:tbl>
              <a:tblPr firstRow="1" bandRow="1">
                <a:tableStyleId>{5C22544A-7EE6-4342-B048-85BDC9FD1C3A}</a:tableStyleId>
              </a:tblPr>
              <a:tblGrid>
                <a:gridCol w="2475781">
                  <a:extLst>
                    <a:ext uri="{9D8B030D-6E8A-4147-A177-3AD203B41FA5}">
                      <a16:colId xmlns="" xmlns:a16="http://schemas.microsoft.com/office/drawing/2014/main" val="2920007663"/>
                    </a:ext>
                  </a:extLst>
                </a:gridCol>
                <a:gridCol w="1981919">
                  <a:extLst>
                    <a:ext uri="{9D8B030D-6E8A-4147-A177-3AD203B41FA5}">
                      <a16:colId xmlns="" xmlns:a16="http://schemas.microsoft.com/office/drawing/2014/main" val="332119127"/>
                    </a:ext>
                  </a:extLst>
                </a:gridCol>
                <a:gridCol w="2228850">
                  <a:extLst>
                    <a:ext uri="{9D8B030D-6E8A-4147-A177-3AD203B41FA5}">
                      <a16:colId xmlns="" xmlns:a16="http://schemas.microsoft.com/office/drawing/2014/main" val="1325181643"/>
                    </a:ext>
                  </a:extLst>
                </a:gridCol>
                <a:gridCol w="2228850">
                  <a:extLst>
                    <a:ext uri="{9D8B030D-6E8A-4147-A177-3AD203B41FA5}">
                      <a16:colId xmlns="" xmlns:a16="http://schemas.microsoft.com/office/drawing/2014/main" val="3290223312"/>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a:latin typeface="+mn-lt"/>
                        </a:rPr>
                        <a:t>Assessment</a:t>
                      </a:r>
                      <a:endParaRPr lang="en-US" sz="2000" b="1" kern="1200" dirty="0">
                        <a:solidFill>
                          <a:schemeClr val="bg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bg1"/>
                          </a:solidFill>
                          <a:latin typeface="+mn-lt"/>
                          <a:ea typeface="+mn-ea"/>
                          <a:cs typeface="+mn-cs"/>
                        </a:rPr>
                        <a:t># of Units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Section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Minutes</a:t>
                      </a:r>
                    </a:p>
                  </a:txBody>
                  <a:tcPr anchor="ctr"/>
                </a:tc>
                <a:extLst>
                  <a:ext uri="{0D108BD9-81ED-4DB2-BD59-A6C34878D82A}">
                    <a16:rowId xmlns="" xmlns:a16="http://schemas.microsoft.com/office/drawing/2014/main" val="3182689851"/>
                  </a:ext>
                </a:extLst>
              </a:tr>
              <a:tr h="370840">
                <a:tc rowSpan="3">
                  <a:txBody>
                    <a:bodyPr/>
                    <a:lstStyle/>
                    <a:p>
                      <a:r>
                        <a:rPr lang="en-US" dirty="0">
                          <a:latin typeface="+mn-lt"/>
                        </a:rPr>
                        <a:t>High School Science</a:t>
                      </a:r>
                    </a:p>
                  </a:txBody>
                  <a:tcPr marT="91440" marB="91440" anchor="ctr"/>
                </a:tc>
                <a:tc>
                  <a:txBody>
                    <a:bodyPr/>
                    <a:lstStyle/>
                    <a:p>
                      <a:pPr algn="ctr"/>
                      <a:r>
                        <a:rPr lang="en-US" dirty="0">
                          <a:latin typeface="+mn-lt"/>
                        </a:rPr>
                        <a:t>Unit 1</a:t>
                      </a:r>
                    </a:p>
                  </a:txBody>
                  <a:tcPr marT="91440" marB="91440" anchor="ctr"/>
                </a:tc>
                <a:tc rowSpan="3">
                  <a:txBody>
                    <a:bodyPr/>
                    <a:lstStyle/>
                    <a:p>
                      <a:pPr algn="ctr"/>
                      <a:endParaRPr lang="en-US" dirty="0">
                        <a:latin typeface="+mn-lt"/>
                      </a:endParaRP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50</a:t>
                      </a:r>
                    </a:p>
                  </a:txBody>
                  <a:tcPr marT="91440" marB="91440" anchor="ctr"/>
                </a:tc>
                <a:extLst>
                  <a:ext uri="{0D108BD9-81ED-4DB2-BD59-A6C34878D82A}">
                    <a16:rowId xmlns="" xmlns:a16="http://schemas.microsoft.com/office/drawing/2014/main" val="3086042553"/>
                  </a:ext>
                </a:extLst>
              </a:tr>
              <a:tr h="370840">
                <a:tc vMerge="1">
                  <a:txBody>
                    <a:bodyPr/>
                    <a:lstStyle/>
                    <a:p>
                      <a:endParaRPr lang="en-US"/>
                    </a:p>
                  </a:txBody>
                  <a:tcPr/>
                </a:tc>
                <a:tc>
                  <a:txBody>
                    <a:bodyPr/>
                    <a:lstStyle/>
                    <a:p>
                      <a:pPr algn="ctr"/>
                      <a:r>
                        <a:rPr lang="en-US" dirty="0">
                          <a:latin typeface="+mn-lt"/>
                        </a:rPr>
                        <a:t>Unit 2</a:t>
                      </a:r>
                    </a:p>
                  </a:txBody>
                  <a:tcPr marT="91440" marB="91440" anchor="ctr"/>
                </a:tc>
                <a:tc vMerge="1">
                  <a:txBody>
                    <a:bodyPr/>
                    <a:lstStyle/>
                    <a:p>
                      <a:endParaRPr lang="en-US" dirty="0"/>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50</a:t>
                      </a:r>
                    </a:p>
                  </a:txBody>
                  <a:tcPr marT="91440" marB="91440" anchor="ctr"/>
                </a:tc>
                <a:extLst>
                  <a:ext uri="{0D108BD9-81ED-4DB2-BD59-A6C34878D82A}">
                    <a16:rowId xmlns="" xmlns:a16="http://schemas.microsoft.com/office/drawing/2014/main" val="1117825532"/>
                  </a:ext>
                </a:extLst>
              </a:tr>
              <a:tr h="370840">
                <a:tc vMerge="1">
                  <a:txBody>
                    <a:bodyPr/>
                    <a:lstStyle/>
                    <a:p>
                      <a:endParaRPr lang="en-US"/>
                    </a:p>
                  </a:txBody>
                  <a:tcPr/>
                </a:tc>
                <a:tc>
                  <a:txBody>
                    <a:bodyPr/>
                    <a:lstStyle/>
                    <a:p>
                      <a:pPr algn="ctr"/>
                      <a:r>
                        <a:rPr lang="en-US" dirty="0">
                          <a:latin typeface="+mn-lt"/>
                        </a:rPr>
                        <a:t>Unit 3</a:t>
                      </a:r>
                    </a:p>
                  </a:txBody>
                  <a:tcPr marT="91440" marB="91440" anchor="ctr"/>
                </a:tc>
                <a:tc vMerge="1">
                  <a:txBody>
                    <a:bodyPr/>
                    <a:lstStyle/>
                    <a:p>
                      <a:endParaRPr lang="en-US" dirty="0"/>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50</a:t>
                      </a:r>
                    </a:p>
                  </a:txBody>
                  <a:tcPr marT="91440" marB="91440" anchor="ctr"/>
                </a:tc>
                <a:extLst>
                  <a:ext uri="{0D108BD9-81ED-4DB2-BD59-A6C34878D82A}">
                    <a16:rowId xmlns="" xmlns:a16="http://schemas.microsoft.com/office/drawing/2014/main" val="132561295"/>
                  </a:ext>
                </a:extLst>
              </a:tr>
            </a:tbl>
          </a:graphicData>
        </a:graphic>
      </p:graphicFrame>
      <p:sp>
        <p:nvSpPr>
          <p:cNvPr id="6" name="Flowchart: Punched Tape 5">
            <a:extLst>
              <a:ext uri="{FF2B5EF4-FFF2-40B4-BE49-F238E27FC236}">
                <a16:creationId xmlns="" xmlns:a16="http://schemas.microsoft.com/office/drawing/2014/main" id="{D9483E5B-ADAC-43C7-A9F1-408B7789DB99}"/>
              </a:ext>
            </a:extLst>
          </p:cNvPr>
          <p:cNvSpPr/>
          <p:nvPr/>
        </p:nvSpPr>
        <p:spPr>
          <a:xfrm>
            <a:off x="7854674" y="431494"/>
            <a:ext cx="1143000" cy="514952"/>
          </a:xfrm>
          <a:prstGeom prst="flowChartPunchedTap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prstClr val="black"/>
                </a:solidFill>
              </a:rPr>
              <a:t>Handout</a:t>
            </a:r>
          </a:p>
        </p:txBody>
      </p:sp>
    </p:spTree>
    <p:extLst>
      <p:ext uri="{BB962C8B-B14F-4D97-AF65-F5344CB8AC3E}">
        <p14:creationId xmlns:p14="http://schemas.microsoft.com/office/powerpoint/2010/main" val="18144742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Unit Testing Times</a:t>
            </a:r>
            <a:endParaRPr lang="en-US" dirty="0"/>
          </a:p>
        </p:txBody>
      </p:sp>
      <p:sp>
        <p:nvSpPr>
          <p:cNvPr id="7" name="Content Placeholder 6"/>
          <p:cNvSpPr>
            <a:spLocks noGrp="1"/>
          </p:cNvSpPr>
          <p:nvPr>
            <p:ph idx="1"/>
          </p:nvPr>
        </p:nvSpPr>
        <p:spPr/>
        <p:txBody>
          <a:bodyPr>
            <a:normAutofit/>
          </a:bodyPr>
          <a:lstStyle/>
          <a:p>
            <a:r>
              <a:rPr lang="en-US" sz="2000" dirty="0" smtClean="0"/>
              <a:t>Unit timing box added to each set of SAY directions in the TAM</a:t>
            </a:r>
          </a:p>
          <a:p>
            <a:pPr lvl="1"/>
            <a:r>
              <a:rPr lang="en-US" sz="1800" dirty="0" smtClean="0"/>
              <a:t>Example: Grades 6-8 Math</a:t>
            </a:r>
          </a:p>
          <a:p>
            <a:pPr lvl="1"/>
            <a:endParaRPr lang="en-US" sz="1600" dirty="0"/>
          </a:p>
          <a:p>
            <a:pPr lvl="1"/>
            <a:endParaRPr lang="en-US" sz="1600" dirty="0" smtClean="0"/>
          </a:p>
          <a:p>
            <a:pPr lvl="1"/>
            <a:endParaRPr lang="en-US" sz="1600" dirty="0"/>
          </a:p>
          <a:p>
            <a:pPr lvl="1"/>
            <a:endParaRPr lang="en-US" sz="1600" dirty="0" smtClean="0"/>
          </a:p>
          <a:p>
            <a:pPr lvl="1"/>
            <a:endParaRPr lang="en-US" sz="1600" dirty="0" smtClean="0"/>
          </a:p>
          <a:p>
            <a:pPr lvl="1"/>
            <a:endParaRPr lang="en-US" sz="1600" dirty="0"/>
          </a:p>
          <a:p>
            <a:pPr lvl="1"/>
            <a:endParaRPr lang="en-US" sz="1600" dirty="0" smtClean="0"/>
          </a:p>
          <a:p>
            <a:pPr lvl="1">
              <a:lnSpc>
                <a:spcPct val="107000"/>
              </a:lnSpc>
              <a:spcBef>
                <a:spcPts val="0"/>
              </a:spcBef>
            </a:pPr>
            <a:r>
              <a:rPr lang="en-US" sz="1800" baseline="30000" dirty="0" smtClean="0"/>
              <a:t>1</a:t>
            </a:r>
            <a:r>
              <a:rPr lang="en-US" sz="1800" dirty="0" smtClean="0"/>
              <a:t>Refer </a:t>
            </a:r>
            <a:r>
              <a:rPr lang="en-US" sz="1800" dirty="0"/>
              <a:t>to the </a:t>
            </a:r>
            <a:r>
              <a:rPr lang="en-US" sz="1800" i="1" dirty="0"/>
              <a:t>Unit Timing Guide</a:t>
            </a:r>
            <a:r>
              <a:rPr lang="en-US" sz="1800" dirty="0"/>
              <a:t> in </a:t>
            </a:r>
            <a:r>
              <a:rPr lang="en-US" sz="1800" i="1" dirty="0"/>
              <a:t>Appendix B</a:t>
            </a:r>
            <a:r>
              <a:rPr lang="en-US" sz="1800" dirty="0"/>
              <a:t> for assistance calculating the stop time.</a:t>
            </a:r>
          </a:p>
          <a:p>
            <a:pPr lvl="1">
              <a:lnSpc>
                <a:spcPct val="107000"/>
              </a:lnSpc>
              <a:spcBef>
                <a:spcPts val="0"/>
              </a:spcBef>
            </a:pPr>
            <a:r>
              <a:rPr lang="en-US" sz="1800" b="1" dirty="0"/>
              <a:t>Reminder</a:t>
            </a:r>
            <a:r>
              <a:rPr lang="en-US" sz="1800" dirty="0"/>
              <a:t>: Adjust warning and stop times by 3 minutes if a stretch break is taken during the unit.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smtClean="0"/>
              <a:t>Unit Timing Guide included in TAM Appendix B</a:t>
            </a:r>
            <a:endParaRPr lang="en-US" sz="2000"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90482925"/>
              </p:ext>
            </p:extLst>
          </p:nvPr>
        </p:nvGraphicFramePr>
        <p:xfrm>
          <a:off x="1008041" y="5079547"/>
          <a:ext cx="7122385" cy="1778453"/>
        </p:xfrm>
        <a:graphic>
          <a:graphicData uri="http://schemas.openxmlformats.org/drawingml/2006/table">
            <a:tbl>
              <a:tblPr/>
              <a:tblGrid>
                <a:gridCol w="670550"/>
                <a:gridCol w="496295"/>
                <a:gridCol w="496295"/>
                <a:gridCol w="496295"/>
                <a:gridCol w="496295"/>
                <a:gridCol w="496295"/>
                <a:gridCol w="496295"/>
                <a:gridCol w="496295"/>
                <a:gridCol w="496295"/>
                <a:gridCol w="496295"/>
                <a:gridCol w="496295"/>
                <a:gridCol w="496295"/>
                <a:gridCol w="496295"/>
                <a:gridCol w="496295"/>
              </a:tblGrid>
              <a:tr h="256557">
                <a:tc>
                  <a:txBody>
                    <a:bodyPr/>
                    <a:lstStyle/>
                    <a:p>
                      <a:pPr algn="ctr" fontAlgn="ctr"/>
                      <a:r>
                        <a:rPr lang="en-US" sz="800" b="0" i="0" u="none" strike="noStrike" dirty="0">
                          <a:solidFill>
                            <a:srgbClr val="000000"/>
                          </a:solidFill>
                          <a:effectLst/>
                          <a:latin typeface="Calibri" panose="020F0502020204030204" pitchFamily="34" charset="0"/>
                        </a:rPr>
                        <a:t> </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en-US" sz="800" b="1" i="0" u="none" strike="noStrike">
                          <a:solidFill>
                            <a:srgbClr val="FFFFFF"/>
                          </a:solidFill>
                          <a:effectLst/>
                          <a:latin typeface="Calibri" panose="020F0502020204030204" pitchFamily="34" charset="0"/>
                        </a:rPr>
                        <a:t>Math</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hMerge="1">
                  <a:txBody>
                    <a:bodyPr/>
                    <a:lstStyle/>
                    <a:p>
                      <a:endParaRPr lang="en-US"/>
                    </a:p>
                  </a:txBody>
                  <a:tcPr/>
                </a:tc>
                <a:tc gridSpan="3">
                  <a:txBody>
                    <a:bodyPr/>
                    <a:lstStyle/>
                    <a:p>
                      <a:pPr algn="ctr" fontAlgn="ctr"/>
                      <a:r>
                        <a:rPr lang="en-US" sz="800" b="1" i="0" u="none" strike="noStrike">
                          <a:solidFill>
                            <a:srgbClr val="FFFFFF"/>
                          </a:solidFill>
                          <a:effectLst/>
                          <a:latin typeface="Calibri" panose="020F0502020204030204" pitchFamily="34" charset="0"/>
                        </a:rPr>
                        <a:t>ELA 3-5</a:t>
                      </a:r>
                      <a:br>
                        <a:rPr lang="en-US" sz="800" b="1" i="0" u="none" strike="noStrike">
                          <a:solidFill>
                            <a:srgbClr val="FFFFFF"/>
                          </a:solidFill>
                          <a:effectLst/>
                          <a:latin typeface="Calibri" panose="020F0502020204030204" pitchFamily="34" charset="0"/>
                        </a:rPr>
                      </a:br>
                      <a:r>
                        <a:rPr lang="en-US" sz="800" b="1" i="0" u="none" strike="noStrike">
                          <a:solidFill>
                            <a:srgbClr val="FFFFFF"/>
                          </a:solidFill>
                          <a:effectLst/>
                          <a:latin typeface="Calibri" panose="020F0502020204030204" pitchFamily="34" charset="0"/>
                        </a:rPr>
                        <a:t>CSLA 3-4</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hMerge="1">
                  <a:txBody>
                    <a:bodyPr/>
                    <a:lstStyle/>
                    <a:p>
                      <a:endParaRPr lang="en-US"/>
                    </a:p>
                  </a:txBody>
                  <a:tcPr/>
                </a:tc>
                <a:tc gridSpan="3">
                  <a:txBody>
                    <a:bodyPr/>
                    <a:lstStyle/>
                    <a:p>
                      <a:pPr algn="ctr" fontAlgn="ctr"/>
                      <a:r>
                        <a:rPr lang="en-US" sz="800" b="1" i="0" u="none" strike="noStrike" dirty="0">
                          <a:solidFill>
                            <a:srgbClr val="FFFFFF"/>
                          </a:solidFill>
                          <a:effectLst/>
                          <a:latin typeface="Calibri" panose="020F0502020204030204" pitchFamily="34" charset="0"/>
                        </a:rPr>
                        <a:t>ELA 6-8</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hMerge="1">
                  <a:txBody>
                    <a:bodyPr/>
                    <a:lstStyle/>
                    <a:p>
                      <a:endParaRPr lang="en-US"/>
                    </a:p>
                  </a:txBody>
                  <a:tcPr/>
                </a:tc>
                <a:tc gridSpan="2">
                  <a:txBody>
                    <a:bodyPr/>
                    <a:lstStyle/>
                    <a:p>
                      <a:pPr algn="ctr" fontAlgn="ctr"/>
                      <a:r>
                        <a:rPr lang="en-US" sz="800" b="1" i="0" u="none" strike="noStrike">
                          <a:solidFill>
                            <a:srgbClr val="FFFFFF"/>
                          </a:solidFill>
                          <a:effectLst/>
                          <a:latin typeface="Calibri" panose="020F0502020204030204" pitchFamily="34" charset="0"/>
                        </a:rPr>
                        <a:t>Social Studies 4 &amp; 7</a:t>
                      </a:r>
                      <a:br>
                        <a:rPr lang="en-US" sz="800" b="1" i="0" u="none" strike="noStrike">
                          <a:solidFill>
                            <a:srgbClr val="FFFFFF"/>
                          </a:solidFill>
                          <a:effectLst/>
                          <a:latin typeface="Calibri" panose="020F0502020204030204" pitchFamily="34" charset="0"/>
                        </a:rPr>
                      </a:br>
                      <a:r>
                        <a:rPr lang="en-US" sz="800" b="1" i="0" u="none" strike="noStrike">
                          <a:solidFill>
                            <a:srgbClr val="FFFFFF"/>
                          </a:solidFill>
                          <a:effectLst/>
                          <a:latin typeface="Calibri" panose="020F0502020204030204" pitchFamily="34" charset="0"/>
                        </a:rPr>
                        <a:t>Science 5 &amp; 8</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gridSpan="2">
                  <a:txBody>
                    <a:bodyPr/>
                    <a:lstStyle/>
                    <a:p>
                      <a:pPr algn="ctr" fontAlgn="ctr"/>
                      <a:r>
                        <a:rPr lang="en-US" sz="800" b="1" i="0" u="none" strike="noStrike" dirty="0">
                          <a:solidFill>
                            <a:srgbClr val="FFFFFF"/>
                          </a:solidFill>
                          <a:effectLst/>
                          <a:latin typeface="Calibri" panose="020F0502020204030204" pitchFamily="34" charset="0"/>
                        </a:rPr>
                        <a:t>High School Science</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r>
              <a:tr h="311534">
                <a:tc>
                  <a:txBody>
                    <a:bodyPr/>
                    <a:lstStyle/>
                    <a:p>
                      <a:pPr algn="ctr" fontAlgn="ctr"/>
                      <a:r>
                        <a:rPr lang="en-US" sz="800" b="1" i="0" u="none" strike="noStrike">
                          <a:solidFill>
                            <a:srgbClr val="FFFFFF"/>
                          </a:solidFill>
                          <a:effectLst/>
                          <a:latin typeface="Calibri" panose="020F0502020204030204" pitchFamily="34" charset="0"/>
                        </a:rPr>
                        <a:t>Timing Type</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000000"/>
                          </a:solidFill>
                          <a:effectLst/>
                          <a:latin typeface="Calibri" panose="020F0502020204030204" pitchFamily="34" charset="0"/>
                        </a:rPr>
                        <a:t>Standard</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Extended (1.5x)</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Calibri" panose="020F0502020204030204" pitchFamily="34" charset="0"/>
                        </a:rPr>
                        <a:t>Extended (2x)</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1" i="0" u="none" strike="noStrike">
                          <a:solidFill>
                            <a:srgbClr val="000000"/>
                          </a:solidFill>
                          <a:effectLst/>
                          <a:latin typeface="Calibri" panose="020F0502020204030204" pitchFamily="34" charset="0"/>
                        </a:rPr>
                        <a:t>Standard</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Extended (1.5x)</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Calibri" panose="020F0502020204030204" pitchFamily="34" charset="0"/>
                        </a:rPr>
                        <a:t>Extended (2x)</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1" i="0" u="none" strike="noStrike">
                          <a:solidFill>
                            <a:srgbClr val="000000"/>
                          </a:solidFill>
                          <a:effectLst/>
                          <a:latin typeface="Calibri" panose="020F0502020204030204" pitchFamily="34" charset="0"/>
                        </a:rPr>
                        <a:t>Standard</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Extended (1.5x)</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1" i="0" u="none" strike="noStrike">
                          <a:solidFill>
                            <a:srgbClr val="000000"/>
                          </a:solidFill>
                          <a:effectLst/>
                          <a:latin typeface="Calibri" panose="020F0502020204030204" pitchFamily="34" charset="0"/>
                        </a:rPr>
                        <a:t>Extended (2x)</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1" i="0" u="none" strike="noStrike">
                          <a:solidFill>
                            <a:srgbClr val="000000"/>
                          </a:solidFill>
                          <a:effectLst/>
                          <a:latin typeface="Calibri" panose="020F0502020204030204" pitchFamily="34" charset="0"/>
                        </a:rPr>
                        <a:t>Standard -  Extended (1.5x) incl.</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Extended (2x)</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1" i="0" u="none" strike="noStrike">
                          <a:solidFill>
                            <a:srgbClr val="000000"/>
                          </a:solidFill>
                          <a:effectLst/>
                          <a:latin typeface="Calibri" panose="020F0502020204030204" pitchFamily="34" charset="0"/>
                        </a:rPr>
                        <a:t>Standard -  Extended (1.5x) incl.</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Extended (2x)</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22170">
                <a:tc>
                  <a:txBody>
                    <a:bodyPr/>
                    <a:lstStyle/>
                    <a:p>
                      <a:pPr algn="ctr" fontAlgn="ctr"/>
                      <a:r>
                        <a:rPr lang="en-US" sz="800" b="1" i="0" u="none" strike="noStrike">
                          <a:solidFill>
                            <a:srgbClr val="FFFFFF"/>
                          </a:solidFill>
                          <a:effectLst/>
                          <a:latin typeface="Calibri" panose="020F0502020204030204" pitchFamily="34" charset="0"/>
                        </a:rPr>
                        <a:t>Unit (minutes)</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000000"/>
                          </a:solidFill>
                          <a:effectLst/>
                          <a:latin typeface="Calibri" panose="020F0502020204030204" pitchFamily="34" charset="0"/>
                        </a:rPr>
                        <a:t>65 minutes</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800" b="1" i="0" u="none" strike="noStrike">
                          <a:solidFill>
                            <a:srgbClr val="000000"/>
                          </a:solidFill>
                          <a:effectLst/>
                          <a:latin typeface="Calibri" panose="020F0502020204030204" pitchFamily="34" charset="0"/>
                        </a:rPr>
                        <a:t>100 minutes</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800" b="1" i="0" u="none" strike="noStrike">
                          <a:solidFill>
                            <a:srgbClr val="000000"/>
                          </a:solidFill>
                          <a:effectLst/>
                          <a:latin typeface="Calibri" panose="020F0502020204030204" pitchFamily="34" charset="0"/>
                        </a:rPr>
                        <a:t>130 minutes</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800" b="1" i="0" u="none" strike="noStrike">
                          <a:solidFill>
                            <a:srgbClr val="000000"/>
                          </a:solidFill>
                          <a:effectLst/>
                          <a:latin typeface="Calibri" panose="020F0502020204030204" pitchFamily="34" charset="0"/>
                        </a:rPr>
                        <a:t>90 minutes</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800" b="1" i="0" u="none" strike="noStrike">
                          <a:solidFill>
                            <a:srgbClr val="000000"/>
                          </a:solidFill>
                          <a:effectLst/>
                          <a:latin typeface="Calibri" panose="020F0502020204030204" pitchFamily="34" charset="0"/>
                        </a:rPr>
                        <a:t>135 minutes</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800" b="1" i="0" u="none" strike="noStrike">
                          <a:solidFill>
                            <a:srgbClr val="000000"/>
                          </a:solidFill>
                          <a:effectLst/>
                          <a:latin typeface="Calibri" panose="020F0502020204030204" pitchFamily="34" charset="0"/>
                        </a:rPr>
                        <a:t>180 minutes</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800" b="1" i="0" u="none" strike="noStrike" dirty="0">
                          <a:solidFill>
                            <a:srgbClr val="000000"/>
                          </a:solidFill>
                          <a:effectLst/>
                          <a:latin typeface="Calibri" panose="020F0502020204030204" pitchFamily="34" charset="0"/>
                        </a:rPr>
                        <a:t>110 minutes</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800" b="1" i="0" u="none" strike="noStrike">
                          <a:solidFill>
                            <a:srgbClr val="000000"/>
                          </a:solidFill>
                          <a:effectLst/>
                          <a:latin typeface="Calibri" panose="020F0502020204030204" pitchFamily="34" charset="0"/>
                        </a:rPr>
                        <a:t>165 minutes</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800" b="1" i="0" u="none" strike="noStrike">
                          <a:solidFill>
                            <a:srgbClr val="000000"/>
                          </a:solidFill>
                          <a:effectLst/>
                          <a:latin typeface="Calibri" panose="020F0502020204030204" pitchFamily="34" charset="0"/>
                        </a:rPr>
                        <a:t>220 minutes</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800" b="1" i="0" u="none" strike="noStrike">
                          <a:solidFill>
                            <a:srgbClr val="000000"/>
                          </a:solidFill>
                          <a:effectLst/>
                          <a:latin typeface="Calibri" panose="020F0502020204030204" pitchFamily="34" charset="0"/>
                        </a:rPr>
                        <a:t>80 minutes</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800" b="1" i="0" u="none" strike="noStrike">
                          <a:solidFill>
                            <a:srgbClr val="000000"/>
                          </a:solidFill>
                          <a:effectLst/>
                          <a:latin typeface="Calibri" panose="020F0502020204030204" pitchFamily="34" charset="0"/>
                        </a:rPr>
                        <a:t>110 minutes</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800" b="1" i="0" u="none" strike="noStrike">
                          <a:solidFill>
                            <a:srgbClr val="000000"/>
                          </a:solidFill>
                          <a:effectLst/>
                          <a:latin typeface="Calibri" panose="020F0502020204030204" pitchFamily="34" charset="0"/>
                        </a:rPr>
                        <a:t>50 minutes</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800" b="1" i="0" u="none" strike="noStrike">
                          <a:solidFill>
                            <a:srgbClr val="000000"/>
                          </a:solidFill>
                          <a:effectLst/>
                          <a:latin typeface="Calibri" panose="020F0502020204030204" pitchFamily="34" charset="0"/>
                        </a:rPr>
                        <a:t>70 minutes</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r>
              <a:tr h="250449">
                <a:tc>
                  <a:txBody>
                    <a:bodyPr/>
                    <a:lstStyle/>
                    <a:p>
                      <a:pPr algn="ctr" fontAlgn="ctr"/>
                      <a:r>
                        <a:rPr lang="en-US" sz="800" b="1" i="0" u="none" strike="noStrike">
                          <a:solidFill>
                            <a:srgbClr val="FFFFFF"/>
                          </a:solidFill>
                          <a:effectLst/>
                          <a:latin typeface="Calibri" panose="020F0502020204030204" pitchFamily="34" charset="0"/>
                        </a:rPr>
                        <a:t>Unit (hour(s) w/minutes)</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0" i="0" u="none" strike="noStrike">
                          <a:solidFill>
                            <a:srgbClr val="000000"/>
                          </a:solidFill>
                          <a:effectLst/>
                          <a:latin typeface="Calibri" panose="020F0502020204030204" pitchFamily="34" charset="0"/>
                        </a:rPr>
                        <a:t>1 hour </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5 minutes</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 hour </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40 minutes</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2 hours </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10 minutes</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1 hour </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30 minutes</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2 hours </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15 minutes</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3 hours</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1 hour </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50 minutes</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2 hours </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45 minutes</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3 hours </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40 minutes</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1 hour </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20 minutes</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 hour </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50 minutes</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 </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 hour </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10 minutes</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22170">
                <a:tc>
                  <a:txBody>
                    <a:bodyPr/>
                    <a:lstStyle/>
                    <a:p>
                      <a:pPr algn="ctr" fontAlgn="ctr"/>
                      <a:r>
                        <a:rPr lang="en-US" sz="800" b="1" i="0" u="none" strike="noStrike">
                          <a:solidFill>
                            <a:srgbClr val="FFFFFF"/>
                          </a:solidFill>
                          <a:effectLst/>
                          <a:latin typeface="Calibri" panose="020F0502020204030204" pitchFamily="34" charset="0"/>
                        </a:rPr>
                        <a:t>Start Time</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3">
                  <a:txBody>
                    <a:bodyPr/>
                    <a:lstStyle/>
                    <a:p>
                      <a:pPr algn="ctr" fontAlgn="ctr"/>
                      <a:r>
                        <a:rPr lang="en-US" sz="800" b="1" i="0" u="none" strike="noStrike">
                          <a:solidFill>
                            <a:srgbClr val="FFFFFF"/>
                          </a:solidFill>
                          <a:effectLst/>
                          <a:latin typeface="Calibri" panose="020F0502020204030204" pitchFamily="34" charset="0"/>
                        </a:rPr>
                        <a:t>End Time</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hMerge="1">
                  <a:txBody>
                    <a:bodyPr/>
                    <a:lstStyle/>
                    <a:p>
                      <a:endParaRPr lang="en-US"/>
                    </a:p>
                  </a:txBody>
                  <a:tcPr/>
                </a:tc>
                <a:tc gridSpan="3">
                  <a:txBody>
                    <a:bodyPr/>
                    <a:lstStyle/>
                    <a:p>
                      <a:pPr algn="ctr" fontAlgn="ctr"/>
                      <a:r>
                        <a:rPr lang="en-US" sz="800" b="1" i="0" u="none" strike="noStrike">
                          <a:solidFill>
                            <a:srgbClr val="FFFFFF"/>
                          </a:solidFill>
                          <a:effectLst/>
                          <a:latin typeface="Calibri" panose="020F0502020204030204" pitchFamily="34" charset="0"/>
                        </a:rPr>
                        <a:t>End Time</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hMerge="1">
                  <a:txBody>
                    <a:bodyPr/>
                    <a:lstStyle/>
                    <a:p>
                      <a:endParaRPr lang="en-US"/>
                    </a:p>
                  </a:txBody>
                  <a:tcPr/>
                </a:tc>
                <a:tc gridSpan="3">
                  <a:txBody>
                    <a:bodyPr/>
                    <a:lstStyle/>
                    <a:p>
                      <a:pPr algn="ctr" fontAlgn="ctr"/>
                      <a:r>
                        <a:rPr lang="en-US" sz="800" b="1" i="0" u="none" strike="noStrike">
                          <a:solidFill>
                            <a:srgbClr val="FFFFFF"/>
                          </a:solidFill>
                          <a:effectLst/>
                          <a:latin typeface="Calibri" panose="020F0502020204030204" pitchFamily="34" charset="0"/>
                        </a:rPr>
                        <a:t>End Time</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hMerge="1">
                  <a:txBody>
                    <a:bodyPr/>
                    <a:lstStyle/>
                    <a:p>
                      <a:endParaRPr lang="en-US"/>
                    </a:p>
                  </a:txBody>
                  <a:tcPr/>
                </a:tc>
                <a:tc gridSpan="2">
                  <a:txBody>
                    <a:bodyPr/>
                    <a:lstStyle/>
                    <a:p>
                      <a:pPr algn="ctr" fontAlgn="ctr"/>
                      <a:r>
                        <a:rPr lang="en-US" sz="800" b="1" i="0" u="none" strike="noStrike">
                          <a:solidFill>
                            <a:srgbClr val="FFFFFF"/>
                          </a:solidFill>
                          <a:effectLst/>
                          <a:latin typeface="Calibri" panose="020F0502020204030204" pitchFamily="34" charset="0"/>
                        </a:rPr>
                        <a:t>End Time</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gridSpan="2">
                  <a:txBody>
                    <a:bodyPr/>
                    <a:lstStyle/>
                    <a:p>
                      <a:pPr algn="ctr" fontAlgn="ctr"/>
                      <a:r>
                        <a:rPr lang="en-US" sz="800" b="1" i="0" u="none" strike="noStrike">
                          <a:solidFill>
                            <a:srgbClr val="FFFFFF"/>
                          </a:solidFill>
                          <a:effectLst/>
                          <a:latin typeface="Calibri" panose="020F0502020204030204" pitchFamily="34" charset="0"/>
                        </a:rPr>
                        <a:t>End Time</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r>
              <a:tr h="116062">
                <a:tc>
                  <a:txBody>
                    <a:bodyPr/>
                    <a:lstStyle/>
                    <a:p>
                      <a:pPr algn="ctr" fontAlgn="ctr"/>
                      <a:r>
                        <a:rPr lang="en-US" sz="800" b="1" i="0" u="none" strike="noStrike">
                          <a:solidFill>
                            <a:srgbClr val="000000"/>
                          </a:solidFill>
                          <a:effectLst/>
                          <a:latin typeface="Calibri" panose="020F0502020204030204" pitchFamily="34" charset="0"/>
                        </a:rPr>
                        <a:t>:00</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800" b="0" i="0" u="none" strike="noStrike">
                          <a:solidFill>
                            <a:srgbClr val="000000"/>
                          </a:solidFill>
                          <a:effectLst/>
                          <a:latin typeface="Calibri" panose="020F0502020204030204" pitchFamily="34" charset="0"/>
                        </a:rPr>
                        <a:t>:05</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:40</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:10</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:30</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:15</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:00</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:50</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:45</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:40</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:20</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:50</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:50</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:10</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16062">
                <a:tc>
                  <a:txBody>
                    <a:bodyPr/>
                    <a:lstStyle/>
                    <a:p>
                      <a:pPr algn="ctr" fontAlgn="ctr"/>
                      <a:r>
                        <a:rPr lang="en-US" sz="800" b="1" i="0" u="none" strike="noStrike">
                          <a:solidFill>
                            <a:srgbClr val="000000"/>
                          </a:solidFill>
                          <a:effectLst/>
                          <a:latin typeface="Calibri" panose="020F0502020204030204" pitchFamily="34" charset="0"/>
                        </a:rPr>
                        <a:t>:01</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800" b="0" i="0" u="none" strike="noStrike">
                          <a:solidFill>
                            <a:srgbClr val="000000"/>
                          </a:solidFill>
                          <a:effectLst/>
                          <a:latin typeface="Calibri" panose="020F0502020204030204" pitchFamily="34" charset="0"/>
                        </a:rPr>
                        <a:t>:06</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:41</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:11</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:31</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:16</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:01</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:51</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:46</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:41</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:21</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:51</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:51</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:11</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16062">
                <a:tc>
                  <a:txBody>
                    <a:bodyPr/>
                    <a:lstStyle/>
                    <a:p>
                      <a:pPr algn="ctr" fontAlgn="ctr"/>
                      <a:r>
                        <a:rPr lang="en-US" sz="800" b="1" i="0" u="none" strike="noStrike">
                          <a:solidFill>
                            <a:srgbClr val="000000"/>
                          </a:solidFill>
                          <a:effectLst/>
                          <a:latin typeface="Calibri" panose="020F0502020204030204" pitchFamily="34" charset="0"/>
                        </a:rPr>
                        <a:t>:02</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800" b="0" i="0" u="none" strike="noStrike" dirty="0">
                          <a:solidFill>
                            <a:srgbClr val="000000"/>
                          </a:solidFill>
                          <a:effectLst/>
                          <a:latin typeface="Calibri" panose="020F0502020204030204" pitchFamily="34" charset="0"/>
                        </a:rPr>
                        <a:t>:07</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:42</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:12</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:32</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:17</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:02</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:52</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:47</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:42</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:22</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:52</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:52</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:12</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16062">
                <a:tc>
                  <a:txBody>
                    <a:bodyPr/>
                    <a:lstStyle/>
                    <a:p>
                      <a:pPr algn="ctr" fontAlgn="ctr"/>
                      <a:r>
                        <a:rPr lang="en-US" sz="800" b="1" i="0" u="none" strike="noStrike">
                          <a:solidFill>
                            <a:srgbClr val="000000"/>
                          </a:solidFill>
                          <a:effectLst/>
                          <a:latin typeface="Calibri" panose="020F0502020204030204" pitchFamily="34" charset="0"/>
                        </a:rPr>
                        <a:t>:03</a:t>
                      </a:r>
                    </a:p>
                  </a:txBody>
                  <a:tcPr marL="7357" marR="7357" marT="7357"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800" b="0" i="0" u="none" strike="noStrike" dirty="0">
                          <a:solidFill>
                            <a:srgbClr val="000000"/>
                          </a:solidFill>
                          <a:effectLst/>
                          <a:latin typeface="Calibri" panose="020F0502020204030204" pitchFamily="34" charset="0"/>
                        </a:rPr>
                        <a:t>:08</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:43</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:13</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:33</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:18</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:03</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:53</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:48</a:t>
                      </a:r>
                    </a:p>
                  </a:txBody>
                  <a:tcPr marL="7357" marR="7357" marT="7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:43</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:23</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:53</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:53</a:t>
                      </a:r>
                    </a:p>
                  </a:txBody>
                  <a:tcPr marL="7357" marR="7357" marT="7357" marB="0" anchor="ctr">
                    <a:lnL w="12700" cap="flat" cmpd="sng" algn="ctr">
                      <a:solidFill>
                        <a:srgbClr val="0070C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:13</a:t>
                      </a:r>
                    </a:p>
                  </a:txBody>
                  <a:tcPr marL="7357" marR="7357" marT="7357" marB="0" anchor="ctr">
                    <a:lnL w="6350" cap="flat" cmpd="sng" algn="ctr">
                      <a:solidFill>
                        <a:srgbClr val="000000"/>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460336489"/>
              </p:ext>
            </p:extLst>
          </p:nvPr>
        </p:nvGraphicFramePr>
        <p:xfrm>
          <a:off x="2042082" y="1483974"/>
          <a:ext cx="5054304" cy="1889292"/>
        </p:xfrm>
        <a:graphic>
          <a:graphicData uri="http://schemas.openxmlformats.org/drawingml/2006/table">
            <a:tbl>
              <a:tblPr firstRow="1" firstCol="1" bandRow="1">
                <a:tableStyleId>{5C22544A-7EE6-4342-B048-85BDC9FD1C3A}</a:tableStyleId>
              </a:tblPr>
              <a:tblGrid>
                <a:gridCol w="2067558"/>
                <a:gridCol w="995582"/>
                <a:gridCol w="995582"/>
                <a:gridCol w="995582"/>
              </a:tblGrid>
              <a:tr h="314882">
                <a:tc gridSpan="4">
                  <a:txBody>
                    <a:bodyPr/>
                    <a:lstStyle/>
                    <a:p>
                      <a:pPr marL="0" marR="0" algn="ctr">
                        <a:lnSpc>
                          <a:spcPct val="107000"/>
                        </a:lnSpc>
                        <a:spcBef>
                          <a:spcPts val="0"/>
                        </a:spcBef>
                        <a:spcAft>
                          <a:spcPts val="0"/>
                        </a:spcAft>
                      </a:pPr>
                      <a:r>
                        <a:rPr lang="en-US" sz="1800" dirty="0">
                          <a:effectLst/>
                        </a:rPr>
                        <a:t>Unit Timing (65 Minutes)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314882">
                <a:tc>
                  <a:txBody>
                    <a:bodyPr/>
                    <a:lstStyle/>
                    <a:p>
                      <a:pPr marL="0" marR="0" algn="l">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rPr>
                        <a:t>Unit 1</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rPr>
                        <a:t>Unit 2</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rPr>
                        <a:t>Unit 3</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14882">
                <a:tc>
                  <a:txBody>
                    <a:bodyPr/>
                    <a:lstStyle/>
                    <a:p>
                      <a:pPr marL="0" marR="0" algn="l">
                        <a:lnSpc>
                          <a:spcPct val="107000"/>
                        </a:lnSpc>
                        <a:spcBef>
                          <a:spcPts val="0"/>
                        </a:spcBef>
                        <a:spcAft>
                          <a:spcPts val="0"/>
                        </a:spcAft>
                      </a:pPr>
                      <a:r>
                        <a:rPr lang="en-US" sz="1800" dirty="0">
                          <a:effectLst/>
                        </a:rPr>
                        <a:t>Start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pPr>
                      <a:endParaRPr lang="en-US" sz="1800" dirty="0">
                        <a:effectLst/>
                        <a:latin typeface="Calibri" panose="020F0502020204030204" pitchFamily="34" charset="0"/>
                      </a:endParaRPr>
                    </a:p>
                  </a:txBody>
                  <a:tcPr marL="68580" marR="68580" marT="0" marB="0" anchor="ctr"/>
                </a:tc>
                <a:tc>
                  <a:txBody>
                    <a:bodyPr/>
                    <a:lstStyle/>
                    <a:p>
                      <a:pPr algn="l">
                        <a:lnSpc>
                          <a:spcPct val="107000"/>
                        </a:lnSpc>
                      </a:pPr>
                      <a:endParaRPr lang="en-US" sz="1800" dirty="0">
                        <a:effectLst/>
                        <a:latin typeface="Calibri" panose="020F0502020204030204" pitchFamily="34" charset="0"/>
                      </a:endParaRPr>
                    </a:p>
                  </a:txBody>
                  <a:tcPr marL="68580" marR="68580" marT="0" marB="0" anchor="ctr"/>
                </a:tc>
                <a:tc>
                  <a:txBody>
                    <a:bodyPr/>
                    <a:lstStyle/>
                    <a:p>
                      <a:pPr algn="l">
                        <a:lnSpc>
                          <a:spcPct val="107000"/>
                        </a:lnSpc>
                      </a:pPr>
                      <a:endParaRPr lang="en-US" sz="1800" dirty="0">
                        <a:effectLst/>
                        <a:latin typeface="Calibri" panose="020F0502020204030204" pitchFamily="34" charset="0"/>
                      </a:endParaRPr>
                    </a:p>
                  </a:txBody>
                  <a:tcPr marL="68580" marR="68580" marT="0" marB="0" anchor="ctr"/>
                </a:tc>
              </a:tr>
              <a:tr h="314882">
                <a:tc>
                  <a:txBody>
                    <a:bodyPr/>
                    <a:lstStyle/>
                    <a:p>
                      <a:pPr marL="0" marR="0" algn="l">
                        <a:lnSpc>
                          <a:spcPct val="107000"/>
                        </a:lnSpc>
                        <a:spcBef>
                          <a:spcPts val="0"/>
                        </a:spcBef>
                        <a:spcAft>
                          <a:spcPts val="0"/>
                        </a:spcAft>
                      </a:pPr>
                      <a:r>
                        <a:rPr lang="en-US" sz="1800" dirty="0" smtClean="0">
                          <a:effectLst/>
                        </a:rPr>
                        <a:t>20 </a:t>
                      </a:r>
                      <a:r>
                        <a:rPr lang="en-US" sz="1800" dirty="0">
                          <a:effectLst/>
                        </a:rPr>
                        <a:t>Minute Warning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pPr>
                      <a:endParaRPr lang="en-US" sz="1800">
                        <a:effectLst/>
                        <a:latin typeface="Calibri" panose="020F0502020204030204" pitchFamily="34" charset="0"/>
                      </a:endParaRPr>
                    </a:p>
                  </a:txBody>
                  <a:tcPr marL="68580" marR="68580" marT="0" marB="0" anchor="ctr"/>
                </a:tc>
                <a:tc>
                  <a:txBody>
                    <a:bodyPr/>
                    <a:lstStyle/>
                    <a:p>
                      <a:pPr algn="l">
                        <a:lnSpc>
                          <a:spcPct val="107000"/>
                        </a:lnSpc>
                      </a:pPr>
                      <a:endParaRPr lang="en-US" sz="1800" dirty="0">
                        <a:effectLst/>
                        <a:latin typeface="Calibri" panose="020F0502020204030204" pitchFamily="34" charset="0"/>
                      </a:endParaRPr>
                    </a:p>
                  </a:txBody>
                  <a:tcPr marL="68580" marR="68580" marT="0" marB="0" anchor="ctr"/>
                </a:tc>
                <a:tc>
                  <a:txBody>
                    <a:bodyPr/>
                    <a:lstStyle/>
                    <a:p>
                      <a:pPr algn="l">
                        <a:lnSpc>
                          <a:spcPct val="107000"/>
                        </a:lnSpc>
                      </a:pPr>
                      <a:endParaRPr lang="en-US" sz="1800" dirty="0">
                        <a:effectLst/>
                        <a:latin typeface="Calibri" panose="020F0502020204030204" pitchFamily="34" charset="0"/>
                      </a:endParaRPr>
                    </a:p>
                  </a:txBody>
                  <a:tcPr marL="68580" marR="68580" marT="0" marB="0" anchor="ctr"/>
                </a:tc>
              </a:tr>
              <a:tr h="314882">
                <a:tc>
                  <a:txBody>
                    <a:bodyPr/>
                    <a:lstStyle/>
                    <a:p>
                      <a:pPr marL="0" marR="0" algn="l">
                        <a:lnSpc>
                          <a:spcPct val="107000"/>
                        </a:lnSpc>
                        <a:spcBef>
                          <a:spcPts val="0"/>
                        </a:spcBef>
                        <a:spcAft>
                          <a:spcPts val="0"/>
                        </a:spcAft>
                      </a:pPr>
                      <a:r>
                        <a:rPr lang="en-US" sz="1800" dirty="0" smtClean="0">
                          <a:effectLst/>
                        </a:rPr>
                        <a:t>10 </a:t>
                      </a:r>
                      <a:r>
                        <a:rPr lang="en-US" sz="1800" dirty="0">
                          <a:effectLst/>
                        </a:rPr>
                        <a:t>Minute Warning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pPr>
                      <a:endParaRPr lang="en-US" sz="1800">
                        <a:effectLst/>
                        <a:latin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14882">
                <a:tc>
                  <a:txBody>
                    <a:bodyPr/>
                    <a:lstStyle/>
                    <a:p>
                      <a:pPr marL="0" marR="0" algn="l">
                        <a:lnSpc>
                          <a:spcPct val="107000"/>
                        </a:lnSpc>
                        <a:spcBef>
                          <a:spcPts val="0"/>
                        </a:spcBef>
                        <a:spcAft>
                          <a:spcPts val="0"/>
                        </a:spcAft>
                      </a:pPr>
                      <a:r>
                        <a:rPr lang="en-US" sz="1800" dirty="0">
                          <a:effectLst/>
                        </a:rPr>
                        <a:t>Stop</a:t>
                      </a:r>
                      <a:r>
                        <a:rPr lang="en-US" sz="1800" baseline="30000" dirty="0">
                          <a:effectLst/>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pPr>
                      <a:endParaRPr lang="en-US" sz="1100">
                        <a:effectLst/>
                        <a:latin typeface="Calibri" panose="020F0502020204030204" pitchFamily="34" charset="0"/>
                      </a:endParaRPr>
                    </a:p>
                  </a:txBody>
                  <a:tcPr marL="68580" marR="68580" marT="0" marB="0" anchor="ctr"/>
                </a:tc>
                <a:tc>
                  <a:txBody>
                    <a:bodyPr/>
                    <a:lstStyle/>
                    <a:p>
                      <a:pPr algn="l">
                        <a:lnSpc>
                          <a:spcPct val="107000"/>
                        </a:lnSpc>
                      </a:pPr>
                      <a:endParaRPr lang="en-US" sz="1100">
                        <a:effectLst/>
                        <a:latin typeface="Calibri" panose="020F0502020204030204" pitchFamily="34" charset="0"/>
                      </a:endParaRPr>
                    </a:p>
                  </a:txBody>
                  <a:tcPr marL="68580" marR="68580" marT="0" marB="0" anchor="ctr"/>
                </a:tc>
                <a:tc>
                  <a:txBody>
                    <a:bodyPr/>
                    <a:lstStyle/>
                    <a:p>
                      <a:pPr algn="l">
                        <a:lnSpc>
                          <a:spcPct val="107000"/>
                        </a:lnSpc>
                      </a:pPr>
                      <a:endParaRPr lang="en-US" sz="1100" dirty="0">
                        <a:effectLst/>
                        <a:latin typeface="Calibri" panose="020F0502020204030204" pitchFamily="34" charset="0"/>
                      </a:endParaRPr>
                    </a:p>
                  </a:txBody>
                  <a:tcPr marL="68580" marR="68580" marT="0" marB="0" anchor="ctr"/>
                </a:tc>
              </a:tr>
            </a:tbl>
          </a:graphicData>
        </a:graphic>
      </p:graphicFrame>
      <p:sp>
        <p:nvSpPr>
          <p:cNvPr id="9" name="Explosion 1 8"/>
          <p:cNvSpPr/>
          <p:nvPr/>
        </p:nvSpPr>
        <p:spPr>
          <a:xfrm>
            <a:off x="7716852" y="499503"/>
            <a:ext cx="1333144" cy="981477"/>
          </a:xfrm>
          <a:prstGeom prst="irregularSeal1">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solidFill>
                  <a:sysClr val="windowText" lastClr="000000"/>
                </a:solidFill>
              </a:rPr>
              <a:t>NEW!</a:t>
            </a:r>
            <a:endParaRPr lang="en-US" dirty="0">
              <a:solidFill>
                <a:sysClr val="windowText" lastClr="000000"/>
              </a:solidFill>
            </a:endParaRPr>
          </a:p>
        </p:txBody>
      </p:sp>
    </p:spTree>
    <p:extLst>
      <p:ext uri="{BB962C8B-B14F-4D97-AF65-F5344CB8AC3E}">
        <p14:creationId xmlns:p14="http://schemas.microsoft.com/office/powerpoint/2010/main" val="827674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Breaks</a:t>
            </a:r>
          </a:p>
        </p:txBody>
      </p:sp>
      <p:sp>
        <p:nvSpPr>
          <p:cNvPr id="3" name="Slide Number Placeholder 2"/>
          <p:cNvSpPr>
            <a:spLocks noGrp="1"/>
          </p:cNvSpPr>
          <p:nvPr>
            <p:ph type="sldNum" sz="quarter" idx="12"/>
          </p:nvPr>
        </p:nvSpPr>
        <p:spPr/>
        <p:txBody>
          <a:bodyPr/>
          <a:lstStyle/>
          <a:p>
            <a:fld id="{C479D5F6-EDCB-402A-AC08-4943A1820E8F}" type="slidenum">
              <a:rPr lang="en-US" smtClean="0"/>
              <a:pPr/>
              <a:t>33</a:t>
            </a:fld>
            <a:endParaRPr lang="en-US" dirty="0"/>
          </a:p>
        </p:txBody>
      </p:sp>
      <p:sp>
        <p:nvSpPr>
          <p:cNvPr id="4" name="Rectangle 3">
            <a:extLst>
              <a:ext uri="{FF2B5EF4-FFF2-40B4-BE49-F238E27FC236}">
                <a16:creationId xmlns="" xmlns:a16="http://schemas.microsoft.com/office/drawing/2014/main" id="{FF864EB3-29FC-4678-8310-10FA36D70C80}"/>
              </a:ext>
            </a:extLst>
          </p:cNvPr>
          <p:cNvSpPr/>
          <p:nvPr/>
        </p:nvSpPr>
        <p:spPr>
          <a:xfrm>
            <a:off x="508957" y="1305342"/>
            <a:ext cx="8289985" cy="3693319"/>
          </a:xfrm>
          <a:prstGeom prst="rect">
            <a:avLst/>
          </a:prstGeom>
        </p:spPr>
        <p:txBody>
          <a:bodyPr wrap="square">
            <a:spAutoFit/>
          </a:bodyPr>
          <a:lstStyle/>
          <a:p>
            <a:pPr>
              <a:buClr>
                <a:sysClr val="windowText" lastClr="000000"/>
              </a:buClr>
              <a:defRPr/>
            </a:pPr>
            <a:r>
              <a:rPr lang="en-US" dirty="0" smtClean="0">
                <a:solidFill>
                  <a:sysClr val="windowText" lastClr="000000"/>
                </a:solidFill>
              </a:rPr>
              <a:t>Scheduled </a:t>
            </a:r>
            <a:r>
              <a:rPr lang="en-US" dirty="0">
                <a:solidFill>
                  <a:sysClr val="windowText" lastClr="000000"/>
                </a:solidFill>
              </a:rPr>
              <a:t>breaks may </a:t>
            </a:r>
            <a:r>
              <a:rPr lang="en-US" dirty="0" smtClean="0">
                <a:solidFill>
                  <a:sysClr val="windowText" lastClr="000000"/>
                </a:solidFill>
              </a:rPr>
              <a:t>occur between units</a:t>
            </a:r>
            <a:endParaRPr lang="en-US" dirty="0">
              <a:solidFill>
                <a:sysClr val="windowText" lastClr="000000"/>
              </a:solidFill>
            </a:endParaRPr>
          </a:p>
          <a:p>
            <a:pPr>
              <a:buClr>
                <a:sysClr val="windowText" lastClr="000000"/>
              </a:buClr>
              <a:defRPr/>
            </a:pPr>
            <a:endParaRPr lang="en-US" dirty="0">
              <a:solidFill>
                <a:sysClr val="windowText" lastClr="000000"/>
              </a:solidFill>
            </a:endParaRPr>
          </a:p>
          <a:p>
            <a:pPr>
              <a:buClr>
                <a:sysClr val="windowText" lastClr="000000"/>
              </a:buClr>
              <a:defRPr/>
            </a:pPr>
            <a:endParaRPr lang="en-US" dirty="0">
              <a:solidFill>
                <a:sysClr val="windowText" lastClr="000000"/>
              </a:solidFill>
            </a:endParaRPr>
          </a:p>
          <a:p>
            <a:pPr>
              <a:buClr>
                <a:sysClr val="windowText" lastClr="000000"/>
              </a:buClr>
              <a:defRPr/>
            </a:pPr>
            <a:endParaRPr lang="en-US" dirty="0">
              <a:solidFill>
                <a:sysClr val="windowText" lastClr="000000"/>
              </a:solidFill>
            </a:endParaRPr>
          </a:p>
          <a:p>
            <a:pPr>
              <a:buClr>
                <a:sysClr val="windowText" lastClr="000000"/>
              </a:buClr>
              <a:defRPr/>
            </a:pPr>
            <a:endParaRPr lang="en-US" dirty="0">
              <a:solidFill>
                <a:sysClr val="windowText" lastClr="000000"/>
              </a:solidFill>
            </a:endParaRPr>
          </a:p>
          <a:p>
            <a:pPr>
              <a:buClr>
                <a:sysClr val="windowText" lastClr="000000"/>
              </a:buClr>
              <a:defRPr/>
            </a:pPr>
            <a:endParaRPr lang="en-US" dirty="0">
              <a:solidFill>
                <a:sysClr val="windowText" lastClr="000000"/>
              </a:solidFill>
            </a:endParaRPr>
          </a:p>
          <a:p>
            <a:pPr>
              <a:buClr>
                <a:sysClr val="windowText" lastClr="000000"/>
              </a:buClr>
              <a:defRPr/>
            </a:pPr>
            <a:endParaRPr lang="en-US" dirty="0">
              <a:solidFill>
                <a:sysClr val="windowText" lastClr="000000"/>
              </a:solidFill>
            </a:endParaRPr>
          </a:p>
          <a:p>
            <a:pPr>
              <a:buClr>
                <a:sysClr val="windowText" lastClr="000000"/>
              </a:buClr>
              <a:defRPr/>
            </a:pPr>
            <a:endParaRPr lang="en-US" dirty="0">
              <a:solidFill>
                <a:sysClr val="windowText" lastClr="000000"/>
              </a:solidFill>
            </a:endParaRPr>
          </a:p>
          <a:p>
            <a:pPr marL="285750" indent="-285750">
              <a:buClr>
                <a:sysClr val="windowText" lastClr="000000"/>
              </a:buClr>
              <a:buFont typeface="Arial" panose="020B0604020202020204" pitchFamily="34" charset="0"/>
              <a:buChar char="•"/>
              <a:defRPr/>
            </a:pPr>
            <a:r>
              <a:rPr lang="en-US" dirty="0">
                <a:solidFill>
                  <a:sysClr val="windowText" lastClr="000000"/>
                </a:solidFill>
              </a:rPr>
              <a:t>Students may not have access to cell phones during scheduled breaks</a:t>
            </a:r>
          </a:p>
          <a:p>
            <a:pPr>
              <a:buClr>
                <a:sysClr val="windowText" lastClr="000000"/>
              </a:buClr>
              <a:defRPr/>
            </a:pPr>
            <a:endParaRPr lang="en-US" dirty="0">
              <a:solidFill>
                <a:sysClr val="windowText" lastClr="000000"/>
              </a:solidFill>
            </a:endParaRPr>
          </a:p>
          <a:p>
            <a:pPr>
              <a:buClr>
                <a:sysClr val="windowText" lastClr="000000"/>
              </a:buClr>
              <a:defRPr/>
            </a:pPr>
            <a:r>
              <a:rPr lang="en-US" dirty="0">
                <a:solidFill>
                  <a:sysClr val="windowText" lastClr="000000"/>
                </a:solidFill>
              </a:rPr>
              <a:t>During </a:t>
            </a:r>
            <a:r>
              <a:rPr lang="en-US" dirty="0" smtClean="0">
                <a:solidFill>
                  <a:sysClr val="windowText" lastClr="000000"/>
                </a:solidFill>
              </a:rPr>
              <a:t>each unit, a short </a:t>
            </a:r>
            <a:r>
              <a:rPr lang="en-US" dirty="0">
                <a:solidFill>
                  <a:sysClr val="windowText" lastClr="000000"/>
                </a:solidFill>
              </a:rPr>
              <a:t>“stand-and-stretch” </a:t>
            </a:r>
            <a:r>
              <a:rPr lang="en-US" dirty="0" smtClean="0">
                <a:solidFill>
                  <a:sysClr val="windowText" lastClr="000000"/>
                </a:solidFill>
              </a:rPr>
              <a:t>break is permitted </a:t>
            </a:r>
            <a:r>
              <a:rPr lang="en-US" dirty="0">
                <a:solidFill>
                  <a:sysClr val="windowText" lastClr="000000"/>
                </a:solidFill>
              </a:rPr>
              <a:t>at the discretion of the Test Administrator</a:t>
            </a:r>
          </a:p>
          <a:p>
            <a:pPr marL="742950" lvl="1" indent="-285750">
              <a:buClr>
                <a:sysClr val="windowText" lastClr="000000"/>
              </a:buClr>
              <a:buFont typeface="Arial" panose="020B0604020202020204" pitchFamily="34" charset="0"/>
              <a:buChar char="•"/>
              <a:defRPr/>
            </a:pPr>
            <a:r>
              <a:rPr lang="en-US" dirty="0">
                <a:solidFill>
                  <a:sysClr val="windowText" lastClr="000000"/>
                </a:solidFill>
              </a:rPr>
              <a:t>Time stops for the unit, but only for up to 3 </a:t>
            </a:r>
            <a:r>
              <a:rPr lang="en-US" dirty="0" smtClean="0">
                <a:solidFill>
                  <a:sysClr val="windowText" lastClr="000000"/>
                </a:solidFill>
              </a:rPr>
              <a:t>minutes</a:t>
            </a:r>
            <a:endParaRPr lang="en-US" dirty="0">
              <a:solidFill>
                <a:sysClr val="windowText" lastClr="000000"/>
              </a:solidFill>
            </a:endParaRPr>
          </a:p>
        </p:txBody>
      </p:sp>
      <p:graphicFrame>
        <p:nvGraphicFramePr>
          <p:cNvPr id="5" name="Table 4">
            <a:extLst>
              <a:ext uri="{FF2B5EF4-FFF2-40B4-BE49-F238E27FC236}">
                <a16:creationId xmlns="" xmlns:a16="http://schemas.microsoft.com/office/drawing/2014/main" id="{7F117048-4D4C-40CF-A3C0-92DC29DF46B5}"/>
              </a:ext>
            </a:extLst>
          </p:cNvPr>
          <p:cNvGraphicFramePr>
            <a:graphicFrameLocks noGrp="1"/>
          </p:cNvGraphicFramePr>
          <p:nvPr>
            <p:extLst>
              <p:ext uri="{D42A27DB-BD31-4B8C-83A1-F6EECF244321}">
                <p14:modId xmlns:p14="http://schemas.microsoft.com/office/powerpoint/2010/main" val="2248721691"/>
              </p:ext>
            </p:extLst>
          </p:nvPr>
        </p:nvGraphicFramePr>
        <p:xfrm>
          <a:off x="1009401" y="1819694"/>
          <a:ext cx="4272951" cy="1483360"/>
        </p:xfrm>
        <a:graphic>
          <a:graphicData uri="http://schemas.openxmlformats.org/drawingml/2006/table">
            <a:tbl>
              <a:tblPr firstRow="1" bandRow="1">
                <a:tableStyleId>{5C22544A-7EE6-4342-B048-85BDC9FD1C3A}</a:tableStyleId>
              </a:tblPr>
              <a:tblGrid>
                <a:gridCol w="1854680">
                  <a:extLst>
                    <a:ext uri="{9D8B030D-6E8A-4147-A177-3AD203B41FA5}">
                      <a16:colId xmlns="" xmlns:a16="http://schemas.microsoft.com/office/drawing/2014/main" val="974024439"/>
                    </a:ext>
                  </a:extLst>
                </a:gridCol>
                <a:gridCol w="2418271">
                  <a:extLst>
                    <a:ext uri="{9D8B030D-6E8A-4147-A177-3AD203B41FA5}">
                      <a16:colId xmlns="" xmlns:a16="http://schemas.microsoft.com/office/drawing/2014/main" val="2284753962"/>
                    </a:ext>
                  </a:extLst>
                </a:gridCol>
              </a:tblGrid>
              <a:tr h="370840">
                <a:tc>
                  <a:txBody>
                    <a:bodyPr/>
                    <a:lstStyle/>
                    <a:p>
                      <a:pPr algn="ctr"/>
                      <a:r>
                        <a:rPr lang="en-US" dirty="0">
                          <a:latin typeface="+mn-lt"/>
                        </a:rPr>
                        <a:t>Activity</a:t>
                      </a:r>
                    </a:p>
                  </a:txBody>
                  <a:tcPr/>
                </a:tc>
                <a:tc>
                  <a:txBody>
                    <a:bodyPr/>
                    <a:lstStyle/>
                    <a:p>
                      <a:pPr algn="ctr"/>
                      <a:r>
                        <a:rPr lang="en-US" dirty="0">
                          <a:latin typeface="+mn-lt"/>
                        </a:rPr>
                        <a:t>Time</a:t>
                      </a:r>
                    </a:p>
                  </a:txBody>
                  <a:tcPr/>
                </a:tc>
                <a:extLst>
                  <a:ext uri="{0D108BD9-81ED-4DB2-BD59-A6C34878D82A}">
                    <a16:rowId xmlns="" xmlns:a16="http://schemas.microsoft.com/office/drawing/2014/main" val="3137127869"/>
                  </a:ext>
                </a:extLst>
              </a:tr>
              <a:tr h="370840">
                <a:tc>
                  <a:txBody>
                    <a:bodyPr/>
                    <a:lstStyle/>
                    <a:p>
                      <a:r>
                        <a:rPr lang="en-US" dirty="0">
                          <a:latin typeface="+mn-lt"/>
                        </a:rPr>
                        <a:t>Unit 1</a:t>
                      </a:r>
                    </a:p>
                  </a:txBody>
                  <a:tcPr/>
                </a:tc>
                <a:tc>
                  <a:txBody>
                    <a:bodyPr/>
                    <a:lstStyle/>
                    <a:p>
                      <a:pPr algn="ctr"/>
                      <a:r>
                        <a:rPr lang="en-US" sz="1800" dirty="0">
                          <a:latin typeface="+mn-lt"/>
                        </a:rPr>
                        <a:t>8:00 a.m. – 10:00 a.m.</a:t>
                      </a:r>
                      <a:endParaRPr lang="en-US" dirty="0">
                        <a:latin typeface="+mn-lt"/>
                      </a:endParaRPr>
                    </a:p>
                  </a:txBody>
                  <a:tcPr/>
                </a:tc>
                <a:extLst>
                  <a:ext uri="{0D108BD9-81ED-4DB2-BD59-A6C34878D82A}">
                    <a16:rowId xmlns="" xmlns:a16="http://schemas.microsoft.com/office/drawing/2014/main" val="2778714403"/>
                  </a:ext>
                </a:extLst>
              </a:tr>
              <a:tr h="370840">
                <a:tc>
                  <a:txBody>
                    <a:bodyPr/>
                    <a:lstStyle/>
                    <a:p>
                      <a:r>
                        <a:rPr lang="en-US" dirty="0">
                          <a:latin typeface="+mn-lt"/>
                        </a:rPr>
                        <a:t>Scheduled Break</a:t>
                      </a:r>
                    </a:p>
                  </a:txBody>
                  <a:tcPr/>
                </a:tc>
                <a:tc>
                  <a:txBody>
                    <a:bodyPr/>
                    <a:lstStyle/>
                    <a:p>
                      <a:pPr algn="ctr"/>
                      <a:r>
                        <a:rPr lang="en-US" sz="1800" dirty="0">
                          <a:latin typeface="+mn-lt"/>
                        </a:rPr>
                        <a:t>10:00 a.m. – 10:15 a.m.</a:t>
                      </a:r>
                      <a:endParaRPr lang="en-US" dirty="0">
                        <a:latin typeface="+mn-lt"/>
                      </a:endParaRPr>
                    </a:p>
                  </a:txBody>
                  <a:tcPr/>
                </a:tc>
                <a:extLst>
                  <a:ext uri="{0D108BD9-81ED-4DB2-BD59-A6C34878D82A}">
                    <a16:rowId xmlns="" xmlns:a16="http://schemas.microsoft.com/office/drawing/2014/main" val="561630486"/>
                  </a:ext>
                </a:extLst>
              </a:tr>
              <a:tr h="370840">
                <a:tc>
                  <a:txBody>
                    <a:bodyPr/>
                    <a:lstStyle/>
                    <a:p>
                      <a:r>
                        <a:rPr lang="en-US" dirty="0">
                          <a:latin typeface="+mn-lt"/>
                        </a:rPr>
                        <a:t>Unit 2</a:t>
                      </a:r>
                    </a:p>
                  </a:txBody>
                  <a:tcPr/>
                </a:tc>
                <a:tc>
                  <a:txBody>
                    <a:bodyPr/>
                    <a:lstStyle/>
                    <a:p>
                      <a:pPr algn="ctr"/>
                      <a:r>
                        <a:rPr lang="en-US" sz="1800" dirty="0">
                          <a:latin typeface="+mn-lt"/>
                        </a:rPr>
                        <a:t>10:15 a.m. – 12:15 p.m.</a:t>
                      </a:r>
                      <a:endParaRPr lang="en-US" dirty="0">
                        <a:latin typeface="+mn-lt"/>
                      </a:endParaRPr>
                    </a:p>
                  </a:txBody>
                  <a:tcPr/>
                </a:tc>
                <a:extLst>
                  <a:ext uri="{0D108BD9-81ED-4DB2-BD59-A6C34878D82A}">
                    <a16:rowId xmlns="" xmlns:a16="http://schemas.microsoft.com/office/drawing/2014/main" val="4213171346"/>
                  </a:ext>
                </a:extLst>
              </a:tr>
            </a:tbl>
          </a:graphicData>
        </a:graphic>
      </p:graphicFrame>
    </p:spTree>
    <p:extLst>
      <p:ext uri="{BB962C8B-B14F-4D97-AF65-F5344CB8AC3E}">
        <p14:creationId xmlns:p14="http://schemas.microsoft.com/office/powerpoint/2010/main" val="13964082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Scheduling Considerations</a:t>
            </a:r>
          </a:p>
        </p:txBody>
      </p:sp>
      <p:sp>
        <p:nvSpPr>
          <p:cNvPr id="6" name="Content Placeholder 5">
            <a:extLst>
              <a:ext uri="{FF2B5EF4-FFF2-40B4-BE49-F238E27FC236}">
                <a16:creationId xmlns="" xmlns:a16="http://schemas.microsoft.com/office/drawing/2014/main" id="{453AD5D8-D7C3-4262-8F53-0DC6F17509F3}"/>
              </a:ext>
            </a:extLst>
          </p:cNvPr>
          <p:cNvSpPr>
            <a:spLocks noGrp="1"/>
          </p:cNvSpPr>
          <p:nvPr>
            <p:ph idx="1"/>
          </p:nvPr>
        </p:nvSpPr>
        <p:spPr>
          <a:xfrm>
            <a:off x="628650" y="848550"/>
            <a:ext cx="7886700" cy="5578468"/>
          </a:xfrm>
        </p:spPr>
        <p:txBody>
          <a:bodyPr>
            <a:normAutofit lnSpcReduction="10000"/>
          </a:bodyPr>
          <a:lstStyle/>
          <a:p>
            <a:pPr marL="342900" indent="-342900">
              <a:buClr>
                <a:sysClr val="windowText" lastClr="000000"/>
              </a:buClr>
              <a:defRPr/>
            </a:pPr>
            <a:r>
              <a:rPr lang="en-US" dirty="0" smtClean="0">
                <a:solidFill>
                  <a:srgbClr val="000000"/>
                </a:solidFill>
                <a:ea typeface="Verdana" panose="020B0604030504040204" pitchFamily="34" charset="0"/>
                <a:cs typeface="Verdana" panose="020B0604030504040204" pitchFamily="34" charset="0"/>
              </a:rPr>
              <a:t>Administer all test </a:t>
            </a:r>
            <a:r>
              <a:rPr lang="en-US" dirty="0">
                <a:solidFill>
                  <a:sysClr val="windowText" lastClr="000000"/>
                </a:solidFill>
                <a:ea typeface="Verdana" panose="020B0604030504040204" pitchFamily="34" charset="0"/>
                <a:cs typeface="Verdana" panose="020B0604030504040204" pitchFamily="34" charset="0"/>
              </a:rPr>
              <a:t>units </a:t>
            </a:r>
            <a:r>
              <a:rPr lang="en-US" dirty="0" smtClean="0">
                <a:solidFill>
                  <a:sysClr val="windowText" lastClr="000000"/>
                </a:solidFill>
                <a:ea typeface="Verdana" panose="020B0604030504040204" pitchFamily="34" charset="0"/>
                <a:cs typeface="Verdana" panose="020B0604030504040204" pitchFamily="34" charset="0"/>
              </a:rPr>
              <a:t>in </a:t>
            </a:r>
            <a:r>
              <a:rPr lang="en-US" dirty="0">
                <a:solidFill>
                  <a:sysClr val="windowText" lastClr="000000"/>
                </a:solidFill>
                <a:ea typeface="Verdana" panose="020B0604030504040204" pitchFamily="34" charset="0"/>
                <a:cs typeface="Verdana" panose="020B0604030504040204" pitchFamily="34" charset="0"/>
              </a:rPr>
              <a:t>consecutive order</a:t>
            </a:r>
          </a:p>
          <a:p>
            <a:pPr marL="741363" lvl="2" indent="-284163">
              <a:buClr>
                <a:sysClr val="windowText" lastClr="000000"/>
              </a:buClr>
              <a:defRPr/>
            </a:pPr>
            <a:r>
              <a:rPr lang="en-US" sz="2000" dirty="0">
                <a:solidFill>
                  <a:sysClr val="windowText" lastClr="000000"/>
                </a:solidFill>
                <a:ea typeface="Verdana" panose="020B0604030504040204" pitchFamily="34" charset="0"/>
                <a:cs typeface="Verdana" panose="020B0604030504040204" pitchFamily="34" charset="0"/>
              </a:rPr>
              <a:t>All content areas</a:t>
            </a:r>
          </a:p>
          <a:p>
            <a:pPr marL="741363" lvl="2" indent="-284163">
              <a:buClr>
                <a:sysClr val="windowText" lastClr="000000"/>
              </a:buClr>
              <a:defRPr/>
            </a:pPr>
            <a:r>
              <a:rPr lang="en-US" sz="2000" dirty="0">
                <a:solidFill>
                  <a:sysClr val="windowText" lastClr="000000"/>
                </a:solidFill>
                <a:ea typeface="Verdana" panose="020B0604030504040204" pitchFamily="34" charset="0"/>
                <a:cs typeface="Verdana" panose="020B0604030504040204" pitchFamily="34" charset="0"/>
              </a:rPr>
              <a:t>Includes make-up testing</a:t>
            </a:r>
          </a:p>
          <a:p>
            <a:pPr marL="571500" lvl="2">
              <a:buClr>
                <a:sysClr val="windowText" lastClr="000000"/>
              </a:buClr>
              <a:defRPr/>
            </a:pPr>
            <a:endParaRPr lang="en-US" dirty="0">
              <a:solidFill>
                <a:sysClr val="windowText" lastClr="000000"/>
              </a:solidFill>
              <a:ea typeface="Verdana" panose="020B0604030504040204" pitchFamily="34" charset="0"/>
              <a:cs typeface="Verdana" panose="020B0604030504040204" pitchFamily="34" charset="0"/>
            </a:endParaRPr>
          </a:p>
          <a:p>
            <a:pPr marL="342900" indent="-342900">
              <a:buClr>
                <a:sysClr val="windowText" lastClr="000000"/>
              </a:buClr>
              <a:defRPr/>
            </a:pPr>
            <a:r>
              <a:rPr lang="en-US" dirty="0">
                <a:solidFill>
                  <a:srgbClr val="000000"/>
                </a:solidFill>
                <a:ea typeface="Verdana" panose="020B0604030504040204" pitchFamily="34" charset="0"/>
                <a:cs typeface="Verdana" panose="020B0604030504040204" pitchFamily="34" charset="0"/>
              </a:rPr>
              <a:t>Excluding make-ups, determine</a:t>
            </a:r>
          </a:p>
          <a:p>
            <a:pPr marL="742950" lvl="1" indent="-285750">
              <a:lnSpc>
                <a:spcPct val="110000"/>
              </a:lnSpc>
              <a:buClr>
                <a:sysClr val="windowText" lastClr="000000"/>
              </a:buClr>
              <a:defRPr/>
            </a:pPr>
            <a:r>
              <a:rPr lang="en-US" dirty="0">
                <a:solidFill>
                  <a:srgbClr val="000000"/>
                </a:solidFill>
                <a:ea typeface="Verdana" panose="020B0604030504040204" pitchFamily="34" charset="0"/>
                <a:cs typeface="Verdana" panose="020B0604030504040204" pitchFamily="34" charset="0"/>
              </a:rPr>
              <a:t>Whether one content area will be completed before beginning the next, or if testing will alternate between the content areas </a:t>
            </a:r>
          </a:p>
          <a:p>
            <a:pPr marL="742950" lvl="1" indent="-285750">
              <a:lnSpc>
                <a:spcPct val="110000"/>
              </a:lnSpc>
              <a:buClr>
                <a:sysClr val="windowText" lastClr="000000"/>
              </a:buClr>
              <a:defRPr/>
            </a:pPr>
            <a:r>
              <a:rPr lang="en-US" dirty="0">
                <a:solidFill>
                  <a:srgbClr val="000000"/>
                </a:solidFill>
                <a:ea typeface="Verdana" panose="020B0604030504040204" pitchFamily="34" charset="0"/>
                <a:cs typeface="Verdana" panose="020B0604030504040204" pitchFamily="34" charset="0"/>
              </a:rPr>
              <a:t>Whether the district will condense testing or spread throughout the testing window</a:t>
            </a:r>
          </a:p>
          <a:p>
            <a:pPr marL="742950" lvl="1" indent="-285750">
              <a:lnSpc>
                <a:spcPct val="110000"/>
              </a:lnSpc>
              <a:buClr>
                <a:sysClr val="windowText" lastClr="000000"/>
              </a:buClr>
              <a:defRPr/>
            </a:pPr>
            <a:r>
              <a:rPr lang="en-US" dirty="0">
                <a:solidFill>
                  <a:srgbClr val="000000"/>
                </a:solidFill>
                <a:ea typeface="Verdana" panose="020B0604030504040204" pitchFamily="34" charset="0"/>
                <a:cs typeface="Verdana" panose="020B0604030504040204" pitchFamily="34" charset="0"/>
              </a:rPr>
              <a:t>How many </a:t>
            </a:r>
            <a:r>
              <a:rPr lang="en-US" dirty="0">
                <a:solidFill>
                  <a:sysClr val="windowText" lastClr="000000"/>
                </a:solidFill>
                <a:ea typeface="Verdana" panose="020B0604030504040204" pitchFamily="34" charset="0"/>
                <a:cs typeface="Verdana" panose="020B0604030504040204" pitchFamily="34" charset="0"/>
              </a:rPr>
              <a:t>units </a:t>
            </a:r>
            <a:r>
              <a:rPr lang="en-US" dirty="0" smtClean="0">
                <a:solidFill>
                  <a:srgbClr val="000000"/>
                </a:solidFill>
                <a:ea typeface="Verdana" panose="020B0604030504040204" pitchFamily="34" charset="0"/>
                <a:cs typeface="Verdana" panose="020B0604030504040204" pitchFamily="34" charset="0"/>
              </a:rPr>
              <a:t>students will take per </a:t>
            </a:r>
            <a:r>
              <a:rPr lang="en-US" dirty="0">
                <a:solidFill>
                  <a:srgbClr val="000000"/>
                </a:solidFill>
                <a:ea typeface="Verdana" panose="020B0604030504040204" pitchFamily="34" charset="0"/>
                <a:cs typeface="Verdana" panose="020B0604030504040204" pitchFamily="34" charset="0"/>
              </a:rPr>
              <a:t>day</a:t>
            </a:r>
          </a:p>
          <a:p>
            <a:pPr lvl="1">
              <a:buClr>
                <a:sysClr val="windowText" lastClr="000000"/>
              </a:buClr>
              <a:defRPr/>
            </a:pPr>
            <a:endParaRPr lang="en-US" dirty="0">
              <a:solidFill>
                <a:sysClr val="windowText" lastClr="000000"/>
              </a:solidFill>
              <a:ea typeface="Verdana" panose="020B0604030504040204" pitchFamily="34" charset="0"/>
              <a:cs typeface="Verdana" panose="020B0604030504040204" pitchFamily="34" charset="0"/>
            </a:endParaRPr>
          </a:p>
          <a:p>
            <a:pPr marL="342900" indent="-342900">
              <a:buClr>
                <a:sysClr val="windowText" lastClr="000000"/>
              </a:buClr>
              <a:defRPr/>
            </a:pPr>
            <a:r>
              <a:rPr lang="en-US" dirty="0" smtClean="0">
                <a:solidFill>
                  <a:sysClr val="windowText" lastClr="000000"/>
                </a:solidFill>
                <a:ea typeface="Verdana" panose="020B0604030504040204" pitchFamily="34" charset="0"/>
                <a:cs typeface="Verdana" panose="020B0604030504040204" pitchFamily="34" charset="0"/>
              </a:rPr>
              <a:t>Complete all tests by </a:t>
            </a:r>
            <a:r>
              <a:rPr lang="en-US" b="1" dirty="0">
                <a:solidFill>
                  <a:schemeClr val="accent5"/>
                </a:solidFill>
                <a:ea typeface="Verdana" panose="020B0604030504040204" pitchFamily="34" charset="0"/>
                <a:cs typeface="Verdana" panose="020B0604030504040204" pitchFamily="34" charset="0"/>
              </a:rPr>
              <a:t>April </a:t>
            </a:r>
            <a:r>
              <a:rPr lang="en-US" b="1" dirty="0" smtClean="0">
                <a:solidFill>
                  <a:schemeClr val="accent5"/>
                </a:solidFill>
                <a:ea typeface="Verdana" panose="020B0604030504040204" pitchFamily="34" charset="0"/>
                <a:cs typeface="Verdana" panose="020B0604030504040204" pitchFamily="34" charset="0"/>
              </a:rPr>
              <a:t>24, 2020</a:t>
            </a:r>
            <a:endParaRPr lang="en-US" b="1" dirty="0">
              <a:solidFill>
                <a:schemeClr val="accent5"/>
              </a:solidFill>
              <a:ea typeface="Verdana" panose="020B0604030504040204" pitchFamily="34" charset="0"/>
              <a:cs typeface="Verdana" panose="020B0604030504040204" pitchFamily="34" charset="0"/>
            </a:endParaRPr>
          </a:p>
          <a:p>
            <a:pPr marL="742950" lvl="1" indent="-285750">
              <a:lnSpc>
                <a:spcPct val="110000"/>
              </a:lnSpc>
              <a:buClr>
                <a:sysClr val="windowText" lastClr="000000"/>
              </a:buClr>
              <a:defRPr/>
            </a:pPr>
            <a:r>
              <a:rPr lang="en-US" dirty="0">
                <a:solidFill>
                  <a:sysClr val="windowText" lastClr="000000"/>
                </a:solidFill>
                <a:ea typeface="Verdana" panose="020B0604030504040204" pitchFamily="34" charset="0"/>
                <a:cs typeface="Verdana" panose="020B0604030504040204" pitchFamily="34" charset="0"/>
              </a:rPr>
              <a:t>Plan extra days at the end of the window to account for cancellations due to snow or other unexpected closures</a:t>
            </a:r>
          </a:p>
          <a:p>
            <a:pPr marL="742950" lvl="1" indent="-285750">
              <a:lnSpc>
                <a:spcPct val="110000"/>
              </a:lnSpc>
              <a:buClr>
                <a:sysClr val="windowText" lastClr="000000"/>
              </a:buClr>
              <a:defRPr/>
            </a:pPr>
            <a:r>
              <a:rPr lang="en-US" dirty="0">
                <a:solidFill>
                  <a:sysClr val="windowText" lastClr="000000"/>
                </a:solidFill>
                <a:ea typeface="Verdana" panose="020B0604030504040204" pitchFamily="34" charset="0"/>
                <a:cs typeface="Verdana" panose="020B0604030504040204" pitchFamily="34" charset="0"/>
              </a:rPr>
              <a:t>Plan time for make-up testing</a:t>
            </a:r>
            <a:endParaRPr lang="en-US" dirty="0">
              <a:solidFill>
                <a:sysClr val="windowText" lastClr="000000"/>
              </a:solidFill>
            </a:endParaRPr>
          </a:p>
          <a:p>
            <a:endParaRPr lang="en-US" dirty="0"/>
          </a:p>
          <a:p>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34</a:t>
            </a:fld>
            <a:endParaRPr lang="en-US" dirty="0"/>
          </a:p>
        </p:txBody>
      </p:sp>
    </p:spTree>
    <p:extLst>
      <p:ext uri="{BB962C8B-B14F-4D97-AF65-F5344CB8AC3E}">
        <p14:creationId xmlns:p14="http://schemas.microsoft.com/office/powerpoint/2010/main" val="1024583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Scheduling Considerations</a:t>
            </a:r>
          </a:p>
        </p:txBody>
      </p:sp>
      <p:sp>
        <p:nvSpPr>
          <p:cNvPr id="5" name="Content Placeholder 4">
            <a:extLst>
              <a:ext uri="{FF2B5EF4-FFF2-40B4-BE49-F238E27FC236}">
                <a16:creationId xmlns="" xmlns:a16="http://schemas.microsoft.com/office/drawing/2014/main" id="{5952A2A9-0AA6-4E12-BB0A-0442460FF945}"/>
              </a:ext>
            </a:extLst>
          </p:cNvPr>
          <p:cNvSpPr>
            <a:spLocks noGrp="1"/>
          </p:cNvSpPr>
          <p:nvPr>
            <p:ph idx="1"/>
          </p:nvPr>
        </p:nvSpPr>
        <p:spPr>
          <a:xfrm>
            <a:off x="309471" y="745032"/>
            <a:ext cx="8075404" cy="5776537"/>
          </a:xfrm>
        </p:spPr>
        <p:txBody>
          <a:bodyPr>
            <a:normAutofit/>
          </a:bodyPr>
          <a:lstStyle/>
          <a:p>
            <a:pPr marL="0" indent="0">
              <a:spcBef>
                <a:spcPts val="0"/>
              </a:spcBef>
              <a:buClr>
                <a:sysClr val="windowText" lastClr="000000"/>
              </a:buClr>
              <a:buNone/>
              <a:defRPr/>
            </a:pPr>
            <a:r>
              <a:rPr lang="en-US" b="1" dirty="0">
                <a:solidFill>
                  <a:sysClr val="windowText" lastClr="000000"/>
                </a:solidFill>
                <a:ea typeface="Verdana" panose="020B0604030504040204" pitchFamily="34" charset="0"/>
                <a:cs typeface="Verdana" panose="020B0604030504040204" pitchFamily="34" charset="0"/>
              </a:rPr>
              <a:t>Paper-based testing</a:t>
            </a:r>
          </a:p>
          <a:p>
            <a:pPr lvl="1" indent="-342900">
              <a:lnSpc>
                <a:spcPct val="100000"/>
              </a:lnSpc>
              <a:spcBef>
                <a:spcPts val="0"/>
              </a:spcBef>
              <a:buClr>
                <a:sysClr val="windowText" lastClr="000000"/>
              </a:buClr>
              <a:defRPr/>
            </a:pPr>
            <a:r>
              <a:rPr lang="en-US" dirty="0">
                <a:solidFill>
                  <a:sysClr val="windowText" lastClr="000000"/>
                </a:solidFill>
                <a:ea typeface="Verdana" panose="020B0604030504040204" pitchFamily="34" charset="0"/>
                <a:cs typeface="Verdana" panose="020B0604030504040204" pitchFamily="34" charset="0"/>
              </a:rPr>
              <a:t>PBT window does not open until April 6, 2020</a:t>
            </a:r>
          </a:p>
          <a:p>
            <a:pPr lvl="2" indent="-342900">
              <a:lnSpc>
                <a:spcPct val="100000"/>
              </a:lnSpc>
              <a:spcBef>
                <a:spcPts val="0"/>
              </a:spcBef>
              <a:buClr>
                <a:sysClr val="windowText" lastClr="000000"/>
              </a:buClr>
              <a:defRPr/>
            </a:pPr>
            <a:r>
              <a:rPr lang="en-US" dirty="0">
                <a:solidFill>
                  <a:sysClr val="windowText" lastClr="000000"/>
                </a:solidFill>
                <a:ea typeface="Verdana" panose="020B0604030504040204" pitchFamily="34" charset="0"/>
                <a:cs typeface="Verdana" panose="020B0604030504040204" pitchFamily="34" charset="0"/>
              </a:rPr>
              <a:t>Exception: Three week high school window can open as early as March 23</a:t>
            </a:r>
          </a:p>
          <a:p>
            <a:pPr lvl="1" indent="-342900">
              <a:lnSpc>
                <a:spcPct val="100000"/>
              </a:lnSpc>
              <a:spcBef>
                <a:spcPts val="0"/>
              </a:spcBef>
              <a:buClr>
                <a:sysClr val="windowText" lastClr="000000"/>
              </a:buClr>
              <a:defRPr/>
            </a:pPr>
            <a:r>
              <a:rPr lang="en-US" dirty="0">
                <a:solidFill>
                  <a:sysClr val="windowText" lastClr="000000"/>
                </a:solidFill>
                <a:ea typeface="Verdana" panose="020B0604030504040204" pitchFamily="34" charset="0"/>
                <a:cs typeface="Verdana" panose="020B0604030504040204" pitchFamily="34" charset="0"/>
              </a:rPr>
              <a:t>A school must administer the same unit to all PBT students within the same day (e.g., all Grade 4 Math Unit </a:t>
            </a:r>
            <a:r>
              <a:rPr lang="en-US" dirty="0" smtClean="0">
                <a:solidFill>
                  <a:sysClr val="windowText" lastClr="000000"/>
                </a:solidFill>
                <a:ea typeface="Verdana" panose="020B0604030504040204" pitchFamily="34" charset="0"/>
                <a:cs typeface="Verdana" panose="020B0604030504040204" pitchFamily="34" charset="0"/>
              </a:rPr>
              <a:t>1 </a:t>
            </a:r>
            <a:r>
              <a:rPr lang="en-US" dirty="0">
                <a:solidFill>
                  <a:sysClr val="windowText" lastClr="000000"/>
                </a:solidFill>
                <a:ea typeface="Verdana" panose="020B0604030504040204" pitchFamily="34" charset="0"/>
                <a:cs typeface="Verdana" panose="020B0604030504040204" pitchFamily="34" charset="0"/>
              </a:rPr>
              <a:t>on Tuesday)</a:t>
            </a:r>
          </a:p>
          <a:p>
            <a:pPr marL="690563" lvl="1" indent="-285750">
              <a:lnSpc>
                <a:spcPct val="100000"/>
              </a:lnSpc>
              <a:spcBef>
                <a:spcPts val="0"/>
              </a:spcBef>
              <a:buClr>
                <a:sysClr val="windowText" lastClr="000000"/>
              </a:buClr>
              <a:defRPr/>
            </a:pPr>
            <a:r>
              <a:rPr lang="en-US" dirty="0">
                <a:solidFill>
                  <a:sysClr val="windowText" lastClr="000000"/>
                </a:solidFill>
                <a:ea typeface="Verdana" panose="020B0604030504040204" pitchFamily="34" charset="0"/>
                <a:cs typeface="Verdana" panose="020B0604030504040204" pitchFamily="34" charset="0"/>
              </a:rPr>
              <a:t>Schools must have the grade level appropriate calculator (grades 6-8) if administering math on paper</a:t>
            </a:r>
          </a:p>
          <a:p>
            <a:pPr marL="690563" lvl="1" indent="-285750">
              <a:lnSpc>
                <a:spcPct val="100000"/>
              </a:lnSpc>
              <a:spcBef>
                <a:spcPts val="0"/>
              </a:spcBef>
              <a:buClr>
                <a:sysClr val="windowText" lastClr="000000"/>
              </a:buClr>
              <a:defRPr/>
            </a:pPr>
            <a:r>
              <a:rPr lang="en-US" dirty="0" smtClean="0">
                <a:solidFill>
                  <a:sysClr val="windowText" lastClr="000000"/>
                </a:solidFill>
                <a:ea typeface="Verdana" panose="020B0604030504040204" pitchFamily="34" charset="0"/>
                <a:cs typeface="Verdana" panose="020B0604030504040204" pitchFamily="34" charset="0"/>
              </a:rPr>
              <a:t>Administer CBT </a:t>
            </a:r>
            <a:r>
              <a:rPr lang="en-US" dirty="0">
                <a:solidFill>
                  <a:sysClr val="windowText" lastClr="000000"/>
                </a:solidFill>
                <a:ea typeface="Verdana" panose="020B0604030504040204" pitchFamily="34" charset="0"/>
                <a:cs typeface="Verdana" panose="020B0604030504040204" pitchFamily="34" charset="0"/>
              </a:rPr>
              <a:t>accommodations </a:t>
            </a:r>
            <a:r>
              <a:rPr lang="en-US" dirty="0" smtClean="0">
                <a:solidFill>
                  <a:sysClr val="windowText" lastClr="000000"/>
                </a:solidFill>
                <a:ea typeface="Verdana" panose="020B0604030504040204" pitchFamily="34" charset="0"/>
                <a:cs typeface="Verdana" panose="020B0604030504040204" pitchFamily="34" charset="0"/>
              </a:rPr>
              <a:t>on </a:t>
            </a:r>
            <a:r>
              <a:rPr lang="en-US" dirty="0">
                <a:solidFill>
                  <a:sysClr val="windowText" lastClr="000000"/>
                </a:solidFill>
                <a:ea typeface="Verdana" panose="020B0604030504040204" pitchFamily="34" charset="0"/>
                <a:cs typeface="Verdana" panose="020B0604030504040204" pitchFamily="34" charset="0"/>
              </a:rPr>
              <a:t>the paper schedule</a:t>
            </a:r>
          </a:p>
          <a:p>
            <a:pPr>
              <a:spcBef>
                <a:spcPts val="0"/>
              </a:spcBef>
              <a:buClr>
                <a:sysClr val="windowText" lastClr="000000"/>
              </a:buClr>
              <a:defRPr/>
            </a:pPr>
            <a:endParaRPr lang="en-US" sz="1000" b="1" dirty="0">
              <a:solidFill>
                <a:srgbClr val="000000"/>
              </a:solidFill>
              <a:ea typeface="Verdana" panose="020B0604030504040204" pitchFamily="34" charset="0"/>
              <a:cs typeface="Verdana" panose="020B0604030504040204" pitchFamily="34" charset="0"/>
            </a:endParaRPr>
          </a:p>
          <a:p>
            <a:pPr marL="0" indent="0">
              <a:spcBef>
                <a:spcPts val="0"/>
              </a:spcBef>
              <a:buClr>
                <a:sysClr val="windowText" lastClr="000000"/>
              </a:buClr>
              <a:buNone/>
              <a:defRPr/>
            </a:pPr>
            <a:r>
              <a:rPr lang="en-US" b="1" dirty="0">
                <a:solidFill>
                  <a:srgbClr val="000000"/>
                </a:solidFill>
                <a:ea typeface="Verdana" panose="020B0604030504040204" pitchFamily="34" charset="0"/>
                <a:cs typeface="Verdana" panose="020B0604030504040204" pitchFamily="34" charset="0"/>
              </a:rPr>
              <a:t>Computer-based testing</a:t>
            </a:r>
          </a:p>
          <a:p>
            <a:pPr lvl="1" indent="-342900">
              <a:lnSpc>
                <a:spcPct val="100000"/>
              </a:lnSpc>
              <a:spcBef>
                <a:spcPts val="0"/>
              </a:spcBef>
              <a:buClr>
                <a:sysClr val="windowText" lastClr="000000"/>
              </a:buClr>
              <a:defRPr/>
            </a:pPr>
            <a:r>
              <a:rPr lang="en-US" dirty="0">
                <a:solidFill>
                  <a:srgbClr val="000000"/>
                </a:solidFill>
                <a:ea typeface="Verdana" panose="020B0604030504040204" pitchFamily="34" charset="0"/>
                <a:cs typeface="Verdana" panose="020B0604030504040204" pitchFamily="34" charset="0"/>
              </a:rPr>
              <a:t>Math and ELA CBT window can open as early as March </a:t>
            </a:r>
            <a:r>
              <a:rPr lang="en-US" dirty="0" smtClean="0">
                <a:solidFill>
                  <a:srgbClr val="000000"/>
                </a:solidFill>
                <a:ea typeface="Verdana" panose="020B0604030504040204" pitchFamily="34" charset="0"/>
                <a:cs typeface="Verdana" panose="020B0604030504040204" pitchFamily="34" charset="0"/>
              </a:rPr>
              <a:t>16, 2020</a:t>
            </a:r>
            <a:endParaRPr lang="en-US" dirty="0">
              <a:solidFill>
                <a:srgbClr val="000000"/>
              </a:solidFill>
              <a:ea typeface="Verdana" panose="020B0604030504040204" pitchFamily="34" charset="0"/>
              <a:cs typeface="Verdana" panose="020B0604030504040204" pitchFamily="34" charset="0"/>
            </a:endParaRPr>
          </a:p>
          <a:p>
            <a:pPr lvl="2" indent="-342900">
              <a:lnSpc>
                <a:spcPct val="100000"/>
              </a:lnSpc>
              <a:spcBef>
                <a:spcPts val="0"/>
              </a:spcBef>
              <a:buClr>
                <a:sysClr val="windowText" lastClr="000000"/>
              </a:buClr>
              <a:defRPr/>
            </a:pPr>
            <a:r>
              <a:rPr lang="en-US" dirty="0">
                <a:solidFill>
                  <a:sysClr val="windowText" lastClr="000000"/>
                </a:solidFill>
                <a:ea typeface="Verdana" panose="020B0604030504040204" pitchFamily="34" charset="0"/>
                <a:cs typeface="Verdana" panose="020B0604030504040204" pitchFamily="34" charset="0"/>
              </a:rPr>
              <a:t>Three week high school window can open as early as March 23</a:t>
            </a:r>
          </a:p>
          <a:p>
            <a:pPr lvl="2" indent="-342900">
              <a:lnSpc>
                <a:spcPct val="100000"/>
              </a:lnSpc>
              <a:spcBef>
                <a:spcPts val="0"/>
              </a:spcBef>
              <a:buClr>
                <a:sysClr val="windowText" lastClr="000000"/>
              </a:buClr>
              <a:defRPr/>
            </a:pPr>
            <a:r>
              <a:rPr lang="en-US" dirty="0">
                <a:solidFill>
                  <a:srgbClr val="000000"/>
                </a:solidFill>
                <a:ea typeface="Verdana" panose="020B0604030504040204" pitchFamily="34" charset="0"/>
                <a:cs typeface="Verdana" panose="020B0604030504040204" pitchFamily="34" charset="0"/>
              </a:rPr>
              <a:t>Elementary and middle school science and social studies CBT window cannot open until April 6</a:t>
            </a:r>
          </a:p>
          <a:p>
            <a:pPr lvl="1" indent="-342900">
              <a:lnSpc>
                <a:spcPct val="100000"/>
              </a:lnSpc>
              <a:spcBef>
                <a:spcPts val="0"/>
              </a:spcBef>
              <a:buClr>
                <a:sysClr val="windowText" lastClr="000000"/>
              </a:buClr>
              <a:defRPr/>
            </a:pPr>
            <a:r>
              <a:rPr lang="en-US" dirty="0">
                <a:solidFill>
                  <a:srgbClr val="000000"/>
                </a:solidFill>
                <a:ea typeface="Verdana" panose="020B0604030504040204" pitchFamily="34" charset="0"/>
                <a:cs typeface="Verdana" panose="020B0604030504040204" pitchFamily="34" charset="0"/>
              </a:rPr>
              <a:t>To the extent </a:t>
            </a:r>
            <a:r>
              <a:rPr lang="en-US" b="1" dirty="0">
                <a:solidFill>
                  <a:srgbClr val="000000"/>
                </a:solidFill>
                <a:ea typeface="Verdana" panose="020B0604030504040204" pitchFamily="34" charset="0"/>
                <a:cs typeface="Verdana" panose="020B0604030504040204" pitchFamily="34" charset="0"/>
              </a:rPr>
              <a:t>possible</a:t>
            </a:r>
            <a:r>
              <a:rPr lang="en-US" dirty="0">
                <a:solidFill>
                  <a:srgbClr val="000000"/>
                </a:solidFill>
                <a:ea typeface="Verdana" panose="020B0604030504040204" pitchFamily="34" charset="0"/>
                <a:cs typeface="Verdana" panose="020B0604030504040204" pitchFamily="34" charset="0"/>
              </a:rPr>
              <a:t>, </a:t>
            </a:r>
            <a:r>
              <a:rPr lang="en-US" dirty="0" smtClean="0">
                <a:solidFill>
                  <a:srgbClr val="000000"/>
                </a:solidFill>
                <a:ea typeface="Verdana" panose="020B0604030504040204" pitchFamily="34" charset="0"/>
                <a:cs typeface="Verdana" panose="020B0604030504040204" pitchFamily="34" charset="0"/>
              </a:rPr>
              <a:t>assess all </a:t>
            </a:r>
            <a:r>
              <a:rPr lang="en-US" dirty="0">
                <a:solidFill>
                  <a:srgbClr val="000000"/>
                </a:solidFill>
                <a:ea typeface="Verdana" panose="020B0604030504040204" pitchFamily="34" charset="0"/>
                <a:cs typeface="Verdana" panose="020B0604030504040204" pitchFamily="34" charset="0"/>
              </a:rPr>
              <a:t>students within the school </a:t>
            </a:r>
            <a:r>
              <a:rPr lang="en-US" dirty="0" smtClean="0">
                <a:solidFill>
                  <a:srgbClr val="000000"/>
                </a:solidFill>
                <a:ea typeface="Verdana" panose="020B0604030504040204" pitchFamily="34" charset="0"/>
                <a:cs typeface="Verdana" panose="020B0604030504040204" pitchFamily="34" charset="0"/>
              </a:rPr>
              <a:t>at </a:t>
            </a:r>
            <a:r>
              <a:rPr lang="en-US" dirty="0">
                <a:solidFill>
                  <a:srgbClr val="000000"/>
                </a:solidFill>
                <a:ea typeface="Verdana" panose="020B0604030504040204" pitchFamily="34" charset="0"/>
                <a:cs typeface="Verdana" panose="020B0604030504040204" pitchFamily="34" charset="0"/>
              </a:rPr>
              <a:t>the same time</a:t>
            </a:r>
          </a:p>
          <a:p>
            <a:pPr lvl="2" indent="-342900">
              <a:lnSpc>
                <a:spcPct val="100000"/>
              </a:lnSpc>
              <a:spcBef>
                <a:spcPts val="0"/>
              </a:spcBef>
              <a:buClr>
                <a:sysClr val="windowText" lastClr="000000"/>
              </a:buClr>
              <a:defRPr/>
            </a:pPr>
            <a:r>
              <a:rPr lang="en-US" dirty="0">
                <a:solidFill>
                  <a:srgbClr val="000000"/>
                </a:solidFill>
                <a:ea typeface="Verdana" panose="020B0604030504040204" pitchFamily="34" charset="0"/>
                <a:cs typeface="Verdana" panose="020B0604030504040204" pitchFamily="34" charset="0"/>
              </a:rPr>
              <a:t>If not possible, </a:t>
            </a:r>
            <a:r>
              <a:rPr lang="en-US" dirty="0" smtClean="0">
                <a:solidFill>
                  <a:srgbClr val="000000"/>
                </a:solidFill>
                <a:ea typeface="Verdana" panose="020B0604030504040204" pitchFamily="34" charset="0"/>
                <a:cs typeface="Verdana" panose="020B0604030504040204" pitchFamily="34" charset="0"/>
              </a:rPr>
              <a:t>assess all </a:t>
            </a:r>
            <a:r>
              <a:rPr lang="en-US" dirty="0">
                <a:solidFill>
                  <a:srgbClr val="000000"/>
                </a:solidFill>
                <a:ea typeface="Verdana" panose="020B0604030504040204" pitchFamily="34" charset="0"/>
                <a:cs typeface="Verdana" panose="020B0604030504040204" pitchFamily="34" charset="0"/>
              </a:rPr>
              <a:t>students </a:t>
            </a:r>
            <a:r>
              <a:rPr lang="en-US" dirty="0" smtClean="0">
                <a:solidFill>
                  <a:srgbClr val="000000"/>
                </a:solidFill>
                <a:ea typeface="Verdana" panose="020B0604030504040204" pitchFamily="34" charset="0"/>
                <a:cs typeface="Verdana" panose="020B0604030504040204" pitchFamily="34" charset="0"/>
              </a:rPr>
              <a:t>within </a:t>
            </a:r>
            <a:r>
              <a:rPr lang="en-US" dirty="0">
                <a:solidFill>
                  <a:srgbClr val="000000"/>
                </a:solidFill>
                <a:ea typeface="Verdana" panose="020B0604030504040204" pitchFamily="34" charset="0"/>
                <a:cs typeface="Verdana" panose="020B0604030504040204" pitchFamily="34" charset="0"/>
              </a:rPr>
              <a:t>the shortest timeframe practicable</a:t>
            </a:r>
          </a:p>
          <a:p>
            <a:pPr lvl="1" indent="-342900">
              <a:lnSpc>
                <a:spcPct val="100000"/>
              </a:lnSpc>
              <a:spcBef>
                <a:spcPts val="0"/>
              </a:spcBef>
              <a:buClr>
                <a:sysClr val="windowText" lastClr="000000"/>
              </a:buClr>
              <a:defRPr/>
            </a:pPr>
            <a:r>
              <a:rPr lang="en-US" dirty="0" smtClean="0">
                <a:solidFill>
                  <a:sysClr val="windowText" lastClr="000000"/>
                </a:solidFill>
                <a:ea typeface="Verdana" panose="020B0604030504040204" pitchFamily="34" charset="0"/>
                <a:cs typeface="Verdana" panose="020B0604030504040204" pitchFamily="34" charset="0"/>
              </a:rPr>
              <a:t>Administer PBT </a:t>
            </a:r>
            <a:r>
              <a:rPr lang="en-US" dirty="0">
                <a:solidFill>
                  <a:sysClr val="windowText" lastClr="000000"/>
                </a:solidFill>
                <a:ea typeface="Verdana" panose="020B0604030504040204" pitchFamily="34" charset="0"/>
                <a:cs typeface="Verdana" panose="020B0604030504040204" pitchFamily="34" charset="0"/>
              </a:rPr>
              <a:t>accommodations </a:t>
            </a:r>
            <a:r>
              <a:rPr lang="en-US" dirty="0" smtClean="0">
                <a:solidFill>
                  <a:sysClr val="windowText" lastClr="000000"/>
                </a:solidFill>
                <a:ea typeface="Verdana" panose="020B0604030504040204" pitchFamily="34" charset="0"/>
                <a:cs typeface="Verdana" panose="020B0604030504040204" pitchFamily="34" charset="0"/>
              </a:rPr>
              <a:t>on </a:t>
            </a:r>
            <a:r>
              <a:rPr lang="en-US" dirty="0">
                <a:solidFill>
                  <a:sysClr val="windowText" lastClr="000000"/>
                </a:solidFill>
                <a:ea typeface="Verdana" panose="020B0604030504040204" pitchFamily="34" charset="0"/>
                <a:cs typeface="Verdana" panose="020B0604030504040204" pitchFamily="34" charset="0"/>
              </a:rPr>
              <a:t>the online schedule </a:t>
            </a:r>
          </a:p>
          <a:p>
            <a:pPr>
              <a:spcBef>
                <a:spcPts val="0"/>
              </a:spcBef>
            </a:pPr>
            <a:endParaRPr lang="en-US" dirty="0"/>
          </a:p>
          <a:p>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35</a:t>
            </a:fld>
            <a:endParaRPr lang="en-US" dirty="0"/>
          </a:p>
        </p:txBody>
      </p:sp>
    </p:spTree>
    <p:extLst>
      <p:ext uri="{BB962C8B-B14F-4D97-AF65-F5344CB8AC3E}">
        <p14:creationId xmlns:p14="http://schemas.microsoft.com/office/powerpoint/2010/main" val="32753509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Scheduling Considerations</a:t>
            </a:r>
          </a:p>
        </p:txBody>
      </p:sp>
      <p:sp>
        <p:nvSpPr>
          <p:cNvPr id="5" name="Content Placeholder 4">
            <a:extLst>
              <a:ext uri="{FF2B5EF4-FFF2-40B4-BE49-F238E27FC236}">
                <a16:creationId xmlns="" xmlns:a16="http://schemas.microsoft.com/office/drawing/2014/main" id="{2BF1C1C7-BEC8-4F95-817C-485C0E6D0D8C}"/>
              </a:ext>
            </a:extLst>
          </p:cNvPr>
          <p:cNvSpPr>
            <a:spLocks noGrp="1"/>
          </p:cNvSpPr>
          <p:nvPr>
            <p:ph idx="1"/>
          </p:nvPr>
        </p:nvSpPr>
        <p:spPr/>
        <p:txBody>
          <a:bodyPr/>
          <a:lstStyle/>
          <a:p>
            <a:pPr marL="0" indent="0">
              <a:buClr>
                <a:schemeClr val="tx1"/>
              </a:buClr>
              <a:buNone/>
            </a:pPr>
            <a:r>
              <a:rPr lang="en-US" sz="2000" u="sng" dirty="0">
                <a:solidFill>
                  <a:srgbClr val="000000"/>
                </a:solidFill>
              </a:rPr>
              <a:t>To the extent possible</a:t>
            </a:r>
            <a:r>
              <a:rPr lang="en-US" sz="2000" dirty="0">
                <a:solidFill>
                  <a:srgbClr val="000000"/>
                </a:solidFill>
              </a:rPr>
              <a:t>, a student taking </a:t>
            </a:r>
            <a:r>
              <a:rPr lang="en-US" sz="2000" dirty="0" err="1">
                <a:solidFill>
                  <a:srgbClr val="000000"/>
                </a:solidFill>
              </a:rPr>
              <a:t>CoAlt</a:t>
            </a:r>
            <a:r>
              <a:rPr lang="en-US" sz="2000" dirty="0">
                <a:solidFill>
                  <a:srgbClr val="000000"/>
                </a:solidFill>
              </a:rPr>
              <a:t> in a content area for which the student is participating in a general education class should be assessed at the same time as their peers to avoid missed instruction </a:t>
            </a:r>
          </a:p>
          <a:p>
            <a:pPr marL="571500" indent="-342900">
              <a:buClr>
                <a:schemeClr val="tx1"/>
              </a:buClr>
            </a:pPr>
            <a:r>
              <a:rPr lang="en-US" sz="2000" dirty="0">
                <a:solidFill>
                  <a:srgbClr val="000000"/>
                </a:solidFill>
              </a:rPr>
              <a:t>Ensure students taking these assessments do not miss instruction from their general education class</a:t>
            </a:r>
          </a:p>
          <a:p>
            <a:pPr>
              <a:buClr>
                <a:schemeClr val="tx1"/>
              </a:buClr>
            </a:pPr>
            <a:endParaRPr lang="en-US" dirty="0">
              <a:solidFill>
                <a:srgbClr val="FF0000"/>
              </a:solidFill>
            </a:endParaRPr>
          </a:p>
          <a:p>
            <a:pPr>
              <a:buClr>
                <a:schemeClr val="tx1"/>
              </a:buClr>
            </a:pPr>
            <a:endParaRPr lang="en-US" dirty="0">
              <a:solidFill>
                <a:srgbClr val="FF0000"/>
              </a:solidFill>
            </a:endParaRPr>
          </a:p>
        </p:txBody>
      </p:sp>
      <p:sp>
        <p:nvSpPr>
          <p:cNvPr id="3" name="Slide Number Placeholder 2"/>
          <p:cNvSpPr>
            <a:spLocks noGrp="1"/>
          </p:cNvSpPr>
          <p:nvPr>
            <p:ph type="sldNum" sz="quarter" idx="12"/>
          </p:nvPr>
        </p:nvSpPr>
        <p:spPr/>
        <p:txBody>
          <a:bodyPr/>
          <a:lstStyle/>
          <a:p>
            <a:fld id="{C479D5F6-EDCB-402A-AC08-4943A1820E8F}" type="slidenum">
              <a:rPr lang="en-US" smtClean="0"/>
              <a:pPr/>
              <a:t>36</a:t>
            </a:fld>
            <a:endParaRPr lang="en-US" dirty="0"/>
          </a:p>
        </p:txBody>
      </p:sp>
    </p:spTree>
    <p:extLst>
      <p:ext uri="{BB962C8B-B14F-4D97-AF65-F5344CB8AC3E}">
        <p14:creationId xmlns:p14="http://schemas.microsoft.com/office/powerpoint/2010/main" val="9516966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Scheduling Sessions </a:t>
            </a:r>
          </a:p>
        </p:txBody>
      </p:sp>
      <p:sp>
        <p:nvSpPr>
          <p:cNvPr id="6" name="Content Placeholder 5">
            <a:extLst>
              <a:ext uri="{FF2B5EF4-FFF2-40B4-BE49-F238E27FC236}">
                <a16:creationId xmlns="" xmlns:a16="http://schemas.microsoft.com/office/drawing/2014/main" id="{04027E73-A193-4890-B303-6B68EF5AF658}"/>
              </a:ext>
            </a:extLst>
          </p:cNvPr>
          <p:cNvSpPr>
            <a:spLocks noGrp="1"/>
          </p:cNvSpPr>
          <p:nvPr>
            <p:ph idx="1"/>
          </p:nvPr>
        </p:nvSpPr>
        <p:spPr>
          <a:xfrm>
            <a:off x="628650" y="848550"/>
            <a:ext cx="7886700" cy="5681646"/>
          </a:xfrm>
        </p:spPr>
        <p:txBody>
          <a:bodyPr>
            <a:normAutofit fontScale="85000" lnSpcReduction="20000"/>
          </a:bodyPr>
          <a:lstStyle/>
          <a:p>
            <a:pPr marL="285750" indent="-285750">
              <a:lnSpc>
                <a:spcPct val="120000"/>
              </a:lnSpc>
              <a:spcBef>
                <a:spcPts val="0"/>
              </a:spcBef>
              <a:defRPr/>
            </a:pPr>
            <a:r>
              <a:rPr lang="en-US" sz="2100" dirty="0">
                <a:solidFill>
                  <a:sysClr val="windowText" lastClr="000000"/>
                </a:solidFill>
              </a:rPr>
              <a:t>If the unit testing time and directions are the same, different grades can </a:t>
            </a:r>
            <a:r>
              <a:rPr lang="en-US" sz="2100" dirty="0" smtClean="0">
                <a:solidFill>
                  <a:sysClr val="windowText" lastClr="000000"/>
                </a:solidFill>
              </a:rPr>
              <a:t>test </a:t>
            </a:r>
            <a:r>
              <a:rPr lang="en-US" sz="2100" dirty="0">
                <a:solidFill>
                  <a:sysClr val="windowText" lastClr="000000"/>
                </a:solidFill>
              </a:rPr>
              <a:t>in the same room</a:t>
            </a:r>
          </a:p>
          <a:p>
            <a:pPr marL="285750" indent="-285750">
              <a:lnSpc>
                <a:spcPct val="120000"/>
              </a:lnSpc>
              <a:spcBef>
                <a:spcPts val="0"/>
              </a:spcBef>
            </a:pPr>
            <a:r>
              <a:rPr lang="en-US" sz="2100" dirty="0">
                <a:solidFill>
                  <a:prstClr val="black"/>
                </a:solidFill>
              </a:rPr>
              <a:t>A </a:t>
            </a:r>
            <a:r>
              <a:rPr lang="en-US" sz="2100" b="1" dirty="0">
                <a:solidFill>
                  <a:prstClr val="black"/>
                </a:solidFill>
              </a:rPr>
              <a:t>separate</a:t>
            </a:r>
            <a:r>
              <a:rPr lang="en-US" sz="2100" dirty="0">
                <a:solidFill>
                  <a:prstClr val="black"/>
                </a:solidFill>
              </a:rPr>
              <a:t> testing environment is needed for: </a:t>
            </a:r>
          </a:p>
          <a:p>
            <a:pPr marL="742950" lvl="1" indent="-285750">
              <a:lnSpc>
                <a:spcPct val="120000"/>
              </a:lnSpc>
              <a:spcBef>
                <a:spcPts val="0"/>
              </a:spcBef>
            </a:pPr>
            <a:r>
              <a:rPr lang="en-US" sz="2100" dirty="0">
                <a:solidFill>
                  <a:prstClr val="black"/>
                </a:solidFill>
              </a:rPr>
              <a:t>Paper-based and computer-based (administration SAY directions and materials are different)</a:t>
            </a:r>
          </a:p>
          <a:p>
            <a:pPr marL="742950" lvl="1" indent="-285750">
              <a:lnSpc>
                <a:spcPct val="120000"/>
              </a:lnSpc>
              <a:spcBef>
                <a:spcPts val="0"/>
              </a:spcBef>
            </a:pPr>
            <a:r>
              <a:rPr lang="en-US" sz="2100" dirty="0">
                <a:solidFill>
                  <a:prstClr val="black"/>
                </a:solidFill>
              </a:rPr>
              <a:t>ELA and mathematics (unit testing times and administration SAY directions are different)</a:t>
            </a:r>
          </a:p>
          <a:p>
            <a:pPr marL="742950" lvl="1" indent="-285750">
              <a:lnSpc>
                <a:spcPct val="120000"/>
              </a:lnSpc>
              <a:spcBef>
                <a:spcPts val="0"/>
              </a:spcBef>
            </a:pPr>
            <a:r>
              <a:rPr lang="en-US" sz="2100" dirty="0">
                <a:solidFill>
                  <a:prstClr val="black"/>
                </a:solidFill>
              </a:rPr>
              <a:t>Directions read aloud in a language other than English</a:t>
            </a:r>
          </a:p>
          <a:p>
            <a:pPr marL="742950" lvl="1" indent="-285750">
              <a:lnSpc>
                <a:spcPct val="120000"/>
              </a:lnSpc>
              <a:spcBef>
                <a:spcPts val="0"/>
              </a:spcBef>
            </a:pPr>
            <a:r>
              <a:rPr lang="en-US" sz="2100" dirty="0">
                <a:solidFill>
                  <a:prstClr val="black"/>
                </a:solidFill>
              </a:rPr>
              <a:t>English tests and Spanish accommodated forms</a:t>
            </a:r>
          </a:p>
          <a:p>
            <a:pPr marL="742950" lvl="1" indent="-285750">
              <a:lnSpc>
                <a:spcPct val="120000"/>
              </a:lnSpc>
              <a:spcBef>
                <a:spcPts val="0"/>
              </a:spcBef>
            </a:pPr>
            <a:r>
              <a:rPr lang="en-US" sz="2100" dirty="0">
                <a:solidFill>
                  <a:prstClr val="black"/>
                </a:solidFill>
              </a:rPr>
              <a:t>Science/social studies and ELA/math (unit testing times and administration SAY directions are different)</a:t>
            </a:r>
          </a:p>
          <a:p>
            <a:pPr marL="742950" lvl="1" indent="-285750">
              <a:lnSpc>
                <a:spcPct val="120000"/>
              </a:lnSpc>
              <a:spcBef>
                <a:spcPts val="0"/>
              </a:spcBef>
            </a:pPr>
            <a:r>
              <a:rPr lang="en-US" sz="2100" dirty="0">
                <a:solidFill>
                  <a:prstClr val="black"/>
                </a:solidFill>
              </a:rPr>
              <a:t>Paper-based science and social studies (materials and administration SAY directions are different)</a:t>
            </a:r>
          </a:p>
          <a:p>
            <a:pPr marL="742950" lvl="1" indent="-285750">
              <a:lnSpc>
                <a:spcPct val="120000"/>
              </a:lnSpc>
              <a:spcBef>
                <a:spcPts val="0"/>
              </a:spcBef>
            </a:pPr>
            <a:r>
              <a:rPr lang="en-US" sz="2100" dirty="0">
                <a:solidFill>
                  <a:prstClr val="black"/>
                </a:solidFill>
              </a:rPr>
              <a:t>High school </a:t>
            </a:r>
            <a:r>
              <a:rPr lang="en-US" sz="2100" dirty="0" smtClean="0">
                <a:solidFill>
                  <a:prstClr val="black"/>
                </a:solidFill>
              </a:rPr>
              <a:t>science and </a:t>
            </a:r>
            <a:r>
              <a:rPr lang="en-US" sz="2100" dirty="0">
                <a:solidFill>
                  <a:prstClr val="black"/>
                </a:solidFill>
              </a:rPr>
              <a:t>elementary/middle school science/social studies (different unit times)</a:t>
            </a:r>
          </a:p>
          <a:p>
            <a:pPr marL="742950" lvl="1" indent="-285750">
              <a:lnSpc>
                <a:spcPct val="120000"/>
              </a:lnSpc>
              <a:spcBef>
                <a:spcPts val="0"/>
              </a:spcBef>
            </a:pPr>
            <a:r>
              <a:rPr lang="en-US" sz="2100" dirty="0">
                <a:solidFill>
                  <a:prstClr val="black"/>
                </a:solidFill>
              </a:rPr>
              <a:t>Math grades 3-5 and math grades 6-8 (different administration SAY directions)</a:t>
            </a:r>
          </a:p>
          <a:p>
            <a:pPr marL="742950" lvl="1" indent="-285750">
              <a:lnSpc>
                <a:spcPct val="120000"/>
              </a:lnSpc>
              <a:spcBef>
                <a:spcPts val="0"/>
              </a:spcBef>
            </a:pPr>
            <a:r>
              <a:rPr lang="en-US" sz="2100" dirty="0">
                <a:solidFill>
                  <a:prstClr val="black"/>
                </a:solidFill>
              </a:rPr>
              <a:t>Math grades 6-8 unit 1 and math grades 6-8 units 2 and 3 (different administration SAY directions</a:t>
            </a:r>
            <a:r>
              <a:rPr lang="en-US" sz="2100" dirty="0" smtClean="0">
                <a:solidFill>
                  <a:prstClr val="black"/>
                </a:solidFill>
              </a:rPr>
              <a:t>)</a:t>
            </a:r>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37</a:t>
            </a:fld>
            <a:endParaRPr lang="en-US" dirty="0"/>
          </a:p>
        </p:txBody>
      </p:sp>
      <p:sp>
        <p:nvSpPr>
          <p:cNvPr id="7" name="Flowchart: Punched Tape 6">
            <a:extLst>
              <a:ext uri="{FF2B5EF4-FFF2-40B4-BE49-F238E27FC236}">
                <a16:creationId xmlns="" xmlns:a16="http://schemas.microsoft.com/office/drawing/2014/main" id="{D9483E5B-ADAC-43C7-A9F1-408B7789DB99}"/>
              </a:ext>
            </a:extLst>
          </p:cNvPr>
          <p:cNvSpPr/>
          <p:nvPr/>
        </p:nvSpPr>
        <p:spPr>
          <a:xfrm>
            <a:off x="7854674" y="431494"/>
            <a:ext cx="1143000" cy="514952"/>
          </a:xfrm>
          <a:prstGeom prst="flowChartPunchedTap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prstClr val="black"/>
                </a:solidFill>
              </a:rPr>
              <a:t>Handout</a:t>
            </a:r>
          </a:p>
        </p:txBody>
      </p:sp>
    </p:spTree>
    <p:extLst>
      <p:ext uri="{BB962C8B-B14F-4D97-AF65-F5344CB8AC3E}">
        <p14:creationId xmlns:p14="http://schemas.microsoft.com/office/powerpoint/2010/main" val="3206683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Afternoon Testing	</a:t>
            </a:r>
          </a:p>
        </p:txBody>
      </p:sp>
      <p:sp>
        <p:nvSpPr>
          <p:cNvPr id="6" name="Content Placeholder 5">
            <a:extLst>
              <a:ext uri="{FF2B5EF4-FFF2-40B4-BE49-F238E27FC236}">
                <a16:creationId xmlns="" xmlns:a16="http://schemas.microsoft.com/office/drawing/2014/main" id="{7920DE8A-FED2-487B-A0E3-E08C082CF6FC}"/>
              </a:ext>
            </a:extLst>
          </p:cNvPr>
          <p:cNvSpPr>
            <a:spLocks noGrp="1"/>
          </p:cNvSpPr>
          <p:nvPr>
            <p:ph idx="1"/>
          </p:nvPr>
        </p:nvSpPr>
        <p:spPr/>
        <p:txBody>
          <a:bodyPr/>
          <a:lstStyle/>
          <a:p>
            <a:pPr marL="0" indent="0">
              <a:spcAft>
                <a:spcPts val="1200"/>
              </a:spcAft>
              <a:buNone/>
              <a:defRPr/>
            </a:pPr>
            <a:r>
              <a:rPr lang="en-US" dirty="0">
                <a:solidFill>
                  <a:sysClr val="windowText" lastClr="000000"/>
                </a:solidFill>
              </a:rPr>
              <a:t>If the school is having technology issues, do not start a unit unless there is enough time left in the day to complete the unit</a:t>
            </a:r>
          </a:p>
          <a:p>
            <a:pPr marL="0" indent="0">
              <a:spcAft>
                <a:spcPts val="1200"/>
              </a:spcAft>
              <a:buNone/>
              <a:defRPr/>
            </a:pPr>
            <a:r>
              <a:rPr lang="en-US" dirty="0">
                <a:solidFill>
                  <a:sysClr val="windowText" lastClr="000000"/>
                </a:solidFill>
              </a:rPr>
              <a:t>It is a </a:t>
            </a:r>
            <a:r>
              <a:rPr lang="en-US" b="1" dirty="0">
                <a:solidFill>
                  <a:sysClr val="windowText" lastClr="000000"/>
                </a:solidFill>
              </a:rPr>
              <a:t>misadministration</a:t>
            </a:r>
            <a:r>
              <a:rPr lang="en-US" dirty="0">
                <a:solidFill>
                  <a:sysClr val="windowText" lastClr="000000"/>
                </a:solidFill>
              </a:rPr>
              <a:t> for a testing group to start the test and then stop and complete it the next day</a:t>
            </a:r>
          </a:p>
          <a:p>
            <a:pPr marL="742950" lvl="1" indent="-285750">
              <a:spcAft>
                <a:spcPts val="1200"/>
              </a:spcAft>
              <a:defRPr/>
            </a:pPr>
            <a:r>
              <a:rPr lang="en-US" dirty="0">
                <a:solidFill>
                  <a:sysClr val="windowText" lastClr="000000"/>
                </a:solidFill>
              </a:rPr>
              <a:t>This is only allowed for illnesses and unforeseen situations (e.g., school power outage)</a:t>
            </a:r>
          </a:p>
          <a:p>
            <a:endParaRPr lang="en-US" sz="2000"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38</a:t>
            </a:fld>
            <a:endParaRPr lang="en-US" dirty="0"/>
          </a:p>
        </p:txBody>
      </p:sp>
    </p:spTree>
    <p:extLst>
      <p:ext uri="{BB962C8B-B14F-4D97-AF65-F5344CB8AC3E}">
        <p14:creationId xmlns:p14="http://schemas.microsoft.com/office/powerpoint/2010/main" val="28372132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After-hours Testing</a:t>
            </a:r>
            <a:endParaRPr lang="en-US" dirty="0"/>
          </a:p>
        </p:txBody>
      </p:sp>
      <p:sp>
        <p:nvSpPr>
          <p:cNvPr id="3" name="Content Placeholder 2"/>
          <p:cNvSpPr>
            <a:spLocks noGrp="1"/>
          </p:cNvSpPr>
          <p:nvPr>
            <p:ph idx="1"/>
          </p:nvPr>
        </p:nvSpPr>
        <p:spPr/>
        <p:txBody>
          <a:bodyPr/>
          <a:lstStyle/>
          <a:p>
            <a:r>
              <a:rPr lang="en-US" dirty="0" smtClean="0"/>
              <a:t>If a school will start a test session after 4:30 p.m.</a:t>
            </a:r>
          </a:p>
          <a:p>
            <a:pPr lvl="1"/>
            <a:r>
              <a:rPr lang="en-US" dirty="0" smtClean="0"/>
              <a:t>Email the following to CDE (</a:t>
            </a:r>
            <a:r>
              <a:rPr lang="en-US" dirty="0" smtClean="0">
                <a:hlinkClick r:id="rId2"/>
              </a:rPr>
              <a:t>loerzel_s@cde.state.co.us</a:t>
            </a:r>
            <a:r>
              <a:rPr lang="en-US" dirty="0" smtClean="0"/>
              <a:t>) ASAP</a:t>
            </a:r>
          </a:p>
          <a:p>
            <a:pPr lvl="2"/>
            <a:r>
              <a:rPr lang="en-US" dirty="0" smtClean="0"/>
              <a:t>School name</a:t>
            </a:r>
          </a:p>
          <a:p>
            <a:pPr lvl="2"/>
            <a:r>
              <a:rPr lang="en-US" dirty="0" smtClean="0"/>
              <a:t>Online test session name (not just the name of the test)</a:t>
            </a:r>
          </a:p>
          <a:p>
            <a:pPr lvl="1"/>
            <a:r>
              <a:rPr lang="en-US" dirty="0" smtClean="0"/>
              <a:t>CDE will grant the test session(s) permission to test after hours</a:t>
            </a:r>
          </a:p>
          <a:p>
            <a:pPr lvl="2"/>
            <a:r>
              <a:rPr lang="en-US" dirty="0" smtClean="0"/>
              <a:t>District or school must “start” the test session first</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39</a:t>
            </a:fld>
            <a:endParaRPr lang="en-US" dirty="0"/>
          </a:p>
        </p:txBody>
      </p:sp>
    </p:spTree>
    <p:extLst>
      <p:ext uri="{BB962C8B-B14F-4D97-AF65-F5344CB8AC3E}">
        <p14:creationId xmlns:p14="http://schemas.microsoft.com/office/powerpoint/2010/main" val="1597593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r>
            <a:br>
              <a:rPr lang="en-US" dirty="0"/>
            </a:br>
            <a:r>
              <a:rPr lang="en-US" dirty="0"/>
              <a:t>General Information</a:t>
            </a:r>
          </a:p>
        </p:txBody>
      </p:sp>
      <p:sp>
        <p:nvSpPr>
          <p:cNvPr id="3" name="Slide Number Placeholder 2"/>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13750121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r>
            <a:br>
              <a:rPr lang="en-US" dirty="0"/>
            </a:br>
            <a:r>
              <a:rPr lang="en-US" dirty="0" err="1"/>
              <a:t>PearsonAccess</a:t>
            </a:r>
            <a:r>
              <a:rPr lang="en-US" baseline="30000" dirty="0" err="1"/>
              <a:t>next</a:t>
            </a:r>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40</a:t>
            </a:fld>
            <a:endParaRPr lang="en-US" dirty="0"/>
          </a:p>
        </p:txBody>
      </p:sp>
    </p:spTree>
    <p:extLst>
      <p:ext uri="{BB962C8B-B14F-4D97-AF65-F5344CB8AC3E}">
        <p14:creationId xmlns:p14="http://schemas.microsoft.com/office/powerpoint/2010/main" val="8498370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Accounts</a:t>
            </a:r>
          </a:p>
        </p:txBody>
      </p:sp>
      <p:sp>
        <p:nvSpPr>
          <p:cNvPr id="5" name="Content Placeholder 4">
            <a:extLst>
              <a:ext uri="{FF2B5EF4-FFF2-40B4-BE49-F238E27FC236}">
                <a16:creationId xmlns="" xmlns:a16="http://schemas.microsoft.com/office/drawing/2014/main" id="{5F0E379B-2415-480F-B16D-2F8EF85F5C79}"/>
              </a:ext>
            </a:extLst>
          </p:cNvPr>
          <p:cNvSpPr>
            <a:spLocks noGrp="1"/>
          </p:cNvSpPr>
          <p:nvPr>
            <p:ph idx="1"/>
          </p:nvPr>
        </p:nvSpPr>
        <p:spPr/>
        <p:txBody>
          <a:bodyPr/>
          <a:lstStyle/>
          <a:p>
            <a:pPr marL="233363" indent="-233363">
              <a:buClr>
                <a:prstClr val="black"/>
              </a:buClr>
              <a:buSzPct val="115000"/>
              <a:defRPr/>
            </a:pPr>
            <a:r>
              <a:rPr lang="en-US" sz="2000" b="1" dirty="0">
                <a:solidFill>
                  <a:prstClr val="black"/>
                </a:solidFill>
                <a:cs typeface="Arial" charset="0"/>
              </a:rPr>
              <a:t>User Roles </a:t>
            </a:r>
            <a:r>
              <a:rPr lang="en-US" sz="2000" dirty="0" smtClean="0">
                <a:solidFill>
                  <a:prstClr val="black"/>
                </a:solidFill>
                <a:cs typeface="Arial" charset="0"/>
              </a:rPr>
              <a:t>– assigned to </a:t>
            </a:r>
            <a:r>
              <a:rPr lang="en-US" sz="2000" dirty="0" err="1" smtClean="0">
                <a:solidFill>
                  <a:prstClr val="black"/>
                </a:solidFill>
                <a:cs typeface="Arial" charset="0"/>
              </a:rPr>
              <a:t>PAnext</a:t>
            </a:r>
            <a:r>
              <a:rPr lang="en-US" sz="2000" dirty="0" smtClean="0">
                <a:solidFill>
                  <a:prstClr val="black"/>
                </a:solidFill>
                <a:cs typeface="Arial" charset="0"/>
              </a:rPr>
              <a:t> users</a:t>
            </a:r>
            <a:endParaRPr lang="en-US" sz="2000" dirty="0">
              <a:solidFill>
                <a:prstClr val="black"/>
              </a:solidFill>
              <a:cs typeface="Arial" charset="0"/>
            </a:endParaRPr>
          </a:p>
          <a:p>
            <a:pPr marL="233363" indent="-233363">
              <a:buClr>
                <a:prstClr val="black"/>
              </a:buClr>
              <a:buSzPct val="115000"/>
              <a:defRPr/>
            </a:pPr>
            <a:endParaRPr lang="en-US" sz="2000" dirty="0">
              <a:solidFill>
                <a:prstClr val="black"/>
              </a:solidFill>
              <a:cs typeface="Arial" charset="0"/>
            </a:endParaRPr>
          </a:p>
          <a:p>
            <a:pPr marL="233363" indent="-233363">
              <a:buClr>
                <a:prstClr val="black"/>
              </a:buClr>
              <a:buSzPct val="115000"/>
              <a:defRPr/>
            </a:pPr>
            <a:r>
              <a:rPr lang="en-US" sz="2000" b="1" dirty="0">
                <a:solidFill>
                  <a:prstClr val="black"/>
                </a:solidFill>
                <a:cs typeface="Arial" charset="0"/>
              </a:rPr>
              <a:t>Permissions</a:t>
            </a:r>
            <a:r>
              <a:rPr lang="en-US" sz="2000" dirty="0">
                <a:solidFill>
                  <a:prstClr val="black"/>
                </a:solidFill>
                <a:cs typeface="Arial" charset="0"/>
              </a:rPr>
              <a:t> - </a:t>
            </a:r>
            <a:r>
              <a:rPr lang="en-US" sz="2000" dirty="0" smtClean="0">
                <a:solidFill>
                  <a:prstClr val="black"/>
                </a:solidFill>
                <a:cs typeface="Arial" charset="0"/>
              </a:rPr>
              <a:t>each </a:t>
            </a:r>
            <a:r>
              <a:rPr lang="en-US" sz="2000" dirty="0">
                <a:solidFill>
                  <a:prstClr val="black"/>
                </a:solidFill>
                <a:cs typeface="Arial" charset="0"/>
              </a:rPr>
              <a:t>user role contains permissions that determine which tasks </a:t>
            </a:r>
            <a:r>
              <a:rPr lang="en-US" sz="2000" dirty="0" smtClean="0">
                <a:solidFill>
                  <a:prstClr val="black"/>
                </a:solidFill>
                <a:cs typeface="Arial" charset="0"/>
              </a:rPr>
              <a:t>the user can perform in </a:t>
            </a:r>
            <a:r>
              <a:rPr lang="en-US" sz="2000" dirty="0" err="1">
                <a:solidFill>
                  <a:prstClr val="black"/>
                </a:solidFill>
                <a:cs typeface="Arial" charset="0"/>
              </a:rPr>
              <a:t>PAnext</a:t>
            </a:r>
            <a:endParaRPr lang="en-US" sz="2000" dirty="0">
              <a:solidFill>
                <a:prstClr val="black"/>
              </a:solidFill>
              <a:cs typeface="Arial" charset="0"/>
            </a:endParaRPr>
          </a:p>
          <a:p>
            <a:pPr marL="800100" lvl="1" indent="-342900">
              <a:buClr>
                <a:prstClr val="black"/>
              </a:buClr>
              <a:buSzPct val="115000"/>
              <a:defRPr/>
            </a:pPr>
            <a:r>
              <a:rPr lang="en-US" dirty="0">
                <a:solidFill>
                  <a:prstClr val="black"/>
                </a:solidFill>
                <a:cs typeface="Arial" charset="0"/>
              </a:rPr>
              <a:t>Once a user has a specific role,</a:t>
            </a:r>
            <a:r>
              <a:rPr lang="en-US" b="1" dirty="0">
                <a:solidFill>
                  <a:prstClr val="black"/>
                </a:solidFill>
                <a:cs typeface="Arial" charset="0"/>
              </a:rPr>
              <a:t> </a:t>
            </a:r>
            <a:r>
              <a:rPr lang="en-US" dirty="0">
                <a:solidFill>
                  <a:prstClr val="black"/>
                </a:solidFill>
                <a:cs typeface="Arial" charset="0"/>
              </a:rPr>
              <a:t>they can grant that role to another user account</a:t>
            </a:r>
          </a:p>
          <a:p>
            <a:pPr marL="800100" lvl="1" indent="-342900">
              <a:buClr>
                <a:prstClr val="black"/>
              </a:buClr>
              <a:buSzPct val="115000"/>
              <a:defRPr/>
            </a:pPr>
            <a:r>
              <a:rPr lang="en-US" dirty="0">
                <a:solidFill>
                  <a:prstClr val="black"/>
                </a:solidFill>
                <a:cs typeface="Arial" charset="0"/>
              </a:rPr>
              <a:t>Reference the </a:t>
            </a:r>
            <a:r>
              <a:rPr lang="en-US" b="1" dirty="0">
                <a:solidFill>
                  <a:prstClr val="black"/>
                </a:solidFill>
                <a:cs typeface="Arial" charset="0"/>
              </a:rPr>
              <a:t>User Role Matrix</a:t>
            </a:r>
            <a:r>
              <a:rPr lang="en-US" dirty="0">
                <a:solidFill>
                  <a:prstClr val="black"/>
                </a:solidFill>
                <a:cs typeface="Arial" charset="0"/>
              </a:rPr>
              <a:t> </a:t>
            </a:r>
            <a:r>
              <a:rPr lang="en-US" dirty="0" smtClean="0">
                <a:solidFill>
                  <a:prstClr val="black"/>
                </a:solidFill>
                <a:cs typeface="Arial" charset="0"/>
              </a:rPr>
              <a:t>(</a:t>
            </a:r>
            <a:r>
              <a:rPr lang="en-US" i="1" dirty="0" smtClean="0">
                <a:solidFill>
                  <a:prstClr val="black"/>
                </a:solidFill>
                <a:cs typeface="Arial" charset="0"/>
              </a:rPr>
              <a:t>Appendix H</a:t>
            </a:r>
            <a:r>
              <a:rPr lang="en-US" dirty="0" smtClean="0">
                <a:solidFill>
                  <a:prstClr val="black"/>
                </a:solidFill>
                <a:cs typeface="Arial" charset="0"/>
              </a:rPr>
              <a:t> in the </a:t>
            </a:r>
            <a:r>
              <a:rPr lang="en-US" i="1" dirty="0" smtClean="0">
                <a:solidFill>
                  <a:prstClr val="black"/>
                </a:solidFill>
                <a:cs typeface="Arial" charset="0"/>
              </a:rPr>
              <a:t>Procedures Manual</a:t>
            </a:r>
            <a:r>
              <a:rPr lang="en-US" dirty="0" smtClean="0">
                <a:solidFill>
                  <a:prstClr val="black"/>
                </a:solidFill>
                <a:cs typeface="Arial" charset="0"/>
              </a:rPr>
              <a:t>)</a:t>
            </a:r>
            <a:r>
              <a:rPr lang="en-US" i="1" dirty="0" smtClean="0">
                <a:solidFill>
                  <a:prstClr val="black"/>
                </a:solidFill>
                <a:cs typeface="Arial" charset="0"/>
              </a:rPr>
              <a:t> </a:t>
            </a:r>
            <a:r>
              <a:rPr lang="en-US" dirty="0">
                <a:solidFill>
                  <a:prstClr val="black"/>
                </a:solidFill>
                <a:cs typeface="Arial" charset="0"/>
              </a:rPr>
              <a:t>for additional information on role </a:t>
            </a:r>
            <a:r>
              <a:rPr lang="en-US" dirty="0" smtClean="0">
                <a:solidFill>
                  <a:prstClr val="black"/>
                </a:solidFill>
                <a:cs typeface="Arial" charset="0"/>
              </a:rPr>
              <a:t>assignment and permissions</a:t>
            </a:r>
            <a:endParaRPr lang="en-US" dirty="0"/>
          </a:p>
          <a:p>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41</a:t>
            </a:fld>
            <a:endParaRPr lang="en-US" dirty="0"/>
          </a:p>
        </p:txBody>
      </p:sp>
    </p:spTree>
    <p:extLst>
      <p:ext uri="{BB962C8B-B14F-4D97-AF65-F5344CB8AC3E}">
        <p14:creationId xmlns:p14="http://schemas.microsoft.com/office/powerpoint/2010/main" val="4578757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Accounts</a:t>
            </a:r>
          </a:p>
        </p:txBody>
      </p:sp>
      <p:sp>
        <p:nvSpPr>
          <p:cNvPr id="3" name="Slide Number Placeholder 2"/>
          <p:cNvSpPr>
            <a:spLocks noGrp="1"/>
          </p:cNvSpPr>
          <p:nvPr>
            <p:ph type="sldNum" sz="quarter" idx="12"/>
          </p:nvPr>
        </p:nvSpPr>
        <p:spPr/>
        <p:txBody>
          <a:bodyPr/>
          <a:lstStyle/>
          <a:p>
            <a:fld id="{C479D5F6-EDCB-402A-AC08-4943A1820E8F}" type="slidenum">
              <a:rPr lang="en-US" smtClean="0"/>
              <a:pPr/>
              <a:t>42</a:t>
            </a:fld>
            <a:endParaRPr lang="en-US" dirty="0"/>
          </a:p>
        </p:txBody>
      </p:sp>
      <p:graphicFrame>
        <p:nvGraphicFramePr>
          <p:cNvPr id="5" name="Table 4">
            <a:extLst>
              <a:ext uri="{FF2B5EF4-FFF2-40B4-BE49-F238E27FC236}">
                <a16:creationId xmlns="" xmlns:a16="http://schemas.microsoft.com/office/drawing/2014/main" id="{61703893-4E3E-44ED-9E89-923277D69A01}"/>
              </a:ext>
            </a:extLst>
          </p:cNvPr>
          <p:cNvGraphicFramePr>
            <a:graphicFrameLocks noGrp="1"/>
          </p:cNvGraphicFramePr>
          <p:nvPr>
            <p:extLst>
              <p:ext uri="{D42A27DB-BD31-4B8C-83A1-F6EECF244321}">
                <p14:modId xmlns:p14="http://schemas.microsoft.com/office/powerpoint/2010/main" val="2989687913"/>
              </p:ext>
            </p:extLst>
          </p:nvPr>
        </p:nvGraphicFramePr>
        <p:xfrm>
          <a:off x="553639" y="1440919"/>
          <a:ext cx="8031192" cy="2225040"/>
        </p:xfrm>
        <a:graphic>
          <a:graphicData uri="http://schemas.openxmlformats.org/drawingml/2006/table">
            <a:tbl>
              <a:tblPr firstRow="1" bandRow="1">
                <a:tableStyleId>{5C22544A-7EE6-4342-B048-85BDC9FD1C3A}</a:tableStyleId>
              </a:tblPr>
              <a:tblGrid>
                <a:gridCol w="4015596">
                  <a:extLst>
                    <a:ext uri="{9D8B030D-6E8A-4147-A177-3AD203B41FA5}">
                      <a16:colId xmlns="" xmlns:a16="http://schemas.microsoft.com/office/drawing/2014/main" val="3915690224"/>
                    </a:ext>
                  </a:extLst>
                </a:gridCol>
                <a:gridCol w="4015596">
                  <a:extLst>
                    <a:ext uri="{9D8B030D-6E8A-4147-A177-3AD203B41FA5}">
                      <a16:colId xmlns="" xmlns:a16="http://schemas.microsoft.com/office/drawing/2014/main" val="2383439373"/>
                    </a:ext>
                  </a:extLst>
                </a:gridCol>
              </a:tblGrid>
              <a:tr h="370840">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algn="ctr">
                        <a:spcBef>
                          <a:spcPts val="0"/>
                        </a:spcBef>
                        <a:spcAft>
                          <a:spcPts val="0"/>
                        </a:spcAft>
                      </a:pPr>
                      <a:r>
                        <a:rPr lang="en-US" sz="2400" dirty="0">
                          <a:solidFill>
                            <a:schemeClr val="bg1"/>
                          </a:solidFill>
                          <a:effectLst/>
                          <a:latin typeface="+mn-lt"/>
                        </a:rPr>
                        <a:t> CMAS</a:t>
                      </a:r>
                      <a:endParaRPr lang="en-US" sz="2400" dirty="0">
                        <a:solidFill>
                          <a:schemeClr val="bg1"/>
                        </a:solidFill>
                        <a:effectLst/>
                        <a:latin typeface="+mn-lt"/>
                        <a:ea typeface="Calibri"/>
                      </a:endParaRPr>
                    </a:p>
                  </a:txBody>
                  <a:tcPr marL="0" marR="0" marT="0" marB="0" anchor="ctr"/>
                </a:tc>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algn="ctr">
                        <a:spcBef>
                          <a:spcPts val="0"/>
                        </a:spcBef>
                        <a:spcAft>
                          <a:spcPts val="0"/>
                        </a:spcAft>
                      </a:pPr>
                      <a:r>
                        <a:rPr lang="en-US" sz="2400" dirty="0">
                          <a:solidFill>
                            <a:schemeClr val="bg1"/>
                          </a:solidFill>
                          <a:effectLst/>
                          <a:latin typeface="+mn-lt"/>
                        </a:rPr>
                        <a:t>PearsonAccess</a:t>
                      </a:r>
                      <a:r>
                        <a:rPr lang="en-US" sz="2400" baseline="30000" dirty="0">
                          <a:solidFill>
                            <a:schemeClr val="bg1"/>
                          </a:solidFill>
                          <a:effectLst/>
                          <a:latin typeface="+mn-lt"/>
                        </a:rPr>
                        <a:t>next</a:t>
                      </a:r>
                      <a:r>
                        <a:rPr lang="en-US" sz="2400" baseline="0" dirty="0">
                          <a:solidFill>
                            <a:schemeClr val="bg1"/>
                          </a:solidFill>
                          <a:effectLst/>
                          <a:latin typeface="+mn-lt"/>
                        </a:rPr>
                        <a:t> Role</a:t>
                      </a:r>
                      <a:endParaRPr lang="en-US" sz="2400" b="1" baseline="30000" dirty="0">
                        <a:solidFill>
                          <a:schemeClr val="bg1"/>
                        </a:solidFill>
                        <a:effectLst/>
                        <a:latin typeface="+mn-lt"/>
                        <a:ea typeface="Calibri"/>
                      </a:endParaRPr>
                    </a:p>
                  </a:txBody>
                  <a:tcPr marL="0" marR="0" marT="0" marB="0" anchor="ctr"/>
                </a:tc>
                <a:extLst>
                  <a:ext uri="{0D108BD9-81ED-4DB2-BD59-A6C34878D82A}">
                    <a16:rowId xmlns="" xmlns:a16="http://schemas.microsoft.com/office/drawing/2014/main" val="2042173252"/>
                  </a:ext>
                </a:extLst>
              </a:tr>
              <a:tr h="370840">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algn="ctr">
                        <a:spcBef>
                          <a:spcPts val="0"/>
                        </a:spcBef>
                        <a:spcAft>
                          <a:spcPts val="0"/>
                        </a:spcAft>
                      </a:pPr>
                      <a:r>
                        <a:rPr lang="en-US" sz="2000" b="0" dirty="0">
                          <a:effectLst/>
                          <a:latin typeface="+mn-lt"/>
                        </a:rPr>
                        <a:t>District Assessment Coordinator (DAC)</a:t>
                      </a:r>
                      <a:endParaRPr lang="en-US" sz="2000" b="0" dirty="0">
                        <a:solidFill>
                          <a:srgbClr val="000000"/>
                        </a:solidFill>
                        <a:effectLst/>
                        <a:latin typeface="+mn-lt"/>
                        <a:ea typeface="Calibri"/>
                      </a:endParaRPr>
                    </a:p>
                  </a:txBody>
                  <a:tcPr marL="0" marR="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latin typeface="+mn-lt"/>
                        </a:rPr>
                        <a:t>LEA/District Test Coordinator</a:t>
                      </a:r>
                      <a:endParaRPr lang="en-US" sz="2000" dirty="0">
                        <a:solidFill>
                          <a:srgbClr val="FF0000"/>
                        </a:solidFill>
                        <a:effectLst/>
                        <a:latin typeface="+mn-lt"/>
                        <a:ea typeface="Calibri"/>
                      </a:endParaRPr>
                    </a:p>
                  </a:txBody>
                  <a:tcPr marL="0" marR="0" marT="0" marB="0" anchor="ctr"/>
                </a:tc>
                <a:extLst>
                  <a:ext uri="{0D108BD9-81ED-4DB2-BD59-A6C34878D82A}">
                    <a16:rowId xmlns="" xmlns:a16="http://schemas.microsoft.com/office/drawing/2014/main" val="836711009"/>
                  </a:ext>
                </a:extLst>
              </a:tr>
              <a:tr h="370840">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algn="ctr">
                        <a:spcBef>
                          <a:spcPts val="0"/>
                        </a:spcBef>
                        <a:spcAft>
                          <a:spcPts val="0"/>
                        </a:spcAft>
                      </a:pPr>
                      <a:r>
                        <a:rPr lang="en-US" sz="2000" b="0" dirty="0">
                          <a:effectLst/>
                          <a:latin typeface="+mn-lt"/>
                        </a:rPr>
                        <a:t>School Assessment Coordinator (SAC)</a:t>
                      </a:r>
                      <a:endParaRPr lang="en-US" sz="2000" b="0" dirty="0">
                        <a:solidFill>
                          <a:srgbClr val="000000"/>
                        </a:solidFill>
                        <a:effectLst/>
                        <a:latin typeface="+mn-lt"/>
                        <a:ea typeface="Calibri"/>
                      </a:endParaRPr>
                    </a:p>
                  </a:txBody>
                  <a:tcPr marL="0" marR="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r>
                        <a:rPr lang="en-US" sz="2000" dirty="0">
                          <a:effectLst/>
                          <a:latin typeface="+mn-lt"/>
                        </a:rPr>
                        <a:t>School</a:t>
                      </a:r>
                      <a:r>
                        <a:rPr lang="en-US" sz="2000" baseline="0" dirty="0">
                          <a:effectLst/>
                          <a:latin typeface="+mn-lt"/>
                        </a:rPr>
                        <a:t> </a:t>
                      </a:r>
                      <a:r>
                        <a:rPr lang="en-US" sz="2000" dirty="0">
                          <a:effectLst/>
                          <a:latin typeface="+mn-lt"/>
                        </a:rPr>
                        <a:t>Test Coordinator</a:t>
                      </a:r>
                      <a:endParaRPr lang="en-US" sz="2000" dirty="0">
                        <a:solidFill>
                          <a:srgbClr val="000000"/>
                        </a:solidFill>
                        <a:effectLst/>
                        <a:latin typeface="+mn-lt"/>
                        <a:ea typeface="Calibri"/>
                      </a:endParaRPr>
                    </a:p>
                  </a:txBody>
                  <a:tcPr marL="0" marR="0" marT="0" marB="0" anchor="ctr"/>
                </a:tc>
                <a:extLst>
                  <a:ext uri="{0D108BD9-81ED-4DB2-BD59-A6C34878D82A}">
                    <a16:rowId xmlns="" xmlns:a16="http://schemas.microsoft.com/office/drawing/2014/main" val="4026648432"/>
                  </a:ext>
                </a:extLst>
              </a:tr>
              <a:tr h="370840">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algn="ctr">
                        <a:spcBef>
                          <a:spcPts val="0"/>
                        </a:spcBef>
                        <a:spcAft>
                          <a:spcPts val="0"/>
                        </a:spcAft>
                      </a:pPr>
                      <a:r>
                        <a:rPr lang="en-US" sz="2000" b="0" dirty="0">
                          <a:effectLst/>
                          <a:latin typeface="+mn-lt"/>
                        </a:rPr>
                        <a:t>District Technology</a:t>
                      </a:r>
                      <a:r>
                        <a:rPr lang="en-US" sz="2000" b="0" baseline="0" dirty="0">
                          <a:effectLst/>
                          <a:latin typeface="+mn-lt"/>
                        </a:rPr>
                        <a:t> Coordinator (DTC)</a:t>
                      </a:r>
                      <a:endParaRPr lang="en-US" sz="2000" b="0" dirty="0">
                        <a:solidFill>
                          <a:srgbClr val="000000"/>
                        </a:solidFill>
                        <a:effectLst/>
                        <a:latin typeface="+mn-lt"/>
                        <a:ea typeface="Calibri"/>
                      </a:endParaRPr>
                    </a:p>
                  </a:txBody>
                  <a:tcPr marL="0" marR="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latin typeface="+mn-lt"/>
                        </a:rPr>
                        <a:t>Technology Coordinator</a:t>
                      </a:r>
                      <a:endParaRPr lang="en-US" sz="2000" dirty="0">
                        <a:solidFill>
                          <a:srgbClr val="000000"/>
                        </a:solidFill>
                        <a:effectLst/>
                        <a:latin typeface="+mn-lt"/>
                        <a:ea typeface="Calibri"/>
                      </a:endParaRPr>
                    </a:p>
                  </a:txBody>
                  <a:tcPr marL="0" marR="0" marT="0" marB="0" anchor="ctr"/>
                </a:tc>
                <a:extLst>
                  <a:ext uri="{0D108BD9-81ED-4DB2-BD59-A6C34878D82A}">
                    <a16:rowId xmlns="" xmlns:a16="http://schemas.microsoft.com/office/drawing/2014/main" val="2634230338"/>
                  </a:ext>
                </a:extLst>
              </a:tr>
              <a:tr h="370840">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algn="ctr">
                        <a:spcBef>
                          <a:spcPts val="0"/>
                        </a:spcBef>
                        <a:spcAft>
                          <a:spcPts val="0"/>
                        </a:spcAft>
                      </a:pPr>
                      <a:r>
                        <a:rPr lang="en-US" sz="2000" b="0" dirty="0" smtClean="0">
                          <a:effectLst/>
                          <a:latin typeface="+mn-lt"/>
                        </a:rPr>
                        <a:t>CMAS Test </a:t>
                      </a:r>
                      <a:r>
                        <a:rPr lang="en-US" sz="2000" b="0" dirty="0">
                          <a:effectLst/>
                          <a:latin typeface="+mn-lt"/>
                        </a:rPr>
                        <a:t>Administrator</a:t>
                      </a:r>
                      <a:endParaRPr lang="en-US" sz="2000" b="0" dirty="0">
                        <a:solidFill>
                          <a:srgbClr val="000000"/>
                        </a:solidFill>
                        <a:effectLst/>
                        <a:latin typeface="+mn-lt"/>
                        <a:ea typeface="Calibri"/>
                      </a:endParaRPr>
                    </a:p>
                  </a:txBody>
                  <a:tcPr marL="0" marR="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r>
                        <a:rPr lang="en-US" sz="2000" dirty="0">
                          <a:effectLst/>
                          <a:latin typeface="+mn-lt"/>
                        </a:rPr>
                        <a:t>Test Administrator</a:t>
                      </a:r>
                      <a:endParaRPr lang="en-US" sz="2000" dirty="0">
                        <a:solidFill>
                          <a:srgbClr val="000000"/>
                        </a:solidFill>
                        <a:effectLst/>
                        <a:latin typeface="+mn-lt"/>
                        <a:ea typeface="Calibri"/>
                      </a:endParaRPr>
                    </a:p>
                  </a:txBody>
                  <a:tcPr marL="0" marR="0" marT="0" marB="0" anchor="ctr"/>
                </a:tc>
                <a:extLst>
                  <a:ext uri="{0D108BD9-81ED-4DB2-BD59-A6C34878D82A}">
                    <a16:rowId xmlns="" xmlns:a16="http://schemas.microsoft.com/office/drawing/2014/main" val="1754815520"/>
                  </a:ext>
                </a:extLst>
              </a:tr>
              <a:tr h="370840">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algn="ctr">
                        <a:spcBef>
                          <a:spcPts val="0"/>
                        </a:spcBef>
                        <a:spcAft>
                          <a:spcPts val="0"/>
                        </a:spcAft>
                      </a:pPr>
                      <a:r>
                        <a:rPr lang="en-US" sz="2000" b="0" dirty="0" err="1">
                          <a:effectLst/>
                          <a:latin typeface="+mn-lt"/>
                        </a:rPr>
                        <a:t>CoAlt</a:t>
                      </a:r>
                      <a:r>
                        <a:rPr lang="en-US" sz="2000" b="0" dirty="0">
                          <a:effectLst/>
                          <a:latin typeface="+mn-lt"/>
                        </a:rPr>
                        <a:t> S/SS Test</a:t>
                      </a:r>
                      <a:r>
                        <a:rPr lang="en-US" sz="2000" b="0" baseline="0" dirty="0">
                          <a:effectLst/>
                          <a:latin typeface="+mn-lt"/>
                        </a:rPr>
                        <a:t> Examiner</a:t>
                      </a:r>
                      <a:endParaRPr lang="en-US" sz="2000" b="0" dirty="0">
                        <a:solidFill>
                          <a:srgbClr val="000000"/>
                        </a:solidFill>
                        <a:effectLst/>
                        <a:latin typeface="+mn-lt"/>
                        <a:ea typeface="Calibri"/>
                      </a:endParaRPr>
                    </a:p>
                  </a:txBody>
                  <a:tcPr marL="0" marR="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latin typeface="+mn-lt"/>
                        </a:rPr>
                        <a:t>Test</a:t>
                      </a:r>
                      <a:r>
                        <a:rPr lang="en-US" sz="2000" baseline="0" dirty="0">
                          <a:effectLst/>
                          <a:latin typeface="+mn-lt"/>
                        </a:rPr>
                        <a:t> Examiner</a:t>
                      </a:r>
                      <a:endParaRPr lang="en-US" sz="2000" dirty="0">
                        <a:solidFill>
                          <a:srgbClr val="000000"/>
                        </a:solidFill>
                        <a:effectLst/>
                        <a:latin typeface="+mn-lt"/>
                        <a:ea typeface="Calibri"/>
                      </a:endParaRPr>
                    </a:p>
                  </a:txBody>
                  <a:tcPr marL="0" marR="0" marT="0" marB="0" anchor="ctr"/>
                </a:tc>
                <a:extLst>
                  <a:ext uri="{0D108BD9-81ED-4DB2-BD59-A6C34878D82A}">
                    <a16:rowId xmlns="" xmlns:a16="http://schemas.microsoft.com/office/drawing/2014/main" val="3448971745"/>
                  </a:ext>
                </a:extLst>
              </a:tr>
            </a:tbl>
          </a:graphicData>
        </a:graphic>
      </p:graphicFrame>
    </p:spTree>
    <p:extLst>
      <p:ext uri="{BB962C8B-B14F-4D97-AF65-F5344CB8AC3E}">
        <p14:creationId xmlns:p14="http://schemas.microsoft.com/office/powerpoint/2010/main" val="14610221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Account Add-on Roles</a:t>
            </a:r>
          </a:p>
        </p:txBody>
      </p:sp>
      <p:sp>
        <p:nvSpPr>
          <p:cNvPr id="4" name="Content Placeholder 3">
            <a:extLst>
              <a:ext uri="{FF2B5EF4-FFF2-40B4-BE49-F238E27FC236}">
                <a16:creationId xmlns="" xmlns:a16="http://schemas.microsoft.com/office/drawing/2014/main" id="{6A2D074E-C9E1-4416-95FF-1A26557FA597}"/>
              </a:ext>
            </a:extLst>
          </p:cNvPr>
          <p:cNvSpPr>
            <a:spLocks noGrp="1"/>
          </p:cNvSpPr>
          <p:nvPr>
            <p:ph idx="1"/>
          </p:nvPr>
        </p:nvSpPr>
        <p:spPr/>
        <p:txBody>
          <a:bodyPr>
            <a:normAutofit/>
          </a:bodyPr>
          <a:lstStyle/>
          <a:p>
            <a:pPr eaLnBrk="0" hangingPunct="0">
              <a:lnSpc>
                <a:spcPct val="110000"/>
              </a:lnSpc>
              <a:buSzPct val="115000"/>
              <a:defRPr/>
            </a:pPr>
            <a:r>
              <a:rPr lang="en-US" sz="2000" b="1" dirty="0">
                <a:solidFill>
                  <a:srgbClr val="000000"/>
                </a:solidFill>
                <a:cs typeface="Arial" charset="0"/>
              </a:rPr>
              <a:t>Add-on Roles Assigned to DACs </a:t>
            </a:r>
          </a:p>
          <a:p>
            <a:pPr marL="690563" lvl="1" indent="-233363">
              <a:lnSpc>
                <a:spcPct val="110000"/>
              </a:lnSpc>
              <a:spcBef>
                <a:spcPts val="0"/>
              </a:spcBef>
              <a:spcAft>
                <a:spcPts val="800"/>
              </a:spcAft>
              <a:buFont typeface="Arial"/>
              <a:buChar char="•"/>
              <a:tabLst>
                <a:tab pos="914400" algn="l"/>
              </a:tabLst>
              <a:defRPr/>
            </a:pPr>
            <a:r>
              <a:rPr lang="en-US" sz="1800" b="1" dirty="0">
                <a:solidFill>
                  <a:srgbClr val="000000"/>
                </a:solidFill>
                <a:ea typeface="Calibri"/>
                <a:cs typeface="Times New Roman"/>
              </a:rPr>
              <a:t>Sensitive Data Role</a:t>
            </a:r>
            <a:r>
              <a:rPr lang="en-US" sz="1800" dirty="0">
                <a:solidFill>
                  <a:srgbClr val="000000"/>
                </a:solidFill>
                <a:ea typeface="Calibri"/>
                <a:cs typeface="Times New Roman"/>
              </a:rPr>
              <a:t> – View and edit sensitive student data</a:t>
            </a:r>
          </a:p>
          <a:p>
            <a:pPr marL="1257300" lvl="2">
              <a:lnSpc>
                <a:spcPct val="110000"/>
              </a:lnSpc>
              <a:spcBef>
                <a:spcPts val="0"/>
              </a:spcBef>
              <a:spcAft>
                <a:spcPts val="800"/>
              </a:spcAft>
              <a:buFont typeface="Arial"/>
              <a:buChar char="•"/>
              <a:tabLst>
                <a:tab pos="914400" algn="l"/>
              </a:tabLst>
              <a:defRPr/>
            </a:pPr>
            <a:r>
              <a:rPr lang="en-US" dirty="0">
                <a:solidFill>
                  <a:srgbClr val="000000"/>
                </a:solidFill>
              </a:rPr>
              <a:t>Users</a:t>
            </a:r>
            <a:r>
              <a:rPr lang="en-US" b="1" dirty="0">
                <a:solidFill>
                  <a:srgbClr val="000000"/>
                </a:solidFill>
              </a:rPr>
              <a:t> </a:t>
            </a:r>
            <a:r>
              <a:rPr lang="en-US" dirty="0">
                <a:solidFill>
                  <a:srgbClr val="000000"/>
                </a:solidFill>
              </a:rPr>
              <a:t>with this </a:t>
            </a:r>
            <a:r>
              <a:rPr lang="en-US" dirty="0" err="1">
                <a:solidFill>
                  <a:srgbClr val="000000"/>
                </a:solidFill>
              </a:rPr>
              <a:t>PAnext</a:t>
            </a:r>
            <a:r>
              <a:rPr lang="en-US" dirty="0">
                <a:solidFill>
                  <a:srgbClr val="000000"/>
                </a:solidFill>
              </a:rPr>
              <a:t> role have access to PII </a:t>
            </a:r>
          </a:p>
          <a:p>
            <a:pPr marL="1257300" lvl="2">
              <a:lnSpc>
                <a:spcPct val="110000"/>
              </a:lnSpc>
              <a:spcBef>
                <a:spcPts val="0"/>
              </a:spcBef>
              <a:spcAft>
                <a:spcPts val="800"/>
              </a:spcAft>
              <a:buFont typeface="Arial"/>
              <a:buChar char="•"/>
              <a:tabLst>
                <a:tab pos="914400" algn="l"/>
              </a:tabLst>
              <a:defRPr/>
            </a:pPr>
            <a:r>
              <a:rPr lang="en-US" dirty="0">
                <a:solidFill>
                  <a:srgbClr val="000000"/>
                </a:solidFill>
                <a:ea typeface="Calibri"/>
                <a:cs typeface="Times New Roman"/>
              </a:rPr>
              <a:t>Must have this role to import SR/PNP files</a:t>
            </a:r>
          </a:p>
          <a:p>
            <a:pPr marL="690563" lvl="1" indent="-233363">
              <a:lnSpc>
                <a:spcPct val="110000"/>
              </a:lnSpc>
              <a:spcBef>
                <a:spcPts val="0"/>
              </a:spcBef>
              <a:spcAft>
                <a:spcPts val="800"/>
              </a:spcAft>
              <a:buFont typeface="Arial"/>
              <a:buChar char="•"/>
              <a:tabLst>
                <a:tab pos="914400" algn="l"/>
              </a:tabLst>
              <a:defRPr/>
            </a:pPr>
            <a:r>
              <a:rPr lang="en-US" sz="1800" b="1" dirty="0">
                <a:solidFill>
                  <a:srgbClr val="000000"/>
                </a:solidFill>
                <a:cs typeface="Times New Roman"/>
              </a:rPr>
              <a:t>Delete Student </a:t>
            </a:r>
            <a:r>
              <a:rPr lang="en-US" sz="1800" dirty="0">
                <a:solidFill>
                  <a:srgbClr val="000000"/>
                </a:solidFill>
                <a:cs typeface="Times New Roman"/>
              </a:rPr>
              <a:t>– Delete </a:t>
            </a:r>
            <a:r>
              <a:rPr lang="en-US" sz="1800" dirty="0" smtClean="0">
                <a:solidFill>
                  <a:srgbClr val="000000"/>
                </a:solidFill>
                <a:cs typeface="Times New Roman"/>
              </a:rPr>
              <a:t>registrations/students</a:t>
            </a:r>
            <a:endParaRPr lang="en-US" sz="1800" dirty="0">
              <a:solidFill>
                <a:srgbClr val="000000"/>
              </a:solidFill>
              <a:cs typeface="Times New Roman"/>
            </a:endParaRPr>
          </a:p>
          <a:p>
            <a:pPr lvl="2">
              <a:lnSpc>
                <a:spcPct val="110000"/>
              </a:lnSpc>
              <a:spcBef>
                <a:spcPts val="0"/>
              </a:spcBef>
              <a:spcAft>
                <a:spcPts val="800"/>
              </a:spcAft>
              <a:buFont typeface="Arial"/>
              <a:buChar char="•"/>
              <a:tabLst>
                <a:tab pos="914400" algn="l"/>
              </a:tabLst>
              <a:defRPr/>
            </a:pPr>
            <a:r>
              <a:rPr lang="en-US" dirty="0">
                <a:solidFill>
                  <a:sysClr val="windowText" lastClr="000000"/>
                </a:solidFill>
              </a:rPr>
              <a:t>CDE </a:t>
            </a:r>
            <a:r>
              <a:rPr lang="en-US" dirty="0" smtClean="0">
                <a:solidFill>
                  <a:sysClr val="windowText" lastClr="000000"/>
                </a:solidFill>
              </a:rPr>
              <a:t>checks </a:t>
            </a:r>
            <a:r>
              <a:rPr lang="en-US" dirty="0">
                <a:solidFill>
                  <a:sysClr val="windowText" lastClr="000000"/>
                </a:solidFill>
              </a:rPr>
              <a:t>October Count numbers against final test registrations in </a:t>
            </a:r>
            <a:r>
              <a:rPr lang="en-US" dirty="0" err="1" smtClean="0">
                <a:solidFill>
                  <a:sysClr val="windowText" lastClr="000000"/>
                </a:solidFill>
              </a:rPr>
              <a:t>PAnext</a:t>
            </a:r>
            <a:endParaRPr lang="en-US" dirty="0">
              <a:solidFill>
                <a:sysClr val="windowText" lastClr="000000"/>
              </a:solidFill>
            </a:endParaRPr>
          </a:p>
          <a:p>
            <a:pPr marL="690563" lvl="1" indent="-233363">
              <a:lnSpc>
                <a:spcPct val="110000"/>
              </a:lnSpc>
              <a:spcBef>
                <a:spcPts val="0"/>
              </a:spcBef>
              <a:spcAft>
                <a:spcPts val="800"/>
              </a:spcAft>
              <a:buFont typeface="Arial"/>
              <a:buChar char="•"/>
              <a:tabLst>
                <a:tab pos="914400" algn="l"/>
              </a:tabLst>
              <a:defRPr/>
            </a:pPr>
            <a:r>
              <a:rPr lang="en-US" sz="1800" b="1" dirty="0">
                <a:solidFill>
                  <a:sysClr val="windowText" lastClr="000000"/>
                </a:solidFill>
              </a:rPr>
              <a:t>Student Test Update </a:t>
            </a:r>
            <a:r>
              <a:rPr lang="en-US" sz="1800" dirty="0">
                <a:solidFill>
                  <a:sysClr val="windowText" lastClr="000000"/>
                </a:solidFill>
              </a:rPr>
              <a:t>– Allows export/import of STU file to batch update Void and Not Tested codes/reasons </a:t>
            </a:r>
          </a:p>
          <a:p>
            <a:pPr marL="690563" lvl="1" indent="-233363">
              <a:lnSpc>
                <a:spcPct val="110000"/>
              </a:lnSpc>
              <a:spcBef>
                <a:spcPts val="0"/>
              </a:spcBef>
              <a:spcAft>
                <a:spcPts val="800"/>
              </a:spcAft>
              <a:buFont typeface="Arial"/>
              <a:buChar char="•"/>
              <a:tabLst>
                <a:tab pos="914400" algn="l"/>
              </a:tabLst>
              <a:defRPr/>
            </a:pPr>
            <a:r>
              <a:rPr lang="en-US" sz="1800" b="1" dirty="0" err="1">
                <a:solidFill>
                  <a:sysClr val="windowText" lastClr="000000"/>
                </a:solidFill>
              </a:rPr>
              <a:t>OnDemand</a:t>
            </a:r>
            <a:r>
              <a:rPr lang="en-US" sz="1800" b="1" dirty="0">
                <a:solidFill>
                  <a:sysClr val="windowText" lastClr="000000"/>
                </a:solidFill>
              </a:rPr>
              <a:t> Admin Report Access </a:t>
            </a:r>
            <a:r>
              <a:rPr lang="en-US" sz="1800" dirty="0">
                <a:solidFill>
                  <a:sysClr val="windowText" lastClr="000000"/>
                </a:solidFill>
              </a:rPr>
              <a:t>– Provides access to post-test on-demand individual student reports – these reports do not include comparative data</a:t>
            </a:r>
          </a:p>
          <a:p>
            <a:pPr marL="690563" lvl="1" indent="-233363">
              <a:lnSpc>
                <a:spcPct val="110000"/>
              </a:lnSpc>
              <a:spcBef>
                <a:spcPts val="0"/>
              </a:spcBef>
              <a:spcAft>
                <a:spcPts val="800"/>
              </a:spcAft>
              <a:buFont typeface="Arial"/>
              <a:buChar char="•"/>
              <a:tabLst>
                <a:tab pos="914400" algn="l"/>
              </a:tabLst>
              <a:defRPr/>
            </a:pPr>
            <a:r>
              <a:rPr lang="en-US" sz="1800" b="1" dirty="0" smtClean="0">
                <a:solidFill>
                  <a:sysClr val="windowText" lastClr="000000"/>
                </a:solidFill>
              </a:rPr>
              <a:t>Published </a:t>
            </a:r>
            <a:r>
              <a:rPr lang="en-US" sz="1800" b="1" dirty="0">
                <a:solidFill>
                  <a:sysClr val="windowText" lastClr="000000"/>
                </a:solidFill>
              </a:rPr>
              <a:t>Reports </a:t>
            </a:r>
            <a:r>
              <a:rPr lang="en-US" sz="1800" dirty="0">
                <a:solidFill>
                  <a:sysClr val="windowText" lastClr="000000"/>
                </a:solidFill>
              </a:rPr>
              <a:t>– Provides access to post-test reports (i.e., results) and data files</a:t>
            </a:r>
          </a:p>
          <a:p>
            <a:pPr marL="457200" lvl="1" indent="0">
              <a:lnSpc>
                <a:spcPct val="110000"/>
              </a:lnSpc>
              <a:buNone/>
              <a:defRPr/>
            </a:pPr>
            <a:r>
              <a:rPr lang="en-US" sz="1800" b="1" dirty="0" smtClean="0">
                <a:solidFill>
                  <a:sysClr val="windowText" lastClr="000000"/>
                </a:solidFill>
              </a:rPr>
              <a:t>Note</a:t>
            </a:r>
            <a:r>
              <a:rPr lang="en-US" sz="1800" b="1" dirty="0">
                <a:solidFill>
                  <a:sysClr val="windowText" lastClr="000000"/>
                </a:solidFill>
              </a:rPr>
              <a:t>: </a:t>
            </a:r>
            <a:r>
              <a:rPr lang="en-US" sz="1800" dirty="0">
                <a:solidFill>
                  <a:sysClr val="windowText" lastClr="000000"/>
                </a:solidFill>
              </a:rPr>
              <a:t>Roles are added/removed from accounts throughout the </a:t>
            </a:r>
            <a:r>
              <a:rPr lang="en-US" sz="1800" dirty="0" smtClean="0">
                <a:solidFill>
                  <a:sysClr val="windowText" lastClr="000000"/>
                </a:solidFill>
              </a:rPr>
              <a:t>year</a:t>
            </a:r>
            <a:endParaRPr lang="en-US" sz="1800" dirty="0">
              <a:solidFill>
                <a:sysClr val="windowText" lastClr="000000"/>
              </a:solidFill>
            </a:endParaRPr>
          </a:p>
        </p:txBody>
      </p:sp>
      <p:sp>
        <p:nvSpPr>
          <p:cNvPr id="3" name="Slide Number Placeholder 2"/>
          <p:cNvSpPr>
            <a:spLocks noGrp="1"/>
          </p:cNvSpPr>
          <p:nvPr>
            <p:ph type="sldNum" sz="quarter" idx="12"/>
          </p:nvPr>
        </p:nvSpPr>
        <p:spPr/>
        <p:txBody>
          <a:bodyPr/>
          <a:lstStyle/>
          <a:p>
            <a:fld id="{C479D5F6-EDCB-402A-AC08-4943A1820E8F}" type="slidenum">
              <a:rPr lang="en-US" smtClean="0"/>
              <a:pPr/>
              <a:t>43</a:t>
            </a:fld>
            <a:endParaRPr lang="en-US" dirty="0"/>
          </a:p>
        </p:txBody>
      </p:sp>
    </p:spTree>
    <p:extLst>
      <p:ext uri="{BB962C8B-B14F-4D97-AF65-F5344CB8AC3E}">
        <p14:creationId xmlns:p14="http://schemas.microsoft.com/office/powerpoint/2010/main" val="29302012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Roles</a:t>
            </a:r>
          </a:p>
        </p:txBody>
      </p:sp>
      <p:sp>
        <p:nvSpPr>
          <p:cNvPr id="5" name="Content Placeholder 4">
            <a:extLst>
              <a:ext uri="{FF2B5EF4-FFF2-40B4-BE49-F238E27FC236}">
                <a16:creationId xmlns="" xmlns:a16="http://schemas.microsoft.com/office/drawing/2014/main" id="{30CE1C6F-4988-44A9-BC1F-505FB65FB496}"/>
              </a:ext>
            </a:extLst>
          </p:cNvPr>
          <p:cNvSpPr>
            <a:spLocks noGrp="1"/>
          </p:cNvSpPr>
          <p:nvPr>
            <p:ph idx="1"/>
          </p:nvPr>
        </p:nvSpPr>
        <p:spPr/>
        <p:txBody>
          <a:bodyPr>
            <a:normAutofit fontScale="92500"/>
          </a:bodyPr>
          <a:lstStyle/>
          <a:p>
            <a:pPr marL="0" indent="0">
              <a:spcAft>
                <a:spcPts val="1200"/>
              </a:spcAft>
              <a:buClr>
                <a:schemeClr val="tx1"/>
              </a:buClr>
              <a:buNone/>
            </a:pPr>
            <a:r>
              <a:rPr lang="en-US" sz="2600" b="1" dirty="0" smtClean="0">
                <a:solidFill>
                  <a:schemeClr val="accent5"/>
                </a:solidFill>
              </a:rPr>
              <a:t>Why can’t I see all of my students?</a:t>
            </a:r>
          </a:p>
          <a:p>
            <a:pPr>
              <a:spcAft>
                <a:spcPts val="1200"/>
              </a:spcAft>
              <a:buClr>
                <a:schemeClr val="tx1"/>
              </a:buClr>
            </a:pPr>
            <a:r>
              <a:rPr lang="en-US" sz="2000" dirty="0" smtClean="0"/>
              <a:t>The </a:t>
            </a:r>
            <a:r>
              <a:rPr lang="en-US" sz="2000" dirty="0"/>
              <a:t>following user roles limit permissions and should not be assigned to users with other roles</a:t>
            </a:r>
          </a:p>
          <a:p>
            <a:pPr marL="742950" lvl="1" indent="-285750">
              <a:spcAft>
                <a:spcPts val="1200"/>
              </a:spcAft>
              <a:buClr>
                <a:schemeClr val="tx1"/>
              </a:buClr>
            </a:pPr>
            <a:r>
              <a:rPr lang="en-US" sz="1900" dirty="0"/>
              <a:t>Test Examiner</a:t>
            </a:r>
          </a:p>
          <a:p>
            <a:pPr marL="742950" lvl="1" indent="-285750">
              <a:spcAft>
                <a:spcPts val="1200"/>
              </a:spcAft>
              <a:buClr>
                <a:schemeClr val="tx1"/>
              </a:buClr>
            </a:pPr>
            <a:r>
              <a:rPr lang="en-US" sz="1900" dirty="0"/>
              <a:t>OnDemand Teacher Report Access Role</a:t>
            </a:r>
          </a:p>
          <a:p>
            <a:pPr marL="0" indent="0">
              <a:spcAft>
                <a:spcPts val="1200"/>
              </a:spcAft>
              <a:buClr>
                <a:schemeClr val="tx1"/>
              </a:buClr>
              <a:buNone/>
            </a:pPr>
            <a:endParaRPr lang="en-US" sz="1900" dirty="0"/>
          </a:p>
          <a:p>
            <a:pPr>
              <a:spcAft>
                <a:spcPts val="1200"/>
              </a:spcAft>
              <a:buClr>
                <a:schemeClr val="tx1"/>
              </a:buClr>
            </a:pPr>
            <a:r>
              <a:rPr lang="en-US" sz="2000" dirty="0"/>
              <a:t>Users with these roles can only see students/data to which they are assigned</a:t>
            </a:r>
          </a:p>
          <a:p>
            <a:pPr marL="742950" lvl="1" indent="-285750">
              <a:spcAft>
                <a:spcPts val="1200"/>
              </a:spcAft>
              <a:buClr>
                <a:schemeClr val="tx1"/>
              </a:buClr>
            </a:pPr>
            <a:r>
              <a:rPr lang="en-US" sz="1900" b="1" dirty="0"/>
              <a:t>Example</a:t>
            </a:r>
            <a:r>
              <a:rPr lang="en-US" sz="1900" dirty="0"/>
              <a:t>: A SAC who is assigned the School Test Coordinator and Test Examiner roles </a:t>
            </a:r>
            <a:r>
              <a:rPr lang="en-US" sz="1900" b="1" dirty="0"/>
              <a:t>cannot function as a SAC</a:t>
            </a:r>
          </a:p>
          <a:p>
            <a:pPr marL="1200150" lvl="2" indent="-285750">
              <a:spcAft>
                <a:spcPts val="1200"/>
              </a:spcAft>
              <a:buClr>
                <a:schemeClr val="tx1"/>
              </a:buClr>
            </a:pPr>
            <a:r>
              <a:rPr lang="en-US" sz="1900" dirty="0"/>
              <a:t>Can only see </a:t>
            </a:r>
            <a:r>
              <a:rPr lang="en-US" sz="1900" dirty="0" err="1"/>
              <a:t>CoAlt</a:t>
            </a:r>
            <a:r>
              <a:rPr lang="en-US" sz="1900" dirty="0"/>
              <a:t> students to whom they are assigned</a:t>
            </a:r>
          </a:p>
          <a:p>
            <a:pPr marL="1200150" lvl="2" indent="-285750">
              <a:spcAft>
                <a:spcPts val="1200"/>
              </a:spcAft>
              <a:buClr>
                <a:schemeClr val="tx1"/>
              </a:buClr>
            </a:pPr>
            <a:r>
              <a:rPr lang="en-US" sz="1900" dirty="0"/>
              <a:t>If the school has 250 students and the SAC is assigned to 2 students taking </a:t>
            </a:r>
            <a:r>
              <a:rPr lang="en-US" sz="1900" dirty="0" err="1"/>
              <a:t>CoAlt</a:t>
            </a:r>
            <a:r>
              <a:rPr lang="en-US" sz="1900" dirty="0"/>
              <a:t>, they cannot see the other 248 student test records</a:t>
            </a:r>
          </a:p>
          <a:p>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44</a:t>
            </a:fld>
            <a:endParaRPr lang="en-US" dirty="0"/>
          </a:p>
        </p:txBody>
      </p:sp>
      <p:sp>
        <p:nvSpPr>
          <p:cNvPr id="6" name="7-Point Star 5"/>
          <p:cNvSpPr/>
          <p:nvPr/>
        </p:nvSpPr>
        <p:spPr>
          <a:xfrm>
            <a:off x="7255380" y="29460"/>
            <a:ext cx="1888620" cy="999858"/>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Common Question</a:t>
            </a:r>
            <a:endParaRPr lang="en-US" dirty="0"/>
          </a:p>
        </p:txBody>
      </p:sp>
    </p:spTree>
    <p:extLst>
      <p:ext uri="{BB962C8B-B14F-4D97-AF65-F5344CB8AC3E}">
        <p14:creationId xmlns:p14="http://schemas.microsoft.com/office/powerpoint/2010/main" val="25068308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PAnext</a:t>
            </a:r>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45</a:t>
            </a:fld>
            <a:endParaRPr lang="en-US" dirty="0"/>
          </a:p>
        </p:txBody>
      </p:sp>
      <p:sp>
        <p:nvSpPr>
          <p:cNvPr id="6" name="Content Placeholder 1">
            <a:extLst>
              <a:ext uri="{FF2B5EF4-FFF2-40B4-BE49-F238E27FC236}">
                <a16:creationId xmlns="" xmlns:a16="http://schemas.microsoft.com/office/drawing/2014/main" id="{AB257514-189D-42B5-81FC-979F62B1791E}"/>
              </a:ext>
            </a:extLst>
          </p:cNvPr>
          <p:cNvSpPr txBox="1">
            <a:spLocks/>
          </p:cNvSpPr>
          <p:nvPr/>
        </p:nvSpPr>
        <p:spPr>
          <a:xfrm>
            <a:off x="293298" y="1531128"/>
            <a:ext cx="822205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Change your view</a:t>
            </a:r>
          </a:p>
          <a:p>
            <a:endParaRPr lang="en-US" dirty="0"/>
          </a:p>
          <a:p>
            <a:endParaRPr lang="en-US" sz="100" dirty="0"/>
          </a:p>
          <a:p>
            <a:r>
              <a:rPr lang="en-US" dirty="0"/>
              <a:t>Menus</a:t>
            </a:r>
          </a:p>
        </p:txBody>
      </p:sp>
      <p:grpSp>
        <p:nvGrpSpPr>
          <p:cNvPr id="7" name="Group 6">
            <a:extLst>
              <a:ext uri="{FF2B5EF4-FFF2-40B4-BE49-F238E27FC236}">
                <a16:creationId xmlns="" xmlns:a16="http://schemas.microsoft.com/office/drawing/2014/main" id="{76AACE41-B918-456F-BB0C-8E578865741E}"/>
              </a:ext>
            </a:extLst>
          </p:cNvPr>
          <p:cNvGrpSpPr/>
          <p:nvPr/>
        </p:nvGrpSpPr>
        <p:grpSpPr>
          <a:xfrm>
            <a:off x="1992930" y="3720912"/>
            <a:ext cx="5142024" cy="2877116"/>
            <a:chOff x="1992930" y="3720912"/>
            <a:chExt cx="5142024" cy="2877116"/>
          </a:xfrm>
        </p:grpSpPr>
        <p:pic>
          <p:nvPicPr>
            <p:cNvPr id="8" name="Picture 7">
              <a:extLst>
                <a:ext uri="{FF2B5EF4-FFF2-40B4-BE49-F238E27FC236}">
                  <a16:creationId xmlns="" xmlns:a16="http://schemas.microsoft.com/office/drawing/2014/main" id="{9C5892F3-4FB9-45F5-A35D-3F8BF11EB147}"/>
                </a:ext>
              </a:extLst>
            </p:cNvPr>
            <p:cNvPicPr>
              <a:picLocks noChangeAspect="1"/>
            </p:cNvPicPr>
            <p:nvPr/>
          </p:nvPicPr>
          <p:blipFill rotWithShape="1">
            <a:blip r:embed="rId2"/>
            <a:srcRect t="4412"/>
            <a:stretch/>
          </p:blipFill>
          <p:spPr>
            <a:xfrm>
              <a:off x="1992930" y="3720912"/>
              <a:ext cx="1606149" cy="2877116"/>
            </a:xfrm>
            <a:prstGeom prst="rect">
              <a:avLst/>
            </a:prstGeom>
            <a:ln>
              <a:solidFill>
                <a:schemeClr val="tx1"/>
              </a:solidFill>
            </a:ln>
          </p:spPr>
        </p:pic>
        <p:pic>
          <p:nvPicPr>
            <p:cNvPr id="9" name="Picture 8">
              <a:extLst>
                <a:ext uri="{FF2B5EF4-FFF2-40B4-BE49-F238E27FC236}">
                  <a16:creationId xmlns="" xmlns:a16="http://schemas.microsoft.com/office/drawing/2014/main" id="{68792636-92B3-4C44-AB21-F32DA1F46710}"/>
                </a:ext>
              </a:extLst>
            </p:cNvPr>
            <p:cNvPicPr>
              <a:picLocks noChangeAspect="1"/>
            </p:cNvPicPr>
            <p:nvPr/>
          </p:nvPicPr>
          <p:blipFill rotWithShape="1">
            <a:blip r:embed="rId3"/>
            <a:srcRect t="3596"/>
            <a:stretch/>
          </p:blipFill>
          <p:spPr>
            <a:xfrm>
              <a:off x="3761605" y="3720912"/>
              <a:ext cx="1620790" cy="2018770"/>
            </a:xfrm>
            <a:prstGeom prst="rect">
              <a:avLst/>
            </a:prstGeom>
            <a:ln>
              <a:solidFill>
                <a:schemeClr val="tx1"/>
              </a:solidFill>
            </a:ln>
          </p:spPr>
        </p:pic>
        <p:pic>
          <p:nvPicPr>
            <p:cNvPr id="10" name="Picture 9">
              <a:extLst>
                <a:ext uri="{FF2B5EF4-FFF2-40B4-BE49-F238E27FC236}">
                  <a16:creationId xmlns="" xmlns:a16="http://schemas.microsoft.com/office/drawing/2014/main" id="{08C499C4-FC2D-4AE4-A6A3-A4F42F049353}"/>
                </a:ext>
              </a:extLst>
            </p:cNvPr>
            <p:cNvPicPr>
              <a:picLocks noChangeAspect="1"/>
            </p:cNvPicPr>
            <p:nvPr/>
          </p:nvPicPr>
          <p:blipFill>
            <a:blip r:embed="rId4"/>
            <a:stretch>
              <a:fillRect/>
            </a:stretch>
          </p:blipFill>
          <p:spPr>
            <a:xfrm>
              <a:off x="5540096" y="3720912"/>
              <a:ext cx="1594858" cy="2204275"/>
            </a:xfrm>
            <a:prstGeom prst="rect">
              <a:avLst/>
            </a:prstGeom>
            <a:ln>
              <a:solidFill>
                <a:schemeClr val="tx1"/>
              </a:solidFill>
            </a:ln>
          </p:spPr>
        </p:pic>
      </p:grpSp>
      <p:grpSp>
        <p:nvGrpSpPr>
          <p:cNvPr id="11" name="Group 10">
            <a:extLst>
              <a:ext uri="{FF2B5EF4-FFF2-40B4-BE49-F238E27FC236}">
                <a16:creationId xmlns="" xmlns:a16="http://schemas.microsoft.com/office/drawing/2014/main" id="{76736CC5-A2A3-4267-8B64-CD35555447C1}"/>
              </a:ext>
            </a:extLst>
          </p:cNvPr>
          <p:cNvGrpSpPr/>
          <p:nvPr/>
        </p:nvGrpSpPr>
        <p:grpSpPr>
          <a:xfrm>
            <a:off x="961610" y="700088"/>
            <a:ext cx="7972506" cy="2338948"/>
            <a:chOff x="961610" y="294003"/>
            <a:chExt cx="7972506" cy="2338948"/>
          </a:xfrm>
        </p:grpSpPr>
        <p:pic>
          <p:nvPicPr>
            <p:cNvPr id="12" name="Picture 11">
              <a:extLst>
                <a:ext uri="{FF2B5EF4-FFF2-40B4-BE49-F238E27FC236}">
                  <a16:creationId xmlns="" xmlns:a16="http://schemas.microsoft.com/office/drawing/2014/main" id="{93D9265B-F3A2-4FB1-ADF6-BEDDCF73E590}"/>
                </a:ext>
              </a:extLst>
            </p:cNvPr>
            <p:cNvPicPr>
              <a:picLocks noChangeAspect="1"/>
            </p:cNvPicPr>
            <p:nvPr/>
          </p:nvPicPr>
          <p:blipFill>
            <a:blip r:embed="rId5"/>
            <a:stretch>
              <a:fillRect/>
            </a:stretch>
          </p:blipFill>
          <p:spPr>
            <a:xfrm>
              <a:off x="961610" y="1661312"/>
              <a:ext cx="4638675" cy="371475"/>
            </a:xfrm>
            <a:prstGeom prst="rect">
              <a:avLst/>
            </a:prstGeom>
          </p:spPr>
        </p:pic>
        <p:cxnSp>
          <p:nvCxnSpPr>
            <p:cNvPr id="13" name="Straight Arrow Connector 12">
              <a:extLst>
                <a:ext uri="{FF2B5EF4-FFF2-40B4-BE49-F238E27FC236}">
                  <a16:creationId xmlns="" xmlns:a16="http://schemas.microsoft.com/office/drawing/2014/main" id="{53BD6468-1FCE-4226-BD93-6A8674AC7134}"/>
                </a:ext>
              </a:extLst>
            </p:cNvPr>
            <p:cNvCxnSpPr/>
            <p:nvPr/>
          </p:nvCxnSpPr>
          <p:spPr>
            <a:xfrm flipH="1">
              <a:off x="3971365" y="1202400"/>
              <a:ext cx="842175" cy="57261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 xmlns:a16="http://schemas.microsoft.com/office/drawing/2014/main" id="{1B38747D-0D2C-495F-BD99-DBA6915788FA}"/>
                </a:ext>
              </a:extLst>
            </p:cNvPr>
            <p:cNvCxnSpPr>
              <a:stCxn id="18" idx="1"/>
            </p:cNvCxnSpPr>
            <p:nvPr/>
          </p:nvCxnSpPr>
          <p:spPr>
            <a:xfrm flipH="1" flipV="1">
              <a:off x="5519600" y="1847050"/>
              <a:ext cx="483057" cy="185737"/>
            </a:xfrm>
            <a:prstGeom prst="straightConnector1">
              <a:avLst/>
            </a:prstGeom>
            <a:ln w="76200">
              <a:solidFill>
                <a:srgbClr val="FF0000"/>
              </a:solidFill>
              <a:tailEnd type="triangle"/>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 xmlns:a16="http://schemas.microsoft.com/office/drawing/2014/main" id="{C4CB53B0-0252-4C67-A258-0CCF5E88B9A3}"/>
                </a:ext>
              </a:extLst>
            </p:cNvPr>
            <p:cNvSpPr txBox="1"/>
            <p:nvPr/>
          </p:nvSpPr>
          <p:spPr>
            <a:xfrm>
              <a:off x="4813538" y="294003"/>
              <a:ext cx="2134109" cy="923330"/>
            </a:xfrm>
            <a:prstGeom prst="rect">
              <a:avLst/>
            </a:prstGeom>
            <a:solidFill>
              <a:schemeClr val="bg1"/>
            </a:solidFill>
            <a:ln w="57150">
              <a:solidFill>
                <a:srgbClr val="FF0000"/>
              </a:solidFill>
            </a:ln>
          </p:spPr>
          <p:txBody>
            <a:bodyPr wrap="square" rtlCol="0">
              <a:spAutoFit/>
            </a:bodyPr>
            <a:lstStyle/>
            <a:p>
              <a:pPr algn="ctr" defTabSz="457200"/>
              <a:r>
                <a:rPr lang="en-US" dirty="0">
                  <a:solidFill>
                    <a:prstClr val="black"/>
                  </a:solidFill>
                </a:rPr>
                <a:t>CMAS or CoAlt</a:t>
              </a:r>
            </a:p>
            <a:p>
              <a:pPr algn="ctr" defTabSz="457200"/>
              <a:r>
                <a:rPr lang="en-US" dirty="0">
                  <a:solidFill>
                    <a:prstClr val="black"/>
                  </a:solidFill>
                </a:rPr>
                <a:t>Administration</a:t>
              </a:r>
            </a:p>
            <a:p>
              <a:pPr algn="ctr" defTabSz="457200"/>
              <a:r>
                <a:rPr lang="en-US" dirty="0">
                  <a:solidFill>
                    <a:prstClr val="black"/>
                  </a:solidFill>
                </a:rPr>
                <a:t>(back to 2013-2014)</a:t>
              </a:r>
            </a:p>
          </p:txBody>
        </p:sp>
        <p:grpSp>
          <p:nvGrpSpPr>
            <p:cNvPr id="16" name="Group 15">
              <a:extLst>
                <a:ext uri="{FF2B5EF4-FFF2-40B4-BE49-F238E27FC236}">
                  <a16:creationId xmlns="" xmlns:a16="http://schemas.microsoft.com/office/drawing/2014/main" id="{E2A1783E-FD1B-4718-A847-2531A59B71B4}"/>
                </a:ext>
              </a:extLst>
            </p:cNvPr>
            <p:cNvGrpSpPr/>
            <p:nvPr/>
          </p:nvGrpSpPr>
          <p:grpSpPr>
            <a:xfrm>
              <a:off x="5987030" y="1432622"/>
              <a:ext cx="2947086" cy="1200329"/>
              <a:chOff x="5281017" y="2314417"/>
              <a:chExt cx="2947086" cy="1200329"/>
            </a:xfrm>
          </p:grpSpPr>
          <p:pic>
            <p:nvPicPr>
              <p:cNvPr id="17" name="Picture 16">
                <a:extLst>
                  <a:ext uri="{FF2B5EF4-FFF2-40B4-BE49-F238E27FC236}">
                    <a16:creationId xmlns="" xmlns:a16="http://schemas.microsoft.com/office/drawing/2014/main" id="{8D17A1A2-A2B3-45F4-809A-F45841A2B278}"/>
                  </a:ext>
                </a:extLst>
              </p:cNvPr>
              <p:cNvPicPr>
                <a:picLocks noChangeAspect="1"/>
              </p:cNvPicPr>
              <p:nvPr/>
            </p:nvPicPr>
            <p:blipFill>
              <a:blip r:embed="rId6"/>
              <a:stretch>
                <a:fillRect/>
              </a:stretch>
            </p:blipFill>
            <p:spPr>
              <a:xfrm>
                <a:off x="5281017" y="2715257"/>
                <a:ext cx="2931459" cy="644568"/>
              </a:xfrm>
              <a:prstGeom prst="rect">
                <a:avLst/>
              </a:prstGeom>
            </p:spPr>
          </p:pic>
          <p:sp>
            <p:nvSpPr>
              <p:cNvPr id="18" name="TextBox 17">
                <a:extLst>
                  <a:ext uri="{FF2B5EF4-FFF2-40B4-BE49-F238E27FC236}">
                    <a16:creationId xmlns="" xmlns:a16="http://schemas.microsoft.com/office/drawing/2014/main" id="{AC5B6C4D-48F2-4914-B70C-33BB5E149000}"/>
                  </a:ext>
                </a:extLst>
              </p:cNvPr>
              <p:cNvSpPr txBox="1"/>
              <p:nvPr/>
            </p:nvSpPr>
            <p:spPr>
              <a:xfrm>
                <a:off x="5296644" y="2314417"/>
                <a:ext cx="2931459" cy="1200329"/>
              </a:xfrm>
              <a:prstGeom prst="rect">
                <a:avLst/>
              </a:prstGeom>
              <a:noFill/>
              <a:ln w="57150">
                <a:solidFill>
                  <a:srgbClr val="FF0000"/>
                </a:solidFill>
              </a:ln>
            </p:spPr>
            <p:txBody>
              <a:bodyPr wrap="square" rtlCol="0">
                <a:spAutoFit/>
              </a:bodyPr>
              <a:lstStyle/>
              <a:p>
                <a:pPr algn="ctr" defTabSz="457200"/>
                <a:r>
                  <a:rPr lang="en-US" dirty="0">
                    <a:solidFill>
                      <a:prstClr val="black"/>
                    </a:solidFill>
                  </a:rPr>
                  <a:t>Organization</a:t>
                </a:r>
              </a:p>
              <a:p>
                <a:pPr algn="ctr" defTabSz="457200"/>
                <a:endParaRPr lang="en-US" dirty="0">
                  <a:solidFill>
                    <a:prstClr val="black"/>
                  </a:solidFill>
                </a:endParaRPr>
              </a:p>
              <a:p>
                <a:pPr algn="ctr" defTabSz="457200"/>
                <a:endParaRPr lang="en-US" dirty="0">
                  <a:solidFill>
                    <a:prstClr val="black"/>
                  </a:solidFill>
                </a:endParaRPr>
              </a:p>
              <a:p>
                <a:pPr algn="ctr" defTabSz="457200"/>
                <a:endParaRPr lang="en-US" dirty="0">
                  <a:solidFill>
                    <a:prstClr val="black"/>
                  </a:solidFill>
                </a:endParaRPr>
              </a:p>
            </p:txBody>
          </p:sp>
        </p:grpSp>
      </p:grpSp>
      <p:pic>
        <p:nvPicPr>
          <p:cNvPr id="19" name="Picture 18">
            <a:extLst>
              <a:ext uri="{FF2B5EF4-FFF2-40B4-BE49-F238E27FC236}">
                <a16:creationId xmlns="" xmlns:a16="http://schemas.microsoft.com/office/drawing/2014/main" id="{EC97DEE7-37D1-431B-898D-56B1F283DDAD}"/>
              </a:ext>
            </a:extLst>
          </p:cNvPr>
          <p:cNvPicPr>
            <a:picLocks noChangeAspect="1"/>
          </p:cNvPicPr>
          <p:nvPr/>
        </p:nvPicPr>
        <p:blipFill rotWithShape="1">
          <a:blip r:embed="rId7"/>
          <a:srcRect t="49624"/>
          <a:stretch/>
        </p:blipFill>
        <p:spPr>
          <a:xfrm>
            <a:off x="2528168" y="3156852"/>
            <a:ext cx="3276600" cy="446245"/>
          </a:xfrm>
          <a:prstGeom prst="rect">
            <a:avLst/>
          </a:prstGeom>
          <a:ln>
            <a:solidFill>
              <a:schemeClr val="tx1"/>
            </a:solidFill>
          </a:ln>
        </p:spPr>
      </p:pic>
      <p:sp>
        <p:nvSpPr>
          <p:cNvPr id="22" name="TextBox 21">
            <a:extLst>
              <a:ext uri="{FF2B5EF4-FFF2-40B4-BE49-F238E27FC236}">
                <a16:creationId xmlns="" xmlns:a16="http://schemas.microsoft.com/office/drawing/2014/main" id="{AB6540B3-F5F2-425F-938E-D6DE66988C0C}"/>
              </a:ext>
            </a:extLst>
          </p:cNvPr>
          <p:cNvSpPr txBox="1"/>
          <p:nvPr/>
        </p:nvSpPr>
        <p:spPr>
          <a:xfrm>
            <a:off x="1729741" y="2067397"/>
            <a:ext cx="798427" cy="369332"/>
          </a:xfrm>
          <a:prstGeom prst="rect">
            <a:avLst/>
          </a:prstGeom>
          <a:solidFill>
            <a:srgbClr val="2D3237"/>
          </a:solidFill>
        </p:spPr>
        <p:txBody>
          <a:bodyPr wrap="square" lIns="0" tIns="91440" rIns="0" bIns="91440" rtlCol="0" anchor="ctr" anchorCtr="0">
            <a:spAutoFit/>
          </a:bodyPr>
          <a:lstStyle/>
          <a:p>
            <a:pPr algn="ctr"/>
            <a:r>
              <a:rPr lang="en-US" sz="1150" dirty="0">
                <a:solidFill>
                  <a:schemeClr val="bg1"/>
                </a:solidFill>
              </a:rPr>
              <a:t>2019-2020</a:t>
            </a:r>
          </a:p>
        </p:txBody>
      </p:sp>
      <p:sp>
        <p:nvSpPr>
          <p:cNvPr id="38" name="TextBox 37">
            <a:extLst>
              <a:ext uri="{FF2B5EF4-FFF2-40B4-BE49-F238E27FC236}">
                <a16:creationId xmlns="" xmlns:a16="http://schemas.microsoft.com/office/drawing/2014/main" id="{EFD42FD2-9139-4C19-BDC0-45DC76BA674D}"/>
              </a:ext>
            </a:extLst>
          </p:cNvPr>
          <p:cNvSpPr txBox="1"/>
          <p:nvPr/>
        </p:nvSpPr>
        <p:spPr>
          <a:xfrm>
            <a:off x="3453180" y="2067397"/>
            <a:ext cx="423495" cy="369332"/>
          </a:xfrm>
          <a:prstGeom prst="rect">
            <a:avLst/>
          </a:prstGeom>
          <a:solidFill>
            <a:srgbClr val="2D3237"/>
          </a:solidFill>
        </p:spPr>
        <p:txBody>
          <a:bodyPr wrap="square" lIns="0" tIns="91440" rIns="0" bIns="91440" rtlCol="0" anchor="ctr" anchorCtr="0">
            <a:spAutoFit/>
          </a:bodyPr>
          <a:lstStyle/>
          <a:p>
            <a:pPr algn="ctr"/>
            <a:r>
              <a:rPr lang="en-US" sz="1150" dirty="0">
                <a:solidFill>
                  <a:schemeClr val="bg1"/>
                </a:solidFill>
              </a:rPr>
              <a:t>2020    </a:t>
            </a:r>
          </a:p>
        </p:txBody>
      </p:sp>
      <p:sp>
        <p:nvSpPr>
          <p:cNvPr id="20" name="Flowchart: Punched Tape 19">
            <a:extLst>
              <a:ext uri="{FF2B5EF4-FFF2-40B4-BE49-F238E27FC236}">
                <a16:creationId xmlns="" xmlns:a16="http://schemas.microsoft.com/office/drawing/2014/main" id="{4CFA17A5-16A1-4464-A242-9592D56955E2}"/>
              </a:ext>
            </a:extLst>
          </p:cNvPr>
          <p:cNvSpPr/>
          <p:nvPr/>
        </p:nvSpPr>
        <p:spPr>
          <a:xfrm>
            <a:off x="7872833" y="333598"/>
            <a:ext cx="1143000" cy="514952"/>
          </a:xfrm>
          <a:prstGeom prst="flowChartPunchedTape">
            <a:avLst/>
          </a:prstGeom>
          <a:solidFill>
            <a:srgbClr val="00197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schemeClr val="bg1"/>
                </a:solidFill>
                <a:latin typeface="Trebuchet MS" panose="020B0603020202020204" pitchFamily="34" charset="0"/>
              </a:rPr>
              <a:t>Demo</a:t>
            </a:r>
          </a:p>
        </p:txBody>
      </p:sp>
    </p:spTree>
    <p:extLst>
      <p:ext uri="{BB962C8B-B14F-4D97-AF65-F5344CB8AC3E}">
        <p14:creationId xmlns:p14="http://schemas.microsoft.com/office/powerpoint/2010/main" val="1908483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F652171F-0EAC-4EB5-9B60-FC9E1523BC25}"/>
              </a:ext>
            </a:extLst>
          </p:cNvPr>
          <p:cNvSpPr>
            <a:spLocks noGrp="1"/>
          </p:cNvSpPr>
          <p:nvPr>
            <p:ph type="title"/>
          </p:nvPr>
        </p:nvSpPr>
        <p:spPr/>
        <p:txBody>
          <a:bodyPr/>
          <a:lstStyle/>
          <a:p>
            <a:r>
              <a:rPr lang="en-US" dirty="0" err="1"/>
              <a:t>PAnext</a:t>
            </a:r>
            <a:r>
              <a:rPr lang="en-US" dirty="0"/>
              <a:t> – Setup </a:t>
            </a:r>
            <a:r>
              <a:rPr lang="en-US" dirty="0" smtClean="0"/>
              <a:t>Actions</a:t>
            </a:r>
            <a:endParaRPr lang="en-US" dirty="0"/>
          </a:p>
        </p:txBody>
      </p:sp>
      <p:sp>
        <p:nvSpPr>
          <p:cNvPr id="8" name="Content Placeholder 7">
            <a:extLst>
              <a:ext uri="{FF2B5EF4-FFF2-40B4-BE49-F238E27FC236}">
                <a16:creationId xmlns="" xmlns:a16="http://schemas.microsoft.com/office/drawing/2014/main" id="{0EEA5598-583F-4AA8-A18A-3D7B92120F10}"/>
              </a:ext>
            </a:extLst>
          </p:cNvPr>
          <p:cNvSpPr>
            <a:spLocks noGrp="1"/>
          </p:cNvSpPr>
          <p:nvPr>
            <p:ph idx="1"/>
          </p:nvPr>
        </p:nvSpPr>
        <p:spPr/>
        <p:txBody>
          <a:bodyPr/>
          <a:lstStyle/>
          <a:p>
            <a:pPr marL="0" indent="0">
              <a:lnSpc>
                <a:spcPct val="100000"/>
              </a:lnSpc>
              <a:spcBef>
                <a:spcPts val="0"/>
              </a:spcBef>
              <a:buNone/>
            </a:pPr>
            <a:r>
              <a:rPr lang="en-US" sz="2000" dirty="0"/>
              <a:t>Import/Export Data</a:t>
            </a:r>
          </a:p>
          <a:p>
            <a:pPr lvl="1">
              <a:lnSpc>
                <a:spcPct val="100000"/>
              </a:lnSpc>
              <a:spcBef>
                <a:spcPts val="0"/>
              </a:spcBef>
            </a:pPr>
            <a:r>
              <a:rPr lang="en-US" dirty="0"/>
              <a:t>Student Registrations (SR/PNP), Enrollment Transfers, Student Test Updates (STU), Users</a:t>
            </a:r>
          </a:p>
          <a:p>
            <a:pPr marL="0" indent="0">
              <a:lnSpc>
                <a:spcPct val="100000"/>
              </a:lnSpc>
              <a:spcBef>
                <a:spcPts val="0"/>
              </a:spcBef>
              <a:buNone/>
            </a:pPr>
            <a:r>
              <a:rPr lang="en-US" sz="2000" dirty="0"/>
              <a:t>Students</a:t>
            </a:r>
          </a:p>
          <a:p>
            <a:pPr lvl="1">
              <a:lnSpc>
                <a:spcPct val="100000"/>
              </a:lnSpc>
              <a:spcBef>
                <a:spcPts val="0"/>
              </a:spcBef>
            </a:pPr>
            <a:r>
              <a:rPr lang="en-US" dirty="0"/>
              <a:t>Create and edit student records</a:t>
            </a:r>
          </a:p>
          <a:p>
            <a:pPr lvl="1">
              <a:lnSpc>
                <a:spcPct val="100000"/>
              </a:lnSpc>
              <a:spcBef>
                <a:spcPts val="0"/>
              </a:spcBef>
            </a:pPr>
            <a:r>
              <a:rPr lang="en-US" dirty="0"/>
              <a:t>Register students for the current test administration - indicate demographic information</a:t>
            </a:r>
          </a:p>
          <a:p>
            <a:pPr lvl="1">
              <a:lnSpc>
                <a:spcPct val="100000"/>
              </a:lnSpc>
              <a:spcBef>
                <a:spcPts val="0"/>
              </a:spcBef>
            </a:pPr>
            <a:r>
              <a:rPr lang="en-US" dirty="0"/>
              <a:t>Manage student tests – add test assignments and update PNP</a:t>
            </a:r>
          </a:p>
          <a:p>
            <a:pPr marL="0" indent="0">
              <a:lnSpc>
                <a:spcPct val="100000"/>
              </a:lnSpc>
              <a:spcBef>
                <a:spcPts val="0"/>
              </a:spcBef>
              <a:buNone/>
            </a:pPr>
            <a:r>
              <a:rPr lang="en-US" sz="2000" dirty="0"/>
              <a:t>Classes</a:t>
            </a:r>
          </a:p>
          <a:p>
            <a:pPr lvl="1">
              <a:lnSpc>
                <a:spcPct val="100000"/>
              </a:lnSpc>
              <a:spcBef>
                <a:spcPts val="0"/>
              </a:spcBef>
            </a:pPr>
            <a:r>
              <a:rPr lang="en-US" dirty="0"/>
              <a:t>Create and edit classes to assign groups of students to online test sessions</a:t>
            </a:r>
          </a:p>
          <a:p>
            <a:pPr marL="0" indent="0">
              <a:lnSpc>
                <a:spcPct val="100000"/>
              </a:lnSpc>
              <a:spcBef>
                <a:spcPts val="0"/>
              </a:spcBef>
              <a:buNone/>
            </a:pPr>
            <a:r>
              <a:rPr lang="en-US" sz="2000" dirty="0"/>
              <a:t>Organizations</a:t>
            </a:r>
          </a:p>
          <a:p>
            <a:pPr lvl="1">
              <a:lnSpc>
                <a:spcPct val="100000"/>
              </a:lnSpc>
              <a:spcBef>
                <a:spcPts val="0"/>
              </a:spcBef>
            </a:pPr>
            <a:r>
              <a:rPr lang="en-US" dirty="0"/>
              <a:t>Check contact information</a:t>
            </a:r>
          </a:p>
          <a:p>
            <a:pPr lvl="1">
              <a:lnSpc>
                <a:spcPct val="100000"/>
              </a:lnSpc>
              <a:spcBef>
                <a:spcPts val="0"/>
              </a:spcBef>
            </a:pPr>
            <a:r>
              <a:rPr lang="en-US" dirty="0"/>
              <a:t>Verify enrollment counts before </a:t>
            </a:r>
            <a:r>
              <a:rPr lang="en-US" b="1" dirty="0">
                <a:solidFill>
                  <a:schemeClr val="accent5"/>
                </a:solidFill>
              </a:rPr>
              <a:t>January </a:t>
            </a:r>
            <a:r>
              <a:rPr lang="en-US" b="1" dirty="0" smtClean="0">
                <a:solidFill>
                  <a:schemeClr val="accent5"/>
                </a:solidFill>
              </a:rPr>
              <a:t>24, 2020</a:t>
            </a:r>
            <a:r>
              <a:rPr lang="en-US" dirty="0" smtClean="0"/>
              <a:t> </a:t>
            </a:r>
            <a:r>
              <a:rPr lang="en-US" dirty="0"/>
              <a:t>initial orders pull </a:t>
            </a:r>
            <a:r>
              <a:rPr lang="en-US" dirty="0" smtClean="0"/>
              <a:t>(determines material </a:t>
            </a:r>
            <a:r>
              <a:rPr lang="en-US" dirty="0"/>
              <a:t>quantities </a:t>
            </a:r>
            <a:r>
              <a:rPr lang="en-US" dirty="0" smtClean="0"/>
              <a:t>for shipments)</a:t>
            </a:r>
            <a:endParaRPr lang="en-US" dirty="0"/>
          </a:p>
          <a:p>
            <a:pPr marL="0" indent="0">
              <a:buNone/>
            </a:pPr>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46</a:t>
            </a:fld>
            <a:endParaRPr lang="en-US" dirty="0"/>
          </a:p>
        </p:txBody>
      </p:sp>
    </p:spTree>
    <p:extLst>
      <p:ext uri="{BB962C8B-B14F-4D97-AF65-F5344CB8AC3E}">
        <p14:creationId xmlns:p14="http://schemas.microsoft.com/office/powerpoint/2010/main" val="1854823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F652171F-0EAC-4EB5-9B60-FC9E1523BC25}"/>
              </a:ext>
            </a:extLst>
          </p:cNvPr>
          <p:cNvSpPr>
            <a:spLocks noGrp="1"/>
          </p:cNvSpPr>
          <p:nvPr>
            <p:ph type="title"/>
          </p:nvPr>
        </p:nvSpPr>
        <p:spPr/>
        <p:txBody>
          <a:bodyPr/>
          <a:lstStyle/>
          <a:p>
            <a:r>
              <a:rPr lang="en-US" dirty="0" err="1"/>
              <a:t>PAnext</a:t>
            </a:r>
            <a:r>
              <a:rPr lang="en-US" dirty="0"/>
              <a:t> – Setup </a:t>
            </a:r>
            <a:r>
              <a:rPr lang="en-US" dirty="0" smtClean="0"/>
              <a:t>Actions (continued)</a:t>
            </a:r>
            <a:endParaRPr lang="en-US" dirty="0"/>
          </a:p>
        </p:txBody>
      </p:sp>
      <p:sp>
        <p:nvSpPr>
          <p:cNvPr id="8" name="Content Placeholder 7">
            <a:extLst>
              <a:ext uri="{FF2B5EF4-FFF2-40B4-BE49-F238E27FC236}">
                <a16:creationId xmlns="" xmlns:a16="http://schemas.microsoft.com/office/drawing/2014/main" id="{0EEA5598-583F-4AA8-A18A-3D7B92120F10}"/>
              </a:ext>
            </a:extLst>
          </p:cNvPr>
          <p:cNvSpPr>
            <a:spLocks noGrp="1"/>
          </p:cNvSpPr>
          <p:nvPr>
            <p:ph idx="1"/>
          </p:nvPr>
        </p:nvSpPr>
        <p:spPr/>
        <p:txBody>
          <a:bodyPr/>
          <a:lstStyle/>
          <a:p>
            <a:pPr marL="0" indent="0">
              <a:lnSpc>
                <a:spcPct val="100000"/>
              </a:lnSpc>
              <a:buNone/>
            </a:pPr>
            <a:r>
              <a:rPr lang="en-US" sz="2000" dirty="0"/>
              <a:t>Users</a:t>
            </a:r>
          </a:p>
          <a:p>
            <a:pPr marL="742950" lvl="1" indent="-285750">
              <a:lnSpc>
                <a:spcPct val="100000"/>
              </a:lnSpc>
            </a:pPr>
            <a:r>
              <a:rPr lang="en-US" dirty="0"/>
              <a:t>Create and edit user accounts</a:t>
            </a:r>
          </a:p>
          <a:p>
            <a:pPr marL="0" indent="0">
              <a:lnSpc>
                <a:spcPct val="100000"/>
              </a:lnSpc>
              <a:buNone/>
            </a:pPr>
            <a:r>
              <a:rPr lang="en-US" sz="2000" dirty="0"/>
              <a:t>Work Requests</a:t>
            </a:r>
          </a:p>
          <a:p>
            <a:pPr marL="742950" lvl="1" indent="-285750">
              <a:lnSpc>
                <a:spcPct val="100000"/>
              </a:lnSpc>
            </a:pPr>
            <a:r>
              <a:rPr lang="en-US" dirty="0"/>
              <a:t>Submit student record transfer requests to other districts</a:t>
            </a:r>
          </a:p>
          <a:p>
            <a:pPr marL="742950" lvl="1" indent="-285750">
              <a:lnSpc>
                <a:spcPct val="100000"/>
              </a:lnSpc>
            </a:pPr>
            <a:r>
              <a:rPr lang="en-US" dirty="0"/>
              <a:t>Review, approve, and reject student record transfer requests received from other districts</a:t>
            </a:r>
          </a:p>
          <a:p>
            <a:pPr marL="0" indent="0">
              <a:lnSpc>
                <a:spcPct val="100000"/>
              </a:lnSpc>
              <a:buNone/>
            </a:pPr>
            <a:r>
              <a:rPr lang="en-US" sz="2000" dirty="0"/>
              <a:t>Orders &amp; Shipment Tracking</a:t>
            </a:r>
          </a:p>
          <a:p>
            <a:pPr marL="742950" lvl="1" indent="-285750">
              <a:lnSpc>
                <a:spcPct val="100000"/>
              </a:lnSpc>
            </a:pPr>
            <a:r>
              <a:rPr lang="en-US" dirty="0"/>
              <a:t>Order additional materials</a:t>
            </a:r>
          </a:p>
          <a:p>
            <a:pPr marL="742950" lvl="1" indent="-285750">
              <a:lnSpc>
                <a:spcPct val="100000"/>
              </a:lnSpc>
            </a:pPr>
            <a:r>
              <a:rPr lang="en-US" dirty="0"/>
              <a:t>Track material shipments</a:t>
            </a:r>
          </a:p>
          <a:p>
            <a:pPr marL="0" indent="0">
              <a:lnSpc>
                <a:spcPct val="100000"/>
              </a:lnSpc>
              <a:buNone/>
            </a:pPr>
            <a:r>
              <a:rPr lang="en-US" sz="2000" dirty="0"/>
              <a:t>TestNav Configurations</a:t>
            </a:r>
          </a:p>
          <a:p>
            <a:pPr marL="742950" lvl="1" indent="-285750">
              <a:lnSpc>
                <a:spcPct val="100000"/>
              </a:lnSpc>
            </a:pPr>
            <a:r>
              <a:rPr lang="en-US" dirty="0"/>
              <a:t>Configure TestNav settings</a:t>
            </a:r>
          </a:p>
          <a:p>
            <a:pPr marL="0" indent="0">
              <a:lnSpc>
                <a:spcPct val="100000"/>
              </a:lnSpc>
              <a:buNone/>
            </a:pPr>
            <a:r>
              <a:rPr lang="en-US" sz="2000" dirty="0"/>
              <a:t>Precache By Test</a:t>
            </a:r>
          </a:p>
          <a:p>
            <a:pPr marL="742950" lvl="1" indent="-285750">
              <a:lnSpc>
                <a:spcPct val="100000"/>
              </a:lnSpc>
            </a:pPr>
            <a:r>
              <a:rPr lang="en-US" dirty="0"/>
              <a:t>Proctor cache test content</a:t>
            </a:r>
          </a:p>
          <a:p>
            <a:pPr marL="0" indent="0">
              <a:buNone/>
            </a:pPr>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47</a:t>
            </a:fld>
            <a:endParaRPr lang="en-US" dirty="0"/>
          </a:p>
        </p:txBody>
      </p:sp>
    </p:spTree>
    <p:extLst>
      <p:ext uri="{BB962C8B-B14F-4D97-AF65-F5344CB8AC3E}">
        <p14:creationId xmlns:p14="http://schemas.microsoft.com/office/powerpoint/2010/main" val="6947854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F652171F-0EAC-4EB5-9B60-FC9E1523BC25}"/>
              </a:ext>
            </a:extLst>
          </p:cNvPr>
          <p:cNvSpPr>
            <a:spLocks noGrp="1"/>
          </p:cNvSpPr>
          <p:nvPr>
            <p:ph type="title"/>
          </p:nvPr>
        </p:nvSpPr>
        <p:spPr/>
        <p:txBody>
          <a:bodyPr/>
          <a:lstStyle/>
          <a:p>
            <a:r>
              <a:rPr lang="en-US" dirty="0" err="1"/>
              <a:t>PAnext</a:t>
            </a:r>
            <a:r>
              <a:rPr lang="en-US" dirty="0"/>
              <a:t> – Testing Actions</a:t>
            </a:r>
          </a:p>
        </p:txBody>
      </p:sp>
      <p:sp>
        <p:nvSpPr>
          <p:cNvPr id="2" name="Content Placeholder 1">
            <a:extLst>
              <a:ext uri="{FF2B5EF4-FFF2-40B4-BE49-F238E27FC236}">
                <a16:creationId xmlns="" xmlns:a16="http://schemas.microsoft.com/office/drawing/2014/main" id="{5D4F3A5A-7FD4-4288-BBD3-72B1158A0D8E}"/>
              </a:ext>
            </a:extLst>
          </p:cNvPr>
          <p:cNvSpPr>
            <a:spLocks noGrp="1"/>
          </p:cNvSpPr>
          <p:nvPr>
            <p:ph idx="1"/>
          </p:nvPr>
        </p:nvSpPr>
        <p:spPr>
          <a:xfrm>
            <a:off x="628650" y="848550"/>
            <a:ext cx="7886700" cy="5681646"/>
          </a:xfrm>
        </p:spPr>
        <p:txBody>
          <a:bodyPr>
            <a:normAutofit/>
          </a:bodyPr>
          <a:lstStyle/>
          <a:p>
            <a:pPr marL="0" indent="0">
              <a:spcBef>
                <a:spcPts val="0"/>
              </a:spcBef>
              <a:buNone/>
            </a:pPr>
            <a:r>
              <a:rPr lang="en-US" sz="2000" dirty="0"/>
              <a:t>Student Tests</a:t>
            </a:r>
          </a:p>
          <a:p>
            <a:pPr marL="742950" lvl="1" indent="-285750">
              <a:spcBef>
                <a:spcPts val="0"/>
              </a:spcBef>
            </a:pPr>
            <a:r>
              <a:rPr lang="en-US" dirty="0"/>
              <a:t>All tests assigned to students in the selected organization</a:t>
            </a:r>
          </a:p>
          <a:p>
            <a:pPr marL="742950" lvl="1" indent="-285750">
              <a:spcBef>
                <a:spcPts val="0"/>
              </a:spcBef>
            </a:pPr>
            <a:r>
              <a:rPr lang="en-US" dirty="0"/>
              <a:t>Edit student tests (PNP)</a:t>
            </a:r>
          </a:p>
          <a:p>
            <a:pPr marL="742950" lvl="1" indent="-285750">
              <a:spcBef>
                <a:spcPts val="0"/>
              </a:spcBef>
            </a:pPr>
            <a:r>
              <a:rPr lang="en-US" dirty="0" err="1"/>
              <a:t>CoAlt</a:t>
            </a:r>
            <a:r>
              <a:rPr lang="en-US" dirty="0"/>
              <a:t> only – enter </a:t>
            </a:r>
            <a:r>
              <a:rPr lang="en-US" dirty="0" err="1"/>
              <a:t>CoAlt</a:t>
            </a:r>
            <a:r>
              <a:rPr lang="en-US" dirty="0"/>
              <a:t> scores</a:t>
            </a:r>
          </a:p>
          <a:p>
            <a:pPr marL="0" indent="0">
              <a:spcBef>
                <a:spcPts val="0"/>
              </a:spcBef>
              <a:buNone/>
            </a:pPr>
            <a:endParaRPr lang="en-US" sz="2000" dirty="0"/>
          </a:p>
          <a:p>
            <a:pPr marL="0" indent="0">
              <a:spcBef>
                <a:spcPts val="0"/>
              </a:spcBef>
              <a:buNone/>
            </a:pPr>
            <a:r>
              <a:rPr lang="en-US" sz="2000" dirty="0"/>
              <a:t>Rejected Student Tests</a:t>
            </a:r>
          </a:p>
          <a:p>
            <a:pPr marL="742950" lvl="1" indent="-285750">
              <a:spcBef>
                <a:spcPts val="0"/>
              </a:spcBef>
            </a:pPr>
            <a:r>
              <a:rPr lang="en-US" dirty="0"/>
              <a:t>After testing for PBT only</a:t>
            </a:r>
          </a:p>
          <a:p>
            <a:pPr marL="742950" lvl="1" indent="-285750">
              <a:spcBef>
                <a:spcPts val="0"/>
              </a:spcBef>
            </a:pPr>
            <a:r>
              <a:rPr lang="en-US" dirty="0"/>
              <a:t>Resolve demographic mismatches for scanned test books</a:t>
            </a:r>
          </a:p>
          <a:p>
            <a:pPr marL="0" indent="0">
              <a:spcBef>
                <a:spcPts val="0"/>
              </a:spcBef>
              <a:buNone/>
            </a:pPr>
            <a:endParaRPr lang="en-US" sz="2000" dirty="0"/>
          </a:p>
          <a:p>
            <a:pPr marL="0" indent="0">
              <a:spcBef>
                <a:spcPts val="0"/>
              </a:spcBef>
              <a:buNone/>
            </a:pPr>
            <a:r>
              <a:rPr lang="en-US" sz="2000" dirty="0"/>
              <a:t>Sessions</a:t>
            </a:r>
          </a:p>
          <a:p>
            <a:pPr marL="742950" lvl="1" indent="-285750">
              <a:spcBef>
                <a:spcPts val="0"/>
              </a:spcBef>
            </a:pPr>
            <a:r>
              <a:rPr lang="en-US" dirty="0"/>
              <a:t>Create and edit online test sessions</a:t>
            </a:r>
          </a:p>
          <a:p>
            <a:pPr marL="742950" lvl="1" indent="-285750">
              <a:spcBef>
                <a:spcPts val="0"/>
              </a:spcBef>
            </a:pPr>
            <a:r>
              <a:rPr lang="en-US" dirty="0"/>
              <a:t>Add students to sessions</a:t>
            </a:r>
          </a:p>
          <a:p>
            <a:pPr marL="742950" lvl="1" indent="-285750">
              <a:spcBef>
                <a:spcPts val="0"/>
              </a:spcBef>
            </a:pPr>
            <a:r>
              <a:rPr lang="en-US" dirty="0"/>
              <a:t>Lock all units for all tests in the selected organization</a:t>
            </a:r>
          </a:p>
          <a:p>
            <a:pPr marL="0" indent="0">
              <a:spcBef>
                <a:spcPts val="0"/>
              </a:spcBef>
              <a:buNone/>
            </a:pPr>
            <a:endParaRPr lang="en-US" sz="2000" dirty="0"/>
          </a:p>
          <a:p>
            <a:pPr marL="0" indent="0">
              <a:spcBef>
                <a:spcPts val="0"/>
              </a:spcBef>
              <a:buNone/>
            </a:pPr>
            <a:r>
              <a:rPr lang="en-US" sz="2000" dirty="0"/>
              <a:t>Students in Sessions</a:t>
            </a:r>
          </a:p>
          <a:p>
            <a:pPr marL="742950" lvl="1" indent="-285750">
              <a:spcBef>
                <a:spcPts val="0"/>
              </a:spcBef>
            </a:pPr>
            <a:r>
              <a:rPr lang="en-US" dirty="0"/>
              <a:t>Print Student Testing Tickets and Session Rosters</a:t>
            </a:r>
          </a:p>
          <a:p>
            <a:pPr marL="742950" lvl="1" indent="-285750">
              <a:spcBef>
                <a:spcPts val="0"/>
              </a:spcBef>
            </a:pPr>
            <a:r>
              <a:rPr lang="en-US" dirty="0"/>
              <a:t>Verify special form assignment</a:t>
            </a:r>
          </a:p>
          <a:p>
            <a:pPr marL="742950" lvl="1" indent="-285750">
              <a:spcBef>
                <a:spcPts val="0"/>
              </a:spcBef>
            </a:pPr>
            <a:r>
              <a:rPr lang="en-US" dirty="0"/>
              <a:t>Manage live testing – start sessions, resume and unlock units, mark tests complete, move students between sessions</a:t>
            </a:r>
          </a:p>
          <a:p>
            <a:pPr marL="0" indent="0">
              <a:buNone/>
            </a:pPr>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48</a:t>
            </a:fld>
            <a:endParaRPr lang="en-US" dirty="0"/>
          </a:p>
        </p:txBody>
      </p:sp>
    </p:spTree>
    <p:extLst>
      <p:ext uri="{BB962C8B-B14F-4D97-AF65-F5344CB8AC3E}">
        <p14:creationId xmlns:p14="http://schemas.microsoft.com/office/powerpoint/2010/main" val="13490455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F652171F-0EAC-4EB5-9B60-FC9E1523BC25}"/>
              </a:ext>
            </a:extLst>
          </p:cNvPr>
          <p:cNvSpPr>
            <a:spLocks noGrp="1"/>
          </p:cNvSpPr>
          <p:nvPr>
            <p:ph type="title"/>
          </p:nvPr>
        </p:nvSpPr>
        <p:spPr/>
        <p:txBody>
          <a:bodyPr/>
          <a:lstStyle/>
          <a:p>
            <a:r>
              <a:rPr lang="en-US" dirty="0" err="1"/>
              <a:t>PAnext</a:t>
            </a:r>
            <a:r>
              <a:rPr lang="en-US" dirty="0"/>
              <a:t> – Reports Actions</a:t>
            </a:r>
          </a:p>
        </p:txBody>
      </p:sp>
      <p:sp>
        <p:nvSpPr>
          <p:cNvPr id="2" name="Content Placeholder 1">
            <a:extLst>
              <a:ext uri="{FF2B5EF4-FFF2-40B4-BE49-F238E27FC236}">
                <a16:creationId xmlns="" xmlns:a16="http://schemas.microsoft.com/office/drawing/2014/main" id="{7B7E54FE-8665-4AC7-8D33-88056197303F}"/>
              </a:ext>
            </a:extLst>
          </p:cNvPr>
          <p:cNvSpPr>
            <a:spLocks noGrp="1"/>
          </p:cNvSpPr>
          <p:nvPr>
            <p:ph idx="1"/>
          </p:nvPr>
        </p:nvSpPr>
        <p:spPr>
          <a:xfrm>
            <a:off x="628650" y="848549"/>
            <a:ext cx="7886700" cy="5943593"/>
          </a:xfrm>
        </p:spPr>
        <p:txBody>
          <a:bodyPr>
            <a:normAutofit/>
          </a:bodyPr>
          <a:lstStyle/>
          <a:p>
            <a:pPr marL="0" indent="0">
              <a:spcBef>
                <a:spcPts val="0"/>
              </a:spcBef>
              <a:buNone/>
            </a:pPr>
            <a:r>
              <a:rPr lang="en-US" sz="2000" dirty="0"/>
              <a:t>Operational Reports</a:t>
            </a:r>
          </a:p>
          <a:p>
            <a:pPr marL="742950" lvl="1" indent="-285750">
              <a:spcBef>
                <a:spcPts val="0"/>
              </a:spcBef>
            </a:pPr>
            <a:r>
              <a:rPr lang="en-US" dirty="0"/>
              <a:t>Run live reports on student data, online testing, orders, etc.</a:t>
            </a:r>
          </a:p>
          <a:p>
            <a:pPr marL="0" indent="0">
              <a:spcBef>
                <a:spcPts val="0"/>
              </a:spcBef>
              <a:buNone/>
            </a:pPr>
            <a:endParaRPr lang="en-US" sz="2000" dirty="0"/>
          </a:p>
          <a:p>
            <a:pPr marL="0" indent="0">
              <a:spcBef>
                <a:spcPts val="0"/>
              </a:spcBef>
              <a:buNone/>
            </a:pPr>
            <a:r>
              <a:rPr lang="en-US" sz="2000" dirty="0"/>
              <a:t>Reporting Groups</a:t>
            </a:r>
          </a:p>
          <a:p>
            <a:pPr marL="742950" lvl="1" indent="-285750">
              <a:spcBef>
                <a:spcPts val="0"/>
              </a:spcBef>
            </a:pPr>
            <a:r>
              <a:rPr lang="en-US" dirty="0"/>
              <a:t>For OnDemand Reports</a:t>
            </a:r>
          </a:p>
          <a:p>
            <a:pPr marL="742950" lvl="1" indent="-285750">
              <a:spcBef>
                <a:spcPts val="0"/>
              </a:spcBef>
            </a:pPr>
            <a:r>
              <a:rPr lang="en-US" dirty="0"/>
              <a:t>Create and manage reporting groups of students</a:t>
            </a:r>
          </a:p>
          <a:p>
            <a:pPr marL="742950" lvl="1" indent="-285750">
              <a:spcBef>
                <a:spcPts val="0"/>
              </a:spcBef>
            </a:pPr>
            <a:r>
              <a:rPr lang="en-US" dirty="0"/>
              <a:t>Assign and remove users from reporting groups</a:t>
            </a:r>
          </a:p>
          <a:p>
            <a:pPr marL="0" indent="0">
              <a:spcBef>
                <a:spcPts val="0"/>
              </a:spcBef>
              <a:buNone/>
            </a:pPr>
            <a:endParaRPr lang="en-US" sz="2000" dirty="0"/>
          </a:p>
          <a:p>
            <a:pPr marL="0" indent="0">
              <a:spcBef>
                <a:spcPts val="0"/>
              </a:spcBef>
              <a:buNone/>
            </a:pPr>
            <a:r>
              <a:rPr lang="en-US" sz="2000" dirty="0"/>
              <a:t>Score Entry Reports</a:t>
            </a:r>
          </a:p>
          <a:p>
            <a:pPr marL="742950" lvl="1" indent="-285750">
              <a:spcBef>
                <a:spcPts val="0"/>
              </a:spcBef>
            </a:pPr>
            <a:r>
              <a:rPr lang="en-US" dirty="0" err="1"/>
              <a:t>CoAlt</a:t>
            </a:r>
            <a:r>
              <a:rPr lang="en-US" dirty="0"/>
              <a:t> administration</a:t>
            </a:r>
          </a:p>
          <a:p>
            <a:pPr marL="742950" lvl="1" indent="-285750">
              <a:spcBef>
                <a:spcPts val="0"/>
              </a:spcBef>
            </a:pPr>
            <a:r>
              <a:rPr lang="en-US" dirty="0"/>
              <a:t>Monitor completion of score entry for </a:t>
            </a:r>
            <a:r>
              <a:rPr lang="en-US" dirty="0" err="1"/>
              <a:t>CoAlt</a:t>
            </a:r>
            <a:r>
              <a:rPr lang="en-US" dirty="0"/>
              <a:t> assessments</a:t>
            </a:r>
          </a:p>
          <a:p>
            <a:pPr marL="0" indent="0">
              <a:spcBef>
                <a:spcPts val="0"/>
              </a:spcBef>
              <a:buNone/>
            </a:pPr>
            <a:endParaRPr lang="en-US" sz="2000" dirty="0"/>
          </a:p>
          <a:p>
            <a:pPr marL="0" indent="0">
              <a:spcBef>
                <a:spcPts val="0"/>
              </a:spcBef>
              <a:buNone/>
            </a:pPr>
            <a:r>
              <a:rPr lang="en-US" sz="2000" dirty="0"/>
              <a:t>Published Reports</a:t>
            </a:r>
          </a:p>
          <a:p>
            <a:pPr marL="742950" lvl="1" indent="-285750">
              <a:spcBef>
                <a:spcPts val="0"/>
              </a:spcBef>
            </a:pPr>
            <a:r>
              <a:rPr lang="en-US" dirty="0"/>
              <a:t>After testing</a:t>
            </a:r>
          </a:p>
          <a:p>
            <a:pPr marL="742950" lvl="1" indent="-285750">
              <a:spcBef>
                <a:spcPts val="0"/>
              </a:spcBef>
            </a:pPr>
            <a:r>
              <a:rPr lang="en-US" dirty="0"/>
              <a:t>Results – data files and reports</a:t>
            </a:r>
          </a:p>
          <a:p>
            <a:pPr marL="0" indent="0">
              <a:spcBef>
                <a:spcPts val="0"/>
              </a:spcBef>
              <a:buNone/>
            </a:pPr>
            <a:endParaRPr lang="en-US" sz="2000" dirty="0"/>
          </a:p>
          <a:p>
            <a:pPr marL="0" indent="0">
              <a:spcBef>
                <a:spcPts val="0"/>
              </a:spcBef>
              <a:buNone/>
            </a:pPr>
            <a:r>
              <a:rPr lang="en-US" sz="2000" dirty="0"/>
              <a:t>OnDemand Reports</a:t>
            </a:r>
          </a:p>
          <a:p>
            <a:pPr marL="742950" lvl="1" indent="-285750">
              <a:spcBef>
                <a:spcPts val="0"/>
              </a:spcBef>
            </a:pPr>
            <a:r>
              <a:rPr lang="en-US" dirty="0"/>
              <a:t>After testing</a:t>
            </a:r>
          </a:p>
          <a:p>
            <a:pPr marL="742950" lvl="1" indent="-285750">
              <a:spcBef>
                <a:spcPts val="0"/>
              </a:spcBef>
            </a:pPr>
            <a:r>
              <a:rPr lang="en-US" dirty="0"/>
              <a:t>Preliminary student performance results</a:t>
            </a:r>
          </a:p>
          <a:p>
            <a:pPr marL="742950" lvl="1" indent="-285750">
              <a:spcBef>
                <a:spcPts val="0"/>
              </a:spcBef>
            </a:pPr>
            <a:r>
              <a:rPr lang="en-US" dirty="0"/>
              <a:t>Comparative data not included (state-, district-, school-level)</a:t>
            </a:r>
          </a:p>
          <a:p>
            <a:pPr marL="0" indent="0">
              <a:buNone/>
            </a:pPr>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49</a:t>
            </a:fld>
            <a:endParaRPr lang="en-US" dirty="0"/>
          </a:p>
        </p:txBody>
      </p:sp>
    </p:spTree>
    <p:extLst>
      <p:ext uri="{BB962C8B-B14F-4D97-AF65-F5344CB8AC3E}">
        <p14:creationId xmlns:p14="http://schemas.microsoft.com/office/powerpoint/2010/main" val="2494776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CMAS?</a:t>
            </a:r>
            <a:endParaRPr lang="en-US" dirty="0"/>
          </a:p>
        </p:txBody>
      </p:sp>
      <p:sp>
        <p:nvSpPr>
          <p:cNvPr id="3" name="Content Placeholder 2"/>
          <p:cNvSpPr>
            <a:spLocks noGrp="1"/>
          </p:cNvSpPr>
          <p:nvPr>
            <p:ph idx="1"/>
          </p:nvPr>
        </p:nvSpPr>
        <p:spPr/>
        <p:txBody>
          <a:bodyPr>
            <a:normAutofit/>
          </a:bodyPr>
          <a:lstStyle/>
          <a:p>
            <a:r>
              <a:rPr lang="en-US" dirty="0" smtClean="0"/>
              <a:t>Colorado Measures of Academic Success (CMAS)</a:t>
            </a:r>
          </a:p>
          <a:p>
            <a:pPr lvl="1"/>
            <a:r>
              <a:rPr lang="en-US" dirty="0" smtClean="0"/>
              <a:t>Colorado’s standards-based assessments designed to measure the Colorado Academic Standards (CAS)</a:t>
            </a:r>
          </a:p>
          <a:p>
            <a:pPr lvl="2"/>
            <a:r>
              <a:rPr lang="en-US" dirty="0" smtClean="0"/>
              <a:t>English language arts/literacy (ELA)</a:t>
            </a:r>
          </a:p>
          <a:p>
            <a:pPr lvl="2"/>
            <a:r>
              <a:rPr lang="en-US" dirty="0" smtClean="0"/>
              <a:t>Mathematics</a:t>
            </a:r>
          </a:p>
          <a:p>
            <a:pPr lvl="2"/>
            <a:r>
              <a:rPr lang="en-US" dirty="0" smtClean="0"/>
              <a:t>Science</a:t>
            </a:r>
          </a:p>
          <a:p>
            <a:pPr lvl="2"/>
            <a:r>
              <a:rPr lang="en-US" dirty="0" smtClean="0"/>
              <a:t>Social Studies</a:t>
            </a:r>
          </a:p>
          <a:p>
            <a:pPr lvl="1"/>
            <a:r>
              <a:rPr lang="en-US" dirty="0" smtClean="0"/>
              <a:t>Purposes</a:t>
            </a:r>
          </a:p>
          <a:p>
            <a:pPr lvl="2"/>
            <a:r>
              <a:rPr lang="en-US" dirty="0" smtClean="0"/>
              <a:t>Indicate the degree to which students have mastered the expectations of the CAS in each content area at the end of the tested grade level</a:t>
            </a:r>
          </a:p>
          <a:p>
            <a:pPr lvl="3"/>
            <a:r>
              <a:rPr lang="en-US" dirty="0" smtClean="0"/>
              <a:t>Results provide </a:t>
            </a:r>
            <a:r>
              <a:rPr lang="en-US" b="1" dirty="0" smtClean="0"/>
              <a:t>one measure </a:t>
            </a:r>
            <a:r>
              <a:rPr lang="en-US" dirty="0" smtClean="0"/>
              <a:t>of a student’s academic progress relative to the CAS</a:t>
            </a:r>
          </a:p>
          <a:p>
            <a:pPr lvl="2"/>
            <a:r>
              <a:rPr lang="en-US" dirty="0" smtClean="0"/>
              <a:t>Districts and schools may use aggregated scores to monitor their programs’ effectiveness</a:t>
            </a:r>
          </a:p>
          <a:p>
            <a:pPr lvl="1"/>
            <a:r>
              <a:rPr lang="en-US" dirty="0" smtClean="0"/>
              <a:t>Administrations</a:t>
            </a:r>
          </a:p>
          <a:p>
            <a:pPr lvl="2"/>
            <a:r>
              <a:rPr lang="en-US" dirty="0" smtClean="0"/>
              <a:t>Science and social studies: 2013-14 was the 1</a:t>
            </a:r>
            <a:r>
              <a:rPr lang="en-US" baseline="30000" dirty="0" smtClean="0"/>
              <a:t>st</a:t>
            </a:r>
            <a:r>
              <a:rPr lang="en-US" dirty="0" smtClean="0"/>
              <a:t> year; 2020 is the 7</a:t>
            </a:r>
            <a:r>
              <a:rPr lang="en-US" baseline="30000" dirty="0" smtClean="0"/>
              <a:t>th</a:t>
            </a:r>
            <a:r>
              <a:rPr lang="en-US" dirty="0" smtClean="0"/>
              <a:t> year</a:t>
            </a:r>
          </a:p>
          <a:p>
            <a:pPr lvl="2"/>
            <a:r>
              <a:rPr lang="en-US" dirty="0" smtClean="0"/>
              <a:t>Math and ELA: 2014-15 was the 1</a:t>
            </a:r>
            <a:r>
              <a:rPr lang="en-US" baseline="30000" dirty="0" smtClean="0"/>
              <a:t>st</a:t>
            </a:r>
            <a:r>
              <a:rPr lang="en-US" dirty="0" smtClean="0"/>
              <a:t> year; 2020 is the 6</a:t>
            </a:r>
            <a:r>
              <a:rPr lang="en-US" baseline="30000" dirty="0" smtClean="0"/>
              <a:t>th</a:t>
            </a:r>
            <a:r>
              <a:rPr lang="en-US" dirty="0" smtClean="0"/>
              <a:t> year</a:t>
            </a:r>
          </a:p>
        </p:txBody>
      </p:sp>
      <p:sp>
        <p:nvSpPr>
          <p:cNvPr id="4" name="Slide Number Placeholder 3"/>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11321138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1FCB19CA-FD6A-4EDB-946C-91A2E838CCBA}"/>
              </a:ext>
            </a:extLst>
          </p:cNvPr>
          <p:cNvSpPr>
            <a:spLocks noGrp="1"/>
          </p:cNvSpPr>
          <p:nvPr>
            <p:ph type="ctrTitle"/>
          </p:nvPr>
        </p:nvSpPr>
        <p:spPr/>
        <p:txBody>
          <a:bodyPr/>
          <a:lstStyle/>
          <a:p>
            <a:r>
              <a:rPr lang="en-US" dirty="0"/>
              <a:t/>
            </a:r>
            <a:br>
              <a:rPr lang="en-US" dirty="0"/>
            </a:br>
            <a:r>
              <a:rPr lang="en-US" dirty="0"/>
              <a:t>Before Testing</a:t>
            </a:r>
          </a:p>
        </p:txBody>
      </p:sp>
      <p:sp>
        <p:nvSpPr>
          <p:cNvPr id="3" name="Slide Number Placeholder 2">
            <a:extLst>
              <a:ext uri="{FF2B5EF4-FFF2-40B4-BE49-F238E27FC236}">
                <a16:creationId xmlns="" xmlns:a16="http://schemas.microsoft.com/office/drawing/2014/main" id="{A9C1A88F-6CCD-42A0-A33B-E236A567B99F}"/>
              </a:ext>
            </a:extLst>
          </p:cNvPr>
          <p:cNvSpPr>
            <a:spLocks noGrp="1"/>
          </p:cNvSpPr>
          <p:nvPr>
            <p:ph type="sldNum" sz="quarter" idx="12"/>
          </p:nvPr>
        </p:nvSpPr>
        <p:spPr/>
        <p:txBody>
          <a:bodyPr/>
          <a:lstStyle/>
          <a:p>
            <a:fld id="{C479D5F6-EDCB-402A-AC08-4943A1820E8F}" type="slidenum">
              <a:rPr lang="en-US" smtClean="0"/>
              <a:pPr/>
              <a:t>50</a:t>
            </a:fld>
            <a:endParaRPr lang="en-US" dirty="0"/>
          </a:p>
        </p:txBody>
      </p:sp>
      <p:sp>
        <p:nvSpPr>
          <p:cNvPr id="6" name="Flowchart: Punched Tape 5">
            <a:extLst>
              <a:ext uri="{FF2B5EF4-FFF2-40B4-BE49-F238E27FC236}">
                <a16:creationId xmlns="" xmlns:a16="http://schemas.microsoft.com/office/drawing/2014/main" id="{D9483E5B-ADAC-43C7-A9F1-408B7789DB99}"/>
              </a:ext>
            </a:extLst>
          </p:cNvPr>
          <p:cNvSpPr/>
          <p:nvPr/>
        </p:nvSpPr>
        <p:spPr>
          <a:xfrm>
            <a:off x="7854674" y="431494"/>
            <a:ext cx="1143000" cy="514952"/>
          </a:xfrm>
          <a:prstGeom prst="flowChartPunchedTap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prstClr val="black"/>
                </a:solidFill>
              </a:rPr>
              <a:t>Handout</a:t>
            </a:r>
          </a:p>
        </p:txBody>
      </p:sp>
    </p:spTree>
    <p:extLst>
      <p:ext uri="{BB962C8B-B14F-4D97-AF65-F5344CB8AC3E}">
        <p14:creationId xmlns:p14="http://schemas.microsoft.com/office/powerpoint/2010/main" val="4660680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0E9166-F8D0-4327-A0D6-1BB30EE0D2C2}"/>
              </a:ext>
            </a:extLst>
          </p:cNvPr>
          <p:cNvSpPr>
            <a:spLocks noGrp="1"/>
          </p:cNvSpPr>
          <p:nvPr>
            <p:ph type="title"/>
          </p:nvPr>
        </p:nvSpPr>
        <p:spPr/>
        <p:txBody>
          <a:bodyPr/>
          <a:lstStyle/>
          <a:p>
            <a:r>
              <a:rPr lang="en-US" dirty="0"/>
              <a:t>Annual Training Requirement</a:t>
            </a:r>
          </a:p>
        </p:txBody>
      </p:sp>
      <p:sp>
        <p:nvSpPr>
          <p:cNvPr id="5" name="Content Placeholder 4">
            <a:extLst>
              <a:ext uri="{FF2B5EF4-FFF2-40B4-BE49-F238E27FC236}">
                <a16:creationId xmlns="" xmlns:a16="http://schemas.microsoft.com/office/drawing/2014/main" id="{04B73BA9-558E-4C63-874B-BB53E5CF9DD0}"/>
              </a:ext>
            </a:extLst>
          </p:cNvPr>
          <p:cNvSpPr>
            <a:spLocks noGrp="1"/>
          </p:cNvSpPr>
          <p:nvPr>
            <p:ph idx="1"/>
          </p:nvPr>
        </p:nvSpPr>
        <p:spPr/>
        <p:txBody>
          <a:bodyPr/>
          <a:lstStyle/>
          <a:p>
            <a:pPr marL="0" indent="0">
              <a:lnSpc>
                <a:spcPct val="100000"/>
              </a:lnSpc>
              <a:spcBef>
                <a:spcPts val="600"/>
              </a:spcBef>
              <a:spcAft>
                <a:spcPts val="600"/>
              </a:spcAft>
              <a:buNone/>
              <a:defRPr/>
            </a:pPr>
            <a:r>
              <a:rPr lang="en-US" u="sng" dirty="0">
                <a:solidFill>
                  <a:srgbClr val="000000"/>
                </a:solidFill>
              </a:rPr>
              <a:t>Everyone</a:t>
            </a:r>
            <a:r>
              <a:rPr lang="en-US" dirty="0">
                <a:solidFill>
                  <a:srgbClr val="000000"/>
                </a:solidFill>
              </a:rPr>
              <a:t> involved in CMAS math, </a:t>
            </a:r>
            <a:r>
              <a:rPr lang="en-US" dirty="0" smtClean="0">
                <a:solidFill>
                  <a:srgbClr val="000000"/>
                </a:solidFill>
              </a:rPr>
              <a:t>ELA/CSLA, </a:t>
            </a:r>
            <a:r>
              <a:rPr lang="en-US" dirty="0">
                <a:solidFill>
                  <a:srgbClr val="000000"/>
                </a:solidFill>
              </a:rPr>
              <a:t>science, and social studies administration </a:t>
            </a:r>
            <a:r>
              <a:rPr lang="en-US" dirty="0" smtClean="0">
                <a:solidFill>
                  <a:srgbClr val="000000"/>
                </a:solidFill>
              </a:rPr>
              <a:t>must complete training </a:t>
            </a:r>
            <a:r>
              <a:rPr lang="en-US" u="sng" dirty="0">
                <a:solidFill>
                  <a:srgbClr val="000000"/>
                </a:solidFill>
              </a:rPr>
              <a:t>each year</a:t>
            </a:r>
          </a:p>
          <a:p>
            <a:pPr marL="581025" indent="-457200">
              <a:lnSpc>
                <a:spcPct val="100000"/>
              </a:lnSpc>
              <a:spcBef>
                <a:spcPts val="600"/>
              </a:spcBef>
              <a:spcAft>
                <a:spcPts val="600"/>
              </a:spcAft>
              <a:defRPr/>
            </a:pPr>
            <a:r>
              <a:rPr lang="en-US" dirty="0">
                <a:solidFill>
                  <a:srgbClr val="000000"/>
                </a:solidFill>
              </a:rPr>
              <a:t>Includes DACs, SACs, Test Administrators, Test Examiners, technology personnel, and any other school or district staff involved in administration</a:t>
            </a:r>
            <a:endParaRPr lang="en-US" u="sng" dirty="0">
              <a:solidFill>
                <a:srgbClr val="000000"/>
              </a:solidFill>
            </a:endParaRPr>
          </a:p>
          <a:p>
            <a:pPr marL="581025" indent="-457200">
              <a:lnSpc>
                <a:spcPct val="100000"/>
              </a:lnSpc>
              <a:spcBef>
                <a:spcPts val="600"/>
              </a:spcBef>
              <a:spcAft>
                <a:spcPts val="600"/>
              </a:spcAft>
              <a:defRPr/>
            </a:pPr>
            <a:r>
              <a:rPr lang="en-US" dirty="0">
                <a:solidFill>
                  <a:srgbClr val="000000"/>
                </a:solidFill>
              </a:rPr>
              <a:t>DACs and SACs are responsible for ensuring </a:t>
            </a:r>
            <a:r>
              <a:rPr lang="en-US" dirty="0" smtClean="0">
                <a:solidFill>
                  <a:srgbClr val="000000"/>
                </a:solidFill>
              </a:rPr>
              <a:t>all </a:t>
            </a:r>
            <a:r>
              <a:rPr lang="en-US" dirty="0">
                <a:solidFill>
                  <a:srgbClr val="000000"/>
                </a:solidFill>
              </a:rPr>
              <a:t>individuals involved in test administration and/or handling secure materials receive training and sign the </a:t>
            </a:r>
            <a:r>
              <a:rPr lang="en-US" i="1" dirty="0">
                <a:solidFill>
                  <a:srgbClr val="000000"/>
                </a:solidFill>
              </a:rPr>
              <a:t>CMAS and </a:t>
            </a:r>
            <a:r>
              <a:rPr lang="en-US" i="1" dirty="0" err="1">
                <a:solidFill>
                  <a:srgbClr val="000000"/>
                </a:solidFill>
              </a:rPr>
              <a:t>CoAlt</a:t>
            </a:r>
            <a:r>
              <a:rPr lang="en-US" i="1" dirty="0">
                <a:solidFill>
                  <a:srgbClr val="000000"/>
                </a:solidFill>
              </a:rPr>
              <a:t> Security </a:t>
            </a:r>
            <a:r>
              <a:rPr lang="en-US" i="1" dirty="0" smtClean="0">
                <a:solidFill>
                  <a:srgbClr val="000000"/>
                </a:solidFill>
              </a:rPr>
              <a:t>Agreement</a:t>
            </a:r>
            <a:r>
              <a:rPr lang="en-US" sz="2000" dirty="0" smtClean="0">
                <a:solidFill>
                  <a:srgbClr val="000000"/>
                </a:solidFill>
              </a:rPr>
              <a:t> </a:t>
            </a:r>
            <a:endParaRPr lang="en-US" sz="2000" dirty="0">
              <a:solidFill>
                <a:srgbClr val="000000"/>
              </a:solidFill>
            </a:endParaRPr>
          </a:p>
          <a:p>
            <a:endParaRPr lang="en-US" dirty="0"/>
          </a:p>
          <a:p>
            <a:endParaRPr lang="en-US" dirty="0"/>
          </a:p>
        </p:txBody>
      </p:sp>
      <p:sp>
        <p:nvSpPr>
          <p:cNvPr id="3" name="Slide Number Placeholder 2">
            <a:extLst>
              <a:ext uri="{FF2B5EF4-FFF2-40B4-BE49-F238E27FC236}">
                <a16:creationId xmlns="" xmlns:a16="http://schemas.microsoft.com/office/drawing/2014/main" id="{632A3342-B885-4474-9F95-D601D9F92AAB}"/>
              </a:ext>
            </a:extLst>
          </p:cNvPr>
          <p:cNvSpPr>
            <a:spLocks noGrp="1"/>
          </p:cNvSpPr>
          <p:nvPr>
            <p:ph type="sldNum" sz="quarter" idx="12"/>
          </p:nvPr>
        </p:nvSpPr>
        <p:spPr/>
        <p:txBody>
          <a:bodyPr/>
          <a:lstStyle/>
          <a:p>
            <a:fld id="{C479D5F6-EDCB-402A-AC08-4943A1820E8F}" type="slidenum">
              <a:rPr lang="en-US" smtClean="0"/>
              <a:pPr/>
              <a:t>51</a:t>
            </a:fld>
            <a:endParaRPr lang="en-US" dirty="0"/>
          </a:p>
        </p:txBody>
      </p:sp>
      <p:sp>
        <p:nvSpPr>
          <p:cNvPr id="6" name="TextBox 5"/>
          <p:cNvSpPr txBox="1"/>
          <p:nvPr/>
        </p:nvSpPr>
        <p:spPr>
          <a:xfrm>
            <a:off x="1274046" y="4856980"/>
            <a:ext cx="6590377" cy="646331"/>
          </a:xfrm>
          <a:prstGeom prst="rect">
            <a:avLst/>
          </a:prstGeom>
          <a:solidFill>
            <a:schemeClr val="accent4"/>
          </a:solidFill>
        </p:spPr>
        <p:txBody>
          <a:bodyPr wrap="square" rtlCol="0">
            <a:spAutoFit/>
          </a:bodyPr>
          <a:lstStyle/>
          <a:p>
            <a:pPr algn="ctr"/>
            <a:r>
              <a:rPr lang="en-US" dirty="0" smtClean="0"/>
              <a:t>Refer to the </a:t>
            </a:r>
            <a:r>
              <a:rPr lang="en-US" i="1" dirty="0" smtClean="0"/>
              <a:t>State Assessment Training Requirements</a:t>
            </a:r>
            <a:r>
              <a:rPr lang="en-US" dirty="0" smtClean="0"/>
              <a:t> at </a:t>
            </a:r>
            <a:r>
              <a:rPr lang="en-US" dirty="0">
                <a:solidFill>
                  <a:srgbClr val="000000"/>
                </a:solidFill>
                <a:hlinkClick r:id="rId2"/>
              </a:rPr>
              <a:t>http://www.cde.state.co.us/assessment/annual_trng_requirements</a:t>
            </a:r>
            <a:endParaRPr lang="en-US" dirty="0"/>
          </a:p>
        </p:txBody>
      </p:sp>
    </p:spTree>
    <p:extLst>
      <p:ext uri="{BB962C8B-B14F-4D97-AF65-F5344CB8AC3E}">
        <p14:creationId xmlns:p14="http://schemas.microsoft.com/office/powerpoint/2010/main" val="1701195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4DB84F-2391-4365-BFAC-A3990FF476B0}"/>
              </a:ext>
            </a:extLst>
          </p:cNvPr>
          <p:cNvSpPr>
            <a:spLocks noGrp="1"/>
          </p:cNvSpPr>
          <p:nvPr>
            <p:ph type="title"/>
          </p:nvPr>
        </p:nvSpPr>
        <p:spPr/>
        <p:txBody>
          <a:bodyPr/>
          <a:lstStyle/>
          <a:p>
            <a:r>
              <a:rPr lang="en-US" dirty="0"/>
              <a:t>Training</a:t>
            </a:r>
          </a:p>
        </p:txBody>
      </p:sp>
      <p:sp>
        <p:nvSpPr>
          <p:cNvPr id="5" name="Content Placeholder 4">
            <a:extLst>
              <a:ext uri="{FF2B5EF4-FFF2-40B4-BE49-F238E27FC236}">
                <a16:creationId xmlns="" xmlns:a16="http://schemas.microsoft.com/office/drawing/2014/main" id="{D3746148-412D-4E74-A1A3-CA7E9C98E6E1}"/>
              </a:ext>
            </a:extLst>
          </p:cNvPr>
          <p:cNvSpPr>
            <a:spLocks noGrp="1"/>
          </p:cNvSpPr>
          <p:nvPr>
            <p:ph idx="1"/>
          </p:nvPr>
        </p:nvSpPr>
        <p:spPr/>
        <p:txBody>
          <a:bodyPr/>
          <a:lstStyle/>
          <a:p>
            <a:pPr marL="342900" indent="-342900">
              <a:buClr>
                <a:sysClr val="windowText" lastClr="000000"/>
              </a:buClr>
              <a:defRPr/>
            </a:pPr>
            <a:r>
              <a:rPr lang="en-US" dirty="0">
                <a:solidFill>
                  <a:srgbClr val="000000"/>
                </a:solidFill>
              </a:rPr>
              <a:t>Comprehensive training must include:</a:t>
            </a:r>
          </a:p>
          <a:p>
            <a:pPr lvl="1">
              <a:buClr>
                <a:sysClr val="windowText" lastClr="000000"/>
              </a:buClr>
              <a:defRPr/>
            </a:pPr>
            <a:r>
              <a:rPr lang="en-US" dirty="0">
                <a:solidFill>
                  <a:srgbClr val="000000"/>
                </a:solidFill>
              </a:rPr>
              <a:t>Test Security</a:t>
            </a:r>
          </a:p>
          <a:p>
            <a:pPr lvl="1">
              <a:buClr>
                <a:sysClr val="windowText" lastClr="000000"/>
              </a:buClr>
              <a:defRPr/>
            </a:pPr>
            <a:r>
              <a:rPr lang="en-US" dirty="0">
                <a:solidFill>
                  <a:srgbClr val="000000"/>
                </a:solidFill>
              </a:rPr>
              <a:t>Standardized Test Environment</a:t>
            </a:r>
            <a:endParaRPr lang="en-US" sz="1100" dirty="0">
              <a:solidFill>
                <a:srgbClr val="000000"/>
              </a:solidFill>
            </a:endParaRPr>
          </a:p>
          <a:p>
            <a:pPr lvl="1">
              <a:buClr>
                <a:sysClr val="windowText" lastClr="000000"/>
              </a:buClr>
              <a:defRPr/>
            </a:pPr>
            <a:r>
              <a:rPr lang="en-US" dirty="0">
                <a:solidFill>
                  <a:srgbClr val="000000"/>
                </a:solidFill>
              </a:rPr>
              <a:t>Test Administration</a:t>
            </a:r>
          </a:p>
          <a:p>
            <a:pPr lvl="1">
              <a:buClr>
                <a:sysClr val="windowText" lastClr="000000"/>
              </a:buClr>
              <a:defRPr/>
            </a:pPr>
            <a:r>
              <a:rPr lang="en-US" dirty="0">
                <a:solidFill>
                  <a:srgbClr val="000000"/>
                </a:solidFill>
              </a:rPr>
              <a:t>Test Session Management (for appropriate personnel)</a:t>
            </a:r>
          </a:p>
          <a:p>
            <a:pPr lvl="1">
              <a:buClr>
                <a:sysClr val="windowText" lastClr="000000"/>
              </a:buClr>
              <a:defRPr/>
            </a:pPr>
            <a:r>
              <a:rPr lang="en-US" dirty="0">
                <a:solidFill>
                  <a:srgbClr val="000000"/>
                </a:solidFill>
              </a:rPr>
              <a:t>Test Administrator Role vs. Teacher Role</a:t>
            </a:r>
          </a:p>
          <a:p>
            <a:pPr lvl="1">
              <a:buClr>
                <a:sysClr val="windowText" lastClr="000000"/>
              </a:buClr>
              <a:defRPr/>
            </a:pPr>
            <a:r>
              <a:rPr lang="en-US" dirty="0">
                <a:solidFill>
                  <a:srgbClr val="000000"/>
                </a:solidFill>
              </a:rPr>
              <a:t>Opportunity for personnel to ask questions</a:t>
            </a:r>
          </a:p>
          <a:p>
            <a:pPr lvl="1">
              <a:buClr>
                <a:sysClr val="windowText" lastClr="000000"/>
              </a:buClr>
              <a:defRPr/>
            </a:pPr>
            <a:endParaRPr lang="en-US" dirty="0">
              <a:solidFill>
                <a:srgbClr val="000000"/>
              </a:solidFill>
            </a:endParaRPr>
          </a:p>
          <a:p>
            <a:pPr marL="342900" indent="-342900">
              <a:buClr>
                <a:sysClr val="windowText" lastClr="000000"/>
              </a:buClr>
              <a:defRPr/>
            </a:pPr>
            <a:r>
              <a:rPr lang="en-US" dirty="0">
                <a:solidFill>
                  <a:srgbClr val="000000"/>
                </a:solidFill>
              </a:rPr>
              <a:t>CDE </a:t>
            </a:r>
            <a:r>
              <a:rPr lang="en-US" dirty="0" smtClean="0">
                <a:solidFill>
                  <a:srgbClr val="000000"/>
                </a:solidFill>
              </a:rPr>
              <a:t>provides </a:t>
            </a:r>
            <a:r>
              <a:rPr lang="en-US" dirty="0">
                <a:solidFill>
                  <a:srgbClr val="000000"/>
                </a:solidFill>
              </a:rPr>
              <a:t>a basic PPT that districts may update and use for Test Administrator trainings</a:t>
            </a:r>
          </a:p>
          <a:p>
            <a:pPr lvl="1">
              <a:buClr>
                <a:sysClr val="windowText" lastClr="000000"/>
              </a:buClr>
              <a:defRPr/>
            </a:pPr>
            <a:r>
              <a:rPr lang="en-US" dirty="0" smtClean="0">
                <a:solidFill>
                  <a:srgbClr val="000000"/>
                </a:solidFill>
              </a:rPr>
              <a:t>Available in January</a:t>
            </a:r>
          </a:p>
          <a:p>
            <a:pPr lvl="1">
              <a:buClr>
                <a:sysClr val="windowText" lastClr="000000"/>
              </a:buClr>
              <a:defRPr/>
            </a:pPr>
            <a:r>
              <a:rPr lang="en-US" dirty="0" smtClean="0">
                <a:solidFill>
                  <a:srgbClr val="000000"/>
                </a:solidFill>
              </a:rPr>
              <a:t>There </a:t>
            </a:r>
            <a:r>
              <a:rPr lang="en-US" dirty="0">
                <a:solidFill>
                  <a:srgbClr val="000000"/>
                </a:solidFill>
              </a:rPr>
              <a:t>are separate PPTs for CBT and PBT</a:t>
            </a:r>
          </a:p>
          <a:p>
            <a:pPr lvl="1">
              <a:buClr>
                <a:sysClr val="windowText" lastClr="000000"/>
              </a:buClr>
              <a:defRPr/>
            </a:pPr>
            <a:r>
              <a:rPr lang="en-US" dirty="0" smtClean="0">
                <a:solidFill>
                  <a:srgbClr val="000000"/>
                </a:solidFill>
              </a:rPr>
              <a:t>Districts need </a:t>
            </a:r>
            <a:r>
              <a:rPr lang="en-US" dirty="0">
                <a:solidFill>
                  <a:srgbClr val="000000"/>
                </a:solidFill>
              </a:rPr>
              <a:t>to add district-specific instructions </a:t>
            </a:r>
            <a:endParaRPr lang="en-US" dirty="0" smtClean="0">
              <a:solidFill>
                <a:srgbClr val="000000"/>
              </a:solidFill>
            </a:endParaRPr>
          </a:p>
          <a:p>
            <a:pPr marL="342900" indent="-342900"/>
            <a:endParaRPr lang="en-US" dirty="0"/>
          </a:p>
        </p:txBody>
      </p:sp>
      <p:sp>
        <p:nvSpPr>
          <p:cNvPr id="3" name="Slide Number Placeholder 2">
            <a:extLst>
              <a:ext uri="{FF2B5EF4-FFF2-40B4-BE49-F238E27FC236}">
                <a16:creationId xmlns="" xmlns:a16="http://schemas.microsoft.com/office/drawing/2014/main" id="{DC304E8B-64D4-4520-BD31-8E5DA681C8C8}"/>
              </a:ext>
            </a:extLst>
          </p:cNvPr>
          <p:cNvSpPr>
            <a:spLocks noGrp="1"/>
          </p:cNvSpPr>
          <p:nvPr>
            <p:ph type="sldNum" sz="quarter" idx="12"/>
          </p:nvPr>
        </p:nvSpPr>
        <p:spPr/>
        <p:txBody>
          <a:bodyPr/>
          <a:lstStyle/>
          <a:p>
            <a:fld id="{C479D5F6-EDCB-402A-AC08-4943A1820E8F}" type="slidenum">
              <a:rPr lang="en-US" smtClean="0"/>
              <a:pPr/>
              <a:t>52</a:t>
            </a:fld>
            <a:endParaRPr lang="en-US" dirty="0"/>
          </a:p>
        </p:txBody>
      </p:sp>
    </p:spTree>
    <p:extLst>
      <p:ext uri="{BB962C8B-B14F-4D97-AF65-F5344CB8AC3E}">
        <p14:creationId xmlns:p14="http://schemas.microsoft.com/office/powerpoint/2010/main" val="28372259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4DB84F-2391-4365-BFAC-A3990FF476B0}"/>
              </a:ext>
            </a:extLst>
          </p:cNvPr>
          <p:cNvSpPr>
            <a:spLocks noGrp="1"/>
          </p:cNvSpPr>
          <p:nvPr>
            <p:ph type="title"/>
          </p:nvPr>
        </p:nvSpPr>
        <p:spPr/>
        <p:txBody>
          <a:bodyPr/>
          <a:lstStyle/>
          <a:p>
            <a:r>
              <a:rPr lang="en-US" dirty="0"/>
              <a:t>Who Can Administer a Test?</a:t>
            </a:r>
          </a:p>
        </p:txBody>
      </p:sp>
      <p:sp>
        <p:nvSpPr>
          <p:cNvPr id="5" name="Content Placeholder 4">
            <a:extLst>
              <a:ext uri="{FF2B5EF4-FFF2-40B4-BE49-F238E27FC236}">
                <a16:creationId xmlns="" xmlns:a16="http://schemas.microsoft.com/office/drawing/2014/main" id="{C862E919-A421-43DA-A28E-F82B5706E1D7}"/>
              </a:ext>
            </a:extLst>
          </p:cNvPr>
          <p:cNvSpPr>
            <a:spLocks noGrp="1"/>
          </p:cNvSpPr>
          <p:nvPr>
            <p:ph idx="1"/>
          </p:nvPr>
        </p:nvSpPr>
        <p:spPr>
          <a:xfrm>
            <a:off x="628650" y="986718"/>
            <a:ext cx="7886700" cy="5116995"/>
          </a:xfrm>
        </p:spPr>
        <p:txBody>
          <a:bodyPr/>
          <a:lstStyle/>
          <a:p>
            <a:pPr marL="342900" indent="-342900">
              <a:lnSpc>
                <a:spcPct val="100000"/>
              </a:lnSpc>
              <a:defRPr/>
            </a:pPr>
            <a:r>
              <a:rPr lang="en-US" dirty="0">
                <a:solidFill>
                  <a:sysClr val="windowText" lastClr="000000"/>
                </a:solidFill>
              </a:rPr>
              <a:t>School and district employees who are trained on this year’s procedures and security</a:t>
            </a:r>
          </a:p>
          <a:p>
            <a:pPr lvl="1">
              <a:lnSpc>
                <a:spcPct val="100000"/>
              </a:lnSpc>
              <a:defRPr/>
            </a:pPr>
            <a:r>
              <a:rPr lang="en-US" dirty="0">
                <a:solidFill>
                  <a:sysClr val="windowText" lastClr="000000"/>
                </a:solidFill>
              </a:rPr>
              <a:t>Long term subs may be Test Administrators </a:t>
            </a:r>
          </a:p>
          <a:p>
            <a:pPr marL="285750" indent="-285750">
              <a:lnSpc>
                <a:spcPct val="100000"/>
              </a:lnSpc>
              <a:defRPr/>
            </a:pPr>
            <a:endParaRPr lang="en-US" sz="1200" dirty="0">
              <a:solidFill>
                <a:sysClr val="windowText" lastClr="000000"/>
              </a:solidFill>
            </a:endParaRPr>
          </a:p>
          <a:p>
            <a:pPr marL="342900" indent="-342900">
              <a:lnSpc>
                <a:spcPct val="100000"/>
              </a:lnSpc>
              <a:defRPr/>
            </a:pPr>
            <a:r>
              <a:rPr lang="en-US" dirty="0">
                <a:solidFill>
                  <a:sysClr val="windowText" lastClr="000000"/>
                </a:solidFill>
              </a:rPr>
              <a:t>Student Teachers are NOT allowed to be the only person in the room or responsible for the administration of the assessment</a:t>
            </a:r>
          </a:p>
          <a:p>
            <a:pPr lvl="1">
              <a:lnSpc>
                <a:spcPct val="100000"/>
              </a:lnSpc>
              <a:defRPr/>
            </a:pPr>
            <a:r>
              <a:rPr lang="en-US" dirty="0">
                <a:solidFill>
                  <a:sysClr val="windowText" lastClr="000000"/>
                </a:solidFill>
              </a:rPr>
              <a:t>Student teachers may be an additional person (proctor) in the room during testing</a:t>
            </a:r>
          </a:p>
          <a:p>
            <a:endParaRPr lang="en-US" dirty="0"/>
          </a:p>
          <a:p>
            <a:endParaRPr lang="en-US" dirty="0"/>
          </a:p>
        </p:txBody>
      </p:sp>
      <p:sp>
        <p:nvSpPr>
          <p:cNvPr id="3" name="Slide Number Placeholder 2">
            <a:extLst>
              <a:ext uri="{FF2B5EF4-FFF2-40B4-BE49-F238E27FC236}">
                <a16:creationId xmlns="" xmlns:a16="http://schemas.microsoft.com/office/drawing/2014/main" id="{DC304E8B-64D4-4520-BD31-8E5DA681C8C8}"/>
              </a:ext>
            </a:extLst>
          </p:cNvPr>
          <p:cNvSpPr>
            <a:spLocks noGrp="1"/>
          </p:cNvSpPr>
          <p:nvPr>
            <p:ph type="sldNum" sz="quarter" idx="12"/>
          </p:nvPr>
        </p:nvSpPr>
        <p:spPr/>
        <p:txBody>
          <a:bodyPr/>
          <a:lstStyle/>
          <a:p>
            <a:fld id="{C479D5F6-EDCB-402A-AC08-4943A1820E8F}" type="slidenum">
              <a:rPr lang="en-US" smtClean="0"/>
              <a:pPr/>
              <a:t>53</a:t>
            </a:fld>
            <a:endParaRPr lang="en-US" dirty="0"/>
          </a:p>
        </p:txBody>
      </p:sp>
      <p:sp>
        <p:nvSpPr>
          <p:cNvPr id="11" name="7-Point Star 10"/>
          <p:cNvSpPr/>
          <p:nvPr/>
        </p:nvSpPr>
        <p:spPr>
          <a:xfrm>
            <a:off x="7255380" y="29460"/>
            <a:ext cx="1888620" cy="999858"/>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Common Question</a:t>
            </a:r>
            <a:endParaRPr lang="en-US" dirty="0"/>
          </a:p>
        </p:txBody>
      </p:sp>
    </p:spTree>
    <p:extLst>
      <p:ext uri="{BB962C8B-B14F-4D97-AF65-F5344CB8AC3E}">
        <p14:creationId xmlns:p14="http://schemas.microsoft.com/office/powerpoint/2010/main" val="15076096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Readiness</a:t>
            </a:r>
          </a:p>
        </p:txBody>
      </p:sp>
      <p:sp>
        <p:nvSpPr>
          <p:cNvPr id="5" name="Content Placeholder 4">
            <a:extLst>
              <a:ext uri="{FF2B5EF4-FFF2-40B4-BE49-F238E27FC236}">
                <a16:creationId xmlns="" xmlns:a16="http://schemas.microsoft.com/office/drawing/2014/main" id="{207DBC54-8DA6-4ACC-A897-ED3F0DC13CDA}"/>
              </a:ext>
            </a:extLst>
          </p:cNvPr>
          <p:cNvSpPr>
            <a:spLocks noGrp="1"/>
          </p:cNvSpPr>
          <p:nvPr>
            <p:ph idx="1"/>
          </p:nvPr>
        </p:nvSpPr>
        <p:spPr>
          <a:xfrm>
            <a:off x="628650" y="848549"/>
            <a:ext cx="7886700" cy="5647141"/>
          </a:xfrm>
        </p:spPr>
        <p:txBody>
          <a:bodyPr>
            <a:normAutofit fontScale="92500" lnSpcReduction="20000"/>
          </a:bodyPr>
          <a:lstStyle/>
          <a:p>
            <a:pPr marL="0" indent="0">
              <a:lnSpc>
                <a:spcPct val="120000"/>
              </a:lnSpc>
              <a:buClr>
                <a:sysClr val="windowText" lastClr="000000"/>
              </a:buClr>
              <a:buNone/>
              <a:defRPr/>
            </a:pPr>
            <a:r>
              <a:rPr lang="en-US" sz="2000" dirty="0">
                <a:solidFill>
                  <a:sysClr val="windowText" lastClr="000000"/>
                </a:solidFill>
              </a:rPr>
              <a:t>Student practice resources are available on </a:t>
            </a:r>
            <a:r>
              <a:rPr lang="en-US" sz="2000" dirty="0">
                <a:solidFill>
                  <a:sysClr val="windowText" lastClr="000000"/>
                </a:solidFill>
                <a:hlinkClick r:id="rId2"/>
              </a:rPr>
              <a:t>http://coassessments.com</a:t>
            </a:r>
            <a:endParaRPr lang="en-US" sz="2000" dirty="0">
              <a:solidFill>
                <a:sysClr val="windowText" lastClr="000000"/>
              </a:solidFill>
            </a:endParaRPr>
          </a:p>
          <a:p>
            <a:pPr lvl="1">
              <a:lnSpc>
                <a:spcPct val="120000"/>
              </a:lnSpc>
              <a:buClr>
                <a:sysClr val="windowText" lastClr="000000"/>
              </a:buClr>
              <a:defRPr/>
            </a:pPr>
            <a:r>
              <a:rPr lang="en-US" sz="2100" dirty="0" smtClean="0">
                <a:solidFill>
                  <a:sysClr val="windowText" lastClr="000000"/>
                </a:solidFill>
              </a:rPr>
              <a:t>Colorado Practice Resources (CPRs)</a:t>
            </a:r>
          </a:p>
          <a:p>
            <a:pPr lvl="2">
              <a:lnSpc>
                <a:spcPct val="120000"/>
              </a:lnSpc>
              <a:buClr>
                <a:sysClr val="windowText" lastClr="000000"/>
              </a:buClr>
              <a:defRPr/>
            </a:pPr>
            <a:r>
              <a:rPr lang="en-US" sz="1900" dirty="0" smtClean="0">
                <a:solidFill>
                  <a:sysClr val="windowText" lastClr="000000"/>
                </a:solidFill>
              </a:rPr>
              <a:t>Computer-based </a:t>
            </a:r>
            <a:r>
              <a:rPr lang="en-US" sz="1900" dirty="0">
                <a:solidFill>
                  <a:sysClr val="windowText" lastClr="000000"/>
                </a:solidFill>
              </a:rPr>
              <a:t>testing</a:t>
            </a:r>
          </a:p>
          <a:p>
            <a:pPr lvl="2">
              <a:lnSpc>
                <a:spcPct val="120000"/>
              </a:lnSpc>
              <a:buClr>
                <a:sysClr val="windowText" lastClr="000000"/>
              </a:buClr>
              <a:defRPr/>
            </a:pPr>
            <a:r>
              <a:rPr lang="en-US" sz="1900" dirty="0" smtClean="0">
                <a:solidFill>
                  <a:sysClr val="windowText" lastClr="000000"/>
                </a:solidFill>
              </a:rPr>
              <a:t>Paper-based </a:t>
            </a:r>
            <a:r>
              <a:rPr lang="en-US" sz="1900" dirty="0">
                <a:solidFill>
                  <a:sysClr val="windowText" lastClr="000000"/>
                </a:solidFill>
              </a:rPr>
              <a:t>testing</a:t>
            </a:r>
          </a:p>
          <a:p>
            <a:pPr lvl="1">
              <a:lnSpc>
                <a:spcPct val="120000"/>
              </a:lnSpc>
              <a:buClr>
                <a:sysClr val="windowText" lastClr="000000"/>
              </a:buClr>
              <a:defRPr/>
            </a:pPr>
            <a:r>
              <a:rPr lang="en-US" sz="2100" dirty="0">
                <a:solidFill>
                  <a:sysClr val="windowText" lastClr="000000"/>
                </a:solidFill>
              </a:rPr>
              <a:t>CPR </a:t>
            </a:r>
            <a:r>
              <a:rPr lang="en-US" sz="2100" dirty="0" smtClean="0">
                <a:solidFill>
                  <a:sysClr val="windowText" lastClr="000000"/>
                </a:solidFill>
              </a:rPr>
              <a:t>Guides - include scoring information (e.g., answer keys and rubrics)</a:t>
            </a:r>
            <a:endParaRPr lang="en-US" sz="2100" dirty="0">
              <a:solidFill>
                <a:sysClr val="windowText" lastClr="000000"/>
              </a:solidFill>
            </a:endParaRPr>
          </a:p>
          <a:p>
            <a:pPr lvl="1">
              <a:lnSpc>
                <a:spcPct val="120000"/>
              </a:lnSpc>
              <a:buClr>
                <a:sysClr val="windowText" lastClr="000000"/>
              </a:buClr>
              <a:defRPr/>
            </a:pPr>
            <a:r>
              <a:rPr lang="en-US" sz="2100" dirty="0" smtClean="0">
                <a:solidFill>
                  <a:sysClr val="windowText" lastClr="000000"/>
                </a:solidFill>
              </a:rPr>
              <a:t>Updated TestNav </a:t>
            </a:r>
            <a:r>
              <a:rPr lang="en-US" sz="2100" dirty="0">
                <a:solidFill>
                  <a:sysClr val="windowText" lastClr="000000"/>
                </a:solidFill>
              </a:rPr>
              <a:t>tutorial with a walk through </a:t>
            </a:r>
            <a:r>
              <a:rPr lang="en-US" sz="2100" dirty="0" smtClean="0">
                <a:solidFill>
                  <a:sysClr val="windowText" lastClr="000000"/>
                </a:solidFill>
              </a:rPr>
              <a:t>of various item </a:t>
            </a:r>
            <a:r>
              <a:rPr lang="en-US" sz="2100" dirty="0">
                <a:solidFill>
                  <a:sysClr val="windowText" lastClr="000000"/>
                </a:solidFill>
              </a:rPr>
              <a:t>types</a:t>
            </a:r>
          </a:p>
          <a:p>
            <a:pPr marL="0" indent="0">
              <a:lnSpc>
                <a:spcPct val="120000"/>
              </a:lnSpc>
              <a:buClr>
                <a:sysClr val="windowText" lastClr="000000"/>
              </a:buClr>
              <a:buNone/>
              <a:defRPr/>
            </a:pPr>
            <a:endParaRPr lang="en-US" sz="2000" dirty="0">
              <a:solidFill>
                <a:sysClr val="windowText" lastClr="000000"/>
              </a:solidFill>
            </a:endParaRPr>
          </a:p>
          <a:p>
            <a:pPr marL="0" indent="0">
              <a:lnSpc>
                <a:spcPct val="120000"/>
              </a:lnSpc>
              <a:buClr>
                <a:sysClr val="windowText" lastClr="000000"/>
              </a:buClr>
              <a:buNone/>
              <a:defRPr/>
            </a:pPr>
            <a:r>
              <a:rPr lang="en-US" sz="2000" dirty="0">
                <a:solidFill>
                  <a:sysClr val="windowText" lastClr="000000"/>
                </a:solidFill>
              </a:rPr>
              <a:t>During testing, Test Administrators cannot help students with TestNav navigation and answering questions in test books</a:t>
            </a:r>
          </a:p>
          <a:p>
            <a:pPr lvl="1">
              <a:lnSpc>
                <a:spcPct val="120000"/>
              </a:lnSpc>
              <a:buClr>
                <a:sysClr val="windowText" lastClr="000000"/>
              </a:buClr>
              <a:buBlip>
                <a:blip r:embed="rId3"/>
              </a:buBlip>
              <a:defRPr/>
            </a:pPr>
            <a:r>
              <a:rPr lang="en-US" sz="2100" dirty="0">
                <a:solidFill>
                  <a:sysClr val="windowText" lastClr="000000"/>
                </a:solidFill>
              </a:rPr>
              <a:t>May not help with how to answer a question</a:t>
            </a:r>
          </a:p>
          <a:p>
            <a:pPr lvl="1">
              <a:lnSpc>
                <a:spcPct val="120000"/>
              </a:lnSpc>
              <a:buClr>
                <a:sysClr val="windowText" lastClr="000000"/>
              </a:buClr>
              <a:buBlip>
                <a:blip r:embed="rId3"/>
              </a:buBlip>
              <a:defRPr/>
            </a:pPr>
            <a:r>
              <a:rPr lang="en-US" sz="2100" dirty="0">
                <a:solidFill>
                  <a:sysClr val="windowText" lastClr="000000"/>
                </a:solidFill>
              </a:rPr>
              <a:t>May not show how to go to the next question or use the review screen</a:t>
            </a:r>
          </a:p>
          <a:p>
            <a:pPr lvl="1">
              <a:lnSpc>
                <a:spcPct val="120000"/>
              </a:lnSpc>
              <a:buClr>
                <a:sysClr val="windowText" lastClr="000000"/>
              </a:buClr>
              <a:buBlip>
                <a:blip r:embed="rId3"/>
              </a:buBlip>
              <a:defRPr/>
            </a:pPr>
            <a:r>
              <a:rPr lang="en-US" sz="2100" dirty="0">
                <a:solidFill>
                  <a:sysClr val="windowText" lastClr="000000"/>
                </a:solidFill>
              </a:rPr>
              <a:t>May not assist with drag and drop or other technology enhanced items</a:t>
            </a:r>
          </a:p>
          <a:p>
            <a:pPr marL="0" indent="0">
              <a:lnSpc>
                <a:spcPct val="120000"/>
              </a:lnSpc>
              <a:buClr>
                <a:sysClr val="windowText" lastClr="000000"/>
              </a:buClr>
              <a:buNone/>
              <a:defRPr/>
            </a:pPr>
            <a:endParaRPr lang="en-US" sz="2000" dirty="0">
              <a:solidFill>
                <a:sysClr val="windowText" lastClr="000000"/>
              </a:solidFill>
            </a:endParaRPr>
          </a:p>
          <a:p>
            <a:pPr marL="0" indent="0">
              <a:lnSpc>
                <a:spcPct val="120000"/>
              </a:lnSpc>
              <a:buClr>
                <a:sysClr val="windowText" lastClr="000000"/>
              </a:buClr>
              <a:buNone/>
              <a:defRPr/>
            </a:pPr>
            <a:r>
              <a:rPr lang="en-US" sz="2000" dirty="0">
                <a:solidFill>
                  <a:sysClr val="windowText" lastClr="000000"/>
                </a:solidFill>
              </a:rPr>
              <a:t>Strongly recommend students are provided </a:t>
            </a:r>
            <a:r>
              <a:rPr lang="en-US" sz="2000" dirty="0" smtClean="0">
                <a:solidFill>
                  <a:sysClr val="windowText" lastClr="000000"/>
                </a:solidFill>
              </a:rPr>
              <a:t>access </a:t>
            </a:r>
            <a:r>
              <a:rPr lang="en-US" sz="2000" dirty="0">
                <a:solidFill>
                  <a:sysClr val="windowText" lastClr="000000"/>
                </a:solidFill>
              </a:rPr>
              <a:t>to CPRs prior to testing</a:t>
            </a:r>
          </a:p>
          <a:p>
            <a:pPr lvl="1">
              <a:lnSpc>
                <a:spcPct val="120000"/>
              </a:lnSpc>
              <a:buClr>
                <a:sysClr val="windowText" lastClr="000000"/>
              </a:buClr>
              <a:defRPr/>
            </a:pPr>
            <a:r>
              <a:rPr lang="en-US" sz="2100" dirty="0">
                <a:solidFill>
                  <a:prstClr val="black"/>
                </a:solidFill>
                <a:ea typeface="ＭＳ Ｐゴシック" pitchFamily="34" charset="-128"/>
              </a:rPr>
              <a:t>Includes</a:t>
            </a:r>
            <a:r>
              <a:rPr lang="en-US" sz="2100" dirty="0">
                <a:solidFill>
                  <a:sysClr val="windowText" lastClr="000000"/>
                </a:solidFill>
              </a:rPr>
              <a:t> forms with accessibility features and accommodations</a:t>
            </a:r>
          </a:p>
          <a:p>
            <a:endParaRPr lang="en-US" dirty="0"/>
          </a:p>
          <a:p>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54</a:t>
            </a:fld>
            <a:endParaRPr lang="en-US" dirty="0"/>
          </a:p>
        </p:txBody>
      </p:sp>
    </p:spTree>
    <p:extLst>
      <p:ext uri="{BB962C8B-B14F-4D97-AF65-F5344CB8AC3E}">
        <p14:creationId xmlns:p14="http://schemas.microsoft.com/office/powerpoint/2010/main" val="10843412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4DB84F-2391-4365-BFAC-A3990FF476B0}"/>
              </a:ext>
            </a:extLst>
          </p:cNvPr>
          <p:cNvSpPr>
            <a:spLocks noGrp="1"/>
          </p:cNvSpPr>
          <p:nvPr>
            <p:ph type="title"/>
          </p:nvPr>
        </p:nvSpPr>
        <p:spPr/>
        <p:txBody>
          <a:bodyPr/>
          <a:lstStyle/>
          <a:p>
            <a:r>
              <a:rPr lang="en-US" dirty="0"/>
              <a:t>Student Readiness</a:t>
            </a:r>
          </a:p>
        </p:txBody>
      </p:sp>
      <p:sp>
        <p:nvSpPr>
          <p:cNvPr id="3" name="Slide Number Placeholder 2">
            <a:extLst>
              <a:ext uri="{FF2B5EF4-FFF2-40B4-BE49-F238E27FC236}">
                <a16:creationId xmlns="" xmlns:a16="http://schemas.microsoft.com/office/drawing/2014/main" id="{DC304E8B-64D4-4520-BD31-8E5DA681C8C8}"/>
              </a:ext>
            </a:extLst>
          </p:cNvPr>
          <p:cNvSpPr>
            <a:spLocks noGrp="1"/>
          </p:cNvSpPr>
          <p:nvPr>
            <p:ph type="sldNum" sz="quarter" idx="12"/>
          </p:nvPr>
        </p:nvSpPr>
        <p:spPr/>
        <p:txBody>
          <a:bodyPr/>
          <a:lstStyle/>
          <a:p>
            <a:fld id="{C479D5F6-EDCB-402A-AC08-4943A1820E8F}" type="slidenum">
              <a:rPr lang="en-US" smtClean="0"/>
              <a:pPr/>
              <a:t>55</a:t>
            </a:fld>
            <a:endParaRPr lang="en-US" dirty="0"/>
          </a:p>
        </p:txBody>
      </p:sp>
      <p:sp>
        <p:nvSpPr>
          <p:cNvPr id="4" name="Content Placeholder 1">
            <a:extLst>
              <a:ext uri="{FF2B5EF4-FFF2-40B4-BE49-F238E27FC236}">
                <a16:creationId xmlns="" xmlns:a16="http://schemas.microsoft.com/office/drawing/2014/main" id="{4AEA9DC6-59E6-4679-86C8-5F0A8E145140}"/>
              </a:ext>
            </a:extLst>
          </p:cNvPr>
          <p:cNvSpPr txBox="1">
            <a:spLocks/>
          </p:cNvSpPr>
          <p:nvPr/>
        </p:nvSpPr>
        <p:spPr>
          <a:xfrm>
            <a:off x="628650" y="1463040"/>
            <a:ext cx="78867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spcBef>
                <a:spcPct val="0"/>
              </a:spcBef>
              <a:spcAft>
                <a:spcPct val="0"/>
              </a:spcAft>
              <a:buNone/>
            </a:pPr>
            <a:r>
              <a:rPr lang="en-US" sz="2200" dirty="0" smtClean="0">
                <a:solidFill>
                  <a:prstClr val="black"/>
                </a:solidFill>
                <a:ea typeface="ＭＳ Ｐゴシック" pitchFamily="34" charset="-128"/>
              </a:rPr>
              <a:t>Additional ways to access CBT CPRs:</a:t>
            </a:r>
            <a:endParaRPr lang="en-US" sz="2200" dirty="0">
              <a:solidFill>
                <a:prstClr val="black"/>
              </a:solidFill>
              <a:ea typeface="ＭＳ Ｐゴシック" pitchFamily="34" charset="-128"/>
            </a:endParaRPr>
          </a:p>
          <a:p>
            <a:pPr marL="914400" lvl="1" indent="-457200" fontAlgn="base">
              <a:lnSpc>
                <a:spcPct val="100000"/>
              </a:lnSpc>
              <a:spcBef>
                <a:spcPct val="0"/>
              </a:spcBef>
              <a:spcAft>
                <a:spcPct val="0"/>
              </a:spcAft>
              <a:buFont typeface="+mj-lt"/>
              <a:buAutoNum type="arabicPeriod"/>
            </a:pPr>
            <a:endParaRPr lang="en-US" dirty="0">
              <a:solidFill>
                <a:prstClr val="black"/>
              </a:solidFill>
              <a:ea typeface="ＭＳ Ｐゴシック" pitchFamily="34" charset="-128"/>
            </a:endParaRPr>
          </a:p>
          <a:p>
            <a:pPr lvl="1" fontAlgn="base">
              <a:lnSpc>
                <a:spcPct val="100000"/>
              </a:lnSpc>
              <a:spcBef>
                <a:spcPct val="0"/>
              </a:spcBef>
              <a:spcAft>
                <a:spcPct val="0"/>
              </a:spcAft>
            </a:pPr>
            <a:r>
              <a:rPr lang="en-US" dirty="0">
                <a:solidFill>
                  <a:prstClr val="black"/>
                </a:solidFill>
                <a:ea typeface="ＭＳ Ｐゴシック" pitchFamily="34" charset="-128"/>
              </a:rPr>
              <a:t>TestNav App</a:t>
            </a:r>
          </a:p>
          <a:p>
            <a:pPr marL="1200150" lvl="2" indent="-285750" fontAlgn="base">
              <a:lnSpc>
                <a:spcPct val="100000"/>
              </a:lnSpc>
              <a:spcBef>
                <a:spcPct val="0"/>
              </a:spcBef>
              <a:spcAft>
                <a:spcPct val="0"/>
              </a:spcAft>
            </a:pPr>
            <a:r>
              <a:rPr lang="en-US" dirty="0">
                <a:solidFill>
                  <a:prstClr val="black"/>
                </a:solidFill>
                <a:ea typeface="ＭＳ Ｐゴシック" pitchFamily="34" charset="-128"/>
              </a:rPr>
              <a:t>Navigate to “Colorado” sign in </a:t>
            </a:r>
            <a:r>
              <a:rPr lang="en-US" dirty="0" smtClean="0">
                <a:solidFill>
                  <a:prstClr val="black"/>
                </a:solidFill>
                <a:ea typeface="ＭＳ Ｐゴシック" pitchFamily="34" charset="-128"/>
              </a:rPr>
              <a:t>page</a:t>
            </a:r>
          </a:p>
          <a:p>
            <a:pPr marL="1200150" lvl="2" indent="-285750" fontAlgn="base">
              <a:lnSpc>
                <a:spcPct val="100000"/>
              </a:lnSpc>
              <a:spcBef>
                <a:spcPct val="0"/>
              </a:spcBef>
              <a:spcAft>
                <a:spcPct val="0"/>
              </a:spcAft>
            </a:pPr>
            <a:r>
              <a:rPr lang="en-US" dirty="0" smtClean="0">
                <a:solidFill>
                  <a:prstClr val="black"/>
                </a:solidFill>
                <a:ea typeface="ＭＳ Ｐゴシック" pitchFamily="34" charset="-128"/>
              </a:rPr>
              <a:t>Select </a:t>
            </a:r>
            <a:r>
              <a:rPr lang="en-US" dirty="0">
                <a:solidFill>
                  <a:prstClr val="black"/>
                </a:solidFill>
                <a:ea typeface="ＭＳ Ｐゴシック" pitchFamily="34" charset="-128"/>
              </a:rPr>
              <a:t>“Practice Tests” link</a:t>
            </a:r>
          </a:p>
          <a:p>
            <a:pPr marL="285750" indent="-285750" fontAlgn="base">
              <a:lnSpc>
                <a:spcPct val="100000"/>
              </a:lnSpc>
              <a:spcBef>
                <a:spcPct val="0"/>
              </a:spcBef>
              <a:spcAft>
                <a:spcPct val="0"/>
              </a:spcAft>
            </a:pPr>
            <a:endParaRPr lang="en-US" sz="2200" dirty="0">
              <a:solidFill>
                <a:prstClr val="black"/>
              </a:solidFill>
              <a:ea typeface="ＭＳ Ｐゴシック" pitchFamily="34" charset="-128"/>
            </a:endParaRPr>
          </a:p>
          <a:p>
            <a:pPr marL="285750" indent="-285750" fontAlgn="base">
              <a:lnSpc>
                <a:spcPct val="100000"/>
              </a:lnSpc>
              <a:spcBef>
                <a:spcPct val="0"/>
              </a:spcBef>
              <a:spcAft>
                <a:spcPct val="0"/>
              </a:spcAft>
            </a:pPr>
            <a:endParaRPr lang="en-US" sz="2200" dirty="0">
              <a:solidFill>
                <a:prstClr val="black"/>
              </a:solidFill>
              <a:ea typeface="ＭＳ Ｐゴシック" pitchFamily="34" charset="-128"/>
            </a:endParaRPr>
          </a:p>
          <a:p>
            <a:pPr marL="285750" indent="-285750" fontAlgn="base">
              <a:lnSpc>
                <a:spcPct val="100000"/>
              </a:lnSpc>
              <a:spcBef>
                <a:spcPct val="0"/>
              </a:spcBef>
              <a:spcAft>
                <a:spcPct val="0"/>
              </a:spcAft>
            </a:pPr>
            <a:endParaRPr lang="en-US" sz="2200" dirty="0">
              <a:solidFill>
                <a:prstClr val="black"/>
              </a:solidFill>
              <a:ea typeface="ＭＳ Ｐゴシック" pitchFamily="34" charset="-128"/>
            </a:endParaRPr>
          </a:p>
          <a:p>
            <a:pPr fontAlgn="base">
              <a:lnSpc>
                <a:spcPct val="100000"/>
              </a:lnSpc>
              <a:spcBef>
                <a:spcPct val="0"/>
              </a:spcBef>
              <a:spcAft>
                <a:spcPct val="0"/>
              </a:spcAft>
            </a:pPr>
            <a:endParaRPr lang="en-US" sz="2200" dirty="0">
              <a:solidFill>
                <a:prstClr val="black"/>
              </a:solidFill>
              <a:ea typeface="ＭＳ Ｐゴシック" pitchFamily="34" charset="-128"/>
            </a:endParaRPr>
          </a:p>
          <a:p>
            <a:pPr marL="285750" indent="-285750" fontAlgn="base">
              <a:lnSpc>
                <a:spcPct val="100000"/>
              </a:lnSpc>
              <a:spcBef>
                <a:spcPct val="0"/>
              </a:spcBef>
              <a:spcAft>
                <a:spcPct val="0"/>
              </a:spcAft>
            </a:pPr>
            <a:endParaRPr lang="en-US" sz="2200" dirty="0">
              <a:solidFill>
                <a:prstClr val="black"/>
              </a:solidFill>
              <a:ea typeface="ＭＳ Ｐゴシック" pitchFamily="34" charset="-128"/>
            </a:endParaRPr>
          </a:p>
          <a:p>
            <a:pPr lvl="1" fontAlgn="base">
              <a:lnSpc>
                <a:spcPct val="100000"/>
              </a:lnSpc>
              <a:spcBef>
                <a:spcPct val="0"/>
              </a:spcBef>
              <a:spcAft>
                <a:spcPct val="0"/>
              </a:spcAft>
            </a:pPr>
            <a:r>
              <a:rPr lang="en-US" dirty="0" err="1" smtClean="0">
                <a:solidFill>
                  <a:prstClr val="black"/>
                </a:solidFill>
                <a:ea typeface="ＭＳ Ｐゴシック" pitchFamily="34" charset="-128"/>
              </a:rPr>
              <a:t>PAnext</a:t>
            </a:r>
            <a:r>
              <a:rPr lang="en-US" dirty="0" smtClean="0">
                <a:solidFill>
                  <a:prstClr val="black"/>
                </a:solidFill>
                <a:ea typeface="ＭＳ Ｐゴシック" pitchFamily="34" charset="-128"/>
              </a:rPr>
              <a:t> </a:t>
            </a:r>
            <a:r>
              <a:rPr lang="en-US" dirty="0">
                <a:solidFill>
                  <a:prstClr val="black"/>
                </a:solidFill>
                <a:ea typeface="ＭＳ Ｐゴシック" pitchFamily="34" charset="-128"/>
              </a:rPr>
              <a:t>Training Center</a:t>
            </a:r>
          </a:p>
          <a:p>
            <a:pPr marL="1200150" lvl="2" indent="-285750" fontAlgn="base">
              <a:lnSpc>
                <a:spcPct val="100000"/>
              </a:lnSpc>
              <a:spcBef>
                <a:spcPct val="0"/>
              </a:spcBef>
              <a:spcAft>
                <a:spcPct val="0"/>
              </a:spcAft>
            </a:pPr>
            <a:r>
              <a:rPr lang="en-US" dirty="0">
                <a:solidFill>
                  <a:prstClr val="black"/>
                </a:solidFill>
                <a:ea typeface="ＭＳ Ｐゴシック" pitchFamily="34" charset="-128"/>
              </a:rPr>
              <a:t>Requires login from student testing ticket</a:t>
            </a:r>
          </a:p>
          <a:p>
            <a:pPr marL="1200150" lvl="2" indent="-285750" fontAlgn="base">
              <a:lnSpc>
                <a:spcPct val="100000"/>
              </a:lnSpc>
              <a:spcBef>
                <a:spcPct val="0"/>
              </a:spcBef>
              <a:spcAft>
                <a:spcPct val="0"/>
              </a:spcAft>
            </a:pPr>
            <a:r>
              <a:rPr lang="en-US" dirty="0">
                <a:solidFill>
                  <a:prstClr val="black"/>
                </a:solidFill>
                <a:ea typeface="ＭＳ Ｐゴシック" pitchFamily="34" charset="-128"/>
              </a:rPr>
              <a:t>Secure practice sessions must be setup in advance</a:t>
            </a:r>
          </a:p>
          <a:p>
            <a:endParaRPr lang="en-US" dirty="0"/>
          </a:p>
        </p:txBody>
      </p:sp>
      <p:pic>
        <p:nvPicPr>
          <p:cNvPr id="5" name="Picture 4">
            <a:extLst>
              <a:ext uri="{FF2B5EF4-FFF2-40B4-BE49-F238E27FC236}">
                <a16:creationId xmlns="" xmlns:a16="http://schemas.microsoft.com/office/drawing/2014/main" id="{73F6C945-2F57-443D-A031-6F989860F67A}"/>
              </a:ext>
            </a:extLst>
          </p:cNvPr>
          <p:cNvPicPr>
            <a:picLocks noChangeAspect="1"/>
          </p:cNvPicPr>
          <p:nvPr/>
        </p:nvPicPr>
        <p:blipFill>
          <a:blip r:embed="rId2"/>
          <a:stretch>
            <a:fillRect/>
          </a:stretch>
        </p:blipFill>
        <p:spPr>
          <a:xfrm>
            <a:off x="6125436" y="2110162"/>
            <a:ext cx="2019300" cy="752475"/>
          </a:xfrm>
          <a:prstGeom prst="rect">
            <a:avLst/>
          </a:prstGeom>
          <a:ln w="3175">
            <a:solidFill>
              <a:schemeClr val="accent1"/>
            </a:solidFill>
          </a:ln>
        </p:spPr>
      </p:pic>
      <p:sp>
        <p:nvSpPr>
          <p:cNvPr id="8" name="Flowchart: Punched Tape 7">
            <a:extLst>
              <a:ext uri="{FF2B5EF4-FFF2-40B4-BE49-F238E27FC236}">
                <a16:creationId xmlns="" xmlns:a16="http://schemas.microsoft.com/office/drawing/2014/main" id="{48E1F400-0EF0-40B8-82DC-DC5A40730871}"/>
              </a:ext>
            </a:extLst>
          </p:cNvPr>
          <p:cNvSpPr/>
          <p:nvPr/>
        </p:nvSpPr>
        <p:spPr>
          <a:xfrm>
            <a:off x="7872833" y="333598"/>
            <a:ext cx="1143000" cy="514952"/>
          </a:xfrm>
          <a:prstGeom prst="flowChartPunchedTape">
            <a:avLst/>
          </a:prstGeom>
          <a:solidFill>
            <a:srgbClr val="00197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schemeClr val="bg1"/>
                </a:solidFill>
                <a:latin typeface="Trebuchet MS" panose="020B0603020202020204" pitchFamily="34" charset="0"/>
              </a:rPr>
              <a:t>Demo</a:t>
            </a:r>
          </a:p>
        </p:txBody>
      </p:sp>
      <p:pic>
        <p:nvPicPr>
          <p:cNvPr id="6" name="Picture 5"/>
          <p:cNvPicPr>
            <a:picLocks noChangeAspect="1"/>
          </p:cNvPicPr>
          <p:nvPr/>
        </p:nvPicPr>
        <p:blipFill>
          <a:blip r:embed="rId3"/>
          <a:stretch>
            <a:fillRect/>
          </a:stretch>
        </p:blipFill>
        <p:spPr>
          <a:xfrm>
            <a:off x="5816923" y="3032211"/>
            <a:ext cx="2636325" cy="1928755"/>
          </a:xfrm>
          <a:prstGeom prst="rect">
            <a:avLst/>
          </a:prstGeom>
          <a:ln>
            <a:solidFill>
              <a:schemeClr val="accent1"/>
            </a:solidFill>
          </a:ln>
        </p:spPr>
      </p:pic>
    </p:spTree>
    <p:extLst>
      <p:ext uri="{BB962C8B-B14F-4D97-AF65-F5344CB8AC3E}">
        <p14:creationId xmlns:p14="http://schemas.microsoft.com/office/powerpoint/2010/main" val="8062731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4DB84F-2391-4365-BFAC-A3990FF476B0}"/>
              </a:ext>
            </a:extLst>
          </p:cNvPr>
          <p:cNvSpPr>
            <a:spLocks noGrp="1"/>
          </p:cNvSpPr>
          <p:nvPr>
            <p:ph type="title"/>
          </p:nvPr>
        </p:nvSpPr>
        <p:spPr/>
        <p:txBody>
          <a:bodyPr/>
          <a:lstStyle/>
          <a:p>
            <a:r>
              <a:rPr lang="en-US" dirty="0"/>
              <a:t>Student Readiness</a:t>
            </a:r>
          </a:p>
        </p:txBody>
      </p:sp>
      <p:sp>
        <p:nvSpPr>
          <p:cNvPr id="3" name="Slide Number Placeholder 2">
            <a:extLst>
              <a:ext uri="{FF2B5EF4-FFF2-40B4-BE49-F238E27FC236}">
                <a16:creationId xmlns="" xmlns:a16="http://schemas.microsoft.com/office/drawing/2014/main" id="{DC304E8B-64D4-4520-BD31-8E5DA681C8C8}"/>
              </a:ext>
            </a:extLst>
          </p:cNvPr>
          <p:cNvSpPr>
            <a:spLocks noGrp="1"/>
          </p:cNvSpPr>
          <p:nvPr>
            <p:ph type="sldNum" sz="quarter" idx="12"/>
          </p:nvPr>
        </p:nvSpPr>
        <p:spPr/>
        <p:txBody>
          <a:bodyPr/>
          <a:lstStyle/>
          <a:p>
            <a:fld id="{C479D5F6-EDCB-402A-AC08-4943A1820E8F}" type="slidenum">
              <a:rPr lang="en-US" smtClean="0"/>
              <a:pPr/>
              <a:t>56</a:t>
            </a:fld>
            <a:endParaRPr lang="en-US" dirty="0"/>
          </a:p>
        </p:txBody>
      </p:sp>
      <p:sp>
        <p:nvSpPr>
          <p:cNvPr id="6" name="TextBox 5">
            <a:extLst>
              <a:ext uri="{FF2B5EF4-FFF2-40B4-BE49-F238E27FC236}">
                <a16:creationId xmlns="" xmlns:a16="http://schemas.microsoft.com/office/drawing/2014/main" id="{80B640E4-06A3-4D12-B187-84ED5C3579E6}"/>
              </a:ext>
            </a:extLst>
          </p:cNvPr>
          <p:cNvSpPr txBox="1"/>
          <p:nvPr/>
        </p:nvSpPr>
        <p:spPr>
          <a:xfrm>
            <a:off x="330086" y="848402"/>
            <a:ext cx="7177178" cy="369332"/>
          </a:xfrm>
          <a:prstGeom prst="rect">
            <a:avLst/>
          </a:prstGeom>
          <a:noFill/>
        </p:spPr>
        <p:txBody>
          <a:bodyPr wrap="square" rtlCol="0">
            <a:spAutoFit/>
          </a:bodyPr>
          <a:lstStyle/>
          <a:p>
            <a:r>
              <a:rPr lang="en-US" dirty="0"/>
              <a:t>App based CBT CPRs:</a:t>
            </a:r>
          </a:p>
        </p:txBody>
      </p:sp>
      <p:sp>
        <p:nvSpPr>
          <p:cNvPr id="7" name="Flowchart: Punched Tape 6">
            <a:extLst>
              <a:ext uri="{FF2B5EF4-FFF2-40B4-BE49-F238E27FC236}">
                <a16:creationId xmlns="" xmlns:a16="http://schemas.microsoft.com/office/drawing/2014/main" id="{BADE2297-A38F-4310-A63E-80B0622341E5}"/>
              </a:ext>
            </a:extLst>
          </p:cNvPr>
          <p:cNvSpPr/>
          <p:nvPr/>
        </p:nvSpPr>
        <p:spPr>
          <a:xfrm>
            <a:off x="7872833" y="333598"/>
            <a:ext cx="1143000" cy="514952"/>
          </a:xfrm>
          <a:prstGeom prst="flowChartPunchedTape">
            <a:avLst/>
          </a:prstGeom>
          <a:solidFill>
            <a:srgbClr val="00197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schemeClr val="bg1"/>
                </a:solidFill>
                <a:latin typeface="Trebuchet MS" panose="020B0603020202020204" pitchFamily="34" charset="0"/>
              </a:rPr>
              <a:t>Demo</a:t>
            </a:r>
          </a:p>
        </p:txBody>
      </p:sp>
      <p:pic>
        <p:nvPicPr>
          <p:cNvPr id="4" name="Picture 3"/>
          <p:cNvPicPr>
            <a:picLocks noChangeAspect="1"/>
          </p:cNvPicPr>
          <p:nvPr/>
        </p:nvPicPr>
        <p:blipFill>
          <a:blip r:embed="rId2"/>
          <a:stretch>
            <a:fillRect/>
          </a:stretch>
        </p:blipFill>
        <p:spPr>
          <a:xfrm>
            <a:off x="574705" y="1217734"/>
            <a:ext cx="8169779" cy="4962815"/>
          </a:xfrm>
          <a:prstGeom prst="rect">
            <a:avLst/>
          </a:prstGeom>
        </p:spPr>
      </p:pic>
    </p:spTree>
    <p:extLst>
      <p:ext uri="{BB962C8B-B14F-4D97-AF65-F5344CB8AC3E}">
        <p14:creationId xmlns:p14="http://schemas.microsoft.com/office/powerpoint/2010/main" val="15952177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1F98C4-6132-4AB5-AF9A-F312ACD9496E}"/>
              </a:ext>
            </a:extLst>
          </p:cNvPr>
          <p:cNvSpPr>
            <a:spLocks noGrp="1"/>
          </p:cNvSpPr>
          <p:nvPr>
            <p:ph type="ctrTitle"/>
          </p:nvPr>
        </p:nvSpPr>
        <p:spPr/>
        <p:txBody>
          <a:bodyPr/>
          <a:lstStyle/>
          <a:p>
            <a:r>
              <a:rPr lang="en-US" dirty="0"/>
              <a:t>Registering Students,</a:t>
            </a:r>
            <a:br>
              <a:rPr lang="en-US" dirty="0"/>
            </a:br>
            <a:r>
              <a:rPr lang="en-US" dirty="0"/>
              <a:t>Ordering Materials &amp; </a:t>
            </a:r>
            <a:br>
              <a:rPr lang="en-US" dirty="0"/>
            </a:br>
            <a:r>
              <a:rPr lang="en-US" dirty="0"/>
              <a:t>Setting Up </a:t>
            </a:r>
            <a:r>
              <a:rPr lang="en-US" dirty="0" err="1"/>
              <a:t>PAnext</a:t>
            </a:r>
            <a:r>
              <a:rPr lang="en-US" dirty="0"/>
              <a:t> Test Sessions</a:t>
            </a:r>
          </a:p>
        </p:txBody>
      </p:sp>
      <p:sp>
        <p:nvSpPr>
          <p:cNvPr id="3" name="Slide Number Placeholder 2">
            <a:extLst>
              <a:ext uri="{FF2B5EF4-FFF2-40B4-BE49-F238E27FC236}">
                <a16:creationId xmlns="" xmlns:a16="http://schemas.microsoft.com/office/drawing/2014/main" id="{50EAE21A-E5D1-4BF8-94BF-9577A956078A}"/>
              </a:ext>
            </a:extLst>
          </p:cNvPr>
          <p:cNvSpPr>
            <a:spLocks noGrp="1"/>
          </p:cNvSpPr>
          <p:nvPr>
            <p:ph type="sldNum" sz="quarter" idx="12"/>
          </p:nvPr>
        </p:nvSpPr>
        <p:spPr/>
        <p:txBody>
          <a:bodyPr/>
          <a:lstStyle/>
          <a:p>
            <a:fld id="{C479D5F6-EDCB-402A-AC08-4943A1820E8F}" type="slidenum">
              <a:rPr lang="en-US" smtClean="0"/>
              <a:pPr/>
              <a:t>57</a:t>
            </a:fld>
            <a:endParaRPr lang="en-US" dirty="0"/>
          </a:p>
        </p:txBody>
      </p:sp>
    </p:spTree>
    <p:extLst>
      <p:ext uri="{BB962C8B-B14F-4D97-AF65-F5344CB8AC3E}">
        <p14:creationId xmlns:p14="http://schemas.microsoft.com/office/powerpoint/2010/main" val="2811761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54641E-99E1-4C9F-B0AC-EF9E9F63719C}"/>
              </a:ext>
            </a:extLst>
          </p:cNvPr>
          <p:cNvSpPr>
            <a:spLocks noGrp="1"/>
          </p:cNvSpPr>
          <p:nvPr>
            <p:ph type="title"/>
          </p:nvPr>
        </p:nvSpPr>
        <p:spPr/>
        <p:txBody>
          <a:bodyPr/>
          <a:lstStyle/>
          <a:p>
            <a:r>
              <a:rPr lang="en-US" dirty="0"/>
              <a:t>Student Registration Reminders</a:t>
            </a:r>
          </a:p>
        </p:txBody>
      </p:sp>
      <p:sp>
        <p:nvSpPr>
          <p:cNvPr id="3" name="Content Placeholder 2">
            <a:extLst>
              <a:ext uri="{FF2B5EF4-FFF2-40B4-BE49-F238E27FC236}">
                <a16:creationId xmlns="" xmlns:a16="http://schemas.microsoft.com/office/drawing/2014/main" id="{3E6FAEED-ACDB-4E1B-8304-40871771D2C9}"/>
              </a:ext>
            </a:extLst>
          </p:cNvPr>
          <p:cNvSpPr>
            <a:spLocks noGrp="1"/>
          </p:cNvSpPr>
          <p:nvPr>
            <p:ph idx="1"/>
          </p:nvPr>
        </p:nvSpPr>
        <p:spPr/>
        <p:txBody>
          <a:bodyPr/>
          <a:lstStyle/>
          <a:p>
            <a:pPr marL="342900" indent="-342900">
              <a:spcAft>
                <a:spcPts val="600"/>
              </a:spcAft>
              <a:defRPr/>
            </a:pPr>
            <a:r>
              <a:rPr lang="en-US" sz="2200" dirty="0" smtClean="0">
                <a:solidFill>
                  <a:sysClr val="windowText" lastClr="000000"/>
                </a:solidFill>
              </a:rPr>
              <a:t>CDE initially registers students for districts using October Count data</a:t>
            </a:r>
          </a:p>
          <a:p>
            <a:pPr marL="342900" indent="-342900">
              <a:spcAft>
                <a:spcPts val="600"/>
              </a:spcAft>
              <a:defRPr/>
            </a:pPr>
            <a:r>
              <a:rPr lang="en-US" sz="2200" dirty="0" smtClean="0">
                <a:solidFill>
                  <a:sysClr val="windowText" lastClr="000000"/>
                </a:solidFill>
              </a:rPr>
              <a:t>Add new </a:t>
            </a:r>
            <a:r>
              <a:rPr lang="en-US" sz="2200" dirty="0">
                <a:solidFill>
                  <a:sysClr val="windowText" lastClr="000000"/>
                </a:solidFill>
              </a:rPr>
              <a:t>students </a:t>
            </a:r>
            <a:r>
              <a:rPr lang="en-US" sz="2200" dirty="0" smtClean="0">
                <a:solidFill>
                  <a:sysClr val="windowText" lastClr="000000"/>
                </a:solidFill>
              </a:rPr>
              <a:t>into </a:t>
            </a:r>
            <a:r>
              <a:rPr lang="en-US" sz="2200" dirty="0" err="1">
                <a:solidFill>
                  <a:sysClr val="windowText" lastClr="000000"/>
                </a:solidFill>
              </a:rPr>
              <a:t>PAnext</a:t>
            </a:r>
            <a:r>
              <a:rPr lang="en-US" sz="2200" dirty="0">
                <a:solidFill>
                  <a:sysClr val="windowText" lastClr="000000"/>
                </a:solidFill>
              </a:rPr>
              <a:t> prior to testing, including for PBT</a:t>
            </a:r>
          </a:p>
          <a:p>
            <a:pPr lvl="1">
              <a:spcAft>
                <a:spcPts val="600"/>
              </a:spcAft>
              <a:defRPr/>
            </a:pPr>
            <a:r>
              <a:rPr lang="en-US" sz="1900" dirty="0" smtClean="0">
                <a:solidFill>
                  <a:sysClr val="windowText" lastClr="000000"/>
                </a:solidFill>
              </a:rPr>
              <a:t>Do </a:t>
            </a:r>
            <a:r>
              <a:rPr lang="en-US" sz="1900" dirty="0">
                <a:solidFill>
                  <a:sysClr val="windowText" lastClr="000000"/>
                </a:solidFill>
              </a:rPr>
              <a:t>NOT use temporary </a:t>
            </a:r>
            <a:r>
              <a:rPr lang="en-US" sz="1900" dirty="0" smtClean="0">
                <a:solidFill>
                  <a:sysClr val="windowText" lastClr="000000"/>
                </a:solidFill>
              </a:rPr>
              <a:t>SASIDs</a:t>
            </a:r>
          </a:p>
          <a:p>
            <a:pPr lvl="1">
              <a:spcAft>
                <a:spcPts val="600"/>
              </a:spcAft>
              <a:defRPr/>
            </a:pPr>
            <a:r>
              <a:rPr lang="en-US" sz="1900" dirty="0" smtClean="0">
                <a:solidFill>
                  <a:sysClr val="windowText" lastClr="000000"/>
                </a:solidFill>
              </a:rPr>
              <a:t>Contact Sara </a:t>
            </a:r>
            <a:r>
              <a:rPr lang="en-US" sz="1900" dirty="0" err="1">
                <a:solidFill>
                  <a:sysClr val="windowText" lastClr="000000"/>
                </a:solidFill>
              </a:rPr>
              <a:t>Loerzel</a:t>
            </a:r>
            <a:r>
              <a:rPr lang="en-US" sz="1900" dirty="0">
                <a:solidFill>
                  <a:sysClr val="windowText" lastClr="000000"/>
                </a:solidFill>
              </a:rPr>
              <a:t> at </a:t>
            </a:r>
            <a:r>
              <a:rPr lang="en-US" sz="1900" dirty="0" smtClean="0">
                <a:solidFill>
                  <a:sysClr val="windowText" lastClr="000000"/>
                </a:solidFill>
              </a:rPr>
              <a:t>CDE for help with SASIDs</a:t>
            </a:r>
            <a:endParaRPr lang="en-US" sz="1900" dirty="0">
              <a:solidFill>
                <a:sysClr val="windowText" lastClr="000000"/>
              </a:solidFill>
            </a:endParaRPr>
          </a:p>
          <a:p>
            <a:pPr marL="342900" indent="-342900">
              <a:spcAft>
                <a:spcPts val="600"/>
              </a:spcAft>
              <a:defRPr/>
            </a:pPr>
            <a:r>
              <a:rPr lang="en-US" sz="2200" dirty="0">
                <a:solidFill>
                  <a:sysClr val="windowText" lastClr="000000"/>
                </a:solidFill>
              </a:rPr>
              <a:t>There are several fields in the SR/PNP that are used to validate selected accommodations</a:t>
            </a:r>
          </a:p>
          <a:p>
            <a:pPr lvl="1">
              <a:spcAft>
                <a:spcPts val="600"/>
              </a:spcAft>
              <a:defRPr/>
            </a:pPr>
            <a:r>
              <a:rPr lang="en-US" sz="1900" dirty="0">
                <a:solidFill>
                  <a:sysClr val="windowText" lastClr="000000"/>
                </a:solidFill>
              </a:rPr>
              <a:t>If an error is received upon import, check cross-validation fields</a:t>
            </a:r>
          </a:p>
          <a:p>
            <a:pPr lvl="1">
              <a:spcAft>
                <a:spcPts val="600"/>
              </a:spcAft>
              <a:defRPr/>
            </a:pPr>
            <a:r>
              <a:rPr lang="en-US" sz="1900" dirty="0">
                <a:solidFill>
                  <a:sysClr val="windowText" lastClr="000000"/>
                </a:solidFill>
              </a:rPr>
              <a:t>These </a:t>
            </a:r>
            <a:r>
              <a:rPr lang="en-US" sz="1900" dirty="0" smtClean="0">
                <a:solidFill>
                  <a:sysClr val="windowText" lastClr="000000"/>
                </a:solidFill>
              </a:rPr>
              <a:t>fields are only </a:t>
            </a:r>
            <a:r>
              <a:rPr lang="en-US" sz="1900" dirty="0">
                <a:solidFill>
                  <a:sysClr val="windowText" lastClr="000000"/>
                </a:solidFill>
              </a:rPr>
              <a:t>seen by </a:t>
            </a:r>
            <a:r>
              <a:rPr lang="en-US" sz="1900" dirty="0" err="1">
                <a:solidFill>
                  <a:sysClr val="windowText" lastClr="000000"/>
                </a:solidFill>
              </a:rPr>
              <a:t>PAnext</a:t>
            </a:r>
            <a:r>
              <a:rPr lang="en-US" sz="1900" dirty="0">
                <a:solidFill>
                  <a:sysClr val="windowText" lastClr="000000"/>
                </a:solidFill>
              </a:rPr>
              <a:t> users with the Sensitive Data </a:t>
            </a:r>
            <a:r>
              <a:rPr lang="en-US" sz="1900" dirty="0" smtClean="0">
                <a:solidFill>
                  <a:sysClr val="windowText" lastClr="000000"/>
                </a:solidFill>
              </a:rPr>
              <a:t>role</a:t>
            </a:r>
          </a:p>
          <a:p>
            <a:pPr>
              <a:spcAft>
                <a:spcPts val="600"/>
              </a:spcAft>
              <a:defRPr/>
            </a:pPr>
            <a:r>
              <a:rPr lang="en-US" sz="2000" dirty="0">
                <a:solidFill>
                  <a:sysClr val="windowText" lastClr="000000"/>
                </a:solidFill>
              </a:rPr>
              <a:t>Middle name field can be </a:t>
            </a:r>
            <a:r>
              <a:rPr lang="en-US" sz="2000" dirty="0" smtClean="0">
                <a:solidFill>
                  <a:sysClr val="windowText" lastClr="000000"/>
                </a:solidFill>
              </a:rPr>
              <a:t>blank</a:t>
            </a:r>
            <a:endParaRPr lang="en-US" sz="2000" dirty="0">
              <a:solidFill>
                <a:sysClr val="windowText" lastClr="000000"/>
              </a:solidFill>
            </a:endParaRPr>
          </a:p>
        </p:txBody>
      </p:sp>
      <p:sp>
        <p:nvSpPr>
          <p:cNvPr id="4" name="Slide Number Placeholder 3">
            <a:extLst>
              <a:ext uri="{FF2B5EF4-FFF2-40B4-BE49-F238E27FC236}">
                <a16:creationId xmlns="" xmlns:a16="http://schemas.microsoft.com/office/drawing/2014/main" id="{06C0610D-A55A-4CC7-9599-C7F6278FC117}"/>
              </a:ext>
            </a:extLst>
          </p:cNvPr>
          <p:cNvSpPr>
            <a:spLocks noGrp="1"/>
          </p:cNvSpPr>
          <p:nvPr>
            <p:ph type="sldNum" sz="quarter" idx="12"/>
          </p:nvPr>
        </p:nvSpPr>
        <p:spPr/>
        <p:txBody>
          <a:bodyPr/>
          <a:lstStyle/>
          <a:p>
            <a:fld id="{C479D5F6-EDCB-402A-AC08-4943A1820E8F}" type="slidenum">
              <a:rPr lang="en-US" smtClean="0"/>
              <a:pPr/>
              <a:t>58</a:t>
            </a:fld>
            <a:endParaRPr lang="en-US" dirty="0"/>
          </a:p>
        </p:txBody>
      </p:sp>
    </p:spTree>
    <p:extLst>
      <p:ext uri="{BB962C8B-B14F-4D97-AF65-F5344CB8AC3E}">
        <p14:creationId xmlns:p14="http://schemas.microsoft.com/office/powerpoint/2010/main" val="25887764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54641E-99E1-4C9F-B0AC-EF9E9F63719C}"/>
              </a:ext>
            </a:extLst>
          </p:cNvPr>
          <p:cNvSpPr>
            <a:spLocks noGrp="1"/>
          </p:cNvSpPr>
          <p:nvPr>
            <p:ph type="title"/>
          </p:nvPr>
        </p:nvSpPr>
        <p:spPr/>
        <p:txBody>
          <a:bodyPr/>
          <a:lstStyle/>
          <a:p>
            <a:r>
              <a:rPr lang="en-US" dirty="0"/>
              <a:t>Registering for PBT</a:t>
            </a:r>
          </a:p>
        </p:txBody>
      </p:sp>
      <p:sp>
        <p:nvSpPr>
          <p:cNvPr id="3" name="Content Placeholder 2">
            <a:extLst>
              <a:ext uri="{FF2B5EF4-FFF2-40B4-BE49-F238E27FC236}">
                <a16:creationId xmlns="" xmlns:a16="http://schemas.microsoft.com/office/drawing/2014/main" id="{3E6FAEED-ACDB-4E1B-8304-40871771D2C9}"/>
              </a:ext>
            </a:extLst>
          </p:cNvPr>
          <p:cNvSpPr>
            <a:spLocks noGrp="1"/>
          </p:cNvSpPr>
          <p:nvPr>
            <p:ph idx="1"/>
          </p:nvPr>
        </p:nvSpPr>
        <p:spPr>
          <a:xfrm>
            <a:off x="628650" y="848550"/>
            <a:ext cx="7886700" cy="5578468"/>
          </a:xfrm>
        </p:spPr>
        <p:txBody>
          <a:bodyPr>
            <a:normAutofit lnSpcReduction="10000"/>
          </a:bodyPr>
          <a:lstStyle/>
          <a:p>
            <a:pPr marL="342900" indent="-342900" fontAlgn="base">
              <a:spcAft>
                <a:spcPts val="600"/>
              </a:spcAft>
              <a:defRPr/>
            </a:pPr>
            <a:r>
              <a:rPr lang="en-US" sz="2000" dirty="0">
                <a:solidFill>
                  <a:prstClr val="black"/>
                </a:solidFill>
              </a:rPr>
              <a:t>Initial orders for PBT materials are generated using information indicated for students in the SR/PNP as of </a:t>
            </a:r>
            <a:r>
              <a:rPr lang="en-US" sz="2000" b="1" dirty="0">
                <a:solidFill>
                  <a:schemeClr val="accent5"/>
                </a:solidFill>
              </a:rPr>
              <a:t>January </a:t>
            </a:r>
            <a:r>
              <a:rPr lang="en-US" sz="2000" b="1" dirty="0" smtClean="0">
                <a:solidFill>
                  <a:schemeClr val="accent5"/>
                </a:solidFill>
              </a:rPr>
              <a:t>24, 2020</a:t>
            </a:r>
            <a:endParaRPr lang="en-US" sz="2000" b="1" dirty="0">
              <a:solidFill>
                <a:schemeClr val="accent5"/>
              </a:solidFill>
            </a:endParaRPr>
          </a:p>
          <a:p>
            <a:pPr lvl="1" fontAlgn="base">
              <a:spcAft>
                <a:spcPts val="600"/>
              </a:spcAft>
              <a:defRPr/>
            </a:pPr>
            <a:r>
              <a:rPr lang="en-US" dirty="0">
                <a:solidFill>
                  <a:prstClr val="black"/>
                </a:solidFill>
              </a:rPr>
              <a:t>PBT for district/school/grade/content area</a:t>
            </a:r>
          </a:p>
          <a:p>
            <a:pPr lvl="2" fontAlgn="base">
              <a:spcAft>
                <a:spcPts val="600"/>
              </a:spcAft>
              <a:defRPr/>
            </a:pPr>
            <a:r>
              <a:rPr lang="en-US" dirty="0">
                <a:solidFill>
                  <a:prstClr val="black"/>
                </a:solidFill>
              </a:rPr>
              <a:t>Paper format will be indicated for you if intent to use PBT is submitted to CDE by </a:t>
            </a:r>
            <a:r>
              <a:rPr lang="en-US" b="1" dirty="0">
                <a:solidFill>
                  <a:schemeClr val="accent5"/>
                </a:solidFill>
              </a:rPr>
              <a:t>December 15</a:t>
            </a:r>
          </a:p>
          <a:p>
            <a:pPr lvl="2" fontAlgn="base">
              <a:spcAft>
                <a:spcPts val="600"/>
              </a:spcAft>
              <a:defRPr/>
            </a:pPr>
            <a:r>
              <a:rPr lang="en-US" dirty="0">
                <a:solidFill>
                  <a:prstClr val="black"/>
                </a:solidFill>
              </a:rPr>
              <a:t>If PBT selection is not provided to CDE by December 15, district/school needs to indicate </a:t>
            </a:r>
          </a:p>
          <a:p>
            <a:pPr lvl="2" fontAlgn="base">
              <a:spcAft>
                <a:spcPts val="600"/>
              </a:spcAft>
              <a:defRPr/>
            </a:pPr>
            <a:r>
              <a:rPr lang="en-US" dirty="0">
                <a:solidFill>
                  <a:prstClr val="black"/>
                </a:solidFill>
              </a:rPr>
              <a:t>Additional orders for whole districts/schools/grades/content areas will not be approved (including when tests are not updated from English to Spanish)</a:t>
            </a:r>
          </a:p>
          <a:p>
            <a:pPr lvl="2" fontAlgn="base">
              <a:spcAft>
                <a:spcPts val="600"/>
              </a:spcAft>
              <a:defRPr/>
            </a:pPr>
            <a:r>
              <a:rPr lang="en-US" dirty="0">
                <a:solidFill>
                  <a:prstClr val="black"/>
                </a:solidFill>
              </a:rPr>
              <a:t>Ensure charter school selections are indicated</a:t>
            </a:r>
          </a:p>
          <a:p>
            <a:pPr lvl="1" fontAlgn="base">
              <a:spcAft>
                <a:spcPts val="600"/>
              </a:spcAft>
              <a:defRPr/>
            </a:pPr>
            <a:r>
              <a:rPr lang="en-US" dirty="0">
                <a:solidFill>
                  <a:prstClr val="black"/>
                </a:solidFill>
              </a:rPr>
              <a:t>Individual students using PBT accommodated forms</a:t>
            </a:r>
          </a:p>
          <a:p>
            <a:pPr lvl="2" fontAlgn="base">
              <a:spcAft>
                <a:spcPts val="600"/>
              </a:spcAft>
              <a:defRPr/>
            </a:pPr>
            <a:r>
              <a:rPr lang="en-US" dirty="0">
                <a:solidFill>
                  <a:prstClr val="black"/>
                </a:solidFill>
              </a:rPr>
              <a:t>Indicate Spanish </a:t>
            </a:r>
            <a:r>
              <a:rPr lang="en-US" dirty="0" err="1" smtClean="0">
                <a:solidFill>
                  <a:prstClr val="black"/>
                </a:solidFill>
              </a:rPr>
              <a:t>Transadaptation</a:t>
            </a:r>
            <a:r>
              <a:rPr lang="en-US" dirty="0" smtClean="0">
                <a:solidFill>
                  <a:prstClr val="black"/>
                </a:solidFill>
              </a:rPr>
              <a:t> and other accommodations </a:t>
            </a:r>
            <a:r>
              <a:rPr lang="en-US" dirty="0">
                <a:solidFill>
                  <a:prstClr val="black"/>
                </a:solidFill>
              </a:rPr>
              <a:t>prior to January </a:t>
            </a:r>
            <a:r>
              <a:rPr lang="en-US" dirty="0" smtClean="0">
                <a:solidFill>
                  <a:prstClr val="black"/>
                </a:solidFill>
              </a:rPr>
              <a:t>24</a:t>
            </a:r>
            <a:endParaRPr lang="en-US" dirty="0">
              <a:solidFill>
                <a:prstClr val="black"/>
              </a:solidFill>
            </a:endParaRPr>
          </a:p>
          <a:p>
            <a:pPr lvl="2" fontAlgn="base">
              <a:spcAft>
                <a:spcPts val="600"/>
              </a:spcAft>
              <a:defRPr/>
            </a:pPr>
            <a:r>
              <a:rPr lang="en-US" dirty="0">
                <a:solidFill>
                  <a:prstClr val="black"/>
                </a:solidFill>
              </a:rPr>
              <a:t>CDE </a:t>
            </a:r>
            <a:r>
              <a:rPr lang="en-US" dirty="0" smtClean="0">
                <a:solidFill>
                  <a:prstClr val="black"/>
                </a:solidFill>
              </a:rPr>
              <a:t>adds UEB with Nemeth registrations </a:t>
            </a:r>
            <a:r>
              <a:rPr lang="en-US" dirty="0">
                <a:solidFill>
                  <a:prstClr val="black"/>
                </a:solidFill>
              </a:rPr>
              <a:t>into the initial upload for students who were assigned to braille last year (district/school adds </a:t>
            </a:r>
            <a:r>
              <a:rPr lang="en-US" dirty="0" smtClean="0">
                <a:solidFill>
                  <a:prstClr val="black"/>
                </a:solidFill>
              </a:rPr>
              <a:t>grades 3 and 11)</a:t>
            </a:r>
          </a:p>
          <a:p>
            <a:pPr lvl="3" fontAlgn="base">
              <a:spcAft>
                <a:spcPts val="600"/>
              </a:spcAft>
              <a:defRPr/>
            </a:pPr>
            <a:r>
              <a:rPr lang="en-US" dirty="0" smtClean="0">
                <a:solidFill>
                  <a:prstClr val="black"/>
                </a:solidFill>
              </a:rPr>
              <a:t>Update math and science to UEB Technical, if needed</a:t>
            </a:r>
            <a:endParaRPr lang="en-US" dirty="0">
              <a:solidFill>
                <a:prstClr val="black"/>
              </a:solidFill>
            </a:endParaRPr>
          </a:p>
        </p:txBody>
      </p:sp>
      <p:sp>
        <p:nvSpPr>
          <p:cNvPr id="4" name="Slide Number Placeholder 3">
            <a:extLst>
              <a:ext uri="{FF2B5EF4-FFF2-40B4-BE49-F238E27FC236}">
                <a16:creationId xmlns="" xmlns:a16="http://schemas.microsoft.com/office/drawing/2014/main" id="{06C0610D-A55A-4CC7-9599-C7F6278FC117}"/>
              </a:ext>
            </a:extLst>
          </p:cNvPr>
          <p:cNvSpPr>
            <a:spLocks noGrp="1"/>
          </p:cNvSpPr>
          <p:nvPr>
            <p:ph type="sldNum" sz="quarter" idx="12"/>
          </p:nvPr>
        </p:nvSpPr>
        <p:spPr/>
        <p:txBody>
          <a:bodyPr/>
          <a:lstStyle/>
          <a:p>
            <a:fld id="{C479D5F6-EDCB-402A-AC08-4943A1820E8F}" type="slidenum">
              <a:rPr lang="en-US" smtClean="0"/>
              <a:pPr/>
              <a:t>59</a:t>
            </a:fld>
            <a:endParaRPr lang="en-US" dirty="0"/>
          </a:p>
        </p:txBody>
      </p:sp>
    </p:spTree>
    <p:extLst>
      <p:ext uri="{BB962C8B-B14F-4D97-AF65-F5344CB8AC3E}">
        <p14:creationId xmlns:p14="http://schemas.microsoft.com/office/powerpoint/2010/main" val="3892532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Handouts</a:t>
            </a:r>
          </a:p>
        </p:txBody>
      </p:sp>
      <p:sp>
        <p:nvSpPr>
          <p:cNvPr id="6" name="Content Placeholder 5">
            <a:extLst>
              <a:ext uri="{FF2B5EF4-FFF2-40B4-BE49-F238E27FC236}">
                <a16:creationId xmlns="" xmlns:a16="http://schemas.microsoft.com/office/drawing/2014/main" id="{647F2753-FA13-4D48-8675-90BC652BC8D9}"/>
              </a:ext>
            </a:extLst>
          </p:cNvPr>
          <p:cNvSpPr>
            <a:spLocks noGrp="1"/>
          </p:cNvSpPr>
          <p:nvPr>
            <p:ph idx="1"/>
          </p:nvPr>
        </p:nvSpPr>
        <p:spPr>
          <a:xfrm>
            <a:off x="628650" y="848550"/>
            <a:ext cx="7886700" cy="5943593"/>
          </a:xfrm>
        </p:spPr>
        <p:txBody>
          <a:bodyPr>
            <a:normAutofit/>
          </a:bodyPr>
          <a:lstStyle/>
          <a:p>
            <a:pPr marL="342900" indent="-342900">
              <a:lnSpc>
                <a:spcPct val="110000"/>
              </a:lnSpc>
              <a:buClr>
                <a:schemeClr val="tx1"/>
              </a:buClr>
            </a:pPr>
            <a:r>
              <a:rPr lang="en-US" dirty="0"/>
              <a:t>CMAS Overview</a:t>
            </a:r>
          </a:p>
          <a:p>
            <a:pPr marL="342900" indent="-342900">
              <a:lnSpc>
                <a:spcPct val="110000"/>
              </a:lnSpc>
              <a:buClr>
                <a:schemeClr val="tx1"/>
              </a:buClr>
            </a:pPr>
            <a:r>
              <a:rPr lang="en-US" dirty="0"/>
              <a:t>Technology Overview</a:t>
            </a:r>
          </a:p>
          <a:p>
            <a:pPr marL="342900" indent="-342900">
              <a:lnSpc>
                <a:spcPct val="110000"/>
              </a:lnSpc>
              <a:buClr>
                <a:schemeClr val="tx1"/>
              </a:buClr>
            </a:pPr>
            <a:r>
              <a:rPr lang="en-US" dirty="0" smtClean="0"/>
              <a:t>Common Questions</a:t>
            </a:r>
          </a:p>
          <a:p>
            <a:pPr marL="342900" indent="-342900">
              <a:lnSpc>
                <a:spcPct val="110000"/>
              </a:lnSpc>
              <a:buClr>
                <a:schemeClr val="tx1"/>
              </a:buClr>
            </a:pPr>
            <a:r>
              <a:rPr lang="en-US" dirty="0" smtClean="0"/>
              <a:t>Before </a:t>
            </a:r>
            <a:r>
              <a:rPr lang="en-US" dirty="0"/>
              <a:t>Testing Checklist</a:t>
            </a:r>
          </a:p>
          <a:p>
            <a:pPr marL="342900" indent="-342900">
              <a:lnSpc>
                <a:spcPct val="110000"/>
              </a:lnSpc>
              <a:buClr>
                <a:schemeClr val="tx1"/>
              </a:buClr>
            </a:pPr>
            <a:r>
              <a:rPr lang="en-US" dirty="0"/>
              <a:t>Unit Testing Times and Testing Multiple Groups Guidance</a:t>
            </a:r>
          </a:p>
          <a:p>
            <a:pPr marL="342900" indent="-342900">
              <a:lnSpc>
                <a:spcPct val="110000"/>
              </a:lnSpc>
              <a:buClr>
                <a:schemeClr val="tx1"/>
              </a:buClr>
            </a:pPr>
            <a:r>
              <a:rPr lang="en-US" dirty="0"/>
              <a:t>Assessment Acronyms</a:t>
            </a:r>
          </a:p>
          <a:p>
            <a:pPr marL="342900" indent="-342900">
              <a:lnSpc>
                <a:spcPct val="110000"/>
              </a:lnSpc>
              <a:buClr>
                <a:schemeClr val="tx1"/>
              </a:buClr>
            </a:pPr>
            <a:r>
              <a:rPr lang="en-US" dirty="0"/>
              <a:t>Creating Sample Students in the </a:t>
            </a:r>
            <a:r>
              <a:rPr lang="en-US" dirty="0" err="1"/>
              <a:t>PAnext</a:t>
            </a:r>
            <a:r>
              <a:rPr lang="en-US" dirty="0"/>
              <a:t> Training Center</a:t>
            </a:r>
          </a:p>
          <a:p>
            <a:pPr marL="342900" indent="-342900">
              <a:lnSpc>
                <a:spcPct val="110000"/>
              </a:lnSpc>
              <a:buClr>
                <a:schemeClr val="tx1"/>
              </a:buClr>
            </a:pPr>
            <a:r>
              <a:rPr lang="en-US" dirty="0" smtClean="0"/>
              <a:t>CMAS </a:t>
            </a:r>
            <a:r>
              <a:rPr lang="en-US" dirty="0"/>
              <a:t>and </a:t>
            </a:r>
            <a:r>
              <a:rPr lang="en-US" dirty="0" err="1"/>
              <a:t>CoAlt</a:t>
            </a:r>
            <a:r>
              <a:rPr lang="en-US" dirty="0"/>
              <a:t> Security Agreement</a:t>
            </a:r>
          </a:p>
          <a:p>
            <a:pPr marL="800100" lvl="1" indent="-342900">
              <a:lnSpc>
                <a:spcPct val="110000"/>
              </a:lnSpc>
              <a:buClr>
                <a:schemeClr val="tx1"/>
              </a:buClr>
            </a:pPr>
            <a:r>
              <a:rPr lang="en-US" dirty="0"/>
              <a:t>DAC - sign and return during this training</a:t>
            </a:r>
          </a:p>
          <a:p>
            <a:pPr marL="342900" indent="-342900">
              <a:lnSpc>
                <a:spcPct val="110000"/>
              </a:lnSpc>
              <a:buClr>
                <a:schemeClr val="tx1"/>
              </a:buClr>
            </a:pPr>
            <a:r>
              <a:rPr lang="en-US" dirty="0" smtClean="0"/>
              <a:t>Training Evaluation</a:t>
            </a:r>
          </a:p>
          <a:p>
            <a:pPr marL="342900" indent="-342900">
              <a:lnSpc>
                <a:spcPct val="110000"/>
              </a:lnSpc>
              <a:buClr>
                <a:schemeClr val="tx1"/>
              </a:buClr>
            </a:pPr>
            <a:r>
              <a:rPr lang="en-US" dirty="0" smtClean="0"/>
              <a:t>District Contact Information</a:t>
            </a:r>
            <a:endParaRPr lang="en-US" dirty="0"/>
          </a:p>
          <a:p>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6</a:t>
            </a:fld>
            <a:endParaRPr lang="en-US" dirty="0"/>
          </a:p>
        </p:txBody>
      </p:sp>
      <p:sp>
        <p:nvSpPr>
          <p:cNvPr id="5" name="Flowchart: Punched Tape 4">
            <a:extLst>
              <a:ext uri="{FF2B5EF4-FFF2-40B4-BE49-F238E27FC236}">
                <a16:creationId xmlns="" xmlns:a16="http://schemas.microsoft.com/office/drawing/2014/main" id="{D9483E5B-ADAC-43C7-A9F1-408B7789DB99}"/>
              </a:ext>
            </a:extLst>
          </p:cNvPr>
          <p:cNvSpPr/>
          <p:nvPr/>
        </p:nvSpPr>
        <p:spPr>
          <a:xfrm>
            <a:off x="7854674" y="431494"/>
            <a:ext cx="1143000" cy="514952"/>
          </a:xfrm>
          <a:prstGeom prst="flowChartPunchedTap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prstClr val="black"/>
                </a:solidFill>
              </a:rPr>
              <a:t>Handout</a:t>
            </a:r>
          </a:p>
        </p:txBody>
      </p:sp>
    </p:spTree>
    <p:extLst>
      <p:ext uri="{BB962C8B-B14F-4D97-AF65-F5344CB8AC3E}">
        <p14:creationId xmlns:p14="http://schemas.microsoft.com/office/powerpoint/2010/main" val="42714251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54641E-99E1-4C9F-B0AC-EF9E9F63719C}"/>
              </a:ext>
            </a:extLst>
          </p:cNvPr>
          <p:cNvSpPr>
            <a:spLocks noGrp="1"/>
          </p:cNvSpPr>
          <p:nvPr>
            <p:ph type="title"/>
          </p:nvPr>
        </p:nvSpPr>
        <p:spPr/>
        <p:txBody>
          <a:bodyPr/>
          <a:lstStyle/>
          <a:p>
            <a:r>
              <a:rPr lang="en-US" dirty="0"/>
              <a:t>Accommodated Forms Ordering by January 24*</a:t>
            </a:r>
          </a:p>
        </p:txBody>
      </p:sp>
      <p:sp>
        <p:nvSpPr>
          <p:cNvPr id="3" name="Content Placeholder 2">
            <a:extLst>
              <a:ext uri="{FF2B5EF4-FFF2-40B4-BE49-F238E27FC236}">
                <a16:creationId xmlns="" xmlns:a16="http://schemas.microsoft.com/office/drawing/2014/main" id="{3E6FAEED-ACDB-4E1B-8304-40871771D2C9}"/>
              </a:ext>
            </a:extLst>
          </p:cNvPr>
          <p:cNvSpPr>
            <a:spLocks noGrp="1"/>
          </p:cNvSpPr>
          <p:nvPr>
            <p:ph idx="1"/>
          </p:nvPr>
        </p:nvSpPr>
        <p:spPr/>
        <p:txBody>
          <a:bodyPr>
            <a:normAutofit/>
          </a:bodyPr>
          <a:lstStyle/>
          <a:p>
            <a:pPr marL="342900" indent="-342900" fontAlgn="base">
              <a:spcAft>
                <a:spcPct val="0"/>
              </a:spcAft>
              <a:defRPr/>
            </a:pPr>
            <a:r>
              <a:rPr lang="en-US" dirty="0">
                <a:solidFill>
                  <a:prstClr val="black"/>
                </a:solidFill>
              </a:rPr>
              <a:t>Ensure </a:t>
            </a:r>
            <a:r>
              <a:rPr lang="en-US" dirty="0" smtClean="0">
                <a:solidFill>
                  <a:prstClr val="black"/>
                </a:solidFill>
              </a:rPr>
              <a:t>all </a:t>
            </a:r>
            <a:r>
              <a:rPr lang="en-US" dirty="0">
                <a:solidFill>
                  <a:prstClr val="black"/>
                </a:solidFill>
              </a:rPr>
              <a:t>large print and braille registrations are in </a:t>
            </a:r>
            <a:r>
              <a:rPr lang="en-US" dirty="0" err="1">
                <a:solidFill>
                  <a:prstClr val="black"/>
                </a:solidFill>
              </a:rPr>
              <a:t>PAnext</a:t>
            </a:r>
            <a:endParaRPr lang="en-US" dirty="0">
              <a:solidFill>
                <a:prstClr val="black"/>
              </a:solidFill>
            </a:endParaRPr>
          </a:p>
          <a:p>
            <a:pPr marL="342900" indent="-342900" fontAlgn="base">
              <a:spcAft>
                <a:spcPct val="0"/>
              </a:spcAft>
              <a:defRPr/>
            </a:pPr>
            <a:r>
              <a:rPr lang="en-US" dirty="0">
                <a:solidFill>
                  <a:prstClr val="black"/>
                </a:solidFill>
              </a:rPr>
              <a:t>Oral scripts must be indicated </a:t>
            </a:r>
          </a:p>
          <a:p>
            <a:pPr marL="342900" indent="-342900" fontAlgn="base">
              <a:spcAft>
                <a:spcPct val="0"/>
              </a:spcAft>
              <a:defRPr/>
            </a:pPr>
            <a:r>
              <a:rPr lang="en-US" dirty="0">
                <a:solidFill>
                  <a:prstClr val="black"/>
                </a:solidFill>
              </a:rPr>
              <a:t>CSLA and other Spanish forms must be identified</a:t>
            </a:r>
          </a:p>
          <a:p>
            <a:pPr marL="342900" indent="-342900" fontAlgn="base">
              <a:spcAft>
                <a:spcPct val="0"/>
              </a:spcAft>
              <a:defRPr/>
            </a:pPr>
            <a:r>
              <a:rPr lang="en-US" dirty="0">
                <a:solidFill>
                  <a:prstClr val="black"/>
                </a:solidFill>
              </a:rPr>
              <a:t>CDE </a:t>
            </a:r>
            <a:r>
              <a:rPr lang="en-US" dirty="0" smtClean="0">
                <a:solidFill>
                  <a:prstClr val="black"/>
                </a:solidFill>
              </a:rPr>
              <a:t>indicates </a:t>
            </a:r>
            <a:r>
              <a:rPr lang="en-US" dirty="0">
                <a:solidFill>
                  <a:prstClr val="black"/>
                </a:solidFill>
              </a:rPr>
              <a:t>UAR-dependent accommodations</a:t>
            </a:r>
          </a:p>
          <a:p>
            <a:pPr lvl="1" fontAlgn="base">
              <a:spcAft>
                <a:spcPct val="0"/>
              </a:spcAft>
              <a:defRPr/>
            </a:pPr>
            <a:r>
              <a:rPr lang="en-US" b="1" dirty="0">
                <a:solidFill>
                  <a:schemeClr val="accent5"/>
                </a:solidFill>
              </a:rPr>
              <a:t>Must meet December 15 UAR deadline </a:t>
            </a:r>
          </a:p>
          <a:p>
            <a:pPr fontAlgn="base">
              <a:spcAft>
                <a:spcPct val="0"/>
              </a:spcAft>
              <a:defRPr/>
            </a:pPr>
            <a:endParaRPr lang="en-US" sz="2000" dirty="0">
              <a:solidFill>
                <a:prstClr val="black"/>
              </a:solidFill>
            </a:endParaRPr>
          </a:p>
          <a:p>
            <a:pPr marL="173038" indent="-173038" fontAlgn="base">
              <a:spcAft>
                <a:spcPct val="0"/>
              </a:spcAft>
              <a:buNone/>
              <a:defRPr/>
            </a:pPr>
            <a:r>
              <a:rPr lang="en-US" sz="2000" dirty="0">
                <a:solidFill>
                  <a:prstClr val="black"/>
                </a:solidFill>
              </a:rPr>
              <a:t>* Exception for new students who arrive after January deadline – DACs </a:t>
            </a:r>
            <a:r>
              <a:rPr lang="en-US" sz="2000" dirty="0" smtClean="0">
                <a:solidFill>
                  <a:prstClr val="black"/>
                </a:solidFill>
              </a:rPr>
              <a:t>need </a:t>
            </a:r>
            <a:r>
              <a:rPr lang="en-US" sz="2000" dirty="0">
                <a:solidFill>
                  <a:prstClr val="black"/>
                </a:solidFill>
              </a:rPr>
              <a:t>to place an additional order for PBT or accommodated materials after updating student registrations</a:t>
            </a:r>
          </a:p>
          <a:p>
            <a:endParaRPr lang="en-US" dirty="0"/>
          </a:p>
        </p:txBody>
      </p:sp>
      <p:sp>
        <p:nvSpPr>
          <p:cNvPr id="4" name="Slide Number Placeholder 3">
            <a:extLst>
              <a:ext uri="{FF2B5EF4-FFF2-40B4-BE49-F238E27FC236}">
                <a16:creationId xmlns="" xmlns:a16="http://schemas.microsoft.com/office/drawing/2014/main" id="{06C0610D-A55A-4CC7-9599-C7F6278FC117}"/>
              </a:ext>
            </a:extLst>
          </p:cNvPr>
          <p:cNvSpPr>
            <a:spLocks noGrp="1"/>
          </p:cNvSpPr>
          <p:nvPr>
            <p:ph type="sldNum" sz="quarter" idx="12"/>
          </p:nvPr>
        </p:nvSpPr>
        <p:spPr/>
        <p:txBody>
          <a:bodyPr/>
          <a:lstStyle/>
          <a:p>
            <a:fld id="{C479D5F6-EDCB-402A-AC08-4943A1820E8F}" type="slidenum">
              <a:rPr lang="en-US" smtClean="0"/>
              <a:pPr/>
              <a:t>60</a:t>
            </a:fld>
            <a:endParaRPr lang="en-US" dirty="0"/>
          </a:p>
        </p:txBody>
      </p:sp>
    </p:spTree>
    <p:extLst>
      <p:ext uri="{BB962C8B-B14F-4D97-AF65-F5344CB8AC3E}">
        <p14:creationId xmlns:p14="http://schemas.microsoft.com/office/powerpoint/2010/main" val="32251452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54641E-99E1-4C9F-B0AC-EF9E9F63719C}"/>
              </a:ext>
            </a:extLst>
          </p:cNvPr>
          <p:cNvSpPr>
            <a:spLocks noGrp="1"/>
          </p:cNvSpPr>
          <p:nvPr>
            <p:ph type="title"/>
          </p:nvPr>
        </p:nvSpPr>
        <p:spPr/>
        <p:txBody>
          <a:bodyPr/>
          <a:lstStyle/>
          <a:p>
            <a:r>
              <a:rPr lang="en-US" dirty="0"/>
              <a:t>Registering a Student in </a:t>
            </a:r>
            <a:r>
              <a:rPr lang="en-US" dirty="0" err="1"/>
              <a:t>PAnext</a:t>
            </a:r>
            <a:r>
              <a:rPr lang="en-US" dirty="0"/>
              <a:t> </a:t>
            </a:r>
            <a:r>
              <a:rPr lang="en-US" dirty="0" smtClean="0"/>
              <a:t>through </a:t>
            </a:r>
            <a:r>
              <a:rPr lang="en-US" dirty="0"/>
              <a:t>a File Upload</a:t>
            </a:r>
          </a:p>
        </p:txBody>
      </p:sp>
      <p:sp>
        <p:nvSpPr>
          <p:cNvPr id="4" name="Slide Number Placeholder 3">
            <a:extLst>
              <a:ext uri="{FF2B5EF4-FFF2-40B4-BE49-F238E27FC236}">
                <a16:creationId xmlns="" xmlns:a16="http://schemas.microsoft.com/office/drawing/2014/main" id="{06C0610D-A55A-4CC7-9599-C7F6278FC117}"/>
              </a:ext>
            </a:extLst>
          </p:cNvPr>
          <p:cNvSpPr>
            <a:spLocks noGrp="1"/>
          </p:cNvSpPr>
          <p:nvPr>
            <p:ph type="sldNum" sz="quarter" idx="12"/>
          </p:nvPr>
        </p:nvSpPr>
        <p:spPr/>
        <p:txBody>
          <a:bodyPr/>
          <a:lstStyle/>
          <a:p>
            <a:fld id="{C479D5F6-EDCB-402A-AC08-4943A1820E8F}" type="slidenum">
              <a:rPr lang="en-US" smtClean="0"/>
              <a:pPr/>
              <a:t>61</a:t>
            </a:fld>
            <a:endParaRPr lang="en-US" dirty="0"/>
          </a:p>
        </p:txBody>
      </p:sp>
      <p:sp>
        <p:nvSpPr>
          <p:cNvPr id="6" name="TextBox 5">
            <a:extLst>
              <a:ext uri="{FF2B5EF4-FFF2-40B4-BE49-F238E27FC236}">
                <a16:creationId xmlns="" xmlns:a16="http://schemas.microsoft.com/office/drawing/2014/main" id="{B99A5C62-A376-4D65-A2E9-509D36B1A464}"/>
              </a:ext>
            </a:extLst>
          </p:cNvPr>
          <p:cNvSpPr txBox="1"/>
          <p:nvPr/>
        </p:nvSpPr>
        <p:spPr>
          <a:xfrm>
            <a:off x="406022" y="5459367"/>
            <a:ext cx="2422695" cy="923330"/>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US" dirty="0">
                <a:solidFill>
                  <a:prstClr val="black"/>
                </a:solidFill>
                <a:ea typeface="ＭＳ Ｐゴシック" pitchFamily="34" charset="-128"/>
              </a:rPr>
              <a:t>Choose </a:t>
            </a:r>
            <a:r>
              <a:rPr lang="en-US" b="1" dirty="0">
                <a:solidFill>
                  <a:prstClr val="black"/>
                </a:solidFill>
                <a:ea typeface="ＭＳ Ｐゴシック" pitchFamily="34" charset="-128"/>
              </a:rPr>
              <a:t>Import/Export Data</a:t>
            </a:r>
            <a:r>
              <a:rPr lang="en-US" dirty="0">
                <a:solidFill>
                  <a:prstClr val="black"/>
                </a:solidFill>
                <a:ea typeface="ＭＳ Ｐゴシック" pitchFamily="34" charset="-128"/>
              </a:rPr>
              <a:t> and click </a:t>
            </a:r>
            <a:r>
              <a:rPr lang="en-US" b="1" dirty="0">
                <a:solidFill>
                  <a:prstClr val="black"/>
                </a:solidFill>
                <a:ea typeface="ＭＳ Ｐゴシック" pitchFamily="34" charset="-128"/>
              </a:rPr>
              <a:t>Start</a:t>
            </a:r>
            <a:endParaRPr lang="en-US" dirty="0">
              <a:solidFill>
                <a:prstClr val="black"/>
              </a:solidFill>
              <a:ea typeface="ＭＳ Ｐゴシック" pitchFamily="34" charset="-128"/>
            </a:endParaRPr>
          </a:p>
        </p:txBody>
      </p:sp>
      <p:sp>
        <p:nvSpPr>
          <p:cNvPr id="7" name="TextBox 6">
            <a:extLst>
              <a:ext uri="{FF2B5EF4-FFF2-40B4-BE49-F238E27FC236}">
                <a16:creationId xmlns="" xmlns:a16="http://schemas.microsoft.com/office/drawing/2014/main" id="{BDD07D5C-FAF6-4DB9-93AD-E109AB4676DD}"/>
              </a:ext>
            </a:extLst>
          </p:cNvPr>
          <p:cNvSpPr txBox="1"/>
          <p:nvPr/>
        </p:nvSpPr>
        <p:spPr>
          <a:xfrm>
            <a:off x="2828717" y="1728732"/>
            <a:ext cx="6248634" cy="400110"/>
          </a:xfrm>
          <a:prstGeom prst="rect">
            <a:avLst/>
          </a:prstGeom>
          <a:noFill/>
        </p:spPr>
        <p:txBody>
          <a:bodyPr wrap="none" rtlCol="0">
            <a:spAutoFit/>
          </a:bodyPr>
          <a:lstStyle/>
          <a:p>
            <a:pPr marL="285750" indent="-285750" fontAlgn="base">
              <a:spcBef>
                <a:spcPct val="0"/>
              </a:spcBef>
              <a:spcAft>
                <a:spcPct val="0"/>
              </a:spcAft>
              <a:buFont typeface="Arial" panose="020B0604020202020204" pitchFamily="34" charset="0"/>
              <a:buChar char="•"/>
            </a:pPr>
            <a:r>
              <a:rPr lang="en-US" sz="2000" dirty="0">
                <a:solidFill>
                  <a:prstClr val="black"/>
                </a:solidFill>
                <a:ea typeface="ＭＳ Ｐゴシック" pitchFamily="34" charset="-128"/>
              </a:rPr>
              <a:t>Select the </a:t>
            </a:r>
            <a:r>
              <a:rPr lang="en-US" sz="2000" b="1" dirty="0">
                <a:solidFill>
                  <a:prstClr val="black"/>
                </a:solidFill>
                <a:ea typeface="ＭＳ Ｐゴシック" pitchFamily="34" charset="-128"/>
              </a:rPr>
              <a:t>Setup</a:t>
            </a:r>
            <a:r>
              <a:rPr lang="en-US" sz="2000" dirty="0">
                <a:solidFill>
                  <a:prstClr val="black"/>
                </a:solidFill>
                <a:ea typeface="ＭＳ Ｐゴシック" pitchFamily="34" charset="-128"/>
              </a:rPr>
              <a:t> menu and choose </a:t>
            </a:r>
            <a:r>
              <a:rPr lang="en-US" sz="2000" b="1" dirty="0">
                <a:solidFill>
                  <a:prstClr val="black"/>
                </a:solidFill>
                <a:ea typeface="ＭＳ Ｐゴシック" pitchFamily="34" charset="-128"/>
              </a:rPr>
              <a:t>Import/Export Data</a:t>
            </a:r>
            <a:endParaRPr lang="en-US" sz="2000" dirty="0">
              <a:solidFill>
                <a:prstClr val="black"/>
              </a:solidFill>
              <a:ea typeface="ＭＳ Ｐゴシック" pitchFamily="34" charset="-128"/>
            </a:endParaRPr>
          </a:p>
        </p:txBody>
      </p:sp>
      <p:pic>
        <p:nvPicPr>
          <p:cNvPr id="8" name="Picture 7" descr="Screen Shot 2016-11-04 at 9.35.38 AM.png">
            <a:extLst>
              <a:ext uri="{FF2B5EF4-FFF2-40B4-BE49-F238E27FC236}">
                <a16:creationId xmlns="" xmlns:a16="http://schemas.microsoft.com/office/drawing/2014/main" id="{398FEB34-EBB7-4341-8E70-ED7BFD204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480" y="1335889"/>
            <a:ext cx="2163868" cy="4038600"/>
          </a:xfrm>
          <a:prstGeom prst="rect">
            <a:avLst/>
          </a:prstGeom>
          <a:ln w="19050">
            <a:solidFill>
              <a:sysClr val="windowText" lastClr="000000"/>
            </a:solidFill>
          </a:ln>
        </p:spPr>
      </p:pic>
      <p:pic>
        <p:nvPicPr>
          <p:cNvPr id="9" name="Picture 8">
            <a:extLst>
              <a:ext uri="{FF2B5EF4-FFF2-40B4-BE49-F238E27FC236}">
                <a16:creationId xmlns="" xmlns:a16="http://schemas.microsoft.com/office/drawing/2014/main" id="{F6790920-04F4-4B24-858B-200A3580BEA3}"/>
              </a:ext>
            </a:extLst>
          </p:cNvPr>
          <p:cNvPicPr>
            <a:picLocks noChangeAspect="1"/>
          </p:cNvPicPr>
          <p:nvPr/>
        </p:nvPicPr>
        <p:blipFill rotWithShape="1">
          <a:blip r:embed="rId3"/>
          <a:srcRect t="18483" r="88585" b="41545"/>
          <a:stretch/>
        </p:blipFill>
        <p:spPr>
          <a:xfrm>
            <a:off x="3370164" y="2279812"/>
            <a:ext cx="3953662" cy="4247737"/>
          </a:xfrm>
          <a:prstGeom prst="rect">
            <a:avLst/>
          </a:prstGeom>
          <a:ln w="19050">
            <a:solidFill>
              <a:srgbClr val="2D3237"/>
            </a:solidFill>
          </a:ln>
        </p:spPr>
      </p:pic>
      <p:sp>
        <p:nvSpPr>
          <p:cNvPr id="10" name="Flowchart: Punched Tape 9">
            <a:extLst>
              <a:ext uri="{FF2B5EF4-FFF2-40B4-BE49-F238E27FC236}">
                <a16:creationId xmlns="" xmlns:a16="http://schemas.microsoft.com/office/drawing/2014/main" id="{809287AE-0E95-4FD2-83AF-FC886ED8EC4C}"/>
              </a:ext>
            </a:extLst>
          </p:cNvPr>
          <p:cNvSpPr/>
          <p:nvPr/>
        </p:nvSpPr>
        <p:spPr>
          <a:xfrm>
            <a:off x="7934351" y="417687"/>
            <a:ext cx="1143000" cy="514952"/>
          </a:xfrm>
          <a:prstGeom prst="flowChartPunchedTape">
            <a:avLst/>
          </a:prstGeom>
          <a:solidFill>
            <a:srgbClr val="00197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schemeClr val="bg1"/>
                </a:solidFill>
              </a:rPr>
              <a:t>Demo</a:t>
            </a:r>
          </a:p>
        </p:txBody>
      </p:sp>
    </p:spTree>
    <p:extLst>
      <p:ext uri="{BB962C8B-B14F-4D97-AF65-F5344CB8AC3E}">
        <p14:creationId xmlns:p14="http://schemas.microsoft.com/office/powerpoint/2010/main" val="30696319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54641E-99E1-4C9F-B0AC-EF9E9F63719C}"/>
              </a:ext>
            </a:extLst>
          </p:cNvPr>
          <p:cNvSpPr>
            <a:spLocks noGrp="1"/>
          </p:cNvSpPr>
          <p:nvPr>
            <p:ph type="title"/>
          </p:nvPr>
        </p:nvSpPr>
        <p:spPr/>
        <p:txBody>
          <a:bodyPr/>
          <a:lstStyle/>
          <a:p>
            <a:r>
              <a:rPr lang="en-US" dirty="0"/>
              <a:t>Registering a Student in </a:t>
            </a:r>
            <a:r>
              <a:rPr lang="en-US" dirty="0" err="1"/>
              <a:t>PAnext</a:t>
            </a:r>
            <a:r>
              <a:rPr lang="en-US" dirty="0"/>
              <a:t> </a:t>
            </a:r>
            <a:r>
              <a:rPr lang="en-US" dirty="0" smtClean="0"/>
              <a:t>through </a:t>
            </a:r>
            <a:r>
              <a:rPr lang="en-US" dirty="0"/>
              <a:t>a File Upload</a:t>
            </a:r>
          </a:p>
        </p:txBody>
      </p:sp>
      <p:sp>
        <p:nvSpPr>
          <p:cNvPr id="4" name="Slide Number Placeholder 3">
            <a:extLst>
              <a:ext uri="{FF2B5EF4-FFF2-40B4-BE49-F238E27FC236}">
                <a16:creationId xmlns="" xmlns:a16="http://schemas.microsoft.com/office/drawing/2014/main" id="{06C0610D-A55A-4CC7-9599-C7F6278FC117}"/>
              </a:ext>
            </a:extLst>
          </p:cNvPr>
          <p:cNvSpPr>
            <a:spLocks noGrp="1"/>
          </p:cNvSpPr>
          <p:nvPr>
            <p:ph type="sldNum" sz="quarter" idx="12"/>
          </p:nvPr>
        </p:nvSpPr>
        <p:spPr/>
        <p:txBody>
          <a:bodyPr/>
          <a:lstStyle/>
          <a:p>
            <a:fld id="{C479D5F6-EDCB-402A-AC08-4943A1820E8F}" type="slidenum">
              <a:rPr lang="en-US" smtClean="0"/>
              <a:pPr/>
              <a:t>62</a:t>
            </a:fld>
            <a:endParaRPr lang="en-US" dirty="0"/>
          </a:p>
        </p:txBody>
      </p:sp>
      <p:sp>
        <p:nvSpPr>
          <p:cNvPr id="7" name="TextBox 6">
            <a:extLst>
              <a:ext uri="{FF2B5EF4-FFF2-40B4-BE49-F238E27FC236}">
                <a16:creationId xmlns="" xmlns:a16="http://schemas.microsoft.com/office/drawing/2014/main" id="{BDD07D5C-FAF6-4DB9-93AD-E109AB4676DD}"/>
              </a:ext>
            </a:extLst>
          </p:cNvPr>
          <p:cNvSpPr txBox="1"/>
          <p:nvPr/>
        </p:nvSpPr>
        <p:spPr>
          <a:xfrm>
            <a:off x="811067" y="3384137"/>
            <a:ext cx="6989477" cy="2739211"/>
          </a:xfrm>
          <a:prstGeom prst="rect">
            <a:avLst/>
          </a:prstGeom>
          <a:noFill/>
        </p:spPr>
        <p:txBody>
          <a:bodyPr wrap="none" rtlCol="0">
            <a:spAutoFit/>
          </a:bodyPr>
          <a:lstStyle/>
          <a:p>
            <a:pPr marL="285750" indent="-285750" fontAlgn="base">
              <a:spcBef>
                <a:spcPct val="0"/>
              </a:spcBef>
              <a:spcAft>
                <a:spcPct val="0"/>
              </a:spcAft>
              <a:buFont typeface="Arial" panose="020B0604020202020204" pitchFamily="34" charset="0"/>
              <a:buChar char="•"/>
            </a:pPr>
            <a:r>
              <a:rPr lang="en-US" sz="2000" b="1" dirty="0">
                <a:solidFill>
                  <a:prstClr val="black"/>
                </a:solidFill>
                <a:ea typeface="ＭＳ Ｐゴシック" pitchFamily="34" charset="-128"/>
              </a:rPr>
              <a:t>DURING</a:t>
            </a:r>
            <a:r>
              <a:rPr lang="en-US" sz="2000" dirty="0">
                <a:solidFill>
                  <a:prstClr val="black"/>
                </a:solidFill>
                <a:ea typeface="ＭＳ Ｐゴシック" pitchFamily="34" charset="-128"/>
              </a:rPr>
              <a:t> the January 6-24 registration window:</a:t>
            </a:r>
          </a:p>
          <a:p>
            <a:pPr marL="742950" lvl="1" indent="-285750" fontAlgn="base">
              <a:spcBef>
                <a:spcPct val="0"/>
              </a:spcBef>
              <a:spcAft>
                <a:spcPct val="0"/>
              </a:spcAft>
              <a:buFont typeface="Arial" panose="020B0604020202020204" pitchFamily="34" charset="0"/>
              <a:buChar char="•"/>
            </a:pPr>
            <a:r>
              <a:rPr lang="en-US" sz="2000" dirty="0">
                <a:solidFill>
                  <a:prstClr val="black"/>
                </a:solidFill>
                <a:ea typeface="ＭＳ Ｐゴシック" pitchFamily="34" charset="-128"/>
              </a:rPr>
              <a:t> Under </a:t>
            </a:r>
            <a:r>
              <a:rPr lang="en-US" sz="2000" b="1" dirty="0">
                <a:solidFill>
                  <a:prstClr val="black"/>
                </a:solidFill>
                <a:ea typeface="ＭＳ Ｐゴシック" pitchFamily="34" charset="-128"/>
              </a:rPr>
              <a:t>Type</a:t>
            </a:r>
            <a:r>
              <a:rPr lang="en-US" sz="2000" dirty="0">
                <a:solidFill>
                  <a:prstClr val="black"/>
                </a:solidFill>
                <a:ea typeface="ＭＳ Ｐゴシック" pitchFamily="34" charset="-128"/>
              </a:rPr>
              <a:t>, select </a:t>
            </a:r>
            <a:r>
              <a:rPr lang="en-US" sz="2000" b="1" dirty="0">
                <a:solidFill>
                  <a:prstClr val="black"/>
                </a:solidFill>
                <a:ea typeface="ＭＳ Ｐゴシック" pitchFamily="34" charset="-128"/>
              </a:rPr>
              <a:t>Student Registration Import (Initial)</a:t>
            </a:r>
          </a:p>
          <a:p>
            <a:pPr marL="1200150" lvl="2" indent="-285750" fontAlgn="base">
              <a:spcBef>
                <a:spcPct val="0"/>
              </a:spcBef>
              <a:spcAft>
                <a:spcPct val="0"/>
              </a:spcAft>
              <a:buFont typeface="Arial" panose="020B0604020202020204" pitchFamily="34" charset="0"/>
              <a:buChar char="•"/>
            </a:pPr>
            <a:r>
              <a:rPr lang="en-US" dirty="0">
                <a:solidFill>
                  <a:prstClr val="black"/>
                </a:solidFill>
                <a:ea typeface="ＭＳ Ｐゴシック" pitchFamily="34" charset="-128"/>
              </a:rPr>
              <a:t>This file will allow edits to the UAR field</a:t>
            </a:r>
          </a:p>
          <a:p>
            <a:pPr marL="1200150" lvl="2" indent="-285750" fontAlgn="base">
              <a:spcBef>
                <a:spcPct val="0"/>
              </a:spcBef>
              <a:spcAft>
                <a:spcPct val="0"/>
              </a:spcAft>
              <a:buFont typeface="Arial" panose="020B0604020202020204" pitchFamily="34" charset="0"/>
              <a:buChar char="•"/>
            </a:pPr>
            <a:r>
              <a:rPr lang="en-US" dirty="0">
                <a:solidFill>
                  <a:prstClr val="black"/>
                </a:solidFill>
                <a:ea typeface="ＭＳ Ｐゴシック" pitchFamily="34" charset="-128"/>
              </a:rPr>
              <a:t>This is the only option during the initial registration window</a:t>
            </a:r>
          </a:p>
          <a:p>
            <a:pPr marL="285750" indent="-285750" fontAlgn="base">
              <a:spcBef>
                <a:spcPct val="0"/>
              </a:spcBef>
              <a:spcAft>
                <a:spcPct val="0"/>
              </a:spcAft>
              <a:buFont typeface="Arial" panose="020B0604020202020204" pitchFamily="34" charset="0"/>
              <a:buChar char="•"/>
            </a:pPr>
            <a:r>
              <a:rPr lang="en-US" sz="2000" b="1" dirty="0">
                <a:solidFill>
                  <a:prstClr val="black"/>
                </a:solidFill>
                <a:ea typeface="ＭＳ Ｐゴシック" pitchFamily="34" charset="-128"/>
              </a:rPr>
              <a:t>AFTER</a:t>
            </a:r>
            <a:r>
              <a:rPr lang="en-US" sz="2000" dirty="0">
                <a:solidFill>
                  <a:prstClr val="black"/>
                </a:solidFill>
                <a:ea typeface="ＭＳ Ｐゴシック" pitchFamily="34" charset="-128"/>
              </a:rPr>
              <a:t> the January 6-24 registration window:</a:t>
            </a:r>
          </a:p>
          <a:p>
            <a:pPr marL="742950" lvl="1" indent="-285750" fontAlgn="base">
              <a:spcBef>
                <a:spcPct val="0"/>
              </a:spcBef>
              <a:spcAft>
                <a:spcPct val="0"/>
              </a:spcAft>
              <a:buFont typeface="Arial" panose="020B0604020202020204" pitchFamily="34" charset="0"/>
              <a:buChar char="•"/>
            </a:pPr>
            <a:r>
              <a:rPr lang="en-US" sz="2000" dirty="0">
                <a:solidFill>
                  <a:prstClr val="black"/>
                </a:solidFill>
                <a:ea typeface="ＭＳ Ｐゴシック" pitchFamily="34" charset="-128"/>
              </a:rPr>
              <a:t> Under </a:t>
            </a:r>
            <a:r>
              <a:rPr lang="en-US" sz="2000" b="1" dirty="0">
                <a:solidFill>
                  <a:prstClr val="black"/>
                </a:solidFill>
                <a:ea typeface="ＭＳ Ｐゴシック" pitchFamily="34" charset="-128"/>
              </a:rPr>
              <a:t>Type</a:t>
            </a:r>
            <a:r>
              <a:rPr lang="en-US" sz="2000" dirty="0">
                <a:solidFill>
                  <a:prstClr val="black"/>
                </a:solidFill>
                <a:ea typeface="ＭＳ Ｐゴシック" pitchFamily="34" charset="-128"/>
              </a:rPr>
              <a:t>, select </a:t>
            </a:r>
            <a:r>
              <a:rPr lang="en-US" sz="2000" b="1" dirty="0">
                <a:solidFill>
                  <a:prstClr val="black"/>
                </a:solidFill>
                <a:ea typeface="ＭＳ Ｐゴシック" pitchFamily="34" charset="-128"/>
              </a:rPr>
              <a:t>Student Registration Import</a:t>
            </a:r>
          </a:p>
          <a:p>
            <a:pPr marL="1200150" lvl="2" indent="-285750" fontAlgn="base">
              <a:spcBef>
                <a:spcPct val="0"/>
              </a:spcBef>
              <a:spcAft>
                <a:spcPct val="0"/>
              </a:spcAft>
              <a:buFont typeface="Arial" panose="020B0604020202020204" pitchFamily="34" charset="0"/>
              <a:buChar char="•"/>
            </a:pPr>
            <a:r>
              <a:rPr lang="en-US" dirty="0">
                <a:solidFill>
                  <a:prstClr val="black"/>
                </a:solidFill>
                <a:ea typeface="ＭＳ Ｐゴシック" pitchFamily="34" charset="-128"/>
              </a:rPr>
              <a:t>This file will NOT allow edits to the UAR field</a:t>
            </a:r>
          </a:p>
          <a:p>
            <a:pPr marL="1200150" lvl="2" indent="-285750" fontAlgn="base">
              <a:spcBef>
                <a:spcPct val="0"/>
              </a:spcBef>
              <a:spcAft>
                <a:spcPct val="0"/>
              </a:spcAft>
              <a:buFont typeface="Arial" panose="020B0604020202020204" pitchFamily="34" charset="0"/>
              <a:buChar char="•"/>
            </a:pPr>
            <a:r>
              <a:rPr lang="en-US" dirty="0">
                <a:solidFill>
                  <a:prstClr val="black"/>
                </a:solidFill>
                <a:ea typeface="ＭＳ Ｐゴシック" pitchFamily="34" charset="-128"/>
              </a:rPr>
              <a:t>This is the only option after the initial registration window</a:t>
            </a:r>
            <a:endParaRPr lang="en-US" b="1" dirty="0">
              <a:solidFill>
                <a:prstClr val="black"/>
              </a:solidFill>
              <a:ea typeface="ＭＳ Ｐゴシック" pitchFamily="34" charset="-128"/>
            </a:endParaRPr>
          </a:p>
          <a:p>
            <a:pPr marL="285750" indent="-285750" fontAlgn="base">
              <a:spcBef>
                <a:spcPct val="0"/>
              </a:spcBef>
              <a:spcAft>
                <a:spcPct val="0"/>
              </a:spcAft>
              <a:buFont typeface="Arial" panose="020B0604020202020204" pitchFamily="34" charset="0"/>
              <a:buChar char="•"/>
            </a:pPr>
            <a:r>
              <a:rPr lang="en-US" sz="2000" dirty="0">
                <a:solidFill>
                  <a:prstClr val="black"/>
                </a:solidFill>
                <a:ea typeface="ＭＳ Ｐゴシック" pitchFamily="34" charset="-128"/>
              </a:rPr>
              <a:t>Select </a:t>
            </a:r>
            <a:r>
              <a:rPr lang="en-US" sz="2000" b="1" dirty="0">
                <a:solidFill>
                  <a:prstClr val="black"/>
                </a:solidFill>
                <a:ea typeface="ＭＳ Ｐゴシック" pitchFamily="34" charset="-128"/>
              </a:rPr>
              <a:t>Process</a:t>
            </a:r>
            <a:endParaRPr lang="en-US" sz="2000" dirty="0">
              <a:solidFill>
                <a:prstClr val="black"/>
              </a:solidFill>
              <a:ea typeface="ＭＳ Ｐゴシック" pitchFamily="34" charset="-128"/>
            </a:endParaRPr>
          </a:p>
        </p:txBody>
      </p:sp>
      <p:pic>
        <p:nvPicPr>
          <p:cNvPr id="3" name="Picture 2">
            <a:extLst>
              <a:ext uri="{FF2B5EF4-FFF2-40B4-BE49-F238E27FC236}">
                <a16:creationId xmlns="" xmlns:a16="http://schemas.microsoft.com/office/drawing/2014/main" id="{75DA6057-809D-4D6B-A584-CF59BBDA4C2B}"/>
              </a:ext>
            </a:extLst>
          </p:cNvPr>
          <p:cNvPicPr>
            <a:picLocks noChangeAspect="1"/>
          </p:cNvPicPr>
          <p:nvPr/>
        </p:nvPicPr>
        <p:blipFill rotWithShape="1">
          <a:blip r:embed="rId2"/>
          <a:srcRect t="9038" r="90000" b="66722"/>
          <a:stretch/>
        </p:blipFill>
        <p:spPr>
          <a:xfrm>
            <a:off x="2681598" y="981126"/>
            <a:ext cx="3037715" cy="2259247"/>
          </a:xfrm>
          <a:prstGeom prst="rect">
            <a:avLst/>
          </a:prstGeom>
          <a:ln w="19050">
            <a:solidFill>
              <a:schemeClr val="tx1"/>
            </a:solidFill>
          </a:ln>
        </p:spPr>
      </p:pic>
      <p:sp>
        <p:nvSpPr>
          <p:cNvPr id="8" name="Flowchart: Punched Tape 7">
            <a:extLst>
              <a:ext uri="{FF2B5EF4-FFF2-40B4-BE49-F238E27FC236}">
                <a16:creationId xmlns="" xmlns:a16="http://schemas.microsoft.com/office/drawing/2014/main" id="{809287AE-0E95-4FD2-83AF-FC886ED8EC4C}"/>
              </a:ext>
            </a:extLst>
          </p:cNvPr>
          <p:cNvSpPr/>
          <p:nvPr/>
        </p:nvSpPr>
        <p:spPr>
          <a:xfrm>
            <a:off x="7934351" y="417687"/>
            <a:ext cx="1143000" cy="514952"/>
          </a:xfrm>
          <a:prstGeom prst="flowChartPunchedTape">
            <a:avLst/>
          </a:prstGeom>
          <a:solidFill>
            <a:srgbClr val="00197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schemeClr val="bg1"/>
                </a:solidFill>
              </a:rPr>
              <a:t>Demo</a:t>
            </a:r>
          </a:p>
        </p:txBody>
      </p:sp>
    </p:spTree>
    <p:extLst>
      <p:ext uri="{BB962C8B-B14F-4D97-AF65-F5344CB8AC3E}">
        <p14:creationId xmlns:p14="http://schemas.microsoft.com/office/powerpoint/2010/main" val="3862181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54641E-99E1-4C9F-B0AC-EF9E9F63719C}"/>
              </a:ext>
            </a:extLst>
          </p:cNvPr>
          <p:cNvSpPr>
            <a:spLocks noGrp="1"/>
          </p:cNvSpPr>
          <p:nvPr>
            <p:ph type="title"/>
          </p:nvPr>
        </p:nvSpPr>
        <p:spPr/>
        <p:txBody>
          <a:bodyPr>
            <a:normAutofit fontScale="90000"/>
          </a:bodyPr>
          <a:lstStyle/>
          <a:p>
            <a:r>
              <a:rPr lang="en-US" dirty="0"/>
              <a:t>Registering a Student in </a:t>
            </a:r>
            <a:r>
              <a:rPr lang="en-US" dirty="0" err="1"/>
              <a:t>PAnext</a:t>
            </a:r>
            <a:r>
              <a:rPr lang="en-US" dirty="0"/>
              <a:t> Through the User Interface</a:t>
            </a:r>
          </a:p>
        </p:txBody>
      </p:sp>
      <p:sp>
        <p:nvSpPr>
          <p:cNvPr id="4" name="Slide Number Placeholder 3">
            <a:extLst>
              <a:ext uri="{FF2B5EF4-FFF2-40B4-BE49-F238E27FC236}">
                <a16:creationId xmlns="" xmlns:a16="http://schemas.microsoft.com/office/drawing/2014/main" id="{06C0610D-A55A-4CC7-9599-C7F6278FC117}"/>
              </a:ext>
            </a:extLst>
          </p:cNvPr>
          <p:cNvSpPr>
            <a:spLocks noGrp="1"/>
          </p:cNvSpPr>
          <p:nvPr>
            <p:ph type="sldNum" sz="quarter" idx="12"/>
          </p:nvPr>
        </p:nvSpPr>
        <p:spPr/>
        <p:txBody>
          <a:bodyPr/>
          <a:lstStyle/>
          <a:p>
            <a:fld id="{C479D5F6-EDCB-402A-AC08-4943A1820E8F}" type="slidenum">
              <a:rPr lang="en-US" smtClean="0"/>
              <a:pPr/>
              <a:t>63</a:t>
            </a:fld>
            <a:endParaRPr lang="en-US" dirty="0"/>
          </a:p>
        </p:txBody>
      </p:sp>
      <p:pic>
        <p:nvPicPr>
          <p:cNvPr id="5" name="Picture 4" descr="Screen Shot 2016-11-04 at 9.39.04 AM.png">
            <a:extLst>
              <a:ext uri="{FF2B5EF4-FFF2-40B4-BE49-F238E27FC236}">
                <a16:creationId xmlns="" xmlns:a16="http://schemas.microsoft.com/office/drawing/2014/main" id="{62411F8F-DACE-430F-B640-18BEDDC54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8717" y="2394534"/>
            <a:ext cx="6145600" cy="3104155"/>
          </a:xfrm>
          <a:prstGeom prst="rect">
            <a:avLst/>
          </a:prstGeom>
          <a:ln w="25400">
            <a:solidFill>
              <a:sysClr val="windowText" lastClr="000000"/>
            </a:solidFill>
          </a:ln>
        </p:spPr>
      </p:pic>
      <p:sp>
        <p:nvSpPr>
          <p:cNvPr id="6" name="TextBox 5">
            <a:extLst>
              <a:ext uri="{FF2B5EF4-FFF2-40B4-BE49-F238E27FC236}">
                <a16:creationId xmlns="" xmlns:a16="http://schemas.microsoft.com/office/drawing/2014/main" id="{B99A5C62-A376-4D65-A2E9-509D36B1A464}"/>
              </a:ext>
            </a:extLst>
          </p:cNvPr>
          <p:cNvSpPr txBox="1"/>
          <p:nvPr/>
        </p:nvSpPr>
        <p:spPr>
          <a:xfrm>
            <a:off x="406022" y="5459367"/>
            <a:ext cx="2422695" cy="646331"/>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US" dirty="0">
                <a:solidFill>
                  <a:prstClr val="black"/>
                </a:solidFill>
                <a:ea typeface="ＭＳ Ｐゴシック" pitchFamily="34" charset="-128"/>
              </a:rPr>
              <a:t>Choose the </a:t>
            </a:r>
            <a:r>
              <a:rPr lang="en-US" b="1" dirty="0">
                <a:solidFill>
                  <a:prstClr val="black"/>
                </a:solidFill>
                <a:ea typeface="ＭＳ Ｐゴシック" pitchFamily="34" charset="-128"/>
              </a:rPr>
              <a:t>Tasks</a:t>
            </a:r>
            <a:r>
              <a:rPr lang="en-US" dirty="0">
                <a:solidFill>
                  <a:prstClr val="black"/>
                </a:solidFill>
                <a:ea typeface="ＭＳ Ｐゴシック" pitchFamily="34" charset="-128"/>
              </a:rPr>
              <a:t> and click </a:t>
            </a:r>
            <a:r>
              <a:rPr lang="en-US" b="1" dirty="0">
                <a:solidFill>
                  <a:prstClr val="black"/>
                </a:solidFill>
                <a:ea typeface="ＭＳ Ｐゴシック" pitchFamily="34" charset="-128"/>
              </a:rPr>
              <a:t>Start</a:t>
            </a:r>
            <a:endParaRPr lang="en-US" dirty="0">
              <a:solidFill>
                <a:prstClr val="black"/>
              </a:solidFill>
              <a:ea typeface="ＭＳ Ｐゴシック" pitchFamily="34" charset="-128"/>
            </a:endParaRPr>
          </a:p>
        </p:txBody>
      </p:sp>
      <p:sp>
        <p:nvSpPr>
          <p:cNvPr id="7" name="TextBox 6">
            <a:extLst>
              <a:ext uri="{FF2B5EF4-FFF2-40B4-BE49-F238E27FC236}">
                <a16:creationId xmlns="" xmlns:a16="http://schemas.microsoft.com/office/drawing/2014/main" id="{BDD07D5C-FAF6-4DB9-93AD-E109AB4676DD}"/>
              </a:ext>
            </a:extLst>
          </p:cNvPr>
          <p:cNvSpPr txBox="1"/>
          <p:nvPr/>
        </p:nvSpPr>
        <p:spPr>
          <a:xfrm>
            <a:off x="2828717" y="1728732"/>
            <a:ext cx="5092163" cy="400110"/>
          </a:xfrm>
          <a:prstGeom prst="rect">
            <a:avLst/>
          </a:prstGeom>
          <a:noFill/>
        </p:spPr>
        <p:txBody>
          <a:bodyPr wrap="none" rtlCol="0">
            <a:spAutoFit/>
          </a:bodyPr>
          <a:lstStyle/>
          <a:p>
            <a:pPr marL="285750" indent="-285750" fontAlgn="base">
              <a:spcBef>
                <a:spcPct val="0"/>
              </a:spcBef>
              <a:spcAft>
                <a:spcPct val="0"/>
              </a:spcAft>
              <a:buFont typeface="Arial" panose="020B0604020202020204" pitchFamily="34" charset="0"/>
              <a:buChar char="•"/>
            </a:pPr>
            <a:r>
              <a:rPr lang="en-US" sz="2000" dirty="0">
                <a:solidFill>
                  <a:prstClr val="black"/>
                </a:solidFill>
                <a:ea typeface="ＭＳ Ｐゴシック" pitchFamily="34" charset="-128"/>
              </a:rPr>
              <a:t>Select the </a:t>
            </a:r>
            <a:r>
              <a:rPr lang="en-US" sz="2000" b="1" dirty="0">
                <a:solidFill>
                  <a:prstClr val="black"/>
                </a:solidFill>
                <a:ea typeface="ＭＳ Ｐゴシック" pitchFamily="34" charset="-128"/>
              </a:rPr>
              <a:t>Setup</a:t>
            </a:r>
            <a:r>
              <a:rPr lang="en-US" sz="2000" dirty="0">
                <a:solidFill>
                  <a:prstClr val="black"/>
                </a:solidFill>
                <a:ea typeface="ＭＳ Ｐゴシック" pitchFamily="34" charset="-128"/>
              </a:rPr>
              <a:t> menu and choose </a:t>
            </a:r>
            <a:r>
              <a:rPr lang="en-US" sz="2000" b="1" dirty="0">
                <a:solidFill>
                  <a:prstClr val="black"/>
                </a:solidFill>
                <a:ea typeface="ＭＳ Ｐゴシック" pitchFamily="34" charset="-128"/>
              </a:rPr>
              <a:t>Students</a:t>
            </a:r>
            <a:endParaRPr lang="en-US" sz="2000" dirty="0">
              <a:solidFill>
                <a:prstClr val="black"/>
              </a:solidFill>
              <a:ea typeface="ＭＳ Ｐゴシック" pitchFamily="34" charset="-128"/>
            </a:endParaRPr>
          </a:p>
        </p:txBody>
      </p:sp>
      <p:pic>
        <p:nvPicPr>
          <p:cNvPr id="8" name="Picture 7" descr="Screen Shot 2016-11-04 at 9.35.38 AM.png">
            <a:extLst>
              <a:ext uri="{FF2B5EF4-FFF2-40B4-BE49-F238E27FC236}">
                <a16:creationId xmlns="" xmlns:a16="http://schemas.microsoft.com/office/drawing/2014/main" id="{398FEB34-EBB7-4341-8E70-ED7BFD204B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480" y="1335889"/>
            <a:ext cx="2163868" cy="4038600"/>
          </a:xfrm>
          <a:prstGeom prst="rect">
            <a:avLst/>
          </a:prstGeom>
          <a:ln w="25400">
            <a:solidFill>
              <a:sysClr val="windowText" lastClr="000000"/>
            </a:solidFill>
          </a:ln>
        </p:spPr>
      </p:pic>
      <p:sp>
        <p:nvSpPr>
          <p:cNvPr id="10" name="Flowchart: Punched Tape 9">
            <a:extLst>
              <a:ext uri="{FF2B5EF4-FFF2-40B4-BE49-F238E27FC236}">
                <a16:creationId xmlns="" xmlns:a16="http://schemas.microsoft.com/office/drawing/2014/main" id="{809287AE-0E95-4FD2-83AF-FC886ED8EC4C}"/>
              </a:ext>
            </a:extLst>
          </p:cNvPr>
          <p:cNvSpPr/>
          <p:nvPr/>
        </p:nvSpPr>
        <p:spPr>
          <a:xfrm>
            <a:off x="7934351" y="417687"/>
            <a:ext cx="1143000" cy="514952"/>
          </a:xfrm>
          <a:prstGeom prst="flowChartPunchedTape">
            <a:avLst/>
          </a:prstGeom>
          <a:solidFill>
            <a:srgbClr val="00197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schemeClr val="bg1"/>
                </a:solidFill>
              </a:rPr>
              <a:t>Demo</a:t>
            </a:r>
          </a:p>
        </p:txBody>
      </p:sp>
    </p:spTree>
    <p:extLst>
      <p:ext uri="{BB962C8B-B14F-4D97-AF65-F5344CB8AC3E}">
        <p14:creationId xmlns:p14="http://schemas.microsoft.com/office/powerpoint/2010/main" val="666360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0898D7-1E81-430C-972D-CE2F53E002B0}"/>
              </a:ext>
            </a:extLst>
          </p:cNvPr>
          <p:cNvSpPr>
            <a:spLocks noGrp="1"/>
          </p:cNvSpPr>
          <p:nvPr>
            <p:ph type="title"/>
          </p:nvPr>
        </p:nvSpPr>
        <p:spPr/>
        <p:txBody>
          <a:bodyPr>
            <a:normAutofit fontScale="90000"/>
          </a:bodyPr>
          <a:lstStyle/>
          <a:p>
            <a:r>
              <a:rPr lang="en-US" dirty="0"/>
              <a:t>Operational Reports within </a:t>
            </a:r>
            <a:r>
              <a:rPr lang="en-US" dirty="0" err="1"/>
              <a:t>PAnext</a:t>
            </a:r>
            <a:r>
              <a:rPr lang="en-US" dirty="0"/>
              <a:t> – Help with Registration</a:t>
            </a:r>
          </a:p>
        </p:txBody>
      </p:sp>
      <p:sp>
        <p:nvSpPr>
          <p:cNvPr id="3" name="Content Placeholder 2">
            <a:extLst>
              <a:ext uri="{FF2B5EF4-FFF2-40B4-BE49-F238E27FC236}">
                <a16:creationId xmlns="" xmlns:a16="http://schemas.microsoft.com/office/drawing/2014/main" id="{78CD1E48-4FB1-46CE-9B5F-FA9C2CA0DF9D}"/>
              </a:ext>
            </a:extLst>
          </p:cNvPr>
          <p:cNvSpPr>
            <a:spLocks noGrp="1"/>
          </p:cNvSpPr>
          <p:nvPr>
            <p:ph idx="1"/>
          </p:nvPr>
        </p:nvSpPr>
        <p:spPr/>
        <p:txBody>
          <a:bodyPr/>
          <a:lstStyle/>
          <a:p>
            <a:pPr marL="342900" indent="-342900" fontAlgn="base">
              <a:spcAft>
                <a:spcPct val="0"/>
              </a:spcAft>
              <a:defRPr/>
            </a:pPr>
            <a:r>
              <a:rPr lang="en-US" dirty="0">
                <a:solidFill>
                  <a:prstClr val="black"/>
                </a:solidFill>
              </a:rPr>
              <a:t>Recommended reports</a:t>
            </a:r>
          </a:p>
          <a:p>
            <a:pPr lvl="1" indent="-342900" fontAlgn="base">
              <a:spcAft>
                <a:spcPct val="0"/>
              </a:spcAft>
              <a:defRPr/>
            </a:pPr>
            <a:r>
              <a:rPr lang="en-US" dirty="0">
                <a:solidFill>
                  <a:prstClr val="black"/>
                </a:solidFill>
              </a:rPr>
              <a:t>PNP Report – accessibility features and accommodations for student tests</a:t>
            </a:r>
          </a:p>
          <a:p>
            <a:pPr lvl="1" indent="-342900" fontAlgn="base">
              <a:spcAft>
                <a:spcPct val="0"/>
              </a:spcAft>
              <a:defRPr/>
            </a:pPr>
            <a:r>
              <a:rPr lang="en-US" dirty="0" smtClean="0">
                <a:solidFill>
                  <a:prstClr val="black"/>
                </a:solidFill>
              </a:rPr>
              <a:t>Students </a:t>
            </a:r>
            <a:r>
              <a:rPr lang="en-US" dirty="0">
                <a:solidFill>
                  <a:prstClr val="black"/>
                </a:solidFill>
              </a:rPr>
              <a:t>where responsible district/school is different from testing district/school – use for transfer students</a:t>
            </a:r>
          </a:p>
          <a:p>
            <a:pPr lvl="1" indent="-342900" fontAlgn="base">
              <a:spcAft>
                <a:spcPct val="0"/>
              </a:spcAft>
              <a:defRPr/>
            </a:pPr>
            <a:r>
              <a:rPr lang="en-US" dirty="0">
                <a:solidFill>
                  <a:prstClr val="black"/>
                </a:solidFill>
              </a:rPr>
              <a:t>Students registered but not assigned to a test</a:t>
            </a:r>
          </a:p>
          <a:p>
            <a:pPr lvl="1" indent="-342900" fontAlgn="base">
              <a:spcAft>
                <a:spcPct val="0"/>
              </a:spcAft>
              <a:defRPr/>
            </a:pPr>
            <a:r>
              <a:rPr lang="en-US" dirty="0">
                <a:solidFill>
                  <a:prstClr val="black"/>
                </a:solidFill>
              </a:rPr>
              <a:t>Students with online test but not assigned to </a:t>
            </a:r>
            <a:r>
              <a:rPr lang="en-US" dirty="0" smtClean="0">
                <a:solidFill>
                  <a:prstClr val="black"/>
                </a:solidFill>
              </a:rPr>
              <a:t>session</a:t>
            </a:r>
          </a:p>
          <a:p>
            <a:pPr lvl="1" indent="-342900" fontAlgn="base">
              <a:spcAft>
                <a:spcPct val="0"/>
              </a:spcAft>
              <a:defRPr/>
            </a:pPr>
            <a:r>
              <a:rPr lang="en-US" dirty="0">
                <a:solidFill>
                  <a:prstClr val="black"/>
                </a:solidFill>
              </a:rPr>
              <a:t>Students with multiple tests of same subject </a:t>
            </a:r>
            <a:r>
              <a:rPr lang="en-US" dirty="0" smtClean="0">
                <a:solidFill>
                  <a:prstClr val="black"/>
                </a:solidFill>
              </a:rPr>
              <a:t>area</a:t>
            </a:r>
            <a:endParaRPr lang="en-US" dirty="0"/>
          </a:p>
          <a:p>
            <a:endParaRPr lang="en-US" dirty="0"/>
          </a:p>
        </p:txBody>
      </p:sp>
      <p:sp>
        <p:nvSpPr>
          <p:cNvPr id="4" name="Slide Number Placeholder 3">
            <a:extLst>
              <a:ext uri="{FF2B5EF4-FFF2-40B4-BE49-F238E27FC236}">
                <a16:creationId xmlns="" xmlns:a16="http://schemas.microsoft.com/office/drawing/2014/main" id="{98D5A316-6F2D-466B-BA74-7CFB5BEDDE41}"/>
              </a:ext>
            </a:extLst>
          </p:cNvPr>
          <p:cNvSpPr>
            <a:spLocks noGrp="1"/>
          </p:cNvSpPr>
          <p:nvPr>
            <p:ph type="sldNum" sz="quarter" idx="12"/>
          </p:nvPr>
        </p:nvSpPr>
        <p:spPr/>
        <p:txBody>
          <a:bodyPr/>
          <a:lstStyle/>
          <a:p>
            <a:fld id="{C479D5F6-EDCB-402A-AC08-4943A1820E8F}" type="slidenum">
              <a:rPr lang="en-US" smtClean="0"/>
              <a:pPr/>
              <a:t>64</a:t>
            </a:fld>
            <a:endParaRPr lang="en-US" dirty="0"/>
          </a:p>
        </p:txBody>
      </p:sp>
    </p:spTree>
    <p:extLst>
      <p:ext uri="{BB962C8B-B14F-4D97-AF65-F5344CB8AC3E}">
        <p14:creationId xmlns:p14="http://schemas.microsoft.com/office/powerpoint/2010/main" val="1081002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EA8E8D-C61C-499B-B5E3-8B49326AF76A}"/>
              </a:ext>
            </a:extLst>
          </p:cNvPr>
          <p:cNvSpPr>
            <a:spLocks noGrp="1"/>
          </p:cNvSpPr>
          <p:nvPr>
            <p:ph type="title"/>
          </p:nvPr>
        </p:nvSpPr>
        <p:spPr/>
        <p:txBody>
          <a:bodyPr/>
          <a:lstStyle/>
          <a:p>
            <a:r>
              <a:rPr lang="en-US" dirty="0"/>
              <a:t>Online Testing Management</a:t>
            </a:r>
          </a:p>
        </p:txBody>
      </p:sp>
      <p:sp>
        <p:nvSpPr>
          <p:cNvPr id="4" name="Slide Number Placeholder 3">
            <a:extLst>
              <a:ext uri="{FF2B5EF4-FFF2-40B4-BE49-F238E27FC236}">
                <a16:creationId xmlns="" xmlns:a16="http://schemas.microsoft.com/office/drawing/2014/main" id="{05881C2D-5982-4C56-BED5-293526D57040}"/>
              </a:ext>
            </a:extLst>
          </p:cNvPr>
          <p:cNvSpPr>
            <a:spLocks noGrp="1"/>
          </p:cNvSpPr>
          <p:nvPr>
            <p:ph type="sldNum" sz="quarter" idx="12"/>
          </p:nvPr>
        </p:nvSpPr>
        <p:spPr/>
        <p:txBody>
          <a:bodyPr/>
          <a:lstStyle/>
          <a:p>
            <a:fld id="{C479D5F6-EDCB-402A-AC08-4943A1820E8F}" type="slidenum">
              <a:rPr lang="en-US" smtClean="0"/>
              <a:pPr/>
              <a:t>65</a:t>
            </a:fld>
            <a:endParaRPr lang="en-US" dirty="0"/>
          </a:p>
        </p:txBody>
      </p:sp>
      <p:pic>
        <p:nvPicPr>
          <p:cNvPr id="5" name="Picture 4" descr="Screen Shot 2016-11-04 at 2.45.47 PM.png">
            <a:extLst>
              <a:ext uri="{FF2B5EF4-FFF2-40B4-BE49-F238E27FC236}">
                <a16:creationId xmlns="" xmlns:a16="http://schemas.microsoft.com/office/drawing/2014/main" id="{FF12DD12-78E5-4530-9633-4F54F21DAC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071" y="1275003"/>
            <a:ext cx="2701383" cy="3581824"/>
          </a:xfrm>
          <a:prstGeom prst="rect">
            <a:avLst/>
          </a:prstGeom>
          <a:noFill/>
          <a:ln w="25400">
            <a:solidFill>
              <a:sysClr val="windowText" lastClr="000000"/>
            </a:solidFill>
          </a:ln>
        </p:spPr>
      </p:pic>
      <p:pic>
        <p:nvPicPr>
          <p:cNvPr id="6" name="Picture 5" descr="Screen Shot 2016-11-04 at 2.48.50 PM.png">
            <a:extLst>
              <a:ext uri="{FF2B5EF4-FFF2-40B4-BE49-F238E27FC236}">
                <a16:creationId xmlns="" xmlns:a16="http://schemas.microsoft.com/office/drawing/2014/main" id="{AFE3F027-D4C5-44D4-8C65-53C8F7169B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7843" y="3033074"/>
            <a:ext cx="5722692" cy="2819400"/>
          </a:xfrm>
          <a:prstGeom prst="rect">
            <a:avLst/>
          </a:prstGeom>
          <a:ln w="25400">
            <a:solidFill>
              <a:sysClr val="windowText" lastClr="000000"/>
            </a:solidFill>
          </a:ln>
        </p:spPr>
      </p:pic>
      <p:sp>
        <p:nvSpPr>
          <p:cNvPr id="7" name="TextBox 6">
            <a:extLst>
              <a:ext uri="{FF2B5EF4-FFF2-40B4-BE49-F238E27FC236}">
                <a16:creationId xmlns="" xmlns:a16="http://schemas.microsoft.com/office/drawing/2014/main" id="{80B8C0D0-AF33-478C-A56C-722E806A4DBB}"/>
              </a:ext>
            </a:extLst>
          </p:cNvPr>
          <p:cNvSpPr txBox="1"/>
          <p:nvPr/>
        </p:nvSpPr>
        <p:spPr>
          <a:xfrm>
            <a:off x="223071" y="5209303"/>
            <a:ext cx="2701383" cy="707886"/>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US" sz="2000" dirty="0">
                <a:solidFill>
                  <a:prstClr val="black"/>
                </a:solidFill>
                <a:ea typeface="ＭＳ Ｐゴシック" pitchFamily="34" charset="-128"/>
              </a:rPr>
              <a:t>Choose the </a:t>
            </a:r>
            <a:r>
              <a:rPr lang="en-US" sz="2000" b="1" dirty="0">
                <a:solidFill>
                  <a:prstClr val="black"/>
                </a:solidFill>
                <a:ea typeface="ＭＳ Ｐゴシック" pitchFamily="34" charset="-128"/>
              </a:rPr>
              <a:t>Tasks</a:t>
            </a:r>
            <a:r>
              <a:rPr lang="en-US" sz="2000" dirty="0">
                <a:solidFill>
                  <a:prstClr val="black"/>
                </a:solidFill>
                <a:ea typeface="ＭＳ Ｐゴシック" pitchFamily="34" charset="-128"/>
              </a:rPr>
              <a:t> and click </a:t>
            </a:r>
            <a:r>
              <a:rPr lang="en-US" sz="2000" b="1" dirty="0">
                <a:solidFill>
                  <a:prstClr val="black"/>
                </a:solidFill>
                <a:ea typeface="ＭＳ Ｐゴシック" pitchFamily="34" charset="-128"/>
              </a:rPr>
              <a:t>Start</a:t>
            </a:r>
            <a:endParaRPr lang="en-US" sz="2000" dirty="0">
              <a:solidFill>
                <a:prstClr val="black"/>
              </a:solidFill>
              <a:ea typeface="ＭＳ Ｐゴシック" pitchFamily="34" charset="-128"/>
            </a:endParaRPr>
          </a:p>
        </p:txBody>
      </p:sp>
      <p:sp>
        <p:nvSpPr>
          <p:cNvPr id="8" name="TextBox 7">
            <a:extLst>
              <a:ext uri="{FF2B5EF4-FFF2-40B4-BE49-F238E27FC236}">
                <a16:creationId xmlns="" xmlns:a16="http://schemas.microsoft.com/office/drawing/2014/main" id="{8E1730D0-0FDA-486A-A2E8-825850B6DE16}"/>
              </a:ext>
            </a:extLst>
          </p:cNvPr>
          <p:cNvSpPr txBox="1"/>
          <p:nvPr/>
        </p:nvSpPr>
        <p:spPr>
          <a:xfrm>
            <a:off x="3040034" y="1970596"/>
            <a:ext cx="5178597" cy="400110"/>
          </a:xfrm>
          <a:prstGeom prst="rect">
            <a:avLst/>
          </a:prstGeom>
          <a:noFill/>
        </p:spPr>
        <p:txBody>
          <a:bodyPr wrap="none" rtlCol="0">
            <a:spAutoFit/>
          </a:bodyPr>
          <a:lstStyle/>
          <a:p>
            <a:pPr marL="285750" indent="-285750" fontAlgn="base">
              <a:spcBef>
                <a:spcPct val="0"/>
              </a:spcBef>
              <a:spcAft>
                <a:spcPct val="0"/>
              </a:spcAft>
              <a:buFont typeface="Arial" panose="020B0604020202020204" pitchFamily="34" charset="0"/>
              <a:buChar char="•"/>
            </a:pPr>
            <a:r>
              <a:rPr lang="en-US" sz="2000" dirty="0">
                <a:solidFill>
                  <a:prstClr val="black"/>
                </a:solidFill>
                <a:ea typeface="ＭＳ Ｐゴシック" pitchFamily="34" charset="-128"/>
              </a:rPr>
              <a:t>Select the </a:t>
            </a:r>
            <a:r>
              <a:rPr lang="en-US" sz="2000" b="1" dirty="0">
                <a:solidFill>
                  <a:prstClr val="black"/>
                </a:solidFill>
                <a:ea typeface="ＭＳ Ｐゴシック" pitchFamily="34" charset="-128"/>
              </a:rPr>
              <a:t>Testing</a:t>
            </a:r>
            <a:r>
              <a:rPr lang="en-US" sz="2000" dirty="0">
                <a:solidFill>
                  <a:prstClr val="black"/>
                </a:solidFill>
                <a:ea typeface="ＭＳ Ｐゴシック" pitchFamily="34" charset="-128"/>
              </a:rPr>
              <a:t> menu and choose </a:t>
            </a:r>
            <a:r>
              <a:rPr lang="en-US" sz="2000" b="1" dirty="0">
                <a:solidFill>
                  <a:prstClr val="black"/>
                </a:solidFill>
                <a:ea typeface="ＭＳ Ｐゴシック" pitchFamily="34" charset="-128"/>
              </a:rPr>
              <a:t>Sessions</a:t>
            </a:r>
            <a:endParaRPr lang="en-US" sz="2000" dirty="0">
              <a:solidFill>
                <a:prstClr val="black"/>
              </a:solidFill>
              <a:ea typeface="ＭＳ Ｐゴシック" pitchFamily="34" charset="-128"/>
            </a:endParaRPr>
          </a:p>
        </p:txBody>
      </p:sp>
      <p:sp>
        <p:nvSpPr>
          <p:cNvPr id="10" name="Flowchart: Punched Tape 9">
            <a:extLst>
              <a:ext uri="{FF2B5EF4-FFF2-40B4-BE49-F238E27FC236}">
                <a16:creationId xmlns="" xmlns:a16="http://schemas.microsoft.com/office/drawing/2014/main" id="{809287AE-0E95-4FD2-83AF-FC886ED8EC4C}"/>
              </a:ext>
            </a:extLst>
          </p:cNvPr>
          <p:cNvSpPr/>
          <p:nvPr/>
        </p:nvSpPr>
        <p:spPr>
          <a:xfrm>
            <a:off x="7934351" y="417687"/>
            <a:ext cx="1143000" cy="514952"/>
          </a:xfrm>
          <a:prstGeom prst="flowChartPunchedTape">
            <a:avLst/>
          </a:prstGeom>
          <a:solidFill>
            <a:srgbClr val="00197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schemeClr val="bg1"/>
                </a:solidFill>
              </a:rPr>
              <a:t>Demo</a:t>
            </a:r>
          </a:p>
        </p:txBody>
      </p:sp>
    </p:spTree>
    <p:extLst>
      <p:ext uri="{BB962C8B-B14F-4D97-AF65-F5344CB8AC3E}">
        <p14:creationId xmlns:p14="http://schemas.microsoft.com/office/powerpoint/2010/main" val="6357460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69E006-B480-48E9-93C9-C5D86D20DB89}"/>
              </a:ext>
            </a:extLst>
          </p:cNvPr>
          <p:cNvSpPr>
            <a:spLocks noGrp="1"/>
          </p:cNvSpPr>
          <p:nvPr>
            <p:ph type="title"/>
          </p:nvPr>
        </p:nvSpPr>
        <p:spPr/>
        <p:txBody>
          <a:bodyPr/>
          <a:lstStyle/>
          <a:p>
            <a:r>
              <a:rPr lang="en-US" dirty="0"/>
              <a:t>New Students </a:t>
            </a:r>
          </a:p>
        </p:txBody>
      </p:sp>
      <p:sp>
        <p:nvSpPr>
          <p:cNvPr id="3" name="Content Placeholder 2">
            <a:extLst>
              <a:ext uri="{FF2B5EF4-FFF2-40B4-BE49-F238E27FC236}">
                <a16:creationId xmlns="" xmlns:a16="http://schemas.microsoft.com/office/drawing/2014/main" id="{6921F914-83CC-4486-B250-8A2ED5123594}"/>
              </a:ext>
            </a:extLst>
          </p:cNvPr>
          <p:cNvSpPr>
            <a:spLocks noGrp="1"/>
          </p:cNvSpPr>
          <p:nvPr>
            <p:ph idx="1"/>
          </p:nvPr>
        </p:nvSpPr>
        <p:spPr>
          <a:xfrm>
            <a:off x="628650" y="5417388"/>
            <a:ext cx="7886700" cy="948905"/>
          </a:xfrm>
        </p:spPr>
        <p:txBody>
          <a:bodyPr>
            <a:normAutofit/>
          </a:bodyPr>
          <a:lstStyle/>
          <a:p>
            <a:r>
              <a:rPr lang="en-US" sz="2000" b="1" dirty="0">
                <a:solidFill>
                  <a:prstClr val="black"/>
                </a:solidFill>
                <a:ea typeface="ＭＳ Ｐゴシック" pitchFamily="34" charset="-128"/>
              </a:rPr>
              <a:t>Note</a:t>
            </a:r>
            <a:r>
              <a:rPr lang="en-US" sz="2000" dirty="0">
                <a:solidFill>
                  <a:prstClr val="black"/>
                </a:solidFill>
                <a:ea typeface="ＭＳ Ｐゴシック" pitchFamily="34" charset="-128"/>
              </a:rPr>
              <a:t>: Registrations and online test assignments for students who transfer from another school district (did not complete testing before transfer) are transferred using the Work Request process  </a:t>
            </a:r>
          </a:p>
          <a:p>
            <a:endParaRPr lang="en-US" sz="2000" dirty="0"/>
          </a:p>
        </p:txBody>
      </p:sp>
      <p:sp>
        <p:nvSpPr>
          <p:cNvPr id="4" name="Slide Number Placeholder 3">
            <a:extLst>
              <a:ext uri="{FF2B5EF4-FFF2-40B4-BE49-F238E27FC236}">
                <a16:creationId xmlns="" xmlns:a16="http://schemas.microsoft.com/office/drawing/2014/main" id="{CDE6BA7F-B5A2-4A21-B941-2C86B327DE29}"/>
              </a:ext>
            </a:extLst>
          </p:cNvPr>
          <p:cNvSpPr>
            <a:spLocks noGrp="1"/>
          </p:cNvSpPr>
          <p:nvPr>
            <p:ph type="sldNum" sz="quarter" idx="12"/>
          </p:nvPr>
        </p:nvSpPr>
        <p:spPr/>
        <p:txBody>
          <a:bodyPr/>
          <a:lstStyle/>
          <a:p>
            <a:fld id="{C479D5F6-EDCB-402A-AC08-4943A1820E8F}" type="slidenum">
              <a:rPr lang="en-US" smtClean="0"/>
              <a:pPr/>
              <a:t>66</a:t>
            </a:fld>
            <a:endParaRPr lang="en-US" dirty="0"/>
          </a:p>
        </p:txBody>
      </p:sp>
      <p:graphicFrame>
        <p:nvGraphicFramePr>
          <p:cNvPr id="6" name="Content Placeholder 4">
            <a:extLst>
              <a:ext uri="{FF2B5EF4-FFF2-40B4-BE49-F238E27FC236}">
                <a16:creationId xmlns="" xmlns:a16="http://schemas.microsoft.com/office/drawing/2014/main" id="{7F8AA3EA-5A5E-45F1-90C2-43EC3CAF21E1}"/>
              </a:ext>
            </a:extLst>
          </p:cNvPr>
          <p:cNvGraphicFramePr>
            <a:graphicFrameLocks/>
          </p:cNvGraphicFramePr>
          <p:nvPr>
            <p:extLst>
              <p:ext uri="{D42A27DB-BD31-4B8C-83A1-F6EECF244321}">
                <p14:modId xmlns:p14="http://schemas.microsoft.com/office/powerpoint/2010/main" val="3309817469"/>
              </p:ext>
            </p:extLst>
          </p:nvPr>
        </p:nvGraphicFramePr>
        <p:xfrm>
          <a:off x="223071" y="852694"/>
          <a:ext cx="8763001" cy="914400"/>
        </p:xfrm>
        <a:graphic>
          <a:graphicData uri="http://schemas.openxmlformats.org/drawingml/2006/table">
            <a:tbl>
              <a:tblPr firstRow="1" bandRow="1"/>
              <a:tblGrid>
                <a:gridCol w="2975598">
                  <a:extLst>
                    <a:ext uri="{9D8B030D-6E8A-4147-A177-3AD203B41FA5}">
                      <a16:colId xmlns="" xmlns:a16="http://schemas.microsoft.com/office/drawing/2014/main" val="20000"/>
                    </a:ext>
                  </a:extLst>
                </a:gridCol>
                <a:gridCol w="2760184">
                  <a:extLst>
                    <a:ext uri="{9D8B030D-6E8A-4147-A177-3AD203B41FA5}">
                      <a16:colId xmlns="" xmlns:a16="http://schemas.microsoft.com/office/drawing/2014/main" val="20001"/>
                    </a:ext>
                  </a:extLst>
                </a:gridCol>
                <a:gridCol w="3027219">
                  <a:extLst>
                    <a:ext uri="{9D8B030D-6E8A-4147-A177-3AD203B41FA5}">
                      <a16:colId xmlns="" xmlns:a16="http://schemas.microsoft.com/office/drawing/2014/main" val="20002"/>
                    </a:ext>
                  </a:extLst>
                </a:gridCol>
              </a:tblGrid>
              <a:tr h="68815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a:latin typeface="+mn-lt"/>
                        </a:rPr>
                        <a:t>Student </a:t>
                      </a:r>
                      <a:r>
                        <a:rPr lang="en-US" sz="2000" dirty="0" smtClean="0">
                          <a:latin typeface="+mn-lt"/>
                        </a:rPr>
                        <a:t>arrives during…</a:t>
                      </a:r>
                      <a:endParaRPr lang="en-US" sz="2000" dirty="0">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98DCC"/>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a:latin typeface="+mn-lt"/>
                        </a:rPr>
                        <a:t>Action</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98DCC"/>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dirty="0">
                          <a:latin typeface="+mn-lt"/>
                        </a:rPr>
                        <a:t>Example: ELA initial testing window is</a:t>
                      </a:r>
                    </a:p>
                    <a:p>
                      <a:pPr algn="ctr"/>
                      <a:r>
                        <a:rPr lang="en-US" sz="1800" dirty="0">
                          <a:latin typeface="+mn-lt"/>
                        </a:rPr>
                        <a:t>April 6-10</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98DCC"/>
                    </a:solidFill>
                  </a:tcPr>
                </a:tc>
                <a:extLst>
                  <a:ext uri="{0D108BD9-81ED-4DB2-BD59-A6C34878D82A}">
                    <a16:rowId xmlns="" xmlns:a16="http://schemas.microsoft.com/office/drawing/2014/main" val="10000"/>
                  </a:ext>
                </a:extLst>
              </a:tr>
            </a:tbl>
          </a:graphicData>
        </a:graphic>
      </p:graphicFrame>
      <p:graphicFrame>
        <p:nvGraphicFramePr>
          <p:cNvPr id="7" name="Diagram 6">
            <a:extLst>
              <a:ext uri="{FF2B5EF4-FFF2-40B4-BE49-F238E27FC236}">
                <a16:creationId xmlns="" xmlns:a16="http://schemas.microsoft.com/office/drawing/2014/main" id="{701DFF53-1E55-4258-97E6-F9704FCA8894}"/>
              </a:ext>
            </a:extLst>
          </p:cNvPr>
          <p:cNvGraphicFramePr/>
          <p:nvPr>
            <p:extLst>
              <p:ext uri="{D42A27DB-BD31-4B8C-83A1-F6EECF244321}">
                <p14:modId xmlns:p14="http://schemas.microsoft.com/office/powerpoint/2010/main" val="1352191252"/>
              </p:ext>
            </p:extLst>
          </p:nvPr>
        </p:nvGraphicFramePr>
        <p:xfrm>
          <a:off x="223071" y="1665756"/>
          <a:ext cx="8839200" cy="3504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88423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156029-04CE-4340-9D73-16BAA3D963AB}"/>
              </a:ext>
            </a:extLst>
          </p:cNvPr>
          <p:cNvSpPr>
            <a:spLocks noGrp="1"/>
          </p:cNvSpPr>
          <p:nvPr>
            <p:ph type="title"/>
          </p:nvPr>
        </p:nvSpPr>
        <p:spPr/>
        <p:txBody>
          <a:bodyPr/>
          <a:lstStyle/>
          <a:p>
            <a:r>
              <a:rPr lang="en-US" dirty="0"/>
              <a:t>Work Request – Student Transfer Process</a:t>
            </a:r>
          </a:p>
        </p:txBody>
      </p:sp>
      <p:sp>
        <p:nvSpPr>
          <p:cNvPr id="3" name="Content Placeholder 2">
            <a:extLst>
              <a:ext uri="{FF2B5EF4-FFF2-40B4-BE49-F238E27FC236}">
                <a16:creationId xmlns="" xmlns:a16="http://schemas.microsoft.com/office/drawing/2014/main" id="{063E823C-263C-4334-8B42-12AC61AFE90D}"/>
              </a:ext>
            </a:extLst>
          </p:cNvPr>
          <p:cNvSpPr>
            <a:spLocks noGrp="1"/>
          </p:cNvSpPr>
          <p:nvPr>
            <p:ph idx="1"/>
          </p:nvPr>
        </p:nvSpPr>
        <p:spPr>
          <a:xfrm>
            <a:off x="301925" y="848550"/>
            <a:ext cx="8213425" cy="5255164"/>
          </a:xfrm>
        </p:spPr>
        <p:txBody>
          <a:bodyPr>
            <a:normAutofit fontScale="25000" lnSpcReduction="20000"/>
          </a:bodyPr>
          <a:lstStyle/>
          <a:p>
            <a:pPr marL="0" indent="0" fontAlgn="base">
              <a:lnSpc>
                <a:spcPct val="120000"/>
              </a:lnSpc>
              <a:spcAft>
                <a:spcPct val="0"/>
              </a:spcAft>
              <a:buNone/>
              <a:defRPr/>
            </a:pPr>
            <a:r>
              <a:rPr lang="en-US" sz="8000" dirty="0">
                <a:ln w="0"/>
                <a:solidFill>
                  <a:prstClr val="black"/>
                </a:solidFill>
              </a:rPr>
              <a:t>Student transfers from District A to District B prior to beginning testing: </a:t>
            </a:r>
          </a:p>
          <a:p>
            <a:pPr marL="342900" indent="-342900" fontAlgn="base">
              <a:lnSpc>
                <a:spcPct val="120000"/>
              </a:lnSpc>
              <a:spcAft>
                <a:spcPct val="0"/>
              </a:spcAft>
              <a:defRPr/>
            </a:pPr>
            <a:r>
              <a:rPr lang="en-US" sz="8000" dirty="0">
                <a:ln w="0"/>
                <a:solidFill>
                  <a:prstClr val="black"/>
                </a:solidFill>
              </a:rPr>
              <a:t>District B attempts to register student in </a:t>
            </a:r>
            <a:r>
              <a:rPr lang="en-US" sz="8000" dirty="0" err="1">
                <a:ln w="0"/>
                <a:solidFill>
                  <a:prstClr val="black"/>
                </a:solidFill>
              </a:rPr>
              <a:t>PAnext</a:t>
            </a:r>
            <a:r>
              <a:rPr lang="en-US" sz="8000" dirty="0">
                <a:ln w="0"/>
                <a:solidFill>
                  <a:prstClr val="black"/>
                </a:solidFill>
              </a:rPr>
              <a:t>, but receives an error stating, </a:t>
            </a:r>
            <a:r>
              <a:rPr lang="en-US" sz="8000" b="1" dirty="0">
                <a:ln w="0"/>
                <a:solidFill>
                  <a:prstClr val="black"/>
                </a:solidFill>
              </a:rPr>
              <a:t>“The student can only be enrolled in 1 organization.”</a:t>
            </a:r>
          </a:p>
          <a:p>
            <a:pPr marL="342900" indent="-342900" fontAlgn="base">
              <a:lnSpc>
                <a:spcPct val="120000"/>
              </a:lnSpc>
              <a:spcAft>
                <a:spcPct val="0"/>
              </a:spcAft>
              <a:defRPr/>
            </a:pPr>
            <a:r>
              <a:rPr lang="en-US" sz="8000" dirty="0">
                <a:ln w="0"/>
                <a:solidFill>
                  <a:prstClr val="black"/>
                </a:solidFill>
              </a:rPr>
              <a:t>District B completes a Work Request to transfer the student to District B (through UI or file import)</a:t>
            </a:r>
          </a:p>
          <a:p>
            <a:pPr marL="342900" indent="-342900" fontAlgn="base">
              <a:lnSpc>
                <a:spcPct val="120000"/>
              </a:lnSpc>
              <a:spcAft>
                <a:spcPct val="0"/>
              </a:spcAft>
              <a:defRPr/>
            </a:pPr>
            <a:r>
              <a:rPr lang="en-US" sz="8000" dirty="0">
                <a:ln w="0"/>
                <a:solidFill>
                  <a:prstClr val="black"/>
                </a:solidFill>
              </a:rPr>
              <a:t>An email is sent to District A’s Work Request contact and a red bell appears at the top of District A’s home screen</a:t>
            </a:r>
          </a:p>
          <a:p>
            <a:pPr marL="800100" lvl="1" indent="-342900" fontAlgn="base">
              <a:lnSpc>
                <a:spcPct val="120000"/>
              </a:lnSpc>
              <a:spcAft>
                <a:spcPct val="0"/>
              </a:spcAft>
              <a:defRPr/>
            </a:pPr>
            <a:r>
              <a:rPr lang="en-US" sz="8000" dirty="0">
                <a:ln w="0"/>
                <a:solidFill>
                  <a:prstClr val="black"/>
                </a:solidFill>
              </a:rPr>
              <a:t>District A confirms that student transferred and approves the request (through UI or file import)</a:t>
            </a:r>
          </a:p>
          <a:p>
            <a:pPr marL="1257300" lvl="2" indent="-342900" fontAlgn="base">
              <a:lnSpc>
                <a:spcPct val="120000"/>
              </a:lnSpc>
              <a:spcAft>
                <a:spcPct val="0"/>
              </a:spcAft>
              <a:defRPr/>
            </a:pPr>
            <a:r>
              <a:rPr lang="en-US" sz="8000" dirty="0">
                <a:ln w="0"/>
                <a:solidFill>
                  <a:prstClr val="black"/>
                </a:solidFill>
              </a:rPr>
              <a:t>The student’s record is moved </a:t>
            </a:r>
            <a:br>
              <a:rPr lang="en-US" sz="8000" dirty="0">
                <a:ln w="0"/>
                <a:solidFill>
                  <a:prstClr val="black"/>
                </a:solidFill>
              </a:rPr>
            </a:br>
            <a:r>
              <a:rPr lang="en-US" sz="8000" dirty="0">
                <a:ln w="0"/>
                <a:solidFill>
                  <a:prstClr val="black"/>
                </a:solidFill>
              </a:rPr>
              <a:t>to District B</a:t>
            </a:r>
          </a:p>
          <a:p>
            <a:pPr marL="1257300" lvl="2" indent="-342900" fontAlgn="base">
              <a:lnSpc>
                <a:spcPct val="120000"/>
              </a:lnSpc>
              <a:spcAft>
                <a:spcPct val="0"/>
              </a:spcAft>
              <a:defRPr/>
            </a:pPr>
            <a:r>
              <a:rPr lang="en-US" sz="8000" dirty="0">
                <a:ln w="0"/>
                <a:solidFill>
                  <a:prstClr val="black"/>
                </a:solidFill>
              </a:rPr>
              <a:t>District B must go into the </a:t>
            </a:r>
            <a:br>
              <a:rPr lang="en-US" sz="8000" dirty="0">
                <a:ln w="0"/>
                <a:solidFill>
                  <a:prstClr val="black"/>
                </a:solidFill>
              </a:rPr>
            </a:br>
            <a:r>
              <a:rPr lang="en-US" sz="8000" dirty="0">
                <a:ln w="0"/>
                <a:solidFill>
                  <a:prstClr val="black"/>
                </a:solidFill>
              </a:rPr>
              <a:t>student registration screen and </a:t>
            </a:r>
            <a:br>
              <a:rPr lang="en-US" sz="8000" dirty="0">
                <a:ln w="0"/>
                <a:solidFill>
                  <a:prstClr val="black"/>
                </a:solidFill>
              </a:rPr>
            </a:br>
            <a:r>
              <a:rPr lang="en-US" sz="8000" dirty="0">
                <a:ln w="0"/>
                <a:solidFill>
                  <a:prstClr val="black"/>
                </a:solidFill>
              </a:rPr>
              <a:t>make necessary changes to the </a:t>
            </a:r>
            <a:br>
              <a:rPr lang="en-US" sz="8000" dirty="0">
                <a:ln w="0"/>
                <a:solidFill>
                  <a:prstClr val="black"/>
                </a:solidFill>
              </a:rPr>
            </a:br>
            <a:r>
              <a:rPr lang="en-US" sz="8000" dirty="0">
                <a:ln w="0"/>
                <a:solidFill>
                  <a:prstClr val="black"/>
                </a:solidFill>
              </a:rPr>
              <a:t>Responsible School Code field</a:t>
            </a:r>
            <a:endParaRPr lang="en-US" sz="7200" dirty="0">
              <a:ln w="0"/>
              <a:solidFill>
                <a:prstClr val="black"/>
              </a:solidFill>
            </a:endParaRPr>
          </a:p>
          <a:p>
            <a:pPr marL="800100" lvl="1" indent="-342900" fontAlgn="base">
              <a:lnSpc>
                <a:spcPct val="120000"/>
              </a:lnSpc>
              <a:spcAft>
                <a:spcPct val="0"/>
              </a:spcAft>
              <a:defRPr/>
            </a:pPr>
            <a:r>
              <a:rPr lang="en-US" sz="7200" dirty="0">
                <a:ln w="0"/>
                <a:solidFill>
                  <a:prstClr val="black"/>
                </a:solidFill>
              </a:rPr>
              <a:t>If District A does not approve the transfer – the student’s record remains</a:t>
            </a:r>
            <a:br>
              <a:rPr lang="en-US" sz="7200" dirty="0">
                <a:ln w="0"/>
                <a:solidFill>
                  <a:prstClr val="black"/>
                </a:solidFill>
              </a:rPr>
            </a:br>
            <a:r>
              <a:rPr lang="en-US" sz="7200" dirty="0">
                <a:ln w="0"/>
                <a:solidFill>
                  <a:prstClr val="black"/>
                </a:solidFill>
              </a:rPr>
              <a:t>with District A</a:t>
            </a:r>
          </a:p>
          <a:p>
            <a:endParaRPr lang="en-US" dirty="0"/>
          </a:p>
        </p:txBody>
      </p:sp>
      <p:sp>
        <p:nvSpPr>
          <p:cNvPr id="4" name="Slide Number Placeholder 3">
            <a:extLst>
              <a:ext uri="{FF2B5EF4-FFF2-40B4-BE49-F238E27FC236}">
                <a16:creationId xmlns="" xmlns:a16="http://schemas.microsoft.com/office/drawing/2014/main" id="{60B67D54-577B-4981-8195-1C2D0DFDD4AC}"/>
              </a:ext>
            </a:extLst>
          </p:cNvPr>
          <p:cNvSpPr>
            <a:spLocks noGrp="1"/>
          </p:cNvSpPr>
          <p:nvPr>
            <p:ph type="sldNum" sz="quarter" idx="12"/>
          </p:nvPr>
        </p:nvSpPr>
        <p:spPr/>
        <p:txBody>
          <a:bodyPr/>
          <a:lstStyle/>
          <a:p>
            <a:fld id="{C479D5F6-EDCB-402A-AC08-4943A1820E8F}" type="slidenum">
              <a:rPr lang="en-US" smtClean="0"/>
              <a:pPr/>
              <a:t>67</a:t>
            </a:fld>
            <a:endParaRPr lang="en-US" dirty="0"/>
          </a:p>
        </p:txBody>
      </p:sp>
      <p:pic>
        <p:nvPicPr>
          <p:cNvPr id="5" name="Picture 4">
            <a:extLst>
              <a:ext uri="{FF2B5EF4-FFF2-40B4-BE49-F238E27FC236}">
                <a16:creationId xmlns="" xmlns:a16="http://schemas.microsoft.com/office/drawing/2014/main" id="{ABE07438-C467-41E3-8313-7F09F8176997}"/>
              </a:ext>
            </a:extLst>
          </p:cNvPr>
          <p:cNvPicPr>
            <a:picLocks noChangeAspect="1"/>
          </p:cNvPicPr>
          <p:nvPr/>
        </p:nvPicPr>
        <p:blipFill rotWithShape="1">
          <a:blip r:embed="rId2"/>
          <a:srcRect t="16048"/>
          <a:stretch/>
        </p:blipFill>
        <p:spPr>
          <a:xfrm>
            <a:off x="4976087" y="3838756"/>
            <a:ext cx="3771074" cy="1317488"/>
          </a:xfrm>
          <a:prstGeom prst="rect">
            <a:avLst/>
          </a:prstGeom>
          <a:ln w="19050">
            <a:solidFill>
              <a:schemeClr val="tx1"/>
            </a:solidFill>
          </a:ln>
        </p:spPr>
      </p:pic>
      <p:sp>
        <p:nvSpPr>
          <p:cNvPr id="6" name="Pentagon 5"/>
          <p:cNvSpPr/>
          <p:nvPr/>
        </p:nvSpPr>
        <p:spPr>
          <a:xfrm>
            <a:off x="0" y="4618277"/>
            <a:ext cx="1149636" cy="569499"/>
          </a:xfrm>
          <a:prstGeom prst="homePlat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pPr>
            <a:r>
              <a:rPr lang="en-US" b="1" kern="0" dirty="0" smtClean="0">
                <a:solidFill>
                  <a:prstClr val="black"/>
                </a:solidFill>
              </a:rPr>
              <a:t>Don’t forget!</a:t>
            </a:r>
            <a:endParaRPr lang="en-US" b="1" kern="0" dirty="0">
              <a:solidFill>
                <a:prstClr val="black"/>
              </a:solidFill>
            </a:endParaRPr>
          </a:p>
        </p:txBody>
      </p:sp>
    </p:spTree>
    <p:extLst>
      <p:ext uri="{BB962C8B-B14F-4D97-AF65-F5344CB8AC3E}">
        <p14:creationId xmlns:p14="http://schemas.microsoft.com/office/powerpoint/2010/main" val="37000802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E1A057-7895-49DE-8319-B8B7942E9BF5}"/>
              </a:ext>
            </a:extLst>
          </p:cNvPr>
          <p:cNvSpPr>
            <a:spLocks noGrp="1"/>
          </p:cNvSpPr>
          <p:nvPr>
            <p:ph type="title"/>
          </p:nvPr>
        </p:nvSpPr>
        <p:spPr/>
        <p:txBody>
          <a:bodyPr>
            <a:normAutofit fontScale="90000"/>
          </a:bodyPr>
          <a:lstStyle/>
          <a:p>
            <a:r>
              <a:rPr lang="en-US" dirty="0"/>
              <a:t>Work Request – Student Transfer Process (CBT) During Testing</a:t>
            </a:r>
          </a:p>
        </p:txBody>
      </p:sp>
      <p:sp>
        <p:nvSpPr>
          <p:cNvPr id="3" name="Content Placeholder 2">
            <a:extLst>
              <a:ext uri="{FF2B5EF4-FFF2-40B4-BE49-F238E27FC236}">
                <a16:creationId xmlns="" xmlns:a16="http://schemas.microsoft.com/office/drawing/2014/main" id="{C09E133B-D106-480E-B493-A3BEE40A0CF7}"/>
              </a:ext>
            </a:extLst>
          </p:cNvPr>
          <p:cNvSpPr>
            <a:spLocks noGrp="1"/>
          </p:cNvSpPr>
          <p:nvPr>
            <p:ph idx="1"/>
          </p:nvPr>
        </p:nvSpPr>
        <p:spPr/>
        <p:txBody>
          <a:bodyPr/>
          <a:lstStyle/>
          <a:p>
            <a:pPr marL="0" indent="0" fontAlgn="base">
              <a:lnSpc>
                <a:spcPct val="100000"/>
              </a:lnSpc>
              <a:spcAft>
                <a:spcPct val="0"/>
              </a:spcAft>
              <a:buNone/>
              <a:defRPr/>
            </a:pPr>
            <a:r>
              <a:rPr lang="en-US" sz="2200" dirty="0">
                <a:ln w="0"/>
                <a:solidFill>
                  <a:srgbClr val="000000"/>
                </a:solidFill>
              </a:rPr>
              <a:t>The student started an online test: </a:t>
            </a:r>
          </a:p>
          <a:p>
            <a:pPr marL="342900" indent="-342900" fontAlgn="base">
              <a:lnSpc>
                <a:spcPct val="100000"/>
              </a:lnSpc>
              <a:spcAft>
                <a:spcPct val="0"/>
              </a:spcAft>
              <a:defRPr/>
            </a:pPr>
            <a:r>
              <a:rPr lang="en-US" sz="2000" dirty="0">
                <a:ln w="0"/>
                <a:solidFill>
                  <a:srgbClr val="000000"/>
                </a:solidFill>
              </a:rPr>
              <a:t>District B completes a work request within </a:t>
            </a:r>
            <a:r>
              <a:rPr lang="en-US" sz="2000" dirty="0" err="1">
                <a:ln w="0"/>
                <a:solidFill>
                  <a:srgbClr val="000000"/>
                </a:solidFill>
              </a:rPr>
              <a:t>PAnext</a:t>
            </a:r>
            <a:endParaRPr lang="en-US" sz="2000" dirty="0">
              <a:ln w="0"/>
              <a:solidFill>
                <a:srgbClr val="000000"/>
              </a:solidFill>
            </a:endParaRPr>
          </a:p>
          <a:p>
            <a:pPr marL="342900" indent="-342900" fontAlgn="base">
              <a:lnSpc>
                <a:spcPct val="100000"/>
              </a:lnSpc>
              <a:spcAft>
                <a:spcPct val="0"/>
              </a:spcAft>
              <a:defRPr/>
            </a:pPr>
            <a:r>
              <a:rPr lang="en-US" sz="2000" dirty="0">
                <a:ln w="0"/>
                <a:solidFill>
                  <a:prstClr val="black"/>
                </a:solidFill>
              </a:rPr>
              <a:t>District A approves the work request</a:t>
            </a:r>
          </a:p>
          <a:p>
            <a:pPr marL="800100" lvl="1" indent="-342900" fontAlgn="base">
              <a:lnSpc>
                <a:spcPct val="100000"/>
              </a:lnSpc>
              <a:spcAft>
                <a:spcPct val="0"/>
              </a:spcAft>
              <a:defRPr/>
            </a:pPr>
            <a:r>
              <a:rPr lang="en-US" dirty="0">
                <a:ln w="0"/>
                <a:solidFill>
                  <a:srgbClr val="000000"/>
                </a:solidFill>
              </a:rPr>
              <a:t>The online tests assigned to the student are automatically transferred to District B</a:t>
            </a:r>
          </a:p>
          <a:p>
            <a:pPr marL="1257300" lvl="2" indent="-342900" fontAlgn="base">
              <a:lnSpc>
                <a:spcPct val="100000"/>
              </a:lnSpc>
              <a:spcAft>
                <a:spcPct val="0"/>
              </a:spcAft>
              <a:defRPr/>
            </a:pPr>
            <a:r>
              <a:rPr lang="en-US" dirty="0">
                <a:ln w="0"/>
                <a:solidFill>
                  <a:prstClr val="black"/>
                </a:solidFill>
              </a:rPr>
              <a:t>The tests are placed in test sessions named “Transferred [Grade - Subject</a:t>
            </a:r>
            <a:r>
              <a:rPr lang="en-US" dirty="0" smtClean="0">
                <a:ln w="0"/>
                <a:solidFill>
                  <a:prstClr val="black"/>
                </a:solidFill>
              </a:rPr>
              <a:t>]” at the new school</a:t>
            </a:r>
            <a:endParaRPr lang="en-US" dirty="0">
              <a:ln w="0"/>
              <a:solidFill>
                <a:prstClr val="black"/>
              </a:solidFill>
            </a:endParaRPr>
          </a:p>
          <a:p>
            <a:pPr marL="1257300" lvl="2" indent="-342900" fontAlgn="base">
              <a:lnSpc>
                <a:spcPct val="100000"/>
              </a:lnSpc>
              <a:spcAft>
                <a:spcPct val="0"/>
              </a:spcAft>
              <a:defRPr/>
            </a:pPr>
            <a:r>
              <a:rPr lang="en-US" b="1" dirty="0" smtClean="0">
                <a:ln w="0"/>
                <a:solidFill>
                  <a:prstClr val="black"/>
                </a:solidFill>
              </a:rPr>
              <a:t>Required action</a:t>
            </a:r>
            <a:r>
              <a:rPr lang="en-US" dirty="0" smtClean="0">
                <a:ln w="0"/>
                <a:solidFill>
                  <a:prstClr val="black"/>
                </a:solidFill>
              </a:rPr>
              <a:t>: Move these tests into </a:t>
            </a:r>
            <a:r>
              <a:rPr lang="en-US" dirty="0">
                <a:ln w="0"/>
                <a:solidFill>
                  <a:prstClr val="black"/>
                </a:solidFill>
              </a:rPr>
              <a:t>another test session</a:t>
            </a:r>
          </a:p>
          <a:p>
            <a:pPr marL="342900" indent="-342900" fontAlgn="base">
              <a:lnSpc>
                <a:spcPct val="100000"/>
              </a:lnSpc>
              <a:spcAft>
                <a:spcPct val="0"/>
              </a:spcAft>
              <a:defRPr/>
            </a:pPr>
            <a:r>
              <a:rPr lang="en-US" sz="2000" dirty="0">
                <a:ln w="0"/>
                <a:solidFill>
                  <a:prstClr val="black"/>
                </a:solidFill>
              </a:rPr>
              <a:t>DO NOT add fake or temporary SASIDs into </a:t>
            </a:r>
            <a:r>
              <a:rPr lang="en-US" sz="2000" dirty="0" err="1">
                <a:ln w="0"/>
                <a:solidFill>
                  <a:prstClr val="black"/>
                </a:solidFill>
              </a:rPr>
              <a:t>PAnext</a:t>
            </a:r>
            <a:r>
              <a:rPr lang="en-US" sz="2000" dirty="0">
                <a:ln w="0"/>
                <a:solidFill>
                  <a:prstClr val="black"/>
                </a:solidFill>
              </a:rPr>
              <a:t> unless </a:t>
            </a:r>
            <a:r>
              <a:rPr lang="en-US" sz="2000" dirty="0">
                <a:ln w="0"/>
                <a:solidFill>
                  <a:srgbClr val="000000"/>
                </a:solidFill>
              </a:rPr>
              <a:t>CDE approves their use; u</a:t>
            </a:r>
            <a:r>
              <a:rPr lang="en-US" sz="2000" dirty="0">
                <a:ln w="0"/>
                <a:solidFill>
                  <a:prstClr val="black"/>
                </a:solidFill>
              </a:rPr>
              <a:t>se the transfer process</a:t>
            </a:r>
          </a:p>
          <a:p>
            <a:pPr marL="342900" indent="-342900" fontAlgn="base">
              <a:lnSpc>
                <a:spcPct val="100000"/>
              </a:lnSpc>
              <a:spcAft>
                <a:spcPct val="0"/>
              </a:spcAft>
              <a:defRPr/>
            </a:pPr>
            <a:r>
              <a:rPr lang="en-US" sz="2000" dirty="0">
                <a:ln w="0"/>
                <a:solidFill>
                  <a:prstClr val="black"/>
                </a:solidFill>
              </a:rPr>
              <a:t>If you cannot find the student in </a:t>
            </a:r>
            <a:r>
              <a:rPr lang="en-US" sz="2000" dirty="0" err="1">
                <a:ln w="0"/>
                <a:solidFill>
                  <a:prstClr val="black"/>
                </a:solidFill>
              </a:rPr>
              <a:t>PAnext</a:t>
            </a:r>
            <a:r>
              <a:rPr lang="en-US" sz="2000" dirty="0">
                <a:ln w="0"/>
                <a:solidFill>
                  <a:prstClr val="black"/>
                </a:solidFill>
              </a:rPr>
              <a:t>, contact CDE for assistance. Typical errors involve hyphenated names, nicknames instead of birth names (e.g., Liz instead of Elizabeth), and DOB format (</a:t>
            </a:r>
            <a:r>
              <a:rPr lang="en-US" sz="2000" dirty="0" err="1">
                <a:ln w="0"/>
                <a:solidFill>
                  <a:prstClr val="black"/>
                </a:solidFill>
              </a:rPr>
              <a:t>yyyy</a:t>
            </a:r>
            <a:r>
              <a:rPr lang="en-US" sz="2000" dirty="0">
                <a:ln w="0"/>
                <a:solidFill>
                  <a:prstClr val="black"/>
                </a:solidFill>
              </a:rPr>
              <a:t>-mm-</a:t>
            </a:r>
            <a:r>
              <a:rPr lang="en-US" sz="2000" dirty="0" err="1">
                <a:ln w="0"/>
                <a:solidFill>
                  <a:prstClr val="black"/>
                </a:solidFill>
              </a:rPr>
              <a:t>dd</a:t>
            </a:r>
            <a:r>
              <a:rPr lang="en-US" sz="2000" dirty="0">
                <a:ln w="0"/>
                <a:solidFill>
                  <a:prstClr val="black"/>
                </a:solidFill>
              </a:rPr>
              <a:t>) </a:t>
            </a:r>
            <a:endParaRPr lang="en-US" sz="2000" dirty="0">
              <a:ln w="0"/>
              <a:solidFill>
                <a:srgbClr val="000000"/>
              </a:solidFill>
            </a:endParaRPr>
          </a:p>
          <a:p>
            <a:endParaRPr lang="en-US" dirty="0"/>
          </a:p>
          <a:p>
            <a:endParaRPr lang="en-US" dirty="0"/>
          </a:p>
        </p:txBody>
      </p:sp>
      <p:sp>
        <p:nvSpPr>
          <p:cNvPr id="4" name="Slide Number Placeholder 3">
            <a:extLst>
              <a:ext uri="{FF2B5EF4-FFF2-40B4-BE49-F238E27FC236}">
                <a16:creationId xmlns="" xmlns:a16="http://schemas.microsoft.com/office/drawing/2014/main" id="{2AF563CC-3879-49F5-B0A3-0C1F9152B9CA}"/>
              </a:ext>
            </a:extLst>
          </p:cNvPr>
          <p:cNvSpPr>
            <a:spLocks noGrp="1"/>
          </p:cNvSpPr>
          <p:nvPr>
            <p:ph type="sldNum" sz="quarter" idx="12"/>
          </p:nvPr>
        </p:nvSpPr>
        <p:spPr/>
        <p:txBody>
          <a:bodyPr/>
          <a:lstStyle/>
          <a:p>
            <a:fld id="{C479D5F6-EDCB-402A-AC08-4943A1820E8F}" type="slidenum">
              <a:rPr lang="en-US" smtClean="0"/>
              <a:pPr/>
              <a:t>68</a:t>
            </a:fld>
            <a:endParaRPr lang="en-US" dirty="0"/>
          </a:p>
        </p:txBody>
      </p:sp>
    </p:spTree>
    <p:extLst>
      <p:ext uri="{BB962C8B-B14F-4D97-AF65-F5344CB8AC3E}">
        <p14:creationId xmlns:p14="http://schemas.microsoft.com/office/powerpoint/2010/main" val="16724906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A148E0-8D30-4461-96DF-10B8E4CB916B}"/>
              </a:ext>
            </a:extLst>
          </p:cNvPr>
          <p:cNvSpPr>
            <a:spLocks noGrp="1"/>
          </p:cNvSpPr>
          <p:nvPr>
            <p:ph type="title"/>
          </p:nvPr>
        </p:nvSpPr>
        <p:spPr/>
        <p:txBody>
          <a:bodyPr/>
          <a:lstStyle/>
          <a:p>
            <a:r>
              <a:rPr lang="en-US" dirty="0"/>
              <a:t>Work Request – PBT Student Transfer</a:t>
            </a:r>
          </a:p>
        </p:txBody>
      </p:sp>
      <p:sp>
        <p:nvSpPr>
          <p:cNvPr id="3" name="Content Placeholder 2">
            <a:extLst>
              <a:ext uri="{FF2B5EF4-FFF2-40B4-BE49-F238E27FC236}">
                <a16:creationId xmlns="" xmlns:a16="http://schemas.microsoft.com/office/drawing/2014/main" id="{4E84A414-999A-407A-9915-EC3138330CF2}"/>
              </a:ext>
            </a:extLst>
          </p:cNvPr>
          <p:cNvSpPr>
            <a:spLocks noGrp="1"/>
          </p:cNvSpPr>
          <p:nvPr>
            <p:ph idx="1"/>
          </p:nvPr>
        </p:nvSpPr>
        <p:spPr/>
        <p:txBody>
          <a:bodyPr/>
          <a:lstStyle/>
          <a:p>
            <a:pPr marL="342900" indent="-342900" fontAlgn="base">
              <a:lnSpc>
                <a:spcPct val="100000"/>
              </a:lnSpc>
              <a:spcAft>
                <a:spcPct val="0"/>
              </a:spcAft>
              <a:defRPr/>
            </a:pPr>
            <a:r>
              <a:rPr lang="en-US" sz="2200" dirty="0">
                <a:solidFill>
                  <a:prstClr val="black"/>
                </a:solidFill>
              </a:rPr>
              <a:t>Complete a Work Request in </a:t>
            </a:r>
            <a:r>
              <a:rPr lang="en-US" sz="2200" dirty="0" err="1">
                <a:solidFill>
                  <a:prstClr val="black"/>
                </a:solidFill>
              </a:rPr>
              <a:t>PAnext</a:t>
            </a:r>
            <a:endParaRPr lang="en-US" sz="2200" dirty="0">
              <a:solidFill>
                <a:prstClr val="black"/>
              </a:solidFill>
            </a:endParaRPr>
          </a:p>
          <a:p>
            <a:pPr marL="342900" indent="-342900" fontAlgn="base">
              <a:lnSpc>
                <a:spcPct val="100000"/>
              </a:lnSpc>
              <a:spcAft>
                <a:spcPct val="0"/>
              </a:spcAft>
              <a:defRPr/>
            </a:pPr>
            <a:r>
              <a:rPr lang="en-US" sz="2200" dirty="0">
                <a:solidFill>
                  <a:prstClr val="black"/>
                </a:solidFill>
              </a:rPr>
              <a:t>For a non-started test, no physical material transfers are necessary</a:t>
            </a:r>
          </a:p>
          <a:p>
            <a:pPr lvl="1" fontAlgn="base">
              <a:lnSpc>
                <a:spcPct val="100000"/>
              </a:lnSpc>
              <a:spcAft>
                <a:spcPct val="0"/>
              </a:spcAft>
              <a:defRPr/>
            </a:pPr>
            <a:r>
              <a:rPr lang="en-US" dirty="0">
                <a:solidFill>
                  <a:prstClr val="black"/>
                </a:solidFill>
              </a:rPr>
              <a:t>The new school can provide a test book or can assign the student to an online assessment</a:t>
            </a:r>
          </a:p>
          <a:p>
            <a:pPr marL="342900" indent="-342900" fontAlgn="base">
              <a:lnSpc>
                <a:spcPct val="100000"/>
              </a:lnSpc>
              <a:spcAft>
                <a:spcPct val="0"/>
              </a:spcAft>
              <a:defRPr/>
            </a:pPr>
            <a:r>
              <a:rPr lang="en-US" sz="2200" dirty="0">
                <a:solidFill>
                  <a:prstClr val="black"/>
                </a:solidFill>
              </a:rPr>
              <a:t>If the transferred student started testing on </a:t>
            </a:r>
            <a:r>
              <a:rPr lang="en-US" sz="2200" dirty="0" smtClean="0">
                <a:solidFill>
                  <a:prstClr val="black"/>
                </a:solidFill>
              </a:rPr>
              <a:t>paper: </a:t>
            </a:r>
            <a:endParaRPr lang="en-US" sz="2200" dirty="0">
              <a:solidFill>
                <a:prstClr val="black"/>
              </a:solidFill>
            </a:endParaRPr>
          </a:p>
          <a:p>
            <a:pPr lvl="1" fontAlgn="base">
              <a:lnSpc>
                <a:spcPct val="100000"/>
              </a:lnSpc>
              <a:spcAft>
                <a:spcPct val="0"/>
              </a:spcAft>
              <a:defRPr/>
            </a:pPr>
            <a:r>
              <a:rPr lang="en-US" dirty="0">
                <a:solidFill>
                  <a:prstClr val="black"/>
                </a:solidFill>
              </a:rPr>
              <a:t>Contact the other district and arrange for </a:t>
            </a:r>
            <a:r>
              <a:rPr lang="en-US" b="1" dirty="0">
                <a:solidFill>
                  <a:prstClr val="black"/>
                </a:solidFill>
              </a:rPr>
              <a:t>secure transfer </a:t>
            </a:r>
            <a:r>
              <a:rPr lang="en-US" dirty="0">
                <a:solidFill>
                  <a:prstClr val="black"/>
                </a:solidFill>
              </a:rPr>
              <a:t>of the test book</a:t>
            </a:r>
          </a:p>
          <a:p>
            <a:pPr lvl="2" fontAlgn="base">
              <a:lnSpc>
                <a:spcPct val="100000"/>
              </a:lnSpc>
              <a:spcAft>
                <a:spcPct val="0"/>
              </a:spcAft>
              <a:defRPr/>
            </a:pPr>
            <a:r>
              <a:rPr lang="en-US" dirty="0">
                <a:solidFill>
                  <a:prstClr val="black"/>
                </a:solidFill>
              </a:rPr>
              <a:t>In-person DAC to DAC hand-off</a:t>
            </a:r>
          </a:p>
          <a:p>
            <a:pPr lvl="2" fontAlgn="base">
              <a:lnSpc>
                <a:spcPct val="100000"/>
              </a:lnSpc>
              <a:spcAft>
                <a:spcPct val="0"/>
              </a:spcAft>
              <a:defRPr/>
            </a:pPr>
            <a:r>
              <a:rPr lang="en-US" dirty="0" smtClean="0">
                <a:solidFill>
                  <a:prstClr val="black"/>
                </a:solidFill>
              </a:rPr>
              <a:t>Fed </a:t>
            </a:r>
            <a:r>
              <a:rPr lang="en-US" dirty="0">
                <a:solidFill>
                  <a:prstClr val="black"/>
                </a:solidFill>
              </a:rPr>
              <a:t>Ex or UPS – </a:t>
            </a:r>
            <a:r>
              <a:rPr lang="en-US" dirty="0" smtClean="0">
                <a:solidFill>
                  <a:prstClr val="black"/>
                </a:solidFill>
              </a:rPr>
              <a:t>signature required – track </a:t>
            </a:r>
            <a:r>
              <a:rPr lang="en-US" dirty="0">
                <a:solidFill>
                  <a:prstClr val="black"/>
                </a:solidFill>
              </a:rPr>
              <a:t>shipment</a:t>
            </a:r>
          </a:p>
          <a:p>
            <a:pPr lvl="1" fontAlgn="base">
              <a:lnSpc>
                <a:spcPct val="100000"/>
              </a:lnSpc>
              <a:spcAft>
                <a:spcPct val="0"/>
              </a:spcAft>
              <a:defRPr/>
            </a:pPr>
            <a:r>
              <a:rPr lang="en-US" dirty="0">
                <a:solidFill>
                  <a:prstClr val="black"/>
                </a:solidFill>
              </a:rPr>
              <a:t>Students </a:t>
            </a:r>
            <a:r>
              <a:rPr lang="en-US" dirty="0" smtClean="0">
                <a:solidFill>
                  <a:prstClr val="black"/>
                </a:solidFill>
              </a:rPr>
              <a:t>may not </a:t>
            </a:r>
            <a:r>
              <a:rPr lang="en-US" dirty="0">
                <a:solidFill>
                  <a:prstClr val="black"/>
                </a:solidFill>
              </a:rPr>
              <a:t>retest a unit that they took in a previous school</a:t>
            </a:r>
          </a:p>
          <a:p>
            <a:pPr lvl="1" fontAlgn="base">
              <a:lnSpc>
                <a:spcPct val="100000"/>
              </a:lnSpc>
              <a:spcAft>
                <a:spcPct val="0"/>
              </a:spcAft>
              <a:defRPr/>
            </a:pPr>
            <a:r>
              <a:rPr lang="en-US" dirty="0">
                <a:solidFill>
                  <a:prstClr val="black"/>
                </a:solidFill>
              </a:rPr>
              <a:t>Provide a chain of custody for the transferred test materials  </a:t>
            </a:r>
          </a:p>
          <a:p>
            <a:pPr lvl="2" fontAlgn="base">
              <a:lnSpc>
                <a:spcPct val="100000"/>
              </a:lnSpc>
              <a:spcAft>
                <a:spcPct val="0"/>
              </a:spcAft>
              <a:defRPr/>
            </a:pPr>
            <a:r>
              <a:rPr lang="en-US" dirty="0">
                <a:solidFill>
                  <a:prstClr val="black"/>
                </a:solidFill>
              </a:rPr>
              <a:t>Both districts must keep a copy of chain of custody documents </a:t>
            </a:r>
          </a:p>
          <a:p>
            <a:endParaRPr lang="en-US" dirty="0"/>
          </a:p>
          <a:p>
            <a:endParaRPr lang="en-US" dirty="0"/>
          </a:p>
        </p:txBody>
      </p:sp>
      <p:sp>
        <p:nvSpPr>
          <p:cNvPr id="4" name="Slide Number Placeholder 3">
            <a:extLst>
              <a:ext uri="{FF2B5EF4-FFF2-40B4-BE49-F238E27FC236}">
                <a16:creationId xmlns="" xmlns:a16="http://schemas.microsoft.com/office/drawing/2014/main" id="{EC790827-1B1B-4772-9A78-F14293CDC8C1}"/>
              </a:ext>
            </a:extLst>
          </p:cNvPr>
          <p:cNvSpPr>
            <a:spLocks noGrp="1"/>
          </p:cNvSpPr>
          <p:nvPr>
            <p:ph type="sldNum" sz="quarter" idx="12"/>
          </p:nvPr>
        </p:nvSpPr>
        <p:spPr/>
        <p:txBody>
          <a:bodyPr/>
          <a:lstStyle/>
          <a:p>
            <a:fld id="{C479D5F6-EDCB-402A-AC08-4943A1820E8F}" type="slidenum">
              <a:rPr lang="en-US" smtClean="0"/>
              <a:pPr/>
              <a:t>69</a:t>
            </a:fld>
            <a:endParaRPr lang="en-US" dirty="0"/>
          </a:p>
        </p:txBody>
      </p:sp>
    </p:spTree>
    <p:extLst>
      <p:ext uri="{BB962C8B-B14F-4D97-AF65-F5344CB8AC3E}">
        <p14:creationId xmlns:p14="http://schemas.microsoft.com/office/powerpoint/2010/main" val="2167655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Acronyms*</a:t>
            </a:r>
          </a:p>
        </p:txBody>
      </p:sp>
      <p:sp>
        <p:nvSpPr>
          <p:cNvPr id="3" name="Content Placeholder 2"/>
          <p:cNvSpPr>
            <a:spLocks noGrp="1"/>
          </p:cNvSpPr>
          <p:nvPr>
            <p:ph idx="1"/>
          </p:nvPr>
        </p:nvSpPr>
        <p:spPr>
          <a:xfrm>
            <a:off x="326079" y="1026542"/>
            <a:ext cx="8589321" cy="5077171"/>
          </a:xfrm>
        </p:spPr>
        <p:txBody>
          <a:bodyPr numCol="3">
            <a:normAutofit fontScale="77500" lnSpcReduction="20000"/>
          </a:bodyPr>
          <a:lstStyle/>
          <a:p>
            <a:pPr marL="0" indent="-457200">
              <a:spcAft>
                <a:spcPts val="600"/>
              </a:spcAft>
              <a:buClr>
                <a:schemeClr val="tx1"/>
              </a:buClr>
              <a:buNone/>
            </a:pPr>
            <a:r>
              <a:rPr lang="en-US" b="1" dirty="0"/>
              <a:t>AO: </a:t>
            </a:r>
            <a:r>
              <a:rPr lang="en-US" dirty="0"/>
              <a:t>Additional Order</a:t>
            </a:r>
          </a:p>
          <a:p>
            <a:pPr marL="0" indent="-457200">
              <a:spcAft>
                <a:spcPts val="600"/>
              </a:spcAft>
              <a:buClr>
                <a:schemeClr val="tx1"/>
              </a:buClr>
              <a:buNone/>
            </a:pPr>
            <a:r>
              <a:rPr lang="en-US" b="1" dirty="0"/>
              <a:t>CBT: </a:t>
            </a:r>
            <a:r>
              <a:rPr lang="en-US" dirty="0"/>
              <a:t>Computer-Based Test</a:t>
            </a:r>
          </a:p>
          <a:p>
            <a:pPr marL="0" indent="-457200">
              <a:spcAft>
                <a:spcPts val="600"/>
              </a:spcAft>
              <a:buClr>
                <a:schemeClr val="tx1"/>
              </a:buClr>
              <a:buNone/>
            </a:pPr>
            <a:r>
              <a:rPr lang="en-US" b="1" dirty="0"/>
              <a:t>CMAS: </a:t>
            </a:r>
            <a:r>
              <a:rPr lang="en-US" dirty="0"/>
              <a:t>Colorado Measures of Academic Success</a:t>
            </a:r>
          </a:p>
          <a:p>
            <a:pPr marL="0" indent="-457200">
              <a:spcAft>
                <a:spcPts val="600"/>
              </a:spcAft>
              <a:buClr>
                <a:schemeClr val="tx1"/>
              </a:buClr>
              <a:buNone/>
            </a:pPr>
            <a:r>
              <a:rPr lang="en-US" b="1" dirty="0" err="1"/>
              <a:t>CoAlt</a:t>
            </a:r>
            <a:r>
              <a:rPr lang="en-US" b="1" dirty="0"/>
              <a:t>: </a:t>
            </a:r>
            <a:r>
              <a:rPr lang="en-US" dirty="0"/>
              <a:t>Colorado Alternate</a:t>
            </a:r>
          </a:p>
          <a:p>
            <a:pPr marL="0" indent="-457200">
              <a:spcAft>
                <a:spcPts val="600"/>
              </a:spcAft>
              <a:buClr>
                <a:schemeClr val="tx1"/>
              </a:buClr>
              <a:buNone/>
            </a:pPr>
            <a:r>
              <a:rPr lang="en-US" b="1" dirty="0"/>
              <a:t>CSLA: </a:t>
            </a:r>
            <a:r>
              <a:rPr lang="en-US" dirty="0"/>
              <a:t>Colorado Spanish       Language Arts</a:t>
            </a:r>
          </a:p>
          <a:p>
            <a:pPr marL="0" indent="-457200">
              <a:spcAft>
                <a:spcPts val="600"/>
              </a:spcAft>
              <a:buClr>
                <a:schemeClr val="tx1"/>
              </a:buClr>
              <a:buNone/>
            </a:pPr>
            <a:r>
              <a:rPr lang="en-US" b="1" dirty="0"/>
              <a:t>CPR: </a:t>
            </a:r>
            <a:r>
              <a:rPr lang="en-US" dirty="0"/>
              <a:t>Colorado Practice Resource</a:t>
            </a:r>
          </a:p>
          <a:p>
            <a:pPr marL="0" indent="-457200">
              <a:spcAft>
                <a:spcPts val="600"/>
              </a:spcAft>
              <a:buClr>
                <a:schemeClr val="tx1"/>
              </a:buClr>
              <a:buNone/>
            </a:pPr>
            <a:r>
              <a:rPr lang="en-US" b="1" dirty="0"/>
              <a:t>DAC: </a:t>
            </a:r>
            <a:r>
              <a:rPr lang="en-US" dirty="0"/>
              <a:t>District Assessment Coordinator</a:t>
            </a:r>
          </a:p>
          <a:p>
            <a:pPr marL="0" indent="-457200">
              <a:spcAft>
                <a:spcPts val="600"/>
              </a:spcAft>
              <a:buClr>
                <a:schemeClr val="tx1"/>
              </a:buClr>
              <a:buNone/>
            </a:pPr>
            <a:r>
              <a:rPr lang="en-US" b="1" dirty="0"/>
              <a:t>DTC: </a:t>
            </a:r>
            <a:r>
              <a:rPr lang="en-US" dirty="0"/>
              <a:t>District Technology Coordinator</a:t>
            </a:r>
          </a:p>
          <a:p>
            <a:pPr marL="0" indent="-457200">
              <a:spcAft>
                <a:spcPts val="600"/>
              </a:spcAft>
              <a:buClr>
                <a:schemeClr val="tx1"/>
              </a:buClr>
              <a:buNone/>
            </a:pPr>
            <a:r>
              <a:rPr lang="en-US" b="1" dirty="0"/>
              <a:t>EL: </a:t>
            </a:r>
            <a:r>
              <a:rPr lang="en-US" dirty="0"/>
              <a:t>English Learner</a:t>
            </a:r>
          </a:p>
          <a:p>
            <a:pPr marL="0" indent="-457200">
              <a:spcAft>
                <a:spcPts val="600"/>
              </a:spcAft>
              <a:buClr>
                <a:schemeClr val="tx1"/>
              </a:buClr>
              <a:buNone/>
            </a:pPr>
            <a:endParaRPr lang="en-US" b="1" dirty="0"/>
          </a:p>
          <a:p>
            <a:pPr marL="0" indent="-457200">
              <a:spcAft>
                <a:spcPts val="600"/>
              </a:spcAft>
              <a:buClr>
                <a:schemeClr val="tx1"/>
              </a:buClr>
              <a:buNone/>
            </a:pPr>
            <a:r>
              <a:rPr lang="en-US" b="1" dirty="0"/>
              <a:t>ELA: </a:t>
            </a:r>
            <a:r>
              <a:rPr lang="en-US" dirty="0"/>
              <a:t>English Language Arts/Literacy</a:t>
            </a:r>
          </a:p>
          <a:p>
            <a:pPr marL="0" indent="-457200">
              <a:spcAft>
                <a:spcPts val="600"/>
              </a:spcAft>
              <a:buClr>
                <a:schemeClr val="tx1"/>
              </a:buClr>
              <a:buNone/>
            </a:pPr>
            <a:r>
              <a:rPr lang="en-US" b="1" dirty="0"/>
              <a:t>ET: </a:t>
            </a:r>
            <a:r>
              <a:rPr lang="en-US" dirty="0"/>
              <a:t>Extended Time</a:t>
            </a:r>
          </a:p>
          <a:p>
            <a:pPr marL="0" indent="-457200">
              <a:spcAft>
                <a:spcPts val="600"/>
              </a:spcAft>
              <a:buClr>
                <a:schemeClr val="tx1"/>
              </a:buClr>
              <a:buNone/>
            </a:pPr>
            <a:r>
              <a:rPr lang="en-US" b="1" dirty="0"/>
              <a:t>HS:</a:t>
            </a:r>
            <a:r>
              <a:rPr lang="en-US" dirty="0"/>
              <a:t> High School</a:t>
            </a:r>
          </a:p>
          <a:p>
            <a:pPr marL="0" indent="-457200">
              <a:spcAft>
                <a:spcPts val="600"/>
              </a:spcAft>
              <a:buClr>
                <a:schemeClr val="tx1"/>
              </a:buClr>
              <a:buNone/>
            </a:pPr>
            <a:r>
              <a:rPr lang="en-US" b="1" dirty="0" err="1"/>
              <a:t>PAnext</a:t>
            </a:r>
            <a:r>
              <a:rPr lang="en-US" b="1" dirty="0"/>
              <a:t>: </a:t>
            </a:r>
            <a:r>
              <a:rPr lang="en-US" dirty="0" err="1"/>
              <a:t>PearsonAccess</a:t>
            </a:r>
            <a:r>
              <a:rPr lang="en-US" baseline="30000" dirty="0" err="1"/>
              <a:t>next</a:t>
            </a:r>
            <a:endParaRPr lang="en-US" baseline="30000" dirty="0"/>
          </a:p>
          <a:p>
            <a:pPr marL="0" indent="-457200">
              <a:spcAft>
                <a:spcPts val="600"/>
              </a:spcAft>
              <a:buClr>
                <a:schemeClr val="tx1"/>
              </a:buClr>
              <a:buNone/>
            </a:pPr>
            <a:r>
              <a:rPr lang="en-US" b="1" dirty="0"/>
              <a:t>PBT: </a:t>
            </a:r>
            <a:r>
              <a:rPr lang="en-US" dirty="0"/>
              <a:t>Paper-Based Test</a:t>
            </a:r>
          </a:p>
          <a:p>
            <a:pPr marL="0" indent="-457200">
              <a:spcAft>
                <a:spcPts val="600"/>
              </a:spcAft>
              <a:buClr>
                <a:schemeClr val="tx1"/>
              </a:buClr>
              <a:buNone/>
            </a:pPr>
            <a:r>
              <a:rPr lang="en-US" b="1" dirty="0"/>
              <a:t>PII: </a:t>
            </a:r>
            <a:r>
              <a:rPr lang="en-US" dirty="0"/>
              <a:t>Personally Identifiable Information</a:t>
            </a:r>
            <a:endParaRPr lang="en-US" b="1" dirty="0"/>
          </a:p>
          <a:p>
            <a:pPr marL="0" indent="-457200">
              <a:spcAft>
                <a:spcPts val="600"/>
              </a:spcAft>
              <a:buClr>
                <a:schemeClr val="tx1"/>
              </a:buClr>
              <a:buNone/>
            </a:pPr>
            <a:r>
              <a:rPr lang="en-US" b="1" dirty="0" smtClean="0"/>
              <a:t>PM:</a:t>
            </a:r>
            <a:r>
              <a:rPr lang="en-US" dirty="0" smtClean="0"/>
              <a:t> Procedures Manual</a:t>
            </a:r>
            <a:endParaRPr lang="en-US" b="1" dirty="0" smtClean="0"/>
          </a:p>
          <a:p>
            <a:pPr marL="0" indent="-457200">
              <a:spcAft>
                <a:spcPts val="600"/>
              </a:spcAft>
              <a:buClr>
                <a:schemeClr val="tx1"/>
              </a:buClr>
              <a:buNone/>
            </a:pPr>
            <a:r>
              <a:rPr lang="en-US" b="1" dirty="0" smtClean="0"/>
              <a:t>SAC</a:t>
            </a:r>
            <a:r>
              <a:rPr lang="en-US" b="1" dirty="0"/>
              <a:t>: </a:t>
            </a:r>
            <a:r>
              <a:rPr lang="en-US" dirty="0"/>
              <a:t>School Assessment Coordinator</a:t>
            </a:r>
          </a:p>
          <a:p>
            <a:pPr marL="0" indent="-457200">
              <a:spcAft>
                <a:spcPts val="600"/>
              </a:spcAft>
              <a:buClr>
                <a:schemeClr val="tx1"/>
              </a:buClr>
              <a:buNone/>
            </a:pPr>
            <a:r>
              <a:rPr lang="en-US" b="1" dirty="0"/>
              <a:t>SR/PNP: </a:t>
            </a:r>
            <a:r>
              <a:rPr lang="en-US" dirty="0"/>
              <a:t>Student Registration/ Personal Needs Profile</a:t>
            </a:r>
          </a:p>
          <a:p>
            <a:pPr marL="0" indent="-457200">
              <a:spcAft>
                <a:spcPts val="600"/>
              </a:spcAft>
              <a:buClr>
                <a:schemeClr val="tx1"/>
              </a:buClr>
              <a:buNone/>
            </a:pPr>
            <a:endParaRPr lang="en-US" b="1" dirty="0"/>
          </a:p>
          <a:p>
            <a:pPr marL="0" indent="-457200">
              <a:spcAft>
                <a:spcPts val="600"/>
              </a:spcAft>
              <a:buClr>
                <a:schemeClr val="tx1"/>
              </a:buClr>
              <a:buNone/>
            </a:pPr>
            <a:r>
              <a:rPr lang="en-US" b="1" dirty="0" smtClean="0"/>
              <a:t>S/SS</a:t>
            </a:r>
            <a:r>
              <a:rPr lang="en-US" b="1" dirty="0"/>
              <a:t>: </a:t>
            </a:r>
            <a:r>
              <a:rPr lang="en-US" dirty="0"/>
              <a:t>Science and Social Studies</a:t>
            </a:r>
          </a:p>
          <a:p>
            <a:pPr marL="0" indent="-457200">
              <a:spcAft>
                <a:spcPts val="600"/>
              </a:spcAft>
              <a:buClr>
                <a:schemeClr val="tx1"/>
              </a:buClr>
              <a:buNone/>
            </a:pPr>
            <a:r>
              <a:rPr lang="en-US" b="1" dirty="0"/>
              <a:t>SWD: </a:t>
            </a:r>
            <a:r>
              <a:rPr lang="en-US" dirty="0"/>
              <a:t>Students with Disabilities</a:t>
            </a:r>
          </a:p>
          <a:p>
            <a:pPr marL="0" indent="-457200">
              <a:spcAft>
                <a:spcPts val="600"/>
              </a:spcAft>
              <a:buClr>
                <a:schemeClr val="tx1"/>
              </a:buClr>
              <a:buNone/>
            </a:pPr>
            <a:r>
              <a:rPr lang="en-US" b="1" dirty="0"/>
              <a:t>TAM: </a:t>
            </a:r>
            <a:r>
              <a:rPr lang="en-US" dirty="0"/>
              <a:t>Test Administrator Manual</a:t>
            </a:r>
          </a:p>
          <a:p>
            <a:pPr marL="0" indent="-457200">
              <a:spcAft>
                <a:spcPts val="600"/>
              </a:spcAft>
              <a:buClr>
                <a:schemeClr val="tx1"/>
              </a:buClr>
              <a:buNone/>
            </a:pPr>
            <a:r>
              <a:rPr lang="en-US" b="1" dirty="0"/>
              <a:t>TTS: </a:t>
            </a:r>
            <a:r>
              <a:rPr lang="en-US" dirty="0"/>
              <a:t>Text-to-Speech</a:t>
            </a:r>
          </a:p>
          <a:p>
            <a:pPr marL="0" indent="-457200">
              <a:spcAft>
                <a:spcPts val="600"/>
              </a:spcAft>
              <a:buClr>
                <a:schemeClr val="tx1"/>
              </a:buClr>
              <a:buNone/>
            </a:pPr>
            <a:r>
              <a:rPr lang="en-US" b="1" dirty="0"/>
              <a:t>UAR: </a:t>
            </a:r>
            <a:r>
              <a:rPr lang="en-US" dirty="0"/>
              <a:t>Unique Accommodation Request</a:t>
            </a:r>
          </a:p>
          <a:p>
            <a:pPr marL="0" indent="-457200">
              <a:spcAft>
                <a:spcPts val="600"/>
              </a:spcAft>
              <a:buClr>
                <a:schemeClr val="tx1"/>
              </a:buClr>
              <a:buNone/>
            </a:pPr>
            <a:r>
              <a:rPr lang="en-US" b="1" dirty="0"/>
              <a:t>UI</a:t>
            </a:r>
            <a:r>
              <a:rPr lang="en-US" dirty="0"/>
              <a:t>: User Interface</a:t>
            </a:r>
          </a:p>
          <a:p>
            <a:pPr marL="169863" indent="-169863">
              <a:lnSpc>
                <a:spcPct val="110000"/>
              </a:lnSpc>
              <a:spcAft>
                <a:spcPts val="600"/>
              </a:spcAft>
              <a:buClr>
                <a:schemeClr val="tx1"/>
              </a:buClr>
            </a:pPr>
            <a:endParaRPr lang="en-US" dirty="0"/>
          </a:p>
          <a:p>
            <a:pPr marL="0" indent="0">
              <a:buClr>
                <a:schemeClr val="tx1"/>
              </a:buClr>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7</a:t>
            </a:fld>
            <a:endParaRPr lang="en-US" dirty="0"/>
          </a:p>
        </p:txBody>
      </p:sp>
      <p:sp>
        <p:nvSpPr>
          <p:cNvPr id="5" name="TextBox 4">
            <a:extLst>
              <a:ext uri="{FF2B5EF4-FFF2-40B4-BE49-F238E27FC236}">
                <a16:creationId xmlns="" xmlns:a16="http://schemas.microsoft.com/office/drawing/2014/main" id="{AF6A6B91-161A-42D4-B2A4-A6755940744E}"/>
              </a:ext>
            </a:extLst>
          </p:cNvPr>
          <p:cNvSpPr txBox="1"/>
          <p:nvPr/>
        </p:nvSpPr>
        <p:spPr>
          <a:xfrm>
            <a:off x="326079" y="6044502"/>
            <a:ext cx="5780690" cy="378373"/>
          </a:xfrm>
          <a:prstGeom prst="rect">
            <a:avLst/>
          </a:prstGeom>
          <a:noFill/>
        </p:spPr>
        <p:txBody>
          <a:bodyPr wrap="square" rtlCol="0">
            <a:spAutoFit/>
          </a:bodyPr>
          <a:lstStyle/>
          <a:p>
            <a:pPr defTabSz="457200"/>
            <a:r>
              <a:rPr lang="en-US" dirty="0">
                <a:solidFill>
                  <a:prstClr val="black"/>
                </a:solidFill>
              </a:rPr>
              <a:t>*See handout for additional acronyms and definitions</a:t>
            </a:r>
          </a:p>
        </p:txBody>
      </p:sp>
      <p:sp>
        <p:nvSpPr>
          <p:cNvPr id="7" name="Flowchart: Punched Tape 6">
            <a:extLst>
              <a:ext uri="{FF2B5EF4-FFF2-40B4-BE49-F238E27FC236}">
                <a16:creationId xmlns="" xmlns:a16="http://schemas.microsoft.com/office/drawing/2014/main" id="{D9483E5B-ADAC-43C7-A9F1-408B7789DB99}"/>
              </a:ext>
            </a:extLst>
          </p:cNvPr>
          <p:cNvSpPr/>
          <p:nvPr/>
        </p:nvSpPr>
        <p:spPr>
          <a:xfrm>
            <a:off x="7854674" y="431494"/>
            <a:ext cx="1143000" cy="514952"/>
          </a:xfrm>
          <a:prstGeom prst="flowChartPunchedTap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prstClr val="black"/>
                </a:solidFill>
              </a:rPr>
              <a:t>Handout</a:t>
            </a:r>
          </a:p>
        </p:txBody>
      </p:sp>
    </p:spTree>
    <p:extLst>
      <p:ext uri="{BB962C8B-B14F-4D97-AF65-F5344CB8AC3E}">
        <p14:creationId xmlns:p14="http://schemas.microsoft.com/office/powerpoint/2010/main" val="4096030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89BEC2-F3D5-4395-BFE9-533BBCD3DC9F}"/>
              </a:ext>
            </a:extLst>
          </p:cNvPr>
          <p:cNvSpPr>
            <a:spLocks noGrp="1"/>
          </p:cNvSpPr>
          <p:nvPr>
            <p:ph type="title"/>
          </p:nvPr>
        </p:nvSpPr>
        <p:spPr/>
        <p:txBody>
          <a:bodyPr/>
          <a:lstStyle/>
          <a:p>
            <a:r>
              <a:rPr lang="en-US" dirty="0"/>
              <a:t>Work Request – Releasing District</a:t>
            </a:r>
          </a:p>
        </p:txBody>
      </p:sp>
      <p:sp>
        <p:nvSpPr>
          <p:cNvPr id="3" name="Content Placeholder 2">
            <a:extLst>
              <a:ext uri="{FF2B5EF4-FFF2-40B4-BE49-F238E27FC236}">
                <a16:creationId xmlns="" xmlns:a16="http://schemas.microsoft.com/office/drawing/2014/main" id="{38C5D5B1-77A6-4A7F-BADE-EC346BB4BBA6}"/>
              </a:ext>
            </a:extLst>
          </p:cNvPr>
          <p:cNvSpPr>
            <a:spLocks noGrp="1"/>
          </p:cNvSpPr>
          <p:nvPr>
            <p:ph idx="1"/>
          </p:nvPr>
        </p:nvSpPr>
        <p:spPr/>
        <p:txBody>
          <a:bodyPr/>
          <a:lstStyle/>
          <a:p>
            <a:pPr marL="342900" indent="-342900" fontAlgn="base">
              <a:lnSpc>
                <a:spcPct val="100000"/>
              </a:lnSpc>
              <a:spcAft>
                <a:spcPct val="0"/>
              </a:spcAft>
              <a:defRPr/>
            </a:pPr>
            <a:r>
              <a:rPr lang="en-US" sz="2200" dirty="0">
                <a:solidFill>
                  <a:prstClr val="black"/>
                </a:solidFill>
              </a:rPr>
              <a:t>Check email and </a:t>
            </a:r>
            <a:r>
              <a:rPr lang="en-US" sz="2200" dirty="0" err="1">
                <a:solidFill>
                  <a:prstClr val="black"/>
                </a:solidFill>
              </a:rPr>
              <a:t>PAnext</a:t>
            </a:r>
            <a:r>
              <a:rPr lang="en-US" sz="2200" dirty="0">
                <a:solidFill>
                  <a:prstClr val="black"/>
                </a:solidFill>
              </a:rPr>
              <a:t> regularly</a:t>
            </a:r>
          </a:p>
          <a:p>
            <a:pPr marL="342900" indent="-342900" fontAlgn="base">
              <a:lnSpc>
                <a:spcPct val="100000"/>
              </a:lnSpc>
              <a:spcAft>
                <a:spcPct val="0"/>
              </a:spcAft>
              <a:defRPr/>
            </a:pPr>
            <a:r>
              <a:rPr lang="en-US" sz="2200" dirty="0">
                <a:solidFill>
                  <a:prstClr val="black"/>
                </a:solidFill>
              </a:rPr>
              <a:t>Look for the red bell at the top of the </a:t>
            </a:r>
            <a:r>
              <a:rPr lang="en-US" sz="2200" dirty="0" err="1">
                <a:solidFill>
                  <a:prstClr val="black"/>
                </a:solidFill>
              </a:rPr>
              <a:t>PAnext</a:t>
            </a:r>
            <a:r>
              <a:rPr lang="en-US" sz="2200" dirty="0">
                <a:solidFill>
                  <a:prstClr val="black"/>
                </a:solidFill>
              </a:rPr>
              <a:t> home screen</a:t>
            </a:r>
          </a:p>
          <a:p>
            <a:pPr lvl="1" fontAlgn="base">
              <a:lnSpc>
                <a:spcPct val="100000"/>
              </a:lnSpc>
              <a:spcAft>
                <a:spcPct val="0"/>
              </a:spcAft>
              <a:defRPr/>
            </a:pPr>
            <a:r>
              <a:rPr lang="en-US" sz="2200" dirty="0">
                <a:solidFill>
                  <a:prstClr val="black"/>
                </a:solidFill>
              </a:rPr>
              <a:t>Click on the bell to go to the pending requests</a:t>
            </a:r>
          </a:p>
          <a:p>
            <a:pPr lvl="1" fontAlgn="base">
              <a:lnSpc>
                <a:spcPct val="100000"/>
              </a:lnSpc>
              <a:spcAft>
                <a:spcPct val="0"/>
              </a:spcAft>
              <a:defRPr/>
            </a:pPr>
            <a:r>
              <a:rPr lang="en-US" sz="2200" dirty="0">
                <a:solidFill>
                  <a:prstClr val="black"/>
                </a:solidFill>
              </a:rPr>
              <a:t>Verify the student listed in the Work Request </a:t>
            </a:r>
            <a:r>
              <a:rPr lang="en-US" sz="2200" dirty="0" smtClean="0">
                <a:solidFill>
                  <a:prstClr val="black"/>
                </a:solidFill>
              </a:rPr>
              <a:t>moved </a:t>
            </a:r>
            <a:r>
              <a:rPr lang="en-US" sz="2200" dirty="0">
                <a:solidFill>
                  <a:prstClr val="black"/>
                </a:solidFill>
              </a:rPr>
              <a:t>away from your district</a:t>
            </a:r>
          </a:p>
          <a:p>
            <a:pPr lvl="2" fontAlgn="base">
              <a:lnSpc>
                <a:spcPct val="100000"/>
              </a:lnSpc>
              <a:spcAft>
                <a:spcPct val="0"/>
              </a:spcAft>
              <a:defRPr/>
            </a:pPr>
            <a:r>
              <a:rPr lang="en-US" sz="2000" b="1" dirty="0">
                <a:solidFill>
                  <a:prstClr val="black"/>
                </a:solidFill>
              </a:rPr>
              <a:t>Approve the transfer</a:t>
            </a:r>
            <a:r>
              <a:rPr lang="en-US" sz="2200" dirty="0">
                <a:solidFill>
                  <a:prstClr val="black"/>
                </a:solidFill>
              </a:rPr>
              <a:t>	</a:t>
            </a:r>
          </a:p>
          <a:p>
            <a:pPr lvl="1" fontAlgn="base">
              <a:lnSpc>
                <a:spcPct val="100000"/>
              </a:lnSpc>
              <a:spcAft>
                <a:spcPct val="0"/>
              </a:spcAft>
              <a:defRPr/>
            </a:pPr>
            <a:r>
              <a:rPr lang="en-US" sz="2200" dirty="0">
                <a:solidFill>
                  <a:prstClr val="black"/>
                </a:solidFill>
              </a:rPr>
              <a:t>If the student </a:t>
            </a:r>
            <a:r>
              <a:rPr lang="en-US" sz="2200" dirty="0" smtClean="0">
                <a:solidFill>
                  <a:prstClr val="black"/>
                </a:solidFill>
              </a:rPr>
              <a:t>did not move away from </a:t>
            </a:r>
            <a:r>
              <a:rPr lang="en-US" sz="2200" dirty="0">
                <a:solidFill>
                  <a:prstClr val="black"/>
                </a:solidFill>
              </a:rPr>
              <a:t>your district</a:t>
            </a:r>
          </a:p>
          <a:p>
            <a:pPr lvl="2" fontAlgn="base">
              <a:lnSpc>
                <a:spcPct val="100000"/>
              </a:lnSpc>
              <a:spcAft>
                <a:spcPct val="0"/>
              </a:spcAft>
              <a:defRPr/>
            </a:pPr>
            <a:r>
              <a:rPr lang="en-US" sz="2000" b="1" dirty="0">
                <a:solidFill>
                  <a:prstClr val="black"/>
                </a:solidFill>
              </a:rPr>
              <a:t>Reject the transfer</a:t>
            </a:r>
            <a:endParaRPr lang="en-US" sz="2000" dirty="0">
              <a:solidFill>
                <a:prstClr val="black"/>
              </a:solidFill>
            </a:endParaRPr>
          </a:p>
          <a:p>
            <a:pPr lvl="3" fontAlgn="base">
              <a:lnSpc>
                <a:spcPct val="100000"/>
              </a:lnSpc>
              <a:spcAft>
                <a:spcPct val="0"/>
              </a:spcAft>
              <a:defRPr/>
            </a:pPr>
            <a:r>
              <a:rPr lang="en-US" dirty="0" smtClean="0">
                <a:solidFill>
                  <a:prstClr val="black"/>
                </a:solidFill>
              </a:rPr>
              <a:t>Provide </a:t>
            </a:r>
            <a:r>
              <a:rPr lang="en-US" dirty="0">
                <a:solidFill>
                  <a:prstClr val="black"/>
                </a:solidFill>
              </a:rPr>
              <a:t>reason (e.g., student did not move)</a:t>
            </a:r>
          </a:p>
          <a:p>
            <a:pPr lvl="2" fontAlgn="base">
              <a:lnSpc>
                <a:spcPct val="100000"/>
              </a:lnSpc>
              <a:spcAft>
                <a:spcPct val="0"/>
              </a:spcAft>
              <a:defRPr/>
            </a:pPr>
            <a:r>
              <a:rPr lang="en-US" sz="2000" dirty="0">
                <a:solidFill>
                  <a:prstClr val="black"/>
                </a:solidFill>
              </a:rPr>
              <a:t>The other district may have requested the wrong student</a:t>
            </a:r>
          </a:p>
          <a:p>
            <a:pPr lvl="1" fontAlgn="base">
              <a:lnSpc>
                <a:spcPct val="100000"/>
              </a:lnSpc>
              <a:spcAft>
                <a:spcPct val="0"/>
              </a:spcAft>
              <a:defRPr/>
            </a:pPr>
            <a:r>
              <a:rPr lang="en-US" sz="2200" b="1" dirty="0">
                <a:solidFill>
                  <a:prstClr val="black"/>
                </a:solidFill>
              </a:rPr>
              <a:t>If there is an error in the school field </a:t>
            </a:r>
            <a:r>
              <a:rPr lang="en-US" sz="2200" dirty="0">
                <a:solidFill>
                  <a:prstClr val="black"/>
                </a:solidFill>
              </a:rPr>
              <a:t>upon opening the work request, </a:t>
            </a:r>
            <a:r>
              <a:rPr lang="en-US" sz="2200" dirty="0" smtClean="0">
                <a:solidFill>
                  <a:prstClr val="black"/>
                </a:solidFill>
              </a:rPr>
              <a:t>reject the </a:t>
            </a:r>
            <a:r>
              <a:rPr lang="en-US" sz="2200" dirty="0">
                <a:solidFill>
                  <a:prstClr val="black"/>
                </a:solidFill>
              </a:rPr>
              <a:t>request (the student was previously removed from your district)</a:t>
            </a:r>
          </a:p>
          <a:p>
            <a:pPr marL="342900" indent="-342900"/>
            <a:endParaRPr lang="en-US" dirty="0"/>
          </a:p>
          <a:p>
            <a:endParaRPr lang="en-US" dirty="0"/>
          </a:p>
        </p:txBody>
      </p:sp>
      <p:sp>
        <p:nvSpPr>
          <p:cNvPr id="4" name="Slide Number Placeholder 3">
            <a:extLst>
              <a:ext uri="{FF2B5EF4-FFF2-40B4-BE49-F238E27FC236}">
                <a16:creationId xmlns="" xmlns:a16="http://schemas.microsoft.com/office/drawing/2014/main" id="{09D83087-BC9A-4EC7-AE06-B1D81F1AA1EC}"/>
              </a:ext>
            </a:extLst>
          </p:cNvPr>
          <p:cNvSpPr>
            <a:spLocks noGrp="1"/>
          </p:cNvSpPr>
          <p:nvPr>
            <p:ph type="sldNum" sz="quarter" idx="12"/>
          </p:nvPr>
        </p:nvSpPr>
        <p:spPr/>
        <p:txBody>
          <a:bodyPr/>
          <a:lstStyle/>
          <a:p>
            <a:fld id="{C479D5F6-EDCB-402A-AC08-4943A1820E8F}" type="slidenum">
              <a:rPr lang="en-US" smtClean="0"/>
              <a:pPr/>
              <a:t>70</a:t>
            </a:fld>
            <a:endParaRPr lang="en-US" dirty="0"/>
          </a:p>
        </p:txBody>
      </p:sp>
      <p:pic>
        <p:nvPicPr>
          <p:cNvPr id="6" name="Picture 5"/>
          <p:cNvPicPr>
            <a:picLocks noChangeAspect="1"/>
          </p:cNvPicPr>
          <p:nvPr/>
        </p:nvPicPr>
        <p:blipFill>
          <a:blip r:embed="rId2"/>
          <a:stretch>
            <a:fillRect/>
          </a:stretch>
        </p:blipFill>
        <p:spPr>
          <a:xfrm>
            <a:off x="8062022" y="848550"/>
            <a:ext cx="485775" cy="4667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803670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A84E72-40F3-4F27-BD93-FD5F4BD58B7B}"/>
              </a:ext>
            </a:extLst>
          </p:cNvPr>
          <p:cNvSpPr>
            <a:spLocks noGrp="1"/>
          </p:cNvSpPr>
          <p:nvPr>
            <p:ph type="title"/>
          </p:nvPr>
        </p:nvSpPr>
        <p:spPr/>
        <p:txBody>
          <a:bodyPr/>
          <a:lstStyle/>
          <a:p>
            <a:r>
              <a:rPr lang="en-US" dirty="0"/>
              <a:t>Work Request – Receiving District</a:t>
            </a:r>
          </a:p>
        </p:txBody>
      </p:sp>
      <p:sp>
        <p:nvSpPr>
          <p:cNvPr id="3" name="Content Placeholder 2">
            <a:extLst>
              <a:ext uri="{FF2B5EF4-FFF2-40B4-BE49-F238E27FC236}">
                <a16:creationId xmlns="" xmlns:a16="http://schemas.microsoft.com/office/drawing/2014/main" id="{DFB50A23-CA27-4455-B04B-646C1E99BC4B}"/>
              </a:ext>
            </a:extLst>
          </p:cNvPr>
          <p:cNvSpPr>
            <a:spLocks noGrp="1"/>
          </p:cNvSpPr>
          <p:nvPr>
            <p:ph idx="1"/>
          </p:nvPr>
        </p:nvSpPr>
        <p:spPr/>
        <p:txBody>
          <a:bodyPr/>
          <a:lstStyle/>
          <a:p>
            <a:pPr marL="0" indent="0" fontAlgn="base">
              <a:lnSpc>
                <a:spcPct val="100000"/>
              </a:lnSpc>
              <a:spcAft>
                <a:spcPct val="0"/>
              </a:spcAft>
              <a:buNone/>
              <a:defRPr/>
            </a:pPr>
            <a:r>
              <a:rPr lang="en-US" dirty="0">
                <a:solidFill>
                  <a:prstClr val="black"/>
                </a:solidFill>
              </a:rPr>
              <a:t>Review the student registration </a:t>
            </a:r>
            <a:r>
              <a:rPr lang="en-US" dirty="0" smtClean="0">
                <a:solidFill>
                  <a:prstClr val="black"/>
                </a:solidFill>
              </a:rPr>
              <a:t>and </a:t>
            </a:r>
            <a:r>
              <a:rPr lang="en-US" dirty="0">
                <a:solidFill>
                  <a:prstClr val="black"/>
                </a:solidFill>
              </a:rPr>
              <a:t>update the responsible school and district (if needed – BOCES might not need to update this field)</a:t>
            </a:r>
          </a:p>
          <a:p>
            <a:pPr marL="514350" indent="-457200" fontAlgn="base">
              <a:lnSpc>
                <a:spcPct val="100000"/>
              </a:lnSpc>
              <a:spcAft>
                <a:spcPct val="0"/>
              </a:spcAft>
              <a:defRPr/>
            </a:pPr>
            <a:r>
              <a:rPr lang="en-US" sz="2200" dirty="0">
                <a:solidFill>
                  <a:prstClr val="black"/>
                </a:solidFill>
              </a:rPr>
              <a:t>Updates to a responsible school that is not within your </a:t>
            </a:r>
            <a:r>
              <a:rPr lang="en-US" sz="2200" dirty="0" smtClean="0">
                <a:solidFill>
                  <a:prstClr val="black"/>
                </a:solidFill>
              </a:rPr>
              <a:t>district – completed via file </a:t>
            </a:r>
            <a:r>
              <a:rPr lang="en-US" sz="2200" dirty="0">
                <a:solidFill>
                  <a:prstClr val="black"/>
                </a:solidFill>
              </a:rPr>
              <a:t>upload or by CDE (call Sara </a:t>
            </a:r>
            <a:r>
              <a:rPr lang="en-US" sz="2200" dirty="0" err="1">
                <a:solidFill>
                  <a:prstClr val="black"/>
                </a:solidFill>
              </a:rPr>
              <a:t>Loerzel</a:t>
            </a:r>
            <a:r>
              <a:rPr lang="en-US" sz="2200" dirty="0">
                <a:solidFill>
                  <a:prstClr val="black"/>
                </a:solidFill>
              </a:rPr>
              <a:t>)</a:t>
            </a:r>
          </a:p>
          <a:p>
            <a:pPr marL="514350" indent="-457200" fontAlgn="base">
              <a:lnSpc>
                <a:spcPct val="100000"/>
              </a:lnSpc>
              <a:spcAft>
                <a:spcPct val="0"/>
              </a:spcAft>
              <a:defRPr/>
            </a:pPr>
            <a:r>
              <a:rPr lang="en-US" sz="2200" dirty="0">
                <a:solidFill>
                  <a:prstClr val="black"/>
                </a:solidFill>
              </a:rPr>
              <a:t>Updates to schools within your district </a:t>
            </a:r>
            <a:r>
              <a:rPr lang="en-US" sz="2200" dirty="0" smtClean="0">
                <a:solidFill>
                  <a:prstClr val="black"/>
                </a:solidFill>
              </a:rPr>
              <a:t>– completed through </a:t>
            </a:r>
            <a:r>
              <a:rPr lang="en-US" sz="2200" dirty="0">
                <a:solidFill>
                  <a:prstClr val="black"/>
                </a:solidFill>
              </a:rPr>
              <a:t>the UI or via </a:t>
            </a:r>
            <a:r>
              <a:rPr lang="en-US" sz="2200" dirty="0" smtClean="0">
                <a:solidFill>
                  <a:prstClr val="black"/>
                </a:solidFill>
              </a:rPr>
              <a:t>file </a:t>
            </a:r>
            <a:r>
              <a:rPr lang="en-US" sz="2200" dirty="0">
                <a:solidFill>
                  <a:prstClr val="black"/>
                </a:solidFill>
              </a:rPr>
              <a:t>upload</a:t>
            </a:r>
          </a:p>
          <a:p>
            <a:pPr marL="514350" indent="-457200" fontAlgn="base">
              <a:lnSpc>
                <a:spcPct val="100000"/>
              </a:lnSpc>
              <a:spcAft>
                <a:spcPct val="0"/>
              </a:spcAft>
              <a:defRPr/>
            </a:pPr>
            <a:r>
              <a:rPr lang="en-US" sz="2200" dirty="0">
                <a:solidFill>
                  <a:prstClr val="black"/>
                </a:solidFill>
              </a:rPr>
              <a:t>Use the Operational Report</a:t>
            </a:r>
            <a:r>
              <a:rPr lang="en-US" sz="2200" dirty="0">
                <a:solidFill>
                  <a:srgbClr val="FF0000"/>
                </a:solidFill>
              </a:rPr>
              <a:t> </a:t>
            </a:r>
            <a:r>
              <a:rPr lang="en-US" sz="2200" dirty="0">
                <a:solidFill>
                  <a:prstClr val="black"/>
                </a:solidFill>
              </a:rPr>
              <a:t>“Students Where Responsible District/School is different from Testing District/School”</a:t>
            </a:r>
          </a:p>
          <a:p>
            <a:pPr marL="971550" lvl="1" indent="-457200" fontAlgn="base">
              <a:lnSpc>
                <a:spcPct val="100000"/>
              </a:lnSpc>
              <a:spcAft>
                <a:spcPct val="0"/>
              </a:spcAft>
              <a:defRPr/>
            </a:pPr>
            <a:r>
              <a:rPr lang="en-US" dirty="0">
                <a:solidFill>
                  <a:prstClr val="black"/>
                </a:solidFill>
              </a:rPr>
              <a:t>If your district </a:t>
            </a:r>
            <a:r>
              <a:rPr lang="en-US" dirty="0" smtClean="0">
                <a:solidFill>
                  <a:prstClr val="black"/>
                </a:solidFill>
              </a:rPr>
              <a:t>should be </a:t>
            </a:r>
            <a:r>
              <a:rPr lang="en-US" dirty="0">
                <a:solidFill>
                  <a:prstClr val="black"/>
                </a:solidFill>
              </a:rPr>
              <a:t>the responsible district, change this in the student’s registration </a:t>
            </a:r>
            <a:r>
              <a:rPr lang="en-US" dirty="0" smtClean="0">
                <a:solidFill>
                  <a:prstClr val="black"/>
                </a:solidFill>
              </a:rPr>
              <a:t>via </a:t>
            </a:r>
            <a:r>
              <a:rPr lang="en-US" dirty="0">
                <a:solidFill>
                  <a:prstClr val="black"/>
                </a:solidFill>
              </a:rPr>
              <a:t>the UI or through a SR/PNP file upload </a:t>
            </a:r>
          </a:p>
          <a:p>
            <a:endParaRPr lang="en-US" dirty="0"/>
          </a:p>
          <a:p>
            <a:endParaRPr lang="en-US" dirty="0"/>
          </a:p>
        </p:txBody>
      </p:sp>
      <p:sp>
        <p:nvSpPr>
          <p:cNvPr id="4" name="Slide Number Placeholder 3">
            <a:extLst>
              <a:ext uri="{FF2B5EF4-FFF2-40B4-BE49-F238E27FC236}">
                <a16:creationId xmlns="" xmlns:a16="http://schemas.microsoft.com/office/drawing/2014/main" id="{B2012FF7-4E0F-49B1-985B-31DF7C66BE3B}"/>
              </a:ext>
            </a:extLst>
          </p:cNvPr>
          <p:cNvSpPr>
            <a:spLocks noGrp="1"/>
          </p:cNvSpPr>
          <p:nvPr>
            <p:ph type="sldNum" sz="quarter" idx="12"/>
          </p:nvPr>
        </p:nvSpPr>
        <p:spPr/>
        <p:txBody>
          <a:bodyPr/>
          <a:lstStyle/>
          <a:p>
            <a:fld id="{C479D5F6-EDCB-402A-AC08-4943A1820E8F}" type="slidenum">
              <a:rPr lang="en-US" smtClean="0"/>
              <a:pPr/>
              <a:t>71</a:t>
            </a:fld>
            <a:endParaRPr lang="en-US" dirty="0"/>
          </a:p>
        </p:txBody>
      </p:sp>
    </p:spTree>
    <p:extLst>
      <p:ext uri="{BB962C8B-B14F-4D97-AF65-F5344CB8AC3E}">
        <p14:creationId xmlns:p14="http://schemas.microsoft.com/office/powerpoint/2010/main" val="42412332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in Special Circumstances</a:t>
            </a:r>
            <a:endParaRPr lang="en-US" dirty="0"/>
          </a:p>
        </p:txBody>
      </p:sp>
      <p:sp>
        <p:nvSpPr>
          <p:cNvPr id="3" name="Content Placeholder 2"/>
          <p:cNvSpPr>
            <a:spLocks noGrp="1"/>
          </p:cNvSpPr>
          <p:nvPr>
            <p:ph idx="1"/>
          </p:nvPr>
        </p:nvSpPr>
        <p:spPr>
          <a:xfrm>
            <a:off x="628650" y="848550"/>
            <a:ext cx="7886700" cy="5782986"/>
          </a:xfrm>
        </p:spPr>
        <p:txBody>
          <a:bodyPr>
            <a:noAutofit/>
          </a:bodyPr>
          <a:lstStyle/>
          <a:p>
            <a:r>
              <a:rPr lang="en-US" sz="1800" dirty="0" smtClean="0"/>
              <a:t>Expelled students</a:t>
            </a:r>
          </a:p>
          <a:p>
            <a:pPr lvl="1"/>
            <a:r>
              <a:rPr lang="en-US" sz="1800" dirty="0"/>
              <a:t>It is the district’s responsibility to ensure every effort is made to test expelled students receiving educational </a:t>
            </a:r>
            <a:r>
              <a:rPr lang="en-US" sz="1800" dirty="0" smtClean="0"/>
              <a:t>services</a:t>
            </a:r>
          </a:p>
          <a:p>
            <a:pPr lvl="1"/>
            <a:r>
              <a:rPr lang="en-US" sz="1800" dirty="0" smtClean="0"/>
              <a:t>Identify students as expelled in </a:t>
            </a:r>
            <a:r>
              <a:rPr lang="en-US" sz="1800" dirty="0" err="1" smtClean="0"/>
              <a:t>PAnext</a:t>
            </a:r>
            <a:endParaRPr lang="en-US" sz="1800" dirty="0" smtClean="0"/>
          </a:p>
          <a:p>
            <a:pPr lvl="1"/>
            <a:r>
              <a:rPr lang="en-US" sz="1800" dirty="0" smtClean="0"/>
              <a:t>Results are </a:t>
            </a:r>
            <a:r>
              <a:rPr lang="en-US" sz="1800" dirty="0"/>
              <a:t>included in district results; they are not included in aggregated school </a:t>
            </a:r>
            <a:r>
              <a:rPr lang="en-US" sz="1800" dirty="0" smtClean="0"/>
              <a:t>results</a:t>
            </a:r>
          </a:p>
          <a:p>
            <a:r>
              <a:rPr lang="en-US" sz="1800" dirty="0" smtClean="0"/>
              <a:t>Foreign exchange students</a:t>
            </a:r>
          </a:p>
          <a:p>
            <a:pPr lvl="1"/>
            <a:r>
              <a:rPr lang="en-US" sz="1800" dirty="0"/>
              <a:t>All students enrolled in Colorado schools, including foreign exchange students, are required to take state assessments</a:t>
            </a:r>
            <a:r>
              <a:rPr lang="en-US" sz="1800" dirty="0" smtClean="0"/>
              <a:t> </a:t>
            </a:r>
          </a:p>
          <a:p>
            <a:r>
              <a:rPr lang="en-US" sz="1800" dirty="0" smtClean="0"/>
              <a:t>Medical exemption</a:t>
            </a:r>
          </a:p>
          <a:p>
            <a:pPr lvl="1"/>
            <a:r>
              <a:rPr lang="en-US" sz="1800" dirty="0"/>
              <a:t>Students who are unable to complete or participate </a:t>
            </a:r>
            <a:r>
              <a:rPr lang="en-US" sz="1800" dirty="0" smtClean="0"/>
              <a:t>due </a:t>
            </a:r>
            <a:r>
              <a:rPr lang="en-US" sz="1800" dirty="0"/>
              <a:t>to a documented, significant, and fully incapacitating medical condition or emergency (e.g., student is in the hospital after a car crash) that extends across the entire (or remaining) test </a:t>
            </a:r>
            <a:r>
              <a:rPr lang="en-US" sz="1800" dirty="0" smtClean="0"/>
              <a:t>window</a:t>
            </a:r>
          </a:p>
          <a:p>
            <a:pPr lvl="2"/>
            <a:r>
              <a:rPr lang="en-US" dirty="0"/>
              <a:t>The incident or condition must be so severe that it prevents the student from participating in </a:t>
            </a:r>
            <a:r>
              <a:rPr lang="en-US" dirty="0" smtClean="0"/>
              <a:t>instruction</a:t>
            </a:r>
            <a:endParaRPr lang="en-US" dirty="0"/>
          </a:p>
          <a:p>
            <a:pPr lvl="2"/>
            <a:r>
              <a:rPr lang="en-US" b="1" dirty="0"/>
              <a:t>Note</a:t>
            </a:r>
            <a:r>
              <a:rPr lang="en-US" dirty="0"/>
              <a:t>: </a:t>
            </a:r>
            <a:r>
              <a:rPr lang="en-US" dirty="0" smtClean="0"/>
              <a:t>This does not apply to students </a:t>
            </a:r>
            <a:r>
              <a:rPr lang="en-US" dirty="0"/>
              <a:t>who are absent during testing due to typical </a:t>
            </a:r>
            <a:r>
              <a:rPr lang="en-US" dirty="0" smtClean="0"/>
              <a:t>illnesses</a:t>
            </a:r>
            <a:endParaRPr lang="en-US" dirty="0"/>
          </a:p>
          <a:p>
            <a:pPr lvl="1"/>
            <a:r>
              <a:rPr lang="en-US" sz="1800" dirty="0" smtClean="0"/>
              <a:t>Identify as </a:t>
            </a:r>
            <a:r>
              <a:rPr lang="en-US" sz="1800" dirty="0"/>
              <a:t>“Medical Exemption” in the appropriate </a:t>
            </a:r>
            <a:r>
              <a:rPr lang="en-US" sz="1800" dirty="0" err="1" smtClean="0"/>
              <a:t>PAnext</a:t>
            </a:r>
            <a:r>
              <a:rPr lang="en-US" sz="1800" dirty="0" smtClean="0"/>
              <a:t> invalidation field</a:t>
            </a:r>
          </a:p>
        </p:txBody>
      </p:sp>
      <p:sp>
        <p:nvSpPr>
          <p:cNvPr id="4" name="Slide Number Placeholder 3"/>
          <p:cNvSpPr>
            <a:spLocks noGrp="1"/>
          </p:cNvSpPr>
          <p:nvPr>
            <p:ph type="sldNum" sz="quarter" idx="12"/>
          </p:nvPr>
        </p:nvSpPr>
        <p:spPr/>
        <p:txBody>
          <a:bodyPr/>
          <a:lstStyle/>
          <a:p>
            <a:fld id="{C479D5F6-EDCB-402A-AC08-4943A1820E8F}" type="slidenum">
              <a:rPr lang="en-US" smtClean="0"/>
              <a:pPr/>
              <a:t>72</a:t>
            </a:fld>
            <a:endParaRPr lang="en-US" dirty="0"/>
          </a:p>
        </p:txBody>
      </p:sp>
    </p:spTree>
    <p:extLst>
      <p:ext uri="{BB962C8B-B14F-4D97-AF65-F5344CB8AC3E}">
        <p14:creationId xmlns:p14="http://schemas.microsoft.com/office/powerpoint/2010/main" val="2468497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in Special Circumstances</a:t>
            </a:r>
            <a:endParaRPr lang="en-US" dirty="0"/>
          </a:p>
        </p:txBody>
      </p:sp>
      <p:sp>
        <p:nvSpPr>
          <p:cNvPr id="3" name="Content Placeholder 2"/>
          <p:cNvSpPr>
            <a:spLocks noGrp="1"/>
          </p:cNvSpPr>
          <p:nvPr>
            <p:ph idx="1"/>
          </p:nvPr>
        </p:nvSpPr>
        <p:spPr>
          <a:xfrm>
            <a:off x="628650" y="848550"/>
            <a:ext cx="7886700" cy="5782986"/>
          </a:xfrm>
        </p:spPr>
        <p:txBody>
          <a:bodyPr>
            <a:noAutofit/>
          </a:bodyPr>
          <a:lstStyle/>
          <a:p>
            <a:r>
              <a:rPr lang="en-US" sz="1800" b="1" dirty="0" smtClean="0">
                <a:solidFill>
                  <a:schemeClr val="accent5"/>
                </a:solidFill>
              </a:rPr>
              <a:t>Home school students</a:t>
            </a:r>
          </a:p>
          <a:p>
            <a:pPr lvl="1"/>
            <a:r>
              <a:rPr lang="en-US" sz="1800" dirty="0" smtClean="0"/>
              <a:t>Do not have to test (CRS, </a:t>
            </a:r>
            <a:r>
              <a:rPr lang="en-US" sz="1800" dirty="0"/>
              <a:t>22-7-1006.3 (3) (b</a:t>
            </a:r>
            <a:r>
              <a:rPr lang="en-US" sz="1800" dirty="0" smtClean="0"/>
              <a:t>))</a:t>
            </a:r>
          </a:p>
          <a:p>
            <a:pPr lvl="2"/>
            <a:r>
              <a:rPr lang="en-US" dirty="0" smtClean="0"/>
              <a:t>Includes students who </a:t>
            </a:r>
            <a:r>
              <a:rPr lang="en-US" dirty="0"/>
              <a:t>may </a:t>
            </a:r>
            <a:r>
              <a:rPr lang="en-US" dirty="0" smtClean="0"/>
              <a:t>also attend a </a:t>
            </a:r>
            <a:r>
              <a:rPr lang="en-US" dirty="0"/>
              <a:t>public school for a portion of the school day and </a:t>
            </a:r>
            <a:r>
              <a:rPr lang="en-US" dirty="0" smtClean="0"/>
              <a:t>are therefore </a:t>
            </a:r>
            <a:r>
              <a:rPr lang="en-US" dirty="0"/>
              <a:t>included in the enrollment of </a:t>
            </a:r>
            <a:r>
              <a:rPr lang="en-US" dirty="0" smtClean="0"/>
              <a:t>the LEP</a:t>
            </a:r>
          </a:p>
          <a:p>
            <a:pPr lvl="1"/>
            <a:r>
              <a:rPr lang="en-US" sz="1800" dirty="0" smtClean="0"/>
              <a:t>However, a parent/guardian </a:t>
            </a:r>
            <a:r>
              <a:rPr lang="en-US" sz="1800" dirty="0"/>
              <a:t>of a child in a home-based educational program may request that the child </a:t>
            </a:r>
            <a:r>
              <a:rPr lang="en-US" sz="1800" dirty="0" smtClean="0"/>
              <a:t>tests</a:t>
            </a:r>
          </a:p>
          <a:p>
            <a:pPr lvl="2"/>
            <a:r>
              <a:rPr lang="en-US" dirty="0" smtClean="0"/>
              <a:t>Students </a:t>
            </a:r>
            <a:r>
              <a:rPr lang="en-US" dirty="0"/>
              <a:t>must meet participant criteria for the requested </a:t>
            </a:r>
            <a:r>
              <a:rPr lang="en-US" dirty="0" smtClean="0"/>
              <a:t>assessment(s)</a:t>
            </a:r>
          </a:p>
          <a:p>
            <a:pPr lvl="2"/>
            <a:r>
              <a:rPr lang="en-US" dirty="0" smtClean="0"/>
              <a:t>The parent/guardian must </a:t>
            </a:r>
            <a:r>
              <a:rPr lang="en-US" dirty="0"/>
              <a:t>pay all costs associated with administration and providing assessment results, as determined by the </a:t>
            </a:r>
            <a:r>
              <a:rPr lang="en-US" dirty="0" smtClean="0"/>
              <a:t>district</a:t>
            </a:r>
          </a:p>
          <a:p>
            <a:pPr lvl="1"/>
            <a:r>
              <a:rPr lang="en-US" sz="1800" dirty="0" smtClean="0"/>
              <a:t>If registered in </a:t>
            </a:r>
            <a:r>
              <a:rPr lang="en-US" sz="1800" dirty="0" err="1" smtClean="0"/>
              <a:t>PAnext</a:t>
            </a:r>
            <a:r>
              <a:rPr lang="en-US" sz="1800" dirty="0" smtClean="0"/>
              <a:t> and…</a:t>
            </a:r>
          </a:p>
          <a:p>
            <a:pPr lvl="2"/>
            <a:r>
              <a:rPr lang="en-US" dirty="0" smtClean="0"/>
              <a:t>Will not test, code as Not Tested Reason 08</a:t>
            </a:r>
          </a:p>
          <a:p>
            <a:pPr lvl="2"/>
            <a:r>
              <a:rPr lang="en-US" dirty="0" smtClean="0"/>
              <a:t>Will test, set the Responsible School to CO-DDDD-HHHH (where DDDD = district’s code - available in each district)</a:t>
            </a:r>
          </a:p>
        </p:txBody>
      </p:sp>
      <p:sp>
        <p:nvSpPr>
          <p:cNvPr id="4" name="Slide Number Placeholder 3"/>
          <p:cNvSpPr>
            <a:spLocks noGrp="1"/>
          </p:cNvSpPr>
          <p:nvPr>
            <p:ph type="sldNum" sz="quarter" idx="12"/>
          </p:nvPr>
        </p:nvSpPr>
        <p:spPr/>
        <p:txBody>
          <a:bodyPr/>
          <a:lstStyle/>
          <a:p>
            <a:fld id="{C479D5F6-EDCB-402A-AC08-4943A1820E8F}" type="slidenum">
              <a:rPr lang="en-US" smtClean="0"/>
              <a:pPr/>
              <a:t>73</a:t>
            </a:fld>
            <a:endParaRPr lang="en-US" dirty="0"/>
          </a:p>
        </p:txBody>
      </p:sp>
      <p:sp>
        <p:nvSpPr>
          <p:cNvPr id="5" name="TextBox 4"/>
          <p:cNvSpPr txBox="1"/>
          <p:nvPr/>
        </p:nvSpPr>
        <p:spPr>
          <a:xfrm>
            <a:off x="1251771" y="5461526"/>
            <a:ext cx="6590377" cy="369332"/>
          </a:xfrm>
          <a:prstGeom prst="rect">
            <a:avLst/>
          </a:prstGeom>
          <a:solidFill>
            <a:schemeClr val="accent4"/>
          </a:solidFill>
        </p:spPr>
        <p:txBody>
          <a:bodyPr wrap="square" rtlCol="0">
            <a:spAutoFit/>
          </a:bodyPr>
          <a:lstStyle/>
          <a:p>
            <a:pPr algn="ctr"/>
            <a:r>
              <a:rPr lang="en-US" dirty="0" smtClean="0"/>
              <a:t>Refer to </a:t>
            </a:r>
            <a:r>
              <a:rPr lang="en-US" i="1" dirty="0" smtClean="0"/>
              <a:t>Section 2.5</a:t>
            </a:r>
            <a:r>
              <a:rPr lang="en-US" dirty="0" smtClean="0"/>
              <a:t> in the </a:t>
            </a:r>
            <a:r>
              <a:rPr lang="en-US" i="1" dirty="0" smtClean="0"/>
              <a:t>Procedures Manual</a:t>
            </a:r>
            <a:r>
              <a:rPr lang="en-US" dirty="0" smtClean="0"/>
              <a:t> for more information</a:t>
            </a:r>
            <a:endParaRPr lang="en-US" dirty="0"/>
          </a:p>
        </p:txBody>
      </p:sp>
      <p:sp>
        <p:nvSpPr>
          <p:cNvPr id="6" name="7-Point Star 5"/>
          <p:cNvSpPr/>
          <p:nvPr/>
        </p:nvSpPr>
        <p:spPr>
          <a:xfrm>
            <a:off x="7255380" y="29460"/>
            <a:ext cx="1888620" cy="999858"/>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Common Question</a:t>
            </a:r>
            <a:endParaRPr lang="en-US" dirty="0"/>
          </a:p>
        </p:txBody>
      </p:sp>
    </p:spTree>
    <p:extLst>
      <p:ext uri="{BB962C8B-B14F-4D97-AF65-F5344CB8AC3E}">
        <p14:creationId xmlns:p14="http://schemas.microsoft.com/office/powerpoint/2010/main" val="26874547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12DE1D-B471-4881-8E1D-98E80C52E7C6}"/>
              </a:ext>
            </a:extLst>
          </p:cNvPr>
          <p:cNvSpPr>
            <a:spLocks noGrp="1"/>
          </p:cNvSpPr>
          <p:nvPr>
            <p:ph type="ctrTitle"/>
          </p:nvPr>
        </p:nvSpPr>
        <p:spPr/>
        <p:txBody>
          <a:bodyPr/>
          <a:lstStyle/>
          <a:p>
            <a:r>
              <a:rPr lang="en-US" dirty="0"/>
              <a:t/>
            </a:r>
            <a:br>
              <a:rPr lang="en-US" dirty="0"/>
            </a:br>
            <a:r>
              <a:rPr lang="en-US" dirty="0"/>
              <a:t>Technology Overview</a:t>
            </a:r>
          </a:p>
        </p:txBody>
      </p:sp>
      <p:sp>
        <p:nvSpPr>
          <p:cNvPr id="3" name="Slide Number Placeholder 2">
            <a:extLst>
              <a:ext uri="{FF2B5EF4-FFF2-40B4-BE49-F238E27FC236}">
                <a16:creationId xmlns="" xmlns:a16="http://schemas.microsoft.com/office/drawing/2014/main" id="{51AD8011-D074-442A-AF2F-7E4F70E9D7A3}"/>
              </a:ext>
            </a:extLst>
          </p:cNvPr>
          <p:cNvSpPr>
            <a:spLocks noGrp="1"/>
          </p:cNvSpPr>
          <p:nvPr>
            <p:ph type="sldNum" sz="quarter" idx="12"/>
          </p:nvPr>
        </p:nvSpPr>
        <p:spPr/>
        <p:txBody>
          <a:bodyPr/>
          <a:lstStyle/>
          <a:p>
            <a:fld id="{C479D5F6-EDCB-402A-AC08-4943A1820E8F}" type="slidenum">
              <a:rPr lang="en-US" smtClean="0"/>
              <a:pPr/>
              <a:t>74</a:t>
            </a:fld>
            <a:endParaRPr lang="en-US" dirty="0"/>
          </a:p>
        </p:txBody>
      </p:sp>
    </p:spTree>
    <p:extLst>
      <p:ext uri="{BB962C8B-B14F-4D97-AF65-F5344CB8AC3E}">
        <p14:creationId xmlns:p14="http://schemas.microsoft.com/office/powerpoint/2010/main" val="13189643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7828E8-4FA3-497A-BA07-1AB6D102C1E2}"/>
              </a:ext>
            </a:extLst>
          </p:cNvPr>
          <p:cNvSpPr>
            <a:spLocks noGrp="1"/>
          </p:cNvSpPr>
          <p:nvPr>
            <p:ph type="title"/>
          </p:nvPr>
        </p:nvSpPr>
        <p:spPr/>
        <p:txBody>
          <a:bodyPr/>
          <a:lstStyle/>
          <a:p>
            <a:r>
              <a:rPr lang="en-US" dirty="0"/>
              <a:t>Technology Updates</a:t>
            </a:r>
          </a:p>
        </p:txBody>
      </p:sp>
      <p:sp>
        <p:nvSpPr>
          <p:cNvPr id="3" name="Content Placeholder 2">
            <a:extLst>
              <a:ext uri="{FF2B5EF4-FFF2-40B4-BE49-F238E27FC236}">
                <a16:creationId xmlns="" xmlns:a16="http://schemas.microsoft.com/office/drawing/2014/main" id="{AEBC2E4F-A7E8-4D8F-B29E-0FD172D6ED3F}"/>
              </a:ext>
            </a:extLst>
          </p:cNvPr>
          <p:cNvSpPr>
            <a:spLocks noGrp="1"/>
          </p:cNvSpPr>
          <p:nvPr>
            <p:ph idx="1"/>
          </p:nvPr>
        </p:nvSpPr>
        <p:spPr/>
        <p:txBody>
          <a:bodyPr>
            <a:normAutofit/>
          </a:bodyPr>
          <a:lstStyle/>
          <a:p>
            <a:pPr marL="342900" indent="-342900">
              <a:buClr>
                <a:prstClr val="black"/>
              </a:buClr>
              <a:defRPr/>
            </a:pPr>
            <a:r>
              <a:rPr lang="en-US" sz="1800" dirty="0" smtClean="0">
                <a:solidFill>
                  <a:prstClr val="black"/>
                </a:solidFill>
              </a:rPr>
              <a:t>Testing</a:t>
            </a:r>
          </a:p>
          <a:p>
            <a:pPr marL="684213" lvl="1" indent="-227013">
              <a:buClr>
                <a:prstClr val="black"/>
              </a:buClr>
              <a:defRPr/>
            </a:pPr>
            <a:r>
              <a:rPr lang="en-US" sz="1800" dirty="0" smtClean="0">
                <a:solidFill>
                  <a:prstClr val="black"/>
                </a:solidFill>
              </a:rPr>
              <a:t>Use </a:t>
            </a:r>
            <a:r>
              <a:rPr lang="en-US" sz="1800" dirty="0">
                <a:solidFill>
                  <a:prstClr val="black"/>
                </a:solidFill>
              </a:rPr>
              <a:t>TestNav </a:t>
            </a:r>
            <a:r>
              <a:rPr lang="en-US" sz="1800" dirty="0" smtClean="0">
                <a:solidFill>
                  <a:prstClr val="black"/>
                </a:solidFill>
              </a:rPr>
              <a:t>app for student testing</a:t>
            </a:r>
            <a:endParaRPr lang="en-US" sz="1800" dirty="0">
              <a:solidFill>
                <a:prstClr val="black"/>
              </a:solidFill>
            </a:endParaRPr>
          </a:p>
          <a:p>
            <a:pPr lvl="2">
              <a:buClr>
                <a:prstClr val="black"/>
              </a:buClr>
              <a:defRPr/>
            </a:pPr>
            <a:r>
              <a:rPr lang="en-US" dirty="0">
                <a:solidFill>
                  <a:prstClr val="black"/>
                </a:solidFill>
              </a:rPr>
              <a:t>Desktop/laptop computer</a:t>
            </a:r>
          </a:p>
          <a:p>
            <a:pPr lvl="2">
              <a:buClr>
                <a:prstClr val="black"/>
              </a:buClr>
              <a:defRPr/>
            </a:pPr>
            <a:r>
              <a:rPr lang="en-US" dirty="0">
                <a:solidFill>
                  <a:prstClr val="black"/>
                </a:solidFill>
              </a:rPr>
              <a:t>Chromebook</a:t>
            </a:r>
          </a:p>
          <a:p>
            <a:pPr lvl="2">
              <a:buClr>
                <a:prstClr val="black"/>
              </a:buClr>
              <a:defRPr/>
            </a:pPr>
            <a:r>
              <a:rPr lang="en-US" dirty="0">
                <a:solidFill>
                  <a:prstClr val="black"/>
                </a:solidFill>
              </a:rPr>
              <a:t>iPad</a:t>
            </a:r>
          </a:p>
          <a:p>
            <a:pPr marL="684213" lvl="1" indent="-227013"/>
            <a:r>
              <a:rPr lang="en-US" sz="1800" dirty="0"/>
              <a:t>If you are proctor caching on a MAC, please have your DTC call Pearson Support to request the MAC Proctor Cache </a:t>
            </a:r>
            <a:r>
              <a:rPr lang="en-US" sz="1800" dirty="0" smtClean="0"/>
              <a:t>Installer</a:t>
            </a:r>
          </a:p>
          <a:p>
            <a:pPr marL="342900" indent="-342900">
              <a:defRPr/>
            </a:pPr>
            <a:endParaRPr lang="en-US" sz="1800" dirty="0" smtClean="0">
              <a:solidFill>
                <a:sysClr val="windowText" lastClr="000000"/>
              </a:solidFill>
            </a:endParaRPr>
          </a:p>
          <a:p>
            <a:pPr marL="342900" indent="-342900">
              <a:defRPr/>
            </a:pPr>
            <a:r>
              <a:rPr lang="en-US" sz="1800" dirty="0" smtClean="0">
                <a:solidFill>
                  <a:sysClr val="windowText" lastClr="000000"/>
                </a:solidFill>
              </a:rPr>
              <a:t>Verify </a:t>
            </a:r>
            <a:r>
              <a:rPr lang="en-US" sz="1800" dirty="0">
                <a:solidFill>
                  <a:sysClr val="windowText" lastClr="000000"/>
                </a:solidFill>
              </a:rPr>
              <a:t>the correct person is identified as the District Technology Coordinator for your district on the CDE website</a:t>
            </a:r>
          </a:p>
          <a:p>
            <a:pPr lvl="1" indent="-223838">
              <a:buFont typeface="Arial" charset="0"/>
              <a:buChar char="•"/>
              <a:defRPr/>
            </a:pPr>
            <a:r>
              <a:rPr lang="en-US" sz="1800" dirty="0">
                <a:solidFill>
                  <a:sysClr val="windowText" lastClr="000000"/>
                </a:solidFill>
                <a:hlinkClick r:id="rId2"/>
              </a:rPr>
              <a:t>http://www.cde.state.co.us/assessment/dtc</a:t>
            </a:r>
            <a:r>
              <a:rPr lang="en-US" sz="1800" dirty="0">
                <a:solidFill>
                  <a:sysClr val="windowText" lastClr="000000"/>
                </a:solidFill>
              </a:rPr>
              <a:t> </a:t>
            </a:r>
          </a:p>
          <a:p>
            <a:pPr marL="684213" lvl="1" indent="-227013">
              <a:defRPr/>
            </a:pPr>
            <a:r>
              <a:rPr lang="en-US" sz="1800" dirty="0" smtClean="0">
                <a:solidFill>
                  <a:sysClr val="windowText" lastClr="000000"/>
                </a:solidFill>
              </a:rPr>
              <a:t>DTC </a:t>
            </a:r>
            <a:r>
              <a:rPr lang="en-US" sz="1800" dirty="0">
                <a:solidFill>
                  <a:sysClr val="windowText" lastClr="000000"/>
                </a:solidFill>
              </a:rPr>
              <a:t>receives technology updates and invitations to trainings via email</a:t>
            </a:r>
          </a:p>
          <a:p>
            <a:pPr marL="1141413" lvl="2" indent="-227013">
              <a:defRPr/>
            </a:pPr>
            <a:r>
              <a:rPr lang="en-US" dirty="0">
                <a:solidFill>
                  <a:sysClr val="windowText" lastClr="000000"/>
                </a:solidFill>
              </a:rPr>
              <a:t>2019-2020 DTC Kick-off </a:t>
            </a:r>
            <a:r>
              <a:rPr lang="en-US" dirty="0" smtClean="0">
                <a:solidFill>
                  <a:sysClr val="windowText" lastClr="000000"/>
                </a:solidFill>
              </a:rPr>
              <a:t>Webinar in mid-October</a:t>
            </a:r>
            <a:endParaRPr lang="en-US" dirty="0">
              <a:solidFill>
                <a:sysClr val="windowText" lastClr="000000"/>
              </a:solidFill>
            </a:endParaRPr>
          </a:p>
          <a:p>
            <a:pPr marL="342900" indent="-342900">
              <a:defRPr/>
            </a:pPr>
            <a:endParaRPr lang="en-US" sz="1800" dirty="0" smtClean="0">
              <a:solidFill>
                <a:sysClr val="windowText" lastClr="000000"/>
              </a:solidFill>
            </a:endParaRPr>
          </a:p>
          <a:p>
            <a:pPr marL="342900" indent="-342900">
              <a:defRPr/>
            </a:pPr>
            <a:r>
              <a:rPr lang="en-US" sz="1800" dirty="0" smtClean="0">
                <a:solidFill>
                  <a:sysClr val="windowText" lastClr="000000"/>
                </a:solidFill>
              </a:rPr>
              <a:t>DAC </a:t>
            </a:r>
            <a:r>
              <a:rPr lang="en-US" sz="1800" dirty="0">
                <a:solidFill>
                  <a:sysClr val="windowText" lastClr="000000"/>
                </a:solidFill>
              </a:rPr>
              <a:t>should connect with DTC regularly to ensure CBT readiness for spring 2020</a:t>
            </a:r>
          </a:p>
          <a:p>
            <a:endParaRPr lang="en-US" dirty="0"/>
          </a:p>
        </p:txBody>
      </p:sp>
      <p:sp>
        <p:nvSpPr>
          <p:cNvPr id="4" name="Slide Number Placeholder 3">
            <a:extLst>
              <a:ext uri="{FF2B5EF4-FFF2-40B4-BE49-F238E27FC236}">
                <a16:creationId xmlns="" xmlns:a16="http://schemas.microsoft.com/office/drawing/2014/main" id="{C688FF4B-9085-4449-8BCD-C75968FDDE3D}"/>
              </a:ext>
            </a:extLst>
          </p:cNvPr>
          <p:cNvSpPr>
            <a:spLocks noGrp="1"/>
          </p:cNvSpPr>
          <p:nvPr>
            <p:ph type="sldNum" sz="quarter" idx="12"/>
          </p:nvPr>
        </p:nvSpPr>
        <p:spPr/>
        <p:txBody>
          <a:bodyPr/>
          <a:lstStyle/>
          <a:p>
            <a:fld id="{C479D5F6-EDCB-402A-AC08-4943A1820E8F}" type="slidenum">
              <a:rPr lang="en-US" smtClean="0"/>
              <a:pPr/>
              <a:t>75</a:t>
            </a:fld>
            <a:endParaRPr lang="en-US" dirty="0"/>
          </a:p>
        </p:txBody>
      </p:sp>
      <p:sp>
        <p:nvSpPr>
          <p:cNvPr id="6" name="Flowchart: Punched Tape 5">
            <a:extLst>
              <a:ext uri="{FF2B5EF4-FFF2-40B4-BE49-F238E27FC236}">
                <a16:creationId xmlns="" xmlns:a16="http://schemas.microsoft.com/office/drawing/2014/main" id="{D9483E5B-ADAC-43C7-A9F1-408B7789DB99}"/>
              </a:ext>
            </a:extLst>
          </p:cNvPr>
          <p:cNvSpPr/>
          <p:nvPr/>
        </p:nvSpPr>
        <p:spPr>
          <a:xfrm>
            <a:off x="7854674" y="431494"/>
            <a:ext cx="1143000" cy="514952"/>
          </a:xfrm>
          <a:prstGeom prst="flowChartPunchedTap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prstClr val="black"/>
                </a:solidFill>
              </a:rPr>
              <a:t>Handout</a:t>
            </a:r>
          </a:p>
        </p:txBody>
      </p:sp>
    </p:spTree>
    <p:extLst>
      <p:ext uri="{BB962C8B-B14F-4D97-AF65-F5344CB8AC3E}">
        <p14:creationId xmlns:p14="http://schemas.microsoft.com/office/powerpoint/2010/main" val="16900724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12DE1D-B471-4881-8E1D-98E80C52E7C6}"/>
              </a:ext>
            </a:extLst>
          </p:cNvPr>
          <p:cNvSpPr>
            <a:spLocks noGrp="1"/>
          </p:cNvSpPr>
          <p:nvPr>
            <p:ph type="ctrTitle"/>
          </p:nvPr>
        </p:nvSpPr>
        <p:spPr/>
        <p:txBody>
          <a:bodyPr/>
          <a:lstStyle/>
          <a:p>
            <a:r>
              <a:rPr lang="en-US" sz="1800" dirty="0"/>
              <a:t> </a:t>
            </a:r>
            <a:r>
              <a:rPr lang="en-US" dirty="0"/>
              <a:t/>
            </a:r>
            <a:br>
              <a:rPr lang="en-US" dirty="0"/>
            </a:br>
            <a:r>
              <a:rPr lang="en-US" dirty="0"/>
              <a:t>Administrative Considerations, Accessibility Features &amp; Accommodations</a:t>
            </a:r>
          </a:p>
        </p:txBody>
      </p:sp>
      <p:sp>
        <p:nvSpPr>
          <p:cNvPr id="3" name="Slide Number Placeholder 2">
            <a:extLst>
              <a:ext uri="{FF2B5EF4-FFF2-40B4-BE49-F238E27FC236}">
                <a16:creationId xmlns="" xmlns:a16="http://schemas.microsoft.com/office/drawing/2014/main" id="{51AD8011-D074-442A-AF2F-7E4F70E9D7A3}"/>
              </a:ext>
            </a:extLst>
          </p:cNvPr>
          <p:cNvSpPr>
            <a:spLocks noGrp="1"/>
          </p:cNvSpPr>
          <p:nvPr>
            <p:ph type="sldNum" sz="quarter" idx="12"/>
          </p:nvPr>
        </p:nvSpPr>
        <p:spPr/>
        <p:txBody>
          <a:bodyPr/>
          <a:lstStyle/>
          <a:p>
            <a:fld id="{C479D5F6-EDCB-402A-AC08-4943A1820E8F}" type="slidenum">
              <a:rPr lang="en-US" smtClean="0"/>
              <a:pPr/>
              <a:t>76</a:t>
            </a:fld>
            <a:endParaRPr lang="en-US" dirty="0"/>
          </a:p>
        </p:txBody>
      </p:sp>
    </p:spTree>
    <p:extLst>
      <p:ext uri="{BB962C8B-B14F-4D97-AF65-F5344CB8AC3E}">
        <p14:creationId xmlns:p14="http://schemas.microsoft.com/office/powerpoint/2010/main" val="16680128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A459AB-8A7E-4BDA-98F3-EC54D8588494}"/>
              </a:ext>
            </a:extLst>
          </p:cNvPr>
          <p:cNvSpPr>
            <a:spLocks noGrp="1"/>
          </p:cNvSpPr>
          <p:nvPr>
            <p:ph type="title"/>
          </p:nvPr>
        </p:nvSpPr>
        <p:spPr/>
        <p:txBody>
          <a:bodyPr/>
          <a:lstStyle/>
          <a:p>
            <a:r>
              <a:rPr lang="en-US" dirty="0"/>
              <a:t>Accessibility Features and Accommodations</a:t>
            </a:r>
          </a:p>
        </p:txBody>
      </p:sp>
      <p:sp>
        <p:nvSpPr>
          <p:cNvPr id="3" name="Content Placeholder 2">
            <a:extLst>
              <a:ext uri="{FF2B5EF4-FFF2-40B4-BE49-F238E27FC236}">
                <a16:creationId xmlns="" xmlns:a16="http://schemas.microsoft.com/office/drawing/2014/main" id="{F3DE0895-CA66-4DD3-8E9A-AB502B12C315}"/>
              </a:ext>
            </a:extLst>
          </p:cNvPr>
          <p:cNvSpPr>
            <a:spLocks noGrp="1"/>
          </p:cNvSpPr>
          <p:nvPr>
            <p:ph idx="1"/>
          </p:nvPr>
        </p:nvSpPr>
        <p:spPr/>
        <p:txBody>
          <a:bodyPr/>
          <a:lstStyle/>
          <a:p>
            <a:pPr marL="0" indent="0">
              <a:buClr>
                <a:prstClr val="black"/>
              </a:buClr>
              <a:buNone/>
              <a:defRPr/>
            </a:pPr>
            <a:r>
              <a:rPr lang="en-US" sz="2800" dirty="0">
                <a:solidFill>
                  <a:prstClr val="black"/>
                </a:solidFill>
              </a:rPr>
              <a:t>Resources</a:t>
            </a:r>
            <a:endParaRPr lang="en-US" dirty="0">
              <a:solidFill>
                <a:prstClr val="black"/>
              </a:solidFill>
            </a:endParaRPr>
          </a:p>
          <a:p>
            <a:pPr marL="342900" indent="-342900">
              <a:buClr>
                <a:prstClr val="black"/>
              </a:buClr>
              <a:defRPr/>
            </a:pPr>
            <a:r>
              <a:rPr lang="en-US" dirty="0">
                <a:solidFill>
                  <a:prstClr val="black"/>
                </a:solidFill>
              </a:rPr>
              <a:t>Accommodations webinars posted on </a:t>
            </a:r>
            <a:r>
              <a:rPr lang="en-US" dirty="0">
                <a:solidFill>
                  <a:prstClr val="black"/>
                </a:solidFill>
                <a:hlinkClick r:id="rId2"/>
              </a:rPr>
              <a:t>http://www.cde.state.co.us/assessment/trainings</a:t>
            </a:r>
            <a:r>
              <a:rPr lang="en-US" dirty="0">
                <a:solidFill>
                  <a:prstClr val="black"/>
                </a:solidFill>
              </a:rPr>
              <a:t> </a:t>
            </a:r>
          </a:p>
          <a:p>
            <a:pPr marL="342900" indent="-342900">
              <a:buClr>
                <a:prstClr val="black"/>
              </a:buClr>
              <a:defRPr/>
            </a:pPr>
            <a:r>
              <a:rPr lang="en-US" dirty="0">
                <a:solidFill>
                  <a:prstClr val="black"/>
                </a:solidFill>
              </a:rPr>
              <a:t>Accommodations Crosswalk</a:t>
            </a:r>
          </a:p>
          <a:p>
            <a:pPr marL="342900" indent="-342900">
              <a:buClr>
                <a:prstClr val="black"/>
              </a:buClr>
              <a:defRPr/>
            </a:pPr>
            <a:r>
              <a:rPr lang="en-US" i="1" dirty="0">
                <a:solidFill>
                  <a:prstClr val="black"/>
                </a:solidFill>
              </a:rPr>
              <a:t>CMAS and </a:t>
            </a:r>
            <a:r>
              <a:rPr lang="en-US" i="1" dirty="0" err="1">
                <a:solidFill>
                  <a:prstClr val="black"/>
                </a:solidFill>
              </a:rPr>
              <a:t>CoAlt</a:t>
            </a:r>
            <a:r>
              <a:rPr lang="en-US" i="1" dirty="0">
                <a:solidFill>
                  <a:prstClr val="black"/>
                </a:solidFill>
              </a:rPr>
              <a:t> Procedures Manual Section 6.0</a:t>
            </a:r>
          </a:p>
          <a:p>
            <a:endParaRPr lang="en-US" dirty="0"/>
          </a:p>
          <a:p>
            <a:endParaRPr lang="en-US" dirty="0"/>
          </a:p>
        </p:txBody>
      </p:sp>
      <p:sp>
        <p:nvSpPr>
          <p:cNvPr id="4" name="Slide Number Placeholder 3">
            <a:extLst>
              <a:ext uri="{FF2B5EF4-FFF2-40B4-BE49-F238E27FC236}">
                <a16:creationId xmlns="" xmlns:a16="http://schemas.microsoft.com/office/drawing/2014/main" id="{489283CD-AAE1-468E-8CD9-F1B3F62CFF9C}"/>
              </a:ext>
            </a:extLst>
          </p:cNvPr>
          <p:cNvSpPr>
            <a:spLocks noGrp="1"/>
          </p:cNvSpPr>
          <p:nvPr>
            <p:ph type="sldNum" sz="quarter" idx="12"/>
          </p:nvPr>
        </p:nvSpPr>
        <p:spPr/>
        <p:txBody>
          <a:bodyPr/>
          <a:lstStyle/>
          <a:p>
            <a:fld id="{C479D5F6-EDCB-402A-AC08-4943A1820E8F}" type="slidenum">
              <a:rPr lang="en-US" smtClean="0"/>
              <a:pPr/>
              <a:t>77</a:t>
            </a:fld>
            <a:endParaRPr lang="en-US" dirty="0"/>
          </a:p>
        </p:txBody>
      </p:sp>
    </p:spTree>
    <p:extLst>
      <p:ext uri="{BB962C8B-B14F-4D97-AF65-F5344CB8AC3E}">
        <p14:creationId xmlns:p14="http://schemas.microsoft.com/office/powerpoint/2010/main" val="2273147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 xmlns:a16="http://schemas.microsoft.com/office/drawing/2014/main" id="{FAE3FF24-7602-4CDC-A031-E5881E3B1F90}"/>
              </a:ext>
            </a:extLst>
          </p:cNvPr>
          <p:cNvSpPr/>
          <p:nvPr/>
        </p:nvSpPr>
        <p:spPr>
          <a:xfrm>
            <a:off x="931491" y="358922"/>
            <a:ext cx="6802453" cy="6271747"/>
          </a:xfrm>
          <a:prstGeom prst="triangl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cxnSp>
        <p:nvCxnSpPr>
          <p:cNvPr id="3" name="Straight Connector 2">
            <a:extLst>
              <a:ext uri="{FF2B5EF4-FFF2-40B4-BE49-F238E27FC236}">
                <a16:creationId xmlns="" xmlns:a16="http://schemas.microsoft.com/office/drawing/2014/main" id="{8EB15D9D-E931-463F-958D-082D4F908651}"/>
              </a:ext>
            </a:extLst>
          </p:cNvPr>
          <p:cNvCxnSpPr/>
          <p:nvPr/>
        </p:nvCxnSpPr>
        <p:spPr>
          <a:xfrm>
            <a:off x="3670419" y="1713011"/>
            <a:ext cx="1363054" cy="0"/>
          </a:xfrm>
          <a:prstGeom prst="line">
            <a:avLst/>
          </a:prstGeom>
          <a:ln w="28575">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4" name="Straight Connector 3">
            <a:extLst>
              <a:ext uri="{FF2B5EF4-FFF2-40B4-BE49-F238E27FC236}">
                <a16:creationId xmlns="" xmlns:a16="http://schemas.microsoft.com/office/drawing/2014/main" id="{299EBB5C-D228-4438-9678-5CD0E86AD3EA}"/>
              </a:ext>
            </a:extLst>
          </p:cNvPr>
          <p:cNvCxnSpPr/>
          <p:nvPr/>
        </p:nvCxnSpPr>
        <p:spPr>
          <a:xfrm>
            <a:off x="3031621" y="2683379"/>
            <a:ext cx="2585102" cy="17092"/>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 xmlns:a16="http://schemas.microsoft.com/office/drawing/2014/main" id="{B5E6BAA4-588F-4BDC-90AA-6CF68621BE45}"/>
              </a:ext>
            </a:extLst>
          </p:cNvPr>
          <p:cNvCxnSpPr/>
          <p:nvPr/>
        </p:nvCxnSpPr>
        <p:spPr>
          <a:xfrm>
            <a:off x="2434442" y="3828348"/>
            <a:ext cx="3764477" cy="20385"/>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40A64DF3-6EF5-417E-B679-639A74CEADD1}"/>
              </a:ext>
            </a:extLst>
          </p:cNvPr>
          <p:cNvSpPr txBox="1"/>
          <p:nvPr/>
        </p:nvSpPr>
        <p:spPr>
          <a:xfrm>
            <a:off x="3325368" y="5335719"/>
            <a:ext cx="1982624" cy="523220"/>
          </a:xfrm>
          <a:prstGeom prst="rect">
            <a:avLst/>
          </a:prstGeom>
          <a:noFill/>
        </p:spPr>
        <p:txBody>
          <a:bodyPr wrap="square" rtlCol="0">
            <a:spAutoFit/>
          </a:bodyPr>
          <a:lstStyle/>
          <a:p>
            <a:pPr algn="ctr" defTabSz="457200"/>
            <a:r>
              <a:rPr lang="en-US" sz="2800" dirty="0">
                <a:solidFill>
                  <a:prstClr val="white"/>
                </a:solidFill>
              </a:rPr>
              <a:t>All Students</a:t>
            </a:r>
          </a:p>
        </p:txBody>
      </p:sp>
      <p:sp>
        <p:nvSpPr>
          <p:cNvPr id="7" name="TextBox 6">
            <a:extLst>
              <a:ext uri="{FF2B5EF4-FFF2-40B4-BE49-F238E27FC236}">
                <a16:creationId xmlns="" xmlns:a16="http://schemas.microsoft.com/office/drawing/2014/main" id="{65899F73-57A0-4FFB-85B6-AAD2B038E743}"/>
              </a:ext>
            </a:extLst>
          </p:cNvPr>
          <p:cNvSpPr txBox="1"/>
          <p:nvPr/>
        </p:nvSpPr>
        <p:spPr>
          <a:xfrm>
            <a:off x="3332860" y="1112879"/>
            <a:ext cx="1982624" cy="523220"/>
          </a:xfrm>
          <a:prstGeom prst="rect">
            <a:avLst/>
          </a:prstGeom>
          <a:noFill/>
        </p:spPr>
        <p:txBody>
          <a:bodyPr wrap="square" rtlCol="0">
            <a:spAutoFit/>
          </a:bodyPr>
          <a:lstStyle/>
          <a:p>
            <a:pPr algn="ctr" defTabSz="457200"/>
            <a:r>
              <a:rPr lang="en-US" sz="2800" dirty="0">
                <a:solidFill>
                  <a:prstClr val="white"/>
                </a:solidFill>
              </a:rPr>
              <a:t>UARs</a:t>
            </a:r>
          </a:p>
        </p:txBody>
      </p:sp>
      <p:sp>
        <p:nvSpPr>
          <p:cNvPr id="8" name="TextBox 7">
            <a:extLst>
              <a:ext uri="{FF2B5EF4-FFF2-40B4-BE49-F238E27FC236}">
                <a16:creationId xmlns="" xmlns:a16="http://schemas.microsoft.com/office/drawing/2014/main" id="{3962C854-6D51-4226-A7CA-4DD015595948}"/>
              </a:ext>
            </a:extLst>
          </p:cNvPr>
          <p:cNvSpPr txBox="1"/>
          <p:nvPr/>
        </p:nvSpPr>
        <p:spPr>
          <a:xfrm>
            <a:off x="3277311" y="2061935"/>
            <a:ext cx="2110811" cy="400110"/>
          </a:xfrm>
          <a:prstGeom prst="rect">
            <a:avLst/>
          </a:prstGeom>
          <a:noFill/>
        </p:spPr>
        <p:txBody>
          <a:bodyPr wrap="square" rtlCol="0">
            <a:spAutoFit/>
          </a:bodyPr>
          <a:lstStyle/>
          <a:p>
            <a:pPr algn="ctr" defTabSz="457200"/>
            <a:r>
              <a:rPr lang="en-US" sz="2000" dirty="0">
                <a:solidFill>
                  <a:prstClr val="white"/>
                </a:solidFill>
              </a:rPr>
              <a:t>Accommodations</a:t>
            </a:r>
          </a:p>
        </p:txBody>
      </p:sp>
      <p:sp>
        <p:nvSpPr>
          <p:cNvPr id="9" name="TextBox 8">
            <a:extLst>
              <a:ext uri="{FF2B5EF4-FFF2-40B4-BE49-F238E27FC236}">
                <a16:creationId xmlns="" xmlns:a16="http://schemas.microsoft.com/office/drawing/2014/main" id="{7E88273A-F0CC-47E0-B6A9-10E537B0A36E}"/>
              </a:ext>
            </a:extLst>
          </p:cNvPr>
          <p:cNvSpPr txBox="1"/>
          <p:nvPr/>
        </p:nvSpPr>
        <p:spPr>
          <a:xfrm>
            <a:off x="3231388" y="2786195"/>
            <a:ext cx="2241116" cy="954107"/>
          </a:xfrm>
          <a:prstGeom prst="rect">
            <a:avLst/>
          </a:prstGeom>
          <a:noFill/>
        </p:spPr>
        <p:txBody>
          <a:bodyPr wrap="square" rtlCol="0">
            <a:spAutoFit/>
          </a:bodyPr>
          <a:lstStyle/>
          <a:p>
            <a:pPr algn="ctr" defTabSz="457200"/>
            <a:r>
              <a:rPr lang="en-US" sz="2800" dirty="0">
                <a:solidFill>
                  <a:prstClr val="white"/>
                </a:solidFill>
              </a:rPr>
              <a:t>Accessibility Features</a:t>
            </a:r>
          </a:p>
        </p:txBody>
      </p:sp>
      <p:sp>
        <p:nvSpPr>
          <p:cNvPr id="10" name="TextBox 9">
            <a:extLst>
              <a:ext uri="{FF2B5EF4-FFF2-40B4-BE49-F238E27FC236}">
                <a16:creationId xmlns="" xmlns:a16="http://schemas.microsoft.com/office/drawing/2014/main" id="{F956A884-83FE-4B27-9973-CCDCF9AFE21A}"/>
              </a:ext>
            </a:extLst>
          </p:cNvPr>
          <p:cNvSpPr txBox="1"/>
          <p:nvPr/>
        </p:nvSpPr>
        <p:spPr>
          <a:xfrm>
            <a:off x="3031621" y="3994140"/>
            <a:ext cx="2585102" cy="954107"/>
          </a:xfrm>
          <a:prstGeom prst="rect">
            <a:avLst/>
          </a:prstGeom>
          <a:noFill/>
        </p:spPr>
        <p:txBody>
          <a:bodyPr wrap="square" rtlCol="0">
            <a:spAutoFit/>
          </a:bodyPr>
          <a:lstStyle/>
          <a:p>
            <a:pPr algn="ctr" defTabSz="457200"/>
            <a:r>
              <a:rPr lang="en-US" sz="2800" dirty="0">
                <a:solidFill>
                  <a:prstClr val="white"/>
                </a:solidFill>
              </a:rPr>
              <a:t>Administrative Considerations</a:t>
            </a:r>
          </a:p>
        </p:txBody>
      </p:sp>
      <p:cxnSp>
        <p:nvCxnSpPr>
          <p:cNvPr id="11" name="Straight Arrow Connector 10">
            <a:extLst>
              <a:ext uri="{FF2B5EF4-FFF2-40B4-BE49-F238E27FC236}">
                <a16:creationId xmlns="" xmlns:a16="http://schemas.microsoft.com/office/drawing/2014/main" id="{79D801BD-EC9B-419D-B9D2-494AF4C02C13}"/>
              </a:ext>
            </a:extLst>
          </p:cNvPr>
          <p:cNvCxnSpPr/>
          <p:nvPr/>
        </p:nvCxnSpPr>
        <p:spPr>
          <a:xfrm>
            <a:off x="2294546" y="2313175"/>
            <a:ext cx="918670" cy="855"/>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 xmlns:a16="http://schemas.microsoft.com/office/drawing/2014/main" id="{B11023BB-78A6-412C-8033-C6209FCC5CFE}"/>
              </a:ext>
            </a:extLst>
          </p:cNvPr>
          <p:cNvSpPr txBox="1"/>
          <p:nvPr/>
        </p:nvSpPr>
        <p:spPr>
          <a:xfrm>
            <a:off x="121884" y="1713011"/>
            <a:ext cx="2016808" cy="1569660"/>
          </a:xfrm>
          <a:prstGeom prst="rect">
            <a:avLst/>
          </a:prstGeom>
          <a:noFill/>
        </p:spPr>
        <p:txBody>
          <a:bodyPr wrap="square" rtlCol="0">
            <a:spAutoFit/>
          </a:bodyPr>
          <a:lstStyle/>
          <a:p>
            <a:pPr algn="ctr" defTabSz="457200"/>
            <a:r>
              <a:rPr lang="en-US" sz="2400" dirty="0">
                <a:solidFill>
                  <a:srgbClr val="000000"/>
                </a:solidFill>
                <a:latin typeface="Trebuchet MS" panose="020B0603020202020204" pitchFamily="34" charset="0"/>
              </a:rPr>
              <a:t>Students </a:t>
            </a:r>
            <a:r>
              <a:rPr lang="en-US" sz="2400" b="1" i="1" u="sng" dirty="0">
                <a:solidFill>
                  <a:srgbClr val="000000"/>
                </a:solidFill>
                <a:latin typeface="Trebuchet MS" panose="020B0603020202020204" pitchFamily="34" charset="0"/>
              </a:rPr>
              <a:t>must</a:t>
            </a:r>
            <a:r>
              <a:rPr lang="en-US" sz="2400" b="1" i="1" dirty="0">
                <a:solidFill>
                  <a:srgbClr val="000000"/>
                </a:solidFill>
                <a:latin typeface="Trebuchet MS" panose="020B0603020202020204" pitchFamily="34" charset="0"/>
              </a:rPr>
              <a:t> </a:t>
            </a:r>
            <a:r>
              <a:rPr lang="en-US" sz="2400" dirty="0">
                <a:solidFill>
                  <a:srgbClr val="000000"/>
                </a:solidFill>
                <a:latin typeface="Trebuchet MS" panose="020B0603020202020204" pitchFamily="34" charset="0"/>
              </a:rPr>
              <a:t>have an active IEP/504/ELP</a:t>
            </a:r>
          </a:p>
        </p:txBody>
      </p:sp>
      <p:sp>
        <p:nvSpPr>
          <p:cNvPr id="13" name="TextBox 12">
            <a:extLst>
              <a:ext uri="{FF2B5EF4-FFF2-40B4-BE49-F238E27FC236}">
                <a16:creationId xmlns="" xmlns:a16="http://schemas.microsoft.com/office/drawing/2014/main" id="{EB629DF9-CF31-49D1-89CF-7F0A615DFEC7}"/>
              </a:ext>
            </a:extLst>
          </p:cNvPr>
          <p:cNvSpPr txBox="1"/>
          <p:nvPr/>
        </p:nvSpPr>
        <p:spPr>
          <a:xfrm>
            <a:off x="6819544" y="2503918"/>
            <a:ext cx="2016808" cy="2308324"/>
          </a:xfrm>
          <a:prstGeom prst="rect">
            <a:avLst/>
          </a:prstGeom>
          <a:noFill/>
        </p:spPr>
        <p:txBody>
          <a:bodyPr wrap="square" rtlCol="0">
            <a:spAutoFit/>
          </a:bodyPr>
          <a:lstStyle/>
          <a:p>
            <a:pPr algn="ctr" defTabSz="457200"/>
            <a:r>
              <a:rPr lang="en-US" sz="2400" b="1" i="1" u="sng" dirty="0">
                <a:solidFill>
                  <a:srgbClr val="000000"/>
                </a:solidFill>
              </a:rPr>
              <a:t>May</a:t>
            </a:r>
            <a:r>
              <a:rPr lang="en-US" sz="2400" b="1" i="1" dirty="0">
                <a:solidFill>
                  <a:srgbClr val="000000"/>
                </a:solidFill>
              </a:rPr>
              <a:t> </a:t>
            </a:r>
            <a:r>
              <a:rPr lang="en-US" sz="2400" dirty="0">
                <a:solidFill>
                  <a:srgbClr val="000000"/>
                </a:solidFill>
              </a:rPr>
              <a:t>include students with active IEP/504/ELP (but not required)</a:t>
            </a:r>
          </a:p>
        </p:txBody>
      </p:sp>
      <p:cxnSp>
        <p:nvCxnSpPr>
          <p:cNvPr id="14" name="Straight Arrow Connector 13">
            <a:extLst>
              <a:ext uri="{FF2B5EF4-FFF2-40B4-BE49-F238E27FC236}">
                <a16:creationId xmlns="" xmlns:a16="http://schemas.microsoft.com/office/drawing/2014/main" id="{63DA8A11-50A5-4F22-A893-135CC4D2295F}"/>
              </a:ext>
            </a:extLst>
          </p:cNvPr>
          <p:cNvCxnSpPr/>
          <p:nvPr/>
        </p:nvCxnSpPr>
        <p:spPr>
          <a:xfrm flipH="1" flipV="1">
            <a:off x="5964196" y="3263248"/>
            <a:ext cx="921253" cy="240093"/>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 xmlns:a16="http://schemas.microsoft.com/office/drawing/2014/main" id="{153BD072-A175-41CC-BBEF-DFA2BB90B336}"/>
              </a:ext>
            </a:extLst>
          </p:cNvPr>
          <p:cNvCxnSpPr/>
          <p:nvPr/>
        </p:nvCxnSpPr>
        <p:spPr>
          <a:xfrm flipH="1">
            <a:off x="6461683" y="3503341"/>
            <a:ext cx="415529" cy="671569"/>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 xmlns:a16="http://schemas.microsoft.com/office/drawing/2014/main" id="{205F1F2E-4EF4-4F41-9151-1D567742944A}"/>
              </a:ext>
            </a:extLst>
          </p:cNvPr>
          <p:cNvSpPr txBox="1"/>
          <p:nvPr/>
        </p:nvSpPr>
        <p:spPr>
          <a:xfrm>
            <a:off x="5328622" y="127491"/>
            <a:ext cx="3507729" cy="1938992"/>
          </a:xfrm>
          <a:prstGeom prst="rect">
            <a:avLst/>
          </a:prstGeom>
          <a:noFill/>
        </p:spPr>
        <p:txBody>
          <a:bodyPr wrap="square" rtlCol="0">
            <a:spAutoFit/>
          </a:bodyPr>
          <a:lstStyle/>
          <a:p>
            <a:pPr algn="ctr" defTabSz="457200"/>
            <a:r>
              <a:rPr lang="en-US" sz="2400" dirty="0">
                <a:solidFill>
                  <a:srgbClr val="000000"/>
                </a:solidFill>
              </a:rPr>
              <a:t>For Unique Accommodation Requests, students </a:t>
            </a:r>
            <a:r>
              <a:rPr lang="en-US" sz="2400" b="1" i="1" u="sng" dirty="0">
                <a:solidFill>
                  <a:srgbClr val="000000"/>
                </a:solidFill>
              </a:rPr>
              <a:t>must</a:t>
            </a:r>
            <a:r>
              <a:rPr lang="en-US" sz="2400" b="1" i="1" dirty="0">
                <a:solidFill>
                  <a:srgbClr val="000000"/>
                </a:solidFill>
              </a:rPr>
              <a:t> </a:t>
            </a:r>
            <a:r>
              <a:rPr lang="en-US" sz="2400" dirty="0">
                <a:solidFill>
                  <a:srgbClr val="000000"/>
                </a:solidFill>
              </a:rPr>
              <a:t>have an active IEP or </a:t>
            </a:r>
            <a:r>
              <a:rPr lang="en-US" sz="2400" dirty="0" smtClean="0">
                <a:solidFill>
                  <a:srgbClr val="000000"/>
                </a:solidFill>
              </a:rPr>
              <a:t>504 and receive CDE approval</a:t>
            </a:r>
            <a:endParaRPr lang="en-US" sz="2400" dirty="0">
              <a:solidFill>
                <a:srgbClr val="000000"/>
              </a:solidFill>
            </a:endParaRPr>
          </a:p>
        </p:txBody>
      </p:sp>
      <p:cxnSp>
        <p:nvCxnSpPr>
          <p:cNvPr id="17" name="Straight Arrow Connector 16">
            <a:extLst>
              <a:ext uri="{FF2B5EF4-FFF2-40B4-BE49-F238E27FC236}">
                <a16:creationId xmlns="" xmlns:a16="http://schemas.microsoft.com/office/drawing/2014/main" id="{E8F504A4-6F2A-440D-8F4C-FDAB7F28A8A9}"/>
              </a:ext>
            </a:extLst>
          </p:cNvPr>
          <p:cNvCxnSpPr/>
          <p:nvPr/>
        </p:nvCxnSpPr>
        <p:spPr>
          <a:xfrm flipH="1">
            <a:off x="4865582" y="993710"/>
            <a:ext cx="834096" cy="243133"/>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A7D18F64-D4D6-4A02-A6F6-9FA8DBB07710}"/>
              </a:ext>
            </a:extLst>
          </p:cNvPr>
          <p:cNvCxnSpPr/>
          <p:nvPr/>
        </p:nvCxnSpPr>
        <p:spPr>
          <a:xfrm>
            <a:off x="1757548" y="5083624"/>
            <a:ext cx="5153891" cy="0"/>
          </a:xfrm>
          <a:prstGeom prst="line">
            <a:avLst/>
          </a:prstGeom>
          <a:ln w="28575">
            <a:solidFill>
              <a:schemeClr val="accent4"/>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484921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50FE6D-9CDF-47B4-8436-55A22E0CB22A}"/>
              </a:ext>
            </a:extLst>
          </p:cNvPr>
          <p:cNvSpPr>
            <a:spLocks noGrp="1"/>
          </p:cNvSpPr>
          <p:nvPr>
            <p:ph type="title"/>
          </p:nvPr>
        </p:nvSpPr>
        <p:spPr/>
        <p:txBody>
          <a:bodyPr/>
          <a:lstStyle/>
          <a:p>
            <a:r>
              <a:rPr lang="en-US" dirty="0"/>
              <a:t>Administrative Considerations</a:t>
            </a:r>
          </a:p>
        </p:txBody>
      </p:sp>
      <p:sp>
        <p:nvSpPr>
          <p:cNvPr id="3" name="Content Placeholder 2">
            <a:extLst>
              <a:ext uri="{FF2B5EF4-FFF2-40B4-BE49-F238E27FC236}">
                <a16:creationId xmlns="" xmlns:a16="http://schemas.microsoft.com/office/drawing/2014/main" id="{15E6826C-4BC2-481B-9F99-4EF02998CC0E}"/>
              </a:ext>
            </a:extLst>
          </p:cNvPr>
          <p:cNvSpPr>
            <a:spLocks noGrp="1"/>
          </p:cNvSpPr>
          <p:nvPr>
            <p:ph idx="1"/>
          </p:nvPr>
        </p:nvSpPr>
        <p:spPr/>
        <p:txBody>
          <a:bodyPr>
            <a:normAutofit/>
          </a:bodyPr>
          <a:lstStyle/>
          <a:p>
            <a:pPr marL="0" indent="0">
              <a:buNone/>
              <a:defRPr/>
            </a:pPr>
            <a:r>
              <a:rPr lang="en-US" sz="2800" dirty="0">
                <a:solidFill>
                  <a:sysClr val="windowText" lastClr="000000"/>
                </a:solidFill>
              </a:rPr>
              <a:t>Available to any student:</a:t>
            </a:r>
          </a:p>
          <a:p>
            <a:pPr>
              <a:defRPr/>
            </a:pPr>
            <a:r>
              <a:rPr lang="en-US" sz="2000" dirty="0">
                <a:solidFill>
                  <a:sysClr val="windowText" lastClr="000000"/>
                </a:solidFill>
              </a:rPr>
              <a:t>Adaptive and specialized equipment or furniture</a:t>
            </a:r>
          </a:p>
          <a:p>
            <a:pPr>
              <a:defRPr/>
            </a:pPr>
            <a:r>
              <a:rPr lang="en-US" sz="2000" dirty="0">
                <a:solidFill>
                  <a:sysClr val="windowText" lastClr="000000"/>
                </a:solidFill>
              </a:rPr>
              <a:t>Frequent breaks (</a:t>
            </a:r>
            <a:r>
              <a:rPr lang="en-US" sz="2000" kern="0" dirty="0">
                <a:solidFill>
                  <a:sysClr val="windowText" lastClr="000000"/>
                </a:solidFill>
              </a:rPr>
              <a:t>do not stop the clock</a:t>
            </a:r>
            <a:r>
              <a:rPr lang="en-US" sz="2000" dirty="0">
                <a:solidFill>
                  <a:sysClr val="windowText" lastClr="000000"/>
                </a:solidFill>
              </a:rPr>
              <a:t>)</a:t>
            </a:r>
          </a:p>
          <a:p>
            <a:pPr>
              <a:defRPr/>
            </a:pPr>
            <a:r>
              <a:rPr lang="en-US" sz="2000" dirty="0">
                <a:solidFill>
                  <a:sysClr val="windowText" lastClr="000000"/>
                </a:solidFill>
              </a:rPr>
              <a:t>Noise buffers/headphones </a:t>
            </a:r>
          </a:p>
          <a:p>
            <a:pPr>
              <a:defRPr/>
            </a:pPr>
            <a:r>
              <a:rPr lang="en-US" sz="2000" dirty="0">
                <a:solidFill>
                  <a:sysClr val="windowText" lastClr="000000"/>
                </a:solidFill>
              </a:rPr>
              <a:t>Small group testing</a:t>
            </a:r>
          </a:p>
          <a:p>
            <a:pPr>
              <a:defRPr/>
            </a:pPr>
            <a:r>
              <a:rPr lang="en-US" sz="2000" dirty="0">
                <a:solidFill>
                  <a:sysClr val="windowText" lastClr="000000"/>
                </a:solidFill>
              </a:rPr>
              <a:t>Specified, separate, or alternate area or seating</a:t>
            </a:r>
          </a:p>
          <a:p>
            <a:pPr>
              <a:defRPr/>
            </a:pPr>
            <a:r>
              <a:rPr lang="en-US" sz="2000" dirty="0">
                <a:solidFill>
                  <a:sysClr val="windowText" lastClr="000000"/>
                </a:solidFill>
              </a:rPr>
              <a:t>Time of day</a:t>
            </a:r>
          </a:p>
          <a:p>
            <a:pPr>
              <a:defRPr/>
            </a:pPr>
            <a:endParaRPr lang="en-US" sz="2000" dirty="0">
              <a:solidFill>
                <a:sysClr val="windowText" lastClr="000000"/>
              </a:solidFill>
            </a:endParaRPr>
          </a:p>
          <a:p>
            <a:pPr marL="171450" lvl="1" indent="0">
              <a:buNone/>
              <a:defRPr/>
            </a:pPr>
            <a:r>
              <a:rPr lang="en-US" sz="1800" dirty="0">
                <a:solidFill>
                  <a:sysClr val="windowText" lastClr="000000"/>
                </a:solidFill>
              </a:rPr>
              <a:t>Administrative considerations are </a:t>
            </a:r>
            <a:r>
              <a:rPr lang="en-US" sz="1800" b="1" dirty="0">
                <a:solidFill>
                  <a:sysClr val="windowText" lastClr="000000"/>
                </a:solidFill>
              </a:rPr>
              <a:t>not</a:t>
            </a:r>
            <a:r>
              <a:rPr lang="en-US" sz="1800" dirty="0">
                <a:solidFill>
                  <a:sysClr val="windowText" lastClr="000000"/>
                </a:solidFill>
              </a:rPr>
              <a:t> </a:t>
            </a:r>
            <a:r>
              <a:rPr lang="en-US" sz="1800" dirty="0" smtClean="0">
                <a:solidFill>
                  <a:sysClr val="windowText" lastClr="000000"/>
                </a:solidFill>
              </a:rPr>
              <a:t>captured </a:t>
            </a:r>
            <a:r>
              <a:rPr lang="en-US" sz="1800" dirty="0">
                <a:solidFill>
                  <a:sysClr val="windowText" lastClr="000000"/>
                </a:solidFill>
              </a:rPr>
              <a:t>on the SR/PNP for Spring </a:t>
            </a:r>
            <a:r>
              <a:rPr lang="en-US" sz="1800" dirty="0" smtClean="0">
                <a:solidFill>
                  <a:sysClr val="windowText" lastClr="000000"/>
                </a:solidFill>
              </a:rPr>
              <a:t>2020</a:t>
            </a:r>
            <a:endParaRPr lang="en-US" sz="1800" dirty="0">
              <a:solidFill>
                <a:sysClr val="windowText" lastClr="000000"/>
              </a:solidFill>
            </a:endParaRPr>
          </a:p>
          <a:p>
            <a:endParaRPr lang="en-US" sz="2000" dirty="0"/>
          </a:p>
          <a:p>
            <a:endParaRPr lang="en-US" sz="2000" dirty="0"/>
          </a:p>
        </p:txBody>
      </p:sp>
      <p:sp>
        <p:nvSpPr>
          <p:cNvPr id="4" name="Slide Number Placeholder 3">
            <a:extLst>
              <a:ext uri="{FF2B5EF4-FFF2-40B4-BE49-F238E27FC236}">
                <a16:creationId xmlns="" xmlns:a16="http://schemas.microsoft.com/office/drawing/2014/main" id="{E67333A0-6161-4554-AFC3-D8B32A6054CD}"/>
              </a:ext>
            </a:extLst>
          </p:cNvPr>
          <p:cNvSpPr>
            <a:spLocks noGrp="1"/>
          </p:cNvSpPr>
          <p:nvPr>
            <p:ph type="sldNum" sz="quarter" idx="12"/>
          </p:nvPr>
        </p:nvSpPr>
        <p:spPr/>
        <p:txBody>
          <a:bodyPr/>
          <a:lstStyle/>
          <a:p>
            <a:fld id="{C479D5F6-EDCB-402A-AC08-4943A1820E8F}" type="slidenum">
              <a:rPr lang="en-US" smtClean="0"/>
              <a:pPr/>
              <a:t>79</a:t>
            </a:fld>
            <a:endParaRPr lang="en-US" dirty="0"/>
          </a:p>
        </p:txBody>
      </p:sp>
      <p:sp>
        <p:nvSpPr>
          <p:cNvPr id="6" name="Pentagon 5"/>
          <p:cNvSpPr/>
          <p:nvPr/>
        </p:nvSpPr>
        <p:spPr>
          <a:xfrm>
            <a:off x="0" y="4042283"/>
            <a:ext cx="709127" cy="342507"/>
          </a:xfrm>
          <a:prstGeom prst="homePlat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pPr>
            <a:r>
              <a:rPr lang="en-US" b="1" kern="0" dirty="0" smtClean="0">
                <a:solidFill>
                  <a:prstClr val="black"/>
                </a:solidFill>
              </a:rPr>
              <a:t>New</a:t>
            </a:r>
            <a:endParaRPr lang="en-US" b="1" kern="0" dirty="0">
              <a:solidFill>
                <a:prstClr val="black"/>
              </a:solidFill>
            </a:endParaRPr>
          </a:p>
        </p:txBody>
      </p:sp>
    </p:spTree>
    <p:extLst>
      <p:ext uri="{BB962C8B-B14F-4D97-AF65-F5344CB8AC3E}">
        <p14:creationId xmlns:p14="http://schemas.microsoft.com/office/powerpoint/2010/main" val="3538029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What’s New this Year</a:t>
            </a:r>
          </a:p>
        </p:txBody>
      </p:sp>
      <p:sp>
        <p:nvSpPr>
          <p:cNvPr id="6" name="Content Placeholder 5">
            <a:extLst>
              <a:ext uri="{FF2B5EF4-FFF2-40B4-BE49-F238E27FC236}">
                <a16:creationId xmlns="" xmlns:a16="http://schemas.microsoft.com/office/drawing/2014/main" id="{E8E5D9DA-0EB5-4219-8CB5-F4CA30C77E5D}"/>
              </a:ext>
            </a:extLst>
          </p:cNvPr>
          <p:cNvSpPr>
            <a:spLocks noGrp="1"/>
          </p:cNvSpPr>
          <p:nvPr>
            <p:ph idx="1"/>
          </p:nvPr>
        </p:nvSpPr>
        <p:spPr>
          <a:xfrm>
            <a:off x="628650" y="848550"/>
            <a:ext cx="7886700" cy="5860160"/>
          </a:xfrm>
        </p:spPr>
        <p:txBody>
          <a:bodyPr>
            <a:normAutofit lnSpcReduction="10000"/>
          </a:bodyPr>
          <a:lstStyle/>
          <a:p>
            <a:pPr marL="342900" indent="-342900">
              <a:lnSpc>
                <a:spcPct val="150000"/>
              </a:lnSpc>
              <a:spcBef>
                <a:spcPts val="200"/>
              </a:spcBef>
              <a:spcAft>
                <a:spcPts val="200"/>
              </a:spcAft>
            </a:pPr>
            <a:r>
              <a:rPr lang="en-US" dirty="0" smtClean="0"/>
              <a:t>CMAS and </a:t>
            </a:r>
            <a:r>
              <a:rPr lang="en-US" dirty="0" err="1" smtClean="0"/>
              <a:t>CoAlt</a:t>
            </a:r>
            <a:r>
              <a:rPr lang="en-US" dirty="0" smtClean="0"/>
              <a:t> resource </a:t>
            </a:r>
            <a:r>
              <a:rPr lang="en-US" dirty="0"/>
              <a:t>portal: </a:t>
            </a:r>
            <a:r>
              <a:rPr lang="en-US" dirty="0">
                <a:hlinkClick r:id="rId2"/>
              </a:rPr>
              <a:t>http://coassessments.com</a:t>
            </a:r>
            <a:endParaRPr lang="en-US" dirty="0"/>
          </a:p>
          <a:p>
            <a:pPr marL="342900" indent="-342900">
              <a:lnSpc>
                <a:spcPct val="150000"/>
              </a:lnSpc>
              <a:spcBef>
                <a:spcPts val="200"/>
              </a:spcBef>
              <a:spcAft>
                <a:spcPts val="200"/>
              </a:spcAft>
            </a:pPr>
            <a:r>
              <a:rPr lang="en-US" dirty="0" smtClean="0"/>
              <a:t>SR/PNP updates</a:t>
            </a:r>
          </a:p>
          <a:p>
            <a:pPr marL="800100" lvl="1" indent="-342900">
              <a:lnSpc>
                <a:spcPct val="150000"/>
              </a:lnSpc>
              <a:spcBef>
                <a:spcPts val="200"/>
              </a:spcBef>
              <a:spcAft>
                <a:spcPts val="200"/>
              </a:spcAft>
            </a:pPr>
            <a:r>
              <a:rPr lang="en-US" dirty="0" smtClean="0"/>
              <a:t>Administrative considerations – fields removed</a:t>
            </a:r>
          </a:p>
          <a:p>
            <a:pPr marL="800100" lvl="1" indent="-342900">
              <a:lnSpc>
                <a:spcPct val="150000"/>
              </a:lnSpc>
              <a:spcBef>
                <a:spcPts val="200"/>
              </a:spcBef>
              <a:spcAft>
                <a:spcPts val="200"/>
              </a:spcAft>
            </a:pPr>
            <a:r>
              <a:rPr lang="en-US" dirty="0" smtClean="0"/>
              <a:t>Accommodation type – new field used for certain validations</a:t>
            </a:r>
          </a:p>
          <a:p>
            <a:pPr marL="800100" lvl="1" indent="-342900">
              <a:lnSpc>
                <a:spcPct val="150000"/>
              </a:lnSpc>
              <a:spcBef>
                <a:spcPts val="200"/>
              </a:spcBef>
              <a:spcAft>
                <a:spcPts val="200"/>
              </a:spcAft>
            </a:pPr>
            <a:r>
              <a:rPr lang="en-US" dirty="0" smtClean="0"/>
              <a:t>Visual accommodations field – previously “braille”</a:t>
            </a:r>
          </a:p>
          <a:p>
            <a:pPr marL="800100" lvl="1" indent="-342900">
              <a:lnSpc>
                <a:spcPct val="150000"/>
              </a:lnSpc>
              <a:spcBef>
                <a:spcPts val="200"/>
              </a:spcBef>
              <a:spcAft>
                <a:spcPts val="200"/>
              </a:spcAft>
            </a:pPr>
            <a:r>
              <a:rPr lang="en-US" dirty="0" smtClean="0"/>
              <a:t>Spanish text-to-speech – entry updated</a:t>
            </a:r>
          </a:p>
          <a:p>
            <a:pPr marL="800100" lvl="1" indent="-342900">
              <a:lnSpc>
                <a:spcPct val="150000"/>
              </a:lnSpc>
              <a:spcBef>
                <a:spcPts val="200"/>
              </a:spcBef>
              <a:spcAft>
                <a:spcPts val="200"/>
              </a:spcAft>
            </a:pPr>
            <a:r>
              <a:rPr lang="en-US" dirty="0" smtClean="0"/>
              <a:t>Response accommodations fields – previously “scribe”</a:t>
            </a:r>
          </a:p>
          <a:p>
            <a:pPr marL="800100" lvl="1" indent="-342900">
              <a:lnSpc>
                <a:spcPct val="150000"/>
              </a:lnSpc>
              <a:spcBef>
                <a:spcPts val="200"/>
              </a:spcBef>
              <a:spcAft>
                <a:spcPts val="200"/>
              </a:spcAft>
            </a:pPr>
            <a:r>
              <a:rPr lang="en-US" dirty="0" smtClean="0"/>
              <a:t>Auditory </a:t>
            </a:r>
            <a:r>
              <a:rPr lang="en-US" dirty="0"/>
              <a:t>p</a:t>
            </a:r>
            <a:r>
              <a:rPr lang="en-US" dirty="0" smtClean="0"/>
              <a:t>resentation (i.e., text-to-speech and oral scripts)</a:t>
            </a:r>
          </a:p>
          <a:p>
            <a:pPr marL="342900" indent="-342900">
              <a:lnSpc>
                <a:spcPct val="150000"/>
              </a:lnSpc>
              <a:spcBef>
                <a:spcPts val="200"/>
              </a:spcBef>
              <a:spcAft>
                <a:spcPts val="200"/>
              </a:spcAft>
            </a:pPr>
            <a:r>
              <a:rPr lang="en-US" dirty="0" smtClean="0"/>
              <a:t>Unit </a:t>
            </a:r>
            <a:r>
              <a:rPr lang="en-US" dirty="0"/>
              <a:t>Timing Tables in </a:t>
            </a:r>
            <a:r>
              <a:rPr lang="en-US" i="1" dirty="0" smtClean="0"/>
              <a:t>Test Administrator Manuals</a:t>
            </a:r>
            <a:endParaRPr lang="en-US" i="1" dirty="0"/>
          </a:p>
          <a:p>
            <a:pPr marL="342900" indent="-342900">
              <a:lnSpc>
                <a:spcPct val="150000"/>
              </a:lnSpc>
              <a:spcBef>
                <a:spcPts val="200"/>
              </a:spcBef>
              <a:spcAft>
                <a:spcPts val="200"/>
              </a:spcAft>
            </a:pPr>
            <a:r>
              <a:rPr lang="en-US" dirty="0" smtClean="0"/>
              <a:t>Updated materials return process</a:t>
            </a:r>
          </a:p>
          <a:p>
            <a:pPr marL="342900" indent="-342900">
              <a:lnSpc>
                <a:spcPct val="150000"/>
              </a:lnSpc>
              <a:spcBef>
                <a:spcPts val="200"/>
              </a:spcBef>
              <a:spcAft>
                <a:spcPts val="200"/>
              </a:spcAft>
            </a:pPr>
            <a:r>
              <a:rPr lang="en-US" dirty="0" smtClean="0"/>
              <a:t>Additional </a:t>
            </a:r>
            <a:r>
              <a:rPr lang="en-US" dirty="0" err="1" smtClean="0"/>
              <a:t>Syncplicity</a:t>
            </a:r>
            <a:r>
              <a:rPr lang="en-US" dirty="0" smtClean="0"/>
              <a:t> contact option</a:t>
            </a:r>
            <a:endParaRPr lang="en-US" dirty="0"/>
          </a:p>
          <a:p>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8</a:t>
            </a:fld>
            <a:endParaRPr lang="en-US" dirty="0"/>
          </a:p>
        </p:txBody>
      </p:sp>
    </p:spTree>
    <p:extLst>
      <p:ext uri="{BB962C8B-B14F-4D97-AF65-F5344CB8AC3E}">
        <p14:creationId xmlns:p14="http://schemas.microsoft.com/office/powerpoint/2010/main" val="252023471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F5552F-6CC4-430C-B207-25CD64217A11}"/>
              </a:ext>
            </a:extLst>
          </p:cNvPr>
          <p:cNvSpPr>
            <a:spLocks noGrp="1"/>
          </p:cNvSpPr>
          <p:nvPr>
            <p:ph type="title"/>
          </p:nvPr>
        </p:nvSpPr>
        <p:spPr/>
        <p:txBody>
          <a:bodyPr/>
          <a:lstStyle/>
          <a:p>
            <a:r>
              <a:rPr lang="en-US" dirty="0"/>
              <a:t>Accessibility Features Identified in Advance</a:t>
            </a:r>
          </a:p>
        </p:txBody>
      </p:sp>
      <p:sp>
        <p:nvSpPr>
          <p:cNvPr id="3" name="Content Placeholder 2">
            <a:extLst>
              <a:ext uri="{FF2B5EF4-FFF2-40B4-BE49-F238E27FC236}">
                <a16:creationId xmlns="" xmlns:a16="http://schemas.microsoft.com/office/drawing/2014/main" id="{E5B4E463-165A-4DF5-A81F-AAD91A4E14D3}"/>
              </a:ext>
            </a:extLst>
          </p:cNvPr>
          <p:cNvSpPr>
            <a:spLocks noGrp="1"/>
          </p:cNvSpPr>
          <p:nvPr>
            <p:ph idx="1"/>
          </p:nvPr>
        </p:nvSpPr>
        <p:spPr/>
        <p:txBody>
          <a:bodyPr/>
          <a:lstStyle/>
          <a:p>
            <a:pPr>
              <a:buClr>
                <a:sysClr val="windowText" lastClr="000000"/>
              </a:buClr>
              <a:defRPr/>
            </a:pPr>
            <a:r>
              <a:rPr lang="en-US" dirty="0">
                <a:solidFill>
                  <a:sysClr val="windowText" lastClr="000000"/>
                </a:solidFill>
              </a:rPr>
              <a:t>Available to any student and </a:t>
            </a:r>
            <a:r>
              <a:rPr lang="en-US" b="1" dirty="0">
                <a:solidFill>
                  <a:sysClr val="windowText" lastClr="000000"/>
                </a:solidFill>
              </a:rPr>
              <a:t>must</a:t>
            </a:r>
            <a:r>
              <a:rPr lang="en-US" dirty="0">
                <a:solidFill>
                  <a:sysClr val="windowText" lastClr="000000"/>
                </a:solidFill>
              </a:rPr>
              <a:t> be marked in the SR/PNP:</a:t>
            </a:r>
          </a:p>
          <a:p>
            <a:pPr marL="1028700" lvl="1" indent="-342900">
              <a:buClr>
                <a:sysClr val="windowText" lastClr="000000"/>
              </a:buClr>
              <a:defRPr/>
            </a:pPr>
            <a:r>
              <a:rPr lang="en-US" dirty="0">
                <a:solidFill>
                  <a:prstClr val="black"/>
                </a:solidFill>
              </a:rPr>
              <a:t>Auditory Presentation:</a:t>
            </a:r>
          </a:p>
          <a:p>
            <a:pPr marL="1485900" lvl="2" indent="-342900">
              <a:buClr>
                <a:sysClr val="windowText" lastClr="000000"/>
              </a:buClr>
              <a:defRPr/>
            </a:pPr>
            <a:r>
              <a:rPr lang="en-US" sz="2000" dirty="0">
                <a:solidFill>
                  <a:prstClr val="black"/>
                </a:solidFill>
              </a:rPr>
              <a:t>Text-To-Speech (CBT) Math, Science, Social Studies</a:t>
            </a:r>
          </a:p>
          <a:p>
            <a:pPr marL="1485900" lvl="2" indent="-342900">
              <a:buClr>
                <a:sysClr val="windowText" lastClr="000000"/>
              </a:buClr>
              <a:defRPr/>
            </a:pPr>
            <a:r>
              <a:rPr lang="en-US" sz="2000" dirty="0">
                <a:solidFill>
                  <a:prstClr val="black"/>
                </a:solidFill>
              </a:rPr>
              <a:t>Oral Script (PBT) Math, Science, Social Studies</a:t>
            </a:r>
          </a:p>
          <a:p>
            <a:pPr marL="1028700" lvl="1" indent="-342900">
              <a:buClr>
                <a:sysClr val="windowText" lastClr="000000"/>
              </a:buClr>
              <a:defRPr/>
            </a:pPr>
            <a:r>
              <a:rPr lang="en-US" dirty="0">
                <a:solidFill>
                  <a:prstClr val="black"/>
                </a:solidFill>
              </a:rPr>
              <a:t>Color Contrast</a:t>
            </a:r>
          </a:p>
          <a:p>
            <a:pPr>
              <a:buClr>
                <a:sysClr val="windowText" lastClr="000000"/>
              </a:buClr>
              <a:defRPr/>
            </a:pPr>
            <a:endParaRPr lang="en-US" dirty="0">
              <a:solidFill>
                <a:srgbClr val="6C1B89"/>
              </a:solidFill>
            </a:endParaRPr>
          </a:p>
          <a:p>
            <a:pPr>
              <a:buClr>
                <a:sysClr val="windowText" lastClr="000000"/>
              </a:buClr>
              <a:defRPr/>
            </a:pPr>
            <a:r>
              <a:rPr lang="en-US" sz="2000" b="1" dirty="0">
                <a:solidFill>
                  <a:prstClr val="black"/>
                </a:solidFill>
              </a:rPr>
              <a:t>Note</a:t>
            </a:r>
            <a:r>
              <a:rPr lang="en-US" sz="2000" dirty="0">
                <a:solidFill>
                  <a:prstClr val="black"/>
                </a:solidFill>
              </a:rPr>
              <a:t>: Auditory Presentation of ELA is a unique accommodation that requires a CDE Assessment </a:t>
            </a:r>
            <a:r>
              <a:rPr lang="en-US" sz="2000" dirty="0" smtClean="0">
                <a:solidFill>
                  <a:prstClr val="black"/>
                </a:solidFill>
              </a:rPr>
              <a:t>Division-approved </a:t>
            </a:r>
            <a:r>
              <a:rPr lang="en-US" sz="2000" dirty="0">
                <a:solidFill>
                  <a:prstClr val="black"/>
                </a:solidFill>
              </a:rPr>
              <a:t>UAR</a:t>
            </a:r>
          </a:p>
          <a:p>
            <a:endParaRPr lang="en-US" dirty="0"/>
          </a:p>
          <a:p>
            <a:endParaRPr lang="en-US" dirty="0"/>
          </a:p>
        </p:txBody>
      </p:sp>
      <p:sp>
        <p:nvSpPr>
          <p:cNvPr id="4" name="Slide Number Placeholder 3">
            <a:extLst>
              <a:ext uri="{FF2B5EF4-FFF2-40B4-BE49-F238E27FC236}">
                <a16:creationId xmlns="" xmlns:a16="http://schemas.microsoft.com/office/drawing/2014/main" id="{A47ED775-C94B-4C67-9462-67FA3EAAFBDD}"/>
              </a:ext>
            </a:extLst>
          </p:cNvPr>
          <p:cNvSpPr>
            <a:spLocks noGrp="1"/>
          </p:cNvSpPr>
          <p:nvPr>
            <p:ph type="sldNum" sz="quarter" idx="12"/>
          </p:nvPr>
        </p:nvSpPr>
        <p:spPr/>
        <p:txBody>
          <a:bodyPr/>
          <a:lstStyle/>
          <a:p>
            <a:fld id="{C479D5F6-EDCB-402A-AC08-4943A1820E8F}" type="slidenum">
              <a:rPr lang="en-US" smtClean="0"/>
              <a:pPr/>
              <a:t>80</a:t>
            </a:fld>
            <a:endParaRPr lang="en-US" dirty="0"/>
          </a:p>
        </p:txBody>
      </p:sp>
      <p:sp>
        <p:nvSpPr>
          <p:cNvPr id="5" name="TextBox 4">
            <a:extLst>
              <a:ext uri="{FF2B5EF4-FFF2-40B4-BE49-F238E27FC236}">
                <a16:creationId xmlns="" xmlns:a16="http://schemas.microsoft.com/office/drawing/2014/main" id="{4097E4C8-CE67-4C81-BECF-EDAB2BE4021C}"/>
              </a:ext>
            </a:extLst>
          </p:cNvPr>
          <p:cNvSpPr txBox="1"/>
          <p:nvPr/>
        </p:nvSpPr>
        <p:spPr>
          <a:xfrm>
            <a:off x="223071" y="4904616"/>
            <a:ext cx="8675458" cy="646331"/>
          </a:xfrm>
          <a:prstGeom prst="rect">
            <a:avLst/>
          </a:prstGeom>
          <a:solidFill>
            <a:srgbClr val="FFD100"/>
          </a:solidFill>
        </p:spPr>
        <p:txBody>
          <a:bodyPr wrap="square" rtlCol="0">
            <a:spAutoFit/>
          </a:bodyPr>
          <a:lstStyle/>
          <a:p>
            <a:pPr algn="ctr" defTabSz="457200"/>
            <a:r>
              <a:rPr lang="en-US" b="1" dirty="0">
                <a:solidFill>
                  <a:prstClr val="black"/>
                </a:solidFill>
              </a:rPr>
              <a:t>While accessibility features are available to any student, they </a:t>
            </a:r>
            <a:r>
              <a:rPr lang="en-US" b="1" i="1" dirty="0">
                <a:solidFill>
                  <a:prstClr val="black"/>
                </a:solidFill>
              </a:rPr>
              <a:t>may not be appropriate </a:t>
            </a:r>
            <a:r>
              <a:rPr lang="en-US" b="1" dirty="0">
                <a:solidFill>
                  <a:prstClr val="black"/>
                </a:solidFill>
              </a:rPr>
              <a:t>for all students. Students should use similar access strategies during instruction.</a:t>
            </a:r>
          </a:p>
        </p:txBody>
      </p:sp>
    </p:spTree>
    <p:extLst>
      <p:ext uri="{BB962C8B-B14F-4D97-AF65-F5344CB8AC3E}">
        <p14:creationId xmlns:p14="http://schemas.microsoft.com/office/powerpoint/2010/main" val="18541867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Accommodation Type</a:t>
            </a:r>
            <a:endParaRPr lang="en-US" dirty="0"/>
          </a:p>
        </p:txBody>
      </p:sp>
      <p:sp>
        <p:nvSpPr>
          <p:cNvPr id="3" name="Content Placeholder 2"/>
          <p:cNvSpPr>
            <a:spLocks noGrp="1"/>
          </p:cNvSpPr>
          <p:nvPr>
            <p:ph idx="1"/>
          </p:nvPr>
        </p:nvSpPr>
        <p:spPr>
          <a:xfrm>
            <a:off x="731291" y="848550"/>
            <a:ext cx="7886700" cy="5255164"/>
          </a:xfrm>
        </p:spPr>
        <p:txBody>
          <a:bodyPr/>
          <a:lstStyle/>
          <a:p>
            <a:r>
              <a:rPr lang="en-US" dirty="0" smtClean="0"/>
              <a:t>New field in SR/PNP</a:t>
            </a:r>
          </a:p>
          <a:p>
            <a:r>
              <a:rPr lang="en-US" dirty="0" smtClean="0"/>
              <a:t>Used to validate assignment of accommodations for which a student qualifies due to IEP/504 status and/or EL status</a:t>
            </a:r>
          </a:p>
          <a:p>
            <a:pPr lvl="1"/>
            <a:r>
              <a:rPr lang="en-US" dirty="0" smtClean="0"/>
              <a:t>Auditory Presentation: Text-to-Speech</a:t>
            </a:r>
          </a:p>
          <a:p>
            <a:pPr lvl="1"/>
            <a:r>
              <a:rPr lang="en-US" dirty="0" smtClean="0"/>
              <a:t>Auditory Presentation: Oral Script</a:t>
            </a:r>
          </a:p>
          <a:p>
            <a:pPr lvl="1"/>
            <a:r>
              <a:rPr lang="en-US" dirty="0" smtClean="0"/>
              <a:t>Response Accommodation</a:t>
            </a:r>
          </a:p>
          <a:p>
            <a:pPr lvl="1"/>
            <a:r>
              <a:rPr lang="en-US" dirty="0" smtClean="0"/>
              <a:t>Word Prediction</a:t>
            </a:r>
          </a:p>
        </p:txBody>
      </p:sp>
      <p:sp>
        <p:nvSpPr>
          <p:cNvPr id="4" name="Slide Number Placeholder 3"/>
          <p:cNvSpPr>
            <a:spLocks noGrp="1"/>
          </p:cNvSpPr>
          <p:nvPr>
            <p:ph type="sldNum" sz="quarter" idx="12"/>
          </p:nvPr>
        </p:nvSpPr>
        <p:spPr/>
        <p:txBody>
          <a:bodyPr/>
          <a:lstStyle/>
          <a:p>
            <a:fld id="{C479D5F6-EDCB-402A-AC08-4943A1820E8F}" type="slidenum">
              <a:rPr lang="en-US" smtClean="0"/>
              <a:pPr/>
              <a:t>81</a:t>
            </a:fld>
            <a:endParaRPr lang="en-US" dirty="0"/>
          </a:p>
        </p:txBody>
      </p:sp>
      <p:sp>
        <p:nvSpPr>
          <p:cNvPr id="5" name="Pentagon 4"/>
          <p:cNvSpPr/>
          <p:nvPr/>
        </p:nvSpPr>
        <p:spPr>
          <a:xfrm>
            <a:off x="0" y="848550"/>
            <a:ext cx="709127" cy="342507"/>
          </a:xfrm>
          <a:prstGeom prst="homePlat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pPr>
            <a:r>
              <a:rPr lang="en-US" b="1" kern="0" dirty="0" smtClean="0">
                <a:solidFill>
                  <a:prstClr val="black"/>
                </a:solidFill>
              </a:rPr>
              <a:t>New</a:t>
            </a:r>
            <a:endParaRPr lang="en-US" b="1" kern="0" dirty="0">
              <a:solidFill>
                <a:prstClr val="black"/>
              </a:solidFill>
            </a:endParaRPr>
          </a:p>
        </p:txBody>
      </p:sp>
    </p:spTree>
    <p:extLst>
      <p:ext uri="{BB962C8B-B14F-4D97-AF65-F5344CB8AC3E}">
        <p14:creationId xmlns:p14="http://schemas.microsoft.com/office/powerpoint/2010/main" val="4371368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B11B09-320F-41F4-8708-A3A391E1736B}"/>
              </a:ext>
            </a:extLst>
          </p:cNvPr>
          <p:cNvSpPr>
            <a:spLocks noGrp="1"/>
          </p:cNvSpPr>
          <p:nvPr>
            <p:ph type="title"/>
          </p:nvPr>
        </p:nvSpPr>
        <p:spPr/>
        <p:txBody>
          <a:bodyPr/>
          <a:lstStyle/>
          <a:p>
            <a:r>
              <a:rPr lang="en-US" dirty="0"/>
              <a:t>Extended Time</a:t>
            </a:r>
          </a:p>
        </p:txBody>
      </p:sp>
      <p:sp>
        <p:nvSpPr>
          <p:cNvPr id="3" name="Content Placeholder 2">
            <a:extLst>
              <a:ext uri="{FF2B5EF4-FFF2-40B4-BE49-F238E27FC236}">
                <a16:creationId xmlns="" xmlns:a16="http://schemas.microsoft.com/office/drawing/2014/main" id="{D6B9F824-C4D4-424D-A2E9-54FCF7254BFE}"/>
              </a:ext>
            </a:extLst>
          </p:cNvPr>
          <p:cNvSpPr>
            <a:spLocks noGrp="1"/>
          </p:cNvSpPr>
          <p:nvPr>
            <p:ph idx="1"/>
          </p:nvPr>
        </p:nvSpPr>
        <p:spPr/>
        <p:txBody>
          <a:bodyPr>
            <a:normAutofit lnSpcReduction="10000"/>
          </a:bodyPr>
          <a:lstStyle/>
          <a:p>
            <a:pPr marL="285750" indent="-285750" fontAlgn="base">
              <a:lnSpc>
                <a:spcPct val="110000"/>
              </a:lnSpc>
              <a:spcBef>
                <a:spcPct val="0"/>
              </a:spcBef>
              <a:spcAft>
                <a:spcPct val="0"/>
              </a:spcAft>
            </a:pPr>
            <a:r>
              <a:rPr lang="en-US" sz="2200" dirty="0" smtClean="0">
                <a:solidFill>
                  <a:prstClr val="black"/>
                </a:solidFill>
                <a:ea typeface="ＭＳ Ｐゴシック" pitchFamily="34" charset="-128"/>
              </a:rPr>
              <a:t>Administer extended </a:t>
            </a:r>
            <a:r>
              <a:rPr lang="en-US" sz="2200" dirty="0">
                <a:solidFill>
                  <a:prstClr val="black"/>
                </a:solidFill>
                <a:ea typeface="ＭＳ Ｐゴシック" pitchFamily="34" charset="-128"/>
              </a:rPr>
              <a:t>time accommodations </a:t>
            </a:r>
            <a:r>
              <a:rPr lang="en-US" sz="2200" dirty="0" smtClean="0">
                <a:solidFill>
                  <a:prstClr val="black"/>
                </a:solidFill>
                <a:ea typeface="ＭＳ Ｐゴシック" pitchFamily="34" charset="-128"/>
              </a:rPr>
              <a:t>in </a:t>
            </a:r>
            <a:r>
              <a:rPr lang="en-US" sz="2200" dirty="0">
                <a:solidFill>
                  <a:prstClr val="black"/>
                </a:solidFill>
                <a:ea typeface="ＭＳ Ｐゴシック" pitchFamily="34" charset="-128"/>
              </a:rPr>
              <a:t>a separate room from standard unit testing time administrations</a:t>
            </a:r>
          </a:p>
          <a:p>
            <a:pPr marL="285750" indent="-285750" fontAlgn="base">
              <a:lnSpc>
                <a:spcPct val="110000"/>
              </a:lnSpc>
              <a:spcBef>
                <a:spcPct val="0"/>
              </a:spcBef>
              <a:spcAft>
                <a:spcPct val="0"/>
              </a:spcAft>
            </a:pPr>
            <a:r>
              <a:rPr lang="en-US" sz="2200" dirty="0">
                <a:solidFill>
                  <a:prstClr val="black"/>
                </a:solidFill>
                <a:ea typeface="ＭＳ Ｐゴシック" pitchFamily="34" charset="-128"/>
              </a:rPr>
              <a:t>CDE does not recommend providing more than double time</a:t>
            </a:r>
          </a:p>
          <a:p>
            <a:pPr marL="285750" indent="-285750" fontAlgn="base">
              <a:lnSpc>
                <a:spcPct val="110000"/>
              </a:lnSpc>
              <a:spcBef>
                <a:spcPct val="0"/>
              </a:spcBef>
              <a:spcAft>
                <a:spcPct val="0"/>
              </a:spcAft>
            </a:pPr>
            <a:r>
              <a:rPr lang="en-US" sz="2200" dirty="0" smtClean="0">
                <a:solidFill>
                  <a:prstClr val="black"/>
                </a:solidFill>
                <a:ea typeface="ＭＳ Ｐゴシック" pitchFamily="34" charset="-128"/>
              </a:rPr>
              <a:t>Complete a unit on </a:t>
            </a:r>
            <a:r>
              <a:rPr lang="en-US" sz="2200" dirty="0">
                <a:solidFill>
                  <a:prstClr val="black"/>
                </a:solidFill>
                <a:ea typeface="ＭＳ Ｐゴシック" pitchFamily="34" charset="-128"/>
              </a:rPr>
              <a:t>the </a:t>
            </a:r>
            <a:r>
              <a:rPr lang="en-US" sz="2200" dirty="0" smtClean="0">
                <a:solidFill>
                  <a:prstClr val="black"/>
                </a:solidFill>
                <a:ea typeface="ＭＳ Ｐゴシック" pitchFamily="34" charset="-128"/>
              </a:rPr>
              <a:t>same day </a:t>
            </a:r>
            <a:r>
              <a:rPr lang="en-US" sz="2200" dirty="0">
                <a:solidFill>
                  <a:prstClr val="black"/>
                </a:solidFill>
                <a:ea typeface="ＭＳ Ｐゴシック" pitchFamily="34" charset="-128"/>
              </a:rPr>
              <a:t>it was started</a:t>
            </a:r>
          </a:p>
          <a:p>
            <a:pPr marL="285750" indent="-285750" fontAlgn="base">
              <a:spcBef>
                <a:spcPct val="0"/>
              </a:spcBef>
              <a:spcAft>
                <a:spcPct val="0"/>
              </a:spcAft>
            </a:pPr>
            <a:endParaRPr lang="en-US" dirty="0">
              <a:solidFill>
                <a:prstClr val="black"/>
              </a:solidFill>
              <a:ea typeface="ＭＳ Ｐゴシック" pitchFamily="34" charset="-128"/>
            </a:endParaRPr>
          </a:p>
          <a:p>
            <a:pPr marL="285750" indent="-285750" fontAlgn="base">
              <a:spcBef>
                <a:spcPct val="0"/>
              </a:spcBef>
              <a:spcAft>
                <a:spcPct val="0"/>
              </a:spcAft>
            </a:pPr>
            <a:r>
              <a:rPr lang="en-US" sz="2200" dirty="0">
                <a:solidFill>
                  <a:prstClr val="black"/>
                </a:solidFill>
                <a:ea typeface="ＭＳ Ｐゴシック" pitchFamily="34" charset="-128"/>
              </a:rPr>
              <a:t>Science and social studies</a:t>
            </a:r>
          </a:p>
          <a:p>
            <a:pPr marL="742950" lvl="1" indent="-285750" fontAlgn="base">
              <a:lnSpc>
                <a:spcPct val="110000"/>
              </a:lnSpc>
              <a:spcBef>
                <a:spcPct val="0"/>
              </a:spcBef>
              <a:spcAft>
                <a:spcPct val="0"/>
              </a:spcAft>
            </a:pPr>
            <a:r>
              <a:rPr lang="en-US" sz="1900" dirty="0">
                <a:solidFill>
                  <a:prstClr val="black"/>
                </a:solidFill>
                <a:ea typeface="ＭＳ Ｐゴシック" pitchFamily="34" charset="-128"/>
              </a:rPr>
              <a:t>Time-and-a-half built into unit time</a:t>
            </a:r>
          </a:p>
          <a:p>
            <a:pPr marL="742950" lvl="1" indent="-285750" fontAlgn="base">
              <a:lnSpc>
                <a:spcPct val="110000"/>
              </a:lnSpc>
              <a:spcBef>
                <a:spcPct val="0"/>
              </a:spcBef>
              <a:spcAft>
                <a:spcPct val="0"/>
              </a:spcAft>
            </a:pPr>
            <a:r>
              <a:rPr lang="en-US" sz="1900" dirty="0">
                <a:solidFill>
                  <a:prstClr val="black"/>
                </a:solidFill>
                <a:ea typeface="ＭＳ Ｐゴシック" pitchFamily="34" charset="-128"/>
              </a:rPr>
              <a:t>Double time as an accommodation</a:t>
            </a:r>
          </a:p>
          <a:p>
            <a:pPr marL="1200150" lvl="2" indent="-285750" fontAlgn="base">
              <a:lnSpc>
                <a:spcPct val="110000"/>
              </a:lnSpc>
              <a:spcBef>
                <a:spcPct val="0"/>
              </a:spcBef>
              <a:spcAft>
                <a:spcPct val="0"/>
              </a:spcAft>
            </a:pPr>
            <a:r>
              <a:rPr lang="en-US" sz="1900" dirty="0">
                <a:solidFill>
                  <a:prstClr val="black"/>
                </a:solidFill>
                <a:ea typeface="ＭＳ Ｐゴシック" pitchFamily="34" charset="-128"/>
              </a:rPr>
              <a:t>Elementary and middle school – 110 minutes</a:t>
            </a:r>
          </a:p>
          <a:p>
            <a:pPr marL="1200150" lvl="2" indent="-285750" fontAlgn="base">
              <a:lnSpc>
                <a:spcPct val="110000"/>
              </a:lnSpc>
              <a:spcBef>
                <a:spcPct val="0"/>
              </a:spcBef>
              <a:spcAft>
                <a:spcPct val="0"/>
              </a:spcAft>
            </a:pPr>
            <a:r>
              <a:rPr lang="en-US" sz="1900" dirty="0">
                <a:solidFill>
                  <a:prstClr val="black"/>
                </a:solidFill>
                <a:ea typeface="ＭＳ Ｐゴシック" pitchFamily="34" charset="-128"/>
              </a:rPr>
              <a:t>High school – 70 minutes</a:t>
            </a:r>
          </a:p>
          <a:p>
            <a:pPr marL="742950" lvl="1" indent="-285750" fontAlgn="base">
              <a:spcBef>
                <a:spcPct val="0"/>
              </a:spcBef>
              <a:spcAft>
                <a:spcPct val="0"/>
              </a:spcAft>
            </a:pPr>
            <a:endParaRPr lang="en-US" sz="2200" dirty="0">
              <a:solidFill>
                <a:prstClr val="black"/>
              </a:solidFill>
              <a:ea typeface="ＭＳ Ｐゴシック" pitchFamily="34" charset="-128"/>
            </a:endParaRPr>
          </a:p>
          <a:p>
            <a:pPr marL="285750" indent="-285750" fontAlgn="base">
              <a:spcBef>
                <a:spcPct val="0"/>
              </a:spcBef>
              <a:spcAft>
                <a:spcPct val="0"/>
              </a:spcAft>
            </a:pPr>
            <a:r>
              <a:rPr lang="en-US" sz="2200" dirty="0">
                <a:solidFill>
                  <a:prstClr val="black"/>
                </a:solidFill>
                <a:ea typeface="ＭＳ Ｐゴシック" pitchFamily="34" charset="-128"/>
              </a:rPr>
              <a:t>Math and ELA</a:t>
            </a:r>
          </a:p>
          <a:p>
            <a:pPr marL="742950" lvl="1" indent="-285750" fontAlgn="base">
              <a:spcBef>
                <a:spcPct val="0"/>
              </a:spcBef>
              <a:spcAft>
                <a:spcPct val="0"/>
              </a:spcAft>
            </a:pPr>
            <a:r>
              <a:rPr lang="en-US" sz="1900" dirty="0">
                <a:solidFill>
                  <a:prstClr val="black"/>
                </a:solidFill>
                <a:ea typeface="ＭＳ Ｐゴシック" pitchFamily="34" charset="-128"/>
              </a:rPr>
              <a:t>Extended time is </a:t>
            </a:r>
            <a:r>
              <a:rPr lang="en-US" sz="1900" b="1" dirty="0">
                <a:solidFill>
                  <a:prstClr val="black"/>
                </a:solidFill>
                <a:ea typeface="ＭＳ Ｐゴシック" pitchFamily="34" charset="-128"/>
              </a:rPr>
              <a:t>not</a:t>
            </a:r>
            <a:r>
              <a:rPr lang="en-US" sz="1900" dirty="0">
                <a:solidFill>
                  <a:prstClr val="black"/>
                </a:solidFill>
                <a:ea typeface="ＭＳ Ｐゴシック" pitchFamily="34" charset="-128"/>
              </a:rPr>
              <a:t> included in unit time</a:t>
            </a:r>
          </a:p>
          <a:p>
            <a:pPr marL="742950" lvl="1" indent="-285750" fontAlgn="base">
              <a:spcBef>
                <a:spcPct val="0"/>
              </a:spcBef>
              <a:spcAft>
                <a:spcPct val="0"/>
              </a:spcAft>
            </a:pPr>
            <a:endParaRPr lang="en-US" sz="1900" dirty="0">
              <a:solidFill>
                <a:prstClr val="black"/>
              </a:solidFill>
              <a:ea typeface="ＭＳ Ｐゴシック" pitchFamily="34" charset="-128"/>
            </a:endParaRPr>
          </a:p>
          <a:p>
            <a:pPr marL="0" indent="0">
              <a:buNone/>
            </a:pPr>
            <a:r>
              <a:rPr lang="en-US" b="1" dirty="0"/>
              <a:t>Note: </a:t>
            </a:r>
            <a:r>
              <a:rPr lang="en-US" dirty="0"/>
              <a:t>Use the </a:t>
            </a:r>
            <a:r>
              <a:rPr lang="en-US" i="1" dirty="0"/>
              <a:t>Unit </a:t>
            </a:r>
            <a:r>
              <a:rPr lang="en-US" i="1" dirty="0" smtClean="0"/>
              <a:t>Timing </a:t>
            </a:r>
            <a:r>
              <a:rPr lang="en-US" dirty="0" smtClean="0"/>
              <a:t>chart </a:t>
            </a:r>
            <a:r>
              <a:rPr lang="en-US" dirty="0"/>
              <a:t>in the TAMs to accurately time extended time accommodations</a:t>
            </a:r>
          </a:p>
        </p:txBody>
      </p:sp>
      <p:sp>
        <p:nvSpPr>
          <p:cNvPr id="4" name="Slide Number Placeholder 3">
            <a:extLst>
              <a:ext uri="{FF2B5EF4-FFF2-40B4-BE49-F238E27FC236}">
                <a16:creationId xmlns="" xmlns:a16="http://schemas.microsoft.com/office/drawing/2014/main" id="{1921A181-4336-4719-A9C1-8A7152F28D0C}"/>
              </a:ext>
            </a:extLst>
          </p:cNvPr>
          <p:cNvSpPr>
            <a:spLocks noGrp="1"/>
          </p:cNvSpPr>
          <p:nvPr>
            <p:ph type="sldNum" sz="quarter" idx="12"/>
          </p:nvPr>
        </p:nvSpPr>
        <p:spPr/>
        <p:txBody>
          <a:bodyPr/>
          <a:lstStyle/>
          <a:p>
            <a:fld id="{C479D5F6-EDCB-402A-AC08-4943A1820E8F}" type="slidenum">
              <a:rPr lang="en-US" smtClean="0"/>
              <a:pPr/>
              <a:t>82</a:t>
            </a:fld>
            <a:endParaRPr lang="en-US" dirty="0"/>
          </a:p>
        </p:txBody>
      </p:sp>
    </p:spTree>
    <p:extLst>
      <p:ext uri="{BB962C8B-B14F-4D97-AF65-F5344CB8AC3E}">
        <p14:creationId xmlns:p14="http://schemas.microsoft.com/office/powerpoint/2010/main" val="28672011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80416E-8D8A-471E-9D8B-56AA7F3A2522}"/>
              </a:ext>
            </a:extLst>
          </p:cNvPr>
          <p:cNvSpPr>
            <a:spLocks noGrp="1"/>
          </p:cNvSpPr>
          <p:nvPr>
            <p:ph type="title"/>
          </p:nvPr>
        </p:nvSpPr>
        <p:spPr/>
        <p:txBody>
          <a:bodyPr/>
          <a:lstStyle/>
          <a:p>
            <a:r>
              <a:rPr lang="en-US" dirty="0" smtClean="0"/>
              <a:t>Visual Accommodation Materials</a:t>
            </a:r>
            <a:endParaRPr lang="en-US" dirty="0"/>
          </a:p>
        </p:txBody>
      </p:sp>
      <p:sp>
        <p:nvSpPr>
          <p:cNvPr id="3" name="Content Placeholder 2">
            <a:extLst>
              <a:ext uri="{FF2B5EF4-FFF2-40B4-BE49-F238E27FC236}">
                <a16:creationId xmlns="" xmlns:a16="http://schemas.microsoft.com/office/drawing/2014/main" id="{F6CFBD52-9556-4738-9221-31EB9740D766}"/>
              </a:ext>
            </a:extLst>
          </p:cNvPr>
          <p:cNvSpPr>
            <a:spLocks noGrp="1"/>
          </p:cNvSpPr>
          <p:nvPr>
            <p:ph idx="1"/>
          </p:nvPr>
        </p:nvSpPr>
        <p:spPr/>
        <p:txBody>
          <a:bodyPr>
            <a:normAutofit/>
          </a:bodyPr>
          <a:lstStyle/>
          <a:p>
            <a:pPr fontAlgn="base">
              <a:spcBef>
                <a:spcPct val="0"/>
              </a:spcBef>
              <a:spcAft>
                <a:spcPct val="0"/>
              </a:spcAft>
              <a:defRPr/>
            </a:pPr>
            <a:r>
              <a:rPr lang="en-US" kern="0" dirty="0" smtClean="0">
                <a:solidFill>
                  <a:prstClr val="black"/>
                </a:solidFill>
                <a:ea typeface="ＭＳ Ｐゴシック" pitchFamily="34" charset="-128"/>
              </a:rPr>
              <a:t>Students with visual impairments have </a:t>
            </a:r>
            <a:r>
              <a:rPr lang="en-US" kern="0" dirty="0">
                <a:solidFill>
                  <a:prstClr val="black"/>
                </a:solidFill>
                <a:ea typeface="ＭＳ Ｐゴシック" pitchFamily="34" charset="-128"/>
              </a:rPr>
              <a:t>several options for visual accommodations</a:t>
            </a:r>
            <a:r>
              <a:rPr lang="en-US" kern="0" dirty="0" smtClean="0">
                <a:solidFill>
                  <a:prstClr val="black"/>
                </a:solidFill>
                <a:ea typeface="ＭＳ Ｐゴシック" pitchFamily="34" charset="-128"/>
              </a:rPr>
              <a:t>:</a:t>
            </a:r>
          </a:p>
          <a:p>
            <a:pPr lvl="1" fontAlgn="base">
              <a:spcBef>
                <a:spcPct val="0"/>
              </a:spcBef>
              <a:spcAft>
                <a:spcPct val="0"/>
              </a:spcAft>
              <a:defRPr/>
            </a:pPr>
            <a:r>
              <a:rPr lang="en-US" kern="0" dirty="0" smtClean="0">
                <a:solidFill>
                  <a:prstClr val="black"/>
                </a:solidFill>
                <a:ea typeface="ＭＳ Ｐゴシック" pitchFamily="34" charset="-128"/>
              </a:rPr>
              <a:t>Large print</a:t>
            </a:r>
          </a:p>
          <a:p>
            <a:pPr lvl="1" fontAlgn="base">
              <a:spcBef>
                <a:spcPct val="0"/>
              </a:spcBef>
              <a:spcAft>
                <a:spcPct val="0"/>
              </a:spcAft>
              <a:defRPr/>
            </a:pPr>
            <a:r>
              <a:rPr lang="en-US" kern="0" dirty="0" smtClean="0">
                <a:solidFill>
                  <a:prstClr val="black"/>
                </a:solidFill>
                <a:ea typeface="ＭＳ Ｐゴシック" pitchFamily="34" charset="-128"/>
              </a:rPr>
              <a:t>Braille</a:t>
            </a:r>
          </a:p>
          <a:p>
            <a:pPr lvl="2" fontAlgn="base">
              <a:spcBef>
                <a:spcPct val="0"/>
              </a:spcBef>
              <a:spcAft>
                <a:spcPct val="0"/>
              </a:spcAft>
              <a:defRPr/>
            </a:pPr>
            <a:r>
              <a:rPr lang="en-US" kern="0" dirty="0" smtClean="0">
                <a:solidFill>
                  <a:prstClr val="black"/>
                </a:solidFill>
                <a:ea typeface="ＭＳ Ｐゴシック" pitchFamily="34" charset="-128"/>
              </a:rPr>
              <a:t>UEB with Nemeth</a:t>
            </a:r>
          </a:p>
          <a:p>
            <a:pPr lvl="2" fontAlgn="base">
              <a:spcBef>
                <a:spcPct val="0"/>
              </a:spcBef>
              <a:spcAft>
                <a:spcPct val="0"/>
              </a:spcAft>
              <a:defRPr/>
            </a:pPr>
            <a:r>
              <a:rPr lang="en-US" kern="0" dirty="0" smtClean="0">
                <a:solidFill>
                  <a:prstClr val="black"/>
                </a:solidFill>
                <a:ea typeface="ＭＳ Ｐゴシック" pitchFamily="34" charset="-128"/>
              </a:rPr>
              <a:t>UEB Technical (math and science only)</a:t>
            </a:r>
          </a:p>
          <a:p>
            <a:pPr lvl="1" fontAlgn="base">
              <a:spcBef>
                <a:spcPct val="0"/>
              </a:spcBef>
              <a:spcAft>
                <a:spcPct val="0"/>
              </a:spcAft>
              <a:defRPr/>
            </a:pPr>
            <a:r>
              <a:rPr lang="en-US" kern="0" dirty="0" smtClean="0">
                <a:solidFill>
                  <a:prstClr val="black"/>
                </a:solidFill>
                <a:ea typeface="ＭＳ Ｐゴシック" pitchFamily="34" charset="-128"/>
              </a:rPr>
              <a:t>Visual descriptions</a:t>
            </a:r>
          </a:p>
          <a:p>
            <a:pPr lvl="2" fontAlgn="base">
              <a:spcBef>
                <a:spcPct val="0"/>
              </a:spcBef>
              <a:spcAft>
                <a:spcPct val="0"/>
              </a:spcAft>
              <a:defRPr/>
            </a:pPr>
            <a:r>
              <a:rPr lang="en-US" kern="0" dirty="0" smtClean="0">
                <a:solidFill>
                  <a:prstClr val="black"/>
                </a:solidFill>
                <a:ea typeface="ＭＳ Ｐゴシック" pitchFamily="34" charset="-128"/>
              </a:rPr>
              <a:t>PBT</a:t>
            </a:r>
          </a:p>
          <a:p>
            <a:pPr lvl="2" fontAlgn="base">
              <a:spcBef>
                <a:spcPct val="0"/>
              </a:spcBef>
              <a:spcAft>
                <a:spcPct val="0"/>
              </a:spcAft>
              <a:defRPr/>
            </a:pPr>
            <a:r>
              <a:rPr lang="en-US" kern="0" dirty="0" smtClean="0">
                <a:solidFill>
                  <a:prstClr val="black"/>
                </a:solidFill>
                <a:ea typeface="ＭＳ Ｐゴシック" pitchFamily="34" charset="-128"/>
              </a:rPr>
              <a:t>CBT</a:t>
            </a:r>
          </a:p>
          <a:p>
            <a:pPr lvl="1" fontAlgn="base">
              <a:spcBef>
                <a:spcPct val="0"/>
              </a:spcBef>
              <a:spcAft>
                <a:spcPct val="0"/>
              </a:spcAft>
              <a:defRPr/>
            </a:pPr>
            <a:r>
              <a:rPr lang="en-US" kern="0" dirty="0" smtClean="0">
                <a:solidFill>
                  <a:prstClr val="black"/>
                </a:solidFill>
                <a:ea typeface="ＭＳ Ｐゴシック" pitchFamily="34" charset="-128"/>
              </a:rPr>
              <a:t>Tactile graphics for CBT</a:t>
            </a:r>
          </a:p>
          <a:p>
            <a:pPr lvl="2" fontAlgn="base">
              <a:spcBef>
                <a:spcPct val="0"/>
              </a:spcBef>
              <a:spcAft>
                <a:spcPct val="0"/>
              </a:spcAft>
              <a:defRPr/>
            </a:pPr>
            <a:r>
              <a:rPr lang="en-US" kern="0" dirty="0">
                <a:solidFill>
                  <a:prstClr val="black"/>
                </a:solidFill>
                <a:ea typeface="ＭＳ Ｐゴシック" pitchFamily="34" charset="-128"/>
              </a:rPr>
              <a:t>UEB with Nemeth</a:t>
            </a:r>
          </a:p>
          <a:p>
            <a:pPr lvl="2" fontAlgn="base">
              <a:spcBef>
                <a:spcPct val="0"/>
              </a:spcBef>
              <a:spcAft>
                <a:spcPct val="0"/>
              </a:spcAft>
              <a:defRPr/>
            </a:pPr>
            <a:r>
              <a:rPr lang="en-US" kern="0" dirty="0">
                <a:solidFill>
                  <a:prstClr val="black"/>
                </a:solidFill>
                <a:ea typeface="ＭＳ Ｐゴシック" pitchFamily="34" charset="-128"/>
              </a:rPr>
              <a:t>UEB Technical (math and science only</a:t>
            </a:r>
            <a:r>
              <a:rPr lang="en-US" kern="0" dirty="0" smtClean="0">
                <a:solidFill>
                  <a:prstClr val="black"/>
                </a:solidFill>
                <a:ea typeface="ＭＳ Ｐゴシック" pitchFamily="34" charset="-128"/>
              </a:rPr>
              <a:t>)</a:t>
            </a:r>
          </a:p>
          <a:p>
            <a:pPr lvl="1" fontAlgn="base">
              <a:spcBef>
                <a:spcPct val="0"/>
              </a:spcBef>
              <a:spcAft>
                <a:spcPct val="0"/>
              </a:spcAft>
              <a:defRPr/>
            </a:pPr>
            <a:r>
              <a:rPr lang="en-US" kern="0" dirty="0" smtClean="0">
                <a:solidFill>
                  <a:prstClr val="black"/>
                </a:solidFill>
                <a:ea typeface="ＭＳ Ｐゴシック" pitchFamily="34" charset="-128"/>
              </a:rPr>
              <a:t>Assistive </a:t>
            </a:r>
            <a:r>
              <a:rPr lang="en-US" kern="0" dirty="0">
                <a:solidFill>
                  <a:prstClr val="black"/>
                </a:solidFill>
                <a:ea typeface="ＭＳ Ｐゴシック" pitchFamily="34" charset="-128"/>
              </a:rPr>
              <a:t>Technology CBT </a:t>
            </a:r>
            <a:r>
              <a:rPr lang="en-US" kern="0" dirty="0" smtClean="0">
                <a:solidFill>
                  <a:prstClr val="black"/>
                </a:solidFill>
                <a:ea typeface="ＭＳ Ｐゴシック" pitchFamily="34" charset="-128"/>
              </a:rPr>
              <a:t>form</a:t>
            </a:r>
          </a:p>
          <a:p>
            <a:pPr lvl="2" fontAlgn="base">
              <a:spcBef>
                <a:spcPct val="0"/>
              </a:spcBef>
              <a:spcAft>
                <a:spcPct val="0"/>
              </a:spcAft>
              <a:defRPr/>
            </a:pPr>
            <a:r>
              <a:rPr lang="en-US" kern="0" dirty="0" smtClean="0">
                <a:solidFill>
                  <a:prstClr val="black"/>
                </a:solidFill>
                <a:ea typeface="ＭＳ Ｐゴシック" pitchFamily="34" charset="-128"/>
              </a:rPr>
              <a:t>Math and ELA only</a:t>
            </a:r>
          </a:p>
          <a:p>
            <a:pPr lvl="2" fontAlgn="base">
              <a:spcBef>
                <a:spcPct val="0"/>
              </a:spcBef>
              <a:spcAft>
                <a:spcPct val="0"/>
              </a:spcAft>
              <a:defRPr/>
            </a:pPr>
            <a:r>
              <a:rPr lang="en-US" kern="0" dirty="0" smtClean="0">
                <a:solidFill>
                  <a:prstClr val="black"/>
                </a:solidFill>
                <a:ea typeface="ＭＳ Ｐゴシック" pitchFamily="34" charset="-128"/>
              </a:rPr>
              <a:t>For use with screen readers</a:t>
            </a:r>
          </a:p>
          <a:p>
            <a:pPr lvl="2" fontAlgn="base">
              <a:spcBef>
                <a:spcPct val="0"/>
              </a:spcBef>
              <a:spcAft>
                <a:spcPct val="0"/>
              </a:spcAft>
              <a:defRPr/>
            </a:pPr>
            <a:r>
              <a:rPr lang="en-US" kern="0" dirty="0" smtClean="0">
                <a:solidFill>
                  <a:prstClr val="black"/>
                </a:solidFill>
                <a:ea typeface="ＭＳ Ｐゴシック" pitchFamily="34" charset="-128"/>
              </a:rPr>
              <a:t>Students can use visual descriptions and tactile graphics with this form</a:t>
            </a:r>
            <a:endParaRPr lang="en-US" kern="0" dirty="0">
              <a:solidFill>
                <a:prstClr val="black"/>
              </a:solidFill>
              <a:ea typeface="ＭＳ Ｐゴシック" pitchFamily="34" charset="-128"/>
            </a:endParaRPr>
          </a:p>
          <a:p>
            <a:pPr lvl="1" fontAlgn="base">
              <a:spcBef>
                <a:spcPct val="0"/>
              </a:spcBef>
              <a:spcAft>
                <a:spcPct val="0"/>
              </a:spcAft>
              <a:defRPr/>
            </a:pPr>
            <a:endParaRPr lang="en-US" kern="0" dirty="0">
              <a:solidFill>
                <a:prstClr val="black"/>
              </a:solidFill>
              <a:ea typeface="ＭＳ Ｐゴシック" pitchFamily="34" charset="-128"/>
            </a:endParaRPr>
          </a:p>
        </p:txBody>
      </p:sp>
      <p:sp>
        <p:nvSpPr>
          <p:cNvPr id="4" name="Slide Number Placeholder 3">
            <a:extLst>
              <a:ext uri="{FF2B5EF4-FFF2-40B4-BE49-F238E27FC236}">
                <a16:creationId xmlns="" xmlns:a16="http://schemas.microsoft.com/office/drawing/2014/main" id="{FCB363E6-4175-49A4-962E-F2FF08B02929}"/>
              </a:ext>
            </a:extLst>
          </p:cNvPr>
          <p:cNvSpPr>
            <a:spLocks noGrp="1"/>
          </p:cNvSpPr>
          <p:nvPr>
            <p:ph type="sldNum" sz="quarter" idx="12"/>
          </p:nvPr>
        </p:nvSpPr>
        <p:spPr/>
        <p:txBody>
          <a:bodyPr/>
          <a:lstStyle/>
          <a:p>
            <a:fld id="{C479D5F6-EDCB-402A-AC08-4943A1820E8F}" type="slidenum">
              <a:rPr lang="en-US" smtClean="0"/>
              <a:pPr/>
              <a:t>83</a:t>
            </a:fld>
            <a:endParaRPr lang="en-US" dirty="0"/>
          </a:p>
        </p:txBody>
      </p:sp>
      <p:sp>
        <p:nvSpPr>
          <p:cNvPr id="5" name="TextBox 4">
            <a:extLst>
              <a:ext uri="{FF2B5EF4-FFF2-40B4-BE49-F238E27FC236}">
                <a16:creationId xmlns="" xmlns:a16="http://schemas.microsoft.com/office/drawing/2014/main" id="{4097E4C8-CE67-4C81-BECF-EDAB2BE4021C}"/>
              </a:ext>
            </a:extLst>
          </p:cNvPr>
          <p:cNvSpPr txBox="1"/>
          <p:nvPr/>
        </p:nvSpPr>
        <p:spPr>
          <a:xfrm>
            <a:off x="6558797" y="1998804"/>
            <a:ext cx="1956553" cy="1477328"/>
          </a:xfrm>
          <a:prstGeom prst="rect">
            <a:avLst/>
          </a:prstGeom>
          <a:solidFill>
            <a:srgbClr val="FFD100"/>
          </a:solidFill>
        </p:spPr>
        <p:txBody>
          <a:bodyPr wrap="square" rtlCol="0">
            <a:spAutoFit/>
          </a:bodyPr>
          <a:lstStyle/>
          <a:p>
            <a:pPr algn="ctr" defTabSz="457200"/>
            <a:r>
              <a:rPr lang="en-US" dirty="0" smtClean="0">
                <a:solidFill>
                  <a:prstClr val="black"/>
                </a:solidFill>
              </a:rPr>
              <a:t>All </a:t>
            </a:r>
            <a:r>
              <a:rPr lang="en-US" i="1" dirty="0" smtClean="0">
                <a:solidFill>
                  <a:prstClr val="black"/>
                </a:solidFill>
              </a:rPr>
              <a:t>except</a:t>
            </a:r>
            <a:r>
              <a:rPr lang="en-US" dirty="0" smtClean="0">
                <a:solidFill>
                  <a:prstClr val="black"/>
                </a:solidFill>
              </a:rPr>
              <a:t> large print are indicated in the “Visual Accommodations” field on the PNP</a:t>
            </a:r>
            <a:endParaRPr lang="en-US" dirty="0">
              <a:solidFill>
                <a:prstClr val="black"/>
              </a:solidFill>
            </a:endParaRPr>
          </a:p>
        </p:txBody>
      </p:sp>
    </p:spTree>
    <p:extLst>
      <p:ext uri="{BB962C8B-B14F-4D97-AF65-F5344CB8AC3E}">
        <p14:creationId xmlns:p14="http://schemas.microsoft.com/office/powerpoint/2010/main" val="10826438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178D91-CC68-4B84-984B-D1DCF44EBCB6}"/>
              </a:ext>
            </a:extLst>
          </p:cNvPr>
          <p:cNvSpPr>
            <a:spLocks noGrp="1"/>
          </p:cNvSpPr>
          <p:nvPr>
            <p:ph type="title"/>
          </p:nvPr>
        </p:nvSpPr>
        <p:spPr/>
        <p:txBody>
          <a:bodyPr/>
          <a:lstStyle/>
          <a:p>
            <a:r>
              <a:rPr lang="en-US" dirty="0" smtClean="0"/>
              <a:t>Response Accommodation</a:t>
            </a:r>
            <a:endParaRPr lang="en-US" dirty="0"/>
          </a:p>
        </p:txBody>
      </p:sp>
      <p:sp>
        <p:nvSpPr>
          <p:cNvPr id="3" name="Content Placeholder 2">
            <a:extLst>
              <a:ext uri="{FF2B5EF4-FFF2-40B4-BE49-F238E27FC236}">
                <a16:creationId xmlns="" xmlns:a16="http://schemas.microsoft.com/office/drawing/2014/main" id="{A69EF162-55F8-4E1F-A3BB-505A2C0D511A}"/>
              </a:ext>
            </a:extLst>
          </p:cNvPr>
          <p:cNvSpPr>
            <a:spLocks noGrp="1"/>
          </p:cNvSpPr>
          <p:nvPr>
            <p:ph idx="1"/>
          </p:nvPr>
        </p:nvSpPr>
        <p:spPr>
          <a:xfrm>
            <a:off x="628650" y="1025174"/>
            <a:ext cx="7886700" cy="5078539"/>
          </a:xfrm>
        </p:spPr>
        <p:txBody>
          <a:bodyPr>
            <a:normAutofit fontScale="92500" lnSpcReduction="10000"/>
          </a:bodyPr>
          <a:lstStyle/>
          <a:p>
            <a:pPr marL="233363" indent="-233363">
              <a:defRPr/>
            </a:pPr>
            <a:r>
              <a:rPr lang="en-US" dirty="0" smtClean="0">
                <a:solidFill>
                  <a:prstClr val="black"/>
                </a:solidFill>
              </a:rPr>
              <a:t>“Response Accommodation” fields in PNP</a:t>
            </a:r>
          </a:p>
          <a:p>
            <a:pPr marL="625475" indent="-225425">
              <a:defRPr/>
            </a:pPr>
            <a:r>
              <a:rPr lang="en-US" sz="1900" dirty="0" smtClean="0">
                <a:solidFill>
                  <a:prstClr val="black"/>
                </a:solidFill>
              </a:rPr>
              <a:t>Replace “Scribe” fields</a:t>
            </a:r>
          </a:p>
          <a:p>
            <a:pPr marL="625475" indent="-225425">
              <a:defRPr/>
            </a:pPr>
            <a:r>
              <a:rPr lang="en-US" sz="1900" dirty="0" smtClean="0">
                <a:solidFill>
                  <a:prstClr val="black"/>
                </a:solidFill>
              </a:rPr>
              <a:t>Used to indicate responses captured by a scribe, signer, speech-to-text, or other external AT device</a:t>
            </a:r>
            <a:endParaRPr lang="en-US" sz="1900" dirty="0">
              <a:solidFill>
                <a:prstClr val="black"/>
              </a:solidFill>
            </a:endParaRPr>
          </a:p>
          <a:p>
            <a:pPr marL="625475" indent="-225425">
              <a:defRPr/>
            </a:pPr>
            <a:r>
              <a:rPr lang="en-US" sz="1900" dirty="0" smtClean="0">
                <a:solidFill>
                  <a:prstClr val="black"/>
                </a:solidFill>
              </a:rPr>
              <a:t>Indicate use of speech-to-text under </a:t>
            </a:r>
            <a:r>
              <a:rPr lang="en-US" sz="1900" dirty="0">
                <a:solidFill>
                  <a:prstClr val="black"/>
                </a:solidFill>
              </a:rPr>
              <a:t>“Response Accommodation” fields, NOT “Assistive Technology”</a:t>
            </a:r>
          </a:p>
          <a:p>
            <a:pPr marL="457200" indent="-457200">
              <a:defRPr/>
            </a:pPr>
            <a:endParaRPr lang="en-US" dirty="0" smtClean="0">
              <a:solidFill>
                <a:prstClr val="black"/>
              </a:solidFill>
            </a:endParaRPr>
          </a:p>
          <a:p>
            <a:pPr marL="233363" indent="-233363">
              <a:defRPr/>
            </a:pPr>
            <a:r>
              <a:rPr lang="en-US" dirty="0" smtClean="0">
                <a:solidFill>
                  <a:prstClr val="black"/>
                </a:solidFill>
              </a:rPr>
              <a:t>Use </a:t>
            </a:r>
            <a:r>
              <a:rPr lang="en-US" dirty="0">
                <a:solidFill>
                  <a:prstClr val="black"/>
                </a:solidFill>
              </a:rPr>
              <a:t>of internet-based speech-to-text (STT) devices/software is not allowed</a:t>
            </a:r>
          </a:p>
          <a:p>
            <a:pPr marL="625475" lvl="1" indent="-225425">
              <a:defRPr/>
            </a:pPr>
            <a:r>
              <a:rPr lang="en-US" sz="1900" dirty="0">
                <a:solidFill>
                  <a:prstClr val="black"/>
                </a:solidFill>
              </a:rPr>
              <a:t>Privacy and security issues</a:t>
            </a:r>
          </a:p>
          <a:p>
            <a:pPr marL="1027113" lvl="2" indent="-227013">
              <a:defRPr/>
            </a:pPr>
            <a:r>
              <a:rPr lang="en-US" sz="1900" dirty="0">
                <a:solidFill>
                  <a:prstClr val="black"/>
                </a:solidFill>
              </a:rPr>
              <a:t>A student’s voice is PII</a:t>
            </a:r>
          </a:p>
          <a:p>
            <a:pPr marL="1027113" lvl="2" indent="-227013">
              <a:defRPr/>
            </a:pPr>
            <a:r>
              <a:rPr lang="en-US" sz="1900" dirty="0">
                <a:solidFill>
                  <a:prstClr val="black"/>
                </a:solidFill>
              </a:rPr>
              <a:t>Exposure of test content to STT provider</a:t>
            </a:r>
          </a:p>
          <a:p>
            <a:pPr marL="625475" lvl="1" indent="-225425">
              <a:defRPr/>
            </a:pPr>
            <a:r>
              <a:rPr lang="en-US" sz="1900" dirty="0">
                <a:solidFill>
                  <a:prstClr val="black"/>
                </a:solidFill>
              </a:rPr>
              <a:t>Embedded operating system accessibility features </a:t>
            </a:r>
            <a:r>
              <a:rPr lang="en-US" sz="1900" dirty="0" smtClean="0">
                <a:solidFill>
                  <a:prstClr val="black"/>
                </a:solidFill>
              </a:rPr>
              <a:t>are not allowed</a:t>
            </a:r>
          </a:p>
          <a:p>
            <a:pPr marL="457200" indent="-457200">
              <a:defRPr/>
            </a:pPr>
            <a:endParaRPr lang="en-US" dirty="0" smtClean="0">
              <a:solidFill>
                <a:schemeClr val="accent5"/>
              </a:solidFill>
            </a:endParaRPr>
          </a:p>
          <a:p>
            <a:pPr marL="233363" indent="-233363">
              <a:defRPr/>
            </a:pPr>
            <a:r>
              <a:rPr lang="en-US" dirty="0" smtClean="0">
                <a:solidFill>
                  <a:schemeClr val="accent5"/>
                </a:solidFill>
              </a:rPr>
              <a:t>Contact CDE Assessment Division with questions about using STT</a:t>
            </a:r>
          </a:p>
          <a:p>
            <a:endParaRPr lang="en-US" dirty="0"/>
          </a:p>
        </p:txBody>
      </p:sp>
      <p:sp>
        <p:nvSpPr>
          <p:cNvPr id="4" name="Slide Number Placeholder 3">
            <a:extLst>
              <a:ext uri="{FF2B5EF4-FFF2-40B4-BE49-F238E27FC236}">
                <a16:creationId xmlns="" xmlns:a16="http://schemas.microsoft.com/office/drawing/2014/main" id="{7CA550CA-9493-4700-87DF-37D97DB3ABE7}"/>
              </a:ext>
            </a:extLst>
          </p:cNvPr>
          <p:cNvSpPr>
            <a:spLocks noGrp="1"/>
          </p:cNvSpPr>
          <p:nvPr>
            <p:ph type="sldNum" sz="quarter" idx="12"/>
          </p:nvPr>
        </p:nvSpPr>
        <p:spPr/>
        <p:txBody>
          <a:bodyPr/>
          <a:lstStyle/>
          <a:p>
            <a:fld id="{C479D5F6-EDCB-402A-AC08-4943A1820E8F}" type="slidenum">
              <a:rPr lang="en-US" smtClean="0"/>
              <a:pPr/>
              <a:t>84</a:t>
            </a:fld>
            <a:endParaRPr lang="en-US" dirty="0"/>
          </a:p>
        </p:txBody>
      </p:sp>
      <p:sp>
        <p:nvSpPr>
          <p:cNvPr id="5" name="7-Point Star 4"/>
          <p:cNvSpPr/>
          <p:nvPr/>
        </p:nvSpPr>
        <p:spPr>
          <a:xfrm>
            <a:off x="7255380" y="25317"/>
            <a:ext cx="1888620" cy="999858"/>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Common Question</a:t>
            </a:r>
            <a:endParaRPr lang="en-US" dirty="0"/>
          </a:p>
        </p:txBody>
      </p:sp>
    </p:spTree>
    <p:extLst>
      <p:ext uri="{BB962C8B-B14F-4D97-AF65-F5344CB8AC3E}">
        <p14:creationId xmlns:p14="http://schemas.microsoft.com/office/powerpoint/2010/main" val="31138579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80416E-8D8A-471E-9D8B-56AA7F3A2522}"/>
              </a:ext>
            </a:extLst>
          </p:cNvPr>
          <p:cNvSpPr>
            <a:spLocks noGrp="1"/>
          </p:cNvSpPr>
          <p:nvPr>
            <p:ph type="title"/>
          </p:nvPr>
        </p:nvSpPr>
        <p:spPr/>
        <p:txBody>
          <a:bodyPr/>
          <a:lstStyle/>
          <a:p>
            <a:r>
              <a:rPr lang="en-US" dirty="0" smtClean="0"/>
              <a:t>Auditory Presentation</a:t>
            </a:r>
            <a:endParaRPr lang="en-US" dirty="0"/>
          </a:p>
        </p:txBody>
      </p:sp>
      <p:sp>
        <p:nvSpPr>
          <p:cNvPr id="3" name="Content Placeholder 2">
            <a:extLst>
              <a:ext uri="{FF2B5EF4-FFF2-40B4-BE49-F238E27FC236}">
                <a16:creationId xmlns="" xmlns:a16="http://schemas.microsoft.com/office/drawing/2014/main" id="{F6CFBD52-9556-4738-9221-31EB9740D766}"/>
              </a:ext>
            </a:extLst>
          </p:cNvPr>
          <p:cNvSpPr>
            <a:spLocks noGrp="1"/>
          </p:cNvSpPr>
          <p:nvPr>
            <p:ph idx="1"/>
          </p:nvPr>
        </p:nvSpPr>
        <p:spPr/>
        <p:txBody>
          <a:bodyPr>
            <a:normAutofit/>
          </a:bodyPr>
          <a:lstStyle/>
          <a:p>
            <a:pPr marL="0" indent="0" fontAlgn="base">
              <a:lnSpc>
                <a:spcPct val="100000"/>
              </a:lnSpc>
              <a:spcBef>
                <a:spcPct val="0"/>
              </a:spcBef>
              <a:spcAft>
                <a:spcPct val="0"/>
              </a:spcAft>
              <a:buNone/>
              <a:defRPr/>
            </a:pPr>
            <a:r>
              <a:rPr lang="en-US" sz="1800" kern="0" dirty="0" smtClean="0">
                <a:solidFill>
                  <a:prstClr val="black"/>
                </a:solidFill>
                <a:ea typeface="ＭＳ Ｐゴシック" pitchFamily="34" charset="-128"/>
              </a:rPr>
              <a:t>Text-to-speech </a:t>
            </a:r>
            <a:r>
              <a:rPr lang="en-US" sz="1800" kern="0" dirty="0">
                <a:solidFill>
                  <a:prstClr val="black"/>
                </a:solidFill>
                <a:ea typeface="ＭＳ Ｐゴシック" pitchFamily="34" charset="-128"/>
              </a:rPr>
              <a:t>and </a:t>
            </a:r>
            <a:r>
              <a:rPr lang="en-US" sz="1800" kern="0" dirty="0" smtClean="0">
                <a:solidFill>
                  <a:prstClr val="black"/>
                </a:solidFill>
                <a:ea typeface="ＭＳ Ｐゴシック" pitchFamily="34" charset="-128"/>
              </a:rPr>
              <a:t>oral script both provide auditory presentation of the assessment</a:t>
            </a:r>
            <a:endParaRPr lang="en-US" sz="1800" kern="0" dirty="0">
              <a:solidFill>
                <a:prstClr val="black"/>
              </a:solidFill>
              <a:ea typeface="ＭＳ Ｐゴシック" pitchFamily="34" charset="-128"/>
            </a:endParaRPr>
          </a:p>
          <a:p>
            <a:pPr marL="342900" indent="-342900" fontAlgn="base">
              <a:lnSpc>
                <a:spcPct val="100000"/>
              </a:lnSpc>
              <a:spcBef>
                <a:spcPct val="0"/>
              </a:spcBef>
              <a:spcAft>
                <a:spcPct val="0"/>
              </a:spcAft>
              <a:defRPr/>
            </a:pPr>
            <a:endParaRPr lang="en-US" sz="1800" b="1" kern="0" dirty="0">
              <a:solidFill>
                <a:prstClr val="black"/>
              </a:solidFill>
              <a:ea typeface="ＭＳ Ｐゴシック" pitchFamily="34" charset="-128"/>
            </a:endParaRPr>
          </a:p>
          <a:p>
            <a:pPr marL="342900" indent="-342900" fontAlgn="base">
              <a:lnSpc>
                <a:spcPct val="100000"/>
              </a:lnSpc>
              <a:spcBef>
                <a:spcPct val="0"/>
              </a:spcBef>
              <a:spcAft>
                <a:spcPct val="0"/>
              </a:spcAft>
              <a:defRPr/>
            </a:pPr>
            <a:r>
              <a:rPr lang="en-US" sz="1800" b="1" kern="0" dirty="0">
                <a:solidFill>
                  <a:prstClr val="black"/>
                </a:solidFill>
                <a:ea typeface="ＭＳ Ｐゴシック" pitchFamily="34" charset="-128"/>
              </a:rPr>
              <a:t>Auditory Presentation: Text-to-Speech (TTS) </a:t>
            </a:r>
            <a:r>
              <a:rPr lang="en-US" sz="1800" kern="0" dirty="0">
                <a:solidFill>
                  <a:prstClr val="black"/>
                </a:solidFill>
                <a:ea typeface="ＭＳ Ｐゴシック" pitchFamily="34" charset="-128"/>
              </a:rPr>
              <a:t>–</a:t>
            </a:r>
            <a:r>
              <a:rPr lang="en-US" sz="1800" b="1" kern="0" dirty="0">
                <a:solidFill>
                  <a:prstClr val="black"/>
                </a:solidFill>
                <a:ea typeface="ＭＳ Ｐゴシック" pitchFamily="34" charset="-128"/>
              </a:rPr>
              <a:t> </a:t>
            </a:r>
            <a:r>
              <a:rPr lang="en-US" sz="1800" kern="0" dirty="0">
                <a:solidFill>
                  <a:prstClr val="black"/>
                </a:solidFill>
                <a:ea typeface="ＭＳ Ｐゴシック" pitchFamily="34" charset="-128"/>
              </a:rPr>
              <a:t>TestNav reads the </a:t>
            </a:r>
            <a:r>
              <a:rPr lang="en-US" sz="1800" kern="0" dirty="0" smtClean="0">
                <a:solidFill>
                  <a:prstClr val="black"/>
                </a:solidFill>
                <a:ea typeface="ＭＳ Ｐゴシック" pitchFamily="34" charset="-128"/>
              </a:rPr>
              <a:t>assessment content </a:t>
            </a:r>
            <a:r>
              <a:rPr lang="en-US" sz="1800" kern="0" dirty="0">
                <a:solidFill>
                  <a:prstClr val="black"/>
                </a:solidFill>
                <a:ea typeface="ＭＳ Ｐゴシック" pitchFamily="34" charset="-128"/>
              </a:rPr>
              <a:t>via the embedded TTS functionality</a:t>
            </a:r>
          </a:p>
          <a:p>
            <a:pPr marL="800100" lvl="1" indent="-342900" fontAlgn="base">
              <a:lnSpc>
                <a:spcPct val="100000"/>
              </a:lnSpc>
              <a:spcBef>
                <a:spcPct val="0"/>
              </a:spcBef>
              <a:spcAft>
                <a:spcPct val="0"/>
              </a:spcAft>
              <a:defRPr/>
            </a:pPr>
            <a:r>
              <a:rPr lang="en-US" sz="1800" kern="0" dirty="0">
                <a:solidFill>
                  <a:prstClr val="black"/>
                </a:solidFill>
                <a:ea typeface="ＭＳ Ｐゴシック" pitchFamily="34" charset="-128"/>
              </a:rPr>
              <a:t>Computer-based testing</a:t>
            </a:r>
          </a:p>
          <a:p>
            <a:pPr marL="800100" lvl="1" indent="-342900" fontAlgn="base">
              <a:lnSpc>
                <a:spcPct val="100000"/>
              </a:lnSpc>
              <a:spcBef>
                <a:spcPct val="0"/>
              </a:spcBef>
              <a:spcAft>
                <a:spcPct val="0"/>
              </a:spcAft>
              <a:defRPr/>
            </a:pPr>
            <a:r>
              <a:rPr lang="en-US" sz="1800" kern="0" dirty="0">
                <a:solidFill>
                  <a:prstClr val="black"/>
                </a:solidFill>
                <a:ea typeface="ＭＳ Ｐゴシック" pitchFamily="34" charset="-128"/>
              </a:rPr>
              <a:t>This form is </a:t>
            </a:r>
            <a:r>
              <a:rPr lang="en-US" sz="1800" b="1" kern="0" dirty="0">
                <a:solidFill>
                  <a:prstClr val="black"/>
                </a:solidFill>
                <a:ea typeface="ＭＳ Ｐゴシック" pitchFamily="34" charset="-128"/>
              </a:rPr>
              <a:t>not</a:t>
            </a:r>
            <a:r>
              <a:rPr lang="en-US" sz="1800" kern="0" dirty="0">
                <a:solidFill>
                  <a:prstClr val="black"/>
                </a:solidFill>
                <a:ea typeface="ＭＳ Ｐゴシック" pitchFamily="34" charset="-128"/>
              </a:rPr>
              <a:t> for blind or low-vision students</a:t>
            </a:r>
          </a:p>
          <a:p>
            <a:pPr marL="800100" lvl="1" indent="-342900" fontAlgn="base">
              <a:lnSpc>
                <a:spcPct val="100000"/>
              </a:lnSpc>
              <a:spcBef>
                <a:spcPct val="0"/>
              </a:spcBef>
              <a:spcAft>
                <a:spcPct val="0"/>
              </a:spcAft>
              <a:defRPr/>
            </a:pPr>
            <a:r>
              <a:rPr lang="en-US" sz="1800" kern="0" dirty="0">
                <a:solidFill>
                  <a:prstClr val="black"/>
                </a:solidFill>
                <a:ea typeface="ＭＳ Ｐゴシック" pitchFamily="34" charset="-128"/>
              </a:rPr>
              <a:t>TTS is an accessibility feature for math, science, and social studies</a:t>
            </a:r>
          </a:p>
          <a:p>
            <a:pPr marL="800100" lvl="1" indent="-342900" fontAlgn="base">
              <a:lnSpc>
                <a:spcPct val="100000"/>
              </a:lnSpc>
              <a:spcBef>
                <a:spcPct val="0"/>
              </a:spcBef>
              <a:spcAft>
                <a:spcPct val="0"/>
              </a:spcAft>
              <a:defRPr/>
            </a:pPr>
            <a:r>
              <a:rPr lang="en-US" sz="1800" kern="0" dirty="0">
                <a:solidFill>
                  <a:prstClr val="black"/>
                </a:solidFill>
                <a:ea typeface="ＭＳ Ｐゴシック" pitchFamily="34" charset="-128"/>
              </a:rPr>
              <a:t>TTS is a unique accommodation for ELA</a:t>
            </a:r>
          </a:p>
          <a:p>
            <a:pPr marL="342900" indent="-342900" fontAlgn="base">
              <a:lnSpc>
                <a:spcPct val="100000"/>
              </a:lnSpc>
              <a:spcBef>
                <a:spcPct val="0"/>
              </a:spcBef>
              <a:spcAft>
                <a:spcPct val="0"/>
              </a:spcAft>
              <a:defRPr/>
            </a:pPr>
            <a:endParaRPr lang="en-US" sz="1800" b="1" kern="0" dirty="0">
              <a:solidFill>
                <a:prstClr val="black"/>
              </a:solidFill>
              <a:ea typeface="ＭＳ Ｐゴシック" pitchFamily="34" charset="-128"/>
            </a:endParaRPr>
          </a:p>
          <a:p>
            <a:pPr marL="342900" indent="-342900" fontAlgn="base">
              <a:lnSpc>
                <a:spcPct val="100000"/>
              </a:lnSpc>
              <a:spcBef>
                <a:spcPct val="0"/>
              </a:spcBef>
              <a:spcAft>
                <a:spcPct val="0"/>
              </a:spcAft>
              <a:defRPr/>
            </a:pPr>
            <a:r>
              <a:rPr lang="en-US" sz="1800" b="1" kern="0" dirty="0">
                <a:solidFill>
                  <a:prstClr val="black"/>
                </a:solidFill>
                <a:ea typeface="ＭＳ Ｐゴシック" pitchFamily="34" charset="-128"/>
              </a:rPr>
              <a:t>Auditory Presentation: Oral Script </a:t>
            </a:r>
            <a:r>
              <a:rPr lang="en-US" sz="1800" kern="0" dirty="0">
                <a:solidFill>
                  <a:prstClr val="black"/>
                </a:solidFill>
                <a:ea typeface="ＭＳ Ｐゴシック" pitchFamily="34" charset="-128"/>
              </a:rPr>
              <a:t>– Assessment </a:t>
            </a:r>
            <a:r>
              <a:rPr lang="en-US" sz="1800" kern="0" dirty="0" smtClean="0">
                <a:solidFill>
                  <a:prstClr val="black"/>
                </a:solidFill>
                <a:ea typeface="ＭＳ Ｐゴシック" pitchFamily="34" charset="-128"/>
              </a:rPr>
              <a:t>content is </a:t>
            </a:r>
            <a:r>
              <a:rPr lang="en-US" sz="1800" kern="0" dirty="0">
                <a:solidFill>
                  <a:prstClr val="black"/>
                </a:solidFill>
                <a:ea typeface="ＭＳ Ｐゴシック" pitchFamily="34" charset="-128"/>
              </a:rPr>
              <a:t>read aloud by Test Administrator</a:t>
            </a:r>
          </a:p>
          <a:p>
            <a:pPr marL="800100" lvl="1" indent="-342900" fontAlgn="base">
              <a:lnSpc>
                <a:spcPct val="100000"/>
              </a:lnSpc>
              <a:spcBef>
                <a:spcPct val="0"/>
              </a:spcBef>
              <a:spcAft>
                <a:spcPct val="0"/>
              </a:spcAft>
              <a:defRPr/>
            </a:pPr>
            <a:r>
              <a:rPr lang="en-US" sz="1800" kern="0" dirty="0">
                <a:solidFill>
                  <a:prstClr val="black"/>
                </a:solidFill>
                <a:ea typeface="ＭＳ Ｐゴシック" pitchFamily="34" charset="-128"/>
              </a:rPr>
              <a:t>Typically paper-based testing</a:t>
            </a:r>
          </a:p>
          <a:p>
            <a:pPr marL="800100" lvl="1" indent="-342900" fontAlgn="base">
              <a:lnSpc>
                <a:spcPct val="100000"/>
              </a:lnSpc>
              <a:spcBef>
                <a:spcPct val="0"/>
              </a:spcBef>
              <a:spcAft>
                <a:spcPct val="0"/>
              </a:spcAft>
              <a:defRPr/>
            </a:pPr>
            <a:r>
              <a:rPr lang="en-US" sz="1800" kern="0" dirty="0">
                <a:solidFill>
                  <a:prstClr val="black"/>
                </a:solidFill>
                <a:ea typeface="ＭＳ Ｐゴシック" pitchFamily="34" charset="-128"/>
              </a:rPr>
              <a:t>Oral script is an accessibility feature for </a:t>
            </a:r>
            <a:r>
              <a:rPr lang="en-US" sz="1800" kern="0" dirty="0" smtClean="0">
                <a:solidFill>
                  <a:prstClr val="black"/>
                </a:solidFill>
                <a:ea typeface="ＭＳ Ｐゴシック" pitchFamily="34" charset="-128"/>
              </a:rPr>
              <a:t>PBT </a:t>
            </a:r>
            <a:r>
              <a:rPr lang="en-US" sz="1800" kern="0" dirty="0">
                <a:solidFill>
                  <a:prstClr val="black"/>
                </a:solidFill>
                <a:ea typeface="ＭＳ Ｐゴシック" pitchFamily="34" charset="-128"/>
              </a:rPr>
              <a:t>math, science, and social studies only</a:t>
            </a:r>
          </a:p>
          <a:p>
            <a:pPr marL="800100" lvl="1" indent="-342900" fontAlgn="base">
              <a:lnSpc>
                <a:spcPct val="100000"/>
              </a:lnSpc>
              <a:spcBef>
                <a:spcPct val="0"/>
              </a:spcBef>
              <a:spcAft>
                <a:spcPct val="0"/>
              </a:spcAft>
              <a:defRPr/>
            </a:pPr>
            <a:r>
              <a:rPr lang="en-US" sz="1800" kern="0" dirty="0">
                <a:solidFill>
                  <a:prstClr val="black"/>
                </a:solidFill>
                <a:ea typeface="ＭＳ Ｐゴシック" pitchFamily="34" charset="-128"/>
              </a:rPr>
              <a:t>Oral script is a unique accommodation for ELA and CSLA</a:t>
            </a:r>
          </a:p>
          <a:p>
            <a:pPr marL="342900" indent="-342900" fontAlgn="base">
              <a:spcBef>
                <a:spcPct val="0"/>
              </a:spcBef>
              <a:spcAft>
                <a:spcPct val="0"/>
              </a:spcAft>
              <a:defRPr/>
            </a:pPr>
            <a:endParaRPr lang="en-US" sz="1800" b="1" kern="0" dirty="0">
              <a:solidFill>
                <a:prstClr val="black"/>
              </a:solidFill>
              <a:ea typeface="ＭＳ Ｐゴシック" pitchFamily="34" charset="-128"/>
            </a:endParaRPr>
          </a:p>
          <a:p>
            <a:endParaRPr lang="en-US" sz="1800" dirty="0"/>
          </a:p>
          <a:p>
            <a:endParaRPr lang="en-US" dirty="0"/>
          </a:p>
        </p:txBody>
      </p:sp>
      <p:sp>
        <p:nvSpPr>
          <p:cNvPr id="4" name="Slide Number Placeholder 3">
            <a:extLst>
              <a:ext uri="{FF2B5EF4-FFF2-40B4-BE49-F238E27FC236}">
                <a16:creationId xmlns="" xmlns:a16="http://schemas.microsoft.com/office/drawing/2014/main" id="{FCB363E6-4175-49A4-962E-F2FF08B02929}"/>
              </a:ext>
            </a:extLst>
          </p:cNvPr>
          <p:cNvSpPr>
            <a:spLocks noGrp="1"/>
          </p:cNvSpPr>
          <p:nvPr>
            <p:ph type="sldNum" sz="quarter" idx="12"/>
          </p:nvPr>
        </p:nvSpPr>
        <p:spPr/>
        <p:txBody>
          <a:bodyPr/>
          <a:lstStyle/>
          <a:p>
            <a:fld id="{C479D5F6-EDCB-402A-AC08-4943A1820E8F}" type="slidenum">
              <a:rPr lang="en-US" smtClean="0"/>
              <a:pPr/>
              <a:t>85</a:t>
            </a:fld>
            <a:endParaRPr lang="en-US" dirty="0"/>
          </a:p>
        </p:txBody>
      </p:sp>
    </p:spTree>
    <p:extLst>
      <p:ext uri="{BB962C8B-B14F-4D97-AF65-F5344CB8AC3E}">
        <p14:creationId xmlns:p14="http://schemas.microsoft.com/office/powerpoint/2010/main" val="36632964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98B8D1-DE67-4669-8504-438E519A6319}"/>
              </a:ext>
            </a:extLst>
          </p:cNvPr>
          <p:cNvSpPr>
            <a:spLocks noGrp="1"/>
          </p:cNvSpPr>
          <p:nvPr>
            <p:ph type="title"/>
          </p:nvPr>
        </p:nvSpPr>
        <p:spPr/>
        <p:txBody>
          <a:bodyPr/>
          <a:lstStyle/>
          <a:p>
            <a:r>
              <a:rPr lang="en-US" dirty="0"/>
              <a:t>Auditory Presentation</a:t>
            </a:r>
          </a:p>
        </p:txBody>
      </p:sp>
      <p:sp>
        <p:nvSpPr>
          <p:cNvPr id="3" name="Content Placeholder 2">
            <a:extLst>
              <a:ext uri="{FF2B5EF4-FFF2-40B4-BE49-F238E27FC236}">
                <a16:creationId xmlns="" xmlns:a16="http://schemas.microsoft.com/office/drawing/2014/main" id="{A042CE12-F2A4-43F6-8863-E8D9A09D06B7}"/>
              </a:ext>
            </a:extLst>
          </p:cNvPr>
          <p:cNvSpPr>
            <a:spLocks noGrp="1"/>
          </p:cNvSpPr>
          <p:nvPr>
            <p:ph idx="1"/>
          </p:nvPr>
        </p:nvSpPr>
        <p:spPr/>
        <p:txBody>
          <a:bodyPr/>
          <a:lstStyle/>
          <a:p>
            <a:pPr>
              <a:lnSpc>
                <a:spcPct val="100000"/>
              </a:lnSpc>
              <a:spcBef>
                <a:spcPts val="0"/>
              </a:spcBef>
              <a:defRPr/>
            </a:pPr>
            <a:r>
              <a:rPr lang="en-US" sz="1800" b="1" dirty="0">
                <a:solidFill>
                  <a:sysClr val="windowText" lastClr="000000"/>
                </a:solidFill>
              </a:rPr>
              <a:t>Computer-based testing</a:t>
            </a:r>
          </a:p>
          <a:p>
            <a:pPr marL="685800" indent="-285750">
              <a:lnSpc>
                <a:spcPct val="100000"/>
              </a:lnSpc>
              <a:spcBef>
                <a:spcPts val="0"/>
              </a:spcBef>
              <a:defRPr/>
            </a:pPr>
            <a:r>
              <a:rPr lang="en-US" sz="1800" dirty="0">
                <a:solidFill>
                  <a:prstClr val="black"/>
                </a:solidFill>
              </a:rPr>
              <a:t>Students use Text-to-Speech in English </a:t>
            </a:r>
            <a:r>
              <a:rPr lang="en-US" sz="1800" dirty="0" smtClean="0">
                <a:solidFill>
                  <a:prstClr val="black"/>
                </a:solidFill>
              </a:rPr>
              <a:t>or Spanish</a:t>
            </a:r>
          </a:p>
          <a:p>
            <a:pPr marL="1371600" lvl="1" indent="-285750">
              <a:lnSpc>
                <a:spcPct val="100000"/>
              </a:lnSpc>
              <a:spcBef>
                <a:spcPts val="0"/>
              </a:spcBef>
              <a:defRPr/>
            </a:pPr>
            <a:r>
              <a:rPr lang="en-US" sz="1800" dirty="0" smtClean="0">
                <a:solidFill>
                  <a:prstClr val="black"/>
                </a:solidFill>
              </a:rPr>
              <a:t>ELA TTS use requires CDE Assessment Division-approved UAR</a:t>
            </a:r>
          </a:p>
          <a:p>
            <a:pPr marL="685800" indent="-285750">
              <a:lnSpc>
                <a:spcPct val="100000"/>
              </a:lnSpc>
              <a:spcBef>
                <a:spcPts val="0"/>
              </a:spcBef>
              <a:defRPr/>
            </a:pPr>
            <a:r>
              <a:rPr lang="en-US" sz="1800" dirty="0" smtClean="0">
                <a:solidFill>
                  <a:prstClr val="black"/>
                </a:solidFill>
              </a:rPr>
              <a:t>Math</a:t>
            </a:r>
            <a:r>
              <a:rPr lang="en-US" sz="1800" dirty="0">
                <a:solidFill>
                  <a:prstClr val="black"/>
                </a:solidFill>
              </a:rPr>
              <a:t>, science, and social studies oral scripts available for:</a:t>
            </a:r>
          </a:p>
          <a:p>
            <a:pPr marL="1371600" lvl="1" indent="-285750">
              <a:lnSpc>
                <a:spcPct val="100000"/>
              </a:lnSpc>
              <a:spcBef>
                <a:spcPts val="0"/>
              </a:spcBef>
              <a:defRPr/>
            </a:pPr>
            <a:r>
              <a:rPr lang="en-US" sz="1800" dirty="0">
                <a:solidFill>
                  <a:prstClr val="black"/>
                </a:solidFill>
              </a:rPr>
              <a:t>Translation into language other than </a:t>
            </a:r>
            <a:r>
              <a:rPr lang="en-US" sz="1800" dirty="0" err="1">
                <a:solidFill>
                  <a:prstClr val="black"/>
                </a:solidFill>
              </a:rPr>
              <a:t>Eng</a:t>
            </a:r>
            <a:r>
              <a:rPr lang="en-US" sz="1800" dirty="0">
                <a:solidFill>
                  <a:prstClr val="black"/>
                </a:solidFill>
              </a:rPr>
              <a:t>/Spa, including sign language</a:t>
            </a:r>
          </a:p>
          <a:p>
            <a:pPr marL="1828800" lvl="2" indent="-285750">
              <a:lnSpc>
                <a:spcPct val="100000"/>
              </a:lnSpc>
              <a:spcBef>
                <a:spcPts val="0"/>
              </a:spcBef>
              <a:defRPr/>
            </a:pPr>
            <a:r>
              <a:rPr lang="en-US" dirty="0">
                <a:solidFill>
                  <a:prstClr val="black"/>
                </a:solidFill>
              </a:rPr>
              <a:t>Student responses translated and transcribed into TestNav</a:t>
            </a:r>
          </a:p>
          <a:p>
            <a:pPr>
              <a:lnSpc>
                <a:spcPct val="100000"/>
              </a:lnSpc>
              <a:spcBef>
                <a:spcPts val="0"/>
              </a:spcBef>
              <a:defRPr/>
            </a:pPr>
            <a:endParaRPr lang="en-US" sz="1800" b="1" dirty="0">
              <a:solidFill>
                <a:sysClr val="windowText" lastClr="000000"/>
              </a:solidFill>
            </a:endParaRPr>
          </a:p>
          <a:p>
            <a:pPr>
              <a:lnSpc>
                <a:spcPct val="100000"/>
              </a:lnSpc>
              <a:spcBef>
                <a:spcPts val="0"/>
              </a:spcBef>
              <a:defRPr/>
            </a:pPr>
            <a:r>
              <a:rPr lang="en-US" sz="1800" b="1" dirty="0">
                <a:solidFill>
                  <a:sysClr val="windowText" lastClr="000000"/>
                </a:solidFill>
              </a:rPr>
              <a:t>Paper-based testing</a:t>
            </a:r>
          </a:p>
          <a:p>
            <a:pPr marL="685800" indent="-285750">
              <a:lnSpc>
                <a:spcPct val="100000"/>
              </a:lnSpc>
              <a:spcBef>
                <a:spcPts val="0"/>
              </a:spcBef>
              <a:defRPr/>
            </a:pPr>
            <a:r>
              <a:rPr lang="en-US" sz="1800" dirty="0">
                <a:solidFill>
                  <a:prstClr val="black"/>
                </a:solidFill>
              </a:rPr>
              <a:t>Math, science, and social studies oral scripts available for:</a:t>
            </a:r>
          </a:p>
          <a:p>
            <a:pPr marL="1371600" lvl="1" indent="-285750">
              <a:lnSpc>
                <a:spcPct val="100000"/>
              </a:lnSpc>
              <a:spcBef>
                <a:spcPts val="0"/>
              </a:spcBef>
              <a:defRPr/>
            </a:pPr>
            <a:r>
              <a:rPr lang="en-US" sz="1800" dirty="0">
                <a:solidFill>
                  <a:prstClr val="black"/>
                </a:solidFill>
              </a:rPr>
              <a:t>English</a:t>
            </a:r>
          </a:p>
          <a:p>
            <a:pPr marL="1371600" lvl="1" indent="-285750">
              <a:lnSpc>
                <a:spcPct val="100000"/>
              </a:lnSpc>
              <a:spcBef>
                <a:spcPts val="0"/>
              </a:spcBef>
              <a:defRPr/>
            </a:pPr>
            <a:r>
              <a:rPr lang="en-US" sz="1800" dirty="0">
                <a:solidFill>
                  <a:prstClr val="black"/>
                </a:solidFill>
              </a:rPr>
              <a:t>Spanish</a:t>
            </a:r>
          </a:p>
          <a:p>
            <a:pPr marL="1371600" lvl="1" indent="-285750">
              <a:lnSpc>
                <a:spcPct val="100000"/>
              </a:lnSpc>
              <a:spcBef>
                <a:spcPts val="0"/>
              </a:spcBef>
              <a:defRPr/>
            </a:pPr>
            <a:r>
              <a:rPr lang="en-US" sz="1800" dirty="0">
                <a:solidFill>
                  <a:prstClr val="black"/>
                </a:solidFill>
              </a:rPr>
              <a:t>Translation into language other than </a:t>
            </a:r>
            <a:r>
              <a:rPr lang="en-US" sz="1800" dirty="0" err="1">
                <a:solidFill>
                  <a:prstClr val="black"/>
                </a:solidFill>
              </a:rPr>
              <a:t>Eng</a:t>
            </a:r>
            <a:r>
              <a:rPr lang="en-US" sz="1800" dirty="0">
                <a:solidFill>
                  <a:prstClr val="black"/>
                </a:solidFill>
              </a:rPr>
              <a:t>/Spa, including sign language</a:t>
            </a:r>
          </a:p>
          <a:p>
            <a:pPr marL="1828800" lvl="2" indent="-285750">
              <a:lnSpc>
                <a:spcPct val="100000"/>
              </a:lnSpc>
              <a:spcBef>
                <a:spcPts val="0"/>
              </a:spcBef>
              <a:defRPr/>
            </a:pPr>
            <a:r>
              <a:rPr lang="en-US" dirty="0">
                <a:solidFill>
                  <a:prstClr val="black"/>
                </a:solidFill>
              </a:rPr>
              <a:t>Student responses translated and transcribed into test book</a:t>
            </a:r>
          </a:p>
          <a:p>
            <a:pPr marL="685800" indent="-285750">
              <a:lnSpc>
                <a:spcPct val="100000"/>
              </a:lnSpc>
              <a:spcBef>
                <a:spcPts val="0"/>
              </a:spcBef>
              <a:defRPr/>
            </a:pPr>
            <a:r>
              <a:rPr lang="en-US" sz="1800" dirty="0">
                <a:solidFill>
                  <a:prstClr val="black"/>
                </a:solidFill>
              </a:rPr>
              <a:t>ELA and CSLA</a:t>
            </a:r>
          </a:p>
          <a:p>
            <a:pPr marL="1371600" lvl="1" indent="-285750">
              <a:lnSpc>
                <a:spcPct val="100000"/>
              </a:lnSpc>
              <a:spcBef>
                <a:spcPts val="0"/>
              </a:spcBef>
              <a:defRPr/>
            </a:pPr>
            <a:r>
              <a:rPr lang="en-US" sz="1800" dirty="0">
                <a:solidFill>
                  <a:prstClr val="black"/>
                </a:solidFill>
              </a:rPr>
              <a:t>Must be approved for UAR</a:t>
            </a:r>
          </a:p>
          <a:p>
            <a:pPr marL="1371600" lvl="1" indent="-285750">
              <a:lnSpc>
                <a:spcPct val="100000"/>
              </a:lnSpc>
              <a:spcBef>
                <a:spcPts val="0"/>
              </a:spcBef>
              <a:defRPr/>
            </a:pPr>
            <a:r>
              <a:rPr lang="en-US" sz="1800" dirty="0" smtClean="0">
                <a:solidFill>
                  <a:prstClr val="black"/>
                </a:solidFill>
              </a:rPr>
              <a:t>Sign language, English for </a:t>
            </a:r>
            <a:r>
              <a:rPr lang="en-US" sz="1800" dirty="0">
                <a:solidFill>
                  <a:prstClr val="black"/>
                </a:solidFill>
              </a:rPr>
              <a:t>ELA, Spanish for CSLA</a:t>
            </a:r>
          </a:p>
          <a:p>
            <a:pPr marL="1371600" lvl="1" indent="-285750">
              <a:lnSpc>
                <a:spcPct val="100000"/>
              </a:lnSpc>
              <a:spcBef>
                <a:spcPts val="0"/>
              </a:spcBef>
              <a:defRPr/>
            </a:pPr>
            <a:r>
              <a:rPr lang="en-US" sz="1800" dirty="0">
                <a:solidFill>
                  <a:prstClr val="black"/>
                </a:solidFill>
              </a:rPr>
              <a:t>No script – follow audio guidelines</a:t>
            </a:r>
            <a:endParaRPr lang="en-US" sz="1800" dirty="0"/>
          </a:p>
          <a:p>
            <a:endParaRPr lang="en-US" dirty="0"/>
          </a:p>
        </p:txBody>
      </p:sp>
      <p:sp>
        <p:nvSpPr>
          <p:cNvPr id="4" name="Slide Number Placeholder 3">
            <a:extLst>
              <a:ext uri="{FF2B5EF4-FFF2-40B4-BE49-F238E27FC236}">
                <a16:creationId xmlns="" xmlns:a16="http://schemas.microsoft.com/office/drawing/2014/main" id="{13E3AB8A-81F9-4594-8825-5DFD79157257}"/>
              </a:ext>
            </a:extLst>
          </p:cNvPr>
          <p:cNvSpPr>
            <a:spLocks noGrp="1"/>
          </p:cNvSpPr>
          <p:nvPr>
            <p:ph type="sldNum" sz="quarter" idx="12"/>
          </p:nvPr>
        </p:nvSpPr>
        <p:spPr/>
        <p:txBody>
          <a:bodyPr/>
          <a:lstStyle/>
          <a:p>
            <a:fld id="{C479D5F6-EDCB-402A-AC08-4943A1820E8F}" type="slidenum">
              <a:rPr lang="en-US" smtClean="0"/>
              <a:pPr/>
              <a:t>86</a:t>
            </a:fld>
            <a:endParaRPr lang="en-US" dirty="0"/>
          </a:p>
        </p:txBody>
      </p:sp>
    </p:spTree>
    <p:extLst>
      <p:ext uri="{BB962C8B-B14F-4D97-AF65-F5344CB8AC3E}">
        <p14:creationId xmlns:p14="http://schemas.microsoft.com/office/powerpoint/2010/main" val="4278160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98B8D1-DE67-4669-8504-438E519A6319}"/>
              </a:ext>
            </a:extLst>
          </p:cNvPr>
          <p:cNvSpPr>
            <a:spLocks noGrp="1"/>
          </p:cNvSpPr>
          <p:nvPr>
            <p:ph type="title"/>
          </p:nvPr>
        </p:nvSpPr>
        <p:spPr/>
        <p:txBody>
          <a:bodyPr/>
          <a:lstStyle/>
          <a:p>
            <a:r>
              <a:rPr lang="en-US" dirty="0"/>
              <a:t>Auditory Presentation – Oral Script</a:t>
            </a:r>
          </a:p>
        </p:txBody>
      </p:sp>
      <p:sp>
        <p:nvSpPr>
          <p:cNvPr id="3" name="Content Placeholder 2">
            <a:extLst>
              <a:ext uri="{FF2B5EF4-FFF2-40B4-BE49-F238E27FC236}">
                <a16:creationId xmlns="" xmlns:a16="http://schemas.microsoft.com/office/drawing/2014/main" id="{A042CE12-F2A4-43F6-8863-E8D9A09D06B7}"/>
              </a:ext>
            </a:extLst>
          </p:cNvPr>
          <p:cNvSpPr>
            <a:spLocks noGrp="1"/>
          </p:cNvSpPr>
          <p:nvPr>
            <p:ph idx="1"/>
          </p:nvPr>
        </p:nvSpPr>
        <p:spPr>
          <a:xfrm>
            <a:off x="628650" y="848550"/>
            <a:ext cx="7886700" cy="5379722"/>
          </a:xfrm>
        </p:spPr>
        <p:txBody>
          <a:bodyPr>
            <a:normAutofit/>
          </a:bodyPr>
          <a:lstStyle/>
          <a:p>
            <a:pPr marL="57150">
              <a:lnSpc>
                <a:spcPct val="100000"/>
              </a:lnSpc>
              <a:defRPr/>
            </a:pPr>
            <a:r>
              <a:rPr lang="en-US" sz="1800" dirty="0">
                <a:solidFill>
                  <a:sysClr val="windowText" lastClr="000000"/>
                </a:solidFill>
              </a:rPr>
              <a:t>Oral script guidelines</a:t>
            </a:r>
          </a:p>
          <a:p>
            <a:pPr marL="685800" indent="-285750">
              <a:lnSpc>
                <a:spcPct val="100000"/>
              </a:lnSpc>
              <a:spcBef>
                <a:spcPts val="0"/>
              </a:spcBef>
              <a:defRPr/>
            </a:pPr>
            <a:r>
              <a:rPr lang="en-US" sz="1800" dirty="0">
                <a:solidFill>
                  <a:prstClr val="black"/>
                </a:solidFill>
              </a:rPr>
              <a:t>A trained Test Administrator may be provided to read the entire test orally to a student who is unable to decode text</a:t>
            </a:r>
          </a:p>
          <a:p>
            <a:pPr marL="1371600" lvl="1" indent="-285750">
              <a:lnSpc>
                <a:spcPct val="100000"/>
              </a:lnSpc>
              <a:spcBef>
                <a:spcPts val="0"/>
              </a:spcBef>
              <a:defRPr/>
            </a:pPr>
            <a:r>
              <a:rPr lang="en-US" sz="1800" dirty="0">
                <a:solidFill>
                  <a:prstClr val="black"/>
                </a:solidFill>
              </a:rPr>
              <a:t>Individual words must not be read to students </a:t>
            </a:r>
          </a:p>
          <a:p>
            <a:pPr marL="685800" indent="-285750">
              <a:lnSpc>
                <a:spcPct val="100000"/>
              </a:lnSpc>
              <a:defRPr/>
            </a:pPr>
            <a:r>
              <a:rPr lang="en-US" sz="1800" dirty="0">
                <a:solidFill>
                  <a:prstClr val="black"/>
                </a:solidFill>
              </a:rPr>
              <a:t>Oral scripts should be provided to students on an individual basis</a:t>
            </a:r>
          </a:p>
          <a:p>
            <a:pPr marL="1371600" lvl="1" indent="-285750">
              <a:lnSpc>
                <a:spcPct val="100000"/>
              </a:lnSpc>
              <a:defRPr/>
            </a:pPr>
            <a:r>
              <a:rPr lang="en-US" sz="1800" dirty="0">
                <a:solidFill>
                  <a:prstClr val="black"/>
                </a:solidFill>
              </a:rPr>
              <a:t>A student should have the option of asking a reader to slow down or repeat text</a:t>
            </a:r>
          </a:p>
          <a:p>
            <a:pPr marL="685800" indent="-285750">
              <a:lnSpc>
                <a:spcPct val="100000"/>
              </a:lnSpc>
              <a:defRPr/>
            </a:pPr>
            <a:r>
              <a:rPr lang="en-US" sz="1800" dirty="0">
                <a:solidFill>
                  <a:sysClr val="windowText" lastClr="000000"/>
                </a:solidFill>
              </a:rPr>
              <a:t>Math, science, and social studies: </a:t>
            </a:r>
            <a:r>
              <a:rPr lang="en-US" sz="1800" dirty="0" smtClean="0">
                <a:solidFill>
                  <a:sysClr val="windowText" lastClr="000000"/>
                </a:solidFill>
              </a:rPr>
              <a:t>t</a:t>
            </a:r>
            <a:r>
              <a:rPr lang="en-US" sz="1800" dirty="0" smtClean="0">
                <a:solidFill>
                  <a:prstClr val="black"/>
                </a:solidFill>
              </a:rPr>
              <a:t>he </a:t>
            </a:r>
            <a:r>
              <a:rPr lang="en-US" sz="1800" dirty="0">
                <a:solidFill>
                  <a:prstClr val="black"/>
                </a:solidFill>
              </a:rPr>
              <a:t>Test Administrator must </a:t>
            </a:r>
            <a:r>
              <a:rPr lang="en-US" sz="1800" dirty="0">
                <a:solidFill>
                  <a:sysClr val="windowText" lastClr="000000"/>
                </a:solidFill>
              </a:rPr>
              <a:t>follow the script and not read from a test book or device screen</a:t>
            </a:r>
          </a:p>
          <a:p>
            <a:pPr marL="685800" indent="-285750">
              <a:lnSpc>
                <a:spcPct val="100000"/>
              </a:lnSpc>
              <a:defRPr/>
            </a:pPr>
            <a:r>
              <a:rPr lang="en-US" sz="1800" b="1" dirty="0">
                <a:solidFill>
                  <a:sysClr val="windowText" lastClr="000000"/>
                </a:solidFill>
              </a:rPr>
              <a:t>Scripts are secure and must be returned to Pearson</a:t>
            </a:r>
          </a:p>
          <a:p>
            <a:pPr marL="57150">
              <a:lnSpc>
                <a:spcPct val="100000"/>
              </a:lnSpc>
              <a:defRPr/>
            </a:pPr>
            <a:r>
              <a:rPr lang="en-US" sz="1800" dirty="0">
                <a:solidFill>
                  <a:sysClr val="windowText" lastClr="000000"/>
                </a:solidFill>
              </a:rPr>
              <a:t>CBT with oral script</a:t>
            </a:r>
          </a:p>
          <a:p>
            <a:pPr marL="685800" indent="-285750">
              <a:lnSpc>
                <a:spcPct val="100000"/>
              </a:lnSpc>
              <a:spcBef>
                <a:spcPts val="0"/>
              </a:spcBef>
              <a:defRPr/>
            </a:pPr>
            <a:r>
              <a:rPr lang="en-US" sz="1800" dirty="0">
                <a:solidFill>
                  <a:sysClr val="windowText" lastClr="000000"/>
                </a:solidFill>
              </a:rPr>
              <a:t>Must be in a separate test session in </a:t>
            </a:r>
            <a:r>
              <a:rPr lang="en-US" sz="1800" dirty="0" err="1">
                <a:solidFill>
                  <a:sysClr val="windowText" lastClr="000000"/>
                </a:solidFill>
              </a:rPr>
              <a:t>PAnext</a:t>
            </a:r>
            <a:r>
              <a:rPr lang="en-US" sz="1800" dirty="0">
                <a:solidFill>
                  <a:sysClr val="windowText" lastClr="000000"/>
                </a:solidFill>
              </a:rPr>
              <a:t> </a:t>
            </a:r>
            <a:br>
              <a:rPr lang="en-US" sz="1800" dirty="0">
                <a:solidFill>
                  <a:sysClr val="windowText" lastClr="000000"/>
                </a:solidFill>
              </a:rPr>
            </a:br>
            <a:r>
              <a:rPr lang="en-US" sz="1800" dirty="0">
                <a:solidFill>
                  <a:sysClr val="windowText" lastClr="000000"/>
                </a:solidFill>
              </a:rPr>
              <a:t>(cannot be in same online test session as </a:t>
            </a:r>
            <a:br>
              <a:rPr lang="en-US" sz="1800" dirty="0">
                <a:solidFill>
                  <a:sysClr val="windowText" lastClr="000000"/>
                </a:solidFill>
              </a:rPr>
            </a:br>
            <a:r>
              <a:rPr lang="en-US" sz="1800" dirty="0">
                <a:solidFill>
                  <a:sysClr val="windowText" lastClr="000000"/>
                </a:solidFill>
              </a:rPr>
              <a:t>non-oral script tests)</a:t>
            </a:r>
          </a:p>
          <a:p>
            <a:pPr marL="685800" indent="-285750">
              <a:lnSpc>
                <a:spcPct val="100000"/>
              </a:lnSpc>
              <a:spcBef>
                <a:spcPts val="0"/>
              </a:spcBef>
              <a:defRPr/>
            </a:pPr>
            <a:r>
              <a:rPr lang="en-US" sz="1800" dirty="0">
                <a:solidFill>
                  <a:sysClr val="windowText" lastClr="000000"/>
                </a:solidFill>
              </a:rPr>
              <a:t>Test session</a:t>
            </a:r>
            <a:r>
              <a:rPr lang="en-US" sz="1800" b="1" dirty="0">
                <a:solidFill>
                  <a:sysClr val="windowText" lastClr="000000"/>
                </a:solidFill>
              </a:rPr>
              <a:t> Form Group Type</a:t>
            </a:r>
            <a:r>
              <a:rPr lang="en-US" sz="1800" dirty="0">
                <a:solidFill>
                  <a:sysClr val="windowText" lastClr="000000"/>
                </a:solidFill>
              </a:rPr>
              <a:t> must be set to </a:t>
            </a:r>
            <a:br>
              <a:rPr lang="en-US" sz="1800" dirty="0">
                <a:solidFill>
                  <a:sysClr val="windowText" lastClr="000000"/>
                </a:solidFill>
              </a:rPr>
            </a:br>
            <a:r>
              <a:rPr lang="en-US" sz="1800" b="1" dirty="0">
                <a:solidFill>
                  <a:sysClr val="windowText" lastClr="000000"/>
                </a:solidFill>
              </a:rPr>
              <a:t>Oral Script </a:t>
            </a:r>
            <a:r>
              <a:rPr lang="en-US" sz="1800" dirty="0">
                <a:solidFill>
                  <a:sysClr val="windowText" lastClr="000000"/>
                </a:solidFill>
              </a:rPr>
              <a:t>or student’s test </a:t>
            </a:r>
            <a:r>
              <a:rPr lang="en-US" sz="1800" u="sng" dirty="0">
                <a:solidFill>
                  <a:sysClr val="windowText" lastClr="000000"/>
                </a:solidFill>
              </a:rPr>
              <a:t>will not match </a:t>
            </a:r>
            <a:r>
              <a:rPr lang="en-US" sz="1800" dirty="0">
                <a:solidFill>
                  <a:sysClr val="windowText" lastClr="000000"/>
                </a:solidFill>
              </a:rPr>
              <a:t/>
            </a:r>
            <a:br>
              <a:rPr lang="en-US" sz="1800" dirty="0">
                <a:solidFill>
                  <a:sysClr val="windowText" lastClr="000000"/>
                </a:solidFill>
              </a:rPr>
            </a:br>
            <a:r>
              <a:rPr lang="en-US" sz="1800" dirty="0">
                <a:solidFill>
                  <a:sysClr val="windowText" lastClr="000000"/>
                </a:solidFill>
              </a:rPr>
              <a:t>the oral script</a:t>
            </a:r>
          </a:p>
          <a:p>
            <a:endParaRPr lang="en-US" sz="1800" dirty="0"/>
          </a:p>
        </p:txBody>
      </p:sp>
      <p:sp>
        <p:nvSpPr>
          <p:cNvPr id="4" name="Slide Number Placeholder 3">
            <a:extLst>
              <a:ext uri="{FF2B5EF4-FFF2-40B4-BE49-F238E27FC236}">
                <a16:creationId xmlns="" xmlns:a16="http://schemas.microsoft.com/office/drawing/2014/main" id="{13E3AB8A-81F9-4594-8825-5DFD79157257}"/>
              </a:ext>
            </a:extLst>
          </p:cNvPr>
          <p:cNvSpPr>
            <a:spLocks noGrp="1"/>
          </p:cNvSpPr>
          <p:nvPr>
            <p:ph type="sldNum" sz="quarter" idx="12"/>
          </p:nvPr>
        </p:nvSpPr>
        <p:spPr/>
        <p:txBody>
          <a:bodyPr/>
          <a:lstStyle/>
          <a:p>
            <a:fld id="{C479D5F6-EDCB-402A-AC08-4943A1820E8F}" type="slidenum">
              <a:rPr lang="en-US" smtClean="0"/>
              <a:pPr/>
              <a:t>87</a:t>
            </a:fld>
            <a:endParaRPr lang="en-US" dirty="0"/>
          </a:p>
        </p:txBody>
      </p:sp>
      <p:pic>
        <p:nvPicPr>
          <p:cNvPr id="5" name="Picture 4">
            <a:extLst>
              <a:ext uri="{FF2B5EF4-FFF2-40B4-BE49-F238E27FC236}">
                <a16:creationId xmlns="" xmlns:a16="http://schemas.microsoft.com/office/drawing/2014/main" id="{CF3985EA-1101-4A94-BC5F-5EAAD41D0AFD}"/>
              </a:ext>
            </a:extLst>
          </p:cNvPr>
          <p:cNvPicPr/>
          <p:nvPr/>
        </p:nvPicPr>
        <p:blipFill rotWithShape="1">
          <a:blip r:embed="rId2"/>
          <a:srcRect l="60465" t="45602" r="26475" b="28404"/>
          <a:stretch/>
        </p:blipFill>
        <p:spPr bwMode="auto">
          <a:xfrm>
            <a:off x="5826760" y="4437793"/>
            <a:ext cx="3317240" cy="2228215"/>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 xmlns:a16="http://schemas.microsoft.com/office/drawing/2014/main" id="{FCBD558A-0E0A-45E4-AF6F-ADF5809EE6D4}"/>
              </a:ext>
            </a:extLst>
          </p:cNvPr>
          <p:cNvPicPr>
            <a:picLocks noChangeAspect="1"/>
          </p:cNvPicPr>
          <p:nvPr/>
        </p:nvPicPr>
        <p:blipFill>
          <a:blip r:embed="rId3"/>
          <a:stretch>
            <a:fillRect/>
          </a:stretch>
        </p:blipFill>
        <p:spPr>
          <a:xfrm>
            <a:off x="5995101" y="3996269"/>
            <a:ext cx="2920299" cy="562294"/>
          </a:xfrm>
          <a:prstGeom prst="rect">
            <a:avLst/>
          </a:prstGeom>
        </p:spPr>
      </p:pic>
    </p:spTree>
    <p:extLst>
      <p:ext uri="{BB962C8B-B14F-4D97-AF65-F5344CB8AC3E}">
        <p14:creationId xmlns:p14="http://schemas.microsoft.com/office/powerpoint/2010/main" val="41839484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4652CA-A47B-4E55-8646-64EEBBEECC22}"/>
              </a:ext>
            </a:extLst>
          </p:cNvPr>
          <p:cNvSpPr>
            <a:spLocks noGrp="1"/>
          </p:cNvSpPr>
          <p:nvPr>
            <p:ph type="title"/>
          </p:nvPr>
        </p:nvSpPr>
        <p:spPr/>
        <p:txBody>
          <a:bodyPr/>
          <a:lstStyle/>
          <a:p>
            <a:r>
              <a:rPr lang="en-US" dirty="0"/>
              <a:t>Technology for Medical Monitoring</a:t>
            </a:r>
          </a:p>
        </p:txBody>
      </p:sp>
      <p:sp>
        <p:nvSpPr>
          <p:cNvPr id="3" name="Content Placeholder 2">
            <a:extLst>
              <a:ext uri="{FF2B5EF4-FFF2-40B4-BE49-F238E27FC236}">
                <a16:creationId xmlns="" xmlns:a16="http://schemas.microsoft.com/office/drawing/2014/main" id="{FF3FDAC4-9A6C-430F-B87A-B14DE647B1A6}"/>
              </a:ext>
            </a:extLst>
          </p:cNvPr>
          <p:cNvSpPr>
            <a:spLocks noGrp="1"/>
          </p:cNvSpPr>
          <p:nvPr>
            <p:ph idx="1"/>
          </p:nvPr>
        </p:nvSpPr>
        <p:spPr/>
        <p:txBody>
          <a:bodyPr/>
          <a:lstStyle/>
          <a:p>
            <a:pPr marL="342900" indent="-342900" fontAlgn="base">
              <a:lnSpc>
                <a:spcPct val="100000"/>
              </a:lnSpc>
              <a:spcBef>
                <a:spcPct val="0"/>
              </a:spcBef>
              <a:spcAft>
                <a:spcPct val="0"/>
              </a:spcAft>
              <a:defRPr/>
            </a:pPr>
            <a:r>
              <a:rPr lang="en-US" kern="0" dirty="0">
                <a:solidFill>
                  <a:prstClr val="black"/>
                </a:solidFill>
                <a:ea typeface="ＭＳ Ｐゴシック" pitchFamily="34" charset="-128"/>
              </a:rPr>
              <a:t>Students who use a phone, tablet, or other device to monitor a medical condition may have the device in the testing room</a:t>
            </a:r>
          </a:p>
          <a:p>
            <a:pPr marL="800100" lvl="1" indent="-342900" fontAlgn="base">
              <a:lnSpc>
                <a:spcPct val="100000"/>
              </a:lnSpc>
              <a:spcBef>
                <a:spcPct val="0"/>
              </a:spcBef>
              <a:spcAft>
                <a:spcPct val="0"/>
              </a:spcAft>
              <a:defRPr/>
            </a:pPr>
            <a:r>
              <a:rPr lang="en-US" sz="2200" kern="0" dirty="0">
                <a:solidFill>
                  <a:prstClr val="black"/>
                </a:solidFill>
                <a:ea typeface="ＭＳ Ｐゴシック" pitchFamily="34" charset="-128"/>
              </a:rPr>
              <a:t>Documentation of medical necessity must be kept at the school and district</a:t>
            </a:r>
          </a:p>
          <a:p>
            <a:pPr marL="800100" lvl="1" indent="-342900" fontAlgn="base">
              <a:lnSpc>
                <a:spcPct val="100000"/>
              </a:lnSpc>
              <a:spcBef>
                <a:spcPct val="0"/>
              </a:spcBef>
              <a:spcAft>
                <a:spcPct val="0"/>
              </a:spcAft>
              <a:defRPr/>
            </a:pPr>
            <a:r>
              <a:rPr lang="en-US" sz="2200" kern="0" dirty="0">
                <a:solidFill>
                  <a:prstClr val="black"/>
                </a:solidFill>
                <a:ea typeface="ＭＳ Ｐゴシック" pitchFamily="34" charset="-128"/>
              </a:rPr>
              <a:t>District plan for use of these devices must include:</a:t>
            </a:r>
          </a:p>
          <a:p>
            <a:pPr marL="1257300" lvl="2" indent="-342900" fontAlgn="base">
              <a:lnSpc>
                <a:spcPct val="100000"/>
              </a:lnSpc>
              <a:spcBef>
                <a:spcPct val="0"/>
              </a:spcBef>
              <a:spcAft>
                <a:spcPct val="0"/>
              </a:spcAft>
              <a:defRPr/>
            </a:pPr>
            <a:r>
              <a:rPr lang="en-US" sz="2000" kern="0" dirty="0">
                <a:solidFill>
                  <a:prstClr val="black"/>
                </a:solidFill>
                <a:ea typeface="ＭＳ Ｐゴシック" pitchFamily="34" charset="-128"/>
              </a:rPr>
              <a:t>Where the device is located and who has control of the device</a:t>
            </a:r>
          </a:p>
          <a:p>
            <a:pPr marL="1714500" lvl="3" indent="-342900" fontAlgn="base">
              <a:lnSpc>
                <a:spcPct val="100000"/>
              </a:lnSpc>
              <a:spcBef>
                <a:spcPct val="0"/>
              </a:spcBef>
              <a:spcAft>
                <a:spcPct val="0"/>
              </a:spcAft>
              <a:defRPr/>
            </a:pPr>
            <a:r>
              <a:rPr lang="en-US" kern="0" dirty="0">
                <a:solidFill>
                  <a:prstClr val="black"/>
                </a:solidFill>
                <a:ea typeface="ＭＳ Ｐゴシック" pitchFamily="34" charset="-128"/>
              </a:rPr>
              <a:t>If the student has control, the device must be visible at all times and may not be used for any other purpose</a:t>
            </a:r>
          </a:p>
          <a:p>
            <a:pPr marL="1257300" lvl="2" indent="-342900" fontAlgn="base">
              <a:lnSpc>
                <a:spcPct val="100000"/>
              </a:lnSpc>
              <a:spcBef>
                <a:spcPct val="0"/>
              </a:spcBef>
              <a:spcAft>
                <a:spcPct val="0"/>
              </a:spcAft>
              <a:defRPr/>
            </a:pPr>
            <a:r>
              <a:rPr lang="en-US" sz="2000" kern="0" dirty="0">
                <a:solidFill>
                  <a:prstClr val="black"/>
                </a:solidFill>
                <a:ea typeface="ＭＳ Ｐゴシック" pitchFamily="34" charset="-128"/>
              </a:rPr>
              <a:t>Procedures for if/when the device alerts and what action is necessary</a:t>
            </a:r>
          </a:p>
          <a:p>
            <a:pPr marL="800100" lvl="1" indent="-342900" fontAlgn="base">
              <a:lnSpc>
                <a:spcPct val="100000"/>
              </a:lnSpc>
              <a:spcBef>
                <a:spcPct val="0"/>
              </a:spcBef>
              <a:spcAft>
                <a:spcPct val="0"/>
              </a:spcAft>
              <a:defRPr/>
            </a:pPr>
            <a:r>
              <a:rPr lang="en-US" sz="2200" kern="0" dirty="0">
                <a:solidFill>
                  <a:prstClr val="black"/>
                </a:solidFill>
                <a:ea typeface="ＭＳ Ｐゴシック" pitchFamily="34" charset="-128"/>
              </a:rPr>
              <a:t>If student has to leave the testing environment, follow procedures for students who become ill</a:t>
            </a:r>
          </a:p>
          <a:p>
            <a:endParaRPr lang="en-US" dirty="0"/>
          </a:p>
        </p:txBody>
      </p:sp>
      <p:sp>
        <p:nvSpPr>
          <p:cNvPr id="4" name="Slide Number Placeholder 3">
            <a:extLst>
              <a:ext uri="{FF2B5EF4-FFF2-40B4-BE49-F238E27FC236}">
                <a16:creationId xmlns="" xmlns:a16="http://schemas.microsoft.com/office/drawing/2014/main" id="{4C7252AF-5BC3-4659-9EA3-00A38C367B69}"/>
              </a:ext>
            </a:extLst>
          </p:cNvPr>
          <p:cNvSpPr>
            <a:spLocks noGrp="1"/>
          </p:cNvSpPr>
          <p:nvPr>
            <p:ph type="sldNum" sz="quarter" idx="12"/>
          </p:nvPr>
        </p:nvSpPr>
        <p:spPr/>
        <p:txBody>
          <a:bodyPr/>
          <a:lstStyle/>
          <a:p>
            <a:fld id="{C479D5F6-EDCB-402A-AC08-4943A1820E8F}" type="slidenum">
              <a:rPr lang="en-US" smtClean="0"/>
              <a:pPr/>
              <a:t>88</a:t>
            </a:fld>
            <a:endParaRPr lang="en-US" dirty="0"/>
          </a:p>
        </p:txBody>
      </p:sp>
    </p:spTree>
    <p:extLst>
      <p:ext uri="{BB962C8B-B14F-4D97-AF65-F5344CB8AC3E}">
        <p14:creationId xmlns:p14="http://schemas.microsoft.com/office/powerpoint/2010/main" val="28951197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10EC39-C468-415C-8B9F-3916223BE2B7}"/>
              </a:ext>
            </a:extLst>
          </p:cNvPr>
          <p:cNvSpPr>
            <a:spLocks noGrp="1"/>
          </p:cNvSpPr>
          <p:nvPr>
            <p:ph type="title"/>
          </p:nvPr>
        </p:nvSpPr>
        <p:spPr/>
        <p:txBody>
          <a:bodyPr/>
          <a:lstStyle/>
          <a:p>
            <a:r>
              <a:rPr lang="en-US" dirty="0"/>
              <a:t>Accommodations for ELs</a:t>
            </a:r>
          </a:p>
        </p:txBody>
      </p:sp>
      <p:sp>
        <p:nvSpPr>
          <p:cNvPr id="4" name="Slide Number Placeholder 3">
            <a:extLst>
              <a:ext uri="{FF2B5EF4-FFF2-40B4-BE49-F238E27FC236}">
                <a16:creationId xmlns="" xmlns:a16="http://schemas.microsoft.com/office/drawing/2014/main" id="{E9689BD9-BE00-432A-AA4C-0DE36CD8E547}"/>
              </a:ext>
            </a:extLst>
          </p:cNvPr>
          <p:cNvSpPr>
            <a:spLocks noGrp="1"/>
          </p:cNvSpPr>
          <p:nvPr>
            <p:ph type="sldNum" sz="quarter" idx="12"/>
          </p:nvPr>
        </p:nvSpPr>
        <p:spPr/>
        <p:txBody>
          <a:bodyPr/>
          <a:lstStyle/>
          <a:p>
            <a:fld id="{C479D5F6-EDCB-402A-AC08-4943A1820E8F}" type="slidenum">
              <a:rPr lang="en-US" smtClean="0"/>
              <a:pPr/>
              <a:t>89</a:t>
            </a:fld>
            <a:endParaRPr lang="en-US" dirty="0"/>
          </a:p>
        </p:txBody>
      </p:sp>
      <p:sp>
        <p:nvSpPr>
          <p:cNvPr id="6" name="TextBox 5">
            <a:extLst>
              <a:ext uri="{FF2B5EF4-FFF2-40B4-BE49-F238E27FC236}">
                <a16:creationId xmlns="" xmlns:a16="http://schemas.microsoft.com/office/drawing/2014/main" id="{CBC7F25E-8AF1-475F-8723-79CA60A2E37C}"/>
              </a:ext>
            </a:extLst>
          </p:cNvPr>
          <p:cNvSpPr txBox="1"/>
          <p:nvPr/>
        </p:nvSpPr>
        <p:spPr>
          <a:xfrm>
            <a:off x="1289093" y="5457383"/>
            <a:ext cx="6560283" cy="646331"/>
          </a:xfrm>
          <a:prstGeom prst="rect">
            <a:avLst/>
          </a:prstGeom>
          <a:solidFill>
            <a:schemeClr val="accent4"/>
          </a:solidFill>
        </p:spPr>
        <p:txBody>
          <a:bodyPr wrap="square" rtlCol="0">
            <a:spAutoFit/>
          </a:bodyPr>
          <a:lstStyle/>
          <a:p>
            <a:pPr algn="ctr" fontAlgn="base">
              <a:spcBef>
                <a:spcPct val="0"/>
              </a:spcBef>
              <a:spcAft>
                <a:spcPct val="0"/>
              </a:spcAft>
            </a:pPr>
            <a:r>
              <a:rPr lang="en-US" b="1" dirty="0">
                <a:solidFill>
                  <a:srgbClr val="000000"/>
                </a:solidFill>
                <a:ea typeface="ＭＳ Ｐゴシック" pitchFamily="34" charset="-128"/>
              </a:rPr>
              <a:t>Note</a:t>
            </a:r>
            <a:r>
              <a:rPr lang="en-US" dirty="0">
                <a:solidFill>
                  <a:srgbClr val="000000"/>
                </a:solidFill>
                <a:ea typeface="ＭＳ Ｐゴシック" pitchFamily="34" charset="-128"/>
              </a:rPr>
              <a:t>: EL accommodations are not available on CSLA </a:t>
            </a:r>
            <a:r>
              <a:rPr lang="en-US" dirty="0" smtClean="0">
                <a:solidFill>
                  <a:srgbClr val="000000"/>
                </a:solidFill>
                <a:ea typeface="ＭＳ Ｐゴシック" pitchFamily="34" charset="-128"/>
              </a:rPr>
              <a:t>or other Spanish forms as </a:t>
            </a:r>
            <a:r>
              <a:rPr lang="en-US" dirty="0">
                <a:solidFill>
                  <a:srgbClr val="000000"/>
                </a:solidFill>
                <a:ea typeface="ＭＳ Ｐゴシック" pitchFamily="34" charset="-128"/>
              </a:rPr>
              <a:t>the student is testing in his or her native language</a:t>
            </a:r>
          </a:p>
        </p:txBody>
      </p:sp>
      <p:sp>
        <p:nvSpPr>
          <p:cNvPr id="7" name="Content Placeholder 6"/>
          <p:cNvSpPr>
            <a:spLocks noGrp="1"/>
          </p:cNvSpPr>
          <p:nvPr>
            <p:ph idx="1"/>
          </p:nvPr>
        </p:nvSpPr>
        <p:spPr/>
        <p:txBody>
          <a:bodyPr/>
          <a:lstStyle/>
          <a:p>
            <a:pPr marL="0" indent="0" fontAlgn="t">
              <a:buNone/>
            </a:pPr>
            <a:r>
              <a:rPr lang="en-US" sz="2000" dirty="0"/>
              <a:t>The following accommodations are available to students learning English as documented on English learner </a:t>
            </a:r>
            <a:r>
              <a:rPr lang="en-US" sz="2000" dirty="0" smtClean="0"/>
              <a:t>plans (student-, school-, or district-level)</a:t>
            </a:r>
            <a:endParaRPr lang="en-US" sz="2000" dirty="0"/>
          </a:p>
          <a:p>
            <a:pPr fontAlgn="t"/>
            <a:r>
              <a:rPr lang="en-US" sz="2000" dirty="0"/>
              <a:t>Extended Time</a:t>
            </a:r>
          </a:p>
          <a:p>
            <a:pPr fontAlgn="t"/>
            <a:r>
              <a:rPr lang="en-US" sz="2000" dirty="0" smtClean="0"/>
              <a:t>Admin </a:t>
            </a:r>
            <a:r>
              <a:rPr lang="en-US" sz="2000" dirty="0"/>
              <a:t>(SAY) Directions Read Aloud, Clarified, and Repeated in Native Language</a:t>
            </a:r>
          </a:p>
          <a:p>
            <a:pPr fontAlgn="t"/>
            <a:r>
              <a:rPr lang="en-US" sz="2000" dirty="0"/>
              <a:t>Spanish </a:t>
            </a:r>
            <a:r>
              <a:rPr lang="en-US" sz="2000" dirty="0" err="1"/>
              <a:t>Transadaptation</a:t>
            </a:r>
            <a:r>
              <a:rPr lang="en-US" sz="2000" dirty="0"/>
              <a:t> - Math, Science, Social Studies</a:t>
            </a:r>
          </a:p>
          <a:p>
            <a:pPr fontAlgn="t"/>
            <a:r>
              <a:rPr lang="en-US" sz="2000" dirty="0"/>
              <a:t>CSLA in Grades 3 and 4 - ELA</a:t>
            </a:r>
          </a:p>
          <a:p>
            <a:pPr fontAlgn="t"/>
            <a:r>
              <a:rPr lang="en-US" sz="2000" dirty="0" smtClean="0"/>
              <a:t>Oral </a:t>
            </a:r>
            <a:r>
              <a:rPr lang="en-US" sz="2000" dirty="0"/>
              <a:t>Script in Native Language - Math, Science, Social Studies</a:t>
            </a:r>
          </a:p>
          <a:p>
            <a:pPr fontAlgn="t"/>
            <a:r>
              <a:rPr lang="en-US" sz="2000" dirty="0" smtClean="0"/>
              <a:t>Non-English </a:t>
            </a:r>
            <a:r>
              <a:rPr lang="en-US" sz="2000" dirty="0"/>
              <a:t>Response</a:t>
            </a:r>
          </a:p>
          <a:p>
            <a:pPr fontAlgn="t"/>
            <a:r>
              <a:rPr lang="en-US" sz="2000" dirty="0" smtClean="0"/>
              <a:t>Speech-to-Text</a:t>
            </a:r>
          </a:p>
          <a:p>
            <a:pPr fontAlgn="t"/>
            <a:r>
              <a:rPr lang="en-US" sz="2000" dirty="0" smtClean="0"/>
              <a:t>Word-to-Word </a:t>
            </a:r>
            <a:r>
              <a:rPr lang="en-US" sz="2000" dirty="0"/>
              <a:t>Dictionary</a:t>
            </a:r>
          </a:p>
          <a:p>
            <a:pPr fontAlgn="t"/>
            <a:r>
              <a:rPr lang="en-US" sz="2000" dirty="0"/>
              <a:t>Word Prediction</a:t>
            </a:r>
          </a:p>
          <a:p>
            <a:endParaRPr lang="en-US" dirty="0"/>
          </a:p>
        </p:txBody>
      </p:sp>
    </p:spTree>
    <p:extLst>
      <p:ext uri="{BB962C8B-B14F-4D97-AF65-F5344CB8AC3E}">
        <p14:creationId xmlns:p14="http://schemas.microsoft.com/office/powerpoint/2010/main" val="978799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Paper-based Testing §22-7-1013(6), §22-7-1006.3(1)(d-e)</a:t>
            </a:r>
          </a:p>
        </p:txBody>
      </p:sp>
      <p:sp>
        <p:nvSpPr>
          <p:cNvPr id="5" name="Content Placeholder 4">
            <a:extLst>
              <a:ext uri="{FF2B5EF4-FFF2-40B4-BE49-F238E27FC236}">
                <a16:creationId xmlns="" xmlns:a16="http://schemas.microsoft.com/office/drawing/2014/main" id="{FED670FC-D598-45A6-8D85-EA90F104F75A}"/>
              </a:ext>
            </a:extLst>
          </p:cNvPr>
          <p:cNvSpPr>
            <a:spLocks noGrp="1"/>
          </p:cNvSpPr>
          <p:nvPr>
            <p:ph idx="1"/>
          </p:nvPr>
        </p:nvSpPr>
        <p:spPr>
          <a:xfrm>
            <a:off x="628650" y="848550"/>
            <a:ext cx="7886700" cy="5578468"/>
          </a:xfrm>
        </p:spPr>
        <p:txBody>
          <a:bodyPr>
            <a:normAutofit fontScale="85000" lnSpcReduction="20000"/>
          </a:bodyPr>
          <a:lstStyle/>
          <a:p>
            <a:pPr marL="342900" indent="-342900">
              <a:lnSpc>
                <a:spcPct val="110000"/>
              </a:lnSpc>
            </a:pPr>
            <a:r>
              <a:rPr lang="en-US" dirty="0"/>
              <a:t>Each LEP must adopt and implement a written policy by which it decides whether to request the paper form of the state assessments for its students</a:t>
            </a:r>
          </a:p>
          <a:p>
            <a:pPr marL="1028700" lvl="1" indent="-342900">
              <a:lnSpc>
                <a:spcPct val="110000"/>
              </a:lnSpc>
            </a:pPr>
            <a:r>
              <a:rPr lang="en-US" dirty="0"/>
              <a:t>Decision must be made in consultation with schools and parents</a:t>
            </a:r>
          </a:p>
          <a:p>
            <a:pPr marL="1028700" lvl="1" indent="-342900">
              <a:lnSpc>
                <a:spcPct val="110000"/>
              </a:lnSpc>
            </a:pPr>
            <a:r>
              <a:rPr lang="en-US" dirty="0"/>
              <a:t>Copy of policy must be shared with parents and posted on LEP website</a:t>
            </a:r>
          </a:p>
          <a:p>
            <a:pPr marL="1028700" lvl="1" indent="-342900">
              <a:lnSpc>
                <a:spcPct val="110000"/>
              </a:lnSpc>
            </a:pPr>
            <a:r>
              <a:rPr lang="en-US" dirty="0"/>
              <a:t>LEP may make the decision by school or class (i.e., grade level and content area)</a:t>
            </a:r>
          </a:p>
          <a:p>
            <a:pPr marL="1028700" lvl="1" indent="-342900">
              <a:lnSpc>
                <a:spcPct val="110000"/>
              </a:lnSpc>
            </a:pPr>
            <a:r>
              <a:rPr lang="en-US" dirty="0"/>
              <a:t>LEP will report to CDE the number of students who will take the paper form (indicated prior to initial order deadline)</a:t>
            </a:r>
          </a:p>
          <a:p>
            <a:pPr marL="342900" indent="-342900">
              <a:lnSpc>
                <a:spcPct val="110000"/>
              </a:lnSpc>
            </a:pPr>
            <a:r>
              <a:rPr lang="en-US" dirty="0"/>
              <a:t>Considerations</a:t>
            </a:r>
          </a:p>
          <a:p>
            <a:pPr marL="1028700" lvl="1" indent="-342900">
              <a:lnSpc>
                <a:spcPct val="110000"/>
              </a:lnSpc>
            </a:pPr>
            <a:r>
              <a:rPr lang="en-US" dirty="0"/>
              <a:t>Technology capacity</a:t>
            </a:r>
          </a:p>
          <a:p>
            <a:pPr marL="1028700" lvl="1" indent="-342900">
              <a:lnSpc>
                <a:spcPct val="110000"/>
              </a:lnSpc>
            </a:pPr>
            <a:r>
              <a:rPr lang="en-US" dirty="0"/>
              <a:t>Logistics</a:t>
            </a:r>
          </a:p>
          <a:p>
            <a:pPr marL="1028700" lvl="1" indent="-342900">
              <a:lnSpc>
                <a:spcPct val="110000"/>
              </a:lnSpc>
            </a:pPr>
            <a:r>
              <a:rPr lang="en-US" dirty="0"/>
              <a:t>Must have the grade appropriate calculators for math (grades 6-8)</a:t>
            </a:r>
          </a:p>
          <a:p>
            <a:pPr marL="342900" indent="-342900">
              <a:lnSpc>
                <a:spcPct val="110000"/>
              </a:lnSpc>
            </a:pPr>
            <a:r>
              <a:rPr lang="en-US" dirty="0"/>
              <a:t>Paper form always available to individual students as an accommodation</a:t>
            </a:r>
          </a:p>
          <a:p>
            <a:pPr marL="1028700" lvl="1" indent="-342900">
              <a:lnSpc>
                <a:spcPct val="110000"/>
              </a:lnSpc>
            </a:pPr>
            <a:r>
              <a:rPr lang="en-US" dirty="0"/>
              <a:t>Online form is also available as an accommodation</a:t>
            </a:r>
          </a:p>
          <a:p>
            <a:pPr marL="342900" indent="-342900">
              <a:lnSpc>
                <a:spcPct val="110000"/>
              </a:lnSpc>
            </a:pPr>
            <a:r>
              <a:rPr lang="en-US" dirty="0"/>
              <a:t>Must commit to meeting security requirements and accounting for all secure materials</a:t>
            </a:r>
          </a:p>
          <a:p>
            <a:pPr marL="1028700" lvl="1" indent="-342900">
              <a:lnSpc>
                <a:spcPct val="110000"/>
              </a:lnSpc>
            </a:pPr>
            <a:r>
              <a:rPr lang="en-US" dirty="0"/>
              <a:t>Chain-of-custody documentation and reports for missing materials</a:t>
            </a:r>
          </a:p>
          <a:p>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131969212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C25E82-4C37-4AF6-8C53-8958A7CB4A71}"/>
              </a:ext>
            </a:extLst>
          </p:cNvPr>
          <p:cNvSpPr>
            <a:spLocks noGrp="1"/>
          </p:cNvSpPr>
          <p:nvPr>
            <p:ph type="title"/>
          </p:nvPr>
        </p:nvSpPr>
        <p:spPr/>
        <p:txBody>
          <a:bodyPr/>
          <a:lstStyle/>
          <a:p>
            <a:r>
              <a:rPr lang="en-US" dirty="0"/>
              <a:t>Administering Language Accommodations</a:t>
            </a:r>
          </a:p>
        </p:txBody>
      </p:sp>
      <p:sp>
        <p:nvSpPr>
          <p:cNvPr id="3" name="Content Placeholder 2">
            <a:extLst>
              <a:ext uri="{FF2B5EF4-FFF2-40B4-BE49-F238E27FC236}">
                <a16:creationId xmlns="" xmlns:a16="http://schemas.microsoft.com/office/drawing/2014/main" id="{26B522BC-96A8-4E5F-AE58-8A22B4D39B4A}"/>
              </a:ext>
            </a:extLst>
          </p:cNvPr>
          <p:cNvSpPr>
            <a:spLocks noGrp="1"/>
          </p:cNvSpPr>
          <p:nvPr>
            <p:ph idx="1"/>
          </p:nvPr>
        </p:nvSpPr>
        <p:spPr>
          <a:xfrm>
            <a:off x="628649" y="848550"/>
            <a:ext cx="8198109" cy="5255164"/>
          </a:xfrm>
        </p:spPr>
        <p:txBody>
          <a:bodyPr>
            <a:normAutofit fontScale="92500"/>
          </a:bodyPr>
          <a:lstStyle/>
          <a:p>
            <a:pPr marL="342900" indent="-342900" fontAlgn="base">
              <a:lnSpc>
                <a:spcPct val="100000"/>
              </a:lnSpc>
              <a:spcBef>
                <a:spcPct val="0"/>
              </a:spcBef>
              <a:spcAft>
                <a:spcPct val="0"/>
              </a:spcAft>
              <a:defRPr/>
            </a:pPr>
            <a:r>
              <a:rPr lang="en-US" kern="0" dirty="0">
                <a:solidFill>
                  <a:prstClr val="black"/>
                </a:solidFill>
                <a:ea typeface="ＭＳ Ｐゴシック" pitchFamily="34" charset="-128"/>
              </a:rPr>
              <a:t>Spanish forms - CSLA, Math, Science, Social Studies</a:t>
            </a:r>
          </a:p>
          <a:p>
            <a:pPr marL="800100" lvl="1" indent="-342900" fontAlgn="base">
              <a:lnSpc>
                <a:spcPct val="100000"/>
              </a:lnSpc>
              <a:spcBef>
                <a:spcPct val="0"/>
              </a:spcBef>
              <a:spcAft>
                <a:spcPct val="0"/>
              </a:spcAft>
              <a:defRPr/>
            </a:pPr>
            <a:r>
              <a:rPr lang="en-US" kern="0" dirty="0">
                <a:solidFill>
                  <a:prstClr val="black"/>
                </a:solidFill>
                <a:ea typeface="ＭＳ Ｐゴシック" pitchFamily="34" charset="-128"/>
              </a:rPr>
              <a:t>Test Administrators must be bilingual to administer assessments in </a:t>
            </a:r>
            <a:r>
              <a:rPr lang="en-US" kern="0" dirty="0" smtClean="0">
                <a:solidFill>
                  <a:prstClr val="black"/>
                </a:solidFill>
                <a:ea typeface="ＭＳ Ｐゴシック" pitchFamily="34" charset="-128"/>
              </a:rPr>
              <a:t>Spanish</a:t>
            </a:r>
          </a:p>
          <a:p>
            <a:pPr marL="800100" lvl="1" indent="-342900" fontAlgn="base">
              <a:lnSpc>
                <a:spcPct val="100000"/>
              </a:lnSpc>
              <a:spcBef>
                <a:spcPct val="0"/>
              </a:spcBef>
              <a:spcAft>
                <a:spcPct val="0"/>
              </a:spcAft>
              <a:defRPr/>
            </a:pPr>
            <a:r>
              <a:rPr lang="en-US" kern="0" dirty="0" smtClean="0">
                <a:solidFill>
                  <a:prstClr val="black"/>
                </a:solidFill>
                <a:ea typeface="ＭＳ Ｐゴシック" pitchFamily="34" charset="-128"/>
              </a:rPr>
              <a:t>Assigning Spanish forms</a:t>
            </a:r>
          </a:p>
          <a:p>
            <a:pPr marL="1257300" lvl="2" indent="-342900" fontAlgn="base">
              <a:lnSpc>
                <a:spcPct val="100000"/>
              </a:lnSpc>
              <a:spcBef>
                <a:spcPct val="0"/>
              </a:spcBef>
              <a:spcAft>
                <a:spcPct val="0"/>
              </a:spcAft>
              <a:defRPr/>
            </a:pPr>
            <a:r>
              <a:rPr lang="en-US" sz="1900" kern="0" dirty="0" smtClean="0">
                <a:solidFill>
                  <a:prstClr val="black"/>
                </a:solidFill>
                <a:ea typeface="ＭＳ Ｐゴシック" pitchFamily="34" charset="-128"/>
              </a:rPr>
              <a:t>Without TTS – indicate in PNP “Spanish </a:t>
            </a:r>
            <a:r>
              <a:rPr lang="en-US" sz="1900" kern="0" dirty="0" err="1" smtClean="0">
                <a:solidFill>
                  <a:prstClr val="black"/>
                </a:solidFill>
                <a:ea typeface="ＭＳ Ｐゴシック" pitchFamily="34" charset="-128"/>
              </a:rPr>
              <a:t>Transadaptation</a:t>
            </a:r>
            <a:r>
              <a:rPr lang="en-US" sz="1900" kern="0" dirty="0" smtClean="0">
                <a:solidFill>
                  <a:prstClr val="black"/>
                </a:solidFill>
                <a:ea typeface="ＭＳ Ｐゴシック" pitchFamily="34" charset="-128"/>
              </a:rPr>
              <a:t>” field</a:t>
            </a:r>
          </a:p>
          <a:p>
            <a:pPr marL="1257300" lvl="2" indent="-342900" fontAlgn="base">
              <a:lnSpc>
                <a:spcPct val="100000"/>
              </a:lnSpc>
              <a:spcBef>
                <a:spcPct val="0"/>
              </a:spcBef>
              <a:spcAft>
                <a:spcPct val="0"/>
              </a:spcAft>
              <a:defRPr/>
            </a:pPr>
            <a:r>
              <a:rPr lang="en-US" sz="1900" kern="0" dirty="0">
                <a:solidFill>
                  <a:prstClr val="black"/>
                </a:solidFill>
                <a:ea typeface="ＭＳ Ｐゴシック" pitchFamily="34" charset="-128"/>
              </a:rPr>
              <a:t>W</a:t>
            </a:r>
            <a:r>
              <a:rPr lang="en-US" sz="1900" kern="0" dirty="0" smtClean="0">
                <a:solidFill>
                  <a:prstClr val="black"/>
                </a:solidFill>
                <a:ea typeface="ＭＳ Ｐゴシック" pitchFamily="34" charset="-128"/>
              </a:rPr>
              <a:t>ith TTS – indicate in PNP “Auditory Presentation: Text-to-Speech” field</a:t>
            </a:r>
            <a:endParaRPr lang="en-US" sz="1900" kern="0" dirty="0">
              <a:solidFill>
                <a:prstClr val="black"/>
              </a:solidFill>
              <a:ea typeface="ＭＳ Ｐゴシック" pitchFamily="34" charset="-128"/>
            </a:endParaRPr>
          </a:p>
          <a:p>
            <a:pPr marL="342900" indent="-342900" fontAlgn="base">
              <a:lnSpc>
                <a:spcPct val="100000"/>
              </a:lnSpc>
              <a:spcBef>
                <a:spcPct val="0"/>
              </a:spcBef>
              <a:spcAft>
                <a:spcPct val="0"/>
              </a:spcAft>
              <a:defRPr/>
            </a:pPr>
            <a:endParaRPr lang="en-US" sz="2000" b="1" kern="0" dirty="0">
              <a:solidFill>
                <a:prstClr val="black"/>
              </a:solidFill>
              <a:ea typeface="ＭＳ Ｐゴシック" pitchFamily="34" charset="-128"/>
            </a:endParaRPr>
          </a:p>
          <a:p>
            <a:pPr marL="342900" indent="-342900" fontAlgn="base">
              <a:lnSpc>
                <a:spcPct val="100000"/>
              </a:lnSpc>
              <a:spcBef>
                <a:spcPct val="0"/>
              </a:spcBef>
              <a:spcAft>
                <a:spcPct val="0"/>
              </a:spcAft>
              <a:defRPr/>
            </a:pPr>
            <a:r>
              <a:rPr lang="en-US" kern="0" dirty="0">
                <a:solidFill>
                  <a:prstClr val="black"/>
                </a:solidFill>
                <a:ea typeface="ＭＳ Ｐゴシック" pitchFamily="34" charset="-128"/>
              </a:rPr>
              <a:t>ELA</a:t>
            </a:r>
          </a:p>
          <a:p>
            <a:pPr marL="800100" lvl="1" indent="-342900" fontAlgn="base">
              <a:lnSpc>
                <a:spcPct val="100000"/>
              </a:lnSpc>
              <a:spcBef>
                <a:spcPct val="0"/>
              </a:spcBef>
              <a:spcAft>
                <a:spcPct val="0"/>
              </a:spcAft>
              <a:defRPr/>
            </a:pPr>
            <a:r>
              <a:rPr lang="en-US" kern="0" dirty="0">
                <a:solidFill>
                  <a:prstClr val="black"/>
                </a:solidFill>
                <a:ea typeface="ＭＳ Ｐゴシック" pitchFamily="34" charset="-128"/>
              </a:rPr>
              <a:t>Only SAY directions can be provided in languages other than English</a:t>
            </a:r>
          </a:p>
          <a:p>
            <a:pPr marL="800100" lvl="1" indent="-342900" fontAlgn="base">
              <a:lnSpc>
                <a:spcPct val="100000"/>
              </a:lnSpc>
              <a:spcBef>
                <a:spcPct val="0"/>
              </a:spcBef>
              <a:spcAft>
                <a:spcPct val="0"/>
              </a:spcAft>
              <a:defRPr/>
            </a:pPr>
            <a:r>
              <a:rPr lang="en-US" kern="0" dirty="0">
                <a:solidFill>
                  <a:prstClr val="black"/>
                </a:solidFill>
                <a:ea typeface="ＭＳ Ｐゴシック" pitchFamily="34" charset="-128"/>
              </a:rPr>
              <a:t>Auditory presentation of ELA in other languages is not allowed</a:t>
            </a:r>
          </a:p>
          <a:p>
            <a:pPr marL="342900" indent="-342900" fontAlgn="base">
              <a:lnSpc>
                <a:spcPct val="100000"/>
              </a:lnSpc>
              <a:spcBef>
                <a:spcPct val="0"/>
              </a:spcBef>
              <a:spcAft>
                <a:spcPct val="0"/>
              </a:spcAft>
              <a:defRPr/>
            </a:pPr>
            <a:endParaRPr lang="en-US" kern="0" dirty="0">
              <a:solidFill>
                <a:prstClr val="black"/>
              </a:solidFill>
              <a:ea typeface="ＭＳ Ｐゴシック" pitchFamily="34" charset="-128"/>
            </a:endParaRPr>
          </a:p>
          <a:p>
            <a:pPr marL="342900" indent="-342900" fontAlgn="base">
              <a:lnSpc>
                <a:spcPct val="100000"/>
              </a:lnSpc>
              <a:spcBef>
                <a:spcPct val="0"/>
              </a:spcBef>
              <a:spcAft>
                <a:spcPct val="0"/>
              </a:spcAft>
              <a:defRPr/>
            </a:pPr>
            <a:r>
              <a:rPr lang="en-US" kern="0" dirty="0">
                <a:solidFill>
                  <a:prstClr val="black"/>
                </a:solidFill>
                <a:ea typeface="ＭＳ Ｐゴシック" pitchFamily="34" charset="-128"/>
              </a:rPr>
              <a:t>Math, Science, and Social Studies may be translated into other languages using the provided oral script (CBT or PBT)</a:t>
            </a:r>
          </a:p>
          <a:p>
            <a:pPr marL="800100" lvl="1" indent="-342900" fontAlgn="base">
              <a:lnSpc>
                <a:spcPct val="100000"/>
              </a:lnSpc>
              <a:spcBef>
                <a:spcPct val="0"/>
              </a:spcBef>
              <a:spcAft>
                <a:spcPct val="0"/>
              </a:spcAft>
              <a:defRPr/>
            </a:pPr>
            <a:r>
              <a:rPr lang="en-US" kern="0" dirty="0">
                <a:solidFill>
                  <a:prstClr val="black"/>
                </a:solidFill>
                <a:ea typeface="ＭＳ Ｐゴシック" pitchFamily="34" charset="-128"/>
              </a:rPr>
              <a:t>CBT oral script is </a:t>
            </a:r>
            <a:r>
              <a:rPr lang="en-US" b="1" kern="0" dirty="0">
                <a:solidFill>
                  <a:prstClr val="black"/>
                </a:solidFill>
                <a:ea typeface="ＭＳ Ｐゴシック" pitchFamily="34" charset="-128"/>
              </a:rPr>
              <a:t>ONLY</a:t>
            </a:r>
            <a:r>
              <a:rPr lang="en-US" kern="0" dirty="0">
                <a:solidFill>
                  <a:prstClr val="black"/>
                </a:solidFill>
                <a:ea typeface="ＭＳ Ｐゴシック" pitchFamily="34" charset="-128"/>
              </a:rPr>
              <a:t> for translation</a:t>
            </a:r>
          </a:p>
          <a:p>
            <a:pPr marL="800100" lvl="1" indent="-342900" fontAlgn="base">
              <a:lnSpc>
                <a:spcPct val="100000"/>
              </a:lnSpc>
              <a:spcBef>
                <a:spcPct val="0"/>
              </a:spcBef>
              <a:spcAft>
                <a:spcPct val="0"/>
              </a:spcAft>
              <a:defRPr/>
            </a:pPr>
            <a:endParaRPr lang="en-US" kern="0" dirty="0">
              <a:solidFill>
                <a:prstClr val="black"/>
              </a:solidFill>
              <a:ea typeface="ＭＳ Ｐゴシック" pitchFamily="34" charset="-128"/>
            </a:endParaRPr>
          </a:p>
          <a:p>
            <a:pPr marL="342900" indent="-342900" fontAlgn="base">
              <a:lnSpc>
                <a:spcPct val="100000"/>
              </a:lnSpc>
              <a:spcBef>
                <a:spcPct val="0"/>
              </a:spcBef>
              <a:spcAft>
                <a:spcPct val="0"/>
              </a:spcAft>
              <a:defRPr/>
            </a:pPr>
            <a:r>
              <a:rPr lang="en-US" kern="0" dirty="0">
                <a:solidFill>
                  <a:prstClr val="black"/>
                </a:solidFill>
                <a:ea typeface="ＭＳ Ｐゴシック" pitchFamily="34" charset="-128"/>
              </a:rPr>
              <a:t>SAY directions are available in English and Spanish </a:t>
            </a:r>
          </a:p>
          <a:p>
            <a:pPr marL="800100" lvl="1" indent="-342900" fontAlgn="base">
              <a:lnSpc>
                <a:spcPct val="100000"/>
              </a:lnSpc>
              <a:spcBef>
                <a:spcPct val="0"/>
              </a:spcBef>
              <a:spcAft>
                <a:spcPct val="0"/>
              </a:spcAft>
              <a:defRPr/>
            </a:pPr>
            <a:r>
              <a:rPr lang="en-US" kern="0" dirty="0">
                <a:solidFill>
                  <a:prstClr val="black"/>
                </a:solidFill>
                <a:ea typeface="ＭＳ Ｐゴシック" pitchFamily="34" charset="-128"/>
              </a:rPr>
              <a:t>Spanish is found </a:t>
            </a:r>
            <a:r>
              <a:rPr lang="en-US" kern="0" dirty="0" smtClean="0">
                <a:solidFill>
                  <a:prstClr val="black"/>
                </a:solidFill>
                <a:ea typeface="ＭＳ Ｐゴシック" pitchFamily="34" charset="-128"/>
              </a:rPr>
              <a:t>at </a:t>
            </a:r>
            <a:r>
              <a:rPr lang="en-US" kern="0" dirty="0">
                <a:solidFill>
                  <a:prstClr val="black"/>
                </a:solidFill>
                <a:ea typeface="ＭＳ Ｐゴシック" pitchFamily="34" charset="-128"/>
                <a:hlinkClick r:id="rId2"/>
              </a:rPr>
              <a:t>http://coassessments.com</a:t>
            </a:r>
            <a:endParaRPr lang="en-US" kern="0" dirty="0">
              <a:solidFill>
                <a:prstClr val="black"/>
              </a:solidFill>
              <a:ea typeface="ＭＳ Ｐゴシック" pitchFamily="34" charset="-128"/>
            </a:endParaRPr>
          </a:p>
          <a:p>
            <a:pPr marL="800100" lvl="1" indent="-342900" fontAlgn="base">
              <a:lnSpc>
                <a:spcPct val="100000"/>
              </a:lnSpc>
              <a:spcBef>
                <a:spcPct val="0"/>
              </a:spcBef>
              <a:spcAft>
                <a:spcPct val="0"/>
              </a:spcAft>
              <a:defRPr/>
            </a:pPr>
            <a:r>
              <a:rPr lang="en-US" kern="0" dirty="0">
                <a:solidFill>
                  <a:prstClr val="black"/>
                </a:solidFill>
                <a:ea typeface="ＭＳ Ｐゴシック" pitchFamily="34" charset="-128"/>
              </a:rPr>
              <a:t>All other languages </a:t>
            </a:r>
            <a:r>
              <a:rPr lang="en-US" kern="0" dirty="0" smtClean="0">
                <a:solidFill>
                  <a:prstClr val="black"/>
                </a:solidFill>
                <a:ea typeface="ＭＳ Ｐゴシック" pitchFamily="34" charset="-128"/>
              </a:rPr>
              <a:t>require local translation</a:t>
            </a:r>
            <a:endParaRPr lang="en-US" kern="0" dirty="0">
              <a:solidFill>
                <a:prstClr val="black"/>
              </a:solidFill>
              <a:ea typeface="ＭＳ Ｐゴシック" pitchFamily="34" charset="-128"/>
            </a:endParaRPr>
          </a:p>
          <a:p>
            <a:endParaRPr lang="en-US" dirty="0"/>
          </a:p>
          <a:p>
            <a:endParaRPr lang="en-US" dirty="0"/>
          </a:p>
        </p:txBody>
      </p:sp>
      <p:sp>
        <p:nvSpPr>
          <p:cNvPr id="4" name="Slide Number Placeholder 3">
            <a:extLst>
              <a:ext uri="{FF2B5EF4-FFF2-40B4-BE49-F238E27FC236}">
                <a16:creationId xmlns="" xmlns:a16="http://schemas.microsoft.com/office/drawing/2014/main" id="{1101CC20-5ECD-45E8-BEA2-40F334F7E192}"/>
              </a:ext>
            </a:extLst>
          </p:cNvPr>
          <p:cNvSpPr>
            <a:spLocks noGrp="1"/>
          </p:cNvSpPr>
          <p:nvPr>
            <p:ph type="sldNum" sz="quarter" idx="12"/>
          </p:nvPr>
        </p:nvSpPr>
        <p:spPr/>
        <p:txBody>
          <a:bodyPr/>
          <a:lstStyle/>
          <a:p>
            <a:fld id="{C479D5F6-EDCB-402A-AC08-4943A1820E8F}" type="slidenum">
              <a:rPr lang="en-US" smtClean="0"/>
              <a:pPr/>
              <a:t>90</a:t>
            </a:fld>
            <a:endParaRPr lang="en-US" dirty="0"/>
          </a:p>
        </p:txBody>
      </p:sp>
      <p:sp>
        <p:nvSpPr>
          <p:cNvPr id="5" name="Pentagon 4"/>
          <p:cNvSpPr/>
          <p:nvPr/>
        </p:nvSpPr>
        <p:spPr>
          <a:xfrm>
            <a:off x="0" y="1448363"/>
            <a:ext cx="1045029" cy="342507"/>
          </a:xfrm>
          <a:prstGeom prst="homePlate">
            <a:avLst/>
          </a:prstGeom>
          <a:solidFill>
            <a:srgbClr val="FFD100"/>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pPr>
            <a:r>
              <a:rPr lang="en-US" b="1" kern="0" dirty="0" smtClean="0">
                <a:solidFill>
                  <a:prstClr val="black"/>
                </a:solidFill>
              </a:rPr>
              <a:t>Change</a:t>
            </a:r>
            <a:endParaRPr lang="en-US" b="1" kern="0" dirty="0">
              <a:solidFill>
                <a:prstClr val="black"/>
              </a:solidFill>
            </a:endParaRPr>
          </a:p>
        </p:txBody>
      </p:sp>
    </p:spTree>
    <p:extLst>
      <p:ext uri="{BB962C8B-B14F-4D97-AF65-F5344CB8AC3E}">
        <p14:creationId xmlns:p14="http://schemas.microsoft.com/office/powerpoint/2010/main" val="286051174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A96ABB-A3CB-4115-9243-66E07BC9B95B}"/>
              </a:ext>
            </a:extLst>
          </p:cNvPr>
          <p:cNvSpPr>
            <a:spLocks noGrp="1"/>
          </p:cNvSpPr>
          <p:nvPr>
            <p:ph type="title"/>
          </p:nvPr>
        </p:nvSpPr>
        <p:spPr/>
        <p:txBody>
          <a:bodyPr/>
          <a:lstStyle/>
          <a:p>
            <a:r>
              <a:rPr lang="en-US" dirty="0"/>
              <a:t>Non-English Responses</a:t>
            </a:r>
          </a:p>
        </p:txBody>
      </p:sp>
      <p:sp>
        <p:nvSpPr>
          <p:cNvPr id="3" name="Content Placeholder 2">
            <a:extLst>
              <a:ext uri="{FF2B5EF4-FFF2-40B4-BE49-F238E27FC236}">
                <a16:creationId xmlns="" xmlns:a16="http://schemas.microsoft.com/office/drawing/2014/main" id="{E2749417-79A8-420A-A5C1-F7CBAF5B55CD}"/>
              </a:ext>
            </a:extLst>
          </p:cNvPr>
          <p:cNvSpPr>
            <a:spLocks noGrp="1"/>
          </p:cNvSpPr>
          <p:nvPr>
            <p:ph idx="1"/>
          </p:nvPr>
        </p:nvSpPr>
        <p:spPr>
          <a:xfrm>
            <a:off x="628650" y="848549"/>
            <a:ext cx="7886700" cy="5647141"/>
          </a:xfrm>
        </p:spPr>
        <p:txBody>
          <a:bodyPr>
            <a:normAutofit/>
          </a:bodyPr>
          <a:lstStyle/>
          <a:p>
            <a:pPr marL="285750" indent="-285750" fontAlgn="base">
              <a:lnSpc>
                <a:spcPct val="100000"/>
              </a:lnSpc>
              <a:spcBef>
                <a:spcPct val="0"/>
              </a:spcBef>
              <a:spcAft>
                <a:spcPct val="0"/>
              </a:spcAft>
              <a:defRPr/>
            </a:pPr>
            <a:r>
              <a:rPr lang="en-US" kern="0" dirty="0" smtClean="0">
                <a:solidFill>
                  <a:prstClr val="black"/>
                </a:solidFill>
                <a:ea typeface="ＭＳ Ｐゴシック" pitchFamily="34" charset="-128"/>
              </a:rPr>
              <a:t>Math</a:t>
            </a:r>
            <a:r>
              <a:rPr lang="en-US" kern="0" dirty="0">
                <a:solidFill>
                  <a:prstClr val="black"/>
                </a:solidFill>
                <a:ea typeface="ＭＳ Ｐゴシック" pitchFamily="34" charset="-128"/>
              </a:rPr>
              <a:t>, Science, and Social Studies</a:t>
            </a:r>
          </a:p>
          <a:p>
            <a:pPr marL="742950" lvl="1" indent="-285750" fontAlgn="base">
              <a:lnSpc>
                <a:spcPct val="100000"/>
              </a:lnSpc>
              <a:spcBef>
                <a:spcPct val="0"/>
              </a:spcBef>
              <a:spcAft>
                <a:spcPct val="0"/>
              </a:spcAft>
              <a:defRPr/>
            </a:pPr>
            <a:r>
              <a:rPr lang="en-US" sz="1800" kern="0" dirty="0">
                <a:solidFill>
                  <a:prstClr val="black"/>
                </a:solidFill>
                <a:ea typeface="ＭＳ Ｐゴシック" pitchFamily="34" charset="-128"/>
              </a:rPr>
              <a:t>If Spanish responses are identified, they </a:t>
            </a:r>
            <a:r>
              <a:rPr lang="en-US" sz="1800" kern="0" dirty="0" smtClean="0">
                <a:solidFill>
                  <a:prstClr val="black"/>
                </a:solidFill>
                <a:ea typeface="ＭＳ Ｐゴシック" pitchFamily="34" charset="-128"/>
              </a:rPr>
              <a:t>are scored </a:t>
            </a:r>
            <a:r>
              <a:rPr lang="en-US" sz="1800" kern="0" dirty="0">
                <a:solidFill>
                  <a:prstClr val="black"/>
                </a:solidFill>
                <a:ea typeface="ＭＳ Ｐゴシック" pitchFamily="34" charset="-128"/>
              </a:rPr>
              <a:t>by a </a:t>
            </a:r>
            <a:r>
              <a:rPr lang="en-US" sz="1800" kern="0" dirty="0" smtClean="0">
                <a:solidFill>
                  <a:prstClr val="black"/>
                </a:solidFill>
                <a:ea typeface="ＭＳ Ｐゴシック" pitchFamily="34" charset="-128"/>
              </a:rPr>
              <a:t>scorer proficient in Spanish</a:t>
            </a:r>
            <a:endParaRPr lang="en-US" sz="1800" kern="0" dirty="0">
              <a:solidFill>
                <a:prstClr val="black"/>
              </a:solidFill>
              <a:ea typeface="ＭＳ Ｐゴシック" pitchFamily="34" charset="-128"/>
            </a:endParaRPr>
          </a:p>
          <a:p>
            <a:pPr marL="742950" lvl="1" indent="-285750" fontAlgn="base">
              <a:lnSpc>
                <a:spcPct val="100000"/>
              </a:lnSpc>
              <a:spcBef>
                <a:spcPct val="0"/>
              </a:spcBef>
              <a:spcAft>
                <a:spcPct val="0"/>
              </a:spcAft>
              <a:defRPr/>
            </a:pPr>
            <a:r>
              <a:rPr lang="en-US" sz="1800" kern="0" dirty="0">
                <a:solidFill>
                  <a:prstClr val="black"/>
                </a:solidFill>
                <a:ea typeface="ＭＳ Ｐゴシック" pitchFamily="34" charset="-128"/>
              </a:rPr>
              <a:t>If student responds in a language other than English or Spanish, </a:t>
            </a:r>
            <a:r>
              <a:rPr lang="en-US" sz="1800" kern="0" dirty="0" smtClean="0">
                <a:solidFill>
                  <a:prstClr val="black"/>
                </a:solidFill>
                <a:ea typeface="ＭＳ Ｐゴシック" pitchFamily="34" charset="-128"/>
              </a:rPr>
              <a:t>local translation and transcription are required for </a:t>
            </a:r>
            <a:r>
              <a:rPr lang="en-US" sz="1800" kern="0" dirty="0">
                <a:solidFill>
                  <a:prstClr val="black"/>
                </a:solidFill>
                <a:ea typeface="ＭＳ Ｐゴシック" pitchFamily="34" charset="-128"/>
              </a:rPr>
              <a:t>scoring</a:t>
            </a:r>
          </a:p>
          <a:p>
            <a:pPr marL="742950" lvl="1" indent="-285750" fontAlgn="base">
              <a:lnSpc>
                <a:spcPct val="100000"/>
              </a:lnSpc>
              <a:spcBef>
                <a:spcPct val="0"/>
              </a:spcBef>
              <a:spcAft>
                <a:spcPct val="0"/>
              </a:spcAft>
              <a:defRPr/>
            </a:pPr>
            <a:endParaRPr lang="en-US" kern="0" dirty="0">
              <a:solidFill>
                <a:prstClr val="black"/>
              </a:solidFill>
              <a:ea typeface="ＭＳ Ｐゴシック" pitchFamily="34" charset="-128"/>
            </a:endParaRPr>
          </a:p>
          <a:p>
            <a:pPr marL="285750" indent="-285750" fontAlgn="base">
              <a:lnSpc>
                <a:spcPct val="100000"/>
              </a:lnSpc>
              <a:spcBef>
                <a:spcPct val="0"/>
              </a:spcBef>
              <a:spcAft>
                <a:spcPct val="0"/>
              </a:spcAft>
              <a:defRPr/>
            </a:pPr>
            <a:r>
              <a:rPr lang="en-US" kern="0" dirty="0">
                <a:solidFill>
                  <a:prstClr val="black"/>
                </a:solidFill>
                <a:ea typeface="ＭＳ Ｐゴシック" pitchFamily="34" charset="-128"/>
              </a:rPr>
              <a:t>ELA and CSLA</a:t>
            </a:r>
          </a:p>
          <a:p>
            <a:pPr marL="742950" lvl="1" indent="-285750" fontAlgn="base">
              <a:lnSpc>
                <a:spcPct val="100000"/>
              </a:lnSpc>
              <a:spcBef>
                <a:spcPct val="0"/>
              </a:spcBef>
              <a:spcAft>
                <a:spcPct val="0"/>
              </a:spcAft>
              <a:defRPr/>
            </a:pPr>
            <a:r>
              <a:rPr lang="en-US" sz="1800" kern="0" dirty="0">
                <a:solidFill>
                  <a:prstClr val="black"/>
                </a:solidFill>
                <a:ea typeface="ＭＳ Ｐゴシック" pitchFamily="34" charset="-128"/>
              </a:rPr>
              <a:t>On ELA, only English responses </a:t>
            </a:r>
            <a:r>
              <a:rPr lang="en-US" sz="1800" kern="0" dirty="0" smtClean="0">
                <a:solidFill>
                  <a:prstClr val="black"/>
                </a:solidFill>
                <a:ea typeface="ＭＳ Ｐゴシック" pitchFamily="34" charset="-128"/>
              </a:rPr>
              <a:t>are scored</a:t>
            </a:r>
            <a:endParaRPr lang="en-US" sz="1800" kern="0" dirty="0">
              <a:solidFill>
                <a:prstClr val="black"/>
              </a:solidFill>
              <a:ea typeface="ＭＳ Ｐゴシック" pitchFamily="34" charset="-128"/>
            </a:endParaRPr>
          </a:p>
          <a:p>
            <a:pPr marL="742950" lvl="1" indent="-285750" fontAlgn="base">
              <a:lnSpc>
                <a:spcPct val="100000"/>
              </a:lnSpc>
              <a:spcBef>
                <a:spcPct val="0"/>
              </a:spcBef>
              <a:spcAft>
                <a:spcPct val="0"/>
              </a:spcAft>
              <a:defRPr/>
            </a:pPr>
            <a:r>
              <a:rPr lang="en-US" sz="1800" kern="0" dirty="0">
                <a:solidFill>
                  <a:prstClr val="black"/>
                </a:solidFill>
                <a:ea typeface="ＭＳ Ｐゴシック" pitchFamily="34" charset="-128"/>
              </a:rPr>
              <a:t>On CSLA, only Spanish responses </a:t>
            </a:r>
            <a:r>
              <a:rPr lang="en-US" sz="1800" kern="0" dirty="0" smtClean="0">
                <a:solidFill>
                  <a:prstClr val="black"/>
                </a:solidFill>
                <a:ea typeface="ＭＳ Ｐゴシック" pitchFamily="34" charset="-128"/>
              </a:rPr>
              <a:t>are scored</a:t>
            </a:r>
            <a:endParaRPr lang="en-US" sz="1800" kern="0" dirty="0">
              <a:solidFill>
                <a:prstClr val="black"/>
              </a:solidFill>
              <a:ea typeface="ＭＳ Ｐゴシック" pitchFamily="34" charset="-128"/>
            </a:endParaRPr>
          </a:p>
          <a:p>
            <a:pPr marL="742950" lvl="1" indent="-285750" fontAlgn="base">
              <a:lnSpc>
                <a:spcPct val="100000"/>
              </a:lnSpc>
              <a:spcBef>
                <a:spcPct val="0"/>
              </a:spcBef>
              <a:spcAft>
                <a:spcPct val="0"/>
              </a:spcAft>
              <a:defRPr/>
            </a:pPr>
            <a:r>
              <a:rPr lang="en-US" sz="1800" kern="0" dirty="0" smtClean="0">
                <a:solidFill>
                  <a:prstClr val="black"/>
                </a:solidFill>
                <a:ea typeface="ＭＳ Ｐゴシック" pitchFamily="34" charset="-128"/>
              </a:rPr>
              <a:t>Translation of student </a:t>
            </a:r>
            <a:r>
              <a:rPr lang="en-US" sz="1800" kern="0" dirty="0">
                <a:solidFill>
                  <a:prstClr val="black"/>
                </a:solidFill>
                <a:ea typeface="ＭＳ Ｐゴシック" pitchFamily="34" charset="-128"/>
              </a:rPr>
              <a:t>responses on </a:t>
            </a:r>
            <a:r>
              <a:rPr lang="en-US" sz="1800" kern="0" dirty="0" smtClean="0">
                <a:solidFill>
                  <a:prstClr val="black"/>
                </a:solidFill>
                <a:ea typeface="ＭＳ Ｐゴシック" pitchFamily="34" charset="-128"/>
              </a:rPr>
              <a:t>ELA and CSLA is not allowed</a:t>
            </a:r>
            <a:endParaRPr lang="en-US" sz="1800" kern="0" dirty="0">
              <a:solidFill>
                <a:prstClr val="black"/>
              </a:solidFill>
              <a:ea typeface="ＭＳ Ｐゴシック" pitchFamily="34" charset="-128"/>
            </a:endParaRPr>
          </a:p>
        </p:txBody>
      </p:sp>
      <p:sp>
        <p:nvSpPr>
          <p:cNvPr id="4" name="Slide Number Placeholder 3">
            <a:extLst>
              <a:ext uri="{FF2B5EF4-FFF2-40B4-BE49-F238E27FC236}">
                <a16:creationId xmlns="" xmlns:a16="http://schemas.microsoft.com/office/drawing/2014/main" id="{1477344E-9561-4028-B3A7-2B671352ED64}"/>
              </a:ext>
            </a:extLst>
          </p:cNvPr>
          <p:cNvSpPr>
            <a:spLocks noGrp="1"/>
          </p:cNvSpPr>
          <p:nvPr>
            <p:ph type="sldNum" sz="quarter" idx="12"/>
          </p:nvPr>
        </p:nvSpPr>
        <p:spPr/>
        <p:txBody>
          <a:bodyPr/>
          <a:lstStyle/>
          <a:p>
            <a:fld id="{C479D5F6-EDCB-402A-AC08-4943A1820E8F}" type="slidenum">
              <a:rPr lang="en-US" smtClean="0"/>
              <a:pPr/>
              <a:t>91</a:t>
            </a:fld>
            <a:endParaRPr lang="en-US" dirty="0"/>
          </a:p>
        </p:txBody>
      </p:sp>
    </p:spTree>
    <p:extLst>
      <p:ext uri="{BB962C8B-B14F-4D97-AF65-F5344CB8AC3E}">
        <p14:creationId xmlns:p14="http://schemas.microsoft.com/office/powerpoint/2010/main" val="135058031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A3DD8D-E441-4C1E-A113-2D89144D5F06}"/>
              </a:ext>
            </a:extLst>
          </p:cNvPr>
          <p:cNvSpPr>
            <a:spLocks noGrp="1"/>
          </p:cNvSpPr>
          <p:nvPr>
            <p:ph type="title"/>
          </p:nvPr>
        </p:nvSpPr>
        <p:spPr/>
        <p:txBody>
          <a:bodyPr/>
          <a:lstStyle/>
          <a:p>
            <a:r>
              <a:rPr lang="en-US" dirty="0"/>
              <a:t>Transcription Guidelines</a:t>
            </a:r>
          </a:p>
        </p:txBody>
      </p:sp>
      <p:sp>
        <p:nvSpPr>
          <p:cNvPr id="3" name="Content Placeholder 2">
            <a:extLst>
              <a:ext uri="{FF2B5EF4-FFF2-40B4-BE49-F238E27FC236}">
                <a16:creationId xmlns="" xmlns:a16="http://schemas.microsoft.com/office/drawing/2014/main" id="{EA2FF386-8867-4A96-92D0-6B0C95D0B958}"/>
              </a:ext>
            </a:extLst>
          </p:cNvPr>
          <p:cNvSpPr>
            <a:spLocks noGrp="1"/>
          </p:cNvSpPr>
          <p:nvPr>
            <p:ph idx="1"/>
          </p:nvPr>
        </p:nvSpPr>
        <p:spPr/>
        <p:txBody>
          <a:bodyPr/>
          <a:lstStyle/>
          <a:p>
            <a:pPr marL="0" indent="0">
              <a:buNone/>
              <a:defRPr/>
            </a:pPr>
            <a:r>
              <a:rPr lang="en-US" b="1" dirty="0">
                <a:solidFill>
                  <a:schemeClr val="accent5"/>
                </a:solidFill>
              </a:rPr>
              <a:t>PBT and CBT Transcription</a:t>
            </a:r>
            <a:endParaRPr lang="en-US" b="1" strike="sngStrike" dirty="0">
              <a:solidFill>
                <a:schemeClr val="accent5"/>
              </a:solidFill>
            </a:endParaRPr>
          </a:p>
          <a:p>
            <a:pPr marL="233363" indent="-233363">
              <a:buClr>
                <a:prstClr val="black"/>
              </a:buClr>
              <a:defRPr/>
            </a:pPr>
            <a:r>
              <a:rPr lang="en-US" dirty="0" smtClean="0">
                <a:solidFill>
                  <a:prstClr val="black"/>
                </a:solidFill>
              </a:rPr>
              <a:t>Requires presence of at </a:t>
            </a:r>
            <a:r>
              <a:rPr lang="en-US" dirty="0">
                <a:solidFill>
                  <a:prstClr val="black"/>
                </a:solidFill>
              </a:rPr>
              <a:t>least </a:t>
            </a:r>
            <a:r>
              <a:rPr lang="en-US" b="1" dirty="0">
                <a:solidFill>
                  <a:prstClr val="black"/>
                </a:solidFill>
              </a:rPr>
              <a:t>two </a:t>
            </a:r>
            <a:r>
              <a:rPr lang="en-US" b="1" dirty="0" smtClean="0">
                <a:solidFill>
                  <a:prstClr val="black"/>
                </a:solidFill>
              </a:rPr>
              <a:t>individuals </a:t>
            </a:r>
            <a:r>
              <a:rPr lang="en-US" dirty="0" smtClean="0">
                <a:solidFill>
                  <a:prstClr val="black"/>
                </a:solidFill>
              </a:rPr>
              <a:t>during transcription </a:t>
            </a:r>
            <a:r>
              <a:rPr lang="en-US" dirty="0">
                <a:solidFill>
                  <a:prstClr val="black"/>
                </a:solidFill>
              </a:rPr>
              <a:t>of student responses </a:t>
            </a:r>
          </a:p>
          <a:p>
            <a:pPr lvl="1">
              <a:buClr>
                <a:prstClr val="black"/>
              </a:buClr>
              <a:defRPr/>
            </a:pPr>
            <a:r>
              <a:rPr lang="en-US" dirty="0">
                <a:solidFill>
                  <a:prstClr val="black"/>
                </a:solidFill>
              </a:rPr>
              <a:t>One person to transcribe</a:t>
            </a:r>
          </a:p>
          <a:p>
            <a:pPr lvl="1">
              <a:buClr>
                <a:prstClr val="black"/>
              </a:buClr>
              <a:defRPr/>
            </a:pPr>
            <a:r>
              <a:rPr lang="en-US" dirty="0">
                <a:solidFill>
                  <a:prstClr val="black"/>
                </a:solidFill>
              </a:rPr>
              <a:t>One person to verify the transcription</a:t>
            </a:r>
          </a:p>
          <a:p>
            <a:pPr marL="233363" indent="-233363">
              <a:buClr>
                <a:prstClr val="black"/>
              </a:buClr>
              <a:defRPr/>
            </a:pPr>
            <a:r>
              <a:rPr lang="en-US" dirty="0" smtClean="0">
                <a:solidFill>
                  <a:prstClr val="black"/>
                </a:solidFill>
              </a:rPr>
              <a:t>Transcribe the </a:t>
            </a:r>
            <a:r>
              <a:rPr lang="en-US" dirty="0">
                <a:solidFill>
                  <a:prstClr val="black"/>
                </a:solidFill>
              </a:rPr>
              <a:t>student’s responses </a:t>
            </a:r>
            <a:r>
              <a:rPr lang="en-US" dirty="0" smtClean="0">
                <a:solidFill>
                  <a:prstClr val="black"/>
                </a:solidFill>
              </a:rPr>
              <a:t>verbatim </a:t>
            </a:r>
            <a:r>
              <a:rPr lang="en-US" dirty="0">
                <a:solidFill>
                  <a:prstClr val="black"/>
                </a:solidFill>
              </a:rPr>
              <a:t>into the test book or TestNav</a:t>
            </a:r>
          </a:p>
          <a:p>
            <a:pPr lvl="1">
              <a:buClr>
                <a:prstClr val="black"/>
              </a:buClr>
              <a:defRPr/>
            </a:pPr>
            <a:r>
              <a:rPr lang="en-US" dirty="0">
                <a:solidFill>
                  <a:prstClr val="black"/>
                </a:solidFill>
              </a:rPr>
              <a:t>Note for braille transcription: Only a braille certified Test Administrator may transcribe student responses</a:t>
            </a:r>
          </a:p>
          <a:p>
            <a:pPr marL="233363" indent="-233363">
              <a:buClr>
                <a:prstClr val="black"/>
              </a:buClr>
              <a:defRPr/>
            </a:pPr>
            <a:r>
              <a:rPr lang="en-US" dirty="0">
                <a:solidFill>
                  <a:prstClr val="black"/>
                </a:solidFill>
              </a:rPr>
              <a:t>After transcription, shred any responses printed from an assistive technology device</a:t>
            </a:r>
          </a:p>
          <a:p>
            <a:pPr lvl="1">
              <a:buClr>
                <a:prstClr val="black"/>
              </a:buClr>
              <a:defRPr/>
            </a:pPr>
            <a:r>
              <a:rPr lang="en-US" dirty="0">
                <a:solidFill>
                  <a:prstClr val="black"/>
                </a:solidFill>
              </a:rPr>
              <a:t>Complete the </a:t>
            </a:r>
            <a:r>
              <a:rPr lang="en-US" i="1" dirty="0" smtClean="0"/>
              <a:t>Secure Data Removal</a:t>
            </a:r>
            <a:r>
              <a:rPr lang="en-US" i="1" dirty="0" smtClean="0">
                <a:solidFill>
                  <a:prstClr val="black"/>
                </a:solidFill>
              </a:rPr>
              <a:t> </a:t>
            </a:r>
            <a:r>
              <a:rPr lang="en-US" dirty="0">
                <a:solidFill>
                  <a:prstClr val="black"/>
                </a:solidFill>
              </a:rPr>
              <a:t>form</a:t>
            </a:r>
          </a:p>
          <a:p>
            <a:endParaRPr lang="en-US" dirty="0"/>
          </a:p>
        </p:txBody>
      </p:sp>
      <p:sp>
        <p:nvSpPr>
          <p:cNvPr id="4" name="Slide Number Placeholder 3">
            <a:extLst>
              <a:ext uri="{FF2B5EF4-FFF2-40B4-BE49-F238E27FC236}">
                <a16:creationId xmlns="" xmlns:a16="http://schemas.microsoft.com/office/drawing/2014/main" id="{B2EC6C3F-CE8F-400C-BA98-B093F14115CC}"/>
              </a:ext>
            </a:extLst>
          </p:cNvPr>
          <p:cNvSpPr>
            <a:spLocks noGrp="1"/>
          </p:cNvSpPr>
          <p:nvPr>
            <p:ph type="sldNum" sz="quarter" idx="12"/>
          </p:nvPr>
        </p:nvSpPr>
        <p:spPr/>
        <p:txBody>
          <a:bodyPr/>
          <a:lstStyle/>
          <a:p>
            <a:fld id="{C479D5F6-EDCB-402A-AC08-4943A1820E8F}" type="slidenum">
              <a:rPr lang="en-US" smtClean="0"/>
              <a:pPr/>
              <a:t>92</a:t>
            </a:fld>
            <a:endParaRPr lang="en-US" dirty="0"/>
          </a:p>
        </p:txBody>
      </p:sp>
      <p:sp>
        <p:nvSpPr>
          <p:cNvPr id="5" name="TextBox 4"/>
          <p:cNvSpPr txBox="1"/>
          <p:nvPr/>
        </p:nvSpPr>
        <p:spPr>
          <a:xfrm>
            <a:off x="2480149" y="5873835"/>
            <a:ext cx="4178171" cy="646331"/>
          </a:xfrm>
          <a:prstGeom prst="rect">
            <a:avLst/>
          </a:prstGeom>
          <a:solidFill>
            <a:schemeClr val="accent4"/>
          </a:solidFill>
        </p:spPr>
        <p:txBody>
          <a:bodyPr wrap="square" rtlCol="0">
            <a:spAutoFit/>
          </a:bodyPr>
          <a:lstStyle/>
          <a:p>
            <a:pPr algn="ctr"/>
            <a:r>
              <a:rPr lang="en-US" smtClean="0"/>
              <a:t>Refer to the </a:t>
            </a:r>
            <a:r>
              <a:rPr lang="en-US" i="1" smtClean="0"/>
              <a:t>Transcription Guidelines</a:t>
            </a:r>
            <a:r>
              <a:rPr lang="en-US" smtClean="0"/>
              <a:t> in </a:t>
            </a:r>
            <a:r>
              <a:rPr lang="en-US" i="1" smtClean="0"/>
              <a:t>Section 6.1.5 </a:t>
            </a:r>
            <a:r>
              <a:rPr lang="en-US" smtClean="0"/>
              <a:t>in the </a:t>
            </a:r>
            <a:r>
              <a:rPr lang="en-US" i="1" smtClean="0"/>
              <a:t>Procedures Manual</a:t>
            </a:r>
            <a:endParaRPr lang="en-US" i="1" dirty="0"/>
          </a:p>
        </p:txBody>
      </p:sp>
      <p:sp>
        <p:nvSpPr>
          <p:cNvPr id="6" name="7-Point Star 5"/>
          <p:cNvSpPr/>
          <p:nvPr/>
        </p:nvSpPr>
        <p:spPr>
          <a:xfrm>
            <a:off x="7255380" y="25317"/>
            <a:ext cx="1888620" cy="999858"/>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Common Question</a:t>
            </a:r>
            <a:endParaRPr lang="en-US" dirty="0"/>
          </a:p>
        </p:txBody>
      </p:sp>
    </p:spTree>
    <p:extLst>
      <p:ext uri="{BB962C8B-B14F-4D97-AF65-F5344CB8AC3E}">
        <p14:creationId xmlns:p14="http://schemas.microsoft.com/office/powerpoint/2010/main" val="14999004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23877E-1871-4F05-A5B8-AF430FE995CB}"/>
              </a:ext>
            </a:extLst>
          </p:cNvPr>
          <p:cNvSpPr>
            <a:spLocks noGrp="1"/>
          </p:cNvSpPr>
          <p:nvPr>
            <p:ph type="title"/>
          </p:nvPr>
        </p:nvSpPr>
        <p:spPr/>
        <p:txBody>
          <a:bodyPr/>
          <a:lstStyle/>
          <a:p>
            <a:r>
              <a:rPr lang="en-US" dirty="0"/>
              <a:t>Transcription Guidelines</a:t>
            </a:r>
          </a:p>
        </p:txBody>
      </p:sp>
      <p:sp>
        <p:nvSpPr>
          <p:cNvPr id="3" name="Content Placeholder 2">
            <a:extLst>
              <a:ext uri="{FF2B5EF4-FFF2-40B4-BE49-F238E27FC236}">
                <a16:creationId xmlns="" xmlns:a16="http://schemas.microsoft.com/office/drawing/2014/main" id="{C0E6DB0A-E02D-45D1-8E2F-6024D2083ED2}"/>
              </a:ext>
            </a:extLst>
          </p:cNvPr>
          <p:cNvSpPr>
            <a:spLocks noGrp="1"/>
          </p:cNvSpPr>
          <p:nvPr>
            <p:ph idx="1"/>
          </p:nvPr>
        </p:nvSpPr>
        <p:spPr/>
        <p:txBody>
          <a:bodyPr>
            <a:normAutofit/>
          </a:bodyPr>
          <a:lstStyle/>
          <a:p>
            <a:pPr marL="0" indent="0">
              <a:buClr>
                <a:prstClr val="black"/>
              </a:buClr>
              <a:buNone/>
              <a:defRPr/>
            </a:pPr>
            <a:r>
              <a:rPr lang="en-US" sz="2000" b="1" dirty="0">
                <a:solidFill>
                  <a:prstClr val="black"/>
                </a:solidFill>
              </a:rPr>
              <a:t>CBT Transcription</a:t>
            </a:r>
          </a:p>
          <a:p>
            <a:pPr marL="233363" indent="-233363">
              <a:lnSpc>
                <a:spcPct val="100000"/>
              </a:lnSpc>
              <a:buClr>
                <a:prstClr val="black"/>
              </a:buClr>
              <a:defRPr/>
            </a:pPr>
            <a:r>
              <a:rPr lang="en-US" sz="1800" dirty="0">
                <a:solidFill>
                  <a:prstClr val="black"/>
                </a:solidFill>
              </a:rPr>
              <a:t>Student:</a:t>
            </a:r>
          </a:p>
          <a:p>
            <a:pPr lvl="1">
              <a:lnSpc>
                <a:spcPct val="100000"/>
              </a:lnSpc>
              <a:spcBef>
                <a:spcPts val="0"/>
              </a:spcBef>
              <a:buClr>
                <a:prstClr val="black"/>
              </a:buClr>
              <a:defRPr/>
            </a:pPr>
            <a:r>
              <a:rPr lang="en-US" sz="1800" dirty="0">
                <a:solidFill>
                  <a:prstClr val="black"/>
                </a:solidFill>
              </a:rPr>
              <a:t>Responds to constructed response (CR) questions on their assistive device</a:t>
            </a:r>
          </a:p>
          <a:p>
            <a:pPr lvl="2">
              <a:lnSpc>
                <a:spcPct val="100000"/>
              </a:lnSpc>
              <a:spcBef>
                <a:spcPts val="0"/>
              </a:spcBef>
              <a:buClr>
                <a:prstClr val="black"/>
              </a:buClr>
              <a:defRPr/>
            </a:pPr>
            <a:r>
              <a:rPr lang="en-US" dirty="0">
                <a:solidFill>
                  <a:prstClr val="black"/>
                </a:solidFill>
              </a:rPr>
              <a:t>Student may respond to selected response items in TestNav</a:t>
            </a:r>
          </a:p>
          <a:p>
            <a:pPr lvl="2">
              <a:lnSpc>
                <a:spcPct val="100000"/>
              </a:lnSpc>
              <a:spcBef>
                <a:spcPts val="0"/>
              </a:spcBef>
              <a:buClr>
                <a:prstClr val="black"/>
              </a:buClr>
              <a:defRPr/>
            </a:pPr>
            <a:r>
              <a:rPr lang="en-US" dirty="0">
                <a:solidFill>
                  <a:prstClr val="black"/>
                </a:solidFill>
              </a:rPr>
              <a:t>Device with saved responses is secure until student responses are removed </a:t>
            </a:r>
          </a:p>
          <a:p>
            <a:pPr lvl="1">
              <a:lnSpc>
                <a:spcPct val="100000"/>
              </a:lnSpc>
              <a:spcBef>
                <a:spcPts val="0"/>
              </a:spcBef>
              <a:buClr>
                <a:prstClr val="black"/>
              </a:buClr>
              <a:defRPr/>
            </a:pPr>
            <a:r>
              <a:rPr lang="en-US" sz="1800" b="1" i="1" dirty="0">
                <a:solidFill>
                  <a:prstClr val="black"/>
                </a:solidFill>
              </a:rPr>
              <a:t>Exits</a:t>
            </a:r>
            <a:r>
              <a:rPr lang="en-US" sz="1800" dirty="0">
                <a:solidFill>
                  <a:prstClr val="black"/>
                </a:solidFill>
              </a:rPr>
              <a:t> the unit, but the student should </a:t>
            </a:r>
            <a:r>
              <a:rPr lang="en-US" sz="1800" u="sng" dirty="0">
                <a:solidFill>
                  <a:prstClr val="black"/>
                </a:solidFill>
              </a:rPr>
              <a:t>not</a:t>
            </a:r>
            <a:r>
              <a:rPr lang="en-US" sz="1800" dirty="0">
                <a:solidFill>
                  <a:prstClr val="black"/>
                </a:solidFill>
              </a:rPr>
              <a:t> </a:t>
            </a:r>
            <a:r>
              <a:rPr lang="en-US" sz="1800" b="1" i="1" dirty="0">
                <a:solidFill>
                  <a:prstClr val="black"/>
                </a:solidFill>
              </a:rPr>
              <a:t>submit</a:t>
            </a:r>
            <a:r>
              <a:rPr lang="en-US" sz="1800" dirty="0">
                <a:solidFill>
                  <a:prstClr val="black"/>
                </a:solidFill>
              </a:rPr>
              <a:t> the unit</a:t>
            </a:r>
          </a:p>
          <a:p>
            <a:pPr lvl="2">
              <a:lnSpc>
                <a:spcPct val="100000"/>
              </a:lnSpc>
              <a:spcBef>
                <a:spcPts val="0"/>
              </a:spcBef>
              <a:buClr>
                <a:prstClr val="black"/>
              </a:buClr>
              <a:defRPr/>
            </a:pPr>
            <a:r>
              <a:rPr lang="en-US" dirty="0" smtClean="0">
                <a:solidFill>
                  <a:prstClr val="black"/>
                </a:solidFill>
              </a:rPr>
              <a:t>Test Administrators transcribe student </a:t>
            </a:r>
            <a:r>
              <a:rPr lang="en-US" dirty="0">
                <a:solidFill>
                  <a:prstClr val="black"/>
                </a:solidFill>
              </a:rPr>
              <a:t>responses to CR questions </a:t>
            </a:r>
            <a:r>
              <a:rPr lang="en-US" dirty="0" smtClean="0">
                <a:solidFill>
                  <a:prstClr val="black"/>
                </a:solidFill>
              </a:rPr>
              <a:t>into </a:t>
            </a:r>
            <a:r>
              <a:rPr lang="en-US" dirty="0">
                <a:solidFill>
                  <a:prstClr val="black"/>
                </a:solidFill>
              </a:rPr>
              <a:t>TestNav </a:t>
            </a:r>
            <a:r>
              <a:rPr lang="en-US" b="1" dirty="0" smtClean="0">
                <a:solidFill>
                  <a:prstClr val="black"/>
                </a:solidFill>
              </a:rPr>
              <a:t>before</a:t>
            </a:r>
            <a:r>
              <a:rPr lang="en-US" i="1" dirty="0" smtClean="0">
                <a:solidFill>
                  <a:prstClr val="black"/>
                </a:solidFill>
              </a:rPr>
              <a:t> </a:t>
            </a:r>
            <a:r>
              <a:rPr lang="en-US" dirty="0">
                <a:solidFill>
                  <a:prstClr val="black"/>
                </a:solidFill>
              </a:rPr>
              <a:t>the next unit</a:t>
            </a:r>
          </a:p>
          <a:p>
            <a:pPr marL="233363" indent="-233363">
              <a:lnSpc>
                <a:spcPct val="100000"/>
              </a:lnSpc>
              <a:buClr>
                <a:prstClr val="black"/>
              </a:buClr>
              <a:defRPr/>
            </a:pPr>
            <a:r>
              <a:rPr lang="en-US" sz="1800" dirty="0">
                <a:solidFill>
                  <a:prstClr val="black"/>
                </a:solidFill>
              </a:rPr>
              <a:t>Transcriber:</a:t>
            </a:r>
          </a:p>
          <a:p>
            <a:pPr lvl="1">
              <a:lnSpc>
                <a:spcPct val="100000"/>
              </a:lnSpc>
              <a:spcBef>
                <a:spcPts val="0"/>
              </a:spcBef>
              <a:buClr>
                <a:prstClr val="black"/>
              </a:buClr>
              <a:defRPr/>
            </a:pPr>
            <a:r>
              <a:rPr lang="en-US" sz="1800" dirty="0">
                <a:solidFill>
                  <a:prstClr val="black"/>
                </a:solidFill>
              </a:rPr>
              <a:t>Resumes the student’s test in </a:t>
            </a:r>
            <a:r>
              <a:rPr lang="en-US" sz="1800" dirty="0" err="1">
                <a:solidFill>
                  <a:prstClr val="black"/>
                </a:solidFill>
              </a:rPr>
              <a:t>PAnext</a:t>
            </a:r>
            <a:endParaRPr lang="en-US" sz="1800" dirty="0">
              <a:solidFill>
                <a:prstClr val="black"/>
              </a:solidFill>
            </a:endParaRPr>
          </a:p>
          <a:p>
            <a:pPr lvl="1">
              <a:lnSpc>
                <a:spcPct val="100000"/>
              </a:lnSpc>
              <a:spcBef>
                <a:spcPts val="0"/>
              </a:spcBef>
              <a:buClr>
                <a:prstClr val="black"/>
              </a:buClr>
              <a:defRPr/>
            </a:pPr>
            <a:r>
              <a:rPr lang="en-US" sz="1800" dirty="0">
                <a:solidFill>
                  <a:prstClr val="black"/>
                </a:solidFill>
              </a:rPr>
              <a:t>Logs-in as the student and transcribes the CR responses</a:t>
            </a:r>
          </a:p>
          <a:p>
            <a:pPr lvl="1">
              <a:lnSpc>
                <a:spcPct val="100000"/>
              </a:lnSpc>
              <a:spcBef>
                <a:spcPts val="0"/>
              </a:spcBef>
              <a:buClr>
                <a:prstClr val="black"/>
              </a:buClr>
              <a:defRPr/>
            </a:pPr>
            <a:r>
              <a:rPr lang="en-US" sz="1800" dirty="0">
                <a:solidFill>
                  <a:prstClr val="black"/>
                </a:solidFill>
              </a:rPr>
              <a:t>Submits responses for the transcribed unit</a:t>
            </a:r>
          </a:p>
          <a:p>
            <a:pPr marL="233363" indent="-233363">
              <a:lnSpc>
                <a:spcPct val="100000"/>
              </a:lnSpc>
              <a:buClr>
                <a:prstClr val="black"/>
              </a:buClr>
              <a:defRPr/>
            </a:pPr>
            <a:r>
              <a:rPr lang="en-US" sz="1800" dirty="0">
                <a:solidFill>
                  <a:prstClr val="black"/>
                </a:solidFill>
              </a:rPr>
              <a:t>Student continues testing in the next unit</a:t>
            </a:r>
          </a:p>
          <a:p>
            <a:pPr marL="0" indent="0">
              <a:lnSpc>
                <a:spcPct val="100000"/>
              </a:lnSpc>
              <a:buClr>
                <a:prstClr val="black"/>
              </a:buClr>
              <a:buNone/>
              <a:defRPr/>
            </a:pPr>
            <a:r>
              <a:rPr lang="en-US" sz="1800" b="1" dirty="0">
                <a:solidFill>
                  <a:prstClr val="black"/>
                </a:solidFill>
              </a:rPr>
              <a:t>Note</a:t>
            </a:r>
            <a:r>
              <a:rPr lang="en-US" sz="1800" dirty="0">
                <a:solidFill>
                  <a:prstClr val="black"/>
                </a:solidFill>
              </a:rPr>
              <a:t>: Because units cannot be administered out of order, transcription must take place before the student can take the next </a:t>
            </a:r>
            <a:r>
              <a:rPr lang="en-US" sz="1800" dirty="0" smtClean="0">
                <a:solidFill>
                  <a:prstClr val="black"/>
                </a:solidFill>
              </a:rPr>
              <a:t>unit</a:t>
            </a:r>
            <a:endParaRPr lang="en-US" sz="1800" dirty="0">
              <a:solidFill>
                <a:prstClr val="black"/>
              </a:solidFill>
            </a:endParaRPr>
          </a:p>
        </p:txBody>
      </p:sp>
      <p:sp>
        <p:nvSpPr>
          <p:cNvPr id="4" name="Slide Number Placeholder 3">
            <a:extLst>
              <a:ext uri="{FF2B5EF4-FFF2-40B4-BE49-F238E27FC236}">
                <a16:creationId xmlns="" xmlns:a16="http://schemas.microsoft.com/office/drawing/2014/main" id="{0AC82BDE-A597-49A4-9272-B5888387F689}"/>
              </a:ext>
            </a:extLst>
          </p:cNvPr>
          <p:cNvSpPr>
            <a:spLocks noGrp="1"/>
          </p:cNvSpPr>
          <p:nvPr>
            <p:ph type="sldNum" sz="quarter" idx="12"/>
          </p:nvPr>
        </p:nvSpPr>
        <p:spPr/>
        <p:txBody>
          <a:bodyPr/>
          <a:lstStyle/>
          <a:p>
            <a:fld id="{C479D5F6-EDCB-402A-AC08-4943A1820E8F}" type="slidenum">
              <a:rPr lang="en-US" smtClean="0"/>
              <a:pPr/>
              <a:t>93</a:t>
            </a:fld>
            <a:endParaRPr lang="en-US" dirty="0"/>
          </a:p>
        </p:txBody>
      </p:sp>
    </p:spTree>
    <p:extLst>
      <p:ext uri="{BB962C8B-B14F-4D97-AF65-F5344CB8AC3E}">
        <p14:creationId xmlns:p14="http://schemas.microsoft.com/office/powerpoint/2010/main" val="2700227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6C0CC0-B6AB-4300-8EBD-F42086028F33}"/>
              </a:ext>
            </a:extLst>
          </p:cNvPr>
          <p:cNvSpPr>
            <a:spLocks noGrp="1"/>
          </p:cNvSpPr>
          <p:nvPr>
            <p:ph type="title"/>
          </p:nvPr>
        </p:nvSpPr>
        <p:spPr/>
        <p:txBody>
          <a:bodyPr/>
          <a:lstStyle/>
          <a:p>
            <a:r>
              <a:rPr lang="en-US" dirty="0"/>
              <a:t>Prior Access to Secure Test Materials</a:t>
            </a:r>
          </a:p>
        </p:txBody>
      </p:sp>
      <p:sp>
        <p:nvSpPr>
          <p:cNvPr id="3" name="Content Placeholder 2">
            <a:extLst>
              <a:ext uri="{FF2B5EF4-FFF2-40B4-BE49-F238E27FC236}">
                <a16:creationId xmlns="" xmlns:a16="http://schemas.microsoft.com/office/drawing/2014/main" id="{7CF36A92-6F25-4DDF-B31C-AD31B737F035}"/>
              </a:ext>
            </a:extLst>
          </p:cNvPr>
          <p:cNvSpPr>
            <a:spLocks noGrp="1"/>
          </p:cNvSpPr>
          <p:nvPr>
            <p:ph idx="1"/>
          </p:nvPr>
        </p:nvSpPr>
        <p:spPr/>
        <p:txBody>
          <a:bodyPr>
            <a:normAutofit fontScale="62500" lnSpcReduction="20000"/>
          </a:bodyPr>
          <a:lstStyle/>
          <a:p>
            <a:pPr marL="457200" indent="-457200">
              <a:lnSpc>
                <a:spcPct val="120000"/>
              </a:lnSpc>
              <a:defRPr/>
            </a:pPr>
            <a:r>
              <a:rPr lang="en-US" sz="3500" dirty="0">
                <a:solidFill>
                  <a:sysClr val="windowText" lastClr="000000"/>
                </a:solidFill>
              </a:rPr>
              <a:t>Prior access must be supervised by the SAC</a:t>
            </a:r>
          </a:p>
          <a:p>
            <a:pPr marL="457200" indent="-457200">
              <a:lnSpc>
                <a:spcPct val="120000"/>
              </a:lnSpc>
              <a:defRPr/>
            </a:pPr>
            <a:r>
              <a:rPr lang="en-US" sz="3500" dirty="0">
                <a:solidFill>
                  <a:sysClr val="windowText" lastClr="000000"/>
                </a:solidFill>
              </a:rPr>
              <a:t>Access to test questions and test materials prior to testing is limited to the following: </a:t>
            </a:r>
          </a:p>
          <a:p>
            <a:pPr marL="914400" lvl="1" indent="-457200">
              <a:lnSpc>
                <a:spcPct val="120000"/>
              </a:lnSpc>
              <a:defRPr/>
            </a:pPr>
            <a:r>
              <a:rPr lang="en-US" sz="3200" dirty="0">
                <a:solidFill>
                  <a:sysClr val="windowText" lastClr="000000"/>
                </a:solidFill>
              </a:rPr>
              <a:t>4 days for Auditory Presentation: Oral script for translation into language other than </a:t>
            </a:r>
            <a:r>
              <a:rPr lang="en-US" sz="3200" dirty="0" smtClean="0">
                <a:solidFill>
                  <a:sysClr val="windowText" lastClr="000000"/>
                </a:solidFill>
              </a:rPr>
              <a:t>English/Spanish, </a:t>
            </a:r>
            <a:r>
              <a:rPr lang="en-US" sz="3200" dirty="0">
                <a:solidFill>
                  <a:sysClr val="windowText" lastClr="000000"/>
                </a:solidFill>
              </a:rPr>
              <a:t>including sign language</a:t>
            </a:r>
          </a:p>
          <a:p>
            <a:pPr marL="914400" lvl="1" indent="-457200">
              <a:lnSpc>
                <a:spcPct val="120000"/>
              </a:lnSpc>
              <a:defRPr/>
            </a:pPr>
            <a:r>
              <a:rPr lang="en-US" sz="3200" dirty="0">
                <a:solidFill>
                  <a:sysClr val="windowText" lastClr="000000"/>
                </a:solidFill>
              </a:rPr>
              <a:t>24 hours for Auditory Presentation: Oral script in English or Spanish</a:t>
            </a:r>
          </a:p>
          <a:p>
            <a:pPr marL="1371600" lvl="2" indent="-457200">
              <a:lnSpc>
                <a:spcPct val="120000"/>
              </a:lnSpc>
              <a:defRPr/>
            </a:pPr>
            <a:r>
              <a:rPr lang="en-US" sz="3300" dirty="0">
                <a:solidFill>
                  <a:sysClr val="windowText" lastClr="000000"/>
                </a:solidFill>
              </a:rPr>
              <a:t>Paper-based testing only </a:t>
            </a:r>
          </a:p>
          <a:p>
            <a:pPr marL="914400" lvl="1" indent="-457200">
              <a:lnSpc>
                <a:spcPct val="120000"/>
              </a:lnSpc>
              <a:defRPr/>
            </a:pPr>
            <a:r>
              <a:rPr lang="en-US" sz="3200" dirty="0">
                <a:solidFill>
                  <a:sysClr val="windowText" lastClr="000000"/>
                </a:solidFill>
              </a:rPr>
              <a:t>24 hours for braille</a:t>
            </a:r>
          </a:p>
          <a:p>
            <a:pPr marL="1371600" lvl="2" indent="-457200">
              <a:lnSpc>
                <a:spcPct val="120000"/>
              </a:lnSpc>
              <a:defRPr/>
            </a:pPr>
            <a:r>
              <a:rPr lang="en-US" sz="3300" dirty="0">
                <a:solidFill>
                  <a:sysClr val="windowText" lastClr="000000"/>
                </a:solidFill>
              </a:rPr>
              <a:t>TVIs may review Teacher Notes 24 hours prior to testing</a:t>
            </a:r>
          </a:p>
          <a:p>
            <a:pPr marL="1371600" lvl="2" indent="-457200">
              <a:lnSpc>
                <a:spcPct val="120000"/>
              </a:lnSpc>
              <a:defRPr/>
            </a:pPr>
            <a:r>
              <a:rPr lang="en-US" sz="3300" dirty="0">
                <a:solidFill>
                  <a:sysClr val="windowText" lastClr="000000"/>
                </a:solidFill>
              </a:rPr>
              <a:t>TVIs may NOT review </a:t>
            </a:r>
            <a:r>
              <a:rPr lang="en-US" sz="3300" dirty="0" smtClean="0">
                <a:solidFill>
                  <a:sysClr val="windowText" lastClr="000000"/>
                </a:solidFill>
              </a:rPr>
              <a:t>test </a:t>
            </a:r>
            <a:r>
              <a:rPr lang="en-US" sz="3300" dirty="0">
                <a:solidFill>
                  <a:sysClr val="windowText" lastClr="000000"/>
                </a:solidFill>
              </a:rPr>
              <a:t>content</a:t>
            </a:r>
          </a:p>
          <a:p>
            <a:pPr marL="457200" indent="-457200">
              <a:lnSpc>
                <a:spcPct val="120000"/>
              </a:lnSpc>
              <a:defRPr/>
            </a:pPr>
            <a:r>
              <a:rPr lang="en-US" sz="3500" dirty="0">
                <a:solidFill>
                  <a:sysClr val="windowText" lastClr="000000"/>
                </a:solidFill>
              </a:rPr>
              <a:t>Test materials must be secure at all times </a:t>
            </a:r>
            <a:r>
              <a:rPr lang="en-US" sz="3500" dirty="0" smtClean="0">
                <a:solidFill>
                  <a:sysClr val="windowText" lastClr="000000"/>
                </a:solidFill>
              </a:rPr>
              <a:t>– follow </a:t>
            </a:r>
            <a:r>
              <a:rPr lang="en-US" sz="3500" dirty="0">
                <a:solidFill>
                  <a:sysClr val="windowText" lastClr="000000"/>
                </a:solidFill>
              </a:rPr>
              <a:t>chain of custody protocols</a:t>
            </a:r>
          </a:p>
          <a:p>
            <a:pPr marL="457200" indent="-457200">
              <a:lnSpc>
                <a:spcPct val="120000"/>
              </a:lnSpc>
              <a:defRPr/>
            </a:pPr>
            <a:r>
              <a:rPr lang="en-US" sz="3500" dirty="0">
                <a:solidFill>
                  <a:sysClr val="windowText" lastClr="000000"/>
                </a:solidFill>
              </a:rPr>
              <a:t>Test items may not be copied or discussed</a:t>
            </a:r>
            <a:endParaRPr lang="en-US" dirty="0">
              <a:solidFill>
                <a:sysClr val="windowText" lastClr="000000"/>
              </a:solidFill>
            </a:endParaRPr>
          </a:p>
          <a:p>
            <a:endParaRPr lang="en-US" dirty="0"/>
          </a:p>
          <a:p>
            <a:endParaRPr lang="en-US" dirty="0"/>
          </a:p>
        </p:txBody>
      </p:sp>
      <p:sp>
        <p:nvSpPr>
          <p:cNvPr id="4" name="Slide Number Placeholder 3">
            <a:extLst>
              <a:ext uri="{FF2B5EF4-FFF2-40B4-BE49-F238E27FC236}">
                <a16:creationId xmlns="" xmlns:a16="http://schemas.microsoft.com/office/drawing/2014/main" id="{C3B209EB-5C7F-4265-BB4A-2EB1CABAE1E9}"/>
              </a:ext>
            </a:extLst>
          </p:cNvPr>
          <p:cNvSpPr>
            <a:spLocks noGrp="1"/>
          </p:cNvSpPr>
          <p:nvPr>
            <p:ph type="sldNum" sz="quarter" idx="12"/>
          </p:nvPr>
        </p:nvSpPr>
        <p:spPr/>
        <p:txBody>
          <a:bodyPr/>
          <a:lstStyle/>
          <a:p>
            <a:fld id="{C479D5F6-EDCB-402A-AC08-4943A1820E8F}" type="slidenum">
              <a:rPr lang="en-US" smtClean="0"/>
              <a:pPr/>
              <a:t>94</a:t>
            </a:fld>
            <a:endParaRPr lang="en-US" dirty="0"/>
          </a:p>
        </p:txBody>
      </p:sp>
    </p:spTree>
    <p:extLst>
      <p:ext uri="{BB962C8B-B14F-4D97-AF65-F5344CB8AC3E}">
        <p14:creationId xmlns:p14="http://schemas.microsoft.com/office/powerpoint/2010/main" val="332110547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EA0796-0BA7-49BE-AF11-AEA79CC927F4}"/>
              </a:ext>
            </a:extLst>
          </p:cNvPr>
          <p:cNvSpPr>
            <a:spLocks noGrp="1"/>
          </p:cNvSpPr>
          <p:nvPr>
            <p:ph type="title"/>
          </p:nvPr>
        </p:nvSpPr>
        <p:spPr/>
        <p:txBody>
          <a:bodyPr/>
          <a:lstStyle/>
          <a:p>
            <a:r>
              <a:rPr lang="en-US" dirty="0"/>
              <a:t>Unique Accommodation Requests (UARs)</a:t>
            </a:r>
          </a:p>
        </p:txBody>
      </p:sp>
      <p:sp>
        <p:nvSpPr>
          <p:cNvPr id="3" name="Content Placeholder 2">
            <a:extLst>
              <a:ext uri="{FF2B5EF4-FFF2-40B4-BE49-F238E27FC236}">
                <a16:creationId xmlns="" xmlns:a16="http://schemas.microsoft.com/office/drawing/2014/main" id="{FD3A062A-CE59-4DE1-AC61-398E73E21A82}"/>
              </a:ext>
            </a:extLst>
          </p:cNvPr>
          <p:cNvSpPr>
            <a:spLocks noGrp="1"/>
          </p:cNvSpPr>
          <p:nvPr>
            <p:ph idx="1"/>
          </p:nvPr>
        </p:nvSpPr>
        <p:spPr>
          <a:xfrm>
            <a:off x="628649" y="848550"/>
            <a:ext cx="8375392" cy="5255164"/>
          </a:xfrm>
        </p:spPr>
        <p:txBody>
          <a:bodyPr>
            <a:normAutofit/>
          </a:bodyPr>
          <a:lstStyle/>
          <a:p>
            <a:pPr marL="342900" indent="-342900">
              <a:lnSpc>
                <a:spcPct val="100000"/>
              </a:lnSpc>
            </a:pPr>
            <a:r>
              <a:rPr lang="en-US" sz="1800" dirty="0">
                <a:solidFill>
                  <a:srgbClr val="000000"/>
                </a:solidFill>
              </a:rPr>
              <a:t>A very limited number of students who meet specific criteria may qualify for unique accommodations </a:t>
            </a:r>
          </a:p>
          <a:p>
            <a:pPr marL="800100" lvl="1" indent="-342900">
              <a:lnSpc>
                <a:spcPct val="100000"/>
              </a:lnSpc>
              <a:spcBef>
                <a:spcPts val="0"/>
              </a:spcBef>
            </a:pPr>
            <a:r>
              <a:rPr lang="en-US" sz="1800" dirty="0">
                <a:solidFill>
                  <a:srgbClr val="000000"/>
                </a:solidFill>
              </a:rPr>
              <a:t>These accommodations might impact the construct </a:t>
            </a:r>
            <a:r>
              <a:rPr lang="en-US" sz="1800" dirty="0" smtClean="0">
                <a:solidFill>
                  <a:srgbClr val="000000"/>
                </a:solidFill>
              </a:rPr>
              <a:t>measured by the assessment; additional </a:t>
            </a:r>
            <a:r>
              <a:rPr lang="en-US" sz="1800" dirty="0">
                <a:solidFill>
                  <a:srgbClr val="000000"/>
                </a:solidFill>
              </a:rPr>
              <a:t>documentation is </a:t>
            </a:r>
            <a:r>
              <a:rPr lang="en-US" sz="1800" dirty="0" smtClean="0">
                <a:solidFill>
                  <a:srgbClr val="000000"/>
                </a:solidFill>
              </a:rPr>
              <a:t>required</a:t>
            </a:r>
            <a:endParaRPr lang="en-US" sz="1800" dirty="0">
              <a:solidFill>
                <a:srgbClr val="000000"/>
              </a:solidFill>
            </a:endParaRPr>
          </a:p>
          <a:p>
            <a:pPr marL="800100" lvl="1" indent="-342900">
              <a:lnSpc>
                <a:spcPct val="100000"/>
              </a:lnSpc>
              <a:spcBef>
                <a:spcPts val="0"/>
              </a:spcBef>
            </a:pPr>
            <a:r>
              <a:rPr lang="en-US" sz="1800" dirty="0">
                <a:solidFill>
                  <a:sysClr val="windowText" lastClr="000000"/>
                </a:solidFill>
              </a:rPr>
              <a:t>CDE Assessment </a:t>
            </a:r>
            <a:r>
              <a:rPr lang="en-US" sz="1800" dirty="0" smtClean="0">
                <a:solidFill>
                  <a:sysClr val="windowText" lastClr="000000"/>
                </a:solidFill>
              </a:rPr>
              <a:t>Division approval is required for use </a:t>
            </a:r>
            <a:r>
              <a:rPr lang="en-US" sz="1800" dirty="0">
                <a:solidFill>
                  <a:sysClr val="windowText" lastClr="000000"/>
                </a:solidFill>
              </a:rPr>
              <a:t>of unique </a:t>
            </a:r>
            <a:r>
              <a:rPr lang="en-US" sz="1800" dirty="0" smtClean="0">
                <a:solidFill>
                  <a:sysClr val="windowText" lastClr="000000"/>
                </a:solidFill>
              </a:rPr>
              <a:t>accommodations</a:t>
            </a:r>
            <a:endParaRPr lang="en-US" sz="1800" dirty="0">
              <a:solidFill>
                <a:sysClr val="windowText" lastClr="000000"/>
              </a:solidFill>
            </a:endParaRPr>
          </a:p>
          <a:p>
            <a:pPr marL="800100" lvl="1" indent="-342900">
              <a:lnSpc>
                <a:spcPct val="100000"/>
              </a:lnSpc>
            </a:pPr>
            <a:r>
              <a:rPr lang="en-US" sz="1800" b="1" dirty="0">
                <a:solidFill>
                  <a:schemeClr val="accent5"/>
                </a:solidFill>
              </a:rPr>
              <a:t>UARs are due to the CDE Assessment </a:t>
            </a:r>
            <a:r>
              <a:rPr lang="en-US" sz="1800" b="1" dirty="0" smtClean="0">
                <a:solidFill>
                  <a:schemeClr val="accent5"/>
                </a:solidFill>
              </a:rPr>
              <a:t>Division by </a:t>
            </a:r>
            <a:r>
              <a:rPr lang="en-US" sz="1800" b="1" dirty="0">
                <a:solidFill>
                  <a:schemeClr val="accent5"/>
                </a:solidFill>
              </a:rPr>
              <a:t>December 15</a:t>
            </a:r>
          </a:p>
          <a:p>
            <a:pPr marL="1257300" lvl="2" indent="-342900">
              <a:lnSpc>
                <a:spcPct val="100000"/>
              </a:lnSpc>
            </a:pPr>
            <a:r>
              <a:rPr lang="en-US" b="1" dirty="0" smtClean="0">
                <a:solidFill>
                  <a:sysClr val="windowText" lastClr="000000"/>
                </a:solidFill>
              </a:rPr>
              <a:t>Notify CDE </a:t>
            </a:r>
            <a:r>
              <a:rPr lang="en-US" dirty="0" smtClean="0">
                <a:solidFill>
                  <a:srgbClr val="000000"/>
                </a:solidFill>
              </a:rPr>
              <a:t>once </a:t>
            </a:r>
            <a:r>
              <a:rPr lang="en-US" dirty="0">
                <a:solidFill>
                  <a:srgbClr val="000000"/>
                </a:solidFill>
              </a:rPr>
              <a:t>posted on </a:t>
            </a:r>
            <a:r>
              <a:rPr lang="en-US" dirty="0" err="1">
                <a:solidFill>
                  <a:srgbClr val="000000"/>
                </a:solidFill>
              </a:rPr>
              <a:t>Syncplicity</a:t>
            </a:r>
            <a:endParaRPr lang="en-US" dirty="0">
              <a:solidFill>
                <a:srgbClr val="000000"/>
              </a:solidFill>
            </a:endParaRPr>
          </a:p>
          <a:p>
            <a:pPr marL="1714500" lvl="3" indent="-342900">
              <a:lnSpc>
                <a:spcPct val="100000"/>
              </a:lnSpc>
            </a:pPr>
            <a:r>
              <a:rPr lang="en-US" dirty="0">
                <a:solidFill>
                  <a:srgbClr val="000000"/>
                </a:solidFill>
              </a:rPr>
              <a:t>Post together if submitting for multiple students</a:t>
            </a:r>
          </a:p>
          <a:p>
            <a:pPr marL="1714500" lvl="3" indent="-342900">
              <a:lnSpc>
                <a:spcPct val="100000"/>
              </a:lnSpc>
            </a:pPr>
            <a:r>
              <a:rPr lang="en-US" dirty="0">
                <a:solidFill>
                  <a:srgbClr val="000000"/>
                </a:solidFill>
              </a:rPr>
              <a:t>Do not email the UARs, just that UARs are posted for review</a:t>
            </a:r>
            <a:endParaRPr lang="en-US" dirty="0">
              <a:solidFill>
                <a:sysClr val="windowText" lastClr="000000"/>
              </a:solidFill>
            </a:endParaRPr>
          </a:p>
          <a:p>
            <a:pPr marL="342900" indent="-342900">
              <a:lnSpc>
                <a:spcPct val="100000"/>
              </a:lnSpc>
              <a:buClr>
                <a:sysClr val="windowText" lastClr="000000"/>
              </a:buClr>
              <a:defRPr/>
            </a:pPr>
            <a:r>
              <a:rPr lang="en-US" sz="1800" dirty="0">
                <a:solidFill>
                  <a:sysClr val="windowText" lastClr="000000"/>
                </a:solidFill>
              </a:rPr>
              <a:t>An approved UAR is required for:</a:t>
            </a:r>
          </a:p>
          <a:p>
            <a:pPr marL="800100" lvl="1" indent="-342900">
              <a:lnSpc>
                <a:spcPct val="100000"/>
              </a:lnSpc>
              <a:buClr>
                <a:sysClr val="windowText" lastClr="000000"/>
              </a:buClr>
              <a:defRPr/>
            </a:pPr>
            <a:r>
              <a:rPr lang="en-US" sz="1800" dirty="0">
                <a:solidFill>
                  <a:prstClr val="black"/>
                </a:solidFill>
              </a:rPr>
              <a:t>Auditory presentation of the ELA or CSLA assessment (i.e., text-to-speech, oral script, signed presentation)</a:t>
            </a:r>
          </a:p>
          <a:p>
            <a:pPr marL="800100" lvl="1" indent="-342900">
              <a:lnSpc>
                <a:spcPct val="100000"/>
              </a:lnSpc>
              <a:buClr>
                <a:sysClr val="windowText" lastClr="000000"/>
              </a:buClr>
              <a:defRPr/>
            </a:pPr>
            <a:r>
              <a:rPr lang="en-US" sz="1800" dirty="0">
                <a:solidFill>
                  <a:prstClr val="black"/>
                </a:solidFill>
              </a:rPr>
              <a:t>Calculation device on the non-calculator </a:t>
            </a:r>
            <a:r>
              <a:rPr lang="en-US" sz="1800" dirty="0" smtClean="0">
                <a:solidFill>
                  <a:prstClr val="black"/>
                </a:solidFill>
              </a:rPr>
              <a:t>portions </a:t>
            </a:r>
            <a:r>
              <a:rPr lang="en-US" sz="1800" dirty="0">
                <a:solidFill>
                  <a:prstClr val="black"/>
                </a:solidFill>
              </a:rPr>
              <a:t>of the math assessment</a:t>
            </a:r>
          </a:p>
          <a:p>
            <a:pPr marL="800100" lvl="1" indent="-342900">
              <a:lnSpc>
                <a:spcPct val="100000"/>
              </a:lnSpc>
              <a:buClr>
                <a:sysClr val="windowText" lastClr="000000"/>
              </a:buClr>
              <a:defRPr/>
            </a:pPr>
            <a:r>
              <a:rPr lang="en-US" sz="1800" dirty="0">
                <a:solidFill>
                  <a:prstClr val="black"/>
                </a:solidFill>
              </a:rPr>
              <a:t>Scribe on constructed response questions of the ELA or CSLA assessment</a:t>
            </a:r>
          </a:p>
          <a:p>
            <a:pPr marL="800100" lvl="1" indent="-342900">
              <a:lnSpc>
                <a:spcPct val="100000"/>
              </a:lnSpc>
              <a:buClr>
                <a:sysClr val="windowText" lastClr="000000"/>
              </a:buClr>
              <a:defRPr/>
            </a:pPr>
            <a:r>
              <a:rPr lang="en-US" sz="1800" dirty="0">
                <a:solidFill>
                  <a:sysClr val="windowText" lastClr="000000"/>
                </a:solidFill>
              </a:rPr>
              <a:t>Any accommodations not listed in the </a:t>
            </a:r>
            <a:r>
              <a:rPr lang="en-US" sz="1800" i="1" dirty="0">
                <a:solidFill>
                  <a:sysClr val="windowText" lastClr="000000"/>
                </a:solidFill>
              </a:rPr>
              <a:t>Procedures Manual</a:t>
            </a:r>
            <a:r>
              <a:rPr lang="en-US" sz="1800" dirty="0">
                <a:solidFill>
                  <a:sysClr val="windowText" lastClr="000000"/>
                </a:solidFill>
              </a:rPr>
              <a:t> </a:t>
            </a:r>
          </a:p>
          <a:p>
            <a:pPr marL="342900" indent="-342900">
              <a:lnSpc>
                <a:spcPct val="100000"/>
              </a:lnSpc>
              <a:buClr>
                <a:sysClr val="windowText" lastClr="000000"/>
              </a:buClr>
              <a:defRPr/>
            </a:pPr>
            <a:r>
              <a:rPr lang="en-US" sz="1800" dirty="0">
                <a:solidFill>
                  <a:sysClr val="windowText" lastClr="000000"/>
                </a:solidFill>
              </a:rPr>
              <a:t>UAR Guidance Documents - </a:t>
            </a:r>
            <a:r>
              <a:rPr lang="en-US" sz="1800" dirty="0">
                <a:solidFill>
                  <a:sysClr val="windowText" lastClr="000000"/>
                </a:solidFill>
                <a:hlinkClick r:id="rId2"/>
              </a:rPr>
              <a:t>http://www.cde.state.co.us/assessment/trainings</a:t>
            </a:r>
            <a:r>
              <a:rPr lang="en-US" sz="1800" dirty="0">
                <a:solidFill>
                  <a:sysClr val="windowText" lastClr="000000"/>
                </a:solidFill>
              </a:rPr>
              <a:t> </a:t>
            </a:r>
          </a:p>
          <a:p>
            <a:endParaRPr lang="en-US" dirty="0"/>
          </a:p>
        </p:txBody>
      </p:sp>
      <p:sp>
        <p:nvSpPr>
          <p:cNvPr id="4" name="Slide Number Placeholder 3">
            <a:extLst>
              <a:ext uri="{FF2B5EF4-FFF2-40B4-BE49-F238E27FC236}">
                <a16:creationId xmlns="" xmlns:a16="http://schemas.microsoft.com/office/drawing/2014/main" id="{5FA152E7-7CF9-4742-B23D-8BD182E92E2E}"/>
              </a:ext>
            </a:extLst>
          </p:cNvPr>
          <p:cNvSpPr>
            <a:spLocks noGrp="1"/>
          </p:cNvSpPr>
          <p:nvPr>
            <p:ph type="sldNum" sz="quarter" idx="12"/>
          </p:nvPr>
        </p:nvSpPr>
        <p:spPr/>
        <p:txBody>
          <a:bodyPr/>
          <a:lstStyle/>
          <a:p>
            <a:fld id="{C479D5F6-EDCB-402A-AC08-4943A1820E8F}" type="slidenum">
              <a:rPr lang="en-US" smtClean="0"/>
              <a:pPr/>
              <a:t>95</a:t>
            </a:fld>
            <a:endParaRPr lang="en-US" dirty="0"/>
          </a:p>
        </p:txBody>
      </p:sp>
      <p:sp>
        <p:nvSpPr>
          <p:cNvPr id="5" name="7-Point Star 4"/>
          <p:cNvSpPr/>
          <p:nvPr/>
        </p:nvSpPr>
        <p:spPr>
          <a:xfrm>
            <a:off x="7255380" y="2269026"/>
            <a:ext cx="1888620" cy="999858"/>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Common Question</a:t>
            </a:r>
            <a:endParaRPr lang="en-US" dirty="0"/>
          </a:p>
        </p:txBody>
      </p:sp>
    </p:spTree>
    <p:extLst>
      <p:ext uri="{BB962C8B-B14F-4D97-AF65-F5344CB8AC3E}">
        <p14:creationId xmlns:p14="http://schemas.microsoft.com/office/powerpoint/2010/main" val="80017130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60C035-8A80-4909-9EBC-A7761ADA7917}"/>
              </a:ext>
            </a:extLst>
          </p:cNvPr>
          <p:cNvSpPr>
            <a:spLocks noGrp="1"/>
          </p:cNvSpPr>
          <p:nvPr>
            <p:ph type="title"/>
          </p:nvPr>
        </p:nvSpPr>
        <p:spPr/>
        <p:txBody>
          <a:bodyPr/>
          <a:lstStyle/>
          <a:p>
            <a:r>
              <a:rPr lang="en-US" dirty="0"/>
              <a:t>UARs</a:t>
            </a:r>
          </a:p>
        </p:txBody>
      </p:sp>
      <p:sp>
        <p:nvSpPr>
          <p:cNvPr id="3" name="Content Placeholder 2">
            <a:extLst>
              <a:ext uri="{FF2B5EF4-FFF2-40B4-BE49-F238E27FC236}">
                <a16:creationId xmlns="" xmlns:a16="http://schemas.microsoft.com/office/drawing/2014/main" id="{742F8BA3-B355-4E1E-8F17-DF9F51C9D945}"/>
              </a:ext>
            </a:extLst>
          </p:cNvPr>
          <p:cNvSpPr>
            <a:spLocks noGrp="1"/>
          </p:cNvSpPr>
          <p:nvPr>
            <p:ph idx="1"/>
          </p:nvPr>
        </p:nvSpPr>
        <p:spPr>
          <a:xfrm>
            <a:off x="628650" y="848550"/>
            <a:ext cx="7886700" cy="5578468"/>
          </a:xfrm>
        </p:spPr>
        <p:txBody>
          <a:bodyPr>
            <a:normAutofit fontScale="70000" lnSpcReduction="20000"/>
          </a:bodyPr>
          <a:lstStyle/>
          <a:p>
            <a:pPr marL="342900" indent="-342900">
              <a:lnSpc>
                <a:spcPct val="120000"/>
              </a:lnSpc>
              <a:defRPr/>
            </a:pPr>
            <a:r>
              <a:rPr lang="en-US" sz="2600" dirty="0">
                <a:solidFill>
                  <a:sysClr val="windowText" lastClr="000000"/>
                </a:solidFill>
              </a:rPr>
              <a:t>Only use the 2020 forms</a:t>
            </a:r>
          </a:p>
          <a:p>
            <a:pPr marL="342900" indent="-342900">
              <a:lnSpc>
                <a:spcPct val="120000"/>
              </a:lnSpc>
              <a:defRPr/>
            </a:pPr>
            <a:r>
              <a:rPr lang="en-US" sz="2600" dirty="0" smtClean="0">
                <a:solidFill>
                  <a:sysClr val="windowText" lastClr="000000"/>
                </a:solidFill>
              </a:rPr>
              <a:t>Complete all </a:t>
            </a:r>
            <a:r>
              <a:rPr lang="en-US" sz="2600" dirty="0">
                <a:solidFill>
                  <a:sysClr val="windowText" lastClr="000000"/>
                </a:solidFill>
              </a:rPr>
              <a:t>criteria </a:t>
            </a:r>
            <a:r>
              <a:rPr lang="en-US" sz="2600" dirty="0" smtClean="0">
                <a:solidFill>
                  <a:sysClr val="windowText" lastClr="000000"/>
                </a:solidFill>
              </a:rPr>
              <a:t>on each form</a:t>
            </a:r>
            <a:endParaRPr lang="en-US" sz="2600" dirty="0">
              <a:solidFill>
                <a:sysClr val="windowText" lastClr="000000"/>
              </a:solidFill>
            </a:endParaRPr>
          </a:p>
          <a:p>
            <a:pPr marL="800100" lvl="1" indent="-342900">
              <a:lnSpc>
                <a:spcPct val="120000"/>
              </a:lnSpc>
              <a:defRPr/>
            </a:pPr>
            <a:r>
              <a:rPr lang="en-US" sz="2600" dirty="0" smtClean="0">
                <a:solidFill>
                  <a:sysClr val="windowText" lastClr="000000"/>
                </a:solidFill>
              </a:rPr>
              <a:t>Include data/test </a:t>
            </a:r>
            <a:r>
              <a:rPr lang="en-US" sz="2600" dirty="0">
                <a:solidFill>
                  <a:sysClr val="windowText" lastClr="000000"/>
                </a:solidFill>
              </a:rPr>
              <a:t>results from the current school </a:t>
            </a:r>
            <a:r>
              <a:rPr lang="en-US" sz="2600" dirty="0" smtClean="0">
                <a:solidFill>
                  <a:sysClr val="windowText" lastClr="000000"/>
                </a:solidFill>
              </a:rPr>
              <a:t>year</a:t>
            </a:r>
            <a:endParaRPr lang="en-US" sz="2600" dirty="0">
              <a:solidFill>
                <a:sysClr val="windowText" lastClr="000000"/>
              </a:solidFill>
            </a:endParaRPr>
          </a:p>
          <a:p>
            <a:pPr marL="342900" indent="-342900">
              <a:lnSpc>
                <a:spcPct val="120000"/>
              </a:lnSpc>
              <a:defRPr/>
            </a:pPr>
            <a:r>
              <a:rPr lang="en-US" sz="2600" dirty="0">
                <a:solidFill>
                  <a:sysClr val="windowText" lastClr="000000"/>
                </a:solidFill>
              </a:rPr>
              <a:t>CDE </a:t>
            </a:r>
            <a:r>
              <a:rPr lang="en-US" sz="2600" dirty="0" smtClean="0">
                <a:solidFill>
                  <a:sysClr val="windowText" lastClr="000000"/>
                </a:solidFill>
              </a:rPr>
              <a:t>updates </a:t>
            </a:r>
            <a:r>
              <a:rPr lang="en-US" sz="2600" dirty="0" err="1">
                <a:solidFill>
                  <a:sysClr val="windowText" lastClr="000000"/>
                </a:solidFill>
              </a:rPr>
              <a:t>PAnext</a:t>
            </a:r>
            <a:r>
              <a:rPr lang="en-US" sz="2600" dirty="0">
                <a:solidFill>
                  <a:sysClr val="windowText" lastClr="000000"/>
                </a:solidFill>
              </a:rPr>
              <a:t> with approved Unique Accommodations</a:t>
            </a:r>
          </a:p>
          <a:p>
            <a:pPr marL="800100" lvl="1" indent="-342900">
              <a:lnSpc>
                <a:spcPct val="120000"/>
              </a:lnSpc>
              <a:defRPr/>
            </a:pPr>
            <a:r>
              <a:rPr lang="en-US" sz="2600" dirty="0">
                <a:solidFill>
                  <a:sysClr val="windowText" lastClr="000000"/>
                </a:solidFill>
              </a:rPr>
              <a:t>This field is editable through the Student Registration Import (Initial) file from January 6 - 24 only</a:t>
            </a:r>
          </a:p>
          <a:p>
            <a:pPr marL="346075" indent="-346075">
              <a:lnSpc>
                <a:spcPct val="120000"/>
              </a:lnSpc>
              <a:defRPr/>
            </a:pPr>
            <a:r>
              <a:rPr lang="en-US" sz="2600" dirty="0" smtClean="0">
                <a:solidFill>
                  <a:srgbClr val="000000"/>
                </a:solidFill>
              </a:rPr>
              <a:t>If </a:t>
            </a:r>
            <a:r>
              <a:rPr lang="en-US" sz="2600" dirty="0">
                <a:solidFill>
                  <a:srgbClr val="000000"/>
                </a:solidFill>
              </a:rPr>
              <a:t>approved:</a:t>
            </a:r>
          </a:p>
          <a:p>
            <a:pPr marL="803275" lvl="1" indent="-346075">
              <a:lnSpc>
                <a:spcPct val="120000"/>
              </a:lnSpc>
              <a:defRPr/>
            </a:pPr>
            <a:r>
              <a:rPr lang="en-US" sz="2600" dirty="0">
                <a:solidFill>
                  <a:srgbClr val="000000"/>
                </a:solidFill>
                <a:sym typeface="Wingdings" panose="05000000000000000000" pitchFamily="2" charset="2"/>
              </a:rPr>
              <a:t>Student is able to use the accommodation during the state assessment and will receive a valid score</a:t>
            </a:r>
            <a:endParaRPr lang="en-US" sz="2600" dirty="0">
              <a:solidFill>
                <a:srgbClr val="000000"/>
              </a:solidFill>
            </a:endParaRPr>
          </a:p>
          <a:p>
            <a:pPr marL="346075" indent="-346075">
              <a:lnSpc>
                <a:spcPct val="120000"/>
              </a:lnSpc>
              <a:defRPr/>
            </a:pPr>
            <a:r>
              <a:rPr lang="en-US" sz="2600" dirty="0">
                <a:solidFill>
                  <a:srgbClr val="000000"/>
                </a:solidFill>
              </a:rPr>
              <a:t>If not approved:</a:t>
            </a:r>
          </a:p>
          <a:p>
            <a:pPr marL="803275" lvl="1" indent="-346075">
              <a:lnSpc>
                <a:spcPct val="120000"/>
              </a:lnSpc>
              <a:defRPr/>
            </a:pPr>
            <a:r>
              <a:rPr lang="en-US" sz="2600" dirty="0">
                <a:solidFill>
                  <a:srgbClr val="000000"/>
                </a:solidFill>
              </a:rPr>
              <a:t>If student uses the accommodation during the state assessment the results will not be considered valid</a:t>
            </a:r>
          </a:p>
          <a:p>
            <a:pPr lvl="2">
              <a:lnSpc>
                <a:spcPct val="120000"/>
              </a:lnSpc>
              <a:defRPr/>
            </a:pPr>
            <a:r>
              <a:rPr lang="en-US" sz="2600" dirty="0">
                <a:solidFill>
                  <a:srgbClr val="000000"/>
                </a:solidFill>
              </a:rPr>
              <a:t>The score will be invalidated as a misadministration or suppressed</a:t>
            </a:r>
          </a:p>
          <a:p>
            <a:pPr lvl="2">
              <a:lnSpc>
                <a:spcPct val="120000"/>
              </a:lnSpc>
              <a:defRPr/>
            </a:pPr>
            <a:r>
              <a:rPr lang="en-US" sz="2600" dirty="0">
                <a:solidFill>
                  <a:srgbClr val="000000"/>
                </a:solidFill>
              </a:rPr>
              <a:t>This counts against participation </a:t>
            </a:r>
          </a:p>
          <a:p>
            <a:pPr marL="0" indent="0" algn="ctr">
              <a:lnSpc>
                <a:spcPct val="120000"/>
              </a:lnSpc>
              <a:buNone/>
              <a:defRPr/>
            </a:pPr>
            <a:endParaRPr lang="en-US" sz="2600" dirty="0" smtClean="0">
              <a:solidFill>
                <a:srgbClr val="000000"/>
              </a:solidFill>
            </a:endParaRPr>
          </a:p>
          <a:p>
            <a:pPr marL="0" indent="0" algn="ctr">
              <a:lnSpc>
                <a:spcPct val="120000"/>
              </a:lnSpc>
              <a:buNone/>
              <a:defRPr/>
            </a:pPr>
            <a:r>
              <a:rPr lang="en-US" sz="2600" dirty="0" smtClean="0">
                <a:solidFill>
                  <a:srgbClr val="000000"/>
                </a:solidFill>
              </a:rPr>
              <a:t>Reminder</a:t>
            </a:r>
            <a:r>
              <a:rPr lang="en-US" sz="2600" dirty="0">
                <a:solidFill>
                  <a:srgbClr val="000000"/>
                </a:solidFill>
              </a:rPr>
              <a:t>: </a:t>
            </a:r>
            <a:r>
              <a:rPr lang="en-US" sz="2600" b="1" dirty="0">
                <a:solidFill>
                  <a:srgbClr val="000000"/>
                </a:solidFill>
              </a:rPr>
              <a:t>Number lines are not </a:t>
            </a:r>
            <a:r>
              <a:rPr lang="en-US" sz="2600" b="1" dirty="0" smtClean="0">
                <a:solidFill>
                  <a:srgbClr val="000000"/>
                </a:solidFill>
              </a:rPr>
              <a:t>allowed</a:t>
            </a:r>
            <a:endParaRPr lang="en-US" sz="2600" dirty="0">
              <a:solidFill>
                <a:sysClr val="windowText" lastClr="000000"/>
              </a:solidFill>
            </a:endParaRPr>
          </a:p>
        </p:txBody>
      </p:sp>
      <p:sp>
        <p:nvSpPr>
          <p:cNvPr id="4" name="Slide Number Placeholder 3">
            <a:extLst>
              <a:ext uri="{FF2B5EF4-FFF2-40B4-BE49-F238E27FC236}">
                <a16:creationId xmlns="" xmlns:a16="http://schemas.microsoft.com/office/drawing/2014/main" id="{CA354264-0D0F-4F86-A28A-AAD9B58506CF}"/>
              </a:ext>
            </a:extLst>
          </p:cNvPr>
          <p:cNvSpPr>
            <a:spLocks noGrp="1"/>
          </p:cNvSpPr>
          <p:nvPr>
            <p:ph type="sldNum" sz="quarter" idx="12"/>
          </p:nvPr>
        </p:nvSpPr>
        <p:spPr/>
        <p:txBody>
          <a:bodyPr/>
          <a:lstStyle/>
          <a:p>
            <a:fld id="{C479D5F6-EDCB-402A-AC08-4943A1820E8F}" type="slidenum">
              <a:rPr lang="en-US" smtClean="0"/>
              <a:pPr/>
              <a:t>96</a:t>
            </a:fld>
            <a:endParaRPr lang="en-US" dirty="0"/>
          </a:p>
        </p:txBody>
      </p:sp>
    </p:spTree>
    <p:extLst>
      <p:ext uri="{BB962C8B-B14F-4D97-AF65-F5344CB8AC3E}">
        <p14:creationId xmlns:p14="http://schemas.microsoft.com/office/powerpoint/2010/main" val="206954934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D81D8E-A2D7-45B9-AEC9-55A3571346ED}"/>
              </a:ext>
            </a:extLst>
          </p:cNvPr>
          <p:cNvSpPr>
            <a:spLocks noGrp="1"/>
          </p:cNvSpPr>
          <p:nvPr>
            <p:ph type="title"/>
          </p:nvPr>
        </p:nvSpPr>
        <p:spPr/>
        <p:txBody>
          <a:bodyPr/>
          <a:lstStyle/>
          <a:p>
            <a:r>
              <a:rPr lang="en-US" dirty="0"/>
              <a:t>Accommodation Reminders</a:t>
            </a:r>
          </a:p>
        </p:txBody>
      </p:sp>
      <p:sp>
        <p:nvSpPr>
          <p:cNvPr id="3" name="Content Placeholder 2">
            <a:extLst>
              <a:ext uri="{FF2B5EF4-FFF2-40B4-BE49-F238E27FC236}">
                <a16:creationId xmlns="" xmlns:a16="http://schemas.microsoft.com/office/drawing/2014/main" id="{9E4BC5F8-E207-4D3B-9931-569BDEC8B34A}"/>
              </a:ext>
            </a:extLst>
          </p:cNvPr>
          <p:cNvSpPr>
            <a:spLocks noGrp="1"/>
          </p:cNvSpPr>
          <p:nvPr>
            <p:ph idx="1"/>
          </p:nvPr>
        </p:nvSpPr>
        <p:spPr>
          <a:xfrm>
            <a:off x="628650" y="848550"/>
            <a:ext cx="7886700" cy="5255164"/>
          </a:xfrm>
        </p:spPr>
        <p:txBody>
          <a:bodyPr/>
          <a:lstStyle/>
          <a:p>
            <a:pPr marL="342900" indent="-342900" fontAlgn="base">
              <a:lnSpc>
                <a:spcPct val="100000"/>
              </a:lnSpc>
              <a:spcBef>
                <a:spcPct val="0"/>
              </a:spcBef>
              <a:spcAft>
                <a:spcPct val="0"/>
              </a:spcAft>
              <a:defRPr/>
            </a:pPr>
            <a:r>
              <a:rPr lang="en-US" sz="2000" kern="0" dirty="0" err="1">
                <a:solidFill>
                  <a:prstClr val="black"/>
                </a:solidFill>
                <a:ea typeface="ＭＳ Ｐゴシック" pitchFamily="34" charset="-128"/>
              </a:rPr>
              <a:t>PAnext</a:t>
            </a:r>
            <a:r>
              <a:rPr lang="en-US" sz="2000" kern="0" dirty="0">
                <a:solidFill>
                  <a:prstClr val="black"/>
                </a:solidFill>
                <a:ea typeface="ＭＳ Ｐゴシック" pitchFamily="34" charset="-128"/>
              </a:rPr>
              <a:t> displays reminders for all students identified with the following accommodations: </a:t>
            </a:r>
          </a:p>
          <a:p>
            <a:pPr marL="742950" lvl="1" indent="-285750" fontAlgn="base">
              <a:lnSpc>
                <a:spcPct val="100000"/>
              </a:lnSpc>
              <a:spcBef>
                <a:spcPct val="0"/>
              </a:spcBef>
              <a:spcAft>
                <a:spcPct val="0"/>
              </a:spcAft>
              <a:defRPr/>
            </a:pPr>
            <a:r>
              <a:rPr lang="en-US" kern="0" dirty="0">
                <a:solidFill>
                  <a:prstClr val="black"/>
                </a:solidFill>
                <a:ea typeface="ＭＳ Ｐゴシック" pitchFamily="34" charset="-128"/>
              </a:rPr>
              <a:t>TTS for ELA</a:t>
            </a:r>
          </a:p>
          <a:p>
            <a:pPr marL="742950" lvl="1" indent="-285750" fontAlgn="base">
              <a:lnSpc>
                <a:spcPct val="100000"/>
              </a:lnSpc>
              <a:spcBef>
                <a:spcPct val="0"/>
              </a:spcBef>
              <a:spcAft>
                <a:spcPct val="0"/>
              </a:spcAft>
              <a:defRPr/>
            </a:pPr>
            <a:r>
              <a:rPr lang="en-US" kern="0" dirty="0">
                <a:solidFill>
                  <a:prstClr val="black"/>
                </a:solidFill>
                <a:ea typeface="ＭＳ Ｐゴシック" pitchFamily="34" charset="-128"/>
              </a:rPr>
              <a:t>Scribe for </a:t>
            </a:r>
            <a:r>
              <a:rPr lang="en-US" kern="0" dirty="0" smtClean="0">
                <a:solidFill>
                  <a:prstClr val="black"/>
                </a:solidFill>
                <a:ea typeface="ＭＳ Ｐゴシック" pitchFamily="34" charset="-128"/>
              </a:rPr>
              <a:t>CRs on ELA/CSLA</a:t>
            </a:r>
            <a:endParaRPr lang="en-US" kern="0" dirty="0">
              <a:solidFill>
                <a:prstClr val="black"/>
              </a:solidFill>
              <a:ea typeface="ＭＳ Ｐゴシック" pitchFamily="34" charset="-128"/>
            </a:endParaRPr>
          </a:p>
          <a:p>
            <a:pPr marL="742950" lvl="1" indent="-285750" fontAlgn="base">
              <a:lnSpc>
                <a:spcPct val="100000"/>
              </a:lnSpc>
              <a:spcBef>
                <a:spcPct val="0"/>
              </a:spcBef>
              <a:spcAft>
                <a:spcPct val="0"/>
              </a:spcAft>
              <a:defRPr/>
            </a:pPr>
            <a:r>
              <a:rPr lang="en-US" kern="0" dirty="0">
                <a:solidFill>
                  <a:prstClr val="black"/>
                </a:solidFill>
                <a:ea typeface="ＭＳ Ｐゴシック" pitchFamily="34" charset="-128"/>
              </a:rPr>
              <a:t>Oral Script/Signer for </a:t>
            </a:r>
            <a:r>
              <a:rPr lang="en-US" kern="0" dirty="0" smtClean="0">
                <a:solidFill>
                  <a:prstClr val="black"/>
                </a:solidFill>
                <a:ea typeface="ＭＳ Ｐゴシック" pitchFamily="34" charset="-128"/>
              </a:rPr>
              <a:t>ELA/CSLA</a:t>
            </a:r>
            <a:endParaRPr lang="en-US" kern="0" dirty="0">
              <a:solidFill>
                <a:prstClr val="black"/>
              </a:solidFill>
              <a:ea typeface="ＭＳ Ｐゴシック" pitchFamily="34" charset="-128"/>
            </a:endParaRPr>
          </a:p>
          <a:p>
            <a:pPr marL="742950" lvl="1" indent="-285750" fontAlgn="base">
              <a:lnSpc>
                <a:spcPct val="100000"/>
              </a:lnSpc>
              <a:spcBef>
                <a:spcPct val="0"/>
              </a:spcBef>
              <a:spcAft>
                <a:spcPct val="0"/>
              </a:spcAft>
              <a:defRPr/>
            </a:pPr>
            <a:r>
              <a:rPr lang="en-US" kern="0" dirty="0">
                <a:solidFill>
                  <a:prstClr val="black"/>
                </a:solidFill>
                <a:ea typeface="ＭＳ Ｐゴシック" pitchFamily="34" charset="-128"/>
              </a:rPr>
              <a:t>Calculation Devices and/or</a:t>
            </a:r>
            <a:br>
              <a:rPr lang="en-US" kern="0" dirty="0">
                <a:solidFill>
                  <a:prstClr val="black"/>
                </a:solidFill>
                <a:ea typeface="ＭＳ Ｐゴシック" pitchFamily="34" charset="-128"/>
              </a:rPr>
            </a:br>
            <a:r>
              <a:rPr lang="en-US" kern="0" dirty="0">
                <a:solidFill>
                  <a:prstClr val="black"/>
                </a:solidFill>
                <a:ea typeface="ＭＳ Ｐゴシック" pitchFamily="34" charset="-128"/>
              </a:rPr>
              <a:t>Math Charts and/or Counters</a:t>
            </a:r>
          </a:p>
          <a:p>
            <a:pPr marL="285750" indent="-285750" fontAlgn="base">
              <a:lnSpc>
                <a:spcPct val="100000"/>
              </a:lnSpc>
              <a:spcBef>
                <a:spcPct val="0"/>
              </a:spcBef>
              <a:spcAft>
                <a:spcPct val="0"/>
              </a:spcAft>
              <a:defRPr/>
            </a:pPr>
            <a:endParaRPr lang="en-US" sz="2000" kern="0" dirty="0">
              <a:solidFill>
                <a:prstClr val="black"/>
              </a:solidFill>
              <a:ea typeface="ＭＳ Ｐゴシック" pitchFamily="34" charset="-128"/>
            </a:endParaRPr>
          </a:p>
          <a:p>
            <a:pPr marL="285750" indent="-285750" fontAlgn="base">
              <a:lnSpc>
                <a:spcPct val="100000"/>
              </a:lnSpc>
              <a:spcBef>
                <a:spcPct val="0"/>
              </a:spcBef>
              <a:spcAft>
                <a:spcPct val="0"/>
              </a:spcAft>
              <a:defRPr/>
            </a:pPr>
            <a:endParaRPr lang="en-US" sz="2000" kern="0" dirty="0">
              <a:solidFill>
                <a:prstClr val="black"/>
              </a:solidFill>
              <a:ea typeface="ＭＳ Ｐゴシック" pitchFamily="34" charset="-128"/>
            </a:endParaRPr>
          </a:p>
          <a:p>
            <a:pPr marL="285750" indent="-285750" fontAlgn="base">
              <a:lnSpc>
                <a:spcPct val="100000"/>
              </a:lnSpc>
              <a:spcBef>
                <a:spcPct val="0"/>
              </a:spcBef>
              <a:spcAft>
                <a:spcPct val="0"/>
              </a:spcAft>
              <a:defRPr/>
            </a:pPr>
            <a:r>
              <a:rPr lang="en-US" sz="2000" kern="0" dirty="0">
                <a:solidFill>
                  <a:prstClr val="black"/>
                </a:solidFill>
                <a:ea typeface="ＭＳ Ｐゴシック" pitchFamily="34" charset="-128"/>
              </a:rPr>
              <a:t>Reminders cannot be removed unless the accommodation is removed</a:t>
            </a:r>
          </a:p>
          <a:p>
            <a:pPr marL="285750" indent="-285750" fontAlgn="base">
              <a:lnSpc>
                <a:spcPct val="100000"/>
              </a:lnSpc>
              <a:spcBef>
                <a:spcPct val="0"/>
              </a:spcBef>
              <a:spcAft>
                <a:spcPct val="0"/>
              </a:spcAft>
              <a:defRPr/>
            </a:pPr>
            <a:r>
              <a:rPr lang="en-US" sz="2000" kern="0" dirty="0">
                <a:solidFill>
                  <a:prstClr val="black"/>
                </a:solidFill>
                <a:ea typeface="ＭＳ Ｐゴシック" pitchFamily="34" charset="-128"/>
              </a:rPr>
              <a:t>If these reminders appear, check the students with reminders against the list(s) of students with:</a:t>
            </a:r>
          </a:p>
          <a:p>
            <a:pPr marL="742950" lvl="1" indent="-285750" fontAlgn="base">
              <a:lnSpc>
                <a:spcPct val="100000"/>
              </a:lnSpc>
              <a:spcBef>
                <a:spcPct val="0"/>
              </a:spcBef>
              <a:spcAft>
                <a:spcPct val="0"/>
              </a:spcAft>
              <a:defRPr/>
            </a:pPr>
            <a:r>
              <a:rPr lang="en-US" kern="0" dirty="0">
                <a:solidFill>
                  <a:prstClr val="black"/>
                </a:solidFill>
                <a:ea typeface="ＭＳ Ｐゴシック" pitchFamily="34" charset="-128"/>
              </a:rPr>
              <a:t>CDE-approved UARs</a:t>
            </a:r>
          </a:p>
          <a:p>
            <a:pPr marL="742950" lvl="1" indent="-285750" fontAlgn="base">
              <a:lnSpc>
                <a:spcPct val="100000"/>
              </a:lnSpc>
              <a:spcBef>
                <a:spcPct val="0"/>
              </a:spcBef>
              <a:spcAft>
                <a:spcPct val="0"/>
              </a:spcAft>
              <a:defRPr/>
            </a:pPr>
            <a:r>
              <a:rPr lang="en-US" kern="0" dirty="0">
                <a:solidFill>
                  <a:prstClr val="black"/>
                </a:solidFill>
                <a:ea typeface="ＭＳ Ｐゴシック" pitchFamily="34" charset="-128"/>
              </a:rPr>
              <a:t>District-approved UARs for math charts and counters </a:t>
            </a:r>
          </a:p>
          <a:p>
            <a:endParaRPr lang="en-US" dirty="0"/>
          </a:p>
        </p:txBody>
      </p:sp>
      <p:sp>
        <p:nvSpPr>
          <p:cNvPr id="4" name="Slide Number Placeholder 3">
            <a:extLst>
              <a:ext uri="{FF2B5EF4-FFF2-40B4-BE49-F238E27FC236}">
                <a16:creationId xmlns="" xmlns:a16="http://schemas.microsoft.com/office/drawing/2014/main" id="{CEC900A7-04D3-4778-BBCF-4063CAC970FB}"/>
              </a:ext>
            </a:extLst>
          </p:cNvPr>
          <p:cNvSpPr>
            <a:spLocks noGrp="1"/>
          </p:cNvSpPr>
          <p:nvPr>
            <p:ph type="sldNum" sz="quarter" idx="12"/>
          </p:nvPr>
        </p:nvSpPr>
        <p:spPr/>
        <p:txBody>
          <a:bodyPr/>
          <a:lstStyle/>
          <a:p>
            <a:fld id="{C479D5F6-EDCB-402A-AC08-4943A1820E8F}" type="slidenum">
              <a:rPr lang="en-US" smtClean="0"/>
              <a:pPr/>
              <a:t>97</a:t>
            </a:fld>
            <a:endParaRPr lang="en-US" dirty="0"/>
          </a:p>
        </p:txBody>
      </p:sp>
      <p:pic>
        <p:nvPicPr>
          <p:cNvPr id="5" name="Picture 4">
            <a:extLst>
              <a:ext uri="{FF2B5EF4-FFF2-40B4-BE49-F238E27FC236}">
                <a16:creationId xmlns="" xmlns:a16="http://schemas.microsoft.com/office/drawing/2014/main" id="{A42C207C-AE1C-4711-8A0A-B1D824DE3198}"/>
              </a:ext>
            </a:extLst>
          </p:cNvPr>
          <p:cNvPicPr>
            <a:picLocks noChangeAspect="1"/>
          </p:cNvPicPr>
          <p:nvPr/>
        </p:nvPicPr>
        <p:blipFill>
          <a:blip r:embed="rId2"/>
          <a:stretch>
            <a:fillRect/>
          </a:stretch>
        </p:blipFill>
        <p:spPr>
          <a:xfrm>
            <a:off x="5469631" y="1198533"/>
            <a:ext cx="3231064" cy="2056911"/>
          </a:xfrm>
          <a:prstGeom prst="rect">
            <a:avLst/>
          </a:prstGeom>
          <a:ln w="19050">
            <a:solidFill>
              <a:schemeClr val="tx1"/>
            </a:solidFill>
          </a:ln>
        </p:spPr>
      </p:pic>
      <p:pic>
        <p:nvPicPr>
          <p:cNvPr id="6" name="Picture 5">
            <a:extLst>
              <a:ext uri="{FF2B5EF4-FFF2-40B4-BE49-F238E27FC236}">
                <a16:creationId xmlns="" xmlns:a16="http://schemas.microsoft.com/office/drawing/2014/main" id="{42FBE33E-C057-4BFD-B601-AB72150CE60F}"/>
              </a:ext>
            </a:extLst>
          </p:cNvPr>
          <p:cNvPicPr>
            <a:picLocks noChangeAspect="1"/>
          </p:cNvPicPr>
          <p:nvPr/>
        </p:nvPicPr>
        <p:blipFill>
          <a:blip r:embed="rId3"/>
          <a:stretch>
            <a:fillRect/>
          </a:stretch>
        </p:blipFill>
        <p:spPr>
          <a:xfrm>
            <a:off x="1356453" y="5173855"/>
            <a:ext cx="6425564" cy="929859"/>
          </a:xfrm>
          <a:prstGeom prst="rect">
            <a:avLst/>
          </a:prstGeom>
          <a:ln w="19050">
            <a:solidFill>
              <a:schemeClr val="tx1"/>
            </a:solidFill>
          </a:ln>
        </p:spPr>
      </p:pic>
    </p:spTree>
    <p:extLst>
      <p:ext uri="{BB962C8B-B14F-4D97-AF65-F5344CB8AC3E}">
        <p14:creationId xmlns:p14="http://schemas.microsoft.com/office/powerpoint/2010/main" val="101490677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EBE452-C9C3-4397-BB46-03E55A255EB0}"/>
              </a:ext>
            </a:extLst>
          </p:cNvPr>
          <p:cNvSpPr>
            <a:spLocks noGrp="1"/>
          </p:cNvSpPr>
          <p:nvPr>
            <p:ph type="title"/>
          </p:nvPr>
        </p:nvSpPr>
        <p:spPr/>
        <p:txBody>
          <a:bodyPr/>
          <a:lstStyle/>
          <a:p>
            <a:r>
              <a:rPr lang="en-US" dirty="0"/>
              <a:t>Form Assignment Markers in </a:t>
            </a:r>
            <a:r>
              <a:rPr lang="en-US" dirty="0" err="1"/>
              <a:t>PAnext</a:t>
            </a:r>
            <a:endParaRPr lang="en-US" dirty="0"/>
          </a:p>
        </p:txBody>
      </p:sp>
      <p:sp>
        <p:nvSpPr>
          <p:cNvPr id="5" name="Content Placeholder 4">
            <a:extLst>
              <a:ext uri="{FF2B5EF4-FFF2-40B4-BE49-F238E27FC236}">
                <a16:creationId xmlns="" xmlns:a16="http://schemas.microsoft.com/office/drawing/2014/main" id="{ACC9232F-AE09-4943-A92A-2DC594EBF211}"/>
              </a:ext>
            </a:extLst>
          </p:cNvPr>
          <p:cNvSpPr txBox="1">
            <a:spLocks noGrp="1"/>
          </p:cNvSpPr>
          <p:nvPr>
            <p:ph idx="1"/>
          </p:nvPr>
        </p:nvSpPr>
        <p:spPr>
          <a:xfrm>
            <a:off x="628650" y="848550"/>
            <a:ext cx="7886700" cy="969496"/>
          </a:xfrm>
          <a:prstGeom prst="rect">
            <a:avLst/>
          </a:prstGeom>
          <a:noFill/>
        </p:spPr>
        <p:txBody>
          <a:bodyPr wrap="square" rtlCol="0">
            <a:spAutoFit/>
          </a:bodyPr>
          <a:lstStyle/>
          <a:p>
            <a:pPr marL="0" indent="0" fontAlgn="base">
              <a:lnSpc>
                <a:spcPct val="100000"/>
              </a:lnSpc>
              <a:spcBef>
                <a:spcPct val="0"/>
              </a:spcBef>
              <a:spcAft>
                <a:spcPct val="0"/>
              </a:spcAft>
              <a:buNone/>
            </a:pPr>
            <a:r>
              <a:rPr lang="en-US" sz="2000" dirty="0">
                <a:solidFill>
                  <a:prstClr val="black"/>
                </a:solidFill>
                <a:ea typeface="ＭＳ Ｐゴシック" pitchFamily="34" charset="-128"/>
              </a:rPr>
              <a:t>A marker appears next to a SASID </a:t>
            </a:r>
            <a:r>
              <a:rPr lang="en-US" sz="2000" dirty="0" smtClean="0">
                <a:solidFill>
                  <a:prstClr val="black"/>
                </a:solidFill>
                <a:ea typeface="ＭＳ Ｐゴシック" pitchFamily="34" charset="-128"/>
              </a:rPr>
              <a:t>on the </a:t>
            </a:r>
            <a:r>
              <a:rPr lang="en-US" sz="2000" b="1" dirty="0">
                <a:solidFill>
                  <a:prstClr val="black"/>
                </a:solidFill>
                <a:ea typeface="ＭＳ Ｐゴシック" pitchFamily="34" charset="-128"/>
              </a:rPr>
              <a:t>Students in Session </a:t>
            </a:r>
            <a:r>
              <a:rPr lang="en-US" sz="2000" dirty="0">
                <a:solidFill>
                  <a:prstClr val="black"/>
                </a:solidFill>
                <a:ea typeface="ＭＳ Ｐゴシック" pitchFamily="34" charset="-128"/>
              </a:rPr>
              <a:t>screen if a form-dependent accommodation/accessibility feature was identified for the student on the </a:t>
            </a:r>
            <a:r>
              <a:rPr lang="en-US" sz="2000" b="1" dirty="0">
                <a:solidFill>
                  <a:prstClr val="black"/>
                </a:solidFill>
                <a:ea typeface="ＭＳ Ｐゴシック" pitchFamily="34" charset="-128"/>
              </a:rPr>
              <a:t>Manage Student Tests </a:t>
            </a:r>
            <a:r>
              <a:rPr lang="en-US" sz="2000" dirty="0">
                <a:solidFill>
                  <a:prstClr val="black"/>
                </a:solidFill>
                <a:ea typeface="ＭＳ Ｐゴシック" pitchFamily="34" charset="-128"/>
              </a:rPr>
              <a:t>screen or through an SR/PNP import </a:t>
            </a:r>
          </a:p>
        </p:txBody>
      </p:sp>
      <p:sp>
        <p:nvSpPr>
          <p:cNvPr id="4" name="Slide Number Placeholder 3">
            <a:extLst>
              <a:ext uri="{FF2B5EF4-FFF2-40B4-BE49-F238E27FC236}">
                <a16:creationId xmlns="" xmlns:a16="http://schemas.microsoft.com/office/drawing/2014/main" id="{2B396125-6F31-402A-9DA8-A7600FA2051F}"/>
              </a:ext>
            </a:extLst>
          </p:cNvPr>
          <p:cNvSpPr>
            <a:spLocks noGrp="1"/>
          </p:cNvSpPr>
          <p:nvPr>
            <p:ph type="sldNum" sz="quarter" idx="12"/>
          </p:nvPr>
        </p:nvSpPr>
        <p:spPr/>
        <p:txBody>
          <a:bodyPr/>
          <a:lstStyle/>
          <a:p>
            <a:fld id="{C479D5F6-EDCB-402A-AC08-4943A1820E8F}" type="slidenum">
              <a:rPr lang="en-US" smtClean="0"/>
              <a:pPr/>
              <a:t>98</a:t>
            </a:fld>
            <a:endParaRPr lang="en-US" dirty="0"/>
          </a:p>
        </p:txBody>
      </p:sp>
      <p:graphicFrame>
        <p:nvGraphicFramePr>
          <p:cNvPr id="7" name="Table 6">
            <a:extLst>
              <a:ext uri="{FF2B5EF4-FFF2-40B4-BE49-F238E27FC236}">
                <a16:creationId xmlns="" xmlns:a16="http://schemas.microsoft.com/office/drawing/2014/main" id="{ABA55077-2392-4115-B308-B4D9AD6DEDBA}"/>
              </a:ext>
            </a:extLst>
          </p:cNvPr>
          <p:cNvGraphicFramePr>
            <a:graphicFrameLocks noGrp="1"/>
          </p:cNvGraphicFramePr>
          <p:nvPr>
            <p:extLst>
              <p:ext uri="{D42A27DB-BD31-4B8C-83A1-F6EECF244321}">
                <p14:modId xmlns:p14="http://schemas.microsoft.com/office/powerpoint/2010/main" val="220167807"/>
              </p:ext>
            </p:extLst>
          </p:nvPr>
        </p:nvGraphicFramePr>
        <p:xfrm>
          <a:off x="1440611" y="2509808"/>
          <a:ext cx="6141289" cy="1854200"/>
        </p:xfrm>
        <a:graphic>
          <a:graphicData uri="http://schemas.openxmlformats.org/drawingml/2006/table">
            <a:tbl>
              <a:tblPr firstRow="1" bandRow="1">
                <a:tableStyleId>{5C22544A-7EE6-4342-B048-85BDC9FD1C3A}</a:tableStyleId>
              </a:tblPr>
              <a:tblGrid>
                <a:gridCol w="1414379">
                  <a:extLst>
                    <a:ext uri="{9D8B030D-6E8A-4147-A177-3AD203B41FA5}">
                      <a16:colId xmlns="" xmlns:a16="http://schemas.microsoft.com/office/drawing/2014/main" val="4040357840"/>
                    </a:ext>
                  </a:extLst>
                </a:gridCol>
                <a:gridCol w="4726910">
                  <a:extLst>
                    <a:ext uri="{9D8B030D-6E8A-4147-A177-3AD203B41FA5}">
                      <a16:colId xmlns="" xmlns:a16="http://schemas.microsoft.com/office/drawing/2014/main" val="1735494915"/>
                    </a:ext>
                  </a:extLst>
                </a:gridCol>
              </a:tblGrid>
              <a:tr h="370840">
                <a:tc>
                  <a:txBody>
                    <a:bodyPr/>
                    <a:lstStyle/>
                    <a:p>
                      <a:pPr algn="ctr"/>
                      <a:r>
                        <a:rPr lang="en-US" dirty="0"/>
                        <a:t>Indicator</a:t>
                      </a:r>
                    </a:p>
                  </a:txBody>
                  <a:tcPr/>
                </a:tc>
                <a:tc>
                  <a:txBody>
                    <a:bodyPr/>
                    <a:lstStyle/>
                    <a:p>
                      <a:r>
                        <a:rPr lang="en-US" dirty="0"/>
                        <a:t>Accommodation/Accessibility Feature</a:t>
                      </a:r>
                    </a:p>
                  </a:txBody>
                  <a:tcPr/>
                </a:tc>
                <a:extLst>
                  <a:ext uri="{0D108BD9-81ED-4DB2-BD59-A6C34878D82A}">
                    <a16:rowId xmlns="" xmlns:a16="http://schemas.microsoft.com/office/drawing/2014/main" val="3011616314"/>
                  </a:ext>
                </a:extLst>
              </a:tr>
              <a:tr h="370840">
                <a:tc>
                  <a:txBody>
                    <a:bodyPr/>
                    <a:lstStyle/>
                    <a:p>
                      <a:endParaRPr lang="en-US" dirty="0"/>
                    </a:p>
                  </a:txBody>
                  <a:tcPr/>
                </a:tc>
                <a:tc>
                  <a:txBody>
                    <a:bodyPr/>
                    <a:lstStyle/>
                    <a:p>
                      <a:r>
                        <a:rPr lang="en-US" dirty="0"/>
                        <a:t>Text-to-Speech</a:t>
                      </a:r>
                    </a:p>
                  </a:txBody>
                  <a:tcPr/>
                </a:tc>
                <a:extLst>
                  <a:ext uri="{0D108BD9-81ED-4DB2-BD59-A6C34878D82A}">
                    <a16:rowId xmlns="" xmlns:a16="http://schemas.microsoft.com/office/drawing/2014/main" val="3187336738"/>
                  </a:ext>
                </a:extLst>
              </a:tr>
              <a:tr h="370840">
                <a:tc>
                  <a:txBody>
                    <a:bodyPr/>
                    <a:lstStyle/>
                    <a:p>
                      <a:endParaRPr lang="en-US" dirty="0"/>
                    </a:p>
                  </a:txBody>
                  <a:tcPr/>
                </a:tc>
                <a:tc>
                  <a:txBody>
                    <a:bodyPr/>
                    <a:lstStyle/>
                    <a:p>
                      <a:r>
                        <a:rPr lang="en-US" dirty="0"/>
                        <a:t>Spanish</a:t>
                      </a:r>
                    </a:p>
                  </a:txBody>
                  <a:tcPr/>
                </a:tc>
                <a:extLst>
                  <a:ext uri="{0D108BD9-81ED-4DB2-BD59-A6C34878D82A}">
                    <a16:rowId xmlns="" xmlns:a16="http://schemas.microsoft.com/office/drawing/2014/main" val="2394786248"/>
                  </a:ext>
                </a:extLst>
              </a:tr>
              <a:tr h="370840">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Spanish Text-to-Speech</a:t>
                      </a:r>
                    </a:p>
                  </a:txBody>
                  <a:tcPr/>
                </a:tc>
                <a:extLst>
                  <a:ext uri="{0D108BD9-81ED-4DB2-BD59-A6C34878D82A}">
                    <a16:rowId xmlns="" xmlns:a16="http://schemas.microsoft.com/office/drawing/2014/main" val="2195765119"/>
                  </a:ext>
                </a:extLst>
              </a:tr>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rPr>
                        <a:t>Assistive</a:t>
                      </a:r>
                      <a:r>
                        <a:rPr lang="en-US" sz="1800" baseline="0" dirty="0">
                          <a:latin typeface="+mn-lt"/>
                        </a:rPr>
                        <a:t> Technology (Math and ELA)</a:t>
                      </a:r>
                      <a:endParaRPr lang="en-US" sz="1800" dirty="0">
                        <a:latin typeface="+mn-lt"/>
                      </a:endParaRPr>
                    </a:p>
                  </a:txBody>
                  <a:tcPr/>
                </a:tc>
                <a:extLst>
                  <a:ext uri="{0D108BD9-81ED-4DB2-BD59-A6C34878D82A}">
                    <a16:rowId xmlns="" xmlns:a16="http://schemas.microsoft.com/office/drawing/2014/main" val="3954806003"/>
                  </a:ext>
                </a:extLst>
              </a:tr>
            </a:tbl>
          </a:graphicData>
        </a:graphic>
      </p:graphicFrame>
      <p:sp>
        <p:nvSpPr>
          <p:cNvPr id="9" name="Rectangle: Rounded Corners 8">
            <a:extLst>
              <a:ext uri="{FF2B5EF4-FFF2-40B4-BE49-F238E27FC236}">
                <a16:creationId xmlns="" xmlns:a16="http://schemas.microsoft.com/office/drawing/2014/main" id="{F21EAF79-239F-424E-8793-B070583FEE62}"/>
              </a:ext>
            </a:extLst>
          </p:cNvPr>
          <p:cNvSpPr/>
          <p:nvPr/>
        </p:nvSpPr>
        <p:spPr>
          <a:xfrm>
            <a:off x="1777042" y="2898342"/>
            <a:ext cx="646981" cy="293298"/>
          </a:xfrm>
          <a:prstGeom prst="roundRect">
            <a:avLst/>
          </a:prstGeom>
          <a:solidFill>
            <a:srgbClr val="E6E6E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07AC6"/>
                </a:solidFill>
              </a:rPr>
              <a:t>TTS</a:t>
            </a:r>
          </a:p>
        </p:txBody>
      </p:sp>
      <p:sp>
        <p:nvSpPr>
          <p:cNvPr id="11" name="Rectangle: Rounded Corners 10">
            <a:extLst>
              <a:ext uri="{FF2B5EF4-FFF2-40B4-BE49-F238E27FC236}">
                <a16:creationId xmlns="" xmlns:a16="http://schemas.microsoft.com/office/drawing/2014/main" id="{D42F0DB1-46A3-4478-A4D8-E80544A102D0}"/>
              </a:ext>
            </a:extLst>
          </p:cNvPr>
          <p:cNvSpPr/>
          <p:nvPr/>
        </p:nvSpPr>
        <p:spPr>
          <a:xfrm>
            <a:off x="1777042" y="3286876"/>
            <a:ext cx="646981" cy="293298"/>
          </a:xfrm>
          <a:prstGeom prst="roundRect">
            <a:avLst/>
          </a:prstGeom>
          <a:solidFill>
            <a:srgbClr val="E6E6E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07AC6"/>
                </a:solidFill>
              </a:rPr>
              <a:t>SPA</a:t>
            </a:r>
          </a:p>
        </p:txBody>
      </p:sp>
      <p:sp>
        <p:nvSpPr>
          <p:cNvPr id="12" name="Rectangle: Rounded Corners 11">
            <a:extLst>
              <a:ext uri="{FF2B5EF4-FFF2-40B4-BE49-F238E27FC236}">
                <a16:creationId xmlns="" xmlns:a16="http://schemas.microsoft.com/office/drawing/2014/main" id="{CD42EC01-A744-4F05-8B3D-B75761B87D55}"/>
              </a:ext>
            </a:extLst>
          </p:cNvPr>
          <p:cNvSpPr/>
          <p:nvPr/>
        </p:nvSpPr>
        <p:spPr>
          <a:xfrm>
            <a:off x="2182842" y="3641288"/>
            <a:ext cx="646981" cy="293298"/>
          </a:xfrm>
          <a:prstGeom prst="roundRect">
            <a:avLst/>
          </a:prstGeom>
          <a:solidFill>
            <a:srgbClr val="E6E6E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07AC6"/>
                </a:solidFill>
              </a:rPr>
              <a:t>TTS</a:t>
            </a:r>
          </a:p>
        </p:txBody>
      </p:sp>
      <p:sp>
        <p:nvSpPr>
          <p:cNvPr id="13" name="Rectangle: Rounded Corners 12">
            <a:extLst>
              <a:ext uri="{FF2B5EF4-FFF2-40B4-BE49-F238E27FC236}">
                <a16:creationId xmlns="" xmlns:a16="http://schemas.microsoft.com/office/drawing/2014/main" id="{0D72773E-CA3F-414F-ABEB-1F0C0B796CF5}"/>
              </a:ext>
            </a:extLst>
          </p:cNvPr>
          <p:cNvSpPr/>
          <p:nvPr/>
        </p:nvSpPr>
        <p:spPr>
          <a:xfrm>
            <a:off x="1777042" y="4002648"/>
            <a:ext cx="646981" cy="293298"/>
          </a:xfrm>
          <a:prstGeom prst="roundRect">
            <a:avLst/>
          </a:prstGeom>
          <a:solidFill>
            <a:srgbClr val="E6E6E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07AC6"/>
                </a:solidFill>
              </a:rPr>
              <a:t>AT</a:t>
            </a:r>
          </a:p>
        </p:txBody>
      </p:sp>
      <p:sp>
        <p:nvSpPr>
          <p:cNvPr id="14" name="Rectangle: Rounded Corners 13">
            <a:extLst>
              <a:ext uri="{FF2B5EF4-FFF2-40B4-BE49-F238E27FC236}">
                <a16:creationId xmlns="" xmlns:a16="http://schemas.microsoft.com/office/drawing/2014/main" id="{1C9A29A6-B6FA-468C-8D9E-9481DE4306BB}"/>
              </a:ext>
            </a:extLst>
          </p:cNvPr>
          <p:cNvSpPr/>
          <p:nvPr/>
        </p:nvSpPr>
        <p:spPr>
          <a:xfrm>
            <a:off x="1510881" y="3638872"/>
            <a:ext cx="646981" cy="293298"/>
          </a:xfrm>
          <a:prstGeom prst="roundRect">
            <a:avLst/>
          </a:prstGeom>
          <a:solidFill>
            <a:srgbClr val="E6E6E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07AC6"/>
                </a:solidFill>
              </a:rPr>
              <a:t>SPA</a:t>
            </a:r>
          </a:p>
        </p:txBody>
      </p:sp>
    </p:spTree>
    <p:extLst>
      <p:ext uri="{BB962C8B-B14F-4D97-AF65-F5344CB8AC3E}">
        <p14:creationId xmlns:p14="http://schemas.microsoft.com/office/powerpoint/2010/main" val="354116878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25BF76-D587-4A9E-9BCE-8880DC8100EE}"/>
              </a:ext>
            </a:extLst>
          </p:cNvPr>
          <p:cNvSpPr>
            <a:spLocks noGrp="1"/>
          </p:cNvSpPr>
          <p:nvPr>
            <p:ph type="title"/>
          </p:nvPr>
        </p:nvSpPr>
        <p:spPr/>
        <p:txBody>
          <a:bodyPr/>
          <a:lstStyle/>
          <a:p>
            <a:r>
              <a:rPr lang="en-US" dirty="0"/>
              <a:t>Form Assignment Markers on Testing Ticket</a:t>
            </a:r>
          </a:p>
        </p:txBody>
      </p:sp>
      <p:sp>
        <p:nvSpPr>
          <p:cNvPr id="3" name="Content Placeholder 2">
            <a:extLst>
              <a:ext uri="{FF2B5EF4-FFF2-40B4-BE49-F238E27FC236}">
                <a16:creationId xmlns="" xmlns:a16="http://schemas.microsoft.com/office/drawing/2014/main" id="{C727F17F-7C22-42FC-9B1A-8AD12E5FB0B8}"/>
              </a:ext>
            </a:extLst>
          </p:cNvPr>
          <p:cNvSpPr>
            <a:spLocks noGrp="1"/>
          </p:cNvSpPr>
          <p:nvPr>
            <p:ph idx="1"/>
          </p:nvPr>
        </p:nvSpPr>
        <p:spPr/>
        <p:txBody>
          <a:bodyPr/>
          <a:lstStyle/>
          <a:p>
            <a:pPr marL="0" indent="0">
              <a:buNone/>
            </a:pPr>
            <a:r>
              <a:rPr lang="en-US" dirty="0">
                <a:solidFill>
                  <a:prstClr val="black"/>
                </a:solidFill>
                <a:ea typeface="ＭＳ Ｐゴシック" pitchFamily="34" charset="-128"/>
              </a:rPr>
              <a:t>A marker appears next to a SASID on a student’s testing ticket if they </a:t>
            </a:r>
            <a:r>
              <a:rPr lang="en-US" dirty="0" smtClean="0">
                <a:solidFill>
                  <a:prstClr val="black"/>
                </a:solidFill>
                <a:ea typeface="ＭＳ Ｐゴシック" pitchFamily="34" charset="-128"/>
              </a:rPr>
              <a:t>were assigned </a:t>
            </a:r>
            <a:r>
              <a:rPr lang="en-US" dirty="0">
                <a:solidFill>
                  <a:prstClr val="black"/>
                </a:solidFill>
                <a:ea typeface="ＭＳ Ｐゴシック" pitchFamily="34" charset="-128"/>
              </a:rPr>
              <a:t>a TTS or Oral Script </a:t>
            </a:r>
            <a:r>
              <a:rPr lang="en-US" dirty="0" smtClean="0">
                <a:solidFill>
                  <a:prstClr val="black"/>
                </a:solidFill>
                <a:ea typeface="ＭＳ Ｐゴシック" pitchFamily="34" charset="-128"/>
              </a:rPr>
              <a:t>form </a:t>
            </a:r>
            <a:endParaRPr lang="en-US" dirty="0">
              <a:solidFill>
                <a:prstClr val="black"/>
              </a:solidFill>
              <a:ea typeface="ＭＳ Ｐゴシック" pitchFamily="34" charset="-128"/>
            </a:endParaRPr>
          </a:p>
          <a:p>
            <a:endParaRPr lang="en-US" dirty="0"/>
          </a:p>
        </p:txBody>
      </p:sp>
      <p:sp>
        <p:nvSpPr>
          <p:cNvPr id="4" name="Slide Number Placeholder 3">
            <a:extLst>
              <a:ext uri="{FF2B5EF4-FFF2-40B4-BE49-F238E27FC236}">
                <a16:creationId xmlns="" xmlns:a16="http://schemas.microsoft.com/office/drawing/2014/main" id="{7CE32483-43A6-4BC6-B3B3-F4F6FEFBFAA9}"/>
              </a:ext>
            </a:extLst>
          </p:cNvPr>
          <p:cNvSpPr>
            <a:spLocks noGrp="1"/>
          </p:cNvSpPr>
          <p:nvPr>
            <p:ph type="sldNum" sz="quarter" idx="12"/>
          </p:nvPr>
        </p:nvSpPr>
        <p:spPr/>
        <p:txBody>
          <a:bodyPr/>
          <a:lstStyle/>
          <a:p>
            <a:fld id="{C479D5F6-EDCB-402A-AC08-4943A1820E8F}" type="slidenum">
              <a:rPr lang="en-US" smtClean="0"/>
              <a:pPr/>
              <a:t>99</a:t>
            </a:fld>
            <a:endParaRPr lang="en-US" dirty="0"/>
          </a:p>
        </p:txBody>
      </p:sp>
      <p:pic>
        <p:nvPicPr>
          <p:cNvPr id="5" name="Picture 6" descr="https://lh3.googleusercontent.com/aoDbX6JWDhcinDSqksqrsTHtQW_M4RmVGxlaFdYqTnWZGpfbg3oRoWj7E1yeb0kk50bYWcQ4SW6kT6SXzC2VOKhqw3Jsxy33FfLXYsaZru7fM1NoI6qnPAbmyc_2YYIVYMM5_RhIvNQ">
            <a:extLst>
              <a:ext uri="{FF2B5EF4-FFF2-40B4-BE49-F238E27FC236}">
                <a16:creationId xmlns="" xmlns:a16="http://schemas.microsoft.com/office/drawing/2014/main" id="{70D33FA6-902A-4B65-B05E-FA0AB3D19A3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767556" y="4420732"/>
            <a:ext cx="5344461" cy="18555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 xmlns:a16="http://schemas.microsoft.com/office/drawing/2014/main" id="{A51DF399-8D0B-44B1-81E5-B16A6BFA6853}"/>
              </a:ext>
            </a:extLst>
          </p:cNvPr>
          <p:cNvGraphicFramePr>
            <a:graphicFrameLocks noGrp="1"/>
          </p:cNvGraphicFramePr>
          <p:nvPr>
            <p:extLst>
              <p:ext uri="{D42A27DB-BD31-4B8C-83A1-F6EECF244321}">
                <p14:modId xmlns:p14="http://schemas.microsoft.com/office/powerpoint/2010/main" val="2092920155"/>
              </p:ext>
            </p:extLst>
          </p:nvPr>
        </p:nvGraphicFramePr>
        <p:xfrm>
          <a:off x="1391787" y="1937549"/>
          <a:ext cx="6096000" cy="2165709"/>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4194556499"/>
                    </a:ext>
                  </a:extLst>
                </a:gridCol>
                <a:gridCol w="3048000">
                  <a:extLst>
                    <a:ext uri="{9D8B030D-6E8A-4147-A177-3AD203B41FA5}">
                      <a16:colId xmlns="" xmlns:a16="http://schemas.microsoft.com/office/drawing/2014/main" val="4288745844"/>
                    </a:ext>
                  </a:extLst>
                </a:gridCol>
              </a:tblGrid>
              <a:tr h="370840">
                <a:tc>
                  <a:txBody>
                    <a:bodyPr/>
                    <a:lstStyle/>
                    <a:p>
                      <a:pPr algn="ctr"/>
                      <a:r>
                        <a:rPr lang="en-US" sz="2000" dirty="0">
                          <a:latin typeface="+mn-lt"/>
                        </a:rPr>
                        <a:t>Indicator</a:t>
                      </a:r>
                    </a:p>
                  </a:txBody>
                  <a:tcPr anchor="ctr"/>
                </a:tc>
                <a:tc>
                  <a:txBody>
                    <a:bodyPr/>
                    <a:lstStyle/>
                    <a:p>
                      <a:pPr algn="ctr"/>
                      <a:r>
                        <a:rPr lang="en-US" sz="2000" dirty="0">
                          <a:latin typeface="+mn-lt"/>
                        </a:rPr>
                        <a:t>Accommodation/</a:t>
                      </a:r>
                    </a:p>
                    <a:p>
                      <a:pPr algn="ctr"/>
                      <a:r>
                        <a:rPr lang="en-US" sz="2000" dirty="0">
                          <a:latin typeface="+mn-lt"/>
                        </a:rPr>
                        <a:t>Accessibility Feature</a:t>
                      </a:r>
                    </a:p>
                  </a:txBody>
                  <a:tcPr anchor="ctr"/>
                </a:tc>
                <a:extLst>
                  <a:ext uri="{0D108BD9-81ED-4DB2-BD59-A6C34878D82A}">
                    <a16:rowId xmlns="" xmlns:a16="http://schemas.microsoft.com/office/drawing/2014/main" val="2280734292"/>
                  </a:ext>
                </a:extLst>
              </a:tr>
              <a:tr h="843567">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Text-to-Speech</a:t>
                      </a:r>
                      <a:endParaRPr lang="en-US" dirty="0"/>
                    </a:p>
                  </a:txBody>
                  <a:tcPr anchor="ctr"/>
                </a:tc>
                <a:extLst>
                  <a:ext uri="{0D108BD9-81ED-4DB2-BD59-A6C34878D82A}">
                    <a16:rowId xmlns="" xmlns:a16="http://schemas.microsoft.com/office/drawing/2014/main" val="2830348701"/>
                  </a:ext>
                </a:extLst>
              </a:tr>
              <a:tr h="621102">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rPr>
                        <a:t>Oral Script</a:t>
                      </a:r>
                    </a:p>
                  </a:txBody>
                  <a:tcPr anchor="ctr"/>
                </a:tc>
                <a:extLst>
                  <a:ext uri="{0D108BD9-81ED-4DB2-BD59-A6C34878D82A}">
                    <a16:rowId xmlns="" xmlns:a16="http://schemas.microsoft.com/office/drawing/2014/main" val="3862800478"/>
                  </a:ext>
                </a:extLst>
              </a:tr>
            </a:tbl>
          </a:graphicData>
        </a:graphic>
      </p:graphicFrame>
      <p:pic>
        <p:nvPicPr>
          <p:cNvPr id="8" name="Picture 2" descr="https://lh3.googleusercontent.com/aoDbX6JWDhcinDSqksqrsTHtQW_M4RmVGxlaFdYqTnWZGpfbg3oRoWj7E1yeb0kk50bYWcQ4SW6kT6SXzC2VOKhqw3Jsxy33FfLXYsaZru7fM1NoI6qnPAbmyc_2YYIVYMM5_RhIvNQ">
            <a:extLst>
              <a:ext uri="{FF2B5EF4-FFF2-40B4-BE49-F238E27FC236}">
                <a16:creationId xmlns="" xmlns:a16="http://schemas.microsoft.com/office/drawing/2014/main" id="{D1A30F16-4A05-4F6E-8E4E-55ECB9266C1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547889" y="2701459"/>
            <a:ext cx="673239" cy="6732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lh3.googleusercontent.com/aoDbX6JWDhcinDSqksqrsTHtQW_M4RmVGxlaFdYqTnWZGpfbg3oRoWj7E1yeb0kk50bYWcQ4SW6kT6SXzC2VOKhqw3Jsxy33FfLXYsaZru7fM1NoI6qnPAbmyc_2YYIVYMM5_RhIvNQ">
            <a:extLst>
              <a:ext uri="{FF2B5EF4-FFF2-40B4-BE49-F238E27FC236}">
                <a16:creationId xmlns="" xmlns:a16="http://schemas.microsoft.com/office/drawing/2014/main" id="{7FE0DF58-E9D9-4B86-9141-D93AFA19211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172"/>
          <a:stretch/>
        </p:blipFill>
        <p:spPr bwMode="auto">
          <a:xfrm>
            <a:off x="2611374" y="3506121"/>
            <a:ext cx="546268" cy="591307"/>
          </a:xfrm>
          <a:prstGeom prst="rect">
            <a:avLst/>
          </a:prstGeom>
          <a:noFill/>
          <a:extLst>
            <a:ext uri="{909E8E84-426E-40DD-AFC4-6F175D3DCCD1}">
              <a14:hiddenFill xmlns:a14="http://schemas.microsoft.com/office/drawing/2010/main">
                <a:solidFill>
                  <a:srgbClr val="FFFFFF"/>
                </a:solidFill>
              </a14:hiddenFill>
            </a:ext>
          </a:extLst>
        </p:spPr>
      </p:pic>
      <p:sp>
        <p:nvSpPr>
          <p:cNvPr id="10" name="Left Arrow 9"/>
          <p:cNvSpPr/>
          <p:nvPr/>
        </p:nvSpPr>
        <p:spPr>
          <a:xfrm rot="19923904">
            <a:off x="4208106" y="4861249"/>
            <a:ext cx="1156996" cy="821094"/>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58586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4615</TotalTime>
  <Words>15181</Words>
  <Application>Microsoft Office PowerPoint</Application>
  <PresentationFormat>On-screen Show (4:3)</PresentationFormat>
  <Paragraphs>2474</Paragraphs>
  <Slides>197</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197</vt:i4>
      </vt:variant>
    </vt:vector>
  </HeadingPairs>
  <TitlesOfParts>
    <vt:vector size="207" baseType="lpstr">
      <vt:lpstr>ＭＳ Ｐゴシック</vt:lpstr>
      <vt:lpstr>Arial</vt:lpstr>
      <vt:lpstr>Calibri</vt:lpstr>
      <vt:lpstr>Calibri Light</vt:lpstr>
      <vt:lpstr>Museo Slab 500</vt:lpstr>
      <vt:lpstr>Times New Roman</vt:lpstr>
      <vt:lpstr>Trebuchet MS</vt:lpstr>
      <vt:lpstr>Verdana</vt:lpstr>
      <vt:lpstr>Wingdings</vt:lpstr>
      <vt:lpstr>Office Theme</vt:lpstr>
      <vt:lpstr>Spring 2020 CMAS Administration Training for DACs</vt:lpstr>
      <vt:lpstr>Good Morning</vt:lpstr>
      <vt:lpstr>Welcome &amp; Agenda</vt:lpstr>
      <vt:lpstr> General Information</vt:lpstr>
      <vt:lpstr>What is CMAS?</vt:lpstr>
      <vt:lpstr>Handouts</vt:lpstr>
      <vt:lpstr>Assessment Acronyms*</vt:lpstr>
      <vt:lpstr>Overview of What’s New this Year</vt:lpstr>
      <vt:lpstr>Paper-based Testing §22-7-1013(6), §22-7-1006.3(1)(d-e)</vt:lpstr>
      <vt:lpstr>Assessment Information and Calendar §22-7-1013(7)(a)</vt:lpstr>
      <vt:lpstr>Parent Excusals §22-7-1013(8)(a-c)</vt:lpstr>
      <vt:lpstr>Personally Identifiable Information (PII)</vt:lpstr>
      <vt:lpstr>Syncplicity</vt:lpstr>
      <vt:lpstr> Top Call-drivers 2019</vt:lpstr>
      <vt:lpstr>Top Call-drivers 2019</vt:lpstr>
      <vt:lpstr> Timeline &amp; Assessment Structure</vt:lpstr>
      <vt:lpstr>Spring 2020 CMAS Window</vt:lpstr>
      <vt:lpstr>Spring 2020 CMAS Window</vt:lpstr>
      <vt:lpstr>CMAS Early/Extended Window Options</vt:lpstr>
      <vt:lpstr>Spring 2020 Critical Dates – Tentative</vt:lpstr>
      <vt:lpstr>Spring 2020 Critical Dates – Tentative</vt:lpstr>
      <vt:lpstr>Spring 2020 Critical Dates – Tentative</vt:lpstr>
      <vt:lpstr>Social Studies</vt:lpstr>
      <vt:lpstr>Colorado Spanish Language Arts (CSLA)</vt:lpstr>
      <vt:lpstr>First Year in US English Learners – ELA Only</vt:lpstr>
      <vt:lpstr>Guidelines for Administration Time</vt:lpstr>
      <vt:lpstr>Guidelines for Administration Time</vt:lpstr>
      <vt:lpstr>Unit Testing Times: Grades 3-5</vt:lpstr>
      <vt:lpstr>Unit Testing Times: Grades 6-8</vt:lpstr>
      <vt:lpstr>Unit Testing Times: Grades 6-8 Math</vt:lpstr>
      <vt:lpstr>Unit Testing Times: Grade 11</vt:lpstr>
      <vt:lpstr>Calculating Unit Testing Times</vt:lpstr>
      <vt:lpstr>Guidelines for Breaks</vt:lpstr>
      <vt:lpstr>Scheduling Considerations</vt:lpstr>
      <vt:lpstr>Scheduling Considerations</vt:lpstr>
      <vt:lpstr>Scheduling Considerations</vt:lpstr>
      <vt:lpstr>Scheduling Sessions </vt:lpstr>
      <vt:lpstr>Afternoon Testing </vt:lpstr>
      <vt:lpstr>After-hours Testing</vt:lpstr>
      <vt:lpstr> PearsonAccessnext</vt:lpstr>
      <vt:lpstr>User Accounts</vt:lpstr>
      <vt:lpstr>User Accounts</vt:lpstr>
      <vt:lpstr>User Account Add-on Roles</vt:lpstr>
      <vt:lpstr>User Roles</vt:lpstr>
      <vt:lpstr>PAnext</vt:lpstr>
      <vt:lpstr>PAnext – Setup Actions</vt:lpstr>
      <vt:lpstr>PAnext – Setup Actions (continued)</vt:lpstr>
      <vt:lpstr>PAnext – Testing Actions</vt:lpstr>
      <vt:lpstr>PAnext – Reports Actions</vt:lpstr>
      <vt:lpstr> Before Testing</vt:lpstr>
      <vt:lpstr>Annual Training Requirement</vt:lpstr>
      <vt:lpstr>Training</vt:lpstr>
      <vt:lpstr>Who Can Administer a Test?</vt:lpstr>
      <vt:lpstr>Student Readiness</vt:lpstr>
      <vt:lpstr>Student Readiness</vt:lpstr>
      <vt:lpstr>Student Readiness</vt:lpstr>
      <vt:lpstr>Registering Students, Ordering Materials &amp;  Setting Up PAnext Test Sessions</vt:lpstr>
      <vt:lpstr>Student Registration Reminders</vt:lpstr>
      <vt:lpstr>Registering for PBT</vt:lpstr>
      <vt:lpstr>Accommodated Forms Ordering by January 24*</vt:lpstr>
      <vt:lpstr>Registering a Student in PAnext through a File Upload</vt:lpstr>
      <vt:lpstr>Registering a Student in PAnext through a File Upload</vt:lpstr>
      <vt:lpstr>Registering a Student in PAnext Through the User Interface</vt:lpstr>
      <vt:lpstr>Operational Reports within PAnext – Help with Registration</vt:lpstr>
      <vt:lpstr>Online Testing Management</vt:lpstr>
      <vt:lpstr>New Students </vt:lpstr>
      <vt:lpstr>Work Request – Student Transfer Process</vt:lpstr>
      <vt:lpstr>Work Request – Student Transfer Process (CBT) During Testing</vt:lpstr>
      <vt:lpstr>Work Request – PBT Student Transfer</vt:lpstr>
      <vt:lpstr>Work Request – Releasing District</vt:lpstr>
      <vt:lpstr>Work Request – Receiving District</vt:lpstr>
      <vt:lpstr>Assessment in Special Circumstances</vt:lpstr>
      <vt:lpstr>Assessment in Special Circumstances</vt:lpstr>
      <vt:lpstr> Technology Overview</vt:lpstr>
      <vt:lpstr>Technology Updates</vt:lpstr>
      <vt:lpstr>  Administrative Considerations, Accessibility Features &amp; Accommodations</vt:lpstr>
      <vt:lpstr>Accessibility Features and Accommodations</vt:lpstr>
      <vt:lpstr>PowerPoint Presentation</vt:lpstr>
      <vt:lpstr>Administrative Considerations</vt:lpstr>
      <vt:lpstr>Accessibility Features Identified in Advance</vt:lpstr>
      <vt:lpstr>Accommodation Type</vt:lpstr>
      <vt:lpstr>Extended Time</vt:lpstr>
      <vt:lpstr>Visual Accommodation Materials</vt:lpstr>
      <vt:lpstr>Response Accommodation</vt:lpstr>
      <vt:lpstr>Auditory Presentation</vt:lpstr>
      <vt:lpstr>Auditory Presentation</vt:lpstr>
      <vt:lpstr>Auditory Presentation – Oral Script</vt:lpstr>
      <vt:lpstr>Technology for Medical Monitoring</vt:lpstr>
      <vt:lpstr>Accommodations for ELs</vt:lpstr>
      <vt:lpstr>Administering Language Accommodations</vt:lpstr>
      <vt:lpstr>Non-English Responses</vt:lpstr>
      <vt:lpstr>Transcription Guidelines</vt:lpstr>
      <vt:lpstr>Transcription Guidelines</vt:lpstr>
      <vt:lpstr>Prior Access to Secure Test Materials</vt:lpstr>
      <vt:lpstr>Unique Accommodation Requests (UARs)</vt:lpstr>
      <vt:lpstr>UARs</vt:lpstr>
      <vt:lpstr>Accommodation Reminders</vt:lpstr>
      <vt:lpstr>Form Assignment Markers in PAnext</vt:lpstr>
      <vt:lpstr>Form Assignment Markers on Testing Ticket</vt:lpstr>
      <vt:lpstr>Emergency Accommodation</vt:lpstr>
      <vt:lpstr> Testing Environment</vt:lpstr>
      <vt:lpstr>Student-to-Test Administrator Ratio</vt:lpstr>
      <vt:lpstr>Test Environment</vt:lpstr>
      <vt:lpstr>Test Environment</vt:lpstr>
      <vt:lpstr>Room Configuration</vt:lpstr>
      <vt:lpstr>Headphones</vt:lpstr>
      <vt:lpstr>Unauthorized Visitors and the Media</vt:lpstr>
      <vt:lpstr> Receiving Materials &amp; Test Security</vt:lpstr>
      <vt:lpstr>Test Security Protocols</vt:lpstr>
      <vt:lpstr>Security Plan</vt:lpstr>
      <vt:lpstr>Test Materials Security</vt:lpstr>
      <vt:lpstr>Maintaining Security of the Assessments</vt:lpstr>
      <vt:lpstr>Receiving Test Materials</vt:lpstr>
      <vt:lpstr>Contents of Shipments</vt:lpstr>
      <vt:lpstr>DAC – Receipt of Test Materials</vt:lpstr>
      <vt:lpstr>SAC – Receive Materials &amp; Chain of Custody</vt:lpstr>
      <vt:lpstr>Chain of Custody Form</vt:lpstr>
      <vt:lpstr>Documenting and Storing Test Materials</vt:lpstr>
      <vt:lpstr>Steps to Order Additional Materials</vt:lpstr>
      <vt:lpstr>Key Information to Order Additional Materials</vt:lpstr>
      <vt:lpstr>  During Testing (Administering Tests)</vt:lpstr>
      <vt:lpstr>CBT Task “Prepare” Test Sessions</vt:lpstr>
      <vt:lpstr>Incorrect Form Assignment</vt:lpstr>
      <vt:lpstr>PAnext Online Test Session Life Cycle</vt:lpstr>
      <vt:lpstr>PAnext “Prepare” Test Session</vt:lpstr>
      <vt:lpstr>TAM Reminders</vt:lpstr>
      <vt:lpstr>Tasks to Complete During Testing</vt:lpstr>
      <vt:lpstr>During Testing – Security Breaches and Irregularities</vt:lpstr>
      <vt:lpstr>During Testing – Security Breaches and Irregularities</vt:lpstr>
      <vt:lpstr>During Testing – Contaminated &amp; Damaged Materials</vt:lpstr>
      <vt:lpstr>During Testing – Safety Threats and Severe Weather</vt:lpstr>
      <vt:lpstr>Test Administration Materials</vt:lpstr>
      <vt:lpstr>District Decisions – After Students Finish Unit</vt:lpstr>
      <vt:lpstr>Active Administration</vt:lpstr>
      <vt:lpstr>Administration Steps for CBT</vt:lpstr>
      <vt:lpstr> Basic Technical Troubleshooting</vt:lpstr>
      <vt:lpstr>Common Error Codes</vt:lpstr>
      <vt:lpstr>Common Error Codes – Next Steps</vt:lpstr>
      <vt:lpstr>Common Errors – 9059</vt:lpstr>
      <vt:lpstr>TestNav</vt:lpstr>
      <vt:lpstr>“Early Submission” of Test</vt:lpstr>
      <vt:lpstr>Student Logs into Another Student’s Test</vt:lpstr>
      <vt:lpstr>Technology Tip</vt:lpstr>
      <vt:lpstr>Student Response Files (SRF)</vt:lpstr>
      <vt:lpstr> Make-up Testing</vt:lpstr>
      <vt:lpstr>Make-up Testing</vt:lpstr>
      <vt:lpstr>Online Test Management</vt:lpstr>
      <vt:lpstr> After Testing</vt:lpstr>
      <vt:lpstr>Tasks to Complete After Each Testing Session</vt:lpstr>
      <vt:lpstr>Final Day – Tasks to Complete After Testing</vt:lpstr>
      <vt:lpstr>Student ID Labels</vt:lpstr>
      <vt:lpstr>Demographic Data Grid</vt:lpstr>
      <vt:lpstr>Packing Scorables</vt:lpstr>
      <vt:lpstr>Packing Nonscorables</vt:lpstr>
      <vt:lpstr>Packing Materials Checklist</vt:lpstr>
      <vt:lpstr>Packing Materials Checklist</vt:lpstr>
      <vt:lpstr>Arrange for Pickup</vt:lpstr>
      <vt:lpstr>Tasks to Complete After Testing</vt:lpstr>
      <vt:lpstr> PBT Rejected Student Tests</vt:lpstr>
      <vt:lpstr>Scratch Paper Verification</vt:lpstr>
      <vt:lpstr>Secure Data Removal Verification</vt:lpstr>
      <vt:lpstr>Additional Documentation - Missing Materials</vt:lpstr>
      <vt:lpstr>Remember - Secure Materials Must be Returned</vt:lpstr>
      <vt:lpstr>CMAS Forms</vt:lpstr>
      <vt:lpstr>PAnext Clean-up</vt:lpstr>
      <vt:lpstr>PAnext Clean-up Activities – CBT and PBT</vt:lpstr>
      <vt:lpstr>Coding Invalidations</vt:lpstr>
      <vt:lpstr>Not Tested Students</vt:lpstr>
      <vt:lpstr>Stop Test Sessions</vt:lpstr>
      <vt:lpstr>Combined Unit Statuses</vt:lpstr>
      <vt:lpstr>Void Test Score and Not Tested Coding</vt:lpstr>
      <vt:lpstr>Coding Parent Excusals</vt:lpstr>
      <vt:lpstr>Suppressions</vt:lpstr>
      <vt:lpstr> Additional Information</vt:lpstr>
      <vt:lpstr>Student Biographical Data – Tentative Dates</vt:lpstr>
      <vt:lpstr>2020 Reporting Timeline – Tentative</vt:lpstr>
      <vt:lpstr>Reporting Information</vt:lpstr>
      <vt:lpstr>Accountability Questions</vt:lpstr>
      <vt:lpstr>Upcoming CMAS Due Dates</vt:lpstr>
      <vt:lpstr>CMAS Checklists</vt:lpstr>
      <vt:lpstr>Complete Security Agreement</vt:lpstr>
      <vt:lpstr>Student Surveys</vt:lpstr>
      <vt:lpstr>2020 Colorado Academic Standards</vt:lpstr>
      <vt:lpstr>CoAlt Assessments</vt:lpstr>
      <vt:lpstr>Colorado PSAT and SAT</vt:lpstr>
      <vt:lpstr>Test Monitoring</vt:lpstr>
      <vt:lpstr>Get Involved!</vt:lpstr>
      <vt:lpstr> Resources and Support</vt:lpstr>
      <vt:lpstr>Resources - Websites</vt:lpstr>
      <vt:lpstr>Resources – Portal</vt:lpstr>
      <vt:lpstr>Resources – Portal</vt:lpstr>
      <vt:lpstr>Resources – PAnext Training Modules</vt:lpstr>
      <vt:lpstr>Customer Support</vt:lpstr>
      <vt:lpstr>Resources</vt:lpstr>
      <vt:lpstr>CDE Assessment Division Contacts</vt:lpstr>
      <vt:lpstr>CDE Assessment Division Data Contacts</vt:lpstr>
      <vt:lpstr> Thank you!</vt:lpstr>
    </vt:vector>
  </TitlesOfParts>
  <Company>Colorado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Loerzel, Sara</cp:lastModifiedBy>
  <cp:revision>264</cp:revision>
  <cp:lastPrinted>2019-09-13T16:27:44Z</cp:lastPrinted>
  <dcterms:created xsi:type="dcterms:W3CDTF">2019-06-25T17:30:52Z</dcterms:created>
  <dcterms:modified xsi:type="dcterms:W3CDTF">2019-10-15T20:19:59Z</dcterms:modified>
</cp:coreProperties>
</file>