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22"/>
  </p:notesMasterIdLst>
  <p:handoutMasterIdLst>
    <p:handoutMasterId r:id="rId123"/>
  </p:handoutMasterIdLst>
  <p:sldIdLst>
    <p:sldId id="634" r:id="rId5"/>
    <p:sldId id="270" r:id="rId6"/>
    <p:sldId id="274" r:id="rId7"/>
    <p:sldId id="548" r:id="rId8"/>
    <p:sldId id="549" r:id="rId9"/>
    <p:sldId id="273" r:id="rId10"/>
    <p:sldId id="260" r:id="rId11"/>
    <p:sldId id="510" r:id="rId12"/>
    <p:sldId id="637" r:id="rId13"/>
    <p:sldId id="261" r:id="rId14"/>
    <p:sldId id="550" r:id="rId15"/>
    <p:sldId id="288" r:id="rId16"/>
    <p:sldId id="285" r:id="rId17"/>
    <p:sldId id="551" r:id="rId18"/>
    <p:sldId id="552" r:id="rId19"/>
    <p:sldId id="553" r:id="rId20"/>
    <p:sldId id="554" r:id="rId21"/>
    <p:sldId id="555" r:id="rId22"/>
    <p:sldId id="556" r:id="rId23"/>
    <p:sldId id="557" r:id="rId24"/>
    <p:sldId id="558" r:id="rId25"/>
    <p:sldId id="559" r:id="rId26"/>
    <p:sldId id="574" r:id="rId27"/>
    <p:sldId id="575" r:id="rId28"/>
    <p:sldId id="576" r:id="rId29"/>
    <p:sldId id="292" r:id="rId30"/>
    <p:sldId id="577" r:id="rId31"/>
    <p:sldId id="578" r:id="rId32"/>
    <p:sldId id="636" r:id="rId33"/>
    <p:sldId id="579" r:id="rId34"/>
    <p:sldId id="569" r:id="rId35"/>
    <p:sldId id="570" r:id="rId36"/>
    <p:sldId id="571" r:id="rId37"/>
    <p:sldId id="572" r:id="rId38"/>
    <p:sldId id="573" r:id="rId39"/>
    <p:sldId id="580" r:id="rId40"/>
    <p:sldId id="581" r:id="rId41"/>
    <p:sldId id="582" r:id="rId42"/>
    <p:sldId id="583" r:id="rId43"/>
    <p:sldId id="584" r:id="rId44"/>
    <p:sldId id="585" r:id="rId45"/>
    <p:sldId id="586" r:id="rId46"/>
    <p:sldId id="588" r:id="rId47"/>
    <p:sldId id="347" r:id="rId48"/>
    <p:sldId id="644" r:id="rId49"/>
    <p:sldId id="336" r:id="rId50"/>
    <p:sldId id="639" r:id="rId51"/>
    <p:sldId id="587" r:id="rId52"/>
    <p:sldId id="590" r:id="rId53"/>
    <p:sldId id="591" r:id="rId54"/>
    <p:sldId id="592" r:id="rId55"/>
    <p:sldId id="330" r:id="rId56"/>
    <p:sldId id="594" r:id="rId57"/>
    <p:sldId id="595" r:id="rId58"/>
    <p:sldId id="596" r:id="rId59"/>
    <p:sldId id="362" r:id="rId60"/>
    <p:sldId id="597" r:id="rId61"/>
    <p:sldId id="598" r:id="rId62"/>
    <p:sldId id="599" r:id="rId63"/>
    <p:sldId id="600" r:id="rId64"/>
    <p:sldId id="601" r:id="rId65"/>
    <p:sldId id="602" r:id="rId66"/>
    <p:sldId id="603" r:id="rId67"/>
    <p:sldId id="604" r:id="rId68"/>
    <p:sldId id="277" r:id="rId69"/>
    <p:sldId id="484" r:id="rId70"/>
    <p:sldId id="300" r:id="rId71"/>
    <p:sldId id="304" r:id="rId72"/>
    <p:sldId id="306" r:id="rId73"/>
    <p:sldId id="279" r:id="rId74"/>
    <p:sldId id="311" r:id="rId75"/>
    <p:sldId id="640" r:id="rId76"/>
    <p:sldId id="606" r:id="rId77"/>
    <p:sldId id="607" r:id="rId78"/>
    <p:sldId id="608" r:id="rId79"/>
    <p:sldId id="609" r:id="rId80"/>
    <p:sldId id="627" r:id="rId81"/>
    <p:sldId id="641" r:id="rId82"/>
    <p:sldId id="643" r:id="rId83"/>
    <p:sldId id="624" r:id="rId84"/>
    <p:sldId id="380" r:id="rId85"/>
    <p:sldId id="642" r:id="rId86"/>
    <p:sldId id="540" r:id="rId87"/>
    <p:sldId id="635" r:id="rId88"/>
    <p:sldId id="383" r:id="rId89"/>
    <p:sldId id="610" r:id="rId90"/>
    <p:sldId id="625" r:id="rId91"/>
    <p:sldId id="626" r:id="rId92"/>
    <p:sldId id="611" r:id="rId93"/>
    <p:sldId id="638" r:id="rId94"/>
    <p:sldId id="631" r:id="rId95"/>
    <p:sldId id="612" r:id="rId96"/>
    <p:sldId id="332" r:id="rId97"/>
    <p:sldId id="333" r:id="rId98"/>
    <p:sldId id="334" r:id="rId99"/>
    <p:sldId id="382" r:id="rId100"/>
    <p:sldId id="542" r:id="rId101"/>
    <p:sldId id="632" r:id="rId102"/>
    <p:sldId id="262" r:id="rId103"/>
    <p:sldId id="645" r:id="rId104"/>
    <p:sldId id="393" r:id="rId105"/>
    <p:sldId id="394" r:id="rId106"/>
    <p:sldId id="396" r:id="rId107"/>
    <p:sldId id="397" r:id="rId108"/>
    <p:sldId id="613" r:id="rId109"/>
    <p:sldId id="543" r:id="rId110"/>
    <p:sldId id="614" r:id="rId111"/>
    <p:sldId id="633" r:id="rId112"/>
    <p:sldId id="615" r:id="rId113"/>
    <p:sldId id="431" r:id="rId114"/>
    <p:sldId id="458" r:id="rId115"/>
    <p:sldId id="445" r:id="rId116"/>
    <p:sldId id="450" r:id="rId117"/>
    <p:sldId id="619" r:id="rId118"/>
    <p:sldId id="620" r:id="rId119"/>
    <p:sldId id="621" r:id="rId120"/>
    <p:sldId id="623" r:id="rId121"/>
  </p:sldIdLst>
  <p:sldSz cx="9144000" cy="5143500" type="screen16x9"/>
  <p:notesSz cx="6858000" cy="9144000"/>
  <p:embeddedFontLst>
    <p:embeddedFont>
      <p:font typeface="Cambria Math" panose="02040503050406030204" pitchFamily="18" charset="0"/>
      <p:regular r:id="rId124"/>
    </p:embeddedFont>
    <p:embeddedFont>
      <p:font typeface="MS PGothic" panose="020B0600070205080204" pitchFamily="34" charset="-128"/>
      <p:regular r:id="rId125"/>
    </p:embeddedFont>
    <p:embeddedFont>
      <p:font typeface="Roboto" panose="02000000000000000000" pitchFamily="2" charset="0"/>
      <p:regular r:id="rId126"/>
      <p:bold r:id="rId127"/>
      <p:italic r:id="rId128"/>
      <p:boldItalic r:id="rId129"/>
    </p:embeddedFont>
    <p:embeddedFont>
      <p:font typeface="Roboto Medium" panose="02000000000000000000" pitchFamily="2" charset="0"/>
      <p:regular r:id="rId130"/>
      <p:bold r:id="rId131"/>
      <p:italic r:id="rId132"/>
      <p:boldItalic r:id="rId133"/>
    </p:embeddedFont>
    <p:embeddedFont>
      <p:font typeface="Rockwell" panose="02060603020205020403" pitchFamily="18" charset="0"/>
      <p:regular r:id="rId134"/>
      <p:bold r:id="rId135"/>
      <p:italic r:id="rId136"/>
      <p:boldItalic r:id="rId137"/>
    </p:embeddedFont>
    <p:embeddedFont>
      <p:font typeface="Verdana" panose="020B0604030504040204" pitchFamily="34" charset="0"/>
      <p:regular r:id="rId138"/>
      <p:bold r:id="rId139"/>
      <p:italic r:id="rId140"/>
      <p:boldItalic r:id="rId141"/>
    </p:embeddedFont>
    <p:embeddedFont>
      <p:font typeface="Wingdings 2" panose="05020102010507070707" pitchFamily="18" charset="2"/>
      <p:regular r:id="rId1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747775"/>
          </p15:clr>
        </p15:guide>
        <p15:guide id="2" pos="2880" userDrawn="1">
          <p15:clr>
            <a:srgbClr val="747775"/>
          </p15:clr>
        </p15:guide>
      </p15:sldGuideLst>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37" roundtripDataSignature="AMtx7milG3FEVXcC7RlEFZX6qYD3+//pK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6F520E-8C8A-688A-458F-53544763B82B}" name="Loerzel, Sara" initials="SL" userId="S::Loerzel_S@cde.state.co.us::169e59bf-37fe-4389-9a2d-56a93b8ce5b7" providerId="AD"/>
  <p188:author id="{B38A86D6-ED95-12B7-E49A-1001C32B93E0}" name="Hunter, Emily" initials="EH" userId="S::Hunter_Emily@cde.state.co.us::638ac1bb-0b1c-4a2f-9b20-bdaf834d88c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0000"/>
    <a:srgbClr val="000000"/>
    <a:srgbClr val="5BCBD4"/>
    <a:srgbClr val="00448A"/>
    <a:srgbClr val="CCEAED"/>
    <a:srgbClr val="488BC9"/>
    <a:srgbClr val="55A1D5"/>
    <a:srgbClr val="BFE1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6" autoAdjust="0"/>
    <p:restoredTop sz="86318" autoAdjust="0"/>
  </p:normalViewPr>
  <p:slideViewPr>
    <p:cSldViewPr snapToGrid="0">
      <p:cViewPr varScale="1">
        <p:scale>
          <a:sx n="121" d="100"/>
          <a:sy n="121" d="100"/>
        </p:scale>
        <p:origin x="1260" y="102"/>
      </p:cViewPr>
      <p:guideLst>
        <p:guide orient="horz" pos="1620"/>
        <p:guide pos="2880"/>
      </p:guideLst>
    </p:cSldViewPr>
  </p:slideViewPr>
  <p:outlineViewPr>
    <p:cViewPr>
      <p:scale>
        <a:sx n="33" d="100"/>
        <a:sy n="33" d="100"/>
      </p:scale>
      <p:origin x="0" y="-781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876"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font" Target="fonts/font15.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font" Target="fonts/font5.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37" Type="http://customschemas.google.com/relationships/presentationmetadata" Target="meta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font" Target="fonts/font11.fntdata"/><Relationship Id="rId139" Type="http://schemas.openxmlformats.org/officeDocument/2006/relationships/font" Target="fonts/font16.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font" Target="fonts/font1.fntdata"/><Relationship Id="rId129" Type="http://schemas.openxmlformats.org/officeDocument/2006/relationships/font" Target="fonts/font6.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 Target="slides/slide2.xml"/><Relationship Id="rId238" Type="http://schemas.openxmlformats.org/officeDocument/2006/relationships/presProps" Target="presProps.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font" Target="fonts/font7.fntdata"/><Relationship Id="rId135" Type="http://schemas.openxmlformats.org/officeDocument/2006/relationships/font" Target="fonts/font12.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font" Target="fonts/font2.fntdata"/><Relationship Id="rId141" Type="http://schemas.openxmlformats.org/officeDocument/2006/relationships/font" Target="fonts/font18.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39"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font" Target="fonts/font8.fntdata"/><Relationship Id="rId136" Type="http://schemas.openxmlformats.org/officeDocument/2006/relationships/font" Target="fonts/font13.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240" Type="http://schemas.openxmlformats.org/officeDocument/2006/relationships/theme" Target="theme/theme1.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19.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font" Target="fonts/font9.fntdata"/><Relationship Id="rId241"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10.fntdata"/><Relationship Id="rId16" Type="http://schemas.openxmlformats.org/officeDocument/2006/relationships/slide" Target="slides/slide12.xml"/><Relationship Id="rId242" Type="http://schemas.microsoft.com/office/2018/10/relationships/authors" Target="authors.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handoutMaster" Target="handoutMasters/handout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CD76D3-8F62-4DB3-BEF7-9597A27604F4}"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9036C87C-C54E-4A33-9501-9294A272BFA5}">
      <dgm:prSet custT="1"/>
      <dgm:spPr>
        <a:solidFill>
          <a:srgbClr val="CCEAED"/>
        </a:solidFill>
      </dgm:spPr>
      <dgm:t>
        <a:bodyPr/>
        <a:lstStyle/>
        <a:p>
          <a:r>
            <a:rPr lang="en-US" sz="1600" b="1" dirty="0">
              <a:solidFill>
                <a:schemeClr val="tx1"/>
              </a:solidFill>
            </a:rPr>
            <a:t>Science</a:t>
          </a:r>
        </a:p>
      </dgm:t>
    </dgm:pt>
    <dgm:pt modelId="{9DE3C9EE-6D29-41E8-80A9-1B0710E9F852}" type="parTrans" cxnId="{4985737A-8244-491B-A305-67A5210F7B02}">
      <dgm:prSet/>
      <dgm:spPr/>
      <dgm:t>
        <a:bodyPr/>
        <a:lstStyle/>
        <a:p>
          <a:endParaRPr lang="en-US"/>
        </a:p>
      </dgm:t>
    </dgm:pt>
    <dgm:pt modelId="{49A34EDB-9F49-4EDD-A187-307F0A4A6257}" type="sibTrans" cxnId="{4985737A-8244-491B-A305-67A5210F7B02}">
      <dgm:prSet/>
      <dgm:spPr/>
      <dgm:t>
        <a:bodyPr/>
        <a:lstStyle/>
        <a:p>
          <a:endParaRPr lang="en-US"/>
        </a:p>
      </dgm:t>
    </dgm:pt>
    <dgm:pt modelId="{2BC6E66F-73E3-47AE-9EF8-582D62C2CB10}">
      <dgm:prSet/>
      <dgm:spPr>
        <a:ln>
          <a:solidFill>
            <a:srgbClr val="BFE1B6"/>
          </a:solidFill>
        </a:ln>
      </dgm:spPr>
      <dgm:t>
        <a:bodyPr/>
        <a:lstStyle/>
        <a:p>
          <a:r>
            <a:rPr lang="en-US" dirty="0"/>
            <a:t>Grades 5, 8 and 11</a:t>
          </a:r>
        </a:p>
      </dgm:t>
    </dgm:pt>
    <dgm:pt modelId="{3EBABCB7-9BB5-4A26-B945-2F4E99785DE9}" type="parTrans" cxnId="{ED3CD3EA-307B-4F05-80E0-F866C8709B09}">
      <dgm:prSet/>
      <dgm:spPr/>
      <dgm:t>
        <a:bodyPr/>
        <a:lstStyle/>
        <a:p>
          <a:endParaRPr lang="en-US"/>
        </a:p>
      </dgm:t>
    </dgm:pt>
    <dgm:pt modelId="{5128D355-D74D-4310-90AC-59576ADDDE99}" type="sibTrans" cxnId="{ED3CD3EA-307B-4F05-80E0-F866C8709B09}">
      <dgm:prSet/>
      <dgm:spPr/>
      <dgm:t>
        <a:bodyPr/>
        <a:lstStyle/>
        <a:p>
          <a:endParaRPr lang="en-US"/>
        </a:p>
      </dgm:t>
    </dgm:pt>
    <dgm:pt modelId="{1C14AE74-91CE-47D3-9BA5-953F278835B8}">
      <dgm:prSet custT="1"/>
      <dgm:spPr>
        <a:solidFill>
          <a:srgbClr val="CCEAED"/>
        </a:solidFill>
      </dgm:spPr>
      <dgm:t>
        <a:bodyPr/>
        <a:lstStyle/>
        <a:p>
          <a:r>
            <a:rPr lang="en-US" sz="1600" b="1" dirty="0">
              <a:solidFill>
                <a:schemeClr val="tx1"/>
              </a:solidFill>
            </a:rPr>
            <a:t>Math</a:t>
          </a:r>
        </a:p>
      </dgm:t>
    </dgm:pt>
    <dgm:pt modelId="{EEED99FC-C5DE-4F0F-9609-6FB5162BA2C9}" type="parTrans" cxnId="{80D6D322-DB07-4BE9-BE3B-ADF9AF5CA959}">
      <dgm:prSet/>
      <dgm:spPr/>
      <dgm:t>
        <a:bodyPr/>
        <a:lstStyle/>
        <a:p>
          <a:endParaRPr lang="en-US"/>
        </a:p>
      </dgm:t>
    </dgm:pt>
    <dgm:pt modelId="{AC34AF49-374B-4FBD-930A-1D22C0B19C9C}" type="sibTrans" cxnId="{80D6D322-DB07-4BE9-BE3B-ADF9AF5CA959}">
      <dgm:prSet/>
      <dgm:spPr/>
      <dgm:t>
        <a:bodyPr/>
        <a:lstStyle/>
        <a:p>
          <a:endParaRPr lang="en-US"/>
        </a:p>
      </dgm:t>
    </dgm:pt>
    <dgm:pt modelId="{02C33516-45DA-4518-9EEE-29968C326420}">
      <dgm:prSet/>
      <dgm:spPr>
        <a:ln>
          <a:solidFill>
            <a:srgbClr val="BFE1B6"/>
          </a:solidFill>
        </a:ln>
      </dgm:spPr>
      <dgm:t>
        <a:bodyPr/>
        <a:lstStyle/>
        <a:p>
          <a:r>
            <a:rPr lang="en-US" dirty="0"/>
            <a:t>Grades 3 through 8</a:t>
          </a:r>
        </a:p>
      </dgm:t>
    </dgm:pt>
    <dgm:pt modelId="{ECA09323-0702-4368-8821-1A35A7BCC4D2}" type="parTrans" cxnId="{2B4EB098-4097-4E2E-8DFB-B556806DF12F}">
      <dgm:prSet/>
      <dgm:spPr/>
      <dgm:t>
        <a:bodyPr/>
        <a:lstStyle/>
        <a:p>
          <a:endParaRPr lang="en-US"/>
        </a:p>
      </dgm:t>
    </dgm:pt>
    <dgm:pt modelId="{12556FAB-5D55-4712-BF16-30D1ED9B4623}" type="sibTrans" cxnId="{2B4EB098-4097-4E2E-8DFB-B556806DF12F}">
      <dgm:prSet/>
      <dgm:spPr/>
      <dgm:t>
        <a:bodyPr/>
        <a:lstStyle/>
        <a:p>
          <a:endParaRPr lang="en-US"/>
        </a:p>
      </dgm:t>
    </dgm:pt>
    <dgm:pt modelId="{416F3304-5B17-4B25-B737-64B090B026D6}">
      <dgm:prSet custT="1"/>
      <dgm:spPr>
        <a:solidFill>
          <a:srgbClr val="CCEAED"/>
        </a:solidFill>
      </dgm:spPr>
      <dgm:t>
        <a:bodyPr/>
        <a:lstStyle/>
        <a:p>
          <a:r>
            <a:rPr lang="en-US" sz="1600" b="1" dirty="0">
              <a:solidFill>
                <a:schemeClr val="tx1"/>
              </a:solidFill>
            </a:rPr>
            <a:t>ELA</a:t>
          </a:r>
        </a:p>
      </dgm:t>
    </dgm:pt>
    <dgm:pt modelId="{DA2163D2-EEBC-41F4-BE6B-3A384108DD3F}" type="parTrans" cxnId="{1915D2DC-D31E-413E-8024-C73014503D4A}">
      <dgm:prSet/>
      <dgm:spPr/>
      <dgm:t>
        <a:bodyPr/>
        <a:lstStyle/>
        <a:p>
          <a:endParaRPr lang="en-US"/>
        </a:p>
      </dgm:t>
    </dgm:pt>
    <dgm:pt modelId="{9CFA32BB-E15A-4C8B-B7C4-697517C6B92F}" type="sibTrans" cxnId="{1915D2DC-D31E-413E-8024-C73014503D4A}">
      <dgm:prSet/>
      <dgm:spPr/>
      <dgm:t>
        <a:bodyPr/>
        <a:lstStyle/>
        <a:p>
          <a:endParaRPr lang="en-US"/>
        </a:p>
      </dgm:t>
    </dgm:pt>
    <dgm:pt modelId="{BAABF518-19E6-4BFC-9BA1-CEA802516F2D}">
      <dgm:prSet/>
      <dgm:spPr>
        <a:ln>
          <a:solidFill>
            <a:srgbClr val="BFE1B6"/>
          </a:solidFill>
        </a:ln>
      </dgm:spPr>
      <dgm:t>
        <a:bodyPr/>
        <a:lstStyle/>
        <a:p>
          <a:r>
            <a:rPr lang="en-US" dirty="0"/>
            <a:t>CSLA: ELA accommodation for eligible multilingual learners in grades 3 and 4</a:t>
          </a:r>
        </a:p>
      </dgm:t>
    </dgm:pt>
    <dgm:pt modelId="{6C159CC6-2E31-45AE-B780-6028B72340A4}" type="parTrans" cxnId="{4DD5E00F-C28F-4109-8C7E-2706F44A1035}">
      <dgm:prSet/>
      <dgm:spPr/>
      <dgm:t>
        <a:bodyPr/>
        <a:lstStyle/>
        <a:p>
          <a:endParaRPr lang="en-US"/>
        </a:p>
      </dgm:t>
    </dgm:pt>
    <dgm:pt modelId="{7DB00FA3-936E-4805-AC61-7EC4A44FAE45}" type="sibTrans" cxnId="{4DD5E00F-C28F-4109-8C7E-2706F44A1035}">
      <dgm:prSet/>
      <dgm:spPr/>
      <dgm:t>
        <a:bodyPr/>
        <a:lstStyle/>
        <a:p>
          <a:endParaRPr lang="en-US"/>
        </a:p>
      </dgm:t>
    </dgm:pt>
    <dgm:pt modelId="{006DAA3B-57B7-4439-B57D-6465AD1DC8E2}">
      <dgm:prSet custT="1"/>
      <dgm:spPr>
        <a:solidFill>
          <a:srgbClr val="CCEAED"/>
        </a:solidFill>
      </dgm:spPr>
      <dgm:t>
        <a:bodyPr/>
        <a:lstStyle/>
        <a:p>
          <a:r>
            <a:rPr lang="en-US" sz="1600" b="1" dirty="0">
              <a:solidFill>
                <a:srgbClr val="FF0000"/>
              </a:solidFill>
            </a:rPr>
            <a:t>Social Studies</a:t>
          </a:r>
        </a:p>
      </dgm:t>
    </dgm:pt>
    <dgm:pt modelId="{9CB5E981-A2B1-44CC-8AB5-A209924167A9}" type="parTrans" cxnId="{CF31EAE0-E1D0-4BE2-B5E6-82CB644A2D71}">
      <dgm:prSet/>
      <dgm:spPr/>
      <dgm:t>
        <a:bodyPr/>
        <a:lstStyle/>
        <a:p>
          <a:endParaRPr lang="en-US"/>
        </a:p>
      </dgm:t>
    </dgm:pt>
    <dgm:pt modelId="{1518768D-3A18-4F13-A23E-AFCF164BADD2}" type="sibTrans" cxnId="{CF31EAE0-E1D0-4BE2-B5E6-82CB644A2D71}">
      <dgm:prSet/>
      <dgm:spPr/>
      <dgm:t>
        <a:bodyPr/>
        <a:lstStyle/>
        <a:p>
          <a:endParaRPr lang="en-US"/>
        </a:p>
      </dgm:t>
    </dgm:pt>
    <dgm:pt modelId="{1DCA0FCC-8E17-4557-BB00-F70C43CBB4B7}">
      <dgm:prSet/>
      <dgm:spPr>
        <a:ln>
          <a:solidFill>
            <a:srgbClr val="BFE1B6"/>
          </a:solidFill>
        </a:ln>
      </dgm:spPr>
      <dgm:t>
        <a:bodyPr/>
        <a:lstStyle/>
        <a:p>
          <a:r>
            <a:rPr lang="en-US" dirty="0">
              <a:solidFill>
                <a:srgbClr val="FF0000"/>
              </a:solidFill>
            </a:rPr>
            <a:t>Grades 4 and 7</a:t>
          </a:r>
        </a:p>
      </dgm:t>
    </dgm:pt>
    <dgm:pt modelId="{217ED37F-6F4B-44D7-A254-53590878E882}" type="parTrans" cxnId="{7837109A-8D36-4748-8BDA-814B5412CE19}">
      <dgm:prSet/>
      <dgm:spPr/>
      <dgm:t>
        <a:bodyPr/>
        <a:lstStyle/>
        <a:p>
          <a:endParaRPr lang="en-US"/>
        </a:p>
      </dgm:t>
    </dgm:pt>
    <dgm:pt modelId="{17CCAEF6-9300-4E8E-B702-D5E1B741346E}" type="sibTrans" cxnId="{7837109A-8D36-4748-8BDA-814B5412CE19}">
      <dgm:prSet/>
      <dgm:spPr/>
      <dgm:t>
        <a:bodyPr/>
        <a:lstStyle/>
        <a:p>
          <a:endParaRPr lang="en-US"/>
        </a:p>
      </dgm:t>
    </dgm:pt>
    <dgm:pt modelId="{29CF9CEF-BE65-438B-A8E0-586275B481B9}">
      <dgm:prSet/>
      <dgm:spPr>
        <a:ln>
          <a:solidFill>
            <a:srgbClr val="BFE1B6"/>
          </a:solidFill>
        </a:ln>
      </dgm:spPr>
      <dgm:t>
        <a:bodyPr/>
        <a:lstStyle/>
        <a:p>
          <a:r>
            <a:rPr lang="en-US" dirty="0"/>
            <a:t>Grades 3 through 8</a:t>
          </a:r>
        </a:p>
      </dgm:t>
    </dgm:pt>
    <dgm:pt modelId="{8C1DD16A-C2E1-4C67-9798-CD69B9B3921E}" type="parTrans" cxnId="{5ADBB839-1265-495D-824C-561BC0B82F5C}">
      <dgm:prSet/>
      <dgm:spPr/>
      <dgm:t>
        <a:bodyPr/>
        <a:lstStyle/>
        <a:p>
          <a:endParaRPr lang="en-US"/>
        </a:p>
      </dgm:t>
    </dgm:pt>
    <dgm:pt modelId="{097BC6E9-49AE-4EDF-83BA-2F8F28432E0F}" type="sibTrans" cxnId="{5ADBB839-1265-495D-824C-561BC0B82F5C}">
      <dgm:prSet/>
      <dgm:spPr/>
      <dgm:t>
        <a:bodyPr/>
        <a:lstStyle/>
        <a:p>
          <a:endParaRPr lang="en-US"/>
        </a:p>
      </dgm:t>
    </dgm:pt>
    <dgm:pt modelId="{69D5273A-8BAC-44D4-8420-68FC4DE5E617}">
      <dgm:prSet/>
      <dgm:spPr>
        <a:ln>
          <a:solidFill>
            <a:srgbClr val="BFE1B6"/>
          </a:solidFill>
        </a:ln>
      </dgm:spPr>
      <dgm:t>
        <a:bodyPr/>
        <a:lstStyle/>
        <a:p>
          <a:r>
            <a:rPr lang="en-US" dirty="0">
              <a:solidFill>
                <a:srgbClr val="FF0000"/>
              </a:solidFill>
            </a:rPr>
            <a:t>Administered only at selected schools</a:t>
          </a:r>
        </a:p>
      </dgm:t>
    </dgm:pt>
    <dgm:pt modelId="{77013C19-D8D5-4C76-8AD4-A13B7702226B}" type="parTrans" cxnId="{66C781D8-7700-4CA9-82B4-AEFFA45A1E98}">
      <dgm:prSet/>
      <dgm:spPr/>
      <dgm:t>
        <a:bodyPr/>
        <a:lstStyle/>
        <a:p>
          <a:endParaRPr lang="en-US"/>
        </a:p>
      </dgm:t>
    </dgm:pt>
    <dgm:pt modelId="{E478BAC2-09CC-44EE-8C86-257EF51D9EB7}" type="sibTrans" cxnId="{66C781D8-7700-4CA9-82B4-AEFFA45A1E98}">
      <dgm:prSet/>
      <dgm:spPr/>
      <dgm:t>
        <a:bodyPr/>
        <a:lstStyle/>
        <a:p>
          <a:endParaRPr lang="en-US"/>
        </a:p>
      </dgm:t>
    </dgm:pt>
    <dgm:pt modelId="{3E8263A2-7659-4E32-854B-8AC42D9BF5B8}" type="pres">
      <dgm:prSet presAssocID="{FECD76D3-8F62-4DB3-BEF7-9597A27604F4}" presName="linear" presStyleCnt="0">
        <dgm:presLayoutVars>
          <dgm:dir/>
          <dgm:animLvl val="lvl"/>
          <dgm:resizeHandles val="exact"/>
        </dgm:presLayoutVars>
      </dgm:prSet>
      <dgm:spPr/>
    </dgm:pt>
    <dgm:pt modelId="{B814973C-643C-4F09-8D38-E9446A5C37C3}" type="pres">
      <dgm:prSet presAssocID="{9036C87C-C54E-4A33-9501-9294A272BFA5}" presName="parentLin" presStyleCnt="0"/>
      <dgm:spPr/>
    </dgm:pt>
    <dgm:pt modelId="{FDD8F914-FFCD-4BC4-90E0-9A077C014A89}" type="pres">
      <dgm:prSet presAssocID="{9036C87C-C54E-4A33-9501-9294A272BFA5}" presName="parentLeftMargin" presStyleLbl="node1" presStyleIdx="0" presStyleCnt="4"/>
      <dgm:spPr/>
    </dgm:pt>
    <dgm:pt modelId="{BEE05497-1344-40A0-9FF4-0EB196CD0933}" type="pres">
      <dgm:prSet presAssocID="{9036C87C-C54E-4A33-9501-9294A272BFA5}" presName="parentText" presStyleLbl="node1" presStyleIdx="0" presStyleCnt="4">
        <dgm:presLayoutVars>
          <dgm:chMax val="0"/>
          <dgm:bulletEnabled val="1"/>
        </dgm:presLayoutVars>
      </dgm:prSet>
      <dgm:spPr/>
    </dgm:pt>
    <dgm:pt modelId="{5071D397-3934-4962-A8B7-7569EEE03E60}" type="pres">
      <dgm:prSet presAssocID="{9036C87C-C54E-4A33-9501-9294A272BFA5}" presName="negativeSpace" presStyleCnt="0"/>
      <dgm:spPr/>
    </dgm:pt>
    <dgm:pt modelId="{E79BA4C7-7C0F-45F9-948D-47EC7DABD0DE}" type="pres">
      <dgm:prSet presAssocID="{9036C87C-C54E-4A33-9501-9294A272BFA5}" presName="childText" presStyleLbl="conFgAcc1" presStyleIdx="0" presStyleCnt="4">
        <dgm:presLayoutVars>
          <dgm:bulletEnabled val="1"/>
        </dgm:presLayoutVars>
      </dgm:prSet>
      <dgm:spPr/>
    </dgm:pt>
    <dgm:pt modelId="{FC72B232-6CD8-4D5E-9E4D-D54B74071E6A}" type="pres">
      <dgm:prSet presAssocID="{49A34EDB-9F49-4EDD-A187-307F0A4A6257}" presName="spaceBetweenRectangles" presStyleCnt="0"/>
      <dgm:spPr/>
    </dgm:pt>
    <dgm:pt modelId="{2ECA013F-703B-4820-AE3F-6C74EA87EDD4}" type="pres">
      <dgm:prSet presAssocID="{1C14AE74-91CE-47D3-9BA5-953F278835B8}" presName="parentLin" presStyleCnt="0"/>
      <dgm:spPr/>
    </dgm:pt>
    <dgm:pt modelId="{75DC58EC-8E60-4DB1-BA60-FADDCF21C9EA}" type="pres">
      <dgm:prSet presAssocID="{1C14AE74-91CE-47D3-9BA5-953F278835B8}" presName="parentLeftMargin" presStyleLbl="node1" presStyleIdx="0" presStyleCnt="4"/>
      <dgm:spPr/>
    </dgm:pt>
    <dgm:pt modelId="{4F52926B-2C8E-4C3A-91B8-A7D007942AFD}" type="pres">
      <dgm:prSet presAssocID="{1C14AE74-91CE-47D3-9BA5-953F278835B8}" presName="parentText" presStyleLbl="node1" presStyleIdx="1" presStyleCnt="4">
        <dgm:presLayoutVars>
          <dgm:chMax val="0"/>
          <dgm:bulletEnabled val="1"/>
        </dgm:presLayoutVars>
      </dgm:prSet>
      <dgm:spPr/>
    </dgm:pt>
    <dgm:pt modelId="{1F12B5EE-626E-49C6-81AA-E91175C156B5}" type="pres">
      <dgm:prSet presAssocID="{1C14AE74-91CE-47D3-9BA5-953F278835B8}" presName="negativeSpace" presStyleCnt="0"/>
      <dgm:spPr/>
    </dgm:pt>
    <dgm:pt modelId="{3BADA5FC-5ED5-4B72-AC78-4CCFAE8FBE1F}" type="pres">
      <dgm:prSet presAssocID="{1C14AE74-91CE-47D3-9BA5-953F278835B8}" presName="childText" presStyleLbl="conFgAcc1" presStyleIdx="1" presStyleCnt="4">
        <dgm:presLayoutVars>
          <dgm:bulletEnabled val="1"/>
        </dgm:presLayoutVars>
      </dgm:prSet>
      <dgm:spPr/>
    </dgm:pt>
    <dgm:pt modelId="{F90130E3-2EF3-4491-B559-860D614E808B}" type="pres">
      <dgm:prSet presAssocID="{AC34AF49-374B-4FBD-930A-1D22C0B19C9C}" presName="spaceBetweenRectangles" presStyleCnt="0"/>
      <dgm:spPr/>
    </dgm:pt>
    <dgm:pt modelId="{E2D8C27F-B706-4521-9316-A62A2977DA94}" type="pres">
      <dgm:prSet presAssocID="{416F3304-5B17-4B25-B737-64B090B026D6}" presName="parentLin" presStyleCnt="0"/>
      <dgm:spPr/>
    </dgm:pt>
    <dgm:pt modelId="{58B5EA2E-EFD9-4D67-9FFE-4B7883B068B8}" type="pres">
      <dgm:prSet presAssocID="{416F3304-5B17-4B25-B737-64B090B026D6}" presName="parentLeftMargin" presStyleLbl="node1" presStyleIdx="1" presStyleCnt="4"/>
      <dgm:spPr/>
    </dgm:pt>
    <dgm:pt modelId="{70DC56E4-C2C7-44D3-B56E-8F0F6BE8B585}" type="pres">
      <dgm:prSet presAssocID="{416F3304-5B17-4B25-B737-64B090B026D6}" presName="parentText" presStyleLbl="node1" presStyleIdx="2" presStyleCnt="4">
        <dgm:presLayoutVars>
          <dgm:chMax val="0"/>
          <dgm:bulletEnabled val="1"/>
        </dgm:presLayoutVars>
      </dgm:prSet>
      <dgm:spPr/>
    </dgm:pt>
    <dgm:pt modelId="{75514CA0-3B77-46E9-B8EE-2AD7D1392594}" type="pres">
      <dgm:prSet presAssocID="{416F3304-5B17-4B25-B737-64B090B026D6}" presName="negativeSpace" presStyleCnt="0"/>
      <dgm:spPr/>
    </dgm:pt>
    <dgm:pt modelId="{A9CA00E8-4725-46E5-814D-F749E70A7AD5}" type="pres">
      <dgm:prSet presAssocID="{416F3304-5B17-4B25-B737-64B090B026D6}" presName="childText" presStyleLbl="conFgAcc1" presStyleIdx="2" presStyleCnt="4">
        <dgm:presLayoutVars>
          <dgm:bulletEnabled val="1"/>
        </dgm:presLayoutVars>
      </dgm:prSet>
      <dgm:spPr/>
    </dgm:pt>
    <dgm:pt modelId="{83DA8FAE-44CB-456A-A654-E6B5FF27C424}" type="pres">
      <dgm:prSet presAssocID="{9CFA32BB-E15A-4C8B-B7C4-697517C6B92F}" presName="spaceBetweenRectangles" presStyleCnt="0"/>
      <dgm:spPr/>
    </dgm:pt>
    <dgm:pt modelId="{B90A9F1F-CBD6-4866-BFED-E276E3076FFD}" type="pres">
      <dgm:prSet presAssocID="{006DAA3B-57B7-4439-B57D-6465AD1DC8E2}" presName="parentLin" presStyleCnt="0"/>
      <dgm:spPr/>
    </dgm:pt>
    <dgm:pt modelId="{1F5D4A4C-E8E9-4B42-A41E-B5B3369273BD}" type="pres">
      <dgm:prSet presAssocID="{006DAA3B-57B7-4439-B57D-6465AD1DC8E2}" presName="parentLeftMargin" presStyleLbl="node1" presStyleIdx="2" presStyleCnt="4"/>
      <dgm:spPr/>
    </dgm:pt>
    <dgm:pt modelId="{B05B5347-5787-40D4-9598-7D84452069CF}" type="pres">
      <dgm:prSet presAssocID="{006DAA3B-57B7-4439-B57D-6465AD1DC8E2}" presName="parentText" presStyleLbl="node1" presStyleIdx="3" presStyleCnt="4" custLinFactNeighborY="1922">
        <dgm:presLayoutVars>
          <dgm:chMax val="0"/>
          <dgm:bulletEnabled val="1"/>
        </dgm:presLayoutVars>
      </dgm:prSet>
      <dgm:spPr/>
    </dgm:pt>
    <dgm:pt modelId="{C0C42598-C47E-41C5-B05C-F085103948B6}" type="pres">
      <dgm:prSet presAssocID="{006DAA3B-57B7-4439-B57D-6465AD1DC8E2}" presName="negativeSpace" presStyleCnt="0"/>
      <dgm:spPr/>
    </dgm:pt>
    <dgm:pt modelId="{AFC111A2-27E0-44B2-B067-B51852F9097E}" type="pres">
      <dgm:prSet presAssocID="{006DAA3B-57B7-4439-B57D-6465AD1DC8E2}" presName="childText" presStyleLbl="conFgAcc1" presStyleIdx="3" presStyleCnt="4">
        <dgm:presLayoutVars>
          <dgm:bulletEnabled val="1"/>
        </dgm:presLayoutVars>
      </dgm:prSet>
      <dgm:spPr/>
    </dgm:pt>
  </dgm:ptLst>
  <dgm:cxnLst>
    <dgm:cxn modelId="{6CA49A0D-0601-4EA2-83DC-9C7674DA4187}" type="presOf" srcId="{006DAA3B-57B7-4439-B57D-6465AD1DC8E2}" destId="{1F5D4A4C-E8E9-4B42-A41E-B5B3369273BD}" srcOrd="0" destOrd="0" presId="urn:microsoft.com/office/officeart/2005/8/layout/list1"/>
    <dgm:cxn modelId="{4DD5E00F-C28F-4109-8C7E-2706F44A1035}" srcId="{29CF9CEF-BE65-438B-A8E0-586275B481B9}" destId="{BAABF518-19E6-4BFC-9BA1-CEA802516F2D}" srcOrd="0" destOrd="0" parTransId="{6C159CC6-2E31-45AE-B780-6028B72340A4}" sibTransId="{7DB00FA3-936E-4805-AC61-7EC4A44FAE45}"/>
    <dgm:cxn modelId="{80D6D322-DB07-4BE9-BE3B-ADF9AF5CA959}" srcId="{FECD76D3-8F62-4DB3-BEF7-9597A27604F4}" destId="{1C14AE74-91CE-47D3-9BA5-953F278835B8}" srcOrd="1" destOrd="0" parTransId="{EEED99FC-C5DE-4F0F-9609-6FB5162BA2C9}" sibTransId="{AC34AF49-374B-4FBD-930A-1D22C0B19C9C}"/>
    <dgm:cxn modelId="{5ADBB839-1265-495D-824C-561BC0B82F5C}" srcId="{416F3304-5B17-4B25-B737-64B090B026D6}" destId="{29CF9CEF-BE65-438B-A8E0-586275B481B9}" srcOrd="0" destOrd="0" parTransId="{8C1DD16A-C2E1-4C67-9798-CD69B9B3921E}" sibTransId="{097BC6E9-49AE-4EDF-83BA-2F8F28432E0F}"/>
    <dgm:cxn modelId="{A34FC15B-9AAA-4F69-A47A-94EB52867E22}" type="presOf" srcId="{29CF9CEF-BE65-438B-A8E0-586275B481B9}" destId="{A9CA00E8-4725-46E5-814D-F749E70A7AD5}" srcOrd="0" destOrd="0" presId="urn:microsoft.com/office/officeart/2005/8/layout/list1"/>
    <dgm:cxn modelId="{C7D9B361-E034-4763-BD85-A6322098165F}" type="presOf" srcId="{1C14AE74-91CE-47D3-9BA5-953F278835B8}" destId="{75DC58EC-8E60-4DB1-BA60-FADDCF21C9EA}" srcOrd="0" destOrd="0" presId="urn:microsoft.com/office/officeart/2005/8/layout/list1"/>
    <dgm:cxn modelId="{09FF9767-933B-4F99-9F89-F2FACCE28564}" type="presOf" srcId="{2BC6E66F-73E3-47AE-9EF8-582D62C2CB10}" destId="{E79BA4C7-7C0F-45F9-948D-47EC7DABD0DE}" srcOrd="0" destOrd="0" presId="urn:microsoft.com/office/officeart/2005/8/layout/list1"/>
    <dgm:cxn modelId="{89E16A72-44B1-419D-A597-FE29D6BA73E8}" type="presOf" srcId="{006DAA3B-57B7-4439-B57D-6465AD1DC8E2}" destId="{B05B5347-5787-40D4-9598-7D84452069CF}" srcOrd="1" destOrd="0" presId="urn:microsoft.com/office/officeart/2005/8/layout/list1"/>
    <dgm:cxn modelId="{6FF7C256-085E-49F8-AD8A-92BB1A15A55B}" type="presOf" srcId="{9036C87C-C54E-4A33-9501-9294A272BFA5}" destId="{FDD8F914-FFCD-4BC4-90E0-9A077C014A89}" srcOrd="0" destOrd="0" presId="urn:microsoft.com/office/officeart/2005/8/layout/list1"/>
    <dgm:cxn modelId="{4985737A-8244-491B-A305-67A5210F7B02}" srcId="{FECD76D3-8F62-4DB3-BEF7-9597A27604F4}" destId="{9036C87C-C54E-4A33-9501-9294A272BFA5}" srcOrd="0" destOrd="0" parTransId="{9DE3C9EE-6D29-41E8-80A9-1B0710E9F852}" sibTransId="{49A34EDB-9F49-4EDD-A187-307F0A4A6257}"/>
    <dgm:cxn modelId="{A5A2487D-EB27-4E75-A7B5-A50B126017E1}" type="presOf" srcId="{02C33516-45DA-4518-9EEE-29968C326420}" destId="{3BADA5FC-5ED5-4B72-AC78-4CCFAE8FBE1F}" srcOrd="0" destOrd="0" presId="urn:microsoft.com/office/officeart/2005/8/layout/list1"/>
    <dgm:cxn modelId="{B34E6681-B13A-4E74-8C24-69F5D275ABDC}" type="presOf" srcId="{1C14AE74-91CE-47D3-9BA5-953F278835B8}" destId="{4F52926B-2C8E-4C3A-91B8-A7D007942AFD}" srcOrd="1" destOrd="0" presId="urn:microsoft.com/office/officeart/2005/8/layout/list1"/>
    <dgm:cxn modelId="{2B4EB098-4097-4E2E-8DFB-B556806DF12F}" srcId="{1C14AE74-91CE-47D3-9BA5-953F278835B8}" destId="{02C33516-45DA-4518-9EEE-29968C326420}" srcOrd="0" destOrd="0" parTransId="{ECA09323-0702-4368-8821-1A35A7BCC4D2}" sibTransId="{12556FAB-5D55-4712-BF16-30D1ED9B4623}"/>
    <dgm:cxn modelId="{7837109A-8D36-4748-8BDA-814B5412CE19}" srcId="{006DAA3B-57B7-4439-B57D-6465AD1DC8E2}" destId="{1DCA0FCC-8E17-4557-BB00-F70C43CBB4B7}" srcOrd="0" destOrd="0" parTransId="{217ED37F-6F4B-44D7-A254-53590878E882}" sibTransId="{17CCAEF6-9300-4E8E-B702-D5E1B741346E}"/>
    <dgm:cxn modelId="{676F979E-0959-4720-A8BE-CF38E2AF318D}" type="presOf" srcId="{BAABF518-19E6-4BFC-9BA1-CEA802516F2D}" destId="{A9CA00E8-4725-46E5-814D-F749E70A7AD5}" srcOrd="0" destOrd="1" presId="urn:microsoft.com/office/officeart/2005/8/layout/list1"/>
    <dgm:cxn modelId="{5E8BABC6-43BD-4FCF-B8D8-6619644E5968}" type="presOf" srcId="{69D5273A-8BAC-44D4-8420-68FC4DE5E617}" destId="{AFC111A2-27E0-44B2-B067-B51852F9097E}" srcOrd="0" destOrd="1" presId="urn:microsoft.com/office/officeart/2005/8/layout/list1"/>
    <dgm:cxn modelId="{EB77FFC6-1C98-4C86-A4DD-610F3485DD14}" type="presOf" srcId="{9036C87C-C54E-4A33-9501-9294A272BFA5}" destId="{BEE05497-1344-40A0-9FF4-0EB196CD0933}" srcOrd="1" destOrd="0" presId="urn:microsoft.com/office/officeart/2005/8/layout/list1"/>
    <dgm:cxn modelId="{66C781D8-7700-4CA9-82B4-AEFFA45A1E98}" srcId="{1DCA0FCC-8E17-4557-BB00-F70C43CBB4B7}" destId="{69D5273A-8BAC-44D4-8420-68FC4DE5E617}" srcOrd="0" destOrd="0" parTransId="{77013C19-D8D5-4C76-8AD4-A13B7702226B}" sibTransId="{E478BAC2-09CC-44EE-8C86-257EF51D9EB7}"/>
    <dgm:cxn modelId="{1915D2DC-D31E-413E-8024-C73014503D4A}" srcId="{FECD76D3-8F62-4DB3-BEF7-9597A27604F4}" destId="{416F3304-5B17-4B25-B737-64B090B026D6}" srcOrd="2" destOrd="0" parTransId="{DA2163D2-EEBC-41F4-BE6B-3A384108DD3F}" sibTransId="{9CFA32BB-E15A-4C8B-B7C4-697517C6B92F}"/>
    <dgm:cxn modelId="{CF31EAE0-E1D0-4BE2-B5E6-82CB644A2D71}" srcId="{FECD76D3-8F62-4DB3-BEF7-9597A27604F4}" destId="{006DAA3B-57B7-4439-B57D-6465AD1DC8E2}" srcOrd="3" destOrd="0" parTransId="{9CB5E981-A2B1-44CC-8AB5-A209924167A9}" sibTransId="{1518768D-3A18-4F13-A23E-AFCF164BADD2}"/>
    <dgm:cxn modelId="{CBB2FCE2-60BC-48EC-822B-4141A5876F9C}" type="presOf" srcId="{1DCA0FCC-8E17-4557-BB00-F70C43CBB4B7}" destId="{AFC111A2-27E0-44B2-B067-B51852F9097E}" srcOrd="0" destOrd="0" presId="urn:microsoft.com/office/officeart/2005/8/layout/list1"/>
    <dgm:cxn modelId="{DB1681E5-73B6-4506-85BB-05765467F630}" type="presOf" srcId="{FECD76D3-8F62-4DB3-BEF7-9597A27604F4}" destId="{3E8263A2-7659-4E32-854B-8AC42D9BF5B8}" srcOrd="0" destOrd="0" presId="urn:microsoft.com/office/officeart/2005/8/layout/list1"/>
    <dgm:cxn modelId="{ED3CD3EA-307B-4F05-80E0-F866C8709B09}" srcId="{9036C87C-C54E-4A33-9501-9294A272BFA5}" destId="{2BC6E66F-73E3-47AE-9EF8-582D62C2CB10}" srcOrd="0" destOrd="0" parTransId="{3EBABCB7-9BB5-4A26-B945-2F4E99785DE9}" sibTransId="{5128D355-D74D-4310-90AC-59576ADDDE99}"/>
    <dgm:cxn modelId="{AFDB50F5-4103-466B-904D-08995A88CC4E}" type="presOf" srcId="{416F3304-5B17-4B25-B737-64B090B026D6}" destId="{58B5EA2E-EFD9-4D67-9FFE-4B7883B068B8}" srcOrd="0" destOrd="0" presId="urn:microsoft.com/office/officeart/2005/8/layout/list1"/>
    <dgm:cxn modelId="{A2179FF6-6B3B-45BE-8233-95BE9914F589}" type="presOf" srcId="{416F3304-5B17-4B25-B737-64B090B026D6}" destId="{70DC56E4-C2C7-44D3-B56E-8F0F6BE8B585}" srcOrd="1" destOrd="0" presId="urn:microsoft.com/office/officeart/2005/8/layout/list1"/>
    <dgm:cxn modelId="{469D555C-84D7-443D-A6A5-1BB1BD169F70}" type="presParOf" srcId="{3E8263A2-7659-4E32-854B-8AC42D9BF5B8}" destId="{B814973C-643C-4F09-8D38-E9446A5C37C3}" srcOrd="0" destOrd="0" presId="urn:microsoft.com/office/officeart/2005/8/layout/list1"/>
    <dgm:cxn modelId="{1E808396-043C-4FC4-BDA2-48C96403A848}" type="presParOf" srcId="{B814973C-643C-4F09-8D38-E9446A5C37C3}" destId="{FDD8F914-FFCD-4BC4-90E0-9A077C014A89}" srcOrd="0" destOrd="0" presId="urn:microsoft.com/office/officeart/2005/8/layout/list1"/>
    <dgm:cxn modelId="{6E1E3E34-DDF7-4969-8A23-BB048438CA3C}" type="presParOf" srcId="{B814973C-643C-4F09-8D38-E9446A5C37C3}" destId="{BEE05497-1344-40A0-9FF4-0EB196CD0933}" srcOrd="1" destOrd="0" presId="urn:microsoft.com/office/officeart/2005/8/layout/list1"/>
    <dgm:cxn modelId="{E08D3085-100A-48DB-A665-54CBD6ACA9EA}" type="presParOf" srcId="{3E8263A2-7659-4E32-854B-8AC42D9BF5B8}" destId="{5071D397-3934-4962-A8B7-7569EEE03E60}" srcOrd="1" destOrd="0" presId="urn:microsoft.com/office/officeart/2005/8/layout/list1"/>
    <dgm:cxn modelId="{26926DBD-2C41-4E68-850D-C720C293461C}" type="presParOf" srcId="{3E8263A2-7659-4E32-854B-8AC42D9BF5B8}" destId="{E79BA4C7-7C0F-45F9-948D-47EC7DABD0DE}" srcOrd="2" destOrd="0" presId="urn:microsoft.com/office/officeart/2005/8/layout/list1"/>
    <dgm:cxn modelId="{EAAB1250-611F-409E-8F73-00AF8DE4962D}" type="presParOf" srcId="{3E8263A2-7659-4E32-854B-8AC42D9BF5B8}" destId="{FC72B232-6CD8-4D5E-9E4D-D54B74071E6A}" srcOrd="3" destOrd="0" presId="urn:microsoft.com/office/officeart/2005/8/layout/list1"/>
    <dgm:cxn modelId="{8FF13B4B-A525-47F3-9BA3-2795690366A3}" type="presParOf" srcId="{3E8263A2-7659-4E32-854B-8AC42D9BF5B8}" destId="{2ECA013F-703B-4820-AE3F-6C74EA87EDD4}" srcOrd="4" destOrd="0" presId="urn:microsoft.com/office/officeart/2005/8/layout/list1"/>
    <dgm:cxn modelId="{A7B9BD3D-3FF4-4697-8AB0-3AEA2202A8FE}" type="presParOf" srcId="{2ECA013F-703B-4820-AE3F-6C74EA87EDD4}" destId="{75DC58EC-8E60-4DB1-BA60-FADDCF21C9EA}" srcOrd="0" destOrd="0" presId="urn:microsoft.com/office/officeart/2005/8/layout/list1"/>
    <dgm:cxn modelId="{E05CACE9-D33F-4CEE-80C2-CBA59AF6201B}" type="presParOf" srcId="{2ECA013F-703B-4820-AE3F-6C74EA87EDD4}" destId="{4F52926B-2C8E-4C3A-91B8-A7D007942AFD}" srcOrd="1" destOrd="0" presId="urn:microsoft.com/office/officeart/2005/8/layout/list1"/>
    <dgm:cxn modelId="{D63167E2-F88E-4D9C-AE10-DD41F6A6213A}" type="presParOf" srcId="{3E8263A2-7659-4E32-854B-8AC42D9BF5B8}" destId="{1F12B5EE-626E-49C6-81AA-E91175C156B5}" srcOrd="5" destOrd="0" presId="urn:microsoft.com/office/officeart/2005/8/layout/list1"/>
    <dgm:cxn modelId="{370F2F90-FBA1-4C85-B740-BB25E7E0FA98}" type="presParOf" srcId="{3E8263A2-7659-4E32-854B-8AC42D9BF5B8}" destId="{3BADA5FC-5ED5-4B72-AC78-4CCFAE8FBE1F}" srcOrd="6" destOrd="0" presId="urn:microsoft.com/office/officeart/2005/8/layout/list1"/>
    <dgm:cxn modelId="{A201854F-AE63-4C57-BA0F-CA725C49A707}" type="presParOf" srcId="{3E8263A2-7659-4E32-854B-8AC42D9BF5B8}" destId="{F90130E3-2EF3-4491-B559-860D614E808B}" srcOrd="7" destOrd="0" presId="urn:microsoft.com/office/officeart/2005/8/layout/list1"/>
    <dgm:cxn modelId="{C528FF23-08D9-4477-AF6F-B60779B3378B}" type="presParOf" srcId="{3E8263A2-7659-4E32-854B-8AC42D9BF5B8}" destId="{E2D8C27F-B706-4521-9316-A62A2977DA94}" srcOrd="8" destOrd="0" presId="urn:microsoft.com/office/officeart/2005/8/layout/list1"/>
    <dgm:cxn modelId="{3D574E32-3646-48D3-83F9-FE11112E632D}" type="presParOf" srcId="{E2D8C27F-B706-4521-9316-A62A2977DA94}" destId="{58B5EA2E-EFD9-4D67-9FFE-4B7883B068B8}" srcOrd="0" destOrd="0" presId="urn:microsoft.com/office/officeart/2005/8/layout/list1"/>
    <dgm:cxn modelId="{0B9D2BF1-75AC-40EB-A53F-15B84CD1412B}" type="presParOf" srcId="{E2D8C27F-B706-4521-9316-A62A2977DA94}" destId="{70DC56E4-C2C7-44D3-B56E-8F0F6BE8B585}" srcOrd="1" destOrd="0" presId="urn:microsoft.com/office/officeart/2005/8/layout/list1"/>
    <dgm:cxn modelId="{1850C444-CB97-4C78-BA62-96500FEC2DFB}" type="presParOf" srcId="{3E8263A2-7659-4E32-854B-8AC42D9BF5B8}" destId="{75514CA0-3B77-46E9-B8EE-2AD7D1392594}" srcOrd="9" destOrd="0" presId="urn:microsoft.com/office/officeart/2005/8/layout/list1"/>
    <dgm:cxn modelId="{B01AB047-A068-4310-85E3-4275419BC092}" type="presParOf" srcId="{3E8263A2-7659-4E32-854B-8AC42D9BF5B8}" destId="{A9CA00E8-4725-46E5-814D-F749E70A7AD5}" srcOrd="10" destOrd="0" presId="urn:microsoft.com/office/officeart/2005/8/layout/list1"/>
    <dgm:cxn modelId="{F94C07A5-7C9C-4C35-B2DD-AD6E6F59DA17}" type="presParOf" srcId="{3E8263A2-7659-4E32-854B-8AC42D9BF5B8}" destId="{83DA8FAE-44CB-456A-A654-E6B5FF27C424}" srcOrd="11" destOrd="0" presId="urn:microsoft.com/office/officeart/2005/8/layout/list1"/>
    <dgm:cxn modelId="{283816C3-F52A-4A14-984D-53A7241B45D5}" type="presParOf" srcId="{3E8263A2-7659-4E32-854B-8AC42D9BF5B8}" destId="{B90A9F1F-CBD6-4866-BFED-E276E3076FFD}" srcOrd="12" destOrd="0" presId="urn:microsoft.com/office/officeart/2005/8/layout/list1"/>
    <dgm:cxn modelId="{CFBBC1E4-4EC8-4221-A619-E126DE39FABD}" type="presParOf" srcId="{B90A9F1F-CBD6-4866-BFED-E276E3076FFD}" destId="{1F5D4A4C-E8E9-4B42-A41E-B5B3369273BD}" srcOrd="0" destOrd="0" presId="urn:microsoft.com/office/officeart/2005/8/layout/list1"/>
    <dgm:cxn modelId="{D079CEE1-E151-4549-9979-D3B41F997DBF}" type="presParOf" srcId="{B90A9F1F-CBD6-4866-BFED-E276E3076FFD}" destId="{B05B5347-5787-40D4-9598-7D84452069CF}" srcOrd="1" destOrd="0" presId="urn:microsoft.com/office/officeart/2005/8/layout/list1"/>
    <dgm:cxn modelId="{84684F7E-BE0B-4FAA-BA60-334BE6DC0D44}" type="presParOf" srcId="{3E8263A2-7659-4E32-854B-8AC42D9BF5B8}" destId="{C0C42598-C47E-41C5-B05C-F085103948B6}" srcOrd="13" destOrd="0" presId="urn:microsoft.com/office/officeart/2005/8/layout/list1"/>
    <dgm:cxn modelId="{53448153-FE94-4580-A6A1-4829E46EE651}" type="presParOf" srcId="{3E8263A2-7659-4E32-854B-8AC42D9BF5B8}" destId="{AFC111A2-27E0-44B2-B067-B51852F9097E}"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7BE300-BAEE-405B-BFD2-00F1E7039B38}"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96BCE507-58AD-4E57-A0CC-DDB4BF7407A4}">
      <dgm:prSet/>
      <dgm:spPr/>
      <dgm:t>
        <a:bodyPr/>
        <a:lstStyle/>
        <a:p>
          <a:pPr>
            <a:lnSpc>
              <a:spcPct val="100000"/>
            </a:lnSpc>
          </a:pPr>
          <a:r>
            <a:rPr lang="en-US" dirty="0"/>
            <a:t>Ensure students have all necessary materials for each unit</a:t>
          </a:r>
        </a:p>
      </dgm:t>
      <dgm:extLst>
        <a:ext uri="{E40237B7-FDA0-4F09-8148-C483321AD2D9}">
          <dgm14:cNvPr xmlns:dgm14="http://schemas.microsoft.com/office/drawing/2010/diagram" id="0" name="" descr="Ensure students have all necessary materials for each unit&#10;Ensure a standardized testing environment&#10;Read SAY directions exactly as written&#10;Move throughout the room during testing&#10;Re-read/clarify SAY directions when asked by students&#10;Use proximity to keep students on task&#10;Use “continue working” script&#10;"/>
        </a:ext>
      </dgm:extLst>
    </dgm:pt>
    <dgm:pt modelId="{D44C02E9-73A4-44C4-938C-8140B13C3FF1}" type="parTrans" cxnId="{911E552C-4779-4D5E-A3A6-009D2BC957D3}">
      <dgm:prSet/>
      <dgm:spPr/>
      <dgm:t>
        <a:bodyPr/>
        <a:lstStyle/>
        <a:p>
          <a:endParaRPr lang="en-US"/>
        </a:p>
      </dgm:t>
    </dgm:pt>
    <dgm:pt modelId="{E9767488-BBEF-42D6-A9B4-F65268FB74A4}" type="sibTrans" cxnId="{911E552C-4779-4D5E-A3A6-009D2BC957D3}">
      <dgm:prSet/>
      <dgm:spPr/>
      <dgm:t>
        <a:bodyPr/>
        <a:lstStyle/>
        <a:p>
          <a:endParaRPr lang="en-US"/>
        </a:p>
      </dgm:t>
    </dgm:pt>
    <dgm:pt modelId="{87DC2804-6F9E-4BEC-9B6C-128F428EEFBF}">
      <dgm:prSet/>
      <dgm:spPr/>
      <dgm:t>
        <a:bodyPr/>
        <a:lstStyle/>
        <a:p>
          <a:pPr>
            <a:lnSpc>
              <a:spcPct val="100000"/>
            </a:lnSpc>
          </a:pPr>
          <a:r>
            <a:rPr lang="en-US" dirty="0"/>
            <a:t>Ensure a standardized testing environment</a:t>
          </a:r>
        </a:p>
      </dgm:t>
      <dgm:extLst>
        <a:ext uri="{E40237B7-FDA0-4F09-8148-C483321AD2D9}">
          <dgm14:cNvPr xmlns:dgm14="http://schemas.microsoft.com/office/drawing/2010/diagram" id="0" name="" descr="Ensure students have all necessary materials for each unit&#10;Ensure a standardized testing environment&#10;Read SAY directions exactly as written&#10;Move throughout the room during testing&#10;Re-read/clarify SAY directions when asked by students&#10;Use proximity to keep students on task&#10;Use “continue working” script&#10;"/>
        </a:ext>
      </dgm:extLst>
    </dgm:pt>
    <dgm:pt modelId="{96E24690-7ABB-436E-A4F3-E2769478E98B}" type="parTrans" cxnId="{C0E8BFB0-2F0A-4AE7-B41D-544936B57E46}">
      <dgm:prSet/>
      <dgm:spPr/>
      <dgm:t>
        <a:bodyPr/>
        <a:lstStyle/>
        <a:p>
          <a:endParaRPr lang="en-US"/>
        </a:p>
      </dgm:t>
    </dgm:pt>
    <dgm:pt modelId="{E779BAF6-9705-49AC-83C7-0E0E85A39579}" type="sibTrans" cxnId="{C0E8BFB0-2F0A-4AE7-B41D-544936B57E46}">
      <dgm:prSet/>
      <dgm:spPr/>
      <dgm:t>
        <a:bodyPr/>
        <a:lstStyle/>
        <a:p>
          <a:endParaRPr lang="en-US"/>
        </a:p>
      </dgm:t>
    </dgm:pt>
    <dgm:pt modelId="{803CFC57-844E-4CBE-8AFD-79407A134D0E}">
      <dgm:prSet/>
      <dgm:spPr/>
      <dgm:t>
        <a:bodyPr/>
        <a:lstStyle/>
        <a:p>
          <a:pPr>
            <a:lnSpc>
              <a:spcPct val="100000"/>
            </a:lnSpc>
          </a:pPr>
          <a:r>
            <a:rPr lang="en-US" dirty="0"/>
            <a:t>Read SAY instructions exactly as written</a:t>
          </a:r>
        </a:p>
      </dgm:t>
      <dgm:extLst>
        <a:ext uri="{E40237B7-FDA0-4F09-8148-C483321AD2D9}">
          <dgm14:cNvPr xmlns:dgm14="http://schemas.microsoft.com/office/drawing/2010/diagram" id="0" name="" descr="Ensure students have all necessary materials for each unit&#10;Ensure a standardized testing environment&#10;Read SAY directions exactly as written&#10;Move throughout the room during testing&#10;Re-read/clarify SAY directions when asked by students&#10;Use proximity to keep students on task&#10;Use “continue working” script&#10;"/>
        </a:ext>
      </dgm:extLst>
    </dgm:pt>
    <dgm:pt modelId="{138882C3-3E1B-4B32-9F6F-711673566D7D}" type="parTrans" cxnId="{D56B6301-61BF-4325-89EF-753648E68623}">
      <dgm:prSet/>
      <dgm:spPr/>
      <dgm:t>
        <a:bodyPr/>
        <a:lstStyle/>
        <a:p>
          <a:endParaRPr lang="en-US"/>
        </a:p>
      </dgm:t>
    </dgm:pt>
    <dgm:pt modelId="{996ABB86-DC93-4E6F-889F-8C3B071833E8}" type="sibTrans" cxnId="{D56B6301-61BF-4325-89EF-753648E68623}">
      <dgm:prSet/>
      <dgm:spPr/>
      <dgm:t>
        <a:bodyPr/>
        <a:lstStyle/>
        <a:p>
          <a:endParaRPr lang="en-US"/>
        </a:p>
      </dgm:t>
    </dgm:pt>
    <dgm:pt modelId="{4D189EE9-13D1-4C0A-A4AE-670EFAF6724A}">
      <dgm:prSet/>
      <dgm:spPr/>
      <dgm:t>
        <a:bodyPr/>
        <a:lstStyle/>
        <a:p>
          <a:pPr>
            <a:lnSpc>
              <a:spcPct val="100000"/>
            </a:lnSpc>
          </a:pPr>
          <a:r>
            <a:rPr lang="en-US" dirty="0"/>
            <a:t>Move throughout the room during testing</a:t>
          </a:r>
        </a:p>
      </dgm:t>
      <dgm:extLst>
        <a:ext uri="{E40237B7-FDA0-4F09-8148-C483321AD2D9}">
          <dgm14:cNvPr xmlns:dgm14="http://schemas.microsoft.com/office/drawing/2010/diagram" id="0" name="" descr="Ensure students have all necessary materials for each unit&#10;Ensure a standardized testing environment&#10;Read SAY directions exactly as written&#10;Move throughout the room during testing&#10;Re-read/clarify SAY directions when asked by students&#10;Use proximity to keep students on task&#10;Use “continue working” script&#10;"/>
        </a:ext>
      </dgm:extLst>
    </dgm:pt>
    <dgm:pt modelId="{73A144ED-C73C-4EBE-9B9B-CE0FF48E96E8}" type="parTrans" cxnId="{8EED900C-0DB2-46F1-AC3E-CB621C7A09E8}">
      <dgm:prSet/>
      <dgm:spPr/>
      <dgm:t>
        <a:bodyPr/>
        <a:lstStyle/>
        <a:p>
          <a:endParaRPr lang="en-US"/>
        </a:p>
      </dgm:t>
    </dgm:pt>
    <dgm:pt modelId="{FD772DC2-2E12-46B0-8E88-F82289831FF4}" type="sibTrans" cxnId="{8EED900C-0DB2-46F1-AC3E-CB621C7A09E8}">
      <dgm:prSet/>
      <dgm:spPr/>
      <dgm:t>
        <a:bodyPr/>
        <a:lstStyle/>
        <a:p>
          <a:endParaRPr lang="en-US"/>
        </a:p>
      </dgm:t>
    </dgm:pt>
    <dgm:pt modelId="{6C2195BC-E439-4CE9-A4C9-89CD33BF57E0}">
      <dgm:prSet/>
      <dgm:spPr/>
      <dgm:t>
        <a:bodyPr/>
        <a:lstStyle/>
        <a:p>
          <a:pPr>
            <a:lnSpc>
              <a:spcPct val="100000"/>
            </a:lnSpc>
          </a:pPr>
          <a:r>
            <a:rPr lang="en-US" dirty="0"/>
            <a:t>Re-read/clarify SAY instructions when asked by students</a:t>
          </a:r>
        </a:p>
      </dgm:t>
      <dgm:extLst>
        <a:ext uri="{E40237B7-FDA0-4F09-8148-C483321AD2D9}">
          <dgm14:cNvPr xmlns:dgm14="http://schemas.microsoft.com/office/drawing/2010/diagram" id="0" name="" descr="Ensure students have all necessary materials for each unit&#10;Ensure a standardized testing environment&#10;Read SAY directions exactly as written&#10;Move throughout the room during testing&#10;Re-read/clarify SAY directions when asked by students&#10;Use proximity to keep students on task&#10;Use “continue working” script&#10;"/>
        </a:ext>
      </dgm:extLst>
    </dgm:pt>
    <dgm:pt modelId="{97A8C7A7-5E73-4297-AE85-676E70CAF2C0}" type="parTrans" cxnId="{1367250F-BE63-4BC7-863F-F9425B0C6A52}">
      <dgm:prSet/>
      <dgm:spPr/>
      <dgm:t>
        <a:bodyPr/>
        <a:lstStyle/>
        <a:p>
          <a:endParaRPr lang="en-US"/>
        </a:p>
      </dgm:t>
    </dgm:pt>
    <dgm:pt modelId="{7577F6B4-8337-496C-B315-329594DB0EB0}" type="sibTrans" cxnId="{1367250F-BE63-4BC7-863F-F9425B0C6A52}">
      <dgm:prSet/>
      <dgm:spPr/>
      <dgm:t>
        <a:bodyPr/>
        <a:lstStyle/>
        <a:p>
          <a:endParaRPr lang="en-US"/>
        </a:p>
      </dgm:t>
    </dgm:pt>
    <dgm:pt modelId="{BC8A203D-6538-4C35-B6BF-5410C8702057}">
      <dgm:prSet/>
      <dgm:spPr/>
      <dgm:t>
        <a:bodyPr/>
        <a:lstStyle/>
        <a:p>
          <a:pPr>
            <a:lnSpc>
              <a:spcPct val="100000"/>
            </a:lnSpc>
          </a:pPr>
          <a:r>
            <a:rPr lang="en-US" dirty="0"/>
            <a:t>Use proximity to keep students on task</a:t>
          </a:r>
        </a:p>
      </dgm:t>
      <dgm:extLst>
        <a:ext uri="{E40237B7-FDA0-4F09-8148-C483321AD2D9}">
          <dgm14:cNvPr xmlns:dgm14="http://schemas.microsoft.com/office/drawing/2010/diagram" id="0" name="" descr="Ensure students have all necessary materials for each unit&#10;Ensure a standardized testing environment&#10;Read SAY directions exactly as written&#10;Move throughout the room during testing&#10;Re-read/clarify SAY directions when asked by students&#10;Use proximity to keep students on task&#10;Use “continue working” script&#10;"/>
        </a:ext>
      </dgm:extLst>
    </dgm:pt>
    <dgm:pt modelId="{CE40976E-F5C0-4992-B40A-EA11A5D1DF32}" type="parTrans" cxnId="{FEF77AD9-A82F-4127-9F61-0F90300E669A}">
      <dgm:prSet/>
      <dgm:spPr/>
      <dgm:t>
        <a:bodyPr/>
        <a:lstStyle/>
        <a:p>
          <a:endParaRPr lang="en-US"/>
        </a:p>
      </dgm:t>
    </dgm:pt>
    <dgm:pt modelId="{BF44A053-8017-4C7A-98F5-54AB7E65B6A4}" type="sibTrans" cxnId="{FEF77AD9-A82F-4127-9F61-0F90300E669A}">
      <dgm:prSet/>
      <dgm:spPr/>
      <dgm:t>
        <a:bodyPr/>
        <a:lstStyle/>
        <a:p>
          <a:endParaRPr lang="en-US"/>
        </a:p>
      </dgm:t>
    </dgm:pt>
    <dgm:pt modelId="{5DEDD964-D929-49FC-9CE0-7D4A86D027B7}">
      <dgm:prSet/>
      <dgm:spPr/>
      <dgm:t>
        <a:bodyPr/>
        <a:lstStyle/>
        <a:p>
          <a:pPr>
            <a:lnSpc>
              <a:spcPct val="100000"/>
            </a:lnSpc>
          </a:pPr>
          <a:r>
            <a:rPr lang="en-US" dirty="0"/>
            <a:t>Use “continue working” script</a:t>
          </a:r>
        </a:p>
      </dgm:t>
      <dgm:extLst>
        <a:ext uri="{E40237B7-FDA0-4F09-8148-C483321AD2D9}">
          <dgm14:cNvPr xmlns:dgm14="http://schemas.microsoft.com/office/drawing/2010/diagram" id="0" name="" descr="Ensure students have all necessary materials for each unit&#10;Ensure a standardized testing environment&#10;Read SAY directions exactly as written&#10;Move throughout the room during testing&#10;Re-read/clarify SAY directions when asked by students&#10;Use proximity to keep students on task&#10;Use “continue working” script&#10;"/>
        </a:ext>
      </dgm:extLst>
    </dgm:pt>
    <dgm:pt modelId="{A8DCA4F5-0C06-49B1-9FCF-C9F15E0B2F8E}" type="parTrans" cxnId="{0673D0F2-50A8-4B4A-879F-F32EF49C421C}">
      <dgm:prSet/>
      <dgm:spPr/>
      <dgm:t>
        <a:bodyPr/>
        <a:lstStyle/>
        <a:p>
          <a:endParaRPr lang="en-US"/>
        </a:p>
      </dgm:t>
    </dgm:pt>
    <dgm:pt modelId="{20BCDF83-4BCB-4A88-914C-245D38F61F63}" type="sibTrans" cxnId="{0673D0F2-50A8-4B4A-879F-F32EF49C421C}">
      <dgm:prSet/>
      <dgm:spPr/>
      <dgm:t>
        <a:bodyPr/>
        <a:lstStyle/>
        <a:p>
          <a:endParaRPr lang="en-US"/>
        </a:p>
      </dgm:t>
    </dgm:pt>
    <dgm:pt modelId="{51145366-C38E-4431-B1AC-0EE561A5178C}" type="pres">
      <dgm:prSet presAssocID="{A07BE300-BAEE-405B-BFD2-00F1E7039B38}" presName="root" presStyleCnt="0">
        <dgm:presLayoutVars>
          <dgm:dir/>
          <dgm:resizeHandles val="exact"/>
        </dgm:presLayoutVars>
      </dgm:prSet>
      <dgm:spPr/>
    </dgm:pt>
    <dgm:pt modelId="{9A8EB54B-207B-4D6F-AB63-45166B300A14}" type="pres">
      <dgm:prSet presAssocID="{96BCE507-58AD-4E57-A0CC-DDB4BF7407A4}" presName="compNode" presStyleCnt="0"/>
      <dgm:spPr/>
    </dgm:pt>
    <dgm:pt modelId="{4FF7231F-BFBB-4D2F-AFE8-F8E7020771B8}" type="pres">
      <dgm:prSet presAssocID="{96BCE507-58AD-4E57-A0CC-DDB4BF7407A4}" presName="iconRect" presStyleLbl="node1" presStyleIdx="0" presStyleCnt="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hare with solid fill"/>
        </a:ext>
      </dgm:extLst>
    </dgm:pt>
    <dgm:pt modelId="{795569E5-1E24-449C-BD75-C0894F1AD829}" type="pres">
      <dgm:prSet presAssocID="{96BCE507-58AD-4E57-A0CC-DDB4BF7407A4}" presName="spaceRect" presStyleCnt="0"/>
      <dgm:spPr/>
    </dgm:pt>
    <dgm:pt modelId="{A2B05CDD-A17C-4E37-A0D2-0A9E7399E299}" type="pres">
      <dgm:prSet presAssocID="{96BCE507-58AD-4E57-A0CC-DDB4BF7407A4}" presName="textRect" presStyleLbl="revTx" presStyleIdx="0" presStyleCnt="7">
        <dgm:presLayoutVars>
          <dgm:chMax val="1"/>
          <dgm:chPref val="1"/>
        </dgm:presLayoutVars>
      </dgm:prSet>
      <dgm:spPr/>
    </dgm:pt>
    <dgm:pt modelId="{FD7BBB57-7D91-4DBC-B51A-D3E3F851FE88}" type="pres">
      <dgm:prSet presAssocID="{E9767488-BBEF-42D6-A9B4-F65268FB74A4}" presName="sibTrans" presStyleCnt="0"/>
      <dgm:spPr/>
    </dgm:pt>
    <dgm:pt modelId="{CA9742C0-42BF-481C-ACBE-701D058F071E}" type="pres">
      <dgm:prSet presAssocID="{87DC2804-6F9E-4BEC-9B6C-128F428EEFBF}" presName="compNode" presStyleCnt="0"/>
      <dgm:spPr/>
    </dgm:pt>
    <dgm:pt modelId="{020AFEB4-A46D-4B98-B05C-3992660A7CC7}" type="pres">
      <dgm:prSet presAssocID="{87DC2804-6F9E-4BEC-9B6C-128F428EEFBF}"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5A34E9EE-4907-4FEC-A56E-D4B874D8AF33}" type="pres">
      <dgm:prSet presAssocID="{87DC2804-6F9E-4BEC-9B6C-128F428EEFBF}" presName="spaceRect" presStyleCnt="0"/>
      <dgm:spPr/>
    </dgm:pt>
    <dgm:pt modelId="{AAEB99E1-1904-4B61-93E6-DC058948A2B6}" type="pres">
      <dgm:prSet presAssocID="{87DC2804-6F9E-4BEC-9B6C-128F428EEFBF}" presName="textRect" presStyleLbl="revTx" presStyleIdx="1" presStyleCnt="7">
        <dgm:presLayoutVars>
          <dgm:chMax val="1"/>
          <dgm:chPref val="1"/>
        </dgm:presLayoutVars>
      </dgm:prSet>
      <dgm:spPr/>
    </dgm:pt>
    <dgm:pt modelId="{D232B8E2-6E15-4F38-8C84-35DD7DF2AC58}" type="pres">
      <dgm:prSet presAssocID="{E779BAF6-9705-49AC-83C7-0E0E85A39579}" presName="sibTrans" presStyleCnt="0"/>
      <dgm:spPr/>
    </dgm:pt>
    <dgm:pt modelId="{6912802C-A639-4057-B8F2-1DFE930689AB}" type="pres">
      <dgm:prSet presAssocID="{803CFC57-844E-4CBE-8AFD-79407A134D0E}" presName="compNode" presStyleCnt="0"/>
      <dgm:spPr/>
    </dgm:pt>
    <dgm:pt modelId="{37A83D66-6A0D-4D8C-9D31-F1F0DB3003C2}" type="pres">
      <dgm:prSet presAssocID="{803CFC57-844E-4CBE-8AFD-79407A134D0E}" presName="iconRect" presStyleLbl="node1" presStyleIdx="2" presStyleCnt="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hat bubble with solid fill"/>
        </a:ext>
      </dgm:extLst>
    </dgm:pt>
    <dgm:pt modelId="{8B9B3877-DEA5-4BDA-8839-3766C563153F}" type="pres">
      <dgm:prSet presAssocID="{803CFC57-844E-4CBE-8AFD-79407A134D0E}" presName="spaceRect" presStyleCnt="0"/>
      <dgm:spPr/>
    </dgm:pt>
    <dgm:pt modelId="{552EA184-2409-4467-AF54-0E410CAF890C}" type="pres">
      <dgm:prSet presAssocID="{803CFC57-844E-4CBE-8AFD-79407A134D0E}" presName="textRect" presStyleLbl="revTx" presStyleIdx="2" presStyleCnt="7">
        <dgm:presLayoutVars>
          <dgm:chMax val="1"/>
          <dgm:chPref val="1"/>
        </dgm:presLayoutVars>
      </dgm:prSet>
      <dgm:spPr/>
    </dgm:pt>
    <dgm:pt modelId="{C5329703-D6E6-49C5-A1A0-61D425B8C1C9}" type="pres">
      <dgm:prSet presAssocID="{996ABB86-DC93-4E6F-889F-8C3B071833E8}" presName="sibTrans" presStyleCnt="0"/>
      <dgm:spPr/>
    </dgm:pt>
    <dgm:pt modelId="{F41A0120-ED7A-41DA-9755-1E5C0E767C03}" type="pres">
      <dgm:prSet presAssocID="{4D189EE9-13D1-4C0A-A4AE-670EFAF6724A}" presName="compNode" presStyleCnt="0"/>
      <dgm:spPr/>
    </dgm:pt>
    <dgm:pt modelId="{D9419353-E099-4C3F-A159-5D40CB08D77D}" type="pres">
      <dgm:prSet presAssocID="{4D189EE9-13D1-4C0A-A4AE-670EFAF6724A}" presName="iconRect" presStyleLbl="node1" presStyleIdx="3" presStyleCnt="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Users with solid fill"/>
        </a:ext>
      </dgm:extLst>
    </dgm:pt>
    <dgm:pt modelId="{4FF61A87-9AF1-417D-BBAB-7E0C5EF7506F}" type="pres">
      <dgm:prSet presAssocID="{4D189EE9-13D1-4C0A-A4AE-670EFAF6724A}" presName="spaceRect" presStyleCnt="0"/>
      <dgm:spPr/>
    </dgm:pt>
    <dgm:pt modelId="{DCE5FCFF-B7BD-462D-B2F0-35EE352FBF96}" type="pres">
      <dgm:prSet presAssocID="{4D189EE9-13D1-4C0A-A4AE-670EFAF6724A}" presName="textRect" presStyleLbl="revTx" presStyleIdx="3" presStyleCnt="7">
        <dgm:presLayoutVars>
          <dgm:chMax val="1"/>
          <dgm:chPref val="1"/>
        </dgm:presLayoutVars>
      </dgm:prSet>
      <dgm:spPr/>
    </dgm:pt>
    <dgm:pt modelId="{2F05ED4F-7211-4913-B302-653307DAD852}" type="pres">
      <dgm:prSet presAssocID="{FD772DC2-2E12-46B0-8E88-F82289831FF4}" presName="sibTrans" presStyleCnt="0"/>
      <dgm:spPr/>
    </dgm:pt>
    <dgm:pt modelId="{408F2D1D-EA84-4CB3-9ACB-DF0723957F84}" type="pres">
      <dgm:prSet presAssocID="{6C2195BC-E439-4CE9-A4C9-89CD33BF57E0}" presName="compNode" presStyleCnt="0"/>
      <dgm:spPr/>
    </dgm:pt>
    <dgm:pt modelId="{A57FDD59-72C1-47FD-B04C-72DF0D4818C1}" type="pres">
      <dgm:prSet presAssocID="{6C2195BC-E439-4CE9-A4C9-89CD33BF57E0}"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Open Book"/>
        </a:ext>
      </dgm:extLst>
    </dgm:pt>
    <dgm:pt modelId="{A6E51ED6-5FD5-46A3-A077-E87112C95AF7}" type="pres">
      <dgm:prSet presAssocID="{6C2195BC-E439-4CE9-A4C9-89CD33BF57E0}" presName="spaceRect" presStyleCnt="0"/>
      <dgm:spPr/>
    </dgm:pt>
    <dgm:pt modelId="{37D6DFB4-4D69-49BD-B366-763EE12F1C0E}" type="pres">
      <dgm:prSet presAssocID="{6C2195BC-E439-4CE9-A4C9-89CD33BF57E0}" presName="textRect" presStyleLbl="revTx" presStyleIdx="4" presStyleCnt="7">
        <dgm:presLayoutVars>
          <dgm:chMax val="1"/>
          <dgm:chPref val="1"/>
        </dgm:presLayoutVars>
      </dgm:prSet>
      <dgm:spPr/>
    </dgm:pt>
    <dgm:pt modelId="{D2E6CBB6-079D-413E-8C09-C532BD81E7CF}" type="pres">
      <dgm:prSet presAssocID="{7577F6B4-8337-496C-B315-329594DB0EB0}" presName="sibTrans" presStyleCnt="0"/>
      <dgm:spPr/>
    </dgm:pt>
    <dgm:pt modelId="{68B2BCF9-95F5-4508-BC80-F8AC8E6682AD}" type="pres">
      <dgm:prSet presAssocID="{BC8A203D-6538-4C35-B6BF-5410C8702057}" presName="compNode" presStyleCnt="0"/>
      <dgm:spPr/>
    </dgm:pt>
    <dgm:pt modelId="{561E5BAC-0850-4B83-A436-7A10EEB79FE9}" type="pres">
      <dgm:prSet presAssocID="{BC8A203D-6538-4C35-B6BF-5410C8702057}"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Marker"/>
        </a:ext>
      </dgm:extLst>
    </dgm:pt>
    <dgm:pt modelId="{8A9CC016-8775-4E9F-9B69-D8EA57EC3D1B}" type="pres">
      <dgm:prSet presAssocID="{BC8A203D-6538-4C35-B6BF-5410C8702057}" presName="spaceRect" presStyleCnt="0"/>
      <dgm:spPr/>
    </dgm:pt>
    <dgm:pt modelId="{821C1DBC-EC37-486F-A244-6D6C6E8430A7}" type="pres">
      <dgm:prSet presAssocID="{BC8A203D-6538-4C35-B6BF-5410C8702057}" presName="textRect" presStyleLbl="revTx" presStyleIdx="5" presStyleCnt="7">
        <dgm:presLayoutVars>
          <dgm:chMax val="1"/>
          <dgm:chPref val="1"/>
        </dgm:presLayoutVars>
      </dgm:prSet>
      <dgm:spPr/>
    </dgm:pt>
    <dgm:pt modelId="{7C2E32A0-6620-4BB0-A0E0-B55E92C4532E}" type="pres">
      <dgm:prSet presAssocID="{BF44A053-8017-4C7A-98F5-54AB7E65B6A4}" presName="sibTrans" presStyleCnt="0"/>
      <dgm:spPr/>
    </dgm:pt>
    <dgm:pt modelId="{7D41A0AD-4B77-4AE1-AF0C-DA8BC6470520}" type="pres">
      <dgm:prSet presAssocID="{5DEDD964-D929-49FC-9CE0-7D4A86D027B7}" presName="compNode" presStyleCnt="0"/>
      <dgm:spPr/>
    </dgm:pt>
    <dgm:pt modelId="{5467E323-B534-4398-854C-E84CD902FB4A}" type="pres">
      <dgm:prSet presAssocID="{5DEDD964-D929-49FC-9CE0-7D4A86D027B7}" presName="iconRect" presStyleLbl="node1" presStyleIdx="6" presStyleCnt="7"/>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Voice with solid fill"/>
        </a:ext>
      </dgm:extLst>
    </dgm:pt>
    <dgm:pt modelId="{B4F62002-A746-44EE-94BD-5AE2A4E7A87B}" type="pres">
      <dgm:prSet presAssocID="{5DEDD964-D929-49FC-9CE0-7D4A86D027B7}" presName="spaceRect" presStyleCnt="0"/>
      <dgm:spPr/>
    </dgm:pt>
    <dgm:pt modelId="{41C53FC7-2D32-45D8-81E8-8AD531622BC5}" type="pres">
      <dgm:prSet presAssocID="{5DEDD964-D929-49FC-9CE0-7D4A86D027B7}" presName="textRect" presStyleLbl="revTx" presStyleIdx="6" presStyleCnt="7">
        <dgm:presLayoutVars>
          <dgm:chMax val="1"/>
          <dgm:chPref val="1"/>
        </dgm:presLayoutVars>
      </dgm:prSet>
      <dgm:spPr/>
    </dgm:pt>
  </dgm:ptLst>
  <dgm:cxnLst>
    <dgm:cxn modelId="{D56B6301-61BF-4325-89EF-753648E68623}" srcId="{A07BE300-BAEE-405B-BFD2-00F1E7039B38}" destId="{803CFC57-844E-4CBE-8AFD-79407A134D0E}" srcOrd="2" destOrd="0" parTransId="{138882C3-3E1B-4B32-9F6F-711673566D7D}" sibTransId="{996ABB86-DC93-4E6F-889F-8C3B071833E8}"/>
    <dgm:cxn modelId="{F9D7A908-235B-4698-8982-65C64E879DFA}" type="presOf" srcId="{5DEDD964-D929-49FC-9CE0-7D4A86D027B7}" destId="{41C53FC7-2D32-45D8-81E8-8AD531622BC5}" srcOrd="0" destOrd="0" presId="urn:microsoft.com/office/officeart/2018/2/layout/IconLabelList"/>
    <dgm:cxn modelId="{8EED900C-0DB2-46F1-AC3E-CB621C7A09E8}" srcId="{A07BE300-BAEE-405B-BFD2-00F1E7039B38}" destId="{4D189EE9-13D1-4C0A-A4AE-670EFAF6724A}" srcOrd="3" destOrd="0" parTransId="{73A144ED-C73C-4EBE-9B9B-CE0FF48E96E8}" sibTransId="{FD772DC2-2E12-46B0-8E88-F82289831FF4}"/>
    <dgm:cxn modelId="{1367250F-BE63-4BC7-863F-F9425B0C6A52}" srcId="{A07BE300-BAEE-405B-BFD2-00F1E7039B38}" destId="{6C2195BC-E439-4CE9-A4C9-89CD33BF57E0}" srcOrd="4" destOrd="0" parTransId="{97A8C7A7-5E73-4297-AE85-676E70CAF2C0}" sibTransId="{7577F6B4-8337-496C-B315-329594DB0EB0}"/>
    <dgm:cxn modelId="{911E552C-4779-4D5E-A3A6-009D2BC957D3}" srcId="{A07BE300-BAEE-405B-BFD2-00F1E7039B38}" destId="{96BCE507-58AD-4E57-A0CC-DDB4BF7407A4}" srcOrd="0" destOrd="0" parTransId="{D44C02E9-73A4-44C4-938C-8140B13C3FF1}" sibTransId="{E9767488-BBEF-42D6-A9B4-F65268FB74A4}"/>
    <dgm:cxn modelId="{FE8C1A3F-461A-48C2-871F-75C89F2F1781}" type="presOf" srcId="{803CFC57-844E-4CBE-8AFD-79407A134D0E}" destId="{552EA184-2409-4467-AF54-0E410CAF890C}" srcOrd="0" destOrd="0" presId="urn:microsoft.com/office/officeart/2018/2/layout/IconLabelList"/>
    <dgm:cxn modelId="{FD7B7F68-CDA4-4AB7-9A14-8885C2CDE281}" type="presOf" srcId="{6C2195BC-E439-4CE9-A4C9-89CD33BF57E0}" destId="{37D6DFB4-4D69-49BD-B366-763EE12F1C0E}" srcOrd="0" destOrd="0" presId="urn:microsoft.com/office/officeart/2018/2/layout/IconLabelList"/>
    <dgm:cxn modelId="{EB1A9549-61DA-42FF-941B-227DB91C878B}" type="presOf" srcId="{BC8A203D-6538-4C35-B6BF-5410C8702057}" destId="{821C1DBC-EC37-486F-A244-6D6C6E8430A7}" srcOrd="0" destOrd="0" presId="urn:microsoft.com/office/officeart/2018/2/layout/IconLabelList"/>
    <dgm:cxn modelId="{C0E8BFB0-2F0A-4AE7-B41D-544936B57E46}" srcId="{A07BE300-BAEE-405B-BFD2-00F1E7039B38}" destId="{87DC2804-6F9E-4BEC-9B6C-128F428EEFBF}" srcOrd="1" destOrd="0" parTransId="{96E24690-7ABB-436E-A4F3-E2769478E98B}" sibTransId="{E779BAF6-9705-49AC-83C7-0E0E85A39579}"/>
    <dgm:cxn modelId="{ECDFF2C3-7AED-4BAA-A6DF-DD6F75B166E0}" type="presOf" srcId="{96BCE507-58AD-4E57-A0CC-DDB4BF7407A4}" destId="{A2B05CDD-A17C-4E37-A0D2-0A9E7399E299}" srcOrd="0" destOrd="0" presId="urn:microsoft.com/office/officeart/2018/2/layout/IconLabelList"/>
    <dgm:cxn modelId="{82630AD9-6E97-47F3-94A7-22AE8122E423}" type="presOf" srcId="{87DC2804-6F9E-4BEC-9B6C-128F428EEFBF}" destId="{AAEB99E1-1904-4B61-93E6-DC058948A2B6}" srcOrd="0" destOrd="0" presId="urn:microsoft.com/office/officeart/2018/2/layout/IconLabelList"/>
    <dgm:cxn modelId="{FEF77AD9-A82F-4127-9F61-0F90300E669A}" srcId="{A07BE300-BAEE-405B-BFD2-00F1E7039B38}" destId="{BC8A203D-6538-4C35-B6BF-5410C8702057}" srcOrd="5" destOrd="0" parTransId="{CE40976E-F5C0-4992-B40A-EA11A5D1DF32}" sibTransId="{BF44A053-8017-4C7A-98F5-54AB7E65B6A4}"/>
    <dgm:cxn modelId="{B1A3E7E5-110C-4472-A49D-4314880D83A3}" type="presOf" srcId="{A07BE300-BAEE-405B-BFD2-00F1E7039B38}" destId="{51145366-C38E-4431-B1AC-0EE561A5178C}" srcOrd="0" destOrd="0" presId="urn:microsoft.com/office/officeart/2018/2/layout/IconLabelList"/>
    <dgm:cxn modelId="{C9AB91E7-41E5-4869-9F63-F8813D439493}" type="presOf" srcId="{4D189EE9-13D1-4C0A-A4AE-670EFAF6724A}" destId="{DCE5FCFF-B7BD-462D-B2F0-35EE352FBF96}" srcOrd="0" destOrd="0" presId="urn:microsoft.com/office/officeart/2018/2/layout/IconLabelList"/>
    <dgm:cxn modelId="{0673D0F2-50A8-4B4A-879F-F32EF49C421C}" srcId="{A07BE300-BAEE-405B-BFD2-00F1E7039B38}" destId="{5DEDD964-D929-49FC-9CE0-7D4A86D027B7}" srcOrd="6" destOrd="0" parTransId="{A8DCA4F5-0C06-49B1-9FCF-C9F15E0B2F8E}" sibTransId="{20BCDF83-4BCB-4A88-914C-245D38F61F63}"/>
    <dgm:cxn modelId="{B7F19AB3-D10C-4972-AE5B-0DADA73D5BF1}" type="presParOf" srcId="{51145366-C38E-4431-B1AC-0EE561A5178C}" destId="{9A8EB54B-207B-4D6F-AB63-45166B300A14}" srcOrd="0" destOrd="0" presId="urn:microsoft.com/office/officeart/2018/2/layout/IconLabelList"/>
    <dgm:cxn modelId="{6BAD51B3-AD5A-4694-9671-2D903C3067FC}" type="presParOf" srcId="{9A8EB54B-207B-4D6F-AB63-45166B300A14}" destId="{4FF7231F-BFBB-4D2F-AFE8-F8E7020771B8}" srcOrd="0" destOrd="0" presId="urn:microsoft.com/office/officeart/2018/2/layout/IconLabelList"/>
    <dgm:cxn modelId="{388FA2E3-65F1-4F34-A6CA-2C02F563F043}" type="presParOf" srcId="{9A8EB54B-207B-4D6F-AB63-45166B300A14}" destId="{795569E5-1E24-449C-BD75-C0894F1AD829}" srcOrd="1" destOrd="0" presId="urn:microsoft.com/office/officeart/2018/2/layout/IconLabelList"/>
    <dgm:cxn modelId="{31E4836E-885C-4DF2-9451-6247649195F8}" type="presParOf" srcId="{9A8EB54B-207B-4D6F-AB63-45166B300A14}" destId="{A2B05CDD-A17C-4E37-A0D2-0A9E7399E299}" srcOrd="2" destOrd="0" presId="urn:microsoft.com/office/officeart/2018/2/layout/IconLabelList"/>
    <dgm:cxn modelId="{CD9C3B67-F9CF-48B4-A842-0D6D84F30499}" type="presParOf" srcId="{51145366-C38E-4431-B1AC-0EE561A5178C}" destId="{FD7BBB57-7D91-4DBC-B51A-D3E3F851FE88}" srcOrd="1" destOrd="0" presId="urn:microsoft.com/office/officeart/2018/2/layout/IconLabelList"/>
    <dgm:cxn modelId="{DA4BB3B6-EFBE-47AD-BD2E-783DEDE474E4}" type="presParOf" srcId="{51145366-C38E-4431-B1AC-0EE561A5178C}" destId="{CA9742C0-42BF-481C-ACBE-701D058F071E}" srcOrd="2" destOrd="0" presId="urn:microsoft.com/office/officeart/2018/2/layout/IconLabelList"/>
    <dgm:cxn modelId="{37E89A7D-BA88-4367-B011-2E419D4B1964}" type="presParOf" srcId="{CA9742C0-42BF-481C-ACBE-701D058F071E}" destId="{020AFEB4-A46D-4B98-B05C-3992660A7CC7}" srcOrd="0" destOrd="0" presId="urn:microsoft.com/office/officeart/2018/2/layout/IconLabelList"/>
    <dgm:cxn modelId="{B78A932F-EF37-4326-88DD-71418EBEE3BF}" type="presParOf" srcId="{CA9742C0-42BF-481C-ACBE-701D058F071E}" destId="{5A34E9EE-4907-4FEC-A56E-D4B874D8AF33}" srcOrd="1" destOrd="0" presId="urn:microsoft.com/office/officeart/2018/2/layout/IconLabelList"/>
    <dgm:cxn modelId="{E6F45AC0-983E-4BDA-A02E-61AE0423D76A}" type="presParOf" srcId="{CA9742C0-42BF-481C-ACBE-701D058F071E}" destId="{AAEB99E1-1904-4B61-93E6-DC058948A2B6}" srcOrd="2" destOrd="0" presId="urn:microsoft.com/office/officeart/2018/2/layout/IconLabelList"/>
    <dgm:cxn modelId="{9F9B67B3-A6FB-4724-A1A6-9E5A1518EDB2}" type="presParOf" srcId="{51145366-C38E-4431-B1AC-0EE561A5178C}" destId="{D232B8E2-6E15-4F38-8C84-35DD7DF2AC58}" srcOrd="3" destOrd="0" presId="urn:microsoft.com/office/officeart/2018/2/layout/IconLabelList"/>
    <dgm:cxn modelId="{AC4E3B95-9975-490B-9057-7603B9CA3240}" type="presParOf" srcId="{51145366-C38E-4431-B1AC-0EE561A5178C}" destId="{6912802C-A639-4057-B8F2-1DFE930689AB}" srcOrd="4" destOrd="0" presId="urn:microsoft.com/office/officeart/2018/2/layout/IconLabelList"/>
    <dgm:cxn modelId="{D4312F93-F2B2-48F9-B9DB-0AE1B03DC05A}" type="presParOf" srcId="{6912802C-A639-4057-B8F2-1DFE930689AB}" destId="{37A83D66-6A0D-4D8C-9D31-F1F0DB3003C2}" srcOrd="0" destOrd="0" presId="urn:microsoft.com/office/officeart/2018/2/layout/IconLabelList"/>
    <dgm:cxn modelId="{FB2BA011-9B76-46CF-83AB-FE2CB3C6BAFA}" type="presParOf" srcId="{6912802C-A639-4057-B8F2-1DFE930689AB}" destId="{8B9B3877-DEA5-4BDA-8839-3766C563153F}" srcOrd="1" destOrd="0" presId="urn:microsoft.com/office/officeart/2018/2/layout/IconLabelList"/>
    <dgm:cxn modelId="{ADB3DA0D-850B-4079-A4BD-D8B05B801D5E}" type="presParOf" srcId="{6912802C-A639-4057-B8F2-1DFE930689AB}" destId="{552EA184-2409-4467-AF54-0E410CAF890C}" srcOrd="2" destOrd="0" presId="urn:microsoft.com/office/officeart/2018/2/layout/IconLabelList"/>
    <dgm:cxn modelId="{328059CD-903C-467B-99B1-F7605E828063}" type="presParOf" srcId="{51145366-C38E-4431-B1AC-0EE561A5178C}" destId="{C5329703-D6E6-49C5-A1A0-61D425B8C1C9}" srcOrd="5" destOrd="0" presId="urn:microsoft.com/office/officeart/2018/2/layout/IconLabelList"/>
    <dgm:cxn modelId="{21529528-D9C9-4C27-9C98-CA542AE7D783}" type="presParOf" srcId="{51145366-C38E-4431-B1AC-0EE561A5178C}" destId="{F41A0120-ED7A-41DA-9755-1E5C0E767C03}" srcOrd="6" destOrd="0" presId="urn:microsoft.com/office/officeart/2018/2/layout/IconLabelList"/>
    <dgm:cxn modelId="{5C15AC17-C1B0-4599-B1E8-5213E8E30D70}" type="presParOf" srcId="{F41A0120-ED7A-41DA-9755-1E5C0E767C03}" destId="{D9419353-E099-4C3F-A159-5D40CB08D77D}" srcOrd="0" destOrd="0" presId="urn:microsoft.com/office/officeart/2018/2/layout/IconLabelList"/>
    <dgm:cxn modelId="{9B8441CC-8735-4D73-B1C5-2D560B55E5E1}" type="presParOf" srcId="{F41A0120-ED7A-41DA-9755-1E5C0E767C03}" destId="{4FF61A87-9AF1-417D-BBAB-7E0C5EF7506F}" srcOrd="1" destOrd="0" presId="urn:microsoft.com/office/officeart/2018/2/layout/IconLabelList"/>
    <dgm:cxn modelId="{6A717036-177F-48E4-B676-8270BA3210A9}" type="presParOf" srcId="{F41A0120-ED7A-41DA-9755-1E5C0E767C03}" destId="{DCE5FCFF-B7BD-462D-B2F0-35EE352FBF96}" srcOrd="2" destOrd="0" presId="urn:microsoft.com/office/officeart/2018/2/layout/IconLabelList"/>
    <dgm:cxn modelId="{F1BDFAAC-BE0C-40F4-9860-F54CA34A1B25}" type="presParOf" srcId="{51145366-C38E-4431-B1AC-0EE561A5178C}" destId="{2F05ED4F-7211-4913-B302-653307DAD852}" srcOrd="7" destOrd="0" presId="urn:microsoft.com/office/officeart/2018/2/layout/IconLabelList"/>
    <dgm:cxn modelId="{DF4B1AD4-6B41-4E2E-BD8E-C867FBE29DC4}" type="presParOf" srcId="{51145366-C38E-4431-B1AC-0EE561A5178C}" destId="{408F2D1D-EA84-4CB3-9ACB-DF0723957F84}" srcOrd="8" destOrd="0" presId="urn:microsoft.com/office/officeart/2018/2/layout/IconLabelList"/>
    <dgm:cxn modelId="{FCD085EC-5E96-4FED-8B55-A29FDAAD9AB6}" type="presParOf" srcId="{408F2D1D-EA84-4CB3-9ACB-DF0723957F84}" destId="{A57FDD59-72C1-47FD-B04C-72DF0D4818C1}" srcOrd="0" destOrd="0" presId="urn:microsoft.com/office/officeart/2018/2/layout/IconLabelList"/>
    <dgm:cxn modelId="{21F5C7F4-4A13-4D1E-8E07-492D612063E1}" type="presParOf" srcId="{408F2D1D-EA84-4CB3-9ACB-DF0723957F84}" destId="{A6E51ED6-5FD5-46A3-A077-E87112C95AF7}" srcOrd="1" destOrd="0" presId="urn:microsoft.com/office/officeart/2018/2/layout/IconLabelList"/>
    <dgm:cxn modelId="{970B17A2-212F-4659-BDA4-7FA038E3F6D0}" type="presParOf" srcId="{408F2D1D-EA84-4CB3-9ACB-DF0723957F84}" destId="{37D6DFB4-4D69-49BD-B366-763EE12F1C0E}" srcOrd="2" destOrd="0" presId="urn:microsoft.com/office/officeart/2018/2/layout/IconLabelList"/>
    <dgm:cxn modelId="{030CE2CA-2A88-403A-93DE-B6D1C7190838}" type="presParOf" srcId="{51145366-C38E-4431-B1AC-0EE561A5178C}" destId="{D2E6CBB6-079D-413E-8C09-C532BD81E7CF}" srcOrd="9" destOrd="0" presId="urn:microsoft.com/office/officeart/2018/2/layout/IconLabelList"/>
    <dgm:cxn modelId="{EF28922B-A18C-40C3-AC0D-F27BF08934A4}" type="presParOf" srcId="{51145366-C38E-4431-B1AC-0EE561A5178C}" destId="{68B2BCF9-95F5-4508-BC80-F8AC8E6682AD}" srcOrd="10" destOrd="0" presId="urn:microsoft.com/office/officeart/2018/2/layout/IconLabelList"/>
    <dgm:cxn modelId="{33F370B7-6E45-41F2-AA84-24AB161ADE70}" type="presParOf" srcId="{68B2BCF9-95F5-4508-BC80-F8AC8E6682AD}" destId="{561E5BAC-0850-4B83-A436-7A10EEB79FE9}" srcOrd="0" destOrd="0" presId="urn:microsoft.com/office/officeart/2018/2/layout/IconLabelList"/>
    <dgm:cxn modelId="{E56FEA1B-2A61-4E99-B524-77D0BF32F924}" type="presParOf" srcId="{68B2BCF9-95F5-4508-BC80-F8AC8E6682AD}" destId="{8A9CC016-8775-4E9F-9B69-D8EA57EC3D1B}" srcOrd="1" destOrd="0" presId="urn:microsoft.com/office/officeart/2018/2/layout/IconLabelList"/>
    <dgm:cxn modelId="{6E55973B-C571-47B6-8703-EA227E136D03}" type="presParOf" srcId="{68B2BCF9-95F5-4508-BC80-F8AC8E6682AD}" destId="{821C1DBC-EC37-486F-A244-6D6C6E8430A7}" srcOrd="2" destOrd="0" presId="urn:microsoft.com/office/officeart/2018/2/layout/IconLabelList"/>
    <dgm:cxn modelId="{9CB41453-6F59-4420-B9FF-A87618C9E02F}" type="presParOf" srcId="{51145366-C38E-4431-B1AC-0EE561A5178C}" destId="{7C2E32A0-6620-4BB0-A0E0-B55E92C4532E}" srcOrd="11" destOrd="0" presId="urn:microsoft.com/office/officeart/2018/2/layout/IconLabelList"/>
    <dgm:cxn modelId="{9FBBC5BF-CC4D-46DC-A40E-A5D955D59664}" type="presParOf" srcId="{51145366-C38E-4431-B1AC-0EE561A5178C}" destId="{7D41A0AD-4B77-4AE1-AF0C-DA8BC6470520}" srcOrd="12" destOrd="0" presId="urn:microsoft.com/office/officeart/2018/2/layout/IconLabelList"/>
    <dgm:cxn modelId="{1F84F1E1-7EE2-48CF-8129-669A693A3A42}" type="presParOf" srcId="{7D41A0AD-4B77-4AE1-AF0C-DA8BC6470520}" destId="{5467E323-B534-4398-854C-E84CD902FB4A}" srcOrd="0" destOrd="0" presId="urn:microsoft.com/office/officeart/2018/2/layout/IconLabelList"/>
    <dgm:cxn modelId="{79BA3FAE-74C4-4BCD-94DD-F4C7F594F7E4}" type="presParOf" srcId="{7D41A0AD-4B77-4AE1-AF0C-DA8BC6470520}" destId="{B4F62002-A746-44EE-94BD-5AE2A4E7A87B}" srcOrd="1" destOrd="0" presId="urn:microsoft.com/office/officeart/2018/2/layout/IconLabelList"/>
    <dgm:cxn modelId="{6D37A4E7-4DBC-4CB2-83EE-B2B6C9F21592}" type="presParOf" srcId="{7D41A0AD-4B77-4AE1-AF0C-DA8BC6470520}" destId="{41C53FC7-2D32-45D8-81E8-8AD531622BC5}"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BA4C7-7C0F-45F9-948D-47EC7DABD0DE}">
      <dsp:nvSpPr>
        <dsp:cNvPr id="0" name=""/>
        <dsp:cNvSpPr/>
      </dsp:nvSpPr>
      <dsp:spPr>
        <a:xfrm>
          <a:off x="0" y="268600"/>
          <a:ext cx="7604125" cy="542587"/>
        </a:xfrm>
        <a:prstGeom prst="rect">
          <a:avLst/>
        </a:prstGeom>
        <a:solidFill>
          <a:schemeClr val="lt1">
            <a:alpha val="90000"/>
            <a:hueOff val="0"/>
            <a:satOff val="0"/>
            <a:lumOff val="0"/>
            <a:alphaOff val="0"/>
          </a:schemeClr>
        </a:solidFill>
        <a:ln w="25400" cap="flat" cmpd="sng" algn="ctr">
          <a:solidFill>
            <a:srgbClr val="BFE1B6"/>
          </a:solidFill>
          <a:prstDash val="solid"/>
        </a:ln>
        <a:effectLst/>
      </dsp:spPr>
      <dsp:style>
        <a:lnRef idx="2">
          <a:scrgbClr r="0" g="0" b="0"/>
        </a:lnRef>
        <a:fillRef idx="1">
          <a:scrgbClr r="0" g="0" b="0"/>
        </a:fillRef>
        <a:effectRef idx="0">
          <a:scrgbClr r="0" g="0" b="0"/>
        </a:effectRef>
        <a:fontRef idx="minor"/>
      </dsp:style>
      <dsp:txBody>
        <a:bodyPr spcFirstLastPara="0" vert="horz" wrap="square" lIns="590165" tIns="270764" rIns="59016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Grades 5, 8 and 11</a:t>
          </a:r>
        </a:p>
      </dsp:txBody>
      <dsp:txXfrm>
        <a:off x="0" y="268600"/>
        <a:ext cx="7604125" cy="542587"/>
      </dsp:txXfrm>
    </dsp:sp>
    <dsp:sp modelId="{BEE05497-1344-40A0-9FF4-0EB196CD0933}">
      <dsp:nvSpPr>
        <dsp:cNvPr id="0" name=""/>
        <dsp:cNvSpPr/>
      </dsp:nvSpPr>
      <dsp:spPr>
        <a:xfrm>
          <a:off x="380206" y="76720"/>
          <a:ext cx="5322887" cy="383760"/>
        </a:xfrm>
        <a:prstGeom prst="roundRect">
          <a:avLst/>
        </a:prstGeom>
        <a:solidFill>
          <a:srgbClr val="CCE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192" tIns="0" rIns="201192" bIns="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Science</a:t>
          </a:r>
        </a:p>
      </dsp:txBody>
      <dsp:txXfrm>
        <a:off x="398940" y="95454"/>
        <a:ext cx="5285419" cy="346292"/>
      </dsp:txXfrm>
    </dsp:sp>
    <dsp:sp modelId="{3BADA5FC-5ED5-4B72-AC78-4CCFAE8FBE1F}">
      <dsp:nvSpPr>
        <dsp:cNvPr id="0" name=""/>
        <dsp:cNvSpPr/>
      </dsp:nvSpPr>
      <dsp:spPr>
        <a:xfrm>
          <a:off x="0" y="1073268"/>
          <a:ext cx="7604125" cy="542587"/>
        </a:xfrm>
        <a:prstGeom prst="rect">
          <a:avLst/>
        </a:prstGeom>
        <a:solidFill>
          <a:schemeClr val="lt1">
            <a:alpha val="90000"/>
            <a:hueOff val="0"/>
            <a:satOff val="0"/>
            <a:lumOff val="0"/>
            <a:alphaOff val="0"/>
          </a:schemeClr>
        </a:solidFill>
        <a:ln w="25400" cap="flat" cmpd="sng" algn="ctr">
          <a:solidFill>
            <a:srgbClr val="BFE1B6"/>
          </a:solidFill>
          <a:prstDash val="solid"/>
        </a:ln>
        <a:effectLst/>
      </dsp:spPr>
      <dsp:style>
        <a:lnRef idx="2">
          <a:scrgbClr r="0" g="0" b="0"/>
        </a:lnRef>
        <a:fillRef idx="1">
          <a:scrgbClr r="0" g="0" b="0"/>
        </a:fillRef>
        <a:effectRef idx="0">
          <a:scrgbClr r="0" g="0" b="0"/>
        </a:effectRef>
        <a:fontRef idx="minor"/>
      </dsp:style>
      <dsp:txBody>
        <a:bodyPr spcFirstLastPara="0" vert="horz" wrap="square" lIns="590165" tIns="270764" rIns="59016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Grades 3 through 8</a:t>
          </a:r>
        </a:p>
      </dsp:txBody>
      <dsp:txXfrm>
        <a:off x="0" y="1073268"/>
        <a:ext cx="7604125" cy="542587"/>
      </dsp:txXfrm>
    </dsp:sp>
    <dsp:sp modelId="{4F52926B-2C8E-4C3A-91B8-A7D007942AFD}">
      <dsp:nvSpPr>
        <dsp:cNvPr id="0" name=""/>
        <dsp:cNvSpPr/>
      </dsp:nvSpPr>
      <dsp:spPr>
        <a:xfrm>
          <a:off x="380206" y="881388"/>
          <a:ext cx="5322887" cy="383760"/>
        </a:xfrm>
        <a:prstGeom prst="roundRect">
          <a:avLst/>
        </a:prstGeom>
        <a:solidFill>
          <a:srgbClr val="CCE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192" tIns="0" rIns="201192" bIns="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Math</a:t>
          </a:r>
        </a:p>
      </dsp:txBody>
      <dsp:txXfrm>
        <a:off x="398940" y="900122"/>
        <a:ext cx="5285419" cy="346292"/>
      </dsp:txXfrm>
    </dsp:sp>
    <dsp:sp modelId="{A9CA00E8-4725-46E5-814D-F749E70A7AD5}">
      <dsp:nvSpPr>
        <dsp:cNvPr id="0" name=""/>
        <dsp:cNvSpPr/>
      </dsp:nvSpPr>
      <dsp:spPr>
        <a:xfrm>
          <a:off x="0" y="1877936"/>
          <a:ext cx="7604125" cy="737100"/>
        </a:xfrm>
        <a:prstGeom prst="rect">
          <a:avLst/>
        </a:prstGeom>
        <a:solidFill>
          <a:schemeClr val="lt1">
            <a:alpha val="90000"/>
            <a:hueOff val="0"/>
            <a:satOff val="0"/>
            <a:lumOff val="0"/>
            <a:alphaOff val="0"/>
          </a:schemeClr>
        </a:solidFill>
        <a:ln w="25400" cap="flat" cmpd="sng" algn="ctr">
          <a:solidFill>
            <a:srgbClr val="BFE1B6"/>
          </a:solidFill>
          <a:prstDash val="solid"/>
        </a:ln>
        <a:effectLst/>
      </dsp:spPr>
      <dsp:style>
        <a:lnRef idx="2">
          <a:scrgbClr r="0" g="0" b="0"/>
        </a:lnRef>
        <a:fillRef idx="1">
          <a:scrgbClr r="0" g="0" b="0"/>
        </a:fillRef>
        <a:effectRef idx="0">
          <a:scrgbClr r="0" g="0" b="0"/>
        </a:effectRef>
        <a:fontRef idx="minor"/>
      </dsp:style>
      <dsp:txBody>
        <a:bodyPr spcFirstLastPara="0" vert="horz" wrap="square" lIns="590165" tIns="270764" rIns="59016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Grades 3 through 8</a:t>
          </a:r>
        </a:p>
        <a:p>
          <a:pPr marL="228600" lvl="2" indent="-114300" algn="l" defTabSz="577850">
            <a:lnSpc>
              <a:spcPct val="90000"/>
            </a:lnSpc>
            <a:spcBef>
              <a:spcPct val="0"/>
            </a:spcBef>
            <a:spcAft>
              <a:spcPct val="15000"/>
            </a:spcAft>
            <a:buChar char="•"/>
          </a:pPr>
          <a:r>
            <a:rPr lang="en-US" sz="1300" kern="1200" dirty="0"/>
            <a:t>CSLA: ELA accommodation for eligible multilingual learners in grades 3 and 4</a:t>
          </a:r>
        </a:p>
      </dsp:txBody>
      <dsp:txXfrm>
        <a:off x="0" y="1877936"/>
        <a:ext cx="7604125" cy="737100"/>
      </dsp:txXfrm>
    </dsp:sp>
    <dsp:sp modelId="{70DC56E4-C2C7-44D3-B56E-8F0F6BE8B585}">
      <dsp:nvSpPr>
        <dsp:cNvPr id="0" name=""/>
        <dsp:cNvSpPr/>
      </dsp:nvSpPr>
      <dsp:spPr>
        <a:xfrm>
          <a:off x="380206" y="1686056"/>
          <a:ext cx="5322887" cy="383760"/>
        </a:xfrm>
        <a:prstGeom prst="roundRect">
          <a:avLst/>
        </a:prstGeom>
        <a:solidFill>
          <a:srgbClr val="CCE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192" tIns="0" rIns="201192" bIns="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ELA</a:t>
          </a:r>
        </a:p>
      </dsp:txBody>
      <dsp:txXfrm>
        <a:off x="398940" y="1704790"/>
        <a:ext cx="5285419" cy="346292"/>
      </dsp:txXfrm>
    </dsp:sp>
    <dsp:sp modelId="{AFC111A2-27E0-44B2-B067-B51852F9097E}">
      <dsp:nvSpPr>
        <dsp:cNvPr id="0" name=""/>
        <dsp:cNvSpPr/>
      </dsp:nvSpPr>
      <dsp:spPr>
        <a:xfrm>
          <a:off x="0" y="2877116"/>
          <a:ext cx="7604125" cy="737100"/>
        </a:xfrm>
        <a:prstGeom prst="rect">
          <a:avLst/>
        </a:prstGeom>
        <a:solidFill>
          <a:schemeClr val="lt1">
            <a:alpha val="90000"/>
            <a:hueOff val="0"/>
            <a:satOff val="0"/>
            <a:lumOff val="0"/>
            <a:alphaOff val="0"/>
          </a:schemeClr>
        </a:solidFill>
        <a:ln w="25400" cap="flat" cmpd="sng" algn="ctr">
          <a:solidFill>
            <a:srgbClr val="BFE1B6"/>
          </a:solidFill>
          <a:prstDash val="solid"/>
        </a:ln>
        <a:effectLst/>
      </dsp:spPr>
      <dsp:style>
        <a:lnRef idx="2">
          <a:scrgbClr r="0" g="0" b="0"/>
        </a:lnRef>
        <a:fillRef idx="1">
          <a:scrgbClr r="0" g="0" b="0"/>
        </a:fillRef>
        <a:effectRef idx="0">
          <a:scrgbClr r="0" g="0" b="0"/>
        </a:effectRef>
        <a:fontRef idx="minor"/>
      </dsp:style>
      <dsp:txBody>
        <a:bodyPr spcFirstLastPara="0" vert="horz" wrap="square" lIns="590165" tIns="270764" rIns="59016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solidFill>
                <a:srgbClr val="FF0000"/>
              </a:solidFill>
            </a:rPr>
            <a:t>Grades 4 and 7</a:t>
          </a:r>
        </a:p>
        <a:p>
          <a:pPr marL="228600" lvl="2" indent="-114300" algn="l" defTabSz="577850">
            <a:lnSpc>
              <a:spcPct val="90000"/>
            </a:lnSpc>
            <a:spcBef>
              <a:spcPct val="0"/>
            </a:spcBef>
            <a:spcAft>
              <a:spcPct val="15000"/>
            </a:spcAft>
            <a:buChar char="•"/>
          </a:pPr>
          <a:r>
            <a:rPr lang="en-US" sz="1300" kern="1200" dirty="0">
              <a:solidFill>
                <a:srgbClr val="FF0000"/>
              </a:solidFill>
            </a:rPr>
            <a:t>Administered only at selected schools</a:t>
          </a:r>
        </a:p>
      </dsp:txBody>
      <dsp:txXfrm>
        <a:off x="0" y="2877116"/>
        <a:ext cx="7604125" cy="737100"/>
      </dsp:txXfrm>
    </dsp:sp>
    <dsp:sp modelId="{B05B5347-5787-40D4-9598-7D84452069CF}">
      <dsp:nvSpPr>
        <dsp:cNvPr id="0" name=""/>
        <dsp:cNvSpPr/>
      </dsp:nvSpPr>
      <dsp:spPr>
        <a:xfrm>
          <a:off x="380206" y="2692611"/>
          <a:ext cx="5322887" cy="383760"/>
        </a:xfrm>
        <a:prstGeom prst="roundRect">
          <a:avLst/>
        </a:prstGeom>
        <a:solidFill>
          <a:srgbClr val="CCE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192" tIns="0" rIns="201192" bIns="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FF0000"/>
              </a:solidFill>
            </a:rPr>
            <a:t>Social Studies</a:t>
          </a:r>
        </a:p>
      </dsp:txBody>
      <dsp:txXfrm>
        <a:off x="398940" y="2711345"/>
        <a:ext cx="5285419"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7231F-BFBB-4D2F-AFE8-F8E7020771B8}">
      <dsp:nvSpPr>
        <dsp:cNvPr id="0" name=""/>
        <dsp:cNvSpPr/>
      </dsp:nvSpPr>
      <dsp:spPr>
        <a:xfrm>
          <a:off x="879371" y="225052"/>
          <a:ext cx="522861" cy="52286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B05CDD-A17C-4E37-A0D2-0A9E7399E299}">
      <dsp:nvSpPr>
        <dsp:cNvPr id="0" name=""/>
        <dsp:cNvSpPr/>
      </dsp:nvSpPr>
      <dsp:spPr>
        <a:xfrm>
          <a:off x="559844" y="933084"/>
          <a:ext cx="1161914" cy="46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Ensure students have all necessary materials for each unit</a:t>
          </a:r>
        </a:p>
      </dsp:txBody>
      <dsp:txXfrm>
        <a:off x="559844" y="933084"/>
        <a:ext cx="1161914" cy="464765"/>
      </dsp:txXfrm>
    </dsp:sp>
    <dsp:sp modelId="{020AFEB4-A46D-4B98-B05C-3992660A7CC7}">
      <dsp:nvSpPr>
        <dsp:cNvPr id="0" name=""/>
        <dsp:cNvSpPr/>
      </dsp:nvSpPr>
      <dsp:spPr>
        <a:xfrm>
          <a:off x="2244620" y="225052"/>
          <a:ext cx="522861" cy="5228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EB99E1-1904-4B61-93E6-DC058948A2B6}">
      <dsp:nvSpPr>
        <dsp:cNvPr id="0" name=""/>
        <dsp:cNvSpPr/>
      </dsp:nvSpPr>
      <dsp:spPr>
        <a:xfrm>
          <a:off x="1925093" y="933084"/>
          <a:ext cx="1161914" cy="46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Ensure a standardized testing environment</a:t>
          </a:r>
        </a:p>
      </dsp:txBody>
      <dsp:txXfrm>
        <a:off x="1925093" y="933084"/>
        <a:ext cx="1161914" cy="464765"/>
      </dsp:txXfrm>
    </dsp:sp>
    <dsp:sp modelId="{37A83D66-6A0D-4D8C-9D31-F1F0DB3003C2}">
      <dsp:nvSpPr>
        <dsp:cNvPr id="0" name=""/>
        <dsp:cNvSpPr/>
      </dsp:nvSpPr>
      <dsp:spPr>
        <a:xfrm>
          <a:off x="3609869" y="225052"/>
          <a:ext cx="522861" cy="52286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2EA184-2409-4467-AF54-0E410CAF890C}">
      <dsp:nvSpPr>
        <dsp:cNvPr id="0" name=""/>
        <dsp:cNvSpPr/>
      </dsp:nvSpPr>
      <dsp:spPr>
        <a:xfrm>
          <a:off x="3290342" y="933084"/>
          <a:ext cx="1161914" cy="46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Read SAY instructions exactly as written</a:t>
          </a:r>
        </a:p>
      </dsp:txBody>
      <dsp:txXfrm>
        <a:off x="3290342" y="933084"/>
        <a:ext cx="1161914" cy="464765"/>
      </dsp:txXfrm>
    </dsp:sp>
    <dsp:sp modelId="{D9419353-E099-4C3F-A159-5D40CB08D77D}">
      <dsp:nvSpPr>
        <dsp:cNvPr id="0" name=""/>
        <dsp:cNvSpPr/>
      </dsp:nvSpPr>
      <dsp:spPr>
        <a:xfrm>
          <a:off x="4975118" y="225052"/>
          <a:ext cx="522861" cy="522861"/>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E5FCFF-B7BD-462D-B2F0-35EE352FBF96}">
      <dsp:nvSpPr>
        <dsp:cNvPr id="0" name=""/>
        <dsp:cNvSpPr/>
      </dsp:nvSpPr>
      <dsp:spPr>
        <a:xfrm>
          <a:off x="4655592" y="933084"/>
          <a:ext cx="1161914" cy="46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Move throughout the room during testing</a:t>
          </a:r>
        </a:p>
      </dsp:txBody>
      <dsp:txXfrm>
        <a:off x="4655592" y="933084"/>
        <a:ext cx="1161914" cy="464765"/>
      </dsp:txXfrm>
    </dsp:sp>
    <dsp:sp modelId="{A57FDD59-72C1-47FD-B04C-72DF0D4818C1}">
      <dsp:nvSpPr>
        <dsp:cNvPr id="0" name=""/>
        <dsp:cNvSpPr/>
      </dsp:nvSpPr>
      <dsp:spPr>
        <a:xfrm>
          <a:off x="1561995" y="1688328"/>
          <a:ext cx="522861" cy="52286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D6DFB4-4D69-49BD-B366-763EE12F1C0E}">
      <dsp:nvSpPr>
        <dsp:cNvPr id="0" name=""/>
        <dsp:cNvSpPr/>
      </dsp:nvSpPr>
      <dsp:spPr>
        <a:xfrm>
          <a:off x="1242469" y="2396360"/>
          <a:ext cx="1161914" cy="46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Re-read/clarify SAY instructions when asked by students</a:t>
          </a:r>
        </a:p>
      </dsp:txBody>
      <dsp:txXfrm>
        <a:off x="1242469" y="2396360"/>
        <a:ext cx="1161914" cy="464765"/>
      </dsp:txXfrm>
    </dsp:sp>
    <dsp:sp modelId="{561E5BAC-0850-4B83-A436-7A10EEB79FE9}">
      <dsp:nvSpPr>
        <dsp:cNvPr id="0" name=""/>
        <dsp:cNvSpPr/>
      </dsp:nvSpPr>
      <dsp:spPr>
        <a:xfrm>
          <a:off x="2927244" y="1688328"/>
          <a:ext cx="522861" cy="52286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1C1DBC-EC37-486F-A244-6D6C6E8430A7}">
      <dsp:nvSpPr>
        <dsp:cNvPr id="0" name=""/>
        <dsp:cNvSpPr/>
      </dsp:nvSpPr>
      <dsp:spPr>
        <a:xfrm>
          <a:off x="2607718" y="2396360"/>
          <a:ext cx="1161914" cy="46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Use proximity to keep students on task</a:t>
          </a:r>
        </a:p>
      </dsp:txBody>
      <dsp:txXfrm>
        <a:off x="2607718" y="2396360"/>
        <a:ext cx="1161914" cy="464765"/>
      </dsp:txXfrm>
    </dsp:sp>
    <dsp:sp modelId="{5467E323-B534-4398-854C-E84CD902FB4A}">
      <dsp:nvSpPr>
        <dsp:cNvPr id="0" name=""/>
        <dsp:cNvSpPr/>
      </dsp:nvSpPr>
      <dsp:spPr>
        <a:xfrm>
          <a:off x="4292493" y="1688328"/>
          <a:ext cx="522861" cy="522861"/>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C53FC7-2D32-45D8-81E8-8AD531622BC5}">
      <dsp:nvSpPr>
        <dsp:cNvPr id="0" name=""/>
        <dsp:cNvSpPr/>
      </dsp:nvSpPr>
      <dsp:spPr>
        <a:xfrm>
          <a:off x="3972967" y="2396360"/>
          <a:ext cx="1161914" cy="46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Use “continue working” script</a:t>
          </a:r>
        </a:p>
      </dsp:txBody>
      <dsp:txXfrm>
        <a:off x="3972967" y="2396360"/>
        <a:ext cx="1161914" cy="46476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6FFF0A-8223-7A8F-EAFE-F31795302D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E1C2625-0EA1-ABD9-1211-1F4DCFA72DB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944E12-D393-48FA-B20B-5CD63ED79603}" type="datetimeFigureOut">
              <a:rPr lang="en-US" smtClean="0"/>
              <a:t>2/3/2026</a:t>
            </a:fld>
            <a:endParaRPr lang="en-US" dirty="0"/>
          </a:p>
        </p:txBody>
      </p:sp>
      <p:sp>
        <p:nvSpPr>
          <p:cNvPr id="4" name="Footer Placeholder 3">
            <a:extLst>
              <a:ext uri="{FF2B5EF4-FFF2-40B4-BE49-F238E27FC236}">
                <a16:creationId xmlns:a16="http://schemas.microsoft.com/office/drawing/2014/main" id="{DF462663-F4B7-4231-F89E-C4385C879D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0144AF5-8A34-3B0F-AE0B-1747EFD40A2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20A81B9-95F3-4C49-83C4-94A2F8736961}" type="slidenum">
              <a:rPr lang="en-US" smtClean="0"/>
              <a:t>‹#›</a:t>
            </a:fld>
            <a:endParaRPr lang="en-US" dirty="0"/>
          </a:p>
        </p:txBody>
      </p:sp>
    </p:spTree>
    <p:extLst>
      <p:ext uri="{BB962C8B-B14F-4D97-AF65-F5344CB8AC3E}">
        <p14:creationId xmlns:p14="http://schemas.microsoft.com/office/powerpoint/2010/main" val="3965932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44</a:t>
            </a:fld>
            <a:endParaRPr lang="en-US" dirty="0"/>
          </a:p>
        </p:txBody>
      </p:sp>
    </p:spTree>
    <p:extLst>
      <p:ext uri="{BB962C8B-B14F-4D97-AF65-F5344CB8AC3E}">
        <p14:creationId xmlns:p14="http://schemas.microsoft.com/office/powerpoint/2010/main" val="934191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52921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0" name="Google Shape;51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078867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xfrm>
            <a:off x="838200" y="4572000"/>
            <a:ext cx="5127626" cy="899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endParaRPr lang="en-US" dirty="0"/>
          </a:p>
        </p:txBody>
      </p:sp>
    </p:spTree>
    <p:extLst>
      <p:ext uri="{BB962C8B-B14F-4D97-AF65-F5344CB8AC3E}">
        <p14:creationId xmlns:p14="http://schemas.microsoft.com/office/powerpoint/2010/main" val="401844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0846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a:extLst>
            <a:ext uri="{FF2B5EF4-FFF2-40B4-BE49-F238E27FC236}">
              <a16:creationId xmlns:a16="http://schemas.microsoft.com/office/drawing/2014/main" id="{81C1CB3D-CFAC-098D-F07B-0D10DBA80A5E}"/>
            </a:ext>
          </a:extLst>
        </p:cNvPr>
        <p:cNvGrpSpPr/>
        <p:nvPr/>
      </p:nvGrpSpPr>
      <p:grpSpPr>
        <a:xfrm>
          <a:off x="0" y="0"/>
          <a:ext cx="0" cy="0"/>
          <a:chOff x="0" y="0"/>
          <a:chExt cx="0" cy="0"/>
        </a:xfrm>
      </p:grpSpPr>
      <p:sp>
        <p:nvSpPr>
          <p:cNvPr id="492" name="Google Shape;492;p20:notes">
            <a:extLst>
              <a:ext uri="{FF2B5EF4-FFF2-40B4-BE49-F238E27FC236}">
                <a16:creationId xmlns:a16="http://schemas.microsoft.com/office/drawing/2014/main" id="{500D2BB4-19A6-F816-7CAC-8DB35A8EF2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a:extLst>
              <a:ext uri="{FF2B5EF4-FFF2-40B4-BE49-F238E27FC236}">
                <a16:creationId xmlns:a16="http://schemas.microsoft.com/office/drawing/2014/main" id="{CE51D2C5-E4C6-F739-A375-0B2EB559FFB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596111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6" name="Google Shape;48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78539799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78539799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844388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160479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78539799a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78539799a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19"/>
        <p:cNvGrpSpPr/>
        <p:nvPr/>
      </p:nvGrpSpPr>
      <p:grpSpPr>
        <a:xfrm>
          <a:off x="0" y="0"/>
          <a:ext cx="0" cy="0"/>
          <a:chOff x="0" y="0"/>
          <a:chExt cx="0" cy="0"/>
        </a:xfrm>
      </p:grpSpPr>
      <p:pic>
        <p:nvPicPr>
          <p:cNvPr id="123" name="Google Shape;123;p44"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sp>
        <p:nvSpPr>
          <p:cNvPr id="120" name="Google Shape;120;p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121" name="Google Shape;121;p4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2" name="Google Shape;122;p44"/>
          <p:cNvSpPr txBox="1">
            <a:spLocks noGrp="1"/>
          </p:cNvSpPr>
          <p:nvPr>
            <p:ph type="sldNum" idx="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124" name="Google Shape;124;p44" descr="CDE logo"/>
          <p:cNvPicPr preferRelativeResize="0"/>
          <p:nvPr/>
        </p:nvPicPr>
        <p:blipFill rotWithShape="1">
          <a:blip r:embed="rId3">
            <a:alphaModFix/>
          </a:blip>
          <a:srcRect/>
          <a:stretch/>
        </p:blipFill>
        <p:spPr>
          <a:xfrm>
            <a:off x="2294527" y="746675"/>
            <a:ext cx="1456100" cy="919150"/>
          </a:xfrm>
          <a:prstGeom prst="rect">
            <a:avLst/>
          </a:prstGeom>
          <a:noFill/>
          <a:ln>
            <a:noFill/>
          </a:ln>
        </p:spPr>
      </p:pic>
      <p:pic>
        <p:nvPicPr>
          <p:cNvPr id="125" name="Google Shape;125;p44" descr="A student sitting at a computer"/>
          <p:cNvPicPr preferRelativeResize="0"/>
          <p:nvPr/>
        </p:nvPicPr>
        <p:blipFill rotWithShape="1">
          <a:blip r:embed="rId4"/>
          <a:srcRect l="43912" r="17319"/>
          <a:stretch/>
        </p:blipFill>
        <p:spPr>
          <a:xfrm>
            <a:off x="6166870" y="0"/>
            <a:ext cx="2977130" cy="4335939"/>
          </a:xfrm>
          <a:prstGeom prst="rect">
            <a:avLst/>
          </a:prstGeom>
          <a:noFill/>
          <a:ln>
            <a:noFill/>
          </a:ln>
        </p:spPr>
      </p:pic>
      <p:sp>
        <p:nvSpPr>
          <p:cNvPr id="126" name="Google Shape;126;p44"/>
          <p:cNvSpPr txBox="1">
            <a:spLocks noGrp="1"/>
          </p:cNvSpPr>
          <p:nvPr>
            <p:ph type="title"/>
          </p:nvPr>
        </p:nvSpPr>
        <p:spPr>
          <a:xfrm>
            <a:off x="205527" y="1883375"/>
            <a:ext cx="5778300" cy="723625"/>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2200"/>
              <a:buFont typeface="Roboto"/>
              <a:buNone/>
              <a:defRPr sz="3200">
                <a:solidFill>
                  <a:schemeClr val="lt1"/>
                </a:solidFill>
                <a:latin typeface="+mj-lt"/>
                <a:ea typeface="Roboto"/>
                <a:cs typeface="Arial" panose="020B0604020202020204" pitchFamily="34" charset="0"/>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27" name="Google Shape;127;p44"/>
          <p:cNvSpPr txBox="1">
            <a:spLocks noGrp="1"/>
          </p:cNvSpPr>
          <p:nvPr>
            <p:ph type="title" idx="3"/>
          </p:nvPr>
        </p:nvSpPr>
        <p:spPr>
          <a:xfrm>
            <a:off x="205527" y="2960750"/>
            <a:ext cx="5778300" cy="10401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2200"/>
              <a:buFont typeface="Roboto"/>
              <a:buNone/>
              <a:defRPr sz="2200">
                <a:latin typeface="+mn-lt"/>
                <a:ea typeface="Roboto"/>
                <a:cs typeface="Arial" panose="020B0604020202020204" pitchFamily="34" charset="0"/>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09"/>
        <p:cNvGrpSpPr/>
        <p:nvPr/>
      </p:nvGrpSpPr>
      <p:grpSpPr>
        <a:xfrm>
          <a:off x="0" y="0"/>
          <a:ext cx="0" cy="0"/>
          <a:chOff x="0" y="0"/>
          <a:chExt cx="0" cy="0"/>
        </a:xfrm>
      </p:grpSpPr>
      <p:pic>
        <p:nvPicPr>
          <p:cNvPr id="210" name="Google Shape;210;p51"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1" name="Google Shape;211;p5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12" name="Google Shape;212;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chemeClr val="dk1"/>
              </a:solidFill>
              <a:latin typeface="Arial"/>
              <a:ea typeface="Arial"/>
              <a:cs typeface="Arial"/>
              <a:sym typeface="Arial"/>
            </a:endParaRPr>
          </a:p>
        </p:txBody>
      </p:sp>
      <p:pic>
        <p:nvPicPr>
          <p:cNvPr id="213" name="Google Shape;213;p51"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14" name="Google Shape;214;p51"/>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21"/>
        <p:cNvGrpSpPr/>
        <p:nvPr/>
      </p:nvGrpSpPr>
      <p:grpSpPr>
        <a:xfrm>
          <a:off x="0" y="0"/>
          <a:ext cx="0" cy="0"/>
          <a:chOff x="0" y="0"/>
          <a:chExt cx="0" cy="0"/>
        </a:xfrm>
      </p:grpSpPr>
      <p:pic>
        <p:nvPicPr>
          <p:cNvPr id="222" name="Google Shape;222;p5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5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24" name="Google Shape;224;p5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chemeClr val="dk1"/>
              </a:solidFill>
              <a:latin typeface="Arial"/>
              <a:ea typeface="Arial"/>
              <a:cs typeface="Arial"/>
              <a:sym typeface="Arial"/>
            </a:endParaRPr>
          </a:p>
        </p:txBody>
      </p:sp>
      <p:pic>
        <p:nvPicPr>
          <p:cNvPr id="225" name="Google Shape;225;p53"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26" name="Google Shape;226;p53"/>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27"/>
        <p:cNvGrpSpPr/>
        <p:nvPr/>
      </p:nvGrpSpPr>
      <p:grpSpPr>
        <a:xfrm>
          <a:off x="0" y="0"/>
          <a:ext cx="0" cy="0"/>
          <a:chOff x="0" y="0"/>
          <a:chExt cx="0" cy="0"/>
        </a:xfrm>
      </p:grpSpPr>
      <p:pic>
        <p:nvPicPr>
          <p:cNvPr id="228" name="Google Shape;228;p5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9" name="Google Shape;229;p5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30" name="Google Shape;230;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rgbClr val="FFFFFF"/>
              </a:solidFill>
              <a:latin typeface="Arial"/>
              <a:ea typeface="Arial"/>
              <a:cs typeface="Arial"/>
              <a:sym typeface="Arial"/>
            </a:endParaRPr>
          </a:p>
        </p:txBody>
      </p:sp>
      <p:pic>
        <p:nvPicPr>
          <p:cNvPr id="231" name="Google Shape;231;p54"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32" name="Google Shape;232;p54"/>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33"/>
        <p:cNvGrpSpPr/>
        <p:nvPr/>
      </p:nvGrpSpPr>
      <p:grpSpPr>
        <a:xfrm>
          <a:off x="0" y="0"/>
          <a:ext cx="0" cy="0"/>
          <a:chOff x="0" y="0"/>
          <a:chExt cx="0" cy="0"/>
        </a:xfrm>
      </p:grpSpPr>
      <p:pic>
        <p:nvPicPr>
          <p:cNvPr id="234" name="Google Shape;234;p55"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5" name="Google Shape;235;p5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mj-lt"/>
                <a:ea typeface="Roboto Medium" panose="02000000000000000000" pitchFamily="2" charset="0"/>
                <a:cs typeface="Roboto Medium" panose="02000000000000000000" pitchFamily="2" charset="0"/>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36" name="Google Shape;236;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chemeClr val="dk1"/>
              </a:solidFill>
              <a:latin typeface="Arial"/>
              <a:ea typeface="Arial"/>
              <a:cs typeface="Arial"/>
              <a:sym typeface="Arial"/>
            </a:endParaRPr>
          </a:p>
        </p:txBody>
      </p:sp>
      <p:pic>
        <p:nvPicPr>
          <p:cNvPr id="237" name="Google Shape;237;p55"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38" name="Google Shape;238;p55"/>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39"/>
        <p:cNvGrpSpPr/>
        <p:nvPr/>
      </p:nvGrpSpPr>
      <p:grpSpPr>
        <a:xfrm>
          <a:off x="0" y="0"/>
          <a:ext cx="0" cy="0"/>
          <a:chOff x="0" y="0"/>
          <a:chExt cx="0" cy="0"/>
        </a:xfrm>
      </p:grpSpPr>
      <p:pic>
        <p:nvPicPr>
          <p:cNvPr id="240" name="Google Shape;240;p5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1" name="Google Shape;241;p5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42" name="Google Shape;242;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rgbClr val="FFFFFF"/>
              </a:solidFill>
              <a:latin typeface="Arial"/>
              <a:ea typeface="Arial"/>
              <a:cs typeface="Arial"/>
              <a:sym typeface="Arial"/>
            </a:endParaRPr>
          </a:p>
        </p:txBody>
      </p:sp>
      <p:pic>
        <p:nvPicPr>
          <p:cNvPr id="243" name="Google Shape;243;p56"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44" name="Google Shape;244;p56"/>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4"/>
        <p:cNvGrpSpPr/>
        <p:nvPr/>
      </p:nvGrpSpPr>
      <p:grpSpPr>
        <a:xfrm>
          <a:off x="0" y="0"/>
          <a:ext cx="0" cy="0"/>
          <a:chOff x="0" y="0"/>
          <a:chExt cx="0" cy="0"/>
        </a:xfrm>
      </p:grpSpPr>
      <p:pic>
        <p:nvPicPr>
          <p:cNvPr id="275" name="Google Shape;275;p57"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sp>
        <p:nvSpPr>
          <p:cNvPr id="276" name="Google Shape;276;p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dirty="0"/>
          </a:p>
        </p:txBody>
      </p:sp>
      <p:sp>
        <p:nvSpPr>
          <p:cNvPr id="277" name="Google Shape;277;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rgbClr val="FFFFFF"/>
              </a:solidFill>
              <a:latin typeface="Arial"/>
              <a:ea typeface="Arial"/>
              <a:cs typeface="Arial"/>
              <a:sym typeface="Arial"/>
            </a:endParaRPr>
          </a:p>
        </p:txBody>
      </p:sp>
      <p:pic>
        <p:nvPicPr>
          <p:cNvPr id="278" name="Google Shape;278;p57"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79" name="Google Shape;279;p57"/>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userDrawn="1">
  <p:cSld name="TITLE_AND_TWO_COLUMNS">
    <p:spTree>
      <p:nvGrpSpPr>
        <p:cNvPr id="1" name="Shape 305"/>
        <p:cNvGrpSpPr/>
        <p:nvPr/>
      </p:nvGrpSpPr>
      <p:grpSpPr>
        <a:xfrm>
          <a:off x="0" y="0"/>
          <a:ext cx="0" cy="0"/>
          <a:chOff x="0" y="0"/>
          <a:chExt cx="0" cy="0"/>
        </a:xfrm>
      </p:grpSpPr>
      <p:pic>
        <p:nvPicPr>
          <p:cNvPr id="2" name="Google Shape;275;p57" descr="&quot;&quot;">
            <a:extLst>
              <a:ext uri="{FF2B5EF4-FFF2-40B4-BE49-F238E27FC236}">
                <a16:creationId xmlns:a16="http://schemas.microsoft.com/office/drawing/2014/main" id="{B0DA2041-2E3A-C0B1-FFA8-7FF41196F864}"/>
              </a:ext>
            </a:extLst>
          </p:cNvPr>
          <p:cNvPicPr preferRelativeResize="0"/>
          <p:nvPr userDrawn="1"/>
        </p:nvPicPr>
        <p:blipFill rotWithShape="1">
          <a:blip r:embed="rId2">
            <a:alphaModFix/>
          </a:blip>
          <a:srcRect/>
          <a:stretch/>
        </p:blipFill>
        <p:spPr>
          <a:xfrm>
            <a:off x="1" y="4320699"/>
            <a:ext cx="9144003" cy="830461"/>
          </a:xfrm>
          <a:prstGeom prst="rect">
            <a:avLst/>
          </a:prstGeom>
          <a:noFill/>
          <a:ln>
            <a:noFill/>
          </a:ln>
        </p:spPr>
      </p:pic>
      <p:sp>
        <p:nvSpPr>
          <p:cNvPr id="307" name="Google Shape;307;p61"/>
          <p:cNvSpPr txBox="1">
            <a:spLocks noGrp="1"/>
          </p:cNvSpPr>
          <p:nvPr>
            <p:ph type="body" idx="1"/>
          </p:nvPr>
        </p:nvSpPr>
        <p:spPr>
          <a:xfrm>
            <a:off x="311702" y="1152475"/>
            <a:ext cx="3999900" cy="3416400"/>
          </a:xfrm>
          <a:prstGeom prst="rect">
            <a:avLst/>
          </a:prstGeom>
          <a:noFill/>
          <a:ln>
            <a:noFill/>
          </a:ln>
        </p:spPr>
        <p:txBody>
          <a:bodyPr spcFirstLastPara="1" wrap="square" lIns="91425" tIns="91425" rIns="91425" bIns="91425" anchor="t" anchorCtr="0">
            <a:normAutofit/>
          </a:bodyPr>
          <a:lstStyle>
            <a:lvl1pPr marL="457189" lvl="0" indent="-317492" algn="l">
              <a:lnSpc>
                <a:spcPct val="115000"/>
              </a:lnSpc>
              <a:spcBef>
                <a:spcPts val="0"/>
              </a:spcBef>
              <a:spcAft>
                <a:spcPts val="0"/>
              </a:spcAft>
              <a:buSzPts val="1400"/>
              <a:buFont typeface="Arial" panose="020B0604020202020204" pitchFamily="34" charset="0"/>
              <a:buChar char="•"/>
              <a:defRPr sz="1400">
                <a:solidFill>
                  <a:schemeClr val="tx1"/>
                </a:solidFill>
              </a:defRPr>
            </a:lvl1pPr>
            <a:lvl2pPr marL="914377" lvl="1" indent="-304792" algn="l">
              <a:lnSpc>
                <a:spcPct val="115000"/>
              </a:lnSpc>
              <a:spcBef>
                <a:spcPts val="0"/>
              </a:spcBef>
              <a:spcAft>
                <a:spcPts val="0"/>
              </a:spcAft>
              <a:buSzPts val="1200"/>
              <a:buChar char="○"/>
              <a:defRPr sz="1200"/>
            </a:lvl2pPr>
            <a:lvl3pPr marL="1371566" lvl="2" indent="-304792" algn="l">
              <a:lnSpc>
                <a:spcPct val="115000"/>
              </a:lnSpc>
              <a:spcBef>
                <a:spcPts val="0"/>
              </a:spcBef>
              <a:spcAft>
                <a:spcPts val="0"/>
              </a:spcAft>
              <a:buSzPts val="1200"/>
              <a:buChar char="■"/>
              <a:defRPr sz="1200"/>
            </a:lvl3pPr>
            <a:lvl4pPr marL="1828754" lvl="3" indent="-304792" algn="l">
              <a:lnSpc>
                <a:spcPct val="115000"/>
              </a:lnSpc>
              <a:spcBef>
                <a:spcPts val="0"/>
              </a:spcBef>
              <a:spcAft>
                <a:spcPts val="0"/>
              </a:spcAft>
              <a:buSzPts val="1200"/>
              <a:buChar char="●"/>
              <a:defRPr sz="1200"/>
            </a:lvl4pPr>
            <a:lvl5pPr marL="2285943" lvl="4" indent="-304792" algn="l">
              <a:lnSpc>
                <a:spcPct val="115000"/>
              </a:lnSpc>
              <a:spcBef>
                <a:spcPts val="0"/>
              </a:spcBef>
              <a:spcAft>
                <a:spcPts val="0"/>
              </a:spcAft>
              <a:buSzPts val="1200"/>
              <a:buChar char="○"/>
              <a:defRPr sz="1200"/>
            </a:lvl5pPr>
            <a:lvl6pPr marL="2743131" lvl="5" indent="-304792" algn="l">
              <a:lnSpc>
                <a:spcPct val="115000"/>
              </a:lnSpc>
              <a:spcBef>
                <a:spcPts val="0"/>
              </a:spcBef>
              <a:spcAft>
                <a:spcPts val="0"/>
              </a:spcAft>
              <a:buSzPts val="1200"/>
              <a:buChar char="■"/>
              <a:defRPr sz="1200"/>
            </a:lvl6pPr>
            <a:lvl7pPr marL="3200320" lvl="6" indent="-304792" algn="l">
              <a:lnSpc>
                <a:spcPct val="115000"/>
              </a:lnSpc>
              <a:spcBef>
                <a:spcPts val="0"/>
              </a:spcBef>
              <a:spcAft>
                <a:spcPts val="0"/>
              </a:spcAft>
              <a:buSzPts val="1200"/>
              <a:buChar char="●"/>
              <a:defRPr sz="1200"/>
            </a:lvl7pPr>
            <a:lvl8pPr marL="3657509" lvl="7" indent="-304792" algn="l">
              <a:lnSpc>
                <a:spcPct val="115000"/>
              </a:lnSpc>
              <a:spcBef>
                <a:spcPts val="0"/>
              </a:spcBef>
              <a:spcAft>
                <a:spcPts val="0"/>
              </a:spcAft>
              <a:buSzPts val="1200"/>
              <a:buChar char="○"/>
              <a:defRPr sz="1200"/>
            </a:lvl8pPr>
            <a:lvl9pPr marL="4114697" lvl="8" indent="-304792" algn="l">
              <a:lnSpc>
                <a:spcPct val="115000"/>
              </a:lnSpc>
              <a:spcBef>
                <a:spcPts val="0"/>
              </a:spcBef>
              <a:spcAft>
                <a:spcPts val="0"/>
              </a:spcAft>
              <a:buSzPts val="1200"/>
              <a:buChar char="■"/>
              <a:defRPr sz="1200"/>
            </a:lvl9pPr>
          </a:lstStyle>
          <a:p>
            <a:endParaRPr dirty="0"/>
          </a:p>
        </p:txBody>
      </p:sp>
      <p:sp>
        <p:nvSpPr>
          <p:cNvPr id="308" name="Google Shape;308;p61"/>
          <p:cNvSpPr txBox="1">
            <a:spLocks noGrp="1"/>
          </p:cNvSpPr>
          <p:nvPr>
            <p:ph type="body" idx="2"/>
          </p:nvPr>
        </p:nvSpPr>
        <p:spPr>
          <a:xfrm>
            <a:off x="4832402" y="1152475"/>
            <a:ext cx="3999900" cy="3416400"/>
          </a:xfrm>
          <a:prstGeom prst="rect">
            <a:avLst/>
          </a:prstGeom>
          <a:noFill/>
          <a:ln>
            <a:noFill/>
          </a:ln>
        </p:spPr>
        <p:txBody>
          <a:bodyPr spcFirstLastPara="1" wrap="square" lIns="91425" tIns="91425" rIns="91425" bIns="91425" anchor="t" anchorCtr="0">
            <a:normAutofit/>
          </a:bodyPr>
          <a:lstStyle>
            <a:lvl1pPr marL="457189" lvl="0" indent="-317492" algn="l">
              <a:lnSpc>
                <a:spcPct val="115000"/>
              </a:lnSpc>
              <a:spcBef>
                <a:spcPts val="0"/>
              </a:spcBef>
              <a:spcAft>
                <a:spcPts val="0"/>
              </a:spcAft>
              <a:buSzPts val="1400"/>
              <a:buFont typeface="Arial" panose="020B0604020202020204" pitchFamily="34" charset="0"/>
              <a:buChar char="•"/>
              <a:defRPr sz="1400">
                <a:solidFill>
                  <a:schemeClr val="tx1"/>
                </a:solidFill>
              </a:defRPr>
            </a:lvl1pPr>
            <a:lvl2pPr marL="914377" lvl="1" indent="-304792" algn="l">
              <a:lnSpc>
                <a:spcPct val="115000"/>
              </a:lnSpc>
              <a:spcBef>
                <a:spcPts val="0"/>
              </a:spcBef>
              <a:spcAft>
                <a:spcPts val="0"/>
              </a:spcAft>
              <a:buSzPts val="1200"/>
              <a:buChar char="○"/>
              <a:defRPr sz="1200"/>
            </a:lvl2pPr>
            <a:lvl3pPr marL="1371566" lvl="2" indent="-304792" algn="l">
              <a:lnSpc>
                <a:spcPct val="115000"/>
              </a:lnSpc>
              <a:spcBef>
                <a:spcPts val="0"/>
              </a:spcBef>
              <a:spcAft>
                <a:spcPts val="0"/>
              </a:spcAft>
              <a:buSzPts val="1200"/>
              <a:buChar char="■"/>
              <a:defRPr sz="1200"/>
            </a:lvl3pPr>
            <a:lvl4pPr marL="1828754" lvl="3" indent="-304792" algn="l">
              <a:lnSpc>
                <a:spcPct val="115000"/>
              </a:lnSpc>
              <a:spcBef>
                <a:spcPts val="0"/>
              </a:spcBef>
              <a:spcAft>
                <a:spcPts val="0"/>
              </a:spcAft>
              <a:buSzPts val="1200"/>
              <a:buChar char="●"/>
              <a:defRPr sz="1200"/>
            </a:lvl4pPr>
            <a:lvl5pPr marL="2285943" lvl="4" indent="-304792" algn="l">
              <a:lnSpc>
                <a:spcPct val="115000"/>
              </a:lnSpc>
              <a:spcBef>
                <a:spcPts val="0"/>
              </a:spcBef>
              <a:spcAft>
                <a:spcPts val="0"/>
              </a:spcAft>
              <a:buSzPts val="1200"/>
              <a:buChar char="○"/>
              <a:defRPr sz="1200"/>
            </a:lvl5pPr>
            <a:lvl6pPr marL="2743131" lvl="5" indent="-304792" algn="l">
              <a:lnSpc>
                <a:spcPct val="115000"/>
              </a:lnSpc>
              <a:spcBef>
                <a:spcPts val="0"/>
              </a:spcBef>
              <a:spcAft>
                <a:spcPts val="0"/>
              </a:spcAft>
              <a:buSzPts val="1200"/>
              <a:buChar char="■"/>
              <a:defRPr sz="1200"/>
            </a:lvl6pPr>
            <a:lvl7pPr marL="3200320" lvl="6" indent="-304792" algn="l">
              <a:lnSpc>
                <a:spcPct val="115000"/>
              </a:lnSpc>
              <a:spcBef>
                <a:spcPts val="0"/>
              </a:spcBef>
              <a:spcAft>
                <a:spcPts val="0"/>
              </a:spcAft>
              <a:buSzPts val="1200"/>
              <a:buChar char="●"/>
              <a:defRPr sz="1200"/>
            </a:lvl7pPr>
            <a:lvl8pPr marL="3657509" lvl="7" indent="-304792" algn="l">
              <a:lnSpc>
                <a:spcPct val="115000"/>
              </a:lnSpc>
              <a:spcBef>
                <a:spcPts val="0"/>
              </a:spcBef>
              <a:spcAft>
                <a:spcPts val="0"/>
              </a:spcAft>
              <a:buSzPts val="1200"/>
              <a:buChar char="○"/>
              <a:defRPr sz="1200"/>
            </a:lvl8pPr>
            <a:lvl9pPr marL="4114697" lvl="8" indent="-304792" algn="l">
              <a:lnSpc>
                <a:spcPct val="115000"/>
              </a:lnSpc>
              <a:spcBef>
                <a:spcPts val="0"/>
              </a:spcBef>
              <a:spcAft>
                <a:spcPts val="0"/>
              </a:spcAft>
              <a:buSzPts val="1200"/>
              <a:buChar char="■"/>
              <a:defRPr sz="1200"/>
            </a:lvl9pPr>
          </a:lstStyle>
          <a:p>
            <a:endParaRPr dirty="0"/>
          </a:p>
        </p:txBody>
      </p:sp>
      <p:sp>
        <p:nvSpPr>
          <p:cNvPr id="309" name="Google Shape;309;p61"/>
          <p:cNvSpPr txBox="1">
            <a:spLocks noGrp="1"/>
          </p:cNvSpPr>
          <p:nvPr>
            <p:ph type="sldNum" idx="12"/>
          </p:nvPr>
        </p:nvSpPr>
        <p:spPr>
          <a:xfrm>
            <a:off x="8557951" y="4759464"/>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3" name="Google Shape;278;p57" descr="CDE logo">
            <a:extLst>
              <a:ext uri="{FF2B5EF4-FFF2-40B4-BE49-F238E27FC236}">
                <a16:creationId xmlns:a16="http://schemas.microsoft.com/office/drawing/2014/main" id="{0DFAB354-1BA5-4A54-79B5-549D3361B86F}"/>
              </a:ext>
            </a:extLst>
          </p:cNvPr>
          <p:cNvPicPr preferRelativeResize="0"/>
          <p:nvPr userDrawn="1"/>
        </p:nvPicPr>
        <p:blipFill rotWithShape="1">
          <a:blip r:embed="rId3">
            <a:alphaModFix/>
          </a:blip>
          <a:srcRect/>
          <a:stretch/>
        </p:blipFill>
        <p:spPr>
          <a:xfrm>
            <a:off x="8002153" y="4518329"/>
            <a:ext cx="924425" cy="403399"/>
          </a:xfrm>
          <a:prstGeom prst="rect">
            <a:avLst/>
          </a:prstGeom>
          <a:noFill/>
          <a:ln>
            <a:noFill/>
          </a:ln>
        </p:spPr>
      </p:pic>
      <p:cxnSp>
        <p:nvCxnSpPr>
          <p:cNvPr id="4" name="Google Shape;180;p47" descr="&quot;&quot;">
            <a:extLst>
              <a:ext uri="{FF2B5EF4-FFF2-40B4-BE49-F238E27FC236}">
                <a16:creationId xmlns:a16="http://schemas.microsoft.com/office/drawing/2014/main" id="{5DA14023-F8AA-17A7-AA2F-55084CAC74B2}"/>
              </a:ext>
            </a:extLst>
          </p:cNvPr>
          <p:cNvCxnSpPr>
            <a:cxnSpLocks/>
          </p:cNvCxnSpPr>
          <p:nvPr userDrawn="1"/>
        </p:nvCxnSpPr>
        <p:spPr>
          <a:xfrm>
            <a:off x="0" y="918350"/>
            <a:ext cx="8832302" cy="0"/>
          </a:xfrm>
          <a:prstGeom prst="straightConnector1">
            <a:avLst/>
          </a:prstGeom>
          <a:noFill/>
          <a:ln w="19050" cap="flat" cmpd="sng">
            <a:solidFill>
              <a:srgbClr val="488BC9"/>
            </a:solidFill>
            <a:prstDash val="solid"/>
            <a:round/>
            <a:headEnd type="none" w="sm" len="sm"/>
            <a:tailEnd type="none" w="sm" len="sm"/>
          </a:ln>
        </p:spPr>
      </p:cxnSp>
      <p:sp>
        <p:nvSpPr>
          <p:cNvPr id="5" name="Google Shape;181;p47">
            <a:extLst>
              <a:ext uri="{FF2B5EF4-FFF2-40B4-BE49-F238E27FC236}">
                <a16:creationId xmlns:a16="http://schemas.microsoft.com/office/drawing/2014/main" id="{FF3A4933-CBFC-094E-EA63-8ABD21EA97D8}"/>
              </a:ext>
            </a:extLst>
          </p:cNvPr>
          <p:cNvSpPr txBox="1">
            <a:spLocks noGrp="1"/>
          </p:cNvSpPr>
          <p:nvPr>
            <p:ph type="title"/>
          </p:nvPr>
        </p:nvSpPr>
        <p:spPr>
          <a:xfrm>
            <a:off x="311702" y="105100"/>
            <a:ext cx="85206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800">
                <a:solidFill>
                  <a:schemeClr val="dk1"/>
                </a:solidFill>
                <a:latin typeface="+mj-lt"/>
                <a:ea typeface="Roboto"/>
                <a:cs typeface="Arial" panose="020B06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310"/>
        <p:cNvGrpSpPr/>
        <p:nvPr/>
      </p:nvGrpSpPr>
      <p:grpSpPr>
        <a:xfrm>
          <a:off x="0" y="0"/>
          <a:ext cx="0" cy="0"/>
          <a:chOff x="0" y="0"/>
          <a:chExt cx="0" cy="0"/>
        </a:xfrm>
      </p:grpSpPr>
      <p:sp>
        <p:nvSpPr>
          <p:cNvPr id="312" name="Google Shape;312;p6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2" name="Google Shape;181;p47">
            <a:extLst>
              <a:ext uri="{FF2B5EF4-FFF2-40B4-BE49-F238E27FC236}">
                <a16:creationId xmlns:a16="http://schemas.microsoft.com/office/drawing/2014/main" id="{79DCCA72-9CC9-6FD6-469B-72D3795EA3DC}"/>
              </a:ext>
            </a:extLst>
          </p:cNvPr>
          <p:cNvSpPr txBox="1">
            <a:spLocks noGrp="1"/>
          </p:cNvSpPr>
          <p:nvPr>
            <p:ph type="title"/>
          </p:nvPr>
        </p:nvSpPr>
        <p:spPr>
          <a:xfrm>
            <a:off x="311702"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32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189" lvl="0" indent="-304792" algn="l">
              <a:lnSpc>
                <a:spcPct val="115000"/>
              </a:lnSpc>
              <a:spcBef>
                <a:spcPts val="0"/>
              </a:spcBef>
              <a:spcAft>
                <a:spcPts val="0"/>
              </a:spcAft>
              <a:buSzPts val="1200"/>
              <a:buChar char="●"/>
              <a:defRPr sz="1200"/>
            </a:lvl1pPr>
            <a:lvl2pPr marL="914377" lvl="1" indent="-304792" algn="l">
              <a:lnSpc>
                <a:spcPct val="115000"/>
              </a:lnSpc>
              <a:spcBef>
                <a:spcPts val="0"/>
              </a:spcBef>
              <a:spcAft>
                <a:spcPts val="0"/>
              </a:spcAft>
              <a:buSzPts val="1200"/>
              <a:buChar char="○"/>
              <a:defRPr sz="1200"/>
            </a:lvl2pPr>
            <a:lvl3pPr marL="1371566" lvl="2" indent="-304792" algn="l">
              <a:lnSpc>
                <a:spcPct val="115000"/>
              </a:lnSpc>
              <a:spcBef>
                <a:spcPts val="0"/>
              </a:spcBef>
              <a:spcAft>
                <a:spcPts val="0"/>
              </a:spcAft>
              <a:buSzPts val="1200"/>
              <a:buChar char="■"/>
              <a:defRPr sz="1200"/>
            </a:lvl3pPr>
            <a:lvl4pPr marL="1828754" lvl="3" indent="-304792" algn="l">
              <a:lnSpc>
                <a:spcPct val="115000"/>
              </a:lnSpc>
              <a:spcBef>
                <a:spcPts val="0"/>
              </a:spcBef>
              <a:spcAft>
                <a:spcPts val="0"/>
              </a:spcAft>
              <a:buSzPts val="1200"/>
              <a:buChar char="●"/>
              <a:defRPr sz="1200"/>
            </a:lvl4pPr>
            <a:lvl5pPr marL="2285943" lvl="4" indent="-304792" algn="l">
              <a:lnSpc>
                <a:spcPct val="115000"/>
              </a:lnSpc>
              <a:spcBef>
                <a:spcPts val="0"/>
              </a:spcBef>
              <a:spcAft>
                <a:spcPts val="0"/>
              </a:spcAft>
              <a:buSzPts val="1200"/>
              <a:buChar char="○"/>
              <a:defRPr sz="1200"/>
            </a:lvl5pPr>
            <a:lvl6pPr marL="2743131" lvl="5" indent="-304792" algn="l">
              <a:lnSpc>
                <a:spcPct val="115000"/>
              </a:lnSpc>
              <a:spcBef>
                <a:spcPts val="0"/>
              </a:spcBef>
              <a:spcAft>
                <a:spcPts val="0"/>
              </a:spcAft>
              <a:buSzPts val="1200"/>
              <a:buChar char="■"/>
              <a:defRPr sz="1200"/>
            </a:lvl6pPr>
            <a:lvl7pPr marL="3200320" lvl="6" indent="-304792" algn="l">
              <a:lnSpc>
                <a:spcPct val="115000"/>
              </a:lnSpc>
              <a:spcBef>
                <a:spcPts val="0"/>
              </a:spcBef>
              <a:spcAft>
                <a:spcPts val="0"/>
              </a:spcAft>
              <a:buSzPts val="1200"/>
              <a:buChar char="●"/>
              <a:defRPr sz="1200"/>
            </a:lvl7pPr>
            <a:lvl8pPr marL="3657509" lvl="7" indent="-304792" algn="l">
              <a:lnSpc>
                <a:spcPct val="115000"/>
              </a:lnSpc>
              <a:spcBef>
                <a:spcPts val="0"/>
              </a:spcBef>
              <a:spcAft>
                <a:spcPts val="0"/>
              </a:spcAft>
              <a:buSzPts val="1200"/>
              <a:buChar char="○"/>
              <a:defRPr sz="1200"/>
            </a:lvl8pPr>
            <a:lvl9pPr marL="4114697" lvl="8" indent="-304792" algn="l">
              <a:lnSpc>
                <a:spcPct val="115000"/>
              </a:lnSpc>
              <a:spcBef>
                <a:spcPts val="0"/>
              </a:spcBef>
              <a:spcAft>
                <a:spcPts val="0"/>
              </a:spcAft>
              <a:buSzPts val="1200"/>
              <a:buChar char="■"/>
              <a:defRPr sz="1200"/>
            </a:lvl9pPr>
          </a:lstStyle>
          <a:p>
            <a:endParaRPr/>
          </a:p>
        </p:txBody>
      </p:sp>
      <p:sp>
        <p:nvSpPr>
          <p:cNvPr id="316" name="Google Shape;316;p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
        <p:cNvGrpSpPr/>
        <p:nvPr/>
      </p:nvGrpSpPr>
      <p:grpSpPr>
        <a:xfrm>
          <a:off x="0" y="0"/>
          <a:ext cx="0" cy="0"/>
          <a:chOff x="0" y="0"/>
          <a:chExt cx="0" cy="0"/>
        </a:xfrm>
      </p:grpSpPr>
      <p:sp>
        <p:nvSpPr>
          <p:cNvPr id="318" name="Google Shape;318;p64"/>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9" name="Google Shape;319;p6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Blue" preserve="1">
  <p:cSld name="1_Slide with image - Blue">
    <p:spTree>
      <p:nvGrpSpPr>
        <p:cNvPr id="1" name="Shape 178"/>
        <p:cNvGrpSpPr/>
        <p:nvPr/>
      </p:nvGrpSpPr>
      <p:grpSpPr>
        <a:xfrm>
          <a:off x="0" y="0"/>
          <a:ext cx="0" cy="0"/>
          <a:chOff x="0" y="0"/>
          <a:chExt cx="0" cy="0"/>
        </a:xfrm>
      </p:grpSpPr>
      <p:pic>
        <p:nvPicPr>
          <p:cNvPr id="179" name="Google Shape;179;p47"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cxnSp>
        <p:nvCxnSpPr>
          <p:cNvPr id="180" name="Google Shape;180;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1" name="Google Shape;181;p47"/>
          <p:cNvSpPr txBox="1">
            <a:spLocks noGrp="1"/>
          </p:cNvSpPr>
          <p:nvPr>
            <p:ph type="title"/>
          </p:nvPr>
        </p:nvSpPr>
        <p:spPr>
          <a:xfrm>
            <a:off x="311702"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800">
                <a:solidFill>
                  <a:schemeClr val="dk1"/>
                </a:solidFill>
                <a:latin typeface="+mj-lt"/>
                <a:ea typeface="Roboto"/>
                <a:cs typeface="Arial" panose="020B06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82" name="Google Shape;182;p47"/>
          <p:cNvSpPr txBox="1">
            <a:spLocks noGrp="1"/>
          </p:cNvSpPr>
          <p:nvPr>
            <p:ph type="body" idx="1"/>
          </p:nvPr>
        </p:nvSpPr>
        <p:spPr>
          <a:xfrm>
            <a:off x="311702" y="1152475"/>
            <a:ext cx="5277900" cy="3034800"/>
          </a:xfrm>
          <a:prstGeom prst="rect">
            <a:avLst/>
          </a:prstGeom>
          <a:noFill/>
          <a:ln>
            <a:noFill/>
          </a:ln>
        </p:spPr>
        <p:txBody>
          <a:bodyPr spcFirstLastPara="1" wrap="square" lIns="91425" tIns="91425" rIns="91425" bIns="91425" anchor="t" anchorCtr="0">
            <a:normAutofit/>
          </a:bodyPr>
          <a:lstStyle>
            <a:lvl1pPr marL="457189" lvl="0" indent="-330192" algn="l">
              <a:lnSpc>
                <a:spcPct val="115000"/>
              </a:lnSpc>
              <a:spcBef>
                <a:spcPts val="0"/>
              </a:spcBef>
              <a:spcAft>
                <a:spcPts val="0"/>
              </a:spcAft>
              <a:buClr>
                <a:schemeClr val="dk1"/>
              </a:buClr>
              <a:buSzPts val="1600"/>
              <a:buFont typeface="Arial" panose="020B0604020202020204" pitchFamily="34" charset="0"/>
              <a:buChar char="•"/>
              <a:defRPr sz="1600">
                <a:solidFill>
                  <a:schemeClr val="dk1"/>
                </a:solidFill>
                <a:latin typeface="+mn-lt"/>
                <a:ea typeface="Roboto"/>
                <a:cs typeface="Arial" panose="020B0604020202020204" pitchFamily="34" charset="0"/>
                <a:sym typeface="Roboto"/>
              </a:defRPr>
            </a:lvl1pPr>
            <a:lvl2pPr marL="914377" lvl="1"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566" lvl="2"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754" lvl="3"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5943" lvl="4"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131" lvl="5"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320" lvl="6"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509" lvl="7"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697" lvl="8"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83" name="Google Shape;183;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mn-lt"/>
                <a:ea typeface="Roboto"/>
                <a:cs typeface="Arial" panose="020B0604020202020204" pitchFamily="34" charset="0"/>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dirty="0"/>
          </a:p>
        </p:txBody>
      </p:sp>
      <p:sp>
        <p:nvSpPr>
          <p:cNvPr id="185" name="Google Shape;18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dirty="0">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rgbClr val="FFFFFF"/>
              </a:solidFill>
              <a:latin typeface="Arial"/>
              <a:ea typeface="Arial"/>
              <a:cs typeface="Arial"/>
              <a:sym typeface="Arial"/>
            </a:endParaRPr>
          </a:p>
        </p:txBody>
      </p:sp>
      <p:pic>
        <p:nvPicPr>
          <p:cNvPr id="186" name="Google Shape;186;p47"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187" name="Google Shape;187;p47"/>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mn-lt"/>
                <a:ea typeface="Roboto"/>
                <a:cs typeface="Arial" panose="020B0604020202020204" pitchFamily="34" charset="0"/>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dirty="0"/>
          </a:p>
        </p:txBody>
      </p:sp>
      <p:pic>
        <p:nvPicPr>
          <p:cNvPr id="3" name="Google Shape;283;p58" descr="Photo of elementary students and teacher">
            <a:extLst>
              <a:ext uri="{FF2B5EF4-FFF2-40B4-BE49-F238E27FC236}">
                <a16:creationId xmlns:a16="http://schemas.microsoft.com/office/drawing/2014/main" id="{F10A5198-3BFD-A3DC-E24E-47A3C5C1B8C8}"/>
              </a:ext>
            </a:extLst>
          </p:cNvPr>
          <p:cNvPicPr preferRelativeResize="0"/>
          <p:nvPr userDrawn="1"/>
        </p:nvPicPr>
        <p:blipFill rotWithShape="1">
          <a:blip r:embed="rId4">
            <a:alphaModFix/>
          </a:blip>
          <a:srcRect/>
          <a:stretch/>
        </p:blipFill>
        <p:spPr>
          <a:xfrm>
            <a:off x="6033545" y="616829"/>
            <a:ext cx="3110675" cy="3034799"/>
          </a:xfrm>
          <a:prstGeom prst="rect">
            <a:avLst/>
          </a:prstGeom>
          <a:noFill/>
          <a:ln>
            <a:noFill/>
          </a:ln>
        </p:spPr>
      </p:pic>
    </p:spTree>
    <p:extLst>
      <p:ext uri="{BB962C8B-B14F-4D97-AF65-F5344CB8AC3E}">
        <p14:creationId xmlns:p14="http://schemas.microsoft.com/office/powerpoint/2010/main" val="170146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 name="Google Shape;121;p44" descr="&quot;&quot;">
            <a:extLst>
              <a:ext uri="{FF2B5EF4-FFF2-40B4-BE49-F238E27FC236}">
                <a16:creationId xmlns:a16="http://schemas.microsoft.com/office/drawing/2014/main" id="{FD641D1F-0D26-BC46-622F-DF0C6CFDB018}"/>
              </a:ext>
            </a:extLst>
          </p:cNvPr>
          <p:cNvSpPr/>
          <p:nvPr userDrawn="1"/>
        </p:nvSpPr>
        <p:spPr>
          <a:xfrm>
            <a:off x="1125" y="0"/>
            <a:ext cx="4570875"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bg1"/>
              </a:solidFill>
              <a:latin typeface="Arial"/>
              <a:ea typeface="Arial"/>
              <a:cs typeface="Arial"/>
              <a:sym typeface="Arial"/>
            </a:endParaRPr>
          </a:p>
        </p:txBody>
      </p:sp>
      <p:sp>
        <p:nvSpPr>
          <p:cNvPr id="321" name="Google Shape;32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2" name="Google Shape;32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3200">
                <a:solidFill>
                  <a:schemeClr val="bg1"/>
                </a:solidFill>
                <a:latin typeface="+mj-lt"/>
                <a:ea typeface="Roboto" panose="02000000000000000000" pitchFamily="2" charset="0"/>
                <a:cs typeface="Arial" panose="020B0604020202020204" pitchFamily="34" charset="0"/>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dirty="0"/>
          </a:p>
        </p:txBody>
      </p:sp>
      <p:sp>
        <p:nvSpPr>
          <p:cNvPr id="323" name="Google Shape;32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solidFill>
                  <a:schemeClr val="tx1"/>
                </a:solidFill>
                <a:latin typeface="+mj-lt"/>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324" name="Google Shape;32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189" lvl="0" indent="-342891" algn="l">
              <a:lnSpc>
                <a:spcPct val="115000"/>
              </a:lnSpc>
              <a:spcBef>
                <a:spcPts val="0"/>
              </a:spcBef>
              <a:spcAft>
                <a:spcPts val="0"/>
              </a:spcAft>
              <a:buSzPts val="1800"/>
              <a:buFont typeface="Arial" panose="020B0604020202020204" pitchFamily="34" charset="0"/>
              <a:buChar char="•"/>
              <a:defRPr>
                <a:solidFill>
                  <a:schemeClr val="tx1"/>
                </a:solidFill>
              </a:defRPr>
            </a:lvl1pPr>
            <a:lvl2pPr marL="914377"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1"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dirty="0"/>
          </a:p>
        </p:txBody>
      </p:sp>
      <p:sp>
        <p:nvSpPr>
          <p:cNvPr id="325" name="Google Shape;325;p65"/>
          <p:cNvSpPr txBox="1">
            <a:spLocks noGrp="1"/>
          </p:cNvSpPr>
          <p:nvPr>
            <p:ph type="sldNum" idx="12"/>
          </p:nvPr>
        </p:nvSpPr>
        <p:spPr>
          <a:xfrm>
            <a:off x="8595302" y="473494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4" name="Google Shape;146;p45" descr="CDE logo">
            <a:extLst>
              <a:ext uri="{FF2B5EF4-FFF2-40B4-BE49-F238E27FC236}">
                <a16:creationId xmlns:a16="http://schemas.microsoft.com/office/drawing/2014/main" id="{ED0E498D-C00B-1CC5-4706-46F18DE746BF}"/>
              </a:ext>
            </a:extLst>
          </p:cNvPr>
          <p:cNvPicPr preferRelativeResize="0"/>
          <p:nvPr userDrawn="1"/>
        </p:nvPicPr>
        <p:blipFill rotWithShape="1">
          <a:blip r:embed="rId2">
            <a:alphaModFix/>
          </a:blip>
          <a:srcRect/>
          <a:stretch/>
        </p:blipFill>
        <p:spPr>
          <a:xfrm>
            <a:off x="8002153" y="4518329"/>
            <a:ext cx="924425" cy="4033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189" lvl="0" indent="-228594" algn="l">
              <a:lnSpc>
                <a:spcPct val="100000"/>
              </a:lnSpc>
              <a:spcBef>
                <a:spcPts val="0"/>
              </a:spcBef>
              <a:spcAft>
                <a:spcPts val="0"/>
              </a:spcAft>
              <a:buSzPts val="1800"/>
              <a:buNone/>
              <a:defRPr/>
            </a:lvl1pPr>
          </a:lstStyle>
          <a:p>
            <a:endParaRPr/>
          </a:p>
        </p:txBody>
      </p:sp>
      <p:sp>
        <p:nvSpPr>
          <p:cNvPr id="328" name="Google Shape;328;p6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189" lvl="0" indent="-342891" algn="ctr">
              <a:lnSpc>
                <a:spcPct val="115000"/>
              </a:lnSpc>
              <a:spcBef>
                <a:spcPts val="0"/>
              </a:spcBef>
              <a:spcAft>
                <a:spcPts val="0"/>
              </a:spcAft>
              <a:buSzPts val="1800"/>
              <a:buChar char="●"/>
              <a:defRPr/>
            </a:lvl1pPr>
            <a:lvl2pPr marL="914377" lvl="1" indent="-317492" algn="ctr">
              <a:lnSpc>
                <a:spcPct val="115000"/>
              </a:lnSpc>
              <a:spcBef>
                <a:spcPts val="0"/>
              </a:spcBef>
              <a:spcAft>
                <a:spcPts val="0"/>
              </a:spcAft>
              <a:buSzPts val="1400"/>
              <a:buChar char="○"/>
              <a:defRPr/>
            </a:lvl2pPr>
            <a:lvl3pPr marL="1371566" lvl="2" indent="-317492" algn="ctr">
              <a:lnSpc>
                <a:spcPct val="115000"/>
              </a:lnSpc>
              <a:spcBef>
                <a:spcPts val="0"/>
              </a:spcBef>
              <a:spcAft>
                <a:spcPts val="0"/>
              </a:spcAft>
              <a:buSzPts val="1400"/>
              <a:buChar char="■"/>
              <a:defRPr/>
            </a:lvl3pPr>
            <a:lvl4pPr marL="1828754" lvl="3" indent="-317492" algn="ctr">
              <a:lnSpc>
                <a:spcPct val="115000"/>
              </a:lnSpc>
              <a:spcBef>
                <a:spcPts val="0"/>
              </a:spcBef>
              <a:spcAft>
                <a:spcPts val="0"/>
              </a:spcAft>
              <a:buSzPts val="1400"/>
              <a:buChar char="●"/>
              <a:defRPr/>
            </a:lvl4pPr>
            <a:lvl5pPr marL="2285943" lvl="4" indent="-317492" algn="ctr">
              <a:lnSpc>
                <a:spcPct val="115000"/>
              </a:lnSpc>
              <a:spcBef>
                <a:spcPts val="0"/>
              </a:spcBef>
              <a:spcAft>
                <a:spcPts val="0"/>
              </a:spcAft>
              <a:buSzPts val="1400"/>
              <a:buChar char="○"/>
              <a:defRPr/>
            </a:lvl5pPr>
            <a:lvl6pPr marL="2743131" lvl="5" indent="-317492" algn="ctr">
              <a:lnSpc>
                <a:spcPct val="115000"/>
              </a:lnSpc>
              <a:spcBef>
                <a:spcPts val="0"/>
              </a:spcBef>
              <a:spcAft>
                <a:spcPts val="0"/>
              </a:spcAft>
              <a:buSzPts val="1400"/>
              <a:buChar char="■"/>
              <a:defRPr/>
            </a:lvl6pPr>
            <a:lvl7pPr marL="3200320" lvl="6" indent="-317492" algn="ctr">
              <a:lnSpc>
                <a:spcPct val="115000"/>
              </a:lnSpc>
              <a:spcBef>
                <a:spcPts val="0"/>
              </a:spcBef>
              <a:spcAft>
                <a:spcPts val="0"/>
              </a:spcAft>
              <a:buSzPts val="1400"/>
              <a:buChar char="●"/>
              <a:defRPr/>
            </a:lvl7pPr>
            <a:lvl8pPr marL="3657509" lvl="7" indent="-317492" algn="ctr">
              <a:lnSpc>
                <a:spcPct val="115000"/>
              </a:lnSpc>
              <a:spcBef>
                <a:spcPts val="0"/>
              </a:spcBef>
              <a:spcAft>
                <a:spcPts val="0"/>
              </a:spcAft>
              <a:buSzPts val="1400"/>
              <a:buChar char="○"/>
              <a:defRPr/>
            </a:lvl8pPr>
            <a:lvl9pPr marL="4114697" lvl="8" indent="-317492" algn="ctr">
              <a:lnSpc>
                <a:spcPct val="115000"/>
              </a:lnSpc>
              <a:spcBef>
                <a:spcPts val="0"/>
              </a:spcBef>
              <a:spcAft>
                <a:spcPts val="0"/>
              </a:spcAft>
              <a:buSzPts val="1400"/>
              <a:buChar char="■"/>
              <a:defRPr/>
            </a:lvl9pPr>
          </a:lstStyle>
          <a:p>
            <a:endParaRPr/>
          </a:p>
        </p:txBody>
      </p:sp>
      <p:sp>
        <p:nvSpPr>
          <p:cNvPr id="332" name="Google Shape;332;p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lide with image - Orange" type="secHead">
  <p:cSld name="Slide with image - Orange">
    <p:spTree>
      <p:nvGrpSpPr>
        <p:cNvPr id="1" name="Shape 60"/>
        <p:cNvGrpSpPr/>
        <p:nvPr/>
      </p:nvGrpSpPr>
      <p:grpSpPr>
        <a:xfrm>
          <a:off x="0" y="0"/>
          <a:ext cx="0" cy="0"/>
          <a:chOff x="0" y="0"/>
          <a:chExt cx="0" cy="0"/>
        </a:xfrm>
      </p:grpSpPr>
      <p:sp>
        <p:nvSpPr>
          <p:cNvPr id="61" name="Google Shape;61;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2" name="Google Shape;62;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sp>
        <p:nvSpPr>
          <p:cNvPr id="63" name="Google Shape;63;p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999999"/>
              </a:solidFill>
              <a:latin typeface="Arial" panose="020B0604020202020204" pitchFamily="34" charset="0"/>
              <a:ea typeface="Roboto"/>
              <a:cs typeface="Arial" panose="020B0604020202020204" pitchFamily="34" charset="0"/>
              <a:sym typeface="Roboto"/>
            </a:endParaRPr>
          </a:p>
        </p:txBody>
      </p:sp>
      <p:pic>
        <p:nvPicPr>
          <p:cNvPr id="64" name="Google Shape;64;p3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65" name="Google Shape;65;p3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66" name="Google Shape;66;p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67" name="Google Shape;67;p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Arial" panose="020B0604020202020204" pitchFamily="34" charset="0"/>
                <a:ea typeface="Roboto"/>
                <a:cs typeface="Arial" panose="020B0604020202020204" pitchFamily="34" charset="0"/>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68" name="Google Shape;68;p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dirty="0"/>
          </a:p>
        </p:txBody>
      </p:sp>
      <p:pic>
        <p:nvPicPr>
          <p:cNvPr id="69" name="Google Shape;69;p3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Tree>
    <p:extLst>
      <p:ext uri="{BB962C8B-B14F-4D97-AF65-F5344CB8AC3E}">
        <p14:creationId xmlns:p14="http://schemas.microsoft.com/office/powerpoint/2010/main" val="1098553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lide without image - Orange">
  <p:cSld name="Slide without image - Orange">
    <p:spTree>
      <p:nvGrpSpPr>
        <p:cNvPr id="1" name="Shape 9"/>
        <p:cNvGrpSpPr/>
        <p:nvPr/>
      </p:nvGrpSpPr>
      <p:grpSpPr>
        <a:xfrm>
          <a:off x="0" y="0"/>
          <a:ext cx="0" cy="0"/>
          <a:chOff x="0" y="0"/>
          <a:chExt cx="0" cy="0"/>
        </a:xfrm>
      </p:grpSpPr>
      <p:sp>
        <p:nvSpPr>
          <p:cNvPr id="10" name="Google Shape;10;p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999999"/>
              </a:solidFill>
              <a:latin typeface="Arial" panose="020B0604020202020204" pitchFamily="34" charset="0"/>
              <a:ea typeface="Roboto"/>
              <a:cs typeface="Arial" panose="020B0604020202020204" pitchFamily="34" charset="0"/>
              <a:sym typeface="Roboto"/>
            </a:endParaRPr>
          </a:p>
        </p:txBody>
      </p:sp>
      <p:cxnSp>
        <p:nvCxnSpPr>
          <p:cNvPr id="11" name="Google Shape;11;p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3" name="Google Shape;13;p30"/>
          <p:cNvSpPr txBox="1">
            <a:spLocks noGrp="1"/>
          </p:cNvSpPr>
          <p:nvPr>
            <p:ph type="body" idx="1"/>
          </p:nvPr>
        </p:nvSpPr>
        <p:spPr>
          <a:xfrm>
            <a:off x="311700" y="1152475"/>
            <a:ext cx="5631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Arial" panose="020B0604020202020204" pitchFamily="34" charset="0"/>
                <a:ea typeface="Roboto"/>
                <a:cs typeface="Arial" panose="020B0604020202020204" pitchFamily="34" charset="0"/>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4" name="Google Shape;14;p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dirty="0"/>
          </a:p>
        </p:txBody>
      </p:sp>
      <p:sp>
        <p:nvSpPr>
          <p:cNvPr id="15" name="Google Shape;15;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pic>
        <p:nvPicPr>
          <p:cNvPr id="16" name="Google Shape;16;p30" descr="&quot;&quot;"/>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7" name="Google Shape;17;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 name="Google Shape;49;p33">
            <a:extLst>
              <a:ext uri="{FF2B5EF4-FFF2-40B4-BE49-F238E27FC236}">
                <a16:creationId xmlns:a16="http://schemas.microsoft.com/office/drawing/2014/main" id="{2AA9E7A1-C165-76C5-7F34-5909E4E372B3}"/>
              </a:ext>
            </a:extLst>
          </p:cNvPr>
          <p:cNvSpPr txBox="1"/>
          <p:nvPr userDrawn="1"/>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dirty="0">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473250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44079"/>
          <a:stretch/>
        </p:blipFill>
        <p:spPr>
          <a:xfrm>
            <a:off x="1" y="0"/>
            <a:ext cx="9143997" cy="511342"/>
          </a:xfrm>
          <a:prstGeom prst="rect">
            <a:avLst/>
          </a:prstGeom>
        </p:spPr>
      </p:pic>
      <p:sp>
        <p:nvSpPr>
          <p:cNvPr id="2" name="Title 1"/>
          <p:cNvSpPr>
            <a:spLocks noGrp="1"/>
          </p:cNvSpPr>
          <p:nvPr>
            <p:ph type="title"/>
          </p:nvPr>
        </p:nvSpPr>
        <p:spPr>
          <a:xfrm>
            <a:off x="223072" y="125071"/>
            <a:ext cx="8692329" cy="271971"/>
          </a:xfrm>
        </p:spPr>
        <p:txBody>
          <a:bodyPr lIns="0" tIns="0" rIns="0" bIns="0" anchor="ctr" anchorCtr="0">
            <a:normAutofit/>
          </a:bodyPr>
          <a:lstStyle>
            <a:lvl1pPr>
              <a:defRPr sz="1800">
                <a:solidFill>
                  <a:schemeClr val="tx1"/>
                </a:solidFill>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28650" y="636413"/>
            <a:ext cx="7886700" cy="3941373"/>
          </a:xfrm>
        </p:spPr>
        <p:txBody>
          <a:bodyPr lIns="0" tIns="0" rIns="0"/>
          <a:lstStyle>
            <a:lvl1pPr>
              <a:defRPr sz="1800"/>
            </a:lvl1pPr>
            <a:lvl2pPr>
              <a:defRPr sz="1500"/>
            </a:lvl2pPr>
            <a:lvl3pPr>
              <a:defRPr sz="135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4629151"/>
            <a:ext cx="1143000" cy="364439"/>
          </a:xfrm>
          <a:prstGeom prst="rect">
            <a:avLst/>
          </a:prstGeom>
        </p:spPr>
      </p:pic>
      <p:sp>
        <p:nvSpPr>
          <p:cNvPr id="9"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7501351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636413"/>
            <a:ext cx="3886200" cy="3898717"/>
          </a:xfrm>
        </p:spPr>
        <p:txBody>
          <a:bodyPr/>
          <a:lstStyle>
            <a:lvl1pPr>
              <a:defRPr sz="1800"/>
            </a:lvl1pPr>
            <a:lvl2pPr>
              <a:defRPr sz="1500"/>
            </a:lvl2pPr>
            <a:lvl3pPr>
              <a:defRPr sz="135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636413"/>
            <a:ext cx="3886200" cy="3898717"/>
          </a:xfrm>
        </p:spPr>
        <p:txBody>
          <a:bodyPr/>
          <a:lstStyle>
            <a:lvl1pPr>
              <a:defRPr sz="1800"/>
            </a:lvl1pPr>
            <a:lvl2pPr>
              <a:defRPr sz="1500"/>
            </a:lvl2pPr>
            <a:lvl3pPr>
              <a:defRPr sz="1350"/>
            </a:lvl3pPr>
          </a:lstStyle>
          <a:p>
            <a:pPr lvl="0"/>
            <a:r>
              <a:rPr lang="en-US" dirty="0"/>
              <a:t>Click to edit Master text styles</a:t>
            </a:r>
          </a:p>
          <a:p>
            <a:pPr lvl="1"/>
            <a:r>
              <a:rPr lang="en-US" dirty="0"/>
              <a:t>Second level</a:t>
            </a:r>
          </a:p>
          <a:p>
            <a:pPr lvl="2"/>
            <a:r>
              <a:rPr lang="en-US" dirty="0"/>
              <a:t>Third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4629151"/>
            <a:ext cx="1143000" cy="364439"/>
          </a:xfrm>
          <a:prstGeom prst="rect">
            <a:avLst/>
          </a:prstGeom>
        </p:spPr>
      </p:pic>
      <p:sp>
        <p:nvSpPr>
          <p:cNvPr id="12"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bg1">
                    <a:lumMod val="50000"/>
                  </a:schemeClr>
                </a:solidFill>
              </a:defRPr>
            </a:lvl1pPr>
          </a:lstStyle>
          <a:p>
            <a:fld id="{C479D5F6-EDCB-402A-AC08-4943A1820E8F}" type="slidenum">
              <a:rPr lang="en-US" smtClean="0"/>
              <a:pPr/>
              <a:t>‹#›</a:t>
            </a:fld>
            <a:endParaRPr lang="en-US" dirty="0"/>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t="44079"/>
          <a:stretch/>
        </p:blipFill>
        <p:spPr>
          <a:xfrm>
            <a:off x="1" y="0"/>
            <a:ext cx="9143997" cy="511342"/>
          </a:xfrm>
          <a:prstGeom prst="rect">
            <a:avLst/>
          </a:prstGeom>
        </p:spPr>
      </p:pic>
      <p:sp>
        <p:nvSpPr>
          <p:cNvPr id="13" name="Title 1"/>
          <p:cNvSpPr>
            <a:spLocks noGrp="1"/>
          </p:cNvSpPr>
          <p:nvPr>
            <p:ph type="title"/>
          </p:nvPr>
        </p:nvSpPr>
        <p:spPr>
          <a:xfrm>
            <a:off x="223072" y="125071"/>
            <a:ext cx="8692329" cy="271971"/>
          </a:xfrm>
        </p:spPr>
        <p:txBody>
          <a:bodyPr lIns="0" tIns="0" rIns="0" bIns="0" anchor="ctr" anchorCtr="0">
            <a:normAutofit/>
          </a:bodyPr>
          <a:lstStyle>
            <a:lvl1pPr>
              <a:defRPr sz="1800">
                <a:solidFill>
                  <a:schemeClr val="tx1"/>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43180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44079"/>
          <a:stretch/>
        </p:blipFill>
        <p:spPr>
          <a:xfrm>
            <a:off x="1" y="0"/>
            <a:ext cx="9143997" cy="511342"/>
          </a:xfrm>
          <a:prstGeom prst="rect">
            <a:avLst/>
          </a:prstGeom>
        </p:spPr>
      </p:pic>
      <p:sp>
        <p:nvSpPr>
          <p:cNvPr id="2" name="Title 1"/>
          <p:cNvSpPr>
            <a:spLocks noGrp="1"/>
          </p:cNvSpPr>
          <p:nvPr>
            <p:ph type="title"/>
          </p:nvPr>
        </p:nvSpPr>
        <p:spPr>
          <a:xfrm>
            <a:off x="223072" y="125071"/>
            <a:ext cx="8692329" cy="271971"/>
          </a:xfrm>
        </p:spPr>
        <p:txBody>
          <a:bodyPr lIns="0" tIns="0" rIns="0" bIns="0" anchor="ctr" anchorCtr="0">
            <a:normAutofit/>
          </a:bodyPr>
          <a:lstStyle>
            <a:lvl1pPr>
              <a:defRPr sz="1800">
                <a:solidFill>
                  <a:schemeClr val="tx1"/>
                </a:solidFill>
                <a:latin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4629151"/>
            <a:ext cx="1143000" cy="364439"/>
          </a:xfrm>
          <a:prstGeom prst="rect">
            <a:avLst/>
          </a:prstGeom>
        </p:spPr>
      </p:pic>
      <p:sp>
        <p:nvSpPr>
          <p:cNvPr id="9"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806985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
        <p:nvSpPr>
          <p:cNvPr id="3" name="Title 1"/>
          <p:cNvSpPr>
            <a:spLocks noGrp="1"/>
          </p:cNvSpPr>
          <p:nvPr>
            <p:ph type="ctrTitle"/>
          </p:nvPr>
        </p:nvSpPr>
        <p:spPr>
          <a:xfrm>
            <a:off x="685800" y="1946787"/>
            <a:ext cx="7772400" cy="1753215"/>
          </a:xfrm>
        </p:spPr>
        <p:txBody>
          <a:bodyPr anchor="t" anchorCtr="0">
            <a:normAutofit/>
          </a:bodyPr>
          <a:lstStyle>
            <a:lvl1pPr algn="ctr">
              <a:defRPr sz="3000">
                <a:solidFill>
                  <a:schemeClr val="bg1"/>
                </a:solidFill>
                <a:latin typeface="Arial" panose="020B0604020202020204" pitchFamily="34"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4820264"/>
            <a:ext cx="2057400" cy="273844"/>
          </a:xfrm>
          <a:prstGeom prst="rect">
            <a:avLst/>
          </a:prstGeom>
        </p:spPr>
        <p:txBody>
          <a:bodyPr/>
          <a:lstStyle>
            <a:lvl1pPr algn="l">
              <a:defRPr sz="12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293009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 image - Blue" preserve="1">
  <p:cSld name="1_Slide with image - Blue">
    <p:spTree>
      <p:nvGrpSpPr>
        <p:cNvPr id="1" name="Shape 178"/>
        <p:cNvGrpSpPr/>
        <p:nvPr/>
      </p:nvGrpSpPr>
      <p:grpSpPr>
        <a:xfrm>
          <a:off x="0" y="0"/>
          <a:ext cx="0" cy="0"/>
          <a:chOff x="0" y="0"/>
          <a:chExt cx="0" cy="0"/>
        </a:xfrm>
      </p:grpSpPr>
      <p:pic>
        <p:nvPicPr>
          <p:cNvPr id="179" name="Google Shape;179;p47"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cxnSp>
        <p:nvCxnSpPr>
          <p:cNvPr id="180" name="Google Shape;180;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1" name="Google Shape;181;p47"/>
          <p:cNvSpPr txBox="1">
            <a:spLocks noGrp="1"/>
          </p:cNvSpPr>
          <p:nvPr>
            <p:ph type="title"/>
          </p:nvPr>
        </p:nvSpPr>
        <p:spPr>
          <a:xfrm>
            <a:off x="311702"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3200">
                <a:solidFill>
                  <a:schemeClr val="dk1"/>
                </a:solidFill>
                <a:latin typeface="+mj-lt"/>
                <a:ea typeface="Roboto"/>
                <a:cs typeface="Arial" panose="020B06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82" name="Google Shape;182;p47"/>
          <p:cNvSpPr txBox="1">
            <a:spLocks noGrp="1"/>
          </p:cNvSpPr>
          <p:nvPr>
            <p:ph type="body" idx="1"/>
          </p:nvPr>
        </p:nvSpPr>
        <p:spPr>
          <a:xfrm>
            <a:off x="311702" y="1152475"/>
            <a:ext cx="5277900" cy="3034800"/>
          </a:xfrm>
          <a:prstGeom prst="rect">
            <a:avLst/>
          </a:prstGeom>
          <a:noFill/>
          <a:ln>
            <a:noFill/>
          </a:ln>
        </p:spPr>
        <p:txBody>
          <a:bodyPr spcFirstLastPara="1" wrap="square" lIns="91425" tIns="91425" rIns="91425" bIns="91425" anchor="t" anchorCtr="0">
            <a:normAutofit/>
          </a:bodyPr>
          <a:lstStyle>
            <a:lvl1pPr marL="457189" lvl="0" indent="-330192" algn="l">
              <a:lnSpc>
                <a:spcPct val="115000"/>
              </a:lnSpc>
              <a:spcBef>
                <a:spcPts val="0"/>
              </a:spcBef>
              <a:spcAft>
                <a:spcPts val="0"/>
              </a:spcAft>
              <a:buClr>
                <a:schemeClr val="dk1"/>
              </a:buClr>
              <a:buSzPts val="1600"/>
              <a:buFont typeface="Arial" panose="020B0604020202020204" pitchFamily="34" charset="0"/>
              <a:buChar char="•"/>
              <a:defRPr sz="1600">
                <a:solidFill>
                  <a:schemeClr val="dk1"/>
                </a:solidFill>
                <a:latin typeface="+mn-lt"/>
                <a:ea typeface="Roboto"/>
                <a:cs typeface="Arial" panose="020B0604020202020204" pitchFamily="34" charset="0"/>
                <a:sym typeface="Roboto"/>
              </a:defRPr>
            </a:lvl1pPr>
            <a:lvl2pPr marL="914377" lvl="1"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566" lvl="2"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754" lvl="3"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5943" lvl="4"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131" lvl="5"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320" lvl="6"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509" lvl="7"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697" lvl="8"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83" name="Google Shape;183;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dirty="0"/>
          </a:p>
        </p:txBody>
      </p:sp>
      <p:sp>
        <p:nvSpPr>
          <p:cNvPr id="185" name="Google Shape;18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rgbClr val="FFFFFF"/>
              </a:solidFill>
              <a:latin typeface="Arial"/>
              <a:ea typeface="Arial"/>
              <a:cs typeface="Arial"/>
              <a:sym typeface="Arial"/>
            </a:endParaRPr>
          </a:p>
        </p:txBody>
      </p:sp>
      <p:pic>
        <p:nvPicPr>
          <p:cNvPr id="186" name="Google Shape;186;p47"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187" name="Google Shape;187;p47"/>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Arial" panose="020B0604020202020204" pitchFamily="34" charset="0"/>
                <a:ea typeface="Roboto"/>
                <a:cs typeface="Arial" panose="020B0604020202020204" pitchFamily="34" charset="0"/>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dirty="0"/>
          </a:p>
        </p:txBody>
      </p:sp>
      <p:pic>
        <p:nvPicPr>
          <p:cNvPr id="2" name="Google Shape;292;p59" descr="Photo of elementary students">
            <a:extLst>
              <a:ext uri="{FF2B5EF4-FFF2-40B4-BE49-F238E27FC236}">
                <a16:creationId xmlns:a16="http://schemas.microsoft.com/office/drawing/2014/main" id="{E6AB7321-7EB7-8779-D57F-AA4A5CBF3154}"/>
              </a:ext>
            </a:extLst>
          </p:cNvPr>
          <p:cNvPicPr preferRelativeResize="0"/>
          <p:nvPr userDrawn="1"/>
        </p:nvPicPr>
        <p:blipFill rotWithShape="1">
          <a:blip r:embed="rId4">
            <a:alphaModFix/>
          </a:blip>
          <a:srcRect/>
          <a:stretch/>
        </p:blipFill>
        <p:spPr>
          <a:xfrm>
            <a:off x="6109254" y="616825"/>
            <a:ext cx="3034748" cy="3034748"/>
          </a:xfrm>
          <a:prstGeom prst="rect">
            <a:avLst/>
          </a:prstGeom>
          <a:noFill/>
          <a:ln>
            <a:noFill/>
          </a:ln>
        </p:spPr>
      </p:pic>
    </p:spTree>
    <p:extLst>
      <p:ext uri="{BB962C8B-B14F-4D97-AF65-F5344CB8AC3E}">
        <p14:creationId xmlns:p14="http://schemas.microsoft.com/office/powerpoint/2010/main" val="2431263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with image - Blue" preserve="1">
  <p:cSld name="1_Slide with image - Blue">
    <p:spTree>
      <p:nvGrpSpPr>
        <p:cNvPr id="1" name="Shape 178"/>
        <p:cNvGrpSpPr/>
        <p:nvPr/>
      </p:nvGrpSpPr>
      <p:grpSpPr>
        <a:xfrm>
          <a:off x="0" y="0"/>
          <a:ext cx="0" cy="0"/>
          <a:chOff x="0" y="0"/>
          <a:chExt cx="0" cy="0"/>
        </a:xfrm>
      </p:grpSpPr>
      <p:pic>
        <p:nvPicPr>
          <p:cNvPr id="179" name="Google Shape;179;p47"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cxnSp>
        <p:nvCxnSpPr>
          <p:cNvPr id="180" name="Google Shape;180;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1" name="Google Shape;181;p47"/>
          <p:cNvSpPr txBox="1">
            <a:spLocks noGrp="1"/>
          </p:cNvSpPr>
          <p:nvPr>
            <p:ph type="title"/>
          </p:nvPr>
        </p:nvSpPr>
        <p:spPr>
          <a:xfrm>
            <a:off x="311702"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3200">
                <a:solidFill>
                  <a:schemeClr val="dk1"/>
                </a:solidFill>
                <a:latin typeface="+mj-lt"/>
                <a:ea typeface="Roboto"/>
                <a:cs typeface="Arial" panose="020B06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82" name="Google Shape;182;p47"/>
          <p:cNvSpPr txBox="1">
            <a:spLocks noGrp="1"/>
          </p:cNvSpPr>
          <p:nvPr>
            <p:ph type="body" idx="1"/>
          </p:nvPr>
        </p:nvSpPr>
        <p:spPr>
          <a:xfrm>
            <a:off x="311702" y="1152475"/>
            <a:ext cx="5277900" cy="3034800"/>
          </a:xfrm>
          <a:prstGeom prst="rect">
            <a:avLst/>
          </a:prstGeom>
          <a:noFill/>
          <a:ln>
            <a:noFill/>
          </a:ln>
        </p:spPr>
        <p:txBody>
          <a:bodyPr spcFirstLastPara="1" wrap="square" lIns="91425" tIns="91425" rIns="91425" bIns="91425" anchor="t" anchorCtr="0">
            <a:normAutofit/>
          </a:bodyPr>
          <a:lstStyle>
            <a:lvl1pPr marL="457189" lvl="0" indent="-330192" algn="l">
              <a:lnSpc>
                <a:spcPct val="115000"/>
              </a:lnSpc>
              <a:spcBef>
                <a:spcPts val="0"/>
              </a:spcBef>
              <a:spcAft>
                <a:spcPts val="0"/>
              </a:spcAft>
              <a:buClr>
                <a:schemeClr val="dk1"/>
              </a:buClr>
              <a:buSzPts val="1600"/>
              <a:buFont typeface="Arial" panose="020B0604020202020204" pitchFamily="34" charset="0"/>
              <a:buChar char="•"/>
              <a:defRPr sz="1600">
                <a:solidFill>
                  <a:schemeClr val="dk1"/>
                </a:solidFill>
                <a:latin typeface="+mn-lt"/>
                <a:ea typeface="Roboto"/>
                <a:cs typeface="Arial" panose="020B0604020202020204" pitchFamily="34" charset="0"/>
                <a:sym typeface="Roboto"/>
              </a:defRPr>
            </a:lvl1pPr>
            <a:lvl2pPr marL="914377" lvl="1"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566" lvl="2"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754" lvl="3"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5943" lvl="4"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131" lvl="5"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320" lvl="6"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509" lvl="7"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697" lvl="8"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83" name="Google Shape;183;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dirty="0"/>
          </a:p>
        </p:txBody>
      </p:sp>
      <p:sp>
        <p:nvSpPr>
          <p:cNvPr id="185" name="Google Shape;18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rgbClr val="FFFFFF"/>
              </a:solidFill>
              <a:latin typeface="Arial"/>
              <a:ea typeface="Arial"/>
              <a:cs typeface="Arial"/>
              <a:sym typeface="Arial"/>
            </a:endParaRPr>
          </a:p>
        </p:txBody>
      </p:sp>
      <p:pic>
        <p:nvPicPr>
          <p:cNvPr id="186" name="Google Shape;186;p47"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187" name="Google Shape;187;p47"/>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Arial" panose="020B0604020202020204" pitchFamily="34" charset="0"/>
                <a:ea typeface="Roboto"/>
                <a:cs typeface="Arial" panose="020B0604020202020204" pitchFamily="34" charset="0"/>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dirty="0"/>
          </a:p>
        </p:txBody>
      </p:sp>
      <p:pic>
        <p:nvPicPr>
          <p:cNvPr id="2" name="Google Shape;297;p59" descr="Photo of high school students">
            <a:extLst>
              <a:ext uri="{FF2B5EF4-FFF2-40B4-BE49-F238E27FC236}">
                <a16:creationId xmlns:a16="http://schemas.microsoft.com/office/drawing/2014/main" id="{56AF5E92-23E4-9D0B-F01A-1A5D6E05626F}"/>
              </a:ext>
            </a:extLst>
          </p:cNvPr>
          <p:cNvPicPr preferRelativeResize="0"/>
          <p:nvPr userDrawn="1"/>
        </p:nvPicPr>
        <p:blipFill rotWithShape="1">
          <a:blip r:embed="rId4">
            <a:alphaModFix/>
          </a:blip>
          <a:srcRect/>
          <a:stretch/>
        </p:blipFill>
        <p:spPr>
          <a:xfrm>
            <a:off x="6109254" y="616825"/>
            <a:ext cx="3034748" cy="3034748"/>
          </a:xfrm>
          <a:prstGeom prst="rect">
            <a:avLst/>
          </a:prstGeom>
          <a:noFill/>
          <a:ln>
            <a:noFill/>
          </a:ln>
        </p:spPr>
      </p:pic>
    </p:spTree>
    <p:extLst>
      <p:ext uri="{BB962C8B-B14F-4D97-AF65-F5344CB8AC3E}">
        <p14:creationId xmlns:p14="http://schemas.microsoft.com/office/powerpoint/2010/main" val="3835692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with image - Blue" preserve="1">
  <p:cSld name="1_Slide with image - Blue">
    <p:spTree>
      <p:nvGrpSpPr>
        <p:cNvPr id="1" name="Shape 178"/>
        <p:cNvGrpSpPr/>
        <p:nvPr/>
      </p:nvGrpSpPr>
      <p:grpSpPr>
        <a:xfrm>
          <a:off x="0" y="0"/>
          <a:ext cx="0" cy="0"/>
          <a:chOff x="0" y="0"/>
          <a:chExt cx="0" cy="0"/>
        </a:xfrm>
      </p:grpSpPr>
      <p:pic>
        <p:nvPicPr>
          <p:cNvPr id="179" name="Google Shape;179;p47"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cxnSp>
        <p:nvCxnSpPr>
          <p:cNvPr id="180" name="Google Shape;180;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1" name="Google Shape;181;p47"/>
          <p:cNvSpPr txBox="1">
            <a:spLocks noGrp="1"/>
          </p:cNvSpPr>
          <p:nvPr>
            <p:ph type="title"/>
          </p:nvPr>
        </p:nvSpPr>
        <p:spPr>
          <a:xfrm>
            <a:off x="311702"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3200">
                <a:solidFill>
                  <a:schemeClr val="dk1"/>
                </a:solidFill>
                <a:latin typeface="+mj-lt"/>
                <a:ea typeface="Roboto"/>
                <a:cs typeface="Arial" panose="020B06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82" name="Google Shape;182;p47"/>
          <p:cNvSpPr txBox="1">
            <a:spLocks noGrp="1"/>
          </p:cNvSpPr>
          <p:nvPr>
            <p:ph type="body" idx="1"/>
          </p:nvPr>
        </p:nvSpPr>
        <p:spPr>
          <a:xfrm>
            <a:off x="311702" y="1152475"/>
            <a:ext cx="5277900" cy="3034800"/>
          </a:xfrm>
          <a:prstGeom prst="rect">
            <a:avLst/>
          </a:prstGeom>
          <a:noFill/>
          <a:ln>
            <a:noFill/>
          </a:ln>
        </p:spPr>
        <p:txBody>
          <a:bodyPr spcFirstLastPara="1" wrap="square" lIns="91425" tIns="91425" rIns="91425" bIns="91425" anchor="t" anchorCtr="0">
            <a:normAutofit/>
          </a:bodyPr>
          <a:lstStyle>
            <a:lvl1pPr marL="457200" lvl="0" indent="-331788" algn="l">
              <a:lnSpc>
                <a:spcPct val="115000"/>
              </a:lnSpc>
              <a:spcBef>
                <a:spcPts val="0"/>
              </a:spcBef>
              <a:spcAft>
                <a:spcPts val="0"/>
              </a:spcAft>
              <a:buClr>
                <a:schemeClr val="dk1"/>
              </a:buClr>
              <a:buSzPts val="1600"/>
              <a:buFont typeface="Arial" panose="020B0604020202020204" pitchFamily="34" charset="0"/>
              <a:buChar char="•"/>
              <a:defRPr sz="1600">
                <a:solidFill>
                  <a:schemeClr val="dk1"/>
                </a:solidFill>
                <a:latin typeface="+mn-lt"/>
                <a:ea typeface="Roboto"/>
                <a:cs typeface="Arial" panose="020B0604020202020204" pitchFamily="34" charset="0"/>
                <a:sym typeface="Roboto"/>
              </a:defRPr>
            </a:lvl1pPr>
            <a:lvl2pPr marL="914377" lvl="1"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566" lvl="2"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754" lvl="3"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5943" lvl="4"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131" lvl="5"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320" lvl="6"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509" lvl="7"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697" lvl="8"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83" name="Google Shape;183;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dirty="0"/>
          </a:p>
        </p:txBody>
      </p:sp>
      <p:sp>
        <p:nvSpPr>
          <p:cNvPr id="185" name="Google Shape;18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rgbClr val="FFFFFF"/>
              </a:solidFill>
              <a:latin typeface="Arial"/>
              <a:ea typeface="Arial"/>
              <a:cs typeface="Arial"/>
              <a:sym typeface="Arial"/>
            </a:endParaRPr>
          </a:p>
        </p:txBody>
      </p:sp>
      <p:pic>
        <p:nvPicPr>
          <p:cNvPr id="186" name="Google Shape;186;p47"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187" name="Google Shape;187;p47"/>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Arial" panose="020B0604020202020204" pitchFamily="34" charset="0"/>
                <a:ea typeface="Roboto"/>
                <a:cs typeface="Arial" panose="020B0604020202020204" pitchFamily="34" charset="0"/>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dirty="0"/>
          </a:p>
        </p:txBody>
      </p:sp>
      <p:pic>
        <p:nvPicPr>
          <p:cNvPr id="2" name="Google Shape;294;p59" descr="Photo of students at desks with Chromebooks">
            <a:extLst>
              <a:ext uri="{FF2B5EF4-FFF2-40B4-BE49-F238E27FC236}">
                <a16:creationId xmlns:a16="http://schemas.microsoft.com/office/drawing/2014/main" id="{0959D450-B515-EA1B-F97E-459C560178D9}"/>
              </a:ext>
            </a:extLst>
          </p:cNvPr>
          <p:cNvPicPr preferRelativeResize="0"/>
          <p:nvPr userDrawn="1"/>
        </p:nvPicPr>
        <p:blipFill rotWithShape="1">
          <a:blip r:embed="rId4">
            <a:alphaModFix/>
          </a:blip>
          <a:srcRect/>
          <a:stretch/>
        </p:blipFill>
        <p:spPr>
          <a:xfrm>
            <a:off x="6115877" y="616825"/>
            <a:ext cx="3028123" cy="3028122"/>
          </a:xfrm>
          <a:prstGeom prst="rect">
            <a:avLst/>
          </a:prstGeom>
          <a:noFill/>
          <a:ln>
            <a:noFill/>
          </a:ln>
        </p:spPr>
      </p:pic>
    </p:spTree>
    <p:extLst>
      <p:ext uri="{BB962C8B-B14F-4D97-AF65-F5344CB8AC3E}">
        <p14:creationId xmlns:p14="http://schemas.microsoft.com/office/powerpoint/2010/main" val="4075594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88"/>
        <p:cNvGrpSpPr/>
        <p:nvPr/>
      </p:nvGrpSpPr>
      <p:grpSpPr>
        <a:xfrm>
          <a:off x="0" y="0"/>
          <a:ext cx="0" cy="0"/>
          <a:chOff x="0" y="0"/>
          <a:chExt cx="0" cy="0"/>
        </a:xfrm>
      </p:grpSpPr>
      <p:pic>
        <p:nvPicPr>
          <p:cNvPr id="189" name="Google Shape;189;p48"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cxnSp>
        <p:nvCxnSpPr>
          <p:cNvPr id="190" name="Google Shape;190;p48" descr="&quot;&quot;"/>
          <p:cNvCxnSpPr>
            <a:cxnSpLocks/>
          </p:cNvCxnSpPr>
          <p:nvPr/>
        </p:nvCxnSpPr>
        <p:spPr>
          <a:xfrm>
            <a:off x="0" y="918350"/>
            <a:ext cx="8799443" cy="0"/>
          </a:xfrm>
          <a:prstGeom prst="straightConnector1">
            <a:avLst/>
          </a:prstGeom>
          <a:noFill/>
          <a:ln w="19050" cap="flat" cmpd="sng">
            <a:solidFill>
              <a:srgbClr val="488BC9"/>
            </a:solidFill>
            <a:prstDash val="solid"/>
            <a:round/>
            <a:headEnd type="none" w="sm" len="sm"/>
            <a:tailEnd type="none" w="sm" len="sm"/>
          </a:ln>
        </p:spPr>
      </p:cxnSp>
      <p:sp>
        <p:nvSpPr>
          <p:cNvPr id="191" name="Google Shape;191;p48"/>
          <p:cNvSpPr txBox="1">
            <a:spLocks noGrp="1"/>
          </p:cNvSpPr>
          <p:nvPr>
            <p:ph type="title"/>
          </p:nvPr>
        </p:nvSpPr>
        <p:spPr>
          <a:xfrm>
            <a:off x="311702" y="105100"/>
            <a:ext cx="8487741"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800">
                <a:solidFill>
                  <a:schemeClr val="dk1"/>
                </a:solidFill>
                <a:latin typeface="+mj-lt"/>
                <a:ea typeface="Roboto"/>
                <a:cs typeface="Arial" panose="020B06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92" name="Google Shape;192;p48"/>
          <p:cNvSpPr txBox="1">
            <a:spLocks noGrp="1"/>
          </p:cNvSpPr>
          <p:nvPr>
            <p:ph type="body" idx="1"/>
          </p:nvPr>
        </p:nvSpPr>
        <p:spPr>
          <a:xfrm>
            <a:off x="311702" y="1152475"/>
            <a:ext cx="8487741" cy="3034800"/>
          </a:xfrm>
          <a:prstGeom prst="rect">
            <a:avLst/>
          </a:prstGeom>
          <a:noFill/>
          <a:ln>
            <a:noFill/>
          </a:ln>
        </p:spPr>
        <p:txBody>
          <a:bodyPr spcFirstLastPara="1" wrap="square" lIns="91425" tIns="91425" rIns="91425" bIns="91425" anchor="t" anchorCtr="0">
            <a:normAutofit/>
          </a:bodyPr>
          <a:lstStyle>
            <a:lvl1pPr marL="457189" lvl="0" indent="-330192" algn="l">
              <a:lnSpc>
                <a:spcPct val="115000"/>
              </a:lnSpc>
              <a:spcBef>
                <a:spcPts val="0"/>
              </a:spcBef>
              <a:spcAft>
                <a:spcPts val="0"/>
              </a:spcAft>
              <a:buClr>
                <a:schemeClr val="dk1"/>
              </a:buClr>
              <a:buSzPts val="1600"/>
              <a:buFont typeface="Arial" panose="020B0604020202020204" pitchFamily="34" charset="0"/>
              <a:buChar char="•"/>
              <a:defRPr sz="1600">
                <a:solidFill>
                  <a:schemeClr val="dk1"/>
                </a:solidFill>
                <a:latin typeface="+mn-lt"/>
                <a:ea typeface="Roboto"/>
                <a:cs typeface="Arial" panose="020B0604020202020204" pitchFamily="34" charset="0"/>
                <a:sym typeface="Roboto"/>
              </a:defRPr>
            </a:lvl1pPr>
            <a:lvl2pPr marL="914377" lvl="1"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566" lvl="2"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754" lvl="3"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5943" lvl="4"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131" lvl="5"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320" lvl="6"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509" lvl="7"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697" lvl="8"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93" name="Google Shape;193;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mn-lt"/>
                <a:ea typeface="Roboto"/>
                <a:cs typeface="Arial" panose="020B0604020202020204" pitchFamily="34" charset="0"/>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dirty="0"/>
          </a:p>
        </p:txBody>
      </p:sp>
      <p:sp>
        <p:nvSpPr>
          <p:cNvPr id="194" name="Google Shape;194;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dirty="0">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rgbClr val="FFFFFF"/>
              </a:solidFill>
              <a:latin typeface="Arial"/>
              <a:ea typeface="Arial"/>
              <a:cs typeface="Arial"/>
              <a:sym typeface="Arial"/>
            </a:endParaRPr>
          </a:p>
        </p:txBody>
      </p:sp>
      <p:pic>
        <p:nvPicPr>
          <p:cNvPr id="195" name="Google Shape;195;p48"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Blue - 01" preserve="1">
  <p:cSld name="1_Divider - Blue - 01">
    <p:spTree>
      <p:nvGrpSpPr>
        <p:cNvPr id="1" name="Shape 197"/>
        <p:cNvGrpSpPr/>
        <p:nvPr/>
      </p:nvGrpSpPr>
      <p:grpSpPr>
        <a:xfrm>
          <a:off x="0" y="0"/>
          <a:ext cx="0" cy="0"/>
          <a:chOff x="0" y="0"/>
          <a:chExt cx="0" cy="0"/>
        </a:xfrm>
      </p:grpSpPr>
      <p:pic>
        <p:nvPicPr>
          <p:cNvPr id="2" name="Google Shape;189;p48" descr="&quot;&quot;">
            <a:extLst>
              <a:ext uri="{FF2B5EF4-FFF2-40B4-BE49-F238E27FC236}">
                <a16:creationId xmlns:a16="http://schemas.microsoft.com/office/drawing/2014/main" id="{D41AB80F-419B-C727-42D1-BDA01D9996DE}"/>
              </a:ext>
            </a:extLst>
          </p:cNvPr>
          <p:cNvPicPr preferRelativeResize="0"/>
          <p:nvPr userDrawn="1"/>
        </p:nvPicPr>
        <p:blipFill rotWithShape="1">
          <a:blip r:embed="rId2">
            <a:alphaModFix/>
          </a:blip>
          <a:srcRect/>
          <a:stretch/>
        </p:blipFill>
        <p:spPr>
          <a:xfrm>
            <a:off x="1" y="-85241"/>
            <a:ext cx="9144003" cy="5228692"/>
          </a:xfrm>
          <a:prstGeom prst="rect">
            <a:avLst/>
          </a:prstGeom>
          <a:noFill/>
          <a:ln>
            <a:noFill/>
          </a:ln>
        </p:spPr>
      </p:pic>
      <p:sp>
        <p:nvSpPr>
          <p:cNvPr id="199" name="Google Shape;199;p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00" name="Google Shape;200;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dirty="0">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chemeClr val="dk1"/>
              </a:solidFill>
              <a:latin typeface="Arial"/>
              <a:ea typeface="Arial"/>
              <a:cs typeface="Arial"/>
              <a:sym typeface="Arial"/>
            </a:endParaRPr>
          </a:p>
        </p:txBody>
      </p:sp>
      <p:pic>
        <p:nvPicPr>
          <p:cNvPr id="11" name="Picture 10">
            <a:extLst>
              <a:ext uri="{FF2B5EF4-FFF2-40B4-BE49-F238E27FC236}">
                <a16:creationId xmlns:a16="http://schemas.microsoft.com/office/drawing/2014/main" id="{EBA09768-DA11-01D3-C316-A519C0686B8E}"/>
              </a:ext>
            </a:extLst>
          </p:cNvPr>
          <p:cNvPicPr>
            <a:picLocks noChangeAspect="1"/>
          </p:cNvPicPr>
          <p:nvPr userDrawn="1"/>
        </p:nvPicPr>
        <p:blipFill>
          <a:blip r:embed="rId3"/>
          <a:stretch>
            <a:fillRect/>
          </a:stretch>
        </p:blipFill>
        <p:spPr>
          <a:xfrm>
            <a:off x="1316178" y="522541"/>
            <a:ext cx="6511644" cy="223183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33682423-6A8F-99D4-F43C-6BD45AED4A00}"/>
              </a:ext>
            </a:extLst>
          </p:cNvPr>
          <p:cNvPicPr>
            <a:picLocks noChangeAspect="1"/>
          </p:cNvPicPr>
          <p:nvPr userDrawn="1"/>
        </p:nvPicPr>
        <p:blipFill>
          <a:blip r:embed="rId4"/>
          <a:srcRect l="21663"/>
          <a:stretch>
            <a:fillRect/>
          </a:stretch>
        </p:blipFill>
        <p:spPr>
          <a:xfrm>
            <a:off x="7128164" y="4620959"/>
            <a:ext cx="1891961" cy="406511"/>
          </a:xfrm>
          <a:prstGeom prst="rect">
            <a:avLst/>
          </a:prstGeom>
        </p:spPr>
      </p:pic>
    </p:spTree>
    <p:extLst>
      <p:ext uri="{BB962C8B-B14F-4D97-AF65-F5344CB8AC3E}">
        <p14:creationId xmlns:p14="http://schemas.microsoft.com/office/powerpoint/2010/main" val="617464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97"/>
        <p:cNvGrpSpPr/>
        <p:nvPr/>
      </p:nvGrpSpPr>
      <p:grpSpPr>
        <a:xfrm>
          <a:off x="0" y="0"/>
          <a:ext cx="0" cy="0"/>
          <a:chOff x="0" y="0"/>
          <a:chExt cx="0" cy="0"/>
        </a:xfrm>
      </p:grpSpPr>
      <p:pic>
        <p:nvPicPr>
          <p:cNvPr id="198" name="Google Shape;198;p4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9" name="Google Shape;199;p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00" name="Google Shape;200;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chemeClr val="dk1"/>
              </a:solidFill>
              <a:latin typeface="Arial"/>
              <a:ea typeface="Arial"/>
              <a:cs typeface="Arial"/>
              <a:sym typeface="Arial"/>
            </a:endParaRPr>
          </a:p>
        </p:txBody>
      </p:sp>
      <p:pic>
        <p:nvPicPr>
          <p:cNvPr id="201" name="Google Shape;201;p49"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02" name="Google Shape;202;p49"/>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03"/>
        <p:cNvGrpSpPr/>
        <p:nvPr/>
      </p:nvGrpSpPr>
      <p:grpSpPr>
        <a:xfrm>
          <a:off x="0" y="0"/>
          <a:ext cx="0" cy="0"/>
          <a:chOff x="0" y="0"/>
          <a:chExt cx="0" cy="0"/>
        </a:xfrm>
      </p:grpSpPr>
      <p:pic>
        <p:nvPicPr>
          <p:cNvPr id="204" name="Google Shape;204;p5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5" name="Google Shape;205;p5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06" name="Google Shape;206;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rgbClr val="FFFFFF"/>
              </a:solidFill>
              <a:latin typeface="Arial"/>
              <a:ea typeface="Arial"/>
              <a:cs typeface="Arial"/>
              <a:sym typeface="Arial"/>
            </a:endParaRPr>
          </a:p>
        </p:txBody>
      </p:sp>
      <p:pic>
        <p:nvPicPr>
          <p:cNvPr id="207" name="Google Shape;207;p50"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08" name="Google Shape;208;p50"/>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dirty="0"/>
          </a:p>
        </p:txBody>
      </p:sp>
      <p:sp>
        <p:nvSpPr>
          <p:cNvPr id="8" name="Google Shape;8;p2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63" r:id="rId1"/>
    <p:sldLayoutId id="2147483689" r:id="rId2"/>
    <p:sldLayoutId id="2147483692" r:id="rId3"/>
    <p:sldLayoutId id="2147483690" r:id="rId4"/>
    <p:sldLayoutId id="2147483691" r:id="rId5"/>
    <p:sldLayoutId id="2147483667" r:id="rId6"/>
    <p:sldLayoutId id="2147483696" r:id="rId7"/>
    <p:sldLayoutId id="2147483668" r:id="rId8"/>
    <p:sldLayoutId id="2147483669" r:id="rId9"/>
    <p:sldLayoutId id="2147483670" r:id="rId10"/>
    <p:sldLayoutId id="2147483672" r:id="rId11"/>
    <p:sldLayoutId id="2147483673" r:id="rId12"/>
    <p:sldLayoutId id="2147483674" r:id="rId13"/>
    <p:sldLayoutId id="2147483675" r:id="rId14"/>
    <p:sldLayoutId id="2147483677" r:id="rId15"/>
    <p:sldLayoutId id="2147483681" r:id="rId16"/>
    <p:sldLayoutId id="2147483682" r:id="rId17"/>
    <p:sldLayoutId id="2147483683" r:id="rId18"/>
    <p:sldLayoutId id="2147483684" r:id="rId19"/>
    <p:sldLayoutId id="2147483685" r:id="rId20"/>
    <p:sldLayoutId id="2147483686" r:id="rId21"/>
    <p:sldLayoutId id="2147483687" r:id="rId22"/>
    <p:sldLayoutId id="2147483693" r:id="rId23"/>
    <p:sldLayoutId id="2147483694" r:id="rId24"/>
    <p:sldLayoutId id="2147483695" r:id="rId25"/>
    <p:sldLayoutId id="2147483698" r:id="rId26"/>
    <p:sldLayoutId id="2147483699" r:id="rId27"/>
    <p:sldLayoutId id="2147483700"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hyperlink" Target="https://ed.cde.state.co.us/assessment/cmas-testdesign"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s://www.cde.state.co.us/assessment/cmas_perflvl_plcclms" TargetMode="External"/><Relationship Id="rId4" Type="http://schemas.openxmlformats.org/officeDocument/2006/relationships/hyperlink" Target="https://ed.cde.state.co.us/assessment/cmas-plds"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s://support.assessment.pearson.com/display/TN/Error+Codes" TargetMode="External"/><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3" Type="http://schemas.openxmlformats.org/officeDocument/2006/relationships/hyperlink" Target="https://support.assessment.pearson.com/display/PAsup/Stop+a+Session" TargetMode="External"/><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www.cde.state.co.us/assessment/annual_trng_requirements" TargetMode="Externa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hyperlink" Target="https://ed.cde.state.co.us/assessment/cmas/cmas-dataandresults" TargetMode="External"/><Relationship Id="rId2" Type="http://schemas.openxmlformats.org/officeDocument/2006/relationships/hyperlink" Target="https://www.cde.state.co.us/assessment/cmas_coalt_proceduresmanual#page=115" TargetMode="External"/><Relationship Id="rId1" Type="http://schemas.openxmlformats.org/officeDocument/2006/relationships/slideLayout" Target="../slideLayouts/slideLayout20.xml"/><Relationship Id="rId4" Type="http://schemas.openxmlformats.org/officeDocument/2006/relationships/hyperlink" Target="https://ed.cde.state.co.us/assessment/dac/resources"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s://co.pearsonaccessnext.com/" TargetMode="External"/><Relationship Id="rId2" Type="http://schemas.openxmlformats.org/officeDocument/2006/relationships/hyperlink" Target="http://coassessments.com/" TargetMode="External"/><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hyperlink" Target="http://trng-co.pearsonaccessnext.com/"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s://coassessments.com/"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hyperlink" Target="https://co.pearsonaccessnext.com/" TargetMode="Externa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hyperlink" Target="https://www.cde.state.co.us/assessment/cmas_coalt_securityagreement" TargetMode="Externa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www.cde.state.co.us/assessment/state_assess_acronyms"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cde.state.co.us/assessment/cmas_tam" TargetMode="External"/><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Layout" Target="../diagrams/layout1.xml"/><Relationship Id="rId7" Type="http://schemas.openxmlformats.org/officeDocument/2006/relationships/image" Target="../media/image31.png"/><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11" Type="http://schemas.microsoft.com/office/2007/relationships/hdphoto" Target="../media/hdphoto1.wdp"/><Relationship Id="rId5" Type="http://schemas.openxmlformats.org/officeDocument/2006/relationships/diagramColors" Target="../diagrams/colors1.xml"/><Relationship Id="rId10" Type="http://schemas.openxmlformats.org/officeDocument/2006/relationships/image" Target="../media/image34.png"/><Relationship Id="rId4" Type="http://schemas.openxmlformats.org/officeDocument/2006/relationships/diagramQuickStyle" Target="../diagrams/quickStyle1.xml"/><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hyperlink" Target="https://www.cde.state.co.us/assessment/cmas_utt_tmg"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hyperlink" Target="https://www.cde.state.co.us/assessment/cmas_tam#page=24"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hyperlink" Target="https://www.cde.state.co.us/assessment/cmas_utt_tmg" TargetMode="Externa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www.cde.state.co.us/assessment/cmas_utt_tmg" TargetMode="Externa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hyperlink" Target="https://www.cde.state.co.us/assessment/cmas_utt_tmg" TargetMode="Externa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hyperlink" Target="https://www.cde.state.co.us/assessment/cmas_tam#page=23" TargetMode="External"/><Relationship Id="rId2" Type="http://schemas.openxmlformats.org/officeDocument/2006/relationships/hyperlink" Target="https://www.cde.state.co.us/assessment/cmas_tam#page=12" TargetMode="Externa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coassessments.com/practice-resources/science/" TargetMode="External"/><Relationship Id="rId2" Type="http://schemas.openxmlformats.org/officeDocument/2006/relationships/hyperlink" Target="https://coassessments.com/practice-resources/math/" TargetMode="Externa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www.cde.state.co.us/assessment/cmas_coalt_proceduresmanual_section6" TargetMode="External"/><Relationship Id="rId2" Type="http://schemas.openxmlformats.org/officeDocument/2006/relationships/hyperlink" Target="http://www.cde.state.co.us/assessment/cmas_coalt_proceduresmanual_section6" TargetMode="Externa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hyperlink" Target="https://www.cde.state.co.us/assessment/elapolicyqa" TargetMode="Externa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hyperlink" Target="https://www.cde.state.co.us/assessment/elapolicyqa" TargetMode="Externa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s://www.cde.state.co.us/assessment/cmas_coalt_proceduresmanual#page=140" TargetMode="External"/><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hyperlink" Target="https://www.cde.state.co.us/assessment/cmas_coalt_proceduresmanual#page=109"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hyperlink" Target="https://www.cde.state.co.us/assessment/spaassessflowchart_masciss" TargetMode="External"/><Relationship Id="rId4" Type="http://schemas.openxmlformats.org/officeDocument/2006/relationships/hyperlink" Target="https://www.cde.state.co.us/assessment/spaassessflowchart_la" TargetMode="External"/></Relationships>
</file>

<file path=ppt/slides/_rels/slide48.xml.rels><?xml version="1.0" encoding="UTF-8" standalone="yes"?>
<Relationships xmlns="http://schemas.openxmlformats.org/package/2006/relationships"><Relationship Id="rId2" Type="http://schemas.openxmlformats.org/officeDocument/2006/relationships/hyperlink" Target="https://www.cde.state.co.us/assessment/cmas_coalt_proceduresmanual#page=139" TargetMode="Externa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hyperlink" Target="http://www.cde.state.co.us/assessment/cmas_calculator_policy" TargetMode="Externa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hyperlink" Target="https://coassessments.com/practice-resources/" TargetMode="External"/><Relationship Id="rId2" Type="http://schemas.openxmlformats.org/officeDocument/2006/relationships/hyperlink" Target="https://coassessments.com/practice-tests/" TargetMode="Externa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hyperlink" Target="https://coassessments.com/practice-resources/" TargetMode="External"/><Relationship Id="rId2" Type="http://schemas.openxmlformats.org/officeDocument/2006/relationships/hyperlink" Target="https://coassessments.com/resource/test-prep/CO1139735_HSPeriodicTable_Sp22_WEBTAG.pdf" TargetMode="Externa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hyperlink" Target="https://www.cde.state.co.us/assessment/cmas_utt_tmg" TargetMode="Externa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hyperlink" Target="https://support.assessment.pearson.com/PAsup/testing" TargetMode="Externa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hyperlink" Target="https://support.assessment.pearson.com/PAsup/setup/manage-users" TargetMode="Externa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hyperlink" Target="https://coassessments.com/resource/training-mods/PAnext_Welcome/" TargetMode="External"/><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hyperlink" Target="https://coassessments.com/educatordatabase/"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hyperlink" Target="https://coassessments.com/practice-tests/" TargetMode="Externa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73.xml.rels><?xml version="1.0" encoding="UTF-8" standalone="yes"?>
<Relationships xmlns="http://schemas.openxmlformats.org/package/2006/relationships"><Relationship Id="rId3" Type="http://schemas.openxmlformats.org/officeDocument/2006/relationships/hyperlink" Target="https://www.cde.state.co.us/assessment/cmas_coalt_proceduresmanual_section6" TargetMode="External"/><Relationship Id="rId2" Type="http://schemas.openxmlformats.org/officeDocument/2006/relationships/hyperlink" Target="https://coassessments.com/practice-tests/" TargetMode="External"/><Relationship Id="rId1" Type="http://schemas.openxmlformats.org/officeDocument/2006/relationships/slideLayout" Target="../slideLayouts/slideLayout6.xml"/><Relationship Id="rId4" Type="http://schemas.openxmlformats.org/officeDocument/2006/relationships/hyperlink" Target="https://ed.cde.state.co.us/assessment/dac/training-accommodations" TargetMode="External"/></Relationships>
</file>

<file path=ppt/slides/_rels/slide74.xml.rels><?xml version="1.0" encoding="UTF-8" standalone="yes"?>
<Relationships xmlns="http://schemas.openxmlformats.org/package/2006/relationships"><Relationship Id="rId2" Type="http://schemas.openxmlformats.org/officeDocument/2006/relationships/hyperlink" Target="https://ed.cde.state.co.us/assessment/dac/training-accommodations" TargetMode="Externa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hyperlink" Target="https://coassessments.com/practice-tests/" TargetMode="External"/><Relationship Id="rId2" Type="http://schemas.openxmlformats.org/officeDocument/2006/relationships/hyperlink" Target="https://www.cde.state.co.us/assessment/cmas_coalt_securityagreement" TargetMode="Externa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support.assessment.pearson.com/PAsup/testing" TargetMode="Externa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support.assessment.pearson.com/PAsup/testing/start-a-session-and-unlock-tests-sessions" TargetMode="External"/><Relationship Id="rId1" Type="http://schemas.openxmlformats.org/officeDocument/2006/relationships/slideLayout" Target="../slideLayouts/slideLayout16.xml"/><Relationship Id="rId4" Type="http://schemas.openxmlformats.org/officeDocument/2006/relationships/image" Target="../media/image72.png"/></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support.assessment.pearson.com/PAsup/testing/start-a-session-and-unlock-tests-sessions"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hyperlink" Target="https://support.assessment.pearson.com/PAsup/testing/start-a-session-and-unlock-tests-sessions" TargetMode="External"/><Relationship Id="rId2" Type="http://schemas.openxmlformats.org/officeDocument/2006/relationships/image" Target="../media/image74.png"/><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0.xml"/><Relationship Id="rId4" Type="http://schemas.openxmlformats.org/officeDocument/2006/relationships/image" Target="../media/image82.png"/></Relationships>
</file>

<file path=ppt/slides/_rels/slide8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7.xml"/><Relationship Id="rId4" Type="http://schemas.openxmlformats.org/officeDocument/2006/relationships/image" Target="../media/image8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hyperlink" Target="https://coassessments.com/practice-tests/" TargetMode="Externa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support.assessment.pearson.com/PAsup/testing/resume-a-test" TargetMode="Externa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9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5.png"/><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9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33E0A-2FEC-C5AE-C22D-873C188CCCFC}"/>
              </a:ext>
            </a:extLst>
          </p:cNvPr>
          <p:cNvSpPr>
            <a:spLocks noGrp="1"/>
          </p:cNvSpPr>
          <p:nvPr>
            <p:ph type="title"/>
          </p:nvPr>
        </p:nvSpPr>
        <p:spPr>
          <a:xfrm>
            <a:off x="311701" y="391350"/>
            <a:ext cx="8546051" cy="741300"/>
          </a:xfrm>
        </p:spPr>
        <p:txBody>
          <a:bodyPr/>
          <a:lstStyle/>
          <a:p>
            <a:pPr algn="ctr"/>
            <a:r>
              <a:rPr lang="en-US" dirty="0">
                <a:solidFill>
                  <a:srgbClr val="FF0000"/>
                </a:solidFill>
              </a:rPr>
              <a:t>ATTENTION</a:t>
            </a:r>
          </a:p>
        </p:txBody>
      </p:sp>
      <p:sp>
        <p:nvSpPr>
          <p:cNvPr id="3" name="Title 2">
            <a:extLst>
              <a:ext uri="{FF2B5EF4-FFF2-40B4-BE49-F238E27FC236}">
                <a16:creationId xmlns:a16="http://schemas.microsoft.com/office/drawing/2014/main" id="{8E0C09DE-AC65-4986-5A42-5CCE4519DB68}"/>
              </a:ext>
            </a:extLst>
          </p:cNvPr>
          <p:cNvSpPr txBox="1">
            <a:spLocks/>
          </p:cNvSpPr>
          <p:nvPr/>
        </p:nvSpPr>
        <p:spPr>
          <a:xfrm>
            <a:off x="685800" y="1087302"/>
            <a:ext cx="7772400" cy="2968895"/>
          </a:xfrm>
          <a:prstGeom prst="rect">
            <a:avLst/>
          </a:prstGeom>
          <a:solidFill>
            <a:schemeClr val="bg1"/>
          </a:solidFill>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a:solidFill>
                  <a:srgbClr val="FF0000"/>
                </a:solidFill>
                <a:latin typeface="+mn-lt"/>
              </a:rPr>
              <a:t>Please review slides before local use.</a:t>
            </a:r>
            <a:br>
              <a:rPr lang="en-US" sz="3200" dirty="0">
                <a:solidFill>
                  <a:srgbClr val="FF0000"/>
                </a:solidFill>
                <a:latin typeface="+mn-lt"/>
              </a:rPr>
            </a:br>
            <a:r>
              <a:rPr lang="en-US" sz="2800" dirty="0">
                <a:solidFill>
                  <a:srgbClr val="FF0000"/>
                </a:solidFill>
                <a:latin typeface="+mn-lt"/>
              </a:rPr>
              <a:t>Update information in red font with local assessment administration policies.</a:t>
            </a:r>
            <a:endParaRPr lang="en-US" sz="3200" dirty="0">
              <a:latin typeface="+mn-lt"/>
            </a:endParaRPr>
          </a:p>
        </p:txBody>
      </p:sp>
    </p:spTree>
    <p:extLst>
      <p:ext uri="{BB962C8B-B14F-4D97-AF65-F5344CB8AC3E}">
        <p14:creationId xmlns:p14="http://schemas.microsoft.com/office/powerpoint/2010/main" val="1076271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278539799a0_0_12"/>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800" dirty="0">
                <a:latin typeface="+mj-lt"/>
              </a:rPr>
              <a:t>CMAS Test Design – available resources</a:t>
            </a:r>
            <a:endParaRPr sz="2800" dirty="0">
              <a:latin typeface="+mj-lt"/>
            </a:endParaRPr>
          </a:p>
        </p:txBody>
      </p:sp>
      <p:sp>
        <p:nvSpPr>
          <p:cNvPr id="5" name="Google Shape;427;g278539799a0_0_12">
            <a:extLst>
              <a:ext uri="{FF2B5EF4-FFF2-40B4-BE49-F238E27FC236}">
                <a16:creationId xmlns:a16="http://schemas.microsoft.com/office/drawing/2014/main" id="{D40140E3-45FF-760D-3E6F-B3DEEFB3264F}"/>
              </a:ext>
            </a:extLst>
          </p:cNvPr>
          <p:cNvSpPr txBox="1">
            <a:spLocks noGrp="1"/>
          </p:cNvSpPr>
          <p:nvPr>
            <p:ph type="body" idx="1"/>
          </p:nvPr>
        </p:nvSpPr>
        <p:spPr>
          <a:xfrm>
            <a:off x="311700" y="1152475"/>
            <a:ext cx="8516294" cy="3034800"/>
          </a:xfrm>
          <a:prstGeom prst="rect">
            <a:avLst/>
          </a:prstGeom>
        </p:spPr>
        <p:txBody>
          <a:bodyPr spcFirstLastPara="1" wrap="square" lIns="91425" tIns="91425" rIns="91425" bIns="91425" anchor="t" anchorCtr="0">
            <a:normAutofit fontScale="85000" lnSpcReduction="20000"/>
          </a:bodyPr>
          <a:lstStyle/>
          <a:p>
            <a:pPr>
              <a:buFont typeface="Arial" panose="020B0604020202020204" pitchFamily="34" charset="0"/>
              <a:buChar char="•"/>
            </a:pPr>
            <a:r>
              <a:rPr lang="en-US" dirty="0">
                <a:latin typeface="+mn-lt"/>
                <a:hlinkClick r:id="rId3"/>
              </a:rPr>
              <a:t>Frameworks and high-level blueprints</a:t>
            </a:r>
            <a:endParaRPr lang="en-US" dirty="0">
              <a:latin typeface="+mn-lt"/>
            </a:endParaRPr>
          </a:p>
          <a:p>
            <a:pPr lvl="1">
              <a:buFont typeface="Arial" panose="020B0604020202020204" pitchFamily="34" charset="0"/>
              <a:buChar char="•"/>
            </a:pPr>
            <a:r>
              <a:rPr lang="en-US" dirty="0">
                <a:latin typeface="+mn-lt"/>
              </a:rPr>
              <a:t>Include assessed standards and evidence statements</a:t>
            </a:r>
          </a:p>
          <a:p>
            <a:pPr lvl="1">
              <a:buFont typeface="Arial" panose="020B0604020202020204" pitchFamily="34" charset="0"/>
              <a:buChar char="•"/>
            </a:pPr>
            <a:r>
              <a:rPr lang="en-US" dirty="0">
                <a:latin typeface="+mn-lt"/>
              </a:rPr>
              <a:t>Content representation, as seen on the blueprints, is determined by the breadth of the Colorado Academic Standards (CAS)</a:t>
            </a:r>
          </a:p>
          <a:p>
            <a:pPr lvl="2">
              <a:buFont typeface="Arial" panose="020B0604020202020204" pitchFamily="34" charset="0"/>
              <a:buChar char="•"/>
            </a:pPr>
            <a:r>
              <a:rPr lang="en-US" dirty="0">
                <a:solidFill>
                  <a:schemeClr val="accent1"/>
                </a:solidFill>
                <a:latin typeface="+mn-lt"/>
              </a:rPr>
              <a:t>Educators were involved in the development of the CAS</a:t>
            </a:r>
          </a:p>
          <a:p>
            <a:pPr>
              <a:buFont typeface="Arial" panose="020B0604020202020204" pitchFamily="34" charset="0"/>
              <a:buChar char="•"/>
            </a:pPr>
            <a:endParaRPr lang="en-US" dirty="0">
              <a:latin typeface="+mn-lt"/>
            </a:endParaRPr>
          </a:p>
          <a:p>
            <a:pPr>
              <a:buFont typeface="Arial" panose="020B0604020202020204" pitchFamily="34" charset="0"/>
              <a:buChar char="•"/>
            </a:pPr>
            <a:r>
              <a:rPr lang="en-US" dirty="0">
                <a:latin typeface="+mn-lt"/>
                <a:hlinkClick r:id="rId4"/>
              </a:rPr>
              <a:t>Performance Level Descriptors (PLDs)</a:t>
            </a:r>
            <a:endParaRPr lang="en-US" dirty="0">
              <a:latin typeface="+mn-lt"/>
            </a:endParaRPr>
          </a:p>
          <a:p>
            <a:pPr lvl="1">
              <a:buFont typeface="Arial" panose="020B0604020202020204" pitchFamily="34" charset="0"/>
              <a:buChar char="•"/>
            </a:pPr>
            <a:r>
              <a:rPr lang="en-US" dirty="0">
                <a:latin typeface="+mn-lt"/>
              </a:rPr>
              <a:t>Provide details about the specific grade-level content area concepts and skills typically demonstrated by students within a CMAS performance level</a:t>
            </a:r>
          </a:p>
          <a:p>
            <a:pPr lvl="1">
              <a:buFont typeface="Arial" panose="020B0604020202020204" pitchFamily="34" charset="0"/>
              <a:buChar char="•"/>
            </a:pPr>
            <a:r>
              <a:rPr lang="en-US" dirty="0">
                <a:latin typeface="+mn-lt"/>
              </a:rPr>
              <a:t>The met and exceeded expectations levels are considered on track to being college and career ready</a:t>
            </a:r>
          </a:p>
          <a:p>
            <a:pPr lvl="1">
              <a:buFont typeface="Arial" panose="020B0604020202020204" pitchFamily="34" charset="0"/>
              <a:buChar char="•"/>
            </a:pPr>
            <a:r>
              <a:rPr lang="en-US" dirty="0">
                <a:solidFill>
                  <a:schemeClr val="accent1"/>
                </a:solidFill>
                <a:latin typeface="+mn-lt"/>
              </a:rPr>
              <a:t>Educators were involved in the development of PLDs</a:t>
            </a:r>
          </a:p>
          <a:p>
            <a:pPr lvl="1">
              <a:buFont typeface="Arial" panose="020B0604020202020204" pitchFamily="34" charset="0"/>
              <a:buChar char="•"/>
            </a:pPr>
            <a:endParaRPr lang="en-US" dirty="0">
              <a:latin typeface="+mn-lt"/>
            </a:endParaRPr>
          </a:p>
          <a:p>
            <a:pPr>
              <a:buFont typeface="Arial" panose="020B0604020202020204" pitchFamily="34" charset="0"/>
              <a:buChar char="•"/>
            </a:pPr>
            <a:r>
              <a:rPr lang="en-US" dirty="0">
                <a:solidFill>
                  <a:schemeClr val="accent5"/>
                </a:solidFill>
                <a:latin typeface="+mn-lt"/>
                <a:hlinkClick r:id="rId5">
                  <a:extLst>
                    <a:ext uri="{A12FA001-AC4F-418D-AE19-62706E023703}">
                      <ahyp:hlinkClr xmlns:ahyp="http://schemas.microsoft.com/office/drawing/2018/hyperlinkcolor" val="tx"/>
                    </a:ext>
                  </a:extLst>
                </a:hlinkClick>
              </a:rPr>
              <a:t>Performance levels and cut scores</a:t>
            </a:r>
            <a:endParaRPr lang="en-US" dirty="0">
              <a:solidFill>
                <a:schemeClr val="accent5"/>
              </a:solidFill>
              <a:latin typeface="+mn-lt"/>
            </a:endParaRPr>
          </a:p>
          <a:p>
            <a:pPr lvl="1">
              <a:buFont typeface="Arial" panose="020B0604020202020204" pitchFamily="34" charset="0"/>
              <a:buChar char="•"/>
            </a:pPr>
            <a:r>
              <a:rPr lang="en-US" dirty="0">
                <a:solidFill>
                  <a:schemeClr val="accent1"/>
                </a:solidFill>
                <a:latin typeface="+mn-lt"/>
              </a:rPr>
              <a:t>Determined by educators through the standard setting process</a:t>
            </a:r>
          </a:p>
          <a:p>
            <a:pPr lvl="1">
              <a:buFont typeface="Arial" panose="020B0604020202020204" pitchFamily="34" charset="0"/>
              <a:buChar char="•"/>
            </a:pPr>
            <a:r>
              <a:rPr lang="en-US" dirty="0">
                <a:latin typeface="+mn-lt"/>
              </a:rPr>
              <a:t>These do not change from year to year</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n image of the user dropdown menu in TestNav with the Sign out of TestNav option highlighted.">
            <a:extLst>
              <a:ext uri="{FF2B5EF4-FFF2-40B4-BE49-F238E27FC236}">
                <a16:creationId xmlns:a16="http://schemas.microsoft.com/office/drawing/2014/main" id="{269A0990-BACE-625E-046E-3996AD503DF2}"/>
              </a:ext>
            </a:extLst>
          </p:cNvPr>
          <p:cNvPicPr>
            <a:picLocks noChangeAspect="1"/>
          </p:cNvPicPr>
          <p:nvPr/>
        </p:nvPicPr>
        <p:blipFill>
          <a:blip r:embed="rId2"/>
          <a:stretch>
            <a:fillRect/>
          </a:stretch>
        </p:blipFill>
        <p:spPr>
          <a:xfrm>
            <a:off x="6739759" y="2232406"/>
            <a:ext cx="2155199" cy="1268786"/>
          </a:xfrm>
          <a:prstGeom prst="rect">
            <a:avLst/>
          </a:prstGeom>
        </p:spPr>
      </p:pic>
      <p:sp>
        <p:nvSpPr>
          <p:cNvPr id="2" name="Title 1">
            <a:extLst>
              <a:ext uri="{FF2B5EF4-FFF2-40B4-BE49-F238E27FC236}">
                <a16:creationId xmlns:a16="http://schemas.microsoft.com/office/drawing/2014/main" id="{2ADCDC25-18EC-47BA-9F6C-48D93026FE5B}"/>
              </a:ext>
            </a:extLst>
          </p:cNvPr>
          <p:cNvSpPr>
            <a:spLocks noGrp="1"/>
          </p:cNvSpPr>
          <p:nvPr>
            <p:ph type="title"/>
          </p:nvPr>
        </p:nvSpPr>
        <p:spPr/>
        <p:txBody>
          <a:bodyPr>
            <a:normAutofit/>
          </a:bodyPr>
          <a:lstStyle/>
          <a:p>
            <a:r>
              <a:rPr lang="en-US" sz="2800" dirty="0"/>
              <a:t>Error Codes – Next Steps</a:t>
            </a:r>
          </a:p>
        </p:txBody>
      </p:sp>
      <p:sp>
        <p:nvSpPr>
          <p:cNvPr id="3" name="Content Placeholder 2">
            <a:extLst>
              <a:ext uri="{FF2B5EF4-FFF2-40B4-BE49-F238E27FC236}">
                <a16:creationId xmlns:a16="http://schemas.microsoft.com/office/drawing/2014/main" id="{6538BC0A-C121-4797-95D4-A12A5F765934}"/>
              </a:ext>
            </a:extLst>
          </p:cNvPr>
          <p:cNvSpPr>
            <a:spLocks noGrp="1"/>
          </p:cNvSpPr>
          <p:nvPr>
            <p:ph type="body" idx="1"/>
          </p:nvPr>
        </p:nvSpPr>
        <p:spPr/>
        <p:txBody>
          <a:bodyPr>
            <a:normAutofit/>
          </a:bodyPr>
          <a:lstStyle/>
          <a:p>
            <a:pPr marL="285750" indent="-285750">
              <a:lnSpc>
                <a:spcPct val="100000"/>
              </a:lnSpc>
              <a:buClr>
                <a:sysClr val="windowText" lastClr="000000"/>
              </a:buClr>
              <a:buFont typeface="Arial" panose="020B0604020202020204" pitchFamily="34" charset="0"/>
              <a:buChar char="•"/>
              <a:defRPr/>
            </a:pPr>
            <a:r>
              <a:rPr lang="en-US" sz="1800" dirty="0">
                <a:solidFill>
                  <a:srgbClr val="000000"/>
                </a:solidFill>
                <a:latin typeface="+mn-lt"/>
              </a:rPr>
              <a:t>Resume the student’s test in PAnext</a:t>
            </a:r>
            <a:endParaRPr lang="en-US" sz="1800" baseline="30000" dirty="0">
              <a:solidFill>
                <a:srgbClr val="000000"/>
              </a:solidFill>
              <a:latin typeface="+mn-lt"/>
            </a:endParaRPr>
          </a:p>
          <a:p>
            <a:pPr marL="285750" indent="-285750">
              <a:lnSpc>
                <a:spcPct val="100000"/>
              </a:lnSpc>
              <a:buClr>
                <a:sysClr val="windowText" lastClr="000000"/>
              </a:buClr>
              <a:buFont typeface="Arial" panose="020B0604020202020204" pitchFamily="34" charset="0"/>
              <a:buChar char="•"/>
              <a:defRPr/>
            </a:pPr>
            <a:r>
              <a:rPr lang="en-US" sz="1800" dirty="0">
                <a:solidFill>
                  <a:srgbClr val="000000"/>
                </a:solidFill>
                <a:latin typeface="+mn-lt"/>
              </a:rPr>
              <a:t>Have the student log in again on the </a:t>
            </a:r>
            <a:r>
              <a:rPr lang="en-US" sz="1800" u="sng" dirty="0">
                <a:solidFill>
                  <a:srgbClr val="000000"/>
                </a:solidFill>
                <a:latin typeface="+mn-lt"/>
              </a:rPr>
              <a:t>same testing device</a:t>
            </a:r>
          </a:p>
          <a:p>
            <a:pPr lvl="1">
              <a:lnSpc>
                <a:spcPct val="100000"/>
              </a:lnSpc>
              <a:buClr>
                <a:sysClr val="windowText" lastClr="000000"/>
              </a:buClr>
              <a:buFont typeface="Arial" panose="020B0604020202020204" pitchFamily="34" charset="0"/>
              <a:buChar char="•"/>
              <a:defRPr/>
            </a:pPr>
            <a:r>
              <a:rPr lang="en-US" sz="1800" u="sng" dirty="0">
                <a:solidFill>
                  <a:srgbClr val="000000"/>
                </a:solidFill>
                <a:latin typeface="+mn-lt"/>
              </a:rPr>
              <a:t>Do not</a:t>
            </a:r>
            <a:r>
              <a:rPr lang="en-US" sz="1800" dirty="0">
                <a:solidFill>
                  <a:srgbClr val="000000"/>
                </a:solidFill>
                <a:latin typeface="+mn-lt"/>
              </a:rPr>
              <a:t> move the student to another testing device unless the student safely exits the test using the “sign out” feature in TestNav</a:t>
            </a:r>
            <a:endParaRPr lang="en-US" sz="1800" u="sng" dirty="0">
              <a:solidFill>
                <a:srgbClr val="000000"/>
              </a:solidFill>
              <a:latin typeface="+mn-lt"/>
            </a:endParaRPr>
          </a:p>
          <a:p>
            <a:pPr marL="285750" indent="-285750">
              <a:lnSpc>
                <a:spcPct val="100000"/>
              </a:lnSpc>
              <a:buClr>
                <a:sysClr val="windowText" lastClr="000000"/>
              </a:buClr>
              <a:buFont typeface="Arial" panose="020B0604020202020204" pitchFamily="34" charset="0"/>
              <a:buChar char="•"/>
              <a:defRPr/>
            </a:pPr>
            <a:endParaRPr lang="en-US" sz="1800" dirty="0">
              <a:solidFill>
                <a:srgbClr val="000000"/>
              </a:solidFill>
              <a:latin typeface="+mn-lt"/>
            </a:endParaRPr>
          </a:p>
          <a:p>
            <a:pPr marL="285750" indent="-285750">
              <a:lnSpc>
                <a:spcPct val="100000"/>
              </a:lnSpc>
              <a:buClr>
                <a:sysClr val="windowText" lastClr="000000"/>
              </a:buClr>
              <a:buFont typeface="Arial" panose="020B0604020202020204" pitchFamily="34" charset="0"/>
              <a:buChar char="•"/>
              <a:defRPr/>
            </a:pPr>
            <a:endParaRPr lang="en-US" sz="1800" dirty="0">
              <a:solidFill>
                <a:srgbClr val="000000"/>
              </a:solidFill>
              <a:latin typeface="+mn-lt"/>
            </a:endParaRPr>
          </a:p>
          <a:p>
            <a:pPr marL="285750" indent="-285750">
              <a:lnSpc>
                <a:spcPct val="100000"/>
              </a:lnSpc>
              <a:buClr>
                <a:sysClr val="windowText" lastClr="000000"/>
              </a:buClr>
              <a:buFont typeface="Arial" panose="020B0604020202020204" pitchFamily="34" charset="0"/>
              <a:buChar char="•"/>
              <a:defRPr/>
            </a:pPr>
            <a:endParaRPr lang="en-US" sz="1800" dirty="0">
              <a:solidFill>
                <a:srgbClr val="000000"/>
              </a:solidFill>
              <a:latin typeface="+mn-lt"/>
            </a:endParaRPr>
          </a:p>
          <a:p>
            <a:pPr marL="285750" indent="-285750">
              <a:lnSpc>
                <a:spcPct val="100000"/>
              </a:lnSpc>
              <a:buClr>
                <a:sysClr val="windowText" lastClr="000000"/>
              </a:buClr>
              <a:buFont typeface="Arial" panose="020B0604020202020204" pitchFamily="34" charset="0"/>
              <a:buChar char="•"/>
              <a:defRPr/>
            </a:pPr>
            <a:endParaRPr lang="en-US" sz="1800" dirty="0">
              <a:solidFill>
                <a:srgbClr val="000000"/>
              </a:solidFill>
              <a:latin typeface="+mn-lt"/>
            </a:endParaRPr>
          </a:p>
          <a:p>
            <a:pPr marL="285750" indent="-285750">
              <a:lnSpc>
                <a:spcPct val="100000"/>
              </a:lnSpc>
              <a:buClr>
                <a:sysClr val="windowText" lastClr="000000"/>
              </a:buClr>
              <a:buFont typeface="Arial" panose="020B0604020202020204" pitchFamily="34" charset="0"/>
              <a:buChar char="•"/>
              <a:defRPr/>
            </a:pPr>
            <a:r>
              <a:rPr lang="en-US" sz="1800" dirty="0">
                <a:solidFill>
                  <a:srgbClr val="000000"/>
                </a:solidFill>
                <a:latin typeface="+mn-lt"/>
              </a:rPr>
              <a:t>If the same error occurs repeatedly, or if the same error is affecting multiple students, contact the Technology Coordinator</a:t>
            </a:r>
          </a:p>
          <a:p>
            <a:pPr>
              <a:buFont typeface="Arial" panose="020B0604020202020204" pitchFamily="34" charset="0"/>
              <a:buChar char="•"/>
            </a:pPr>
            <a:endParaRPr lang="en-US" sz="1800" dirty="0">
              <a:latin typeface="+mn-lt"/>
            </a:endParaRPr>
          </a:p>
        </p:txBody>
      </p:sp>
      <p:sp>
        <p:nvSpPr>
          <p:cNvPr id="7" name="Diagonal Stripe 6">
            <a:hlinkClick r:id="rId3"/>
            <a:extLst>
              <a:ext uri="{FF2B5EF4-FFF2-40B4-BE49-F238E27FC236}">
                <a16:creationId xmlns:a16="http://schemas.microsoft.com/office/drawing/2014/main" id="{460108AB-1A65-3EBF-7FB0-A8BA390CBE7B}"/>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schemeClr val="tx1"/>
                </a:solidFill>
                <a:latin typeface="+mn-lt"/>
                <a:ea typeface="Roboto" panose="02000000000000000000" pitchFamily="2" charset="0"/>
                <a:cs typeface="Roboto" panose="02000000000000000000" pitchFamily="2" charset="0"/>
              </a:rPr>
              <a:t>Error Code Directory</a:t>
            </a:r>
          </a:p>
        </p:txBody>
      </p:sp>
      <p:sp>
        <p:nvSpPr>
          <p:cNvPr id="9" name="Right Arrow 8" descr="An arrow pointing to the word &quot;Sign out of TestNav&quot; on the TestNav User dropdown menu.">
            <a:extLst>
              <a:ext uri="{FF2B5EF4-FFF2-40B4-BE49-F238E27FC236}">
                <a16:creationId xmlns:a16="http://schemas.microsoft.com/office/drawing/2014/main" id="{E6EB41B8-FACE-66C8-1048-8BCF98D2588F}"/>
              </a:ext>
            </a:extLst>
          </p:cNvPr>
          <p:cNvSpPr/>
          <p:nvPr/>
        </p:nvSpPr>
        <p:spPr>
          <a:xfrm rot="1391910">
            <a:off x="6123194" y="2554823"/>
            <a:ext cx="918576" cy="653609"/>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dirty="0"/>
          </a:p>
        </p:txBody>
      </p:sp>
    </p:spTree>
    <p:extLst>
      <p:ext uri="{BB962C8B-B14F-4D97-AF65-F5344CB8AC3E}">
        <p14:creationId xmlns:p14="http://schemas.microsoft.com/office/powerpoint/2010/main" val="418197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69B53-CA95-46D6-AD85-8D4B9384184F}"/>
              </a:ext>
            </a:extLst>
          </p:cNvPr>
          <p:cNvSpPr>
            <a:spLocks noGrp="1"/>
          </p:cNvSpPr>
          <p:nvPr>
            <p:ph type="title"/>
          </p:nvPr>
        </p:nvSpPr>
        <p:spPr/>
        <p:txBody>
          <a:bodyPr>
            <a:normAutofit/>
          </a:bodyPr>
          <a:lstStyle/>
          <a:p>
            <a:r>
              <a:rPr lang="en-US" sz="2800" dirty="0"/>
              <a:t>Common Errors – 9059</a:t>
            </a:r>
          </a:p>
        </p:txBody>
      </p:sp>
      <p:sp>
        <p:nvSpPr>
          <p:cNvPr id="3" name="Content Placeholder 2">
            <a:extLst>
              <a:ext uri="{FF2B5EF4-FFF2-40B4-BE49-F238E27FC236}">
                <a16:creationId xmlns:a16="http://schemas.microsoft.com/office/drawing/2014/main" id="{C40CAC81-C9A3-4744-8AA9-1EFF5AB73787}"/>
              </a:ext>
            </a:extLst>
          </p:cNvPr>
          <p:cNvSpPr>
            <a:spLocks noGrp="1"/>
          </p:cNvSpPr>
          <p:nvPr>
            <p:ph type="body" idx="1"/>
          </p:nvPr>
        </p:nvSpPr>
        <p:spPr>
          <a:xfrm>
            <a:off x="311703" y="1152475"/>
            <a:ext cx="7753774" cy="3034800"/>
          </a:xfrm>
        </p:spPr>
        <p:txBody>
          <a:bodyPr>
            <a:normAutofit/>
          </a:bodyPr>
          <a:lstStyle/>
          <a:p>
            <a:pPr marL="285750" indent="-285750">
              <a:buClr>
                <a:sysClr val="windowText" lastClr="000000"/>
              </a:buClr>
              <a:defRPr/>
            </a:pPr>
            <a:r>
              <a:rPr lang="en-US" sz="1800" b="1" dirty="0">
                <a:solidFill>
                  <a:srgbClr val="000000"/>
                </a:solidFill>
              </a:rPr>
              <a:t>9059:</a:t>
            </a:r>
            <a:r>
              <a:rPr lang="en-US" sz="1800" dirty="0">
                <a:solidFill>
                  <a:srgbClr val="000000"/>
                </a:solidFill>
              </a:rPr>
              <a:t> “</a:t>
            </a:r>
            <a:r>
              <a:rPr lang="en-US" sz="1800" dirty="0">
                <a:solidFill>
                  <a:sysClr val="windowText" lastClr="000000"/>
                </a:solidFill>
              </a:rPr>
              <a:t>The username or password you entered is incorrect.”</a:t>
            </a:r>
            <a:endParaRPr lang="en-US" sz="1800" b="1" dirty="0">
              <a:solidFill>
                <a:srgbClr val="000000"/>
              </a:solidFill>
            </a:endParaRPr>
          </a:p>
          <a:p>
            <a:pPr marL="285750" indent="-285750">
              <a:buClr>
                <a:sysClr val="windowText" lastClr="000000"/>
              </a:buClr>
              <a:defRPr/>
            </a:pPr>
            <a:r>
              <a:rPr lang="en-US" sz="1800" dirty="0">
                <a:solidFill>
                  <a:srgbClr val="000000"/>
                </a:solidFill>
              </a:rPr>
              <a:t>If the username and password being used are accurate, the student may be on the incorrect login page</a:t>
            </a:r>
          </a:p>
          <a:p>
            <a:pPr lvl="1">
              <a:buClr>
                <a:sysClr val="windowText" lastClr="000000"/>
              </a:buClr>
              <a:buFont typeface="Arial" panose="020B0604020202020204" pitchFamily="34" charset="0"/>
              <a:buChar char="•"/>
              <a:defRPr/>
            </a:pPr>
            <a:r>
              <a:rPr lang="en-US" sz="1800" dirty="0">
                <a:solidFill>
                  <a:srgbClr val="000000"/>
                </a:solidFill>
                <a:latin typeface="+mn-lt"/>
                <a:cs typeface="Arial" panose="020B0604020202020204" pitchFamily="34" charset="0"/>
              </a:rPr>
              <a:t> “Colorado”</a:t>
            </a:r>
          </a:p>
          <a:p>
            <a:endParaRPr lang="en-US" sz="1800" dirty="0"/>
          </a:p>
        </p:txBody>
      </p:sp>
      <p:pic>
        <p:nvPicPr>
          <p:cNvPr id="6" name="Picture 5" descr="An image of the TestNav Colorado login screen with an arrow pointing to the word Colorado"/>
          <p:cNvPicPr>
            <a:picLocks noChangeAspect="1"/>
          </p:cNvPicPr>
          <p:nvPr/>
        </p:nvPicPr>
        <p:blipFill>
          <a:blip r:embed="rId2"/>
          <a:stretch>
            <a:fillRect/>
          </a:stretch>
        </p:blipFill>
        <p:spPr>
          <a:xfrm>
            <a:off x="4019425" y="2357448"/>
            <a:ext cx="3371650" cy="2466725"/>
          </a:xfrm>
          <a:prstGeom prst="rect">
            <a:avLst/>
          </a:prstGeom>
          <a:ln>
            <a:noFill/>
          </a:ln>
          <a:effectLst>
            <a:outerShdw blurRad="50800" dist="38100" dir="2700000" algn="tl" rotWithShape="0">
              <a:prstClr val="black">
                <a:alpha val="40000"/>
              </a:prstClr>
            </a:outerShdw>
          </a:effectLst>
        </p:spPr>
      </p:pic>
      <p:sp>
        <p:nvSpPr>
          <p:cNvPr id="9" name="Right Arrow 8" descr="an arrow"/>
          <p:cNvSpPr/>
          <p:nvPr/>
        </p:nvSpPr>
        <p:spPr>
          <a:xfrm rot="1391910">
            <a:off x="4239215" y="2270096"/>
            <a:ext cx="918576" cy="653609"/>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dirty="0"/>
          </a:p>
        </p:txBody>
      </p:sp>
    </p:spTree>
    <p:extLst>
      <p:ext uri="{BB962C8B-B14F-4D97-AF65-F5344CB8AC3E}">
        <p14:creationId xmlns:p14="http://schemas.microsoft.com/office/powerpoint/2010/main" val="23039273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F7AE2-ACB3-4713-AD4C-C239FDF17678}"/>
              </a:ext>
            </a:extLst>
          </p:cNvPr>
          <p:cNvSpPr>
            <a:spLocks noGrp="1"/>
          </p:cNvSpPr>
          <p:nvPr>
            <p:ph type="title"/>
          </p:nvPr>
        </p:nvSpPr>
        <p:spPr/>
        <p:txBody>
          <a:bodyPr>
            <a:normAutofit/>
          </a:bodyPr>
          <a:lstStyle/>
          <a:p>
            <a:r>
              <a:rPr lang="en-US" sz="2800" dirty="0"/>
              <a:t>TestNav</a:t>
            </a:r>
          </a:p>
        </p:txBody>
      </p:sp>
      <p:sp>
        <p:nvSpPr>
          <p:cNvPr id="3" name="Content Placeholder 2">
            <a:extLst>
              <a:ext uri="{FF2B5EF4-FFF2-40B4-BE49-F238E27FC236}">
                <a16:creationId xmlns:a16="http://schemas.microsoft.com/office/drawing/2014/main" id="{19DE0661-3CB3-4B19-B3F3-78DEA27D57E9}"/>
              </a:ext>
            </a:extLst>
          </p:cNvPr>
          <p:cNvSpPr>
            <a:spLocks noGrp="1"/>
          </p:cNvSpPr>
          <p:nvPr>
            <p:ph type="body" idx="1"/>
          </p:nvPr>
        </p:nvSpPr>
        <p:spPr>
          <a:xfrm>
            <a:off x="311702" y="953477"/>
            <a:ext cx="8487741" cy="3233798"/>
          </a:xfrm>
        </p:spPr>
        <p:txBody>
          <a:bodyPr>
            <a:normAutofit/>
          </a:bodyPr>
          <a:lstStyle/>
          <a:p>
            <a:pPr marL="0" indent="0">
              <a:lnSpc>
                <a:spcPct val="100000"/>
              </a:lnSpc>
              <a:buNone/>
            </a:pPr>
            <a:r>
              <a:rPr lang="en-US" sz="1800" b="1" dirty="0">
                <a:solidFill>
                  <a:prstClr val="black"/>
                </a:solidFill>
                <a:ea typeface="ＭＳ Ｐゴシック" pitchFamily="34" charset="-128"/>
              </a:rPr>
              <a:t>Note</a:t>
            </a:r>
            <a:r>
              <a:rPr lang="en-US" sz="1800" dirty="0">
                <a:solidFill>
                  <a:prstClr val="black"/>
                </a:solidFill>
                <a:ea typeface="ＭＳ Ｐゴシック" pitchFamily="34" charset="-128"/>
              </a:rPr>
              <a:t>: The Sign In page should say “Colorado” above the Username and Password fields. If it doesn’t, click the User Icon and select “Choose a different customer”.</a:t>
            </a:r>
          </a:p>
          <a:p>
            <a:endParaRPr lang="en-US" sz="1800" dirty="0"/>
          </a:p>
        </p:txBody>
      </p:sp>
      <p:pic>
        <p:nvPicPr>
          <p:cNvPr id="8" name="Picture 7" descr="An image of the TestNav customer screen with Colorado highlighted"/>
          <p:cNvPicPr>
            <a:picLocks noChangeAspect="1"/>
          </p:cNvPicPr>
          <p:nvPr/>
        </p:nvPicPr>
        <p:blipFill>
          <a:blip r:embed="rId2"/>
          <a:stretch>
            <a:fillRect/>
          </a:stretch>
        </p:blipFill>
        <p:spPr>
          <a:xfrm>
            <a:off x="3345619" y="1632372"/>
            <a:ext cx="4517588" cy="3011725"/>
          </a:xfrm>
          <a:prstGeom prst="rect">
            <a:avLst/>
          </a:prstGeom>
          <a:ln>
            <a:noFill/>
          </a:ln>
          <a:effectLst>
            <a:outerShdw blurRad="50800" dist="38100" dir="2700000" algn="tl" rotWithShape="0">
              <a:prstClr val="black">
                <a:alpha val="40000"/>
              </a:prstClr>
            </a:outerShdw>
          </a:effectLst>
        </p:spPr>
      </p:pic>
      <p:pic>
        <p:nvPicPr>
          <p:cNvPr id="10" name="Picture 9" descr="Image of the TestNav User dropdown menu with Choose a different customer selected"/>
          <p:cNvPicPr>
            <a:picLocks noChangeAspect="1"/>
          </p:cNvPicPr>
          <p:nvPr/>
        </p:nvPicPr>
        <p:blipFill>
          <a:blip r:embed="rId3"/>
          <a:stretch>
            <a:fillRect/>
          </a:stretch>
        </p:blipFill>
        <p:spPr>
          <a:xfrm>
            <a:off x="410118" y="1994396"/>
            <a:ext cx="2156897" cy="1007836"/>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58556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B6750-0C23-488B-B599-9C744676BAB9}"/>
              </a:ext>
            </a:extLst>
          </p:cNvPr>
          <p:cNvSpPr>
            <a:spLocks noGrp="1"/>
          </p:cNvSpPr>
          <p:nvPr>
            <p:ph type="title"/>
          </p:nvPr>
        </p:nvSpPr>
        <p:spPr/>
        <p:txBody>
          <a:bodyPr>
            <a:normAutofit/>
          </a:bodyPr>
          <a:lstStyle/>
          <a:p>
            <a:r>
              <a:rPr lang="en-US" sz="2800" dirty="0"/>
              <a:t>Student Logs into Another Student’s Test</a:t>
            </a:r>
          </a:p>
        </p:txBody>
      </p:sp>
      <p:sp>
        <p:nvSpPr>
          <p:cNvPr id="3" name="Content Placeholder 2">
            <a:extLst>
              <a:ext uri="{FF2B5EF4-FFF2-40B4-BE49-F238E27FC236}">
                <a16:creationId xmlns:a16="http://schemas.microsoft.com/office/drawing/2014/main" id="{CADCA4A4-7B7C-45F8-9673-8848AA3E2289}"/>
              </a:ext>
            </a:extLst>
          </p:cNvPr>
          <p:cNvSpPr>
            <a:spLocks noGrp="1"/>
          </p:cNvSpPr>
          <p:nvPr>
            <p:ph type="body" idx="1"/>
          </p:nvPr>
        </p:nvSpPr>
        <p:spPr>
          <a:xfrm>
            <a:off x="311702" y="906585"/>
            <a:ext cx="8487741" cy="3280690"/>
          </a:xfrm>
        </p:spPr>
        <p:txBody>
          <a:bodyPr>
            <a:noAutofit/>
          </a:bodyPr>
          <a:lstStyle/>
          <a:p>
            <a:pPr marL="0" indent="0">
              <a:buNone/>
              <a:defRPr/>
            </a:pPr>
            <a:r>
              <a:rPr lang="en-US" sz="1800" dirty="0">
                <a:solidFill>
                  <a:sysClr val="windowText" lastClr="000000"/>
                </a:solidFill>
              </a:rPr>
              <a:t>Student A logs into Student B’s test</a:t>
            </a:r>
          </a:p>
          <a:p>
            <a:pPr marL="728663" lvl="1" indent="-385763">
              <a:lnSpc>
                <a:spcPct val="100000"/>
              </a:lnSpc>
              <a:spcBef>
                <a:spcPts val="150"/>
              </a:spcBef>
              <a:spcAft>
                <a:spcPts val="150"/>
              </a:spcAft>
              <a:buFont typeface="+mj-lt"/>
              <a:buAutoNum type="arabicPeriod"/>
              <a:defRPr/>
            </a:pPr>
            <a:r>
              <a:rPr lang="en-US" dirty="0">
                <a:solidFill>
                  <a:sysClr val="windowText" lastClr="000000"/>
                </a:solidFill>
                <a:latin typeface="+mn-lt"/>
                <a:cs typeface="Arial" panose="020B0604020202020204" pitchFamily="34" charset="0"/>
              </a:rPr>
              <a:t>Immediately exit the test</a:t>
            </a:r>
          </a:p>
          <a:p>
            <a:pPr marL="1016794" lvl="2" indent="-285750">
              <a:lnSpc>
                <a:spcPct val="100000"/>
              </a:lnSpc>
              <a:spcBef>
                <a:spcPts val="150"/>
              </a:spcBef>
              <a:spcAft>
                <a:spcPts val="150"/>
              </a:spcAft>
              <a:buFont typeface="Arial" panose="020B0604020202020204" pitchFamily="34" charset="0"/>
              <a:buChar char="•"/>
              <a:defRPr/>
            </a:pPr>
            <a:r>
              <a:rPr lang="en-US" sz="1200" dirty="0">
                <a:solidFill>
                  <a:sysClr val="windowText" lastClr="000000"/>
                </a:solidFill>
                <a:latin typeface="+mn-lt"/>
                <a:cs typeface="Arial" panose="020B0604020202020204" pitchFamily="34" charset="0"/>
              </a:rPr>
              <a:t>Do not have Student A or Student B continue/start testing</a:t>
            </a:r>
            <a:endParaRPr lang="en-US" dirty="0">
              <a:solidFill>
                <a:sysClr val="windowText" lastClr="000000"/>
              </a:solidFill>
              <a:latin typeface="+mn-lt"/>
              <a:cs typeface="Arial" panose="020B0604020202020204" pitchFamily="34" charset="0"/>
            </a:endParaRPr>
          </a:p>
          <a:p>
            <a:pPr marL="728663" lvl="1" indent="-385763">
              <a:lnSpc>
                <a:spcPct val="100000"/>
              </a:lnSpc>
              <a:spcBef>
                <a:spcPts val="150"/>
              </a:spcBef>
              <a:spcAft>
                <a:spcPts val="150"/>
              </a:spcAft>
              <a:buFont typeface="+mj-lt"/>
              <a:buAutoNum type="arabicPeriod"/>
              <a:defRPr/>
            </a:pPr>
            <a:r>
              <a:rPr lang="en-US" dirty="0">
                <a:solidFill>
                  <a:sysClr val="windowText" lastClr="000000"/>
                </a:solidFill>
                <a:latin typeface="+mn-lt"/>
                <a:cs typeface="Arial" panose="020B0604020202020204" pitchFamily="34" charset="0"/>
              </a:rPr>
              <a:t>School immediately contacts DAC</a:t>
            </a:r>
          </a:p>
          <a:p>
            <a:pPr marL="728663" lvl="1" indent="-385763">
              <a:lnSpc>
                <a:spcPct val="100000"/>
              </a:lnSpc>
              <a:spcBef>
                <a:spcPts val="150"/>
              </a:spcBef>
              <a:spcAft>
                <a:spcPts val="150"/>
              </a:spcAft>
              <a:buFont typeface="+mj-lt"/>
              <a:buAutoNum type="arabicPeriod"/>
              <a:defRPr/>
            </a:pPr>
            <a:r>
              <a:rPr lang="en-US" dirty="0">
                <a:solidFill>
                  <a:sysClr val="windowText" lastClr="000000"/>
                </a:solidFill>
                <a:latin typeface="+mn-lt"/>
                <a:cs typeface="Arial" panose="020B0604020202020204" pitchFamily="34" charset="0"/>
              </a:rPr>
              <a:t>DAC immediately contacts CDE  </a:t>
            </a:r>
          </a:p>
          <a:p>
            <a:pPr marL="1016794" lvl="2" indent="-285750">
              <a:lnSpc>
                <a:spcPct val="100000"/>
              </a:lnSpc>
              <a:spcBef>
                <a:spcPts val="150"/>
              </a:spcBef>
              <a:spcAft>
                <a:spcPts val="150"/>
              </a:spcAft>
              <a:buFont typeface="Arial" panose="020B0604020202020204" pitchFamily="34" charset="0"/>
              <a:buChar char="•"/>
              <a:defRPr/>
            </a:pPr>
            <a:r>
              <a:rPr lang="en-US" sz="1200" dirty="0">
                <a:solidFill>
                  <a:sysClr val="windowText" lastClr="000000"/>
                </a:solidFill>
                <a:latin typeface="+mn-lt"/>
                <a:cs typeface="Arial" panose="020B0604020202020204" pitchFamily="34" charset="0"/>
              </a:rPr>
              <a:t>If Student B hasn’t touched the test, CDE may be able to move the test into Student A’s name</a:t>
            </a:r>
          </a:p>
          <a:p>
            <a:pPr marL="1271587" lvl="3" indent="-285750">
              <a:lnSpc>
                <a:spcPct val="100000"/>
              </a:lnSpc>
              <a:spcBef>
                <a:spcPts val="150"/>
              </a:spcBef>
              <a:spcAft>
                <a:spcPts val="150"/>
              </a:spcAft>
              <a:buFont typeface="Arial" panose="020B0604020202020204" pitchFamily="34" charset="0"/>
              <a:buChar char="•"/>
              <a:defRPr/>
            </a:pPr>
            <a:r>
              <a:rPr lang="en-US" sz="1200" dirty="0">
                <a:solidFill>
                  <a:sysClr val="windowText" lastClr="000000"/>
                </a:solidFill>
                <a:latin typeface="+mn-lt"/>
                <a:cs typeface="Arial" panose="020B0604020202020204" pitchFamily="34" charset="0"/>
              </a:rPr>
              <a:t>Moves the whole test</a:t>
            </a:r>
          </a:p>
          <a:p>
            <a:pPr marL="1271587" lvl="3" indent="-285750">
              <a:lnSpc>
                <a:spcPct val="100000"/>
              </a:lnSpc>
              <a:spcBef>
                <a:spcPts val="150"/>
              </a:spcBef>
              <a:spcAft>
                <a:spcPts val="150"/>
              </a:spcAft>
              <a:buFont typeface="Arial" panose="020B0604020202020204" pitchFamily="34" charset="0"/>
              <a:buChar char="•"/>
              <a:defRPr/>
            </a:pPr>
            <a:r>
              <a:rPr lang="en-US" sz="1200" dirty="0">
                <a:solidFill>
                  <a:sysClr val="windowText" lastClr="000000"/>
                </a:solidFill>
                <a:latin typeface="+mn-lt"/>
                <a:cs typeface="Arial" panose="020B0604020202020204" pitchFamily="34" charset="0"/>
              </a:rPr>
              <a:t>Individual units cannot be moved</a:t>
            </a:r>
          </a:p>
          <a:p>
            <a:pPr marL="1016794" lvl="2" indent="-285750">
              <a:lnSpc>
                <a:spcPct val="100000"/>
              </a:lnSpc>
              <a:spcBef>
                <a:spcPts val="150"/>
              </a:spcBef>
              <a:spcAft>
                <a:spcPts val="150"/>
              </a:spcAft>
              <a:buFont typeface="Arial" panose="020B0604020202020204" pitchFamily="34" charset="0"/>
              <a:buChar char="•"/>
              <a:defRPr/>
            </a:pPr>
            <a:r>
              <a:rPr lang="en-US" sz="1200" dirty="0">
                <a:solidFill>
                  <a:sysClr val="windowText" lastClr="000000"/>
                </a:solidFill>
                <a:latin typeface="+mn-lt"/>
                <a:cs typeface="Arial" panose="020B0604020202020204" pitchFamily="34" charset="0"/>
              </a:rPr>
              <a:t>If Student B has taken one unit or more, CDE may have to void the unit taken by Student A to allow Student B to complete their test</a:t>
            </a:r>
          </a:p>
          <a:p>
            <a:pPr marL="1271587" lvl="3" indent="-285750">
              <a:lnSpc>
                <a:spcPct val="100000"/>
              </a:lnSpc>
              <a:spcBef>
                <a:spcPts val="150"/>
              </a:spcBef>
              <a:spcAft>
                <a:spcPts val="150"/>
              </a:spcAft>
              <a:buFont typeface="Arial" panose="020B0604020202020204" pitchFamily="34" charset="0"/>
              <a:buChar char="•"/>
              <a:defRPr/>
            </a:pPr>
            <a:r>
              <a:rPr lang="en-US" sz="1200" dirty="0">
                <a:solidFill>
                  <a:sysClr val="windowText" lastClr="000000"/>
                </a:solidFill>
                <a:latin typeface="+mn-lt"/>
                <a:cs typeface="Arial" panose="020B0604020202020204" pitchFamily="34" charset="0"/>
              </a:rPr>
              <a:t>Responses cannot be transferred to Student A’s test</a:t>
            </a:r>
          </a:p>
          <a:p>
            <a:pPr marL="1271587" lvl="3" indent="-285750">
              <a:lnSpc>
                <a:spcPct val="100000"/>
              </a:lnSpc>
              <a:spcBef>
                <a:spcPts val="150"/>
              </a:spcBef>
              <a:spcAft>
                <a:spcPts val="150"/>
              </a:spcAft>
              <a:buFont typeface="Arial" panose="020B0604020202020204" pitchFamily="34" charset="0"/>
              <a:buChar char="•"/>
              <a:defRPr/>
            </a:pPr>
            <a:r>
              <a:rPr lang="en-US" sz="1200" dirty="0">
                <a:solidFill>
                  <a:sysClr val="windowText" lastClr="000000"/>
                </a:solidFill>
                <a:latin typeface="+mn-lt"/>
                <a:cs typeface="Arial" panose="020B0604020202020204" pitchFamily="34" charset="0"/>
              </a:rPr>
              <a:t>Student A’s test may need to be invalidated as a misadministration</a:t>
            </a:r>
          </a:p>
          <a:p>
            <a:pPr marL="1614487" lvl="4" indent="-285750">
              <a:lnSpc>
                <a:spcPct val="100000"/>
              </a:lnSpc>
              <a:spcBef>
                <a:spcPts val="150"/>
              </a:spcBef>
              <a:spcAft>
                <a:spcPts val="150"/>
              </a:spcAft>
              <a:buFont typeface="Arial" panose="020B0604020202020204" pitchFamily="34" charset="0"/>
              <a:buChar char="•"/>
              <a:defRPr/>
            </a:pPr>
            <a:r>
              <a:rPr lang="en-US" sz="1200" dirty="0">
                <a:solidFill>
                  <a:sysClr val="windowText" lastClr="000000"/>
                </a:solidFill>
                <a:latin typeface="+mn-lt"/>
                <a:cs typeface="Arial" panose="020B0604020202020204" pitchFamily="34" charset="0"/>
              </a:rPr>
              <a:t>Not allowed to access test questions more than once</a:t>
            </a:r>
          </a:p>
          <a:p>
            <a:endParaRPr lang="en-US" sz="1800" dirty="0"/>
          </a:p>
        </p:txBody>
      </p:sp>
    </p:spTree>
    <p:extLst>
      <p:ext uri="{BB962C8B-B14F-4D97-AF65-F5344CB8AC3E}">
        <p14:creationId xmlns:p14="http://schemas.microsoft.com/office/powerpoint/2010/main" val="20306090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DE48F-F30B-469B-9F92-51501E41BAD4}"/>
              </a:ext>
            </a:extLst>
          </p:cNvPr>
          <p:cNvSpPr>
            <a:spLocks noGrp="1"/>
          </p:cNvSpPr>
          <p:nvPr>
            <p:ph type="title"/>
          </p:nvPr>
        </p:nvSpPr>
        <p:spPr/>
        <p:txBody>
          <a:bodyPr>
            <a:normAutofit/>
          </a:bodyPr>
          <a:lstStyle/>
          <a:p>
            <a:r>
              <a:rPr lang="en-US" sz="2800" dirty="0"/>
              <a:t>Technology Tip</a:t>
            </a:r>
          </a:p>
        </p:txBody>
      </p:sp>
      <p:sp>
        <p:nvSpPr>
          <p:cNvPr id="3" name="Content Placeholder 2">
            <a:extLst>
              <a:ext uri="{FF2B5EF4-FFF2-40B4-BE49-F238E27FC236}">
                <a16:creationId xmlns:a16="http://schemas.microsoft.com/office/drawing/2014/main" id="{05CD48F5-5273-46DB-B1BC-CE3F0668F6D4}"/>
              </a:ext>
            </a:extLst>
          </p:cNvPr>
          <p:cNvSpPr>
            <a:spLocks noGrp="1"/>
          </p:cNvSpPr>
          <p:nvPr>
            <p:ph type="body" idx="1"/>
          </p:nvPr>
        </p:nvSpPr>
        <p:spPr>
          <a:xfrm>
            <a:off x="311702" y="962815"/>
            <a:ext cx="8487741" cy="3224460"/>
          </a:xfrm>
        </p:spPr>
        <p:txBody>
          <a:bodyPr>
            <a:noAutofit/>
          </a:bodyPr>
          <a:lstStyle/>
          <a:p>
            <a:pPr marL="171450" indent="-171450">
              <a:lnSpc>
                <a:spcPct val="100000"/>
              </a:lnSpc>
              <a:spcAft>
                <a:spcPts val="900"/>
              </a:spcAft>
              <a:buClr>
                <a:sysClr val="windowText" lastClr="000000"/>
              </a:buClr>
              <a:defRPr/>
            </a:pPr>
            <a:r>
              <a:rPr lang="en-US" sz="1800" dirty="0">
                <a:solidFill>
                  <a:srgbClr val="000000"/>
                </a:solidFill>
              </a:rPr>
              <a:t>Document the device on which each student tests</a:t>
            </a:r>
          </a:p>
          <a:p>
            <a:pPr marL="515938" lvl="1" indent="-141288">
              <a:lnSpc>
                <a:spcPct val="100000"/>
              </a:lnSpc>
              <a:buClr>
                <a:sysClr val="windowText" lastClr="000000"/>
              </a:buClr>
              <a:buFont typeface="Arial" panose="020B0604020202020204" pitchFamily="34" charset="0"/>
              <a:buChar char="•"/>
              <a:defRPr/>
            </a:pPr>
            <a:r>
              <a:rPr lang="en-US" sz="1800" dirty="0">
                <a:solidFill>
                  <a:srgbClr val="000000"/>
                </a:solidFill>
                <a:latin typeface="+mn-lt"/>
                <a:cs typeface="Arial" panose="020B0604020202020204" pitchFamily="34" charset="0"/>
              </a:rPr>
              <a:t>There is a space for this on the Student Testing Ticket </a:t>
            </a:r>
          </a:p>
          <a:p>
            <a:pPr marL="515938" lvl="1" indent="-141288">
              <a:lnSpc>
                <a:spcPct val="100000"/>
              </a:lnSpc>
              <a:buClr>
                <a:sysClr val="windowText" lastClr="000000"/>
              </a:buClr>
              <a:buFont typeface="Arial" panose="020B0604020202020204" pitchFamily="34" charset="0"/>
              <a:buChar char="•"/>
              <a:defRPr/>
            </a:pPr>
            <a:r>
              <a:rPr lang="en-US" sz="1800" dirty="0">
                <a:solidFill>
                  <a:srgbClr val="000000"/>
                </a:solidFill>
                <a:latin typeface="+mn-lt"/>
                <a:cs typeface="Arial" panose="020B0604020202020204" pitchFamily="34" charset="0"/>
              </a:rPr>
              <a:t>This aids in response recovery if it becomes necessary (SRF)</a:t>
            </a:r>
          </a:p>
          <a:p>
            <a:pPr marL="515938" lvl="1" indent="-141288">
              <a:lnSpc>
                <a:spcPct val="100000"/>
              </a:lnSpc>
              <a:buClr>
                <a:sysClr val="windowText" lastClr="000000"/>
              </a:buClr>
              <a:buFont typeface="Arial" panose="020B0604020202020204" pitchFamily="34" charset="0"/>
              <a:buChar char="•"/>
              <a:defRPr/>
            </a:pPr>
            <a:r>
              <a:rPr lang="en-US" sz="1800" dirty="0">
                <a:solidFill>
                  <a:srgbClr val="000000"/>
                </a:solidFill>
                <a:latin typeface="+mn-lt"/>
                <a:cs typeface="Arial" panose="020B0604020202020204" pitchFamily="34" charset="0"/>
              </a:rPr>
              <a:t>If not identified, may not be able to recover responses, if needed</a:t>
            </a:r>
          </a:p>
          <a:p>
            <a:pPr marL="171450" indent="-171450">
              <a:lnSpc>
                <a:spcPct val="100000"/>
              </a:lnSpc>
              <a:spcAft>
                <a:spcPts val="900"/>
              </a:spcAft>
              <a:buClr>
                <a:sysClr val="windowText" lastClr="000000"/>
              </a:buClr>
              <a:defRPr/>
            </a:pPr>
            <a:r>
              <a:rPr lang="en-US" sz="1800" dirty="0">
                <a:solidFill>
                  <a:srgbClr val="000000"/>
                </a:solidFill>
              </a:rPr>
              <a:t>If a student receives an error </a:t>
            </a:r>
            <a:r>
              <a:rPr lang="en-US" sz="1800" b="1" dirty="0">
                <a:solidFill>
                  <a:srgbClr val="000000"/>
                </a:solidFill>
              </a:rPr>
              <a:t>do not </a:t>
            </a:r>
            <a:r>
              <a:rPr lang="en-US" sz="1800" dirty="0">
                <a:solidFill>
                  <a:srgbClr val="000000"/>
                </a:solidFill>
              </a:rPr>
              <a:t>immediately move them to a new device</a:t>
            </a:r>
          </a:p>
          <a:p>
            <a:pPr marL="515938" lvl="1" indent="-141288">
              <a:lnSpc>
                <a:spcPct val="100000"/>
              </a:lnSpc>
              <a:buClr>
                <a:sysClr val="windowText" lastClr="000000"/>
              </a:buClr>
              <a:buFont typeface="Arial" panose="020B0604020202020204" pitchFamily="34" charset="0"/>
              <a:buChar char="•"/>
              <a:defRPr/>
            </a:pPr>
            <a:r>
              <a:rPr lang="en-US" sz="1800" dirty="0">
                <a:solidFill>
                  <a:srgbClr val="000000"/>
                </a:solidFill>
                <a:latin typeface="+mn-lt"/>
                <a:cs typeface="Arial" panose="020B0604020202020204" pitchFamily="34" charset="0"/>
              </a:rPr>
              <a:t>Sign in using the same device again, then click the User icon in the top right screen corner to “sign out”</a:t>
            </a:r>
          </a:p>
          <a:p>
            <a:pPr marL="515938" lvl="1" indent="-141288">
              <a:lnSpc>
                <a:spcPct val="100000"/>
              </a:lnSpc>
              <a:buClr>
                <a:sysClr val="windowText" lastClr="000000"/>
              </a:buClr>
              <a:buFont typeface="Arial" panose="020B0604020202020204" pitchFamily="34" charset="0"/>
              <a:buChar char="•"/>
              <a:defRPr/>
            </a:pPr>
            <a:r>
              <a:rPr lang="en-US" sz="1800" dirty="0">
                <a:solidFill>
                  <a:srgbClr val="000000"/>
                </a:solidFill>
                <a:latin typeface="+mn-lt"/>
                <a:cs typeface="Arial" panose="020B0604020202020204" pitchFamily="34" charset="0"/>
              </a:rPr>
              <a:t>This sends all responses saved on the device to the testing server</a:t>
            </a:r>
          </a:p>
          <a:p>
            <a:pPr marL="171450" indent="-171450">
              <a:lnSpc>
                <a:spcPct val="100000"/>
              </a:lnSpc>
              <a:spcAft>
                <a:spcPts val="900"/>
              </a:spcAft>
              <a:buClr>
                <a:sysClr val="windowText" lastClr="000000"/>
              </a:buClr>
              <a:defRPr/>
            </a:pPr>
            <a:r>
              <a:rPr lang="en-US" sz="1800" b="1" dirty="0">
                <a:solidFill>
                  <a:schemeClr val="accent1"/>
                </a:solidFill>
              </a:rPr>
              <a:t>Always have the student “sign out” if they are not submitting their test</a:t>
            </a:r>
          </a:p>
          <a:p>
            <a:pPr marL="515938" lvl="1" indent="-141288">
              <a:lnSpc>
                <a:spcPct val="100000"/>
              </a:lnSpc>
              <a:buClr>
                <a:sysClr val="windowText" lastClr="000000"/>
              </a:buClr>
              <a:buFont typeface="Arial" panose="020B0604020202020204" pitchFamily="34" charset="0"/>
              <a:buChar char="•"/>
              <a:defRPr/>
            </a:pPr>
            <a:r>
              <a:rPr lang="en-US" sz="1800" b="1" dirty="0">
                <a:solidFill>
                  <a:schemeClr val="accent1"/>
                </a:solidFill>
                <a:latin typeface="+mn-lt"/>
                <a:cs typeface="Arial" panose="020B0604020202020204" pitchFamily="34" charset="0"/>
              </a:rPr>
              <a:t>Never just power-off a device</a:t>
            </a:r>
          </a:p>
          <a:p>
            <a:endParaRPr lang="en-US" sz="1800" dirty="0"/>
          </a:p>
        </p:txBody>
      </p:sp>
      <p:pic>
        <p:nvPicPr>
          <p:cNvPr id="5" name="Picture 4" descr="An image of a sample Student Testing ticket with an arrow point to a line on which the Local Testing Device ID can be written"/>
          <p:cNvPicPr>
            <a:picLocks noChangeAspect="1"/>
          </p:cNvPicPr>
          <p:nvPr/>
        </p:nvPicPr>
        <p:blipFill>
          <a:blip r:embed="rId2"/>
          <a:stretch>
            <a:fillRect/>
          </a:stretch>
        </p:blipFill>
        <p:spPr>
          <a:xfrm>
            <a:off x="6841861" y="228105"/>
            <a:ext cx="2058802" cy="1469420"/>
          </a:xfrm>
          <a:prstGeom prst="rect">
            <a:avLst/>
          </a:prstGeom>
          <a:ln>
            <a:noFill/>
          </a:ln>
          <a:effectLst>
            <a:outerShdw blurRad="50800" dist="38100" dir="2700000" algn="tl" rotWithShape="0">
              <a:prstClr val="black">
                <a:alpha val="40000"/>
              </a:prstClr>
            </a:outerShdw>
          </a:effectLst>
        </p:spPr>
      </p:pic>
      <p:sp>
        <p:nvSpPr>
          <p:cNvPr id="6" name="Right Arrow 5" descr="An image of an arrow"/>
          <p:cNvSpPr/>
          <p:nvPr/>
        </p:nvSpPr>
        <p:spPr>
          <a:xfrm rot="9296919">
            <a:off x="8389265" y="1262471"/>
            <a:ext cx="548437" cy="409224"/>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dirty="0"/>
          </a:p>
        </p:txBody>
      </p:sp>
    </p:spTree>
    <p:extLst>
      <p:ext uri="{BB962C8B-B14F-4D97-AF65-F5344CB8AC3E}">
        <p14:creationId xmlns:p14="http://schemas.microsoft.com/office/powerpoint/2010/main" val="23842127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7D36B-AE23-39F6-572F-05BCCAEAE5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C80977-F3FE-46D5-ACDE-AE21C7C37E5E}"/>
              </a:ext>
            </a:extLst>
          </p:cNvPr>
          <p:cNvSpPr>
            <a:spLocks noGrp="1"/>
          </p:cNvSpPr>
          <p:nvPr>
            <p:ph type="title"/>
          </p:nvPr>
        </p:nvSpPr>
        <p:spPr/>
        <p:txBody>
          <a:bodyPr/>
          <a:lstStyle/>
          <a:p>
            <a:r>
              <a:rPr lang="en-US" sz="2800" dirty="0"/>
              <a:t>Issues with Individual Items</a:t>
            </a:r>
          </a:p>
        </p:txBody>
      </p:sp>
      <p:sp>
        <p:nvSpPr>
          <p:cNvPr id="3" name="Text Placeholder 2">
            <a:extLst>
              <a:ext uri="{FF2B5EF4-FFF2-40B4-BE49-F238E27FC236}">
                <a16:creationId xmlns:a16="http://schemas.microsoft.com/office/drawing/2014/main" id="{7A4F906C-BD3A-B476-C230-EFC44CA07EE6}"/>
              </a:ext>
            </a:extLst>
          </p:cNvPr>
          <p:cNvSpPr>
            <a:spLocks noGrp="1"/>
          </p:cNvSpPr>
          <p:nvPr>
            <p:ph type="body" idx="1"/>
          </p:nvPr>
        </p:nvSpPr>
        <p:spPr>
          <a:xfrm>
            <a:off x="311702" y="1039446"/>
            <a:ext cx="8487741" cy="3147829"/>
          </a:xfrm>
        </p:spPr>
        <p:txBody>
          <a:bodyPr>
            <a:normAutofit fontScale="77500" lnSpcReduction="20000"/>
          </a:bodyPr>
          <a:lstStyle/>
          <a:p>
            <a:pPr marL="0" indent="0">
              <a:buNone/>
            </a:pPr>
            <a:r>
              <a:rPr lang="en-US" sz="2000" dirty="0"/>
              <a:t>If a student reports an item is not functioning or does not have an answer space:</a:t>
            </a:r>
          </a:p>
          <a:p>
            <a:pPr marL="342900" indent="-342900">
              <a:spcBef>
                <a:spcPts val="500"/>
              </a:spcBef>
            </a:pPr>
            <a:r>
              <a:rPr lang="en-US" sz="2000" dirty="0"/>
              <a:t>DO NOT read the item</a:t>
            </a:r>
          </a:p>
          <a:p>
            <a:pPr marL="342900" indent="-342900">
              <a:spcBef>
                <a:spcPts val="500"/>
              </a:spcBef>
            </a:pPr>
            <a:r>
              <a:rPr lang="en-US" sz="2000" dirty="0"/>
              <a:t>Note:</a:t>
            </a:r>
          </a:p>
          <a:p>
            <a:pPr lvl="1">
              <a:spcBef>
                <a:spcPts val="0"/>
              </a:spcBef>
              <a:buClrTx/>
              <a:buFont typeface="Arial" panose="020B0604020202020204" pitchFamily="34" charset="0"/>
              <a:buChar char="•"/>
            </a:pPr>
            <a:r>
              <a:rPr lang="en-US" sz="1800" dirty="0">
                <a:latin typeface="+mn-lt"/>
                <a:cs typeface="Arial" panose="020B0604020202020204" pitchFamily="34" charset="0"/>
              </a:rPr>
              <a:t>Content area</a:t>
            </a:r>
          </a:p>
          <a:p>
            <a:pPr lvl="1">
              <a:spcBef>
                <a:spcPts val="0"/>
              </a:spcBef>
              <a:buClrTx/>
              <a:buFont typeface="Arial" panose="020B0604020202020204" pitchFamily="34" charset="0"/>
              <a:buChar char="•"/>
            </a:pPr>
            <a:r>
              <a:rPr lang="en-US" sz="1800" dirty="0">
                <a:latin typeface="+mn-lt"/>
                <a:cs typeface="Arial" panose="020B0604020202020204" pitchFamily="34" charset="0"/>
              </a:rPr>
              <a:t>Grade level</a:t>
            </a:r>
          </a:p>
          <a:p>
            <a:pPr lvl="1">
              <a:spcBef>
                <a:spcPts val="0"/>
              </a:spcBef>
              <a:buClrTx/>
              <a:buFont typeface="Arial" panose="020B0604020202020204" pitchFamily="34" charset="0"/>
              <a:buChar char="•"/>
            </a:pPr>
            <a:r>
              <a:rPr lang="en-US" sz="1800" dirty="0">
                <a:latin typeface="+mn-lt"/>
                <a:cs typeface="Arial" panose="020B0604020202020204" pitchFamily="34" charset="0"/>
              </a:rPr>
              <a:t>Form number</a:t>
            </a:r>
          </a:p>
          <a:p>
            <a:pPr lvl="1">
              <a:spcBef>
                <a:spcPts val="0"/>
              </a:spcBef>
              <a:buClrTx/>
              <a:buFont typeface="Arial" panose="020B0604020202020204" pitchFamily="34" charset="0"/>
              <a:buChar char="•"/>
            </a:pPr>
            <a:r>
              <a:rPr lang="en-US" sz="1800" dirty="0">
                <a:latin typeface="+mn-lt"/>
                <a:cs typeface="Arial" panose="020B0604020202020204" pitchFamily="34" charset="0"/>
              </a:rPr>
              <a:t>Unit number</a:t>
            </a:r>
          </a:p>
          <a:p>
            <a:pPr lvl="1">
              <a:spcBef>
                <a:spcPts val="0"/>
              </a:spcBef>
              <a:buClrTx/>
              <a:buFont typeface="Arial" panose="020B0604020202020204" pitchFamily="34" charset="0"/>
              <a:buChar char="•"/>
            </a:pPr>
            <a:r>
              <a:rPr lang="en-US" sz="1800" dirty="0">
                <a:latin typeface="+mn-lt"/>
                <a:cs typeface="Arial" panose="020B0604020202020204" pitchFamily="34" charset="0"/>
              </a:rPr>
              <a:t>Item number</a:t>
            </a:r>
          </a:p>
          <a:p>
            <a:pPr lvl="1">
              <a:spcBef>
                <a:spcPts val="0"/>
              </a:spcBef>
              <a:buClrTx/>
              <a:buFont typeface="Arial" panose="020B0604020202020204" pitchFamily="34" charset="0"/>
              <a:buChar char="•"/>
            </a:pPr>
            <a:r>
              <a:rPr lang="en-US" sz="1800" dirty="0">
                <a:latin typeface="+mn-lt"/>
                <a:cs typeface="Arial" panose="020B0604020202020204" pitchFamily="34" charset="0"/>
              </a:rPr>
              <a:t>Test format</a:t>
            </a:r>
          </a:p>
          <a:p>
            <a:pPr marL="342900" indent="-342900">
              <a:spcBef>
                <a:spcPts val="500"/>
              </a:spcBef>
            </a:pPr>
            <a:r>
              <a:rPr lang="en-US" sz="2000" dirty="0"/>
              <a:t>Provide information to the SAC </a:t>
            </a:r>
          </a:p>
          <a:p>
            <a:pPr lvl="1">
              <a:buClrTx/>
              <a:buFont typeface="Arial" panose="020B0604020202020204" pitchFamily="34" charset="0"/>
              <a:buChar char="•"/>
            </a:pPr>
            <a:r>
              <a:rPr lang="en-US" sz="1800" b="1" dirty="0">
                <a:latin typeface="+mn-lt"/>
                <a:cs typeface="Arial" panose="020B0604020202020204" pitchFamily="34" charset="0"/>
              </a:rPr>
              <a:t>Wording and/or photos from the test must NEVER be included verbally or in writing</a:t>
            </a:r>
          </a:p>
          <a:p>
            <a:pPr marL="342900" indent="-342900">
              <a:spcBef>
                <a:spcPts val="500"/>
              </a:spcBef>
            </a:pPr>
            <a:r>
              <a:rPr lang="en-US" sz="2000" dirty="0"/>
              <a:t>The SAC will contact the DAC and Pearson</a:t>
            </a:r>
          </a:p>
        </p:txBody>
      </p:sp>
    </p:spTree>
    <p:extLst>
      <p:ext uri="{BB962C8B-B14F-4D97-AF65-F5344CB8AC3E}">
        <p14:creationId xmlns:p14="http://schemas.microsoft.com/office/powerpoint/2010/main" val="8459000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6ADA-B666-E4A4-693F-050DF601B5A1}"/>
              </a:ext>
            </a:extLst>
          </p:cNvPr>
          <p:cNvSpPr>
            <a:spLocks noGrp="1"/>
          </p:cNvSpPr>
          <p:nvPr>
            <p:ph type="title"/>
          </p:nvPr>
        </p:nvSpPr>
        <p:spPr/>
        <p:txBody>
          <a:bodyPr/>
          <a:lstStyle/>
          <a:p>
            <a:r>
              <a:rPr lang="en-US" dirty="0"/>
              <a:t>After Testing</a:t>
            </a:r>
          </a:p>
        </p:txBody>
      </p:sp>
    </p:spTree>
    <p:extLst>
      <p:ext uri="{BB962C8B-B14F-4D97-AF65-F5344CB8AC3E}">
        <p14:creationId xmlns:p14="http://schemas.microsoft.com/office/powerpoint/2010/main" val="32783263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A0CD66-9205-748E-6EC6-9CDE67579A33}"/>
              </a:ext>
            </a:extLst>
          </p:cNvPr>
          <p:cNvSpPr>
            <a:spLocks noGrp="1"/>
          </p:cNvSpPr>
          <p:nvPr>
            <p:ph type="body" idx="1"/>
          </p:nvPr>
        </p:nvSpPr>
        <p:spPr>
          <a:xfrm>
            <a:off x="311702" y="1023815"/>
            <a:ext cx="4463498" cy="3545060"/>
          </a:xfrm>
        </p:spPr>
        <p:txBody>
          <a:bodyPr>
            <a:normAutofit fontScale="92500" lnSpcReduction="10000"/>
          </a:bodyPr>
          <a:lstStyle/>
          <a:p>
            <a:pPr marL="502821" indent="-502821">
              <a:spcBef>
                <a:spcPts val="200"/>
              </a:spcBef>
              <a:spcAft>
                <a:spcPts val="200"/>
              </a:spcAft>
              <a:buClrTx/>
              <a:buSzPct val="100000"/>
              <a:buFont typeface="+mj-lt"/>
              <a:buAutoNum type="arabicPeriod"/>
              <a:defRPr/>
            </a:pPr>
            <a:r>
              <a:rPr lang="en-US" sz="1900" dirty="0"/>
              <a:t>Collect materials (see below)</a:t>
            </a:r>
          </a:p>
          <a:p>
            <a:pPr marL="502821" indent="-502821">
              <a:spcBef>
                <a:spcPts val="200"/>
              </a:spcBef>
              <a:spcAft>
                <a:spcPts val="200"/>
              </a:spcAft>
              <a:buClrTx/>
              <a:buSzPct val="100000"/>
              <a:buFont typeface="+mj-lt"/>
              <a:buAutoNum type="arabicPeriod"/>
              <a:defRPr/>
            </a:pPr>
            <a:r>
              <a:rPr lang="en-US" sz="1900" dirty="0"/>
              <a:t>Ensure students logged out of TestNav correctly</a:t>
            </a:r>
          </a:p>
          <a:p>
            <a:pPr marL="502821" indent="-502821">
              <a:spcBef>
                <a:spcPts val="200"/>
              </a:spcBef>
              <a:spcAft>
                <a:spcPts val="200"/>
              </a:spcAft>
              <a:buClrTx/>
              <a:buSzPct val="100000"/>
              <a:buFont typeface="+mj-lt"/>
              <a:buAutoNum type="arabicPeriod"/>
              <a:defRPr/>
            </a:pPr>
            <a:r>
              <a:rPr lang="en-US" sz="1900" dirty="0"/>
              <a:t>Return materials to the SAC using chain of custody form</a:t>
            </a:r>
          </a:p>
          <a:p>
            <a:pPr lvl="1">
              <a:buClrTx/>
              <a:buSzPct val="125000"/>
              <a:buFont typeface="Arial" panose="020B0604020202020204" pitchFamily="34" charset="0"/>
              <a:buChar char="•"/>
            </a:pPr>
            <a:r>
              <a:rPr lang="en-US" dirty="0">
                <a:solidFill>
                  <a:schemeClr val="tx1"/>
                </a:solidFill>
              </a:rPr>
              <a:t>Student testing tickets</a:t>
            </a:r>
          </a:p>
          <a:p>
            <a:pPr lvl="1">
              <a:buClrTx/>
              <a:buSzPct val="125000"/>
              <a:buFont typeface="Arial" panose="020B0604020202020204" pitchFamily="34" charset="0"/>
              <a:buChar char="•"/>
            </a:pPr>
            <a:r>
              <a:rPr lang="en-US" i="1" dirty="0">
                <a:solidFill>
                  <a:schemeClr val="tx1"/>
                </a:solidFill>
              </a:rPr>
              <a:t>Test Administrator Manual</a:t>
            </a:r>
          </a:p>
          <a:p>
            <a:pPr lvl="1">
              <a:buClrTx/>
              <a:buSzPct val="125000"/>
              <a:buFont typeface="Arial" panose="020B0604020202020204" pitchFamily="34" charset="0"/>
              <a:buChar char="•"/>
            </a:pPr>
            <a:r>
              <a:rPr lang="en-US" dirty="0">
                <a:solidFill>
                  <a:schemeClr val="tx1"/>
                </a:solidFill>
              </a:rPr>
              <a:t>If applicable</a:t>
            </a:r>
          </a:p>
          <a:p>
            <a:pPr lvl="2">
              <a:buClrTx/>
              <a:buSzPct val="125000"/>
              <a:buFont typeface="Arial" panose="020B0604020202020204" pitchFamily="34" charset="0"/>
              <a:buChar char="•"/>
            </a:pPr>
            <a:r>
              <a:rPr lang="en-US" dirty="0">
                <a:solidFill>
                  <a:schemeClr val="tx1"/>
                </a:solidFill>
              </a:rPr>
              <a:t>Printed periodic tables (science grade 11 only)</a:t>
            </a:r>
          </a:p>
          <a:p>
            <a:pPr lvl="2">
              <a:buClrTx/>
              <a:buSzPct val="125000"/>
              <a:buFont typeface="Arial" panose="020B0604020202020204" pitchFamily="34" charset="0"/>
              <a:buChar char="•"/>
            </a:pPr>
            <a:r>
              <a:rPr lang="en-US" dirty="0">
                <a:solidFill>
                  <a:schemeClr val="tx1"/>
                </a:solidFill>
              </a:rPr>
              <a:t>Printed mathematics reference sheets (math grades 5 through 8 only)</a:t>
            </a:r>
          </a:p>
          <a:p>
            <a:pPr lvl="2">
              <a:buClrTx/>
              <a:buSzPct val="125000"/>
              <a:buFont typeface="Arial" panose="020B0604020202020204" pitchFamily="34" charset="0"/>
              <a:buChar char="•"/>
            </a:pPr>
            <a:r>
              <a:rPr lang="en-US" dirty="0">
                <a:solidFill>
                  <a:schemeClr val="tx1"/>
                </a:solidFill>
              </a:rPr>
              <a:t>Calculators</a:t>
            </a:r>
          </a:p>
          <a:p>
            <a:pPr lvl="2">
              <a:buClrTx/>
              <a:buSzPct val="125000"/>
              <a:buFont typeface="Arial" panose="020B0604020202020204" pitchFamily="34" charset="0"/>
              <a:buChar char="•"/>
            </a:pPr>
            <a:r>
              <a:rPr lang="en-US" dirty="0">
                <a:solidFill>
                  <a:schemeClr val="tx1"/>
                </a:solidFill>
              </a:rPr>
              <a:t>Headphones</a:t>
            </a:r>
          </a:p>
          <a:p>
            <a:pPr lvl="1">
              <a:buClrTx/>
              <a:buSzPct val="125000"/>
              <a:buFont typeface="Arial" panose="020B0604020202020204" pitchFamily="34" charset="0"/>
              <a:buChar char="•"/>
            </a:pPr>
            <a:r>
              <a:rPr lang="en-US" dirty="0">
                <a:solidFill>
                  <a:schemeClr val="tx1"/>
                </a:solidFill>
              </a:rPr>
              <a:t>Used and unused scratch paper</a:t>
            </a:r>
          </a:p>
        </p:txBody>
      </p:sp>
      <p:sp>
        <p:nvSpPr>
          <p:cNvPr id="3" name="Text Placeholder 2">
            <a:extLst>
              <a:ext uri="{FF2B5EF4-FFF2-40B4-BE49-F238E27FC236}">
                <a16:creationId xmlns:a16="http://schemas.microsoft.com/office/drawing/2014/main" id="{C4775C41-C640-3E3A-13CC-BF8BC7B75929}"/>
              </a:ext>
            </a:extLst>
          </p:cNvPr>
          <p:cNvSpPr>
            <a:spLocks noGrp="1"/>
          </p:cNvSpPr>
          <p:nvPr>
            <p:ph type="body" idx="2"/>
          </p:nvPr>
        </p:nvSpPr>
        <p:spPr>
          <a:xfrm>
            <a:off x="4832402" y="1023815"/>
            <a:ext cx="3999900" cy="3545060"/>
          </a:xfrm>
        </p:spPr>
        <p:txBody>
          <a:bodyPr>
            <a:normAutofit/>
          </a:bodyPr>
          <a:lstStyle/>
          <a:p>
            <a:pPr marL="502821" indent="-502821">
              <a:spcBef>
                <a:spcPts val="200"/>
              </a:spcBef>
              <a:spcAft>
                <a:spcPts val="200"/>
              </a:spcAft>
              <a:buClrTx/>
              <a:buSzPct val="100000"/>
              <a:buFont typeface="+mj-lt"/>
              <a:buAutoNum type="arabicPeriod" startAt="4"/>
              <a:defRPr/>
            </a:pPr>
            <a:r>
              <a:rPr lang="en-US" sz="1800" dirty="0"/>
              <a:t>Notify the SAC of absent students and/or needed transcriptions</a:t>
            </a:r>
          </a:p>
          <a:p>
            <a:pPr marL="502821" indent="-502821">
              <a:spcBef>
                <a:spcPts val="200"/>
              </a:spcBef>
              <a:spcAft>
                <a:spcPts val="200"/>
              </a:spcAft>
              <a:buClrTx/>
              <a:buSzPct val="100000"/>
              <a:buFont typeface="+mj-lt"/>
              <a:buAutoNum type="arabicPeriod" startAt="4"/>
              <a:defRPr/>
            </a:pPr>
            <a:r>
              <a:rPr lang="en-US" sz="1800" dirty="0"/>
              <a:t>Report any testing irregularities or security breaches to the SAC, including missing materials</a:t>
            </a:r>
          </a:p>
          <a:p>
            <a:pPr marL="502821" indent="-502821">
              <a:spcBef>
                <a:spcPts val="200"/>
              </a:spcBef>
              <a:spcAft>
                <a:spcPts val="200"/>
              </a:spcAft>
              <a:buClrTx/>
              <a:buSzPct val="100000"/>
              <a:buFont typeface="+mj-lt"/>
              <a:buAutoNum type="arabicPeriod" startAt="4"/>
              <a:defRPr/>
            </a:pPr>
            <a:r>
              <a:rPr lang="en-US" sz="1800" dirty="0"/>
              <a:t>After </a:t>
            </a:r>
            <a:r>
              <a:rPr lang="en-US" sz="1800" u="sng" dirty="0"/>
              <a:t>all</a:t>
            </a:r>
            <a:r>
              <a:rPr lang="en-US" sz="1800" dirty="0"/>
              <a:t> units of a test are completed, stop test sessions in PA</a:t>
            </a:r>
            <a:r>
              <a:rPr lang="en-US" sz="1800" baseline="30000" dirty="0"/>
              <a:t>next</a:t>
            </a:r>
            <a:endParaRPr lang="en-US" sz="1800" dirty="0"/>
          </a:p>
        </p:txBody>
      </p:sp>
      <p:sp>
        <p:nvSpPr>
          <p:cNvPr id="4" name="Title 3">
            <a:extLst>
              <a:ext uri="{FF2B5EF4-FFF2-40B4-BE49-F238E27FC236}">
                <a16:creationId xmlns:a16="http://schemas.microsoft.com/office/drawing/2014/main" id="{18E6A785-7146-2F86-94B1-99C6DED07002}"/>
              </a:ext>
            </a:extLst>
          </p:cNvPr>
          <p:cNvSpPr>
            <a:spLocks noGrp="1"/>
          </p:cNvSpPr>
          <p:nvPr>
            <p:ph type="title"/>
          </p:nvPr>
        </p:nvSpPr>
        <p:spPr/>
        <p:txBody>
          <a:bodyPr/>
          <a:lstStyle/>
          <a:p>
            <a:r>
              <a:rPr lang="en-US" sz="2800" dirty="0"/>
              <a:t>Tasks: After Each Testing Session</a:t>
            </a:r>
          </a:p>
        </p:txBody>
      </p:sp>
    </p:spTree>
    <p:extLst>
      <p:ext uri="{BB962C8B-B14F-4D97-AF65-F5344CB8AC3E}">
        <p14:creationId xmlns:p14="http://schemas.microsoft.com/office/powerpoint/2010/main" val="13075681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662C87-8695-DC5D-B643-52FD86E3DC57}"/>
              </a:ext>
            </a:extLst>
          </p:cNvPr>
          <p:cNvSpPr>
            <a:spLocks noGrp="1"/>
          </p:cNvSpPr>
          <p:nvPr>
            <p:ph type="title"/>
          </p:nvPr>
        </p:nvSpPr>
        <p:spPr/>
        <p:txBody>
          <a:bodyPr/>
          <a:lstStyle/>
          <a:p>
            <a:r>
              <a:rPr lang="en-US" sz="2800" dirty="0"/>
              <a:t>Stop a Session</a:t>
            </a:r>
          </a:p>
        </p:txBody>
      </p:sp>
      <p:sp>
        <p:nvSpPr>
          <p:cNvPr id="2" name="Text Placeholder 1">
            <a:extLst>
              <a:ext uri="{FF2B5EF4-FFF2-40B4-BE49-F238E27FC236}">
                <a16:creationId xmlns:a16="http://schemas.microsoft.com/office/drawing/2014/main" id="{24C2B3B4-B0BE-604F-9BA3-21C6A4DB945B}"/>
              </a:ext>
            </a:extLst>
          </p:cNvPr>
          <p:cNvSpPr>
            <a:spLocks noGrp="1"/>
          </p:cNvSpPr>
          <p:nvPr>
            <p:ph type="body" idx="1"/>
          </p:nvPr>
        </p:nvSpPr>
        <p:spPr>
          <a:xfrm>
            <a:off x="311702" y="906517"/>
            <a:ext cx="8487741" cy="3280758"/>
          </a:xfrm>
        </p:spPr>
        <p:txBody>
          <a:bodyPr>
            <a:noAutofit/>
          </a:bodyPr>
          <a:lstStyle/>
          <a:p>
            <a:pPr marL="0" indent="0">
              <a:lnSpc>
                <a:spcPct val="120000"/>
              </a:lnSpc>
              <a:spcBef>
                <a:spcPts val="0"/>
              </a:spcBef>
              <a:buClrTx/>
              <a:buNone/>
            </a:pPr>
            <a:r>
              <a:rPr lang="en-US" sz="1500" dirty="0"/>
              <a:t>Once all students are in </a:t>
            </a:r>
            <a:r>
              <a:rPr lang="en-US" sz="1500" b="1" dirty="0"/>
              <a:t>Completed</a:t>
            </a:r>
            <a:r>
              <a:rPr lang="en-US" sz="1500" dirty="0"/>
              <a:t> or </a:t>
            </a:r>
            <a:r>
              <a:rPr lang="en-US" sz="1500" b="1" dirty="0"/>
              <a:t>Marked Complete </a:t>
            </a:r>
            <a:r>
              <a:rPr lang="en-US" sz="1500" dirty="0"/>
              <a:t>status for all units, the test session can be stopped</a:t>
            </a:r>
          </a:p>
          <a:p>
            <a:pPr marL="0" indent="0">
              <a:lnSpc>
                <a:spcPct val="120000"/>
              </a:lnSpc>
              <a:spcBef>
                <a:spcPts val="0"/>
              </a:spcBef>
              <a:buClrTx/>
              <a:buNone/>
            </a:pPr>
            <a:endParaRPr lang="en-US" sz="1500" dirty="0"/>
          </a:p>
          <a:p>
            <a:pPr marL="0" indent="0">
              <a:lnSpc>
                <a:spcPct val="120000"/>
              </a:lnSpc>
              <a:spcBef>
                <a:spcPts val="0"/>
              </a:spcBef>
              <a:buClrTx/>
              <a:buNone/>
            </a:pPr>
            <a:endParaRPr lang="en-US" sz="1500" dirty="0"/>
          </a:p>
          <a:p>
            <a:pPr marL="0" indent="0">
              <a:lnSpc>
                <a:spcPct val="120000"/>
              </a:lnSpc>
              <a:spcBef>
                <a:spcPts val="0"/>
              </a:spcBef>
              <a:buClrTx/>
              <a:buNone/>
            </a:pPr>
            <a:endParaRPr lang="en-US" sz="1500" dirty="0"/>
          </a:p>
          <a:p>
            <a:pPr marL="0" indent="0">
              <a:lnSpc>
                <a:spcPct val="120000"/>
              </a:lnSpc>
              <a:spcBef>
                <a:spcPts val="0"/>
              </a:spcBef>
              <a:buClrTx/>
              <a:buNone/>
            </a:pPr>
            <a:endParaRPr lang="en-US" sz="1500" dirty="0"/>
          </a:p>
          <a:p>
            <a:pPr marL="0" indent="0">
              <a:lnSpc>
                <a:spcPct val="120000"/>
              </a:lnSpc>
              <a:spcBef>
                <a:spcPts val="0"/>
              </a:spcBef>
              <a:buClrTx/>
              <a:buNone/>
            </a:pPr>
            <a:endParaRPr lang="en-US" sz="1500" dirty="0"/>
          </a:p>
          <a:p>
            <a:pPr marL="0" indent="0">
              <a:lnSpc>
                <a:spcPct val="120000"/>
              </a:lnSpc>
              <a:spcBef>
                <a:spcPts val="0"/>
              </a:spcBef>
              <a:buClrTx/>
              <a:buNone/>
            </a:pPr>
            <a:endParaRPr lang="en-US" sz="1500" dirty="0"/>
          </a:p>
          <a:p>
            <a:pPr marL="0" indent="0">
              <a:lnSpc>
                <a:spcPct val="120000"/>
              </a:lnSpc>
              <a:spcBef>
                <a:spcPts val="0"/>
              </a:spcBef>
              <a:buClrTx/>
              <a:buNone/>
            </a:pPr>
            <a:endParaRPr lang="en-US" sz="1500" dirty="0"/>
          </a:p>
          <a:p>
            <a:pPr marL="0" indent="0">
              <a:lnSpc>
                <a:spcPct val="120000"/>
              </a:lnSpc>
              <a:spcBef>
                <a:spcPts val="0"/>
              </a:spcBef>
              <a:buClrTx/>
              <a:buNone/>
            </a:pPr>
            <a:endParaRPr lang="en-US" sz="1500" dirty="0"/>
          </a:p>
          <a:p>
            <a:pPr marL="0" indent="0">
              <a:lnSpc>
                <a:spcPct val="120000"/>
              </a:lnSpc>
              <a:spcBef>
                <a:spcPts val="0"/>
              </a:spcBef>
              <a:buClrTx/>
              <a:buNone/>
            </a:pPr>
            <a:r>
              <a:rPr lang="en-US" sz="1500" dirty="0">
                <a:solidFill>
                  <a:srgbClr val="FF0000"/>
                </a:solidFill>
              </a:rPr>
              <a:t>If any units for any students need to be </a:t>
            </a:r>
            <a:r>
              <a:rPr lang="en-US" sz="1500" b="1" dirty="0">
                <a:solidFill>
                  <a:srgbClr val="FF0000"/>
                </a:solidFill>
              </a:rPr>
              <a:t>Marked Complete</a:t>
            </a:r>
            <a:r>
              <a:rPr lang="en-US" sz="1500" dirty="0">
                <a:solidFill>
                  <a:srgbClr val="FF0000"/>
                </a:solidFill>
              </a:rPr>
              <a:t>, inform the SAC. A reason for marking complete must be provided to the SAC; however, this </a:t>
            </a:r>
            <a:r>
              <a:rPr lang="en-US" sz="1500" b="1" u="sng" dirty="0">
                <a:solidFill>
                  <a:srgbClr val="FF0000"/>
                </a:solidFill>
              </a:rPr>
              <a:t>does not automatically invalidate a test</a:t>
            </a:r>
            <a:r>
              <a:rPr lang="en-US" sz="1500" dirty="0">
                <a:solidFill>
                  <a:srgbClr val="FF0000"/>
                </a:solidFill>
              </a:rPr>
              <a:t>.</a:t>
            </a:r>
          </a:p>
        </p:txBody>
      </p:sp>
      <p:pic>
        <p:nvPicPr>
          <p:cNvPr id="5" name="Picture 4" descr="An image of the unit status bars at the top of the Students in Sessions screen in PAnext. All units are completed by all students. An arrow is pointing to the Stop button.">
            <a:extLst>
              <a:ext uri="{FF2B5EF4-FFF2-40B4-BE49-F238E27FC236}">
                <a16:creationId xmlns:a16="http://schemas.microsoft.com/office/drawing/2014/main" id="{AE32A738-EE1C-B612-947C-16E0A57B3990}"/>
              </a:ext>
            </a:extLst>
          </p:cNvPr>
          <p:cNvPicPr/>
          <p:nvPr/>
        </p:nvPicPr>
        <p:blipFill rotWithShape="1">
          <a:blip r:embed="rId2" cstate="print">
            <a:extLst>
              <a:ext uri="{28A0092B-C50C-407E-A947-70E740481C1C}">
                <a14:useLocalDpi xmlns:a14="http://schemas.microsoft.com/office/drawing/2010/main" val="0"/>
              </a:ext>
            </a:extLst>
          </a:blip>
          <a:srcRect/>
          <a:stretch/>
        </p:blipFill>
        <p:spPr bwMode="auto">
          <a:xfrm>
            <a:off x="2775882" y="1626713"/>
            <a:ext cx="3592235" cy="2081482"/>
          </a:xfrm>
          <a:prstGeom prst="rect">
            <a:avLst/>
          </a:prstGeom>
          <a:no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6" name="Right Arrow 8" descr="an arrow">
            <a:extLst>
              <a:ext uri="{FF2B5EF4-FFF2-40B4-BE49-F238E27FC236}">
                <a16:creationId xmlns:a16="http://schemas.microsoft.com/office/drawing/2014/main" id="{40DE6EDF-38E7-CABF-E498-16578C30AE5C}"/>
              </a:ext>
            </a:extLst>
          </p:cNvPr>
          <p:cNvSpPr/>
          <p:nvPr/>
        </p:nvSpPr>
        <p:spPr>
          <a:xfrm rot="1391910">
            <a:off x="2306370" y="1403614"/>
            <a:ext cx="512044" cy="446200"/>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dirty="0"/>
          </a:p>
        </p:txBody>
      </p:sp>
      <p:sp>
        <p:nvSpPr>
          <p:cNvPr id="7" name="Diagonal Stripe 6">
            <a:hlinkClick r:id="rId3"/>
            <a:extLst>
              <a:ext uri="{FF2B5EF4-FFF2-40B4-BE49-F238E27FC236}">
                <a16:creationId xmlns:a16="http://schemas.microsoft.com/office/drawing/2014/main" id="{B9B98B74-704A-2F0B-7217-69AF1E1307BA}"/>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Arial" panose="020B0604020202020204" pitchFamily="34" charset="0"/>
              </a:rPr>
              <a:t>Stop a Session</a:t>
            </a:r>
          </a:p>
        </p:txBody>
      </p:sp>
    </p:spTree>
    <p:extLst>
      <p:ext uri="{BB962C8B-B14F-4D97-AF65-F5344CB8AC3E}">
        <p14:creationId xmlns:p14="http://schemas.microsoft.com/office/powerpoint/2010/main" val="2130151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DC2C5-72D7-4E0E-930A-970410B0237F}"/>
              </a:ext>
            </a:extLst>
          </p:cNvPr>
          <p:cNvSpPr>
            <a:spLocks noGrp="1"/>
          </p:cNvSpPr>
          <p:nvPr>
            <p:ph type="title"/>
          </p:nvPr>
        </p:nvSpPr>
        <p:spPr/>
        <p:txBody>
          <a:bodyPr anchor="ctr">
            <a:normAutofit/>
          </a:bodyPr>
          <a:lstStyle/>
          <a:p>
            <a:r>
              <a:rPr lang="en-US" dirty="0"/>
              <a:t>Reporting, Resources, and Support</a:t>
            </a:r>
          </a:p>
        </p:txBody>
      </p:sp>
    </p:spTree>
    <p:extLst>
      <p:ext uri="{BB962C8B-B14F-4D97-AF65-F5344CB8AC3E}">
        <p14:creationId xmlns:p14="http://schemas.microsoft.com/office/powerpoint/2010/main" val="3821900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BF949-37E5-F98E-76CB-AD94751452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98279E-C1B6-AFA1-39B8-11ACD682134D}"/>
              </a:ext>
            </a:extLst>
          </p:cNvPr>
          <p:cNvSpPr>
            <a:spLocks noGrp="1"/>
          </p:cNvSpPr>
          <p:nvPr>
            <p:ph type="title"/>
          </p:nvPr>
        </p:nvSpPr>
        <p:spPr/>
        <p:txBody>
          <a:bodyPr>
            <a:normAutofit/>
          </a:bodyPr>
          <a:lstStyle/>
          <a:p>
            <a:r>
              <a:rPr lang="en-US" sz="2800" dirty="0"/>
              <a:t>Annual Training Requirement</a:t>
            </a:r>
          </a:p>
        </p:txBody>
      </p:sp>
      <p:sp>
        <p:nvSpPr>
          <p:cNvPr id="5" name="Content Placeholder 4">
            <a:extLst>
              <a:ext uri="{FF2B5EF4-FFF2-40B4-BE49-F238E27FC236}">
                <a16:creationId xmlns:a16="http://schemas.microsoft.com/office/drawing/2014/main" id="{08E00AEF-5FF6-7E7C-85A1-1BD14E159BB6}"/>
              </a:ext>
            </a:extLst>
          </p:cNvPr>
          <p:cNvSpPr>
            <a:spLocks noGrp="1"/>
          </p:cNvSpPr>
          <p:nvPr>
            <p:ph type="body" idx="1"/>
          </p:nvPr>
        </p:nvSpPr>
        <p:spPr/>
        <p:txBody>
          <a:bodyPr>
            <a:normAutofit/>
          </a:bodyPr>
          <a:lstStyle/>
          <a:p>
            <a:pPr marL="0" indent="0">
              <a:lnSpc>
                <a:spcPct val="100000"/>
              </a:lnSpc>
              <a:spcBef>
                <a:spcPts val="450"/>
              </a:spcBef>
              <a:spcAft>
                <a:spcPts val="450"/>
              </a:spcAft>
              <a:buNone/>
              <a:defRPr/>
            </a:pPr>
            <a:r>
              <a:rPr lang="en-US" sz="1800" u="sng" dirty="0">
                <a:solidFill>
                  <a:srgbClr val="000000"/>
                </a:solidFill>
              </a:rPr>
              <a:t>Everyone</a:t>
            </a:r>
            <a:r>
              <a:rPr lang="en-US" sz="1800" dirty="0">
                <a:solidFill>
                  <a:srgbClr val="000000"/>
                </a:solidFill>
              </a:rPr>
              <a:t> involved in CMAS math, ELA/CSLA, science, and social studies administration must complete training </a:t>
            </a:r>
            <a:r>
              <a:rPr lang="en-US" sz="1800" u="sng" dirty="0">
                <a:solidFill>
                  <a:srgbClr val="000000"/>
                </a:solidFill>
              </a:rPr>
              <a:t>each year</a:t>
            </a:r>
          </a:p>
          <a:p>
            <a:pPr marL="435769">
              <a:lnSpc>
                <a:spcPct val="100000"/>
              </a:lnSpc>
              <a:spcBef>
                <a:spcPts val="450"/>
              </a:spcBef>
              <a:spcAft>
                <a:spcPts val="450"/>
              </a:spcAft>
              <a:defRPr/>
            </a:pPr>
            <a:r>
              <a:rPr lang="en-US" sz="1800" dirty="0">
                <a:solidFill>
                  <a:srgbClr val="000000"/>
                </a:solidFill>
              </a:rPr>
              <a:t>Includes DACs, SACs, Test Administrators (TAs), technology personnel, and any other school or district staff involved in administration</a:t>
            </a:r>
            <a:endParaRPr lang="en-US" sz="1800" u="sng" dirty="0">
              <a:solidFill>
                <a:srgbClr val="000000"/>
              </a:solidFill>
            </a:endParaRPr>
          </a:p>
          <a:p>
            <a:pPr marL="435769">
              <a:lnSpc>
                <a:spcPct val="100000"/>
              </a:lnSpc>
              <a:spcBef>
                <a:spcPts val="450"/>
              </a:spcBef>
              <a:spcAft>
                <a:spcPts val="450"/>
              </a:spcAft>
              <a:defRPr/>
            </a:pPr>
            <a:r>
              <a:rPr lang="en-US" sz="1800" dirty="0">
                <a:solidFill>
                  <a:srgbClr val="000000"/>
                </a:solidFill>
              </a:rPr>
              <a:t>DACs and SACs are responsible for ensuring all individuals involved in test administration and/or handling secure materials receive training and sign the </a:t>
            </a:r>
            <a:r>
              <a:rPr lang="en-US" sz="1800" i="1" dirty="0">
                <a:solidFill>
                  <a:srgbClr val="000000"/>
                </a:solidFill>
              </a:rPr>
              <a:t>CMAS and CoAlt Security Agreement</a:t>
            </a:r>
            <a:r>
              <a:rPr lang="en-US" sz="1800" dirty="0">
                <a:solidFill>
                  <a:srgbClr val="000000"/>
                </a:solidFill>
              </a:rPr>
              <a:t> </a:t>
            </a:r>
          </a:p>
          <a:p>
            <a:endParaRPr lang="en-US" sz="1800" dirty="0"/>
          </a:p>
          <a:p>
            <a:endParaRPr lang="en-US" sz="1800" dirty="0"/>
          </a:p>
        </p:txBody>
      </p:sp>
      <p:sp>
        <p:nvSpPr>
          <p:cNvPr id="4" name="Title 3">
            <a:extLst>
              <a:ext uri="{FF2B5EF4-FFF2-40B4-BE49-F238E27FC236}">
                <a16:creationId xmlns:a16="http://schemas.microsoft.com/office/drawing/2014/main" id="{129B31B7-6BFB-0EE4-E8D6-169F3D611C7A}"/>
              </a:ext>
            </a:extLst>
          </p:cNvPr>
          <p:cNvSpPr>
            <a:spLocks noGrp="1"/>
          </p:cNvSpPr>
          <p:nvPr>
            <p:ph type="title" idx="2"/>
          </p:nvPr>
        </p:nvSpPr>
        <p:spPr>
          <a:xfrm>
            <a:off x="2610680" y="4357604"/>
            <a:ext cx="3889783" cy="271492"/>
          </a:xfrm>
        </p:spPr>
        <p:txBody>
          <a:bodyPr anchor="ctr"/>
          <a:lstStyle/>
          <a:p>
            <a:pPr algn="ctr"/>
            <a:r>
              <a:rPr lang="en-US" sz="1200" dirty="0">
                <a:latin typeface="+mn-lt"/>
              </a:rPr>
              <a:t>Refer to the </a:t>
            </a:r>
            <a:r>
              <a:rPr lang="en-US" sz="1200" i="1" dirty="0">
                <a:latin typeface="+mn-lt"/>
              </a:rPr>
              <a:t>State Assessment Training Requirements</a:t>
            </a:r>
            <a:endParaRPr lang="en-US" sz="1200" dirty="0">
              <a:latin typeface="+mn-lt"/>
            </a:endParaRPr>
          </a:p>
        </p:txBody>
      </p:sp>
      <p:sp>
        <p:nvSpPr>
          <p:cNvPr id="7" name="Diagonal Stripe 6">
            <a:hlinkClick r:id="rId2"/>
            <a:extLst>
              <a:ext uri="{FF2B5EF4-FFF2-40B4-BE49-F238E27FC236}">
                <a16:creationId xmlns:a16="http://schemas.microsoft.com/office/drawing/2014/main" id="{C787EE3B-6F0F-15AF-50ED-185FA3042AB7}"/>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Arial" panose="020B0604020202020204" pitchFamily="34" charset="0"/>
              </a:rPr>
              <a:t>Training Requirement</a:t>
            </a:r>
          </a:p>
        </p:txBody>
      </p:sp>
      <p:sp>
        <p:nvSpPr>
          <p:cNvPr id="6" name="Callout: Line 5">
            <a:extLst>
              <a:ext uri="{FF2B5EF4-FFF2-40B4-BE49-F238E27FC236}">
                <a16:creationId xmlns:a16="http://schemas.microsoft.com/office/drawing/2014/main" id="{383FD75E-C916-DBCB-3C2B-2606C05EE18B}"/>
              </a:ext>
            </a:extLst>
          </p:cNvPr>
          <p:cNvSpPr/>
          <p:nvPr/>
        </p:nvSpPr>
        <p:spPr>
          <a:xfrm>
            <a:off x="5346063" y="140858"/>
            <a:ext cx="2101999" cy="1040434"/>
          </a:xfrm>
          <a:prstGeom prst="borderCallout1">
            <a:avLst>
              <a:gd name="adj1" fmla="val 22875"/>
              <a:gd name="adj2" fmla="val 99943"/>
              <a:gd name="adj3" fmla="val 11357"/>
              <a:gd name="adj4" fmla="val 113311"/>
            </a:avLst>
          </a:prstGeom>
          <a:gradFill>
            <a:gsLst>
              <a:gs pos="0">
                <a:schemeClr val="tx2"/>
              </a:gs>
              <a:gs pos="100000">
                <a:schemeClr val="bg1">
                  <a:lumMod val="85000"/>
                </a:schemeClr>
              </a:gs>
            </a:gsLst>
          </a:gradFill>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solidFill>
                  <a:schemeClr val="tx1"/>
                </a:solidFill>
              </a:rPr>
              <a:t>Throughout the training, click this icon to view resources relevant to the info on a slide.</a:t>
            </a:r>
          </a:p>
        </p:txBody>
      </p:sp>
    </p:spTree>
    <p:extLst>
      <p:ext uri="{BB962C8B-B14F-4D97-AF65-F5344CB8AC3E}">
        <p14:creationId xmlns:p14="http://schemas.microsoft.com/office/powerpoint/2010/main" val="129030152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EC087-057E-4665-9148-B4884570FE6A}"/>
              </a:ext>
            </a:extLst>
          </p:cNvPr>
          <p:cNvSpPr>
            <a:spLocks noGrp="1"/>
          </p:cNvSpPr>
          <p:nvPr>
            <p:ph type="title"/>
          </p:nvPr>
        </p:nvSpPr>
        <p:spPr/>
        <p:txBody>
          <a:bodyPr>
            <a:normAutofit/>
          </a:bodyPr>
          <a:lstStyle/>
          <a:p>
            <a:r>
              <a:rPr lang="en-US" sz="2800" dirty="0"/>
              <a:t>Typical Reporting Timeline</a:t>
            </a:r>
          </a:p>
        </p:txBody>
      </p:sp>
      <p:sp>
        <p:nvSpPr>
          <p:cNvPr id="3" name="Content Placeholder 2">
            <a:extLst>
              <a:ext uri="{FF2B5EF4-FFF2-40B4-BE49-F238E27FC236}">
                <a16:creationId xmlns:a16="http://schemas.microsoft.com/office/drawing/2014/main" id="{707B4B45-F6DF-4C81-8B7C-E555D707EF26}"/>
              </a:ext>
            </a:extLst>
          </p:cNvPr>
          <p:cNvSpPr>
            <a:spLocks noGrp="1"/>
          </p:cNvSpPr>
          <p:nvPr>
            <p:ph type="body" idx="1"/>
          </p:nvPr>
        </p:nvSpPr>
        <p:spPr>
          <a:xfrm>
            <a:off x="311702" y="999437"/>
            <a:ext cx="8487741" cy="3187838"/>
          </a:xfrm>
        </p:spPr>
        <p:txBody>
          <a:bodyPr>
            <a:noAutofit/>
          </a:bodyPr>
          <a:lstStyle/>
          <a:p>
            <a:pPr marL="342900" indent="-342900">
              <a:buFont typeface="+mj-lt"/>
              <a:buAutoNum type="arabicPeriod"/>
              <a:defRPr/>
            </a:pPr>
            <a:r>
              <a:rPr lang="en-US" sz="1300" dirty="0">
                <a:solidFill>
                  <a:sysClr val="windowText" lastClr="000000"/>
                </a:solidFill>
                <a:latin typeface="+mn-lt"/>
              </a:rPr>
              <a:t>Student data files are expected to be available by </a:t>
            </a:r>
            <a:r>
              <a:rPr lang="en-US" sz="1300" b="1" dirty="0">
                <a:solidFill>
                  <a:schemeClr val="accent1"/>
                </a:solidFill>
                <a:latin typeface="+mn-lt"/>
              </a:rPr>
              <a:t>June 1, 2026</a:t>
            </a:r>
          </a:p>
          <a:p>
            <a:pPr marL="687388" lvl="1" indent="-231775">
              <a:buFont typeface="Arial" panose="020B0604020202020204" pitchFamily="34" charset="0"/>
              <a:buChar char="•"/>
              <a:defRPr/>
            </a:pPr>
            <a:r>
              <a:rPr lang="en-US" sz="1300" dirty="0">
                <a:solidFill>
                  <a:prstClr val="black"/>
                </a:solidFill>
                <a:latin typeface="+mn-lt"/>
              </a:rPr>
              <a:t>OnDemand student reports available at this time (no comparative data)</a:t>
            </a:r>
          </a:p>
          <a:p>
            <a:pPr marL="687388" lvl="1" indent="-231775">
              <a:buFont typeface="Arial" panose="020B0604020202020204" pitchFamily="34" charset="0"/>
              <a:buChar char="•"/>
              <a:defRPr/>
            </a:pPr>
            <a:r>
              <a:rPr lang="en-US" sz="1300" dirty="0">
                <a:solidFill>
                  <a:prstClr val="black"/>
                </a:solidFill>
                <a:latin typeface="+mn-lt"/>
              </a:rPr>
              <a:t>Followed by…</a:t>
            </a:r>
          </a:p>
          <a:p>
            <a:pPr marL="342900" indent="-342900">
              <a:buFont typeface="+mj-lt"/>
              <a:buAutoNum type="arabicPeriod"/>
              <a:defRPr/>
            </a:pPr>
            <a:r>
              <a:rPr lang="en-US" sz="1300" dirty="0">
                <a:solidFill>
                  <a:prstClr val="black"/>
                </a:solidFill>
                <a:latin typeface="+mn-lt"/>
              </a:rPr>
              <a:t>Individual student performance reports (with comparative data) and </a:t>
            </a:r>
            <a:br>
              <a:rPr lang="en-US" sz="1300" dirty="0">
                <a:solidFill>
                  <a:prstClr val="black"/>
                </a:solidFill>
                <a:latin typeface="+mn-lt"/>
              </a:rPr>
            </a:br>
            <a:r>
              <a:rPr lang="en-US" sz="1300" dirty="0">
                <a:solidFill>
                  <a:prstClr val="black"/>
                </a:solidFill>
                <a:latin typeface="+mn-lt"/>
              </a:rPr>
              <a:t>summary data files</a:t>
            </a:r>
          </a:p>
          <a:p>
            <a:pPr marL="342900" indent="-342900">
              <a:buFont typeface="+mj-lt"/>
              <a:buAutoNum type="arabicPeriod"/>
              <a:defRPr/>
            </a:pPr>
            <a:r>
              <a:rPr lang="en-US" sz="1300" dirty="0">
                <a:solidFill>
                  <a:prstClr val="black"/>
                </a:solidFill>
                <a:latin typeface="+mn-lt"/>
              </a:rPr>
              <a:t>District- and school-level reports</a:t>
            </a:r>
          </a:p>
          <a:p>
            <a:pPr marL="687388" lvl="1" indent="-231775">
              <a:buFont typeface="Arial" panose="020B0604020202020204" pitchFamily="34" charset="0"/>
              <a:buChar char="•"/>
              <a:defRPr/>
            </a:pPr>
            <a:r>
              <a:rPr lang="en-US" sz="1300" dirty="0">
                <a:latin typeface="+mn-lt"/>
              </a:rPr>
              <a:t>All state assessment results will be embargoed and must not be publicly </a:t>
            </a:r>
            <a:br>
              <a:rPr lang="en-US" sz="1300" dirty="0">
                <a:latin typeface="+mn-lt"/>
              </a:rPr>
            </a:br>
            <a:r>
              <a:rPr lang="en-US" sz="1300" dirty="0">
                <a:latin typeface="+mn-lt"/>
              </a:rPr>
              <a:t>disseminated, distributed, or published by any means until they are </a:t>
            </a:r>
            <a:br>
              <a:rPr lang="en-US" sz="1300" dirty="0">
                <a:latin typeface="+mn-lt"/>
              </a:rPr>
            </a:br>
            <a:r>
              <a:rPr lang="en-US" sz="1300" dirty="0">
                <a:latin typeface="+mn-lt"/>
              </a:rPr>
              <a:t>publicly released by the state; however, </a:t>
            </a:r>
            <a:r>
              <a:rPr lang="en-US" sz="1300" b="1" dirty="0">
                <a:solidFill>
                  <a:schemeClr val="accent1"/>
                </a:solidFill>
                <a:latin typeface="+mn-lt"/>
              </a:rPr>
              <a:t>districts and schools may:</a:t>
            </a:r>
          </a:p>
          <a:p>
            <a:pPr marL="1141413" lvl="2" indent="-228600">
              <a:buFont typeface="Arial" panose="020B0604020202020204" pitchFamily="34" charset="0"/>
              <a:buChar char="•"/>
              <a:defRPr/>
            </a:pPr>
            <a:r>
              <a:rPr lang="en-US" sz="1300" b="1" dirty="0">
                <a:solidFill>
                  <a:schemeClr val="accent1"/>
                </a:solidFill>
                <a:latin typeface="+mn-lt"/>
              </a:rPr>
              <a:t>Share confidential individual student performance reports with parents/guardians </a:t>
            </a:r>
          </a:p>
          <a:p>
            <a:pPr marL="1141413" lvl="2" indent="-228600">
              <a:buFont typeface="Arial" panose="020B0604020202020204" pitchFamily="34" charset="0"/>
              <a:buChar char="•"/>
              <a:defRPr/>
            </a:pPr>
            <a:r>
              <a:rPr lang="en-US" sz="1300" b="1" dirty="0">
                <a:solidFill>
                  <a:schemeClr val="accent1"/>
                </a:solidFill>
                <a:latin typeface="+mn-lt"/>
              </a:rPr>
              <a:t>Use aggregated and individual student level results internally for informational and planning purposes </a:t>
            </a:r>
            <a:r>
              <a:rPr lang="en-US" sz="1300" b="1" i="1" dirty="0">
                <a:solidFill>
                  <a:schemeClr val="accent1"/>
                </a:solidFill>
                <a:latin typeface="+mn-lt"/>
              </a:rPr>
              <a:t>before results are publicly released</a:t>
            </a:r>
          </a:p>
          <a:p>
            <a:pPr marL="687388" lvl="1" indent="-231775">
              <a:buFont typeface="Arial" panose="020B0604020202020204" pitchFamily="34" charset="0"/>
              <a:buChar char="•"/>
              <a:defRPr/>
            </a:pPr>
            <a:r>
              <a:rPr lang="en-US" sz="1300" dirty="0">
                <a:latin typeface="+mn-lt"/>
              </a:rPr>
              <a:t>Districts/schools must ensure any data shared after the embargo lifts includes appropriate suppressions to meet federal and state data privacy requirements</a:t>
            </a:r>
          </a:p>
        </p:txBody>
      </p:sp>
      <p:sp>
        <p:nvSpPr>
          <p:cNvPr id="6" name="TextBox 5"/>
          <p:cNvSpPr txBox="1"/>
          <p:nvPr/>
        </p:nvSpPr>
        <p:spPr>
          <a:xfrm>
            <a:off x="6471139" y="1756377"/>
            <a:ext cx="2518526" cy="127727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defPPr marR="0" lvl="0" algn="l" rtl="0">
              <a:lnSpc>
                <a:spcPct val="100000"/>
              </a:lnSpc>
              <a:spcBef>
                <a:spcPts val="0"/>
              </a:spcBef>
              <a:spcAft>
                <a:spcPts val="0"/>
              </a:spcAft>
              <a:defRPr/>
            </a:defPPr>
            <a:lvl1pPr algn="ctr">
              <a:defRPr b="1">
                <a:solidFill>
                  <a:schemeClr val="tx1"/>
                </a:solidFill>
              </a:defRPr>
            </a:lvl1pPr>
          </a:lstStyle>
          <a:p>
            <a:r>
              <a:rPr lang="en-US" sz="1100" dirty="0"/>
              <a:t>Reminder: Colorado statute requires that LEPs ensure appropriate personnel provide and explain assessment results to the parent/guardian of each student enrolled in the district or charter school (C.R.S. §22-7-1006.3 (8)(a))</a:t>
            </a:r>
          </a:p>
        </p:txBody>
      </p:sp>
      <p:sp>
        <p:nvSpPr>
          <p:cNvPr id="10" name="Speech Bubble: Rectangle 9">
            <a:extLst>
              <a:ext uri="{FF2B5EF4-FFF2-40B4-BE49-F238E27FC236}">
                <a16:creationId xmlns:a16="http://schemas.microsoft.com/office/drawing/2014/main" id="{63364EFA-4CD5-C2C4-77BA-66937EF4F584}"/>
              </a:ext>
            </a:extLst>
          </p:cNvPr>
          <p:cNvSpPr/>
          <p:nvPr/>
        </p:nvSpPr>
        <p:spPr>
          <a:xfrm>
            <a:off x="5454707" y="203329"/>
            <a:ext cx="3344736" cy="646331"/>
          </a:xfrm>
          <a:prstGeom prst="wedgeRectCallout">
            <a:avLst>
              <a:gd name="adj1" fmla="val -51346"/>
              <a:gd name="adj2" fmla="val 104707"/>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800" b="1" dirty="0">
                <a:solidFill>
                  <a:schemeClr val="tx1"/>
                </a:solidFill>
              </a:rPr>
              <a:t>Families also get access to results at this time!</a:t>
            </a:r>
          </a:p>
        </p:txBody>
      </p:sp>
    </p:spTree>
    <p:extLst>
      <p:ext uri="{BB962C8B-B14F-4D97-AF65-F5344CB8AC3E}">
        <p14:creationId xmlns:p14="http://schemas.microsoft.com/office/powerpoint/2010/main" val="21161610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EC087-057E-4665-9148-B4884570FE6A}"/>
              </a:ext>
            </a:extLst>
          </p:cNvPr>
          <p:cNvSpPr>
            <a:spLocks noGrp="1"/>
          </p:cNvSpPr>
          <p:nvPr>
            <p:ph type="title"/>
          </p:nvPr>
        </p:nvSpPr>
        <p:spPr/>
        <p:txBody>
          <a:bodyPr>
            <a:normAutofit/>
          </a:bodyPr>
          <a:lstStyle/>
          <a:p>
            <a:r>
              <a:rPr lang="en-US" sz="2800" dirty="0"/>
              <a:t>Reporting Information</a:t>
            </a:r>
          </a:p>
        </p:txBody>
      </p:sp>
      <p:sp>
        <p:nvSpPr>
          <p:cNvPr id="6" name="Subtitle 5">
            <a:extLst>
              <a:ext uri="{FF2B5EF4-FFF2-40B4-BE49-F238E27FC236}">
                <a16:creationId xmlns:a16="http://schemas.microsoft.com/office/drawing/2014/main" id="{FC969E24-B368-7F31-1990-2C6D446FF733}"/>
              </a:ext>
            </a:extLst>
          </p:cNvPr>
          <p:cNvSpPr>
            <a:spLocks noGrp="1"/>
          </p:cNvSpPr>
          <p:nvPr>
            <p:ph type="subTitle" idx="1"/>
          </p:nvPr>
        </p:nvSpPr>
        <p:spPr/>
        <p:txBody>
          <a:bodyPr/>
          <a:lstStyle/>
          <a:p>
            <a:r>
              <a:rPr lang="en-US" dirty="0"/>
              <a:t>Looking for information about CMAS reports?</a:t>
            </a:r>
          </a:p>
        </p:txBody>
      </p:sp>
      <p:sp>
        <p:nvSpPr>
          <p:cNvPr id="3" name="Content Placeholder 2">
            <a:extLst>
              <a:ext uri="{FF2B5EF4-FFF2-40B4-BE49-F238E27FC236}">
                <a16:creationId xmlns:a16="http://schemas.microsoft.com/office/drawing/2014/main" id="{707B4B45-F6DF-4C81-8B7C-E555D707EF26}"/>
              </a:ext>
            </a:extLst>
          </p:cNvPr>
          <p:cNvSpPr>
            <a:spLocks noGrp="1"/>
          </p:cNvSpPr>
          <p:nvPr>
            <p:ph type="body" idx="2"/>
          </p:nvPr>
        </p:nvSpPr>
        <p:spPr>
          <a:xfrm>
            <a:off x="4731299" y="101600"/>
            <a:ext cx="4326731" cy="4962769"/>
          </a:xfrm>
        </p:spPr>
        <p:txBody>
          <a:bodyPr>
            <a:noAutofit/>
          </a:bodyPr>
          <a:lstStyle/>
          <a:p>
            <a:pPr marL="285750" indent="-285750">
              <a:defRPr/>
            </a:pPr>
            <a:r>
              <a:rPr lang="en-US" sz="1300" dirty="0">
                <a:solidFill>
                  <a:schemeClr val="accent2"/>
                </a:solidFill>
                <a:hlinkClick r:id="rId2"/>
              </a:rPr>
              <a:t>Procedures Manual Section 7.0 Reporting</a:t>
            </a:r>
            <a:endParaRPr lang="en-US" sz="1300" dirty="0">
              <a:solidFill>
                <a:schemeClr val="accent2"/>
              </a:solidFill>
            </a:endParaRPr>
          </a:p>
          <a:p>
            <a:pPr marL="628650" lvl="1" indent="-285750">
              <a:buFont typeface="Arial" panose="020B0604020202020204" pitchFamily="34" charset="0"/>
              <a:buChar char="•"/>
              <a:defRPr/>
            </a:pPr>
            <a:r>
              <a:rPr lang="en-US" sz="1300" dirty="0">
                <a:solidFill>
                  <a:prstClr val="black"/>
                </a:solidFill>
              </a:rPr>
              <a:t>7.1 PearsonAccess</a:t>
            </a:r>
            <a:r>
              <a:rPr lang="en-US" sz="1300" baseline="30000" dirty="0">
                <a:solidFill>
                  <a:prstClr val="black"/>
                </a:solidFill>
              </a:rPr>
              <a:t>next</a:t>
            </a:r>
            <a:r>
              <a:rPr lang="en-US" sz="1300" dirty="0">
                <a:solidFill>
                  <a:prstClr val="black"/>
                </a:solidFill>
              </a:rPr>
              <a:t> Reports</a:t>
            </a:r>
          </a:p>
          <a:p>
            <a:pPr marL="971550" lvl="2" indent="-285750">
              <a:buFont typeface="Arial" panose="020B0604020202020204" pitchFamily="34" charset="0"/>
              <a:buChar char="•"/>
              <a:defRPr/>
            </a:pPr>
            <a:r>
              <a:rPr lang="en-US" sz="1300" dirty="0">
                <a:solidFill>
                  <a:prstClr val="black"/>
                </a:solidFill>
              </a:rPr>
              <a:t>Operational Reports</a:t>
            </a:r>
          </a:p>
          <a:p>
            <a:pPr marL="971550" lvl="2" indent="-285750">
              <a:buFont typeface="Arial" panose="020B0604020202020204" pitchFamily="34" charset="0"/>
              <a:buChar char="•"/>
              <a:defRPr/>
            </a:pPr>
            <a:r>
              <a:rPr lang="en-US" sz="1300" dirty="0">
                <a:solidFill>
                  <a:prstClr val="black"/>
                </a:solidFill>
              </a:rPr>
              <a:t>OnDemand Reports</a:t>
            </a:r>
          </a:p>
          <a:p>
            <a:pPr marL="971550" lvl="2" indent="-285750">
              <a:buFont typeface="Arial" panose="020B0604020202020204" pitchFamily="34" charset="0"/>
              <a:buChar char="•"/>
              <a:defRPr/>
            </a:pPr>
            <a:r>
              <a:rPr lang="en-US" sz="1300" dirty="0">
                <a:solidFill>
                  <a:prstClr val="black"/>
                </a:solidFill>
              </a:rPr>
              <a:t>Published Reports</a:t>
            </a:r>
          </a:p>
          <a:p>
            <a:pPr marL="628650" lvl="1" indent="-285750">
              <a:buFont typeface="Arial" panose="020B0604020202020204" pitchFamily="34" charset="0"/>
              <a:buChar char="•"/>
              <a:defRPr/>
            </a:pPr>
            <a:r>
              <a:rPr lang="en-US" sz="1300" dirty="0">
                <a:solidFill>
                  <a:prstClr val="black"/>
                </a:solidFill>
              </a:rPr>
              <a:t>7.2 Public Assessment Reports</a:t>
            </a:r>
          </a:p>
          <a:p>
            <a:pPr marL="971550" lvl="2" indent="-285750">
              <a:buFont typeface="Arial" panose="020B0604020202020204" pitchFamily="34" charset="0"/>
              <a:buChar char="•"/>
              <a:defRPr/>
            </a:pPr>
            <a:r>
              <a:rPr lang="en-US" sz="1300" dirty="0">
                <a:solidFill>
                  <a:prstClr val="black"/>
                </a:solidFill>
              </a:rPr>
              <a:t>State Level Results</a:t>
            </a:r>
          </a:p>
          <a:p>
            <a:pPr marL="971550" lvl="2" indent="-285750">
              <a:buFont typeface="Arial" panose="020B0604020202020204" pitchFamily="34" charset="0"/>
              <a:buChar char="•"/>
              <a:defRPr/>
            </a:pPr>
            <a:r>
              <a:rPr lang="en-US" sz="1300" dirty="0">
                <a:solidFill>
                  <a:prstClr val="black"/>
                </a:solidFill>
              </a:rPr>
              <a:t>District and School Level Results</a:t>
            </a:r>
          </a:p>
          <a:p>
            <a:pPr marL="971550" lvl="2" indent="-285750">
              <a:buFont typeface="Arial" panose="020B0604020202020204" pitchFamily="34" charset="0"/>
              <a:buChar char="•"/>
              <a:defRPr/>
            </a:pPr>
            <a:r>
              <a:rPr lang="en-US" sz="1300" dirty="0">
                <a:solidFill>
                  <a:prstClr val="black"/>
                </a:solidFill>
              </a:rPr>
              <a:t>District and School Disaggregated Summary Results</a:t>
            </a:r>
          </a:p>
          <a:p>
            <a:pPr marL="628650" lvl="1" indent="-285750">
              <a:buFont typeface="Arial" panose="020B0604020202020204" pitchFamily="34" charset="0"/>
              <a:buChar char="•"/>
              <a:defRPr/>
            </a:pPr>
            <a:r>
              <a:rPr lang="en-US" sz="1300" dirty="0">
                <a:solidFill>
                  <a:prstClr val="black"/>
                </a:solidFill>
              </a:rPr>
              <a:t>7.3 Accountability Reports</a:t>
            </a:r>
          </a:p>
          <a:p>
            <a:pPr marL="971550" lvl="2" indent="-285750">
              <a:buFont typeface="Arial" panose="020B0604020202020204" pitchFamily="34" charset="0"/>
              <a:buChar char="•"/>
              <a:defRPr/>
            </a:pPr>
            <a:r>
              <a:rPr lang="en-US" sz="1300" dirty="0">
                <a:solidFill>
                  <a:prstClr val="black"/>
                </a:solidFill>
              </a:rPr>
              <a:t>Growth</a:t>
            </a:r>
          </a:p>
          <a:p>
            <a:pPr marL="971550" lvl="2" indent="-285750">
              <a:buFont typeface="Arial" panose="020B0604020202020204" pitchFamily="34" charset="0"/>
              <a:buChar char="•"/>
              <a:defRPr/>
            </a:pPr>
            <a:r>
              <a:rPr lang="en-US" sz="1300" dirty="0">
                <a:solidFill>
                  <a:prstClr val="black"/>
                </a:solidFill>
              </a:rPr>
              <a:t>Performance Frameworks</a:t>
            </a:r>
          </a:p>
          <a:p>
            <a:pPr marL="285750" indent="-285750">
              <a:defRPr/>
            </a:pPr>
            <a:r>
              <a:rPr lang="en-US" sz="1300" dirty="0">
                <a:hlinkClick r:id="rId3"/>
              </a:rPr>
              <a:t>CMAS Data and Results Resources</a:t>
            </a:r>
            <a:endParaRPr lang="en-US" sz="1300" i="1" dirty="0">
              <a:solidFill>
                <a:prstClr val="black"/>
              </a:solidFill>
            </a:endParaRPr>
          </a:p>
          <a:p>
            <a:pPr marL="628650" lvl="1" indent="-285750">
              <a:buFont typeface="Arial" panose="020B0604020202020204" pitchFamily="34" charset="0"/>
              <a:buChar char="•"/>
              <a:defRPr/>
            </a:pPr>
            <a:r>
              <a:rPr lang="en-US" sz="1300" i="1" dirty="0">
                <a:solidFill>
                  <a:prstClr val="black"/>
                </a:solidFill>
              </a:rPr>
              <a:t>CMAS and CoAlt Interpretive Guide to Assessment Reports</a:t>
            </a:r>
          </a:p>
          <a:p>
            <a:pPr marL="628650" lvl="1" indent="-285750">
              <a:buFont typeface="Arial" panose="020B0604020202020204" pitchFamily="34" charset="0"/>
              <a:buChar char="•"/>
              <a:defRPr/>
            </a:pPr>
            <a:r>
              <a:rPr lang="en-US" sz="1300" dirty="0">
                <a:solidFill>
                  <a:prstClr val="black"/>
                </a:solidFill>
              </a:rPr>
              <a:t>Publicly posted data and results</a:t>
            </a:r>
          </a:p>
          <a:p>
            <a:pPr marL="285750" indent="-285750">
              <a:defRPr/>
            </a:pPr>
            <a:r>
              <a:rPr lang="en-US" sz="1300" dirty="0">
                <a:hlinkClick r:id="rId4"/>
              </a:rPr>
              <a:t>Communication Resources</a:t>
            </a:r>
            <a:endParaRPr lang="en-US" sz="1300" dirty="0">
              <a:solidFill>
                <a:prstClr val="black"/>
              </a:solidFill>
            </a:endParaRPr>
          </a:p>
          <a:p>
            <a:pPr marL="628650" lvl="1" indent="-285750">
              <a:buFont typeface="Arial" panose="020B0604020202020204" pitchFamily="34" charset="0"/>
              <a:buChar char="•"/>
              <a:defRPr/>
            </a:pPr>
            <a:r>
              <a:rPr lang="en-US" sz="1300" i="1" dirty="0">
                <a:solidFill>
                  <a:prstClr val="black"/>
                </a:solidFill>
              </a:rPr>
              <a:t>Understanding CMAS Score Reports</a:t>
            </a:r>
          </a:p>
          <a:p>
            <a:pPr marL="628650" lvl="1" indent="-285750">
              <a:buFont typeface="Arial" panose="020B0604020202020204" pitchFamily="34" charset="0"/>
              <a:buChar char="•"/>
              <a:defRPr/>
            </a:pPr>
            <a:r>
              <a:rPr lang="en-US" sz="1300" i="1" dirty="0">
                <a:solidFill>
                  <a:prstClr val="black"/>
                </a:solidFill>
              </a:rPr>
              <a:t>Using CMAS Score Reports to </a:t>
            </a:r>
            <a:br>
              <a:rPr lang="en-US" sz="1300" i="1" dirty="0">
                <a:solidFill>
                  <a:prstClr val="black"/>
                </a:solidFill>
              </a:rPr>
            </a:br>
            <a:r>
              <a:rPr lang="en-US" sz="1300" i="1" dirty="0">
                <a:solidFill>
                  <a:prstClr val="black"/>
                </a:solidFill>
              </a:rPr>
              <a:t>Support Your Student’s Success</a:t>
            </a:r>
          </a:p>
        </p:txBody>
      </p:sp>
      <p:sp>
        <p:nvSpPr>
          <p:cNvPr id="4" name="Slide Number Placeholder 3">
            <a:extLst>
              <a:ext uri="{FF2B5EF4-FFF2-40B4-BE49-F238E27FC236}">
                <a16:creationId xmlns:a16="http://schemas.microsoft.com/office/drawing/2014/main" id="{DB270AF4-B14E-4B20-94FA-AB36493CF7A7}"/>
              </a:ext>
            </a:extLst>
          </p:cNvPr>
          <p:cNvSpPr>
            <a:spLocks noGrp="1"/>
          </p:cNvSpPr>
          <p:nvPr>
            <p:ph type="sldNum" idx="12"/>
          </p:nvPr>
        </p:nvSpPr>
        <p:spPr/>
        <p:txBody>
          <a:bodyPr>
            <a:normAutofit/>
          </a:bodyPr>
          <a:lstStyle/>
          <a:p>
            <a:fld id="{C479D5F6-EDCB-402A-AC08-4943A1820E8F}" type="slidenum">
              <a:rPr lang="en-US" smtClean="0"/>
              <a:pPr/>
              <a:t>111</a:t>
            </a:fld>
            <a:endParaRPr lang="en-US" dirty="0"/>
          </a:p>
        </p:txBody>
      </p:sp>
    </p:spTree>
    <p:extLst>
      <p:ext uri="{BB962C8B-B14F-4D97-AF65-F5344CB8AC3E}">
        <p14:creationId xmlns:p14="http://schemas.microsoft.com/office/powerpoint/2010/main" val="15340252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372C-B14A-41C2-ABDB-E4A01900FFD6}"/>
              </a:ext>
            </a:extLst>
          </p:cNvPr>
          <p:cNvSpPr>
            <a:spLocks noGrp="1"/>
          </p:cNvSpPr>
          <p:nvPr>
            <p:ph type="title"/>
          </p:nvPr>
        </p:nvSpPr>
        <p:spPr/>
        <p:txBody>
          <a:bodyPr>
            <a:normAutofit/>
          </a:bodyPr>
          <a:lstStyle/>
          <a:p>
            <a:r>
              <a:rPr lang="en-US" sz="2800" dirty="0"/>
              <a:t>CMAS Websites</a:t>
            </a:r>
          </a:p>
        </p:txBody>
      </p:sp>
      <p:sp>
        <p:nvSpPr>
          <p:cNvPr id="3" name="Content Placeholder 2">
            <a:extLst>
              <a:ext uri="{FF2B5EF4-FFF2-40B4-BE49-F238E27FC236}">
                <a16:creationId xmlns:a16="http://schemas.microsoft.com/office/drawing/2014/main" id="{93F6720A-F11B-4EBC-9086-BE9CE36232EE}"/>
              </a:ext>
            </a:extLst>
          </p:cNvPr>
          <p:cNvSpPr>
            <a:spLocks noGrp="1"/>
          </p:cNvSpPr>
          <p:nvPr>
            <p:ph type="body" idx="1"/>
          </p:nvPr>
        </p:nvSpPr>
        <p:spPr/>
        <p:txBody>
          <a:bodyPr>
            <a:normAutofit/>
          </a:bodyPr>
          <a:lstStyle/>
          <a:p>
            <a:pPr marL="0" indent="0">
              <a:buClr>
                <a:sysClr val="windowText" lastClr="000000"/>
              </a:buClr>
              <a:buNone/>
              <a:defRPr/>
            </a:pPr>
            <a:r>
              <a:rPr lang="en-US" sz="1800" dirty="0">
                <a:solidFill>
                  <a:sysClr val="windowText" lastClr="000000"/>
                </a:solidFill>
                <a:ea typeface="ＭＳ Ｐゴシック" pitchFamily="34" charset="-128"/>
                <a:hlinkClick r:id="rId2"/>
              </a:rPr>
              <a:t>Colorado Assessments Portal</a:t>
            </a:r>
            <a:endParaRPr lang="en-US" sz="1800" dirty="0">
              <a:solidFill>
                <a:sysClr val="windowText" lastClr="000000"/>
              </a:solidFill>
              <a:ea typeface="ＭＳ Ｐゴシック" pitchFamily="34" charset="-128"/>
            </a:endParaRPr>
          </a:p>
          <a:p>
            <a:pPr marL="460375" indent="-285750">
              <a:buClr>
                <a:sysClr val="windowText" lastClr="000000"/>
              </a:buClr>
              <a:defRPr/>
            </a:pPr>
            <a:r>
              <a:rPr lang="en-US" dirty="0">
                <a:solidFill>
                  <a:sysClr val="windowText" lastClr="000000"/>
                </a:solidFill>
                <a:ea typeface="ＭＳ Ｐゴシック" pitchFamily="34" charset="-128"/>
              </a:rPr>
              <a:t>Access Student and Educator Resources (practice tests)</a:t>
            </a:r>
          </a:p>
          <a:p>
            <a:pPr marL="0" indent="0">
              <a:buClr>
                <a:sysClr val="windowText" lastClr="000000"/>
              </a:buClr>
              <a:buNone/>
              <a:defRPr/>
            </a:pPr>
            <a:endParaRPr lang="en-US" sz="1800" dirty="0">
              <a:solidFill>
                <a:sysClr val="windowText" lastClr="000000"/>
              </a:solidFill>
              <a:ea typeface="ＭＳ Ｐゴシック" pitchFamily="34" charset="-128"/>
            </a:endParaRPr>
          </a:p>
          <a:p>
            <a:pPr marL="0" indent="0">
              <a:buClr>
                <a:sysClr val="windowText" lastClr="000000"/>
              </a:buClr>
              <a:buNone/>
              <a:defRPr/>
            </a:pPr>
            <a:endParaRPr lang="en-US" sz="1800" dirty="0">
              <a:solidFill>
                <a:sysClr val="windowText" lastClr="000000"/>
              </a:solidFill>
              <a:ea typeface="ＭＳ Ｐゴシック" pitchFamily="34" charset="-128"/>
            </a:endParaRPr>
          </a:p>
          <a:p>
            <a:pPr marL="0" indent="0">
              <a:buClr>
                <a:sysClr val="windowText" lastClr="000000"/>
              </a:buClr>
              <a:buNone/>
              <a:defRPr/>
            </a:pPr>
            <a:r>
              <a:rPr lang="en-US" sz="1800" dirty="0">
                <a:solidFill>
                  <a:sysClr val="windowText" lastClr="000000"/>
                </a:solidFill>
                <a:ea typeface="ＭＳ Ｐゴシック" pitchFamily="34" charset="-128"/>
              </a:rPr>
              <a:t>PearsonAccess</a:t>
            </a:r>
            <a:r>
              <a:rPr lang="en-US" sz="1800" baseline="30000" dirty="0">
                <a:solidFill>
                  <a:sysClr val="windowText" lastClr="000000"/>
                </a:solidFill>
                <a:ea typeface="ＭＳ Ｐゴシック" pitchFamily="34" charset="-128"/>
              </a:rPr>
              <a:t>next</a:t>
            </a:r>
            <a:endParaRPr lang="en-US" sz="1800" dirty="0">
              <a:solidFill>
                <a:sysClr val="windowText" lastClr="000000"/>
              </a:solidFill>
              <a:ea typeface="ＭＳ Ｐゴシック" pitchFamily="34" charset="-128"/>
            </a:endParaRPr>
          </a:p>
          <a:p>
            <a:pPr marL="458391" lvl="1" indent="-285750">
              <a:buClr>
                <a:sysClr val="windowText" lastClr="000000"/>
              </a:buClr>
              <a:buFont typeface="Arial" panose="020B0604020202020204" pitchFamily="34" charset="0"/>
              <a:buChar char="•"/>
              <a:defRPr/>
            </a:pPr>
            <a:r>
              <a:rPr lang="en-US" sz="1600" dirty="0">
                <a:solidFill>
                  <a:sysClr val="windowText" lastClr="000000"/>
                </a:solidFill>
                <a:latin typeface="+mn-lt"/>
                <a:ea typeface="ＭＳ Ｐゴシック" pitchFamily="34" charset="-128"/>
                <a:cs typeface="Arial" panose="020B0604020202020204" pitchFamily="34" charset="0"/>
                <a:hlinkClick r:id="rId3"/>
              </a:rPr>
              <a:t>Live Site</a:t>
            </a:r>
            <a:endParaRPr lang="en-US" sz="1600" dirty="0">
              <a:solidFill>
                <a:srgbClr val="7030A0"/>
              </a:solidFill>
              <a:latin typeface="+mn-lt"/>
              <a:ea typeface="ＭＳ Ｐゴシック" pitchFamily="34" charset="-128"/>
              <a:cs typeface="Arial" panose="020B0604020202020204" pitchFamily="34" charset="0"/>
            </a:endParaRPr>
          </a:p>
          <a:p>
            <a:pPr marL="915580" lvl="2" indent="-285750">
              <a:buClr>
                <a:sysClr val="windowText" lastClr="000000"/>
              </a:buClr>
              <a:buFont typeface="Arial" panose="020B0604020202020204" pitchFamily="34" charset="0"/>
              <a:buChar char="•"/>
              <a:defRPr/>
            </a:pPr>
            <a:r>
              <a:rPr lang="en-US" sz="1600" dirty="0">
                <a:solidFill>
                  <a:prstClr val="black"/>
                </a:solidFill>
                <a:latin typeface="+mn-lt"/>
                <a:cs typeface="Arial" panose="020B0604020202020204" pitchFamily="34" charset="0"/>
              </a:rPr>
              <a:t>Sign in to manage online test sessions</a:t>
            </a:r>
            <a:endParaRPr lang="en-US" sz="1600" dirty="0">
              <a:solidFill>
                <a:srgbClr val="7030A0"/>
              </a:solidFill>
              <a:latin typeface="+mn-lt"/>
              <a:ea typeface="ＭＳ Ｐゴシック" pitchFamily="34" charset="-128"/>
              <a:cs typeface="Arial" panose="020B0604020202020204" pitchFamily="34" charset="0"/>
            </a:endParaRPr>
          </a:p>
          <a:p>
            <a:pPr marL="458391" lvl="1" indent="-285750">
              <a:buClr>
                <a:sysClr val="windowText" lastClr="000000"/>
              </a:buClr>
              <a:buFont typeface="Arial" panose="020B0604020202020204" pitchFamily="34" charset="0"/>
              <a:buChar char="•"/>
              <a:defRPr/>
            </a:pPr>
            <a:r>
              <a:rPr lang="en-US" sz="1600" dirty="0">
                <a:solidFill>
                  <a:sysClr val="windowText" lastClr="000000"/>
                </a:solidFill>
                <a:latin typeface="+mn-lt"/>
                <a:ea typeface="ＭＳ Ｐゴシック" pitchFamily="34" charset="-128"/>
                <a:cs typeface="Arial" panose="020B0604020202020204" pitchFamily="34" charset="0"/>
                <a:hlinkClick r:id="rId4"/>
              </a:rPr>
              <a:t>Training Site</a:t>
            </a:r>
            <a:endParaRPr lang="en-US" sz="1600" dirty="0">
              <a:solidFill>
                <a:sysClr val="windowText" lastClr="000000"/>
              </a:solidFill>
              <a:latin typeface="+mn-lt"/>
              <a:ea typeface="ＭＳ Ｐゴシック" pitchFamily="34" charset="-128"/>
              <a:cs typeface="Arial" panose="020B0604020202020204" pitchFamily="34" charset="0"/>
            </a:endParaRPr>
          </a:p>
          <a:p>
            <a:endParaRPr lang="en-US" sz="1800" dirty="0"/>
          </a:p>
        </p:txBody>
      </p:sp>
      <p:sp>
        <p:nvSpPr>
          <p:cNvPr id="8" name="Title 7">
            <a:extLst>
              <a:ext uri="{FF2B5EF4-FFF2-40B4-BE49-F238E27FC236}">
                <a16:creationId xmlns:a16="http://schemas.microsoft.com/office/drawing/2014/main" id="{15D9E972-4DCA-A128-5A1F-10BDD63E4B0C}"/>
              </a:ext>
            </a:extLst>
          </p:cNvPr>
          <p:cNvSpPr>
            <a:spLocks noGrp="1"/>
          </p:cNvSpPr>
          <p:nvPr>
            <p:ph type="title" idx="2"/>
          </p:nvPr>
        </p:nvSpPr>
        <p:spPr>
          <a:xfrm>
            <a:off x="1485237" y="4553051"/>
            <a:ext cx="6140669" cy="393599"/>
          </a:xfrm>
          <a:solidFill>
            <a:schemeClr val="bg1"/>
          </a:solidFill>
        </p:spPr>
        <p:txBody>
          <a:bodyPr anchor="ctr"/>
          <a:lstStyle/>
          <a:p>
            <a:pPr algn="ctr"/>
            <a:r>
              <a:rPr lang="en-US" sz="1200" b="1" dirty="0">
                <a:solidFill>
                  <a:prstClr val="black"/>
                </a:solidFill>
                <a:latin typeface="+mn-lt"/>
                <a:ea typeface="ＭＳ Ｐゴシック" pitchFamily="34" charset="-128"/>
              </a:rPr>
              <a:t>Tip: </a:t>
            </a:r>
            <a:r>
              <a:rPr lang="en-US" sz="1200" dirty="0">
                <a:solidFill>
                  <a:prstClr val="black"/>
                </a:solidFill>
                <a:latin typeface="+mn-lt"/>
                <a:ea typeface="ＭＳ Ｐゴシック" pitchFamily="34" charset="-128"/>
              </a:rPr>
              <a:t>PearsonAccess</a:t>
            </a:r>
            <a:r>
              <a:rPr lang="en-US" sz="1200" baseline="30000" dirty="0">
                <a:solidFill>
                  <a:prstClr val="black"/>
                </a:solidFill>
                <a:latin typeface="+mn-lt"/>
                <a:ea typeface="ＭＳ Ｐゴシック" pitchFamily="34" charset="-128"/>
              </a:rPr>
              <a:t>next</a:t>
            </a:r>
            <a:r>
              <a:rPr lang="en-US" sz="1200" dirty="0">
                <a:solidFill>
                  <a:prstClr val="black"/>
                </a:solidFill>
                <a:latin typeface="+mn-lt"/>
                <a:ea typeface="ＭＳ Ｐゴシック" pitchFamily="34" charset="-128"/>
              </a:rPr>
              <a:t> sites can be accessed through the Colorado Assessments Portal (bookmark the portal!)</a:t>
            </a:r>
            <a:endParaRPr lang="en-US" sz="1200" dirty="0">
              <a:latin typeface="+mn-lt"/>
            </a:endParaRPr>
          </a:p>
        </p:txBody>
      </p:sp>
      <p:pic>
        <p:nvPicPr>
          <p:cNvPr id="5" name="Picture 2" descr="Image of the Colorado Assessments Portal homepage">
            <a:extLst>
              <a:ext uri="{FF2B5EF4-FFF2-40B4-BE49-F238E27FC236}">
                <a16:creationId xmlns:a16="http://schemas.microsoft.com/office/drawing/2014/main" id="{5425C041-FBD4-013A-E2EB-96003AFD223B}"/>
              </a:ext>
            </a:extLst>
          </p:cNvPr>
          <p:cNvPicPr>
            <a:picLocks noChangeAspect="1" noChangeArrowheads="1"/>
          </p:cNvPicPr>
          <p:nvPr/>
        </p:nvPicPr>
        <p:blipFill rotWithShape="1">
          <a:blip r:embed="rId5"/>
          <a:srcRect t="-339" r="19790" b="339"/>
          <a:stretch>
            <a:fillRect/>
          </a:stretch>
        </p:blipFill>
        <p:spPr bwMode="auto">
          <a:xfrm>
            <a:off x="6569664" y="1152475"/>
            <a:ext cx="2112483" cy="1261151"/>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descr="Image of the Colorado PearsonAccessnext homepage">
            <a:extLst>
              <a:ext uri="{FF2B5EF4-FFF2-40B4-BE49-F238E27FC236}">
                <a16:creationId xmlns:a16="http://schemas.microsoft.com/office/drawing/2014/main" id="{19B30375-C0D5-9C10-1A6D-2B667B45A1AB}"/>
              </a:ext>
            </a:extLst>
          </p:cNvPr>
          <p:cNvPicPr>
            <a:picLocks noChangeAspect="1"/>
          </p:cNvPicPr>
          <p:nvPr/>
        </p:nvPicPr>
        <p:blipFill rotWithShape="1">
          <a:blip r:embed="rId6"/>
          <a:srcRect b="6842"/>
          <a:stretch/>
        </p:blipFill>
        <p:spPr>
          <a:xfrm>
            <a:off x="6569664" y="2510093"/>
            <a:ext cx="2112483" cy="1254143"/>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753508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C4114-D9BC-4CA6-B6F6-62B55FA1FD62}"/>
              </a:ext>
            </a:extLst>
          </p:cNvPr>
          <p:cNvSpPr>
            <a:spLocks noGrp="1"/>
          </p:cNvSpPr>
          <p:nvPr>
            <p:ph type="title"/>
          </p:nvPr>
        </p:nvSpPr>
        <p:spPr/>
        <p:txBody>
          <a:bodyPr>
            <a:normAutofit/>
          </a:bodyPr>
          <a:lstStyle/>
          <a:p>
            <a:r>
              <a:rPr lang="en-US" sz="2800" dirty="0"/>
              <a:t>Resources – Portal</a:t>
            </a:r>
          </a:p>
        </p:txBody>
      </p:sp>
      <p:sp>
        <p:nvSpPr>
          <p:cNvPr id="3" name="Content Placeholder 2">
            <a:extLst>
              <a:ext uri="{FF2B5EF4-FFF2-40B4-BE49-F238E27FC236}">
                <a16:creationId xmlns:a16="http://schemas.microsoft.com/office/drawing/2014/main" id="{56C495F3-54B0-4E7B-8BFF-F30288E4B1F1}"/>
              </a:ext>
            </a:extLst>
          </p:cNvPr>
          <p:cNvSpPr>
            <a:spLocks noGrp="1"/>
          </p:cNvSpPr>
          <p:nvPr>
            <p:ph type="body" idx="1"/>
          </p:nvPr>
        </p:nvSpPr>
        <p:spPr>
          <a:xfrm>
            <a:off x="311702" y="960305"/>
            <a:ext cx="8487741" cy="3226970"/>
          </a:xfrm>
        </p:spPr>
        <p:txBody>
          <a:bodyPr numCol="2" spcCol="0">
            <a:noAutofit/>
          </a:bodyPr>
          <a:lstStyle/>
          <a:p>
            <a:pPr marL="285750" indent="-285750">
              <a:buFont typeface="Arial" panose="020B0604020202020204" pitchFamily="34" charset="0"/>
              <a:buChar char="•"/>
            </a:pPr>
            <a:r>
              <a:rPr lang="en-US" sz="1500" b="1" dirty="0">
                <a:latin typeface="+mn-lt"/>
              </a:rPr>
              <a:t>Practice</a:t>
            </a:r>
          </a:p>
          <a:p>
            <a:pPr marL="742950" lvl="1" indent="-285750">
              <a:buFont typeface="Arial" panose="020B0604020202020204" pitchFamily="34" charset="0"/>
              <a:buChar char="•"/>
            </a:pPr>
            <a:r>
              <a:rPr lang="en-US" sz="1300" dirty="0">
                <a:latin typeface="+mn-lt"/>
              </a:rPr>
              <a:t>TestNav 8 Tutorials</a:t>
            </a:r>
          </a:p>
          <a:p>
            <a:pPr marL="742950" lvl="1" indent="-285750">
              <a:buFont typeface="Arial" panose="020B0604020202020204" pitchFamily="34" charset="0"/>
              <a:buChar char="•"/>
            </a:pPr>
            <a:r>
              <a:rPr lang="en-US" sz="1300" dirty="0">
                <a:latin typeface="+mn-lt"/>
              </a:rPr>
              <a:t>Computer-based Testing CPRs</a:t>
            </a:r>
          </a:p>
          <a:p>
            <a:pPr marL="742950" lvl="1" indent="-285750">
              <a:buFont typeface="Arial" panose="020B0604020202020204" pitchFamily="34" charset="0"/>
              <a:buChar char="•"/>
            </a:pPr>
            <a:r>
              <a:rPr lang="en-US" sz="1300" dirty="0">
                <a:latin typeface="+mn-lt"/>
              </a:rPr>
              <a:t>Accommodated Paper-based Testing CPRs</a:t>
            </a:r>
          </a:p>
          <a:p>
            <a:pPr marL="742950" lvl="1" indent="-285750">
              <a:buFont typeface="Arial" panose="020B0604020202020204" pitchFamily="34" charset="0"/>
              <a:buChar char="•"/>
            </a:pPr>
            <a:r>
              <a:rPr lang="en-US" sz="1300" dirty="0">
                <a:latin typeface="+mn-lt"/>
              </a:rPr>
              <a:t>CPR Scoring Guides and Rubrics</a:t>
            </a:r>
          </a:p>
          <a:p>
            <a:pPr marL="285750" indent="-285750">
              <a:buFont typeface="Arial" panose="020B0604020202020204" pitchFamily="34" charset="0"/>
              <a:buChar char="•"/>
            </a:pPr>
            <a:r>
              <a:rPr lang="en-US" sz="1500" b="1" dirty="0">
                <a:latin typeface="+mn-lt"/>
              </a:rPr>
              <a:t>Technology</a:t>
            </a:r>
          </a:p>
          <a:p>
            <a:pPr marL="742950" lvl="1" indent="-285750">
              <a:buFont typeface="Arial" panose="020B0604020202020204" pitchFamily="34" charset="0"/>
              <a:buChar char="•"/>
            </a:pPr>
            <a:r>
              <a:rPr lang="en-US" sz="1300" dirty="0">
                <a:latin typeface="+mn-lt"/>
              </a:rPr>
              <a:t>Setup</a:t>
            </a:r>
          </a:p>
          <a:p>
            <a:pPr marL="742950" lvl="1" indent="-285750">
              <a:buFont typeface="Arial" panose="020B0604020202020204" pitchFamily="34" charset="0"/>
              <a:buChar char="•"/>
            </a:pPr>
            <a:r>
              <a:rPr lang="en-US" sz="1300" dirty="0">
                <a:latin typeface="+mn-lt"/>
              </a:rPr>
              <a:t>Training</a:t>
            </a:r>
          </a:p>
          <a:p>
            <a:pPr marL="285750" indent="-285750">
              <a:buFont typeface="Arial" panose="020B0604020202020204" pitchFamily="34" charset="0"/>
              <a:buChar char="•"/>
            </a:pPr>
            <a:r>
              <a:rPr lang="en-US" sz="1500" b="1" dirty="0">
                <a:latin typeface="+mn-lt"/>
              </a:rPr>
              <a:t>Parents and Guardians</a:t>
            </a:r>
          </a:p>
          <a:p>
            <a:pPr marL="742950" lvl="1" indent="-285750">
              <a:buFont typeface="Arial" panose="020B0604020202020204" pitchFamily="34" charset="0"/>
              <a:buChar char="•"/>
            </a:pPr>
            <a:r>
              <a:rPr lang="en-US" sz="1300" dirty="0">
                <a:latin typeface="+mn-lt"/>
              </a:rPr>
              <a:t>Resources</a:t>
            </a:r>
          </a:p>
          <a:p>
            <a:pPr marL="742950" lvl="1" indent="-285750">
              <a:buFont typeface="Arial" panose="020B0604020202020204" pitchFamily="34" charset="0"/>
              <a:buChar char="•"/>
            </a:pPr>
            <a:r>
              <a:rPr lang="en-US" sz="1300" dirty="0">
                <a:latin typeface="+mn-lt"/>
              </a:rPr>
              <a:t>Family Portal (Student Score Reports)</a:t>
            </a:r>
          </a:p>
          <a:p>
            <a:pPr marL="285750" indent="-285750">
              <a:buFont typeface="Arial" panose="020B0604020202020204" pitchFamily="34" charset="0"/>
              <a:buChar char="•"/>
            </a:pPr>
            <a:r>
              <a:rPr lang="en-US" sz="1500" b="1" dirty="0">
                <a:latin typeface="+mn-lt"/>
              </a:rPr>
              <a:t>Educator Involvement</a:t>
            </a:r>
          </a:p>
          <a:p>
            <a:pPr marL="742950" lvl="1" indent="-285750">
              <a:buFont typeface="Arial" panose="020B0604020202020204" pitchFamily="34" charset="0"/>
              <a:buChar char="•"/>
            </a:pPr>
            <a:r>
              <a:rPr lang="en-US" sz="1300" dirty="0">
                <a:latin typeface="+mn-lt"/>
              </a:rPr>
              <a:t>Register to participate in CMAS and CoAlt development activities</a:t>
            </a:r>
          </a:p>
          <a:p>
            <a:pPr marL="285750" indent="-285750">
              <a:buFont typeface="Arial" panose="020B0604020202020204" pitchFamily="34" charset="0"/>
              <a:buChar char="•"/>
            </a:pPr>
            <a:r>
              <a:rPr lang="en-US" sz="1500" b="1" dirty="0">
                <a:latin typeface="+mn-lt"/>
              </a:rPr>
              <a:t>Administration</a:t>
            </a:r>
          </a:p>
          <a:p>
            <a:pPr marL="742950" lvl="1" indent="-285750">
              <a:buFont typeface="Arial" panose="020B0604020202020204" pitchFamily="34" charset="0"/>
              <a:buChar char="•"/>
            </a:pPr>
            <a:r>
              <a:rPr lang="en-US" sz="1300" dirty="0">
                <a:latin typeface="+mn-lt"/>
              </a:rPr>
              <a:t>Assessment Management System</a:t>
            </a:r>
          </a:p>
          <a:p>
            <a:pPr marL="1200150" lvl="2" indent="-285750">
              <a:buFont typeface="Arial" panose="020B0604020202020204" pitchFamily="34" charset="0"/>
              <a:buChar char="•"/>
            </a:pPr>
            <a:r>
              <a:rPr lang="en-US" sz="1200" dirty="0">
                <a:latin typeface="+mn-lt"/>
              </a:rPr>
              <a:t>PA</a:t>
            </a:r>
            <a:r>
              <a:rPr lang="en-US" sz="1200" baseline="30000" dirty="0">
                <a:latin typeface="+mn-lt"/>
              </a:rPr>
              <a:t>next</a:t>
            </a:r>
            <a:r>
              <a:rPr lang="en-US" sz="1200" dirty="0">
                <a:latin typeface="+mn-lt"/>
              </a:rPr>
              <a:t> Live and Training Site Links</a:t>
            </a:r>
          </a:p>
          <a:p>
            <a:pPr marL="1200150" lvl="2" indent="-285750">
              <a:buFont typeface="Arial" panose="020B0604020202020204" pitchFamily="34" charset="0"/>
              <a:buChar char="•"/>
            </a:pPr>
            <a:r>
              <a:rPr lang="en-US" sz="1200" dirty="0">
                <a:latin typeface="+mn-lt"/>
              </a:rPr>
              <a:t>User Accounts Info</a:t>
            </a:r>
          </a:p>
          <a:p>
            <a:pPr marL="1200150" lvl="2" indent="-285750">
              <a:buFont typeface="Arial" panose="020B0604020202020204" pitchFamily="34" charset="0"/>
              <a:buChar char="•"/>
            </a:pPr>
            <a:r>
              <a:rPr lang="en-US" sz="1200" dirty="0">
                <a:latin typeface="+mn-lt"/>
              </a:rPr>
              <a:t>File Layouts</a:t>
            </a:r>
          </a:p>
          <a:p>
            <a:pPr marL="742950" lvl="1" indent="-285750">
              <a:buFont typeface="Arial" panose="020B0604020202020204" pitchFamily="34" charset="0"/>
              <a:buChar char="•"/>
            </a:pPr>
            <a:r>
              <a:rPr lang="en-US" sz="1300" dirty="0">
                <a:latin typeface="+mn-lt"/>
              </a:rPr>
              <a:t>Training Modules</a:t>
            </a:r>
          </a:p>
          <a:p>
            <a:pPr marL="742950" lvl="1" indent="-285750">
              <a:buFont typeface="Arial" panose="020B0604020202020204" pitchFamily="34" charset="0"/>
              <a:buChar char="•"/>
            </a:pPr>
            <a:r>
              <a:rPr lang="en-US" sz="1300" dirty="0">
                <a:latin typeface="+mn-lt"/>
              </a:rPr>
              <a:t>Test Administration Resources</a:t>
            </a:r>
          </a:p>
          <a:p>
            <a:pPr marL="1200150" lvl="2" indent="-285750">
              <a:buFont typeface="Arial" panose="020B0604020202020204" pitchFamily="34" charset="0"/>
              <a:buChar char="•"/>
            </a:pPr>
            <a:r>
              <a:rPr lang="en-US" sz="1200" dirty="0">
                <a:latin typeface="+mn-lt"/>
              </a:rPr>
              <a:t>Manuals</a:t>
            </a:r>
          </a:p>
          <a:p>
            <a:pPr marL="1200150" lvl="2" indent="-285750">
              <a:buFont typeface="Arial" panose="020B0604020202020204" pitchFamily="34" charset="0"/>
              <a:buChar char="•"/>
            </a:pPr>
            <a:r>
              <a:rPr lang="en-US" sz="1200" dirty="0">
                <a:latin typeface="+mn-lt"/>
              </a:rPr>
              <a:t>Policy Documents</a:t>
            </a:r>
          </a:p>
          <a:p>
            <a:pPr marL="1200150" lvl="2" indent="-285750">
              <a:buFont typeface="Arial" panose="020B0604020202020204" pitchFamily="34" charset="0"/>
              <a:buChar char="•"/>
            </a:pPr>
            <a:r>
              <a:rPr lang="en-US" sz="1200" dirty="0">
                <a:latin typeface="+mn-lt"/>
              </a:rPr>
              <a:t>Forms</a:t>
            </a:r>
          </a:p>
          <a:p>
            <a:pPr marL="742950" lvl="1" indent="-285750">
              <a:buFont typeface="Arial" panose="020B0604020202020204" pitchFamily="34" charset="0"/>
              <a:buChar char="•"/>
            </a:pPr>
            <a:r>
              <a:rPr lang="en-US" sz="1300" dirty="0">
                <a:latin typeface="+mn-lt"/>
              </a:rPr>
              <a:t>Results</a:t>
            </a:r>
          </a:p>
          <a:p>
            <a:pPr marL="1200150" lvl="2" indent="-285750">
              <a:buFont typeface="Arial" panose="020B0604020202020204" pitchFamily="34" charset="0"/>
              <a:buChar char="•"/>
            </a:pPr>
            <a:r>
              <a:rPr lang="en-US" sz="1200" dirty="0">
                <a:latin typeface="+mn-lt"/>
              </a:rPr>
              <a:t>Interpretation Video</a:t>
            </a:r>
          </a:p>
          <a:p>
            <a:pPr marL="1200150" lvl="2" indent="-285750">
              <a:buFont typeface="Arial" panose="020B0604020202020204" pitchFamily="34" charset="0"/>
              <a:buChar char="•"/>
            </a:pPr>
            <a:r>
              <a:rPr lang="en-US" sz="1200" dirty="0">
                <a:latin typeface="+mn-lt"/>
              </a:rPr>
              <a:t>Reporting File Layouts</a:t>
            </a:r>
          </a:p>
          <a:p>
            <a:pPr marL="1200150" lvl="2" indent="-285750">
              <a:buFont typeface="Arial" panose="020B0604020202020204" pitchFamily="34" charset="0"/>
              <a:buChar char="•"/>
            </a:pPr>
            <a:r>
              <a:rPr lang="en-US" sz="1200" dirty="0">
                <a:latin typeface="+mn-lt"/>
              </a:rPr>
              <a:t>Interpretive Guides</a:t>
            </a:r>
          </a:p>
          <a:p>
            <a:pPr marL="1200150" lvl="2" indent="-285750">
              <a:buFont typeface="Arial" panose="020B0604020202020204" pitchFamily="34" charset="0"/>
              <a:buChar char="•"/>
            </a:pPr>
            <a:r>
              <a:rPr lang="en-US" sz="1200" dirty="0">
                <a:latin typeface="+mn-lt"/>
              </a:rPr>
              <a:t>Spanish Report Shells</a:t>
            </a:r>
          </a:p>
        </p:txBody>
      </p:sp>
      <p:sp>
        <p:nvSpPr>
          <p:cNvPr id="6" name="Diagonal Stripe 5">
            <a:hlinkClick r:id="rId3"/>
            <a:extLst>
              <a:ext uri="{FF2B5EF4-FFF2-40B4-BE49-F238E27FC236}">
                <a16:creationId xmlns:a16="http://schemas.microsoft.com/office/drawing/2014/main" id="{FFA970C2-B4C7-69E9-0DAB-9B281751E84F}"/>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2400" b="1" kern="0" dirty="0">
                <a:solidFill>
                  <a:schemeClr val="tx1"/>
                </a:solidFill>
                <a:latin typeface="+mn-lt"/>
                <a:ea typeface="Roboto" panose="02000000000000000000" pitchFamily="2" charset="0"/>
                <a:cs typeface="Roboto" panose="02000000000000000000" pitchFamily="2" charset="0"/>
              </a:rPr>
              <a:t>Portal</a:t>
            </a:r>
          </a:p>
        </p:txBody>
      </p:sp>
    </p:spTree>
    <p:extLst>
      <p:ext uri="{BB962C8B-B14F-4D97-AF65-F5344CB8AC3E}">
        <p14:creationId xmlns:p14="http://schemas.microsoft.com/office/powerpoint/2010/main" val="10660893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1CEE8-DA74-4901-9BD3-6C739932ADEF}"/>
              </a:ext>
            </a:extLst>
          </p:cNvPr>
          <p:cNvSpPr>
            <a:spLocks noGrp="1"/>
          </p:cNvSpPr>
          <p:nvPr>
            <p:ph type="title"/>
          </p:nvPr>
        </p:nvSpPr>
        <p:spPr/>
        <p:txBody>
          <a:bodyPr>
            <a:normAutofit/>
          </a:bodyPr>
          <a:lstStyle/>
          <a:p>
            <a:r>
              <a:rPr lang="en-US" sz="2800" dirty="0"/>
              <a:t>Customer Support</a:t>
            </a:r>
          </a:p>
        </p:txBody>
      </p:sp>
      <p:sp>
        <p:nvSpPr>
          <p:cNvPr id="3" name="Content Placeholder 2">
            <a:extLst>
              <a:ext uri="{FF2B5EF4-FFF2-40B4-BE49-F238E27FC236}">
                <a16:creationId xmlns:a16="http://schemas.microsoft.com/office/drawing/2014/main" id="{EBCBB383-F9A4-4B2C-A0AD-AA892980D50E}"/>
              </a:ext>
            </a:extLst>
          </p:cNvPr>
          <p:cNvSpPr>
            <a:spLocks noGrp="1"/>
          </p:cNvSpPr>
          <p:nvPr>
            <p:ph type="body" idx="1"/>
          </p:nvPr>
        </p:nvSpPr>
        <p:spPr>
          <a:xfrm>
            <a:off x="311702" y="1039446"/>
            <a:ext cx="8487741" cy="3266831"/>
          </a:xfrm>
        </p:spPr>
        <p:txBody>
          <a:bodyPr numCol="2">
            <a:normAutofit/>
          </a:bodyPr>
          <a:lstStyle/>
          <a:p>
            <a:pPr marL="0" indent="0" fontAlgn="base">
              <a:lnSpc>
                <a:spcPct val="150000"/>
              </a:lnSpc>
              <a:spcBef>
                <a:spcPct val="0"/>
              </a:spcBef>
              <a:spcAft>
                <a:spcPct val="0"/>
              </a:spcAft>
              <a:buSzPct val="80000"/>
              <a:buNone/>
              <a:defRPr/>
            </a:pPr>
            <a:r>
              <a:rPr lang="en-US" altLang="en-US" sz="1800" dirty="0">
                <a:solidFill>
                  <a:prstClr val="black"/>
                </a:solidFill>
              </a:rPr>
              <a:t>Contact support for assistance with:</a:t>
            </a:r>
          </a:p>
          <a:p>
            <a:pPr marL="285750" indent="-285750" fontAlgn="base">
              <a:lnSpc>
                <a:spcPct val="150000"/>
              </a:lnSpc>
              <a:spcBef>
                <a:spcPct val="0"/>
              </a:spcBef>
              <a:spcAft>
                <a:spcPct val="0"/>
              </a:spcAft>
              <a:buSzPct val="80000"/>
              <a:defRPr/>
            </a:pPr>
            <a:r>
              <a:rPr lang="en-US" altLang="en-US" sz="1800" dirty="0">
                <a:solidFill>
                  <a:prstClr val="black"/>
                </a:solidFill>
              </a:rPr>
              <a:t>Navigating </a:t>
            </a:r>
            <a:r>
              <a:rPr lang="en-US" sz="1800" dirty="0">
                <a:solidFill>
                  <a:prstClr val="black"/>
                </a:solidFill>
              </a:rPr>
              <a:t>PearsonAccess</a:t>
            </a:r>
            <a:r>
              <a:rPr lang="en-US" sz="1800" baseline="30000" dirty="0">
                <a:solidFill>
                  <a:prstClr val="black"/>
                </a:solidFill>
              </a:rPr>
              <a:t>next </a:t>
            </a:r>
            <a:r>
              <a:rPr lang="en-US" altLang="en-US" sz="1800" dirty="0">
                <a:solidFill>
                  <a:prstClr val="black"/>
                </a:solidFill>
              </a:rPr>
              <a:t>and the Training Site</a:t>
            </a:r>
          </a:p>
          <a:p>
            <a:pPr marL="285750" indent="-285750" fontAlgn="base">
              <a:lnSpc>
                <a:spcPct val="150000"/>
              </a:lnSpc>
              <a:spcBef>
                <a:spcPct val="0"/>
              </a:spcBef>
              <a:spcAft>
                <a:spcPct val="0"/>
              </a:spcAft>
              <a:buSzPct val="80000"/>
              <a:defRPr/>
            </a:pPr>
            <a:r>
              <a:rPr lang="en-US" altLang="en-US" sz="1800" dirty="0">
                <a:solidFill>
                  <a:prstClr val="black"/>
                </a:solidFill>
              </a:rPr>
              <a:t>Managing test sessions</a:t>
            </a:r>
          </a:p>
          <a:p>
            <a:pPr marL="285750" indent="-285750" fontAlgn="base">
              <a:lnSpc>
                <a:spcPct val="150000"/>
              </a:lnSpc>
              <a:spcBef>
                <a:spcPct val="0"/>
              </a:spcBef>
              <a:spcAft>
                <a:spcPct val="0"/>
              </a:spcAft>
              <a:buSzPct val="80000"/>
              <a:defRPr/>
            </a:pPr>
            <a:r>
              <a:rPr lang="en-US" altLang="en-US" sz="1800" dirty="0">
                <a:solidFill>
                  <a:prstClr val="black"/>
                </a:solidFill>
              </a:rPr>
              <a:t>Troubleshooting error codes</a:t>
            </a:r>
          </a:p>
          <a:p>
            <a:pPr marL="285750" indent="-285750" fontAlgn="base">
              <a:lnSpc>
                <a:spcPct val="150000"/>
              </a:lnSpc>
              <a:spcBef>
                <a:spcPct val="0"/>
              </a:spcBef>
              <a:spcAft>
                <a:spcPct val="0"/>
              </a:spcAft>
              <a:buSzPct val="80000"/>
              <a:defRPr/>
            </a:pPr>
            <a:r>
              <a:rPr lang="en-US" altLang="en-US" sz="1800" dirty="0">
                <a:solidFill>
                  <a:prstClr val="black"/>
                </a:solidFill>
              </a:rPr>
              <a:t>Managing user IDs and passwords</a:t>
            </a:r>
          </a:p>
          <a:p>
            <a:pPr marL="285750" indent="-285750" fontAlgn="base">
              <a:lnSpc>
                <a:spcPct val="150000"/>
              </a:lnSpc>
              <a:spcBef>
                <a:spcPct val="0"/>
              </a:spcBef>
              <a:spcAft>
                <a:spcPct val="0"/>
              </a:spcAft>
              <a:buSzPct val="80000"/>
              <a:defRPr/>
            </a:pPr>
            <a:r>
              <a:rPr lang="en-US" altLang="en-US" sz="1800" dirty="0">
                <a:solidFill>
                  <a:prstClr val="black"/>
                </a:solidFill>
              </a:rPr>
              <a:t>Accessing resources</a:t>
            </a:r>
          </a:p>
        </p:txBody>
      </p:sp>
      <p:graphicFrame>
        <p:nvGraphicFramePr>
          <p:cNvPr id="6" name="Table 5">
            <a:extLst>
              <a:ext uri="{FF2B5EF4-FFF2-40B4-BE49-F238E27FC236}">
                <a16:creationId xmlns:a16="http://schemas.microsoft.com/office/drawing/2014/main" id="{3F5BE8F0-F2B3-49A0-BBA4-4935D71EC2EF}"/>
              </a:ext>
            </a:extLst>
          </p:cNvPr>
          <p:cNvGraphicFramePr>
            <a:graphicFrameLocks noGrp="1"/>
          </p:cNvGraphicFramePr>
          <p:nvPr/>
        </p:nvGraphicFramePr>
        <p:xfrm>
          <a:off x="4829004" y="2517278"/>
          <a:ext cx="3658503" cy="1669997"/>
        </p:xfrm>
        <a:graphic>
          <a:graphicData uri="http://schemas.openxmlformats.org/drawingml/2006/table">
            <a:tbl>
              <a:tblPr firstRow="1" bandRow="1">
                <a:tableStyleId>{BDBED569-4797-4DF1-A0F4-6AAB3CD982D8}</a:tableStyleId>
              </a:tblPr>
              <a:tblGrid>
                <a:gridCol w="3658503">
                  <a:extLst>
                    <a:ext uri="{9D8B030D-6E8A-4147-A177-3AD203B41FA5}">
                      <a16:colId xmlns:a16="http://schemas.microsoft.com/office/drawing/2014/main" val="3608798014"/>
                    </a:ext>
                  </a:extLst>
                </a:gridCol>
              </a:tblGrid>
              <a:tr h="278130">
                <a:tc>
                  <a:txBody>
                    <a:bodyPr/>
                    <a:lstStyle/>
                    <a:p>
                      <a:pPr algn="ctr"/>
                      <a:r>
                        <a:rPr lang="en-US" sz="1200" dirty="0"/>
                        <a:t>CMAS Support</a:t>
                      </a:r>
                      <a:endParaRPr lang="en-US" sz="1200" dirty="0">
                        <a:latin typeface="+mn-lt"/>
                      </a:endParaRPr>
                    </a:p>
                  </a:txBody>
                  <a:tcPr marL="68580" marR="68580" marT="34290" marB="34290"/>
                </a:tc>
                <a:extLst>
                  <a:ext uri="{0D108BD9-81ED-4DB2-BD59-A6C34878D82A}">
                    <a16:rowId xmlns:a16="http://schemas.microsoft.com/office/drawing/2014/main" val="3654276007"/>
                  </a:ext>
                </a:extLst>
              </a:tr>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chemeClr val="tx1"/>
                          </a:solidFill>
                        </a:rPr>
                        <a:t>Call Toll Free: </a:t>
                      </a:r>
                      <a:r>
                        <a:rPr lang="en-US" altLang="en-US" sz="1200" dirty="0">
                          <a:solidFill>
                            <a:schemeClr val="tx1"/>
                          </a:solidFill>
                        </a:rPr>
                        <a:t>1-888-687-4759 </a:t>
                      </a:r>
                      <a:endParaRPr lang="en-US" altLang="en-US" sz="1200" dirty="0">
                        <a:solidFill>
                          <a:schemeClr val="tx1"/>
                        </a:solidFill>
                        <a:latin typeface="+mn-lt"/>
                      </a:endParaRPr>
                    </a:p>
                  </a:txBody>
                  <a:tcPr marL="68580" marR="68580" marT="34290" marB="34290"/>
                </a:tc>
                <a:extLst>
                  <a:ext uri="{0D108BD9-81ED-4DB2-BD59-A6C34878D82A}">
                    <a16:rowId xmlns:a16="http://schemas.microsoft.com/office/drawing/2014/main" val="4015704431"/>
                  </a:ext>
                </a:extLst>
              </a:tr>
              <a:tr h="278130">
                <a:tc>
                  <a:txBody>
                    <a:bodyPr/>
                    <a:lstStyle/>
                    <a:p>
                      <a:r>
                        <a:rPr lang="en-US" sz="1200" dirty="0"/>
                        <a:t>Monday – Friday</a:t>
                      </a:r>
                      <a:endParaRPr lang="en-US" sz="1200" dirty="0">
                        <a:latin typeface="+mn-lt"/>
                      </a:endParaRPr>
                    </a:p>
                  </a:txBody>
                  <a:tcPr marL="68580" marR="68580" marT="34290" marB="34290"/>
                </a:tc>
                <a:extLst>
                  <a:ext uri="{0D108BD9-81ED-4DB2-BD59-A6C34878D82A}">
                    <a16:rowId xmlns:a16="http://schemas.microsoft.com/office/drawing/2014/main" val="3684401216"/>
                  </a:ext>
                </a:extLst>
              </a:tr>
              <a:tr h="278130">
                <a:tc>
                  <a:txBody>
                    <a:bodyPr/>
                    <a:lstStyle/>
                    <a:p>
                      <a:r>
                        <a:rPr lang="en-US" altLang="en-US" sz="1200" dirty="0">
                          <a:solidFill>
                            <a:schemeClr val="tx1"/>
                          </a:solidFill>
                        </a:rPr>
                        <a:t>7:00 am - 6:00 pm (MST)</a:t>
                      </a:r>
                      <a:endParaRPr lang="en-US" sz="1200" dirty="0">
                        <a:latin typeface="+mn-lt"/>
                      </a:endParaRPr>
                    </a:p>
                  </a:txBody>
                  <a:tcPr marL="68580" marR="68580" marT="34290" marB="34290"/>
                </a:tc>
                <a:extLst>
                  <a:ext uri="{0D108BD9-81ED-4DB2-BD59-A6C34878D82A}">
                    <a16:rowId xmlns:a16="http://schemas.microsoft.com/office/drawing/2014/main" val="1624954845"/>
                  </a:ext>
                </a:extLst>
              </a:tr>
              <a:tr h="2793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chemeClr val="tx1"/>
                          </a:solidFill>
                          <a:hlinkClick r:id="rId2"/>
                        </a:rPr>
                        <a:t>PearsonAccess</a:t>
                      </a:r>
                      <a:r>
                        <a:rPr lang="en-US" altLang="en-US" sz="1200" b="0" baseline="30000" dirty="0">
                          <a:solidFill>
                            <a:schemeClr val="tx1"/>
                          </a:solidFill>
                          <a:hlinkClick r:id="rId2"/>
                        </a:rPr>
                        <a:t>next</a:t>
                      </a:r>
                      <a:r>
                        <a:rPr lang="en-US" altLang="en-US" sz="1200" b="0" baseline="0" dirty="0">
                          <a:solidFill>
                            <a:schemeClr val="tx1"/>
                          </a:solidFill>
                        </a:rPr>
                        <a:t> &gt; Contact COLORADO Support</a:t>
                      </a:r>
                      <a:endParaRPr lang="en-US" altLang="en-US" sz="1200" b="0" dirty="0">
                        <a:solidFill>
                          <a:schemeClr val="tx1"/>
                        </a:solidFill>
                        <a:latin typeface="+mn-lt"/>
                      </a:endParaRPr>
                    </a:p>
                  </a:txBody>
                  <a:tcPr marL="68580" marR="68580" marT="34290" marB="34290"/>
                </a:tc>
                <a:extLst>
                  <a:ext uri="{0D108BD9-81ED-4DB2-BD59-A6C34878D82A}">
                    <a16:rowId xmlns:a16="http://schemas.microsoft.com/office/drawing/2014/main" val="3632844243"/>
                  </a:ext>
                </a:extLst>
              </a:tr>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chemeClr val="tx1"/>
                          </a:solidFill>
                        </a:rPr>
                        <a:t>Chat is available</a:t>
                      </a:r>
                      <a:endParaRPr lang="en-US" altLang="en-US" sz="1200" b="0" dirty="0">
                        <a:solidFill>
                          <a:schemeClr val="tx1"/>
                        </a:solidFill>
                        <a:latin typeface="+mn-lt"/>
                      </a:endParaRPr>
                    </a:p>
                  </a:txBody>
                  <a:tcPr marL="68580" marR="68580" marT="34290" marB="34290"/>
                </a:tc>
                <a:extLst>
                  <a:ext uri="{0D108BD9-81ED-4DB2-BD59-A6C34878D82A}">
                    <a16:rowId xmlns:a16="http://schemas.microsoft.com/office/drawing/2014/main" val="576051844"/>
                  </a:ext>
                </a:extLst>
              </a:tr>
            </a:tbl>
          </a:graphicData>
        </a:graphic>
      </p:graphicFrame>
    </p:spTree>
    <p:extLst>
      <p:ext uri="{BB962C8B-B14F-4D97-AF65-F5344CB8AC3E}">
        <p14:creationId xmlns:p14="http://schemas.microsoft.com/office/powerpoint/2010/main" val="218815633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23845-88D6-26BD-2FBB-A53051621BE4}"/>
              </a:ext>
            </a:extLst>
          </p:cNvPr>
          <p:cNvSpPr>
            <a:spLocks noGrp="1"/>
          </p:cNvSpPr>
          <p:nvPr>
            <p:ph type="title"/>
          </p:nvPr>
        </p:nvSpPr>
        <p:spPr/>
        <p:txBody>
          <a:bodyPr/>
          <a:lstStyle/>
          <a:p>
            <a:r>
              <a:rPr lang="en-US" sz="2800" dirty="0"/>
              <a:t>Communication</a:t>
            </a:r>
          </a:p>
        </p:txBody>
      </p:sp>
      <p:sp>
        <p:nvSpPr>
          <p:cNvPr id="3" name="Text Placeholder 2">
            <a:extLst>
              <a:ext uri="{FF2B5EF4-FFF2-40B4-BE49-F238E27FC236}">
                <a16:creationId xmlns:a16="http://schemas.microsoft.com/office/drawing/2014/main" id="{B4B5C1E4-A3F8-1F80-5858-CAD8ED325F68}"/>
              </a:ext>
            </a:extLst>
          </p:cNvPr>
          <p:cNvSpPr>
            <a:spLocks noGrp="1"/>
          </p:cNvSpPr>
          <p:nvPr>
            <p:ph type="body" idx="1"/>
          </p:nvPr>
        </p:nvSpPr>
        <p:spPr>
          <a:xfrm>
            <a:off x="311702" y="945663"/>
            <a:ext cx="8487741" cy="1626088"/>
          </a:xfrm>
        </p:spPr>
        <p:txBody>
          <a:bodyPr>
            <a:noAutofit/>
          </a:bodyPr>
          <a:lstStyle/>
          <a:p>
            <a:r>
              <a:rPr lang="en-US" sz="1800" dirty="0"/>
              <a:t>In addition to state policies and procedures, each LEP determines their own local policies and procedures</a:t>
            </a:r>
          </a:p>
          <a:p>
            <a:r>
              <a:rPr lang="en-US" sz="1800" dirty="0"/>
              <a:t>To ensure communication is as efficient as possible, refer to the follow communication structure:</a:t>
            </a:r>
          </a:p>
          <a:p>
            <a:pPr marL="869938" lvl="1" indent="-285750">
              <a:buFont typeface="Arial" panose="020B0604020202020204" pitchFamily="34" charset="0"/>
              <a:buChar char="•"/>
            </a:pPr>
            <a:r>
              <a:rPr lang="en-US" sz="1600" b="1" dirty="0">
                <a:latin typeface="+mn-lt"/>
                <a:cs typeface="Arial" panose="020B0604020202020204" pitchFamily="34" charset="0"/>
              </a:rPr>
              <a:t>Test Administrator contacts SAC</a:t>
            </a:r>
          </a:p>
          <a:p>
            <a:pPr marL="869938" lvl="1" indent="-285750">
              <a:buFont typeface="Arial" panose="020B0604020202020204" pitchFamily="34" charset="0"/>
              <a:buChar char="•"/>
            </a:pPr>
            <a:r>
              <a:rPr lang="en-US" sz="1600" dirty="0">
                <a:latin typeface="+mn-lt"/>
                <a:cs typeface="Arial" panose="020B0604020202020204" pitchFamily="34" charset="0"/>
              </a:rPr>
              <a:t>SAC contacts DAC</a:t>
            </a:r>
          </a:p>
          <a:p>
            <a:pPr marL="869938" lvl="1" indent="-285750">
              <a:buFont typeface="Arial" panose="020B0604020202020204" pitchFamily="34" charset="0"/>
              <a:buChar char="•"/>
            </a:pPr>
            <a:r>
              <a:rPr lang="en-US" sz="1600" dirty="0">
                <a:latin typeface="+mn-lt"/>
                <a:cs typeface="Arial" panose="020B0604020202020204" pitchFamily="34" charset="0"/>
              </a:rPr>
              <a:t>DAC contacts CDE</a:t>
            </a:r>
          </a:p>
        </p:txBody>
      </p:sp>
      <p:sp>
        <p:nvSpPr>
          <p:cNvPr id="7" name="Content Placeholder 2">
            <a:extLst>
              <a:ext uri="{FF2B5EF4-FFF2-40B4-BE49-F238E27FC236}">
                <a16:creationId xmlns:a16="http://schemas.microsoft.com/office/drawing/2014/main" id="{70CA1619-CBAD-9BAE-EE89-D713E9243378}"/>
              </a:ext>
            </a:extLst>
          </p:cNvPr>
          <p:cNvSpPr txBox="1">
            <a:spLocks/>
          </p:cNvSpPr>
          <p:nvPr/>
        </p:nvSpPr>
        <p:spPr>
          <a:xfrm>
            <a:off x="480143" y="3133457"/>
            <a:ext cx="8319300" cy="1064380"/>
          </a:xfrm>
          <a:prstGeom prst="rect">
            <a:avLst/>
          </a:prstGeom>
          <a:noFill/>
          <a:ln>
            <a:noFill/>
          </a:ln>
        </p:spPr>
        <p:txBody>
          <a:bodyPr spcFirstLastPara="1" wrap="square" lIns="91425" tIns="91425" rIns="91425" bIns="91425" numCol="2" anchor="t" anchorCtr="0">
            <a:noAutofit/>
          </a:bodyPr>
          <a:lstStyle>
            <a:defPPr marR="0" lvl="0" algn="l" rtl="0">
              <a:lnSpc>
                <a:spcPct val="100000"/>
              </a:lnSpc>
              <a:spcBef>
                <a:spcPts val="0"/>
              </a:spcBef>
              <a:spcAft>
                <a:spcPts val="0"/>
              </a:spcAft>
            </a:defPPr>
            <a:lvl1pPr marL="457189" marR="0" lvl="0" indent="-330192" algn="l" rtl="0">
              <a:lnSpc>
                <a:spcPct val="115000"/>
              </a:lnSpc>
              <a:spcBef>
                <a:spcPts val="0"/>
              </a:spcBef>
              <a:spcAft>
                <a:spcPts val="0"/>
              </a:spcAft>
              <a:buClr>
                <a:schemeClr val="dk1"/>
              </a:buClr>
              <a:buSzPts val="1600"/>
              <a:buFont typeface="Arial" panose="020B0604020202020204" pitchFamily="34" charset="0"/>
              <a:buChar char="•"/>
              <a:defRPr sz="1600" b="0" i="0" u="none" strike="noStrike" cap="none">
                <a:solidFill>
                  <a:schemeClr val="dk1"/>
                </a:solidFill>
                <a:latin typeface="+mn-lt"/>
                <a:ea typeface="Roboto"/>
                <a:cs typeface="Roboto"/>
                <a:sym typeface="Roboto"/>
              </a:defRPr>
            </a:lvl1pPr>
            <a:lvl2pPr marL="914377" marR="0" lvl="1"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566" marR="0" lvl="2"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754" marR="0" lvl="3"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5943" marR="0" lvl="4"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131" marR="0" lvl="5"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320" marR="0" lvl="6"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509" marR="0" lvl="7"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697" marR="0" lvl="8"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233363" indent="-233363"/>
            <a:r>
              <a:rPr lang="en-US" dirty="0">
                <a:solidFill>
                  <a:srgbClr val="FF0000"/>
                </a:solidFill>
                <a:cs typeface="Arial" panose="020B0604020202020204" pitchFamily="34" charset="0"/>
              </a:rPr>
              <a:t>SAC Contact Information</a:t>
            </a:r>
          </a:p>
          <a:p>
            <a:pPr marL="628638" lvl="1" indent="-171450">
              <a:buFont typeface="Arial" panose="020B0604020202020204" pitchFamily="34" charset="0"/>
              <a:buChar char="•"/>
            </a:pPr>
            <a:r>
              <a:rPr lang="en-US" sz="1600" dirty="0">
                <a:solidFill>
                  <a:srgbClr val="FF0000"/>
                </a:solidFill>
                <a:latin typeface="+mn-lt"/>
                <a:cs typeface="Arial" panose="020B0604020202020204" pitchFamily="34" charset="0"/>
              </a:rPr>
              <a:t>Name</a:t>
            </a:r>
          </a:p>
          <a:p>
            <a:pPr marL="628638" lvl="1" indent="-171450">
              <a:buFont typeface="Arial" panose="020B0604020202020204" pitchFamily="34" charset="0"/>
              <a:buChar char="•"/>
            </a:pPr>
            <a:r>
              <a:rPr lang="en-US" sz="1600" dirty="0">
                <a:solidFill>
                  <a:srgbClr val="FF0000"/>
                </a:solidFill>
                <a:latin typeface="+mn-lt"/>
                <a:cs typeface="Arial" panose="020B0604020202020204" pitchFamily="34" charset="0"/>
              </a:rPr>
              <a:t>Phone</a:t>
            </a:r>
          </a:p>
          <a:p>
            <a:pPr marL="628638" lvl="1" indent="-171450">
              <a:buFont typeface="Arial" panose="020B0604020202020204" pitchFamily="34" charset="0"/>
              <a:buChar char="•"/>
            </a:pPr>
            <a:r>
              <a:rPr lang="en-US" sz="1600" dirty="0">
                <a:solidFill>
                  <a:srgbClr val="FF0000"/>
                </a:solidFill>
                <a:latin typeface="+mn-lt"/>
                <a:cs typeface="Arial" panose="020B0604020202020204" pitchFamily="34" charset="0"/>
              </a:rPr>
              <a:t>Email</a:t>
            </a:r>
          </a:p>
          <a:p>
            <a:pPr marL="233363" indent="-233363"/>
            <a:r>
              <a:rPr lang="en-US" dirty="0">
                <a:solidFill>
                  <a:srgbClr val="FF0000"/>
                </a:solidFill>
                <a:cs typeface="Arial" panose="020B0604020202020204" pitchFamily="34" charset="0"/>
              </a:rPr>
              <a:t>DAC Contact Information</a:t>
            </a:r>
          </a:p>
          <a:p>
            <a:pPr marL="628638" lvl="1" indent="-171450">
              <a:buFont typeface="Arial" panose="020B0604020202020204" pitchFamily="34" charset="0"/>
              <a:buChar char="•"/>
            </a:pPr>
            <a:r>
              <a:rPr lang="en-US" sz="1600" dirty="0">
                <a:solidFill>
                  <a:srgbClr val="FF0000"/>
                </a:solidFill>
                <a:latin typeface="+mn-lt"/>
                <a:cs typeface="Arial" panose="020B0604020202020204" pitchFamily="34" charset="0"/>
              </a:rPr>
              <a:t>Name</a:t>
            </a:r>
          </a:p>
          <a:p>
            <a:pPr marL="628638" lvl="1" indent="-171450">
              <a:buFont typeface="Arial" panose="020B0604020202020204" pitchFamily="34" charset="0"/>
              <a:buChar char="•"/>
            </a:pPr>
            <a:r>
              <a:rPr lang="en-US" sz="1600" dirty="0">
                <a:solidFill>
                  <a:srgbClr val="FF0000"/>
                </a:solidFill>
                <a:latin typeface="+mn-lt"/>
                <a:cs typeface="Arial" panose="020B0604020202020204" pitchFamily="34" charset="0"/>
              </a:rPr>
              <a:t>Phone</a:t>
            </a:r>
          </a:p>
          <a:p>
            <a:pPr marL="628638" lvl="1" indent="-171450">
              <a:buFont typeface="Arial" panose="020B0604020202020204" pitchFamily="34" charset="0"/>
              <a:buChar char="•"/>
            </a:pPr>
            <a:r>
              <a:rPr lang="en-US" sz="1600" dirty="0">
                <a:solidFill>
                  <a:srgbClr val="FF0000"/>
                </a:solidFill>
                <a:latin typeface="+mn-lt"/>
                <a:cs typeface="Arial" panose="020B0604020202020204" pitchFamily="34" charset="0"/>
              </a:rPr>
              <a:t>Email</a:t>
            </a:r>
          </a:p>
        </p:txBody>
      </p:sp>
    </p:spTree>
    <p:extLst>
      <p:ext uri="{BB962C8B-B14F-4D97-AF65-F5344CB8AC3E}">
        <p14:creationId xmlns:p14="http://schemas.microsoft.com/office/powerpoint/2010/main" val="21976620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F6E6D-442B-3F60-7CA1-84C1EB5D1B89}"/>
              </a:ext>
            </a:extLst>
          </p:cNvPr>
          <p:cNvSpPr>
            <a:spLocks noGrp="1"/>
          </p:cNvSpPr>
          <p:nvPr>
            <p:ph type="title"/>
          </p:nvPr>
        </p:nvSpPr>
        <p:spPr/>
        <p:txBody>
          <a:bodyPr/>
          <a:lstStyle/>
          <a:p>
            <a:r>
              <a:rPr lang="en-US" sz="2800" dirty="0"/>
              <a:t>Security Agreement Form</a:t>
            </a:r>
          </a:p>
        </p:txBody>
      </p:sp>
      <p:sp>
        <p:nvSpPr>
          <p:cNvPr id="3" name="Text Placeholder 2">
            <a:extLst>
              <a:ext uri="{FF2B5EF4-FFF2-40B4-BE49-F238E27FC236}">
                <a16:creationId xmlns:a16="http://schemas.microsoft.com/office/drawing/2014/main" id="{7E0178CE-0F31-E132-47CE-C708E43A2FF4}"/>
              </a:ext>
            </a:extLst>
          </p:cNvPr>
          <p:cNvSpPr>
            <a:spLocks noGrp="1"/>
          </p:cNvSpPr>
          <p:nvPr>
            <p:ph type="body" idx="1"/>
          </p:nvPr>
        </p:nvSpPr>
        <p:spPr>
          <a:xfrm>
            <a:off x="328129" y="1948326"/>
            <a:ext cx="8487741" cy="1246848"/>
          </a:xfrm>
        </p:spPr>
        <p:txBody>
          <a:bodyPr>
            <a:normAutofit/>
          </a:bodyPr>
          <a:lstStyle/>
          <a:p>
            <a:pPr marL="0" indent="0" algn="ctr">
              <a:buNone/>
            </a:pPr>
            <a:r>
              <a:rPr lang="en-US" sz="2800" dirty="0"/>
              <a:t>Sign the </a:t>
            </a:r>
            <a:r>
              <a:rPr lang="en-US" sz="2800" i="1" dirty="0">
                <a:hlinkClick r:id="rId2"/>
              </a:rPr>
              <a:t>Security Agreement</a:t>
            </a:r>
            <a:r>
              <a:rPr lang="en-US" sz="2800" i="1" dirty="0"/>
              <a:t> </a:t>
            </a:r>
            <a:r>
              <a:rPr lang="en-US" sz="2800" dirty="0"/>
              <a:t>form for </a:t>
            </a:r>
          </a:p>
          <a:p>
            <a:pPr marL="0" indent="0" algn="ctr">
              <a:buNone/>
            </a:pPr>
            <a:r>
              <a:rPr lang="en-US" sz="2000" i="1" dirty="0"/>
              <a:t>Spring 2026 CMAS and CoAlt: Math, ELA, Science, and Social Studies</a:t>
            </a:r>
            <a:endParaRPr lang="en-US" sz="2000" dirty="0"/>
          </a:p>
        </p:txBody>
      </p:sp>
      <p:sp>
        <p:nvSpPr>
          <p:cNvPr id="4" name="Title 3">
            <a:extLst>
              <a:ext uri="{FF2B5EF4-FFF2-40B4-BE49-F238E27FC236}">
                <a16:creationId xmlns:a16="http://schemas.microsoft.com/office/drawing/2014/main" id="{1C003797-25E0-B5A4-9224-4E1FB3EBDA2D}"/>
              </a:ext>
            </a:extLst>
          </p:cNvPr>
          <p:cNvSpPr>
            <a:spLocks noGrp="1"/>
          </p:cNvSpPr>
          <p:nvPr>
            <p:ph type="title" idx="2"/>
          </p:nvPr>
        </p:nvSpPr>
        <p:spPr>
          <a:xfrm>
            <a:off x="2474699" y="4556412"/>
            <a:ext cx="4161745" cy="326200"/>
          </a:xfrm>
          <a:solidFill>
            <a:schemeClr val="bg1"/>
          </a:solidFill>
        </p:spPr>
        <p:txBody>
          <a:bodyPr/>
          <a:lstStyle/>
          <a:p>
            <a:pPr algn="ctr"/>
            <a:r>
              <a:rPr lang="en-US" sz="1800" b="1" dirty="0">
                <a:latin typeface="+mn-lt"/>
              </a:rPr>
              <a:t>Return the signed form to the SAC.</a:t>
            </a:r>
          </a:p>
        </p:txBody>
      </p:sp>
    </p:spTree>
    <p:extLst>
      <p:ext uri="{BB962C8B-B14F-4D97-AF65-F5344CB8AC3E}">
        <p14:creationId xmlns:p14="http://schemas.microsoft.com/office/powerpoint/2010/main" val="35535383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Thank you!</a:t>
            </a:r>
          </a:p>
        </p:txBody>
      </p:sp>
    </p:spTree>
    <p:extLst>
      <p:ext uri="{BB962C8B-B14F-4D97-AF65-F5344CB8AC3E}">
        <p14:creationId xmlns:p14="http://schemas.microsoft.com/office/powerpoint/2010/main" val="492101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EE3AA-3CA0-F708-C7A2-1894B5D50F9D}"/>
              </a:ext>
            </a:extLst>
          </p:cNvPr>
          <p:cNvSpPr>
            <a:spLocks noGrp="1"/>
          </p:cNvSpPr>
          <p:nvPr>
            <p:ph type="title"/>
          </p:nvPr>
        </p:nvSpPr>
        <p:spPr>
          <a:xfrm>
            <a:off x="311702" y="112134"/>
            <a:ext cx="8487741" cy="741300"/>
          </a:xfrm>
        </p:spPr>
        <p:txBody>
          <a:bodyPr/>
          <a:lstStyle/>
          <a:p>
            <a:r>
              <a:rPr lang="en-US" sz="2800" dirty="0"/>
              <a:t>Assessment Acronyms*</a:t>
            </a:r>
          </a:p>
        </p:txBody>
      </p:sp>
      <p:sp>
        <p:nvSpPr>
          <p:cNvPr id="3" name="Text Placeholder 2">
            <a:extLst>
              <a:ext uri="{FF2B5EF4-FFF2-40B4-BE49-F238E27FC236}">
                <a16:creationId xmlns:a16="http://schemas.microsoft.com/office/drawing/2014/main" id="{C9B10099-55F3-F594-32BE-B9AAF5957BC5}"/>
              </a:ext>
            </a:extLst>
          </p:cNvPr>
          <p:cNvSpPr>
            <a:spLocks noGrp="1"/>
          </p:cNvSpPr>
          <p:nvPr>
            <p:ph type="body" idx="1"/>
          </p:nvPr>
        </p:nvSpPr>
        <p:spPr>
          <a:xfrm>
            <a:off x="311701" y="1152475"/>
            <a:ext cx="8395329" cy="3034800"/>
          </a:xfrm>
        </p:spPr>
        <p:txBody>
          <a:bodyPr numCol="2">
            <a:normAutofit/>
          </a:bodyPr>
          <a:lstStyle/>
          <a:p>
            <a:pPr>
              <a:buClrTx/>
            </a:pPr>
            <a:r>
              <a:rPr lang="en-US" sz="1400" dirty="0"/>
              <a:t>CBT – Computer-Based Testing</a:t>
            </a:r>
          </a:p>
          <a:p>
            <a:pPr>
              <a:buClrTx/>
            </a:pPr>
            <a:r>
              <a:rPr lang="en-US" sz="1400" dirty="0"/>
              <a:t>CDE – Colorado Department of Education - Assessment Unit</a:t>
            </a:r>
          </a:p>
          <a:p>
            <a:pPr>
              <a:buClrTx/>
            </a:pPr>
            <a:r>
              <a:rPr lang="en-US" sz="1400" dirty="0"/>
              <a:t>CMAS – Colorado Measures of Academic Success</a:t>
            </a:r>
          </a:p>
          <a:p>
            <a:pPr>
              <a:buClrTx/>
            </a:pPr>
            <a:r>
              <a:rPr lang="en-US" sz="1400" dirty="0"/>
              <a:t>CoAlt – Colorado Alternate Assessment</a:t>
            </a:r>
          </a:p>
          <a:p>
            <a:pPr>
              <a:buClrTx/>
            </a:pPr>
            <a:r>
              <a:rPr lang="en-US" sz="1400" dirty="0"/>
              <a:t>CSLA – Colorado Spanish Language Arts</a:t>
            </a:r>
          </a:p>
          <a:p>
            <a:pPr>
              <a:buClrTx/>
            </a:pPr>
            <a:r>
              <a:rPr lang="en-US" sz="1400" dirty="0"/>
              <a:t>DAC – District Assessment Coordinator</a:t>
            </a:r>
          </a:p>
          <a:p>
            <a:pPr>
              <a:buClrTx/>
            </a:pPr>
            <a:r>
              <a:rPr lang="en-US" sz="1400" dirty="0"/>
              <a:t>ELA – English Language Arts</a:t>
            </a:r>
          </a:p>
          <a:p>
            <a:pPr>
              <a:buClrTx/>
            </a:pPr>
            <a:r>
              <a:rPr lang="en-US" sz="1400" dirty="0"/>
              <a:t>ML – Multilingual Learner</a:t>
            </a:r>
          </a:p>
          <a:p>
            <a:pPr>
              <a:buClrTx/>
            </a:pPr>
            <a:r>
              <a:rPr lang="en-US" sz="1400" dirty="0"/>
              <a:t>PBT – Paper-Based Testing</a:t>
            </a:r>
          </a:p>
          <a:p>
            <a:pPr>
              <a:buClrTx/>
            </a:pPr>
            <a:r>
              <a:rPr lang="en-US" sz="1400" dirty="0"/>
              <a:t>SAC – School Assessment Coordinator</a:t>
            </a:r>
          </a:p>
          <a:p>
            <a:pPr>
              <a:buClrTx/>
            </a:pPr>
            <a:r>
              <a:rPr lang="en-US" sz="1400" dirty="0"/>
              <a:t>TA – Test Administrator</a:t>
            </a:r>
          </a:p>
          <a:p>
            <a:pPr>
              <a:buClrTx/>
            </a:pPr>
            <a:r>
              <a:rPr lang="en-US" sz="1400" dirty="0"/>
              <a:t>TAM – Test Administrator Manual </a:t>
            </a:r>
          </a:p>
          <a:p>
            <a:pPr>
              <a:buClrTx/>
            </a:pPr>
            <a:r>
              <a:rPr lang="en-US" sz="1400" dirty="0"/>
              <a:t>TTS – Text-to-Speech</a:t>
            </a:r>
          </a:p>
          <a:p>
            <a:pPr>
              <a:buClrTx/>
            </a:pPr>
            <a:r>
              <a:rPr lang="en-US" sz="1400" dirty="0"/>
              <a:t>UAR – Unique Accommodation Request</a:t>
            </a:r>
            <a:endParaRPr kumimoji="0" lang="en-US" sz="1400" b="0" i="0" u="none" strike="noStrike" kern="1200" cap="none" spc="0" normalizeH="0" baseline="0" noProof="0" dirty="0">
              <a:ln>
                <a:noFill/>
              </a:ln>
              <a:solidFill>
                <a:prstClr val="black"/>
              </a:solidFill>
              <a:effectLst/>
              <a:uLnTx/>
              <a:uFillTx/>
              <a:ea typeface="+mn-ea"/>
              <a:cs typeface="+mn-cs"/>
            </a:endParaRPr>
          </a:p>
          <a:p>
            <a:pPr marL="0" indent="0">
              <a:buNone/>
            </a:pPr>
            <a:endParaRPr lang="en-US" sz="800" dirty="0"/>
          </a:p>
        </p:txBody>
      </p:sp>
      <p:sp>
        <p:nvSpPr>
          <p:cNvPr id="4" name="Title 3">
            <a:extLst>
              <a:ext uri="{FF2B5EF4-FFF2-40B4-BE49-F238E27FC236}">
                <a16:creationId xmlns:a16="http://schemas.microsoft.com/office/drawing/2014/main" id="{09DFDDE0-FF14-2DFA-B940-7669DCF59377}"/>
              </a:ext>
            </a:extLst>
          </p:cNvPr>
          <p:cNvSpPr>
            <a:spLocks noGrp="1"/>
          </p:cNvSpPr>
          <p:nvPr>
            <p:ph type="title" idx="2"/>
          </p:nvPr>
        </p:nvSpPr>
        <p:spPr>
          <a:xfrm>
            <a:off x="1853385" y="4306804"/>
            <a:ext cx="5437229" cy="373092"/>
          </a:xfrm>
        </p:spPr>
        <p:txBody>
          <a:bodyPr anchor="ctr"/>
          <a:lstStyle/>
          <a:p>
            <a:pPr algn="ctr"/>
            <a:r>
              <a:rPr lang="en-US" sz="1200" dirty="0">
                <a:solidFill>
                  <a:schemeClr val="tx1"/>
                </a:solidFill>
                <a:latin typeface="+mn-lt"/>
              </a:rPr>
              <a:t>*See </a:t>
            </a:r>
            <a:r>
              <a:rPr lang="en-US" sz="1200" i="1" dirty="0">
                <a:solidFill>
                  <a:schemeClr val="tx1"/>
                </a:solidFill>
                <a:latin typeface="+mn-lt"/>
              </a:rPr>
              <a:t>Assessment Acronyms </a:t>
            </a:r>
            <a:r>
              <a:rPr lang="en-US" sz="1200" dirty="0">
                <a:solidFill>
                  <a:schemeClr val="tx1"/>
                </a:solidFill>
                <a:latin typeface="+mn-lt"/>
              </a:rPr>
              <a:t>resource for additional acronyms and definitions</a:t>
            </a:r>
          </a:p>
        </p:txBody>
      </p:sp>
      <p:sp>
        <p:nvSpPr>
          <p:cNvPr id="5" name="Diagonal Stripe 4">
            <a:hlinkClick r:id="rId2"/>
            <a:extLst>
              <a:ext uri="{FF2B5EF4-FFF2-40B4-BE49-F238E27FC236}">
                <a16:creationId xmlns:a16="http://schemas.microsoft.com/office/drawing/2014/main" id="{BCAD3EF2-1DDF-02BD-AC5E-A406A8357849}"/>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600" b="1" kern="0" dirty="0">
                <a:solidFill>
                  <a:prstClr val="black"/>
                </a:solidFill>
                <a:latin typeface="Arial" panose="020B0604020202020204" pitchFamily="34" charset="0"/>
                <a:ea typeface="Roboto" panose="02000000000000000000" pitchFamily="2" charset="0"/>
                <a:cs typeface="Arial" panose="020B0604020202020204" pitchFamily="34" charset="0"/>
              </a:rPr>
              <a:t>Acronyms Guide</a:t>
            </a:r>
          </a:p>
        </p:txBody>
      </p:sp>
    </p:spTree>
    <p:extLst>
      <p:ext uri="{BB962C8B-B14F-4D97-AF65-F5344CB8AC3E}">
        <p14:creationId xmlns:p14="http://schemas.microsoft.com/office/powerpoint/2010/main" val="1808615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15669-909B-270A-AA9C-9EDE6AC66EA0}"/>
              </a:ext>
            </a:extLst>
          </p:cNvPr>
          <p:cNvSpPr>
            <a:spLocks noGrp="1"/>
          </p:cNvSpPr>
          <p:nvPr>
            <p:ph type="title"/>
          </p:nvPr>
        </p:nvSpPr>
        <p:spPr/>
        <p:txBody>
          <a:bodyPr/>
          <a:lstStyle/>
          <a:p>
            <a:r>
              <a:rPr lang="en-US" sz="2400" dirty="0"/>
              <a:t>Test Administrator Manuals (TAMs)</a:t>
            </a:r>
          </a:p>
        </p:txBody>
      </p:sp>
      <p:sp>
        <p:nvSpPr>
          <p:cNvPr id="3" name="Text Placeholder 2">
            <a:extLst>
              <a:ext uri="{FF2B5EF4-FFF2-40B4-BE49-F238E27FC236}">
                <a16:creationId xmlns:a16="http://schemas.microsoft.com/office/drawing/2014/main" id="{5FAF9D99-1D73-53E1-BF24-5672116F1E85}"/>
              </a:ext>
            </a:extLst>
          </p:cNvPr>
          <p:cNvSpPr>
            <a:spLocks noGrp="1"/>
          </p:cNvSpPr>
          <p:nvPr>
            <p:ph type="body" idx="1"/>
          </p:nvPr>
        </p:nvSpPr>
        <p:spPr>
          <a:xfrm>
            <a:off x="311703" y="1015999"/>
            <a:ext cx="5588166" cy="3277705"/>
          </a:xfrm>
        </p:spPr>
        <p:txBody>
          <a:bodyPr>
            <a:normAutofit fontScale="85000" lnSpcReduction="10000"/>
          </a:bodyPr>
          <a:lstStyle/>
          <a:p>
            <a:pPr marL="342912" indent="-342900">
              <a:lnSpc>
                <a:spcPct val="120000"/>
              </a:lnSpc>
              <a:spcAft>
                <a:spcPts val="400"/>
              </a:spcAft>
              <a:buClr>
                <a:schemeClr val="tx1"/>
              </a:buClr>
            </a:pPr>
            <a:r>
              <a:rPr lang="en-US" b="1" dirty="0"/>
              <a:t>Test Administrators</a:t>
            </a:r>
            <a:r>
              <a:rPr lang="en-US" dirty="0"/>
              <a:t> use TAMs for detailed instructions and general administration scripts to prepare for testing and administer tests in a standardized manner. </a:t>
            </a:r>
          </a:p>
          <a:p>
            <a:pPr marL="800100" lvl="1" indent="-342900">
              <a:lnSpc>
                <a:spcPct val="120000"/>
              </a:lnSpc>
              <a:spcAft>
                <a:spcPts val="400"/>
              </a:spcAft>
              <a:buClr>
                <a:schemeClr val="tx1"/>
              </a:buClr>
            </a:pPr>
            <a:r>
              <a:rPr lang="en-US" dirty="0">
                <a:latin typeface="+mn-lt"/>
                <a:cs typeface="Arial" panose="020B0604020202020204" pitchFamily="34" charset="0"/>
              </a:rPr>
              <a:t>Printed copies received in initial shipment from Pearson (March 24)</a:t>
            </a:r>
          </a:p>
          <a:p>
            <a:pPr marL="800100" lvl="1" indent="-342900">
              <a:lnSpc>
                <a:spcPct val="120000"/>
              </a:lnSpc>
              <a:spcAft>
                <a:spcPts val="400"/>
              </a:spcAft>
              <a:buClr>
                <a:schemeClr val="tx1"/>
              </a:buClr>
            </a:pPr>
            <a:r>
              <a:rPr lang="en-US" dirty="0">
                <a:latin typeface="+mn-lt"/>
                <a:cs typeface="Arial" panose="020B0604020202020204" pitchFamily="34" charset="0"/>
              </a:rPr>
              <a:t>Include SAY instructions in English and Spanish</a:t>
            </a:r>
          </a:p>
          <a:p>
            <a:pPr marL="800100" lvl="1" indent="-342900">
              <a:lnSpc>
                <a:spcPct val="120000"/>
              </a:lnSpc>
              <a:spcAft>
                <a:spcPts val="400"/>
              </a:spcAft>
              <a:buClr>
                <a:schemeClr val="tx1"/>
              </a:buClr>
            </a:pPr>
            <a:r>
              <a:rPr lang="en-US" dirty="0">
                <a:latin typeface="+mn-lt"/>
                <a:cs typeface="Arial" panose="020B0604020202020204" pitchFamily="34" charset="0"/>
              </a:rPr>
              <a:t>SAY instructions for accommodated paper CMAS tests are included in test book kits (do not use online SAY instructions in TAM)</a:t>
            </a:r>
          </a:p>
          <a:p>
            <a:pPr marL="342912" indent="-342900">
              <a:lnSpc>
                <a:spcPct val="120000"/>
              </a:lnSpc>
              <a:spcAft>
                <a:spcPts val="400"/>
              </a:spcAft>
              <a:buClr>
                <a:schemeClr val="tx1"/>
              </a:buClr>
            </a:pPr>
            <a:r>
              <a:rPr lang="en-US" dirty="0">
                <a:solidFill>
                  <a:prstClr val="black"/>
                </a:solidFill>
              </a:rPr>
              <a:t>Information in this presentation is found in the </a:t>
            </a:r>
            <a:r>
              <a:rPr lang="en-US" i="1" dirty="0">
                <a:solidFill>
                  <a:prstClr val="black"/>
                </a:solidFill>
              </a:rPr>
              <a:t>Spring 2026 CMAS Test Administrator Manual.</a:t>
            </a:r>
          </a:p>
          <a:p>
            <a:pPr marL="800100" lvl="1" indent="-342900">
              <a:lnSpc>
                <a:spcPct val="120000"/>
              </a:lnSpc>
              <a:spcAft>
                <a:spcPts val="400"/>
              </a:spcAft>
              <a:buClr>
                <a:schemeClr val="tx1"/>
              </a:buClr>
            </a:pPr>
            <a:r>
              <a:rPr lang="en-US" dirty="0">
                <a:solidFill>
                  <a:prstClr val="black"/>
                </a:solidFill>
                <a:latin typeface="+mn-lt"/>
                <a:cs typeface="Arial" panose="020B0604020202020204" pitchFamily="34" charset="0"/>
              </a:rPr>
              <a:t>Security measures, administration policies, and procedures identified in the TAM must be maintained</a:t>
            </a:r>
          </a:p>
          <a:p>
            <a:pPr marL="800100" lvl="1" indent="-342900">
              <a:lnSpc>
                <a:spcPct val="120000"/>
              </a:lnSpc>
              <a:spcAft>
                <a:spcPts val="400"/>
              </a:spcAft>
              <a:buClr>
                <a:schemeClr val="tx1"/>
              </a:buClr>
            </a:pPr>
            <a:r>
              <a:rPr lang="en-US" dirty="0">
                <a:solidFill>
                  <a:prstClr val="black"/>
                </a:solidFill>
                <a:latin typeface="+mn-lt"/>
                <a:cs typeface="Arial" panose="020B0604020202020204" pitchFamily="34" charset="0"/>
              </a:rPr>
              <a:t>Refer to checklists in TAM for before, during, and after testing tasks</a:t>
            </a:r>
          </a:p>
        </p:txBody>
      </p:sp>
      <p:pic>
        <p:nvPicPr>
          <p:cNvPr id="5" name="Picture 4" descr="An image of the CMAS 2026 Test Administrator Manual cover.">
            <a:extLst>
              <a:ext uri="{FF2B5EF4-FFF2-40B4-BE49-F238E27FC236}">
                <a16:creationId xmlns:a16="http://schemas.microsoft.com/office/drawing/2014/main" id="{DF35B1BD-8DAF-CDAE-5526-F97D6714276C}"/>
              </a:ext>
            </a:extLst>
          </p:cNvPr>
          <p:cNvPicPr>
            <a:picLocks noChangeAspect="1"/>
          </p:cNvPicPr>
          <p:nvPr/>
        </p:nvPicPr>
        <p:blipFill>
          <a:blip r:embed="rId2"/>
          <a:stretch>
            <a:fillRect/>
          </a:stretch>
        </p:blipFill>
        <p:spPr>
          <a:xfrm>
            <a:off x="5963479" y="222634"/>
            <a:ext cx="2980075" cy="3909588"/>
          </a:xfrm>
          <a:prstGeom prst="rect">
            <a:avLst/>
          </a:prstGeom>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0F191F86-1CE9-D2F6-70E4-D229A3DCB4E3}"/>
              </a:ext>
            </a:extLst>
          </p:cNvPr>
          <p:cNvSpPr txBox="1">
            <a:spLocks/>
          </p:cNvSpPr>
          <p:nvPr/>
        </p:nvSpPr>
        <p:spPr>
          <a:xfrm>
            <a:off x="2451898" y="4463666"/>
            <a:ext cx="4207348" cy="457200"/>
          </a:xfrm>
          <a:prstGeom prst="rect">
            <a:avLst/>
          </a:prstGeom>
          <a:solidFill>
            <a:schemeClr val="bg1"/>
          </a:solid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mn-lt"/>
                <a:ea typeface="Roboto"/>
                <a:cs typeface="Arial" panose="020B0604020202020204" pitchFamily="34" charset="0"/>
                <a:sym typeface="Roboto"/>
              </a:defRPr>
            </a:lvl1pPr>
            <a:lvl2pPr marR="0" lvl="1"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9pPr>
          </a:lstStyle>
          <a:p>
            <a:pPr algn="ctr"/>
            <a:r>
              <a:rPr lang="en-US" sz="1400" dirty="0"/>
              <a:t>Available online! </a:t>
            </a:r>
            <a:r>
              <a:rPr lang="en-US" sz="1400" dirty="0">
                <a:hlinkClick r:id="rId3"/>
              </a:rPr>
              <a:t>https://www.cde.state.co.us/assessment/cmas_tam</a:t>
            </a:r>
            <a:r>
              <a:rPr lang="en-US" sz="1400" dirty="0"/>
              <a:t> </a:t>
            </a:r>
          </a:p>
        </p:txBody>
      </p:sp>
    </p:spTree>
    <p:extLst>
      <p:ext uri="{BB962C8B-B14F-4D97-AF65-F5344CB8AC3E}">
        <p14:creationId xmlns:p14="http://schemas.microsoft.com/office/powerpoint/2010/main" val="1247903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a:prstGeom prst="rect">
            <a:avLst/>
          </a:prstGeom>
        </p:spPr>
        <p:txBody>
          <a:bodyPr>
            <a:normAutofit/>
          </a:bodyPr>
          <a:lstStyle/>
          <a:p>
            <a:fld id="{67726FA2-3EC9-4717-AD62-D8C823692DD3}" type="slidenum">
              <a:rPr lang="en-US" smtClean="0"/>
              <a:pPr/>
              <a:t>14</a:t>
            </a:fld>
            <a:endParaRPr lang="en-US" dirty="0"/>
          </a:p>
        </p:txBody>
      </p:sp>
      <p:sp>
        <p:nvSpPr>
          <p:cNvPr id="2" name="Title 1"/>
          <p:cNvSpPr>
            <a:spLocks noGrp="1"/>
          </p:cNvSpPr>
          <p:nvPr>
            <p:ph type="title"/>
          </p:nvPr>
        </p:nvSpPr>
        <p:spPr/>
        <p:txBody>
          <a:bodyPr anchor="ctr">
            <a:normAutofit/>
          </a:bodyPr>
          <a:lstStyle/>
          <a:p>
            <a:r>
              <a:rPr lang="en-US" sz="2800" dirty="0">
                <a:latin typeface="+mn-lt"/>
              </a:rPr>
              <a:t>Spring 2026 CMAS Window</a:t>
            </a:r>
          </a:p>
        </p:txBody>
      </p:sp>
      <p:cxnSp>
        <p:nvCxnSpPr>
          <p:cNvPr id="10" name="Straight Connector 9">
            <a:extLst>
              <a:ext uri="{FF2B5EF4-FFF2-40B4-BE49-F238E27FC236}">
                <a16:creationId xmlns:a16="http://schemas.microsoft.com/office/drawing/2014/main" id="{269F35D7-9598-F52E-771F-16439BD4787B}"/>
              </a:ext>
              <a:ext uri="{C183D7F6-B498-43B3-948B-1728B52AA6E4}">
                <adec:decorative xmlns:adec="http://schemas.microsoft.com/office/drawing/2017/decorative" val="1"/>
              </a:ext>
            </a:extLst>
          </p:cNvPr>
          <p:cNvCxnSpPr>
            <a:cxnSpLocks/>
          </p:cNvCxnSpPr>
          <p:nvPr/>
        </p:nvCxnSpPr>
        <p:spPr>
          <a:xfrm>
            <a:off x="0" y="846400"/>
            <a:ext cx="8807938" cy="0"/>
          </a:xfrm>
          <a:prstGeom prst="line">
            <a:avLst/>
          </a:prstGeom>
          <a:ln w="19050">
            <a:solidFill>
              <a:srgbClr val="55A1D5"/>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C2B3821-AC97-B9CD-DA12-073E58813C21}"/>
              </a:ext>
            </a:extLst>
          </p:cNvPr>
          <p:cNvSpPr txBox="1"/>
          <p:nvPr/>
        </p:nvSpPr>
        <p:spPr>
          <a:xfrm>
            <a:off x="311703" y="980261"/>
            <a:ext cx="7230454"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800" dirty="0">
                <a:cs typeface="Calibri"/>
              </a:rPr>
              <a:t>April 6 through 24, 2026</a:t>
            </a:r>
          </a:p>
        </p:txBody>
      </p:sp>
      <p:graphicFrame>
        <p:nvGraphicFramePr>
          <p:cNvPr id="6" name="Content Placeholder 2" descr="Science&#10; Grades 5, 8 and 11&#10;Math&#10; Grades 3 through 8&#10;ELA&#10; Grades 3 through 8&#10;  CSLA: ELA accommodation for eligible multilingual learners &#10;  in grades 3 and 4&#10;Social Studies&#10; Grades 4 and 7&#10;  Administered only at selected schools">
            <a:extLst>
              <a:ext uri="{FF2B5EF4-FFF2-40B4-BE49-F238E27FC236}">
                <a16:creationId xmlns:a16="http://schemas.microsoft.com/office/drawing/2014/main" id="{0D1F6FF8-59FA-3EEF-03E3-B477E38FE4C7}"/>
              </a:ext>
            </a:extLst>
          </p:cNvPr>
          <p:cNvGraphicFramePr>
            <a:graphicFrameLocks noGrp="1"/>
          </p:cNvGraphicFramePr>
          <p:nvPr>
            <p:ph idx="4294967295"/>
            <p:extLst>
              <p:ext uri="{D42A27DB-BD31-4B8C-83A1-F6EECF244321}">
                <p14:modId xmlns:p14="http://schemas.microsoft.com/office/powerpoint/2010/main" val="1763450689"/>
              </p:ext>
            </p:extLst>
          </p:nvPr>
        </p:nvGraphicFramePr>
        <p:xfrm>
          <a:off x="311702" y="1326510"/>
          <a:ext cx="7604125" cy="3690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A symbol of a atom">
            <a:extLst>
              <a:ext uri="{FF2B5EF4-FFF2-40B4-BE49-F238E27FC236}">
                <a16:creationId xmlns:a16="http://schemas.microsoft.com/office/drawing/2014/main" id="{AA6A6383-54C7-1CF4-08B7-688865526AAB}"/>
              </a:ext>
            </a:extLst>
          </p:cNvPr>
          <p:cNvPicPr>
            <a:picLocks noChangeAspect="1"/>
          </p:cNvPicPr>
          <p:nvPr/>
        </p:nvPicPr>
        <p:blipFill>
          <a:blip r:embed="rId7"/>
          <a:stretch>
            <a:fillRect/>
          </a:stretch>
        </p:blipFill>
        <p:spPr>
          <a:xfrm>
            <a:off x="7139321" y="1650271"/>
            <a:ext cx="503505" cy="460676"/>
          </a:xfrm>
          <a:prstGeom prst="rect">
            <a:avLst/>
          </a:prstGeom>
        </p:spPr>
      </p:pic>
      <p:pic>
        <p:nvPicPr>
          <p:cNvPr id="9" name="Picture 8" descr="An open book">
            <a:extLst>
              <a:ext uri="{FF2B5EF4-FFF2-40B4-BE49-F238E27FC236}">
                <a16:creationId xmlns:a16="http://schemas.microsoft.com/office/drawing/2014/main" id="{C2826C4D-ECC1-E6D2-35E7-8A8B496DE310}"/>
              </a:ext>
            </a:extLst>
          </p:cNvPr>
          <p:cNvPicPr>
            <a:picLocks noChangeAspect="1"/>
          </p:cNvPicPr>
          <p:nvPr/>
        </p:nvPicPr>
        <p:blipFill>
          <a:blip r:embed="rId8"/>
          <a:stretch>
            <a:fillRect/>
          </a:stretch>
        </p:blipFill>
        <p:spPr>
          <a:xfrm>
            <a:off x="7036828" y="3342180"/>
            <a:ext cx="708492" cy="501024"/>
          </a:xfrm>
          <a:prstGeom prst="rect">
            <a:avLst/>
          </a:prstGeom>
        </p:spPr>
      </p:pic>
      <p:pic>
        <p:nvPicPr>
          <p:cNvPr id="11" name="Picture 10" descr="A group of numbers.">
            <a:extLst>
              <a:ext uri="{FF2B5EF4-FFF2-40B4-BE49-F238E27FC236}">
                <a16:creationId xmlns:a16="http://schemas.microsoft.com/office/drawing/2014/main" id="{7902BB67-9161-5FB4-890E-7FBC3D9667A4}"/>
              </a:ext>
            </a:extLst>
          </p:cNvPr>
          <p:cNvPicPr>
            <a:picLocks noChangeAspect="1"/>
          </p:cNvPicPr>
          <p:nvPr/>
        </p:nvPicPr>
        <p:blipFill>
          <a:blip r:embed="rId9"/>
          <a:stretch>
            <a:fillRect/>
          </a:stretch>
        </p:blipFill>
        <p:spPr>
          <a:xfrm>
            <a:off x="7101722" y="2434708"/>
            <a:ext cx="578704" cy="460676"/>
          </a:xfrm>
          <a:prstGeom prst="rect">
            <a:avLst/>
          </a:prstGeom>
        </p:spPr>
      </p:pic>
      <p:pic>
        <p:nvPicPr>
          <p:cNvPr id="15" name="Picture 14" descr="A globe on a stand">
            <a:extLst>
              <a:ext uri="{FF2B5EF4-FFF2-40B4-BE49-F238E27FC236}">
                <a16:creationId xmlns:a16="http://schemas.microsoft.com/office/drawing/2014/main" id="{EEC45BEA-E19B-329A-446D-62E3B87AE0E1}"/>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Effect>
                      <a14:saturation sat="0"/>
                    </a14:imgEffect>
                  </a14:imgLayer>
                </a14:imgProps>
              </a:ext>
            </a:extLst>
          </a:blip>
          <a:stretch>
            <a:fillRect/>
          </a:stretch>
        </p:blipFill>
        <p:spPr>
          <a:xfrm>
            <a:off x="7169204" y="4290001"/>
            <a:ext cx="443740" cy="548243"/>
          </a:xfrm>
          <a:prstGeom prst="rect">
            <a:avLst/>
          </a:prstGeom>
        </p:spPr>
      </p:pic>
    </p:spTree>
    <p:extLst>
      <p:ext uri="{BB962C8B-B14F-4D97-AF65-F5344CB8AC3E}">
        <p14:creationId xmlns:p14="http://schemas.microsoft.com/office/powerpoint/2010/main" val="172564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3CAD4-D1F6-0AA9-592A-C7FF1B4700C1}"/>
              </a:ext>
            </a:extLst>
          </p:cNvPr>
          <p:cNvSpPr>
            <a:spLocks noGrp="1"/>
          </p:cNvSpPr>
          <p:nvPr>
            <p:ph type="title"/>
          </p:nvPr>
        </p:nvSpPr>
        <p:spPr/>
        <p:txBody>
          <a:bodyPr/>
          <a:lstStyle/>
          <a:p>
            <a:r>
              <a:rPr lang="en-US" dirty="0"/>
              <a:t>Testing Schedule</a:t>
            </a:r>
          </a:p>
        </p:txBody>
      </p:sp>
    </p:spTree>
    <p:extLst>
      <p:ext uri="{BB962C8B-B14F-4D97-AF65-F5344CB8AC3E}">
        <p14:creationId xmlns:p14="http://schemas.microsoft.com/office/powerpoint/2010/main" val="1781056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r>
              <a:rPr lang="en-US" sz="2800" dirty="0">
                <a:latin typeface="+mn-lt"/>
              </a:rPr>
              <a:t>District/School CMAS Window</a:t>
            </a:r>
          </a:p>
        </p:txBody>
      </p:sp>
      <p:sp>
        <p:nvSpPr>
          <p:cNvPr id="3" name="Content Placeholder 2"/>
          <p:cNvSpPr>
            <a:spLocks noGrp="1"/>
          </p:cNvSpPr>
          <p:nvPr>
            <p:ph type="body" idx="1"/>
          </p:nvPr>
        </p:nvSpPr>
        <p:spPr/>
        <p:txBody>
          <a:bodyPr spcFirstLastPara="1" vert="horz" wrap="square" lIns="0" tIns="0" rIns="0" bIns="34290" rtlCol="0" anchor="t" anchorCtr="0">
            <a:noAutofit/>
          </a:bodyPr>
          <a:lstStyle/>
          <a:p>
            <a:pPr>
              <a:buClrTx/>
            </a:pPr>
            <a:r>
              <a:rPr lang="en-US" sz="2000" dirty="0">
                <a:solidFill>
                  <a:srgbClr val="FF0000"/>
                </a:solidFill>
              </a:rPr>
              <a:t>Insert district testing window information</a:t>
            </a:r>
          </a:p>
          <a:p>
            <a:pPr>
              <a:buClrTx/>
            </a:pPr>
            <a:r>
              <a:rPr lang="en-US" sz="2000" dirty="0">
                <a:solidFill>
                  <a:schemeClr val="tx1"/>
                </a:solidFill>
              </a:rPr>
              <a:t>All testing in all districts must end on or before April 24, 2026</a:t>
            </a:r>
          </a:p>
          <a:p>
            <a:pPr>
              <a:buClrTx/>
            </a:pPr>
            <a:r>
              <a:rPr lang="en-US" sz="2000" dirty="0">
                <a:solidFill>
                  <a:schemeClr val="tx1"/>
                </a:solidFill>
              </a:rPr>
              <a:t>Returning materials</a:t>
            </a:r>
          </a:p>
          <a:p>
            <a:pPr lvl="1">
              <a:buClrTx/>
            </a:pPr>
            <a:r>
              <a:rPr lang="en-US" sz="1800" dirty="0">
                <a:solidFill>
                  <a:schemeClr val="tx1"/>
                </a:solidFill>
                <a:latin typeface="Arial" panose="020B0604020202020204" pitchFamily="34" charset="0"/>
                <a:cs typeface="Arial" panose="020B0604020202020204" pitchFamily="34" charset="0"/>
              </a:rPr>
              <a:t>All materials (i.e., used/unused test books, auditory/signed presentation scripts, visual description documents, braille test kits, CoAlt test books/manipulatives, etc.) must be shipped back to Pearson with pick up by May 1, 2026</a:t>
            </a:r>
          </a:p>
          <a:p>
            <a:pPr lvl="1">
              <a:buClrTx/>
            </a:pPr>
            <a:r>
              <a:rPr lang="en-US" sz="1800" dirty="0">
                <a:solidFill>
                  <a:schemeClr val="tx1"/>
                </a:solidFill>
                <a:latin typeface="Arial" panose="020B0604020202020204" pitchFamily="34" charset="0"/>
                <a:cs typeface="Arial" panose="020B0604020202020204" pitchFamily="34" charset="0"/>
              </a:rPr>
              <a:t>Districts need to create an internal return schedule to meet materials return deadlines</a:t>
            </a:r>
          </a:p>
        </p:txBody>
      </p:sp>
    </p:spTree>
    <p:extLst>
      <p:ext uri="{BB962C8B-B14F-4D97-AF65-F5344CB8AC3E}">
        <p14:creationId xmlns:p14="http://schemas.microsoft.com/office/powerpoint/2010/main" val="1588283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8CFDA-0F89-7BCA-742E-8677210E28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944B7F-CC1A-F4B2-0B9F-DDA4AD072716}"/>
              </a:ext>
            </a:extLst>
          </p:cNvPr>
          <p:cNvSpPr>
            <a:spLocks noGrp="1"/>
          </p:cNvSpPr>
          <p:nvPr>
            <p:ph type="title"/>
          </p:nvPr>
        </p:nvSpPr>
        <p:spPr/>
        <p:txBody>
          <a:bodyPr>
            <a:normAutofit/>
          </a:bodyPr>
          <a:lstStyle/>
          <a:p>
            <a:r>
              <a:rPr lang="en-US" sz="2800" dirty="0"/>
              <a:t>Administration Time Allotments</a:t>
            </a:r>
          </a:p>
        </p:txBody>
      </p:sp>
      <p:sp>
        <p:nvSpPr>
          <p:cNvPr id="8" name="Title 7">
            <a:extLst>
              <a:ext uri="{FF2B5EF4-FFF2-40B4-BE49-F238E27FC236}">
                <a16:creationId xmlns:a16="http://schemas.microsoft.com/office/drawing/2014/main" id="{3B4DB688-5F5F-ACFE-9D69-39BBBD2E04E1}"/>
              </a:ext>
            </a:extLst>
          </p:cNvPr>
          <p:cNvSpPr>
            <a:spLocks noGrp="1"/>
          </p:cNvSpPr>
          <p:nvPr>
            <p:ph type="title" idx="2"/>
          </p:nvPr>
        </p:nvSpPr>
        <p:spPr>
          <a:xfrm>
            <a:off x="440772" y="4470072"/>
            <a:ext cx="7536344" cy="559558"/>
          </a:xfrm>
          <a:solidFill>
            <a:schemeClr val="bg1"/>
          </a:solidFill>
        </p:spPr>
        <p:txBody>
          <a:bodyPr anchor="ctr">
            <a:noAutofit/>
          </a:bodyPr>
          <a:lstStyle/>
          <a:p>
            <a:pPr fontAlgn="base">
              <a:spcBef>
                <a:spcPct val="0"/>
              </a:spcBef>
              <a:spcAft>
                <a:spcPct val="0"/>
              </a:spcAft>
            </a:pPr>
            <a:r>
              <a:rPr lang="en-US" sz="1200" dirty="0">
                <a:solidFill>
                  <a:prstClr val="black"/>
                </a:solidFill>
                <a:ea typeface="ＭＳ Ｐゴシック" pitchFamily="34" charset="-128"/>
              </a:rPr>
              <a:t>*Testing time depends on grade level — refer to </a:t>
            </a:r>
            <a:r>
              <a:rPr lang="en-US" sz="1200" i="1" dirty="0">
                <a:solidFill>
                  <a:prstClr val="black"/>
                </a:solidFill>
                <a:ea typeface="ＭＳ Ｐゴシック" pitchFamily="34" charset="-128"/>
              </a:rPr>
              <a:t>Unit Testing Times and Testing Multiple Groups </a:t>
            </a:r>
            <a:r>
              <a:rPr lang="en-US" sz="1200" dirty="0">
                <a:solidFill>
                  <a:prstClr val="black"/>
                </a:solidFill>
                <a:ea typeface="ＭＳ Ｐゴシック" pitchFamily="34" charset="-128"/>
              </a:rPr>
              <a:t>resource</a:t>
            </a:r>
            <a:br>
              <a:rPr lang="en-US" sz="1200" dirty="0">
                <a:solidFill>
                  <a:prstClr val="black"/>
                </a:solidFill>
                <a:ea typeface="ＭＳ Ｐゴシック" pitchFamily="34" charset="-128"/>
              </a:rPr>
            </a:br>
            <a:r>
              <a:rPr lang="en-US" sz="1200" dirty="0">
                <a:solidFill>
                  <a:prstClr val="black"/>
                </a:solidFill>
                <a:ea typeface="ＭＳ Ｐゴシック" pitchFamily="34" charset="-128"/>
              </a:rPr>
              <a:t>**Because of the “pause” feature available to any student, allow for an additional 3 minutes for each unit in the event students utilize the feature</a:t>
            </a:r>
          </a:p>
        </p:txBody>
      </p:sp>
      <p:graphicFrame>
        <p:nvGraphicFramePr>
          <p:cNvPr id="9" name="Content Placeholder 4">
            <a:extLst>
              <a:ext uri="{FF2B5EF4-FFF2-40B4-BE49-F238E27FC236}">
                <a16:creationId xmlns:a16="http://schemas.microsoft.com/office/drawing/2014/main" id="{1C02F30D-1573-8BBB-39B9-58616D7C26BC}"/>
              </a:ext>
            </a:extLst>
          </p:cNvPr>
          <p:cNvGraphicFramePr>
            <a:graphicFrameLocks/>
          </p:cNvGraphicFramePr>
          <p:nvPr>
            <p:extLst>
              <p:ext uri="{D42A27DB-BD31-4B8C-83A1-F6EECF244321}">
                <p14:modId xmlns:p14="http://schemas.microsoft.com/office/powerpoint/2010/main" val="3964069468"/>
              </p:ext>
            </p:extLst>
          </p:nvPr>
        </p:nvGraphicFramePr>
        <p:xfrm>
          <a:off x="440772" y="1083948"/>
          <a:ext cx="8229600" cy="3025902"/>
        </p:xfrm>
        <a:graphic>
          <a:graphicData uri="http://schemas.openxmlformats.org/drawingml/2006/table">
            <a:tbl>
              <a:tblPr firstRow="1" bandRow="1">
                <a:tableStyleId>{5FD0F851-EC5A-4D38-B0AD-8093EC10F338}</a:tableStyleId>
              </a:tblPr>
              <a:tblGrid>
                <a:gridCol w="4818982">
                  <a:extLst>
                    <a:ext uri="{9D8B030D-6E8A-4147-A177-3AD203B41FA5}">
                      <a16:colId xmlns:a16="http://schemas.microsoft.com/office/drawing/2014/main" val="3609024828"/>
                    </a:ext>
                  </a:extLst>
                </a:gridCol>
                <a:gridCol w="3410618">
                  <a:extLst>
                    <a:ext uri="{9D8B030D-6E8A-4147-A177-3AD203B41FA5}">
                      <a16:colId xmlns:a16="http://schemas.microsoft.com/office/drawing/2014/main" val="3586515856"/>
                    </a:ext>
                  </a:extLst>
                </a:gridCol>
              </a:tblGrid>
              <a:tr h="4537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latin typeface="+mn-lt"/>
                        </a:rPr>
                        <a:t>Task</a:t>
                      </a:r>
                      <a:endParaRPr lang="en-US" sz="1400" b="1" kern="1200" dirty="0">
                        <a:solidFill>
                          <a:schemeClr val="bg1"/>
                        </a:solidFill>
                        <a:latin typeface="+mn-lt"/>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rPr>
                        <a:t>Time to Allot for an Administration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796176093"/>
                  </a:ext>
                </a:extLst>
              </a:tr>
              <a:tr h="4537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latin typeface="+mn-lt"/>
                        </a:rPr>
                        <a:t>Prepare for testing (includes reading SAY instructions</a:t>
                      </a:r>
                      <a:r>
                        <a:rPr lang="en-US" sz="1400" kern="1200" baseline="0" dirty="0">
                          <a:latin typeface="+mn-lt"/>
                        </a:rPr>
                        <a:t> script</a:t>
                      </a:r>
                      <a:r>
                        <a:rPr lang="en-US" sz="1400" kern="1200" dirty="0">
                          <a:latin typeface="+mn-lt"/>
                        </a:rPr>
                        <a:t> from</a:t>
                      </a:r>
                      <a:r>
                        <a:rPr lang="en-US" sz="1400" kern="1200" baseline="0" dirty="0">
                          <a:latin typeface="+mn-lt"/>
                        </a:rPr>
                        <a:t> TAM </a:t>
                      </a:r>
                      <a:r>
                        <a:rPr lang="en-US" sz="1400" kern="1200" dirty="0">
                          <a:latin typeface="+mn-lt"/>
                        </a:rPr>
                        <a:t>and answering student questions)</a:t>
                      </a:r>
                      <a:endParaRPr lang="en-US" sz="1400" kern="1200" dirty="0">
                        <a:solidFill>
                          <a:schemeClr val="tx1"/>
                        </a:solidFill>
                        <a:latin typeface="+mn-lt"/>
                        <a:ea typeface="+mn-ea"/>
                        <a:cs typeface="+mn-cs"/>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10 minutes (recommended)</a:t>
                      </a:r>
                      <a:endParaRPr lang="en-US" sz="14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0845078"/>
                  </a:ext>
                </a:extLst>
              </a:tr>
              <a:tr h="4537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latin typeface="+mn-lt"/>
                        </a:rPr>
                        <a:t>Distribute test materials</a:t>
                      </a:r>
                      <a:endParaRPr lang="en-US" sz="1400" kern="1200" dirty="0">
                        <a:solidFill>
                          <a:schemeClr val="tx1"/>
                        </a:solidFill>
                        <a:latin typeface="+mn-lt"/>
                        <a:ea typeface="+mn-ea"/>
                        <a:cs typeface="+mn-cs"/>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5 minutes (recommended)</a:t>
                      </a:r>
                      <a:endParaRPr lang="en-US" sz="14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436513"/>
                  </a:ext>
                </a:extLst>
              </a:tr>
              <a:tr h="4537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mn-lt"/>
                        </a:rPr>
                        <a:t>ELA/CSLA unit testing time**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mn-lt"/>
                        </a:rPr>
                        <a:t>Math unit testing time**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mn-lt"/>
                        </a:rPr>
                        <a:t>Science</a:t>
                      </a:r>
                      <a:r>
                        <a:rPr lang="en-US" sz="1400" baseline="0" dirty="0">
                          <a:latin typeface="+mn-lt"/>
                        </a:rPr>
                        <a:t> unit testing time**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mn-lt"/>
                        </a:rPr>
                        <a:t>Social Studies</a:t>
                      </a:r>
                      <a:r>
                        <a:rPr lang="en-US" sz="1400" dirty="0">
                          <a:latin typeface="+mn-lt"/>
                        </a:rPr>
                        <a:t> </a:t>
                      </a:r>
                      <a:r>
                        <a:rPr lang="en-US" sz="1400" baseline="0" dirty="0">
                          <a:latin typeface="+mn-lt"/>
                        </a:rPr>
                        <a:t>unit testing time**</a:t>
                      </a: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mn-lt"/>
                        </a:rPr>
                        <a:t>90 minutes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65 minutes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50 to 65 minutes*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65 minutes</a:t>
                      </a:r>
                      <a:endParaRPr lang="en-US" sz="14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5592322"/>
                  </a:ext>
                </a:extLst>
              </a:tr>
              <a:tr h="4537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Complete end-of-unit activities, including closing units</a:t>
                      </a:r>
                      <a:r>
                        <a:rPr lang="en-US" sz="1400" baseline="0" dirty="0">
                          <a:latin typeface="+mn-lt"/>
                        </a:rPr>
                        <a:t> </a:t>
                      </a:r>
                      <a:r>
                        <a:rPr lang="en-US" sz="1400" dirty="0">
                          <a:latin typeface="+mn-lt"/>
                        </a:rPr>
                        <a:t>and collecting test materials</a:t>
                      </a:r>
                      <a:endParaRPr lang="en-US" sz="14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5 to 15 minutes (recommended)</a:t>
                      </a:r>
                      <a:endParaRPr lang="en-US" sz="14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2385572"/>
                  </a:ext>
                </a:extLst>
              </a:tr>
            </a:tbl>
          </a:graphicData>
        </a:graphic>
      </p:graphicFrame>
      <p:sp>
        <p:nvSpPr>
          <p:cNvPr id="5" name="Diagonal Stripe 4">
            <a:hlinkClick r:id="rId2"/>
            <a:extLst>
              <a:ext uri="{FF2B5EF4-FFF2-40B4-BE49-F238E27FC236}">
                <a16:creationId xmlns:a16="http://schemas.microsoft.com/office/drawing/2014/main" id="{65909418-51C6-3AF4-92E5-3003C856732C}"/>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Arial" panose="020B0604020202020204" pitchFamily="34" charset="0"/>
              </a:rPr>
              <a:t>Unit Testing Times</a:t>
            </a:r>
          </a:p>
        </p:txBody>
      </p:sp>
    </p:spTree>
    <p:extLst>
      <p:ext uri="{BB962C8B-B14F-4D97-AF65-F5344CB8AC3E}">
        <p14:creationId xmlns:p14="http://schemas.microsoft.com/office/powerpoint/2010/main" val="1719477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Guidelines for Administration Time</a:t>
            </a:r>
          </a:p>
        </p:txBody>
      </p:sp>
      <p:sp>
        <p:nvSpPr>
          <p:cNvPr id="9" name="Content Placeholder 4">
            <a:extLst>
              <a:ext uri="{FF2B5EF4-FFF2-40B4-BE49-F238E27FC236}">
                <a16:creationId xmlns:a16="http://schemas.microsoft.com/office/drawing/2014/main" id="{8E1C951F-1FD8-C126-54A1-8EE4895BF541}"/>
              </a:ext>
            </a:extLst>
          </p:cNvPr>
          <p:cNvSpPr>
            <a:spLocks noGrp="1"/>
          </p:cNvSpPr>
          <p:nvPr>
            <p:ph type="body" idx="1"/>
          </p:nvPr>
        </p:nvSpPr>
        <p:spPr>
          <a:xfrm>
            <a:off x="311702" y="1043873"/>
            <a:ext cx="5684496" cy="3143402"/>
          </a:xfrm>
        </p:spPr>
        <p:txBody>
          <a:bodyPr>
            <a:noAutofit/>
          </a:bodyPr>
          <a:lstStyle/>
          <a:p>
            <a:pPr marL="257175" indent="-257175">
              <a:spcAft>
                <a:spcPts val="900"/>
              </a:spcAft>
              <a:buClr>
                <a:sysClr val="windowText" lastClr="000000"/>
              </a:buClr>
              <a:defRPr/>
            </a:pPr>
            <a:r>
              <a:rPr lang="en-US" sz="1400" dirty="0">
                <a:solidFill>
                  <a:sysClr val="windowText" lastClr="000000"/>
                </a:solidFill>
              </a:rPr>
              <a:t>Schedule the entire amount of unit testing time</a:t>
            </a:r>
            <a:endParaRPr lang="en-US" sz="1400" u="sng" dirty="0">
              <a:solidFill>
                <a:sysClr val="windowText" lastClr="000000"/>
              </a:solidFill>
            </a:endParaRPr>
          </a:p>
          <a:p>
            <a:pPr marL="257175" indent="-257175">
              <a:spcAft>
                <a:spcPts val="900"/>
              </a:spcAft>
              <a:buClr>
                <a:sysClr val="windowText" lastClr="000000"/>
              </a:buClr>
              <a:defRPr/>
            </a:pPr>
            <a:r>
              <a:rPr lang="en-US" sz="1400" dirty="0">
                <a:solidFill>
                  <a:sysClr val="windowText" lastClr="000000"/>
                </a:solidFill>
              </a:rPr>
              <a:t>Once the unit testing time is met, the unit must end</a:t>
            </a:r>
          </a:p>
          <a:p>
            <a:pPr marL="557213" lvl="1" indent="-214313">
              <a:spcAft>
                <a:spcPts val="900"/>
              </a:spcAft>
              <a:buClr>
                <a:sysClr val="windowText" lastClr="000000"/>
              </a:buClr>
              <a:defRPr/>
            </a:pPr>
            <a:r>
              <a:rPr lang="en-US" dirty="0">
                <a:solidFill>
                  <a:sysClr val="windowText" lastClr="000000"/>
                </a:solidFill>
                <a:latin typeface="+mn-lt"/>
                <a:cs typeface="Arial" panose="020B0604020202020204" pitchFamily="34" charset="0"/>
              </a:rPr>
              <a:t>A student is </a:t>
            </a:r>
            <a:r>
              <a:rPr lang="en-US" b="1" dirty="0">
                <a:solidFill>
                  <a:sysClr val="windowText" lastClr="000000"/>
                </a:solidFill>
                <a:latin typeface="+mn-lt"/>
                <a:cs typeface="Arial" panose="020B0604020202020204" pitchFamily="34" charset="0"/>
              </a:rPr>
              <a:t>only </a:t>
            </a:r>
            <a:r>
              <a:rPr lang="en-US" dirty="0">
                <a:solidFill>
                  <a:sysClr val="windowText" lastClr="000000"/>
                </a:solidFill>
                <a:latin typeface="+mn-lt"/>
                <a:cs typeface="Arial" panose="020B0604020202020204" pitchFamily="34" charset="0"/>
              </a:rPr>
              <a:t>allowed an extended time accommodation if listed in their IEP, 504, or ML plan</a:t>
            </a:r>
          </a:p>
          <a:p>
            <a:pPr marL="557213" lvl="1" indent="-214313">
              <a:spcAft>
                <a:spcPts val="900"/>
              </a:spcAft>
              <a:buClr>
                <a:sysClr val="windowText" lastClr="000000"/>
              </a:buClr>
              <a:defRPr/>
            </a:pPr>
            <a:r>
              <a:rPr lang="en-US" dirty="0">
                <a:solidFill>
                  <a:sysClr val="windowText" lastClr="000000"/>
                </a:solidFill>
                <a:latin typeface="+mn-lt"/>
                <a:cs typeface="Arial" panose="020B0604020202020204" pitchFamily="34" charset="0"/>
              </a:rPr>
              <a:t>Students will see a “Time Expired” pop-up with a button prompting to “Submit Final Answers” *</a:t>
            </a:r>
          </a:p>
          <a:p>
            <a:pPr marL="257175" indent="-257175">
              <a:spcAft>
                <a:spcPts val="900"/>
              </a:spcAft>
              <a:buClr>
                <a:sysClr val="windowText" lastClr="000000"/>
              </a:buClr>
              <a:defRPr/>
            </a:pPr>
            <a:r>
              <a:rPr lang="en-US" sz="1400" dirty="0">
                <a:solidFill>
                  <a:sysClr val="windowText" lastClr="000000"/>
                </a:solidFill>
              </a:rPr>
              <a:t>If all students complete testing before the unit testing time is met, the Test Administrator may end the unit (no minimum testing time)</a:t>
            </a:r>
          </a:p>
          <a:p>
            <a:pPr marL="714363" lvl="1" indent="-257175">
              <a:spcAft>
                <a:spcPts val="900"/>
              </a:spcAft>
              <a:buClr>
                <a:sysClr val="windowText" lastClr="000000"/>
              </a:buClr>
              <a:defRPr/>
            </a:pPr>
            <a:r>
              <a:rPr lang="en-US" dirty="0">
                <a:solidFill>
                  <a:sysClr val="windowText" lastClr="000000"/>
                </a:solidFill>
                <a:latin typeface="+mn-lt"/>
                <a:cs typeface="Arial" panose="020B0604020202020204" pitchFamily="34" charset="0"/>
              </a:rPr>
              <a:t>Test Administrators may not encourage students to finish any unit early</a:t>
            </a:r>
          </a:p>
        </p:txBody>
      </p:sp>
      <p:sp>
        <p:nvSpPr>
          <p:cNvPr id="4" name="Title 7">
            <a:extLst>
              <a:ext uri="{FF2B5EF4-FFF2-40B4-BE49-F238E27FC236}">
                <a16:creationId xmlns:a16="http://schemas.microsoft.com/office/drawing/2014/main" id="{7F96DACE-39A6-A188-AEDD-652C6D29F005}"/>
              </a:ext>
            </a:extLst>
          </p:cNvPr>
          <p:cNvSpPr>
            <a:spLocks noGrp="1"/>
          </p:cNvSpPr>
          <p:nvPr>
            <p:ph type="title" idx="2"/>
          </p:nvPr>
        </p:nvSpPr>
        <p:spPr>
          <a:xfrm>
            <a:off x="427124" y="4478842"/>
            <a:ext cx="7536344" cy="559558"/>
          </a:xfrm>
          <a:solidFill>
            <a:schemeClr val="bg1"/>
          </a:solidFill>
        </p:spPr>
        <p:txBody>
          <a:bodyPr anchor="ctr">
            <a:noAutofit/>
          </a:bodyPr>
          <a:lstStyle/>
          <a:p>
            <a:pPr marL="125412"/>
            <a:r>
              <a:rPr lang="en-US" sz="1200" i="1" dirty="0"/>
              <a:t>*If a student’s test requires transcription, they must not submit their answers. See </a:t>
            </a:r>
            <a:r>
              <a:rPr lang="en-US" sz="1200" i="1" dirty="0">
                <a:hlinkClick r:id="rId2"/>
              </a:rPr>
              <a:t>TAM, page 24</a:t>
            </a:r>
            <a:r>
              <a:rPr lang="en-US" sz="1200" i="1" dirty="0"/>
              <a:t> for instructions.</a:t>
            </a:r>
          </a:p>
        </p:txBody>
      </p:sp>
    </p:spTree>
    <p:extLst>
      <p:ext uri="{BB962C8B-B14F-4D97-AF65-F5344CB8AC3E}">
        <p14:creationId xmlns:p14="http://schemas.microsoft.com/office/powerpoint/2010/main" val="860529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ECB2595-D944-B700-7C83-D504CC91E13A}"/>
              </a:ext>
              <a:ext uri="{C183D7F6-B498-43B3-948B-1728B52AA6E4}">
                <adec:decorative xmlns:adec="http://schemas.microsoft.com/office/drawing/2017/decorative" val="1"/>
              </a:ext>
            </a:extLst>
          </p:cNvPr>
          <p:cNvCxnSpPr>
            <a:cxnSpLocks/>
          </p:cNvCxnSpPr>
          <p:nvPr/>
        </p:nvCxnSpPr>
        <p:spPr>
          <a:xfrm>
            <a:off x="0" y="846400"/>
            <a:ext cx="8807938" cy="0"/>
          </a:xfrm>
          <a:prstGeom prst="line">
            <a:avLst/>
          </a:prstGeom>
          <a:ln w="19050">
            <a:solidFill>
              <a:srgbClr val="55A1D5"/>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idx="12"/>
          </p:nvPr>
        </p:nvSpPr>
        <p:spPr/>
        <p:txBody>
          <a:bodyPr>
            <a:normAutofit/>
          </a:bodyPr>
          <a:lstStyle/>
          <a:p>
            <a:fld id="{C479D5F6-EDCB-402A-AC08-4943A1820E8F}" type="slidenum">
              <a:rPr lang="en-US" smtClean="0"/>
              <a:pPr/>
              <a:t>19</a:t>
            </a:fld>
            <a:endParaRPr lang="en-US" dirty="0"/>
          </a:p>
        </p:txBody>
      </p:sp>
      <p:sp>
        <p:nvSpPr>
          <p:cNvPr id="2" name="Title 1"/>
          <p:cNvSpPr>
            <a:spLocks noGrp="1"/>
          </p:cNvSpPr>
          <p:nvPr>
            <p:ph type="title"/>
          </p:nvPr>
        </p:nvSpPr>
        <p:spPr/>
        <p:txBody>
          <a:bodyPr>
            <a:noAutofit/>
          </a:bodyPr>
          <a:lstStyle/>
          <a:p>
            <a:r>
              <a:rPr lang="en-US" sz="2000" dirty="0">
                <a:latin typeface="+mn-lt"/>
              </a:rPr>
              <a:t>Unit Testing Times: ELA and Math - </a:t>
            </a:r>
            <a:r>
              <a:rPr lang="en-US" sz="2000" i="1" dirty="0">
                <a:latin typeface="+mn-lt"/>
              </a:rPr>
              <a:t>Grades 3 through 8</a:t>
            </a:r>
          </a:p>
        </p:txBody>
      </p:sp>
      <p:graphicFrame>
        <p:nvGraphicFramePr>
          <p:cNvPr id="10" name="Table 9">
            <a:extLst>
              <a:ext uri="{FF2B5EF4-FFF2-40B4-BE49-F238E27FC236}">
                <a16:creationId xmlns:a16="http://schemas.microsoft.com/office/drawing/2014/main" id="{B6825ED7-385F-250C-1C9A-0F1E63851FAD}"/>
              </a:ext>
            </a:extLst>
          </p:cNvPr>
          <p:cNvGraphicFramePr>
            <a:graphicFrameLocks noGrp="1"/>
          </p:cNvGraphicFramePr>
          <p:nvPr>
            <p:extLst>
              <p:ext uri="{D42A27DB-BD31-4B8C-83A1-F6EECF244321}">
                <p14:modId xmlns:p14="http://schemas.microsoft.com/office/powerpoint/2010/main" val="2017114412"/>
              </p:ext>
            </p:extLst>
          </p:nvPr>
        </p:nvGraphicFramePr>
        <p:xfrm>
          <a:off x="456059" y="1399734"/>
          <a:ext cx="7437479" cy="2482944"/>
        </p:xfrm>
        <a:graphic>
          <a:graphicData uri="http://schemas.openxmlformats.org/drawingml/2006/table">
            <a:tbl>
              <a:tblPr firstRow="1" firstCol="1" bandRow="1">
                <a:tableStyleId>{2D5ABB26-0587-4C30-8999-92F81FD0307C}</a:tableStyleId>
              </a:tblPr>
              <a:tblGrid>
                <a:gridCol w="3287275">
                  <a:extLst>
                    <a:ext uri="{9D8B030D-6E8A-4147-A177-3AD203B41FA5}">
                      <a16:colId xmlns:a16="http://schemas.microsoft.com/office/drawing/2014/main" val="3045636567"/>
                    </a:ext>
                  </a:extLst>
                </a:gridCol>
                <a:gridCol w="1506735">
                  <a:extLst>
                    <a:ext uri="{9D8B030D-6E8A-4147-A177-3AD203B41FA5}">
                      <a16:colId xmlns:a16="http://schemas.microsoft.com/office/drawing/2014/main" val="126659624"/>
                    </a:ext>
                  </a:extLst>
                </a:gridCol>
                <a:gridCol w="2643469">
                  <a:extLst>
                    <a:ext uri="{9D8B030D-6E8A-4147-A177-3AD203B41FA5}">
                      <a16:colId xmlns:a16="http://schemas.microsoft.com/office/drawing/2014/main" val="1508107241"/>
                    </a:ext>
                  </a:extLst>
                </a:gridCol>
              </a:tblGrid>
              <a:tr h="340424">
                <a:tc>
                  <a:txBody>
                    <a:bodyPr/>
                    <a:lstStyle/>
                    <a:p>
                      <a:pPr marL="0" marR="0" algn="ctr">
                        <a:lnSpc>
                          <a:spcPct val="107000"/>
                        </a:lnSpc>
                        <a:spcBef>
                          <a:spcPts val="0"/>
                        </a:spcBef>
                        <a:spcAft>
                          <a:spcPts val="0"/>
                        </a:spcAft>
                      </a:pPr>
                      <a:r>
                        <a:rPr lang="en-US" sz="1200" b="1" dirty="0">
                          <a:solidFill>
                            <a:schemeClr val="tx1"/>
                          </a:solidFill>
                          <a:effectLst/>
                          <a:latin typeface="+mn-lt"/>
                        </a:rPr>
                        <a:t>Grades</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Unit</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Testing Time (minutes)</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7495106"/>
                  </a:ext>
                </a:extLst>
              </a:tr>
              <a:tr h="340424">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b="0" dirty="0">
                          <a:solidFill>
                            <a:schemeClr val="tx1"/>
                          </a:solidFill>
                          <a:effectLst/>
                          <a:latin typeface="+mn-lt"/>
                        </a:rPr>
                        <a:t>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90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1349152"/>
                  </a:ext>
                </a:extLst>
              </a:tr>
              <a:tr h="440400">
                <a:tc>
                  <a:txBody>
                    <a:bodyPr/>
                    <a:lstStyle/>
                    <a:p>
                      <a:pPr marL="0" marR="0" algn="ctr">
                        <a:lnSpc>
                          <a:spcPct val="107000"/>
                        </a:lnSpc>
                        <a:spcBef>
                          <a:spcPts val="0"/>
                        </a:spcBef>
                        <a:spcAft>
                          <a:spcPts val="0"/>
                        </a:spcAft>
                      </a:pPr>
                      <a:r>
                        <a:rPr lang="en-US" sz="1200" b="1" dirty="0">
                          <a:solidFill>
                            <a:schemeClr val="tx1"/>
                          </a:solidFill>
                          <a:effectLst/>
                          <a:latin typeface="+mn-lt"/>
                        </a:rPr>
                        <a:t>ELA 3 through 8</a:t>
                      </a:r>
                    </a:p>
                    <a:p>
                      <a:pPr marL="0" marR="0" algn="ctr">
                        <a:lnSpc>
                          <a:spcPct val="107000"/>
                        </a:lnSpc>
                        <a:spcBef>
                          <a:spcPts val="0"/>
                        </a:spcBef>
                        <a:spcAft>
                          <a:spcPts val="0"/>
                        </a:spcAft>
                      </a:pPr>
                      <a:r>
                        <a:rPr lang="en-US" sz="1200" b="1" dirty="0">
                          <a:solidFill>
                            <a:schemeClr val="tx1"/>
                          </a:solidFill>
                          <a:effectLst/>
                          <a:latin typeface="+mn-lt"/>
                        </a:rPr>
                        <a:t>CSLA 3 and 4</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b="0" dirty="0">
                          <a:solidFill>
                            <a:schemeClr val="tx1"/>
                          </a:solidFill>
                          <a:effectLst/>
                          <a:latin typeface="+mn-lt"/>
                        </a:rPr>
                        <a:t>2</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90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2080507"/>
                  </a:ext>
                </a:extLst>
              </a:tr>
              <a:tr h="340424">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3</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90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4218534"/>
                  </a:ext>
                </a:extLst>
              </a:tr>
              <a:tr h="340424">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b="0" dirty="0">
                          <a:solidFill>
                            <a:schemeClr val="tx1"/>
                          </a:solidFill>
                          <a:effectLst/>
                          <a:latin typeface="+mn-lt"/>
                        </a:rPr>
                        <a:t>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65</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6547213"/>
                  </a:ext>
                </a:extLst>
              </a:tr>
              <a:tr h="340424">
                <a:tc>
                  <a:txBody>
                    <a:bodyPr/>
                    <a:lstStyle/>
                    <a:p>
                      <a:pPr marL="0" marR="0" algn="ctr">
                        <a:lnSpc>
                          <a:spcPct val="107000"/>
                        </a:lnSpc>
                        <a:spcBef>
                          <a:spcPts val="0"/>
                        </a:spcBef>
                        <a:spcAft>
                          <a:spcPts val="0"/>
                        </a:spcAft>
                      </a:pPr>
                      <a:r>
                        <a:rPr lang="en-US" sz="1200" b="1" dirty="0">
                          <a:solidFill>
                            <a:schemeClr val="tx1"/>
                          </a:solidFill>
                          <a:effectLst/>
                          <a:latin typeface="+mn-lt"/>
                        </a:rPr>
                        <a:t>Math 3 through 8</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b="0" dirty="0">
                          <a:solidFill>
                            <a:schemeClr val="tx1"/>
                          </a:solidFill>
                          <a:effectLst/>
                          <a:latin typeface="+mn-lt"/>
                        </a:rPr>
                        <a:t>2</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65</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4061203"/>
                  </a:ext>
                </a:extLst>
              </a:tr>
              <a:tr h="340424">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3</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65</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2601355"/>
                  </a:ext>
                </a:extLst>
              </a:tr>
            </a:tbl>
          </a:graphicData>
        </a:graphic>
      </p:graphicFrame>
      <p:sp>
        <p:nvSpPr>
          <p:cNvPr id="12" name="Diagonal Stripe 11">
            <a:hlinkClick r:id="rId2"/>
            <a:extLst>
              <a:ext uri="{FF2B5EF4-FFF2-40B4-BE49-F238E27FC236}">
                <a16:creationId xmlns:a16="http://schemas.microsoft.com/office/drawing/2014/main" id="{E6693A9F-ED09-13EE-5016-80A559BD2B55}"/>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Arial" panose="020B0604020202020204" pitchFamily="34" charset="0"/>
              </a:rPr>
              <a:t>Unit Testing Times</a:t>
            </a:r>
          </a:p>
        </p:txBody>
      </p:sp>
    </p:spTree>
    <p:extLst>
      <p:ext uri="{BB962C8B-B14F-4D97-AF65-F5344CB8AC3E}">
        <p14:creationId xmlns:p14="http://schemas.microsoft.com/office/powerpoint/2010/main" val="903206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16"/>
          <p:cNvSpPr txBox="1">
            <a:spLocks noGrp="1"/>
          </p:cNvSpPr>
          <p:nvPr>
            <p:ph type="title"/>
          </p:nvPr>
        </p:nvSpPr>
        <p:spPr>
          <a:xfrm>
            <a:off x="205526" y="1883511"/>
            <a:ext cx="5778300" cy="668785"/>
          </a:xfrm>
          <a:prstGeom prst="rect">
            <a:avLst/>
          </a:prstGeom>
          <a:noFill/>
          <a:ln>
            <a:noFill/>
          </a:ln>
        </p:spPr>
        <p:txBody>
          <a:bodyPr spcFirstLastPara="1" wrap="square" lIns="0" tIns="0" rIns="0" bIns="0" anchor="t" anchorCtr="0">
            <a:noAutofit/>
          </a:bodyPr>
          <a:lstStyle/>
          <a:p>
            <a:r>
              <a:rPr lang="en-US" sz="2400" dirty="0">
                <a:latin typeface="+mj-lt"/>
              </a:rPr>
              <a:t>Spring 2026 CMAS </a:t>
            </a:r>
            <a:br>
              <a:rPr lang="en-US" sz="2400" dirty="0">
                <a:latin typeface="+mj-lt"/>
              </a:rPr>
            </a:br>
            <a:r>
              <a:rPr lang="en-US" sz="2400" dirty="0">
                <a:latin typeface="+mj-lt"/>
              </a:rPr>
              <a:t>Test Administrator Training</a:t>
            </a:r>
            <a:endParaRPr sz="2400" dirty="0">
              <a:latin typeface="+mj-lt"/>
            </a:endParaRPr>
          </a:p>
        </p:txBody>
      </p:sp>
      <p:sp>
        <p:nvSpPr>
          <p:cNvPr id="474" name="Google Shape;474;p16"/>
          <p:cNvSpPr txBox="1">
            <a:spLocks noGrp="1"/>
          </p:cNvSpPr>
          <p:nvPr>
            <p:ph type="title" idx="3"/>
          </p:nvPr>
        </p:nvSpPr>
        <p:spPr>
          <a:xfrm>
            <a:off x="820382" y="3066724"/>
            <a:ext cx="5778300" cy="1016876"/>
          </a:xfrm>
          <a:prstGeom prst="rect">
            <a:avLst/>
          </a:prstGeom>
          <a:noFill/>
          <a:ln>
            <a:noFill/>
          </a:ln>
        </p:spPr>
        <p:txBody>
          <a:bodyPr spcFirstLastPara="1" wrap="square" lIns="0" tIns="0" rIns="0" bIns="0" anchor="t" anchorCtr="0">
            <a:noAutofit/>
          </a:bodyPr>
          <a:lstStyle/>
          <a:p>
            <a:br>
              <a:rPr lang="en-US" dirty="0">
                <a:latin typeface="+mn-lt"/>
              </a:rPr>
            </a:br>
            <a:r>
              <a:rPr lang="en-US" sz="2000" dirty="0">
                <a:latin typeface="+mn-lt"/>
              </a:rPr>
              <a:t>Science, Social Studies, Math, and ELA</a:t>
            </a:r>
            <a:endParaRPr sz="2000" dirty="0">
              <a:latin typeface="+mn-lt"/>
            </a:endParaRPr>
          </a:p>
        </p:txBody>
      </p:sp>
      <p:pic>
        <p:nvPicPr>
          <p:cNvPr id="5" name="Picture 4" descr="Colorado Tests by Colorado Teachers logo">
            <a:extLst>
              <a:ext uri="{FF2B5EF4-FFF2-40B4-BE49-F238E27FC236}">
                <a16:creationId xmlns:a16="http://schemas.microsoft.com/office/drawing/2014/main" id="{0E58B720-2AF5-00FE-ECE4-17658D6D2659}"/>
              </a:ext>
            </a:extLst>
          </p:cNvPr>
          <p:cNvPicPr>
            <a:picLocks noChangeAspect="1"/>
          </p:cNvPicPr>
          <p:nvPr/>
        </p:nvPicPr>
        <p:blipFill>
          <a:blip r:embed="rId3"/>
          <a:stretch>
            <a:fillRect/>
          </a:stretch>
        </p:blipFill>
        <p:spPr>
          <a:xfrm>
            <a:off x="0" y="2689548"/>
            <a:ext cx="1694793" cy="172387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DA002-63B8-79D9-F092-07C60ED49575}"/>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D5335C1-D976-E1F4-8FED-ADD4256C1258}"/>
              </a:ext>
              <a:ext uri="{C183D7F6-B498-43B3-948B-1728B52AA6E4}">
                <adec:decorative xmlns:adec="http://schemas.microsoft.com/office/drawing/2017/decorative" val="1"/>
              </a:ext>
            </a:extLst>
          </p:cNvPr>
          <p:cNvCxnSpPr>
            <a:cxnSpLocks/>
          </p:cNvCxnSpPr>
          <p:nvPr/>
        </p:nvCxnSpPr>
        <p:spPr>
          <a:xfrm>
            <a:off x="0" y="846400"/>
            <a:ext cx="8807938" cy="0"/>
          </a:xfrm>
          <a:prstGeom prst="line">
            <a:avLst/>
          </a:prstGeom>
          <a:ln w="19050">
            <a:solidFill>
              <a:srgbClr val="55A1D5"/>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640CFE2A-2560-E988-E3AA-C92B29DA9B66}"/>
              </a:ext>
            </a:extLst>
          </p:cNvPr>
          <p:cNvSpPr>
            <a:spLocks noGrp="1"/>
          </p:cNvSpPr>
          <p:nvPr>
            <p:ph type="sldNum" idx="12"/>
          </p:nvPr>
        </p:nvSpPr>
        <p:spPr/>
        <p:txBody>
          <a:bodyPr>
            <a:normAutofit/>
          </a:bodyPr>
          <a:lstStyle/>
          <a:p>
            <a:fld id="{C479D5F6-EDCB-402A-AC08-4943A1820E8F}" type="slidenum">
              <a:rPr lang="en-US" smtClean="0"/>
              <a:pPr/>
              <a:t>20</a:t>
            </a:fld>
            <a:endParaRPr lang="en-US" dirty="0"/>
          </a:p>
        </p:txBody>
      </p:sp>
      <p:sp>
        <p:nvSpPr>
          <p:cNvPr id="2" name="Title 1">
            <a:extLst>
              <a:ext uri="{FF2B5EF4-FFF2-40B4-BE49-F238E27FC236}">
                <a16:creationId xmlns:a16="http://schemas.microsoft.com/office/drawing/2014/main" id="{3A5C516B-87D6-B7AF-4E4D-694BFD451B02}"/>
              </a:ext>
            </a:extLst>
          </p:cNvPr>
          <p:cNvSpPr>
            <a:spLocks noGrp="1"/>
          </p:cNvSpPr>
          <p:nvPr>
            <p:ph type="title"/>
          </p:nvPr>
        </p:nvSpPr>
        <p:spPr/>
        <p:txBody>
          <a:bodyPr>
            <a:normAutofit/>
          </a:bodyPr>
          <a:lstStyle/>
          <a:p>
            <a:r>
              <a:rPr lang="en-US" sz="2400" dirty="0">
                <a:latin typeface="+mn-lt"/>
              </a:rPr>
              <a:t>Unit Testing Times: Science – </a:t>
            </a:r>
            <a:r>
              <a:rPr lang="en-US" sz="2400" i="1" dirty="0">
                <a:latin typeface="+mn-lt"/>
              </a:rPr>
              <a:t>Grades 5, 8 and 11</a:t>
            </a:r>
          </a:p>
        </p:txBody>
      </p:sp>
      <p:graphicFrame>
        <p:nvGraphicFramePr>
          <p:cNvPr id="10" name="Table 9">
            <a:extLst>
              <a:ext uri="{FF2B5EF4-FFF2-40B4-BE49-F238E27FC236}">
                <a16:creationId xmlns:a16="http://schemas.microsoft.com/office/drawing/2014/main" id="{0C5C7AE8-3C2B-A654-783A-100F91ABF995}"/>
              </a:ext>
            </a:extLst>
          </p:cNvPr>
          <p:cNvGraphicFramePr>
            <a:graphicFrameLocks noGrp="1"/>
          </p:cNvGraphicFramePr>
          <p:nvPr>
            <p:extLst>
              <p:ext uri="{D42A27DB-BD31-4B8C-83A1-F6EECF244321}">
                <p14:modId xmlns:p14="http://schemas.microsoft.com/office/powerpoint/2010/main" val="4092521082"/>
              </p:ext>
            </p:extLst>
          </p:nvPr>
        </p:nvGraphicFramePr>
        <p:xfrm>
          <a:off x="456059" y="1607171"/>
          <a:ext cx="7437479" cy="2020146"/>
        </p:xfrm>
        <a:graphic>
          <a:graphicData uri="http://schemas.openxmlformats.org/drawingml/2006/table">
            <a:tbl>
              <a:tblPr firstRow="1" firstCol="1" bandRow="1">
                <a:tableStyleId>{2D5ABB26-0587-4C30-8999-92F81FD0307C}</a:tableStyleId>
              </a:tblPr>
              <a:tblGrid>
                <a:gridCol w="3287275">
                  <a:extLst>
                    <a:ext uri="{9D8B030D-6E8A-4147-A177-3AD203B41FA5}">
                      <a16:colId xmlns:a16="http://schemas.microsoft.com/office/drawing/2014/main" val="3045636567"/>
                    </a:ext>
                  </a:extLst>
                </a:gridCol>
                <a:gridCol w="1805589">
                  <a:extLst>
                    <a:ext uri="{9D8B030D-6E8A-4147-A177-3AD203B41FA5}">
                      <a16:colId xmlns:a16="http://schemas.microsoft.com/office/drawing/2014/main" val="126659624"/>
                    </a:ext>
                  </a:extLst>
                </a:gridCol>
                <a:gridCol w="2344615">
                  <a:extLst>
                    <a:ext uri="{9D8B030D-6E8A-4147-A177-3AD203B41FA5}">
                      <a16:colId xmlns:a16="http://schemas.microsoft.com/office/drawing/2014/main" val="1508107241"/>
                    </a:ext>
                  </a:extLst>
                </a:gridCol>
              </a:tblGrid>
              <a:tr h="336691">
                <a:tc>
                  <a:txBody>
                    <a:bodyPr/>
                    <a:lstStyle/>
                    <a:p>
                      <a:pPr marL="0" marR="0" algn="ctr">
                        <a:lnSpc>
                          <a:spcPct val="107000"/>
                        </a:lnSpc>
                        <a:spcBef>
                          <a:spcPts val="0"/>
                        </a:spcBef>
                        <a:spcAft>
                          <a:spcPts val="0"/>
                        </a:spcAft>
                      </a:pPr>
                      <a:r>
                        <a:rPr lang="en-US" sz="1200" b="1" dirty="0">
                          <a:solidFill>
                            <a:schemeClr val="tx1"/>
                          </a:solidFill>
                          <a:effectLst/>
                          <a:latin typeface="+mn-lt"/>
                        </a:rPr>
                        <a:t>Grades</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Unit</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Testing Time (minutes)</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7495106"/>
                  </a:ext>
                </a:extLst>
              </a:tr>
              <a:tr h="336691">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b="0" dirty="0">
                          <a:solidFill>
                            <a:schemeClr val="tx1"/>
                          </a:solidFill>
                          <a:effectLst/>
                          <a:latin typeface="+mn-lt"/>
                        </a:rPr>
                        <a:t>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ea typeface="Calibri" panose="020F0502020204030204" pitchFamily="34" charset="0"/>
                          <a:cs typeface="Times New Roman" panose="02020603050405020304" pitchFamily="18" charset="0"/>
                        </a:rPr>
                        <a:t>65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1349152"/>
                  </a:ext>
                </a:extLst>
              </a:tr>
              <a:tr h="336691">
                <a:tc>
                  <a:txBody>
                    <a:bodyPr/>
                    <a:lstStyle/>
                    <a:p>
                      <a:pPr marL="0" marR="0" algn="ctr">
                        <a:lnSpc>
                          <a:spcPct val="107000"/>
                        </a:lnSpc>
                        <a:spcBef>
                          <a:spcPts val="0"/>
                        </a:spcBef>
                        <a:spcAft>
                          <a:spcPts val="0"/>
                        </a:spcAft>
                      </a:pPr>
                      <a:r>
                        <a:rPr lang="en-US" sz="1200" b="1" dirty="0">
                          <a:solidFill>
                            <a:schemeClr val="tx1"/>
                          </a:solidFill>
                          <a:effectLst/>
                          <a:latin typeface="+mn-lt"/>
                        </a:rPr>
                        <a:t>Science Grades 5 and 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b="0" dirty="0">
                          <a:solidFill>
                            <a:schemeClr val="tx1"/>
                          </a:solidFill>
                          <a:effectLst/>
                          <a:latin typeface="+mn-lt"/>
                        </a:rPr>
                        <a:t>2</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ea typeface="Calibri" panose="020F0502020204030204" pitchFamily="34" charset="0"/>
                          <a:cs typeface="Times New Roman" panose="02020603050405020304" pitchFamily="18" charset="0"/>
                        </a:rPr>
                        <a:t>65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2080507"/>
                  </a:ext>
                </a:extLst>
              </a:tr>
              <a:tr h="336691">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3</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ea typeface="Calibri" panose="020F0502020204030204" pitchFamily="34" charset="0"/>
                          <a:cs typeface="Times New Roman" panose="02020603050405020304" pitchFamily="18" charset="0"/>
                        </a:rPr>
                        <a:t>65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4218534"/>
                  </a:ext>
                </a:extLst>
              </a:tr>
              <a:tr h="336691">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b="0" dirty="0">
                          <a:solidFill>
                            <a:schemeClr val="tx1"/>
                          </a:solidFill>
                          <a:effectLst/>
                          <a:latin typeface="+mn-lt"/>
                        </a:rPr>
                        <a:t>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ea typeface="Calibri" panose="020F0502020204030204" pitchFamily="34" charset="0"/>
                          <a:cs typeface="Times New Roman" panose="02020603050405020304" pitchFamily="18" charset="0"/>
                        </a:rPr>
                        <a:t>50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5128627"/>
                  </a:ext>
                </a:extLst>
              </a:tr>
              <a:tr h="336691">
                <a:tc>
                  <a:txBody>
                    <a:bodyPr/>
                    <a:lstStyle/>
                    <a:p>
                      <a:pPr marL="0" marR="0" algn="ctr">
                        <a:lnSpc>
                          <a:spcPct val="107000"/>
                        </a:lnSpc>
                        <a:spcBef>
                          <a:spcPts val="0"/>
                        </a:spcBef>
                        <a:spcAft>
                          <a:spcPts val="0"/>
                        </a:spcAft>
                      </a:pPr>
                      <a:r>
                        <a:rPr lang="en-US" sz="1200" b="1" dirty="0">
                          <a:solidFill>
                            <a:schemeClr val="tx1"/>
                          </a:solidFill>
                          <a:effectLst/>
                          <a:latin typeface="+mn-lt"/>
                          <a:ea typeface="Calibri" panose="020F0502020204030204" pitchFamily="34" charset="0"/>
                          <a:cs typeface="Times New Roman" panose="02020603050405020304" pitchFamily="18" charset="0"/>
                        </a:rPr>
                        <a:t>Science Grade 11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2</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ea typeface="Calibri" panose="020F0502020204030204" pitchFamily="34" charset="0"/>
                          <a:cs typeface="Times New Roman" panose="02020603050405020304" pitchFamily="18" charset="0"/>
                        </a:rPr>
                        <a:t>50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9588988"/>
                  </a:ext>
                </a:extLst>
              </a:tr>
            </a:tbl>
          </a:graphicData>
        </a:graphic>
      </p:graphicFrame>
      <p:sp>
        <p:nvSpPr>
          <p:cNvPr id="5" name="Diagonal Stripe 4">
            <a:hlinkClick r:id="rId2"/>
            <a:extLst>
              <a:ext uri="{FF2B5EF4-FFF2-40B4-BE49-F238E27FC236}">
                <a16:creationId xmlns:a16="http://schemas.microsoft.com/office/drawing/2014/main" id="{91FB4B96-D0ED-2905-D70F-82132359590B}"/>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Arial" panose="020B0604020202020204" pitchFamily="34" charset="0"/>
              </a:rPr>
              <a:t>Unit Testing Times</a:t>
            </a:r>
          </a:p>
        </p:txBody>
      </p:sp>
    </p:spTree>
    <p:extLst>
      <p:ext uri="{BB962C8B-B14F-4D97-AF65-F5344CB8AC3E}">
        <p14:creationId xmlns:p14="http://schemas.microsoft.com/office/powerpoint/2010/main" val="2103285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895CC-FFEE-5C0B-5D2A-BEA9F59CCC8D}"/>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54CB655-5A80-666A-B44C-7F211B68B9C1}"/>
              </a:ext>
              <a:ext uri="{C183D7F6-B498-43B3-948B-1728B52AA6E4}">
                <adec:decorative xmlns:adec="http://schemas.microsoft.com/office/drawing/2017/decorative" val="1"/>
              </a:ext>
            </a:extLst>
          </p:cNvPr>
          <p:cNvCxnSpPr>
            <a:cxnSpLocks/>
          </p:cNvCxnSpPr>
          <p:nvPr/>
        </p:nvCxnSpPr>
        <p:spPr>
          <a:xfrm>
            <a:off x="0" y="846400"/>
            <a:ext cx="8807938" cy="0"/>
          </a:xfrm>
          <a:prstGeom prst="line">
            <a:avLst/>
          </a:prstGeom>
          <a:ln w="19050">
            <a:solidFill>
              <a:srgbClr val="55A1D5"/>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A365F41-C7B6-6B62-FD81-5AACEB6CE6B6}"/>
              </a:ext>
            </a:extLst>
          </p:cNvPr>
          <p:cNvSpPr>
            <a:spLocks noGrp="1"/>
          </p:cNvSpPr>
          <p:nvPr>
            <p:ph type="sldNum" idx="12"/>
          </p:nvPr>
        </p:nvSpPr>
        <p:spPr/>
        <p:txBody>
          <a:bodyPr>
            <a:normAutofit/>
          </a:bodyPr>
          <a:lstStyle/>
          <a:p>
            <a:fld id="{C479D5F6-EDCB-402A-AC08-4943A1820E8F}" type="slidenum">
              <a:rPr lang="en-US" smtClean="0"/>
              <a:pPr/>
              <a:t>21</a:t>
            </a:fld>
            <a:endParaRPr lang="en-US" dirty="0"/>
          </a:p>
        </p:txBody>
      </p:sp>
      <p:sp>
        <p:nvSpPr>
          <p:cNvPr id="2" name="Title 1">
            <a:extLst>
              <a:ext uri="{FF2B5EF4-FFF2-40B4-BE49-F238E27FC236}">
                <a16:creationId xmlns:a16="http://schemas.microsoft.com/office/drawing/2014/main" id="{4691E986-13CA-2D4E-625C-3F67F48E76D7}"/>
              </a:ext>
            </a:extLst>
          </p:cNvPr>
          <p:cNvSpPr>
            <a:spLocks noGrp="1"/>
          </p:cNvSpPr>
          <p:nvPr>
            <p:ph type="title"/>
          </p:nvPr>
        </p:nvSpPr>
        <p:spPr/>
        <p:txBody>
          <a:bodyPr>
            <a:noAutofit/>
          </a:bodyPr>
          <a:lstStyle/>
          <a:p>
            <a:r>
              <a:rPr lang="en-US" sz="2400" dirty="0">
                <a:solidFill>
                  <a:srgbClr val="FF0000"/>
                </a:solidFill>
              </a:rPr>
              <a:t>Unit Testing Times: Social Studies – </a:t>
            </a:r>
            <a:r>
              <a:rPr lang="en-US" sz="2400" i="1" dirty="0">
                <a:solidFill>
                  <a:srgbClr val="FF0000"/>
                </a:solidFill>
              </a:rPr>
              <a:t>Grades 4 and 7 (selected schools only)</a:t>
            </a:r>
          </a:p>
        </p:txBody>
      </p:sp>
      <p:graphicFrame>
        <p:nvGraphicFramePr>
          <p:cNvPr id="10" name="Table 9">
            <a:extLst>
              <a:ext uri="{FF2B5EF4-FFF2-40B4-BE49-F238E27FC236}">
                <a16:creationId xmlns:a16="http://schemas.microsoft.com/office/drawing/2014/main" id="{38EE4B8D-03CC-17EC-2248-EC54010BABB4}"/>
              </a:ext>
            </a:extLst>
          </p:cNvPr>
          <p:cNvGraphicFramePr>
            <a:graphicFrameLocks noGrp="1"/>
          </p:cNvGraphicFramePr>
          <p:nvPr>
            <p:extLst>
              <p:ext uri="{D42A27DB-BD31-4B8C-83A1-F6EECF244321}">
                <p14:modId xmlns:p14="http://schemas.microsoft.com/office/powerpoint/2010/main" val="2865023229"/>
              </p:ext>
            </p:extLst>
          </p:nvPr>
        </p:nvGraphicFramePr>
        <p:xfrm>
          <a:off x="456059" y="1607623"/>
          <a:ext cx="7437479" cy="1374726"/>
        </p:xfrm>
        <a:graphic>
          <a:graphicData uri="http://schemas.openxmlformats.org/drawingml/2006/table">
            <a:tbl>
              <a:tblPr firstRow="1" firstCol="1" bandRow="1">
                <a:tableStyleId>{2D5ABB26-0587-4C30-8999-92F81FD0307C}</a:tableStyleId>
              </a:tblPr>
              <a:tblGrid>
                <a:gridCol w="3287275">
                  <a:extLst>
                    <a:ext uri="{9D8B030D-6E8A-4147-A177-3AD203B41FA5}">
                      <a16:colId xmlns:a16="http://schemas.microsoft.com/office/drawing/2014/main" val="3045636567"/>
                    </a:ext>
                  </a:extLst>
                </a:gridCol>
                <a:gridCol w="1506735">
                  <a:extLst>
                    <a:ext uri="{9D8B030D-6E8A-4147-A177-3AD203B41FA5}">
                      <a16:colId xmlns:a16="http://schemas.microsoft.com/office/drawing/2014/main" val="126659624"/>
                    </a:ext>
                  </a:extLst>
                </a:gridCol>
                <a:gridCol w="2643469">
                  <a:extLst>
                    <a:ext uri="{9D8B030D-6E8A-4147-A177-3AD203B41FA5}">
                      <a16:colId xmlns:a16="http://schemas.microsoft.com/office/drawing/2014/main" val="1508107241"/>
                    </a:ext>
                  </a:extLst>
                </a:gridCol>
              </a:tblGrid>
              <a:tr h="446630">
                <a:tc>
                  <a:txBody>
                    <a:bodyPr/>
                    <a:lstStyle/>
                    <a:p>
                      <a:pPr marL="0" marR="0" algn="ctr">
                        <a:lnSpc>
                          <a:spcPct val="107000"/>
                        </a:lnSpc>
                        <a:spcBef>
                          <a:spcPts val="0"/>
                        </a:spcBef>
                        <a:spcAft>
                          <a:spcPts val="0"/>
                        </a:spcAft>
                      </a:pPr>
                      <a:r>
                        <a:rPr lang="en-US" sz="1200" b="1" dirty="0">
                          <a:solidFill>
                            <a:srgbClr val="FF0000"/>
                          </a:solidFill>
                          <a:effectLst/>
                          <a:latin typeface="+mn-lt"/>
                        </a:rPr>
                        <a:t>Grade</a:t>
                      </a:r>
                      <a:endParaRPr lang="en-US" sz="1200" b="1"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FF0000"/>
                          </a:solidFill>
                          <a:effectLst/>
                          <a:latin typeface="+mn-lt"/>
                        </a:rPr>
                        <a:t>Unit</a:t>
                      </a:r>
                      <a:endParaRPr lang="en-US" sz="1200" b="1"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FF0000"/>
                          </a:solidFill>
                          <a:effectLst/>
                          <a:latin typeface="+mn-lt"/>
                        </a:rPr>
                        <a:t>Testing Time (minutes)</a:t>
                      </a:r>
                      <a:endParaRPr lang="en-US" sz="1200" b="1"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7495106"/>
                  </a:ext>
                </a:extLst>
              </a:tr>
              <a:tr h="928096">
                <a:tc>
                  <a:txBody>
                    <a:bodyPr/>
                    <a:lstStyle/>
                    <a:p>
                      <a:pPr marL="0" marR="0" algn="ctr">
                        <a:lnSpc>
                          <a:spcPct val="107000"/>
                        </a:lnSpc>
                        <a:spcBef>
                          <a:spcPts val="0"/>
                        </a:spcBef>
                        <a:spcAft>
                          <a:spcPts val="0"/>
                        </a:spcAft>
                      </a:pPr>
                      <a:r>
                        <a:rPr lang="en-US" sz="1200" b="1" dirty="0">
                          <a:solidFill>
                            <a:srgbClr val="FF0000"/>
                          </a:solidFill>
                          <a:effectLst/>
                          <a:latin typeface="+mn-lt"/>
                          <a:ea typeface="Calibri" panose="020F0502020204030204" pitchFamily="34" charset="0"/>
                          <a:cs typeface="Times New Roman" panose="02020603050405020304" pitchFamily="18" charset="0"/>
                        </a:rPr>
                        <a:t>Social Studies Grades 4 and 7</a:t>
                      </a:r>
                      <a:br>
                        <a:rPr lang="en-US" sz="1200" b="1" dirty="0">
                          <a:solidFill>
                            <a:srgbClr val="FF0000"/>
                          </a:solidFill>
                          <a:effectLst/>
                          <a:latin typeface="+mn-lt"/>
                          <a:ea typeface="Calibri" panose="020F0502020204030204" pitchFamily="34" charset="0"/>
                          <a:cs typeface="Times New Roman" panose="02020603050405020304" pitchFamily="18" charset="0"/>
                        </a:rPr>
                      </a:br>
                      <a:r>
                        <a:rPr lang="en-US" sz="1200" b="1" dirty="0">
                          <a:solidFill>
                            <a:srgbClr val="FF0000"/>
                          </a:solidFill>
                          <a:effectLst/>
                          <a:latin typeface="+mn-lt"/>
                          <a:ea typeface="Calibri" panose="020F0502020204030204" pitchFamily="34" charset="0"/>
                          <a:cs typeface="Times New Roman" panose="02020603050405020304" pitchFamily="18" charset="0"/>
                        </a:rPr>
                        <a:t>(selected schools only)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rgbClr val="FF0000"/>
                          </a:solidFill>
                          <a:effectLst/>
                          <a:latin typeface="+mn-lt"/>
                        </a:rPr>
                        <a:t>1</a:t>
                      </a:r>
                      <a:endParaRPr lang="en-US" sz="1200" b="0"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rgbClr val="FF0000"/>
                          </a:solidFill>
                          <a:effectLst/>
                          <a:latin typeface="+mn-lt"/>
                        </a:rPr>
                        <a:t>65</a:t>
                      </a:r>
                      <a:endParaRPr lang="en-US" sz="1200" b="0"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2080507"/>
                  </a:ext>
                </a:extLst>
              </a:tr>
            </a:tbl>
          </a:graphicData>
        </a:graphic>
      </p:graphicFrame>
      <p:sp>
        <p:nvSpPr>
          <p:cNvPr id="3" name="Diagonal Stripe 2">
            <a:hlinkClick r:id="rId2"/>
            <a:extLst>
              <a:ext uri="{FF2B5EF4-FFF2-40B4-BE49-F238E27FC236}">
                <a16:creationId xmlns:a16="http://schemas.microsoft.com/office/drawing/2014/main" id="{3C02DB14-59AF-0661-B735-E210F7B54793}"/>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Arial" panose="020B0604020202020204" pitchFamily="34" charset="0"/>
              </a:rPr>
              <a:t>Unit Testing Times</a:t>
            </a:r>
          </a:p>
        </p:txBody>
      </p:sp>
    </p:spTree>
    <p:extLst>
      <p:ext uri="{BB962C8B-B14F-4D97-AF65-F5344CB8AC3E}">
        <p14:creationId xmlns:p14="http://schemas.microsoft.com/office/powerpoint/2010/main" val="3940239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Unit Testing Times – Calculated in PearsonAccess</a:t>
            </a:r>
            <a:r>
              <a:rPr lang="en-US" sz="2800" baseline="30000" dirty="0"/>
              <a:t>next</a:t>
            </a:r>
          </a:p>
        </p:txBody>
      </p:sp>
      <p:sp>
        <p:nvSpPr>
          <p:cNvPr id="7" name="Content Placeholder 6"/>
          <p:cNvSpPr>
            <a:spLocks noGrp="1"/>
          </p:cNvSpPr>
          <p:nvPr>
            <p:ph type="body" idx="1"/>
          </p:nvPr>
        </p:nvSpPr>
        <p:spPr>
          <a:xfrm>
            <a:off x="311702" y="1002633"/>
            <a:ext cx="5729676" cy="3180568"/>
          </a:xfrm>
        </p:spPr>
        <p:txBody>
          <a:bodyPr>
            <a:noAutofit/>
          </a:bodyPr>
          <a:lstStyle/>
          <a:p>
            <a:pPr marL="126997" indent="0">
              <a:buNone/>
            </a:pPr>
            <a:r>
              <a:rPr lang="en-US" sz="1400" i="1" dirty="0">
                <a:solidFill>
                  <a:schemeClr val="accent1">
                    <a:lumMod val="75000"/>
                  </a:schemeClr>
                </a:solidFill>
              </a:rPr>
              <a:t>**New in Spring 2026</a:t>
            </a:r>
            <a:r>
              <a:rPr lang="en-US" sz="1400" dirty="0"/>
              <a:t>:  Test timing is built-in to online forms. Test Administrators are no longer responsible for timing!</a:t>
            </a:r>
          </a:p>
          <a:p>
            <a:pPr marL="126997" indent="0">
              <a:buNone/>
            </a:pPr>
            <a:endParaRPr lang="en-US" sz="1400" dirty="0"/>
          </a:p>
          <a:p>
            <a:pPr marL="126997" indent="0">
              <a:buNone/>
            </a:pPr>
            <a:r>
              <a:rPr lang="en-US" sz="1400" i="1" dirty="0">
                <a:solidFill>
                  <a:schemeClr val="accent1">
                    <a:lumMod val="75000"/>
                  </a:schemeClr>
                </a:solidFill>
              </a:rPr>
              <a:t>**New in Spring 2026</a:t>
            </a:r>
            <a:r>
              <a:rPr lang="en-US" sz="1400" dirty="0">
                <a:solidFill>
                  <a:schemeClr val="accent1">
                    <a:lumMod val="75000"/>
                  </a:schemeClr>
                </a:solidFill>
              </a:rPr>
              <a:t>:  </a:t>
            </a:r>
            <a:r>
              <a:rPr lang="en-US" sz="1400" dirty="0"/>
              <a:t>Students can pause the test using a pause button. Pause button may be used more than once, but only for a total of 3 minutes.* After 3 minutes, the pause button is disabled and the test returns to the last item being worked on. </a:t>
            </a:r>
            <a:r>
              <a:rPr lang="en-US" sz="1400" dirty="0">
                <a:hlinkClick r:id="rId2"/>
              </a:rPr>
              <a:t>See TAM, page 12</a:t>
            </a:r>
            <a:r>
              <a:rPr lang="en-US" sz="1400" dirty="0"/>
              <a:t>. See </a:t>
            </a:r>
            <a:r>
              <a:rPr lang="en-US" sz="1400" dirty="0">
                <a:hlinkClick r:id="rId3"/>
              </a:rPr>
              <a:t>TAM, page 23</a:t>
            </a:r>
            <a:r>
              <a:rPr lang="en-US" sz="1400" dirty="0"/>
              <a:t> for SAY instructions regarding use of 3-minute pause feature.</a:t>
            </a:r>
          </a:p>
          <a:p>
            <a:pPr marL="126997" indent="0">
              <a:buNone/>
            </a:pPr>
            <a:endParaRPr lang="en-US" sz="1400" b="1" dirty="0"/>
          </a:p>
          <a:p>
            <a:pPr marL="126997" indent="0">
              <a:buNone/>
            </a:pPr>
            <a:r>
              <a:rPr lang="en-US" sz="1400" dirty="0"/>
              <a:t>If all students in a physical testing group complete the test unit before the maximum unit testing time is reached, the Test Administrator may end the test unit.</a:t>
            </a:r>
            <a:endParaRPr lang="en-US" sz="1400" b="1" dirty="0"/>
          </a:p>
        </p:txBody>
      </p:sp>
      <p:sp>
        <p:nvSpPr>
          <p:cNvPr id="6" name="TextBox 5">
            <a:extLst>
              <a:ext uri="{FF2B5EF4-FFF2-40B4-BE49-F238E27FC236}">
                <a16:creationId xmlns:a16="http://schemas.microsoft.com/office/drawing/2014/main" id="{B3B8B962-337C-D840-45CD-C51A4D53E147}"/>
              </a:ext>
            </a:extLst>
          </p:cNvPr>
          <p:cNvSpPr txBox="1"/>
          <p:nvPr/>
        </p:nvSpPr>
        <p:spPr>
          <a:xfrm>
            <a:off x="435762" y="4471810"/>
            <a:ext cx="7484238" cy="523220"/>
          </a:xfrm>
          <a:prstGeom prst="rect">
            <a:avLst/>
          </a:prstGeom>
          <a:solidFill>
            <a:schemeClr val="bg1"/>
          </a:solidFill>
        </p:spPr>
        <p:txBody>
          <a:bodyPr wrap="square" rtlCol="0">
            <a:spAutoFit/>
          </a:bodyPr>
          <a:lstStyle/>
          <a:p>
            <a:r>
              <a:rPr lang="en-US" dirty="0"/>
              <a:t>*</a:t>
            </a:r>
            <a:r>
              <a:rPr lang="en-US" i="1" dirty="0"/>
              <a:t>For accommodated paper testing, students may request to pause testing time for up to 3 minutes. Test Administrator tracks the 3-minute pause and adjusts the end time accordingly.</a:t>
            </a:r>
          </a:p>
        </p:txBody>
      </p:sp>
      <p:pic>
        <p:nvPicPr>
          <p:cNvPr id="9" name="Picture 8" descr="An image of the TestNav screen when the Pause Test button is utilized. The screen displays a calming image of a mountainous river valley with wildflowers in the foreground. Below the picture is displayed: &quot;Your test is paused. Selected Resume Test to continue testing.&quot; This is followed by the remaining &quot;pause&quot; time and a Resume Test button.">
            <a:extLst>
              <a:ext uri="{FF2B5EF4-FFF2-40B4-BE49-F238E27FC236}">
                <a16:creationId xmlns:a16="http://schemas.microsoft.com/office/drawing/2014/main" id="{B1632340-FB42-301B-905F-AE2B89F13E50}"/>
              </a:ext>
            </a:extLst>
          </p:cNvPr>
          <p:cNvPicPr>
            <a:picLocks noChangeAspect="1"/>
          </p:cNvPicPr>
          <p:nvPr/>
        </p:nvPicPr>
        <p:blipFill>
          <a:blip r:embed="rId4"/>
          <a:stretch>
            <a:fillRect/>
          </a:stretch>
        </p:blipFill>
        <p:spPr>
          <a:xfrm>
            <a:off x="6041378" y="1979017"/>
            <a:ext cx="3018234" cy="2303263"/>
          </a:xfrm>
          <a:prstGeom prst="rect">
            <a:avLst/>
          </a:prstGeom>
          <a:effectLst>
            <a:outerShdw blurRad="50800" dist="38100" dir="2700000" algn="tl" rotWithShape="0">
              <a:prstClr val="black">
                <a:alpha val="40000"/>
              </a:prstClr>
            </a:outerShdw>
          </a:effectLst>
        </p:spPr>
      </p:pic>
      <p:pic>
        <p:nvPicPr>
          <p:cNvPr id="11" name="Picture 10" descr="An image of the Pause Test button, the Timer feature with the remaining time displayed, the user's name, and the user menu button at the top of the TestNav screen. Timer hover text is displayed, which shows, &quot;Hide Timer&quot;.">
            <a:extLst>
              <a:ext uri="{FF2B5EF4-FFF2-40B4-BE49-F238E27FC236}">
                <a16:creationId xmlns:a16="http://schemas.microsoft.com/office/drawing/2014/main" id="{0F7ADBF0-104C-A1D2-ED44-DD525453B047}"/>
              </a:ext>
            </a:extLst>
          </p:cNvPr>
          <p:cNvPicPr>
            <a:picLocks noChangeAspect="1"/>
          </p:cNvPicPr>
          <p:nvPr/>
        </p:nvPicPr>
        <p:blipFill>
          <a:blip r:embed="rId5"/>
          <a:stretch>
            <a:fillRect/>
          </a:stretch>
        </p:blipFill>
        <p:spPr>
          <a:xfrm>
            <a:off x="6041378" y="981032"/>
            <a:ext cx="3018234" cy="9618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37837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94535-0F1E-DBF7-007A-F531279CF526}"/>
              </a:ext>
            </a:extLst>
          </p:cNvPr>
          <p:cNvSpPr>
            <a:spLocks noGrp="1"/>
          </p:cNvSpPr>
          <p:nvPr>
            <p:ph type="title"/>
          </p:nvPr>
        </p:nvSpPr>
        <p:spPr/>
        <p:txBody>
          <a:bodyPr/>
          <a:lstStyle/>
          <a:p>
            <a:r>
              <a:rPr lang="en-US" dirty="0"/>
              <a:t>Administration Policies</a:t>
            </a:r>
          </a:p>
        </p:txBody>
      </p:sp>
    </p:spTree>
    <p:extLst>
      <p:ext uri="{BB962C8B-B14F-4D97-AF65-F5344CB8AC3E}">
        <p14:creationId xmlns:p14="http://schemas.microsoft.com/office/powerpoint/2010/main" val="2997857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7D2C6-694F-3A8C-437B-E6D93D98DFB9}"/>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B4046C6-4887-1765-31EF-80E4D8AB62A9}"/>
              </a:ext>
            </a:extLst>
          </p:cNvPr>
          <p:cNvSpPr>
            <a:spLocks noGrp="1"/>
          </p:cNvSpPr>
          <p:nvPr>
            <p:ph type="body" idx="2"/>
          </p:nvPr>
        </p:nvSpPr>
        <p:spPr>
          <a:xfrm>
            <a:off x="311702" y="926070"/>
            <a:ext cx="3999900" cy="410362"/>
          </a:xfrm>
        </p:spPr>
        <p:txBody>
          <a:bodyPr>
            <a:normAutofit fontScale="85000" lnSpcReduction="20000"/>
          </a:bodyPr>
          <a:lstStyle/>
          <a:p>
            <a:pPr marL="0" indent="0">
              <a:buNone/>
            </a:pPr>
            <a:r>
              <a:rPr lang="en-US" sz="1800" b="1" dirty="0"/>
              <a:t>Active Test Administrators:</a:t>
            </a:r>
          </a:p>
        </p:txBody>
      </p:sp>
      <p:sp>
        <p:nvSpPr>
          <p:cNvPr id="4" name="Slide Number Placeholder 3" hidden="1">
            <a:extLst>
              <a:ext uri="{FF2B5EF4-FFF2-40B4-BE49-F238E27FC236}">
                <a16:creationId xmlns:a16="http://schemas.microsoft.com/office/drawing/2014/main" id="{387C3299-B617-1470-B0BC-55945C7CC8D9}"/>
              </a:ext>
            </a:extLst>
          </p:cNvPr>
          <p:cNvSpPr>
            <a:spLocks noGrp="1"/>
          </p:cNvSpPr>
          <p:nvPr>
            <p:ph type="sldNum" idx="12"/>
          </p:nvPr>
        </p:nvSpPr>
        <p:spPr/>
        <p:txBody>
          <a:bodyPr>
            <a:normAutofit/>
          </a:bodyPr>
          <a:lstStyle/>
          <a:p>
            <a:pPr>
              <a:lnSpc>
                <a:spcPct val="90000"/>
              </a:lnSpc>
              <a:spcAft>
                <a:spcPts val="600"/>
              </a:spcAft>
            </a:pPr>
            <a:fld id="{C479D5F6-EDCB-402A-AC08-4943A1820E8F}" type="slidenum">
              <a:rPr lang="en-US" sz="300" smtClean="0"/>
              <a:pPr>
                <a:lnSpc>
                  <a:spcPct val="90000"/>
                </a:lnSpc>
                <a:spcAft>
                  <a:spcPts val="600"/>
                </a:spcAft>
              </a:pPr>
              <a:t>24</a:t>
            </a:fld>
            <a:endParaRPr lang="en-US" sz="300" dirty="0"/>
          </a:p>
        </p:txBody>
      </p:sp>
      <p:sp>
        <p:nvSpPr>
          <p:cNvPr id="5" name="Title 4">
            <a:extLst>
              <a:ext uri="{FF2B5EF4-FFF2-40B4-BE49-F238E27FC236}">
                <a16:creationId xmlns:a16="http://schemas.microsoft.com/office/drawing/2014/main" id="{22E3B680-10C0-2893-59C0-067E708F3411}"/>
              </a:ext>
            </a:extLst>
          </p:cNvPr>
          <p:cNvSpPr>
            <a:spLocks noGrp="1"/>
          </p:cNvSpPr>
          <p:nvPr>
            <p:ph type="title"/>
          </p:nvPr>
        </p:nvSpPr>
        <p:spPr/>
        <p:txBody>
          <a:bodyPr wrap="square" anchor="ctr">
            <a:normAutofit/>
          </a:bodyPr>
          <a:lstStyle/>
          <a:p>
            <a:pPr>
              <a:lnSpc>
                <a:spcPct val="90000"/>
              </a:lnSpc>
            </a:pPr>
            <a:r>
              <a:rPr lang="en-US" sz="2800" dirty="0"/>
              <a:t>Active Administration</a:t>
            </a:r>
          </a:p>
        </p:txBody>
      </p:sp>
      <p:graphicFrame>
        <p:nvGraphicFramePr>
          <p:cNvPr id="9" name="Content Placeholder 1" descr="Ensure students have all necessary materials for each unit&#10;Ensure a standardized testing environment&#10;Read SAY directions exactly as written&#10;Move throughout the room during testing&#10;Re-read/clarify SAY directions when asked by students&#10;Use proximity to keep students on task&#10;Use “continue working” script">
            <a:extLst>
              <a:ext uri="{FF2B5EF4-FFF2-40B4-BE49-F238E27FC236}">
                <a16:creationId xmlns:a16="http://schemas.microsoft.com/office/drawing/2014/main" id="{C38B42CF-A505-9338-E331-3BEDEF85E42F}"/>
              </a:ext>
            </a:extLst>
          </p:cNvPr>
          <p:cNvGraphicFramePr/>
          <p:nvPr>
            <p:extLst>
              <p:ext uri="{D42A27DB-BD31-4B8C-83A1-F6EECF244321}">
                <p14:modId xmlns:p14="http://schemas.microsoft.com/office/powerpoint/2010/main" val="1206734920"/>
              </p:ext>
            </p:extLst>
          </p:nvPr>
        </p:nvGraphicFramePr>
        <p:xfrm>
          <a:off x="1383324" y="1248482"/>
          <a:ext cx="6377351" cy="30861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1261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E6D10-DE63-B17E-D783-95853457DBC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C33645-A568-8DF8-D4DB-16DF01B6982B}"/>
              </a:ext>
            </a:extLst>
          </p:cNvPr>
          <p:cNvSpPr>
            <a:spLocks noGrp="1"/>
          </p:cNvSpPr>
          <p:nvPr>
            <p:ph type="body" idx="1"/>
          </p:nvPr>
        </p:nvSpPr>
        <p:spPr>
          <a:xfrm>
            <a:off x="128954" y="943412"/>
            <a:ext cx="8886092" cy="3112774"/>
          </a:xfrm>
        </p:spPr>
        <p:txBody>
          <a:bodyPr wrap="square" numCol="2" anchor="t">
            <a:noAutofit/>
          </a:bodyPr>
          <a:lstStyle/>
          <a:p>
            <a:pPr marL="0" indent="0">
              <a:lnSpc>
                <a:spcPct val="105000"/>
              </a:lnSpc>
              <a:spcAft>
                <a:spcPts val="600"/>
              </a:spcAft>
              <a:buNone/>
            </a:pPr>
            <a:r>
              <a:rPr lang="en-US" b="1" dirty="0"/>
              <a:t>Test Administrators May Not:</a:t>
            </a:r>
          </a:p>
          <a:p>
            <a:pPr>
              <a:lnSpc>
                <a:spcPct val="105000"/>
              </a:lnSpc>
              <a:spcAft>
                <a:spcPts val="600"/>
              </a:spcAft>
              <a:buBlip>
                <a:blip r:embed="rId2"/>
              </a:buBlip>
              <a:defRPr/>
            </a:pPr>
            <a:r>
              <a:rPr lang="en-US" dirty="0"/>
              <a:t>Provide feedback or coach students</a:t>
            </a:r>
          </a:p>
          <a:p>
            <a:pPr>
              <a:lnSpc>
                <a:spcPct val="105000"/>
              </a:lnSpc>
              <a:spcAft>
                <a:spcPts val="600"/>
              </a:spcAft>
              <a:buBlip>
                <a:blip r:embed="rId2"/>
              </a:buBlip>
              <a:defRPr/>
            </a:pPr>
            <a:r>
              <a:rPr lang="en-US" dirty="0"/>
              <a:t>Clarify test questions</a:t>
            </a:r>
          </a:p>
          <a:p>
            <a:pPr>
              <a:lnSpc>
                <a:spcPct val="105000"/>
              </a:lnSpc>
              <a:spcAft>
                <a:spcPts val="600"/>
              </a:spcAft>
              <a:buBlip>
                <a:blip r:embed="rId2"/>
              </a:buBlip>
              <a:defRPr/>
            </a:pPr>
            <a:r>
              <a:rPr lang="en-US" dirty="0"/>
              <a:t>Answer content related questions</a:t>
            </a:r>
          </a:p>
          <a:p>
            <a:pPr>
              <a:lnSpc>
                <a:spcPct val="105000"/>
              </a:lnSpc>
              <a:spcAft>
                <a:spcPts val="600"/>
              </a:spcAft>
              <a:buBlip>
                <a:blip r:embed="rId2"/>
              </a:buBlip>
              <a:defRPr/>
            </a:pPr>
            <a:r>
              <a:rPr lang="en-US" dirty="0"/>
              <a:t>Interfere with students’ demonstration of skills</a:t>
            </a:r>
          </a:p>
          <a:p>
            <a:pPr>
              <a:lnSpc>
                <a:spcPct val="105000"/>
              </a:lnSpc>
              <a:spcAft>
                <a:spcPts val="600"/>
              </a:spcAft>
              <a:buBlip>
                <a:blip r:embed="rId2"/>
              </a:buBlip>
              <a:defRPr/>
            </a:pPr>
            <a:r>
              <a:rPr lang="en-US" dirty="0"/>
              <a:t>Interact with students in any way that would impact student responses</a:t>
            </a:r>
          </a:p>
          <a:p>
            <a:pPr>
              <a:lnSpc>
                <a:spcPct val="105000"/>
              </a:lnSpc>
              <a:spcAft>
                <a:spcPts val="600"/>
              </a:spcAft>
              <a:buBlip>
                <a:blip r:embed="rId2"/>
              </a:buBlip>
              <a:defRPr/>
            </a:pPr>
            <a:r>
              <a:rPr lang="en-US" dirty="0"/>
              <a:t>Engage in other tasks during test sessions</a:t>
            </a:r>
          </a:p>
          <a:p>
            <a:pPr>
              <a:lnSpc>
                <a:spcPct val="105000"/>
              </a:lnSpc>
              <a:spcAft>
                <a:spcPts val="600"/>
              </a:spcAft>
              <a:buBlip>
                <a:blip r:embed="rId2"/>
              </a:buBlip>
              <a:defRPr/>
            </a:pPr>
            <a:r>
              <a:rPr lang="en-US" dirty="0"/>
              <a:t>Leave test materials unsecured</a:t>
            </a:r>
          </a:p>
          <a:p>
            <a:pPr>
              <a:lnSpc>
                <a:spcPct val="105000"/>
              </a:lnSpc>
              <a:spcAft>
                <a:spcPts val="600"/>
              </a:spcAft>
              <a:buBlip>
                <a:blip r:embed="rId2"/>
              </a:buBlip>
              <a:defRPr/>
            </a:pPr>
            <a:r>
              <a:rPr lang="en-US" dirty="0"/>
              <a:t>Read sources, passages, questions, or student responses to self or students* before, during or after testing</a:t>
            </a:r>
          </a:p>
          <a:p>
            <a:pPr>
              <a:lnSpc>
                <a:spcPct val="105000"/>
              </a:lnSpc>
              <a:spcAft>
                <a:spcPts val="600"/>
              </a:spcAft>
              <a:buBlip>
                <a:blip r:embed="rId2"/>
              </a:buBlip>
              <a:defRPr/>
            </a:pPr>
            <a:r>
              <a:rPr lang="en-US" dirty="0"/>
              <a:t>View,* score (formally or informally), or comment on student responses</a:t>
            </a:r>
          </a:p>
          <a:p>
            <a:pPr>
              <a:lnSpc>
                <a:spcPct val="105000"/>
              </a:lnSpc>
              <a:spcAft>
                <a:spcPts val="600"/>
              </a:spcAft>
              <a:buBlip>
                <a:blip r:embed="rId2"/>
              </a:buBlip>
              <a:defRPr/>
            </a:pPr>
            <a:r>
              <a:rPr lang="en-US" dirty="0"/>
              <a:t>Allow students to communicate with each other in any way, or use prohibited materials</a:t>
            </a:r>
          </a:p>
          <a:p>
            <a:pPr>
              <a:lnSpc>
                <a:spcPct val="105000"/>
              </a:lnSpc>
              <a:spcAft>
                <a:spcPts val="600"/>
              </a:spcAft>
              <a:buBlip>
                <a:blip r:embed="rId2"/>
              </a:buBlip>
              <a:defRPr/>
            </a:pPr>
            <a:r>
              <a:rPr lang="en-US" dirty="0"/>
              <a:t>Discuss or disclose test content through verbal exchange, email, social media, or any form of communication</a:t>
            </a:r>
          </a:p>
          <a:p>
            <a:pPr>
              <a:lnSpc>
                <a:spcPct val="105000"/>
              </a:lnSpc>
              <a:spcAft>
                <a:spcPts val="600"/>
              </a:spcAft>
              <a:buBlip>
                <a:blip r:embed="rId2"/>
              </a:buBlip>
              <a:defRPr/>
            </a:pPr>
            <a:r>
              <a:rPr lang="en-US" dirty="0"/>
              <a:t>Download any part of the assessments*</a:t>
            </a:r>
          </a:p>
          <a:p>
            <a:pPr marL="139697" indent="0" algn="r">
              <a:lnSpc>
                <a:spcPct val="105000"/>
              </a:lnSpc>
              <a:spcAft>
                <a:spcPts val="600"/>
              </a:spcAft>
              <a:buNone/>
              <a:defRPr/>
            </a:pPr>
            <a:endParaRPr lang="en-US" dirty="0"/>
          </a:p>
          <a:p>
            <a:pPr marL="139697" indent="0" algn="r">
              <a:lnSpc>
                <a:spcPct val="105000"/>
              </a:lnSpc>
              <a:spcAft>
                <a:spcPts val="600"/>
              </a:spcAft>
              <a:buNone/>
              <a:defRPr/>
            </a:pPr>
            <a:endParaRPr lang="en-US" dirty="0"/>
          </a:p>
          <a:p>
            <a:pPr marL="139697" indent="0" algn="r">
              <a:lnSpc>
                <a:spcPct val="105000"/>
              </a:lnSpc>
              <a:spcAft>
                <a:spcPts val="600"/>
              </a:spcAft>
              <a:buNone/>
              <a:defRPr/>
            </a:pPr>
            <a:r>
              <a:rPr lang="en-US" dirty="0"/>
              <a:t>*Except as part of specific accommodations</a:t>
            </a:r>
          </a:p>
          <a:p>
            <a:pPr>
              <a:lnSpc>
                <a:spcPct val="105000"/>
              </a:lnSpc>
              <a:spcAft>
                <a:spcPts val="600"/>
              </a:spcAft>
            </a:pPr>
            <a:endParaRPr lang="en-US" dirty="0"/>
          </a:p>
        </p:txBody>
      </p:sp>
      <p:sp>
        <p:nvSpPr>
          <p:cNvPr id="4" name="Slide Number Placeholder 3" hidden="1">
            <a:extLst>
              <a:ext uri="{FF2B5EF4-FFF2-40B4-BE49-F238E27FC236}">
                <a16:creationId xmlns:a16="http://schemas.microsoft.com/office/drawing/2014/main" id="{EC3CBD88-BFEF-0043-D10D-62EA347E7284}"/>
              </a:ext>
            </a:extLst>
          </p:cNvPr>
          <p:cNvSpPr>
            <a:spLocks noGrp="1"/>
          </p:cNvSpPr>
          <p:nvPr>
            <p:ph type="sldNum" idx="12"/>
          </p:nvPr>
        </p:nvSpPr>
        <p:spPr/>
        <p:txBody>
          <a:bodyPr>
            <a:normAutofit/>
          </a:bodyPr>
          <a:lstStyle/>
          <a:p>
            <a:pPr>
              <a:lnSpc>
                <a:spcPct val="90000"/>
              </a:lnSpc>
              <a:spcAft>
                <a:spcPts val="600"/>
              </a:spcAft>
            </a:pPr>
            <a:fld id="{C479D5F6-EDCB-402A-AC08-4943A1820E8F}" type="slidenum">
              <a:rPr lang="en-US" sz="300" smtClean="0"/>
              <a:pPr>
                <a:lnSpc>
                  <a:spcPct val="90000"/>
                </a:lnSpc>
                <a:spcAft>
                  <a:spcPts val="600"/>
                </a:spcAft>
              </a:pPr>
              <a:t>25</a:t>
            </a:fld>
            <a:endParaRPr lang="en-US" sz="300" dirty="0"/>
          </a:p>
        </p:txBody>
      </p:sp>
      <p:sp>
        <p:nvSpPr>
          <p:cNvPr id="5" name="Title 4">
            <a:extLst>
              <a:ext uri="{FF2B5EF4-FFF2-40B4-BE49-F238E27FC236}">
                <a16:creationId xmlns:a16="http://schemas.microsoft.com/office/drawing/2014/main" id="{E0391534-3B31-8455-0BDF-966A51D2B279}"/>
              </a:ext>
            </a:extLst>
          </p:cNvPr>
          <p:cNvSpPr>
            <a:spLocks noGrp="1"/>
          </p:cNvSpPr>
          <p:nvPr>
            <p:ph type="title"/>
          </p:nvPr>
        </p:nvSpPr>
        <p:spPr/>
        <p:txBody>
          <a:bodyPr wrap="square" anchor="ctr">
            <a:normAutofit/>
          </a:bodyPr>
          <a:lstStyle/>
          <a:p>
            <a:pPr>
              <a:lnSpc>
                <a:spcPct val="90000"/>
              </a:lnSpc>
            </a:pPr>
            <a:r>
              <a:rPr lang="en-US" sz="2800" dirty="0"/>
              <a:t>Prohibited Activities</a:t>
            </a:r>
          </a:p>
        </p:txBody>
      </p:sp>
    </p:spTree>
    <p:extLst>
      <p:ext uri="{BB962C8B-B14F-4D97-AF65-F5344CB8AC3E}">
        <p14:creationId xmlns:p14="http://schemas.microsoft.com/office/powerpoint/2010/main" val="3089944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Guidelines for Breaks</a:t>
            </a:r>
          </a:p>
        </p:txBody>
      </p:sp>
      <p:sp>
        <p:nvSpPr>
          <p:cNvPr id="10" name="Subtitle 9">
            <a:extLst>
              <a:ext uri="{FF2B5EF4-FFF2-40B4-BE49-F238E27FC236}">
                <a16:creationId xmlns:a16="http://schemas.microsoft.com/office/drawing/2014/main" id="{8B959A57-5AB8-CCB1-89DD-AC3A32E6C941}"/>
              </a:ext>
            </a:extLst>
          </p:cNvPr>
          <p:cNvSpPr>
            <a:spLocks noGrp="1"/>
          </p:cNvSpPr>
          <p:nvPr>
            <p:ph type="subTitle" idx="1"/>
          </p:nvPr>
        </p:nvSpPr>
        <p:spPr/>
        <p:txBody>
          <a:bodyPr>
            <a:normAutofit/>
          </a:bodyPr>
          <a:lstStyle/>
          <a:p>
            <a:pPr algn="l"/>
            <a:r>
              <a:rPr lang="en-US" sz="1800" dirty="0"/>
              <a:t>Example: Grade 11 Science</a:t>
            </a:r>
          </a:p>
        </p:txBody>
      </p:sp>
      <p:sp>
        <p:nvSpPr>
          <p:cNvPr id="6" name="Text Placeholder 5">
            <a:extLst>
              <a:ext uri="{FF2B5EF4-FFF2-40B4-BE49-F238E27FC236}">
                <a16:creationId xmlns:a16="http://schemas.microsoft.com/office/drawing/2014/main" id="{4FD5B7F2-2659-1DA6-46BE-419F56A55FF5}"/>
              </a:ext>
            </a:extLst>
          </p:cNvPr>
          <p:cNvSpPr>
            <a:spLocks noGrp="1"/>
          </p:cNvSpPr>
          <p:nvPr>
            <p:ph type="body" idx="2"/>
          </p:nvPr>
        </p:nvSpPr>
        <p:spPr/>
        <p:txBody>
          <a:bodyPr>
            <a:noAutofit/>
          </a:bodyPr>
          <a:lstStyle/>
          <a:p>
            <a:pPr marL="214313" indent="-214313">
              <a:buClr>
                <a:sysClr val="windowText" lastClr="000000"/>
              </a:buClr>
              <a:buFont typeface="Arial" panose="020B0604020202020204" pitchFamily="34" charset="0"/>
              <a:buChar char="•"/>
              <a:defRPr/>
            </a:pPr>
            <a:r>
              <a:rPr lang="en-US" sz="1200" dirty="0">
                <a:solidFill>
                  <a:sysClr val="windowText" lastClr="000000"/>
                </a:solidFill>
                <a:latin typeface="+mn-lt"/>
              </a:rPr>
              <a:t>Scheduled breaks may occur between units</a:t>
            </a:r>
          </a:p>
          <a:p>
            <a:pPr>
              <a:buClr>
                <a:sysClr val="windowText" lastClr="000000"/>
              </a:buClr>
              <a:defRPr/>
            </a:pPr>
            <a:endParaRPr lang="en-US" sz="1200" dirty="0">
              <a:solidFill>
                <a:sysClr val="windowText" lastClr="000000"/>
              </a:solidFill>
              <a:latin typeface="+mn-lt"/>
            </a:endParaRPr>
          </a:p>
          <a:p>
            <a:pPr marL="214313" indent="-214313">
              <a:buClr>
                <a:sysClr val="windowText" lastClr="000000"/>
              </a:buClr>
              <a:buFont typeface="Arial" panose="020B0604020202020204" pitchFamily="34" charset="0"/>
              <a:buChar char="•"/>
              <a:defRPr/>
            </a:pPr>
            <a:r>
              <a:rPr lang="en-US" sz="1200" b="1" dirty="0">
                <a:latin typeface="+mn-lt"/>
              </a:rPr>
              <a:t>Students may not have access to cell phones during scheduled breaks</a:t>
            </a:r>
          </a:p>
          <a:p>
            <a:pPr>
              <a:buClr>
                <a:sysClr val="windowText" lastClr="000000"/>
              </a:buClr>
              <a:defRPr/>
            </a:pPr>
            <a:endParaRPr lang="en-US" sz="1200" dirty="0">
              <a:solidFill>
                <a:sysClr val="windowText" lastClr="000000"/>
              </a:solidFill>
              <a:latin typeface="+mn-lt"/>
            </a:endParaRPr>
          </a:p>
          <a:p>
            <a:pPr marL="214313" indent="-214313">
              <a:buClr>
                <a:sysClr val="windowText" lastClr="000000"/>
              </a:buClr>
              <a:buFont typeface="Arial" panose="020B0604020202020204" pitchFamily="34" charset="0"/>
              <a:buChar char="•"/>
              <a:defRPr/>
            </a:pPr>
            <a:r>
              <a:rPr lang="en-US" sz="1200" dirty="0">
                <a:solidFill>
                  <a:sysClr val="windowText" lastClr="000000"/>
                </a:solidFill>
                <a:latin typeface="+mn-lt"/>
              </a:rPr>
              <a:t>During each unit, students have access to a “pause” feature which allows them up to 3 minutes of time</a:t>
            </a:r>
          </a:p>
          <a:p>
            <a:pPr marL="557213" lvl="1" indent="-214313">
              <a:buClr>
                <a:sysClr val="windowText" lastClr="000000"/>
              </a:buClr>
              <a:buFont typeface="Arial" panose="020B0604020202020204" pitchFamily="34" charset="0"/>
              <a:buChar char="•"/>
              <a:defRPr/>
            </a:pPr>
            <a:r>
              <a:rPr lang="en-US" sz="1200" dirty="0">
                <a:solidFill>
                  <a:sysClr val="windowText" lastClr="000000"/>
                </a:solidFill>
                <a:latin typeface="+mn-lt"/>
              </a:rPr>
              <a:t>Pause feature stops testing time for the unit, but only for up to 3 minutes</a:t>
            </a:r>
          </a:p>
          <a:p>
            <a:pPr marL="557213" lvl="1" indent="-214313">
              <a:buClr>
                <a:sysClr val="windowText" lastClr="000000"/>
              </a:buClr>
              <a:buFont typeface="Arial" panose="020B0604020202020204" pitchFamily="34" charset="0"/>
              <a:buChar char="•"/>
              <a:defRPr/>
            </a:pPr>
            <a:r>
              <a:rPr lang="en-US" sz="1200" dirty="0">
                <a:solidFill>
                  <a:sysClr val="windowText" lastClr="000000"/>
                </a:solidFill>
                <a:latin typeface="+mn-lt"/>
              </a:rPr>
              <a:t>The 3 minutes need not be used consecutively (e.g., a student may pause their test twice, once for 1 minute and again for 2 minutes)</a:t>
            </a:r>
          </a:p>
          <a:p>
            <a:pPr marL="557213" lvl="1" indent="-214313">
              <a:buClr>
                <a:sysClr val="windowText" lastClr="000000"/>
              </a:buClr>
              <a:buFont typeface="Arial" panose="020B0604020202020204" pitchFamily="34" charset="0"/>
              <a:buChar char="•"/>
              <a:defRPr/>
            </a:pPr>
            <a:r>
              <a:rPr lang="en-US" sz="1200" dirty="0">
                <a:solidFill>
                  <a:sysClr val="windowText" lastClr="000000"/>
                </a:solidFill>
                <a:latin typeface="+mn-lt"/>
              </a:rPr>
              <a:t>For accommodated paper testing, the test administrator tracks student break time, up to a total of 3 minutes</a:t>
            </a:r>
          </a:p>
          <a:p>
            <a:pPr marL="557213" lvl="1" indent="-214313">
              <a:buClr>
                <a:sysClr val="windowText" lastClr="000000"/>
              </a:buClr>
              <a:buFont typeface="Arial" panose="020B0604020202020204" pitchFamily="34" charset="0"/>
              <a:buChar char="•"/>
              <a:defRPr/>
            </a:pPr>
            <a:endParaRPr lang="en-US" sz="1200" dirty="0">
              <a:solidFill>
                <a:sysClr val="windowText" lastClr="000000"/>
              </a:solidFill>
              <a:latin typeface="+mn-lt"/>
            </a:endParaRPr>
          </a:p>
          <a:p>
            <a:pPr marL="214313" indent="-214313">
              <a:buClr>
                <a:sysClr val="windowText" lastClr="000000"/>
              </a:buClr>
              <a:defRPr/>
            </a:pPr>
            <a:r>
              <a:rPr lang="en-US" sz="1200" dirty="0">
                <a:solidFill>
                  <a:sysClr val="windowText" lastClr="000000"/>
                </a:solidFill>
                <a:latin typeface="+mn-lt"/>
              </a:rPr>
              <a:t>Restroom breaks during testing do not stop the clock unless the pause feature is utilized</a:t>
            </a:r>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26</a:t>
            </a:fld>
            <a:endParaRPr lang="en-US" dirty="0"/>
          </a:p>
        </p:txBody>
      </p:sp>
      <p:graphicFrame>
        <p:nvGraphicFramePr>
          <p:cNvPr id="8" name="Content Placeholder 4">
            <a:extLst>
              <a:ext uri="{FF2B5EF4-FFF2-40B4-BE49-F238E27FC236}">
                <a16:creationId xmlns:a16="http://schemas.microsoft.com/office/drawing/2014/main" id="{18551559-7997-CCD3-9317-363BFE670CE9}"/>
              </a:ext>
            </a:extLst>
          </p:cNvPr>
          <p:cNvGraphicFramePr>
            <a:graphicFrameLocks/>
          </p:cNvGraphicFramePr>
          <p:nvPr>
            <p:extLst>
              <p:ext uri="{D42A27DB-BD31-4B8C-83A1-F6EECF244321}">
                <p14:modId xmlns:p14="http://schemas.microsoft.com/office/powerpoint/2010/main" val="3857827295"/>
              </p:ext>
            </p:extLst>
          </p:nvPr>
        </p:nvGraphicFramePr>
        <p:xfrm>
          <a:off x="462919" y="3357827"/>
          <a:ext cx="3650362" cy="1360695"/>
        </p:xfrm>
        <a:graphic>
          <a:graphicData uri="http://schemas.openxmlformats.org/drawingml/2006/table">
            <a:tbl>
              <a:tblPr firstRow="1" bandRow="1">
                <a:tableStyleId>{5FD0F851-EC5A-4D38-B0AD-8093EC10F338}</a:tableStyleId>
              </a:tblPr>
              <a:tblGrid>
                <a:gridCol w="1459744">
                  <a:extLst>
                    <a:ext uri="{9D8B030D-6E8A-4147-A177-3AD203B41FA5}">
                      <a16:colId xmlns:a16="http://schemas.microsoft.com/office/drawing/2014/main" val="3609024828"/>
                    </a:ext>
                  </a:extLst>
                </a:gridCol>
                <a:gridCol w="2190618">
                  <a:extLst>
                    <a:ext uri="{9D8B030D-6E8A-4147-A177-3AD203B41FA5}">
                      <a16:colId xmlns:a16="http://schemas.microsoft.com/office/drawing/2014/main" val="3586515856"/>
                    </a:ext>
                  </a:extLst>
                </a:gridCol>
              </a:tblGrid>
              <a:tr h="96018">
                <a:tc>
                  <a:txBody>
                    <a:bodyPr/>
                    <a:lstStyle/>
                    <a:p>
                      <a:pPr algn="ctr"/>
                      <a:r>
                        <a:rPr lang="en-US" sz="1200" dirty="0">
                          <a:latin typeface="+mn-lt"/>
                        </a:rPr>
                        <a:t>Activity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tc>
                  <a:txBody>
                    <a:bodyPr/>
                    <a:lstStyle/>
                    <a:p>
                      <a:pPr algn="ctr"/>
                      <a:r>
                        <a:rPr lang="en-US" sz="1200" dirty="0">
                          <a:latin typeface="+mn-lt"/>
                        </a:rPr>
                        <a:t>Time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796176093"/>
                  </a:ext>
                </a:extLst>
              </a:tr>
              <a:tr h="369745">
                <a:tc>
                  <a:txBody>
                    <a:bodyPr/>
                    <a:lstStyle/>
                    <a:p>
                      <a:r>
                        <a:rPr lang="en-US" sz="1200" dirty="0">
                          <a:latin typeface="+mn-lt"/>
                        </a:rPr>
                        <a:t>Unit 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mn-lt"/>
                        </a:rPr>
                        <a:t>8:00 a.m. to 8:50 a.m.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0845078"/>
                  </a:ext>
                </a:extLst>
              </a:tr>
              <a:tr h="369745">
                <a:tc>
                  <a:txBody>
                    <a:bodyPr/>
                    <a:lstStyle/>
                    <a:p>
                      <a:r>
                        <a:rPr lang="en-US" sz="1200" dirty="0">
                          <a:latin typeface="+mn-lt"/>
                        </a:rPr>
                        <a:t>Scheduled Break</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mn-lt"/>
                        </a:rPr>
                        <a:t>8:50 a.m. to 9:05 a.m.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436513"/>
                  </a:ext>
                </a:extLst>
              </a:tr>
              <a:tr h="369745">
                <a:tc>
                  <a:txBody>
                    <a:bodyPr/>
                    <a:lstStyle/>
                    <a:p>
                      <a:r>
                        <a:rPr lang="en-US" sz="1200" dirty="0">
                          <a:latin typeface="+mn-lt"/>
                        </a:rPr>
                        <a:t>Unit 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mn-lt"/>
                        </a:rPr>
                        <a:t>9:05 a.m. to 9:55 a.m.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5592322"/>
                  </a:ext>
                </a:extLst>
              </a:tr>
            </a:tbl>
          </a:graphicData>
        </a:graphic>
      </p:graphicFrame>
    </p:spTree>
    <p:extLst>
      <p:ext uri="{BB962C8B-B14F-4D97-AF65-F5344CB8AC3E}">
        <p14:creationId xmlns:p14="http://schemas.microsoft.com/office/powerpoint/2010/main" val="1396408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D18F9-666A-5D41-ADCF-3D6402F416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265F51-7E83-6446-134E-7FB198CC819D}"/>
              </a:ext>
            </a:extLst>
          </p:cNvPr>
          <p:cNvSpPr>
            <a:spLocks noGrp="1"/>
          </p:cNvSpPr>
          <p:nvPr>
            <p:ph type="title"/>
          </p:nvPr>
        </p:nvSpPr>
        <p:spPr/>
        <p:txBody>
          <a:bodyPr>
            <a:normAutofit/>
          </a:bodyPr>
          <a:lstStyle/>
          <a:p>
            <a:r>
              <a:rPr lang="en-US" sz="2800" dirty="0"/>
              <a:t>Make-up Testing</a:t>
            </a:r>
          </a:p>
        </p:txBody>
      </p:sp>
      <p:sp>
        <p:nvSpPr>
          <p:cNvPr id="3" name="Content Placeholder 2">
            <a:extLst>
              <a:ext uri="{FF2B5EF4-FFF2-40B4-BE49-F238E27FC236}">
                <a16:creationId xmlns:a16="http://schemas.microsoft.com/office/drawing/2014/main" id="{3DC0D416-9380-E89F-70CA-D3394D32879B}"/>
              </a:ext>
            </a:extLst>
          </p:cNvPr>
          <p:cNvSpPr>
            <a:spLocks noGrp="1"/>
          </p:cNvSpPr>
          <p:nvPr>
            <p:ph type="body" idx="1"/>
          </p:nvPr>
        </p:nvSpPr>
        <p:spPr>
          <a:xfrm>
            <a:off x="311702" y="1008185"/>
            <a:ext cx="8487741" cy="3179090"/>
          </a:xfrm>
        </p:spPr>
        <p:txBody>
          <a:bodyPr>
            <a:noAutofit/>
          </a:bodyPr>
          <a:lstStyle/>
          <a:p>
            <a:pPr marL="285750" indent="-285750">
              <a:lnSpc>
                <a:spcPct val="100000"/>
              </a:lnSpc>
              <a:buClr>
                <a:sysClr val="windowText" lastClr="000000"/>
              </a:buClr>
              <a:defRPr/>
            </a:pPr>
            <a:r>
              <a:rPr lang="en-US" dirty="0">
                <a:solidFill>
                  <a:sysClr val="windowText" lastClr="000000"/>
                </a:solidFill>
              </a:rPr>
              <a:t>Students who are absent, become ill, or can no longer test because of classroom, school, or technical interruptions during originally scheduled units may utilize make-up testing</a:t>
            </a:r>
          </a:p>
          <a:p>
            <a:pPr marL="628650" lvl="1" indent="-285750">
              <a:lnSpc>
                <a:spcPct val="100000"/>
              </a:lnSpc>
              <a:buClr>
                <a:sysClr val="windowText" lastClr="000000"/>
              </a:buClr>
              <a:buFont typeface="Arial" panose="020B0604020202020204" pitchFamily="34" charset="0"/>
              <a:buChar char="•"/>
              <a:defRPr/>
            </a:pPr>
            <a:r>
              <a:rPr lang="en-US" sz="1600" dirty="0">
                <a:solidFill>
                  <a:schemeClr val="accent1"/>
                </a:solidFill>
                <a:latin typeface="+mn-lt"/>
                <a:cs typeface="Arial" panose="020B0604020202020204" pitchFamily="34" charset="0"/>
              </a:rPr>
              <a:t>This includes students who had to leave unexpectedly in the middle of a unit (e.g., parent picks up for appointment)</a:t>
            </a:r>
          </a:p>
          <a:p>
            <a:pPr marL="628650" lvl="1" indent="-285750">
              <a:lnSpc>
                <a:spcPct val="100000"/>
              </a:lnSpc>
              <a:buClr>
                <a:sysClr val="windowText" lastClr="000000"/>
              </a:buClr>
              <a:buFont typeface="Arial" panose="020B0604020202020204" pitchFamily="34" charset="0"/>
              <a:buChar char="•"/>
              <a:defRPr/>
            </a:pPr>
            <a:r>
              <a:rPr lang="en-US" sz="1600" dirty="0">
                <a:solidFill>
                  <a:sysClr val="windowText" lastClr="000000"/>
                </a:solidFill>
                <a:latin typeface="+mn-lt"/>
                <a:cs typeface="Arial" panose="020B0604020202020204" pitchFamily="34" charset="0"/>
              </a:rPr>
              <a:t>Students may not return to previously answered questions </a:t>
            </a:r>
          </a:p>
          <a:p>
            <a:pPr marL="285750" indent="-285750">
              <a:lnSpc>
                <a:spcPct val="100000"/>
              </a:lnSpc>
              <a:buClr>
                <a:sysClr val="windowText" lastClr="000000"/>
              </a:buClr>
              <a:defRPr/>
            </a:pPr>
            <a:endParaRPr lang="en-US" dirty="0">
              <a:solidFill>
                <a:sysClr val="windowText" lastClr="000000"/>
              </a:solidFill>
            </a:endParaRPr>
          </a:p>
          <a:p>
            <a:pPr marL="285750" indent="-285750">
              <a:lnSpc>
                <a:spcPct val="100000"/>
              </a:lnSpc>
              <a:buClr>
                <a:sysClr val="windowText" lastClr="000000"/>
              </a:buClr>
              <a:defRPr/>
            </a:pPr>
            <a:r>
              <a:rPr lang="en-US" dirty="0">
                <a:solidFill>
                  <a:sysClr val="windowText" lastClr="000000"/>
                </a:solidFill>
              </a:rPr>
              <a:t>Test security and administration protocols apply</a:t>
            </a:r>
          </a:p>
          <a:p>
            <a:pPr marL="285750" indent="-285750">
              <a:lnSpc>
                <a:spcPct val="100000"/>
              </a:lnSpc>
              <a:buClr>
                <a:sysClr val="windowText" lastClr="000000"/>
              </a:buClr>
              <a:defRPr/>
            </a:pPr>
            <a:endParaRPr lang="en-US" dirty="0">
              <a:solidFill>
                <a:prstClr val="black"/>
              </a:solidFill>
            </a:endParaRPr>
          </a:p>
          <a:p>
            <a:pPr marL="285750" indent="-285750">
              <a:lnSpc>
                <a:spcPct val="100000"/>
              </a:lnSpc>
              <a:buClr>
                <a:sysClr val="windowText" lastClr="000000"/>
              </a:buClr>
              <a:defRPr/>
            </a:pPr>
            <a:r>
              <a:rPr lang="en-US" dirty="0">
                <a:solidFill>
                  <a:prstClr val="black"/>
                </a:solidFill>
              </a:rPr>
              <a:t>Units </a:t>
            </a:r>
            <a:r>
              <a:rPr lang="en-US" b="1" dirty="0">
                <a:solidFill>
                  <a:prstClr val="black"/>
                </a:solidFill>
              </a:rPr>
              <a:t>may not </a:t>
            </a:r>
            <a:r>
              <a:rPr lang="en-US" dirty="0">
                <a:solidFill>
                  <a:prstClr val="black"/>
                </a:solidFill>
              </a:rPr>
              <a:t>be taken out of order for any test</a:t>
            </a:r>
          </a:p>
          <a:p>
            <a:pPr marL="742938" lvl="1" indent="-285750">
              <a:lnSpc>
                <a:spcPct val="100000"/>
              </a:lnSpc>
              <a:buClr>
                <a:sysClr val="windowText" lastClr="000000"/>
              </a:buClr>
              <a:defRPr/>
            </a:pPr>
            <a:r>
              <a:rPr lang="en-US" sz="1600" dirty="0">
                <a:solidFill>
                  <a:prstClr val="black"/>
                </a:solidFill>
              </a:rPr>
              <a:t>Administering units out of order is a misadministration</a:t>
            </a:r>
          </a:p>
        </p:txBody>
      </p:sp>
    </p:spTree>
    <p:extLst>
      <p:ext uri="{BB962C8B-B14F-4D97-AF65-F5344CB8AC3E}">
        <p14:creationId xmlns:p14="http://schemas.microsoft.com/office/powerpoint/2010/main" val="13983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BC137-239B-83AC-667B-09D661B8C472}"/>
              </a:ext>
            </a:extLst>
          </p:cNvPr>
          <p:cNvSpPr>
            <a:spLocks noGrp="1"/>
          </p:cNvSpPr>
          <p:nvPr>
            <p:ph type="title"/>
          </p:nvPr>
        </p:nvSpPr>
        <p:spPr/>
        <p:txBody>
          <a:bodyPr/>
          <a:lstStyle/>
          <a:p>
            <a:r>
              <a:rPr lang="en-US" dirty="0"/>
              <a:t>Guidelines for Administration – After A Unit</a:t>
            </a:r>
          </a:p>
        </p:txBody>
      </p:sp>
      <p:sp>
        <p:nvSpPr>
          <p:cNvPr id="3" name="Text Placeholder 2">
            <a:extLst>
              <a:ext uri="{FF2B5EF4-FFF2-40B4-BE49-F238E27FC236}">
                <a16:creationId xmlns:a16="http://schemas.microsoft.com/office/drawing/2014/main" id="{9F94B4EC-0745-CAAF-A266-E5E10381F040}"/>
              </a:ext>
            </a:extLst>
          </p:cNvPr>
          <p:cNvSpPr>
            <a:spLocks noGrp="1"/>
          </p:cNvSpPr>
          <p:nvPr>
            <p:ph type="body" idx="1"/>
          </p:nvPr>
        </p:nvSpPr>
        <p:spPr>
          <a:xfrm>
            <a:off x="311702" y="846400"/>
            <a:ext cx="8487741" cy="3340875"/>
          </a:xfrm>
        </p:spPr>
        <p:txBody>
          <a:bodyPr>
            <a:noAutofit/>
          </a:bodyPr>
          <a:lstStyle/>
          <a:p>
            <a:pPr marL="227013" indent="-227013">
              <a:buClr>
                <a:schemeClr val="tx1"/>
              </a:buClr>
            </a:pPr>
            <a:r>
              <a:rPr lang="en-US" dirty="0">
                <a:latin typeface="+mn-lt"/>
              </a:rPr>
              <a:t>After students finish each unit, individual students are to… </a:t>
            </a:r>
          </a:p>
          <a:p>
            <a:pPr marL="515938" lvl="1" indent="-187325">
              <a:buClr>
                <a:schemeClr val="tx1"/>
              </a:buClr>
              <a:buFont typeface="Arial" panose="020B0604020202020204" pitchFamily="34" charset="0"/>
              <a:buChar char="•"/>
            </a:pPr>
            <a:r>
              <a:rPr lang="en-US" dirty="0">
                <a:solidFill>
                  <a:srgbClr val="FF0000"/>
                </a:solidFill>
                <a:latin typeface="+mn-lt"/>
              </a:rPr>
              <a:t>District selects </a:t>
            </a:r>
            <a:r>
              <a:rPr lang="en-US" u="sng" dirty="0">
                <a:solidFill>
                  <a:srgbClr val="FF0000"/>
                </a:solidFill>
                <a:latin typeface="+mn-lt"/>
              </a:rPr>
              <a:t>one</a:t>
            </a:r>
            <a:r>
              <a:rPr lang="en-US" dirty="0">
                <a:solidFill>
                  <a:srgbClr val="FF0000"/>
                </a:solidFill>
                <a:latin typeface="+mn-lt"/>
              </a:rPr>
              <a:t> option for Test Administrators to follow</a:t>
            </a:r>
          </a:p>
          <a:p>
            <a:pPr marL="515938" lvl="1" indent="-187325">
              <a:buClr>
                <a:schemeClr val="tx1"/>
              </a:buClr>
              <a:buFont typeface="Arial" panose="020B0604020202020204" pitchFamily="34" charset="0"/>
              <a:buChar char="•"/>
            </a:pPr>
            <a:endParaRPr lang="en-US" dirty="0">
              <a:solidFill>
                <a:srgbClr val="FF0000"/>
              </a:solidFill>
              <a:latin typeface="+mn-lt"/>
            </a:endParaRPr>
          </a:p>
          <a:p>
            <a:pPr marL="227013" indent="-227013">
              <a:buClr>
                <a:schemeClr val="tx1"/>
              </a:buClr>
            </a:pPr>
            <a:endParaRPr lang="en-US" dirty="0">
              <a:solidFill>
                <a:srgbClr val="FF0000"/>
              </a:solidFill>
              <a:latin typeface="+mn-lt"/>
            </a:endParaRPr>
          </a:p>
          <a:p>
            <a:pPr marL="227013" indent="-227013">
              <a:buClr>
                <a:schemeClr val="tx1"/>
              </a:buClr>
            </a:pPr>
            <a:endParaRPr lang="en-US" dirty="0">
              <a:solidFill>
                <a:srgbClr val="FF0000"/>
              </a:solidFill>
              <a:latin typeface="+mn-lt"/>
            </a:endParaRPr>
          </a:p>
          <a:p>
            <a:pPr marL="227013" indent="-227013">
              <a:buClr>
                <a:schemeClr val="tx1"/>
              </a:buClr>
            </a:pPr>
            <a:endParaRPr lang="en-US" dirty="0">
              <a:solidFill>
                <a:srgbClr val="FF0000"/>
              </a:solidFill>
              <a:latin typeface="+mn-lt"/>
            </a:endParaRPr>
          </a:p>
          <a:p>
            <a:pPr marL="227013" indent="-227013">
              <a:buClr>
                <a:schemeClr val="tx1"/>
              </a:buClr>
            </a:pPr>
            <a:endParaRPr lang="en-US" dirty="0">
              <a:solidFill>
                <a:srgbClr val="FF0000"/>
              </a:solidFill>
              <a:latin typeface="+mn-lt"/>
            </a:endParaRPr>
          </a:p>
          <a:p>
            <a:pPr marL="227013" indent="-227013">
              <a:buClr>
                <a:schemeClr val="tx1"/>
              </a:buClr>
            </a:pPr>
            <a:endParaRPr lang="en-US" dirty="0">
              <a:latin typeface="+mn-lt"/>
            </a:endParaRPr>
          </a:p>
          <a:p>
            <a:pPr marL="227013" indent="-227013">
              <a:buClr>
                <a:schemeClr val="tx1"/>
              </a:buClr>
            </a:pPr>
            <a:endParaRPr lang="en-US" dirty="0">
              <a:latin typeface="+mn-lt"/>
            </a:endParaRPr>
          </a:p>
          <a:p>
            <a:pPr marL="227013" indent="-227013">
              <a:buClr>
                <a:schemeClr val="tx1"/>
              </a:buClr>
            </a:pPr>
            <a:r>
              <a:rPr lang="en-US" dirty="0">
                <a:solidFill>
                  <a:srgbClr val="FF0000"/>
                </a:solidFill>
                <a:latin typeface="+mn-lt"/>
              </a:rPr>
              <a:t>When releasing students after a unit, consider:</a:t>
            </a:r>
          </a:p>
          <a:p>
            <a:pPr marL="515938" lvl="1" indent="-187325">
              <a:buClr>
                <a:schemeClr val="tx1"/>
              </a:buClr>
              <a:buFont typeface="Arial" panose="020B0604020202020204" pitchFamily="34" charset="0"/>
              <a:buChar char="•"/>
            </a:pPr>
            <a:r>
              <a:rPr lang="en-US" dirty="0">
                <a:solidFill>
                  <a:srgbClr val="FF0000"/>
                </a:solidFill>
                <a:latin typeface="+mn-lt"/>
              </a:rPr>
              <a:t>Where will they go?</a:t>
            </a:r>
          </a:p>
          <a:p>
            <a:pPr marL="515938" lvl="1" indent="-187325">
              <a:buClr>
                <a:schemeClr val="tx1"/>
              </a:buClr>
              <a:buFont typeface="Arial" panose="020B0604020202020204" pitchFamily="34" charset="0"/>
              <a:buChar char="•"/>
            </a:pPr>
            <a:r>
              <a:rPr lang="en-US" dirty="0">
                <a:solidFill>
                  <a:srgbClr val="FF0000"/>
                </a:solidFill>
                <a:latin typeface="+mn-lt"/>
              </a:rPr>
              <a:t>To whom will students be released?</a:t>
            </a:r>
          </a:p>
        </p:txBody>
      </p:sp>
      <p:pic>
        <p:nvPicPr>
          <p:cNvPr id="10" name="Picture 9" descr="Graphic showing options for after students complete testing.">
            <a:extLst>
              <a:ext uri="{FF2B5EF4-FFF2-40B4-BE49-F238E27FC236}">
                <a16:creationId xmlns:a16="http://schemas.microsoft.com/office/drawing/2014/main" id="{1D84C911-9C23-A5E8-47F7-890BEE9A637B}"/>
              </a:ext>
            </a:extLst>
          </p:cNvPr>
          <p:cNvPicPr>
            <a:picLocks noChangeAspect="1"/>
          </p:cNvPicPr>
          <p:nvPr/>
        </p:nvPicPr>
        <p:blipFill>
          <a:blip r:embed="rId2"/>
          <a:stretch>
            <a:fillRect/>
          </a:stretch>
        </p:blipFill>
        <p:spPr>
          <a:xfrm>
            <a:off x="2040574" y="1666537"/>
            <a:ext cx="4520700" cy="1568548"/>
          </a:xfrm>
          <a:prstGeom prst="rect">
            <a:avLst/>
          </a:prstGeom>
        </p:spPr>
      </p:pic>
    </p:spTree>
    <p:extLst>
      <p:ext uri="{BB962C8B-B14F-4D97-AF65-F5344CB8AC3E}">
        <p14:creationId xmlns:p14="http://schemas.microsoft.com/office/powerpoint/2010/main" val="2572408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E474F4-216F-AF18-F9C5-7892DEC20F4B}"/>
              </a:ext>
            </a:extLst>
          </p:cNvPr>
          <p:cNvSpPr>
            <a:spLocks noGrp="1"/>
          </p:cNvSpPr>
          <p:nvPr>
            <p:ph type="title"/>
          </p:nvPr>
        </p:nvSpPr>
        <p:spPr/>
        <p:txBody>
          <a:bodyPr/>
          <a:lstStyle/>
          <a:p>
            <a:r>
              <a:rPr lang="en-US" dirty="0"/>
              <a:t>Guidelines for Administration - Materials</a:t>
            </a:r>
          </a:p>
        </p:txBody>
      </p:sp>
      <p:sp>
        <p:nvSpPr>
          <p:cNvPr id="2" name="Text Placeholder 1">
            <a:extLst>
              <a:ext uri="{FF2B5EF4-FFF2-40B4-BE49-F238E27FC236}">
                <a16:creationId xmlns:a16="http://schemas.microsoft.com/office/drawing/2014/main" id="{B454286C-B1F4-1E16-0106-94BE5FFEEEA4}"/>
              </a:ext>
            </a:extLst>
          </p:cNvPr>
          <p:cNvSpPr>
            <a:spLocks noGrp="1"/>
          </p:cNvSpPr>
          <p:nvPr>
            <p:ph type="body" idx="1"/>
          </p:nvPr>
        </p:nvSpPr>
        <p:spPr>
          <a:xfrm>
            <a:off x="311702" y="945931"/>
            <a:ext cx="8487741" cy="3241344"/>
          </a:xfrm>
        </p:spPr>
        <p:txBody>
          <a:bodyPr/>
          <a:lstStyle/>
          <a:p>
            <a:pPr marL="139697" indent="0">
              <a:buNone/>
            </a:pPr>
            <a:r>
              <a:rPr lang="en-US" dirty="0"/>
              <a:t>Required online materials:</a:t>
            </a:r>
          </a:p>
          <a:p>
            <a:r>
              <a:rPr lang="en-US" sz="1400" dirty="0"/>
              <a:t>Testing device</a:t>
            </a:r>
          </a:p>
          <a:p>
            <a:r>
              <a:rPr lang="en-US" sz="1400" dirty="0"/>
              <a:t>Student testing ticket</a:t>
            </a:r>
          </a:p>
          <a:p>
            <a:r>
              <a:rPr lang="en-US" sz="1400" dirty="0"/>
              <a:t>Headphones (only for math, science or social studies </a:t>
            </a:r>
            <a:r>
              <a:rPr lang="en-US" sz="1400" i="1" dirty="0"/>
              <a:t>if</a:t>
            </a:r>
            <a:r>
              <a:rPr lang="en-US" sz="1400" dirty="0"/>
              <a:t> using text-to-speech)</a:t>
            </a:r>
          </a:p>
          <a:p>
            <a:r>
              <a:rPr lang="en-US" sz="1400" dirty="0"/>
              <a:t>Scratch paper and pencil/pen (required for math; </a:t>
            </a:r>
            <a:r>
              <a:rPr lang="en-US" sz="1400" dirty="0">
                <a:solidFill>
                  <a:srgbClr val="FF0000"/>
                </a:solidFill>
              </a:rPr>
              <a:t>insert district policy for other content areas</a:t>
            </a:r>
            <a:r>
              <a:rPr lang="en-US" sz="1400" dirty="0"/>
              <a:t>)</a:t>
            </a:r>
          </a:p>
          <a:p>
            <a:pPr marL="139697" indent="0">
              <a:buNone/>
            </a:pPr>
            <a:endParaRPr lang="en-US" dirty="0"/>
          </a:p>
        </p:txBody>
      </p:sp>
      <p:pic>
        <p:nvPicPr>
          <p:cNvPr id="6" name="Picture 5" descr="Graphic showing optional materials by content area.">
            <a:extLst>
              <a:ext uri="{FF2B5EF4-FFF2-40B4-BE49-F238E27FC236}">
                <a16:creationId xmlns:a16="http://schemas.microsoft.com/office/drawing/2014/main" id="{7BCB8F11-3CF5-223A-C2BE-7E04192B7012}"/>
              </a:ext>
            </a:extLst>
          </p:cNvPr>
          <p:cNvPicPr>
            <a:picLocks noChangeAspect="1"/>
          </p:cNvPicPr>
          <p:nvPr/>
        </p:nvPicPr>
        <p:blipFill>
          <a:blip r:embed="rId2"/>
          <a:stretch>
            <a:fillRect/>
          </a:stretch>
        </p:blipFill>
        <p:spPr>
          <a:xfrm>
            <a:off x="717453" y="2412609"/>
            <a:ext cx="6604781" cy="1909794"/>
          </a:xfrm>
          <a:prstGeom prst="rect">
            <a:avLst/>
          </a:prstGeom>
        </p:spPr>
      </p:pic>
    </p:spTree>
    <p:extLst>
      <p:ext uri="{BB962C8B-B14F-4D97-AF65-F5344CB8AC3E}">
        <p14:creationId xmlns:p14="http://schemas.microsoft.com/office/powerpoint/2010/main" val="1171839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6" name="Google Shape;496;p20"/>
          <p:cNvSpPr txBox="1">
            <a:spLocks noGrp="1"/>
          </p:cNvSpPr>
          <p:nvPr>
            <p:ph type="title"/>
          </p:nvPr>
        </p:nvSpPr>
        <p:spPr>
          <a:prstGeom prst="rect">
            <a:avLst/>
          </a:prstGeom>
          <a:noFill/>
          <a:ln>
            <a:noFill/>
          </a:ln>
        </p:spPr>
        <p:txBody>
          <a:bodyPr spcFirstLastPara="1" wrap="square" lIns="0" tIns="0" rIns="0" bIns="0" anchor="ctr" anchorCtr="0">
            <a:noAutofit/>
          </a:bodyPr>
          <a:lstStyle/>
          <a:p>
            <a:r>
              <a:rPr lang="en-US" sz="2800" dirty="0">
                <a:latin typeface="+mj-lt"/>
              </a:rPr>
              <a:t>Welcome</a:t>
            </a:r>
            <a:endParaRPr sz="2800" dirty="0">
              <a:latin typeface="+mj-lt"/>
            </a:endParaRPr>
          </a:p>
        </p:txBody>
      </p:sp>
      <p:sp>
        <p:nvSpPr>
          <p:cNvPr id="497" name="Google Shape;497;p20"/>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0" indent="0">
              <a:buClrTx/>
              <a:buNone/>
            </a:pPr>
            <a:r>
              <a:rPr lang="en-US" sz="1600" dirty="0"/>
              <a:t>Information presented in this training is current as of January 2026</a:t>
            </a:r>
          </a:p>
          <a:p>
            <a:pPr marL="233363" indent="-233363"/>
            <a:r>
              <a:rPr lang="en-US" sz="1600" dirty="0"/>
              <a:t>These plans are subject to change</a:t>
            </a:r>
          </a:p>
          <a:p>
            <a:pPr marL="233363" indent="-233363"/>
            <a:r>
              <a:rPr lang="en-US" sz="1600" dirty="0"/>
              <a:t>Any changes will be communicated to Superintendents and DACs as soon as possible</a:t>
            </a:r>
          </a:p>
          <a:p>
            <a:pPr marL="0" indent="0">
              <a:spcAft>
                <a:spcPts val="600"/>
              </a:spcAft>
              <a:buNone/>
            </a:pPr>
            <a:endParaRPr lang="en-US" sz="1600" dirty="0">
              <a:solidFill>
                <a:schemeClr val="tx1"/>
              </a:solidFill>
            </a:endParaRPr>
          </a:p>
        </p:txBody>
      </p:sp>
      <p:sp>
        <p:nvSpPr>
          <p:cNvPr id="2" name="Text Placeholder 1">
            <a:extLst>
              <a:ext uri="{FF2B5EF4-FFF2-40B4-BE49-F238E27FC236}">
                <a16:creationId xmlns:a16="http://schemas.microsoft.com/office/drawing/2014/main" id="{15144A0D-3E2E-546D-C8A2-8773E851BCDD}"/>
              </a:ext>
            </a:extLst>
          </p:cNvPr>
          <p:cNvSpPr>
            <a:spLocks noGrp="1"/>
          </p:cNvSpPr>
          <p:nvPr>
            <p:ph type="body" idx="2"/>
          </p:nvPr>
        </p:nvSpPr>
        <p:spPr/>
        <p:txBody>
          <a:bodyPr>
            <a:normAutofit/>
          </a:bodyPr>
          <a:lstStyle/>
          <a:p>
            <a:pPr marL="285750" indent="-285750">
              <a:spcAft>
                <a:spcPts val="600"/>
              </a:spcAft>
              <a:buFont typeface="Arial" panose="020B0604020202020204" pitchFamily="34" charset="0"/>
              <a:buChar char="•"/>
            </a:pPr>
            <a:r>
              <a:rPr lang="en-US" sz="1600" dirty="0">
                <a:solidFill>
                  <a:srgbClr val="FF0000"/>
                </a:solidFill>
              </a:rPr>
              <a:t>Use the PearsonAccess</a:t>
            </a:r>
            <a:r>
              <a:rPr lang="en-US" sz="1600" baseline="30000" dirty="0">
                <a:solidFill>
                  <a:srgbClr val="FF0000"/>
                </a:solidFill>
              </a:rPr>
              <a:t>next</a:t>
            </a:r>
            <a:r>
              <a:rPr lang="en-US" sz="1600" dirty="0">
                <a:solidFill>
                  <a:srgbClr val="FF0000"/>
                </a:solidFill>
              </a:rPr>
              <a:t> Training Site to practice different functions within the assessment data management system</a:t>
            </a:r>
          </a:p>
          <a:p>
            <a:pPr marL="285750" indent="-285750">
              <a:spcAft>
                <a:spcPts val="600"/>
              </a:spcAft>
              <a:buFont typeface="Arial" panose="020B0604020202020204" pitchFamily="34" charset="0"/>
              <a:buChar char="•"/>
            </a:pPr>
            <a:r>
              <a:rPr lang="en-US" sz="1600" dirty="0">
                <a:solidFill>
                  <a:srgbClr val="FF0000"/>
                </a:solidFill>
              </a:rPr>
              <a:t>Log in to confirm access</a:t>
            </a:r>
          </a:p>
          <a:p>
            <a:pPr marL="742932" lvl="1" indent="-285744">
              <a:spcAft>
                <a:spcPts val="600"/>
              </a:spcAft>
              <a:buFont typeface="Arial" panose="020B0604020202020204" pitchFamily="34" charset="0"/>
              <a:buChar char="•"/>
            </a:pPr>
            <a:r>
              <a:rPr lang="en-US" sz="1400" dirty="0">
                <a:solidFill>
                  <a:srgbClr val="FF0000"/>
                </a:solidFill>
              </a:rPr>
              <a:t>http://trng-co.pearsonaccessnext.com</a:t>
            </a:r>
          </a:p>
          <a:p>
            <a:pPr marL="285750" indent="-285750">
              <a:spcAft>
                <a:spcPts val="600"/>
              </a:spcAft>
              <a:buFont typeface="Arial" panose="020B0604020202020204" pitchFamily="34" charset="0"/>
              <a:buChar char="•"/>
            </a:pPr>
            <a:r>
              <a:rPr lang="en-US" sz="1600" dirty="0">
                <a:solidFill>
                  <a:srgbClr val="FF0000"/>
                </a:solidFill>
              </a:rPr>
              <a:t>If your account credentials do not work or you need assistance, notify the School Assessment Coordinator (SAC)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5901A-55CA-70C5-2B52-782BD9723A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5D7247-787B-32D5-0917-3AC5A12DCFF7}"/>
              </a:ext>
            </a:extLst>
          </p:cNvPr>
          <p:cNvSpPr>
            <a:spLocks noGrp="1"/>
          </p:cNvSpPr>
          <p:nvPr>
            <p:ph type="title"/>
          </p:nvPr>
        </p:nvSpPr>
        <p:spPr/>
        <p:txBody>
          <a:bodyPr>
            <a:noAutofit/>
          </a:bodyPr>
          <a:lstStyle/>
          <a:p>
            <a:r>
              <a:rPr lang="en-US" sz="2800" dirty="0"/>
              <a:t>Safety Threats and Severe Weather</a:t>
            </a:r>
          </a:p>
        </p:txBody>
      </p:sp>
      <p:sp>
        <p:nvSpPr>
          <p:cNvPr id="3" name="Content Placeholder 2">
            <a:extLst>
              <a:ext uri="{FF2B5EF4-FFF2-40B4-BE49-F238E27FC236}">
                <a16:creationId xmlns:a16="http://schemas.microsoft.com/office/drawing/2014/main" id="{233A91C8-2546-3727-368D-E513F5AE89CA}"/>
              </a:ext>
            </a:extLst>
          </p:cNvPr>
          <p:cNvSpPr>
            <a:spLocks noGrp="1"/>
          </p:cNvSpPr>
          <p:nvPr>
            <p:ph type="body" idx="1"/>
          </p:nvPr>
        </p:nvSpPr>
        <p:spPr>
          <a:xfrm>
            <a:off x="311702" y="1152475"/>
            <a:ext cx="8590021" cy="3034800"/>
          </a:xfrm>
        </p:spPr>
        <p:txBody>
          <a:bodyPr>
            <a:noAutofit/>
          </a:bodyPr>
          <a:lstStyle/>
          <a:p>
            <a:pPr marL="0" indent="0">
              <a:buNone/>
              <a:defRPr/>
            </a:pPr>
            <a:r>
              <a:rPr lang="en-US" sz="1800" b="1" dirty="0">
                <a:solidFill>
                  <a:prstClr val="black"/>
                </a:solidFill>
              </a:rPr>
              <a:t>Know the plan for safety threats and severe weather</a:t>
            </a:r>
            <a:endParaRPr lang="en-US" sz="1800" b="1" strike="sngStrike" dirty="0">
              <a:solidFill>
                <a:prstClr val="black"/>
              </a:solidFill>
            </a:endParaRPr>
          </a:p>
          <a:p>
            <a:pPr>
              <a:defRPr/>
            </a:pPr>
            <a:endParaRPr lang="en-US" sz="1800" dirty="0">
              <a:solidFill>
                <a:prstClr val="black"/>
              </a:solidFill>
            </a:endParaRPr>
          </a:p>
          <a:p>
            <a:pPr marL="398463" lvl="1" indent="-254000">
              <a:lnSpc>
                <a:spcPct val="100000"/>
              </a:lnSpc>
              <a:spcBef>
                <a:spcPts val="150"/>
              </a:spcBef>
              <a:spcAft>
                <a:spcPts val="150"/>
              </a:spcAft>
              <a:buClr>
                <a:prstClr val="black"/>
              </a:buClr>
              <a:buSzPct val="100000"/>
              <a:buFont typeface="+mj-lt"/>
              <a:buAutoNum type="arabicPeriod"/>
              <a:defRPr/>
            </a:pPr>
            <a:r>
              <a:rPr lang="en-US" sz="1800" dirty="0">
                <a:solidFill>
                  <a:prstClr val="black"/>
                </a:solidFill>
                <a:latin typeface="+mn-lt"/>
                <a:cs typeface="Arial" panose="020B0604020202020204" pitchFamily="34" charset="0"/>
              </a:rPr>
              <a:t>Note the time of the disruption and time remaining in the unit</a:t>
            </a:r>
          </a:p>
          <a:p>
            <a:pPr marL="398463" lvl="1" indent="-254000">
              <a:lnSpc>
                <a:spcPct val="100000"/>
              </a:lnSpc>
              <a:spcBef>
                <a:spcPts val="150"/>
              </a:spcBef>
              <a:spcAft>
                <a:spcPts val="150"/>
              </a:spcAft>
              <a:buClr>
                <a:prstClr val="black"/>
              </a:buClr>
              <a:buSzPct val="100000"/>
              <a:buFont typeface="+mj-lt"/>
              <a:buAutoNum type="arabicPeriod"/>
              <a:defRPr/>
            </a:pPr>
            <a:r>
              <a:rPr lang="en-US" sz="1800" dirty="0">
                <a:solidFill>
                  <a:prstClr val="black"/>
                </a:solidFill>
                <a:latin typeface="+mn-lt"/>
                <a:cs typeface="Arial" panose="020B0604020202020204" pitchFamily="34" charset="0"/>
              </a:rPr>
              <a:t>Secure test materials </a:t>
            </a:r>
            <a:r>
              <a:rPr lang="en-US" sz="1800" dirty="0">
                <a:solidFill>
                  <a:srgbClr val="FF0000"/>
                </a:solidFill>
                <a:latin typeface="+mn-lt"/>
                <a:cs typeface="Arial" panose="020B0604020202020204" pitchFamily="34" charset="0"/>
              </a:rPr>
              <a:t>as specified in the School Security Plan</a:t>
            </a:r>
          </a:p>
          <a:p>
            <a:pPr marL="398463" lvl="1" indent="-254000">
              <a:lnSpc>
                <a:spcPct val="100000"/>
              </a:lnSpc>
              <a:spcBef>
                <a:spcPts val="150"/>
              </a:spcBef>
              <a:spcAft>
                <a:spcPts val="150"/>
              </a:spcAft>
              <a:buClr>
                <a:prstClr val="black"/>
              </a:buClr>
              <a:buSzPct val="100000"/>
              <a:buFont typeface="+mj-lt"/>
              <a:buAutoNum type="arabicPeriod"/>
              <a:defRPr/>
            </a:pPr>
            <a:r>
              <a:rPr lang="en-US" sz="1800" dirty="0">
                <a:solidFill>
                  <a:prstClr val="black"/>
                </a:solidFill>
                <a:latin typeface="+mn-lt"/>
                <a:cs typeface="Arial" panose="020B0604020202020204" pitchFamily="34" charset="0"/>
              </a:rPr>
              <a:t>When testing can continue, prepare students for the continuation of the unit and resume tests</a:t>
            </a:r>
          </a:p>
          <a:p>
            <a:pPr marL="398463" lvl="1" indent="-254000">
              <a:lnSpc>
                <a:spcPct val="100000"/>
              </a:lnSpc>
              <a:spcBef>
                <a:spcPts val="150"/>
              </a:spcBef>
              <a:spcAft>
                <a:spcPts val="150"/>
              </a:spcAft>
              <a:buClr>
                <a:prstClr val="black"/>
              </a:buClr>
              <a:buSzPct val="100000"/>
              <a:buFont typeface="+mj-lt"/>
              <a:buAutoNum type="arabicPeriod"/>
              <a:defRPr/>
            </a:pPr>
            <a:r>
              <a:rPr lang="en-US" sz="1800" dirty="0">
                <a:solidFill>
                  <a:prstClr val="black"/>
                </a:solidFill>
                <a:latin typeface="+mn-lt"/>
                <a:cs typeface="Arial" panose="020B0604020202020204" pitchFamily="34" charset="0"/>
              </a:rPr>
              <a:t>Document the situation in writing</a:t>
            </a:r>
          </a:p>
          <a:p>
            <a:pPr marL="887402" lvl="2" indent="-285750">
              <a:lnSpc>
                <a:spcPct val="100000"/>
              </a:lnSpc>
              <a:spcBef>
                <a:spcPts val="150"/>
              </a:spcBef>
              <a:spcAft>
                <a:spcPts val="150"/>
              </a:spcAft>
              <a:buClr>
                <a:prstClr val="black"/>
              </a:buClr>
              <a:buSzPct val="100000"/>
              <a:buFont typeface="Arial" panose="020B0604020202020204" pitchFamily="34" charset="0"/>
              <a:buChar char="•"/>
              <a:defRPr/>
            </a:pPr>
            <a:r>
              <a:rPr lang="en-US" sz="1800" dirty="0">
                <a:solidFill>
                  <a:prstClr val="black"/>
                </a:solidFill>
                <a:latin typeface="+mn-lt"/>
                <a:cs typeface="Arial" panose="020B0604020202020204" pitchFamily="34" charset="0"/>
              </a:rPr>
              <a:t>Report the testing irregularity or security breach to the SAC</a:t>
            </a:r>
          </a:p>
        </p:txBody>
      </p:sp>
    </p:spTree>
    <p:extLst>
      <p:ext uri="{BB962C8B-B14F-4D97-AF65-F5344CB8AC3E}">
        <p14:creationId xmlns:p14="http://schemas.microsoft.com/office/powerpoint/2010/main" val="91342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452A8-4FA9-D409-5B4C-EFEF560AD4CA}"/>
              </a:ext>
            </a:extLst>
          </p:cNvPr>
          <p:cNvSpPr>
            <a:spLocks noGrp="1"/>
          </p:cNvSpPr>
          <p:nvPr>
            <p:ph type="title"/>
          </p:nvPr>
        </p:nvSpPr>
        <p:spPr/>
        <p:txBody>
          <a:bodyPr/>
          <a:lstStyle/>
          <a:p>
            <a:r>
              <a:rPr lang="en-US" dirty="0"/>
              <a:t>Test Security</a:t>
            </a:r>
          </a:p>
        </p:txBody>
      </p:sp>
    </p:spTree>
    <p:extLst>
      <p:ext uri="{BB962C8B-B14F-4D97-AF65-F5344CB8AC3E}">
        <p14:creationId xmlns:p14="http://schemas.microsoft.com/office/powerpoint/2010/main" val="1621076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147B6-859A-D829-74AE-17FE6DBA83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227C6-E126-ECDD-D347-E26BD40D7CF0}"/>
              </a:ext>
            </a:extLst>
          </p:cNvPr>
          <p:cNvSpPr>
            <a:spLocks noGrp="1"/>
          </p:cNvSpPr>
          <p:nvPr>
            <p:ph type="title"/>
          </p:nvPr>
        </p:nvSpPr>
        <p:spPr/>
        <p:txBody>
          <a:bodyPr>
            <a:normAutofit/>
          </a:bodyPr>
          <a:lstStyle/>
          <a:p>
            <a:r>
              <a:rPr lang="en-US" sz="2800" dirty="0"/>
              <a:t>Importance of Assessment Security</a:t>
            </a:r>
          </a:p>
        </p:txBody>
      </p:sp>
      <p:sp>
        <p:nvSpPr>
          <p:cNvPr id="3" name="Content Placeholder 2">
            <a:extLst>
              <a:ext uri="{FF2B5EF4-FFF2-40B4-BE49-F238E27FC236}">
                <a16:creationId xmlns:a16="http://schemas.microsoft.com/office/drawing/2014/main" id="{34DCEFEA-D809-CC13-3088-7B65E94797AE}"/>
              </a:ext>
            </a:extLst>
          </p:cNvPr>
          <p:cNvSpPr>
            <a:spLocks noGrp="1"/>
          </p:cNvSpPr>
          <p:nvPr>
            <p:ph type="body" idx="1"/>
          </p:nvPr>
        </p:nvSpPr>
        <p:spPr>
          <a:xfrm>
            <a:off x="311702" y="1008184"/>
            <a:ext cx="8566575" cy="3290277"/>
          </a:xfrm>
        </p:spPr>
        <p:txBody>
          <a:bodyPr>
            <a:normAutofit fontScale="77500" lnSpcReduction="20000"/>
          </a:bodyPr>
          <a:lstStyle/>
          <a:p>
            <a:pPr marL="0" indent="0">
              <a:buClr>
                <a:sysClr val="windowText" lastClr="000000"/>
              </a:buClr>
              <a:buNone/>
              <a:defRPr/>
            </a:pPr>
            <a:r>
              <a:rPr lang="en-US" sz="1800" dirty="0">
                <a:solidFill>
                  <a:srgbClr val="000000"/>
                </a:solidFill>
              </a:rPr>
              <a:t>The security of the assessments is essential for the following reasons:</a:t>
            </a:r>
          </a:p>
          <a:p>
            <a:pPr marL="257175" indent="-257175">
              <a:buClr>
                <a:sysClr val="windowText" lastClr="000000"/>
              </a:buClr>
              <a:defRPr/>
            </a:pPr>
            <a:r>
              <a:rPr lang="en-US" sz="1800" dirty="0">
                <a:solidFill>
                  <a:srgbClr val="000000"/>
                </a:solidFill>
              </a:rPr>
              <a:t>Protecting student information and data</a:t>
            </a:r>
          </a:p>
          <a:p>
            <a:pPr marL="257175" indent="-257175">
              <a:buClr>
                <a:sysClr val="windowText" lastClr="000000"/>
              </a:buClr>
              <a:defRPr/>
            </a:pPr>
            <a:r>
              <a:rPr lang="en-US" sz="1800" dirty="0">
                <a:solidFill>
                  <a:srgbClr val="000000"/>
                </a:solidFill>
              </a:rPr>
              <a:t>Protecting the validity of the state assessments</a:t>
            </a:r>
          </a:p>
          <a:p>
            <a:pPr marL="257175" indent="-257175">
              <a:buClr>
                <a:sysClr val="windowText" lastClr="000000"/>
              </a:buClr>
              <a:defRPr/>
            </a:pPr>
            <a:r>
              <a:rPr lang="en-US" sz="1800" dirty="0">
                <a:solidFill>
                  <a:srgbClr val="000000"/>
                </a:solidFill>
              </a:rPr>
              <a:t>Financial considerations (replacement of compromised test content and materials)</a:t>
            </a:r>
          </a:p>
          <a:p>
            <a:pPr marL="0" indent="0">
              <a:buClr>
                <a:sysClr val="windowText" lastClr="000000"/>
              </a:buClr>
              <a:buNone/>
              <a:defRPr/>
            </a:pPr>
            <a:endParaRPr lang="en-US" sz="1800" dirty="0">
              <a:solidFill>
                <a:srgbClr val="000000"/>
              </a:solidFill>
            </a:endParaRPr>
          </a:p>
          <a:p>
            <a:pPr marL="0" indent="0">
              <a:buClr>
                <a:sysClr val="windowText" lastClr="000000"/>
              </a:buClr>
              <a:buNone/>
              <a:defRPr/>
            </a:pPr>
            <a:endParaRPr lang="en-US" sz="1800" dirty="0">
              <a:solidFill>
                <a:srgbClr val="000000"/>
              </a:solidFill>
            </a:endParaRPr>
          </a:p>
          <a:p>
            <a:pPr marL="0" indent="0" algn="ctr">
              <a:buClr>
                <a:sysClr val="windowText" lastClr="000000"/>
              </a:buClr>
              <a:buNone/>
              <a:defRPr/>
            </a:pPr>
            <a:r>
              <a:rPr lang="en-US" sz="2000" dirty="0">
                <a:solidFill>
                  <a:schemeClr val="bg1"/>
                </a:solidFill>
                <a:highlight>
                  <a:srgbClr val="000080"/>
                </a:highlight>
              </a:rPr>
              <a:t>It is in state law that the integrity of the assessments must be maintained – this is done through security measures detailed in this training</a:t>
            </a:r>
          </a:p>
          <a:p>
            <a:pPr marL="0" indent="0" algn="ctr">
              <a:buClr>
                <a:sysClr val="windowText" lastClr="000000"/>
              </a:buClr>
              <a:buNone/>
              <a:defRPr/>
            </a:pPr>
            <a:endParaRPr lang="en-US" sz="1800" dirty="0">
              <a:solidFill>
                <a:schemeClr val="bg1"/>
              </a:solidFill>
            </a:endParaRPr>
          </a:p>
          <a:p>
            <a:pPr marL="0" indent="0" algn="ctr">
              <a:buClr>
                <a:sysClr val="windowText" lastClr="000000"/>
              </a:buClr>
              <a:buNone/>
              <a:defRPr/>
            </a:pPr>
            <a:endParaRPr lang="en-US" sz="1800" dirty="0">
              <a:solidFill>
                <a:schemeClr val="bg1"/>
              </a:solidFill>
            </a:endParaRPr>
          </a:p>
          <a:p>
            <a:pPr marL="0" indent="0">
              <a:buClr>
                <a:sysClr val="windowText" lastClr="000000"/>
              </a:buClr>
              <a:buNone/>
              <a:defRPr/>
            </a:pPr>
            <a:r>
              <a:rPr lang="en-US" sz="1800" dirty="0">
                <a:solidFill>
                  <a:srgbClr val="000000"/>
                </a:solidFill>
              </a:rPr>
              <a:t>Reporting Testing Irregularities and Security Breaches:</a:t>
            </a:r>
          </a:p>
          <a:p>
            <a:pPr marL="285750" indent="-285750">
              <a:buClr>
                <a:sysClr val="windowText" lastClr="000000"/>
              </a:buClr>
              <a:defRPr/>
            </a:pPr>
            <a:r>
              <a:rPr lang="en-US" sz="1800" dirty="0">
                <a:solidFill>
                  <a:srgbClr val="000000"/>
                </a:solidFill>
              </a:rPr>
              <a:t>All instances of testing irregularities and security breaches must be immediately reported to the SAC, and subsequently, the DAC</a:t>
            </a:r>
          </a:p>
          <a:p>
            <a:pPr marL="285750" indent="-285750">
              <a:buClr>
                <a:sysClr val="windowText" lastClr="000000"/>
              </a:buClr>
              <a:defRPr/>
            </a:pPr>
            <a:r>
              <a:rPr lang="en-US" sz="1800" dirty="0">
                <a:solidFill>
                  <a:srgbClr val="000000"/>
                </a:solidFill>
              </a:rPr>
              <a:t>Should a testing irregularity or security breach occur, be prepared to provide a written statement of the incident to the SAC</a:t>
            </a:r>
          </a:p>
          <a:p>
            <a:pPr marL="0" indent="0">
              <a:buClr>
                <a:sysClr val="windowText" lastClr="000000"/>
              </a:buClr>
              <a:buNone/>
              <a:defRPr/>
            </a:pPr>
            <a:endParaRPr lang="en-US" sz="1800" dirty="0">
              <a:solidFill>
                <a:srgbClr val="000000"/>
              </a:solidFill>
            </a:endParaRPr>
          </a:p>
          <a:p>
            <a:endParaRPr lang="en-US" sz="1800" dirty="0"/>
          </a:p>
          <a:p>
            <a:endParaRPr lang="en-US" sz="1800" dirty="0"/>
          </a:p>
        </p:txBody>
      </p:sp>
    </p:spTree>
    <p:extLst>
      <p:ext uri="{BB962C8B-B14F-4D97-AF65-F5344CB8AC3E}">
        <p14:creationId xmlns:p14="http://schemas.microsoft.com/office/powerpoint/2010/main" val="2824417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3C936-8FBF-E360-BB47-CACDCFC213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F2C389-3D9A-06A9-C465-5FC3CA3F795F}"/>
              </a:ext>
            </a:extLst>
          </p:cNvPr>
          <p:cNvSpPr>
            <a:spLocks noGrp="1"/>
          </p:cNvSpPr>
          <p:nvPr>
            <p:ph type="title"/>
          </p:nvPr>
        </p:nvSpPr>
        <p:spPr/>
        <p:txBody>
          <a:bodyPr>
            <a:normAutofit/>
          </a:bodyPr>
          <a:lstStyle/>
          <a:p>
            <a:r>
              <a:rPr lang="en-US" sz="2800" dirty="0"/>
              <a:t>Chain of Custody Form</a:t>
            </a:r>
          </a:p>
        </p:txBody>
      </p:sp>
      <p:sp>
        <p:nvSpPr>
          <p:cNvPr id="3" name="Content Placeholder 2">
            <a:extLst>
              <a:ext uri="{FF2B5EF4-FFF2-40B4-BE49-F238E27FC236}">
                <a16:creationId xmlns:a16="http://schemas.microsoft.com/office/drawing/2014/main" id="{4B13145B-4378-0B76-2247-83906FAA6900}"/>
              </a:ext>
            </a:extLst>
          </p:cNvPr>
          <p:cNvSpPr>
            <a:spLocks noGrp="1"/>
          </p:cNvSpPr>
          <p:nvPr>
            <p:ph type="body" idx="1"/>
          </p:nvPr>
        </p:nvSpPr>
        <p:spPr>
          <a:xfrm>
            <a:off x="311702" y="898770"/>
            <a:ext cx="8487741" cy="3218167"/>
          </a:xfrm>
        </p:spPr>
        <p:txBody>
          <a:bodyPr>
            <a:noAutofit/>
          </a:bodyPr>
          <a:lstStyle/>
          <a:p>
            <a:pPr marL="342900" marR="0" lvl="0" indent="-3429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Document any movement of secure materials before, during, and after testing</a:t>
            </a:r>
          </a:p>
          <a:p>
            <a:pPr marL="342900" marR="0" lvl="0" indent="-3429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ea typeface="+mn-ea"/>
                <a:cs typeface="+mn-cs"/>
              </a:rPr>
              <a:t>Sign/complete the</a:t>
            </a:r>
            <a:r>
              <a:rPr kumimoji="0" lang="en-US" sz="1800" b="0" i="0" u="none" strike="noStrike" kern="1200" cap="none" spc="0" normalizeH="0" baseline="0" noProof="0" dirty="0">
                <a:ln>
                  <a:noFill/>
                </a:ln>
                <a:solidFill>
                  <a:srgbClr val="A5A5A5">
                    <a:lumMod val="75000"/>
                  </a:srgbClr>
                </a:solidFill>
                <a:effectLst/>
                <a:uLnTx/>
                <a:uFillTx/>
                <a:ea typeface="+mn-ea"/>
                <a:cs typeface="+mn-cs"/>
              </a:rPr>
              <a:t> </a:t>
            </a:r>
            <a:r>
              <a:rPr kumimoji="0" lang="en-US" sz="1800" b="0" i="0" u="none" strike="noStrike" kern="1200" cap="none" spc="0" normalizeH="0" baseline="0" noProof="0" dirty="0">
                <a:ln>
                  <a:noFill/>
                </a:ln>
                <a:solidFill>
                  <a:prstClr val="black"/>
                </a:solidFill>
                <a:effectLst/>
                <a:uLnTx/>
                <a:uFillTx/>
                <a:ea typeface="+mn-ea"/>
                <a:cs typeface="+mn-cs"/>
              </a:rPr>
              <a:t>chain-of-custody form when checking materials out/in</a:t>
            </a:r>
          </a:p>
          <a:p>
            <a:pPr marL="342900" marR="0" lvl="0" indent="-3429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Receive materials (e.g., student testing tickets, scratch paper, auditory/signed presentation scripts) from SAC only on the day of testing</a:t>
            </a:r>
          </a:p>
          <a:p>
            <a:pPr marL="342900" marR="0" lvl="0" indent="-3429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Receive </a:t>
            </a:r>
            <a:r>
              <a:rPr kumimoji="0" lang="en-US" sz="1800" b="1" i="0" u="sng" strike="noStrike" kern="1200" cap="none" spc="0" normalizeH="0" baseline="0" noProof="0" dirty="0">
                <a:ln>
                  <a:noFill/>
                </a:ln>
                <a:solidFill>
                  <a:srgbClr val="000000"/>
                </a:solidFill>
                <a:effectLst/>
                <a:uLnTx/>
                <a:uFillTx/>
                <a:ea typeface="+mn-ea"/>
                <a:cs typeface="+mn-cs"/>
              </a:rPr>
              <a:t>only</a:t>
            </a:r>
            <a:r>
              <a:rPr kumimoji="0" lang="en-US" sz="1800" b="0" i="0" u="none" strike="noStrike" kern="1200" cap="none" spc="0" normalizeH="0" baseline="0" noProof="0" dirty="0">
                <a:ln>
                  <a:noFill/>
                </a:ln>
                <a:solidFill>
                  <a:srgbClr val="000000"/>
                </a:solidFill>
                <a:effectLst/>
                <a:uLnTx/>
                <a:uFillTx/>
                <a:ea typeface="+mn-ea"/>
                <a:cs typeface="+mn-cs"/>
              </a:rPr>
              <a:t> the content area and grade level being assessed at that time</a:t>
            </a:r>
          </a:p>
          <a:p>
            <a:pPr marL="342900" marR="0" lvl="0" indent="-3429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At the end of the testing session, return all materials to the designated secure location</a:t>
            </a:r>
          </a:p>
          <a:p>
            <a:pPr marL="342900" marR="0" lvl="0" indent="-3429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Materials must not be stored in classrooms</a:t>
            </a:r>
          </a:p>
        </p:txBody>
      </p:sp>
    </p:spTree>
    <p:extLst>
      <p:ext uri="{BB962C8B-B14F-4D97-AF65-F5344CB8AC3E}">
        <p14:creationId xmlns:p14="http://schemas.microsoft.com/office/powerpoint/2010/main" val="229073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84E18-77CB-BE2D-A5B2-221C1825F9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ADA451-A24B-BEEF-1D37-FBCD732D8719}"/>
              </a:ext>
            </a:extLst>
          </p:cNvPr>
          <p:cNvSpPr>
            <a:spLocks noGrp="1"/>
          </p:cNvSpPr>
          <p:nvPr>
            <p:ph type="title"/>
          </p:nvPr>
        </p:nvSpPr>
        <p:spPr/>
        <p:txBody>
          <a:bodyPr>
            <a:normAutofit/>
          </a:bodyPr>
          <a:lstStyle/>
          <a:p>
            <a:r>
              <a:rPr lang="en-US" sz="2800" dirty="0"/>
              <a:t>Maintaining Security of the Assessments</a:t>
            </a:r>
          </a:p>
        </p:txBody>
      </p:sp>
      <p:sp>
        <p:nvSpPr>
          <p:cNvPr id="3" name="Content Placeholder 2">
            <a:extLst>
              <a:ext uri="{FF2B5EF4-FFF2-40B4-BE49-F238E27FC236}">
                <a16:creationId xmlns:a16="http://schemas.microsoft.com/office/drawing/2014/main" id="{CF7A66A9-6D35-7DDE-BE98-87190968C399}"/>
              </a:ext>
            </a:extLst>
          </p:cNvPr>
          <p:cNvSpPr>
            <a:spLocks noGrp="1"/>
          </p:cNvSpPr>
          <p:nvPr>
            <p:ph type="body" idx="1"/>
          </p:nvPr>
        </p:nvSpPr>
        <p:spPr>
          <a:xfrm>
            <a:off x="311702" y="953477"/>
            <a:ext cx="8487741" cy="3233798"/>
          </a:xfrm>
        </p:spPr>
        <p:txBody>
          <a:bodyPr>
            <a:noAutofit/>
          </a:bodyPr>
          <a:lstStyle/>
          <a:p>
            <a:pPr marL="257175" indent="-257175">
              <a:lnSpc>
                <a:spcPct val="100000"/>
              </a:lnSpc>
              <a:spcBef>
                <a:spcPct val="0"/>
              </a:spcBef>
              <a:spcAft>
                <a:spcPct val="40000"/>
              </a:spcAft>
              <a:buClr>
                <a:sysClr val="windowText" lastClr="000000"/>
              </a:buClr>
              <a:defRPr/>
            </a:pPr>
            <a:r>
              <a:rPr lang="en-US" sz="1800" dirty="0">
                <a:solidFill>
                  <a:srgbClr val="000000"/>
                </a:solidFill>
              </a:rPr>
              <a:t>All secure test materials </a:t>
            </a:r>
            <a:r>
              <a:rPr lang="en-US" sz="1800" b="1" dirty="0">
                <a:solidFill>
                  <a:srgbClr val="000000"/>
                </a:solidFill>
              </a:rPr>
              <a:t>must be secured</a:t>
            </a:r>
            <a:r>
              <a:rPr lang="en-US" sz="1800" dirty="0">
                <a:solidFill>
                  <a:srgbClr val="000000"/>
                </a:solidFill>
              </a:rPr>
              <a:t> while in the Test Administrator’s possession</a:t>
            </a:r>
          </a:p>
          <a:p>
            <a:pPr marL="257175" indent="-257175">
              <a:lnSpc>
                <a:spcPct val="100000"/>
              </a:lnSpc>
              <a:spcBef>
                <a:spcPct val="0"/>
              </a:spcBef>
              <a:spcAft>
                <a:spcPct val="40000"/>
              </a:spcAft>
              <a:buClr>
                <a:sysClr val="windowText" lastClr="000000"/>
              </a:buClr>
              <a:defRPr/>
            </a:pPr>
            <a:r>
              <a:rPr lang="en-US" sz="1800" b="1" dirty="0">
                <a:solidFill>
                  <a:srgbClr val="000000"/>
                </a:solidFill>
              </a:rPr>
              <a:t>No</a:t>
            </a:r>
            <a:r>
              <a:rPr lang="en-US" sz="1800" dirty="0">
                <a:solidFill>
                  <a:srgbClr val="000000"/>
                </a:solidFill>
              </a:rPr>
              <a:t> duplication of secure CMAS materials is permissible</a:t>
            </a:r>
          </a:p>
          <a:p>
            <a:pPr marL="257175" indent="-257175">
              <a:lnSpc>
                <a:spcPct val="100000"/>
              </a:lnSpc>
              <a:spcBef>
                <a:spcPct val="0"/>
              </a:spcBef>
              <a:spcAft>
                <a:spcPct val="40000"/>
              </a:spcAft>
              <a:buClr>
                <a:sysClr val="windowText" lastClr="000000"/>
              </a:buClr>
              <a:defRPr/>
            </a:pPr>
            <a:r>
              <a:rPr lang="en-US" sz="1800" b="1" dirty="0">
                <a:solidFill>
                  <a:srgbClr val="000000"/>
                </a:solidFill>
              </a:rPr>
              <a:t>No</a:t>
            </a:r>
            <a:r>
              <a:rPr lang="en-US" sz="1800" dirty="0">
                <a:solidFill>
                  <a:srgbClr val="000000"/>
                </a:solidFill>
              </a:rPr>
              <a:t> cell phones or other communication, reproduction, or recording devices are allowed during test sessions unless required for accessibility</a:t>
            </a:r>
          </a:p>
          <a:p>
            <a:pPr lvl="1">
              <a:lnSpc>
                <a:spcPct val="100000"/>
              </a:lnSpc>
              <a:spcBef>
                <a:spcPct val="0"/>
              </a:spcBef>
              <a:spcAft>
                <a:spcPct val="40000"/>
              </a:spcAft>
              <a:buClr>
                <a:sysClr val="windowText" lastClr="000000"/>
              </a:buClr>
              <a:defRPr/>
            </a:pPr>
            <a:r>
              <a:rPr lang="en-US" sz="1600" dirty="0">
                <a:solidFill>
                  <a:sysClr val="windowText" lastClr="000000"/>
                </a:solidFill>
                <a:latin typeface="+mn-lt"/>
                <a:cs typeface="Arial" panose="020B0604020202020204" pitchFamily="34" charset="0"/>
              </a:rPr>
              <a:t>Students should be aware that cell phones or other electronic devices are prohibited (e.g., smart watches, smart glasses). Having these devices during testing (including if a student finishes testing but other students have not) or during a break </a:t>
            </a:r>
            <a:r>
              <a:rPr lang="en-US" sz="1600" b="1" dirty="0">
                <a:solidFill>
                  <a:sysClr val="windowText" lastClr="000000"/>
                </a:solidFill>
                <a:latin typeface="+mn-lt"/>
                <a:cs typeface="Arial" panose="020B0604020202020204" pitchFamily="34" charset="0"/>
              </a:rPr>
              <a:t>may lead to the invalidation of not only that student’s test, but to the invalidation of others’ tests as well</a:t>
            </a:r>
            <a:r>
              <a:rPr lang="en-US" sz="1600" dirty="0">
                <a:solidFill>
                  <a:sysClr val="windowText" lastClr="000000"/>
                </a:solidFill>
                <a:latin typeface="+mn-lt"/>
                <a:cs typeface="Arial" panose="020B0604020202020204" pitchFamily="34" charset="0"/>
              </a:rPr>
              <a:t>.</a:t>
            </a:r>
          </a:p>
        </p:txBody>
      </p:sp>
      <p:sp>
        <p:nvSpPr>
          <p:cNvPr id="5" name="Title 4">
            <a:extLst>
              <a:ext uri="{FF2B5EF4-FFF2-40B4-BE49-F238E27FC236}">
                <a16:creationId xmlns:a16="http://schemas.microsoft.com/office/drawing/2014/main" id="{E3E63174-216E-4649-CB2C-C9569B88E79F}"/>
              </a:ext>
            </a:extLst>
          </p:cNvPr>
          <p:cNvSpPr>
            <a:spLocks noGrp="1"/>
          </p:cNvSpPr>
          <p:nvPr>
            <p:ph type="title" idx="2"/>
          </p:nvPr>
        </p:nvSpPr>
        <p:spPr>
          <a:xfrm>
            <a:off x="1339606" y="4465667"/>
            <a:ext cx="6431932" cy="572733"/>
          </a:xfrm>
          <a:solidFill>
            <a:schemeClr val="bg1"/>
          </a:solidFill>
        </p:spPr>
        <p:txBody>
          <a:bodyPr anchor="ctr"/>
          <a:lstStyle/>
          <a:p>
            <a:pPr algn="ctr"/>
            <a:r>
              <a:rPr lang="en-US" sz="1600" b="1" dirty="0">
                <a:solidFill>
                  <a:sysClr val="windowText" lastClr="000000"/>
                </a:solidFill>
                <a:latin typeface="+mn-lt"/>
              </a:rPr>
              <a:t>All individuals are strictly prohibited from taking photos of online test</a:t>
            </a:r>
            <a:r>
              <a:rPr lang="en-US" sz="1600" b="1" dirty="0">
                <a:solidFill>
                  <a:sysClr val="windowText" lastClr="000000"/>
                </a:solidFill>
              </a:rPr>
              <a:t> screens, </a:t>
            </a:r>
            <a:r>
              <a:rPr lang="en-US" sz="1600" b="1" dirty="0">
                <a:solidFill>
                  <a:sysClr val="windowText" lastClr="000000"/>
                </a:solidFill>
                <a:latin typeface="+mn-lt"/>
              </a:rPr>
              <a:t>paper test materials, and all other secure material.</a:t>
            </a:r>
            <a:endParaRPr lang="en-US" sz="1600" b="1" dirty="0">
              <a:latin typeface="+mn-lt"/>
            </a:endParaRPr>
          </a:p>
        </p:txBody>
      </p:sp>
    </p:spTree>
    <p:extLst>
      <p:ext uri="{BB962C8B-B14F-4D97-AF65-F5344CB8AC3E}">
        <p14:creationId xmlns:p14="http://schemas.microsoft.com/office/powerpoint/2010/main" val="2223426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BD6AA-ACC5-BD6E-B761-E90BABE0957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1A13CA3-F8EF-4DAF-209C-F43BECCCE27B}"/>
              </a:ext>
            </a:extLst>
          </p:cNvPr>
          <p:cNvSpPr>
            <a:spLocks noGrp="1"/>
          </p:cNvSpPr>
          <p:nvPr>
            <p:ph type="title"/>
          </p:nvPr>
        </p:nvSpPr>
        <p:spPr/>
        <p:txBody>
          <a:bodyPr>
            <a:normAutofit/>
          </a:bodyPr>
          <a:lstStyle/>
          <a:p>
            <a:r>
              <a:rPr lang="en-US" sz="2800" dirty="0"/>
              <a:t>Test Materials Security</a:t>
            </a:r>
          </a:p>
        </p:txBody>
      </p:sp>
      <p:sp>
        <p:nvSpPr>
          <p:cNvPr id="2" name="Content Placeholder 1">
            <a:extLst>
              <a:ext uri="{FF2B5EF4-FFF2-40B4-BE49-F238E27FC236}">
                <a16:creationId xmlns:a16="http://schemas.microsoft.com/office/drawing/2014/main" id="{B206A5D6-D46B-92C1-376F-66A8A013B4E7}"/>
              </a:ext>
            </a:extLst>
          </p:cNvPr>
          <p:cNvSpPr>
            <a:spLocks noGrp="1"/>
          </p:cNvSpPr>
          <p:nvPr>
            <p:ph type="body" idx="1"/>
          </p:nvPr>
        </p:nvSpPr>
        <p:spPr>
          <a:xfrm>
            <a:off x="311702" y="1024759"/>
            <a:ext cx="5064339" cy="3162516"/>
          </a:xfrm>
        </p:spPr>
        <p:txBody>
          <a:bodyPr>
            <a:noAutofit/>
          </a:bodyPr>
          <a:lstStyle/>
          <a:p>
            <a:pPr marL="0" indent="0">
              <a:buNone/>
            </a:pPr>
            <a:r>
              <a:rPr lang="en-US" sz="1600" b="1" dirty="0"/>
              <a:t>Secure</a:t>
            </a:r>
          </a:p>
          <a:p>
            <a:pPr>
              <a:lnSpc>
                <a:spcPct val="100000"/>
              </a:lnSpc>
              <a:spcAft>
                <a:spcPts val="450"/>
              </a:spcAft>
              <a:buClr>
                <a:sysClr val="windowText" lastClr="000000"/>
              </a:buClr>
              <a:defRPr/>
            </a:pPr>
            <a:r>
              <a:rPr lang="en-US" sz="1400" dirty="0">
                <a:solidFill>
                  <a:srgbClr val="000000"/>
                </a:solidFill>
              </a:rPr>
              <a:t>Student testing tickets</a:t>
            </a:r>
          </a:p>
          <a:p>
            <a:pPr>
              <a:lnSpc>
                <a:spcPct val="100000"/>
              </a:lnSpc>
              <a:spcAft>
                <a:spcPts val="450"/>
              </a:spcAft>
              <a:buClr>
                <a:sysClr val="windowText" lastClr="000000"/>
              </a:buClr>
              <a:defRPr/>
            </a:pPr>
            <a:r>
              <a:rPr lang="en-US" sz="1400" dirty="0">
                <a:solidFill>
                  <a:srgbClr val="000000"/>
                </a:solidFill>
              </a:rPr>
              <a:t>Rosters printed from PAnext with student information</a:t>
            </a:r>
          </a:p>
          <a:p>
            <a:pPr>
              <a:lnSpc>
                <a:spcPct val="100000"/>
              </a:lnSpc>
              <a:spcAft>
                <a:spcPts val="450"/>
              </a:spcAft>
              <a:buClr>
                <a:sysClr val="windowText" lastClr="000000"/>
              </a:buClr>
              <a:defRPr/>
            </a:pPr>
            <a:r>
              <a:rPr lang="en-US" sz="1400" dirty="0">
                <a:solidFill>
                  <a:prstClr val="black"/>
                </a:solidFill>
              </a:rPr>
              <a:t>Auditory/signed presentation scripts</a:t>
            </a:r>
          </a:p>
          <a:p>
            <a:pPr>
              <a:lnSpc>
                <a:spcPct val="100000"/>
              </a:lnSpc>
              <a:spcAft>
                <a:spcPts val="450"/>
              </a:spcAft>
              <a:buClr>
                <a:sysClr val="windowText" lastClr="000000"/>
              </a:buClr>
              <a:defRPr/>
            </a:pPr>
            <a:r>
              <a:rPr lang="en-US" sz="1400" dirty="0">
                <a:solidFill>
                  <a:prstClr val="black"/>
                </a:solidFill>
              </a:rPr>
              <a:t>Visual description documents</a:t>
            </a:r>
          </a:p>
          <a:p>
            <a:pPr>
              <a:lnSpc>
                <a:spcPct val="100000"/>
              </a:lnSpc>
              <a:spcAft>
                <a:spcPts val="450"/>
              </a:spcAft>
              <a:buClr>
                <a:sysClr val="windowText" lastClr="000000"/>
              </a:buClr>
              <a:defRPr/>
            </a:pPr>
            <a:r>
              <a:rPr lang="en-US" sz="1400" u="sng" dirty="0">
                <a:solidFill>
                  <a:prstClr val="black"/>
                </a:solidFill>
              </a:rPr>
              <a:t>Used</a:t>
            </a:r>
            <a:r>
              <a:rPr lang="en-US" sz="1400" dirty="0">
                <a:solidFill>
                  <a:prstClr val="black"/>
                </a:solidFill>
              </a:rPr>
              <a:t> scratch paper</a:t>
            </a:r>
          </a:p>
          <a:p>
            <a:pPr>
              <a:lnSpc>
                <a:spcPct val="100000"/>
              </a:lnSpc>
              <a:spcAft>
                <a:spcPts val="450"/>
              </a:spcAft>
              <a:buClr>
                <a:sysClr val="windowText" lastClr="000000"/>
              </a:buClr>
              <a:defRPr/>
            </a:pPr>
            <a:r>
              <a:rPr lang="en-US" sz="1400" dirty="0">
                <a:solidFill>
                  <a:prstClr val="black"/>
                </a:solidFill>
              </a:rPr>
              <a:t>Any student work/responses (e.g., printed from AT device)</a:t>
            </a:r>
          </a:p>
          <a:p>
            <a:pPr>
              <a:lnSpc>
                <a:spcPct val="100000"/>
              </a:lnSpc>
              <a:spcAft>
                <a:spcPts val="450"/>
              </a:spcAft>
              <a:buClr>
                <a:sysClr val="windowText" lastClr="000000"/>
              </a:buClr>
              <a:defRPr/>
            </a:pPr>
            <a:r>
              <a:rPr lang="en-US" sz="1400" dirty="0">
                <a:solidFill>
                  <a:prstClr val="black"/>
                </a:solidFill>
              </a:rPr>
              <a:t>Printed math reference sheets and grade 11 science periodic tables just prior to testing</a:t>
            </a:r>
          </a:p>
          <a:p>
            <a:pPr lvl="1">
              <a:lnSpc>
                <a:spcPct val="100000"/>
              </a:lnSpc>
              <a:spcAft>
                <a:spcPts val="450"/>
              </a:spcAft>
              <a:buClr>
                <a:sysClr val="windowText" lastClr="000000"/>
              </a:buClr>
              <a:defRPr/>
            </a:pPr>
            <a:r>
              <a:rPr lang="en-US" dirty="0">
                <a:solidFill>
                  <a:prstClr val="black"/>
                </a:solidFill>
                <a:latin typeface="+mn-lt"/>
              </a:rPr>
              <a:t>If written on, cannot be reused</a:t>
            </a:r>
          </a:p>
          <a:p>
            <a:endParaRPr lang="en-US" sz="1600" dirty="0"/>
          </a:p>
        </p:txBody>
      </p:sp>
      <p:sp>
        <p:nvSpPr>
          <p:cNvPr id="3" name="Content Placeholder 2">
            <a:extLst>
              <a:ext uri="{FF2B5EF4-FFF2-40B4-BE49-F238E27FC236}">
                <a16:creationId xmlns:a16="http://schemas.microsoft.com/office/drawing/2014/main" id="{7E1B251B-16AB-1F62-7229-8D6B587C9709}"/>
              </a:ext>
            </a:extLst>
          </p:cNvPr>
          <p:cNvSpPr>
            <a:spLocks noGrp="1"/>
          </p:cNvSpPr>
          <p:nvPr>
            <p:ph type="body" idx="4294967295"/>
          </p:nvPr>
        </p:nvSpPr>
        <p:spPr>
          <a:xfrm>
            <a:off x="5554664" y="1024758"/>
            <a:ext cx="3244780" cy="3458341"/>
          </a:xfrm>
        </p:spPr>
        <p:txBody>
          <a:bodyPr>
            <a:normAutofit/>
          </a:bodyPr>
          <a:lstStyle/>
          <a:p>
            <a:pPr marL="0" indent="0">
              <a:buNone/>
            </a:pPr>
            <a:r>
              <a:rPr lang="en-US" sz="1600" b="1" dirty="0">
                <a:solidFill>
                  <a:schemeClr val="tx1"/>
                </a:solidFill>
                <a:latin typeface="+mn-lt"/>
              </a:rPr>
              <a:t>Non-Secure</a:t>
            </a:r>
          </a:p>
          <a:p>
            <a:pPr marL="457189" indent="-330192">
              <a:lnSpc>
                <a:spcPct val="100000"/>
              </a:lnSpc>
              <a:spcAft>
                <a:spcPts val="450"/>
              </a:spcAft>
              <a:buClr>
                <a:sysClr val="windowText" lastClr="000000"/>
              </a:buClr>
              <a:buSzPts val="1600"/>
              <a:buFont typeface="Arial" panose="020B0604020202020204" pitchFamily="34" charset="0"/>
              <a:buChar char="•"/>
              <a:defRPr/>
            </a:pPr>
            <a:r>
              <a:rPr lang="en-US" sz="1400" dirty="0">
                <a:solidFill>
                  <a:srgbClr val="000000"/>
                </a:solidFill>
                <a:latin typeface="+mn-lt"/>
                <a:ea typeface="Roboto"/>
                <a:cs typeface="Arial" panose="020B0604020202020204" pitchFamily="34" charset="0"/>
                <a:sym typeface="Roboto"/>
              </a:rPr>
              <a:t>Test Administrator Manuals (TAMs)</a:t>
            </a:r>
          </a:p>
          <a:p>
            <a:pPr marL="457189" indent="-330192">
              <a:lnSpc>
                <a:spcPct val="100000"/>
              </a:lnSpc>
              <a:spcAft>
                <a:spcPts val="450"/>
              </a:spcAft>
              <a:buClr>
                <a:sysClr val="windowText" lastClr="000000"/>
              </a:buClr>
              <a:buSzPts val="1600"/>
              <a:buFont typeface="Arial" panose="020B0604020202020204" pitchFamily="34" charset="0"/>
              <a:buChar char="•"/>
              <a:defRPr/>
            </a:pPr>
            <a:r>
              <a:rPr lang="en-US" sz="1400" dirty="0">
                <a:solidFill>
                  <a:srgbClr val="000000"/>
                </a:solidFill>
                <a:latin typeface="+mn-lt"/>
                <a:ea typeface="Roboto"/>
                <a:cs typeface="Arial" panose="020B0604020202020204" pitchFamily="34" charset="0"/>
                <a:sym typeface="Roboto"/>
              </a:rPr>
              <a:t>Procedures Manual</a:t>
            </a:r>
          </a:p>
          <a:p>
            <a:pPr marL="457189" indent="-330192">
              <a:lnSpc>
                <a:spcPct val="100000"/>
              </a:lnSpc>
              <a:spcAft>
                <a:spcPts val="450"/>
              </a:spcAft>
              <a:buClr>
                <a:sysClr val="windowText" lastClr="000000"/>
              </a:buClr>
              <a:buSzPts val="1600"/>
              <a:buFont typeface="Arial" panose="020B0604020202020204" pitchFamily="34" charset="0"/>
              <a:buChar char="•"/>
              <a:defRPr/>
            </a:pPr>
            <a:r>
              <a:rPr lang="en-US" sz="1400" dirty="0">
                <a:solidFill>
                  <a:srgbClr val="000000"/>
                </a:solidFill>
                <a:latin typeface="+mn-lt"/>
                <a:ea typeface="Roboto"/>
                <a:cs typeface="Arial" panose="020B0604020202020204" pitchFamily="34" charset="0"/>
                <a:sym typeface="Roboto"/>
              </a:rPr>
              <a:t>Unused scratch paper</a:t>
            </a:r>
          </a:p>
          <a:p>
            <a:pPr marL="457189" indent="-330192">
              <a:lnSpc>
                <a:spcPct val="100000"/>
              </a:lnSpc>
              <a:spcAft>
                <a:spcPts val="450"/>
              </a:spcAft>
              <a:buClr>
                <a:sysClr val="windowText" lastClr="000000"/>
              </a:buClr>
              <a:buSzPts val="1600"/>
              <a:buFont typeface="Arial" panose="020B0604020202020204" pitchFamily="34" charset="0"/>
              <a:buChar char="•"/>
              <a:defRPr/>
            </a:pPr>
            <a:r>
              <a:rPr lang="en-US" sz="1400" dirty="0">
                <a:solidFill>
                  <a:srgbClr val="000000"/>
                </a:solidFill>
                <a:latin typeface="+mn-lt"/>
                <a:ea typeface="Roboto"/>
                <a:cs typeface="Arial" panose="020B0604020202020204" pitchFamily="34" charset="0"/>
                <a:sym typeface="Roboto"/>
              </a:rPr>
              <a:t>Math reference sheets and grade 11 science periodic tables if not written on</a:t>
            </a:r>
          </a:p>
          <a:p>
            <a:pPr marL="0" indent="0">
              <a:buNone/>
            </a:pPr>
            <a:endParaRPr lang="en-US" sz="1600" dirty="0">
              <a:latin typeface="+mn-lt"/>
            </a:endParaRPr>
          </a:p>
        </p:txBody>
      </p:sp>
      <p:sp>
        <p:nvSpPr>
          <p:cNvPr id="6" name="TextBox 5">
            <a:extLst>
              <a:ext uri="{FF2B5EF4-FFF2-40B4-BE49-F238E27FC236}">
                <a16:creationId xmlns:a16="http://schemas.microsoft.com/office/drawing/2014/main" id="{ECEDD763-2B87-1659-E250-BA4767FD7AC0}"/>
              </a:ext>
            </a:extLst>
          </p:cNvPr>
          <p:cNvSpPr txBox="1"/>
          <p:nvPr/>
        </p:nvSpPr>
        <p:spPr>
          <a:xfrm>
            <a:off x="5789615" y="3164635"/>
            <a:ext cx="3042683"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defPPr marR="0" lvl="0" algn="l" rtl="0">
              <a:lnSpc>
                <a:spcPct val="100000"/>
              </a:lnSpc>
              <a:spcBef>
                <a:spcPts val="0"/>
              </a:spcBef>
              <a:spcAft>
                <a:spcPts val="0"/>
              </a:spcAft>
              <a:defRPr/>
            </a:defPPr>
            <a:lvl1pPr algn="ctr">
              <a:defRPr b="1">
                <a:solidFill>
                  <a:schemeClr val="tx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a:t>Copies of the following materials can be printed:</a:t>
            </a:r>
          </a:p>
          <a:p>
            <a:r>
              <a:rPr lang="en-US" dirty="0">
                <a:hlinkClick r:id="rId2"/>
              </a:rPr>
              <a:t>Math reference sheets</a:t>
            </a:r>
            <a:endParaRPr lang="en-US" dirty="0"/>
          </a:p>
          <a:p>
            <a:r>
              <a:rPr lang="en-US" dirty="0">
                <a:hlinkClick r:id="rId3"/>
              </a:rPr>
              <a:t>Periodic tables</a:t>
            </a:r>
            <a:endParaRPr lang="en-US" dirty="0"/>
          </a:p>
        </p:txBody>
      </p:sp>
    </p:spTree>
    <p:extLst>
      <p:ext uri="{BB962C8B-B14F-4D97-AF65-F5344CB8AC3E}">
        <p14:creationId xmlns:p14="http://schemas.microsoft.com/office/powerpoint/2010/main" val="35313909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0D8A1-8521-0A3F-FF1C-6FCD7161B55F}"/>
              </a:ext>
            </a:extLst>
          </p:cNvPr>
          <p:cNvSpPr>
            <a:spLocks noGrp="1"/>
          </p:cNvSpPr>
          <p:nvPr>
            <p:ph type="title"/>
          </p:nvPr>
        </p:nvSpPr>
        <p:spPr/>
        <p:txBody>
          <a:bodyPr/>
          <a:lstStyle/>
          <a:p>
            <a:r>
              <a:rPr lang="en-US" dirty="0"/>
              <a:t>Accessibility Features and Accommodations Overview</a:t>
            </a:r>
          </a:p>
        </p:txBody>
      </p:sp>
    </p:spTree>
    <p:extLst>
      <p:ext uri="{BB962C8B-B14F-4D97-AF65-F5344CB8AC3E}">
        <p14:creationId xmlns:p14="http://schemas.microsoft.com/office/powerpoint/2010/main" val="2164165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72A23-5A07-A153-C364-FDDB0370C6FE}"/>
            </a:ext>
          </a:extLst>
        </p:cNvPr>
        <p:cNvGrpSpPr/>
        <p:nvPr/>
      </p:nvGrpSpPr>
      <p:grpSpPr>
        <a:xfrm>
          <a:off x="0" y="0"/>
          <a:ext cx="0" cy="0"/>
          <a:chOff x="0" y="0"/>
          <a:chExt cx="0" cy="0"/>
        </a:xfrm>
      </p:grpSpPr>
      <p:grpSp>
        <p:nvGrpSpPr>
          <p:cNvPr id="19" name="Group 18" descr="An image of the accommodations pyramid">
            <a:extLst>
              <a:ext uri="{FF2B5EF4-FFF2-40B4-BE49-F238E27FC236}">
                <a16:creationId xmlns:a16="http://schemas.microsoft.com/office/drawing/2014/main" id="{5897AEB6-9FD7-8182-F3C7-72A02F23FE1D}"/>
              </a:ext>
            </a:extLst>
          </p:cNvPr>
          <p:cNvGrpSpPr/>
          <p:nvPr/>
        </p:nvGrpSpPr>
        <p:grpSpPr>
          <a:xfrm rot="10800000">
            <a:off x="1126501" y="677636"/>
            <a:ext cx="6672927" cy="4209920"/>
            <a:chOff x="82997" y="334871"/>
            <a:chExt cx="8897236" cy="6295798"/>
          </a:xfrm>
        </p:grpSpPr>
        <p:sp>
          <p:nvSpPr>
            <p:cNvPr id="2" name="Isosceles Triangle 1">
              <a:extLst>
                <a:ext uri="{FF2B5EF4-FFF2-40B4-BE49-F238E27FC236}">
                  <a16:creationId xmlns:a16="http://schemas.microsoft.com/office/drawing/2014/main" id="{3501262A-980D-90A8-A88B-A172A65E69C1}"/>
                </a:ext>
              </a:extLst>
            </p:cNvPr>
            <p:cNvSpPr/>
            <p:nvPr/>
          </p:nvSpPr>
          <p:spPr>
            <a:xfrm>
              <a:off x="931491" y="358922"/>
              <a:ext cx="6802453" cy="6271747"/>
            </a:xfrm>
            <a:prstGeom prst="triangl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defTabSz="342900"/>
              <a:endParaRPr lang="en-US" sz="1050" dirty="0">
                <a:solidFill>
                  <a:schemeClr val="tx1"/>
                </a:solidFill>
              </a:endParaRPr>
            </a:p>
          </p:txBody>
        </p:sp>
        <p:cxnSp>
          <p:nvCxnSpPr>
            <p:cNvPr id="3" name="Straight Connector 2">
              <a:extLst>
                <a:ext uri="{FF2B5EF4-FFF2-40B4-BE49-F238E27FC236}">
                  <a16:creationId xmlns:a16="http://schemas.microsoft.com/office/drawing/2014/main" id="{86CEFEE8-B09F-E978-505B-A8C618078C46}"/>
                </a:ext>
              </a:extLst>
            </p:cNvPr>
            <p:cNvCxnSpPr/>
            <p:nvPr/>
          </p:nvCxnSpPr>
          <p:spPr>
            <a:xfrm>
              <a:off x="3670419" y="1713011"/>
              <a:ext cx="1363054" cy="0"/>
            </a:xfrm>
            <a:prstGeom prst="line">
              <a:avLst/>
            </a:prstGeom>
            <a:ln w="28575">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4" name="Straight Connector 3">
              <a:extLst>
                <a:ext uri="{FF2B5EF4-FFF2-40B4-BE49-F238E27FC236}">
                  <a16:creationId xmlns:a16="http://schemas.microsoft.com/office/drawing/2014/main" id="{6E493EF6-E527-F922-F556-BD135E6EFBDA}"/>
                </a:ext>
              </a:extLst>
            </p:cNvPr>
            <p:cNvCxnSpPr/>
            <p:nvPr/>
          </p:nvCxnSpPr>
          <p:spPr>
            <a:xfrm>
              <a:off x="3031621" y="2683379"/>
              <a:ext cx="2585102" cy="1709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998E97F-4860-757C-7D72-FFE9D369DDAA}"/>
                </a:ext>
              </a:extLst>
            </p:cNvPr>
            <p:cNvCxnSpPr/>
            <p:nvPr/>
          </p:nvCxnSpPr>
          <p:spPr>
            <a:xfrm>
              <a:off x="2434442" y="3828348"/>
              <a:ext cx="3764477" cy="2038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AD23F89-5479-E343-745B-42CAD38C1B0A}"/>
                </a:ext>
              </a:extLst>
            </p:cNvPr>
            <p:cNvSpPr txBox="1"/>
            <p:nvPr/>
          </p:nvSpPr>
          <p:spPr>
            <a:xfrm rot="10800000">
              <a:off x="3394924" y="5380258"/>
              <a:ext cx="1982624" cy="984885"/>
            </a:xfrm>
            <a:prstGeom prst="rect">
              <a:avLst/>
            </a:prstGeom>
            <a:noFill/>
          </p:spPr>
          <p:txBody>
            <a:bodyPr wrap="square" rtlCol="0">
              <a:spAutoFit/>
            </a:bodyPr>
            <a:lstStyle/>
            <a:p>
              <a:pPr algn="ctr" defTabSz="342900"/>
              <a:r>
                <a:rPr lang="en-US" sz="2100" dirty="0">
                  <a:solidFill>
                    <a:schemeClr val="tx1"/>
                  </a:solidFill>
                </a:rPr>
                <a:t>All Students</a:t>
              </a:r>
            </a:p>
          </p:txBody>
        </p:sp>
        <p:sp>
          <p:nvSpPr>
            <p:cNvPr id="7" name="TextBox 6">
              <a:extLst>
                <a:ext uri="{FF2B5EF4-FFF2-40B4-BE49-F238E27FC236}">
                  <a16:creationId xmlns:a16="http://schemas.microsoft.com/office/drawing/2014/main" id="{A1F66AD1-3E8D-E2DD-FF50-FA2D9150F770}"/>
                </a:ext>
              </a:extLst>
            </p:cNvPr>
            <p:cNvSpPr txBox="1"/>
            <p:nvPr/>
          </p:nvSpPr>
          <p:spPr>
            <a:xfrm rot="10800000">
              <a:off x="3332860" y="1082102"/>
              <a:ext cx="1982624" cy="553997"/>
            </a:xfrm>
            <a:prstGeom prst="rect">
              <a:avLst/>
            </a:prstGeom>
            <a:noFill/>
          </p:spPr>
          <p:txBody>
            <a:bodyPr wrap="square" rtlCol="0">
              <a:spAutoFit/>
            </a:bodyPr>
            <a:lstStyle/>
            <a:p>
              <a:pPr algn="ctr" defTabSz="342900"/>
              <a:r>
                <a:rPr lang="en-US" sz="2100" dirty="0">
                  <a:solidFill>
                    <a:schemeClr val="tx1"/>
                  </a:solidFill>
                </a:rPr>
                <a:t>UARs</a:t>
              </a:r>
            </a:p>
          </p:txBody>
        </p:sp>
        <p:sp>
          <p:nvSpPr>
            <p:cNvPr id="8" name="TextBox 7">
              <a:extLst>
                <a:ext uri="{FF2B5EF4-FFF2-40B4-BE49-F238E27FC236}">
                  <a16:creationId xmlns:a16="http://schemas.microsoft.com/office/drawing/2014/main" id="{75FFAA51-24A9-E892-979E-974C897625B5}"/>
                </a:ext>
              </a:extLst>
            </p:cNvPr>
            <p:cNvSpPr txBox="1"/>
            <p:nvPr/>
          </p:nvSpPr>
          <p:spPr>
            <a:xfrm rot="10800000">
              <a:off x="3145921" y="2032150"/>
              <a:ext cx="2356501" cy="430887"/>
            </a:xfrm>
            <a:prstGeom prst="rect">
              <a:avLst/>
            </a:prstGeom>
            <a:noFill/>
          </p:spPr>
          <p:txBody>
            <a:bodyPr wrap="square" rtlCol="0">
              <a:spAutoFit/>
            </a:bodyPr>
            <a:lstStyle/>
            <a:p>
              <a:pPr algn="ctr" defTabSz="342900"/>
              <a:r>
                <a:rPr lang="en-US" sz="1500" dirty="0">
                  <a:solidFill>
                    <a:schemeClr val="tx1"/>
                  </a:solidFill>
                </a:rPr>
                <a:t>Accommodations</a:t>
              </a:r>
            </a:p>
          </p:txBody>
        </p:sp>
        <p:sp>
          <p:nvSpPr>
            <p:cNvPr id="9" name="TextBox 8">
              <a:extLst>
                <a:ext uri="{FF2B5EF4-FFF2-40B4-BE49-F238E27FC236}">
                  <a16:creationId xmlns:a16="http://schemas.microsoft.com/office/drawing/2014/main" id="{753F7BB2-CE6E-842F-AD22-D01E3FD415ED}"/>
                </a:ext>
              </a:extLst>
            </p:cNvPr>
            <p:cNvSpPr txBox="1"/>
            <p:nvPr/>
          </p:nvSpPr>
          <p:spPr>
            <a:xfrm rot="10800000">
              <a:off x="3231388" y="2755417"/>
              <a:ext cx="2241116" cy="984885"/>
            </a:xfrm>
            <a:prstGeom prst="rect">
              <a:avLst/>
            </a:prstGeom>
            <a:noFill/>
          </p:spPr>
          <p:txBody>
            <a:bodyPr wrap="square" rtlCol="0">
              <a:spAutoFit/>
            </a:bodyPr>
            <a:lstStyle/>
            <a:p>
              <a:pPr algn="ctr" defTabSz="342900"/>
              <a:r>
                <a:rPr lang="en-US" sz="2100" dirty="0">
                  <a:solidFill>
                    <a:schemeClr val="tx1"/>
                  </a:solidFill>
                </a:rPr>
                <a:t>Accessibility Features</a:t>
              </a:r>
            </a:p>
          </p:txBody>
        </p:sp>
        <p:sp>
          <p:nvSpPr>
            <p:cNvPr id="10" name="TextBox 9">
              <a:extLst>
                <a:ext uri="{FF2B5EF4-FFF2-40B4-BE49-F238E27FC236}">
                  <a16:creationId xmlns:a16="http://schemas.microsoft.com/office/drawing/2014/main" id="{400336E8-4B0A-F28D-852F-529C580C80EB}"/>
                </a:ext>
              </a:extLst>
            </p:cNvPr>
            <p:cNvSpPr txBox="1"/>
            <p:nvPr/>
          </p:nvSpPr>
          <p:spPr>
            <a:xfrm rot="10800000">
              <a:off x="2968613" y="3973736"/>
              <a:ext cx="2835245" cy="984885"/>
            </a:xfrm>
            <a:prstGeom prst="rect">
              <a:avLst/>
            </a:prstGeom>
            <a:noFill/>
          </p:spPr>
          <p:txBody>
            <a:bodyPr wrap="square" rtlCol="0">
              <a:spAutoFit/>
            </a:bodyPr>
            <a:lstStyle/>
            <a:p>
              <a:pPr algn="ctr" defTabSz="342900"/>
              <a:r>
                <a:rPr lang="en-US" sz="2100" dirty="0">
                  <a:solidFill>
                    <a:schemeClr val="tx1"/>
                  </a:solidFill>
                </a:rPr>
                <a:t>Administrative Considerations</a:t>
              </a:r>
            </a:p>
          </p:txBody>
        </p:sp>
        <p:cxnSp>
          <p:nvCxnSpPr>
            <p:cNvPr id="11" name="Straight Arrow Connector 10">
              <a:extLst>
                <a:ext uri="{FF2B5EF4-FFF2-40B4-BE49-F238E27FC236}">
                  <a16:creationId xmlns:a16="http://schemas.microsoft.com/office/drawing/2014/main" id="{558D23E6-F634-196C-0957-4B3EC81C215A}"/>
                </a:ext>
              </a:extLst>
            </p:cNvPr>
            <p:cNvCxnSpPr/>
            <p:nvPr/>
          </p:nvCxnSpPr>
          <p:spPr>
            <a:xfrm>
              <a:off x="2294546" y="2313175"/>
              <a:ext cx="918670" cy="855"/>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F152316-DDF3-AE24-A694-C0F1371500C5}"/>
                </a:ext>
              </a:extLst>
            </p:cNvPr>
            <p:cNvSpPr txBox="1"/>
            <p:nvPr/>
          </p:nvSpPr>
          <p:spPr>
            <a:xfrm rot="10800000">
              <a:off x="82997" y="2070721"/>
              <a:ext cx="2206057" cy="1242729"/>
            </a:xfrm>
            <a:prstGeom prst="rect">
              <a:avLst/>
            </a:prstGeom>
            <a:noFill/>
          </p:spPr>
          <p:txBody>
            <a:bodyPr wrap="square" rtlCol="0">
              <a:spAutoFit/>
            </a:bodyPr>
            <a:lstStyle/>
            <a:p>
              <a:pPr algn="ctr" defTabSz="342900"/>
              <a:r>
                <a:rPr lang="en-US" sz="1600" dirty="0">
                  <a:solidFill>
                    <a:schemeClr val="tx1"/>
                  </a:solidFill>
                  <a:latin typeface="+mn-lt"/>
                </a:rPr>
                <a:t>Students </a:t>
              </a:r>
              <a:r>
                <a:rPr lang="en-US" sz="1600" b="1" i="1" u="sng" dirty="0">
                  <a:solidFill>
                    <a:schemeClr val="tx1"/>
                  </a:solidFill>
                  <a:latin typeface="+mn-lt"/>
                </a:rPr>
                <a:t>must</a:t>
              </a:r>
              <a:r>
                <a:rPr lang="en-US" sz="1600" b="1" i="1" dirty="0">
                  <a:solidFill>
                    <a:schemeClr val="tx1"/>
                  </a:solidFill>
                  <a:latin typeface="+mn-lt"/>
                </a:rPr>
                <a:t> </a:t>
              </a:r>
              <a:r>
                <a:rPr lang="en-US" sz="1600" dirty="0">
                  <a:solidFill>
                    <a:schemeClr val="tx1"/>
                  </a:solidFill>
                  <a:latin typeface="+mn-lt"/>
                </a:rPr>
                <a:t>have an active IEP/504/MLP</a:t>
              </a:r>
            </a:p>
          </p:txBody>
        </p:sp>
        <p:sp>
          <p:nvSpPr>
            <p:cNvPr id="13" name="TextBox 12">
              <a:extLst>
                <a:ext uri="{FF2B5EF4-FFF2-40B4-BE49-F238E27FC236}">
                  <a16:creationId xmlns:a16="http://schemas.microsoft.com/office/drawing/2014/main" id="{4E3FCA7B-5DE6-ADE3-F7F2-46B6F42FD4F0}"/>
                </a:ext>
              </a:extLst>
            </p:cNvPr>
            <p:cNvSpPr txBox="1"/>
            <p:nvPr/>
          </p:nvSpPr>
          <p:spPr>
            <a:xfrm rot="10800000">
              <a:off x="6819544" y="2473141"/>
              <a:ext cx="2160689" cy="2339101"/>
            </a:xfrm>
            <a:prstGeom prst="rect">
              <a:avLst/>
            </a:prstGeom>
            <a:noFill/>
          </p:spPr>
          <p:txBody>
            <a:bodyPr wrap="square" rtlCol="0">
              <a:spAutoFit/>
            </a:bodyPr>
            <a:lstStyle/>
            <a:p>
              <a:pPr algn="ctr" defTabSz="342900"/>
              <a:r>
                <a:rPr lang="en-US" sz="1600" b="1" i="1" u="sng" dirty="0">
                  <a:solidFill>
                    <a:schemeClr val="tx1"/>
                  </a:solidFill>
                </a:rPr>
                <a:t>May</a:t>
              </a:r>
              <a:r>
                <a:rPr lang="en-US" sz="1600" b="1" i="1" dirty="0">
                  <a:solidFill>
                    <a:schemeClr val="tx1"/>
                  </a:solidFill>
                </a:rPr>
                <a:t> </a:t>
              </a:r>
              <a:r>
                <a:rPr lang="en-US" sz="1600" dirty="0">
                  <a:solidFill>
                    <a:schemeClr val="tx1"/>
                  </a:solidFill>
                </a:rPr>
                <a:t>include students with active IEP/504/MLP (but not required)</a:t>
              </a:r>
            </a:p>
          </p:txBody>
        </p:sp>
        <p:cxnSp>
          <p:nvCxnSpPr>
            <p:cNvPr id="14" name="Straight Arrow Connector 13">
              <a:extLst>
                <a:ext uri="{FF2B5EF4-FFF2-40B4-BE49-F238E27FC236}">
                  <a16:creationId xmlns:a16="http://schemas.microsoft.com/office/drawing/2014/main" id="{ECBF9D2A-EBE4-BB0E-0E62-137107731A2F}"/>
                </a:ext>
              </a:extLst>
            </p:cNvPr>
            <p:cNvCxnSpPr/>
            <p:nvPr/>
          </p:nvCxnSpPr>
          <p:spPr>
            <a:xfrm flipH="1" flipV="1">
              <a:off x="5964196" y="3263248"/>
              <a:ext cx="921253" cy="240093"/>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3599566-41C3-E405-CE3B-F7BF7AC05DEF}"/>
                </a:ext>
              </a:extLst>
            </p:cNvPr>
            <p:cNvCxnSpPr/>
            <p:nvPr/>
          </p:nvCxnSpPr>
          <p:spPr>
            <a:xfrm flipH="1">
              <a:off x="6461683" y="3503341"/>
              <a:ext cx="415529" cy="671569"/>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47E9647-229C-7242-94B5-C55AD5F540FA}"/>
                </a:ext>
              </a:extLst>
            </p:cNvPr>
            <p:cNvSpPr txBox="1"/>
            <p:nvPr/>
          </p:nvSpPr>
          <p:spPr>
            <a:xfrm rot="10800000">
              <a:off x="5472504" y="334871"/>
              <a:ext cx="3507729" cy="1979160"/>
            </a:xfrm>
            <a:prstGeom prst="rect">
              <a:avLst/>
            </a:prstGeom>
            <a:noFill/>
          </p:spPr>
          <p:txBody>
            <a:bodyPr wrap="square" rtlCol="0">
              <a:spAutoFit/>
            </a:bodyPr>
            <a:lstStyle/>
            <a:p>
              <a:pPr algn="ctr" defTabSz="342900"/>
              <a:r>
                <a:rPr lang="en-US" sz="1600" dirty="0">
                  <a:solidFill>
                    <a:schemeClr val="tx1"/>
                  </a:solidFill>
                </a:rPr>
                <a:t>For Unique Accommodation Requests, students </a:t>
              </a:r>
              <a:r>
                <a:rPr lang="en-US" sz="1600" b="1" i="1" u="sng" dirty="0">
                  <a:solidFill>
                    <a:schemeClr val="tx1"/>
                  </a:solidFill>
                </a:rPr>
                <a:t>must</a:t>
              </a:r>
              <a:r>
                <a:rPr lang="en-US" sz="1600" b="1" i="1" dirty="0">
                  <a:solidFill>
                    <a:schemeClr val="tx1"/>
                  </a:solidFill>
                </a:rPr>
                <a:t> </a:t>
              </a:r>
              <a:r>
                <a:rPr lang="en-US" sz="1600" dirty="0">
                  <a:solidFill>
                    <a:schemeClr val="tx1"/>
                  </a:solidFill>
                </a:rPr>
                <a:t>have an active IEP or 504 and receive CDE approval</a:t>
              </a:r>
            </a:p>
          </p:txBody>
        </p:sp>
        <p:cxnSp>
          <p:nvCxnSpPr>
            <p:cNvPr id="17" name="Straight Arrow Connector 16">
              <a:extLst>
                <a:ext uri="{FF2B5EF4-FFF2-40B4-BE49-F238E27FC236}">
                  <a16:creationId xmlns:a16="http://schemas.microsoft.com/office/drawing/2014/main" id="{808230A3-86CE-0916-3BB7-079B56D96065}"/>
                </a:ext>
              </a:extLst>
            </p:cNvPr>
            <p:cNvCxnSpPr/>
            <p:nvPr/>
          </p:nvCxnSpPr>
          <p:spPr>
            <a:xfrm flipH="1">
              <a:off x="4865582" y="993710"/>
              <a:ext cx="834096" cy="243133"/>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1C6BD3F-73F7-E873-396D-93B28EB66AB7}"/>
                </a:ext>
              </a:extLst>
            </p:cNvPr>
            <p:cNvCxnSpPr/>
            <p:nvPr/>
          </p:nvCxnSpPr>
          <p:spPr>
            <a:xfrm>
              <a:off x="1757548" y="5083624"/>
              <a:ext cx="5153891" cy="0"/>
            </a:xfrm>
            <a:prstGeom prst="line">
              <a:avLst/>
            </a:prstGeom>
            <a:ln w="28575">
              <a:solidFill>
                <a:schemeClr val="accent4"/>
              </a:solidFill>
            </a:ln>
          </p:spPr>
          <p:style>
            <a:lnRef idx="1">
              <a:schemeClr val="accent2"/>
            </a:lnRef>
            <a:fillRef idx="0">
              <a:schemeClr val="accent2"/>
            </a:fillRef>
            <a:effectRef idx="0">
              <a:schemeClr val="accent2"/>
            </a:effectRef>
            <a:fontRef idx="minor">
              <a:schemeClr val="tx1"/>
            </a:fontRef>
          </p:style>
        </p:cxnSp>
      </p:grpSp>
      <p:sp>
        <p:nvSpPr>
          <p:cNvPr id="24" name="Slide Number Placeholder 23">
            <a:extLst>
              <a:ext uri="{FF2B5EF4-FFF2-40B4-BE49-F238E27FC236}">
                <a16:creationId xmlns:a16="http://schemas.microsoft.com/office/drawing/2014/main" id="{EE6DF160-8031-6179-6A5C-82654525F2CC}"/>
              </a:ext>
            </a:extLst>
          </p:cNvPr>
          <p:cNvSpPr>
            <a:spLocks noGrp="1"/>
          </p:cNvSpPr>
          <p:nvPr>
            <p:ph type="sldNum" idx="12"/>
          </p:nvPr>
        </p:nvSpPr>
        <p:spPr/>
        <p:txBody>
          <a:bodyPr/>
          <a:lstStyle/>
          <a:p>
            <a:fld id="{00000000-1234-1234-1234-123412341234}" type="slidenum">
              <a:rPr lang="en" smtClean="0"/>
              <a:pPr/>
              <a:t>37</a:t>
            </a:fld>
            <a:endParaRPr lang="en"/>
          </a:p>
        </p:txBody>
      </p:sp>
      <p:sp>
        <p:nvSpPr>
          <p:cNvPr id="20" name="Title 19">
            <a:extLst>
              <a:ext uri="{FF2B5EF4-FFF2-40B4-BE49-F238E27FC236}">
                <a16:creationId xmlns:a16="http://schemas.microsoft.com/office/drawing/2014/main" id="{DC594562-8921-43DC-180A-9E7C1E8439A8}"/>
              </a:ext>
            </a:extLst>
          </p:cNvPr>
          <p:cNvSpPr>
            <a:spLocks noGrp="1"/>
          </p:cNvSpPr>
          <p:nvPr>
            <p:ph type="title"/>
          </p:nvPr>
        </p:nvSpPr>
        <p:spPr>
          <a:xfrm>
            <a:off x="114300" y="41809"/>
            <a:ext cx="7118784" cy="741300"/>
          </a:xfrm>
        </p:spPr>
        <p:txBody>
          <a:bodyPr spcFirstLastPara="1" wrap="square" lIns="0" tIns="0" rIns="0" bIns="0" anchor="ctr" anchorCtr="0">
            <a:noAutofit/>
          </a:bodyPr>
          <a:lstStyle/>
          <a:p>
            <a:r>
              <a:rPr lang="en-US" sz="2800" dirty="0">
                <a:latin typeface="+mn-lt"/>
              </a:rPr>
              <a:t>Accommodations Pyramid</a:t>
            </a:r>
          </a:p>
        </p:txBody>
      </p:sp>
      <p:sp>
        <p:nvSpPr>
          <p:cNvPr id="21" name="TextBox 20" descr="Refer to Procedures Manual Section 6.0">
            <a:extLst>
              <a:ext uri="{FF2B5EF4-FFF2-40B4-BE49-F238E27FC236}">
                <a16:creationId xmlns:a16="http://schemas.microsoft.com/office/drawing/2014/main" id="{309BAFF6-D7C1-EB79-E053-10C8FF374BA5}"/>
              </a:ext>
            </a:extLst>
          </p:cNvPr>
          <p:cNvSpPr txBox="1"/>
          <p:nvPr/>
        </p:nvSpPr>
        <p:spPr>
          <a:xfrm>
            <a:off x="5685942" y="4157189"/>
            <a:ext cx="3335217"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defPPr marR="0" lvl="0" algn="l" rtl="0">
              <a:lnSpc>
                <a:spcPct val="100000"/>
              </a:lnSpc>
              <a:spcBef>
                <a:spcPts val="0"/>
              </a:spcBef>
              <a:spcAft>
                <a:spcPts val="0"/>
              </a:spcAft>
              <a:defRPr/>
            </a:defPPr>
            <a:lvl1pPr algn="ctr">
              <a:defRPr b="1">
                <a:solidFill>
                  <a:schemeClr val="tx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a:t>Refer to</a:t>
            </a:r>
            <a:endParaRPr lang="en-US" dirty="0">
              <a:hlinkClick r:id="rId2"/>
            </a:endParaRPr>
          </a:p>
          <a:p>
            <a:r>
              <a:rPr lang="en-US" dirty="0">
                <a:hlinkClick r:id="rId3"/>
              </a:rPr>
              <a:t>Procedures Manual Section 6.0</a:t>
            </a:r>
            <a:endParaRPr lang="en-US" dirty="0"/>
          </a:p>
        </p:txBody>
      </p:sp>
    </p:spTree>
    <p:extLst>
      <p:ext uri="{BB962C8B-B14F-4D97-AF65-F5344CB8AC3E}">
        <p14:creationId xmlns:p14="http://schemas.microsoft.com/office/powerpoint/2010/main" val="1150679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731A8-CAB5-8F9D-E06A-41661835D9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EB0BBD-0F2D-2992-EF42-39728AB49085}"/>
              </a:ext>
            </a:extLst>
          </p:cNvPr>
          <p:cNvSpPr>
            <a:spLocks noGrp="1"/>
          </p:cNvSpPr>
          <p:nvPr>
            <p:ph type="title"/>
          </p:nvPr>
        </p:nvSpPr>
        <p:spPr/>
        <p:txBody>
          <a:bodyPr>
            <a:normAutofit/>
          </a:bodyPr>
          <a:lstStyle/>
          <a:p>
            <a:r>
              <a:rPr lang="en-US" sz="2800" dirty="0"/>
              <a:t>Administrative Considerations</a:t>
            </a:r>
          </a:p>
        </p:txBody>
      </p:sp>
      <p:sp>
        <p:nvSpPr>
          <p:cNvPr id="3" name="Content Placeholder 2">
            <a:extLst>
              <a:ext uri="{FF2B5EF4-FFF2-40B4-BE49-F238E27FC236}">
                <a16:creationId xmlns:a16="http://schemas.microsoft.com/office/drawing/2014/main" id="{94AEF540-7A1D-0BE1-A888-B1CE744209E4}"/>
              </a:ext>
            </a:extLst>
          </p:cNvPr>
          <p:cNvSpPr>
            <a:spLocks noGrp="1"/>
          </p:cNvSpPr>
          <p:nvPr>
            <p:ph type="body" idx="1"/>
          </p:nvPr>
        </p:nvSpPr>
        <p:spPr>
          <a:xfrm>
            <a:off x="311702" y="1000369"/>
            <a:ext cx="8487741" cy="3186906"/>
          </a:xfrm>
        </p:spPr>
        <p:txBody>
          <a:bodyPr>
            <a:noAutofit/>
          </a:bodyPr>
          <a:lstStyle/>
          <a:p>
            <a:pPr marL="0" indent="0">
              <a:buNone/>
              <a:defRPr/>
            </a:pPr>
            <a:r>
              <a:rPr lang="en-US" sz="1800" dirty="0">
                <a:solidFill>
                  <a:sysClr val="windowText" lastClr="000000"/>
                </a:solidFill>
              </a:rPr>
              <a:t>Changes to the conditions of testing are available to any student who may benefit:</a:t>
            </a:r>
          </a:p>
          <a:p>
            <a:pPr>
              <a:defRPr/>
            </a:pPr>
            <a:r>
              <a:rPr lang="en-US" sz="1800" dirty="0">
                <a:solidFill>
                  <a:sysClr val="windowText" lastClr="000000"/>
                </a:solidFill>
              </a:rPr>
              <a:t>Adaptive and specialized equipment or furniture</a:t>
            </a:r>
          </a:p>
          <a:p>
            <a:pPr>
              <a:defRPr/>
            </a:pPr>
            <a:r>
              <a:rPr lang="en-US" sz="1800" dirty="0">
                <a:solidFill>
                  <a:sysClr val="windowText" lastClr="000000"/>
                </a:solidFill>
              </a:rPr>
              <a:t>Frequent breaks (do not stop the clock)</a:t>
            </a:r>
          </a:p>
          <a:p>
            <a:pPr>
              <a:defRPr/>
            </a:pPr>
            <a:r>
              <a:rPr lang="en-US" sz="1800" dirty="0">
                <a:solidFill>
                  <a:sysClr val="windowText" lastClr="000000"/>
                </a:solidFill>
              </a:rPr>
              <a:t>Noise buffers/headphones </a:t>
            </a:r>
          </a:p>
          <a:p>
            <a:pPr>
              <a:defRPr/>
            </a:pPr>
            <a:r>
              <a:rPr lang="en-US" sz="1800" dirty="0">
                <a:solidFill>
                  <a:sysClr val="windowText" lastClr="000000"/>
                </a:solidFill>
              </a:rPr>
              <a:t>Small group testing</a:t>
            </a:r>
          </a:p>
          <a:p>
            <a:pPr>
              <a:defRPr/>
            </a:pPr>
            <a:r>
              <a:rPr lang="en-US" sz="1800" dirty="0">
                <a:solidFill>
                  <a:sysClr val="windowText" lastClr="000000"/>
                </a:solidFill>
              </a:rPr>
              <a:t>Specified, separate, or alternate area or seating</a:t>
            </a:r>
          </a:p>
          <a:p>
            <a:pPr>
              <a:defRPr/>
            </a:pPr>
            <a:r>
              <a:rPr lang="en-US" sz="1800" dirty="0">
                <a:solidFill>
                  <a:sysClr val="windowText" lastClr="000000"/>
                </a:solidFill>
              </a:rPr>
              <a:t>Time of day</a:t>
            </a:r>
          </a:p>
          <a:p>
            <a:pPr>
              <a:defRPr/>
            </a:pPr>
            <a:endParaRPr lang="en-US" sz="1800" dirty="0">
              <a:solidFill>
                <a:sysClr val="windowText" lastClr="000000"/>
              </a:solidFill>
            </a:endParaRPr>
          </a:p>
          <a:p>
            <a:pPr marL="0" indent="0">
              <a:buNone/>
              <a:defRPr/>
            </a:pPr>
            <a:r>
              <a:rPr lang="en-US" sz="1800" dirty="0">
                <a:solidFill>
                  <a:sysClr val="windowText" lastClr="000000"/>
                </a:solidFill>
              </a:rPr>
              <a:t>Administrative considerations are available as long as test security is not compromised and testing environment requirements are met.</a:t>
            </a:r>
          </a:p>
          <a:p>
            <a:pPr marL="0" lvl="1" indent="0">
              <a:buNone/>
              <a:defRPr/>
            </a:pPr>
            <a:endParaRPr lang="en-US" sz="1800" dirty="0">
              <a:solidFill>
                <a:sysClr val="windowText" lastClr="000000"/>
              </a:solidFill>
              <a:latin typeface="+mn-lt"/>
              <a:cs typeface="Arial" panose="020B0604020202020204" pitchFamily="34" charset="0"/>
            </a:endParaRPr>
          </a:p>
        </p:txBody>
      </p:sp>
    </p:spTree>
    <p:extLst>
      <p:ext uri="{BB962C8B-B14F-4D97-AF65-F5344CB8AC3E}">
        <p14:creationId xmlns:p14="http://schemas.microsoft.com/office/powerpoint/2010/main" val="2730876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C752A-A45F-F932-E5FA-5E48397D62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E04465-A5F3-186A-8C32-1327D6373B42}"/>
              </a:ext>
            </a:extLst>
          </p:cNvPr>
          <p:cNvSpPr>
            <a:spLocks noGrp="1"/>
          </p:cNvSpPr>
          <p:nvPr>
            <p:ph type="title"/>
          </p:nvPr>
        </p:nvSpPr>
        <p:spPr/>
        <p:txBody>
          <a:bodyPr>
            <a:normAutofit/>
          </a:bodyPr>
          <a:lstStyle/>
          <a:p>
            <a:r>
              <a:rPr lang="en-US" sz="2800" dirty="0"/>
              <a:t>Accessibility Features</a:t>
            </a:r>
          </a:p>
        </p:txBody>
      </p:sp>
      <p:sp>
        <p:nvSpPr>
          <p:cNvPr id="3" name="Content Placeholder 2">
            <a:extLst>
              <a:ext uri="{FF2B5EF4-FFF2-40B4-BE49-F238E27FC236}">
                <a16:creationId xmlns:a16="http://schemas.microsoft.com/office/drawing/2014/main" id="{4D16B6FC-CC5B-A593-9AE2-EAE621D3A22D}"/>
              </a:ext>
            </a:extLst>
          </p:cNvPr>
          <p:cNvSpPr>
            <a:spLocks noGrp="1"/>
          </p:cNvSpPr>
          <p:nvPr>
            <p:ph type="body" idx="1"/>
          </p:nvPr>
        </p:nvSpPr>
        <p:spPr>
          <a:xfrm>
            <a:off x="311702" y="914400"/>
            <a:ext cx="5277900" cy="3272875"/>
          </a:xfrm>
        </p:spPr>
        <p:txBody>
          <a:bodyPr>
            <a:noAutofit/>
          </a:bodyPr>
          <a:lstStyle/>
          <a:p>
            <a:pPr marL="0" indent="0">
              <a:buClr>
                <a:sysClr val="windowText" lastClr="000000"/>
              </a:buClr>
              <a:buNone/>
              <a:defRPr/>
            </a:pPr>
            <a:r>
              <a:rPr lang="en-US" dirty="0"/>
              <a:t>Accessibility features are available to all students to increase access to the assessments</a:t>
            </a:r>
            <a:endParaRPr lang="en-US" dirty="0">
              <a:solidFill>
                <a:sysClr val="windowText" lastClr="000000"/>
              </a:solidFill>
            </a:endParaRPr>
          </a:p>
          <a:p>
            <a:pPr>
              <a:buClr>
                <a:sysClr val="windowText" lastClr="000000"/>
              </a:buClr>
              <a:defRPr/>
            </a:pPr>
            <a:r>
              <a:rPr lang="en-US" sz="1400" dirty="0">
                <a:solidFill>
                  <a:sysClr val="windowText" lastClr="000000"/>
                </a:solidFill>
              </a:rPr>
              <a:t>The following accessibility features </a:t>
            </a:r>
            <a:r>
              <a:rPr lang="en-US" sz="1400" i="1" dirty="0">
                <a:solidFill>
                  <a:sysClr val="windowText" lastClr="000000"/>
                </a:solidFill>
              </a:rPr>
              <a:t>must</a:t>
            </a:r>
            <a:r>
              <a:rPr lang="en-US" sz="1400" dirty="0">
                <a:solidFill>
                  <a:sysClr val="windowText" lastClr="000000"/>
                </a:solidFill>
              </a:rPr>
              <a:t> be identified in the SR/PNP in advance by an assessment coordinator or sensitive data personnel, otherwise they will not be available to a student during testing:</a:t>
            </a:r>
          </a:p>
          <a:p>
            <a:pPr marL="1028700" lvl="1" indent="-342900">
              <a:buClr>
                <a:sysClr val="windowText" lastClr="000000"/>
              </a:buClr>
              <a:buFont typeface="Arial" panose="020B0604020202020204" pitchFamily="34" charset="0"/>
              <a:buChar char="•"/>
              <a:defRPr/>
            </a:pPr>
            <a:r>
              <a:rPr lang="en-US" sz="1200" dirty="0">
                <a:solidFill>
                  <a:prstClr val="black"/>
                </a:solidFill>
                <a:latin typeface="+mn-lt"/>
                <a:cs typeface="Arial" panose="020B0604020202020204" pitchFamily="34" charset="0"/>
              </a:rPr>
              <a:t>Auditory Presentation: Text-To-Speech for Math, Science, and Social Studies</a:t>
            </a:r>
          </a:p>
          <a:p>
            <a:pPr marL="1028700" lvl="1" indent="-342900">
              <a:buClr>
                <a:sysClr val="windowText" lastClr="000000"/>
              </a:buClr>
              <a:buFont typeface="Arial" panose="020B0604020202020204" pitchFamily="34" charset="0"/>
              <a:buChar char="•"/>
              <a:defRPr/>
            </a:pPr>
            <a:r>
              <a:rPr lang="en-US" sz="1200" dirty="0">
                <a:solidFill>
                  <a:prstClr val="black"/>
                </a:solidFill>
                <a:latin typeface="+mn-lt"/>
                <a:cs typeface="Arial" panose="020B0604020202020204" pitchFamily="34" charset="0"/>
              </a:rPr>
              <a:t>Enlarged Pointer</a:t>
            </a:r>
          </a:p>
          <a:p>
            <a:pPr marL="285750" indent="-285750">
              <a:buClr>
                <a:sysClr val="windowText" lastClr="000000"/>
              </a:buClr>
              <a:defRPr/>
            </a:pPr>
            <a:r>
              <a:rPr lang="en-US" sz="1400" dirty="0">
                <a:solidFill>
                  <a:prstClr val="black"/>
                </a:solidFill>
              </a:rPr>
              <a:t>The following accessibility features </a:t>
            </a:r>
            <a:r>
              <a:rPr lang="en-US" sz="1400" i="1" dirty="0">
                <a:solidFill>
                  <a:prstClr val="black"/>
                </a:solidFill>
              </a:rPr>
              <a:t>can</a:t>
            </a:r>
            <a:r>
              <a:rPr lang="en-US" sz="1400" dirty="0">
                <a:solidFill>
                  <a:prstClr val="black"/>
                </a:solidFill>
              </a:rPr>
              <a:t> be identified in the SR/PNP in advance, but a student can still access them during testing if they are not:</a:t>
            </a:r>
          </a:p>
          <a:p>
            <a:pPr marL="1022350" lvl="1" indent="-339725">
              <a:buClr>
                <a:sysClr val="windowText" lastClr="000000"/>
              </a:buClr>
              <a:buFont typeface="Arial" panose="020B0604020202020204" pitchFamily="34" charset="0"/>
              <a:buChar char="•"/>
              <a:defRPr/>
            </a:pPr>
            <a:r>
              <a:rPr lang="en-US" sz="1200" dirty="0">
                <a:solidFill>
                  <a:prstClr val="black"/>
                </a:solidFill>
                <a:latin typeface="+mn-lt"/>
                <a:cs typeface="Arial" panose="020B0604020202020204" pitchFamily="34" charset="0"/>
              </a:rPr>
              <a:t>Color Contrast</a:t>
            </a:r>
          </a:p>
          <a:p>
            <a:pPr marL="1022350" lvl="1" indent="-339725">
              <a:buClr>
                <a:sysClr val="windowText" lastClr="000000"/>
              </a:buClr>
              <a:buFont typeface="Arial" panose="020B0604020202020204" pitchFamily="34" charset="0"/>
              <a:buChar char="•"/>
              <a:defRPr/>
            </a:pPr>
            <a:r>
              <a:rPr lang="en-US" sz="1200" dirty="0">
                <a:solidFill>
                  <a:prstClr val="black"/>
                </a:solidFill>
                <a:latin typeface="+mn-lt"/>
                <a:cs typeface="Arial" panose="020B0604020202020204" pitchFamily="34" charset="0"/>
              </a:rPr>
              <a:t>Zoom Percentage</a:t>
            </a:r>
            <a:endParaRPr lang="en-US" sz="1200" dirty="0">
              <a:latin typeface="+mn-lt"/>
              <a:cs typeface="Arial" panose="020B0604020202020204" pitchFamily="34" charset="0"/>
            </a:endParaRPr>
          </a:p>
        </p:txBody>
      </p:sp>
      <p:sp>
        <p:nvSpPr>
          <p:cNvPr id="6" name="Title 5">
            <a:extLst>
              <a:ext uri="{FF2B5EF4-FFF2-40B4-BE49-F238E27FC236}">
                <a16:creationId xmlns:a16="http://schemas.microsoft.com/office/drawing/2014/main" id="{E38279D9-9E46-F66D-76D1-FCB0331E31FC}"/>
              </a:ext>
            </a:extLst>
          </p:cNvPr>
          <p:cNvSpPr>
            <a:spLocks noGrp="1"/>
          </p:cNvSpPr>
          <p:nvPr>
            <p:ph type="title" idx="2"/>
          </p:nvPr>
        </p:nvSpPr>
        <p:spPr>
          <a:xfrm>
            <a:off x="559656" y="4434551"/>
            <a:ext cx="7267200" cy="603849"/>
          </a:xfrm>
          <a:solidFill>
            <a:schemeClr val="bg1"/>
          </a:solidFill>
        </p:spPr>
        <p:txBody>
          <a:bodyPr anchor="ctr"/>
          <a:lstStyle/>
          <a:p>
            <a:pPr algn="ctr"/>
            <a:r>
              <a:rPr lang="en-US" sz="1400" b="1" dirty="0">
                <a:solidFill>
                  <a:prstClr val="black"/>
                </a:solidFill>
                <a:latin typeface="+mn-lt"/>
              </a:rPr>
              <a:t>While accessibility features are available to any student, they </a:t>
            </a:r>
            <a:r>
              <a:rPr lang="en-US" sz="1400" b="1" i="1" dirty="0">
                <a:solidFill>
                  <a:prstClr val="black"/>
                </a:solidFill>
                <a:latin typeface="+mn-lt"/>
              </a:rPr>
              <a:t>may not be appropriate </a:t>
            </a:r>
            <a:r>
              <a:rPr lang="en-US" sz="1400" b="1" dirty="0">
                <a:solidFill>
                  <a:prstClr val="black"/>
                </a:solidFill>
                <a:latin typeface="+mn-lt"/>
              </a:rPr>
              <a:t>for all students. Students should use similar access strategies during instruction.</a:t>
            </a:r>
            <a:endParaRPr lang="en-US" sz="1400" b="1" dirty="0">
              <a:latin typeface="+mn-lt"/>
            </a:endParaRPr>
          </a:p>
        </p:txBody>
      </p:sp>
      <p:sp>
        <p:nvSpPr>
          <p:cNvPr id="5" name="TextBox 4">
            <a:extLst>
              <a:ext uri="{FF2B5EF4-FFF2-40B4-BE49-F238E27FC236}">
                <a16:creationId xmlns:a16="http://schemas.microsoft.com/office/drawing/2014/main" id="{6778AF80-3437-43A7-0C60-5230132712DC}"/>
              </a:ext>
            </a:extLst>
          </p:cNvPr>
          <p:cNvSpPr txBox="1"/>
          <p:nvPr/>
        </p:nvSpPr>
        <p:spPr>
          <a:xfrm>
            <a:off x="6114860" y="3761400"/>
            <a:ext cx="3029139"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defPPr marR="0" lvl="0" algn="l" rtl="0">
              <a:lnSpc>
                <a:spcPct val="100000"/>
              </a:lnSpc>
              <a:spcBef>
                <a:spcPts val="0"/>
              </a:spcBef>
              <a:spcAft>
                <a:spcPts val="0"/>
              </a:spcAft>
              <a:defRPr/>
            </a:defPPr>
            <a:lvl1pPr algn="ctr">
              <a:defRPr b="1">
                <a:solidFill>
                  <a:schemeClr val="tx1"/>
                </a:solidFill>
              </a:defRPr>
            </a:lvl1pPr>
          </a:lstStyle>
          <a:p>
            <a:r>
              <a:rPr lang="en-US" sz="1200" dirty="0"/>
              <a:t>Note: Embedded operating system accessibility features are not allowed</a:t>
            </a:r>
          </a:p>
        </p:txBody>
      </p:sp>
    </p:spTree>
    <p:extLst>
      <p:ext uri="{BB962C8B-B14F-4D97-AF65-F5344CB8AC3E}">
        <p14:creationId xmlns:p14="http://schemas.microsoft.com/office/powerpoint/2010/main" val="652599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4">
          <a:extLst>
            <a:ext uri="{FF2B5EF4-FFF2-40B4-BE49-F238E27FC236}">
              <a16:creationId xmlns:a16="http://schemas.microsoft.com/office/drawing/2014/main" id="{DF7F9AA2-7D16-F674-A24C-3AFE4C905369}"/>
            </a:ext>
          </a:extLst>
        </p:cNvPr>
        <p:cNvGrpSpPr/>
        <p:nvPr/>
      </p:nvGrpSpPr>
      <p:grpSpPr>
        <a:xfrm>
          <a:off x="0" y="0"/>
          <a:ext cx="0" cy="0"/>
          <a:chOff x="0" y="0"/>
          <a:chExt cx="0" cy="0"/>
        </a:xfrm>
      </p:grpSpPr>
      <p:sp>
        <p:nvSpPr>
          <p:cNvPr id="496" name="Google Shape;496;p20">
            <a:extLst>
              <a:ext uri="{FF2B5EF4-FFF2-40B4-BE49-F238E27FC236}">
                <a16:creationId xmlns:a16="http://schemas.microsoft.com/office/drawing/2014/main" id="{B281033A-C962-0312-3700-1F4055F6817F}"/>
              </a:ext>
            </a:extLst>
          </p:cNvPr>
          <p:cNvSpPr txBox="1">
            <a:spLocks noGrp="1"/>
          </p:cNvSpPr>
          <p:nvPr>
            <p:ph type="title"/>
          </p:nvPr>
        </p:nvSpPr>
        <p:spPr>
          <a:prstGeom prst="rect">
            <a:avLst/>
          </a:prstGeom>
          <a:noFill/>
          <a:ln>
            <a:noFill/>
          </a:ln>
        </p:spPr>
        <p:txBody>
          <a:bodyPr spcFirstLastPara="1" wrap="square" lIns="0" tIns="0" rIns="0" bIns="0" anchor="ctr" anchorCtr="0">
            <a:noAutofit/>
          </a:bodyPr>
          <a:lstStyle/>
          <a:p>
            <a:r>
              <a:rPr lang="en-US" sz="2800" dirty="0">
                <a:latin typeface="+mj-lt"/>
              </a:rPr>
              <a:t>Topics</a:t>
            </a:r>
            <a:endParaRPr sz="2800" dirty="0">
              <a:latin typeface="+mj-lt"/>
            </a:endParaRPr>
          </a:p>
        </p:txBody>
      </p:sp>
      <p:sp>
        <p:nvSpPr>
          <p:cNvPr id="497" name="Google Shape;497;p20">
            <a:extLst>
              <a:ext uri="{FF2B5EF4-FFF2-40B4-BE49-F238E27FC236}">
                <a16:creationId xmlns:a16="http://schemas.microsoft.com/office/drawing/2014/main" id="{959919C4-D95C-3D2F-4335-A36E8E486BFB}"/>
              </a:ext>
            </a:extLst>
          </p:cNvPr>
          <p:cNvSpPr txBox="1">
            <a:spLocks noGrp="1"/>
          </p:cNvSpPr>
          <p:nvPr>
            <p:ph type="body" idx="1"/>
          </p:nvPr>
        </p:nvSpPr>
        <p:spPr>
          <a:xfrm>
            <a:off x="311702" y="961292"/>
            <a:ext cx="8487741" cy="3542708"/>
          </a:xfrm>
          <a:prstGeom prst="rect">
            <a:avLst/>
          </a:prstGeom>
          <a:noFill/>
          <a:ln>
            <a:noFill/>
          </a:ln>
        </p:spPr>
        <p:txBody>
          <a:bodyPr spcFirstLastPara="1" wrap="square" lIns="91425" tIns="91425" rIns="91425" bIns="91425" numCol="2" spcCol="182880" anchor="t" anchorCtr="0">
            <a:noAutofit/>
          </a:bodyPr>
          <a:lstStyle/>
          <a:p>
            <a:pPr marL="448503" indent="-448503">
              <a:spcBef>
                <a:spcPts val="300"/>
              </a:spcBef>
              <a:spcAft>
                <a:spcPts val="300"/>
              </a:spcAft>
              <a:buClrTx/>
              <a:buSzPct val="125000"/>
              <a:buFont typeface="Arial" panose="020B0604020202020204" pitchFamily="34" charset="0"/>
              <a:buChar char="•"/>
              <a:defRPr/>
            </a:pPr>
            <a:r>
              <a:rPr lang="en-US" sz="2000" dirty="0"/>
              <a:t>CMAS Administration Overview</a:t>
            </a:r>
          </a:p>
          <a:p>
            <a:pPr marL="448503" indent="-448503">
              <a:spcBef>
                <a:spcPts val="300"/>
              </a:spcBef>
              <a:spcAft>
                <a:spcPts val="300"/>
              </a:spcAft>
              <a:buClrTx/>
              <a:buSzPct val="125000"/>
              <a:buFont typeface="Arial" panose="020B0604020202020204" pitchFamily="34" charset="0"/>
              <a:buChar char="•"/>
              <a:defRPr/>
            </a:pPr>
            <a:r>
              <a:rPr lang="en-US" sz="2000" dirty="0"/>
              <a:t>Testing Schedule</a:t>
            </a:r>
          </a:p>
          <a:p>
            <a:pPr marL="448503" indent="-448503">
              <a:spcBef>
                <a:spcPts val="300"/>
              </a:spcBef>
              <a:spcAft>
                <a:spcPts val="300"/>
              </a:spcAft>
              <a:buClrTx/>
              <a:buSzPct val="125000"/>
              <a:defRPr/>
            </a:pPr>
            <a:r>
              <a:rPr lang="en-US" sz="2000" dirty="0"/>
              <a:t>Administration Policies</a:t>
            </a:r>
          </a:p>
          <a:p>
            <a:pPr marL="448503" indent="-448503">
              <a:spcBef>
                <a:spcPts val="300"/>
              </a:spcBef>
              <a:spcAft>
                <a:spcPts val="300"/>
              </a:spcAft>
              <a:buClrTx/>
              <a:buSzPct val="125000"/>
              <a:buFont typeface="Arial" panose="020B0604020202020204" pitchFamily="34" charset="0"/>
              <a:buChar char="•"/>
              <a:defRPr/>
            </a:pPr>
            <a:r>
              <a:rPr lang="en-US" sz="2000" dirty="0"/>
              <a:t>Test Security</a:t>
            </a:r>
          </a:p>
          <a:p>
            <a:pPr marL="448503" indent="-448503">
              <a:spcBef>
                <a:spcPts val="300"/>
              </a:spcBef>
              <a:spcAft>
                <a:spcPts val="300"/>
              </a:spcAft>
              <a:buClrTx/>
              <a:buSzPct val="125000"/>
              <a:buFont typeface="Arial" panose="020B0604020202020204" pitchFamily="34" charset="0"/>
              <a:buChar char="•"/>
              <a:defRPr/>
            </a:pPr>
            <a:r>
              <a:rPr lang="en-US" sz="2000" dirty="0"/>
              <a:t>Accessibility Features and Accommodations Overview</a:t>
            </a:r>
          </a:p>
          <a:p>
            <a:pPr marL="448503" indent="-448503">
              <a:spcBef>
                <a:spcPts val="300"/>
              </a:spcBef>
              <a:spcAft>
                <a:spcPts val="300"/>
              </a:spcAft>
              <a:buClrTx/>
              <a:buSzPct val="125000"/>
              <a:buFont typeface="Arial" panose="020B0604020202020204" pitchFamily="34" charset="0"/>
              <a:buChar char="•"/>
              <a:defRPr/>
            </a:pPr>
            <a:r>
              <a:rPr lang="en-US" sz="2000" dirty="0"/>
              <a:t>Student and Test Administrator Materials</a:t>
            </a:r>
          </a:p>
          <a:p>
            <a:pPr marL="448503" indent="-448503">
              <a:spcBef>
                <a:spcPts val="300"/>
              </a:spcBef>
              <a:spcAft>
                <a:spcPts val="300"/>
              </a:spcAft>
              <a:buClrTx/>
              <a:buSzPct val="125000"/>
              <a:buFont typeface="Arial" panose="020B0604020202020204" pitchFamily="34" charset="0"/>
              <a:buChar char="•"/>
              <a:defRPr/>
            </a:pPr>
            <a:r>
              <a:rPr lang="en-US" sz="2000" dirty="0"/>
              <a:t>Testing Environment</a:t>
            </a:r>
          </a:p>
          <a:p>
            <a:pPr marL="448503" indent="-448503">
              <a:spcBef>
                <a:spcPts val="300"/>
              </a:spcBef>
              <a:spcAft>
                <a:spcPts val="300"/>
              </a:spcAft>
              <a:buClrTx/>
              <a:buSzPct val="125000"/>
              <a:buFont typeface="Arial" panose="020B0604020202020204" pitchFamily="34" charset="0"/>
              <a:buChar char="•"/>
              <a:defRPr/>
            </a:pPr>
            <a:r>
              <a:rPr lang="en-US" sz="2000" dirty="0"/>
              <a:t>PearsonAccess</a:t>
            </a:r>
            <a:r>
              <a:rPr lang="en-US" sz="2000" baseline="30000" dirty="0"/>
              <a:t>next</a:t>
            </a:r>
          </a:p>
          <a:p>
            <a:pPr marL="448503" indent="-448503">
              <a:spcBef>
                <a:spcPts val="300"/>
              </a:spcBef>
              <a:spcAft>
                <a:spcPts val="300"/>
              </a:spcAft>
              <a:buClrTx/>
              <a:buSzPct val="125000"/>
              <a:buFont typeface="Arial" panose="020B0604020202020204" pitchFamily="34" charset="0"/>
              <a:buChar char="•"/>
              <a:defRPr/>
            </a:pPr>
            <a:r>
              <a:rPr lang="en-US" sz="2000" dirty="0"/>
              <a:t>Before Testing</a:t>
            </a:r>
          </a:p>
          <a:p>
            <a:pPr marL="448503" indent="-448503">
              <a:spcBef>
                <a:spcPts val="300"/>
              </a:spcBef>
              <a:spcAft>
                <a:spcPts val="300"/>
              </a:spcAft>
              <a:buClrTx/>
              <a:buSzPct val="125000"/>
              <a:buFont typeface="Arial" panose="020B0604020202020204" pitchFamily="34" charset="0"/>
              <a:buChar char="•"/>
              <a:defRPr/>
            </a:pPr>
            <a:r>
              <a:rPr lang="en-US" sz="2000" dirty="0"/>
              <a:t>During Testing</a:t>
            </a:r>
          </a:p>
          <a:p>
            <a:pPr marL="448503" indent="-448503">
              <a:spcBef>
                <a:spcPts val="300"/>
              </a:spcBef>
              <a:spcAft>
                <a:spcPts val="300"/>
              </a:spcAft>
              <a:buClrTx/>
              <a:buSzPct val="125000"/>
              <a:buFont typeface="Arial" panose="020B0604020202020204" pitchFamily="34" charset="0"/>
              <a:buChar char="•"/>
              <a:defRPr/>
            </a:pPr>
            <a:r>
              <a:rPr lang="en-US" sz="2000" dirty="0"/>
              <a:t>After Testing</a:t>
            </a:r>
          </a:p>
          <a:p>
            <a:pPr marL="448503" indent="-448503">
              <a:spcBef>
                <a:spcPts val="300"/>
              </a:spcBef>
              <a:spcAft>
                <a:spcPts val="300"/>
              </a:spcAft>
              <a:buClrTx/>
              <a:buSzPct val="125000"/>
              <a:buFont typeface="Arial" panose="020B0604020202020204" pitchFamily="34" charset="0"/>
              <a:buChar char="•"/>
              <a:defRPr/>
            </a:pPr>
            <a:r>
              <a:rPr lang="en-US" sz="2000" dirty="0"/>
              <a:t>Reporting, Resources, and Support</a:t>
            </a:r>
          </a:p>
        </p:txBody>
      </p:sp>
    </p:spTree>
    <p:extLst>
      <p:ext uri="{BB962C8B-B14F-4D97-AF65-F5344CB8AC3E}">
        <p14:creationId xmlns:p14="http://schemas.microsoft.com/office/powerpoint/2010/main" val="3199072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0D610-2CC1-7486-96C0-996B0655D1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756AF6-18F7-3022-5FC8-45BF545446CB}"/>
              </a:ext>
            </a:extLst>
          </p:cNvPr>
          <p:cNvSpPr>
            <a:spLocks noGrp="1"/>
          </p:cNvSpPr>
          <p:nvPr>
            <p:ph type="title"/>
          </p:nvPr>
        </p:nvSpPr>
        <p:spPr/>
        <p:txBody>
          <a:bodyPr>
            <a:normAutofit/>
          </a:bodyPr>
          <a:lstStyle/>
          <a:p>
            <a:r>
              <a:rPr lang="en-US" sz="2800" dirty="0"/>
              <a:t>Accommodations</a:t>
            </a:r>
          </a:p>
        </p:txBody>
      </p:sp>
      <p:sp>
        <p:nvSpPr>
          <p:cNvPr id="3" name="Content Placeholder 2">
            <a:extLst>
              <a:ext uri="{FF2B5EF4-FFF2-40B4-BE49-F238E27FC236}">
                <a16:creationId xmlns:a16="http://schemas.microsoft.com/office/drawing/2014/main" id="{525257D3-B885-0CA4-7183-88E750C18B49}"/>
              </a:ext>
            </a:extLst>
          </p:cNvPr>
          <p:cNvSpPr>
            <a:spLocks noGrp="1"/>
          </p:cNvSpPr>
          <p:nvPr>
            <p:ph type="body" idx="1"/>
          </p:nvPr>
        </p:nvSpPr>
        <p:spPr>
          <a:xfrm>
            <a:off x="311702" y="979136"/>
            <a:ext cx="8487741" cy="3208139"/>
          </a:xfrm>
        </p:spPr>
        <p:txBody>
          <a:bodyPr>
            <a:noAutofit/>
          </a:bodyPr>
          <a:lstStyle/>
          <a:p>
            <a:r>
              <a:rPr lang="en-US" sz="1800" dirty="0"/>
              <a:t>Assessment accommodations are changes made to assessment procedures that provide a student with access to comprehensible information and an equal opportunity to demonstrate knowledge and skills without affecting the reliability or validity of the assessment</a:t>
            </a:r>
          </a:p>
          <a:p>
            <a:pPr lvl="1">
              <a:buFont typeface="Arial" panose="020B0604020202020204" pitchFamily="34" charset="0"/>
              <a:buChar char="•"/>
            </a:pPr>
            <a:r>
              <a:rPr lang="en-US" sz="1600" dirty="0">
                <a:latin typeface="+mn-lt"/>
                <a:cs typeface="Arial" panose="020B0604020202020204" pitchFamily="34" charset="0"/>
              </a:rPr>
              <a:t>Available to students who have IEP, 504, or Multilingual Learner (ML) plans, based on the plan’s documented need for the accommodation(s)</a:t>
            </a:r>
          </a:p>
          <a:p>
            <a:r>
              <a:rPr lang="en-US" sz="1800" dirty="0"/>
              <a:t>Accommodations should not provide an unfair advantage to any student</a:t>
            </a:r>
          </a:p>
          <a:p>
            <a:r>
              <a:rPr lang="en-US" sz="1800" dirty="0"/>
              <a:t>Providing an accommodation for the sole purpose of increasing test scores is not ethical</a:t>
            </a:r>
          </a:p>
        </p:txBody>
      </p:sp>
    </p:spTree>
    <p:extLst>
      <p:ext uri="{BB962C8B-B14F-4D97-AF65-F5344CB8AC3E}">
        <p14:creationId xmlns:p14="http://schemas.microsoft.com/office/powerpoint/2010/main" val="2543939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2CB11-6B55-1B0C-8072-29715688116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8DD69E-4DAF-7BC7-B59F-2FE4ECD6BAB7}"/>
              </a:ext>
            </a:extLst>
          </p:cNvPr>
          <p:cNvSpPr>
            <a:spLocks noGrp="1"/>
          </p:cNvSpPr>
          <p:nvPr>
            <p:ph type="body" idx="1"/>
          </p:nvPr>
        </p:nvSpPr>
        <p:spPr>
          <a:xfrm>
            <a:off x="162984" y="960305"/>
            <a:ext cx="3737377" cy="3608570"/>
          </a:xfrm>
        </p:spPr>
        <p:txBody>
          <a:bodyPr>
            <a:noAutofit/>
          </a:bodyPr>
          <a:lstStyle/>
          <a:p>
            <a:pPr marL="171450" indent="-171450">
              <a:lnSpc>
                <a:spcPct val="100000"/>
              </a:lnSpc>
            </a:pPr>
            <a:r>
              <a:rPr lang="en-US" dirty="0">
                <a:latin typeface="+mn-lt"/>
              </a:rPr>
              <a:t>A very limited number of students who meet specific criteria may qualify for unique accommodations </a:t>
            </a:r>
          </a:p>
          <a:p>
            <a:pPr marL="398463" lvl="1" indent="-173038">
              <a:lnSpc>
                <a:spcPct val="100000"/>
              </a:lnSpc>
              <a:buFont typeface="Arial" panose="020B0604020202020204" pitchFamily="34" charset="0"/>
              <a:buChar char="•"/>
            </a:pPr>
            <a:r>
              <a:rPr lang="en-US" sz="1400" dirty="0">
                <a:solidFill>
                  <a:schemeClr val="tx1"/>
                </a:solidFill>
                <a:latin typeface="+mn-lt"/>
              </a:rPr>
              <a:t>These accommodations might impact the construct measured by the assessment; additional documentation is required</a:t>
            </a:r>
          </a:p>
          <a:p>
            <a:pPr marL="398463" lvl="1" indent="-173038">
              <a:lnSpc>
                <a:spcPct val="100000"/>
              </a:lnSpc>
              <a:buFont typeface="Arial" panose="020B0604020202020204" pitchFamily="34" charset="0"/>
              <a:buChar char="•"/>
            </a:pPr>
            <a:r>
              <a:rPr lang="en-US" sz="1400" dirty="0">
                <a:solidFill>
                  <a:schemeClr val="tx1"/>
                </a:solidFill>
                <a:latin typeface="+mn-lt"/>
              </a:rPr>
              <a:t>CDE Assessment approval is required for use of unique accommodations</a:t>
            </a:r>
          </a:p>
          <a:p>
            <a:pPr marL="687388" lvl="2" indent="-174625">
              <a:lnSpc>
                <a:spcPct val="100000"/>
              </a:lnSpc>
              <a:buFont typeface="Arial" panose="020B0604020202020204" pitchFamily="34" charset="0"/>
              <a:buChar char="•"/>
            </a:pPr>
            <a:r>
              <a:rPr lang="en-US" sz="1400" dirty="0">
                <a:solidFill>
                  <a:schemeClr val="tx1"/>
                </a:solidFill>
                <a:effectLst/>
                <a:latin typeface="+mn-lt"/>
                <a:ea typeface="MS PGothic" panose="020B0600070205080204" pitchFamily="34" charset="-128"/>
                <a:cs typeface="Times New Roman" panose="02020603050405020304" pitchFamily="18" charset="0"/>
              </a:rPr>
              <a:t>There must be a direct connection between the student’s disability and the ability to access the assessment, which is used to determine qualification for use of a unique accommodation</a:t>
            </a:r>
            <a:endParaRPr lang="en-US" sz="1400" dirty="0">
              <a:solidFill>
                <a:schemeClr val="tx1"/>
              </a:solidFill>
              <a:latin typeface="+mn-lt"/>
            </a:endParaRPr>
          </a:p>
        </p:txBody>
      </p:sp>
      <p:sp>
        <p:nvSpPr>
          <p:cNvPr id="9" name="Text Placeholder 8">
            <a:extLst>
              <a:ext uri="{FF2B5EF4-FFF2-40B4-BE49-F238E27FC236}">
                <a16:creationId xmlns:a16="http://schemas.microsoft.com/office/drawing/2014/main" id="{EB4BCC67-5F25-E042-FB55-6AB8AAC37E03}"/>
              </a:ext>
            </a:extLst>
          </p:cNvPr>
          <p:cNvSpPr>
            <a:spLocks noGrp="1"/>
          </p:cNvSpPr>
          <p:nvPr>
            <p:ph type="body" idx="2"/>
          </p:nvPr>
        </p:nvSpPr>
        <p:spPr>
          <a:xfrm>
            <a:off x="3965098" y="960305"/>
            <a:ext cx="5141554" cy="3608570"/>
          </a:xfrm>
        </p:spPr>
        <p:txBody>
          <a:bodyPr>
            <a:noAutofit/>
          </a:bodyPr>
          <a:lstStyle/>
          <a:p>
            <a:pPr marL="285750" indent="-285750">
              <a:lnSpc>
                <a:spcPct val="100000"/>
              </a:lnSpc>
              <a:buClr>
                <a:sysClr val="windowText" lastClr="000000"/>
              </a:buClr>
              <a:defRPr/>
            </a:pPr>
            <a:r>
              <a:rPr lang="en-US" b="1" dirty="0">
                <a:solidFill>
                  <a:sysClr val="windowText" lastClr="000000"/>
                </a:solidFill>
                <a:latin typeface="+mn-lt"/>
              </a:rPr>
              <a:t>An approved UAR is required for:</a:t>
            </a:r>
          </a:p>
          <a:p>
            <a:pPr marL="573087" lvl="1" indent="-285750">
              <a:lnSpc>
                <a:spcPct val="100000"/>
              </a:lnSpc>
              <a:buClr>
                <a:sysClr val="windowText" lastClr="000000"/>
              </a:buClr>
              <a:buFont typeface="Arial" panose="020B0604020202020204" pitchFamily="34" charset="0"/>
              <a:buChar char="•"/>
              <a:defRPr/>
            </a:pPr>
            <a:r>
              <a:rPr lang="en-US" sz="1400" dirty="0">
                <a:solidFill>
                  <a:prstClr val="black"/>
                </a:solidFill>
                <a:latin typeface="+mn-lt"/>
              </a:rPr>
              <a:t>Calculation device on non-calculator portions of math</a:t>
            </a:r>
          </a:p>
          <a:p>
            <a:pPr marL="573087" lvl="1" indent="-285750">
              <a:lnSpc>
                <a:spcPct val="100000"/>
              </a:lnSpc>
              <a:buClr>
                <a:sysClr val="windowText" lastClr="000000"/>
              </a:buClr>
              <a:buFont typeface="Arial" panose="020B0604020202020204" pitchFamily="34" charset="0"/>
              <a:buChar char="•"/>
              <a:defRPr/>
            </a:pPr>
            <a:r>
              <a:rPr lang="en-US" sz="1400" dirty="0">
                <a:solidFill>
                  <a:prstClr val="black"/>
                </a:solidFill>
                <a:latin typeface="+mn-lt"/>
              </a:rPr>
              <a:t>Scribe on constructed response questions of ELA/CSLA</a:t>
            </a:r>
          </a:p>
          <a:p>
            <a:pPr marL="573087" lvl="1" indent="-285750">
              <a:lnSpc>
                <a:spcPct val="100000"/>
              </a:lnSpc>
              <a:buClr>
                <a:sysClr val="windowText" lastClr="000000"/>
              </a:buClr>
              <a:buFont typeface="Arial" panose="020B0604020202020204" pitchFamily="34" charset="0"/>
              <a:buChar char="•"/>
              <a:defRPr/>
            </a:pPr>
            <a:r>
              <a:rPr lang="en-US" sz="1400" dirty="0">
                <a:solidFill>
                  <a:sysClr val="windowText" lastClr="000000"/>
                </a:solidFill>
                <a:latin typeface="+mn-lt"/>
              </a:rPr>
              <a:t>Any accommodation not listed in the </a:t>
            </a:r>
            <a:r>
              <a:rPr lang="en-US" sz="1400" i="1" dirty="0">
                <a:solidFill>
                  <a:sysClr val="windowText" lastClr="000000"/>
                </a:solidFill>
                <a:latin typeface="+mn-lt"/>
              </a:rPr>
              <a:t>Procedures Manual</a:t>
            </a:r>
          </a:p>
          <a:p>
            <a:pPr marL="115899" indent="-285750">
              <a:lnSpc>
                <a:spcPct val="100000"/>
              </a:lnSpc>
              <a:buClr>
                <a:sysClr val="windowText" lastClr="000000"/>
              </a:buClr>
              <a:defRPr/>
            </a:pPr>
            <a:r>
              <a:rPr lang="en-US" b="1" dirty="0">
                <a:solidFill>
                  <a:sysClr val="windowText" lastClr="000000"/>
                </a:solidFill>
                <a:latin typeface="+mn-lt"/>
              </a:rPr>
              <a:t>If approved:</a:t>
            </a:r>
          </a:p>
          <a:p>
            <a:pPr marL="573087" lvl="1" indent="-285750">
              <a:lnSpc>
                <a:spcPct val="100000"/>
              </a:lnSpc>
              <a:buClr>
                <a:sysClr val="windowText" lastClr="000000"/>
              </a:buClr>
              <a:buFont typeface="Arial" panose="020B0604020202020204" pitchFamily="34" charset="0"/>
              <a:buChar char="•"/>
              <a:defRPr/>
            </a:pPr>
            <a:r>
              <a:rPr lang="en-US" sz="1400" dirty="0">
                <a:solidFill>
                  <a:sysClr val="windowText" lastClr="000000"/>
                </a:solidFill>
                <a:latin typeface="+mn-lt"/>
              </a:rPr>
              <a:t>And used during the assessment, the student receives a valid score</a:t>
            </a:r>
          </a:p>
          <a:p>
            <a:pPr marL="115899" indent="-285750">
              <a:lnSpc>
                <a:spcPct val="100000"/>
              </a:lnSpc>
              <a:buClr>
                <a:sysClr val="windowText" lastClr="000000"/>
              </a:buClr>
              <a:defRPr/>
            </a:pPr>
            <a:r>
              <a:rPr lang="en-US" b="1" dirty="0">
                <a:solidFill>
                  <a:sysClr val="windowText" lastClr="000000"/>
                </a:solidFill>
                <a:latin typeface="+mn-lt"/>
              </a:rPr>
              <a:t>If not approved:</a:t>
            </a:r>
          </a:p>
          <a:p>
            <a:pPr marL="460375" lvl="1" indent="-173038">
              <a:lnSpc>
                <a:spcPct val="100000"/>
              </a:lnSpc>
              <a:buClr>
                <a:sysClr val="windowText" lastClr="000000"/>
              </a:buClr>
              <a:buFont typeface="Arial" panose="020B0604020202020204" pitchFamily="34" charset="0"/>
              <a:buChar char="•"/>
              <a:defRPr/>
            </a:pPr>
            <a:r>
              <a:rPr lang="en-US" sz="1400" dirty="0">
                <a:solidFill>
                  <a:sysClr val="windowText" lastClr="000000"/>
                </a:solidFill>
                <a:latin typeface="+mn-lt"/>
              </a:rPr>
              <a:t>And used during the assessment, the results are not considered valid</a:t>
            </a:r>
          </a:p>
          <a:p>
            <a:pPr marL="1030276" lvl="2" indent="-285750">
              <a:lnSpc>
                <a:spcPct val="100000"/>
              </a:lnSpc>
              <a:buClr>
                <a:sysClr val="windowText" lastClr="000000"/>
              </a:buClr>
              <a:buFont typeface="Arial" panose="020B0604020202020204" pitchFamily="34" charset="0"/>
              <a:buChar char="•"/>
              <a:defRPr/>
            </a:pPr>
            <a:r>
              <a:rPr lang="en-US" sz="1400" dirty="0">
                <a:solidFill>
                  <a:sysClr val="windowText" lastClr="000000"/>
                </a:solidFill>
                <a:latin typeface="+mn-lt"/>
              </a:rPr>
              <a:t>The score is invalidated as a misadministration or suppressed</a:t>
            </a:r>
          </a:p>
          <a:p>
            <a:pPr marL="1030276" lvl="2" indent="-285750">
              <a:lnSpc>
                <a:spcPct val="100000"/>
              </a:lnSpc>
              <a:buClr>
                <a:sysClr val="windowText" lastClr="000000"/>
              </a:buClr>
              <a:buFont typeface="Arial" panose="020B0604020202020204" pitchFamily="34" charset="0"/>
              <a:buChar char="•"/>
              <a:defRPr/>
            </a:pPr>
            <a:r>
              <a:rPr lang="en-US" sz="1400" dirty="0">
                <a:solidFill>
                  <a:sysClr val="windowText" lastClr="000000"/>
                </a:solidFill>
                <a:latin typeface="+mn-lt"/>
              </a:rPr>
              <a:t>This counts against participation </a:t>
            </a:r>
          </a:p>
        </p:txBody>
      </p:sp>
      <p:sp>
        <p:nvSpPr>
          <p:cNvPr id="4" name="Slide Number Placeholder 3">
            <a:extLst>
              <a:ext uri="{FF2B5EF4-FFF2-40B4-BE49-F238E27FC236}">
                <a16:creationId xmlns:a16="http://schemas.microsoft.com/office/drawing/2014/main" id="{19EDE4A3-BD38-9F36-4033-8702059A97BA}"/>
              </a:ext>
            </a:extLst>
          </p:cNvPr>
          <p:cNvSpPr>
            <a:spLocks noGrp="1"/>
          </p:cNvSpPr>
          <p:nvPr>
            <p:ph type="sldNum" idx="12"/>
          </p:nvPr>
        </p:nvSpPr>
        <p:spPr/>
        <p:txBody>
          <a:bodyPr>
            <a:normAutofit/>
          </a:bodyPr>
          <a:lstStyle/>
          <a:p>
            <a:fld id="{C479D5F6-EDCB-402A-AC08-4943A1820E8F}" type="slidenum">
              <a:rPr lang="en-US" smtClean="0"/>
              <a:pPr/>
              <a:t>41</a:t>
            </a:fld>
            <a:endParaRPr lang="en-US" dirty="0"/>
          </a:p>
        </p:txBody>
      </p:sp>
      <p:sp>
        <p:nvSpPr>
          <p:cNvPr id="2" name="Title 1">
            <a:extLst>
              <a:ext uri="{FF2B5EF4-FFF2-40B4-BE49-F238E27FC236}">
                <a16:creationId xmlns:a16="http://schemas.microsoft.com/office/drawing/2014/main" id="{1424B8FB-9BE8-E1FE-BB54-8F0BFC7B5A36}"/>
              </a:ext>
            </a:extLst>
          </p:cNvPr>
          <p:cNvSpPr>
            <a:spLocks noGrp="1"/>
          </p:cNvSpPr>
          <p:nvPr>
            <p:ph type="title"/>
          </p:nvPr>
        </p:nvSpPr>
        <p:spPr/>
        <p:txBody>
          <a:bodyPr>
            <a:normAutofit/>
          </a:bodyPr>
          <a:lstStyle/>
          <a:p>
            <a:r>
              <a:rPr lang="en-US" sz="2800" dirty="0"/>
              <a:t>Unique Accommodation Requests (UARs)</a:t>
            </a:r>
          </a:p>
        </p:txBody>
      </p:sp>
      <p:sp>
        <p:nvSpPr>
          <p:cNvPr id="10" name="Title 4">
            <a:extLst>
              <a:ext uri="{FF2B5EF4-FFF2-40B4-BE49-F238E27FC236}">
                <a16:creationId xmlns:a16="http://schemas.microsoft.com/office/drawing/2014/main" id="{488036BE-B840-36C9-D076-58E1C5FD5EB2}"/>
              </a:ext>
            </a:extLst>
          </p:cNvPr>
          <p:cNvSpPr txBox="1">
            <a:spLocks/>
          </p:cNvSpPr>
          <p:nvPr/>
        </p:nvSpPr>
        <p:spPr>
          <a:xfrm>
            <a:off x="2000928" y="4615902"/>
            <a:ext cx="5142143" cy="287123"/>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189" marR="0" lvl="0" indent="-317492" algn="l" rtl="0">
              <a:lnSpc>
                <a:spcPct val="115000"/>
              </a:lnSpc>
              <a:spcBef>
                <a:spcPts val="0"/>
              </a:spcBef>
              <a:spcAft>
                <a:spcPts val="0"/>
              </a:spcAft>
              <a:buClr>
                <a:schemeClr val="dk2"/>
              </a:buClr>
              <a:buSzPts val="1400"/>
              <a:buFont typeface="Arial" panose="020B0604020202020204" pitchFamily="34" charset="0"/>
              <a:buChar char="•"/>
              <a:defRPr sz="1400" b="0" i="0" u="none" strike="noStrike" cap="none">
                <a:solidFill>
                  <a:schemeClr val="tx1"/>
                </a:solidFill>
                <a:latin typeface="Arial"/>
                <a:ea typeface="Arial"/>
                <a:cs typeface="Arial"/>
                <a:sym typeface="Arial"/>
              </a:defRPr>
            </a:lvl1pPr>
            <a:lvl2pPr marL="914377" marR="0" lvl="1"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566" marR="0" lvl="2"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754" marR="0" lvl="3"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5943" marR="0" lvl="4"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131" marR="0" lvl="5"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320" marR="0" lvl="6"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509" marR="0" lvl="7"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697" marR="0" lvl="8"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139697" indent="0" algn="ctr">
              <a:buNone/>
            </a:pPr>
            <a:r>
              <a:rPr lang="en-US" sz="1800" dirty="0">
                <a:solidFill>
                  <a:srgbClr val="000000"/>
                </a:solidFill>
                <a:latin typeface="+mn-lt"/>
              </a:rPr>
              <a:t>Reminder: </a:t>
            </a:r>
            <a:r>
              <a:rPr lang="en-US" sz="1800" b="1" dirty="0">
                <a:solidFill>
                  <a:srgbClr val="000000"/>
                </a:solidFill>
                <a:latin typeface="+mn-lt"/>
              </a:rPr>
              <a:t>Number lines are not allowed</a:t>
            </a:r>
            <a:endParaRPr lang="en-US" sz="1800" dirty="0">
              <a:latin typeface="+mn-lt"/>
            </a:endParaRPr>
          </a:p>
        </p:txBody>
      </p:sp>
    </p:spTree>
    <p:extLst>
      <p:ext uri="{BB962C8B-B14F-4D97-AF65-F5344CB8AC3E}">
        <p14:creationId xmlns:p14="http://schemas.microsoft.com/office/powerpoint/2010/main" val="1273669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94E24-CA72-B3ED-98A6-6D524BF47A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097506-3432-025D-5E01-E2D6F88B43C7}"/>
              </a:ext>
            </a:extLst>
          </p:cNvPr>
          <p:cNvSpPr>
            <a:spLocks noGrp="1"/>
          </p:cNvSpPr>
          <p:nvPr>
            <p:ph type="title"/>
          </p:nvPr>
        </p:nvSpPr>
        <p:spPr/>
        <p:txBody>
          <a:bodyPr>
            <a:normAutofit/>
          </a:bodyPr>
          <a:lstStyle/>
          <a:p>
            <a:r>
              <a:rPr lang="en-US" sz="2800" dirty="0"/>
              <a:t>Reminders</a:t>
            </a:r>
          </a:p>
        </p:txBody>
      </p:sp>
      <p:sp>
        <p:nvSpPr>
          <p:cNvPr id="7" name="Subtitle 6">
            <a:extLst>
              <a:ext uri="{FF2B5EF4-FFF2-40B4-BE49-F238E27FC236}">
                <a16:creationId xmlns:a16="http://schemas.microsoft.com/office/drawing/2014/main" id="{320C995F-5D5F-D15E-485A-6260425F48E5}"/>
              </a:ext>
            </a:extLst>
          </p:cNvPr>
          <p:cNvSpPr>
            <a:spLocks noGrp="1"/>
          </p:cNvSpPr>
          <p:nvPr>
            <p:ph type="subTitle" idx="1"/>
          </p:nvPr>
        </p:nvSpPr>
        <p:spPr>
          <a:xfrm>
            <a:off x="91112" y="2778800"/>
            <a:ext cx="4393975" cy="1949146"/>
          </a:xfrm>
        </p:spPr>
        <p:txBody>
          <a:bodyPr>
            <a:noAutofit/>
          </a:bodyPr>
          <a:lstStyle/>
          <a:p>
            <a:pPr marL="0" indent="0"/>
            <a:r>
              <a:rPr lang="en-US" sz="2000" dirty="0">
                <a:latin typeface="+mn-lt"/>
                <a:ea typeface="MS PGothic" panose="020B0600070205080204" pitchFamily="34" charset="-128"/>
                <a:cs typeface="Times New Roman" panose="02020603050405020304" pitchFamily="18" charset="0"/>
              </a:rPr>
              <a:t>Any </a:t>
            </a:r>
            <a:r>
              <a:rPr lang="en-US" sz="2000" i="1" dirty="0">
                <a:latin typeface="+mn-lt"/>
                <a:ea typeface="MS PGothic" panose="020B0600070205080204" pitchFamily="34" charset="-128"/>
                <a:cs typeface="Times New Roman" panose="02020603050405020304" pitchFamily="18" charset="0"/>
              </a:rPr>
              <a:t>modification</a:t>
            </a:r>
            <a:r>
              <a:rPr lang="en-US" sz="2000" dirty="0">
                <a:latin typeface="+mn-lt"/>
                <a:ea typeface="MS PGothic" panose="020B0600070205080204" pitchFamily="34" charset="-128"/>
                <a:cs typeface="Times New Roman" panose="02020603050405020304" pitchFamily="18" charset="0"/>
              </a:rPr>
              <a:t> of the assessment fundamentally changes the assessment’s intended measure and, therefore, is a misadministration resulting in an invalid score</a:t>
            </a:r>
            <a:endParaRPr lang="en-US" sz="2000" dirty="0">
              <a:solidFill>
                <a:prstClr val="black"/>
              </a:solidFill>
              <a:latin typeface="+mn-lt"/>
            </a:endParaRPr>
          </a:p>
        </p:txBody>
      </p:sp>
      <p:sp>
        <p:nvSpPr>
          <p:cNvPr id="3" name="Content Placeholder 2">
            <a:extLst>
              <a:ext uri="{FF2B5EF4-FFF2-40B4-BE49-F238E27FC236}">
                <a16:creationId xmlns:a16="http://schemas.microsoft.com/office/drawing/2014/main" id="{B9824123-4132-AC69-74CC-85D88DFC03FA}"/>
              </a:ext>
            </a:extLst>
          </p:cNvPr>
          <p:cNvSpPr>
            <a:spLocks noGrp="1"/>
          </p:cNvSpPr>
          <p:nvPr>
            <p:ph type="body" idx="2"/>
          </p:nvPr>
        </p:nvSpPr>
        <p:spPr>
          <a:xfrm>
            <a:off x="4642340" y="289169"/>
            <a:ext cx="4045199" cy="4463052"/>
          </a:xfrm>
        </p:spPr>
        <p:txBody>
          <a:bodyPr>
            <a:noAutofit/>
          </a:bodyPr>
          <a:lstStyle/>
          <a:p>
            <a:pPr marL="0" indent="0" algn="ctr">
              <a:buNone/>
            </a:pPr>
            <a:r>
              <a:rPr lang="en-US" sz="1200" b="1" dirty="0">
                <a:solidFill>
                  <a:prstClr val="black"/>
                </a:solidFill>
              </a:rPr>
              <a:t>Auditory/signed presentation </a:t>
            </a:r>
            <a:br>
              <a:rPr lang="en-US" sz="1200" b="1" dirty="0">
                <a:solidFill>
                  <a:prstClr val="black"/>
                </a:solidFill>
              </a:rPr>
            </a:br>
            <a:r>
              <a:rPr lang="en-US" sz="1200" b="1" dirty="0">
                <a:solidFill>
                  <a:prstClr val="black"/>
                </a:solidFill>
              </a:rPr>
              <a:t>of the ELA or CSLA assessment </a:t>
            </a:r>
            <a:br>
              <a:rPr lang="en-US" sz="1200" b="1" dirty="0">
                <a:solidFill>
                  <a:prstClr val="black"/>
                </a:solidFill>
              </a:rPr>
            </a:br>
            <a:r>
              <a:rPr lang="en-US" sz="1200" b="1" dirty="0">
                <a:solidFill>
                  <a:prstClr val="black"/>
                </a:solidFill>
              </a:rPr>
              <a:t>(i.e., text-to-speech, oral script, </a:t>
            </a:r>
            <a:br>
              <a:rPr lang="en-US" sz="1200" b="1" dirty="0">
                <a:solidFill>
                  <a:prstClr val="black"/>
                </a:solidFill>
              </a:rPr>
            </a:br>
            <a:r>
              <a:rPr lang="en-US" sz="1200" b="1" dirty="0">
                <a:solidFill>
                  <a:prstClr val="black"/>
                </a:solidFill>
              </a:rPr>
              <a:t>signed presentation) is a modification</a:t>
            </a:r>
          </a:p>
          <a:p>
            <a:pPr marL="0" indent="0" algn="ctr">
              <a:buNone/>
            </a:pPr>
            <a:endParaRPr lang="en-US" sz="1200" b="1" dirty="0">
              <a:solidFill>
                <a:prstClr val="black"/>
              </a:solidFill>
            </a:endParaRPr>
          </a:p>
          <a:p>
            <a:pPr marL="146050" indent="-146050"/>
            <a:r>
              <a:rPr lang="en-US" sz="1200" dirty="0">
                <a:latin typeface="+mn-lt"/>
              </a:rPr>
              <a:t>The 2020 Colorado Academic Standards (CAS) expect students to read (decode a printed or tactile code) and comprehend (make meaning of) literary and informational texts independently and proficiently. In accordance with the full implementation of the 2020 Reading, Writing, and Communicating CAS, CMAS mirrors the standards’ expectation that students combine their phonemic awareness, phonics, vocabulary, and text comprehension reading skills to demonstrate mastery of the 2020 CAS independent reading expectations.</a:t>
            </a:r>
          </a:p>
          <a:p>
            <a:pPr marL="146050" indent="-146050"/>
            <a:r>
              <a:rPr lang="en-US" sz="1200" dirty="0">
                <a:latin typeface="+mn-lt"/>
              </a:rPr>
              <a:t>Providing an auditory or signed presentation of printed or brailled text changes the ELA’s assessment’s focus from reading and comprehension of text to listening and comprehension of text. As such, both presentations are considered modifications.</a:t>
            </a:r>
          </a:p>
        </p:txBody>
      </p:sp>
      <p:sp>
        <p:nvSpPr>
          <p:cNvPr id="4" name="Slide Number Placeholder 3">
            <a:extLst>
              <a:ext uri="{FF2B5EF4-FFF2-40B4-BE49-F238E27FC236}">
                <a16:creationId xmlns:a16="http://schemas.microsoft.com/office/drawing/2014/main" id="{1ABA976A-60CC-8757-4AC6-19CDFA01B1B5}"/>
              </a:ext>
            </a:extLst>
          </p:cNvPr>
          <p:cNvSpPr>
            <a:spLocks noGrp="1"/>
          </p:cNvSpPr>
          <p:nvPr>
            <p:ph type="sldNum" idx="12"/>
          </p:nvPr>
        </p:nvSpPr>
        <p:spPr/>
        <p:txBody>
          <a:bodyPr>
            <a:normAutofit/>
          </a:bodyPr>
          <a:lstStyle/>
          <a:p>
            <a:fld id="{C479D5F6-EDCB-402A-AC08-4943A1820E8F}" type="slidenum">
              <a:rPr lang="en-US" smtClean="0"/>
              <a:pPr/>
              <a:t>42</a:t>
            </a:fld>
            <a:endParaRPr lang="en-US" dirty="0"/>
          </a:p>
        </p:txBody>
      </p:sp>
      <p:sp>
        <p:nvSpPr>
          <p:cNvPr id="6" name="Diagonal Stripe 5">
            <a:hlinkClick r:id="rId2"/>
            <a:extLst>
              <a:ext uri="{FF2B5EF4-FFF2-40B4-BE49-F238E27FC236}">
                <a16:creationId xmlns:a16="http://schemas.microsoft.com/office/drawing/2014/main" id="{EF7E9C70-A21A-43B3-1382-32DFCDCF8AC4}"/>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latin typeface="+mn-lt"/>
                <a:ea typeface="Roboto" panose="02000000000000000000" pitchFamily="2" charset="0"/>
                <a:cs typeface="Arial" panose="020B0604020202020204" pitchFamily="34" charset="0"/>
                <a:hlinkClick r:id="rId2">
                  <a:extLst>
                    <a:ext uri="{A12FA001-AC4F-418D-AE19-62706E023703}">
                      <ahyp:hlinkClr xmlns:ahyp="http://schemas.microsoft.com/office/drawing/2018/hyperlinkcolor" val="tx"/>
                    </a:ext>
                  </a:extLst>
                </a:hlinkClick>
              </a:rPr>
              <a:t>ELA/CSLA A/S Presentation FAQs</a:t>
            </a:r>
            <a:endParaRPr lang="en-US" sz="1200" b="1" kern="0" dirty="0">
              <a:latin typeface="+mn-lt"/>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737202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C7309-3C12-3B6F-1A05-A65E96481D4B}"/>
              </a:ext>
            </a:extLst>
          </p:cNvPr>
          <p:cNvSpPr>
            <a:spLocks noGrp="1"/>
          </p:cNvSpPr>
          <p:nvPr>
            <p:ph type="title"/>
          </p:nvPr>
        </p:nvSpPr>
        <p:spPr/>
        <p:txBody>
          <a:bodyPr/>
          <a:lstStyle/>
          <a:p>
            <a:r>
              <a:rPr lang="en-US" sz="2400" dirty="0"/>
              <a:t>Accessibility Features and Accommodations Training</a:t>
            </a:r>
          </a:p>
        </p:txBody>
      </p:sp>
      <p:sp>
        <p:nvSpPr>
          <p:cNvPr id="3" name="Text Placeholder 2">
            <a:extLst>
              <a:ext uri="{FF2B5EF4-FFF2-40B4-BE49-F238E27FC236}">
                <a16:creationId xmlns:a16="http://schemas.microsoft.com/office/drawing/2014/main" id="{8482B03C-5DB8-C86F-4232-5596B65DB8FE}"/>
              </a:ext>
            </a:extLst>
          </p:cNvPr>
          <p:cNvSpPr>
            <a:spLocks noGrp="1"/>
          </p:cNvSpPr>
          <p:nvPr>
            <p:ph type="body" idx="1"/>
          </p:nvPr>
        </p:nvSpPr>
        <p:spPr/>
        <p:txBody>
          <a:bodyPr>
            <a:normAutofit fontScale="85000" lnSpcReduction="10000"/>
          </a:bodyPr>
          <a:lstStyle/>
          <a:p>
            <a:pPr marL="126997" indent="0">
              <a:buClrTx/>
              <a:buNone/>
            </a:pPr>
            <a:r>
              <a:rPr lang="en-US" sz="1900" dirty="0"/>
              <a:t>Administering assessments to students requiring the use of certain accessibility features and accommodations requires training </a:t>
            </a:r>
            <a:r>
              <a:rPr lang="en-US" sz="1900" u="sng" dirty="0"/>
              <a:t>each school year</a:t>
            </a:r>
            <a:r>
              <a:rPr lang="en-US" sz="1900" dirty="0"/>
              <a:t>.</a:t>
            </a:r>
          </a:p>
          <a:p>
            <a:pPr marL="126997" indent="0">
              <a:buClrTx/>
              <a:buNone/>
            </a:pPr>
            <a:endParaRPr lang="en-US" sz="1900" u="sng" dirty="0"/>
          </a:p>
          <a:p>
            <a:pPr>
              <a:buClrTx/>
            </a:pPr>
            <a:r>
              <a:rPr lang="en-US" sz="1700" dirty="0">
                <a:latin typeface="+mn-lt"/>
                <a:cs typeface="Arial" panose="020B0604020202020204" pitchFamily="34" charset="0"/>
              </a:rPr>
              <a:t>Presentation</a:t>
            </a:r>
          </a:p>
          <a:p>
            <a:pPr lvl="1">
              <a:buClrTx/>
            </a:pPr>
            <a:r>
              <a:rPr lang="en-US" sz="1700" dirty="0">
                <a:latin typeface="+mn-lt"/>
                <a:cs typeface="Arial" panose="020B0604020202020204" pitchFamily="34" charset="0"/>
              </a:rPr>
              <a:t>Alternate format (i.e., standard print, large print, braille)</a:t>
            </a:r>
          </a:p>
          <a:p>
            <a:pPr lvl="1">
              <a:buClrTx/>
            </a:pPr>
            <a:r>
              <a:rPr lang="en-US" sz="1700" dirty="0">
                <a:latin typeface="+mn-lt"/>
                <a:cs typeface="Arial" panose="020B0604020202020204" pitchFamily="34" charset="0"/>
              </a:rPr>
              <a:t>Auditory/signed presentation: script</a:t>
            </a:r>
          </a:p>
          <a:p>
            <a:pPr>
              <a:buClrTx/>
            </a:pPr>
            <a:r>
              <a:rPr lang="en-US" sz="1700" dirty="0">
                <a:latin typeface="+mn-lt"/>
                <a:cs typeface="Arial" panose="020B0604020202020204" pitchFamily="34" charset="0"/>
              </a:rPr>
              <a:t>Response</a:t>
            </a:r>
          </a:p>
          <a:p>
            <a:pPr lvl="1">
              <a:buClrTx/>
            </a:pPr>
            <a:r>
              <a:rPr lang="en-US" sz="1700" dirty="0">
                <a:latin typeface="+mn-lt"/>
                <a:cs typeface="Arial" panose="020B0604020202020204" pitchFamily="34" charset="0"/>
              </a:rPr>
              <a:t>Spoken response: scribe and speech-to-text</a:t>
            </a:r>
          </a:p>
          <a:p>
            <a:pPr lvl="1">
              <a:buClrTx/>
            </a:pPr>
            <a:r>
              <a:rPr lang="en-US" sz="1700" dirty="0">
                <a:latin typeface="+mn-lt"/>
                <a:cs typeface="Arial" panose="020B0604020202020204" pitchFamily="34" charset="0"/>
              </a:rPr>
              <a:t>Accommodations requiring transcription (including translation)</a:t>
            </a:r>
          </a:p>
          <a:p>
            <a:pPr>
              <a:buClrTx/>
            </a:pPr>
            <a:r>
              <a:rPr lang="en-US" sz="1700" dirty="0">
                <a:latin typeface="+mn-lt"/>
                <a:cs typeface="Arial" panose="020B0604020202020204" pitchFamily="34" charset="0"/>
              </a:rPr>
              <a:t>Timing</a:t>
            </a:r>
          </a:p>
          <a:p>
            <a:pPr lvl="1">
              <a:buClrTx/>
            </a:pPr>
            <a:r>
              <a:rPr lang="en-US" sz="1700" dirty="0">
                <a:latin typeface="+mn-lt"/>
                <a:cs typeface="Arial" panose="020B0604020202020204" pitchFamily="34" charset="0"/>
              </a:rPr>
              <a:t>Extended Time</a:t>
            </a:r>
          </a:p>
          <a:p>
            <a:pPr lvl="1">
              <a:buClrTx/>
            </a:pPr>
            <a:r>
              <a:rPr lang="en-US" sz="1700" dirty="0">
                <a:latin typeface="+mn-lt"/>
                <a:cs typeface="Arial" panose="020B0604020202020204" pitchFamily="34" charset="0"/>
              </a:rPr>
              <a:t>Stop-the-Clock Breaks</a:t>
            </a:r>
            <a:endParaRPr lang="en-US" sz="1900" dirty="0">
              <a:latin typeface="+mn-lt"/>
              <a:cs typeface="Arial" panose="020B0604020202020204" pitchFamily="34" charset="0"/>
            </a:endParaRPr>
          </a:p>
        </p:txBody>
      </p:sp>
      <p:sp>
        <p:nvSpPr>
          <p:cNvPr id="4" name="Diagonal Stripe 3">
            <a:hlinkClick r:id="rId2"/>
            <a:extLst>
              <a:ext uri="{FF2B5EF4-FFF2-40B4-BE49-F238E27FC236}">
                <a16:creationId xmlns:a16="http://schemas.microsoft.com/office/drawing/2014/main" id="{E332AF79-7725-89AD-DE01-14698A260CA4}"/>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000" b="1" kern="0" dirty="0">
                <a:latin typeface="+mn-lt"/>
                <a:ea typeface="Roboto" panose="02000000000000000000" pitchFamily="2" charset="0"/>
                <a:cs typeface="Arial" panose="020B0604020202020204" pitchFamily="34" charset="0"/>
              </a:rPr>
              <a:t>Accommodations Training Resources</a:t>
            </a:r>
          </a:p>
        </p:txBody>
      </p:sp>
    </p:spTree>
    <p:extLst>
      <p:ext uri="{BB962C8B-B14F-4D97-AF65-F5344CB8AC3E}">
        <p14:creationId xmlns:p14="http://schemas.microsoft.com/office/powerpoint/2010/main" val="32141620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3877E-1871-4F05-A5B8-AF430FE995CB}"/>
              </a:ext>
            </a:extLst>
          </p:cNvPr>
          <p:cNvSpPr>
            <a:spLocks noGrp="1"/>
          </p:cNvSpPr>
          <p:nvPr>
            <p:ph type="title"/>
          </p:nvPr>
        </p:nvSpPr>
        <p:spPr/>
        <p:txBody>
          <a:bodyPr>
            <a:normAutofit/>
          </a:bodyPr>
          <a:lstStyle/>
          <a:p>
            <a:r>
              <a:rPr lang="en-US" sz="2800" dirty="0"/>
              <a:t>Transcription Guidelines</a:t>
            </a:r>
          </a:p>
        </p:txBody>
      </p:sp>
      <p:sp>
        <p:nvSpPr>
          <p:cNvPr id="6" name="Subtitle 5">
            <a:extLst>
              <a:ext uri="{FF2B5EF4-FFF2-40B4-BE49-F238E27FC236}">
                <a16:creationId xmlns:a16="http://schemas.microsoft.com/office/drawing/2014/main" id="{4C928D0F-D8E3-F869-7072-F97120CF0996}"/>
              </a:ext>
            </a:extLst>
          </p:cNvPr>
          <p:cNvSpPr>
            <a:spLocks noGrp="1"/>
          </p:cNvSpPr>
          <p:nvPr>
            <p:ph type="subTitle" idx="1"/>
          </p:nvPr>
        </p:nvSpPr>
        <p:spPr>
          <a:xfrm>
            <a:off x="265500" y="2803074"/>
            <a:ext cx="4045200" cy="1931873"/>
          </a:xfrm>
        </p:spPr>
        <p:txBody>
          <a:bodyPr>
            <a:normAutofit fontScale="92500" lnSpcReduction="10000"/>
          </a:bodyPr>
          <a:lstStyle/>
          <a:p>
            <a:pPr marL="0" indent="0" algn="l">
              <a:buClr>
                <a:prstClr val="black"/>
              </a:buClr>
              <a:defRPr/>
            </a:pPr>
            <a:r>
              <a:rPr lang="en-US" sz="1200" dirty="0">
                <a:solidFill>
                  <a:prstClr val="black"/>
                </a:solidFill>
                <a:latin typeface="+mn-lt"/>
              </a:rPr>
              <a:t>Must be completed by </a:t>
            </a:r>
            <a:r>
              <a:rPr lang="en-US" sz="1200" dirty="0">
                <a:solidFill>
                  <a:schemeClr val="accent1"/>
                </a:solidFill>
                <a:latin typeface="+mn-lt"/>
              </a:rPr>
              <a:t>April 24, 2026 </a:t>
            </a:r>
            <a:r>
              <a:rPr lang="en-US" sz="1200" dirty="0">
                <a:solidFill>
                  <a:prstClr val="black"/>
                </a:solidFill>
                <a:latin typeface="+mn-lt"/>
              </a:rPr>
              <a:t>(close of testing window)</a:t>
            </a:r>
          </a:p>
          <a:p>
            <a:pPr marL="0" indent="0" algn="l">
              <a:buClr>
                <a:prstClr val="black"/>
              </a:buClr>
              <a:defRPr/>
            </a:pPr>
            <a:endParaRPr lang="en-US" sz="1200" dirty="0">
              <a:solidFill>
                <a:prstClr val="black"/>
              </a:solidFill>
              <a:latin typeface="+mn-lt"/>
            </a:endParaRPr>
          </a:p>
          <a:p>
            <a:pPr marL="0" indent="0" algn="l">
              <a:buClr>
                <a:prstClr val="black"/>
              </a:buClr>
              <a:defRPr/>
            </a:pPr>
            <a:r>
              <a:rPr lang="en-US" sz="1200" dirty="0">
                <a:solidFill>
                  <a:prstClr val="black"/>
                </a:solidFill>
                <a:latin typeface="+mn-lt"/>
              </a:rPr>
              <a:t>Requires presence of at least </a:t>
            </a:r>
            <a:r>
              <a:rPr lang="en-US" sz="1200" b="1" dirty="0">
                <a:solidFill>
                  <a:prstClr val="black"/>
                </a:solidFill>
                <a:latin typeface="+mn-lt"/>
              </a:rPr>
              <a:t>two individuals </a:t>
            </a:r>
            <a:r>
              <a:rPr lang="en-US" sz="1200" dirty="0">
                <a:solidFill>
                  <a:prstClr val="black"/>
                </a:solidFill>
                <a:latin typeface="+mn-lt"/>
              </a:rPr>
              <a:t>during transcription of student responses </a:t>
            </a:r>
          </a:p>
          <a:p>
            <a:pPr marL="171450" indent="-171450" algn="l">
              <a:buClr>
                <a:prstClr val="black"/>
              </a:buClr>
              <a:buSzPct val="100000"/>
              <a:buFont typeface="Arial" panose="020B0604020202020204" pitchFamily="34" charset="0"/>
              <a:buChar char="•"/>
              <a:defRPr/>
            </a:pPr>
            <a:r>
              <a:rPr lang="en-US" sz="1200" dirty="0">
                <a:solidFill>
                  <a:prstClr val="black"/>
                </a:solidFill>
                <a:latin typeface="+mn-lt"/>
              </a:rPr>
              <a:t>One person to transcribe</a:t>
            </a:r>
          </a:p>
          <a:p>
            <a:pPr marL="171450" indent="-171450" algn="l">
              <a:buClr>
                <a:prstClr val="black"/>
              </a:buClr>
              <a:buSzPct val="100000"/>
              <a:buFont typeface="Arial" panose="020B0604020202020204" pitchFamily="34" charset="0"/>
              <a:buChar char="•"/>
              <a:defRPr/>
            </a:pPr>
            <a:r>
              <a:rPr lang="en-US" sz="1200" dirty="0">
                <a:solidFill>
                  <a:prstClr val="black"/>
                </a:solidFill>
                <a:latin typeface="+mn-lt"/>
              </a:rPr>
              <a:t>One person to verify the transcription</a:t>
            </a:r>
          </a:p>
          <a:p>
            <a:pPr marL="0" indent="0" algn="l">
              <a:buClr>
                <a:prstClr val="black"/>
              </a:buClr>
              <a:buSzPct val="100000"/>
              <a:defRPr/>
            </a:pPr>
            <a:endParaRPr lang="en-US" sz="1200" b="1" dirty="0">
              <a:solidFill>
                <a:prstClr val="black"/>
              </a:solidFill>
              <a:latin typeface="+mn-lt"/>
            </a:endParaRPr>
          </a:p>
          <a:p>
            <a:pPr marL="0" indent="0" algn="l">
              <a:buClr>
                <a:prstClr val="black"/>
              </a:buClr>
              <a:buSzPct val="100000"/>
              <a:defRPr/>
            </a:pPr>
            <a:endParaRPr lang="en-US" sz="1200" b="1" dirty="0">
              <a:solidFill>
                <a:prstClr val="black"/>
              </a:solidFill>
              <a:latin typeface="+mn-lt"/>
            </a:endParaRPr>
          </a:p>
          <a:p>
            <a:pPr marL="0" indent="0" algn="l">
              <a:buClr>
                <a:prstClr val="black"/>
              </a:buClr>
              <a:buSzPct val="100000"/>
              <a:defRPr/>
            </a:pPr>
            <a:r>
              <a:rPr lang="en-US" sz="1200" b="1" dirty="0">
                <a:solidFill>
                  <a:prstClr val="black"/>
                </a:solidFill>
                <a:latin typeface="+mn-lt"/>
              </a:rPr>
              <a:t>Note for CBT</a:t>
            </a:r>
            <a:r>
              <a:rPr lang="en-US" sz="1200" dirty="0">
                <a:solidFill>
                  <a:prstClr val="black"/>
                </a:solidFill>
                <a:latin typeface="+mn-lt"/>
              </a:rPr>
              <a:t>: Because units cannot be administered out of order, transcription must take place </a:t>
            </a:r>
            <a:r>
              <a:rPr lang="en-US" sz="1200" i="1" dirty="0">
                <a:solidFill>
                  <a:prstClr val="black"/>
                </a:solidFill>
                <a:latin typeface="+mn-lt"/>
              </a:rPr>
              <a:t>before</a:t>
            </a:r>
            <a:r>
              <a:rPr lang="en-US" sz="1200" dirty="0">
                <a:solidFill>
                  <a:prstClr val="black"/>
                </a:solidFill>
                <a:latin typeface="+mn-lt"/>
              </a:rPr>
              <a:t> the student can take the next unit</a:t>
            </a:r>
          </a:p>
        </p:txBody>
      </p:sp>
      <p:sp>
        <p:nvSpPr>
          <p:cNvPr id="3" name="Content Placeholder 2">
            <a:extLst>
              <a:ext uri="{FF2B5EF4-FFF2-40B4-BE49-F238E27FC236}">
                <a16:creationId xmlns:a16="http://schemas.microsoft.com/office/drawing/2014/main" id="{C0E6DB0A-E02D-45D1-8E2F-6024D2083ED2}"/>
              </a:ext>
            </a:extLst>
          </p:cNvPr>
          <p:cNvSpPr>
            <a:spLocks noGrp="1"/>
          </p:cNvSpPr>
          <p:nvPr>
            <p:ph type="body" idx="2"/>
          </p:nvPr>
        </p:nvSpPr>
        <p:spPr>
          <a:xfrm>
            <a:off x="4753304" y="204952"/>
            <a:ext cx="3988676" cy="4781263"/>
          </a:xfrm>
        </p:spPr>
        <p:txBody>
          <a:bodyPr>
            <a:noAutofit/>
          </a:bodyPr>
          <a:lstStyle/>
          <a:p>
            <a:pPr marL="0" indent="0">
              <a:buClr>
                <a:prstClr val="black"/>
              </a:buClr>
              <a:buNone/>
              <a:defRPr/>
            </a:pPr>
            <a:r>
              <a:rPr lang="en-US" sz="1400" b="1" dirty="0"/>
              <a:t>Transcription Steps</a:t>
            </a:r>
          </a:p>
          <a:p>
            <a:pPr marL="0" indent="0">
              <a:lnSpc>
                <a:spcPct val="100000"/>
              </a:lnSpc>
              <a:buClr>
                <a:prstClr val="black"/>
              </a:buClr>
              <a:buNone/>
              <a:defRPr/>
            </a:pPr>
            <a:endParaRPr lang="en-US" sz="1100" dirty="0">
              <a:latin typeface="+mn-lt"/>
            </a:endParaRPr>
          </a:p>
          <a:p>
            <a:pPr marL="0" indent="0">
              <a:lnSpc>
                <a:spcPct val="100000"/>
              </a:lnSpc>
              <a:buClr>
                <a:prstClr val="black"/>
              </a:buClr>
              <a:buNone/>
              <a:defRPr/>
            </a:pPr>
            <a:r>
              <a:rPr lang="en-US" sz="1100" b="1" dirty="0">
                <a:latin typeface="+mn-lt"/>
              </a:rPr>
              <a:t>Student:</a:t>
            </a:r>
          </a:p>
          <a:p>
            <a:pPr marL="481013" lvl="1" indent="-228600">
              <a:lnSpc>
                <a:spcPct val="100000"/>
              </a:lnSpc>
              <a:buClr>
                <a:prstClr val="black"/>
              </a:buClr>
              <a:buSzPct val="100000"/>
              <a:buFont typeface="+mj-lt"/>
              <a:buAutoNum type="arabicPeriod"/>
              <a:defRPr/>
            </a:pPr>
            <a:r>
              <a:rPr lang="en-US" sz="1100" dirty="0">
                <a:solidFill>
                  <a:schemeClr val="tx1"/>
                </a:solidFill>
                <a:latin typeface="+mn-lt"/>
              </a:rPr>
              <a:t>Respond to questions on their assistive device</a:t>
            </a:r>
          </a:p>
          <a:p>
            <a:pPr marL="766763" lvl="2" indent="-228600">
              <a:lnSpc>
                <a:spcPct val="100000"/>
              </a:lnSpc>
              <a:buClr>
                <a:prstClr val="black"/>
              </a:buClr>
              <a:buFont typeface="Arial" panose="020B0604020202020204" pitchFamily="34" charset="0"/>
              <a:buChar char="•"/>
              <a:defRPr/>
            </a:pPr>
            <a:r>
              <a:rPr lang="en-US" sz="1100" dirty="0">
                <a:solidFill>
                  <a:schemeClr val="tx1"/>
                </a:solidFill>
                <a:latin typeface="+mn-lt"/>
              </a:rPr>
              <a:t>Student may respond to selected response items in TestNav or their accommodated paper test</a:t>
            </a:r>
          </a:p>
          <a:p>
            <a:pPr marL="766763" lvl="2" indent="-228600">
              <a:lnSpc>
                <a:spcPct val="100000"/>
              </a:lnSpc>
              <a:buClr>
                <a:prstClr val="black"/>
              </a:buClr>
              <a:buFont typeface="Arial" panose="020B0604020202020204" pitchFamily="34" charset="0"/>
              <a:buChar char="•"/>
              <a:defRPr/>
            </a:pPr>
            <a:r>
              <a:rPr lang="en-US" sz="1100" dirty="0">
                <a:solidFill>
                  <a:schemeClr val="tx1"/>
                </a:solidFill>
                <a:latin typeface="+mn-lt"/>
              </a:rPr>
              <a:t>Device with saved responses is secure until student responses are removed </a:t>
            </a:r>
          </a:p>
          <a:p>
            <a:pPr marL="481013" lvl="1" indent="-228600">
              <a:lnSpc>
                <a:spcPct val="100000"/>
              </a:lnSpc>
              <a:buClr>
                <a:prstClr val="black"/>
              </a:buClr>
              <a:buSzPct val="100000"/>
              <a:buFont typeface="+mj-lt"/>
              <a:buAutoNum type="arabicPeriod"/>
              <a:defRPr/>
            </a:pPr>
            <a:r>
              <a:rPr lang="en-US" sz="1100" dirty="0">
                <a:solidFill>
                  <a:schemeClr val="tx1"/>
                </a:solidFill>
                <a:latin typeface="+mn-lt"/>
              </a:rPr>
              <a:t>If testing online, </a:t>
            </a:r>
            <a:r>
              <a:rPr lang="en-US" sz="1100" b="1" i="1" dirty="0">
                <a:solidFill>
                  <a:schemeClr val="tx1"/>
                </a:solidFill>
                <a:latin typeface="+mn-lt"/>
              </a:rPr>
              <a:t>Exit</a:t>
            </a:r>
            <a:r>
              <a:rPr lang="en-US" sz="1100" dirty="0">
                <a:solidFill>
                  <a:schemeClr val="tx1"/>
                </a:solidFill>
                <a:latin typeface="+mn-lt"/>
              </a:rPr>
              <a:t> but do </a:t>
            </a:r>
            <a:r>
              <a:rPr lang="en-US" sz="1100" u="sng" dirty="0">
                <a:solidFill>
                  <a:schemeClr val="tx1"/>
                </a:solidFill>
                <a:latin typeface="+mn-lt"/>
              </a:rPr>
              <a:t>not</a:t>
            </a:r>
            <a:r>
              <a:rPr lang="en-US" sz="1100" dirty="0">
                <a:solidFill>
                  <a:schemeClr val="tx1"/>
                </a:solidFill>
                <a:latin typeface="+mn-lt"/>
              </a:rPr>
              <a:t> </a:t>
            </a:r>
            <a:r>
              <a:rPr lang="en-US" sz="1100" b="1" i="1" dirty="0">
                <a:solidFill>
                  <a:schemeClr val="tx1"/>
                </a:solidFill>
                <a:latin typeface="+mn-lt"/>
              </a:rPr>
              <a:t>submit</a:t>
            </a:r>
            <a:r>
              <a:rPr lang="en-US" sz="1100" dirty="0">
                <a:solidFill>
                  <a:schemeClr val="tx1"/>
                </a:solidFill>
                <a:latin typeface="+mn-lt"/>
              </a:rPr>
              <a:t> the unit</a:t>
            </a:r>
          </a:p>
          <a:p>
            <a:pPr marL="766763" lvl="2" indent="-228600">
              <a:lnSpc>
                <a:spcPct val="100000"/>
              </a:lnSpc>
              <a:buClr>
                <a:prstClr val="black"/>
              </a:buClr>
              <a:buFont typeface="Arial" panose="020B0604020202020204" pitchFamily="34" charset="0"/>
              <a:buChar char="•"/>
              <a:defRPr/>
            </a:pPr>
            <a:r>
              <a:rPr lang="en-US" sz="1100" dirty="0">
                <a:solidFill>
                  <a:schemeClr val="tx1"/>
                </a:solidFill>
                <a:latin typeface="+mn-lt"/>
              </a:rPr>
              <a:t>Test Administrators must transcribe student responses into TestNav between units</a:t>
            </a:r>
          </a:p>
          <a:p>
            <a:pPr marL="0" indent="0">
              <a:lnSpc>
                <a:spcPct val="100000"/>
              </a:lnSpc>
              <a:buClr>
                <a:prstClr val="black"/>
              </a:buClr>
              <a:buNone/>
              <a:defRPr/>
            </a:pPr>
            <a:endParaRPr lang="en-US" sz="1100" dirty="0">
              <a:latin typeface="+mn-lt"/>
            </a:endParaRPr>
          </a:p>
          <a:p>
            <a:pPr marL="0" indent="0">
              <a:lnSpc>
                <a:spcPct val="100000"/>
              </a:lnSpc>
              <a:buClr>
                <a:prstClr val="black"/>
              </a:buClr>
              <a:buNone/>
              <a:defRPr/>
            </a:pPr>
            <a:r>
              <a:rPr lang="en-US" sz="1100" b="1" dirty="0">
                <a:latin typeface="+mn-lt"/>
              </a:rPr>
              <a:t>Transcriber:</a:t>
            </a:r>
          </a:p>
          <a:p>
            <a:pPr marL="481013" lvl="1" indent="-228600">
              <a:lnSpc>
                <a:spcPct val="100000"/>
              </a:lnSpc>
              <a:buClr>
                <a:prstClr val="black"/>
              </a:buClr>
              <a:buSzPct val="100000"/>
              <a:buFont typeface="+mj-lt"/>
              <a:buAutoNum type="arabicPeriod" startAt="3"/>
              <a:defRPr/>
            </a:pPr>
            <a:r>
              <a:rPr lang="en-US" sz="1100" dirty="0">
                <a:solidFill>
                  <a:schemeClr val="tx1"/>
                </a:solidFill>
                <a:latin typeface="+mn-lt"/>
              </a:rPr>
              <a:t>If the student is testing online, </a:t>
            </a:r>
            <a:r>
              <a:rPr lang="en-US" sz="1100" b="1" i="1" dirty="0">
                <a:solidFill>
                  <a:schemeClr val="tx1"/>
                </a:solidFill>
                <a:latin typeface="+mn-lt"/>
              </a:rPr>
              <a:t>Resume</a:t>
            </a:r>
            <a:r>
              <a:rPr lang="en-US" sz="1100" dirty="0">
                <a:solidFill>
                  <a:schemeClr val="tx1"/>
                </a:solidFill>
                <a:latin typeface="+mn-lt"/>
              </a:rPr>
              <a:t> the student’s test in PAnext</a:t>
            </a:r>
          </a:p>
          <a:p>
            <a:pPr marL="481013" lvl="1" indent="-228600">
              <a:lnSpc>
                <a:spcPct val="100000"/>
              </a:lnSpc>
              <a:buClr>
                <a:prstClr val="black"/>
              </a:buClr>
              <a:buSzPct val="100000"/>
              <a:buFont typeface="+mj-lt"/>
              <a:buAutoNum type="arabicPeriod" startAt="3"/>
              <a:defRPr/>
            </a:pPr>
            <a:r>
              <a:rPr lang="en-US" sz="1100" dirty="0">
                <a:solidFill>
                  <a:schemeClr val="tx1"/>
                </a:solidFill>
                <a:latin typeface="+mn-lt"/>
              </a:rPr>
              <a:t>Log in to TestNav as the student and transcribe the responses verbatim</a:t>
            </a:r>
          </a:p>
          <a:p>
            <a:pPr marL="481013" lvl="1" indent="-228600">
              <a:lnSpc>
                <a:spcPct val="100000"/>
              </a:lnSpc>
              <a:buClr>
                <a:prstClr val="black"/>
              </a:buClr>
              <a:buSzPct val="100000"/>
              <a:buFont typeface="+mj-lt"/>
              <a:buAutoNum type="arabicPeriod" startAt="3"/>
              <a:defRPr/>
            </a:pPr>
            <a:r>
              <a:rPr lang="en-US" sz="1100" dirty="0">
                <a:solidFill>
                  <a:schemeClr val="tx1"/>
                </a:solidFill>
                <a:latin typeface="+mn-lt"/>
              </a:rPr>
              <a:t>Submit responses for the transcribed unit</a:t>
            </a:r>
          </a:p>
          <a:p>
            <a:pPr marL="481013" lvl="1" indent="-228600">
              <a:lnSpc>
                <a:spcPct val="100000"/>
              </a:lnSpc>
              <a:buClr>
                <a:prstClr val="black"/>
              </a:buClr>
              <a:buSzPct val="100000"/>
              <a:buFont typeface="+mj-lt"/>
              <a:buAutoNum type="arabicPeriod" startAt="3"/>
              <a:defRPr/>
            </a:pPr>
            <a:r>
              <a:rPr lang="en-US" sz="1100" dirty="0">
                <a:solidFill>
                  <a:schemeClr val="tx1"/>
                </a:solidFill>
                <a:latin typeface="+mn-lt"/>
              </a:rPr>
              <a:t>After transcription, </a:t>
            </a:r>
            <a:r>
              <a:rPr lang="en-US" sz="1100" b="1" dirty="0">
                <a:solidFill>
                  <a:schemeClr val="tx1"/>
                </a:solidFill>
                <a:latin typeface="+mn-lt"/>
              </a:rPr>
              <a:t>SAC</a:t>
            </a:r>
            <a:r>
              <a:rPr lang="en-US" sz="1100" dirty="0">
                <a:solidFill>
                  <a:schemeClr val="tx1"/>
                </a:solidFill>
                <a:latin typeface="+mn-lt"/>
              </a:rPr>
              <a:t> shreds any responses printed from an assistive technology device</a:t>
            </a:r>
          </a:p>
          <a:p>
            <a:pPr marL="742950" lvl="2" indent="-227013">
              <a:lnSpc>
                <a:spcPct val="100000"/>
              </a:lnSpc>
              <a:buClr>
                <a:prstClr val="black"/>
              </a:buClr>
              <a:buFont typeface="Arial" panose="020B0604020202020204" pitchFamily="34" charset="0"/>
              <a:buChar char="•"/>
              <a:defRPr/>
            </a:pPr>
            <a:r>
              <a:rPr lang="en-US" sz="1100" dirty="0">
                <a:solidFill>
                  <a:schemeClr val="tx1"/>
                </a:solidFill>
                <a:latin typeface="+mn-lt"/>
              </a:rPr>
              <a:t>Complete the </a:t>
            </a:r>
            <a:r>
              <a:rPr lang="en-US" sz="1100" i="1" dirty="0">
                <a:solidFill>
                  <a:schemeClr val="tx1"/>
                </a:solidFill>
                <a:latin typeface="+mn-lt"/>
                <a:hlinkClick r:id="rId3"/>
              </a:rPr>
              <a:t>Secure Data Removal</a:t>
            </a:r>
            <a:r>
              <a:rPr lang="en-US" sz="1100" i="1" dirty="0">
                <a:solidFill>
                  <a:schemeClr val="tx1"/>
                </a:solidFill>
                <a:latin typeface="+mn-lt"/>
              </a:rPr>
              <a:t> </a:t>
            </a:r>
            <a:r>
              <a:rPr lang="en-US" sz="1100" dirty="0">
                <a:solidFill>
                  <a:schemeClr val="tx1"/>
                </a:solidFill>
                <a:latin typeface="+mn-lt"/>
              </a:rPr>
              <a:t>form (</a:t>
            </a:r>
            <a:r>
              <a:rPr lang="en-US" sz="1100" i="1" dirty="0">
                <a:solidFill>
                  <a:schemeClr val="tx1"/>
                </a:solidFill>
                <a:latin typeface="+mn-lt"/>
              </a:rPr>
              <a:t>Procedures Manual page 130</a:t>
            </a:r>
            <a:r>
              <a:rPr lang="en-US" sz="1100" dirty="0">
                <a:solidFill>
                  <a:schemeClr val="tx1"/>
                </a:solidFill>
                <a:latin typeface="+mn-lt"/>
              </a:rPr>
              <a:t>)</a:t>
            </a:r>
          </a:p>
          <a:p>
            <a:pPr marL="252413" lvl="1" indent="0">
              <a:lnSpc>
                <a:spcPct val="100000"/>
              </a:lnSpc>
              <a:buClr>
                <a:prstClr val="black"/>
              </a:buClr>
              <a:buSzPct val="100000"/>
              <a:buNone/>
              <a:defRPr/>
            </a:pPr>
            <a:endParaRPr lang="en-US" sz="1100" dirty="0">
              <a:latin typeface="+mn-lt"/>
            </a:endParaRPr>
          </a:p>
          <a:p>
            <a:pPr marL="0" lvl="1" indent="0">
              <a:lnSpc>
                <a:spcPct val="100000"/>
              </a:lnSpc>
              <a:buClr>
                <a:prstClr val="black"/>
              </a:buClr>
              <a:buSzPct val="100000"/>
              <a:buNone/>
              <a:defRPr/>
            </a:pPr>
            <a:r>
              <a:rPr lang="en-US" sz="1100" b="1" dirty="0">
                <a:solidFill>
                  <a:schemeClr val="tx1"/>
                </a:solidFill>
                <a:latin typeface="+mn-lt"/>
              </a:rPr>
              <a:t>Student:</a:t>
            </a:r>
          </a:p>
          <a:p>
            <a:pPr marL="481013" lvl="1" indent="-228600">
              <a:lnSpc>
                <a:spcPct val="100000"/>
              </a:lnSpc>
              <a:buClr>
                <a:prstClr val="black"/>
              </a:buClr>
              <a:buSzPct val="100000"/>
              <a:buFont typeface="+mj-lt"/>
              <a:buAutoNum type="arabicPeriod" startAt="7"/>
              <a:defRPr/>
            </a:pPr>
            <a:r>
              <a:rPr lang="en-US" sz="1100" dirty="0">
                <a:solidFill>
                  <a:schemeClr val="tx1"/>
                </a:solidFill>
                <a:latin typeface="+mn-lt"/>
              </a:rPr>
              <a:t>Continue with the next unit if testing online or if testing on paper and transcription is </a:t>
            </a:r>
            <a:br>
              <a:rPr lang="en-US" sz="1100" dirty="0">
                <a:solidFill>
                  <a:schemeClr val="tx1"/>
                </a:solidFill>
                <a:latin typeface="+mn-lt"/>
              </a:rPr>
            </a:br>
            <a:r>
              <a:rPr lang="en-US" sz="1100" dirty="0">
                <a:solidFill>
                  <a:schemeClr val="tx1"/>
                </a:solidFill>
                <a:latin typeface="+mn-lt"/>
              </a:rPr>
              <a:t>completed between units</a:t>
            </a:r>
          </a:p>
        </p:txBody>
      </p:sp>
      <p:sp>
        <p:nvSpPr>
          <p:cNvPr id="4" name="Slide Number Placeholder 3">
            <a:extLst>
              <a:ext uri="{FF2B5EF4-FFF2-40B4-BE49-F238E27FC236}">
                <a16:creationId xmlns:a16="http://schemas.microsoft.com/office/drawing/2014/main" id="{0AC82BDE-A597-49A4-9272-B5888387F689}"/>
              </a:ext>
            </a:extLst>
          </p:cNvPr>
          <p:cNvSpPr>
            <a:spLocks noGrp="1"/>
          </p:cNvSpPr>
          <p:nvPr>
            <p:ph type="sldNum" idx="12"/>
          </p:nvPr>
        </p:nvSpPr>
        <p:spPr/>
        <p:txBody>
          <a:bodyPr>
            <a:normAutofit/>
          </a:bodyPr>
          <a:lstStyle/>
          <a:p>
            <a:fld id="{C479D5F6-EDCB-402A-AC08-4943A1820E8F}" type="slidenum">
              <a:rPr lang="en-US" smtClean="0"/>
              <a:pPr/>
              <a:t>44</a:t>
            </a:fld>
            <a:endParaRPr lang="en-US" dirty="0"/>
          </a:p>
        </p:txBody>
      </p:sp>
      <p:sp>
        <p:nvSpPr>
          <p:cNvPr id="9" name="Diagonal Stripe 8">
            <a:hlinkClick r:id="rId4"/>
            <a:extLst>
              <a:ext uri="{FF2B5EF4-FFF2-40B4-BE49-F238E27FC236}">
                <a16:creationId xmlns:a16="http://schemas.microsoft.com/office/drawing/2014/main" id="{F60DB0B0-97E4-1DF2-DF82-BA2A9F0F022B}"/>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latin typeface="+mn-lt"/>
                <a:ea typeface="Roboto" panose="02000000000000000000" pitchFamily="2" charset="0"/>
                <a:cs typeface="Arial" panose="020B0604020202020204" pitchFamily="34" charset="0"/>
                <a:hlinkClick r:id="rId4">
                  <a:extLst>
                    <a:ext uri="{A12FA001-AC4F-418D-AE19-62706E023703}">
                      <ahyp:hlinkClr xmlns:ahyp="http://schemas.microsoft.com/office/drawing/2018/hyperlinkcolor" val="tx"/>
                    </a:ext>
                  </a:extLst>
                </a:hlinkClick>
              </a:rPr>
              <a:t>Transcription Guidelines</a:t>
            </a:r>
            <a:endParaRPr lang="en-US" sz="1200" b="1" kern="0" dirty="0">
              <a:latin typeface="+mn-lt"/>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513229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6EA3E-0FFB-A719-1E2E-14E630DF30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3E3389-5181-EB8F-0778-DC39317AFEF9}"/>
              </a:ext>
            </a:extLst>
          </p:cNvPr>
          <p:cNvSpPr>
            <a:spLocks noGrp="1"/>
          </p:cNvSpPr>
          <p:nvPr>
            <p:ph type="title"/>
          </p:nvPr>
        </p:nvSpPr>
        <p:spPr/>
        <p:txBody>
          <a:bodyPr>
            <a:normAutofit/>
          </a:bodyPr>
          <a:lstStyle/>
          <a:p>
            <a:r>
              <a:rPr lang="en-US" sz="2800" dirty="0"/>
              <a:t>Transcription – Time Expired</a:t>
            </a:r>
          </a:p>
        </p:txBody>
      </p:sp>
      <p:sp>
        <p:nvSpPr>
          <p:cNvPr id="3" name="Content Placeholder 2">
            <a:extLst>
              <a:ext uri="{FF2B5EF4-FFF2-40B4-BE49-F238E27FC236}">
                <a16:creationId xmlns:a16="http://schemas.microsoft.com/office/drawing/2014/main" id="{161892CD-0271-6D35-73B4-9E1B8FF87774}"/>
              </a:ext>
            </a:extLst>
          </p:cNvPr>
          <p:cNvSpPr>
            <a:spLocks noGrp="1"/>
          </p:cNvSpPr>
          <p:nvPr>
            <p:ph type="body" idx="1"/>
          </p:nvPr>
        </p:nvSpPr>
        <p:spPr>
          <a:xfrm>
            <a:off x="311702" y="922283"/>
            <a:ext cx="8245083" cy="851658"/>
          </a:xfrm>
        </p:spPr>
        <p:txBody>
          <a:bodyPr>
            <a:noAutofit/>
          </a:bodyPr>
          <a:lstStyle/>
          <a:p>
            <a:pPr marL="0" indent="0" fontAlgn="base">
              <a:lnSpc>
                <a:spcPct val="110000"/>
              </a:lnSpc>
              <a:spcBef>
                <a:spcPct val="0"/>
              </a:spcBef>
              <a:spcAft>
                <a:spcPct val="0"/>
              </a:spcAft>
              <a:buNone/>
            </a:pPr>
            <a:r>
              <a:rPr lang="en-US" sz="1800" dirty="0">
                <a:solidFill>
                  <a:prstClr val="black"/>
                </a:solidFill>
                <a:latin typeface="+mn-lt"/>
                <a:ea typeface="ＭＳ Ｐゴシック" pitchFamily="34" charset="-128"/>
              </a:rPr>
              <a:t>If transcription is required and the testing time expires before transcription is completed, the following message is displayed in TestNav:</a:t>
            </a:r>
          </a:p>
          <a:p>
            <a:pPr marL="0" indent="0" fontAlgn="base">
              <a:lnSpc>
                <a:spcPct val="110000"/>
              </a:lnSpc>
              <a:spcBef>
                <a:spcPct val="0"/>
              </a:spcBef>
              <a:spcAft>
                <a:spcPct val="0"/>
              </a:spcAft>
              <a:buNone/>
            </a:pPr>
            <a:endParaRPr lang="en-US" sz="1800" b="1" dirty="0">
              <a:solidFill>
                <a:prstClr val="black"/>
              </a:solidFill>
              <a:latin typeface="+mn-lt"/>
              <a:ea typeface="ＭＳ Ｐゴシック" pitchFamily="34" charset="-128"/>
            </a:endParaRPr>
          </a:p>
        </p:txBody>
      </p:sp>
      <p:pic>
        <p:nvPicPr>
          <p:cNvPr id="6" name="Picture 5" descr="TestNav Time Expired notification screen.">
            <a:extLst>
              <a:ext uri="{FF2B5EF4-FFF2-40B4-BE49-F238E27FC236}">
                <a16:creationId xmlns:a16="http://schemas.microsoft.com/office/drawing/2014/main" id="{5ED994EA-5AF1-9D35-4CBC-A37F6597C764}"/>
              </a:ext>
            </a:extLst>
          </p:cNvPr>
          <p:cNvPicPr>
            <a:picLocks noChangeAspect="1"/>
          </p:cNvPicPr>
          <p:nvPr/>
        </p:nvPicPr>
        <p:blipFill>
          <a:blip r:embed="rId2"/>
          <a:srcRect b="35182"/>
          <a:stretch>
            <a:fillRect/>
          </a:stretch>
        </p:blipFill>
        <p:spPr>
          <a:xfrm>
            <a:off x="2219196" y="1652770"/>
            <a:ext cx="4705608" cy="1155080"/>
          </a:xfrm>
          <a:prstGeom prst="rect">
            <a:avLst/>
          </a:prstGeom>
          <a:effectLst>
            <a:outerShdw blurRad="50800" dist="38100" dir="2700000" algn="tl" rotWithShape="0">
              <a:prstClr val="black">
                <a:alpha val="40000"/>
              </a:prstClr>
            </a:outerShdw>
          </a:effectLst>
        </p:spPr>
      </p:pic>
      <p:sp>
        <p:nvSpPr>
          <p:cNvPr id="7" name="Text Placeholder 2">
            <a:extLst>
              <a:ext uri="{FF2B5EF4-FFF2-40B4-BE49-F238E27FC236}">
                <a16:creationId xmlns:a16="http://schemas.microsoft.com/office/drawing/2014/main" id="{875309ED-A4E0-78DD-017E-4241A3D9F414}"/>
              </a:ext>
            </a:extLst>
          </p:cNvPr>
          <p:cNvSpPr txBox="1">
            <a:spLocks/>
          </p:cNvSpPr>
          <p:nvPr/>
        </p:nvSpPr>
        <p:spPr>
          <a:xfrm>
            <a:off x="169813" y="2807850"/>
            <a:ext cx="3999900" cy="34164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189" marR="0" lvl="0" indent="-330192" algn="l" rtl="0">
              <a:lnSpc>
                <a:spcPct val="115000"/>
              </a:lnSpc>
              <a:spcBef>
                <a:spcPts val="0"/>
              </a:spcBef>
              <a:spcAft>
                <a:spcPts val="0"/>
              </a:spcAft>
              <a:buClr>
                <a:schemeClr val="dk1"/>
              </a:buClr>
              <a:buSzPts val="1600"/>
              <a:buFont typeface="Arial" panose="020B0604020202020204" pitchFamily="34" charset="0"/>
              <a:buChar char="•"/>
              <a:defRPr sz="1600" b="0" i="0" u="none" strike="noStrike" cap="none">
                <a:solidFill>
                  <a:schemeClr val="dk1"/>
                </a:solidFill>
                <a:latin typeface="+mn-lt"/>
                <a:ea typeface="Roboto"/>
                <a:cs typeface="Arial" panose="020B0604020202020204" pitchFamily="34" charset="0"/>
                <a:sym typeface="Roboto"/>
              </a:defRPr>
            </a:lvl1pPr>
            <a:lvl2pPr marL="914377" marR="0" lvl="1"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566" marR="0" lvl="2"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754" marR="0" lvl="3"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5943" marR="0" lvl="4"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131" marR="0" lvl="5"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320" marR="0" lvl="6"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509" marR="0" lvl="7"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697" marR="0" lvl="8"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482597" indent="-342900">
              <a:buFont typeface="+mj-lt"/>
              <a:buAutoNum type="arabicPeriod"/>
            </a:pPr>
            <a:r>
              <a:rPr lang="en-US" sz="1400" dirty="0"/>
              <a:t>Select </a:t>
            </a:r>
            <a:r>
              <a:rPr lang="en-US" sz="1400" b="1" dirty="0"/>
              <a:t>Proctor only</a:t>
            </a:r>
            <a:r>
              <a:rPr lang="en-US" sz="1400" dirty="0"/>
              <a:t>, enter the password provided by the SAC, then click </a:t>
            </a:r>
            <a:r>
              <a:rPr lang="en-US" sz="1400" b="1" dirty="0"/>
              <a:t>Continue</a:t>
            </a:r>
            <a:r>
              <a:rPr lang="en-US" sz="1400" dirty="0"/>
              <a:t>.</a:t>
            </a:r>
          </a:p>
        </p:txBody>
      </p:sp>
      <p:sp>
        <p:nvSpPr>
          <p:cNvPr id="8" name="Text Placeholder 9">
            <a:extLst>
              <a:ext uri="{FF2B5EF4-FFF2-40B4-BE49-F238E27FC236}">
                <a16:creationId xmlns:a16="http://schemas.microsoft.com/office/drawing/2014/main" id="{B92B041F-EA8A-C348-2D4A-F38745F8C1C1}"/>
              </a:ext>
            </a:extLst>
          </p:cNvPr>
          <p:cNvSpPr txBox="1">
            <a:spLocks/>
          </p:cNvSpPr>
          <p:nvPr/>
        </p:nvSpPr>
        <p:spPr>
          <a:xfrm>
            <a:off x="4394231" y="2807850"/>
            <a:ext cx="4405212" cy="34164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RPr/>
            </a:defPPr>
            <a:lvl1pPr marL="482597" indent="-342900">
              <a:lnSpc>
                <a:spcPct val="115000"/>
              </a:lnSpc>
              <a:buClr>
                <a:schemeClr val="dk1"/>
              </a:buClr>
              <a:buSzPts val="1600"/>
              <a:buFont typeface="+mj-lt"/>
              <a:buAutoNum type="arabicPeriod"/>
              <a:defRPr sz="1600">
                <a:solidFill>
                  <a:schemeClr val="dk1"/>
                </a:solidFill>
                <a:latin typeface="+mn-lt"/>
                <a:ea typeface="Roboto"/>
                <a:cs typeface="Arial" panose="020B0604020202020204" pitchFamily="34" charset="0"/>
              </a:defRPr>
            </a:lvl1pPr>
            <a:lvl2pPr marL="914377" indent="-317492">
              <a:lnSpc>
                <a:spcPct val="115000"/>
              </a:lnSpc>
              <a:buClr>
                <a:schemeClr val="dk1"/>
              </a:buClr>
              <a:buSzPts val="1400"/>
              <a:buFont typeface="Roboto"/>
              <a:buChar char="○"/>
              <a:defRPr>
                <a:solidFill>
                  <a:schemeClr val="dk1"/>
                </a:solidFill>
                <a:latin typeface="Roboto"/>
                <a:ea typeface="Roboto"/>
                <a:cs typeface="Roboto"/>
              </a:defRPr>
            </a:lvl2pPr>
            <a:lvl3pPr marL="1371566" indent="-317492">
              <a:lnSpc>
                <a:spcPct val="115000"/>
              </a:lnSpc>
              <a:buClr>
                <a:schemeClr val="dk1"/>
              </a:buClr>
              <a:buSzPts val="1400"/>
              <a:buFont typeface="Roboto"/>
              <a:buChar char="■"/>
              <a:defRPr>
                <a:solidFill>
                  <a:schemeClr val="dk1"/>
                </a:solidFill>
                <a:latin typeface="Roboto"/>
                <a:ea typeface="Roboto"/>
                <a:cs typeface="Roboto"/>
              </a:defRPr>
            </a:lvl3pPr>
            <a:lvl4pPr marL="1828754" indent="-317492">
              <a:lnSpc>
                <a:spcPct val="115000"/>
              </a:lnSpc>
              <a:buClr>
                <a:schemeClr val="dk1"/>
              </a:buClr>
              <a:buSzPts val="1400"/>
              <a:buFont typeface="Roboto"/>
              <a:buChar char="●"/>
              <a:defRPr>
                <a:solidFill>
                  <a:schemeClr val="dk1"/>
                </a:solidFill>
                <a:latin typeface="Roboto"/>
                <a:ea typeface="Roboto"/>
                <a:cs typeface="Roboto"/>
              </a:defRPr>
            </a:lvl4pPr>
            <a:lvl5pPr marL="2285943" indent="-317492">
              <a:lnSpc>
                <a:spcPct val="115000"/>
              </a:lnSpc>
              <a:buClr>
                <a:schemeClr val="dk1"/>
              </a:buClr>
              <a:buSzPts val="1400"/>
              <a:buFont typeface="Roboto"/>
              <a:buChar char="○"/>
              <a:defRPr>
                <a:solidFill>
                  <a:schemeClr val="dk1"/>
                </a:solidFill>
                <a:latin typeface="Roboto"/>
                <a:ea typeface="Roboto"/>
                <a:cs typeface="Roboto"/>
              </a:defRPr>
            </a:lvl5pPr>
            <a:lvl6pPr marL="2743131" indent="-317492">
              <a:lnSpc>
                <a:spcPct val="115000"/>
              </a:lnSpc>
              <a:buClr>
                <a:schemeClr val="dk1"/>
              </a:buClr>
              <a:buSzPts val="1400"/>
              <a:buFont typeface="Roboto"/>
              <a:buChar char="■"/>
              <a:defRPr>
                <a:solidFill>
                  <a:schemeClr val="dk1"/>
                </a:solidFill>
                <a:latin typeface="Roboto"/>
                <a:ea typeface="Roboto"/>
                <a:cs typeface="Roboto"/>
              </a:defRPr>
            </a:lvl6pPr>
            <a:lvl7pPr marL="3200320" indent="-317492">
              <a:lnSpc>
                <a:spcPct val="115000"/>
              </a:lnSpc>
              <a:buClr>
                <a:schemeClr val="dk1"/>
              </a:buClr>
              <a:buSzPts val="1400"/>
              <a:buFont typeface="Roboto"/>
              <a:buChar char="●"/>
              <a:defRPr>
                <a:solidFill>
                  <a:schemeClr val="dk1"/>
                </a:solidFill>
                <a:latin typeface="Roboto"/>
                <a:ea typeface="Roboto"/>
                <a:cs typeface="Roboto"/>
              </a:defRPr>
            </a:lvl7pPr>
            <a:lvl8pPr marL="3657509" indent="-317492">
              <a:lnSpc>
                <a:spcPct val="115000"/>
              </a:lnSpc>
              <a:buClr>
                <a:schemeClr val="dk1"/>
              </a:buClr>
              <a:buSzPts val="1400"/>
              <a:buFont typeface="Roboto"/>
              <a:buChar char="○"/>
              <a:defRPr>
                <a:solidFill>
                  <a:schemeClr val="dk1"/>
                </a:solidFill>
                <a:latin typeface="Roboto"/>
                <a:ea typeface="Roboto"/>
                <a:cs typeface="Roboto"/>
              </a:defRPr>
            </a:lvl8pPr>
            <a:lvl9pPr marL="4114697" indent="-317492">
              <a:lnSpc>
                <a:spcPct val="115000"/>
              </a:lnSpc>
              <a:buClr>
                <a:schemeClr val="dk1"/>
              </a:buClr>
              <a:buSzPts val="1400"/>
              <a:buFont typeface="Roboto"/>
              <a:buChar char="■"/>
              <a:defRPr>
                <a:solidFill>
                  <a:schemeClr val="dk1"/>
                </a:solidFill>
                <a:latin typeface="Roboto"/>
                <a:ea typeface="Roboto"/>
                <a:cs typeface="Roboto"/>
              </a:defRPr>
            </a:lvl9pPr>
          </a:lstStyle>
          <a:p>
            <a:pPr>
              <a:buFont typeface="+mj-lt"/>
              <a:buAutoNum type="arabicPeriod" startAt="2"/>
            </a:pPr>
            <a:r>
              <a:rPr lang="en-US" sz="1400" dirty="0"/>
              <a:t>Select either </a:t>
            </a:r>
            <a:r>
              <a:rPr lang="en-US" sz="1400" b="1" dirty="0"/>
              <a:t>Untimed</a:t>
            </a:r>
            <a:r>
              <a:rPr lang="en-US" sz="1400" dirty="0"/>
              <a:t> or </a:t>
            </a:r>
            <a:r>
              <a:rPr lang="en-US" sz="1400" b="1" dirty="0"/>
              <a:t>Enter time (minutes)</a:t>
            </a:r>
            <a:r>
              <a:rPr lang="en-US" sz="1400" dirty="0"/>
              <a:t> with the amount, then click </a:t>
            </a:r>
            <a:r>
              <a:rPr lang="en-US" sz="1400" b="1" dirty="0"/>
              <a:t>Continue</a:t>
            </a:r>
            <a:r>
              <a:rPr lang="en-US" sz="1400" dirty="0"/>
              <a:t>.</a:t>
            </a:r>
          </a:p>
        </p:txBody>
      </p:sp>
      <p:pic>
        <p:nvPicPr>
          <p:cNvPr id="12" name="Picture 11" descr="TestNav Time Expired screen with Proctor only option selected and box to enter password to extend the testing time displayed.">
            <a:extLst>
              <a:ext uri="{FF2B5EF4-FFF2-40B4-BE49-F238E27FC236}">
                <a16:creationId xmlns:a16="http://schemas.microsoft.com/office/drawing/2014/main" id="{147BF698-CB2F-D573-1F63-053B1A9A7945}"/>
              </a:ext>
            </a:extLst>
          </p:cNvPr>
          <p:cNvPicPr>
            <a:picLocks noChangeAspect="1"/>
          </p:cNvPicPr>
          <p:nvPr/>
        </p:nvPicPr>
        <p:blipFill>
          <a:blip r:embed="rId3"/>
          <a:stretch>
            <a:fillRect/>
          </a:stretch>
        </p:blipFill>
        <p:spPr>
          <a:xfrm>
            <a:off x="996033" y="3457015"/>
            <a:ext cx="2347460" cy="1489636"/>
          </a:xfrm>
          <a:prstGeom prst="rect">
            <a:avLst/>
          </a:prstGeom>
          <a:effectLst>
            <a:outerShdw blurRad="50800" dist="38100" dir="2700000" algn="tl" rotWithShape="0">
              <a:prstClr val="black">
                <a:alpha val="40000"/>
              </a:prstClr>
            </a:outerShdw>
          </a:effectLst>
        </p:spPr>
      </p:pic>
      <p:pic>
        <p:nvPicPr>
          <p:cNvPr id="14" name="Picture 13" descr="TestNav Time Expired screen with Proctor only option selected and options to change the test to untimed or enter a specific amount of additional time displayed.">
            <a:extLst>
              <a:ext uri="{FF2B5EF4-FFF2-40B4-BE49-F238E27FC236}">
                <a16:creationId xmlns:a16="http://schemas.microsoft.com/office/drawing/2014/main" id="{092CC074-AD78-6BD2-6AA8-F71F9C274727}"/>
              </a:ext>
            </a:extLst>
          </p:cNvPr>
          <p:cNvPicPr>
            <a:picLocks noChangeAspect="1"/>
          </p:cNvPicPr>
          <p:nvPr/>
        </p:nvPicPr>
        <p:blipFill>
          <a:blip r:embed="rId4"/>
          <a:stretch>
            <a:fillRect/>
          </a:stretch>
        </p:blipFill>
        <p:spPr>
          <a:xfrm>
            <a:off x="5230500" y="3457015"/>
            <a:ext cx="2275548" cy="14896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584076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11B09-320F-41F4-8708-A3A391E1736B}"/>
              </a:ext>
            </a:extLst>
          </p:cNvPr>
          <p:cNvSpPr>
            <a:spLocks noGrp="1"/>
          </p:cNvSpPr>
          <p:nvPr>
            <p:ph type="title"/>
          </p:nvPr>
        </p:nvSpPr>
        <p:spPr/>
        <p:txBody>
          <a:bodyPr>
            <a:normAutofit/>
          </a:bodyPr>
          <a:lstStyle/>
          <a:p>
            <a:r>
              <a:rPr lang="en-US" sz="2800" dirty="0"/>
              <a:t>Extended Time Accommodations</a:t>
            </a:r>
          </a:p>
        </p:txBody>
      </p:sp>
      <p:sp>
        <p:nvSpPr>
          <p:cNvPr id="3" name="Content Placeholder 2">
            <a:extLst>
              <a:ext uri="{FF2B5EF4-FFF2-40B4-BE49-F238E27FC236}">
                <a16:creationId xmlns:a16="http://schemas.microsoft.com/office/drawing/2014/main" id="{D6B9F824-C4D4-424D-A2E9-54FCF7254BFE}"/>
              </a:ext>
            </a:extLst>
          </p:cNvPr>
          <p:cNvSpPr>
            <a:spLocks noGrp="1"/>
          </p:cNvSpPr>
          <p:nvPr>
            <p:ph type="body" idx="1"/>
          </p:nvPr>
        </p:nvSpPr>
        <p:spPr>
          <a:xfrm>
            <a:off x="311702" y="1032641"/>
            <a:ext cx="8245083" cy="3154634"/>
          </a:xfrm>
        </p:spPr>
        <p:txBody>
          <a:bodyPr>
            <a:noAutofit/>
          </a:bodyPr>
          <a:lstStyle/>
          <a:p>
            <a:pPr marL="0" indent="0" fontAlgn="base">
              <a:lnSpc>
                <a:spcPct val="110000"/>
              </a:lnSpc>
              <a:spcBef>
                <a:spcPct val="0"/>
              </a:spcBef>
              <a:spcAft>
                <a:spcPct val="0"/>
              </a:spcAft>
              <a:buNone/>
            </a:pPr>
            <a:r>
              <a:rPr lang="en-US" sz="1800" dirty="0">
                <a:solidFill>
                  <a:prstClr val="black"/>
                </a:solidFill>
                <a:latin typeface="+mn-lt"/>
                <a:ea typeface="ＭＳ Ｐゴシック" pitchFamily="34" charset="-128"/>
              </a:rPr>
              <a:t>Adjustments to the unit testing time may only be made for students with a documented need for the accommodation in their IEP, 504, or ML plans</a:t>
            </a:r>
          </a:p>
          <a:p>
            <a:pPr marL="0" indent="0" fontAlgn="base">
              <a:lnSpc>
                <a:spcPct val="110000"/>
              </a:lnSpc>
              <a:spcBef>
                <a:spcPct val="0"/>
              </a:spcBef>
              <a:spcAft>
                <a:spcPct val="0"/>
              </a:spcAft>
              <a:buNone/>
            </a:pPr>
            <a:endParaRPr lang="en-US" sz="1800" dirty="0">
              <a:solidFill>
                <a:prstClr val="black"/>
              </a:solidFill>
              <a:latin typeface="+mn-lt"/>
              <a:ea typeface="ＭＳ Ｐゴシック" pitchFamily="34" charset="-128"/>
            </a:endParaRPr>
          </a:p>
          <a:p>
            <a:pPr marL="285750" indent="-285750" fontAlgn="base">
              <a:lnSpc>
                <a:spcPct val="110000"/>
              </a:lnSpc>
              <a:spcBef>
                <a:spcPct val="0"/>
              </a:spcBef>
              <a:spcAft>
                <a:spcPct val="0"/>
              </a:spcAft>
            </a:pPr>
            <a:r>
              <a:rPr lang="en-US" sz="1800" dirty="0">
                <a:solidFill>
                  <a:prstClr val="black"/>
                </a:solidFill>
                <a:ea typeface="ＭＳ Ｐゴシック" pitchFamily="34" charset="-128"/>
              </a:rPr>
              <a:t>Administer extended time accommodations in a separate room from standard unit testing time administrations</a:t>
            </a:r>
          </a:p>
          <a:p>
            <a:pPr marL="285750" indent="-285750" fontAlgn="base">
              <a:spcBef>
                <a:spcPct val="0"/>
              </a:spcBef>
              <a:spcAft>
                <a:spcPct val="0"/>
              </a:spcAft>
            </a:pPr>
            <a:r>
              <a:rPr lang="en-US" sz="1800" dirty="0">
                <a:solidFill>
                  <a:prstClr val="black"/>
                </a:solidFill>
                <a:ea typeface="ＭＳ Ｐゴシック" pitchFamily="34" charset="-128"/>
              </a:rPr>
              <a:t>Extended time is </a:t>
            </a:r>
            <a:r>
              <a:rPr lang="en-US" sz="1800" b="1" dirty="0">
                <a:solidFill>
                  <a:prstClr val="black"/>
                </a:solidFill>
                <a:ea typeface="ＭＳ Ｐゴシック" pitchFamily="34" charset="-128"/>
              </a:rPr>
              <a:t>not</a:t>
            </a:r>
            <a:r>
              <a:rPr lang="en-US" sz="1800" dirty="0">
                <a:solidFill>
                  <a:prstClr val="black"/>
                </a:solidFill>
                <a:ea typeface="ＭＳ Ｐゴシック" pitchFamily="34" charset="-128"/>
              </a:rPr>
              <a:t> included in unit time for any content area</a:t>
            </a:r>
          </a:p>
          <a:p>
            <a:pPr marL="0" indent="0" fontAlgn="base">
              <a:lnSpc>
                <a:spcPct val="110000"/>
              </a:lnSpc>
              <a:spcBef>
                <a:spcPct val="0"/>
              </a:spcBef>
              <a:spcAft>
                <a:spcPct val="0"/>
              </a:spcAft>
              <a:buNone/>
            </a:pPr>
            <a:endParaRPr lang="en-US" sz="1800" i="1" dirty="0">
              <a:solidFill>
                <a:schemeClr val="accent1">
                  <a:lumMod val="75000"/>
                </a:schemeClr>
              </a:solidFill>
            </a:endParaRPr>
          </a:p>
          <a:p>
            <a:pPr marL="0" indent="0" fontAlgn="base">
              <a:lnSpc>
                <a:spcPct val="110000"/>
              </a:lnSpc>
              <a:spcBef>
                <a:spcPct val="0"/>
              </a:spcBef>
              <a:spcAft>
                <a:spcPct val="0"/>
              </a:spcAft>
              <a:buNone/>
            </a:pPr>
            <a:r>
              <a:rPr lang="en-US" sz="1800" i="1" dirty="0">
                <a:solidFill>
                  <a:schemeClr val="accent1">
                    <a:lumMod val="75000"/>
                  </a:schemeClr>
                </a:solidFill>
              </a:rPr>
              <a:t>**New in Spring 2026</a:t>
            </a:r>
            <a:r>
              <a:rPr lang="en-US" sz="1800" dirty="0">
                <a:solidFill>
                  <a:schemeClr val="accent1">
                    <a:lumMod val="75000"/>
                  </a:schemeClr>
                </a:solidFill>
              </a:rPr>
              <a:t>: </a:t>
            </a:r>
            <a:r>
              <a:rPr lang="en-US" sz="1800" dirty="0">
                <a:solidFill>
                  <a:prstClr val="black"/>
                </a:solidFill>
                <a:latin typeface="+mn-lt"/>
                <a:ea typeface="ＭＳ Ｐゴシック" pitchFamily="34" charset="-128"/>
              </a:rPr>
              <a:t>Because a timer is now built-in to CMAS tests</a:t>
            </a:r>
            <a:r>
              <a:rPr lang="en-US" sz="1800" dirty="0">
                <a:solidFill>
                  <a:prstClr val="black"/>
                </a:solidFill>
                <a:ea typeface="ＭＳ Ｐゴシック" pitchFamily="34" charset="-128"/>
              </a:rPr>
              <a:t>, an assessment coordinator or sensitive data personnel must </a:t>
            </a:r>
            <a:r>
              <a:rPr lang="en-US" sz="1800" b="1" dirty="0">
                <a:solidFill>
                  <a:prstClr val="black"/>
                </a:solidFill>
                <a:ea typeface="ＭＳ Ｐゴシック" pitchFamily="34" charset="-128"/>
              </a:rPr>
              <a:t>assign extended </a:t>
            </a:r>
            <a:r>
              <a:rPr lang="en-US" sz="1800" b="1" dirty="0">
                <a:solidFill>
                  <a:prstClr val="black"/>
                </a:solidFill>
                <a:latin typeface="+mn-lt"/>
                <a:ea typeface="ＭＳ Ｐゴシック" pitchFamily="34" charset="-128"/>
              </a:rPr>
              <a:t>time in advance of testing</a:t>
            </a:r>
          </a:p>
        </p:txBody>
      </p:sp>
    </p:spTree>
    <p:extLst>
      <p:ext uri="{BB962C8B-B14F-4D97-AF65-F5344CB8AC3E}">
        <p14:creationId xmlns:p14="http://schemas.microsoft.com/office/powerpoint/2010/main" val="28672011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n image of the Spanish Assessments Eligibility flowchart for language arts.">
            <a:extLst>
              <a:ext uri="{FF2B5EF4-FFF2-40B4-BE49-F238E27FC236}">
                <a16:creationId xmlns:a16="http://schemas.microsoft.com/office/drawing/2014/main" id="{A1BCCEC8-6802-9AFE-50CB-333B1F7C2211}"/>
              </a:ext>
            </a:extLst>
          </p:cNvPr>
          <p:cNvPicPr>
            <a:picLocks noChangeAspect="1"/>
          </p:cNvPicPr>
          <p:nvPr/>
        </p:nvPicPr>
        <p:blipFill>
          <a:blip r:embed="rId3"/>
          <a:stretch>
            <a:fillRect/>
          </a:stretch>
        </p:blipFill>
        <p:spPr>
          <a:xfrm>
            <a:off x="6605495" y="1049995"/>
            <a:ext cx="2346765" cy="319444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sz="2800" dirty="0"/>
              <a:t>Colorado Spanish Language Arts (CSLA)</a:t>
            </a:r>
          </a:p>
        </p:txBody>
      </p:sp>
      <p:sp>
        <p:nvSpPr>
          <p:cNvPr id="3" name="Content Placeholder 2"/>
          <p:cNvSpPr>
            <a:spLocks noGrp="1"/>
          </p:cNvSpPr>
          <p:nvPr>
            <p:ph type="body" idx="1"/>
          </p:nvPr>
        </p:nvSpPr>
        <p:spPr>
          <a:xfrm>
            <a:off x="311702" y="1049995"/>
            <a:ext cx="6102053" cy="3296920"/>
          </a:xfrm>
        </p:spPr>
        <p:txBody>
          <a:bodyPr>
            <a:noAutofit/>
          </a:bodyPr>
          <a:lstStyle/>
          <a:p>
            <a:pPr marL="285750" indent="-285750">
              <a:lnSpc>
                <a:spcPct val="100000"/>
              </a:lnSpc>
              <a:buClr>
                <a:schemeClr val="tx1"/>
              </a:buClr>
              <a:buFont typeface="Arial" panose="020B0604020202020204" pitchFamily="34" charset="0"/>
              <a:buChar char="•"/>
            </a:pPr>
            <a:r>
              <a:rPr lang="en-US" sz="1300" dirty="0">
                <a:solidFill>
                  <a:srgbClr val="000000"/>
                </a:solidFill>
              </a:rPr>
              <a:t>CSLA is an accommodated version of ELA</a:t>
            </a:r>
          </a:p>
          <a:p>
            <a:pPr lvl="1">
              <a:lnSpc>
                <a:spcPct val="100000"/>
              </a:lnSpc>
              <a:buClr>
                <a:schemeClr val="tx1"/>
              </a:buClr>
              <a:buFont typeface="Arial" panose="020B0604020202020204" pitchFamily="34" charset="0"/>
              <a:buChar char="•"/>
            </a:pPr>
            <a:r>
              <a:rPr lang="en-US" sz="1300" dirty="0">
                <a:solidFill>
                  <a:srgbClr val="000000"/>
                </a:solidFill>
                <a:latin typeface="+mn-lt"/>
              </a:rPr>
              <a:t>Follows the design, guidelines, and scheduling of ELA</a:t>
            </a:r>
          </a:p>
          <a:p>
            <a:pPr lvl="1">
              <a:lnSpc>
                <a:spcPct val="100000"/>
              </a:lnSpc>
              <a:buClr>
                <a:schemeClr val="tx1"/>
              </a:buClr>
              <a:buFont typeface="Arial" panose="020B0604020202020204" pitchFamily="34" charset="0"/>
              <a:buChar char="•"/>
            </a:pPr>
            <a:r>
              <a:rPr lang="en-US" sz="1300" dirty="0">
                <a:solidFill>
                  <a:srgbClr val="000000"/>
                </a:solidFill>
                <a:latin typeface="+mn-lt"/>
              </a:rPr>
              <a:t>Administered in place of ELA</a:t>
            </a:r>
          </a:p>
          <a:p>
            <a:pPr lvl="1">
              <a:lnSpc>
                <a:spcPct val="100000"/>
              </a:lnSpc>
              <a:buClr>
                <a:schemeClr val="tx1"/>
              </a:buClr>
              <a:buFont typeface="Arial" panose="020B0604020202020204" pitchFamily="34" charset="0"/>
              <a:buChar char="•"/>
            </a:pPr>
            <a:r>
              <a:rPr lang="en-US" sz="1300" dirty="0">
                <a:solidFill>
                  <a:srgbClr val="000000"/>
                </a:solidFill>
                <a:latin typeface="+mn-lt"/>
              </a:rPr>
              <a:t>Because CSLA is a ML accommodation, other ML accommodations are not allowed on CSLA</a:t>
            </a:r>
          </a:p>
          <a:p>
            <a:pPr marL="285750" indent="-285750">
              <a:lnSpc>
                <a:spcPct val="100000"/>
              </a:lnSpc>
              <a:buClr>
                <a:schemeClr val="tx1"/>
              </a:buClr>
              <a:buFont typeface="Arial" panose="020B0604020202020204" pitchFamily="34" charset="0"/>
              <a:buChar char="•"/>
            </a:pPr>
            <a:r>
              <a:rPr lang="en-US" sz="1300" dirty="0">
                <a:solidFill>
                  <a:srgbClr val="000000"/>
                </a:solidFill>
              </a:rPr>
              <a:t>Qualifying students</a:t>
            </a:r>
          </a:p>
          <a:p>
            <a:pPr lvl="1">
              <a:lnSpc>
                <a:spcPct val="100000"/>
              </a:lnSpc>
              <a:buClr>
                <a:schemeClr val="tx1"/>
              </a:buClr>
              <a:buFont typeface="Arial" panose="020B0604020202020204" pitchFamily="34" charset="0"/>
              <a:buChar char="•"/>
            </a:pPr>
            <a:r>
              <a:rPr lang="en-US" sz="1300" dirty="0">
                <a:solidFill>
                  <a:srgbClr val="000000"/>
                </a:solidFill>
                <a:latin typeface="+mn-lt"/>
              </a:rPr>
              <a:t>Multilingual Learners (NEP, LEP)</a:t>
            </a:r>
          </a:p>
          <a:p>
            <a:pPr lvl="1">
              <a:lnSpc>
                <a:spcPct val="100000"/>
              </a:lnSpc>
              <a:buClr>
                <a:schemeClr val="tx1"/>
              </a:buClr>
              <a:buFont typeface="Arial" panose="020B0604020202020204" pitchFamily="34" charset="0"/>
              <a:buChar char="•"/>
            </a:pPr>
            <a:r>
              <a:rPr lang="en-US" sz="1300" dirty="0">
                <a:solidFill>
                  <a:srgbClr val="000000"/>
                </a:solidFill>
                <a:latin typeface="+mn-lt"/>
              </a:rPr>
              <a:t>Grades 3 and 4</a:t>
            </a:r>
          </a:p>
          <a:p>
            <a:pPr lvl="1">
              <a:lnSpc>
                <a:spcPct val="100000"/>
              </a:lnSpc>
              <a:buClr>
                <a:schemeClr val="tx1"/>
              </a:buClr>
              <a:buFont typeface="Arial" panose="020B0604020202020204" pitchFamily="34" charset="0"/>
              <a:buChar char="•"/>
            </a:pPr>
            <a:r>
              <a:rPr lang="en-US" sz="1300" dirty="0">
                <a:solidFill>
                  <a:srgbClr val="000000"/>
                </a:solidFill>
                <a:latin typeface="+mn-lt"/>
              </a:rPr>
              <a:t>Language arts instruction in Spanish this academic year</a:t>
            </a:r>
          </a:p>
          <a:p>
            <a:pPr lvl="1">
              <a:lnSpc>
                <a:spcPct val="100000"/>
              </a:lnSpc>
              <a:buClr>
                <a:schemeClr val="tx1"/>
              </a:buClr>
              <a:buFont typeface="Arial" panose="020B0604020202020204" pitchFamily="34" charset="0"/>
              <a:buChar char="•"/>
            </a:pPr>
            <a:r>
              <a:rPr lang="en-US" sz="1300" dirty="0">
                <a:solidFill>
                  <a:srgbClr val="000000"/>
                </a:solidFill>
                <a:latin typeface="+mn-lt"/>
              </a:rPr>
              <a:t>Students in an English language development program for less than 5 years</a:t>
            </a:r>
            <a:endParaRPr lang="en-US" sz="1300" dirty="0">
              <a:solidFill>
                <a:srgbClr val="000000"/>
              </a:solidFill>
            </a:endParaRPr>
          </a:p>
          <a:p>
            <a:pPr marL="285750" indent="-285750">
              <a:lnSpc>
                <a:spcPct val="100000"/>
              </a:lnSpc>
              <a:buClr>
                <a:schemeClr val="tx1"/>
              </a:buClr>
            </a:pPr>
            <a:r>
              <a:rPr lang="en-US" sz="1300" dirty="0">
                <a:solidFill>
                  <a:srgbClr val="000000"/>
                </a:solidFill>
              </a:rPr>
              <a:t>Qualifying students may need to take math and/or social studies assessments in Spanish (other ML accommodations are available)</a:t>
            </a:r>
            <a:endParaRPr lang="en-US" sz="900" dirty="0">
              <a:solidFill>
                <a:srgbClr val="000000"/>
              </a:solidFill>
            </a:endParaRPr>
          </a:p>
          <a:p>
            <a:pPr marL="285750" indent="-285750">
              <a:lnSpc>
                <a:spcPct val="100000"/>
              </a:lnSpc>
              <a:buClr>
                <a:schemeClr val="tx1"/>
              </a:buClr>
              <a:buFont typeface="Arial" panose="020B0604020202020204" pitchFamily="34" charset="0"/>
              <a:buChar char="•"/>
            </a:pPr>
            <a:endParaRPr lang="en-US" sz="1300" dirty="0">
              <a:solidFill>
                <a:srgbClr val="000000"/>
              </a:solidFill>
            </a:endParaRPr>
          </a:p>
        </p:txBody>
      </p:sp>
      <p:sp>
        <p:nvSpPr>
          <p:cNvPr id="7" name="Diagonal Stripe 6">
            <a:hlinkClick r:id="rId4"/>
            <a:extLst>
              <a:ext uri="{FF2B5EF4-FFF2-40B4-BE49-F238E27FC236}">
                <a16:creationId xmlns:a16="http://schemas.microsoft.com/office/drawing/2014/main" id="{FD39A48E-8E74-BEA8-2ED1-1626E6C7A7EE}"/>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schemeClr val="tx1"/>
                </a:solidFill>
                <a:latin typeface="+mn-lt"/>
                <a:ea typeface="Roboto" panose="02000000000000000000" pitchFamily="2" charset="0"/>
                <a:cs typeface="Roboto" panose="02000000000000000000" pitchFamily="2" charset="0"/>
              </a:rPr>
              <a:t>LA Spanish Assessments Flowchart</a:t>
            </a:r>
          </a:p>
        </p:txBody>
      </p:sp>
      <p:sp>
        <p:nvSpPr>
          <p:cNvPr id="6" name="Title 5">
            <a:extLst>
              <a:ext uri="{FF2B5EF4-FFF2-40B4-BE49-F238E27FC236}">
                <a16:creationId xmlns:a16="http://schemas.microsoft.com/office/drawing/2014/main" id="{10F993D3-6145-746A-5E32-2541D0D4CEB3}"/>
              </a:ext>
            </a:extLst>
          </p:cNvPr>
          <p:cNvSpPr>
            <a:spLocks noGrp="1"/>
          </p:cNvSpPr>
          <p:nvPr>
            <p:ph type="title" idx="2"/>
          </p:nvPr>
        </p:nvSpPr>
        <p:spPr>
          <a:xfrm>
            <a:off x="1504545" y="4434551"/>
            <a:ext cx="6102054" cy="603849"/>
          </a:xfrm>
          <a:solidFill>
            <a:schemeClr val="bg1"/>
          </a:solidFill>
        </p:spPr>
        <p:txBody>
          <a:bodyPr anchor="ctr"/>
          <a:lstStyle/>
          <a:p>
            <a:pPr marL="214313" indent="-214313" algn="ctr">
              <a:buClr>
                <a:schemeClr val="tx1"/>
              </a:buClr>
            </a:pPr>
            <a:r>
              <a:rPr lang="en-US" sz="1300" dirty="0">
                <a:solidFill>
                  <a:srgbClr val="000000"/>
                </a:solidFill>
              </a:rPr>
              <a:t>Qualifying students may need to take math and/or social studies assessments in Spanish (other ML accommodations are also available). Refer to </a:t>
            </a:r>
            <a:r>
              <a:rPr lang="en-US" sz="1300" dirty="0">
                <a:solidFill>
                  <a:srgbClr val="000000"/>
                </a:solidFill>
                <a:hlinkClick r:id="rId5"/>
              </a:rPr>
              <a:t>Math/Science/Social Studies Spanish Assessments Flowchart</a:t>
            </a:r>
            <a:endParaRPr lang="en-US" sz="1300" dirty="0">
              <a:solidFill>
                <a:srgbClr val="000000"/>
              </a:solidFill>
            </a:endParaRPr>
          </a:p>
        </p:txBody>
      </p:sp>
    </p:spTree>
    <p:extLst>
      <p:ext uri="{BB962C8B-B14F-4D97-AF65-F5344CB8AC3E}">
        <p14:creationId xmlns:p14="http://schemas.microsoft.com/office/powerpoint/2010/main" val="41251161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1BA73-CD56-440C-0084-34A48BB8C5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65B37C-E7D0-B27A-87AD-10BEEA437DDE}"/>
              </a:ext>
            </a:extLst>
          </p:cNvPr>
          <p:cNvSpPr>
            <a:spLocks noGrp="1"/>
          </p:cNvSpPr>
          <p:nvPr>
            <p:ph type="title"/>
          </p:nvPr>
        </p:nvSpPr>
        <p:spPr/>
        <p:txBody>
          <a:bodyPr>
            <a:normAutofit/>
          </a:bodyPr>
          <a:lstStyle/>
          <a:p>
            <a:r>
              <a:rPr lang="en-US" sz="2800" dirty="0"/>
              <a:t>Emergency Accommodations</a:t>
            </a:r>
          </a:p>
        </p:txBody>
      </p:sp>
      <p:sp>
        <p:nvSpPr>
          <p:cNvPr id="3" name="Content Placeholder 2">
            <a:extLst>
              <a:ext uri="{FF2B5EF4-FFF2-40B4-BE49-F238E27FC236}">
                <a16:creationId xmlns:a16="http://schemas.microsoft.com/office/drawing/2014/main" id="{A9D4986E-D740-6265-3C4E-7039F569FD13}"/>
              </a:ext>
            </a:extLst>
          </p:cNvPr>
          <p:cNvSpPr>
            <a:spLocks noGrp="1"/>
          </p:cNvSpPr>
          <p:nvPr>
            <p:ph type="body" idx="1"/>
          </p:nvPr>
        </p:nvSpPr>
        <p:spPr>
          <a:xfrm>
            <a:off x="311702" y="960305"/>
            <a:ext cx="8487741" cy="3226970"/>
          </a:xfrm>
        </p:spPr>
        <p:txBody>
          <a:bodyPr>
            <a:noAutofit/>
          </a:bodyPr>
          <a:lstStyle/>
          <a:p>
            <a:pPr marL="285750" indent="-285750">
              <a:lnSpc>
                <a:spcPct val="100000"/>
              </a:lnSpc>
              <a:buClr>
                <a:sysClr val="windowText" lastClr="000000"/>
              </a:buClr>
              <a:defRPr/>
            </a:pPr>
            <a:r>
              <a:rPr lang="en-US" sz="1800" dirty="0">
                <a:solidFill>
                  <a:sysClr val="windowText" lastClr="000000"/>
                </a:solidFill>
              </a:rPr>
              <a:t>A case in which a student needs a new accommodation immediately due to </a:t>
            </a:r>
            <a:r>
              <a:rPr lang="en-US" sz="1800" b="1" dirty="0">
                <a:solidFill>
                  <a:sysClr val="windowText" lastClr="000000"/>
                </a:solidFill>
              </a:rPr>
              <a:t>unforeseen</a:t>
            </a:r>
            <a:r>
              <a:rPr lang="en-US" sz="1800" dirty="0">
                <a:solidFill>
                  <a:sysClr val="windowText" lastClr="000000"/>
                </a:solidFill>
              </a:rPr>
              <a:t> circumstances</a:t>
            </a:r>
          </a:p>
          <a:p>
            <a:pPr marL="628650" lvl="1" indent="-285750">
              <a:lnSpc>
                <a:spcPct val="100000"/>
              </a:lnSpc>
              <a:buClr>
                <a:sysClr val="windowText" lastClr="000000"/>
              </a:buClr>
              <a:buFont typeface="Arial" panose="020B0604020202020204" pitchFamily="34" charset="0"/>
              <a:buChar char="•"/>
              <a:defRPr/>
            </a:pPr>
            <a:r>
              <a:rPr lang="en-US" sz="1800" dirty="0">
                <a:solidFill>
                  <a:sysClr val="windowText" lastClr="000000"/>
                </a:solidFill>
                <a:latin typeface="+mn-lt"/>
                <a:cs typeface="Arial" panose="020B0604020202020204" pitchFamily="34" charset="0"/>
              </a:rPr>
              <a:t>Cases could include students who have a recently-fractured limb (e.g., arm, wrist, or shoulder), whose only pair of eyeglasses have broken, a student returning from a serious or prolonged illness or injury, etc. </a:t>
            </a:r>
          </a:p>
          <a:p>
            <a:pPr marL="285750" indent="-285750">
              <a:lnSpc>
                <a:spcPct val="100000"/>
              </a:lnSpc>
              <a:buClr>
                <a:sysClr val="windowText" lastClr="000000"/>
              </a:buClr>
              <a:defRPr/>
            </a:pPr>
            <a:endParaRPr lang="en-US" sz="1800" dirty="0">
              <a:solidFill>
                <a:sysClr val="windowText" lastClr="000000"/>
              </a:solidFill>
            </a:endParaRPr>
          </a:p>
          <a:p>
            <a:pPr marL="285750" indent="-285750">
              <a:lnSpc>
                <a:spcPct val="100000"/>
              </a:lnSpc>
              <a:buClr>
                <a:sysClr val="windowText" lastClr="000000"/>
              </a:buClr>
              <a:defRPr/>
            </a:pPr>
            <a:r>
              <a:rPr lang="en-US" sz="1800" dirty="0">
                <a:solidFill>
                  <a:sysClr val="windowText" lastClr="000000"/>
                </a:solidFill>
              </a:rPr>
              <a:t>Contact the SAC to complete the </a:t>
            </a:r>
            <a:r>
              <a:rPr lang="en-US" sz="1800" i="1" dirty="0">
                <a:solidFill>
                  <a:sysClr val="windowText" lastClr="000000"/>
                </a:solidFill>
                <a:hlinkClick r:id="rId2"/>
              </a:rPr>
              <a:t>Emergency Accommodation Form</a:t>
            </a:r>
            <a:r>
              <a:rPr lang="en-US" sz="1800" dirty="0">
                <a:solidFill>
                  <a:sysClr val="windowText" lastClr="000000"/>
                </a:solidFill>
              </a:rPr>
              <a:t> (CMAS Procedures Manual, Appendix G) so steps can be taken to provide the accommodation</a:t>
            </a:r>
            <a:endParaRPr lang="en-US" sz="1800" dirty="0"/>
          </a:p>
          <a:p>
            <a:endParaRPr lang="en-US" sz="1800" dirty="0"/>
          </a:p>
        </p:txBody>
      </p:sp>
      <p:sp>
        <p:nvSpPr>
          <p:cNvPr id="8" name="Diagonal Stripe 7">
            <a:hlinkClick r:id="rId2"/>
            <a:extLst>
              <a:ext uri="{FF2B5EF4-FFF2-40B4-BE49-F238E27FC236}">
                <a16:creationId xmlns:a16="http://schemas.microsoft.com/office/drawing/2014/main" id="{8E153E88-A633-120B-766A-F0F4B57CB193}"/>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050" b="1" kern="0" dirty="0">
                <a:solidFill>
                  <a:prstClr val="black"/>
                </a:solidFill>
                <a:latin typeface="+mn-lt"/>
                <a:ea typeface="Roboto" panose="02000000000000000000" pitchFamily="2" charset="0"/>
                <a:cs typeface="Arial" panose="020B0604020202020204" pitchFamily="34" charset="0"/>
              </a:rPr>
              <a:t>Emergency Accommodation Information</a:t>
            </a:r>
          </a:p>
        </p:txBody>
      </p:sp>
    </p:spTree>
    <p:extLst>
      <p:ext uri="{BB962C8B-B14F-4D97-AF65-F5344CB8AC3E}">
        <p14:creationId xmlns:p14="http://schemas.microsoft.com/office/powerpoint/2010/main" val="6531910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983A4-A590-EF52-940F-137CFA80AC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735150-E6A8-DDEA-F756-A28619A607FB}"/>
              </a:ext>
            </a:extLst>
          </p:cNvPr>
          <p:cNvSpPr>
            <a:spLocks noGrp="1"/>
          </p:cNvSpPr>
          <p:nvPr>
            <p:ph type="title"/>
          </p:nvPr>
        </p:nvSpPr>
        <p:spPr/>
        <p:txBody>
          <a:bodyPr>
            <a:normAutofit/>
          </a:bodyPr>
          <a:lstStyle/>
          <a:p>
            <a:r>
              <a:rPr lang="en-US" sz="2800" dirty="0"/>
              <a:t>Technology for Medical Monitoring</a:t>
            </a:r>
          </a:p>
        </p:txBody>
      </p:sp>
      <p:sp>
        <p:nvSpPr>
          <p:cNvPr id="3" name="Content Placeholder 2">
            <a:extLst>
              <a:ext uri="{FF2B5EF4-FFF2-40B4-BE49-F238E27FC236}">
                <a16:creationId xmlns:a16="http://schemas.microsoft.com/office/drawing/2014/main" id="{E592730D-D47D-DFF2-D6C6-867DD6A12A68}"/>
              </a:ext>
            </a:extLst>
          </p:cNvPr>
          <p:cNvSpPr>
            <a:spLocks noGrp="1"/>
          </p:cNvSpPr>
          <p:nvPr>
            <p:ph type="body" idx="1"/>
          </p:nvPr>
        </p:nvSpPr>
        <p:spPr/>
        <p:txBody>
          <a:bodyPr>
            <a:normAutofit/>
          </a:bodyPr>
          <a:lstStyle/>
          <a:p>
            <a:pPr marL="285750" indent="-285750" fontAlgn="base">
              <a:lnSpc>
                <a:spcPct val="100000"/>
              </a:lnSpc>
              <a:spcBef>
                <a:spcPct val="0"/>
              </a:spcBef>
              <a:spcAft>
                <a:spcPct val="0"/>
              </a:spcAft>
              <a:defRPr/>
            </a:pPr>
            <a:r>
              <a:rPr lang="en-US" sz="1800" kern="0" dirty="0">
                <a:solidFill>
                  <a:prstClr val="black"/>
                </a:solidFill>
                <a:ea typeface="ＭＳ Ｐゴシック" pitchFamily="34" charset="-128"/>
              </a:rPr>
              <a:t>Students who use a phone, tablet, or other device to monitor a medical condition may have the device in the testing room</a:t>
            </a:r>
          </a:p>
          <a:p>
            <a:pPr marL="628650" lvl="1" indent="-285750" fontAlgn="base">
              <a:lnSpc>
                <a:spcPct val="100000"/>
              </a:lnSpc>
              <a:spcBef>
                <a:spcPct val="0"/>
              </a:spcBef>
              <a:spcAft>
                <a:spcPct val="0"/>
              </a:spcAft>
              <a:buFont typeface="Arial" panose="020B0604020202020204" pitchFamily="34" charset="0"/>
              <a:buChar char="•"/>
              <a:defRPr/>
            </a:pPr>
            <a:r>
              <a:rPr lang="en-US" sz="1800" dirty="0">
                <a:solidFill>
                  <a:prstClr val="black"/>
                </a:solidFill>
                <a:latin typeface="+mn-lt"/>
                <a:ea typeface="ＭＳ Ｐゴシック" pitchFamily="34" charset="-128"/>
                <a:cs typeface="Arial" panose="020B0604020202020204" pitchFamily="34" charset="0"/>
              </a:rPr>
              <a:t>Documentation of medical necessity must be kept at the school and district</a:t>
            </a:r>
          </a:p>
          <a:p>
            <a:pPr marL="628650" lvl="1" indent="-285750" fontAlgn="base">
              <a:lnSpc>
                <a:spcPct val="100000"/>
              </a:lnSpc>
              <a:spcBef>
                <a:spcPct val="0"/>
              </a:spcBef>
              <a:spcAft>
                <a:spcPct val="0"/>
              </a:spcAft>
              <a:buFont typeface="Arial" panose="020B0604020202020204" pitchFamily="34" charset="0"/>
              <a:buChar char="•"/>
              <a:defRPr/>
            </a:pPr>
            <a:r>
              <a:rPr lang="en-US" sz="1800" dirty="0">
                <a:solidFill>
                  <a:prstClr val="black"/>
                </a:solidFill>
                <a:latin typeface="+mn-lt"/>
                <a:ea typeface="ＭＳ Ｐゴシック" pitchFamily="34" charset="-128"/>
                <a:cs typeface="Arial" panose="020B0604020202020204" pitchFamily="34" charset="0"/>
              </a:rPr>
              <a:t>Follow the district’s plan for use of these devices:</a:t>
            </a:r>
          </a:p>
          <a:p>
            <a:pPr marL="971550" lvl="2" indent="-285750" fontAlgn="base">
              <a:lnSpc>
                <a:spcPct val="100000"/>
              </a:lnSpc>
              <a:spcBef>
                <a:spcPct val="0"/>
              </a:spcBef>
              <a:spcAft>
                <a:spcPct val="0"/>
              </a:spcAft>
              <a:buFont typeface="Arial" panose="020B0604020202020204" pitchFamily="34" charset="0"/>
              <a:buChar char="•"/>
              <a:defRPr/>
            </a:pPr>
            <a:r>
              <a:rPr lang="en-US" sz="1800" dirty="0">
                <a:solidFill>
                  <a:srgbClr val="FF0000"/>
                </a:solidFill>
                <a:latin typeface="+mn-lt"/>
                <a:ea typeface="ＭＳ Ｐゴシック" pitchFamily="34" charset="-128"/>
                <a:cs typeface="Arial" panose="020B0604020202020204" pitchFamily="34" charset="0"/>
              </a:rPr>
              <a:t>Where the device is located and who has control of the device</a:t>
            </a:r>
          </a:p>
          <a:p>
            <a:pPr marL="1314450" lvl="3" indent="-285750" fontAlgn="base">
              <a:lnSpc>
                <a:spcPct val="100000"/>
              </a:lnSpc>
              <a:spcBef>
                <a:spcPct val="0"/>
              </a:spcBef>
              <a:spcAft>
                <a:spcPct val="0"/>
              </a:spcAft>
              <a:buFont typeface="Arial" panose="020B0604020202020204" pitchFamily="34" charset="0"/>
              <a:buChar char="•"/>
              <a:defRPr/>
            </a:pPr>
            <a:r>
              <a:rPr lang="en-US" sz="1800" kern="0" dirty="0">
                <a:solidFill>
                  <a:srgbClr val="FF0000"/>
                </a:solidFill>
                <a:latin typeface="+mn-lt"/>
                <a:ea typeface="ＭＳ Ｐゴシック" pitchFamily="34" charset="-128"/>
                <a:cs typeface="Arial" panose="020B0604020202020204" pitchFamily="34" charset="0"/>
              </a:rPr>
              <a:t>If the student has control, the device must be visible at all times and may not be used for any other purpose</a:t>
            </a:r>
          </a:p>
          <a:p>
            <a:pPr marL="971550" lvl="2" indent="-285750" fontAlgn="base">
              <a:lnSpc>
                <a:spcPct val="100000"/>
              </a:lnSpc>
              <a:spcBef>
                <a:spcPct val="0"/>
              </a:spcBef>
              <a:spcAft>
                <a:spcPct val="0"/>
              </a:spcAft>
              <a:buFont typeface="Arial" panose="020B0604020202020204" pitchFamily="34" charset="0"/>
              <a:buChar char="•"/>
              <a:defRPr/>
            </a:pPr>
            <a:r>
              <a:rPr lang="en-US" sz="1800" dirty="0">
                <a:solidFill>
                  <a:srgbClr val="FF0000"/>
                </a:solidFill>
                <a:latin typeface="+mn-lt"/>
                <a:ea typeface="ＭＳ Ｐゴシック" pitchFamily="34" charset="-128"/>
                <a:cs typeface="Arial" panose="020B0604020202020204" pitchFamily="34" charset="0"/>
              </a:rPr>
              <a:t>Procedures for if/when the device alerts and what action is necessary</a:t>
            </a:r>
          </a:p>
          <a:p>
            <a:pPr marL="628650" lvl="1" indent="-285750" fontAlgn="base">
              <a:lnSpc>
                <a:spcPct val="100000"/>
              </a:lnSpc>
              <a:spcBef>
                <a:spcPct val="0"/>
              </a:spcBef>
              <a:spcAft>
                <a:spcPct val="0"/>
              </a:spcAft>
              <a:buFont typeface="Arial" panose="020B0604020202020204" pitchFamily="34" charset="0"/>
              <a:buChar char="•"/>
              <a:defRPr/>
            </a:pPr>
            <a:r>
              <a:rPr lang="en-US" sz="1800" dirty="0">
                <a:solidFill>
                  <a:prstClr val="black"/>
                </a:solidFill>
                <a:latin typeface="+mn-lt"/>
                <a:ea typeface="ＭＳ Ｐゴシック" pitchFamily="34" charset="-128"/>
                <a:cs typeface="Arial" panose="020B0604020202020204" pitchFamily="34" charset="0"/>
              </a:rPr>
              <a:t>If student must leave the testing environment, follow procedures in the TAM for students who become ill</a:t>
            </a:r>
          </a:p>
          <a:p>
            <a:endParaRPr lang="en-US" sz="1800" dirty="0"/>
          </a:p>
        </p:txBody>
      </p:sp>
    </p:spTree>
    <p:extLst>
      <p:ext uri="{BB962C8B-B14F-4D97-AF65-F5344CB8AC3E}">
        <p14:creationId xmlns:p14="http://schemas.microsoft.com/office/powerpoint/2010/main" val="940049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21"/>
          <p:cNvSpPr txBox="1">
            <a:spLocks noGrp="1"/>
          </p:cNvSpPr>
          <p:nvPr>
            <p:ph type="title"/>
          </p:nvPr>
        </p:nvSpPr>
        <p:spPr>
          <a:prstGeom prst="rect">
            <a:avLst/>
          </a:prstGeom>
          <a:solidFill>
            <a:srgbClr val="488BC9"/>
          </a:solidFill>
          <a:ln>
            <a:noFill/>
          </a:ln>
        </p:spPr>
        <p:txBody>
          <a:bodyPr spcFirstLastPara="1" wrap="square" lIns="91425" tIns="91425" rIns="91425" bIns="91425" anchor="t" anchorCtr="0">
            <a:normAutofit/>
          </a:bodyPr>
          <a:lstStyle/>
          <a:p>
            <a:r>
              <a:rPr lang="en-US" dirty="0">
                <a:latin typeface="+mj-lt"/>
              </a:rPr>
              <a:t>CMAS Administration Overview</a:t>
            </a:r>
            <a:endParaRPr dirty="0">
              <a:latin typeface="+mj-l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E16AC-8C8A-6D9A-254A-5ECDE3DA2BF8}"/>
              </a:ext>
            </a:extLst>
          </p:cNvPr>
          <p:cNvSpPr>
            <a:spLocks noGrp="1"/>
          </p:cNvSpPr>
          <p:nvPr>
            <p:ph type="title"/>
          </p:nvPr>
        </p:nvSpPr>
        <p:spPr/>
        <p:txBody>
          <a:bodyPr/>
          <a:lstStyle/>
          <a:p>
            <a:r>
              <a:rPr lang="en-US" dirty="0"/>
              <a:t>Student and Test Administrator Materials</a:t>
            </a:r>
          </a:p>
        </p:txBody>
      </p:sp>
    </p:spTree>
    <p:extLst>
      <p:ext uri="{BB962C8B-B14F-4D97-AF65-F5344CB8AC3E}">
        <p14:creationId xmlns:p14="http://schemas.microsoft.com/office/powerpoint/2010/main" val="9446968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987B7-FC7B-44A8-BEFA-59013C4E7F43}"/>
              </a:ext>
            </a:extLst>
          </p:cNvPr>
          <p:cNvSpPr>
            <a:spLocks noGrp="1"/>
          </p:cNvSpPr>
          <p:nvPr>
            <p:ph type="title"/>
          </p:nvPr>
        </p:nvSpPr>
        <p:spPr/>
        <p:txBody>
          <a:bodyPr>
            <a:normAutofit/>
          </a:bodyPr>
          <a:lstStyle/>
          <a:p>
            <a:r>
              <a:rPr lang="en-US" sz="2800" dirty="0"/>
              <a:t>Test Administrator Manual (TAM)</a:t>
            </a:r>
          </a:p>
        </p:txBody>
      </p:sp>
      <p:sp>
        <p:nvSpPr>
          <p:cNvPr id="3" name="Content Placeholder 2">
            <a:extLst>
              <a:ext uri="{FF2B5EF4-FFF2-40B4-BE49-F238E27FC236}">
                <a16:creationId xmlns:a16="http://schemas.microsoft.com/office/drawing/2014/main" id="{6FFED4BF-D385-4C05-B9F1-87D9480B0CD8}"/>
              </a:ext>
            </a:extLst>
          </p:cNvPr>
          <p:cNvSpPr>
            <a:spLocks noGrp="1"/>
          </p:cNvSpPr>
          <p:nvPr>
            <p:ph type="body" idx="1"/>
          </p:nvPr>
        </p:nvSpPr>
        <p:spPr>
          <a:xfrm>
            <a:off x="311703" y="1008185"/>
            <a:ext cx="5836850" cy="3179090"/>
          </a:xfrm>
        </p:spPr>
        <p:txBody>
          <a:bodyPr>
            <a:normAutofit/>
          </a:bodyPr>
          <a:lstStyle/>
          <a:p>
            <a:pPr marL="126997" indent="0">
              <a:lnSpc>
                <a:spcPct val="100000"/>
              </a:lnSpc>
              <a:buClr>
                <a:sysClr val="windowText" lastClr="000000"/>
              </a:buClr>
              <a:buNone/>
              <a:defRPr/>
            </a:pPr>
            <a:r>
              <a:rPr lang="en-US" sz="2000" dirty="0">
                <a:solidFill>
                  <a:sysClr val="windowText" lastClr="000000"/>
                </a:solidFill>
                <a:latin typeface="+mn-lt"/>
              </a:rPr>
              <a:t>Ensure the TAM has 2026 on the cover</a:t>
            </a:r>
            <a:r>
              <a:rPr lang="en-US" sz="2000" dirty="0">
                <a:solidFill>
                  <a:sysClr val="windowText" lastClr="000000"/>
                </a:solidFill>
              </a:rPr>
              <a:t>.</a:t>
            </a:r>
            <a:endParaRPr lang="en-US" sz="2000" dirty="0">
              <a:solidFill>
                <a:sysClr val="windowText" lastClr="000000"/>
              </a:solidFill>
              <a:latin typeface="+mn-lt"/>
            </a:endParaRPr>
          </a:p>
          <a:p>
            <a:pPr marL="126997" indent="0">
              <a:lnSpc>
                <a:spcPct val="100000"/>
              </a:lnSpc>
              <a:buClr>
                <a:sysClr val="windowText" lastClr="000000"/>
              </a:buClr>
              <a:buNone/>
              <a:defRPr/>
            </a:pPr>
            <a:endParaRPr lang="en-US" sz="2000" dirty="0">
              <a:solidFill>
                <a:sysClr val="windowText" lastClr="000000"/>
              </a:solidFill>
              <a:latin typeface="+mn-lt"/>
            </a:endParaRPr>
          </a:p>
          <a:p>
            <a:pPr>
              <a:lnSpc>
                <a:spcPct val="100000"/>
              </a:lnSpc>
              <a:buClr>
                <a:sysClr val="windowText" lastClr="000000"/>
              </a:buClr>
              <a:defRPr/>
            </a:pPr>
            <a:r>
              <a:rPr lang="en-US" sz="2200" dirty="0">
                <a:solidFill>
                  <a:srgbClr val="FF0000"/>
                </a:solidFill>
                <a:latin typeface="+mn-lt"/>
                <a:cs typeface="Arial" panose="020B0604020202020204" pitchFamily="34" charset="0"/>
              </a:rPr>
              <a:t>Indicate selected district/school option for after the test session</a:t>
            </a:r>
          </a:p>
          <a:p>
            <a:pPr>
              <a:lnSpc>
                <a:spcPct val="100000"/>
              </a:lnSpc>
              <a:buClr>
                <a:sysClr val="windowText" lastClr="000000"/>
              </a:buClr>
              <a:defRPr/>
            </a:pPr>
            <a:r>
              <a:rPr lang="en-US" sz="2200" dirty="0">
                <a:solidFill>
                  <a:srgbClr val="000000"/>
                </a:solidFill>
                <a:latin typeface="+mn-lt"/>
                <a:cs typeface="Arial" panose="020B0604020202020204" pitchFamily="34" charset="0"/>
              </a:rPr>
              <a:t>Read SAY instructions </a:t>
            </a:r>
            <a:r>
              <a:rPr lang="en-US" sz="2200" i="1" dirty="0">
                <a:solidFill>
                  <a:srgbClr val="000000"/>
                </a:solidFill>
                <a:latin typeface="+mn-lt"/>
                <a:cs typeface="Arial" panose="020B0604020202020204" pitchFamily="34" charset="0"/>
              </a:rPr>
              <a:t>exactly </a:t>
            </a:r>
            <a:r>
              <a:rPr lang="en-US" sz="2200" dirty="0">
                <a:solidFill>
                  <a:srgbClr val="000000"/>
                </a:solidFill>
                <a:latin typeface="+mn-lt"/>
                <a:cs typeface="Arial" panose="020B0604020202020204" pitchFamily="34" charset="0"/>
              </a:rPr>
              <a:t>as written </a:t>
            </a:r>
            <a:r>
              <a:rPr lang="en-US" sz="2200" dirty="0">
                <a:solidFill>
                  <a:sysClr val="windowText" lastClr="000000"/>
                </a:solidFill>
                <a:latin typeface="+mn-lt"/>
                <a:cs typeface="Arial" panose="020B0604020202020204" pitchFamily="34" charset="0"/>
              </a:rPr>
              <a:t>(may clarify after)</a:t>
            </a:r>
          </a:p>
          <a:p>
            <a:pPr>
              <a:lnSpc>
                <a:spcPct val="100000"/>
              </a:lnSpc>
              <a:buClr>
                <a:sysClr val="windowText" lastClr="000000"/>
              </a:buClr>
              <a:defRPr/>
            </a:pPr>
            <a:r>
              <a:rPr lang="en-US" sz="2200" dirty="0">
                <a:solidFill>
                  <a:srgbClr val="000000"/>
                </a:solidFill>
                <a:latin typeface="+mn-lt"/>
                <a:cs typeface="Arial" panose="020B0604020202020204" pitchFamily="34" charset="0"/>
              </a:rPr>
              <a:t>Practice in advance</a:t>
            </a:r>
          </a:p>
          <a:p>
            <a:pPr>
              <a:lnSpc>
                <a:spcPct val="100000"/>
              </a:lnSpc>
              <a:buClr>
                <a:sysClr val="windowText" lastClr="000000"/>
              </a:buClr>
              <a:defRPr/>
            </a:pPr>
            <a:r>
              <a:rPr lang="en-US" sz="2200" dirty="0">
                <a:solidFill>
                  <a:srgbClr val="000000"/>
                </a:solidFill>
                <a:latin typeface="+mn-lt"/>
                <a:cs typeface="Arial" panose="020B0604020202020204" pitchFamily="34" charset="0"/>
              </a:rPr>
              <a:t>Each </a:t>
            </a:r>
            <a:r>
              <a:rPr lang="en-US" sz="2200" dirty="0">
                <a:solidFill>
                  <a:sysClr val="windowText" lastClr="000000"/>
                </a:solidFill>
                <a:latin typeface="+mn-lt"/>
                <a:cs typeface="Arial" panose="020B0604020202020204" pitchFamily="34" charset="0"/>
              </a:rPr>
              <a:t>unit</a:t>
            </a:r>
            <a:r>
              <a:rPr lang="en-US" sz="2200" dirty="0">
                <a:solidFill>
                  <a:srgbClr val="000000"/>
                </a:solidFill>
                <a:latin typeface="+mn-lt"/>
                <a:cs typeface="Arial" panose="020B0604020202020204" pitchFamily="34" charset="0"/>
              </a:rPr>
              <a:t> is submitted independently</a:t>
            </a:r>
          </a:p>
        </p:txBody>
      </p:sp>
      <p:pic>
        <p:nvPicPr>
          <p:cNvPr id="7" name="Picture 6" descr="Cover from 2026 CMAS Test Administrator Manual.">
            <a:extLst>
              <a:ext uri="{FF2B5EF4-FFF2-40B4-BE49-F238E27FC236}">
                <a16:creationId xmlns:a16="http://schemas.microsoft.com/office/drawing/2014/main" id="{76E1F444-1C6D-3E8D-DBB2-82D51C57A736}"/>
              </a:ext>
            </a:extLst>
          </p:cNvPr>
          <p:cNvPicPr>
            <a:picLocks noChangeAspect="1"/>
          </p:cNvPicPr>
          <p:nvPr/>
        </p:nvPicPr>
        <p:blipFill>
          <a:blip r:embed="rId2"/>
          <a:stretch>
            <a:fillRect/>
          </a:stretch>
        </p:blipFill>
        <p:spPr>
          <a:xfrm rot="1425504">
            <a:off x="6567136" y="1435845"/>
            <a:ext cx="1890221" cy="24755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31351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828E8-4FA3-497A-BA07-1AB6D102C1E2}"/>
              </a:ext>
            </a:extLst>
          </p:cNvPr>
          <p:cNvSpPr>
            <a:spLocks noGrp="1"/>
          </p:cNvSpPr>
          <p:nvPr>
            <p:ph type="title"/>
          </p:nvPr>
        </p:nvSpPr>
        <p:spPr/>
        <p:txBody>
          <a:bodyPr>
            <a:normAutofit/>
          </a:bodyPr>
          <a:lstStyle/>
          <a:p>
            <a:r>
              <a:rPr lang="en-US" sz="2800" dirty="0"/>
              <a:t>Devices</a:t>
            </a:r>
          </a:p>
        </p:txBody>
      </p:sp>
      <p:sp>
        <p:nvSpPr>
          <p:cNvPr id="3" name="Content Placeholder 2">
            <a:extLst>
              <a:ext uri="{FF2B5EF4-FFF2-40B4-BE49-F238E27FC236}">
                <a16:creationId xmlns:a16="http://schemas.microsoft.com/office/drawing/2014/main" id="{AEBC2E4F-A7E8-4D8F-B29E-0FD172D6ED3F}"/>
              </a:ext>
            </a:extLst>
          </p:cNvPr>
          <p:cNvSpPr>
            <a:spLocks noGrp="1"/>
          </p:cNvSpPr>
          <p:nvPr>
            <p:ph type="body" idx="1"/>
          </p:nvPr>
        </p:nvSpPr>
        <p:spPr/>
        <p:txBody>
          <a:bodyPr>
            <a:noAutofit/>
          </a:bodyPr>
          <a:lstStyle/>
          <a:p>
            <a:pPr marL="0" indent="0">
              <a:buClr>
                <a:prstClr val="black"/>
              </a:buClr>
              <a:buNone/>
              <a:defRPr/>
            </a:pPr>
            <a:r>
              <a:rPr lang="en-US" sz="1800" b="1" dirty="0">
                <a:solidFill>
                  <a:prstClr val="black"/>
                </a:solidFill>
                <a:latin typeface="+mn-lt"/>
              </a:rPr>
              <a:t>Student Testing Devices</a:t>
            </a:r>
          </a:p>
          <a:p>
            <a:pPr marL="171462" indent="-285750">
              <a:buClr>
                <a:prstClr val="black"/>
              </a:buClr>
              <a:defRPr/>
            </a:pPr>
            <a:r>
              <a:rPr lang="en-US" sz="1800" dirty="0">
                <a:solidFill>
                  <a:prstClr val="black"/>
                </a:solidFill>
                <a:latin typeface="+mn-lt"/>
              </a:rPr>
              <a:t>Students cannot use browsers to test online</a:t>
            </a:r>
          </a:p>
          <a:p>
            <a:pPr marL="171462" indent="-285750">
              <a:buClr>
                <a:prstClr val="black"/>
              </a:buClr>
              <a:defRPr/>
            </a:pPr>
            <a:r>
              <a:rPr lang="en-US" sz="1800" dirty="0">
                <a:solidFill>
                  <a:prstClr val="black"/>
                </a:solidFill>
                <a:latin typeface="+mn-lt"/>
              </a:rPr>
              <a:t>Use the TestNav app for student testing on the following device types:</a:t>
            </a:r>
          </a:p>
          <a:p>
            <a:pPr lvl="1">
              <a:buClr>
                <a:prstClr val="black"/>
              </a:buClr>
              <a:buFont typeface="Arial" panose="020B0604020202020204" pitchFamily="34" charset="0"/>
              <a:buChar char="•"/>
              <a:defRPr/>
            </a:pPr>
            <a:r>
              <a:rPr lang="en-US" sz="1800" dirty="0">
                <a:solidFill>
                  <a:prstClr val="black"/>
                </a:solidFill>
                <a:latin typeface="+mn-lt"/>
              </a:rPr>
              <a:t>Desktop/laptop computer</a:t>
            </a:r>
          </a:p>
          <a:p>
            <a:pPr lvl="1">
              <a:buClr>
                <a:prstClr val="black"/>
              </a:buClr>
              <a:buFont typeface="Arial" panose="020B0604020202020204" pitchFamily="34" charset="0"/>
              <a:buChar char="•"/>
              <a:defRPr/>
            </a:pPr>
            <a:r>
              <a:rPr lang="en-US" sz="1800" dirty="0">
                <a:solidFill>
                  <a:prstClr val="black"/>
                </a:solidFill>
                <a:latin typeface="+mn-lt"/>
              </a:rPr>
              <a:t>Chromebook</a:t>
            </a:r>
          </a:p>
          <a:p>
            <a:pPr lvl="1">
              <a:buClr>
                <a:prstClr val="black"/>
              </a:buClr>
              <a:buFont typeface="Arial" panose="020B0604020202020204" pitchFamily="34" charset="0"/>
              <a:buChar char="•"/>
              <a:defRPr/>
            </a:pPr>
            <a:r>
              <a:rPr lang="en-US" sz="1800" dirty="0">
                <a:solidFill>
                  <a:prstClr val="black"/>
                </a:solidFill>
                <a:latin typeface="+mn-lt"/>
              </a:rPr>
              <a:t>iPad</a:t>
            </a:r>
          </a:p>
          <a:p>
            <a:pPr lvl="1">
              <a:buClr>
                <a:prstClr val="black"/>
              </a:buClr>
              <a:buFont typeface="Arial" panose="020B0604020202020204" pitchFamily="34" charset="0"/>
              <a:buChar char="•"/>
              <a:defRPr/>
            </a:pPr>
            <a:endParaRPr lang="en-US" sz="1800" dirty="0">
              <a:solidFill>
                <a:prstClr val="black"/>
              </a:solidFill>
              <a:latin typeface="+mn-lt"/>
            </a:endParaRPr>
          </a:p>
          <a:p>
            <a:pPr marL="0" indent="0">
              <a:buClr>
                <a:prstClr val="black"/>
              </a:buClr>
              <a:buNone/>
              <a:defRPr/>
            </a:pPr>
            <a:r>
              <a:rPr lang="en-US" sz="1800" b="1" dirty="0">
                <a:solidFill>
                  <a:prstClr val="black"/>
                </a:solidFill>
                <a:latin typeface="+mn-lt"/>
              </a:rPr>
              <a:t>Test Administrator Device</a:t>
            </a:r>
          </a:p>
          <a:p>
            <a:pPr marL="285750" indent="-285750">
              <a:buClr>
                <a:prstClr val="black"/>
              </a:buClr>
              <a:defRPr/>
            </a:pPr>
            <a:r>
              <a:rPr lang="en-US" sz="1800" dirty="0">
                <a:solidFill>
                  <a:prstClr val="black"/>
                </a:solidFill>
                <a:latin typeface="+mn-lt"/>
              </a:rPr>
              <a:t>Used to manage the online test session through PAnext</a:t>
            </a:r>
          </a:p>
          <a:p>
            <a:pPr marL="139697" indent="0">
              <a:buClr>
                <a:prstClr val="black"/>
              </a:buClr>
              <a:buNone/>
              <a:defRPr/>
            </a:pPr>
            <a:endParaRPr lang="en-US" sz="2000" dirty="0">
              <a:solidFill>
                <a:prstClr val="black"/>
              </a:solidFill>
              <a:latin typeface="+mn-lt"/>
            </a:endParaRPr>
          </a:p>
        </p:txBody>
      </p:sp>
      <p:pic>
        <p:nvPicPr>
          <p:cNvPr id="8" name="Picture 7" descr="Students working on computers in a classroom">
            <a:extLst>
              <a:ext uri="{FF2B5EF4-FFF2-40B4-BE49-F238E27FC236}">
                <a16:creationId xmlns:a16="http://schemas.microsoft.com/office/drawing/2014/main" id="{2E0519BD-B126-3694-68CD-E6B4EF67E99C}"/>
              </a:ext>
            </a:extLst>
          </p:cNvPr>
          <p:cNvPicPr>
            <a:picLocks noChangeAspect="1"/>
          </p:cNvPicPr>
          <p:nvPr/>
        </p:nvPicPr>
        <p:blipFill>
          <a:blip r:embed="rId2"/>
          <a:srcRect l="38942" t="35206" b="35784"/>
          <a:stretch/>
        </p:blipFill>
        <p:spPr>
          <a:xfrm>
            <a:off x="4364329" y="110025"/>
            <a:ext cx="4646809" cy="14727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684367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4C808-515F-A5D3-93AA-C37D56BAD4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FACC64-D3CB-5890-3C3F-43EC0225B82B}"/>
              </a:ext>
            </a:extLst>
          </p:cNvPr>
          <p:cNvSpPr>
            <a:spLocks noGrp="1"/>
          </p:cNvSpPr>
          <p:nvPr>
            <p:ph type="title"/>
          </p:nvPr>
        </p:nvSpPr>
        <p:spPr/>
        <p:txBody>
          <a:bodyPr>
            <a:normAutofit/>
          </a:bodyPr>
          <a:lstStyle/>
          <a:p>
            <a:r>
              <a:rPr lang="en-US" sz="2800" dirty="0"/>
              <a:t>Calculators</a:t>
            </a:r>
          </a:p>
        </p:txBody>
      </p:sp>
      <p:sp>
        <p:nvSpPr>
          <p:cNvPr id="8" name="Text Placeholder 7">
            <a:extLst>
              <a:ext uri="{FF2B5EF4-FFF2-40B4-BE49-F238E27FC236}">
                <a16:creationId xmlns:a16="http://schemas.microsoft.com/office/drawing/2014/main" id="{279E6B0B-2BFE-81E0-46C4-1C345A8A554E}"/>
              </a:ext>
            </a:extLst>
          </p:cNvPr>
          <p:cNvSpPr>
            <a:spLocks noGrp="1"/>
          </p:cNvSpPr>
          <p:nvPr>
            <p:ph type="subTitle" idx="1"/>
          </p:nvPr>
        </p:nvSpPr>
        <p:spPr>
          <a:xfrm>
            <a:off x="265500" y="2803074"/>
            <a:ext cx="4045200" cy="1722033"/>
          </a:xfrm>
        </p:spPr>
        <p:txBody>
          <a:bodyPr>
            <a:normAutofit fontScale="85000" lnSpcReduction="10000"/>
          </a:bodyPr>
          <a:lstStyle/>
          <a:p>
            <a:pPr marL="252413" lvl="1" indent="0">
              <a:buClr>
                <a:sysClr val="windowText" lastClr="000000"/>
              </a:buClr>
              <a:buNone/>
              <a:defRPr/>
            </a:pPr>
            <a:r>
              <a:rPr lang="en-US" sz="1800" dirty="0">
                <a:solidFill>
                  <a:sysClr val="windowText" lastClr="000000"/>
                </a:solidFill>
                <a:latin typeface="+mn-lt"/>
              </a:rPr>
              <a:t>For computer-based testing, the correct calculators are automatically provided to students within TestNav.</a:t>
            </a:r>
          </a:p>
          <a:p>
            <a:pPr marL="252413" lvl="1" indent="0">
              <a:buClr>
                <a:sysClr val="windowText" lastClr="000000"/>
              </a:buClr>
              <a:buNone/>
              <a:defRPr/>
            </a:pPr>
            <a:endParaRPr lang="en-US" sz="1800" dirty="0">
              <a:solidFill>
                <a:sysClr val="windowText" lastClr="000000"/>
              </a:solidFill>
              <a:latin typeface="+mn-lt"/>
            </a:endParaRPr>
          </a:p>
          <a:p>
            <a:pPr marL="252413" lvl="1" indent="0">
              <a:buClr>
                <a:sysClr val="windowText" lastClr="000000"/>
              </a:buClr>
              <a:buNone/>
              <a:defRPr/>
            </a:pPr>
            <a:r>
              <a:rPr lang="en-US" sz="1800" dirty="0">
                <a:solidFill>
                  <a:sysClr val="windowText" lastClr="000000"/>
                </a:solidFill>
                <a:latin typeface="+mn-lt"/>
              </a:rPr>
              <a:t>The school must supply students requiring specialty or handheld calculators with the appropriate grade-level calculator.</a:t>
            </a:r>
            <a:endParaRPr lang="en-US" sz="1800" dirty="0">
              <a:latin typeface="+mn-lt"/>
            </a:endParaRPr>
          </a:p>
        </p:txBody>
      </p:sp>
      <p:sp>
        <p:nvSpPr>
          <p:cNvPr id="3" name="Content Placeholder 2">
            <a:extLst>
              <a:ext uri="{FF2B5EF4-FFF2-40B4-BE49-F238E27FC236}">
                <a16:creationId xmlns:a16="http://schemas.microsoft.com/office/drawing/2014/main" id="{6A97E266-1215-207A-3A8C-AD21D8EA0861}"/>
              </a:ext>
            </a:extLst>
          </p:cNvPr>
          <p:cNvSpPr>
            <a:spLocks noGrp="1"/>
          </p:cNvSpPr>
          <p:nvPr>
            <p:ph type="body" idx="2"/>
          </p:nvPr>
        </p:nvSpPr>
        <p:spPr/>
        <p:txBody>
          <a:bodyPr>
            <a:noAutofit/>
          </a:bodyPr>
          <a:lstStyle/>
          <a:p>
            <a:pPr marL="9525" indent="0">
              <a:buClr>
                <a:sysClr val="windowText" lastClr="000000"/>
              </a:buClr>
              <a:buNone/>
              <a:defRPr/>
            </a:pPr>
            <a:r>
              <a:rPr lang="en-US" sz="1800" dirty="0">
                <a:solidFill>
                  <a:sysClr val="windowText" lastClr="000000"/>
                </a:solidFill>
                <a:latin typeface="+mn-lt"/>
              </a:rPr>
              <a:t>Calculators by grade</a:t>
            </a:r>
          </a:p>
          <a:p>
            <a:pPr marL="398463" lvl="1" indent="-146050">
              <a:buClr>
                <a:sysClr val="windowText" lastClr="000000"/>
              </a:buClr>
              <a:buFont typeface="Arial" panose="020B0604020202020204" pitchFamily="34" charset="0"/>
              <a:buChar char="•"/>
              <a:defRPr/>
            </a:pPr>
            <a:r>
              <a:rPr lang="en-US" sz="1800" b="1" dirty="0">
                <a:solidFill>
                  <a:sysClr val="windowText" lastClr="000000"/>
                </a:solidFill>
                <a:latin typeface="+mn-lt"/>
              </a:rPr>
              <a:t>Math</a:t>
            </a:r>
          </a:p>
          <a:p>
            <a:pPr marL="687388" lvl="2" indent="-149225">
              <a:buClr>
                <a:sysClr val="windowText" lastClr="000000"/>
              </a:buClr>
              <a:buFont typeface="Arial" panose="020B0604020202020204" pitchFamily="34" charset="0"/>
              <a:buChar char="•"/>
              <a:defRPr/>
            </a:pPr>
            <a:r>
              <a:rPr lang="en-US" sz="1800" dirty="0">
                <a:solidFill>
                  <a:sysClr val="windowText" lastClr="000000"/>
                </a:solidFill>
                <a:latin typeface="+mn-lt"/>
              </a:rPr>
              <a:t>Grades 6 and 7 – Five function with square root and percentage functions</a:t>
            </a:r>
          </a:p>
          <a:p>
            <a:pPr marL="687388" lvl="2" indent="-149225">
              <a:buClr>
                <a:sysClr val="windowText" lastClr="000000"/>
              </a:buClr>
              <a:buFont typeface="Arial" panose="020B0604020202020204" pitchFamily="34" charset="0"/>
              <a:buChar char="•"/>
              <a:defRPr/>
            </a:pPr>
            <a:r>
              <a:rPr lang="en-US" sz="1800" dirty="0">
                <a:solidFill>
                  <a:sysClr val="windowText" lastClr="000000"/>
                </a:solidFill>
                <a:latin typeface="+mn-lt"/>
              </a:rPr>
              <a:t>Grade 8 – Scientific</a:t>
            </a:r>
          </a:p>
          <a:p>
            <a:pPr marL="398463" lvl="1" indent="-146050">
              <a:buClr>
                <a:sysClr val="windowText" lastClr="000000"/>
              </a:buClr>
              <a:buFont typeface="Arial" panose="020B0604020202020204" pitchFamily="34" charset="0"/>
              <a:buChar char="•"/>
              <a:defRPr/>
            </a:pPr>
            <a:r>
              <a:rPr lang="en-US" sz="1800" b="1" dirty="0">
                <a:solidFill>
                  <a:sysClr val="windowText" lastClr="000000"/>
                </a:solidFill>
                <a:latin typeface="+mn-lt"/>
              </a:rPr>
              <a:t>Science</a:t>
            </a:r>
          </a:p>
          <a:p>
            <a:pPr marL="687388" lvl="2" indent="-149225">
              <a:buClr>
                <a:sysClr val="windowText" lastClr="000000"/>
              </a:buClr>
              <a:buFont typeface="Arial" panose="020B0604020202020204" pitchFamily="34" charset="0"/>
              <a:buChar char="•"/>
              <a:defRPr/>
            </a:pPr>
            <a:r>
              <a:rPr lang="en-US" sz="1800" dirty="0">
                <a:solidFill>
                  <a:sysClr val="windowText" lastClr="000000"/>
                </a:solidFill>
                <a:latin typeface="+mn-lt"/>
              </a:rPr>
              <a:t>Grade 5 – Four function with percentage function</a:t>
            </a:r>
          </a:p>
          <a:p>
            <a:pPr marL="687388" lvl="2" indent="-149225">
              <a:buClr>
                <a:sysClr val="windowText" lastClr="000000"/>
              </a:buClr>
              <a:buFont typeface="Arial" panose="020B0604020202020204" pitchFamily="34" charset="0"/>
              <a:buChar char="•"/>
              <a:defRPr/>
            </a:pPr>
            <a:r>
              <a:rPr lang="en-US" sz="1800" dirty="0">
                <a:solidFill>
                  <a:sysClr val="windowText" lastClr="000000"/>
                </a:solidFill>
                <a:latin typeface="+mn-lt"/>
              </a:rPr>
              <a:t>Grades 8 and 11 – Scientific</a:t>
            </a:r>
          </a:p>
        </p:txBody>
      </p:sp>
      <p:sp>
        <p:nvSpPr>
          <p:cNvPr id="4" name="Slide Number Placeholder 3">
            <a:extLst>
              <a:ext uri="{FF2B5EF4-FFF2-40B4-BE49-F238E27FC236}">
                <a16:creationId xmlns:a16="http://schemas.microsoft.com/office/drawing/2014/main" id="{7C6FE0F8-B6B1-35FB-CE88-386120FE67BD}"/>
              </a:ext>
            </a:extLst>
          </p:cNvPr>
          <p:cNvSpPr>
            <a:spLocks noGrp="1"/>
          </p:cNvSpPr>
          <p:nvPr>
            <p:ph type="sldNum" idx="12"/>
          </p:nvPr>
        </p:nvSpPr>
        <p:spPr/>
        <p:txBody>
          <a:bodyPr>
            <a:normAutofit/>
          </a:bodyPr>
          <a:lstStyle/>
          <a:p>
            <a:fld id="{C479D5F6-EDCB-402A-AC08-4943A1820E8F}" type="slidenum">
              <a:rPr lang="en-US" smtClean="0"/>
              <a:pPr/>
              <a:t>53</a:t>
            </a:fld>
            <a:endParaRPr lang="en-US" dirty="0"/>
          </a:p>
        </p:txBody>
      </p:sp>
      <p:sp>
        <p:nvSpPr>
          <p:cNvPr id="7" name="Diagonal Stripe 6">
            <a:hlinkClick r:id="rId2"/>
            <a:extLst>
              <a:ext uri="{FF2B5EF4-FFF2-40B4-BE49-F238E27FC236}">
                <a16:creationId xmlns:a16="http://schemas.microsoft.com/office/drawing/2014/main" id="{6FA71F53-3C84-94F9-3D15-95855C17574E}"/>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600" b="1" kern="0" dirty="0">
                <a:solidFill>
                  <a:prstClr val="black"/>
                </a:solidFill>
                <a:latin typeface="+mn-lt"/>
                <a:ea typeface="Roboto" panose="02000000000000000000" pitchFamily="2" charset="0"/>
                <a:cs typeface="Arial" panose="020B0604020202020204" pitchFamily="34" charset="0"/>
              </a:rPr>
              <a:t>Calculator Policy</a:t>
            </a:r>
          </a:p>
        </p:txBody>
      </p:sp>
    </p:spTree>
    <p:extLst>
      <p:ext uri="{BB962C8B-B14F-4D97-AF65-F5344CB8AC3E}">
        <p14:creationId xmlns:p14="http://schemas.microsoft.com/office/powerpoint/2010/main" val="35101390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BDC99-066D-D05F-17D3-EB4F74E1EC2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7B5111-C588-93FF-8824-332FEFFE53ED}"/>
              </a:ext>
            </a:extLst>
          </p:cNvPr>
          <p:cNvSpPr>
            <a:spLocks noGrp="1"/>
          </p:cNvSpPr>
          <p:nvPr>
            <p:ph type="body" idx="1"/>
          </p:nvPr>
        </p:nvSpPr>
        <p:spPr>
          <a:xfrm>
            <a:off x="4944232" y="987417"/>
            <a:ext cx="3888066" cy="3631029"/>
          </a:xfrm>
        </p:spPr>
        <p:txBody>
          <a:bodyPr>
            <a:noAutofit/>
          </a:bodyPr>
          <a:lstStyle/>
          <a:p>
            <a:pPr marL="0" indent="0">
              <a:lnSpc>
                <a:spcPct val="100000"/>
              </a:lnSpc>
              <a:buClr>
                <a:sysClr val="windowText" lastClr="000000"/>
              </a:buClr>
              <a:buNone/>
              <a:defRPr/>
            </a:pPr>
            <a:r>
              <a:rPr lang="en-US" sz="1600" b="1" dirty="0">
                <a:solidFill>
                  <a:srgbClr val="FF0000"/>
                </a:solidFill>
                <a:latin typeface="+mn-lt"/>
              </a:rPr>
              <a:t>Optional Geometry Tools</a:t>
            </a:r>
            <a:r>
              <a:rPr lang="en-US" sz="1600" dirty="0">
                <a:solidFill>
                  <a:srgbClr val="FF0000"/>
                </a:solidFill>
                <a:latin typeface="+mn-lt"/>
              </a:rPr>
              <a:t>: </a:t>
            </a:r>
          </a:p>
          <a:p>
            <a:pPr marL="285750" indent="-285750">
              <a:lnSpc>
                <a:spcPct val="100000"/>
              </a:lnSpc>
              <a:buClr>
                <a:sysClr val="windowText" lastClr="000000"/>
              </a:buClr>
              <a:defRPr/>
            </a:pPr>
            <a:r>
              <a:rPr lang="en-US" sz="1600" dirty="0">
                <a:solidFill>
                  <a:srgbClr val="FF0000"/>
                </a:solidFill>
                <a:latin typeface="+mn-lt"/>
              </a:rPr>
              <a:t>Schools may provide the following tools to students for </a:t>
            </a:r>
            <a:r>
              <a:rPr lang="en-US" sz="1600" b="1" dirty="0">
                <a:solidFill>
                  <a:srgbClr val="FF0000"/>
                </a:solidFill>
                <a:latin typeface="+mn-lt"/>
              </a:rPr>
              <a:t>Grade 8 Math</a:t>
            </a:r>
            <a:r>
              <a:rPr lang="en-US" sz="1600" dirty="0">
                <a:solidFill>
                  <a:srgbClr val="FF0000"/>
                </a:solidFill>
                <a:latin typeface="+mn-lt"/>
              </a:rPr>
              <a:t>:</a:t>
            </a:r>
          </a:p>
          <a:p>
            <a:pPr marL="631825" lvl="1" indent="-203200">
              <a:lnSpc>
                <a:spcPct val="100000"/>
              </a:lnSpc>
              <a:buClr>
                <a:sysClr val="windowText" lastClr="000000"/>
              </a:buClr>
              <a:defRPr/>
            </a:pPr>
            <a:r>
              <a:rPr lang="en-US" sz="1600" dirty="0">
                <a:solidFill>
                  <a:srgbClr val="FF0000"/>
                </a:solidFill>
                <a:latin typeface="+mn-lt"/>
              </a:rPr>
              <a:t>Tracing paper</a:t>
            </a:r>
          </a:p>
          <a:p>
            <a:pPr marL="631825" lvl="1" indent="-203200">
              <a:lnSpc>
                <a:spcPct val="100000"/>
              </a:lnSpc>
              <a:buClr>
                <a:sysClr val="windowText" lastClr="000000"/>
              </a:buClr>
              <a:defRPr/>
            </a:pPr>
            <a:r>
              <a:rPr lang="en-US" sz="1600" dirty="0">
                <a:solidFill>
                  <a:srgbClr val="FF0000"/>
                </a:solidFill>
                <a:latin typeface="+mn-lt"/>
              </a:rPr>
              <a:t>Reflection tools</a:t>
            </a:r>
          </a:p>
          <a:p>
            <a:pPr marL="631825" lvl="1" indent="-203200">
              <a:lnSpc>
                <a:spcPct val="100000"/>
              </a:lnSpc>
              <a:buClr>
                <a:sysClr val="windowText" lastClr="000000"/>
              </a:buClr>
              <a:defRPr/>
            </a:pPr>
            <a:r>
              <a:rPr lang="en-US" sz="1600" dirty="0">
                <a:solidFill>
                  <a:srgbClr val="FF0000"/>
                </a:solidFill>
                <a:latin typeface="+mn-lt"/>
              </a:rPr>
              <a:t>Straight edges</a:t>
            </a:r>
          </a:p>
          <a:p>
            <a:pPr marL="631825" lvl="1" indent="-203200">
              <a:lnSpc>
                <a:spcPct val="100000"/>
              </a:lnSpc>
              <a:buClr>
                <a:sysClr val="windowText" lastClr="000000"/>
              </a:buClr>
              <a:defRPr/>
            </a:pPr>
            <a:r>
              <a:rPr lang="en-US" sz="1600" dirty="0">
                <a:solidFill>
                  <a:srgbClr val="FF0000"/>
                </a:solidFill>
                <a:latin typeface="+mn-lt"/>
              </a:rPr>
              <a:t>Compasses</a:t>
            </a:r>
          </a:p>
          <a:p>
            <a:pPr marL="631825" lvl="1" indent="-203200">
              <a:lnSpc>
                <a:spcPct val="100000"/>
              </a:lnSpc>
              <a:buClr>
                <a:sysClr val="windowText" lastClr="000000"/>
              </a:buClr>
              <a:defRPr/>
            </a:pPr>
            <a:r>
              <a:rPr lang="en-US" sz="1600" dirty="0">
                <a:solidFill>
                  <a:srgbClr val="FF0000"/>
                </a:solidFill>
                <a:latin typeface="+mn-lt"/>
              </a:rPr>
              <a:t>Protractors</a:t>
            </a:r>
          </a:p>
        </p:txBody>
      </p:sp>
      <p:sp>
        <p:nvSpPr>
          <p:cNvPr id="6" name="Text Placeholder 5">
            <a:extLst>
              <a:ext uri="{FF2B5EF4-FFF2-40B4-BE49-F238E27FC236}">
                <a16:creationId xmlns:a16="http://schemas.microsoft.com/office/drawing/2014/main" id="{657BCA90-0AD7-042A-8B2B-9FA154A3FE88}"/>
              </a:ext>
            </a:extLst>
          </p:cNvPr>
          <p:cNvSpPr>
            <a:spLocks noGrp="1"/>
          </p:cNvSpPr>
          <p:nvPr>
            <p:ph type="body" idx="2"/>
          </p:nvPr>
        </p:nvSpPr>
        <p:spPr>
          <a:xfrm>
            <a:off x="311702" y="987417"/>
            <a:ext cx="4320828" cy="3631029"/>
          </a:xfrm>
        </p:spPr>
        <p:txBody>
          <a:bodyPr>
            <a:noAutofit/>
          </a:bodyPr>
          <a:lstStyle/>
          <a:p>
            <a:pPr marL="0" indent="0">
              <a:lnSpc>
                <a:spcPct val="100000"/>
              </a:lnSpc>
              <a:buClr>
                <a:sysClr val="windowText" lastClr="000000"/>
              </a:buClr>
              <a:buNone/>
              <a:defRPr/>
            </a:pPr>
            <a:r>
              <a:rPr lang="en-US" sz="1600" b="1" dirty="0">
                <a:solidFill>
                  <a:sysClr val="windowText" lastClr="000000"/>
                </a:solidFill>
                <a:latin typeface="+mn-lt"/>
              </a:rPr>
              <a:t>Rulers and Protractors</a:t>
            </a:r>
            <a:endParaRPr lang="en-US" sz="1600" dirty="0">
              <a:solidFill>
                <a:sysClr val="windowText" lastClr="000000"/>
              </a:solidFill>
              <a:latin typeface="+mn-lt"/>
            </a:endParaRPr>
          </a:p>
          <a:p>
            <a:pPr marL="285750" lvl="1" indent="-285750">
              <a:lnSpc>
                <a:spcPct val="100000"/>
              </a:lnSpc>
              <a:buClr>
                <a:sysClr val="windowText" lastClr="000000"/>
              </a:buClr>
              <a:buSzPts val="1400"/>
              <a:buFont typeface="Arial" panose="020B0604020202020204" pitchFamily="34" charset="0"/>
              <a:buChar char="•"/>
              <a:defRPr/>
            </a:pPr>
            <a:r>
              <a:rPr lang="en-US" sz="1600" dirty="0">
                <a:solidFill>
                  <a:sysClr val="windowText" lastClr="000000"/>
                </a:solidFill>
                <a:latin typeface="+mn-lt"/>
              </a:rPr>
              <a:t>Rulers and protractors are available to all students automatically through TestNav, as appropriate by assessment</a:t>
            </a:r>
          </a:p>
          <a:p>
            <a:pPr marL="285750" lvl="1" indent="-285750">
              <a:lnSpc>
                <a:spcPct val="100000"/>
              </a:lnSpc>
              <a:buClr>
                <a:sysClr val="windowText" lastClr="000000"/>
              </a:buClr>
              <a:buSzPts val="1400"/>
              <a:buFont typeface="Arial" panose="020B0604020202020204" pitchFamily="34" charset="0"/>
              <a:buChar char="•"/>
              <a:defRPr/>
            </a:pPr>
            <a:r>
              <a:rPr lang="en-US" sz="1600" dirty="0">
                <a:solidFill>
                  <a:sysClr val="windowText" lastClr="000000"/>
                </a:solidFill>
                <a:latin typeface="+mn-lt"/>
              </a:rPr>
              <a:t>Handheld rulers are not allowed on CBT</a:t>
            </a:r>
          </a:p>
          <a:p>
            <a:pPr marL="285750" indent="-285750">
              <a:lnSpc>
                <a:spcPct val="100000"/>
              </a:lnSpc>
              <a:buClr>
                <a:sysClr val="windowText" lastClr="000000"/>
              </a:buClr>
              <a:defRPr/>
            </a:pPr>
            <a:endParaRPr lang="en-US" sz="1600" b="1" dirty="0">
              <a:solidFill>
                <a:sysClr val="windowText" lastClr="000000"/>
              </a:solidFill>
              <a:latin typeface="+mn-lt"/>
            </a:endParaRPr>
          </a:p>
          <a:p>
            <a:pPr marL="0" indent="0">
              <a:lnSpc>
                <a:spcPct val="100000"/>
              </a:lnSpc>
              <a:buClr>
                <a:sysClr val="windowText" lastClr="000000"/>
              </a:buClr>
              <a:buNone/>
              <a:defRPr/>
            </a:pPr>
            <a:r>
              <a:rPr lang="en-US" sz="1600" b="1" dirty="0">
                <a:solidFill>
                  <a:sysClr val="windowText" lastClr="000000"/>
                </a:solidFill>
                <a:latin typeface="+mn-lt"/>
              </a:rPr>
              <a:t>Mathematics Reference Sheets</a:t>
            </a:r>
          </a:p>
          <a:p>
            <a:pPr marL="285750" indent="-285750">
              <a:lnSpc>
                <a:spcPct val="100000"/>
              </a:lnSpc>
              <a:buClr>
                <a:sysClr val="windowText" lastClr="000000"/>
              </a:buClr>
              <a:defRPr/>
            </a:pPr>
            <a:r>
              <a:rPr lang="en-US" sz="1600" dirty="0">
                <a:solidFill>
                  <a:sysClr val="windowText" lastClr="000000"/>
                </a:solidFill>
                <a:latin typeface="+mn-lt"/>
              </a:rPr>
              <a:t>Automatically available to all students taking mathematics tests in grades 5 through 8 through TestNav</a:t>
            </a:r>
          </a:p>
          <a:p>
            <a:pPr marL="285750" indent="-285750">
              <a:lnSpc>
                <a:spcPct val="100000"/>
              </a:lnSpc>
              <a:buClr>
                <a:sysClr val="windowText" lastClr="000000"/>
              </a:buClr>
              <a:defRPr/>
            </a:pPr>
            <a:r>
              <a:rPr lang="en-US" sz="1600" b="1" dirty="0">
                <a:solidFill>
                  <a:srgbClr val="FF0000"/>
                </a:solidFill>
                <a:latin typeface="+mn-lt"/>
              </a:rPr>
              <a:t>Optional</a:t>
            </a:r>
            <a:r>
              <a:rPr lang="en-US" sz="1600" dirty="0">
                <a:solidFill>
                  <a:srgbClr val="FF0000"/>
                </a:solidFill>
                <a:latin typeface="+mn-lt"/>
              </a:rPr>
              <a:t>: Schools can provide </a:t>
            </a:r>
            <a:r>
              <a:rPr lang="en-US" sz="1600" dirty="0">
                <a:solidFill>
                  <a:srgbClr val="FF0000"/>
                </a:solidFill>
                <a:latin typeface="+mn-lt"/>
                <a:hlinkClick r:id="rId2">
                  <a:extLst>
                    <a:ext uri="{A12FA001-AC4F-418D-AE19-62706E023703}">
                      <ahyp:hlinkClr xmlns:ahyp="http://schemas.microsoft.com/office/drawing/2018/hyperlinkcolor" val="tx"/>
                    </a:ext>
                  </a:extLst>
                </a:hlinkClick>
              </a:rPr>
              <a:t>printed copies</a:t>
            </a:r>
            <a:r>
              <a:rPr lang="en-US" sz="1600" dirty="0">
                <a:solidFill>
                  <a:srgbClr val="FF0000"/>
                </a:solidFill>
                <a:latin typeface="+mn-lt"/>
              </a:rPr>
              <a:t> to students for use during testing</a:t>
            </a:r>
          </a:p>
        </p:txBody>
      </p:sp>
      <p:sp>
        <p:nvSpPr>
          <p:cNvPr id="4" name="Slide Number Placeholder 3">
            <a:extLst>
              <a:ext uri="{FF2B5EF4-FFF2-40B4-BE49-F238E27FC236}">
                <a16:creationId xmlns:a16="http://schemas.microsoft.com/office/drawing/2014/main" id="{5D64B48B-3C45-7AB4-BAD0-2845F64D2E70}"/>
              </a:ext>
            </a:extLst>
          </p:cNvPr>
          <p:cNvSpPr>
            <a:spLocks noGrp="1"/>
          </p:cNvSpPr>
          <p:nvPr>
            <p:ph type="sldNum" idx="12"/>
          </p:nvPr>
        </p:nvSpPr>
        <p:spPr/>
        <p:txBody>
          <a:bodyPr>
            <a:normAutofit/>
          </a:bodyPr>
          <a:lstStyle/>
          <a:p>
            <a:fld id="{C479D5F6-EDCB-402A-AC08-4943A1820E8F}" type="slidenum">
              <a:rPr lang="en-US" smtClean="0"/>
              <a:pPr/>
              <a:t>54</a:t>
            </a:fld>
            <a:endParaRPr lang="en-US" dirty="0"/>
          </a:p>
        </p:txBody>
      </p:sp>
      <p:sp>
        <p:nvSpPr>
          <p:cNvPr id="2" name="Title 1">
            <a:extLst>
              <a:ext uri="{FF2B5EF4-FFF2-40B4-BE49-F238E27FC236}">
                <a16:creationId xmlns:a16="http://schemas.microsoft.com/office/drawing/2014/main" id="{5CB7A43F-CFE2-63A7-77DB-005F543B168F}"/>
              </a:ext>
            </a:extLst>
          </p:cNvPr>
          <p:cNvSpPr>
            <a:spLocks noGrp="1"/>
          </p:cNvSpPr>
          <p:nvPr>
            <p:ph type="title"/>
          </p:nvPr>
        </p:nvSpPr>
        <p:spPr/>
        <p:txBody>
          <a:bodyPr>
            <a:normAutofit/>
          </a:bodyPr>
          <a:lstStyle/>
          <a:p>
            <a:r>
              <a:rPr lang="en-US" sz="2800" dirty="0"/>
              <a:t>Additional Mathematics Materials</a:t>
            </a:r>
          </a:p>
        </p:txBody>
      </p:sp>
      <p:sp>
        <p:nvSpPr>
          <p:cNvPr id="5" name="Diagonal Stripe 4">
            <a:hlinkClick r:id="rId3"/>
            <a:extLst>
              <a:ext uri="{FF2B5EF4-FFF2-40B4-BE49-F238E27FC236}">
                <a16:creationId xmlns:a16="http://schemas.microsoft.com/office/drawing/2014/main" id="{5CDFE1E3-98B2-6F08-D2A1-868EE0BE4BB2}"/>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600" b="1" kern="0" dirty="0">
                <a:solidFill>
                  <a:prstClr val="black"/>
                </a:solidFill>
                <a:latin typeface="+mn-lt"/>
                <a:ea typeface="Roboto" panose="02000000000000000000" pitchFamily="2" charset="0"/>
                <a:cs typeface="Arial" panose="020B0604020202020204" pitchFamily="34" charset="0"/>
              </a:rPr>
              <a:t>Student Materials</a:t>
            </a:r>
          </a:p>
        </p:txBody>
      </p:sp>
      <p:sp>
        <p:nvSpPr>
          <p:cNvPr id="7" name="Title 5">
            <a:extLst>
              <a:ext uri="{FF2B5EF4-FFF2-40B4-BE49-F238E27FC236}">
                <a16:creationId xmlns:a16="http://schemas.microsoft.com/office/drawing/2014/main" id="{1C50E0C2-65A0-BFA5-B987-F03490F4CCAC}"/>
              </a:ext>
            </a:extLst>
          </p:cNvPr>
          <p:cNvSpPr txBox="1">
            <a:spLocks/>
          </p:cNvSpPr>
          <p:nvPr/>
        </p:nvSpPr>
        <p:spPr>
          <a:xfrm>
            <a:off x="559656" y="4434551"/>
            <a:ext cx="7267200" cy="603849"/>
          </a:xfrm>
          <a:prstGeom prst="rect">
            <a:avLst/>
          </a:prstGeom>
          <a:solidFill>
            <a:schemeClr val="bg1"/>
          </a:solidFill>
          <a:ln>
            <a:noFill/>
          </a:ln>
        </p:spPr>
        <p:txBody>
          <a:bodyPr spcFirstLastPara="1" wrap="square" lIns="91425" tIns="91425" rIns="91425" bIns="91425" anchor="ctr" anchorCtr="0">
            <a:normAutofit fontScale="92500" lnSpcReduction="10000"/>
          </a:bodyPr>
          <a:lstStyle>
            <a:defPPr marR="0" lvl="0" algn="l" rtl="0">
              <a:lnSpc>
                <a:spcPct val="100000"/>
              </a:lnSpc>
              <a:spcBef>
                <a:spcPts val="0"/>
              </a:spcBef>
              <a:spcAft>
                <a:spcPts val="0"/>
              </a:spcAft>
            </a:defPPr>
            <a:lvl1pPr marL="457189" marR="0" lvl="0" indent="-317492" algn="l" rtl="0">
              <a:lnSpc>
                <a:spcPct val="115000"/>
              </a:lnSpc>
              <a:spcBef>
                <a:spcPts val="0"/>
              </a:spcBef>
              <a:spcAft>
                <a:spcPts val="0"/>
              </a:spcAft>
              <a:buClr>
                <a:schemeClr val="dk2"/>
              </a:buClr>
              <a:buSzPts val="1400"/>
              <a:buFont typeface="Arial" panose="020B0604020202020204" pitchFamily="34" charset="0"/>
              <a:buChar char="•"/>
              <a:defRPr sz="1400" b="0" i="0" u="none" strike="noStrike" cap="none">
                <a:solidFill>
                  <a:schemeClr val="tx1"/>
                </a:solidFill>
                <a:latin typeface="Arial"/>
                <a:ea typeface="Arial"/>
                <a:cs typeface="Arial"/>
                <a:sym typeface="Arial"/>
              </a:defRPr>
            </a:lvl1pPr>
            <a:lvl2pPr marL="914377" marR="0" lvl="1"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566" marR="0" lvl="2"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754" marR="0" lvl="3"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5943" marR="0" lvl="4"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131" marR="0" lvl="5"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320" marR="0" lvl="6"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509" marR="0" lvl="7"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697" marR="0" lvl="8"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139697" indent="0" algn="ctr">
              <a:buNone/>
            </a:pPr>
            <a:r>
              <a:rPr lang="en-US" b="1" dirty="0">
                <a:solidFill>
                  <a:prstClr val="black"/>
                </a:solidFill>
                <a:latin typeface="+mn-lt"/>
              </a:rPr>
              <a:t>Accommodated paper tests: </a:t>
            </a:r>
            <a:r>
              <a:rPr lang="en-US" dirty="0">
                <a:solidFill>
                  <a:prstClr val="black"/>
                </a:solidFill>
                <a:latin typeface="+mn-lt"/>
              </a:rPr>
              <a:t>Math reference sheets, protractors, and rulers (as appropriate by assessment) are included in test kits.</a:t>
            </a:r>
            <a:endParaRPr lang="en-US" dirty="0">
              <a:latin typeface="+mn-lt"/>
            </a:endParaRPr>
          </a:p>
        </p:txBody>
      </p:sp>
    </p:spTree>
    <p:extLst>
      <p:ext uri="{BB962C8B-B14F-4D97-AF65-F5344CB8AC3E}">
        <p14:creationId xmlns:p14="http://schemas.microsoft.com/office/powerpoint/2010/main" val="23325798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0B49B-3A3C-2405-D21A-739BFC69AD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8C1784-957F-3CE0-95D7-53B0E6227ADB}"/>
              </a:ext>
            </a:extLst>
          </p:cNvPr>
          <p:cNvSpPr>
            <a:spLocks noGrp="1"/>
          </p:cNvSpPr>
          <p:nvPr>
            <p:ph type="title"/>
          </p:nvPr>
        </p:nvSpPr>
        <p:spPr/>
        <p:txBody>
          <a:bodyPr>
            <a:normAutofit/>
          </a:bodyPr>
          <a:lstStyle/>
          <a:p>
            <a:r>
              <a:rPr lang="en-US" sz="2800" dirty="0"/>
              <a:t>Additional Science Materials</a:t>
            </a:r>
          </a:p>
        </p:txBody>
      </p:sp>
      <p:sp>
        <p:nvSpPr>
          <p:cNvPr id="6" name="Text Placeholder 5">
            <a:extLst>
              <a:ext uri="{FF2B5EF4-FFF2-40B4-BE49-F238E27FC236}">
                <a16:creationId xmlns:a16="http://schemas.microsoft.com/office/drawing/2014/main" id="{DD4195A2-E4F0-4AAB-32CD-1EB5D1E9BA4A}"/>
              </a:ext>
            </a:extLst>
          </p:cNvPr>
          <p:cNvSpPr>
            <a:spLocks noGrp="1"/>
          </p:cNvSpPr>
          <p:nvPr>
            <p:ph type="body" idx="1"/>
          </p:nvPr>
        </p:nvSpPr>
        <p:spPr/>
        <p:txBody>
          <a:bodyPr>
            <a:noAutofit/>
          </a:bodyPr>
          <a:lstStyle/>
          <a:p>
            <a:pPr marL="0" indent="0">
              <a:lnSpc>
                <a:spcPct val="100000"/>
              </a:lnSpc>
              <a:buClr>
                <a:sysClr val="windowText" lastClr="000000"/>
              </a:buClr>
              <a:buNone/>
              <a:defRPr/>
            </a:pPr>
            <a:r>
              <a:rPr lang="en-US" sz="1800" b="1" dirty="0">
                <a:solidFill>
                  <a:sysClr val="windowText" lastClr="000000"/>
                </a:solidFill>
                <a:latin typeface="+mn-lt"/>
              </a:rPr>
              <a:t>Grade 11 Science Periodic Table</a:t>
            </a:r>
            <a:endParaRPr lang="en-US" sz="1800" dirty="0">
              <a:solidFill>
                <a:sysClr val="windowText" lastClr="000000"/>
              </a:solidFill>
              <a:latin typeface="+mn-lt"/>
            </a:endParaRPr>
          </a:p>
          <a:p>
            <a:pPr>
              <a:lnSpc>
                <a:spcPct val="100000"/>
              </a:lnSpc>
              <a:buClr>
                <a:sysClr val="windowText" lastClr="000000"/>
              </a:buClr>
              <a:defRPr/>
            </a:pPr>
            <a:r>
              <a:rPr lang="en-US" sz="1800" dirty="0">
                <a:solidFill>
                  <a:sysClr val="windowText" lastClr="000000"/>
                </a:solidFill>
                <a:latin typeface="+mn-lt"/>
              </a:rPr>
              <a:t>Automatically available to all students taking grade 11 science through TestNav</a:t>
            </a:r>
          </a:p>
          <a:p>
            <a:pPr>
              <a:lnSpc>
                <a:spcPct val="100000"/>
              </a:lnSpc>
              <a:buClr>
                <a:sysClr val="windowText" lastClr="000000"/>
              </a:buClr>
              <a:defRPr/>
            </a:pPr>
            <a:r>
              <a:rPr lang="en-US" sz="1800" b="1" dirty="0">
                <a:solidFill>
                  <a:srgbClr val="FF0000"/>
                </a:solidFill>
                <a:latin typeface="+mn-lt"/>
              </a:rPr>
              <a:t>Optional:</a:t>
            </a:r>
            <a:r>
              <a:rPr lang="en-US" sz="1800" dirty="0">
                <a:solidFill>
                  <a:srgbClr val="FF0000"/>
                </a:solidFill>
                <a:latin typeface="+mn-lt"/>
              </a:rPr>
              <a:t> Schools can provide </a:t>
            </a:r>
            <a:r>
              <a:rPr lang="en-US" sz="1800" dirty="0">
                <a:solidFill>
                  <a:srgbClr val="FF0000"/>
                </a:solidFill>
                <a:latin typeface="+mn-lt"/>
                <a:hlinkClick r:id="rId2">
                  <a:extLst>
                    <a:ext uri="{A12FA001-AC4F-418D-AE19-62706E023703}">
                      <ahyp:hlinkClr xmlns:ahyp="http://schemas.microsoft.com/office/drawing/2018/hyperlinkcolor" val="tx"/>
                    </a:ext>
                  </a:extLst>
                </a:hlinkClick>
              </a:rPr>
              <a:t>printed copies</a:t>
            </a:r>
            <a:r>
              <a:rPr lang="en-US" sz="1800" dirty="0">
                <a:solidFill>
                  <a:srgbClr val="FF0000"/>
                </a:solidFill>
                <a:latin typeface="+mn-lt"/>
              </a:rPr>
              <a:t> to students for use during testing</a:t>
            </a:r>
          </a:p>
        </p:txBody>
      </p:sp>
      <p:sp>
        <p:nvSpPr>
          <p:cNvPr id="7" name="Diagonal Stripe 6">
            <a:hlinkClick r:id="rId3"/>
            <a:extLst>
              <a:ext uri="{FF2B5EF4-FFF2-40B4-BE49-F238E27FC236}">
                <a16:creationId xmlns:a16="http://schemas.microsoft.com/office/drawing/2014/main" id="{F6AA7123-91E3-897C-3918-DB102C4D6DFB}"/>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600" b="1" kern="0" dirty="0">
                <a:solidFill>
                  <a:prstClr val="black"/>
                </a:solidFill>
                <a:latin typeface="+mn-lt"/>
                <a:ea typeface="Roboto" panose="02000000000000000000" pitchFamily="2" charset="0"/>
                <a:cs typeface="Arial" panose="020B0604020202020204" pitchFamily="34" charset="0"/>
              </a:rPr>
              <a:t>Student Materials</a:t>
            </a:r>
          </a:p>
        </p:txBody>
      </p:sp>
      <p:sp>
        <p:nvSpPr>
          <p:cNvPr id="3" name="Title 5">
            <a:extLst>
              <a:ext uri="{FF2B5EF4-FFF2-40B4-BE49-F238E27FC236}">
                <a16:creationId xmlns:a16="http://schemas.microsoft.com/office/drawing/2014/main" id="{6D834929-1922-6496-46DB-48A6B5B2F39F}"/>
              </a:ext>
            </a:extLst>
          </p:cNvPr>
          <p:cNvSpPr txBox="1">
            <a:spLocks/>
          </p:cNvSpPr>
          <p:nvPr/>
        </p:nvSpPr>
        <p:spPr>
          <a:xfrm>
            <a:off x="559656" y="4434551"/>
            <a:ext cx="7267200" cy="603849"/>
          </a:xfrm>
          <a:prstGeom prst="rect">
            <a:avLst/>
          </a:prstGeom>
          <a:solidFill>
            <a:schemeClr val="bg1"/>
          </a:solid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189" marR="0" lvl="0" indent="-317492" algn="l" rtl="0">
              <a:lnSpc>
                <a:spcPct val="115000"/>
              </a:lnSpc>
              <a:spcBef>
                <a:spcPts val="0"/>
              </a:spcBef>
              <a:spcAft>
                <a:spcPts val="0"/>
              </a:spcAft>
              <a:buClr>
                <a:schemeClr val="dk2"/>
              </a:buClr>
              <a:buSzPts val="1400"/>
              <a:buFont typeface="Arial" panose="020B0604020202020204" pitchFamily="34" charset="0"/>
              <a:buChar char="•"/>
              <a:defRPr sz="1400" b="0" i="0" u="none" strike="noStrike" cap="none">
                <a:solidFill>
                  <a:schemeClr val="tx1"/>
                </a:solidFill>
                <a:latin typeface="Arial"/>
                <a:ea typeface="Arial"/>
                <a:cs typeface="Arial"/>
                <a:sym typeface="Arial"/>
              </a:defRPr>
            </a:lvl1pPr>
            <a:lvl2pPr marL="914377" marR="0" lvl="1"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566" marR="0" lvl="2"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754" marR="0" lvl="3"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5943" marR="0" lvl="4"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131" marR="0" lvl="5"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320" marR="0" lvl="6"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509" marR="0" lvl="7"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697" marR="0" lvl="8"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139697" indent="0" algn="ctr">
              <a:buNone/>
            </a:pPr>
            <a:r>
              <a:rPr lang="en-US" b="1" dirty="0">
                <a:solidFill>
                  <a:prstClr val="black"/>
                </a:solidFill>
                <a:latin typeface="+mn-lt"/>
              </a:rPr>
              <a:t>Accommodated paper tests: </a:t>
            </a:r>
            <a:r>
              <a:rPr lang="en-US" dirty="0">
                <a:solidFill>
                  <a:prstClr val="black"/>
                </a:solidFill>
                <a:latin typeface="+mn-lt"/>
              </a:rPr>
              <a:t>Periodic tables are included in test kits.</a:t>
            </a:r>
            <a:endParaRPr lang="en-US" dirty="0">
              <a:latin typeface="+mn-lt"/>
            </a:endParaRPr>
          </a:p>
        </p:txBody>
      </p:sp>
    </p:spTree>
    <p:extLst>
      <p:ext uri="{BB962C8B-B14F-4D97-AF65-F5344CB8AC3E}">
        <p14:creationId xmlns:p14="http://schemas.microsoft.com/office/powerpoint/2010/main" val="40543021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A334A-568B-44F1-9CDB-1710D397FEFF}"/>
              </a:ext>
            </a:extLst>
          </p:cNvPr>
          <p:cNvSpPr>
            <a:spLocks noGrp="1"/>
          </p:cNvSpPr>
          <p:nvPr>
            <p:ph type="title"/>
          </p:nvPr>
        </p:nvSpPr>
        <p:spPr/>
        <p:txBody>
          <a:bodyPr>
            <a:normAutofit/>
          </a:bodyPr>
          <a:lstStyle/>
          <a:p>
            <a:r>
              <a:rPr lang="en-US" sz="2800" dirty="0"/>
              <a:t>Headphones</a:t>
            </a:r>
          </a:p>
        </p:txBody>
      </p:sp>
      <p:sp>
        <p:nvSpPr>
          <p:cNvPr id="3" name="Content Placeholder 2">
            <a:extLst>
              <a:ext uri="{FF2B5EF4-FFF2-40B4-BE49-F238E27FC236}">
                <a16:creationId xmlns:a16="http://schemas.microsoft.com/office/drawing/2014/main" id="{3D1BB92D-B472-4637-9BA0-0327169BC84E}"/>
              </a:ext>
            </a:extLst>
          </p:cNvPr>
          <p:cNvSpPr>
            <a:spLocks noGrp="1"/>
          </p:cNvSpPr>
          <p:nvPr>
            <p:ph type="body" idx="1"/>
          </p:nvPr>
        </p:nvSpPr>
        <p:spPr>
          <a:xfrm>
            <a:off x="311702" y="976923"/>
            <a:ext cx="8487741" cy="3210352"/>
          </a:xfrm>
        </p:spPr>
        <p:txBody>
          <a:bodyPr>
            <a:normAutofit/>
          </a:bodyPr>
          <a:lstStyle/>
          <a:p>
            <a:pPr marL="285750" indent="-285750">
              <a:buClr>
                <a:sysClr val="windowText" lastClr="000000"/>
              </a:buClr>
              <a:defRPr/>
            </a:pPr>
            <a:r>
              <a:rPr lang="en-US" sz="1800" dirty="0">
                <a:solidFill>
                  <a:sysClr val="windowText" lastClr="000000"/>
                </a:solidFill>
              </a:rPr>
              <a:t>Required for use with Text-to-Speech (TTS) forms</a:t>
            </a:r>
          </a:p>
          <a:p>
            <a:pPr marL="742938" lvl="1" indent="-285750">
              <a:buClr>
                <a:sysClr val="windowText" lastClr="000000"/>
              </a:buClr>
              <a:buFont typeface="Arial" panose="020B0604020202020204" pitchFamily="34" charset="0"/>
              <a:buChar char="•"/>
              <a:defRPr/>
            </a:pPr>
            <a:r>
              <a:rPr lang="en-US" sz="1800" dirty="0">
                <a:solidFill>
                  <a:sysClr val="windowText" lastClr="000000"/>
                </a:solidFill>
                <a:latin typeface="+mn-lt"/>
                <a:cs typeface="Arial" panose="020B0604020202020204" pitchFamily="34" charset="0"/>
              </a:rPr>
              <a:t>Students must wear headphones if they are in a room with other students</a:t>
            </a:r>
          </a:p>
          <a:p>
            <a:pPr marL="742938" lvl="1" indent="-285750">
              <a:buClr>
                <a:sysClr val="windowText" lastClr="000000"/>
              </a:buClr>
              <a:buFont typeface="Arial" panose="020B0604020202020204" pitchFamily="34" charset="0"/>
              <a:buChar char="•"/>
              <a:defRPr/>
            </a:pPr>
            <a:r>
              <a:rPr lang="en-US" sz="1800" dirty="0">
                <a:solidFill>
                  <a:sysClr val="windowText" lastClr="000000"/>
                </a:solidFill>
                <a:latin typeface="+mn-lt"/>
                <a:cs typeface="Arial" panose="020B0604020202020204" pitchFamily="34" charset="0"/>
              </a:rPr>
              <a:t>Test students separately if they are unable to wear headphones</a:t>
            </a:r>
          </a:p>
          <a:p>
            <a:pPr marL="742938" lvl="1" indent="-285750">
              <a:buClr>
                <a:sysClr val="windowText" lastClr="000000"/>
              </a:buClr>
              <a:buFont typeface="Arial" panose="020B0604020202020204" pitchFamily="34" charset="0"/>
              <a:buChar char="•"/>
              <a:defRPr/>
            </a:pPr>
            <a:r>
              <a:rPr lang="en-US" sz="1800" dirty="0">
                <a:solidFill>
                  <a:sysClr val="windowText" lastClr="000000"/>
                </a:solidFill>
                <a:latin typeface="+mn-lt"/>
                <a:cs typeface="Arial" panose="020B0604020202020204" pitchFamily="34" charset="0"/>
              </a:rPr>
              <a:t>Bluetooth headphones are not allowed for CMAS</a:t>
            </a:r>
          </a:p>
          <a:p>
            <a:pPr marL="257175" indent="-257175">
              <a:buClr>
                <a:sysClr val="windowText" lastClr="000000"/>
              </a:buClr>
              <a:defRPr/>
            </a:pPr>
            <a:r>
              <a:rPr lang="en-US" sz="1800" dirty="0">
                <a:solidFill>
                  <a:sysClr val="windowText" lastClr="000000"/>
                </a:solidFill>
              </a:rPr>
              <a:t>Also available for use as noise buffers</a:t>
            </a:r>
          </a:p>
          <a:p>
            <a:pPr marL="257175" indent="-257175">
              <a:buClr>
                <a:sysClr val="windowText" lastClr="000000"/>
              </a:buClr>
              <a:defRPr/>
            </a:pPr>
            <a:endParaRPr lang="en-US" sz="1800" dirty="0">
              <a:solidFill>
                <a:sysClr val="windowText" lastClr="000000"/>
              </a:solidFill>
            </a:endParaRPr>
          </a:p>
          <a:p>
            <a:pPr>
              <a:buClr>
                <a:sysClr val="windowText" lastClr="000000"/>
              </a:buClr>
              <a:defRPr/>
            </a:pPr>
            <a:endParaRPr lang="en-US" sz="1800" dirty="0">
              <a:solidFill>
                <a:sysClr val="windowText" lastClr="000000"/>
              </a:solidFill>
            </a:endParaRPr>
          </a:p>
          <a:p>
            <a:endParaRPr lang="en-US" sz="1800" dirty="0"/>
          </a:p>
          <a:p>
            <a:endParaRPr lang="en-US" sz="1800" dirty="0"/>
          </a:p>
        </p:txBody>
      </p:sp>
      <p:sp>
        <p:nvSpPr>
          <p:cNvPr id="6" name="Title 5">
            <a:extLst>
              <a:ext uri="{FF2B5EF4-FFF2-40B4-BE49-F238E27FC236}">
                <a16:creationId xmlns:a16="http://schemas.microsoft.com/office/drawing/2014/main" id="{9FB747EE-3ACF-2F32-7B7C-1D860FDC0C82}"/>
              </a:ext>
            </a:extLst>
          </p:cNvPr>
          <p:cNvSpPr>
            <a:spLocks noGrp="1"/>
          </p:cNvSpPr>
          <p:nvPr>
            <p:ph type="title" idx="2"/>
          </p:nvPr>
        </p:nvSpPr>
        <p:spPr>
          <a:xfrm>
            <a:off x="1536320" y="4544200"/>
            <a:ext cx="6038504" cy="402451"/>
          </a:xfrm>
          <a:solidFill>
            <a:schemeClr val="bg1"/>
          </a:solidFill>
        </p:spPr>
        <p:txBody>
          <a:bodyPr anchor="ctr"/>
          <a:lstStyle/>
          <a:p>
            <a:pPr algn="ctr"/>
            <a:r>
              <a:rPr lang="en-US" sz="1400" b="1" dirty="0">
                <a:solidFill>
                  <a:sysClr val="windowText" lastClr="000000"/>
                </a:solidFill>
                <a:latin typeface="+mn-lt"/>
              </a:rPr>
              <a:t>Note</a:t>
            </a:r>
            <a:r>
              <a:rPr lang="en-US" sz="1400" dirty="0">
                <a:solidFill>
                  <a:sysClr val="windowText" lastClr="000000"/>
                </a:solidFill>
                <a:latin typeface="+mn-lt"/>
              </a:rPr>
              <a:t>: CMAS assessments do not contain audio </a:t>
            </a:r>
            <a:r>
              <a:rPr lang="en-US" sz="1400" b="1" dirty="0">
                <a:solidFill>
                  <a:sysClr val="windowText" lastClr="000000"/>
                </a:solidFill>
                <a:latin typeface="+mn-lt"/>
              </a:rPr>
              <a:t>unless</a:t>
            </a:r>
            <a:r>
              <a:rPr lang="en-US" sz="1400" dirty="0">
                <a:solidFill>
                  <a:sysClr val="windowText" lastClr="000000"/>
                </a:solidFill>
                <a:latin typeface="+mn-lt"/>
              </a:rPr>
              <a:t> TTS is assigned.</a:t>
            </a:r>
            <a:endParaRPr lang="en-US" sz="1400" dirty="0">
              <a:latin typeface="+mn-lt"/>
            </a:endParaRPr>
          </a:p>
        </p:txBody>
      </p:sp>
      <p:pic>
        <p:nvPicPr>
          <p:cNvPr id="7" name="Picture 6" descr="A child wearing headphones and using a computer">
            <a:extLst>
              <a:ext uri="{FF2B5EF4-FFF2-40B4-BE49-F238E27FC236}">
                <a16:creationId xmlns:a16="http://schemas.microsoft.com/office/drawing/2014/main" id="{877B421B-6981-B44E-BACE-A61F3CDA0AFE}"/>
              </a:ext>
            </a:extLst>
          </p:cNvPr>
          <p:cNvPicPr>
            <a:picLocks noChangeAspect="1"/>
          </p:cNvPicPr>
          <p:nvPr/>
        </p:nvPicPr>
        <p:blipFill>
          <a:blip r:embed="rId2"/>
          <a:srcRect l="8205" r="16830"/>
          <a:stretch/>
        </p:blipFill>
        <p:spPr>
          <a:xfrm>
            <a:off x="6716646" y="2164862"/>
            <a:ext cx="2249485" cy="200171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841182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68A4E-507F-7281-2430-78FC285613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F78D35-F5C1-0578-002D-454AEC979F13}"/>
              </a:ext>
            </a:extLst>
          </p:cNvPr>
          <p:cNvSpPr>
            <a:spLocks noGrp="1"/>
          </p:cNvSpPr>
          <p:nvPr>
            <p:ph type="title"/>
          </p:nvPr>
        </p:nvSpPr>
        <p:spPr/>
        <p:txBody>
          <a:bodyPr/>
          <a:lstStyle/>
          <a:p>
            <a:r>
              <a:rPr lang="en-US" dirty="0"/>
              <a:t>Testing Environment</a:t>
            </a:r>
          </a:p>
        </p:txBody>
      </p:sp>
    </p:spTree>
    <p:extLst>
      <p:ext uri="{BB962C8B-B14F-4D97-AF65-F5344CB8AC3E}">
        <p14:creationId xmlns:p14="http://schemas.microsoft.com/office/powerpoint/2010/main" val="17989305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F81E0-F11C-7153-B426-224B64C4BB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412AE5-3AB3-8E0C-8A4A-511318AC0931}"/>
              </a:ext>
            </a:extLst>
          </p:cNvPr>
          <p:cNvSpPr>
            <a:spLocks noGrp="1"/>
          </p:cNvSpPr>
          <p:nvPr>
            <p:ph type="title"/>
          </p:nvPr>
        </p:nvSpPr>
        <p:spPr/>
        <p:txBody>
          <a:bodyPr>
            <a:normAutofit/>
          </a:bodyPr>
          <a:lstStyle/>
          <a:p>
            <a:r>
              <a:rPr lang="en-US" sz="2800" dirty="0"/>
              <a:t>Test Environments Must</a:t>
            </a:r>
          </a:p>
        </p:txBody>
      </p:sp>
      <p:sp>
        <p:nvSpPr>
          <p:cNvPr id="3" name="Content Placeholder 2">
            <a:extLst>
              <a:ext uri="{FF2B5EF4-FFF2-40B4-BE49-F238E27FC236}">
                <a16:creationId xmlns:a16="http://schemas.microsoft.com/office/drawing/2014/main" id="{D57F0E12-8225-B08C-29EA-D98114BE2042}"/>
              </a:ext>
            </a:extLst>
          </p:cNvPr>
          <p:cNvSpPr>
            <a:spLocks noGrp="1"/>
          </p:cNvSpPr>
          <p:nvPr>
            <p:ph type="body" idx="1"/>
          </p:nvPr>
        </p:nvSpPr>
        <p:spPr>
          <a:xfrm>
            <a:off x="311702" y="1016000"/>
            <a:ext cx="8487741" cy="3171275"/>
          </a:xfrm>
        </p:spPr>
        <p:txBody>
          <a:bodyPr>
            <a:normAutofit/>
          </a:bodyPr>
          <a:lstStyle/>
          <a:p>
            <a:pPr marL="285750" indent="-285750">
              <a:buClr>
                <a:sysClr val="windowText" lastClr="000000"/>
              </a:buClr>
              <a:defRPr/>
            </a:pPr>
            <a:r>
              <a:rPr lang="en-US" sz="1800" dirty="0">
                <a:solidFill>
                  <a:srgbClr val="000000"/>
                </a:solidFill>
              </a:rPr>
              <a:t>Be adequately lit, quiet, free of distractions, and heated or cooled</a:t>
            </a:r>
          </a:p>
          <a:p>
            <a:pPr marL="285750" indent="-285750">
              <a:buClr>
                <a:sysClr val="windowText" lastClr="000000"/>
              </a:buClr>
              <a:defRPr/>
            </a:pPr>
            <a:r>
              <a:rPr lang="en-US" sz="1800" dirty="0">
                <a:solidFill>
                  <a:srgbClr val="000000"/>
                </a:solidFill>
              </a:rPr>
              <a:t>Provide an adequate writing surface (for scratch paper)</a:t>
            </a:r>
          </a:p>
          <a:p>
            <a:pPr marL="285750" indent="-285750">
              <a:buClr>
                <a:sysClr val="windowText" lastClr="000000"/>
              </a:buClr>
              <a:defRPr/>
            </a:pPr>
            <a:r>
              <a:rPr lang="en-US" sz="1800" dirty="0">
                <a:solidFill>
                  <a:srgbClr val="000000"/>
                </a:solidFill>
              </a:rPr>
              <a:t>Be free of electronic devices and music</a:t>
            </a:r>
          </a:p>
          <a:p>
            <a:pPr marL="285750" indent="-285750">
              <a:buClr>
                <a:sysClr val="windowText" lastClr="000000"/>
              </a:buClr>
              <a:defRPr/>
            </a:pPr>
            <a:r>
              <a:rPr lang="en-US" sz="1800" dirty="0">
                <a:solidFill>
                  <a:srgbClr val="000000"/>
                </a:solidFill>
              </a:rPr>
              <a:t>Have a “Do Not Disturb/Only Authorized Personnel Allowed” sign placed on the door during test sessions</a:t>
            </a:r>
          </a:p>
        </p:txBody>
      </p:sp>
      <p:pic>
        <p:nvPicPr>
          <p:cNvPr id="6" name="Picture 5" descr="A group of kids sitting at desks with laptops">
            <a:extLst>
              <a:ext uri="{FF2B5EF4-FFF2-40B4-BE49-F238E27FC236}">
                <a16:creationId xmlns:a16="http://schemas.microsoft.com/office/drawing/2014/main" id="{631E3B34-8E4B-8B40-B487-4556C04A9C52}"/>
              </a:ext>
            </a:extLst>
          </p:cNvPr>
          <p:cNvPicPr>
            <a:picLocks noChangeAspect="1"/>
          </p:cNvPicPr>
          <p:nvPr/>
        </p:nvPicPr>
        <p:blipFill>
          <a:blip r:embed="rId2"/>
          <a:srcRect l="40964" t="36008" r="19705" b="24043"/>
          <a:stretch/>
        </p:blipFill>
        <p:spPr>
          <a:xfrm>
            <a:off x="6572730" y="2571749"/>
            <a:ext cx="2379793" cy="16155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60434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DD43B-1E56-5C89-00E9-EFA6BBD869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95F27B-9F21-257A-E8CF-6686536AD8C0}"/>
              </a:ext>
            </a:extLst>
          </p:cNvPr>
          <p:cNvSpPr>
            <a:spLocks noGrp="1"/>
          </p:cNvSpPr>
          <p:nvPr>
            <p:ph type="title"/>
          </p:nvPr>
        </p:nvSpPr>
        <p:spPr/>
        <p:txBody>
          <a:bodyPr>
            <a:normAutofit/>
          </a:bodyPr>
          <a:lstStyle/>
          <a:p>
            <a:r>
              <a:rPr lang="en-US" sz="2800" dirty="0"/>
              <a:t>Prohibited Materials</a:t>
            </a:r>
          </a:p>
        </p:txBody>
      </p:sp>
      <p:sp>
        <p:nvSpPr>
          <p:cNvPr id="3" name="Content Placeholder 2">
            <a:extLst>
              <a:ext uri="{FF2B5EF4-FFF2-40B4-BE49-F238E27FC236}">
                <a16:creationId xmlns:a16="http://schemas.microsoft.com/office/drawing/2014/main" id="{0D5E872F-93F1-8D8B-6950-1836361A6F00}"/>
              </a:ext>
            </a:extLst>
          </p:cNvPr>
          <p:cNvSpPr>
            <a:spLocks noGrp="1"/>
          </p:cNvSpPr>
          <p:nvPr>
            <p:ph type="body" idx="1"/>
          </p:nvPr>
        </p:nvSpPr>
        <p:spPr>
          <a:xfrm>
            <a:off x="311702" y="930031"/>
            <a:ext cx="8487741" cy="3426843"/>
          </a:xfrm>
        </p:spPr>
        <p:txBody>
          <a:bodyPr>
            <a:normAutofit fontScale="77500" lnSpcReduction="20000"/>
          </a:bodyPr>
          <a:lstStyle/>
          <a:p>
            <a:pPr marL="228612" indent="-228600">
              <a:lnSpc>
                <a:spcPct val="90000"/>
              </a:lnSpc>
              <a:spcBef>
                <a:spcPts val="500"/>
              </a:spcBef>
              <a:buClrTx/>
              <a:buSzTx/>
              <a:defRPr/>
            </a:pPr>
            <a:r>
              <a:rPr kumimoji="0" lang="en-US" sz="2400" b="0" i="0" u="none" strike="noStrike" kern="1200" cap="none" spc="0" normalizeH="0" baseline="0" noProof="0" dirty="0">
                <a:ln>
                  <a:noFill/>
                </a:ln>
                <a:solidFill>
                  <a:prstClr val="black"/>
                </a:solidFill>
                <a:effectLst/>
                <a:uLnTx/>
                <a:uFillTx/>
                <a:latin typeface="+mn-lt"/>
                <a:ea typeface="+mn-ea"/>
                <a:cs typeface="+mn-cs"/>
              </a:rPr>
              <a:t>All cell phones </a:t>
            </a:r>
          </a:p>
          <a:p>
            <a:pPr marL="685811" lvl="1" indent="-228600">
              <a:lnSpc>
                <a:spcPct val="90000"/>
              </a:lnSpc>
              <a:spcBef>
                <a:spcPts val="500"/>
              </a:spcBef>
              <a:buClrTx/>
              <a:buSzTx/>
              <a:buFont typeface="Arial" panose="020B0604020202020204" pitchFamily="34" charset="0"/>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Exception: Test Administrator may have a cell phone for emergency use ONLY, but the ringer must be turned off</a:t>
            </a:r>
          </a:p>
          <a:p>
            <a:pPr marL="685811" lvl="1" indent="-228600">
              <a:lnSpc>
                <a:spcPct val="90000"/>
              </a:lnSpc>
              <a:spcBef>
                <a:spcPts val="500"/>
              </a:spcBef>
              <a:buClrTx/>
              <a:buSzTx/>
              <a:buFont typeface="Arial" panose="020B0604020202020204" pitchFamily="34" charset="0"/>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Exception: Student medical monitoring devices</a:t>
            </a:r>
          </a:p>
          <a:p>
            <a:pPr marL="228612" indent="-228600">
              <a:lnSpc>
                <a:spcPct val="90000"/>
              </a:lnSpc>
              <a:spcBef>
                <a:spcPts val="500"/>
              </a:spcBef>
              <a:buClrTx/>
              <a:buSzTx/>
              <a:defRPr/>
            </a:pPr>
            <a:r>
              <a:rPr kumimoji="0" lang="en-US" sz="2400" b="0" i="0" u="none" strike="noStrike" kern="1200" cap="none" spc="0" normalizeH="0" baseline="0" noProof="0" dirty="0">
                <a:ln>
                  <a:noFill/>
                </a:ln>
                <a:solidFill>
                  <a:prstClr val="black"/>
                </a:solidFill>
                <a:effectLst/>
                <a:uLnTx/>
                <a:uFillTx/>
                <a:latin typeface="+mn-lt"/>
                <a:ea typeface="+mn-ea"/>
                <a:cs typeface="+mn-cs"/>
              </a:rPr>
              <a:t>Electronic devices including, but not limited to: </a:t>
            </a:r>
          </a:p>
          <a:p>
            <a:pPr marL="685811" lvl="1" indent="-228600">
              <a:lnSpc>
                <a:spcPct val="90000"/>
              </a:lnSpc>
              <a:spcBef>
                <a:spcPts val="500"/>
              </a:spcBef>
              <a:buClr>
                <a:srgbClr val="FF0000"/>
              </a:buClr>
              <a:buSzTx/>
              <a:buFont typeface="Wingdings 2" panose="05020102010507070707" pitchFamily="18" charset="2"/>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E-readers </a:t>
            </a:r>
          </a:p>
          <a:p>
            <a:pPr marL="685811" lvl="1" indent="-228600">
              <a:lnSpc>
                <a:spcPct val="90000"/>
              </a:lnSpc>
              <a:spcBef>
                <a:spcPts val="500"/>
              </a:spcBef>
              <a:buClr>
                <a:srgbClr val="FF0000"/>
              </a:buClr>
              <a:buSzTx/>
              <a:buFont typeface="Wingdings 2" panose="05020102010507070707" pitchFamily="18" charset="2"/>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Personal document scanners</a:t>
            </a:r>
          </a:p>
          <a:p>
            <a:pPr marL="685811" lvl="1" indent="-228600">
              <a:lnSpc>
                <a:spcPct val="90000"/>
              </a:lnSpc>
              <a:spcBef>
                <a:spcPts val="500"/>
              </a:spcBef>
              <a:buClr>
                <a:srgbClr val="FF0000"/>
              </a:buClr>
              <a:buSzTx/>
              <a:buFont typeface="Wingdings 2" panose="05020102010507070707" pitchFamily="18" charset="2"/>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Electronic pens</a:t>
            </a:r>
          </a:p>
          <a:p>
            <a:pPr marL="685811" lvl="1" indent="-228600">
              <a:lnSpc>
                <a:spcPct val="90000"/>
              </a:lnSpc>
              <a:spcBef>
                <a:spcPts val="500"/>
              </a:spcBef>
              <a:buClr>
                <a:srgbClr val="FF0000"/>
              </a:buClr>
              <a:buSzTx/>
              <a:buFont typeface="Wingdings 2" panose="05020102010507070707" pitchFamily="18" charset="2"/>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Smartwatches</a:t>
            </a:r>
          </a:p>
          <a:p>
            <a:pPr marL="685811" lvl="1" indent="-228600">
              <a:lnSpc>
                <a:spcPct val="90000"/>
              </a:lnSpc>
              <a:spcBef>
                <a:spcPts val="500"/>
              </a:spcBef>
              <a:buClr>
                <a:srgbClr val="FF0000"/>
              </a:buClr>
              <a:buSzTx/>
              <a:buFont typeface="Wingdings 2" panose="05020102010507070707" pitchFamily="18" charset="2"/>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Smart glasses</a:t>
            </a:r>
          </a:p>
          <a:p>
            <a:pPr marL="685811" lvl="1" indent="-228600">
              <a:lnSpc>
                <a:spcPct val="90000"/>
              </a:lnSpc>
              <a:spcBef>
                <a:spcPts val="500"/>
              </a:spcBef>
              <a:buClr>
                <a:srgbClr val="FF0000"/>
              </a:buClr>
              <a:buSzTx/>
              <a:buFont typeface="Wingdings 2" panose="05020102010507070707" pitchFamily="18" charset="2"/>
              <a:buChar char=""/>
              <a:defRPr/>
            </a:pPr>
            <a:r>
              <a:rPr lang="en-US" sz="1900" kern="1200" dirty="0">
                <a:solidFill>
                  <a:prstClr val="black"/>
                </a:solidFill>
                <a:latin typeface="+mn-lt"/>
                <a:ea typeface="+mn-ea"/>
                <a:cs typeface="Arial" panose="020B0604020202020204" pitchFamily="34" charset="0"/>
              </a:rPr>
              <a:t>Bluetooth earbuds</a:t>
            </a:r>
            <a:endPar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685811" lvl="1" indent="-228600">
              <a:lnSpc>
                <a:spcPct val="90000"/>
              </a:lnSpc>
              <a:spcBef>
                <a:spcPts val="500"/>
              </a:spcBef>
              <a:buClr>
                <a:srgbClr val="FF0000"/>
              </a:buClr>
              <a:buSzTx/>
              <a:buFont typeface="Wingdings 2" panose="05020102010507070707" pitchFamily="18" charset="2"/>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iPods, MP3 players, or other music players</a:t>
            </a:r>
          </a:p>
          <a:p>
            <a:pPr marL="685811" lvl="1" indent="-228600">
              <a:lnSpc>
                <a:spcPct val="90000"/>
              </a:lnSpc>
              <a:spcBef>
                <a:spcPts val="500"/>
              </a:spcBef>
              <a:buClr>
                <a:srgbClr val="FF0000"/>
              </a:buClr>
              <a:buSzTx/>
              <a:buFont typeface="Wingdings 2" panose="05020102010507070707" pitchFamily="18" charset="2"/>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Instructional aids relevant to content being assessed</a:t>
            </a:r>
          </a:p>
          <a:p>
            <a:pPr marL="685811" lvl="1" indent="-228600">
              <a:lnSpc>
                <a:spcPct val="90000"/>
              </a:lnSpc>
              <a:spcBef>
                <a:spcPts val="500"/>
              </a:spcBef>
              <a:buClr>
                <a:srgbClr val="FF0000"/>
              </a:buClr>
              <a:buSzTx/>
              <a:buFont typeface="Wingdings 2" panose="05020102010507070707" pitchFamily="18" charset="2"/>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Reference books (exception: word-to-word dictionaries for ML)</a:t>
            </a:r>
            <a:endParaRPr lang="en-US" sz="1800" dirty="0">
              <a:solidFill>
                <a:srgbClr val="000000"/>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1D421F40-4FCD-250C-CA65-FDB4D7E6739E}"/>
              </a:ext>
            </a:extLst>
          </p:cNvPr>
          <p:cNvSpPr>
            <a:spLocks noGrp="1"/>
          </p:cNvSpPr>
          <p:nvPr>
            <p:ph type="title" idx="2"/>
          </p:nvPr>
        </p:nvSpPr>
        <p:spPr>
          <a:xfrm>
            <a:off x="1315603" y="4586751"/>
            <a:ext cx="6479938" cy="326200"/>
          </a:xfrm>
          <a:solidFill>
            <a:schemeClr val="bg1"/>
          </a:solidFill>
        </p:spPr>
        <p:txBody>
          <a:bodyPr anchor="ctr"/>
          <a:lstStyle/>
          <a:p>
            <a:pPr algn="ctr"/>
            <a:r>
              <a:rPr lang="en-US" sz="1600" b="1" dirty="0">
                <a:latin typeface="+mn-lt"/>
              </a:rPr>
              <a:t>Note</a:t>
            </a:r>
            <a:r>
              <a:rPr lang="en-US" sz="1600" dirty="0">
                <a:latin typeface="+mn-lt"/>
              </a:rPr>
              <a:t>: Food and drinks are not allowed on desks or near test materials.</a:t>
            </a:r>
          </a:p>
        </p:txBody>
      </p:sp>
    </p:spTree>
    <p:extLst>
      <p:ext uri="{BB962C8B-B14F-4D97-AF65-F5344CB8AC3E}">
        <p14:creationId xmlns:p14="http://schemas.microsoft.com/office/powerpoint/2010/main" val="3366410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9" name="Google Shape;489;p19"/>
          <p:cNvSpPr txBox="1">
            <a:spLocks noGrp="1"/>
          </p:cNvSpPr>
          <p:nvPr>
            <p:ph type="title"/>
          </p:nvPr>
        </p:nvSpPr>
        <p:spPr>
          <a:prstGeom prst="rect">
            <a:avLst/>
          </a:prstGeom>
          <a:noFill/>
          <a:ln>
            <a:noFill/>
          </a:ln>
        </p:spPr>
        <p:txBody>
          <a:bodyPr spcFirstLastPara="1" wrap="square" lIns="0" tIns="0" rIns="0" bIns="0" anchor="ctr" anchorCtr="0">
            <a:noAutofit/>
          </a:bodyPr>
          <a:lstStyle/>
          <a:p>
            <a:r>
              <a:rPr lang="en-US" sz="2800" dirty="0">
                <a:latin typeface="+mj-lt"/>
              </a:rPr>
              <a:t>What is CMAS?</a:t>
            </a:r>
            <a:endParaRPr sz="2800" dirty="0">
              <a:latin typeface="+mj-lt"/>
            </a:endParaRPr>
          </a:p>
        </p:txBody>
      </p:sp>
      <p:sp>
        <p:nvSpPr>
          <p:cNvPr id="490" name="Google Shape;490;p19"/>
          <p:cNvSpPr txBox="1">
            <a:spLocks noGrp="1"/>
          </p:cNvSpPr>
          <p:nvPr>
            <p:ph type="body" idx="1"/>
          </p:nvPr>
        </p:nvSpPr>
        <p:spPr>
          <a:xfrm>
            <a:off x="311702" y="1000369"/>
            <a:ext cx="8487741" cy="3186906"/>
          </a:xfrm>
          <a:prstGeom prst="rect">
            <a:avLst/>
          </a:prstGeom>
          <a:noFill/>
          <a:ln>
            <a:noFill/>
          </a:ln>
        </p:spPr>
        <p:txBody>
          <a:bodyPr spcFirstLastPara="1" wrap="square" lIns="91425" tIns="91425" rIns="91425" bIns="91425" anchor="t" anchorCtr="0">
            <a:noAutofit/>
          </a:bodyPr>
          <a:lstStyle/>
          <a:p>
            <a:pPr marL="227013" indent="-227013">
              <a:lnSpc>
                <a:spcPct val="120000"/>
              </a:lnSpc>
            </a:pPr>
            <a:r>
              <a:rPr lang="en-US" sz="1200" dirty="0">
                <a:latin typeface="+mn-lt"/>
                <a:ea typeface="Roboto" panose="02000000000000000000" pitchFamily="2" charset="0"/>
              </a:rPr>
              <a:t>Colorado Measures of Academic Success (CMAS)</a:t>
            </a:r>
          </a:p>
          <a:p>
            <a:pPr marL="569913" lvl="1" indent="-231775">
              <a:lnSpc>
                <a:spcPct val="120000"/>
              </a:lnSpc>
              <a:buFont typeface="Arial" panose="020B0604020202020204" pitchFamily="34" charset="0"/>
              <a:buChar char="•"/>
              <a:tabLst>
                <a:tab pos="4970463" algn="l"/>
              </a:tabLst>
            </a:pPr>
            <a:r>
              <a:rPr lang="en-US" sz="1200" dirty="0">
                <a:latin typeface="+mn-lt"/>
                <a:ea typeface="Roboto" panose="02000000000000000000" pitchFamily="2" charset="0"/>
                <a:cs typeface="Arial" panose="020B0604020202020204" pitchFamily="34" charset="0"/>
              </a:rPr>
              <a:t>Colorado’s standards-based assessments designed to measure the Colorado Academic Standards (CAS)</a:t>
            </a:r>
          </a:p>
          <a:p>
            <a:pPr marL="914400" lvl="2" indent="-228600">
              <a:lnSpc>
                <a:spcPct val="120000"/>
              </a:lnSpc>
              <a:buFont typeface="Arial" panose="020B0604020202020204" pitchFamily="34" charset="0"/>
              <a:buChar char="•"/>
            </a:pPr>
            <a:r>
              <a:rPr lang="en-US" sz="1200" dirty="0">
                <a:latin typeface="+mn-lt"/>
                <a:ea typeface="Roboto" panose="02000000000000000000" pitchFamily="2" charset="0"/>
                <a:cs typeface="Arial" panose="020B0604020202020204" pitchFamily="34" charset="0"/>
              </a:rPr>
              <a:t>English language arts (ELA)</a:t>
            </a:r>
          </a:p>
          <a:p>
            <a:pPr marL="914400" lvl="2" indent="-228600">
              <a:lnSpc>
                <a:spcPct val="120000"/>
              </a:lnSpc>
              <a:buFont typeface="Arial" panose="020B0604020202020204" pitchFamily="34" charset="0"/>
              <a:buChar char="•"/>
            </a:pPr>
            <a:r>
              <a:rPr lang="en-US" sz="1200" dirty="0">
                <a:latin typeface="+mn-lt"/>
                <a:ea typeface="Roboto" panose="02000000000000000000" pitchFamily="2" charset="0"/>
                <a:cs typeface="Arial" panose="020B0604020202020204" pitchFamily="34" charset="0"/>
              </a:rPr>
              <a:t>Mathematics</a:t>
            </a:r>
          </a:p>
          <a:p>
            <a:pPr marL="914400" lvl="2" indent="-228600">
              <a:lnSpc>
                <a:spcPct val="120000"/>
              </a:lnSpc>
              <a:buFont typeface="Arial" panose="020B0604020202020204" pitchFamily="34" charset="0"/>
              <a:buChar char="•"/>
            </a:pPr>
            <a:r>
              <a:rPr lang="en-US" sz="1200" dirty="0">
                <a:latin typeface="+mn-lt"/>
                <a:ea typeface="Roboto" panose="02000000000000000000" pitchFamily="2" charset="0"/>
                <a:cs typeface="Arial" panose="020B0604020202020204" pitchFamily="34" charset="0"/>
              </a:rPr>
              <a:t>Science</a:t>
            </a:r>
          </a:p>
          <a:p>
            <a:pPr marL="914400" lvl="2" indent="-228600">
              <a:lnSpc>
                <a:spcPct val="120000"/>
              </a:lnSpc>
              <a:buFont typeface="Arial" panose="020B0604020202020204" pitchFamily="34" charset="0"/>
              <a:buChar char="•"/>
            </a:pPr>
            <a:r>
              <a:rPr lang="en-US" sz="1200" dirty="0">
                <a:solidFill>
                  <a:srgbClr val="FF0000"/>
                </a:solidFill>
                <a:latin typeface="+mn-lt"/>
                <a:ea typeface="Roboto" panose="02000000000000000000" pitchFamily="2" charset="0"/>
                <a:cs typeface="Arial" panose="020B0604020202020204" pitchFamily="34" charset="0"/>
              </a:rPr>
              <a:t>Social studies*</a:t>
            </a:r>
          </a:p>
          <a:p>
            <a:pPr marL="227013" indent="-227013">
              <a:lnSpc>
                <a:spcPct val="120000"/>
              </a:lnSpc>
            </a:pPr>
            <a:r>
              <a:rPr lang="en-US" sz="1200" dirty="0">
                <a:latin typeface="+mn-lt"/>
                <a:ea typeface="Roboto" panose="02000000000000000000" pitchFamily="2" charset="0"/>
              </a:rPr>
              <a:t>Purposes</a:t>
            </a:r>
          </a:p>
          <a:p>
            <a:pPr marL="569913" lvl="1" indent="-231775">
              <a:lnSpc>
                <a:spcPct val="120000"/>
              </a:lnSpc>
              <a:buFont typeface="Arial" panose="020B0604020202020204" pitchFamily="34" charset="0"/>
              <a:buChar char="•"/>
            </a:pPr>
            <a:r>
              <a:rPr lang="en-US" sz="1200" dirty="0">
                <a:latin typeface="+mn-lt"/>
                <a:ea typeface="Roboto" panose="02000000000000000000" pitchFamily="2" charset="0"/>
                <a:cs typeface="Arial" panose="020B0604020202020204" pitchFamily="34" charset="0"/>
              </a:rPr>
              <a:t>Indicate the degree to which students have mastered the expectations of the CAS in each content area at the end of the tested grade level</a:t>
            </a:r>
          </a:p>
          <a:p>
            <a:pPr marL="914400" lvl="2" indent="-228600">
              <a:lnSpc>
                <a:spcPct val="120000"/>
              </a:lnSpc>
              <a:buFont typeface="Arial" panose="020B0604020202020204" pitchFamily="34" charset="0"/>
              <a:buChar char="•"/>
            </a:pPr>
            <a:r>
              <a:rPr lang="en-US" sz="1200" dirty="0">
                <a:latin typeface="+mn-lt"/>
                <a:ea typeface="Roboto" panose="02000000000000000000" pitchFamily="2" charset="0"/>
                <a:cs typeface="Arial" panose="020B0604020202020204" pitchFamily="34" charset="0"/>
              </a:rPr>
              <a:t>Results provide </a:t>
            </a:r>
            <a:r>
              <a:rPr lang="en-US" sz="1200" b="1" dirty="0">
                <a:solidFill>
                  <a:schemeClr val="accent1"/>
                </a:solidFill>
                <a:latin typeface="+mn-lt"/>
                <a:ea typeface="Roboto" panose="02000000000000000000" pitchFamily="2" charset="0"/>
                <a:cs typeface="Arial" panose="020B0604020202020204" pitchFamily="34" charset="0"/>
              </a:rPr>
              <a:t>one measure </a:t>
            </a:r>
            <a:r>
              <a:rPr lang="en-US" sz="1200" dirty="0">
                <a:latin typeface="+mn-lt"/>
                <a:ea typeface="Roboto" panose="02000000000000000000" pitchFamily="2" charset="0"/>
                <a:cs typeface="Arial" panose="020B0604020202020204" pitchFamily="34" charset="0"/>
              </a:rPr>
              <a:t>of a student’s academic progress relative to the CAS</a:t>
            </a:r>
          </a:p>
          <a:p>
            <a:pPr marL="569913" lvl="1" indent="-231775">
              <a:lnSpc>
                <a:spcPct val="120000"/>
              </a:lnSpc>
              <a:buFont typeface="Arial" panose="020B0604020202020204" pitchFamily="34" charset="0"/>
              <a:buChar char="•"/>
            </a:pPr>
            <a:r>
              <a:rPr lang="en-US" sz="1200" dirty="0">
                <a:latin typeface="+mn-lt"/>
                <a:ea typeface="Roboto" panose="02000000000000000000" pitchFamily="2" charset="0"/>
                <a:cs typeface="Arial" panose="020B0604020202020204" pitchFamily="34" charset="0"/>
              </a:rPr>
              <a:t>Districts and schools may use aggregated scores to monitor their programs’ effectiveness</a:t>
            </a:r>
          </a:p>
          <a:p>
            <a:pPr marL="227013" indent="-227013">
              <a:lnSpc>
                <a:spcPct val="120000"/>
              </a:lnSpc>
            </a:pPr>
            <a:r>
              <a:rPr lang="en-US" sz="1200" dirty="0">
                <a:latin typeface="+mn-lt"/>
                <a:ea typeface="Roboto" panose="02000000000000000000" pitchFamily="2" charset="0"/>
              </a:rPr>
              <a:t>CMAS Administrations</a:t>
            </a:r>
          </a:p>
          <a:p>
            <a:pPr marL="569913" lvl="1" indent="-231775">
              <a:lnSpc>
                <a:spcPct val="120000"/>
              </a:lnSpc>
              <a:buFont typeface="Arial" panose="020B0604020202020204" pitchFamily="34" charset="0"/>
              <a:buChar char="•"/>
            </a:pPr>
            <a:r>
              <a:rPr lang="en-US" sz="1200" dirty="0">
                <a:latin typeface="+mn-lt"/>
                <a:ea typeface="Roboto" panose="02000000000000000000" pitchFamily="2" charset="0"/>
                <a:cs typeface="Arial" panose="020B0604020202020204" pitchFamily="34" charset="0"/>
              </a:rPr>
              <a:t>Science and social studies: 2013-14 was the first administration year</a:t>
            </a:r>
          </a:p>
          <a:p>
            <a:pPr marL="569913" lvl="1" indent="-231775">
              <a:lnSpc>
                <a:spcPct val="120000"/>
              </a:lnSpc>
              <a:buFont typeface="Arial" panose="020B0604020202020204" pitchFamily="34" charset="0"/>
              <a:buChar char="•"/>
            </a:pPr>
            <a:r>
              <a:rPr lang="en-US" sz="1200" dirty="0">
                <a:latin typeface="+mn-lt"/>
                <a:ea typeface="Roboto" panose="02000000000000000000" pitchFamily="2" charset="0"/>
                <a:cs typeface="Arial" panose="020B0604020202020204" pitchFamily="34" charset="0"/>
              </a:rPr>
              <a:t>Math and ELA: 2014-15 was the first administration year</a:t>
            </a:r>
          </a:p>
        </p:txBody>
      </p:sp>
      <p:sp>
        <p:nvSpPr>
          <p:cNvPr id="2" name="Title 3">
            <a:extLst>
              <a:ext uri="{FF2B5EF4-FFF2-40B4-BE49-F238E27FC236}">
                <a16:creationId xmlns:a16="http://schemas.microsoft.com/office/drawing/2014/main" id="{35F43754-7C04-F29B-B5EA-824F40FEAED3}"/>
              </a:ext>
            </a:extLst>
          </p:cNvPr>
          <p:cNvSpPr>
            <a:spLocks noGrp="1"/>
          </p:cNvSpPr>
          <p:nvPr>
            <p:ph type="title" idx="2"/>
          </p:nvPr>
        </p:nvSpPr>
        <p:spPr>
          <a:xfrm>
            <a:off x="515075" y="4528704"/>
            <a:ext cx="7362092" cy="380909"/>
          </a:xfrm>
          <a:solidFill>
            <a:schemeClr val="bg1"/>
          </a:solidFill>
        </p:spPr>
        <p:txBody>
          <a:bodyPr anchor="ctr"/>
          <a:lstStyle/>
          <a:p>
            <a:pPr algn="ctr"/>
            <a:r>
              <a:rPr lang="en-US" sz="1200" dirty="0">
                <a:solidFill>
                  <a:srgbClr val="AA0000"/>
                </a:solidFill>
                <a:latin typeface="+mn-lt"/>
              </a:rPr>
              <a:t>* Social studies assessments only administered at schools identified in the spring 2026 social studies sample. </a:t>
            </a:r>
            <a:r>
              <a:rPr lang="en-US" sz="1200" dirty="0">
                <a:solidFill>
                  <a:srgbClr val="AA0000"/>
                </a:solidFill>
              </a:rPr>
              <a:t>LEAs/districts received notice of participating schools in September 2025.</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D9FF3-14E4-5021-66C8-1077778122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DA31F8-CEB2-E802-70E9-B0119D0864B6}"/>
              </a:ext>
            </a:extLst>
          </p:cNvPr>
          <p:cNvSpPr>
            <a:spLocks noGrp="1"/>
          </p:cNvSpPr>
          <p:nvPr>
            <p:ph type="title"/>
          </p:nvPr>
        </p:nvSpPr>
        <p:spPr/>
        <p:txBody>
          <a:bodyPr>
            <a:normAutofit/>
          </a:bodyPr>
          <a:lstStyle/>
          <a:p>
            <a:r>
              <a:rPr lang="en-US" sz="2800" dirty="0"/>
              <a:t>Prohibited Displays and Visual Aids</a:t>
            </a:r>
          </a:p>
        </p:txBody>
      </p:sp>
      <p:sp>
        <p:nvSpPr>
          <p:cNvPr id="3" name="Content Placeholder 2">
            <a:extLst>
              <a:ext uri="{FF2B5EF4-FFF2-40B4-BE49-F238E27FC236}">
                <a16:creationId xmlns:a16="http://schemas.microsoft.com/office/drawing/2014/main" id="{57CBF5C0-B9E7-D8C1-ED1E-87878FBA2AE2}"/>
              </a:ext>
            </a:extLst>
          </p:cNvPr>
          <p:cNvSpPr>
            <a:spLocks noGrp="1"/>
          </p:cNvSpPr>
          <p:nvPr>
            <p:ph type="body" idx="1"/>
          </p:nvPr>
        </p:nvSpPr>
        <p:spPr>
          <a:xfrm>
            <a:off x="311702" y="961292"/>
            <a:ext cx="8487741" cy="3225983"/>
          </a:xfrm>
        </p:spPr>
        <p:txBody>
          <a:bodyPr>
            <a:noAutofit/>
          </a:bodyPr>
          <a:lstStyle/>
          <a:p>
            <a:pPr marL="285750" indent="-285750">
              <a:buClr>
                <a:sysClr val="windowText" lastClr="000000"/>
              </a:buClr>
              <a:defRPr/>
            </a:pPr>
            <a:r>
              <a:rPr lang="en-US" sz="1500" b="1" dirty="0">
                <a:solidFill>
                  <a:srgbClr val="000000"/>
                </a:solidFill>
              </a:rPr>
              <a:t>Do not </a:t>
            </a:r>
            <a:r>
              <a:rPr lang="en-US" sz="1500" dirty="0">
                <a:solidFill>
                  <a:srgbClr val="000000"/>
                </a:solidFill>
              </a:rPr>
              <a:t>display/allow any content related posters or aids that suggest possible answers to students in the testing environment</a:t>
            </a:r>
          </a:p>
          <a:p>
            <a:pPr marL="742938" lvl="1" indent="-285750">
              <a:buClr>
                <a:sysClr val="windowText" lastClr="000000"/>
              </a:buClr>
              <a:buFont typeface="Arial" panose="020B0604020202020204" pitchFamily="34" charset="0"/>
              <a:buChar char="•"/>
              <a:defRPr/>
            </a:pPr>
            <a:r>
              <a:rPr lang="en-US" sz="1300" dirty="0">
                <a:solidFill>
                  <a:srgbClr val="000000"/>
                </a:solidFill>
                <a:latin typeface="+mn-lt"/>
                <a:cs typeface="Arial" panose="020B0604020202020204" pitchFamily="34" charset="0"/>
              </a:rPr>
              <a:t>Posters that do not include content specific definitions, content related processes or solutions may remain on the wall</a:t>
            </a:r>
          </a:p>
          <a:p>
            <a:pPr marL="342900" marR="0" lvl="0" indent="-342900" algn="l" defTabSz="914400" rtl="0" eaLnBrk="1" fontAlgn="auto" latinLnBrk="0" hangingPunct="1">
              <a:lnSpc>
                <a:spcPct val="90000"/>
              </a:lnSpc>
              <a:spcBef>
                <a:spcPts val="1000"/>
              </a:spcBef>
              <a:spcAft>
                <a:spcPts val="0"/>
              </a:spcAft>
              <a:buClr>
                <a:prstClr val="black"/>
              </a:buClr>
              <a:buSzTx/>
              <a:tabLst/>
              <a:defRPr/>
            </a:pPr>
            <a:r>
              <a:rPr kumimoji="0" lang="en-US" sz="1500" b="0" i="0" u="none" strike="noStrike" kern="1200" cap="none" spc="0" normalizeH="0" baseline="0" noProof="0" dirty="0">
                <a:ln>
                  <a:noFill/>
                </a:ln>
                <a:solidFill>
                  <a:srgbClr val="000000"/>
                </a:solidFill>
                <a:effectLst/>
                <a:uLnTx/>
                <a:uFillTx/>
                <a:ea typeface="+mn-ea"/>
                <a:cs typeface="+mn-cs"/>
              </a:rPr>
              <a:t>Prohibited visual aids in the test environment must be removed or covered</a:t>
            </a:r>
          </a:p>
          <a:p>
            <a:pPr marL="1025525" marR="0" lvl="2" indent="-393700" algn="l" defTabSz="914400" rtl="0" eaLnBrk="1" fontAlgn="auto" latinLnBrk="0" hangingPunct="1">
              <a:lnSpc>
                <a:spcPct val="90000"/>
              </a:lnSpc>
              <a:spcBef>
                <a:spcPts val="500"/>
              </a:spcBef>
              <a:spcAft>
                <a:spcPts val="0"/>
              </a:spcAft>
              <a:buClr>
                <a:srgbClr val="FF0000"/>
              </a:buClr>
              <a:buSzTx/>
              <a:buFont typeface="Wingdings 2" panose="05020102010507070707" pitchFamily="18" charset="2"/>
              <a:buChar char="X"/>
              <a:tabLst/>
              <a:defRPr/>
            </a:pPr>
            <a:r>
              <a:rPr kumimoji="0" lang="en-US" sz="13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Number lines</a:t>
            </a:r>
          </a:p>
          <a:p>
            <a:pPr marL="1025525" marR="0" lvl="2" indent="-393700" algn="l" defTabSz="914400" rtl="0" eaLnBrk="1" fontAlgn="auto" latinLnBrk="0" hangingPunct="1">
              <a:lnSpc>
                <a:spcPct val="90000"/>
              </a:lnSpc>
              <a:spcBef>
                <a:spcPts val="500"/>
              </a:spcBef>
              <a:spcAft>
                <a:spcPts val="0"/>
              </a:spcAft>
              <a:buClr>
                <a:srgbClr val="FF0000"/>
              </a:buClr>
              <a:buSzTx/>
              <a:buFont typeface="Wingdings 2" panose="05020102010507070707" pitchFamily="18" charset="2"/>
              <a:buChar char="X"/>
              <a:tabLst/>
              <a:defRPr/>
            </a:pPr>
            <a:r>
              <a:rPr kumimoji="0" lang="en-US" sz="13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Word walls</a:t>
            </a:r>
          </a:p>
          <a:p>
            <a:pPr marL="1025525" marR="0" lvl="2" indent="-393700" algn="l" defTabSz="914400" rtl="0" eaLnBrk="1" fontAlgn="auto" latinLnBrk="0" hangingPunct="1">
              <a:lnSpc>
                <a:spcPct val="90000"/>
              </a:lnSpc>
              <a:spcBef>
                <a:spcPts val="500"/>
              </a:spcBef>
              <a:spcAft>
                <a:spcPts val="0"/>
              </a:spcAft>
              <a:buClr>
                <a:srgbClr val="FF0000"/>
              </a:buClr>
              <a:buSzTx/>
              <a:buFont typeface="Wingdings 2" panose="05020102010507070707" pitchFamily="18" charset="2"/>
              <a:buChar char="X"/>
              <a:tabLst/>
              <a:defRPr/>
            </a:pPr>
            <a:r>
              <a:rPr kumimoji="0" lang="en-US" sz="13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Steps for solving math equations</a:t>
            </a:r>
          </a:p>
          <a:p>
            <a:pPr marL="1025525" marR="0" lvl="2" indent="-393700" algn="l" defTabSz="914400" rtl="0" eaLnBrk="1" fontAlgn="auto" latinLnBrk="0" hangingPunct="1">
              <a:lnSpc>
                <a:spcPct val="90000"/>
              </a:lnSpc>
              <a:spcBef>
                <a:spcPts val="500"/>
              </a:spcBef>
              <a:spcAft>
                <a:spcPts val="0"/>
              </a:spcAft>
              <a:buClr>
                <a:srgbClr val="FF0000"/>
              </a:buClr>
              <a:buSzTx/>
              <a:buFont typeface="Wingdings 2" panose="05020102010507070707" pitchFamily="18" charset="2"/>
              <a:buChar char="X"/>
              <a:tabLst/>
              <a:defRPr/>
            </a:pPr>
            <a:r>
              <a:rPr kumimoji="0" lang="en-US" sz="13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Maps</a:t>
            </a:r>
          </a:p>
          <a:p>
            <a:pPr marL="1025525" marR="0" lvl="2" indent="-393700" algn="l" defTabSz="914400" rtl="0" eaLnBrk="1" fontAlgn="auto" latinLnBrk="0" hangingPunct="1">
              <a:lnSpc>
                <a:spcPct val="90000"/>
              </a:lnSpc>
              <a:spcBef>
                <a:spcPts val="500"/>
              </a:spcBef>
              <a:spcAft>
                <a:spcPts val="0"/>
              </a:spcAft>
              <a:buClr>
                <a:srgbClr val="FF0000"/>
              </a:buClr>
              <a:buSzTx/>
              <a:buFont typeface="Wingdings 2" panose="05020102010507070707" pitchFamily="18" charset="2"/>
              <a:buChar char="X"/>
              <a:tabLst/>
              <a:defRPr/>
            </a:pPr>
            <a:r>
              <a:rPr kumimoji="0" lang="en-US" sz="13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Charts </a:t>
            </a:r>
          </a:p>
          <a:p>
            <a:pPr marL="1025525" marR="0" lvl="2" indent="-393700" algn="l" defTabSz="914400" rtl="0" eaLnBrk="1" fontAlgn="auto" latinLnBrk="0" hangingPunct="1">
              <a:lnSpc>
                <a:spcPct val="90000"/>
              </a:lnSpc>
              <a:spcBef>
                <a:spcPts val="500"/>
              </a:spcBef>
              <a:spcAft>
                <a:spcPts val="0"/>
              </a:spcAft>
              <a:buClr>
                <a:srgbClr val="FF0000"/>
              </a:buClr>
              <a:buSzTx/>
              <a:buFont typeface="Wingdings 2" panose="05020102010507070707" pitchFamily="18" charset="2"/>
              <a:buChar char="X"/>
              <a:tabLst/>
              <a:defRPr/>
            </a:pPr>
            <a:r>
              <a:rPr kumimoji="0" lang="en-US" sz="13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Models </a:t>
            </a:r>
          </a:p>
          <a:p>
            <a:pPr marL="1025525" marR="0" lvl="2" indent="-393700" algn="l" defTabSz="914400" rtl="0" eaLnBrk="1" fontAlgn="auto" latinLnBrk="0" hangingPunct="1">
              <a:lnSpc>
                <a:spcPct val="90000"/>
              </a:lnSpc>
              <a:spcBef>
                <a:spcPts val="500"/>
              </a:spcBef>
              <a:spcAft>
                <a:spcPts val="0"/>
              </a:spcAft>
              <a:buClr>
                <a:srgbClr val="FF0000"/>
              </a:buClr>
              <a:buSzTx/>
              <a:buFont typeface="Wingdings 2" panose="05020102010507070707" pitchFamily="18" charset="2"/>
              <a:buChar char="X"/>
              <a:tabLst/>
              <a:defRPr/>
            </a:pPr>
            <a:r>
              <a:rPr kumimoji="0" lang="en-US" sz="13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Any content related materials </a:t>
            </a:r>
          </a:p>
          <a:p>
            <a:pPr marL="1025525" marR="0" lvl="2" indent="-393700" algn="l" defTabSz="914400" rtl="0" eaLnBrk="1" fontAlgn="auto" latinLnBrk="0" hangingPunct="1">
              <a:lnSpc>
                <a:spcPct val="90000"/>
              </a:lnSpc>
              <a:spcBef>
                <a:spcPts val="500"/>
              </a:spcBef>
              <a:spcAft>
                <a:spcPts val="0"/>
              </a:spcAft>
              <a:buClr>
                <a:srgbClr val="FF0000"/>
              </a:buClr>
              <a:buSzTx/>
              <a:buFont typeface="Wingdings 2" panose="05020102010507070707" pitchFamily="18" charset="2"/>
              <a:buChar char="X"/>
              <a:tabLst/>
              <a:defRPr/>
            </a:pPr>
            <a:r>
              <a:rPr kumimoji="0" lang="en-US" sz="13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Any resource that defines, explains, or illustrates terminology or concepts</a:t>
            </a:r>
          </a:p>
        </p:txBody>
      </p:sp>
      <p:sp>
        <p:nvSpPr>
          <p:cNvPr id="7" name="Title 6">
            <a:extLst>
              <a:ext uri="{FF2B5EF4-FFF2-40B4-BE49-F238E27FC236}">
                <a16:creationId xmlns:a16="http://schemas.microsoft.com/office/drawing/2014/main" id="{C47B84B6-DCBD-EAE3-7A9E-7ED4BE8F2FBB}"/>
              </a:ext>
            </a:extLst>
          </p:cNvPr>
          <p:cNvSpPr>
            <a:spLocks noGrp="1"/>
          </p:cNvSpPr>
          <p:nvPr>
            <p:ph type="title" idx="2"/>
          </p:nvPr>
        </p:nvSpPr>
        <p:spPr>
          <a:xfrm>
            <a:off x="311702" y="4574038"/>
            <a:ext cx="7988494" cy="351625"/>
          </a:xfrm>
        </p:spPr>
        <p:txBody>
          <a:bodyPr anchor="ctr"/>
          <a:lstStyle/>
          <a:p>
            <a:pPr algn="ctr"/>
            <a:r>
              <a:rPr lang="en-US" sz="1600" b="1" dirty="0">
                <a:solidFill>
                  <a:srgbClr val="000000"/>
                </a:solidFill>
                <a:latin typeface="+mn-lt"/>
              </a:rPr>
              <a:t>General rule: When in doubt, cover it.</a:t>
            </a:r>
            <a:endParaRPr lang="en-US" sz="1600" dirty="0">
              <a:latin typeface="+mn-lt"/>
            </a:endParaRPr>
          </a:p>
        </p:txBody>
      </p:sp>
    </p:spTree>
    <p:extLst>
      <p:ext uri="{BB962C8B-B14F-4D97-AF65-F5344CB8AC3E}">
        <p14:creationId xmlns:p14="http://schemas.microsoft.com/office/powerpoint/2010/main" val="30544129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E778C-F2DA-0C1D-0F89-D6B1C13C49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F7037E-C775-A759-87A8-2F0E67BED2CF}"/>
              </a:ext>
            </a:extLst>
          </p:cNvPr>
          <p:cNvSpPr>
            <a:spLocks noGrp="1"/>
          </p:cNvSpPr>
          <p:nvPr>
            <p:ph type="title"/>
          </p:nvPr>
        </p:nvSpPr>
        <p:spPr/>
        <p:txBody>
          <a:bodyPr>
            <a:noAutofit/>
          </a:bodyPr>
          <a:lstStyle/>
          <a:p>
            <a:r>
              <a:rPr lang="en-US" sz="2800" dirty="0"/>
              <a:t>Student-to-Test Administrator Ratio</a:t>
            </a:r>
          </a:p>
        </p:txBody>
      </p:sp>
      <p:sp>
        <p:nvSpPr>
          <p:cNvPr id="6" name="Subtitle 5">
            <a:extLst>
              <a:ext uri="{FF2B5EF4-FFF2-40B4-BE49-F238E27FC236}">
                <a16:creationId xmlns:a16="http://schemas.microsoft.com/office/drawing/2014/main" id="{11FD5491-2262-BC12-3100-6F465B8ADB0F}"/>
              </a:ext>
            </a:extLst>
          </p:cNvPr>
          <p:cNvSpPr>
            <a:spLocks noGrp="1"/>
          </p:cNvSpPr>
          <p:nvPr>
            <p:ph type="subTitle" idx="1"/>
          </p:nvPr>
        </p:nvSpPr>
        <p:spPr>
          <a:xfrm>
            <a:off x="7816" y="2809261"/>
            <a:ext cx="4634523" cy="1322700"/>
          </a:xfrm>
        </p:spPr>
        <p:txBody>
          <a:bodyPr>
            <a:noAutofit/>
          </a:bodyPr>
          <a:lstStyle/>
          <a:p>
            <a:pPr marL="171450" indent="-171450" algn="l">
              <a:lnSpc>
                <a:spcPct val="120000"/>
              </a:lnSpc>
              <a:buClr>
                <a:sysClr val="windowText" lastClr="000000"/>
              </a:buClr>
              <a:buFont typeface="Arial" panose="020B0604020202020204" pitchFamily="34" charset="0"/>
              <a:buChar char="•"/>
              <a:defRPr/>
            </a:pPr>
            <a:r>
              <a:rPr lang="en-US" sz="1400" dirty="0">
                <a:solidFill>
                  <a:srgbClr val="000000"/>
                </a:solidFill>
                <a:latin typeface="+mn-lt"/>
              </a:rPr>
              <a:t>Student-to-Test Administrator ratio must not exceed 30-to-1</a:t>
            </a:r>
          </a:p>
          <a:p>
            <a:pPr marL="460375" lvl="1" indent="-168275" algn="l">
              <a:lnSpc>
                <a:spcPct val="120000"/>
              </a:lnSpc>
              <a:buClr>
                <a:sysClr val="windowText" lastClr="000000"/>
              </a:buClr>
              <a:buFont typeface="Arial" panose="020B0604020202020204" pitchFamily="34" charset="0"/>
              <a:buChar char="•"/>
              <a:defRPr/>
            </a:pPr>
            <a:r>
              <a:rPr lang="en-US" sz="1400" dirty="0">
                <a:solidFill>
                  <a:srgbClr val="000000"/>
                </a:solidFill>
                <a:latin typeface="+mn-lt"/>
              </a:rPr>
              <a:t>Test Administrator must be able to actively monitor the space within the physical testing environment</a:t>
            </a:r>
          </a:p>
          <a:p>
            <a:pPr marL="171450" indent="-171450" algn="l">
              <a:lnSpc>
                <a:spcPct val="120000"/>
              </a:lnSpc>
              <a:buClr>
                <a:sysClr val="windowText" lastClr="000000"/>
              </a:buClr>
              <a:buFont typeface="Arial" panose="020B0604020202020204" pitchFamily="34" charset="0"/>
              <a:buChar char="•"/>
              <a:defRPr/>
            </a:pPr>
            <a:r>
              <a:rPr lang="en-US" sz="1400" dirty="0">
                <a:solidFill>
                  <a:srgbClr val="000000"/>
                </a:solidFill>
                <a:latin typeface="+mn-lt"/>
              </a:rPr>
              <a:t>Consider room configuration</a:t>
            </a:r>
          </a:p>
          <a:p>
            <a:pPr marL="460375" lvl="1" indent="-168275" algn="l">
              <a:lnSpc>
                <a:spcPct val="120000"/>
              </a:lnSpc>
              <a:buClr>
                <a:sysClr val="windowText" lastClr="000000"/>
              </a:buClr>
              <a:buFont typeface="Arial" panose="020B0604020202020204" pitchFamily="34" charset="0"/>
              <a:buChar char="•"/>
              <a:defRPr/>
            </a:pPr>
            <a:r>
              <a:rPr lang="en-US" sz="1400" dirty="0">
                <a:solidFill>
                  <a:srgbClr val="000000"/>
                </a:solidFill>
                <a:latin typeface="+mn-lt"/>
              </a:rPr>
              <a:t>Make special considerations for large testing environments or environments with complicated configurations</a:t>
            </a:r>
          </a:p>
        </p:txBody>
      </p:sp>
      <p:sp>
        <p:nvSpPr>
          <p:cNvPr id="3" name="Content Placeholder 2">
            <a:extLst>
              <a:ext uri="{FF2B5EF4-FFF2-40B4-BE49-F238E27FC236}">
                <a16:creationId xmlns:a16="http://schemas.microsoft.com/office/drawing/2014/main" id="{C489482B-70B4-70E7-0199-11EFF5B178DB}"/>
              </a:ext>
            </a:extLst>
          </p:cNvPr>
          <p:cNvSpPr>
            <a:spLocks noGrp="1"/>
          </p:cNvSpPr>
          <p:nvPr>
            <p:ph type="body" idx="2"/>
          </p:nvPr>
        </p:nvSpPr>
        <p:spPr>
          <a:xfrm>
            <a:off x="4939500" y="125046"/>
            <a:ext cx="3837000" cy="4845539"/>
          </a:xfrm>
        </p:spPr>
        <p:txBody>
          <a:bodyPr>
            <a:noAutofit/>
          </a:bodyPr>
          <a:lstStyle/>
          <a:p>
            <a:pPr marL="0" indent="0">
              <a:lnSpc>
                <a:spcPct val="120000"/>
              </a:lnSpc>
              <a:buClr>
                <a:sysClr val="windowText" lastClr="000000"/>
              </a:buClr>
              <a:buNone/>
              <a:defRPr/>
            </a:pPr>
            <a:r>
              <a:rPr lang="en-US" dirty="0">
                <a:solidFill>
                  <a:srgbClr val="000000"/>
                </a:solidFill>
              </a:rPr>
              <a:t>Test Administrators must:</a:t>
            </a:r>
          </a:p>
          <a:p>
            <a:pPr>
              <a:lnSpc>
                <a:spcPct val="120000"/>
              </a:lnSpc>
              <a:buClr>
                <a:sysClr val="windowText" lastClr="000000"/>
              </a:buClr>
              <a:buFont typeface="Wingdings" panose="05000000000000000000" pitchFamily="2" charset="2"/>
              <a:buChar char="q"/>
              <a:defRPr/>
            </a:pPr>
            <a:r>
              <a:rPr lang="en-US" dirty="0">
                <a:solidFill>
                  <a:srgbClr val="000000"/>
                </a:solidFill>
                <a:latin typeface="+mn-lt"/>
              </a:rPr>
              <a:t>Actively proctor</a:t>
            </a:r>
          </a:p>
          <a:p>
            <a:pPr>
              <a:lnSpc>
                <a:spcPct val="120000"/>
              </a:lnSpc>
              <a:buClr>
                <a:sysClr val="windowText" lastClr="000000"/>
              </a:buClr>
              <a:buFont typeface="Wingdings" panose="05000000000000000000" pitchFamily="2" charset="2"/>
              <a:buChar char="q"/>
              <a:defRPr/>
            </a:pPr>
            <a:r>
              <a:rPr lang="en-US" dirty="0">
                <a:solidFill>
                  <a:srgbClr val="000000"/>
                </a:solidFill>
                <a:latin typeface="+mn-lt"/>
              </a:rPr>
              <a:t>Remain attentive and in the room during the entire testing unit</a:t>
            </a:r>
          </a:p>
          <a:p>
            <a:pPr>
              <a:lnSpc>
                <a:spcPct val="120000"/>
              </a:lnSpc>
              <a:buClr>
                <a:sysClr val="windowText" lastClr="000000"/>
              </a:buClr>
              <a:buFont typeface="Wingdings" panose="05000000000000000000" pitchFamily="2" charset="2"/>
              <a:buChar char="q"/>
              <a:defRPr/>
            </a:pPr>
            <a:r>
              <a:rPr lang="en-US" dirty="0">
                <a:solidFill>
                  <a:srgbClr val="000000"/>
                </a:solidFill>
                <a:latin typeface="+mn-lt"/>
              </a:rPr>
              <a:t>Circulate throughout the room during the test</a:t>
            </a:r>
          </a:p>
          <a:p>
            <a:pPr lvl="1">
              <a:lnSpc>
                <a:spcPct val="120000"/>
              </a:lnSpc>
              <a:buClr>
                <a:sysClr val="windowText" lastClr="000000"/>
              </a:buClr>
              <a:buFont typeface="Wingdings" panose="05000000000000000000" pitchFamily="2" charset="2"/>
              <a:buChar char="q"/>
              <a:defRPr/>
            </a:pPr>
            <a:r>
              <a:rPr lang="en-US" sz="1800" dirty="0">
                <a:solidFill>
                  <a:srgbClr val="000000"/>
                </a:solidFill>
                <a:latin typeface="+mn-lt"/>
              </a:rPr>
              <a:t>Should be able to see students working, not student work</a:t>
            </a:r>
          </a:p>
          <a:p>
            <a:endParaRPr lang="en-US" dirty="0"/>
          </a:p>
        </p:txBody>
      </p:sp>
      <p:sp>
        <p:nvSpPr>
          <p:cNvPr id="4" name="Slide Number Placeholder 3">
            <a:extLst>
              <a:ext uri="{FF2B5EF4-FFF2-40B4-BE49-F238E27FC236}">
                <a16:creationId xmlns:a16="http://schemas.microsoft.com/office/drawing/2014/main" id="{DEDD4776-A18C-310D-6262-8FEB684A1E96}"/>
              </a:ext>
            </a:extLst>
          </p:cNvPr>
          <p:cNvSpPr>
            <a:spLocks noGrp="1"/>
          </p:cNvSpPr>
          <p:nvPr>
            <p:ph type="sldNum" idx="12"/>
          </p:nvPr>
        </p:nvSpPr>
        <p:spPr/>
        <p:txBody>
          <a:bodyPr>
            <a:normAutofit/>
          </a:bodyPr>
          <a:lstStyle/>
          <a:p>
            <a:fld id="{C479D5F6-EDCB-402A-AC08-4943A1820E8F}" type="slidenum">
              <a:rPr lang="en-US" smtClean="0"/>
              <a:pPr/>
              <a:t>61</a:t>
            </a:fld>
            <a:endParaRPr lang="en-US" dirty="0"/>
          </a:p>
        </p:txBody>
      </p:sp>
    </p:spTree>
    <p:extLst>
      <p:ext uri="{BB962C8B-B14F-4D97-AF65-F5344CB8AC3E}">
        <p14:creationId xmlns:p14="http://schemas.microsoft.com/office/powerpoint/2010/main" val="28761107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905D7-76D5-4B98-3BA7-604159ACA8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30A2FC-FA4E-2FB6-92BD-734CDB2E4E61}"/>
              </a:ext>
            </a:extLst>
          </p:cNvPr>
          <p:cNvSpPr>
            <a:spLocks noGrp="1"/>
          </p:cNvSpPr>
          <p:nvPr>
            <p:ph type="title"/>
          </p:nvPr>
        </p:nvSpPr>
        <p:spPr/>
        <p:txBody>
          <a:bodyPr>
            <a:normAutofit/>
          </a:bodyPr>
          <a:lstStyle/>
          <a:p>
            <a:r>
              <a:rPr lang="en-US" sz="2800" dirty="0"/>
              <a:t>Room Configuration</a:t>
            </a:r>
          </a:p>
        </p:txBody>
      </p:sp>
      <p:sp>
        <p:nvSpPr>
          <p:cNvPr id="3" name="Content Placeholder 2">
            <a:extLst>
              <a:ext uri="{FF2B5EF4-FFF2-40B4-BE49-F238E27FC236}">
                <a16:creationId xmlns:a16="http://schemas.microsoft.com/office/drawing/2014/main" id="{59134826-6DBA-21EB-17A9-85D63532A58A}"/>
              </a:ext>
            </a:extLst>
          </p:cNvPr>
          <p:cNvSpPr>
            <a:spLocks noGrp="1"/>
          </p:cNvSpPr>
          <p:nvPr>
            <p:ph type="body" idx="1"/>
          </p:nvPr>
        </p:nvSpPr>
        <p:spPr>
          <a:xfrm>
            <a:off x="311702" y="906586"/>
            <a:ext cx="8715067" cy="3280690"/>
          </a:xfrm>
        </p:spPr>
        <p:txBody>
          <a:bodyPr>
            <a:noAutofit/>
          </a:bodyPr>
          <a:lstStyle/>
          <a:p>
            <a:pPr marL="0" indent="0">
              <a:lnSpc>
                <a:spcPct val="100000"/>
              </a:lnSpc>
              <a:buClr>
                <a:sysClr val="windowText" lastClr="000000"/>
              </a:buClr>
              <a:buNone/>
              <a:defRPr/>
            </a:pPr>
            <a:r>
              <a:rPr lang="en-US" sz="1800" dirty="0">
                <a:solidFill>
                  <a:srgbClr val="000000"/>
                </a:solidFill>
                <a:ea typeface="Verdana" panose="020B0604030504040204" pitchFamily="34" charset="0"/>
                <a:cs typeface="Verdana" panose="020B0604030504040204" pitchFamily="34" charset="0"/>
              </a:rPr>
              <a:t>Students should not be able to see each other’s work from a normal testing position</a:t>
            </a:r>
          </a:p>
          <a:p>
            <a:pPr>
              <a:lnSpc>
                <a:spcPct val="100000"/>
              </a:lnSpc>
              <a:buClr>
                <a:sysClr val="windowText" lastClr="000000"/>
              </a:buClr>
              <a:defRPr/>
            </a:pPr>
            <a:endParaRPr lang="en-US" sz="1800" dirty="0">
              <a:solidFill>
                <a:srgbClr val="000000"/>
              </a:solidFill>
              <a:ea typeface="Verdana" panose="020B0604030504040204" pitchFamily="34" charset="0"/>
              <a:cs typeface="Verdana" panose="020B0604030504040204" pitchFamily="34" charset="0"/>
            </a:endParaRPr>
          </a:p>
          <a:p>
            <a:pPr marL="0" indent="0">
              <a:lnSpc>
                <a:spcPct val="100000"/>
              </a:lnSpc>
              <a:buClr>
                <a:sysClr val="windowText" lastClr="000000"/>
              </a:buClr>
              <a:buNone/>
              <a:defRPr/>
            </a:pPr>
            <a:r>
              <a:rPr lang="en-US" sz="1800" dirty="0">
                <a:solidFill>
                  <a:srgbClr val="000000"/>
                </a:solidFill>
                <a:ea typeface="Verdana" panose="020B0604030504040204" pitchFamily="34" charset="0"/>
                <a:cs typeface="Verdana" panose="020B0604030504040204" pitchFamily="34" charset="0"/>
              </a:rPr>
              <a:t>Consider the following seating configurations to maintain test security: </a:t>
            </a:r>
          </a:p>
          <a:p>
            <a:pPr marL="675958" lvl="1" indent="-285750">
              <a:buClr>
                <a:sysClr val="windowText" lastClr="000000"/>
              </a:buClr>
              <a:buFont typeface="Arial" panose="020B0604020202020204" pitchFamily="34" charset="0"/>
              <a:buChar char="•"/>
              <a:defRPr/>
            </a:pPr>
            <a:r>
              <a:rPr lang="en-US" sz="1600" dirty="0">
                <a:solidFill>
                  <a:srgbClr val="000000"/>
                </a:solidFill>
                <a:latin typeface="+mn-lt"/>
                <a:ea typeface="Verdana" panose="020B0604030504040204" pitchFamily="34" charset="0"/>
                <a:cs typeface="Verdana" panose="020B0604030504040204" pitchFamily="34" charset="0"/>
              </a:rPr>
              <a:t>Seat students in every other seat (useful in a computer lab setup)</a:t>
            </a:r>
          </a:p>
          <a:p>
            <a:pPr marL="675958" lvl="1" indent="-285750">
              <a:buClr>
                <a:sysClr val="windowText" lastClr="000000"/>
              </a:buClr>
              <a:buFont typeface="Arial" panose="020B0604020202020204" pitchFamily="34" charset="0"/>
              <a:buChar char="•"/>
              <a:defRPr/>
            </a:pPr>
            <a:r>
              <a:rPr lang="en-US" sz="1600" dirty="0">
                <a:solidFill>
                  <a:srgbClr val="000000"/>
                </a:solidFill>
                <a:latin typeface="+mn-lt"/>
                <a:ea typeface="Verdana" panose="020B0604030504040204" pitchFamily="34" charset="0"/>
                <a:cs typeface="Verdana" panose="020B0604030504040204" pitchFamily="34" charset="0"/>
              </a:rPr>
              <a:t>Arrange monitors back-to-back</a:t>
            </a:r>
          </a:p>
          <a:p>
            <a:pPr marL="675958" lvl="1" indent="-285750">
              <a:buClr>
                <a:sysClr val="windowText" lastClr="000000"/>
              </a:buClr>
              <a:buFont typeface="Arial" panose="020B0604020202020204" pitchFamily="34" charset="0"/>
              <a:buChar char="•"/>
              <a:defRPr/>
            </a:pPr>
            <a:r>
              <a:rPr lang="en-US" sz="1600" dirty="0">
                <a:solidFill>
                  <a:srgbClr val="000000"/>
                </a:solidFill>
                <a:latin typeface="+mn-lt"/>
                <a:ea typeface="Verdana" panose="020B0604030504040204" pitchFamily="34" charset="0"/>
                <a:cs typeface="Verdana" panose="020B0604030504040204" pitchFamily="34" charset="0"/>
              </a:rPr>
              <a:t>Seat students back-to-back</a:t>
            </a:r>
          </a:p>
          <a:p>
            <a:pPr marL="675958" lvl="1" indent="-285750">
              <a:buClr>
                <a:sysClr val="windowText" lastClr="000000"/>
              </a:buClr>
              <a:buFont typeface="Arial" panose="020B0604020202020204" pitchFamily="34" charset="0"/>
              <a:buChar char="•"/>
              <a:defRPr/>
            </a:pPr>
            <a:r>
              <a:rPr lang="en-US" sz="1600" dirty="0">
                <a:solidFill>
                  <a:srgbClr val="000000"/>
                </a:solidFill>
                <a:latin typeface="+mn-lt"/>
                <a:ea typeface="Verdana" panose="020B0604030504040204" pitchFamily="34" charset="0"/>
                <a:cs typeface="Verdana" panose="020B0604030504040204" pitchFamily="34" charset="0"/>
              </a:rPr>
              <a:t>Seat students in a semicircle (useful for schools using laptops)</a:t>
            </a:r>
          </a:p>
          <a:p>
            <a:pPr marL="675958" lvl="1" indent="-285750">
              <a:buClr>
                <a:sysClr val="windowText" lastClr="000000"/>
              </a:buClr>
              <a:buFont typeface="Arial" panose="020B0604020202020204" pitchFamily="34" charset="0"/>
              <a:buChar char="•"/>
              <a:defRPr/>
            </a:pPr>
            <a:r>
              <a:rPr lang="en-US" sz="1600" dirty="0">
                <a:solidFill>
                  <a:srgbClr val="000000"/>
                </a:solidFill>
                <a:latin typeface="+mn-lt"/>
                <a:ea typeface="Verdana" panose="020B0604030504040204" pitchFamily="34" charset="0"/>
                <a:cs typeface="Verdana" panose="020B0604030504040204" pitchFamily="34" charset="0"/>
              </a:rPr>
              <a:t>Seat students in widely spaced rows or in every other row (appropriate for a classroom setup)</a:t>
            </a:r>
          </a:p>
          <a:p>
            <a:pPr marL="733108" lvl="1" indent="-342900">
              <a:buClr>
                <a:sysClr val="windowText" lastClr="000000"/>
              </a:buClr>
              <a:buFont typeface="Arial" panose="020B0604020202020204" pitchFamily="34" charset="0"/>
              <a:buChar char="•"/>
              <a:defRPr/>
            </a:pPr>
            <a:endParaRPr lang="en-US" sz="1600" dirty="0">
              <a:solidFill>
                <a:srgbClr val="000000"/>
              </a:solidFill>
              <a:latin typeface="+mn-lt"/>
              <a:ea typeface="Verdana" panose="020B0604030504040204" pitchFamily="34" charset="0"/>
              <a:cs typeface="Verdana" panose="020B0604030504040204" pitchFamily="34" charset="0"/>
            </a:endParaRPr>
          </a:p>
          <a:p>
            <a:pPr marL="0" indent="0">
              <a:lnSpc>
                <a:spcPct val="100000"/>
              </a:lnSpc>
              <a:buClr>
                <a:sysClr val="windowText" lastClr="000000"/>
              </a:buClr>
              <a:buNone/>
              <a:defRPr/>
            </a:pPr>
            <a:r>
              <a:rPr lang="en-US" sz="1800" dirty="0">
                <a:solidFill>
                  <a:srgbClr val="040404"/>
                </a:solidFill>
              </a:rPr>
              <a:t>Dividing screens or other privacy materials may be used if students cannot be placed far enough away from each other</a:t>
            </a:r>
          </a:p>
          <a:p>
            <a:endParaRPr lang="en-US" sz="1800" dirty="0"/>
          </a:p>
        </p:txBody>
      </p:sp>
    </p:spTree>
    <p:extLst>
      <p:ext uri="{BB962C8B-B14F-4D97-AF65-F5344CB8AC3E}">
        <p14:creationId xmlns:p14="http://schemas.microsoft.com/office/powerpoint/2010/main" val="29805726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042-2069-5A45-B017-E2ED3E911A3C}"/>
              </a:ext>
            </a:extLst>
          </p:cNvPr>
          <p:cNvSpPr>
            <a:spLocks noGrp="1"/>
          </p:cNvSpPr>
          <p:nvPr>
            <p:ph type="title"/>
          </p:nvPr>
        </p:nvSpPr>
        <p:spPr/>
        <p:txBody>
          <a:bodyPr/>
          <a:lstStyle/>
          <a:p>
            <a:r>
              <a:rPr lang="en-US" sz="2800" dirty="0"/>
              <a:t>Testing Different Grades Together</a:t>
            </a:r>
          </a:p>
        </p:txBody>
      </p:sp>
      <p:sp>
        <p:nvSpPr>
          <p:cNvPr id="3" name="Text Placeholder 2">
            <a:extLst>
              <a:ext uri="{FF2B5EF4-FFF2-40B4-BE49-F238E27FC236}">
                <a16:creationId xmlns:a16="http://schemas.microsoft.com/office/drawing/2014/main" id="{CFEF383F-6CFF-143D-5DCC-DE677C27970C}"/>
              </a:ext>
            </a:extLst>
          </p:cNvPr>
          <p:cNvSpPr>
            <a:spLocks noGrp="1"/>
          </p:cNvSpPr>
          <p:nvPr>
            <p:ph type="body" idx="1"/>
          </p:nvPr>
        </p:nvSpPr>
        <p:spPr>
          <a:xfrm>
            <a:off x="311702" y="960305"/>
            <a:ext cx="8487741" cy="3533541"/>
          </a:xfrm>
        </p:spPr>
        <p:txBody>
          <a:bodyPr>
            <a:normAutofit fontScale="85000" lnSpcReduction="10000"/>
          </a:bodyPr>
          <a:lstStyle/>
          <a:p>
            <a:pPr lvl="0">
              <a:lnSpc>
                <a:spcPct val="100000"/>
              </a:lnSpc>
              <a:spcBef>
                <a:spcPct val="20000"/>
              </a:spcBef>
              <a:buClrTx/>
              <a:defRPr/>
            </a:pPr>
            <a:r>
              <a:rPr lang="en-US" sz="1900" dirty="0">
                <a:solidFill>
                  <a:sysClr val="windowText" lastClr="000000"/>
                </a:solidFill>
              </a:rPr>
              <a:t>If the unit testing time and directions are the same, different grades can be administered in the same room</a:t>
            </a:r>
          </a:p>
          <a:p>
            <a:pPr>
              <a:buClrTx/>
            </a:pPr>
            <a:r>
              <a:rPr lang="en-US" sz="1900" dirty="0"/>
              <a:t>A </a:t>
            </a:r>
            <a:r>
              <a:rPr lang="en-US" sz="1900" b="1" dirty="0"/>
              <a:t>separate</a:t>
            </a:r>
            <a:r>
              <a:rPr lang="en-US" sz="1900" dirty="0"/>
              <a:t> testing environment is needed for: </a:t>
            </a:r>
          </a:p>
          <a:p>
            <a:pPr lvl="1">
              <a:spcBef>
                <a:spcPts val="0"/>
              </a:spcBef>
              <a:buFont typeface="Arial" panose="020B0604020202020204" pitchFamily="34" charset="0"/>
              <a:buChar char="•"/>
            </a:pPr>
            <a:r>
              <a:rPr lang="en-US" sz="1900" dirty="0">
                <a:solidFill>
                  <a:prstClr val="black"/>
                </a:solidFill>
                <a:latin typeface="+mn-lt"/>
                <a:cs typeface="Arial" panose="020B0604020202020204" pitchFamily="34" charset="0"/>
              </a:rPr>
              <a:t>Accommodated paper testing (administration SAY instructions and materials are different)</a:t>
            </a:r>
          </a:p>
          <a:p>
            <a:pPr lvl="1">
              <a:spcBef>
                <a:spcPts val="0"/>
              </a:spcBef>
              <a:buFont typeface="Arial" panose="020B0604020202020204" pitchFamily="34" charset="0"/>
              <a:buChar char="•"/>
            </a:pPr>
            <a:r>
              <a:rPr lang="en-US" sz="1900" dirty="0">
                <a:solidFill>
                  <a:prstClr val="black"/>
                </a:solidFill>
                <a:latin typeface="+mn-lt"/>
                <a:cs typeface="Arial" panose="020B0604020202020204" pitchFamily="34" charset="0"/>
              </a:rPr>
              <a:t>Different content areas (testing times and SAY instructions are different)</a:t>
            </a:r>
          </a:p>
          <a:p>
            <a:pPr lvl="1">
              <a:spcBef>
                <a:spcPts val="0"/>
              </a:spcBef>
              <a:buFont typeface="Arial" panose="020B0604020202020204" pitchFamily="34" charset="0"/>
              <a:buChar char="•"/>
            </a:pPr>
            <a:r>
              <a:rPr lang="en-US" sz="1900" dirty="0">
                <a:solidFill>
                  <a:prstClr val="black"/>
                </a:solidFill>
                <a:latin typeface="+mn-lt"/>
                <a:cs typeface="Arial" panose="020B0604020202020204" pitchFamily="34" charset="0"/>
              </a:rPr>
              <a:t>Directions read aloud in a language other than English</a:t>
            </a:r>
          </a:p>
          <a:p>
            <a:pPr lvl="1">
              <a:spcBef>
                <a:spcPts val="0"/>
              </a:spcBef>
              <a:buFont typeface="Arial" panose="020B0604020202020204" pitchFamily="34" charset="0"/>
              <a:buChar char="•"/>
            </a:pPr>
            <a:r>
              <a:rPr lang="en-US" sz="1900" dirty="0">
                <a:solidFill>
                  <a:prstClr val="black"/>
                </a:solidFill>
                <a:latin typeface="+mn-lt"/>
                <a:cs typeface="Arial" panose="020B0604020202020204" pitchFamily="34" charset="0"/>
              </a:rPr>
              <a:t>English tests and Spanish accommodated forms</a:t>
            </a:r>
          </a:p>
          <a:p>
            <a:pPr lvl="1">
              <a:spcBef>
                <a:spcPts val="0"/>
              </a:spcBef>
              <a:buFont typeface="Arial" panose="020B0604020202020204" pitchFamily="34" charset="0"/>
              <a:buChar char="•"/>
            </a:pPr>
            <a:r>
              <a:rPr lang="en-US" sz="1900" dirty="0">
                <a:solidFill>
                  <a:prstClr val="black"/>
                </a:solidFill>
                <a:latin typeface="+mn-lt"/>
                <a:cs typeface="Arial" panose="020B0604020202020204" pitchFamily="34" charset="0"/>
              </a:rPr>
              <a:t>Grade 11 science and grade 5/8 science (different unit times)</a:t>
            </a:r>
          </a:p>
          <a:p>
            <a:pPr lvl="1">
              <a:spcBef>
                <a:spcPts val="0"/>
              </a:spcBef>
              <a:buFont typeface="Arial" panose="020B0604020202020204" pitchFamily="34" charset="0"/>
              <a:buChar char="•"/>
            </a:pPr>
            <a:r>
              <a:rPr lang="en-US" sz="1900" dirty="0">
                <a:solidFill>
                  <a:prstClr val="black"/>
                </a:solidFill>
                <a:latin typeface="+mn-lt"/>
                <a:cs typeface="Arial" panose="020B0604020202020204" pitchFamily="34" charset="0"/>
              </a:rPr>
              <a:t>Math grades 3 through 5 and math grades 6 through 8 (different SAY instructions)</a:t>
            </a:r>
          </a:p>
          <a:p>
            <a:pPr lvl="1">
              <a:spcBef>
                <a:spcPts val="0"/>
              </a:spcBef>
              <a:buFont typeface="Arial" panose="020B0604020202020204" pitchFamily="34" charset="0"/>
              <a:buChar char="•"/>
            </a:pPr>
            <a:r>
              <a:rPr lang="en-US" sz="1900" dirty="0">
                <a:solidFill>
                  <a:prstClr val="black"/>
                </a:solidFill>
                <a:latin typeface="+mn-lt"/>
                <a:cs typeface="Arial" panose="020B0604020202020204" pitchFamily="34" charset="0"/>
              </a:rPr>
              <a:t>Math grades 6 through 8 unit 1 and math grades 6 through 8 units 2 and 3 (different SAY </a:t>
            </a:r>
            <a:r>
              <a:rPr lang="en-US" sz="1900" dirty="0" err="1">
                <a:solidFill>
                  <a:prstClr val="black"/>
                </a:solidFill>
                <a:latin typeface="+mn-lt"/>
                <a:cs typeface="Arial" panose="020B0604020202020204" pitchFamily="34" charset="0"/>
              </a:rPr>
              <a:t>intructions</a:t>
            </a:r>
            <a:r>
              <a:rPr lang="en-US" sz="1900" dirty="0">
                <a:solidFill>
                  <a:prstClr val="black"/>
                </a:solidFill>
                <a:latin typeface="+mn-lt"/>
                <a:cs typeface="Arial" panose="020B0604020202020204" pitchFamily="34" charset="0"/>
              </a:rPr>
              <a:t>)</a:t>
            </a:r>
          </a:p>
        </p:txBody>
      </p:sp>
      <p:sp>
        <p:nvSpPr>
          <p:cNvPr id="5" name="Diagonal Stripe 4">
            <a:hlinkClick r:id="rId2"/>
            <a:extLst>
              <a:ext uri="{FF2B5EF4-FFF2-40B4-BE49-F238E27FC236}">
                <a16:creationId xmlns:a16="http://schemas.microsoft.com/office/drawing/2014/main" id="{486C5296-0BE8-C6DF-786E-AA4EB3E26437}"/>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Arial" panose="020B0604020202020204" pitchFamily="34" charset="0"/>
              </a:rPr>
              <a:t>Unit Testing Times</a:t>
            </a:r>
          </a:p>
        </p:txBody>
      </p:sp>
    </p:spTree>
    <p:extLst>
      <p:ext uri="{BB962C8B-B14F-4D97-AF65-F5344CB8AC3E}">
        <p14:creationId xmlns:p14="http://schemas.microsoft.com/office/powerpoint/2010/main" val="22979926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0F7A4-6F55-9C0F-595C-C0F869DA9E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C41B9F-ADFC-8093-EB4D-8979B7B2BDE4}"/>
              </a:ext>
            </a:extLst>
          </p:cNvPr>
          <p:cNvSpPr>
            <a:spLocks noGrp="1"/>
          </p:cNvSpPr>
          <p:nvPr>
            <p:ph type="title"/>
          </p:nvPr>
        </p:nvSpPr>
        <p:spPr/>
        <p:txBody>
          <a:bodyPr>
            <a:normAutofit/>
          </a:bodyPr>
          <a:lstStyle/>
          <a:p>
            <a:r>
              <a:rPr lang="en-US" sz="2800" dirty="0"/>
              <a:t>Unauthorized Visitors and the Media</a:t>
            </a:r>
          </a:p>
        </p:txBody>
      </p:sp>
      <p:sp>
        <p:nvSpPr>
          <p:cNvPr id="3" name="Content Placeholder 2">
            <a:extLst>
              <a:ext uri="{FF2B5EF4-FFF2-40B4-BE49-F238E27FC236}">
                <a16:creationId xmlns:a16="http://schemas.microsoft.com/office/drawing/2014/main" id="{9442F8AB-3EA1-408E-2EC4-E1AEA5158CA6}"/>
              </a:ext>
            </a:extLst>
          </p:cNvPr>
          <p:cNvSpPr>
            <a:spLocks noGrp="1"/>
          </p:cNvSpPr>
          <p:nvPr>
            <p:ph type="body" idx="1"/>
          </p:nvPr>
        </p:nvSpPr>
        <p:spPr>
          <a:xfrm>
            <a:off x="311702" y="961292"/>
            <a:ext cx="8652544" cy="3225983"/>
          </a:xfrm>
        </p:spPr>
        <p:txBody>
          <a:bodyPr>
            <a:noAutofit/>
          </a:bodyPr>
          <a:lstStyle/>
          <a:p>
            <a:pPr marL="227013" indent="-212725">
              <a:buClr>
                <a:sysClr val="windowText" lastClr="000000"/>
              </a:buClr>
              <a:defRPr/>
            </a:pPr>
            <a:r>
              <a:rPr lang="en-US" sz="1800" dirty="0">
                <a:solidFill>
                  <a:srgbClr val="000000"/>
                </a:solidFill>
              </a:rPr>
              <a:t>Only students, Test Administrators, and authorized school, district, state personnel, or state-sanctioned test monitors are allowed in testing areas during administration</a:t>
            </a:r>
          </a:p>
          <a:p>
            <a:pPr marL="569913" lvl="1" indent="-204788">
              <a:buClr>
                <a:sysClr val="windowText" lastClr="000000"/>
              </a:buClr>
              <a:buFont typeface="Arial" panose="020B0604020202020204" pitchFamily="34" charset="0"/>
              <a:buChar char="•"/>
              <a:defRPr/>
            </a:pPr>
            <a:r>
              <a:rPr lang="en-US" sz="1800" dirty="0">
                <a:solidFill>
                  <a:srgbClr val="000000"/>
                </a:solidFill>
                <a:latin typeface="+mn-lt"/>
                <a:cs typeface="Arial" panose="020B0604020202020204" pitchFamily="34" charset="0"/>
              </a:rPr>
              <a:t>Official DACs are notified in March if the district is selected for test monitoring</a:t>
            </a:r>
          </a:p>
          <a:p>
            <a:pPr marL="227013" indent="-212725">
              <a:buClr>
                <a:sysClr val="windowText" lastClr="000000"/>
              </a:buClr>
              <a:defRPr/>
            </a:pPr>
            <a:endParaRPr lang="en-US" sz="1800" dirty="0">
              <a:solidFill>
                <a:srgbClr val="000000"/>
              </a:solidFill>
            </a:endParaRPr>
          </a:p>
          <a:p>
            <a:pPr marL="227013" indent="-212725">
              <a:buClr>
                <a:sysClr val="windowText" lastClr="000000"/>
              </a:buClr>
              <a:defRPr/>
            </a:pPr>
            <a:r>
              <a:rPr lang="en-US" sz="1800" dirty="0">
                <a:solidFill>
                  <a:srgbClr val="000000"/>
                </a:solidFill>
              </a:rPr>
              <a:t>Media are not allowed to have access to the tests before, during, or after test administration, or take pictures or video of testing materials or testing students</a:t>
            </a:r>
          </a:p>
          <a:p>
            <a:pPr marL="227013" indent="-212725">
              <a:buClr>
                <a:sysClr val="windowText" lastClr="000000"/>
              </a:buClr>
              <a:defRPr/>
            </a:pPr>
            <a:endParaRPr lang="en-US" sz="1800" dirty="0">
              <a:solidFill>
                <a:srgbClr val="000000"/>
              </a:solidFill>
            </a:endParaRPr>
          </a:p>
          <a:p>
            <a:pPr marL="227013" indent="-212725">
              <a:buClr>
                <a:sysClr val="windowText" lastClr="000000"/>
              </a:buClr>
              <a:defRPr/>
            </a:pPr>
            <a:r>
              <a:rPr lang="en-US" sz="1800" dirty="0">
                <a:solidFill>
                  <a:srgbClr val="000000"/>
                </a:solidFill>
              </a:rPr>
              <a:t>Parents are not allowed in the testing room with their child</a:t>
            </a:r>
          </a:p>
          <a:p>
            <a:endParaRPr lang="en-US" sz="1800" dirty="0"/>
          </a:p>
        </p:txBody>
      </p:sp>
    </p:spTree>
    <p:extLst>
      <p:ext uri="{BB962C8B-B14F-4D97-AF65-F5344CB8AC3E}">
        <p14:creationId xmlns:p14="http://schemas.microsoft.com/office/powerpoint/2010/main" val="41383725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23"/>
          <p:cNvSpPr txBox="1">
            <a:spLocks noGrp="1"/>
          </p:cNvSpPr>
          <p:nvPr>
            <p:ph type="title"/>
          </p:nvPr>
        </p:nvSpPr>
        <p:spPr>
          <a:prstGeom prst="rect">
            <a:avLst/>
          </a:prstGeom>
          <a:solidFill>
            <a:srgbClr val="488BC9"/>
          </a:solidFill>
          <a:ln>
            <a:noFill/>
          </a:ln>
        </p:spPr>
        <p:txBody>
          <a:bodyPr spcFirstLastPara="1" wrap="square" lIns="91425" tIns="91425" rIns="91425" bIns="91425" anchor="t" anchorCtr="0">
            <a:normAutofit/>
          </a:bodyPr>
          <a:lstStyle/>
          <a:p>
            <a:r>
              <a:rPr lang="en-US" dirty="0"/>
              <a:t>PearsonAccess</a:t>
            </a:r>
            <a:r>
              <a:rPr lang="en-US" baseline="30000" dirty="0"/>
              <a:t>next</a:t>
            </a:r>
            <a:endParaRPr baseline="30000" dirty="0"/>
          </a:p>
        </p:txBody>
      </p:sp>
    </p:spTree>
    <p:extLst>
      <p:ext uri="{BB962C8B-B14F-4D97-AF65-F5344CB8AC3E}">
        <p14:creationId xmlns:p14="http://schemas.microsoft.com/office/powerpoint/2010/main" val="34176723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900A3-9F62-48A6-8A73-FBEF16DF0DAE}"/>
              </a:ext>
            </a:extLst>
          </p:cNvPr>
          <p:cNvSpPr>
            <a:spLocks noGrp="1"/>
          </p:cNvSpPr>
          <p:nvPr>
            <p:ph type="title"/>
          </p:nvPr>
        </p:nvSpPr>
        <p:spPr/>
        <p:txBody>
          <a:bodyPr>
            <a:normAutofit/>
          </a:bodyPr>
          <a:lstStyle/>
          <a:p>
            <a:r>
              <a:rPr lang="en-US" sz="2800" dirty="0"/>
              <a:t>PearsonAccess</a:t>
            </a:r>
            <a:r>
              <a:rPr lang="en-US" sz="2800" baseline="30000" dirty="0"/>
              <a:t>next</a:t>
            </a:r>
            <a:r>
              <a:rPr lang="en-US" sz="2800" dirty="0"/>
              <a:t> Use</a:t>
            </a:r>
            <a:endParaRPr lang="en-US" sz="2800" baseline="30000" dirty="0"/>
          </a:p>
        </p:txBody>
      </p:sp>
      <p:sp>
        <p:nvSpPr>
          <p:cNvPr id="3" name="Content Placeholder 2">
            <a:extLst>
              <a:ext uri="{FF2B5EF4-FFF2-40B4-BE49-F238E27FC236}">
                <a16:creationId xmlns:a16="http://schemas.microsoft.com/office/drawing/2014/main" id="{0108899C-A8A8-4ACD-BC5D-91ADF93268A6}"/>
              </a:ext>
            </a:extLst>
          </p:cNvPr>
          <p:cNvSpPr>
            <a:spLocks noGrp="1"/>
          </p:cNvSpPr>
          <p:nvPr>
            <p:ph type="body" idx="1"/>
          </p:nvPr>
        </p:nvSpPr>
        <p:spPr>
          <a:xfrm>
            <a:off x="311702" y="1152475"/>
            <a:ext cx="8178029" cy="3034800"/>
          </a:xfrm>
        </p:spPr>
        <p:txBody>
          <a:bodyPr>
            <a:normAutofit/>
          </a:bodyPr>
          <a:lstStyle/>
          <a:p>
            <a:r>
              <a:rPr lang="en-US" sz="1800" dirty="0"/>
              <a:t>PAnext is used for student test data management (and accessing results) for both computer-based and accommodated paper-based testing</a:t>
            </a:r>
          </a:p>
          <a:p>
            <a:r>
              <a:rPr lang="en-US" sz="1800" dirty="0"/>
              <a:t>Short training modules are available for different PAnext activities</a:t>
            </a:r>
          </a:p>
        </p:txBody>
      </p:sp>
      <p:sp>
        <p:nvSpPr>
          <p:cNvPr id="7" name="Diagonal Stripe 6">
            <a:hlinkClick r:id="rId2"/>
            <a:extLst>
              <a:ext uri="{FF2B5EF4-FFF2-40B4-BE49-F238E27FC236}">
                <a16:creationId xmlns:a16="http://schemas.microsoft.com/office/drawing/2014/main" id="{B37F4457-4EF5-C96C-8975-D70BB4BB7C61}"/>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600" b="1" kern="0" dirty="0">
                <a:solidFill>
                  <a:prstClr val="black"/>
                </a:solidFill>
                <a:latin typeface="+mn-lt"/>
                <a:ea typeface="Roboto" panose="02000000000000000000" pitchFamily="2" charset="0"/>
                <a:cs typeface="Arial" panose="020B0604020202020204" pitchFamily="34" charset="0"/>
              </a:rPr>
              <a:t>PAnext User Guide</a:t>
            </a:r>
          </a:p>
        </p:txBody>
      </p:sp>
    </p:spTree>
    <p:extLst>
      <p:ext uri="{BB962C8B-B14F-4D97-AF65-F5344CB8AC3E}">
        <p14:creationId xmlns:p14="http://schemas.microsoft.com/office/powerpoint/2010/main" val="26785562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User Accounts</a:t>
            </a:r>
          </a:p>
        </p:txBody>
      </p:sp>
      <p:sp>
        <p:nvSpPr>
          <p:cNvPr id="5" name="Content Placeholder 4">
            <a:extLst>
              <a:ext uri="{FF2B5EF4-FFF2-40B4-BE49-F238E27FC236}">
                <a16:creationId xmlns:a16="http://schemas.microsoft.com/office/drawing/2014/main" id="{5F0E379B-2415-480F-B16D-2F8EF85F5C79}"/>
              </a:ext>
            </a:extLst>
          </p:cNvPr>
          <p:cNvSpPr>
            <a:spLocks noGrp="1"/>
          </p:cNvSpPr>
          <p:nvPr>
            <p:ph type="body" idx="1"/>
          </p:nvPr>
        </p:nvSpPr>
        <p:spPr/>
        <p:txBody>
          <a:bodyPr>
            <a:normAutofit/>
          </a:bodyPr>
          <a:lstStyle/>
          <a:p>
            <a:pPr marL="175022" indent="-175022">
              <a:buClr>
                <a:prstClr val="black"/>
              </a:buClr>
              <a:buSzPct val="115000"/>
              <a:defRPr/>
            </a:pPr>
            <a:r>
              <a:rPr lang="en-US" sz="1800" b="1" dirty="0">
                <a:solidFill>
                  <a:prstClr val="black"/>
                </a:solidFill>
                <a:cs typeface="Arial" charset="0"/>
              </a:rPr>
              <a:t>User Roles </a:t>
            </a:r>
            <a:r>
              <a:rPr lang="en-US" sz="1800" dirty="0">
                <a:solidFill>
                  <a:prstClr val="black"/>
                </a:solidFill>
                <a:cs typeface="Arial" charset="0"/>
              </a:rPr>
              <a:t>– assigned to PAnext users</a:t>
            </a:r>
          </a:p>
          <a:p>
            <a:pPr marL="175022" indent="-175022">
              <a:buClr>
                <a:prstClr val="black"/>
              </a:buClr>
              <a:buSzPct val="115000"/>
              <a:defRPr/>
            </a:pPr>
            <a:endParaRPr lang="en-US" sz="1800" dirty="0">
              <a:solidFill>
                <a:prstClr val="black"/>
              </a:solidFill>
              <a:cs typeface="Arial" charset="0"/>
            </a:endParaRPr>
          </a:p>
          <a:p>
            <a:pPr marL="175022" indent="-175022">
              <a:buClr>
                <a:prstClr val="black"/>
              </a:buClr>
              <a:buSzPct val="115000"/>
              <a:defRPr/>
            </a:pPr>
            <a:r>
              <a:rPr lang="en-US" sz="1800" b="1" dirty="0">
                <a:solidFill>
                  <a:prstClr val="black"/>
                </a:solidFill>
                <a:cs typeface="Arial" charset="0"/>
              </a:rPr>
              <a:t>Permissions</a:t>
            </a:r>
            <a:r>
              <a:rPr lang="en-US" sz="1800" dirty="0">
                <a:solidFill>
                  <a:prstClr val="black"/>
                </a:solidFill>
                <a:cs typeface="Arial" charset="0"/>
              </a:rPr>
              <a:t> - each user role contains permissions that determine which tasks the user can perform in PAnext</a:t>
            </a:r>
          </a:p>
          <a:p>
            <a:pPr marL="742938" lvl="1" indent="-285750">
              <a:buClr>
                <a:prstClr val="black"/>
              </a:buClr>
              <a:buSzPct val="115000"/>
              <a:buFont typeface="Arial" panose="020B0604020202020204" pitchFamily="34" charset="0"/>
              <a:buChar char="•"/>
              <a:defRPr/>
            </a:pPr>
            <a:r>
              <a:rPr lang="en-US" sz="1600" dirty="0">
                <a:solidFill>
                  <a:prstClr val="black"/>
                </a:solidFill>
                <a:latin typeface="+mn-lt"/>
                <a:cs typeface="Arial" charset="0"/>
              </a:rPr>
              <a:t>CMAS Test Administrators have the Test Administrator role which allows them to take the necessary actions in PAnext to administer CMAS tests</a:t>
            </a:r>
          </a:p>
        </p:txBody>
      </p:sp>
      <p:sp>
        <p:nvSpPr>
          <p:cNvPr id="7" name="Diagonal Stripe 6">
            <a:hlinkClick r:id="rId2"/>
            <a:extLst>
              <a:ext uri="{FF2B5EF4-FFF2-40B4-BE49-F238E27FC236}">
                <a16:creationId xmlns:a16="http://schemas.microsoft.com/office/drawing/2014/main" id="{0940EA15-AA43-0244-98AC-54EF9A9A070A}"/>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Arial" panose="020B0604020202020204" pitchFamily="34" charset="0"/>
              </a:rPr>
              <a:t>User Accounts Module</a:t>
            </a:r>
          </a:p>
        </p:txBody>
      </p:sp>
    </p:spTree>
    <p:extLst>
      <p:ext uri="{BB962C8B-B14F-4D97-AF65-F5344CB8AC3E}">
        <p14:creationId xmlns:p14="http://schemas.microsoft.com/office/powerpoint/2010/main" val="41012615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PAnext Basics</a:t>
            </a:r>
          </a:p>
        </p:txBody>
      </p:sp>
      <p:sp>
        <p:nvSpPr>
          <p:cNvPr id="6" name="Content Placeholder 1">
            <a:extLst>
              <a:ext uri="{FF2B5EF4-FFF2-40B4-BE49-F238E27FC236}">
                <a16:creationId xmlns:a16="http://schemas.microsoft.com/office/drawing/2014/main" id="{AB257514-189D-42B5-81FC-979F62B1791E}"/>
              </a:ext>
            </a:extLst>
          </p:cNvPr>
          <p:cNvSpPr txBox="1">
            <a:spLocks/>
          </p:cNvSpPr>
          <p:nvPr/>
        </p:nvSpPr>
        <p:spPr>
          <a:xfrm>
            <a:off x="523632" y="1148346"/>
            <a:ext cx="7479322" cy="3263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Change your view</a:t>
            </a:r>
          </a:p>
          <a:p>
            <a:pPr marL="0" indent="0">
              <a:buNone/>
            </a:pPr>
            <a:r>
              <a:rPr lang="en-US" sz="1800" dirty="0">
                <a:solidFill>
                  <a:schemeClr val="bg1"/>
                </a:solidFill>
                <a:highlight>
                  <a:srgbClr val="000000"/>
                </a:highlight>
              </a:rPr>
              <a:t>Colorado &gt; 2025 – 2026 &gt; CMAS Spring 2026     COLORADO (CO)</a:t>
            </a:r>
          </a:p>
          <a:p>
            <a:endParaRPr lang="en-US" sz="1800" dirty="0"/>
          </a:p>
          <a:p>
            <a:endParaRPr lang="en-US" sz="1800" dirty="0"/>
          </a:p>
          <a:p>
            <a:r>
              <a:rPr lang="en-US" sz="1800" dirty="0"/>
              <a:t>Menus</a:t>
            </a:r>
          </a:p>
        </p:txBody>
      </p:sp>
      <p:pic>
        <p:nvPicPr>
          <p:cNvPr id="19" name="Picture 18" descr="An image of the PAnext quick menus: Home, Setup, Testing, Reports, Support">
            <a:extLst>
              <a:ext uri="{FF2B5EF4-FFF2-40B4-BE49-F238E27FC236}">
                <a16:creationId xmlns:a16="http://schemas.microsoft.com/office/drawing/2014/main" id="{EC97DEE7-37D1-431B-898D-56B1F283DDAD}"/>
              </a:ext>
            </a:extLst>
          </p:cNvPr>
          <p:cNvPicPr>
            <a:picLocks noChangeAspect="1"/>
          </p:cNvPicPr>
          <p:nvPr/>
        </p:nvPicPr>
        <p:blipFill rotWithShape="1">
          <a:blip r:embed="rId2"/>
          <a:srcRect t="49624"/>
          <a:stretch/>
        </p:blipFill>
        <p:spPr>
          <a:xfrm>
            <a:off x="2916416" y="2374922"/>
            <a:ext cx="2457450" cy="334684"/>
          </a:xfrm>
          <a:prstGeom prst="rect">
            <a:avLst/>
          </a:prstGeom>
          <a:ln>
            <a:noFill/>
          </a:ln>
          <a:effectLst>
            <a:outerShdw blurRad="50800" dist="38100" dir="2700000" algn="tl" rotWithShape="0">
              <a:prstClr val="black">
                <a:alpha val="40000"/>
              </a:prstClr>
            </a:outerShdw>
          </a:effectLst>
        </p:spPr>
      </p:pic>
      <p:grpSp>
        <p:nvGrpSpPr>
          <p:cNvPr id="23" name="Group 22" descr="A description box pointing to a selected administration year, indicating CMAS and CoAlt administrations can be access back to 2013-2014. A second description box pointing to the selected organization, indicating organizations can be search for by name, or filtered by all types, the district, or school">
            <a:extLst>
              <a:ext uri="{FF2B5EF4-FFF2-40B4-BE49-F238E27FC236}">
                <a16:creationId xmlns:a16="http://schemas.microsoft.com/office/drawing/2014/main" id="{3F3BB480-6F4A-4C89-ABC6-BD0E069E8001}"/>
              </a:ext>
            </a:extLst>
          </p:cNvPr>
          <p:cNvGrpSpPr/>
          <p:nvPr/>
        </p:nvGrpSpPr>
        <p:grpSpPr>
          <a:xfrm>
            <a:off x="4145141" y="491706"/>
            <a:ext cx="4796677" cy="2129628"/>
            <a:chOff x="5604426" y="866214"/>
            <a:chExt cx="6395567" cy="2839503"/>
          </a:xfrm>
        </p:grpSpPr>
        <p:cxnSp>
          <p:nvCxnSpPr>
            <p:cNvPr id="13" name="Straight Arrow Connector 12">
              <a:extLst>
                <a:ext uri="{FF2B5EF4-FFF2-40B4-BE49-F238E27FC236}">
                  <a16:creationId xmlns:a16="http://schemas.microsoft.com/office/drawing/2014/main" id="{53BD6468-1FCE-4226-BD93-6A8674AC7134}"/>
                </a:ext>
              </a:extLst>
            </p:cNvPr>
            <p:cNvCxnSpPr/>
            <p:nvPr/>
          </p:nvCxnSpPr>
          <p:spPr>
            <a:xfrm flipH="1">
              <a:off x="5604426" y="1671830"/>
              <a:ext cx="842174" cy="572612"/>
            </a:xfrm>
            <a:prstGeom prst="straightConnector1">
              <a:avLst/>
            </a:prstGeom>
            <a:ln w="76200">
              <a:solidFill>
                <a:srgbClr val="5BCBD4"/>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B38747D-0D2C-495F-BD99-DBA6915788FA}"/>
                </a:ext>
              </a:extLst>
            </p:cNvPr>
            <p:cNvCxnSpPr>
              <a:cxnSpLocks/>
              <a:stCxn id="18" idx="1"/>
            </p:cNvCxnSpPr>
            <p:nvPr/>
          </p:nvCxnSpPr>
          <p:spPr>
            <a:xfrm flipH="1" flipV="1">
              <a:off x="8580709" y="2656101"/>
              <a:ext cx="487825" cy="586241"/>
            </a:xfrm>
            <a:prstGeom prst="straightConnector1">
              <a:avLst/>
            </a:prstGeom>
            <a:ln w="76200">
              <a:solidFill>
                <a:srgbClr val="5BCBD4"/>
              </a:solidFill>
              <a:tailEnd type="triangl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4CB53B0-0252-4C67-A258-0CCF5E88B9A3}"/>
                </a:ext>
              </a:extLst>
            </p:cNvPr>
            <p:cNvSpPr txBox="1"/>
            <p:nvPr/>
          </p:nvSpPr>
          <p:spPr>
            <a:xfrm>
              <a:off x="6446600" y="866214"/>
              <a:ext cx="2522722" cy="984885"/>
            </a:xfrm>
            <a:prstGeom prst="rect">
              <a:avLst/>
            </a:prstGeom>
            <a:solidFill>
              <a:schemeClr val="bg1"/>
            </a:solidFill>
            <a:ln w="57150">
              <a:solidFill>
                <a:srgbClr val="5BCBD4"/>
              </a:solidFill>
            </a:ln>
          </p:spPr>
          <p:txBody>
            <a:bodyPr wrap="square" rtlCol="0">
              <a:spAutoFit/>
            </a:bodyPr>
            <a:lstStyle/>
            <a:p>
              <a:pPr algn="ctr" defTabSz="342900"/>
              <a:r>
                <a:rPr lang="en-US" dirty="0">
                  <a:solidFill>
                    <a:prstClr val="black"/>
                  </a:solidFill>
                </a:rPr>
                <a:t>Administration:</a:t>
              </a:r>
            </a:p>
            <a:p>
              <a:pPr algn="ctr" defTabSz="342900"/>
              <a:r>
                <a:rPr lang="en-US" dirty="0">
                  <a:solidFill>
                    <a:prstClr val="black"/>
                  </a:solidFill>
                </a:rPr>
                <a:t>CMAS or CoAlt</a:t>
              </a:r>
            </a:p>
            <a:p>
              <a:pPr algn="ctr" defTabSz="342900"/>
              <a:r>
                <a:rPr lang="en-US" dirty="0">
                  <a:solidFill>
                    <a:prstClr val="black"/>
                  </a:solidFill>
                </a:rPr>
                <a:t>(back to 2013-2014)</a:t>
              </a:r>
            </a:p>
          </p:txBody>
        </p:sp>
        <p:grpSp>
          <p:nvGrpSpPr>
            <p:cNvPr id="16" name="Group 15">
              <a:extLst>
                <a:ext uri="{FF2B5EF4-FFF2-40B4-BE49-F238E27FC236}">
                  <a16:creationId xmlns:a16="http://schemas.microsoft.com/office/drawing/2014/main" id="{E2A1783E-FD1B-4718-A847-2531A59B71B4}"/>
                </a:ext>
              </a:extLst>
            </p:cNvPr>
            <p:cNvGrpSpPr/>
            <p:nvPr/>
          </p:nvGrpSpPr>
          <p:grpSpPr>
            <a:xfrm>
              <a:off x="9068534" y="2778968"/>
              <a:ext cx="2931459" cy="926749"/>
              <a:chOff x="8362521" y="3254678"/>
              <a:chExt cx="2931459" cy="926749"/>
            </a:xfrm>
          </p:grpSpPr>
          <p:pic>
            <p:nvPicPr>
              <p:cNvPr id="17" name="Picture 16">
                <a:extLst>
                  <a:ext uri="{FF2B5EF4-FFF2-40B4-BE49-F238E27FC236}">
                    <a16:creationId xmlns:a16="http://schemas.microsoft.com/office/drawing/2014/main" id="{8D17A1A2-A2B3-45F4-809A-F45841A2B278}"/>
                  </a:ext>
                </a:extLst>
              </p:cNvPr>
              <p:cNvPicPr>
                <a:picLocks noChangeAspect="1"/>
              </p:cNvPicPr>
              <p:nvPr/>
            </p:nvPicPr>
            <p:blipFill>
              <a:blip r:embed="rId3"/>
              <a:stretch>
                <a:fillRect/>
              </a:stretch>
            </p:blipFill>
            <p:spPr>
              <a:xfrm>
                <a:off x="8362521" y="3331446"/>
                <a:ext cx="2931459" cy="644568"/>
              </a:xfrm>
              <a:prstGeom prst="rect">
                <a:avLst/>
              </a:prstGeom>
            </p:spPr>
          </p:pic>
          <p:sp>
            <p:nvSpPr>
              <p:cNvPr id="18" name="TextBox 17">
                <a:extLst>
                  <a:ext uri="{FF2B5EF4-FFF2-40B4-BE49-F238E27FC236}">
                    <a16:creationId xmlns:a16="http://schemas.microsoft.com/office/drawing/2014/main" id="{AC5B6C4D-48F2-4914-B70C-33BB5E149000}"/>
                  </a:ext>
                </a:extLst>
              </p:cNvPr>
              <p:cNvSpPr txBox="1"/>
              <p:nvPr/>
            </p:nvSpPr>
            <p:spPr>
              <a:xfrm>
                <a:off x="8362521" y="3254678"/>
                <a:ext cx="2931456" cy="926749"/>
              </a:xfrm>
              <a:prstGeom prst="rect">
                <a:avLst/>
              </a:prstGeom>
              <a:noFill/>
              <a:ln w="57150">
                <a:solidFill>
                  <a:srgbClr val="5BCBD4"/>
                </a:solidFill>
              </a:ln>
            </p:spPr>
            <p:txBody>
              <a:bodyPr wrap="square" rtlCol="0">
                <a:spAutoFit/>
              </a:bodyPr>
              <a:lstStyle/>
              <a:p>
                <a:pPr algn="ctr" defTabSz="342900">
                  <a:spcAft>
                    <a:spcPts val="450"/>
                  </a:spcAft>
                </a:pPr>
                <a:r>
                  <a:rPr lang="en-US" dirty="0">
                    <a:solidFill>
                      <a:prstClr val="black"/>
                    </a:solidFill>
                  </a:rPr>
                  <a:t>Organization:</a:t>
                </a:r>
              </a:p>
              <a:p>
                <a:pPr algn="ctr" defTabSz="342900"/>
                <a:endParaRPr lang="en-US" sz="1050" dirty="0">
                  <a:solidFill>
                    <a:prstClr val="black"/>
                  </a:solidFill>
                </a:endParaRPr>
              </a:p>
              <a:p>
                <a:pPr algn="ctr" defTabSz="342900"/>
                <a:endParaRPr lang="en-US" sz="1050" dirty="0">
                  <a:solidFill>
                    <a:prstClr val="black"/>
                  </a:solidFill>
                </a:endParaRPr>
              </a:p>
            </p:txBody>
          </p:sp>
        </p:grpSp>
      </p:grpSp>
      <p:grpSp>
        <p:nvGrpSpPr>
          <p:cNvPr id="27" name="Group 26" descr="An image of the three PAnext menus with actions: Setup, Testing, and Reports">
            <a:extLst>
              <a:ext uri="{FF2B5EF4-FFF2-40B4-BE49-F238E27FC236}">
                <a16:creationId xmlns:a16="http://schemas.microsoft.com/office/drawing/2014/main" id="{CAB9C2F2-F2A5-4B45-B3FD-837086FBFC08}"/>
              </a:ext>
            </a:extLst>
          </p:cNvPr>
          <p:cNvGrpSpPr/>
          <p:nvPr/>
        </p:nvGrpSpPr>
        <p:grpSpPr>
          <a:xfrm>
            <a:off x="1739114" y="2762259"/>
            <a:ext cx="5048357" cy="2318714"/>
            <a:chOff x="1203664" y="3700525"/>
            <a:chExt cx="6731142" cy="3091618"/>
          </a:xfrm>
        </p:grpSpPr>
        <p:pic>
          <p:nvPicPr>
            <p:cNvPr id="5" name="Picture 4">
              <a:extLst>
                <a:ext uri="{FF2B5EF4-FFF2-40B4-BE49-F238E27FC236}">
                  <a16:creationId xmlns:a16="http://schemas.microsoft.com/office/drawing/2014/main" id="{2AB4E808-4DF5-490B-B9EE-2B4F2A3BAC92}"/>
                </a:ext>
              </a:extLst>
            </p:cNvPr>
            <p:cNvPicPr>
              <a:picLocks noChangeAspect="1"/>
            </p:cNvPicPr>
            <p:nvPr/>
          </p:nvPicPr>
          <p:blipFill>
            <a:blip r:embed="rId4"/>
            <a:stretch>
              <a:fillRect/>
            </a:stretch>
          </p:blipFill>
          <p:spPr>
            <a:xfrm>
              <a:off x="1203664" y="3714531"/>
              <a:ext cx="2130285" cy="3077612"/>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814D44AF-27BF-4341-B852-BFD46DB907E5}"/>
                </a:ext>
              </a:extLst>
            </p:cNvPr>
            <p:cNvPicPr>
              <a:picLocks noChangeAspect="1"/>
            </p:cNvPicPr>
            <p:nvPr/>
          </p:nvPicPr>
          <p:blipFill>
            <a:blip r:embed="rId5"/>
            <a:stretch>
              <a:fillRect/>
            </a:stretch>
          </p:blipFill>
          <p:spPr>
            <a:xfrm>
              <a:off x="3504093" y="3714531"/>
              <a:ext cx="2130284" cy="1572467"/>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E25BCFB6-5D96-46EB-AEF3-647E56314D1B}"/>
                </a:ext>
              </a:extLst>
            </p:cNvPr>
            <p:cNvPicPr>
              <a:picLocks noChangeAspect="1"/>
            </p:cNvPicPr>
            <p:nvPr/>
          </p:nvPicPr>
          <p:blipFill>
            <a:blip r:embed="rId6"/>
            <a:stretch>
              <a:fillRect/>
            </a:stretch>
          </p:blipFill>
          <p:spPr>
            <a:xfrm>
              <a:off x="5804521" y="3700525"/>
              <a:ext cx="2130285" cy="1851376"/>
            </a:xfrm>
            <a:prstGeom prst="rect">
              <a:avLst/>
            </a:prstGeom>
            <a:effectLst>
              <a:outerShdw blurRad="50800" dist="38100" dir="2700000" algn="tl" rotWithShape="0">
                <a:prstClr val="black">
                  <a:alpha val="40000"/>
                </a:prstClr>
              </a:outerShdw>
            </a:effectLst>
          </p:spPr>
        </p:pic>
      </p:grpSp>
      <p:sp>
        <p:nvSpPr>
          <p:cNvPr id="8" name="Diagonal Stripe 7">
            <a:hlinkClick r:id="rId7"/>
            <a:extLst>
              <a:ext uri="{FF2B5EF4-FFF2-40B4-BE49-F238E27FC236}">
                <a16:creationId xmlns:a16="http://schemas.microsoft.com/office/drawing/2014/main" id="{0D5D57E2-838F-2676-CD5C-9E03F26097EF}"/>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100" b="1" kern="0" dirty="0">
                <a:solidFill>
                  <a:prstClr val="black"/>
                </a:solidFill>
                <a:latin typeface="+mn-lt"/>
                <a:ea typeface="Roboto" panose="02000000000000000000" pitchFamily="2" charset="0"/>
                <a:cs typeface="Arial" panose="020B0604020202020204" pitchFamily="34" charset="0"/>
              </a:rPr>
              <a:t>Welcome to PAnext Module</a:t>
            </a:r>
          </a:p>
        </p:txBody>
      </p:sp>
    </p:spTree>
    <p:extLst>
      <p:ext uri="{BB962C8B-B14F-4D97-AF65-F5344CB8AC3E}">
        <p14:creationId xmlns:p14="http://schemas.microsoft.com/office/powerpoint/2010/main" val="24655418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52171F-0EAC-4EB5-9B60-FC9E1523BC25}"/>
              </a:ext>
            </a:extLst>
          </p:cNvPr>
          <p:cNvSpPr>
            <a:spLocks noGrp="1"/>
          </p:cNvSpPr>
          <p:nvPr>
            <p:ph type="title"/>
          </p:nvPr>
        </p:nvSpPr>
        <p:spPr/>
        <p:txBody>
          <a:bodyPr>
            <a:normAutofit/>
          </a:bodyPr>
          <a:lstStyle/>
          <a:p>
            <a:r>
              <a:rPr lang="en-US" sz="2800" dirty="0"/>
              <a:t>PAnext – Testing Actions</a:t>
            </a:r>
          </a:p>
        </p:txBody>
      </p:sp>
      <p:sp>
        <p:nvSpPr>
          <p:cNvPr id="2" name="Content Placeholder 1">
            <a:extLst>
              <a:ext uri="{FF2B5EF4-FFF2-40B4-BE49-F238E27FC236}">
                <a16:creationId xmlns:a16="http://schemas.microsoft.com/office/drawing/2014/main" id="{5D4F3A5A-7FD4-4288-BBD3-72B1158A0D8E}"/>
              </a:ext>
            </a:extLst>
          </p:cNvPr>
          <p:cNvSpPr>
            <a:spLocks noGrp="1"/>
          </p:cNvSpPr>
          <p:nvPr>
            <p:ph type="body" idx="1"/>
          </p:nvPr>
        </p:nvSpPr>
        <p:spPr>
          <a:xfrm>
            <a:off x="311702" y="953477"/>
            <a:ext cx="8487741" cy="3399692"/>
          </a:xfrm>
        </p:spPr>
        <p:txBody>
          <a:bodyPr numCol="1">
            <a:noAutofit/>
          </a:bodyPr>
          <a:lstStyle/>
          <a:p>
            <a:pPr marL="0" indent="0">
              <a:buNone/>
            </a:pPr>
            <a:r>
              <a:rPr lang="en-US" dirty="0"/>
              <a:t>As a Test Administrator, you will work with the following actions under the </a:t>
            </a:r>
            <a:r>
              <a:rPr lang="en-US" b="1" dirty="0"/>
              <a:t>Testing</a:t>
            </a:r>
            <a:r>
              <a:rPr lang="en-US" dirty="0"/>
              <a:t> menu:</a:t>
            </a:r>
          </a:p>
          <a:p>
            <a:pPr marL="0" indent="0">
              <a:buNone/>
            </a:pPr>
            <a:endParaRPr lang="en-US" sz="1400" dirty="0"/>
          </a:p>
          <a:p>
            <a:pPr marL="285750" indent="-285750"/>
            <a:r>
              <a:rPr lang="en-US" sz="1400" dirty="0"/>
              <a:t>Sessions</a:t>
            </a:r>
          </a:p>
          <a:p>
            <a:pPr marL="628650" lvl="1" indent="-285750">
              <a:buFont typeface="Arial" panose="020B0604020202020204" pitchFamily="34" charset="0"/>
              <a:buChar char="•"/>
            </a:pPr>
            <a:r>
              <a:rPr lang="en-US" dirty="0">
                <a:latin typeface="+mn-lt"/>
                <a:cs typeface="Arial" panose="020B0604020202020204" pitchFamily="34" charset="0"/>
              </a:rPr>
              <a:t>Locate and select the session(s) you will administer</a:t>
            </a:r>
          </a:p>
          <a:p>
            <a:pPr marL="285750" indent="-285750"/>
            <a:endParaRPr lang="en-US" sz="1400" dirty="0"/>
          </a:p>
          <a:p>
            <a:pPr marL="285750" indent="-285750"/>
            <a:r>
              <a:rPr lang="en-US" sz="1400" dirty="0"/>
              <a:t>Students in Sessions</a:t>
            </a:r>
          </a:p>
          <a:p>
            <a:pPr marL="628650" lvl="1" indent="-285750">
              <a:buFont typeface="Arial" panose="020B0604020202020204" pitchFamily="34" charset="0"/>
              <a:buChar char="•"/>
            </a:pPr>
            <a:r>
              <a:rPr lang="en-US" dirty="0">
                <a:solidFill>
                  <a:srgbClr val="FF0000"/>
                </a:solidFill>
                <a:latin typeface="+mn-lt"/>
                <a:cs typeface="Arial" panose="020B0604020202020204" pitchFamily="34" charset="0"/>
              </a:rPr>
              <a:t>Print Student Testing Tickets and Session Rosters</a:t>
            </a:r>
          </a:p>
          <a:p>
            <a:pPr marL="628650" lvl="1" indent="-285750">
              <a:buFont typeface="Arial" panose="020B0604020202020204" pitchFamily="34" charset="0"/>
              <a:buChar char="•"/>
            </a:pPr>
            <a:r>
              <a:rPr lang="en-US" dirty="0">
                <a:latin typeface="+mn-lt"/>
                <a:cs typeface="Arial" panose="020B0604020202020204" pitchFamily="34" charset="0"/>
              </a:rPr>
              <a:t>Verify special form assignment</a:t>
            </a:r>
          </a:p>
          <a:p>
            <a:pPr marL="628650" lvl="1" indent="-285750">
              <a:buFont typeface="Arial" panose="020B0604020202020204" pitchFamily="34" charset="0"/>
              <a:buChar char="•"/>
            </a:pPr>
            <a:r>
              <a:rPr lang="en-US" dirty="0">
                <a:latin typeface="+mn-lt"/>
                <a:cs typeface="Arial" panose="020B0604020202020204" pitchFamily="34" charset="0"/>
              </a:rPr>
              <a:t>Manage live testing</a:t>
            </a:r>
          </a:p>
          <a:p>
            <a:pPr marL="1085839" lvl="2" indent="-285750">
              <a:buFont typeface="Arial" panose="020B0604020202020204" pitchFamily="34" charset="0"/>
              <a:buChar char="•"/>
            </a:pPr>
            <a:r>
              <a:rPr lang="en-US" dirty="0">
                <a:latin typeface="+mn-lt"/>
                <a:cs typeface="Arial" panose="020B0604020202020204" pitchFamily="34" charset="0"/>
              </a:rPr>
              <a:t>Start sessions</a:t>
            </a:r>
          </a:p>
          <a:p>
            <a:pPr marL="1085839" lvl="2" indent="-285750">
              <a:buFont typeface="Arial" panose="020B0604020202020204" pitchFamily="34" charset="0"/>
              <a:buChar char="•"/>
            </a:pPr>
            <a:r>
              <a:rPr lang="en-US" dirty="0">
                <a:latin typeface="+mn-lt"/>
                <a:cs typeface="Arial" panose="020B0604020202020204" pitchFamily="34" charset="0"/>
              </a:rPr>
              <a:t>Unlock units</a:t>
            </a:r>
          </a:p>
          <a:p>
            <a:pPr marL="1085839" lvl="2" indent="-285750">
              <a:buFont typeface="Arial" panose="020B0604020202020204" pitchFamily="34" charset="0"/>
              <a:buChar char="•"/>
            </a:pPr>
            <a:r>
              <a:rPr lang="en-US" dirty="0">
                <a:latin typeface="+mn-lt"/>
                <a:cs typeface="Arial" panose="020B0604020202020204" pitchFamily="34" charset="0"/>
              </a:rPr>
              <a:t>Resume units</a:t>
            </a:r>
          </a:p>
        </p:txBody>
      </p:sp>
    </p:spTree>
    <p:extLst>
      <p:ext uri="{BB962C8B-B14F-4D97-AF65-F5344CB8AC3E}">
        <p14:creationId xmlns:p14="http://schemas.microsoft.com/office/powerpoint/2010/main" val="1408934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278539799a0_0_5"/>
          <p:cNvSpPr txBox="1">
            <a:spLocks noGrp="1"/>
          </p:cNvSpPr>
          <p:nvPr>
            <p:ph type="title"/>
          </p:nvPr>
        </p:nvSpPr>
        <p:spPr>
          <a:prstGeom prst="rect">
            <a:avLst/>
          </a:prstGeom>
        </p:spPr>
        <p:txBody>
          <a:bodyPr spcFirstLastPara="1" wrap="square" lIns="0" tIns="0" rIns="0" bIns="0" anchor="ctr" anchorCtr="0">
            <a:noAutofit/>
          </a:bodyPr>
          <a:lstStyle/>
          <a:p>
            <a:pPr lvl="0"/>
            <a:r>
              <a:rPr lang="en-US" sz="2000" dirty="0"/>
              <a:t>Do you know about educator involvement?</a:t>
            </a:r>
            <a:endParaRPr sz="2000" dirty="0">
              <a:latin typeface="+mj-lt"/>
            </a:endParaRPr>
          </a:p>
        </p:txBody>
      </p:sp>
      <p:sp>
        <p:nvSpPr>
          <p:cNvPr id="6" name="Google Shape;419;g278539799a0_0_5">
            <a:extLst>
              <a:ext uri="{FF2B5EF4-FFF2-40B4-BE49-F238E27FC236}">
                <a16:creationId xmlns:a16="http://schemas.microsoft.com/office/drawing/2014/main" id="{51D5EFCD-9948-9BEA-1B60-78EC8A1099FF}"/>
              </a:ext>
            </a:extLst>
          </p:cNvPr>
          <p:cNvSpPr txBox="1">
            <a:spLocks/>
          </p:cNvSpPr>
          <p:nvPr/>
        </p:nvSpPr>
        <p:spPr>
          <a:xfrm>
            <a:off x="311700" y="1049996"/>
            <a:ext cx="5056459" cy="30348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189" marR="0" lvl="0" indent="-330192" algn="l" rtl="0">
              <a:lnSpc>
                <a:spcPct val="115000"/>
              </a:lnSpc>
              <a:spcBef>
                <a:spcPts val="0"/>
              </a:spcBef>
              <a:spcAft>
                <a:spcPts val="0"/>
              </a:spcAft>
              <a:buClr>
                <a:schemeClr val="dk1"/>
              </a:buClr>
              <a:buSzPts val="1600"/>
              <a:buFont typeface="Arial" panose="020B0604020202020204" pitchFamily="34" charset="0"/>
              <a:buChar char="•"/>
              <a:defRPr sz="1600" b="0" i="0" u="none" strike="noStrike" cap="none">
                <a:solidFill>
                  <a:schemeClr val="dk1"/>
                </a:solidFill>
                <a:latin typeface="+mn-lt"/>
                <a:ea typeface="Roboto"/>
                <a:cs typeface="Arial" panose="020B0604020202020204" pitchFamily="34" charset="0"/>
                <a:sym typeface="Roboto"/>
              </a:defRPr>
            </a:lvl1pPr>
            <a:lvl2pPr marL="914377" marR="0" lvl="1"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566" marR="0" lvl="2"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754" marR="0" lvl="3"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5943" marR="0" lvl="4"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131" marR="0" lvl="5"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320" marR="0" lvl="6"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509" marR="0" lvl="7"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697" marR="0" lvl="8"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285750" indent="-285750">
              <a:spcAft>
                <a:spcPts val="600"/>
              </a:spcAft>
            </a:pPr>
            <a:r>
              <a:rPr lang="en-US" sz="1400" dirty="0"/>
              <a:t>CMAS assessments are developed by Colorado educators</a:t>
            </a:r>
          </a:p>
          <a:p>
            <a:pPr marL="285750" indent="-285750">
              <a:spcAft>
                <a:spcPts val="600"/>
              </a:spcAft>
            </a:pPr>
            <a:r>
              <a:rPr lang="en-US" sz="1400" dirty="0">
                <a:solidFill>
                  <a:schemeClr val="accent1"/>
                </a:solidFill>
              </a:rPr>
              <a:t>Colorado educators:</a:t>
            </a:r>
          </a:p>
          <a:p>
            <a:pPr marL="742950" lvl="1" indent="-285750">
              <a:spcAft>
                <a:spcPts val="600"/>
              </a:spcAft>
              <a:buFont typeface="Arial" panose="020B0604020202020204" pitchFamily="34" charset="0"/>
              <a:buChar char="•"/>
            </a:pPr>
            <a:r>
              <a:rPr lang="en-US" sz="1200" dirty="0">
                <a:latin typeface="+mn-lt"/>
              </a:rPr>
              <a:t>Write questions that appear on the CMAS tests</a:t>
            </a:r>
          </a:p>
          <a:p>
            <a:pPr marL="742950" lvl="1" indent="-285750">
              <a:spcAft>
                <a:spcPts val="600"/>
              </a:spcAft>
              <a:buFont typeface="Arial" panose="020B0604020202020204" pitchFamily="34" charset="0"/>
              <a:buChar char="•"/>
            </a:pPr>
            <a:r>
              <a:rPr lang="en-US" sz="1200" dirty="0">
                <a:latin typeface="+mn-lt"/>
              </a:rPr>
              <a:t>Review every question, passage, and simulation to ensure</a:t>
            </a:r>
          </a:p>
          <a:p>
            <a:pPr marL="1200150" lvl="2" indent="-285750">
              <a:spcAft>
                <a:spcPts val="600"/>
              </a:spcAft>
              <a:buFont typeface="Arial" panose="020B0604020202020204" pitchFamily="34" charset="0"/>
              <a:buChar char="•"/>
            </a:pPr>
            <a:r>
              <a:rPr lang="en-US" sz="1200" dirty="0">
                <a:latin typeface="+mn-lt"/>
              </a:rPr>
              <a:t>Alignment to the CAS </a:t>
            </a:r>
          </a:p>
          <a:p>
            <a:pPr marL="1200150" lvl="2" indent="-285750">
              <a:spcAft>
                <a:spcPts val="600"/>
              </a:spcAft>
              <a:buFont typeface="Arial" panose="020B0604020202020204" pitchFamily="34" charset="0"/>
              <a:buChar char="•"/>
            </a:pPr>
            <a:r>
              <a:rPr lang="en-US" sz="1200" dirty="0">
                <a:latin typeface="+mn-lt"/>
              </a:rPr>
              <a:t>Freedom from bias and sensitivity issues</a:t>
            </a:r>
          </a:p>
          <a:p>
            <a:pPr marL="742950" lvl="1" indent="-285750">
              <a:spcAft>
                <a:spcPts val="600"/>
              </a:spcAft>
              <a:buFont typeface="Arial" panose="020B0604020202020204" pitchFamily="34" charset="0"/>
              <a:buChar char="•"/>
            </a:pPr>
            <a:r>
              <a:rPr lang="en-US" sz="1200" dirty="0">
                <a:latin typeface="+mn-lt"/>
              </a:rPr>
              <a:t>Review student responses to determine how test questions are scored</a:t>
            </a:r>
          </a:p>
          <a:p>
            <a:pPr marL="742950" lvl="1" indent="-285750">
              <a:spcAft>
                <a:spcPts val="600"/>
              </a:spcAft>
              <a:buFont typeface="Arial" panose="020B0604020202020204" pitchFamily="34" charset="0"/>
              <a:buChar char="•"/>
            </a:pPr>
            <a:r>
              <a:rPr lang="en-US" sz="1200" dirty="0">
                <a:latin typeface="+mn-lt"/>
              </a:rPr>
              <a:t>Review student performance data associated with questions</a:t>
            </a:r>
          </a:p>
        </p:txBody>
      </p:sp>
      <p:pic>
        <p:nvPicPr>
          <p:cNvPr id="9" name="Picture 8" descr="Image of teachers working on social studies standard setting.">
            <a:extLst>
              <a:ext uri="{FF2B5EF4-FFF2-40B4-BE49-F238E27FC236}">
                <a16:creationId xmlns:a16="http://schemas.microsoft.com/office/drawing/2014/main" id="{3210D00C-8A65-4672-7CA0-7DAD8570D455}"/>
              </a:ext>
            </a:extLst>
          </p:cNvPr>
          <p:cNvPicPr>
            <a:picLocks noChangeAspect="1"/>
          </p:cNvPicPr>
          <p:nvPr/>
        </p:nvPicPr>
        <p:blipFill>
          <a:blip r:embed="rId3"/>
          <a:srcRect l="40230" t="15478" r="7603" b="25520"/>
          <a:stretch>
            <a:fillRect/>
          </a:stretch>
        </p:blipFill>
        <p:spPr>
          <a:xfrm>
            <a:off x="5608264" y="2155"/>
            <a:ext cx="1724793" cy="1463090"/>
          </a:xfrm>
          <a:prstGeom prst="rect">
            <a:avLst/>
          </a:prstGeom>
          <a:effectLst>
            <a:outerShdw blurRad="50800" dist="38100" dir="2700000" algn="tl" rotWithShape="0">
              <a:prstClr val="black">
                <a:alpha val="40000"/>
              </a:prstClr>
            </a:outerShdw>
          </a:effectLst>
        </p:spPr>
      </p:pic>
      <p:pic>
        <p:nvPicPr>
          <p:cNvPr id="8" name="Picture 7" descr="Image of teachers working on CoAlt social studies test development.">
            <a:extLst>
              <a:ext uri="{FF2B5EF4-FFF2-40B4-BE49-F238E27FC236}">
                <a16:creationId xmlns:a16="http://schemas.microsoft.com/office/drawing/2014/main" id="{D92F7296-8E48-6E5E-E5E1-0663C2FB4AAD}"/>
              </a:ext>
            </a:extLst>
          </p:cNvPr>
          <p:cNvPicPr>
            <a:picLocks noChangeAspect="1"/>
          </p:cNvPicPr>
          <p:nvPr/>
        </p:nvPicPr>
        <p:blipFill>
          <a:blip r:embed="rId4"/>
          <a:srcRect l="15435" t="17248" r="11492"/>
          <a:stretch>
            <a:fillRect/>
          </a:stretch>
        </p:blipFill>
        <p:spPr>
          <a:xfrm>
            <a:off x="7419208" y="0"/>
            <a:ext cx="1724792" cy="1464940"/>
          </a:xfrm>
          <a:prstGeom prst="rect">
            <a:avLst/>
          </a:prstGeom>
          <a:effectLst>
            <a:outerShdw blurRad="50800" dist="38100" dir="2700000" algn="tl" rotWithShape="0">
              <a:prstClr val="black">
                <a:alpha val="40000"/>
              </a:prstClr>
            </a:outerShdw>
          </a:effectLst>
        </p:spPr>
      </p:pic>
      <p:pic>
        <p:nvPicPr>
          <p:cNvPr id="10" name="Picture 2" descr="Two individuals smiling while working on laptops. The graphic overlay reads 'What's Up Wednesday - Colorado Tests by Colorado Teachers.'">
            <a:extLst>
              <a:ext uri="{FF2B5EF4-FFF2-40B4-BE49-F238E27FC236}">
                <a16:creationId xmlns:a16="http://schemas.microsoft.com/office/drawing/2014/main" id="{9EB09D7A-5A67-1584-5DBF-5D8426A29B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591"/>
          <a:stretch>
            <a:fillRect/>
          </a:stretch>
        </p:blipFill>
        <p:spPr bwMode="auto">
          <a:xfrm>
            <a:off x="5608264" y="1545490"/>
            <a:ext cx="3535735" cy="359801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7-Point Star 4">
            <a:extLst>
              <a:ext uri="{FF2B5EF4-FFF2-40B4-BE49-F238E27FC236}">
                <a16:creationId xmlns:a16="http://schemas.microsoft.com/office/drawing/2014/main" id="{48E49A1F-01B9-132E-1C35-31030AA19EFD}"/>
              </a:ext>
            </a:extLst>
          </p:cNvPr>
          <p:cNvSpPr/>
          <p:nvPr/>
        </p:nvSpPr>
        <p:spPr>
          <a:xfrm>
            <a:off x="5608264" y="4398577"/>
            <a:ext cx="2148370" cy="738664"/>
          </a:xfrm>
          <a:prstGeom prst="round1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b="1" dirty="0">
                <a:solidFill>
                  <a:schemeClr val="tx1"/>
                </a:solidFill>
              </a:rPr>
              <a:t>300 Colorado educators participated in 2025 alone!</a:t>
            </a:r>
          </a:p>
        </p:txBody>
      </p:sp>
      <p:pic>
        <p:nvPicPr>
          <p:cNvPr id="11" name="Picture 10" descr="QR code for Colorado Assessments Educator Database meeting sign up.">
            <a:extLst>
              <a:ext uri="{FF2B5EF4-FFF2-40B4-BE49-F238E27FC236}">
                <a16:creationId xmlns:a16="http://schemas.microsoft.com/office/drawing/2014/main" id="{DCCEFABB-816D-4058-AB83-F708142BCBD9}"/>
              </a:ext>
            </a:extLst>
          </p:cNvPr>
          <p:cNvPicPr>
            <a:picLocks noChangeAspect="1"/>
          </p:cNvPicPr>
          <p:nvPr/>
        </p:nvPicPr>
        <p:blipFill>
          <a:blip r:embed="rId6"/>
          <a:stretch>
            <a:fillRect/>
          </a:stretch>
        </p:blipFill>
        <p:spPr>
          <a:xfrm>
            <a:off x="420065" y="4082175"/>
            <a:ext cx="956225" cy="956225"/>
          </a:xfrm>
          <a:prstGeom prst="rect">
            <a:avLst/>
          </a:prstGeom>
        </p:spPr>
      </p:pic>
      <p:sp>
        <p:nvSpPr>
          <p:cNvPr id="7" name="Title 1">
            <a:extLst>
              <a:ext uri="{FF2B5EF4-FFF2-40B4-BE49-F238E27FC236}">
                <a16:creationId xmlns:a16="http://schemas.microsoft.com/office/drawing/2014/main" id="{DEDC355F-0A31-8EFC-4841-D586D3BDE664}"/>
              </a:ext>
            </a:extLst>
          </p:cNvPr>
          <p:cNvSpPr txBox="1">
            <a:spLocks/>
          </p:cNvSpPr>
          <p:nvPr/>
        </p:nvSpPr>
        <p:spPr>
          <a:xfrm>
            <a:off x="1484655" y="4454858"/>
            <a:ext cx="3883504" cy="457200"/>
          </a:xfrm>
          <a:prstGeom prst="rect">
            <a:avLst/>
          </a:prstGeom>
          <a:solidFill>
            <a:schemeClr val="bg1"/>
          </a:solid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mn-lt"/>
                <a:ea typeface="Roboto"/>
                <a:cs typeface="Arial" panose="020B0604020202020204" pitchFamily="34" charset="0"/>
                <a:sym typeface="Roboto"/>
              </a:defRPr>
            </a:lvl1pPr>
            <a:lvl2pPr marR="0" lvl="1"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9pPr>
          </a:lstStyle>
          <a:p>
            <a:pPr algn="ctr"/>
            <a:r>
              <a:rPr lang="en-US" sz="1400" dirty="0"/>
              <a:t>Sign up to receive invites to meetings!</a:t>
            </a:r>
            <a:br>
              <a:rPr lang="en-US" sz="1400" dirty="0"/>
            </a:br>
            <a:r>
              <a:rPr lang="en-US" sz="1400" dirty="0">
                <a:hlinkClick r:id="rId7"/>
              </a:rPr>
              <a:t>https://coassessments.com/educatordatabase</a:t>
            </a:r>
            <a:r>
              <a:rPr lang="en-US" sz="1400" dirty="0"/>
              <a:t>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25"/>
          <p:cNvSpPr txBox="1">
            <a:spLocks noGrp="1"/>
          </p:cNvSpPr>
          <p:nvPr>
            <p:ph type="title"/>
          </p:nvPr>
        </p:nvSpPr>
        <p:spPr>
          <a:prstGeom prst="rect">
            <a:avLst/>
          </a:prstGeom>
          <a:solidFill>
            <a:srgbClr val="488BC9"/>
          </a:solidFill>
          <a:ln>
            <a:noFill/>
          </a:ln>
        </p:spPr>
        <p:txBody>
          <a:bodyPr spcFirstLastPara="1" wrap="square" lIns="91425" tIns="91425" rIns="91425" bIns="91425" anchor="t" anchorCtr="0">
            <a:normAutofit/>
          </a:bodyPr>
          <a:lstStyle/>
          <a:p>
            <a:r>
              <a:rPr lang="en-US" dirty="0"/>
              <a:t>Before Testing</a:t>
            </a:r>
            <a:endParaRPr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Student Readiness</a:t>
            </a:r>
          </a:p>
        </p:txBody>
      </p:sp>
      <p:sp>
        <p:nvSpPr>
          <p:cNvPr id="5" name="Content Placeholder 4">
            <a:extLst>
              <a:ext uri="{FF2B5EF4-FFF2-40B4-BE49-F238E27FC236}">
                <a16:creationId xmlns:a16="http://schemas.microsoft.com/office/drawing/2014/main" id="{207DBC54-8DA6-4ACC-A897-ED3F0DC13CDA}"/>
              </a:ext>
            </a:extLst>
          </p:cNvPr>
          <p:cNvSpPr>
            <a:spLocks noGrp="1"/>
          </p:cNvSpPr>
          <p:nvPr>
            <p:ph type="body" idx="1"/>
          </p:nvPr>
        </p:nvSpPr>
        <p:spPr/>
        <p:txBody>
          <a:bodyPr>
            <a:noAutofit/>
          </a:bodyPr>
          <a:lstStyle/>
          <a:p>
            <a:pPr marL="285750" indent="-285750">
              <a:lnSpc>
                <a:spcPct val="100000"/>
              </a:lnSpc>
              <a:buClr>
                <a:sysClr val="windowText" lastClr="000000"/>
              </a:buClr>
              <a:buFont typeface="Arial" panose="020B0604020202020204" pitchFamily="34" charset="0"/>
              <a:buChar char="•"/>
              <a:defRPr/>
            </a:pPr>
            <a:r>
              <a:rPr lang="en-US" dirty="0">
                <a:solidFill>
                  <a:sysClr val="windowText" lastClr="000000"/>
                </a:solidFill>
              </a:rPr>
              <a:t>Student practice resources are available on the Colorado Assessments Portal</a:t>
            </a:r>
          </a:p>
          <a:p>
            <a:pPr lvl="1">
              <a:lnSpc>
                <a:spcPct val="100000"/>
              </a:lnSpc>
              <a:buClr>
                <a:sysClr val="windowText" lastClr="000000"/>
              </a:buClr>
              <a:buFont typeface="Arial" panose="020B0604020202020204" pitchFamily="34" charset="0"/>
              <a:buChar char="•"/>
              <a:defRPr/>
            </a:pPr>
            <a:r>
              <a:rPr lang="en-US" dirty="0">
                <a:solidFill>
                  <a:sysClr val="windowText" lastClr="000000"/>
                </a:solidFill>
                <a:latin typeface="+mn-lt"/>
              </a:rPr>
              <a:t>Practice/released questions, passages, simulations</a:t>
            </a:r>
          </a:p>
          <a:p>
            <a:pPr lvl="1">
              <a:lnSpc>
                <a:spcPct val="100000"/>
              </a:lnSpc>
              <a:buClr>
                <a:sysClr val="windowText" lastClr="000000"/>
              </a:buClr>
              <a:buFont typeface="Arial" panose="020B0604020202020204" pitchFamily="34" charset="0"/>
              <a:buChar char="•"/>
              <a:defRPr/>
            </a:pPr>
            <a:r>
              <a:rPr lang="en-US" dirty="0">
                <a:solidFill>
                  <a:sysClr val="windowText" lastClr="000000"/>
                </a:solidFill>
                <a:latin typeface="+mn-lt"/>
              </a:rPr>
              <a:t>TestNav tutorial with a walk through of various item types and embedded tools</a:t>
            </a:r>
          </a:p>
          <a:p>
            <a:pPr marL="285750" indent="-285750">
              <a:lnSpc>
                <a:spcPct val="100000"/>
              </a:lnSpc>
              <a:buClr>
                <a:sysClr val="windowText" lastClr="000000"/>
              </a:buClr>
              <a:buFont typeface="Arial" panose="020B0604020202020204" pitchFamily="34" charset="0"/>
              <a:buChar char="•"/>
              <a:defRPr/>
            </a:pPr>
            <a:endParaRPr lang="en-US" sz="1400" dirty="0">
              <a:solidFill>
                <a:sysClr val="windowText" lastClr="000000"/>
              </a:solidFill>
            </a:endParaRPr>
          </a:p>
          <a:p>
            <a:pPr marL="285750" indent="-285750">
              <a:lnSpc>
                <a:spcPct val="100000"/>
              </a:lnSpc>
              <a:buClr>
                <a:sysClr val="windowText" lastClr="000000"/>
              </a:buClr>
              <a:buFont typeface="Arial" panose="020B0604020202020204" pitchFamily="34" charset="0"/>
              <a:buChar char="•"/>
              <a:defRPr/>
            </a:pPr>
            <a:r>
              <a:rPr lang="en-US" dirty="0">
                <a:solidFill>
                  <a:sysClr val="windowText" lastClr="000000"/>
                </a:solidFill>
              </a:rPr>
              <a:t>During testing, Test Administrators cannot help students with TestNav navigation and answering questions in test books</a:t>
            </a:r>
          </a:p>
          <a:p>
            <a:pPr lvl="1">
              <a:lnSpc>
                <a:spcPct val="100000"/>
              </a:lnSpc>
              <a:buClr>
                <a:sysClr val="windowText" lastClr="000000"/>
              </a:buClr>
              <a:buFont typeface="Arial" panose="020B0604020202020204" pitchFamily="34" charset="0"/>
              <a:buChar char="•"/>
              <a:defRPr/>
            </a:pPr>
            <a:r>
              <a:rPr lang="en-US" dirty="0">
                <a:solidFill>
                  <a:sysClr val="windowText" lastClr="000000"/>
                </a:solidFill>
                <a:latin typeface="+mn-lt"/>
              </a:rPr>
              <a:t>May not help with how to answer a question</a:t>
            </a:r>
          </a:p>
          <a:p>
            <a:pPr lvl="1">
              <a:lnSpc>
                <a:spcPct val="100000"/>
              </a:lnSpc>
              <a:buClr>
                <a:sysClr val="windowText" lastClr="000000"/>
              </a:buClr>
              <a:buFont typeface="Arial" panose="020B0604020202020204" pitchFamily="34" charset="0"/>
              <a:buChar char="•"/>
              <a:defRPr/>
            </a:pPr>
            <a:r>
              <a:rPr lang="en-US" dirty="0">
                <a:solidFill>
                  <a:sysClr val="windowText" lastClr="000000"/>
                </a:solidFill>
                <a:latin typeface="+mn-lt"/>
              </a:rPr>
              <a:t>May not show how to go to the next question or use the review screen</a:t>
            </a:r>
          </a:p>
          <a:p>
            <a:pPr lvl="1">
              <a:lnSpc>
                <a:spcPct val="100000"/>
              </a:lnSpc>
              <a:buClr>
                <a:sysClr val="windowText" lastClr="000000"/>
              </a:buClr>
              <a:buFont typeface="Arial" panose="020B0604020202020204" pitchFamily="34" charset="0"/>
              <a:buChar char="•"/>
              <a:defRPr/>
            </a:pPr>
            <a:r>
              <a:rPr lang="en-US" dirty="0">
                <a:solidFill>
                  <a:sysClr val="windowText" lastClr="000000"/>
                </a:solidFill>
                <a:latin typeface="+mn-lt"/>
              </a:rPr>
              <a:t>May not assist with drag and drop or other technology enhanced items</a:t>
            </a:r>
          </a:p>
          <a:p>
            <a:pPr marL="285750" indent="-285750">
              <a:lnSpc>
                <a:spcPct val="100000"/>
              </a:lnSpc>
              <a:buClr>
                <a:sysClr val="windowText" lastClr="000000"/>
              </a:buClr>
              <a:buFont typeface="Arial" panose="020B0604020202020204" pitchFamily="34" charset="0"/>
              <a:buChar char="•"/>
              <a:defRPr/>
            </a:pPr>
            <a:endParaRPr lang="en-US" sz="1400" dirty="0">
              <a:solidFill>
                <a:sysClr val="windowText" lastClr="000000"/>
              </a:solidFill>
            </a:endParaRPr>
          </a:p>
          <a:p>
            <a:pPr marL="285750" indent="-285750">
              <a:lnSpc>
                <a:spcPct val="100000"/>
              </a:lnSpc>
              <a:buClr>
                <a:sysClr val="windowText" lastClr="000000"/>
              </a:buClr>
              <a:buFont typeface="Arial" panose="020B0604020202020204" pitchFamily="34" charset="0"/>
              <a:buChar char="•"/>
              <a:defRPr/>
            </a:pPr>
            <a:r>
              <a:rPr lang="en-US" dirty="0">
                <a:solidFill>
                  <a:sysClr val="windowText" lastClr="000000"/>
                </a:solidFill>
              </a:rPr>
              <a:t>Strongly recommend students are provided access to CPRs prior to testing</a:t>
            </a:r>
          </a:p>
          <a:p>
            <a:pPr lvl="1">
              <a:lnSpc>
                <a:spcPct val="100000"/>
              </a:lnSpc>
              <a:buClr>
                <a:sysClr val="windowText" lastClr="000000"/>
              </a:buClr>
              <a:buFont typeface="Arial" panose="020B0604020202020204" pitchFamily="34" charset="0"/>
              <a:buChar char="•"/>
              <a:defRPr/>
            </a:pPr>
            <a:r>
              <a:rPr lang="en-US" dirty="0">
                <a:solidFill>
                  <a:prstClr val="black"/>
                </a:solidFill>
                <a:latin typeface="+mn-lt"/>
                <a:ea typeface="ＭＳ Ｐゴシック" pitchFamily="34" charset="-128"/>
              </a:rPr>
              <a:t>Includes</a:t>
            </a:r>
            <a:r>
              <a:rPr lang="en-US" dirty="0">
                <a:solidFill>
                  <a:sysClr val="windowText" lastClr="000000"/>
                </a:solidFill>
                <a:latin typeface="+mn-lt"/>
              </a:rPr>
              <a:t> forms with accessibility features and accommodations</a:t>
            </a:r>
          </a:p>
        </p:txBody>
      </p:sp>
      <p:sp>
        <p:nvSpPr>
          <p:cNvPr id="6" name="Diagonal Stripe 5">
            <a:hlinkClick r:id="rId2"/>
            <a:extLst>
              <a:ext uri="{FF2B5EF4-FFF2-40B4-BE49-F238E27FC236}">
                <a16:creationId xmlns:a16="http://schemas.microsoft.com/office/drawing/2014/main" id="{FE1E3C32-AB67-63BB-DD91-5A54D82FE16B}"/>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2800" b="1" kern="0" dirty="0">
                <a:solidFill>
                  <a:schemeClr val="tx1"/>
                </a:solidFill>
                <a:latin typeface="+mn-lt"/>
                <a:ea typeface="Roboto" panose="02000000000000000000" pitchFamily="2" charset="0"/>
                <a:cs typeface="Roboto" panose="02000000000000000000" pitchFamily="2" charset="0"/>
              </a:rPr>
              <a:t>CPRs</a:t>
            </a:r>
          </a:p>
        </p:txBody>
      </p:sp>
    </p:spTree>
    <p:extLst>
      <p:ext uri="{BB962C8B-B14F-4D97-AF65-F5344CB8AC3E}">
        <p14:creationId xmlns:p14="http://schemas.microsoft.com/office/powerpoint/2010/main" val="10843412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B84F-2391-4365-BFAC-A3990FF476B0}"/>
              </a:ext>
            </a:extLst>
          </p:cNvPr>
          <p:cNvSpPr>
            <a:spLocks noGrp="1"/>
          </p:cNvSpPr>
          <p:nvPr>
            <p:ph type="title"/>
          </p:nvPr>
        </p:nvSpPr>
        <p:spPr/>
        <p:txBody>
          <a:bodyPr>
            <a:normAutofit/>
          </a:bodyPr>
          <a:lstStyle/>
          <a:p>
            <a:r>
              <a:rPr lang="en-US" sz="2800" dirty="0"/>
              <a:t>Student Readiness Using the App</a:t>
            </a:r>
          </a:p>
        </p:txBody>
      </p:sp>
      <p:sp>
        <p:nvSpPr>
          <p:cNvPr id="4" name="Content Placeholder 1">
            <a:extLst>
              <a:ext uri="{FF2B5EF4-FFF2-40B4-BE49-F238E27FC236}">
                <a16:creationId xmlns:a16="http://schemas.microsoft.com/office/drawing/2014/main" id="{4AEA9DC6-59E6-4679-86C8-5F0A8E145140}"/>
              </a:ext>
            </a:extLst>
          </p:cNvPr>
          <p:cNvSpPr txBox="1">
            <a:spLocks/>
          </p:cNvSpPr>
          <p:nvPr/>
        </p:nvSpPr>
        <p:spPr>
          <a:xfrm>
            <a:off x="270627" y="991644"/>
            <a:ext cx="3879954" cy="34384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ct val="0"/>
              </a:spcBef>
              <a:spcAft>
                <a:spcPct val="0"/>
              </a:spcAft>
              <a:buNone/>
            </a:pPr>
            <a:r>
              <a:rPr lang="en-US" sz="1600" dirty="0">
                <a:solidFill>
                  <a:prstClr val="black"/>
                </a:solidFill>
                <a:ea typeface="ＭＳ Ｐゴシック" pitchFamily="34" charset="-128"/>
              </a:rPr>
              <a:t>Additional ways to access CBT CPRs:</a:t>
            </a:r>
          </a:p>
          <a:p>
            <a:pPr lvl="1" indent="-342900" fontAlgn="base">
              <a:lnSpc>
                <a:spcPct val="100000"/>
              </a:lnSpc>
              <a:spcBef>
                <a:spcPct val="0"/>
              </a:spcBef>
              <a:spcAft>
                <a:spcPct val="0"/>
              </a:spcAft>
              <a:buFont typeface="+mj-lt"/>
              <a:buAutoNum type="arabicPeriod"/>
            </a:pPr>
            <a:endParaRPr lang="en-US" sz="1600" dirty="0">
              <a:solidFill>
                <a:prstClr val="black"/>
              </a:solidFill>
              <a:ea typeface="ＭＳ Ｐゴシック" pitchFamily="34" charset="-128"/>
            </a:endParaRPr>
          </a:p>
          <a:p>
            <a:pPr lvl="1" fontAlgn="base">
              <a:lnSpc>
                <a:spcPct val="100000"/>
              </a:lnSpc>
              <a:spcBef>
                <a:spcPct val="0"/>
              </a:spcBef>
              <a:spcAft>
                <a:spcPct val="0"/>
              </a:spcAft>
            </a:pPr>
            <a:r>
              <a:rPr lang="en-US" sz="1400" dirty="0">
                <a:solidFill>
                  <a:prstClr val="black"/>
                </a:solidFill>
                <a:ea typeface="ＭＳ Ｐゴシック" pitchFamily="34" charset="-128"/>
              </a:rPr>
              <a:t>Open the TestNav App</a:t>
            </a:r>
          </a:p>
          <a:p>
            <a:pPr marL="900113" lvl="2" indent="-214313" fontAlgn="base">
              <a:lnSpc>
                <a:spcPct val="100000"/>
              </a:lnSpc>
              <a:spcBef>
                <a:spcPct val="0"/>
              </a:spcBef>
              <a:spcAft>
                <a:spcPct val="0"/>
              </a:spcAft>
            </a:pPr>
            <a:r>
              <a:rPr lang="en-US" sz="1400" dirty="0">
                <a:solidFill>
                  <a:prstClr val="black"/>
                </a:solidFill>
                <a:ea typeface="ＭＳ Ｐゴシック" pitchFamily="34" charset="-128"/>
              </a:rPr>
              <a:t>Navigate to “Colorado” sign in page</a:t>
            </a:r>
          </a:p>
          <a:p>
            <a:pPr marL="900113" lvl="2" indent="-214313" fontAlgn="base">
              <a:lnSpc>
                <a:spcPct val="100000"/>
              </a:lnSpc>
              <a:spcBef>
                <a:spcPct val="0"/>
              </a:spcBef>
              <a:spcAft>
                <a:spcPct val="0"/>
              </a:spcAft>
            </a:pPr>
            <a:r>
              <a:rPr lang="en-US" sz="1400" dirty="0">
                <a:solidFill>
                  <a:prstClr val="black"/>
                </a:solidFill>
                <a:ea typeface="ＭＳ Ｐゴシック" pitchFamily="34" charset="-128"/>
              </a:rPr>
              <a:t>Select “Practice Tests” link</a:t>
            </a:r>
          </a:p>
          <a:p>
            <a:pPr marL="214313" indent="-214313" fontAlgn="base">
              <a:lnSpc>
                <a:spcPct val="100000"/>
              </a:lnSpc>
              <a:spcBef>
                <a:spcPct val="0"/>
              </a:spcBef>
              <a:spcAft>
                <a:spcPct val="0"/>
              </a:spcAft>
            </a:pPr>
            <a:endParaRPr lang="en-US" sz="1400" dirty="0">
              <a:solidFill>
                <a:prstClr val="black"/>
              </a:solidFill>
              <a:ea typeface="ＭＳ Ｐゴシック" pitchFamily="34" charset="-128"/>
            </a:endParaRPr>
          </a:p>
          <a:p>
            <a:pPr marL="214313" indent="-214313" fontAlgn="base">
              <a:lnSpc>
                <a:spcPct val="100000"/>
              </a:lnSpc>
              <a:spcBef>
                <a:spcPct val="0"/>
              </a:spcBef>
              <a:spcAft>
                <a:spcPct val="0"/>
              </a:spcAft>
            </a:pPr>
            <a:r>
              <a:rPr lang="en-US" sz="1400" dirty="0">
                <a:solidFill>
                  <a:prstClr val="black"/>
                </a:solidFill>
                <a:ea typeface="ＭＳ Ｐゴシック" pitchFamily="34" charset="-128"/>
              </a:rPr>
              <a:t>OR</a:t>
            </a:r>
          </a:p>
          <a:p>
            <a:pPr marL="214313" indent="-214313" fontAlgn="base">
              <a:lnSpc>
                <a:spcPct val="100000"/>
              </a:lnSpc>
              <a:spcBef>
                <a:spcPct val="0"/>
              </a:spcBef>
              <a:spcAft>
                <a:spcPct val="0"/>
              </a:spcAft>
            </a:pPr>
            <a:endParaRPr lang="en-US" sz="1400" dirty="0">
              <a:solidFill>
                <a:prstClr val="black"/>
              </a:solidFill>
              <a:ea typeface="ＭＳ Ｐゴシック" pitchFamily="34" charset="-128"/>
            </a:endParaRPr>
          </a:p>
          <a:p>
            <a:pPr marL="900113" lvl="2" indent="-214313" fontAlgn="base">
              <a:lnSpc>
                <a:spcPct val="100000"/>
              </a:lnSpc>
              <a:spcBef>
                <a:spcPct val="0"/>
              </a:spcBef>
              <a:spcAft>
                <a:spcPct val="0"/>
              </a:spcAft>
            </a:pPr>
            <a:r>
              <a:rPr lang="en-US" sz="1400" dirty="0">
                <a:solidFill>
                  <a:prstClr val="black"/>
                </a:solidFill>
                <a:ea typeface="ＭＳ Ｐゴシック" pitchFamily="34" charset="-128"/>
              </a:rPr>
              <a:t>Login to TestNav using a student testing ticket printed from the PAnext Training Site</a:t>
            </a:r>
          </a:p>
          <a:p>
            <a:pPr marL="900113" lvl="2" indent="-214313" fontAlgn="base">
              <a:lnSpc>
                <a:spcPct val="100000"/>
              </a:lnSpc>
              <a:spcBef>
                <a:spcPct val="0"/>
              </a:spcBef>
              <a:spcAft>
                <a:spcPct val="0"/>
              </a:spcAft>
            </a:pPr>
            <a:r>
              <a:rPr lang="en-US" sz="1400" b="1" dirty="0">
                <a:solidFill>
                  <a:prstClr val="black"/>
                </a:solidFill>
                <a:ea typeface="ＭＳ Ｐゴシック" pitchFamily="34" charset="-128"/>
              </a:rPr>
              <a:t>Secure practice sessions must be setup in advance </a:t>
            </a:r>
            <a:r>
              <a:rPr lang="en-US" sz="1400" dirty="0">
                <a:solidFill>
                  <a:prstClr val="black"/>
                </a:solidFill>
                <a:ea typeface="ＭＳ Ｐゴシック" pitchFamily="34" charset="-128"/>
              </a:rPr>
              <a:t>by a District/School Assessment Coordinator</a:t>
            </a:r>
          </a:p>
          <a:p>
            <a:endParaRPr lang="en-US" sz="1600" dirty="0"/>
          </a:p>
        </p:txBody>
      </p:sp>
      <p:pic>
        <p:nvPicPr>
          <p:cNvPr id="9" name="Picture 8" descr="An image of the CMAS Practice Resources screen accessed through the TestNav app.">
            <a:extLst>
              <a:ext uri="{FF2B5EF4-FFF2-40B4-BE49-F238E27FC236}">
                <a16:creationId xmlns:a16="http://schemas.microsoft.com/office/drawing/2014/main" id="{1DAFCF96-41B1-EACC-7871-C997D09258C8}"/>
              </a:ext>
            </a:extLst>
          </p:cNvPr>
          <p:cNvPicPr>
            <a:picLocks noChangeAspect="1"/>
          </p:cNvPicPr>
          <p:nvPr/>
        </p:nvPicPr>
        <p:blipFill>
          <a:blip r:embed="rId2"/>
          <a:stretch>
            <a:fillRect/>
          </a:stretch>
        </p:blipFill>
        <p:spPr>
          <a:xfrm>
            <a:off x="6080735" y="1555708"/>
            <a:ext cx="2951947" cy="2032084"/>
          </a:xfrm>
          <a:prstGeom prst="rect">
            <a:avLst/>
          </a:prstGeom>
        </p:spPr>
      </p:pic>
      <p:pic>
        <p:nvPicPr>
          <p:cNvPr id="6" name="Picture 5" descr="An image of Colorado's TestNav sign in screen."/>
          <p:cNvPicPr>
            <a:picLocks noChangeAspect="1"/>
          </p:cNvPicPr>
          <p:nvPr/>
        </p:nvPicPr>
        <p:blipFill>
          <a:blip r:embed="rId3"/>
          <a:stretch>
            <a:fillRect/>
          </a:stretch>
        </p:blipFill>
        <p:spPr>
          <a:xfrm>
            <a:off x="4258621" y="2571750"/>
            <a:ext cx="1485044" cy="1086469"/>
          </a:xfrm>
          <a:prstGeom prst="rect">
            <a:avLst/>
          </a:prstGeom>
          <a:ln>
            <a:noFill/>
          </a:ln>
          <a:effectLst>
            <a:outerShdw blurRad="50800" dist="38100" dir="2700000" algn="tl" rotWithShape="0">
              <a:prstClr val="black">
                <a:alpha val="40000"/>
              </a:prstClr>
            </a:outerShdw>
          </a:effectLst>
        </p:spPr>
      </p:pic>
      <p:pic>
        <p:nvPicPr>
          <p:cNvPr id="5" name="Picture 4" descr="An image of the Colorado program to select on the TestNav available customers screen.">
            <a:extLst>
              <a:ext uri="{FF2B5EF4-FFF2-40B4-BE49-F238E27FC236}">
                <a16:creationId xmlns:a16="http://schemas.microsoft.com/office/drawing/2014/main" id="{73F6C945-2F57-443D-A031-6F989860F67A}"/>
              </a:ext>
            </a:extLst>
          </p:cNvPr>
          <p:cNvPicPr>
            <a:picLocks noChangeAspect="1"/>
          </p:cNvPicPr>
          <p:nvPr/>
        </p:nvPicPr>
        <p:blipFill>
          <a:blip r:embed="rId4"/>
          <a:stretch>
            <a:fillRect/>
          </a:stretch>
        </p:blipFill>
        <p:spPr>
          <a:xfrm>
            <a:off x="4229190" y="1435304"/>
            <a:ext cx="1514475" cy="564356"/>
          </a:xfrm>
          <a:prstGeom prst="rect">
            <a:avLst/>
          </a:prstGeom>
          <a:ln w="3175">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62731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59AB-8A7E-4BDA-98F3-EC54D8588494}"/>
              </a:ext>
            </a:extLst>
          </p:cNvPr>
          <p:cNvSpPr>
            <a:spLocks noGrp="1"/>
          </p:cNvSpPr>
          <p:nvPr>
            <p:ph type="title"/>
          </p:nvPr>
        </p:nvSpPr>
        <p:spPr/>
        <p:txBody>
          <a:bodyPr>
            <a:normAutofit/>
          </a:bodyPr>
          <a:lstStyle/>
          <a:p>
            <a:r>
              <a:rPr lang="en-US" sz="2800" dirty="0"/>
              <a:t>Accessibility Features and Accommodations</a:t>
            </a:r>
          </a:p>
        </p:txBody>
      </p:sp>
      <p:sp>
        <p:nvSpPr>
          <p:cNvPr id="3" name="Content Placeholder 2">
            <a:extLst>
              <a:ext uri="{FF2B5EF4-FFF2-40B4-BE49-F238E27FC236}">
                <a16:creationId xmlns:a16="http://schemas.microsoft.com/office/drawing/2014/main" id="{F3DE0895-CA66-4DD3-8E9A-AB502B12C315}"/>
              </a:ext>
            </a:extLst>
          </p:cNvPr>
          <p:cNvSpPr>
            <a:spLocks noGrp="1"/>
          </p:cNvSpPr>
          <p:nvPr>
            <p:ph type="body" idx="1"/>
          </p:nvPr>
        </p:nvSpPr>
        <p:spPr/>
        <p:txBody>
          <a:bodyPr>
            <a:normAutofit fontScale="92500" lnSpcReduction="20000"/>
          </a:bodyPr>
          <a:lstStyle/>
          <a:p>
            <a:pPr marL="0" indent="0">
              <a:spcBef>
                <a:spcPts val="200"/>
              </a:spcBef>
              <a:spcAft>
                <a:spcPts val="200"/>
              </a:spcAft>
              <a:buClrTx/>
              <a:buSzPct val="100000"/>
              <a:buNone/>
              <a:defRPr/>
            </a:pPr>
            <a:r>
              <a:rPr lang="en-US" sz="1800" dirty="0">
                <a:solidFill>
                  <a:prstClr val="black"/>
                </a:solidFill>
              </a:rPr>
              <a:t>To prepare for providing accommodations:</a:t>
            </a:r>
          </a:p>
          <a:p>
            <a:pPr marL="342900" indent="-342900">
              <a:spcBef>
                <a:spcPts val="200"/>
              </a:spcBef>
              <a:spcAft>
                <a:spcPts val="200"/>
              </a:spcAft>
              <a:buClrTx/>
              <a:buSzPct val="100000"/>
              <a:defRPr/>
            </a:pPr>
            <a:r>
              <a:rPr lang="en-US" sz="1800" dirty="0">
                <a:solidFill>
                  <a:prstClr val="black"/>
                </a:solidFill>
              </a:rPr>
              <a:t>Administer </a:t>
            </a:r>
            <a:r>
              <a:rPr lang="en-US" sz="1800" dirty="0">
                <a:solidFill>
                  <a:prstClr val="black"/>
                </a:solidFill>
                <a:hlinkClick r:id="rId2"/>
              </a:rPr>
              <a:t>student practice resources</a:t>
            </a:r>
            <a:r>
              <a:rPr lang="en-US" sz="1800" dirty="0">
                <a:solidFill>
                  <a:prstClr val="black"/>
                </a:solidFill>
              </a:rPr>
              <a:t> to students</a:t>
            </a:r>
          </a:p>
          <a:p>
            <a:pPr marL="342900" indent="-342900">
              <a:spcBef>
                <a:spcPts val="200"/>
              </a:spcBef>
              <a:spcAft>
                <a:spcPts val="200"/>
              </a:spcAft>
              <a:buSzPct val="100000"/>
              <a:defRPr/>
            </a:pPr>
            <a:r>
              <a:rPr lang="en-US" sz="1800" dirty="0">
                <a:solidFill>
                  <a:prstClr val="black"/>
                </a:solidFill>
              </a:rPr>
              <a:t>Review resources:</a:t>
            </a:r>
          </a:p>
          <a:p>
            <a:pPr marL="800100" lvl="2" indent="-342900">
              <a:spcBef>
                <a:spcPts val="200"/>
              </a:spcBef>
              <a:spcAft>
                <a:spcPts val="200"/>
              </a:spcAft>
              <a:buSzPct val="100000"/>
              <a:buFont typeface="Arial" panose="020B0604020202020204" pitchFamily="34" charset="0"/>
              <a:buChar char="•"/>
              <a:defRPr/>
            </a:pPr>
            <a:r>
              <a:rPr lang="en-US" i="1" dirty="0">
                <a:solidFill>
                  <a:prstClr val="black"/>
                </a:solidFill>
                <a:latin typeface="+mn-lt"/>
                <a:cs typeface="Arial" panose="020B0604020202020204" pitchFamily="34" charset="0"/>
                <a:hlinkClick r:id="rId3"/>
              </a:rPr>
              <a:t>Section 6.0 </a:t>
            </a:r>
            <a:r>
              <a:rPr lang="en-US" dirty="0">
                <a:solidFill>
                  <a:prstClr val="black"/>
                </a:solidFill>
                <a:latin typeface="+mn-lt"/>
                <a:cs typeface="Arial" panose="020B0604020202020204" pitchFamily="34" charset="0"/>
                <a:hlinkClick r:id="rId3"/>
              </a:rPr>
              <a:t>in the </a:t>
            </a:r>
            <a:r>
              <a:rPr lang="en-US" i="1" dirty="0">
                <a:solidFill>
                  <a:prstClr val="black"/>
                </a:solidFill>
                <a:latin typeface="+mn-lt"/>
                <a:cs typeface="Arial" panose="020B0604020202020204" pitchFamily="34" charset="0"/>
                <a:hlinkClick r:id="rId3"/>
              </a:rPr>
              <a:t>Spring 2026 CMAS and CoAlt Procedures Manual</a:t>
            </a:r>
            <a:endParaRPr lang="en-US" dirty="0">
              <a:solidFill>
                <a:prstClr val="black"/>
              </a:solidFill>
              <a:latin typeface="+mn-lt"/>
              <a:cs typeface="Arial" panose="020B0604020202020204" pitchFamily="34" charset="0"/>
            </a:endParaRPr>
          </a:p>
          <a:p>
            <a:pPr marL="800100" lvl="2" indent="-342900">
              <a:spcBef>
                <a:spcPts val="200"/>
              </a:spcBef>
              <a:spcAft>
                <a:spcPts val="200"/>
              </a:spcAft>
              <a:buSzPct val="100000"/>
              <a:buFont typeface="Arial" panose="020B0604020202020204" pitchFamily="34" charset="0"/>
              <a:buChar char="•"/>
              <a:defRPr/>
            </a:pPr>
            <a:r>
              <a:rPr lang="en-US" dirty="0">
                <a:solidFill>
                  <a:prstClr val="black"/>
                </a:solidFill>
                <a:latin typeface="+mn-lt"/>
                <a:cs typeface="Arial" panose="020B0604020202020204" pitchFamily="34" charset="0"/>
                <a:hlinkClick r:id="rId4"/>
              </a:rPr>
              <a:t>CMAS Accessibility Features and Accommodations Trainings</a:t>
            </a:r>
            <a:endParaRPr lang="en-US" dirty="0">
              <a:solidFill>
                <a:prstClr val="black"/>
              </a:solidFill>
              <a:latin typeface="+mn-lt"/>
              <a:cs typeface="Arial" panose="020B0604020202020204" pitchFamily="34" charset="0"/>
            </a:endParaRPr>
          </a:p>
          <a:p>
            <a:pPr marL="342900" indent="-342900">
              <a:spcBef>
                <a:spcPts val="200"/>
              </a:spcBef>
              <a:spcAft>
                <a:spcPts val="200"/>
              </a:spcAft>
              <a:buSzPct val="100000"/>
              <a:defRPr/>
            </a:pPr>
            <a:r>
              <a:rPr lang="en-US" sz="1800" dirty="0">
                <a:solidFill>
                  <a:prstClr val="black"/>
                </a:solidFill>
              </a:rPr>
              <a:t>Auditory/signed presentation scripts – supervised early access to script for rehearsal, if applicable</a:t>
            </a:r>
          </a:p>
          <a:p>
            <a:pPr marL="342900" indent="-342900">
              <a:spcBef>
                <a:spcPts val="200"/>
              </a:spcBef>
              <a:spcAft>
                <a:spcPts val="200"/>
              </a:spcAft>
              <a:buSzPct val="100000"/>
              <a:defRPr/>
            </a:pPr>
            <a:r>
              <a:rPr lang="en-US" sz="1800" dirty="0">
                <a:solidFill>
                  <a:prstClr val="black"/>
                </a:solidFill>
              </a:rPr>
              <a:t>Confirm students with accommodations are testing in an appropriate environment</a:t>
            </a:r>
          </a:p>
          <a:p>
            <a:pPr marL="342900" indent="-342900">
              <a:spcBef>
                <a:spcPts val="200"/>
              </a:spcBef>
              <a:spcAft>
                <a:spcPts val="200"/>
              </a:spcAft>
              <a:buSzPct val="100000"/>
              <a:defRPr/>
            </a:pPr>
            <a:r>
              <a:rPr lang="en-US" sz="1800" dirty="0">
                <a:solidFill>
                  <a:prstClr val="black"/>
                </a:solidFill>
              </a:rPr>
              <a:t>On the “Students in Session” screen in PA</a:t>
            </a:r>
            <a:r>
              <a:rPr lang="en-US" sz="1800" baseline="30000" dirty="0">
                <a:solidFill>
                  <a:prstClr val="black"/>
                </a:solidFill>
              </a:rPr>
              <a:t>next</a:t>
            </a:r>
            <a:r>
              <a:rPr lang="en-US" sz="1800" dirty="0">
                <a:solidFill>
                  <a:prstClr val="black"/>
                </a:solidFill>
              </a:rPr>
              <a:t>, confirm the student has the correct form marker displayed on the screen (e.g., TTS, SPA TTS, AT)</a:t>
            </a:r>
          </a:p>
        </p:txBody>
      </p:sp>
      <p:sp>
        <p:nvSpPr>
          <p:cNvPr id="7" name="Diagonal Stripe 6">
            <a:hlinkClick r:id="rId4"/>
            <a:extLst>
              <a:ext uri="{FF2B5EF4-FFF2-40B4-BE49-F238E27FC236}">
                <a16:creationId xmlns:a16="http://schemas.microsoft.com/office/drawing/2014/main" id="{3514D44E-D255-7BE4-0BB8-F5F4D19B68FB}"/>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000" b="1" kern="0" dirty="0">
                <a:solidFill>
                  <a:prstClr val="black"/>
                </a:solidFill>
                <a:latin typeface="+mn-lt"/>
                <a:ea typeface="Roboto" panose="02000000000000000000" pitchFamily="2" charset="0"/>
                <a:cs typeface="Arial" panose="020B0604020202020204" pitchFamily="34" charset="0"/>
              </a:rPr>
              <a:t>Accommodations Training</a:t>
            </a:r>
          </a:p>
        </p:txBody>
      </p:sp>
    </p:spTree>
    <p:extLst>
      <p:ext uri="{BB962C8B-B14F-4D97-AF65-F5344CB8AC3E}">
        <p14:creationId xmlns:p14="http://schemas.microsoft.com/office/powerpoint/2010/main" val="42414532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7CCE0-1C82-D1E3-FF78-5C0FCEB57F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4C1DE0-54BE-7B2B-08D4-CA9F8839D095}"/>
              </a:ext>
            </a:extLst>
          </p:cNvPr>
          <p:cNvSpPr>
            <a:spLocks noGrp="1"/>
          </p:cNvSpPr>
          <p:nvPr>
            <p:ph type="title"/>
          </p:nvPr>
        </p:nvSpPr>
        <p:spPr/>
        <p:txBody>
          <a:bodyPr>
            <a:normAutofit/>
          </a:bodyPr>
          <a:lstStyle/>
          <a:p>
            <a:r>
              <a:rPr lang="en-US" sz="2800" dirty="0"/>
              <a:t>Test Administrator Access to Materials</a:t>
            </a:r>
          </a:p>
        </p:txBody>
      </p:sp>
      <p:sp>
        <p:nvSpPr>
          <p:cNvPr id="3" name="Content Placeholder 2">
            <a:extLst>
              <a:ext uri="{FF2B5EF4-FFF2-40B4-BE49-F238E27FC236}">
                <a16:creationId xmlns:a16="http://schemas.microsoft.com/office/drawing/2014/main" id="{FB98C7CA-2017-4A96-1DD3-9C39054D8B91}"/>
              </a:ext>
            </a:extLst>
          </p:cNvPr>
          <p:cNvSpPr>
            <a:spLocks noGrp="1"/>
          </p:cNvSpPr>
          <p:nvPr>
            <p:ph type="body" idx="1"/>
          </p:nvPr>
        </p:nvSpPr>
        <p:spPr>
          <a:xfrm>
            <a:off x="311702" y="961292"/>
            <a:ext cx="8487741" cy="3225983"/>
          </a:xfrm>
        </p:spPr>
        <p:txBody>
          <a:bodyPr>
            <a:noAutofit/>
          </a:bodyPr>
          <a:lstStyle/>
          <a:p>
            <a:pPr>
              <a:buClrTx/>
            </a:pPr>
            <a:r>
              <a:rPr lang="en-US" dirty="0"/>
              <a:t>Test Administrator access to test materials is only available on the day of testing</a:t>
            </a:r>
          </a:p>
          <a:p>
            <a:pPr marL="914400" lvl="1" indent="-288925">
              <a:buClrTx/>
              <a:buFont typeface="+mj-lt"/>
              <a:buAutoNum type="arabicPeriod"/>
            </a:pPr>
            <a:r>
              <a:rPr lang="en-US" dirty="0">
                <a:latin typeface="+mn-lt"/>
                <a:cs typeface="Arial" panose="020B0604020202020204" pitchFamily="34" charset="0"/>
              </a:rPr>
              <a:t>Check materials out using </a:t>
            </a:r>
            <a:r>
              <a:rPr lang="en-US" dirty="0">
                <a:solidFill>
                  <a:schemeClr val="tx1"/>
                </a:solidFill>
                <a:latin typeface="+mn-lt"/>
                <a:cs typeface="Arial" panose="020B0604020202020204" pitchFamily="34" charset="0"/>
              </a:rPr>
              <a:t>school chain-of-custody form</a:t>
            </a:r>
          </a:p>
          <a:p>
            <a:pPr marL="914400" lvl="1" indent="-288925">
              <a:buClrTx/>
              <a:buFont typeface="+mj-lt"/>
              <a:buAutoNum type="arabicPeriod"/>
            </a:pPr>
            <a:r>
              <a:rPr lang="en-US" dirty="0">
                <a:latin typeface="+mn-lt"/>
                <a:cs typeface="Arial" panose="020B0604020202020204" pitchFamily="34" charset="0"/>
              </a:rPr>
              <a:t>Administer assessment</a:t>
            </a:r>
          </a:p>
          <a:p>
            <a:pPr marL="914400" lvl="1" indent="-288925">
              <a:buClrTx/>
              <a:buFont typeface="+mj-lt"/>
              <a:buAutoNum type="arabicPeriod"/>
            </a:pPr>
            <a:r>
              <a:rPr lang="en-US" dirty="0">
                <a:latin typeface="+mn-lt"/>
                <a:cs typeface="Arial" panose="020B0604020202020204" pitchFamily="34" charset="0"/>
              </a:rPr>
              <a:t>Check materials in using school chain-of-custody form</a:t>
            </a:r>
          </a:p>
          <a:p>
            <a:pPr>
              <a:buClrTx/>
            </a:pPr>
            <a:endParaRPr lang="en-US" dirty="0"/>
          </a:p>
          <a:p>
            <a:pPr>
              <a:buClrTx/>
            </a:pPr>
            <a:r>
              <a:rPr lang="en-US" dirty="0"/>
              <a:t>There are early access exceptions for some accommodations</a:t>
            </a:r>
          </a:p>
          <a:p>
            <a:pPr lvl="1">
              <a:buClrTx/>
              <a:buFont typeface="Arial" panose="020B0604020202020204" pitchFamily="34" charset="0"/>
              <a:buChar char="•"/>
            </a:pPr>
            <a:r>
              <a:rPr lang="en-US" dirty="0">
                <a:latin typeface="+mn-lt"/>
                <a:cs typeface="Arial" panose="020B0604020202020204" pitchFamily="34" charset="0"/>
              </a:rPr>
              <a:t>See </a:t>
            </a:r>
            <a:r>
              <a:rPr lang="en-US" dirty="0">
                <a:latin typeface="+mn-lt"/>
                <a:cs typeface="Arial" panose="020B0604020202020204" pitchFamily="34" charset="0"/>
                <a:hlinkClick r:id="rId2"/>
              </a:rPr>
              <a:t>accommodations training information</a:t>
            </a:r>
            <a:endParaRPr lang="en-US" dirty="0">
              <a:latin typeface="+mn-lt"/>
              <a:cs typeface="Arial" panose="020B0604020202020204" pitchFamily="34" charset="0"/>
            </a:endParaRPr>
          </a:p>
          <a:p>
            <a:pPr>
              <a:buClrTx/>
            </a:pPr>
            <a:endParaRPr lang="en-US" dirty="0"/>
          </a:p>
          <a:p>
            <a:pPr>
              <a:buClrTx/>
            </a:pPr>
            <a:r>
              <a:rPr lang="en-US" dirty="0"/>
              <a:t>Secure test materials must:</a:t>
            </a:r>
          </a:p>
          <a:p>
            <a:pPr lvl="1">
              <a:buClrTx/>
              <a:buFont typeface="Arial" panose="020B0604020202020204" pitchFamily="34" charset="0"/>
              <a:buChar char="•"/>
            </a:pPr>
            <a:r>
              <a:rPr lang="en-US" dirty="0">
                <a:latin typeface="+mn-lt"/>
                <a:cs typeface="Arial" panose="020B0604020202020204" pitchFamily="34" charset="0"/>
              </a:rPr>
              <a:t>Not be removed from the school’s campus</a:t>
            </a:r>
          </a:p>
          <a:p>
            <a:pPr lvl="1">
              <a:buClrTx/>
              <a:buFont typeface="Arial" panose="020B0604020202020204" pitchFamily="34" charset="0"/>
              <a:buChar char="•"/>
            </a:pPr>
            <a:r>
              <a:rPr lang="en-US" dirty="0">
                <a:latin typeface="+mn-lt"/>
                <a:cs typeface="Arial" panose="020B0604020202020204" pitchFamily="34" charset="0"/>
              </a:rPr>
              <a:t>Never be left unattended</a:t>
            </a:r>
          </a:p>
          <a:p>
            <a:pPr lvl="1">
              <a:buClrTx/>
              <a:buFont typeface="Arial" panose="020B0604020202020204" pitchFamily="34" charset="0"/>
              <a:buChar char="•"/>
            </a:pPr>
            <a:r>
              <a:rPr lang="en-US" dirty="0">
                <a:latin typeface="+mn-lt"/>
                <a:cs typeface="Arial" panose="020B0604020202020204" pitchFamily="34" charset="0"/>
              </a:rPr>
              <a:t>Be secure while in the Test Administrator’s possession</a:t>
            </a:r>
          </a:p>
        </p:txBody>
      </p:sp>
    </p:spTree>
    <p:extLst>
      <p:ext uri="{BB962C8B-B14F-4D97-AF65-F5344CB8AC3E}">
        <p14:creationId xmlns:p14="http://schemas.microsoft.com/office/powerpoint/2010/main" val="2199217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60156-A6A9-9AE8-4FB1-B78D66A8D59B}"/>
              </a:ext>
            </a:extLst>
          </p:cNvPr>
          <p:cNvSpPr>
            <a:spLocks noGrp="1"/>
          </p:cNvSpPr>
          <p:nvPr>
            <p:ph type="title"/>
          </p:nvPr>
        </p:nvSpPr>
        <p:spPr/>
        <p:txBody>
          <a:bodyPr/>
          <a:lstStyle/>
          <a:p>
            <a:r>
              <a:rPr lang="en-US" sz="2800" dirty="0"/>
              <a:t>Tasks: One Week Before Testing</a:t>
            </a:r>
          </a:p>
        </p:txBody>
      </p:sp>
      <p:sp>
        <p:nvSpPr>
          <p:cNvPr id="3" name="Text Placeholder 2">
            <a:extLst>
              <a:ext uri="{FF2B5EF4-FFF2-40B4-BE49-F238E27FC236}">
                <a16:creationId xmlns:a16="http://schemas.microsoft.com/office/drawing/2014/main" id="{843CF893-1811-88F0-48AE-18B7853764C0}"/>
              </a:ext>
            </a:extLst>
          </p:cNvPr>
          <p:cNvSpPr>
            <a:spLocks noGrp="1"/>
          </p:cNvSpPr>
          <p:nvPr>
            <p:ph type="body" idx="1"/>
          </p:nvPr>
        </p:nvSpPr>
        <p:spPr/>
        <p:txBody>
          <a:bodyPr>
            <a:normAutofit/>
          </a:bodyPr>
          <a:lstStyle/>
          <a:p>
            <a:pPr marL="0" marR="0" lvl="0" indent="0" algn="l" defTabSz="914400" rtl="0" eaLnBrk="1" fontAlgn="auto" latinLnBrk="0" hangingPunct="1">
              <a:lnSpc>
                <a:spcPct val="90000"/>
              </a:lnSpc>
              <a:spcBef>
                <a:spcPts val="200"/>
              </a:spcBef>
              <a:spcAft>
                <a:spcPts val="200"/>
              </a:spcAft>
              <a:buClrTx/>
              <a:buSzPct val="100000"/>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ea typeface="+mn-ea"/>
                <a:cs typeface="+mn-cs"/>
              </a:rPr>
              <a:t>At least one week before testing:</a:t>
            </a:r>
          </a:p>
          <a:p>
            <a:pPr marL="450255" marR="0" lvl="0" indent="-450255" algn="l" defTabSz="914400" rtl="0" eaLnBrk="1" fontAlgn="auto" latinLnBrk="0" hangingPunct="1">
              <a:lnSpc>
                <a:spcPct val="90000"/>
              </a:lnSpc>
              <a:spcBef>
                <a:spcPts val="200"/>
              </a:spcBef>
              <a:spcAft>
                <a:spcPts val="200"/>
              </a:spcAft>
              <a:buClrTx/>
              <a:buSzPct val="125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ea typeface="+mn-ea"/>
              <a:cs typeface="+mn-cs"/>
            </a:endParaRPr>
          </a:p>
          <a:p>
            <a:pPr marL="450255" indent="-450255">
              <a:spcBef>
                <a:spcPts val="200"/>
              </a:spcBef>
              <a:spcAft>
                <a:spcPts val="200"/>
              </a:spcAft>
              <a:buClrTx/>
              <a:buSzPct val="125000"/>
              <a:buFont typeface="Arial" panose="020B0604020202020204" pitchFamily="34" charset="0"/>
              <a:buChar char="•"/>
              <a:defRPr/>
            </a:pPr>
            <a:r>
              <a:rPr lang="en-US" sz="1800" dirty="0">
                <a:solidFill>
                  <a:prstClr val="black"/>
                </a:solidFill>
              </a:rPr>
              <a:t>Review the </a:t>
            </a:r>
            <a:r>
              <a:rPr lang="en-US" sz="1800" i="1" dirty="0">
                <a:solidFill>
                  <a:prstClr val="black"/>
                </a:solidFill>
              </a:rPr>
              <a:t>Test Administrator Manual </a:t>
            </a:r>
            <a:r>
              <a:rPr lang="en-US" sz="1800" dirty="0">
                <a:solidFill>
                  <a:prstClr val="black"/>
                </a:solidFill>
              </a:rPr>
              <a:t>and attend training to understand policies and instructions for the spring 2026 test administration</a:t>
            </a:r>
          </a:p>
          <a:p>
            <a:pPr marL="450255" indent="-450255">
              <a:spcBef>
                <a:spcPts val="200"/>
              </a:spcBef>
              <a:spcAft>
                <a:spcPts val="200"/>
              </a:spcAft>
              <a:buClrTx/>
              <a:buSzPct val="125000"/>
              <a:buFont typeface="Arial" panose="020B0604020202020204" pitchFamily="34" charset="0"/>
              <a:buChar char="•"/>
              <a:defRPr/>
            </a:pPr>
            <a:r>
              <a:rPr lang="en-US" sz="1800" dirty="0">
                <a:solidFill>
                  <a:prstClr val="black"/>
                </a:solidFill>
              </a:rPr>
              <a:t>Sign the </a:t>
            </a:r>
            <a:r>
              <a:rPr lang="en-US" sz="1800" i="1" dirty="0">
                <a:solidFill>
                  <a:prstClr val="black"/>
                </a:solidFill>
                <a:hlinkClick r:id="rId2"/>
              </a:rPr>
              <a:t>CMAS and CoAlt Security Agreement</a:t>
            </a:r>
            <a:r>
              <a:rPr lang="en-US" sz="1800" dirty="0">
                <a:solidFill>
                  <a:prstClr val="black"/>
                </a:solidFill>
              </a:rPr>
              <a:t> form</a:t>
            </a:r>
          </a:p>
          <a:p>
            <a:pPr marL="450255" indent="-450255">
              <a:spcBef>
                <a:spcPts val="200"/>
              </a:spcBef>
              <a:spcAft>
                <a:spcPts val="200"/>
              </a:spcAft>
              <a:buClrTx/>
              <a:buSzPct val="125000"/>
              <a:buFont typeface="Arial" panose="020B0604020202020204" pitchFamily="34" charset="0"/>
              <a:buChar char="•"/>
              <a:defRPr/>
            </a:pPr>
            <a:r>
              <a:rPr lang="en-US" sz="1800" dirty="0">
                <a:solidFill>
                  <a:prstClr val="black"/>
                </a:solidFill>
              </a:rPr>
              <a:t>Prepare to administer accommodated tests, if necessary</a:t>
            </a:r>
          </a:p>
          <a:p>
            <a:pPr marL="450255" indent="-450255">
              <a:spcBef>
                <a:spcPts val="200"/>
              </a:spcBef>
              <a:spcAft>
                <a:spcPts val="200"/>
              </a:spcAft>
              <a:buClrTx/>
              <a:buSzPct val="125000"/>
              <a:buFont typeface="Arial" panose="020B0604020202020204" pitchFamily="34" charset="0"/>
              <a:buChar char="•"/>
              <a:defRPr/>
            </a:pPr>
            <a:r>
              <a:rPr lang="en-US" sz="1800" dirty="0">
                <a:solidFill>
                  <a:srgbClr val="FF0000"/>
                </a:solidFill>
              </a:rPr>
              <a:t>Ensure PAnext can be accessed</a:t>
            </a:r>
          </a:p>
          <a:p>
            <a:pPr marL="450255" indent="-450255">
              <a:spcBef>
                <a:spcPts val="200"/>
              </a:spcBef>
              <a:spcAft>
                <a:spcPts val="200"/>
              </a:spcAft>
              <a:buClrTx/>
              <a:buSzPct val="125000"/>
              <a:buFont typeface="Arial" panose="020B0604020202020204" pitchFamily="34" charset="0"/>
              <a:buChar char="•"/>
              <a:defRPr/>
            </a:pPr>
            <a:r>
              <a:rPr lang="en-US" sz="1800" dirty="0">
                <a:solidFill>
                  <a:srgbClr val="FF0000"/>
                </a:solidFill>
              </a:rPr>
              <a:t>Optional: Administer the</a:t>
            </a:r>
            <a:r>
              <a:rPr kumimoji="0" lang="en-US" sz="1800" b="0" i="0" u="none" strike="noStrike" kern="1200" cap="none" spc="0" normalizeH="0" baseline="0" noProof="0" dirty="0">
                <a:ln>
                  <a:noFill/>
                </a:ln>
                <a:solidFill>
                  <a:srgbClr val="FF0000"/>
                </a:solidFill>
                <a:effectLst/>
                <a:uLnTx/>
                <a:uFillTx/>
                <a:ea typeface="+mn-ea"/>
                <a:cs typeface="+mn-cs"/>
              </a:rPr>
              <a:t> </a:t>
            </a:r>
            <a:r>
              <a:rPr kumimoji="0" lang="en-US" sz="1800" b="0" i="0" u="none" strike="noStrike" kern="1200" cap="none" spc="0" normalizeH="0" baseline="0" noProof="0" dirty="0">
                <a:ln>
                  <a:noFill/>
                </a:ln>
                <a:solidFill>
                  <a:srgbClr val="FF0000"/>
                </a:solidFill>
                <a:effectLst/>
                <a:uLnTx/>
                <a:uFillTx/>
                <a:ea typeface="+mn-ea"/>
                <a:cs typeface="+mn-cs"/>
                <a:hlinkClick r:id="rId3"/>
              </a:rPr>
              <a:t>Colorado Practice Resources (CPRs)</a:t>
            </a:r>
            <a:endParaRPr kumimoji="0" lang="en-US" sz="1800" b="0" i="0" u="none" strike="noStrike" kern="1200" cap="none" spc="0" normalizeH="0" baseline="0" noProof="0" dirty="0">
              <a:ln>
                <a:noFill/>
              </a:ln>
              <a:solidFill>
                <a:srgbClr val="FF0000"/>
              </a:solidFill>
              <a:effectLst/>
              <a:uLnTx/>
              <a:uFillTx/>
              <a:ea typeface="+mn-ea"/>
              <a:cs typeface="+mn-cs"/>
            </a:endParaRPr>
          </a:p>
        </p:txBody>
      </p:sp>
    </p:spTree>
    <p:extLst>
      <p:ext uri="{BB962C8B-B14F-4D97-AF65-F5344CB8AC3E}">
        <p14:creationId xmlns:p14="http://schemas.microsoft.com/office/powerpoint/2010/main" val="28589624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9F314-B263-8780-077F-55656B5C85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C1659E-8CB7-7743-A687-2E9473408DD1}"/>
              </a:ext>
            </a:extLst>
          </p:cNvPr>
          <p:cNvSpPr>
            <a:spLocks noGrp="1"/>
          </p:cNvSpPr>
          <p:nvPr>
            <p:ph type="title"/>
          </p:nvPr>
        </p:nvSpPr>
        <p:spPr/>
        <p:txBody>
          <a:bodyPr/>
          <a:lstStyle/>
          <a:p>
            <a:r>
              <a:rPr lang="en-US" sz="2800" dirty="0"/>
              <a:t>Tasks: One Day Before Testing</a:t>
            </a:r>
          </a:p>
        </p:txBody>
      </p:sp>
      <p:sp>
        <p:nvSpPr>
          <p:cNvPr id="3" name="Text Placeholder 2">
            <a:extLst>
              <a:ext uri="{FF2B5EF4-FFF2-40B4-BE49-F238E27FC236}">
                <a16:creationId xmlns:a16="http://schemas.microsoft.com/office/drawing/2014/main" id="{70B68686-C1B3-B2F9-B3F6-B4DFE05C3A48}"/>
              </a:ext>
            </a:extLst>
          </p:cNvPr>
          <p:cNvSpPr>
            <a:spLocks noGrp="1"/>
          </p:cNvSpPr>
          <p:nvPr>
            <p:ph type="body" idx="1"/>
          </p:nvPr>
        </p:nvSpPr>
        <p:spPr/>
        <p:txBody>
          <a:bodyPr>
            <a:normAutofit/>
          </a:bodyPr>
          <a:lstStyle/>
          <a:p>
            <a:pPr marL="0" marR="0" lvl="0" indent="0" algn="l" defTabSz="914400" rtl="0" eaLnBrk="1" fontAlgn="auto" latinLnBrk="0" hangingPunct="1">
              <a:lnSpc>
                <a:spcPct val="90000"/>
              </a:lnSpc>
              <a:spcBef>
                <a:spcPts val="200"/>
              </a:spcBef>
              <a:spcAft>
                <a:spcPts val="200"/>
              </a:spcAft>
              <a:buClrTx/>
              <a:buSzPct val="100000"/>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ea typeface="+mn-ea"/>
                <a:cs typeface="+mn-cs"/>
              </a:rPr>
              <a:t>One </a:t>
            </a:r>
            <a:r>
              <a:rPr lang="en-US" sz="2000" kern="1200" dirty="0">
                <a:solidFill>
                  <a:prstClr val="black"/>
                </a:solidFill>
                <a:ea typeface="+mn-ea"/>
                <a:cs typeface="+mn-cs"/>
              </a:rPr>
              <a:t>day </a:t>
            </a:r>
            <a:r>
              <a:rPr kumimoji="0" lang="en-US" sz="2000" b="0" i="0" u="none" strike="noStrike" kern="1200" cap="none" spc="0" normalizeH="0" baseline="0" noProof="0" dirty="0">
                <a:ln>
                  <a:noFill/>
                </a:ln>
                <a:solidFill>
                  <a:prstClr val="black"/>
                </a:solidFill>
                <a:effectLst/>
                <a:uLnTx/>
                <a:uFillTx/>
                <a:ea typeface="+mn-ea"/>
                <a:cs typeface="+mn-cs"/>
              </a:rPr>
              <a:t>before testing:</a:t>
            </a:r>
          </a:p>
          <a:p>
            <a:pPr marL="450255" marR="0" lvl="0" indent="-450255" algn="l" defTabSz="914400" rtl="0" eaLnBrk="1" fontAlgn="auto" latinLnBrk="0" hangingPunct="1">
              <a:lnSpc>
                <a:spcPct val="90000"/>
              </a:lnSpc>
              <a:spcBef>
                <a:spcPts val="200"/>
              </a:spcBef>
              <a:spcAft>
                <a:spcPts val="200"/>
              </a:spcAft>
              <a:buClrTx/>
              <a:buSzPct val="125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ea typeface="+mn-ea"/>
              <a:cs typeface="+mn-cs"/>
            </a:endParaRPr>
          </a:p>
          <a:p>
            <a:pPr marL="342900" indent="-342900">
              <a:spcBef>
                <a:spcPts val="200"/>
              </a:spcBef>
              <a:spcAft>
                <a:spcPts val="200"/>
              </a:spcAft>
              <a:buClrTx/>
              <a:buSzPct val="125000"/>
              <a:buFont typeface="Arial" panose="020B0604020202020204" pitchFamily="34" charset="0"/>
              <a:buChar char="•"/>
              <a:defRPr/>
            </a:pPr>
            <a:r>
              <a:rPr lang="en-US" sz="1800" dirty="0">
                <a:solidFill>
                  <a:prstClr val="black"/>
                </a:solidFill>
              </a:rPr>
              <a:t>Prepare the testing environment</a:t>
            </a:r>
          </a:p>
          <a:p>
            <a:pPr marL="342900" indent="-342900">
              <a:spcBef>
                <a:spcPts val="200"/>
              </a:spcBef>
              <a:spcAft>
                <a:spcPts val="200"/>
              </a:spcAft>
              <a:buClrTx/>
              <a:buSzPct val="125000"/>
              <a:buFont typeface="Arial" panose="020B0604020202020204" pitchFamily="34" charset="0"/>
              <a:buChar char="•"/>
              <a:defRPr/>
            </a:pPr>
            <a:r>
              <a:rPr lang="en-US" sz="1800" dirty="0"/>
              <a:t>Ensure the spring 2026 administration instructions (TAM) are available</a:t>
            </a:r>
          </a:p>
          <a:p>
            <a:pPr marL="342900" indent="-342900">
              <a:spcBef>
                <a:spcPts val="200"/>
              </a:spcBef>
              <a:spcAft>
                <a:spcPts val="200"/>
              </a:spcAft>
              <a:buClrTx/>
              <a:buSzPct val="125000"/>
              <a:buFont typeface="Arial" panose="020B0604020202020204" pitchFamily="34" charset="0"/>
              <a:buChar char="•"/>
              <a:defRPr/>
            </a:pPr>
            <a:r>
              <a:rPr lang="en-US" sz="1800" dirty="0">
                <a:solidFill>
                  <a:srgbClr val="FF0000"/>
                </a:solidFill>
              </a:rPr>
              <a:t>Know when, where and how testing will take place</a:t>
            </a:r>
          </a:p>
          <a:p>
            <a:pPr marL="342900" indent="-342900">
              <a:spcBef>
                <a:spcPts val="200"/>
              </a:spcBef>
              <a:spcAft>
                <a:spcPts val="200"/>
              </a:spcAft>
              <a:buClrTx/>
              <a:buSzPct val="125000"/>
              <a:buFont typeface="Arial" panose="020B0604020202020204" pitchFamily="34" charset="0"/>
              <a:buChar char="•"/>
              <a:defRPr/>
            </a:pPr>
            <a:r>
              <a:rPr lang="en-US" sz="1800" dirty="0">
                <a:solidFill>
                  <a:srgbClr val="FF0000"/>
                </a:solidFill>
              </a:rPr>
              <a:t>Arrange for school-supplied materials (e.g., scratch paper, calculators)</a:t>
            </a:r>
            <a:endParaRPr kumimoji="0" lang="en-US" sz="1800" b="0" i="0" u="none" strike="noStrike" kern="1200" cap="none" spc="0" normalizeH="0" baseline="0" noProof="0" dirty="0">
              <a:ln>
                <a:noFill/>
              </a:ln>
              <a:solidFill>
                <a:srgbClr val="FF0000"/>
              </a:solidFill>
              <a:effectLst/>
              <a:uLnTx/>
              <a:uFillTx/>
              <a:ea typeface="+mn-ea"/>
              <a:cs typeface="+mn-cs"/>
            </a:endParaRPr>
          </a:p>
        </p:txBody>
      </p:sp>
    </p:spTree>
    <p:extLst>
      <p:ext uri="{BB962C8B-B14F-4D97-AF65-F5344CB8AC3E}">
        <p14:creationId xmlns:p14="http://schemas.microsoft.com/office/powerpoint/2010/main" val="7864989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CDC3C-ACEE-0CB6-FAC8-B288F90CA7C3}"/>
              </a:ext>
            </a:extLst>
          </p:cNvPr>
          <p:cNvSpPr>
            <a:spLocks noGrp="1"/>
          </p:cNvSpPr>
          <p:nvPr>
            <p:ph type="title"/>
          </p:nvPr>
        </p:nvSpPr>
        <p:spPr/>
        <p:txBody>
          <a:bodyPr/>
          <a:lstStyle/>
          <a:p>
            <a:r>
              <a:rPr lang="en-US" sz="2800" dirty="0"/>
              <a:t>Session Management in PearsonAccess</a:t>
            </a:r>
            <a:r>
              <a:rPr lang="en-US" sz="2800" baseline="30000" dirty="0"/>
              <a:t>next</a:t>
            </a:r>
            <a:endParaRPr lang="en-US" sz="2800" dirty="0"/>
          </a:p>
        </p:txBody>
      </p:sp>
      <p:sp>
        <p:nvSpPr>
          <p:cNvPr id="3" name="Text Placeholder 2">
            <a:extLst>
              <a:ext uri="{FF2B5EF4-FFF2-40B4-BE49-F238E27FC236}">
                <a16:creationId xmlns:a16="http://schemas.microsoft.com/office/drawing/2014/main" id="{2DC76795-3E17-29A6-DC1F-8A3C4A3079A0}"/>
              </a:ext>
            </a:extLst>
          </p:cNvPr>
          <p:cNvSpPr>
            <a:spLocks noGrp="1"/>
          </p:cNvSpPr>
          <p:nvPr>
            <p:ph type="body" idx="1"/>
          </p:nvPr>
        </p:nvSpPr>
        <p:spPr>
          <a:xfrm>
            <a:off x="311702" y="945662"/>
            <a:ext cx="8487741" cy="3241613"/>
          </a:xfrm>
        </p:spPr>
        <p:txBody>
          <a:bodyPr>
            <a:normAutofit lnSpcReduction="10000"/>
          </a:bodyPr>
          <a:lstStyle/>
          <a:p>
            <a:pPr>
              <a:buClrTx/>
            </a:pPr>
            <a:r>
              <a:rPr lang="en-US" sz="1800" dirty="0"/>
              <a:t>Overview of Managing and Monitoring Test Sessions in PA</a:t>
            </a:r>
            <a:r>
              <a:rPr lang="en-US" sz="1800" baseline="30000" dirty="0"/>
              <a:t>next</a:t>
            </a:r>
            <a:endParaRPr lang="en-US" sz="1800" dirty="0"/>
          </a:p>
          <a:p>
            <a:pPr lvl="1">
              <a:buClrTx/>
              <a:buFont typeface="Arial" panose="020B0604020202020204" pitchFamily="34" charset="0"/>
              <a:buChar char="•"/>
            </a:pPr>
            <a:r>
              <a:rPr lang="en-US" dirty="0">
                <a:latin typeface="+mn-lt"/>
                <a:cs typeface="Arial" panose="020B0604020202020204" pitchFamily="34" charset="0"/>
              </a:rPr>
              <a:t>Log into PA</a:t>
            </a:r>
            <a:r>
              <a:rPr lang="en-US" baseline="30000" dirty="0">
                <a:latin typeface="+mn-lt"/>
                <a:cs typeface="Arial" panose="020B0604020202020204" pitchFamily="34" charset="0"/>
              </a:rPr>
              <a:t>next</a:t>
            </a:r>
          </a:p>
          <a:p>
            <a:pPr lvl="1">
              <a:buClrTx/>
              <a:buFont typeface="Arial" panose="020B0604020202020204" pitchFamily="34" charset="0"/>
              <a:buChar char="•"/>
            </a:pPr>
            <a:r>
              <a:rPr lang="en-US" dirty="0">
                <a:latin typeface="+mn-lt"/>
                <a:cs typeface="Arial" panose="020B0604020202020204" pitchFamily="34" charset="0"/>
              </a:rPr>
              <a:t>Locate and start test session(s)</a:t>
            </a:r>
          </a:p>
          <a:p>
            <a:pPr lvl="1">
              <a:buClrTx/>
              <a:buFont typeface="Arial" panose="020B0604020202020204" pitchFamily="34" charset="0"/>
              <a:buChar char="•"/>
            </a:pPr>
            <a:r>
              <a:rPr lang="en-US" dirty="0">
                <a:latin typeface="+mn-lt"/>
                <a:cs typeface="Arial" panose="020B0604020202020204" pitchFamily="34" charset="0"/>
              </a:rPr>
              <a:t>Confirm special forms assignments</a:t>
            </a:r>
          </a:p>
          <a:p>
            <a:pPr lvl="1">
              <a:buClrTx/>
              <a:buFont typeface="Arial" panose="020B0604020202020204" pitchFamily="34" charset="0"/>
              <a:buChar char="•"/>
            </a:pPr>
            <a:r>
              <a:rPr lang="en-US" dirty="0">
                <a:latin typeface="+mn-lt"/>
                <a:cs typeface="Arial" panose="020B0604020202020204" pitchFamily="34" charset="0"/>
              </a:rPr>
              <a:t>Unlock/lock unit</a:t>
            </a:r>
          </a:p>
          <a:p>
            <a:pPr lvl="1">
              <a:buClrTx/>
              <a:buFont typeface="Arial" panose="020B0604020202020204" pitchFamily="34" charset="0"/>
              <a:buChar char="•"/>
            </a:pPr>
            <a:r>
              <a:rPr lang="en-US" dirty="0">
                <a:latin typeface="+mn-lt"/>
                <a:cs typeface="Arial" panose="020B0604020202020204" pitchFamily="34" charset="0"/>
              </a:rPr>
              <a:t>Students log in to TestNav</a:t>
            </a:r>
          </a:p>
          <a:p>
            <a:pPr lvl="1">
              <a:buClrTx/>
              <a:buFont typeface="Arial" panose="020B0604020202020204" pitchFamily="34" charset="0"/>
              <a:buChar char="•"/>
            </a:pPr>
            <a:r>
              <a:rPr lang="en-US" dirty="0">
                <a:latin typeface="+mn-lt"/>
                <a:cs typeface="Arial" panose="020B0604020202020204" pitchFamily="34" charset="0"/>
              </a:rPr>
              <a:t>Understand the testing status indicators</a:t>
            </a:r>
          </a:p>
          <a:p>
            <a:pPr lvl="1">
              <a:buClrTx/>
              <a:buFont typeface="Arial" panose="020B0604020202020204" pitchFamily="34" charset="0"/>
              <a:buChar char="•"/>
            </a:pPr>
            <a:r>
              <a:rPr lang="en-US" dirty="0">
                <a:latin typeface="+mn-lt"/>
                <a:cs typeface="Arial" panose="020B0604020202020204" pitchFamily="34" charset="0"/>
              </a:rPr>
              <a:t>Manage test interruptions and </a:t>
            </a:r>
            <a:r>
              <a:rPr lang="en-US" b="1" dirty="0">
                <a:latin typeface="+mn-lt"/>
                <a:cs typeface="Arial" panose="020B0604020202020204" pitchFamily="34" charset="0"/>
              </a:rPr>
              <a:t>Resume</a:t>
            </a:r>
            <a:r>
              <a:rPr lang="en-US" dirty="0">
                <a:solidFill>
                  <a:schemeClr val="accent4"/>
                </a:solidFill>
                <a:latin typeface="+mn-lt"/>
                <a:cs typeface="Arial" panose="020B0604020202020204" pitchFamily="34" charset="0"/>
              </a:rPr>
              <a:t> </a:t>
            </a:r>
            <a:r>
              <a:rPr lang="en-US" dirty="0">
                <a:latin typeface="+mn-lt"/>
                <a:cs typeface="Arial" panose="020B0604020202020204" pitchFamily="34" charset="0"/>
              </a:rPr>
              <a:t>student tests, as needed</a:t>
            </a:r>
          </a:p>
          <a:p>
            <a:pPr lvl="1">
              <a:buClrTx/>
              <a:buFont typeface="Arial" panose="020B0604020202020204" pitchFamily="34" charset="0"/>
              <a:buChar char="•"/>
            </a:pPr>
            <a:r>
              <a:rPr lang="en-US" dirty="0">
                <a:latin typeface="+mn-lt"/>
                <a:cs typeface="Arial" panose="020B0604020202020204" pitchFamily="34" charset="0"/>
              </a:rPr>
              <a:t>Verify units are in </a:t>
            </a:r>
            <a:r>
              <a:rPr lang="en-US" b="1" dirty="0">
                <a:latin typeface="+mn-lt"/>
                <a:cs typeface="Arial" panose="020B0604020202020204" pitchFamily="34" charset="0"/>
              </a:rPr>
              <a:t>Completed</a:t>
            </a:r>
            <a:r>
              <a:rPr lang="en-US" dirty="0">
                <a:latin typeface="+mn-lt"/>
                <a:cs typeface="Arial" panose="020B0604020202020204" pitchFamily="34" charset="0"/>
              </a:rPr>
              <a:t> status</a:t>
            </a:r>
          </a:p>
          <a:p>
            <a:pPr lvl="1">
              <a:buClrTx/>
              <a:buFont typeface="Arial" panose="020B0604020202020204" pitchFamily="34" charset="0"/>
              <a:buChar char="•"/>
            </a:pPr>
            <a:r>
              <a:rPr lang="en-US" dirty="0">
                <a:solidFill>
                  <a:srgbClr val="FF0000"/>
                </a:solidFill>
                <a:latin typeface="+mn-lt"/>
                <a:cs typeface="Arial" panose="020B0604020202020204" pitchFamily="34" charset="0"/>
              </a:rPr>
              <a:t>Stop test sessions only after all units are completed</a:t>
            </a:r>
          </a:p>
          <a:p>
            <a:pPr>
              <a:buClrTx/>
            </a:pPr>
            <a:r>
              <a:rPr lang="en-US" sz="1800" dirty="0"/>
              <a:t>Information on how to complete these activities is found in the </a:t>
            </a:r>
            <a:r>
              <a:rPr lang="en-US" sz="1800" dirty="0">
                <a:hlinkClick r:id="rId2"/>
              </a:rPr>
              <a:t>PA</a:t>
            </a:r>
            <a:r>
              <a:rPr lang="en-US" sz="1800" baseline="30000" dirty="0">
                <a:hlinkClick r:id="rId2"/>
              </a:rPr>
              <a:t>next</a:t>
            </a:r>
            <a:r>
              <a:rPr lang="en-US" sz="1800" dirty="0">
                <a:hlinkClick r:id="rId2"/>
              </a:rPr>
              <a:t> Online User Guide</a:t>
            </a:r>
            <a:endParaRPr lang="en-US" sz="1800" dirty="0"/>
          </a:p>
        </p:txBody>
      </p:sp>
      <p:pic>
        <p:nvPicPr>
          <p:cNvPr id="5" name="Picture 2" descr="An image of the Student Test Status Key">
            <a:extLst>
              <a:ext uri="{FF2B5EF4-FFF2-40B4-BE49-F238E27FC236}">
                <a16:creationId xmlns:a16="http://schemas.microsoft.com/office/drawing/2014/main" id="{0519877C-4955-EABC-E70F-0D19DBAC1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893" y="1418050"/>
            <a:ext cx="2341334" cy="12786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6295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C24DE-978C-4A28-7A86-804F3688600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A30FABF-86C8-06C2-BCEF-B4ABD5159ED0}"/>
              </a:ext>
            </a:extLst>
          </p:cNvPr>
          <p:cNvSpPr>
            <a:spLocks noGrp="1"/>
          </p:cNvSpPr>
          <p:nvPr>
            <p:ph type="body" idx="1"/>
          </p:nvPr>
        </p:nvSpPr>
        <p:spPr/>
        <p:txBody>
          <a:bodyPr/>
          <a:lstStyle/>
          <a:p>
            <a:pPr marL="482597" indent="-342900">
              <a:buFont typeface="+mj-lt"/>
              <a:buAutoNum type="arabicPeriod"/>
            </a:pPr>
            <a:r>
              <a:rPr lang="en-US" dirty="0"/>
              <a:t>From </a:t>
            </a:r>
            <a:r>
              <a:rPr lang="en-US" b="1" dirty="0"/>
              <a:t>Testing</a:t>
            </a:r>
            <a:r>
              <a:rPr lang="en-US" dirty="0"/>
              <a:t>, select </a:t>
            </a:r>
            <a:r>
              <a:rPr lang="en-US" b="1" dirty="0"/>
              <a:t>Students in Sessions.</a:t>
            </a:r>
            <a:endParaRPr lang="en-US" dirty="0"/>
          </a:p>
        </p:txBody>
      </p:sp>
      <p:sp>
        <p:nvSpPr>
          <p:cNvPr id="10" name="Text Placeholder 9">
            <a:extLst>
              <a:ext uri="{FF2B5EF4-FFF2-40B4-BE49-F238E27FC236}">
                <a16:creationId xmlns:a16="http://schemas.microsoft.com/office/drawing/2014/main" id="{7A4C4AEC-5522-E959-E58C-FB5E45C03EA5}"/>
              </a:ext>
            </a:extLst>
          </p:cNvPr>
          <p:cNvSpPr>
            <a:spLocks noGrp="1"/>
          </p:cNvSpPr>
          <p:nvPr>
            <p:ph type="body" idx="2"/>
          </p:nvPr>
        </p:nvSpPr>
        <p:spPr>
          <a:xfrm>
            <a:off x="4012592" y="1152475"/>
            <a:ext cx="3999900" cy="3416400"/>
          </a:xfrm>
        </p:spPr>
        <p:txBody>
          <a:bodyPr/>
          <a:lstStyle/>
          <a:p>
            <a:pPr marL="482597" indent="-342900">
              <a:buFont typeface="+mj-lt"/>
              <a:buAutoNum type="arabicPeriod" startAt="2"/>
            </a:pPr>
            <a:r>
              <a:rPr lang="en-US" dirty="0"/>
              <a:t>Select </a:t>
            </a:r>
            <a:r>
              <a:rPr lang="en-US" b="1" dirty="0"/>
              <a:t>Add a Session</a:t>
            </a:r>
            <a:r>
              <a:rPr lang="en-US" dirty="0"/>
              <a:t>, type the name of the session provided by the SAC, then select the session.</a:t>
            </a:r>
          </a:p>
        </p:txBody>
      </p:sp>
      <p:sp>
        <p:nvSpPr>
          <p:cNvPr id="4" name="Slide Number Placeholder 3">
            <a:extLst>
              <a:ext uri="{FF2B5EF4-FFF2-40B4-BE49-F238E27FC236}">
                <a16:creationId xmlns:a16="http://schemas.microsoft.com/office/drawing/2014/main" id="{A8CE1B92-8BC2-4608-96A5-C08889E7F6C8}"/>
              </a:ext>
            </a:extLst>
          </p:cNvPr>
          <p:cNvSpPr>
            <a:spLocks noGrp="1"/>
          </p:cNvSpPr>
          <p:nvPr>
            <p:ph type="sldNum" idx="12"/>
          </p:nvPr>
        </p:nvSpPr>
        <p:spPr/>
        <p:txBody>
          <a:bodyPr>
            <a:normAutofit/>
          </a:bodyPr>
          <a:lstStyle/>
          <a:p>
            <a:fld id="{C479D5F6-EDCB-402A-AC08-4943A1820E8F}" type="slidenum">
              <a:rPr lang="en-US" smtClean="0"/>
              <a:pPr/>
              <a:t>78</a:t>
            </a:fld>
            <a:endParaRPr lang="en-US" dirty="0"/>
          </a:p>
        </p:txBody>
      </p:sp>
      <p:sp>
        <p:nvSpPr>
          <p:cNvPr id="2" name="Title 1">
            <a:extLst>
              <a:ext uri="{FF2B5EF4-FFF2-40B4-BE49-F238E27FC236}">
                <a16:creationId xmlns:a16="http://schemas.microsoft.com/office/drawing/2014/main" id="{D33A0742-C0BF-B7CE-7544-67D7C5D1DE59}"/>
              </a:ext>
            </a:extLst>
          </p:cNvPr>
          <p:cNvSpPr>
            <a:spLocks noGrp="1"/>
          </p:cNvSpPr>
          <p:nvPr>
            <p:ph type="title"/>
          </p:nvPr>
        </p:nvSpPr>
        <p:spPr/>
        <p:txBody>
          <a:bodyPr>
            <a:normAutofit/>
          </a:bodyPr>
          <a:lstStyle/>
          <a:p>
            <a:r>
              <a:rPr lang="en-US" sz="2800" dirty="0"/>
              <a:t>Start a Session – Locate Session</a:t>
            </a:r>
          </a:p>
        </p:txBody>
      </p:sp>
      <p:sp>
        <p:nvSpPr>
          <p:cNvPr id="9" name="Diagonal Stripe 8">
            <a:hlinkClick r:id="rId2"/>
            <a:extLst>
              <a:ext uri="{FF2B5EF4-FFF2-40B4-BE49-F238E27FC236}">
                <a16:creationId xmlns:a16="http://schemas.microsoft.com/office/drawing/2014/main" id="{6D06F98F-E1E5-3A13-D20A-7DBABCFC499F}"/>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Arial" panose="020B0604020202020204" pitchFamily="34" charset="0"/>
              </a:rPr>
              <a:t>Start a Session</a:t>
            </a:r>
          </a:p>
        </p:txBody>
      </p:sp>
      <p:pic>
        <p:nvPicPr>
          <p:cNvPr id="6" name="Picture 5" descr="An image of the Testing menu with Students in Sessions highlighted.">
            <a:extLst>
              <a:ext uri="{FF2B5EF4-FFF2-40B4-BE49-F238E27FC236}">
                <a16:creationId xmlns:a16="http://schemas.microsoft.com/office/drawing/2014/main" id="{F1345E1D-28BC-8AFE-C184-B1446FA8F00C}"/>
              </a:ext>
            </a:extLst>
          </p:cNvPr>
          <p:cNvPicPr>
            <a:picLocks noChangeAspect="1"/>
          </p:cNvPicPr>
          <p:nvPr/>
        </p:nvPicPr>
        <p:blipFill>
          <a:blip r:embed="rId3"/>
          <a:stretch>
            <a:fillRect/>
          </a:stretch>
        </p:blipFill>
        <p:spPr>
          <a:xfrm>
            <a:off x="891758" y="1822259"/>
            <a:ext cx="2519356" cy="1657616"/>
          </a:xfrm>
          <a:prstGeom prst="rect">
            <a:avLst/>
          </a:prstGeom>
          <a:effectLst>
            <a:outerShdw blurRad="50800" dist="38100" dir="2700000" algn="tl" rotWithShape="0">
              <a:prstClr val="black">
                <a:alpha val="40000"/>
              </a:prstClr>
            </a:outerShdw>
          </a:effectLst>
        </p:spPr>
      </p:pic>
      <p:pic>
        <p:nvPicPr>
          <p:cNvPr id="12" name="Picture 11" descr="An image of the Students in Sessions screen with the Add a Session button selected, the session name search field, and a selected test session name.">
            <a:extLst>
              <a:ext uri="{FF2B5EF4-FFF2-40B4-BE49-F238E27FC236}">
                <a16:creationId xmlns:a16="http://schemas.microsoft.com/office/drawing/2014/main" id="{98063DA4-F61C-0A9B-073C-9135882FA346}"/>
              </a:ext>
            </a:extLst>
          </p:cNvPr>
          <p:cNvPicPr>
            <a:picLocks noChangeAspect="1"/>
          </p:cNvPicPr>
          <p:nvPr/>
        </p:nvPicPr>
        <p:blipFill>
          <a:blip r:embed="rId4"/>
          <a:stretch>
            <a:fillRect/>
          </a:stretch>
        </p:blipFill>
        <p:spPr>
          <a:xfrm>
            <a:off x="4591843" y="2021782"/>
            <a:ext cx="2778533" cy="30143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388620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C86A1-03D3-6768-5D5D-B269788FF6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95F20E-3E5B-9AD2-D91B-00DDE67EC088}"/>
              </a:ext>
            </a:extLst>
          </p:cNvPr>
          <p:cNvSpPr>
            <a:spLocks noGrp="1"/>
          </p:cNvSpPr>
          <p:nvPr>
            <p:ph type="title"/>
          </p:nvPr>
        </p:nvSpPr>
        <p:spPr/>
        <p:txBody>
          <a:bodyPr>
            <a:normAutofit/>
          </a:bodyPr>
          <a:lstStyle/>
          <a:p>
            <a:r>
              <a:rPr lang="en-US" sz="2800" dirty="0"/>
              <a:t>Start a Session</a:t>
            </a:r>
          </a:p>
        </p:txBody>
      </p:sp>
      <p:sp>
        <p:nvSpPr>
          <p:cNvPr id="3" name="Text Placeholder 2">
            <a:extLst>
              <a:ext uri="{FF2B5EF4-FFF2-40B4-BE49-F238E27FC236}">
                <a16:creationId xmlns:a16="http://schemas.microsoft.com/office/drawing/2014/main" id="{97E2F51E-0A3F-EA34-5E34-AB9ECAC910E1}"/>
              </a:ext>
            </a:extLst>
          </p:cNvPr>
          <p:cNvSpPr>
            <a:spLocks noGrp="1"/>
          </p:cNvSpPr>
          <p:nvPr>
            <p:ph type="body" idx="1"/>
          </p:nvPr>
        </p:nvSpPr>
        <p:spPr>
          <a:xfrm>
            <a:off x="311702" y="1080302"/>
            <a:ext cx="8487741" cy="3106973"/>
          </a:xfrm>
        </p:spPr>
        <p:txBody>
          <a:bodyPr/>
          <a:lstStyle/>
          <a:p>
            <a:r>
              <a:rPr lang="en-US" dirty="0"/>
              <a:t>At the top of the </a:t>
            </a:r>
            <a:r>
              <a:rPr lang="en-US" b="1" dirty="0"/>
              <a:t>Students in Sessions </a:t>
            </a:r>
            <a:r>
              <a:rPr lang="en-US" dirty="0"/>
              <a:t>screen, with the session selected, click </a:t>
            </a:r>
            <a:r>
              <a:rPr lang="en-US" b="1" dirty="0"/>
              <a:t>Start Session.</a:t>
            </a:r>
            <a:endParaRPr lang="en-US" dirty="0"/>
          </a:p>
        </p:txBody>
      </p:sp>
      <p:sp>
        <p:nvSpPr>
          <p:cNvPr id="9" name="Diagonal Stripe 8">
            <a:hlinkClick r:id="rId2"/>
            <a:extLst>
              <a:ext uri="{FF2B5EF4-FFF2-40B4-BE49-F238E27FC236}">
                <a16:creationId xmlns:a16="http://schemas.microsoft.com/office/drawing/2014/main" id="{AFA83200-F898-0ED4-46B6-FC7372595240}"/>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Arial" panose="020B0604020202020204" pitchFamily="34" charset="0"/>
              </a:rPr>
              <a:t>Start a Session</a:t>
            </a:r>
          </a:p>
        </p:txBody>
      </p:sp>
      <p:pic>
        <p:nvPicPr>
          <p:cNvPr id="1026" name="Picture 2" descr="An image of the Students in Sessions screen with a session selected and the Start Session button highlighted.">
            <a:extLst>
              <a:ext uri="{FF2B5EF4-FFF2-40B4-BE49-F238E27FC236}">
                <a16:creationId xmlns:a16="http://schemas.microsoft.com/office/drawing/2014/main" id="{6AD354D4-C9F4-1E23-5CBF-525E18D05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82" y="1816429"/>
            <a:ext cx="6212599" cy="29986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2B15F10-17CB-707C-8380-3633943A3D27}"/>
              </a:ext>
            </a:extLst>
          </p:cNvPr>
          <p:cNvSpPr txBox="1"/>
          <p:nvPr/>
        </p:nvSpPr>
        <p:spPr>
          <a:xfrm>
            <a:off x="7256464" y="1816429"/>
            <a:ext cx="1607540" cy="224676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defPPr marR="0" lvl="0" algn="l" rtl="0">
              <a:lnSpc>
                <a:spcPct val="100000"/>
              </a:lnSpc>
              <a:spcBef>
                <a:spcPts val="0"/>
              </a:spcBef>
              <a:spcAft>
                <a:spcPts val="0"/>
              </a:spcAft>
            </a:defPPr>
            <a:lvl1pPr algn="ctr">
              <a:defRPr sz="1800" b="1">
                <a:solidFill>
                  <a:schemeClr val="tx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1400" dirty="0"/>
              <a:t>If the Start button is not available, contact the SAC to have the test session Prepared (only SACs and DACs can prepare test sessions)</a:t>
            </a:r>
          </a:p>
        </p:txBody>
      </p:sp>
    </p:spTree>
    <p:extLst>
      <p:ext uri="{BB962C8B-B14F-4D97-AF65-F5344CB8AC3E}">
        <p14:creationId xmlns:p14="http://schemas.microsoft.com/office/powerpoint/2010/main" val="599322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D9D425-7AF4-7CFA-D2C1-338875A1137D}"/>
              </a:ext>
            </a:extLst>
          </p:cNvPr>
          <p:cNvSpPr>
            <a:spLocks noGrp="1"/>
          </p:cNvSpPr>
          <p:nvPr>
            <p:ph type="title"/>
          </p:nvPr>
        </p:nvSpPr>
        <p:spPr>
          <a:xfrm>
            <a:off x="234462" y="105100"/>
            <a:ext cx="8564981" cy="611954"/>
          </a:xfrm>
        </p:spPr>
        <p:txBody>
          <a:bodyPr anchor="ctr">
            <a:noAutofit/>
          </a:bodyPr>
          <a:lstStyle/>
          <a:p>
            <a:r>
              <a:rPr lang="en-US" sz="2400" dirty="0">
                <a:latin typeface="+mj-lt"/>
                <a:ea typeface="Roboto" panose="02000000000000000000" pitchFamily="2" charset="0"/>
              </a:rPr>
              <a:t>Districts with Recent CMAS Development/Review Participation</a:t>
            </a:r>
          </a:p>
        </p:txBody>
      </p:sp>
      <p:graphicFrame>
        <p:nvGraphicFramePr>
          <p:cNvPr id="12" name="Table 11">
            <a:extLst>
              <a:ext uri="{FF2B5EF4-FFF2-40B4-BE49-F238E27FC236}">
                <a16:creationId xmlns:a16="http://schemas.microsoft.com/office/drawing/2014/main" id="{9E296CE4-BE37-975E-89AF-79CCCF14F42C}"/>
              </a:ext>
            </a:extLst>
          </p:cNvPr>
          <p:cNvGraphicFramePr>
            <a:graphicFrameLocks noGrp="1"/>
          </p:cNvGraphicFramePr>
          <p:nvPr>
            <p:extLst>
              <p:ext uri="{D42A27DB-BD31-4B8C-83A1-F6EECF244321}">
                <p14:modId xmlns:p14="http://schemas.microsoft.com/office/powerpoint/2010/main" val="4175772838"/>
              </p:ext>
            </p:extLst>
          </p:nvPr>
        </p:nvGraphicFramePr>
        <p:xfrm>
          <a:off x="0" y="717054"/>
          <a:ext cx="9148169" cy="4426450"/>
        </p:xfrm>
        <a:graphic>
          <a:graphicData uri="http://schemas.openxmlformats.org/drawingml/2006/table">
            <a:tbl>
              <a:tblPr firstRow="1" bandRow="1">
                <a:tableStyleId>{FABFCF23-3B69-468F-B69F-88F6DE6A72F2}</a:tableStyleId>
              </a:tblPr>
              <a:tblGrid>
                <a:gridCol w="1829634">
                  <a:extLst>
                    <a:ext uri="{9D8B030D-6E8A-4147-A177-3AD203B41FA5}">
                      <a16:colId xmlns:a16="http://schemas.microsoft.com/office/drawing/2014/main" val="1168872515"/>
                    </a:ext>
                  </a:extLst>
                </a:gridCol>
                <a:gridCol w="1829634">
                  <a:extLst>
                    <a:ext uri="{9D8B030D-6E8A-4147-A177-3AD203B41FA5}">
                      <a16:colId xmlns:a16="http://schemas.microsoft.com/office/drawing/2014/main" val="2386925917"/>
                    </a:ext>
                  </a:extLst>
                </a:gridCol>
                <a:gridCol w="1701451">
                  <a:extLst>
                    <a:ext uri="{9D8B030D-6E8A-4147-A177-3AD203B41FA5}">
                      <a16:colId xmlns:a16="http://schemas.microsoft.com/office/drawing/2014/main" val="377268638"/>
                    </a:ext>
                  </a:extLst>
                </a:gridCol>
                <a:gridCol w="1805835">
                  <a:extLst>
                    <a:ext uri="{9D8B030D-6E8A-4147-A177-3AD203B41FA5}">
                      <a16:colId xmlns:a16="http://schemas.microsoft.com/office/drawing/2014/main" val="1270277525"/>
                    </a:ext>
                  </a:extLst>
                </a:gridCol>
                <a:gridCol w="1981615">
                  <a:extLst>
                    <a:ext uri="{9D8B030D-6E8A-4147-A177-3AD203B41FA5}">
                      <a16:colId xmlns:a16="http://schemas.microsoft.com/office/drawing/2014/main" val="3027288028"/>
                    </a:ext>
                  </a:extLst>
                </a:gridCol>
              </a:tblGrid>
              <a:tr h="316175">
                <a:tc>
                  <a:txBody>
                    <a:bodyPr/>
                    <a:lstStyle/>
                    <a:p>
                      <a:pPr marL="57150"/>
                      <a:r>
                        <a:rPr lang="en-US" sz="1200" b="0" dirty="0">
                          <a:solidFill>
                            <a:schemeClr val="tx1"/>
                          </a:solidFill>
                          <a:effectLst/>
                        </a:rPr>
                        <a:t>Academy 20</a:t>
                      </a:r>
                      <a:endParaRPr lang="en-US" sz="1200" b="0" dirty="0">
                        <a:solidFill>
                          <a:schemeClr val="tx1"/>
                        </a:solidFill>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b="0" dirty="0">
                          <a:solidFill>
                            <a:schemeClr val="tx1"/>
                          </a:solidFill>
                          <a:effectLst/>
                        </a:rPr>
                        <a:t>Custer County SD C-1</a:t>
                      </a:r>
                      <a:endParaRPr lang="en-US" sz="1200" b="0" dirty="0">
                        <a:solidFill>
                          <a:schemeClr val="tx1"/>
                        </a:solidFill>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b="0" dirty="0">
                          <a:solidFill>
                            <a:schemeClr val="tx1"/>
                          </a:solidFill>
                          <a:effectLst/>
                        </a:rPr>
                        <a:t>Garfield RE-2</a:t>
                      </a:r>
                      <a:endParaRPr lang="en-US" sz="1200" b="0" dirty="0">
                        <a:solidFill>
                          <a:schemeClr val="tx1"/>
                        </a:solidFill>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b="0" dirty="0">
                          <a:solidFill>
                            <a:schemeClr val="tx1"/>
                          </a:solidFill>
                          <a:effectLst/>
                        </a:rPr>
                        <a:t>Monte Vista C-8</a:t>
                      </a:r>
                      <a:endParaRPr lang="en-US" sz="1200" b="0" dirty="0">
                        <a:solidFill>
                          <a:schemeClr val="tx1"/>
                        </a:solidFill>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b="0" dirty="0">
                          <a:solidFill>
                            <a:schemeClr val="tx1"/>
                          </a:solidFill>
                          <a:effectLst/>
                        </a:rPr>
                        <a:t>School District 27J</a:t>
                      </a:r>
                      <a:endParaRPr lang="en-US" sz="1200" b="0" dirty="0">
                        <a:solidFill>
                          <a:schemeClr val="tx1"/>
                        </a:solidFill>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extLst>
                  <a:ext uri="{0D108BD9-81ED-4DB2-BD59-A6C34878D82A}">
                    <a16:rowId xmlns:a16="http://schemas.microsoft.com/office/drawing/2014/main" val="3043881046"/>
                  </a:ext>
                </a:extLst>
              </a:tr>
              <a:tr h="316175">
                <a:tc>
                  <a:txBody>
                    <a:bodyPr/>
                    <a:lstStyle/>
                    <a:p>
                      <a:pPr marL="57150"/>
                      <a:r>
                        <a:rPr lang="en-US" sz="1200" dirty="0">
                          <a:effectLst/>
                        </a:rPr>
                        <a:t>Adams 12 Schools</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Delta County 50(J)</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Gilpin County RE-1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Montrose County RE-1J</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effectLst/>
                        </a:rPr>
                        <a:t>St Vrain Valley RE 1J</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extLst>
                  <a:ext uri="{0D108BD9-81ED-4DB2-BD59-A6C34878D82A}">
                    <a16:rowId xmlns:a16="http://schemas.microsoft.com/office/drawing/2014/main" val="2662482496"/>
                  </a:ext>
                </a:extLst>
              </a:tr>
              <a:tr h="316175">
                <a:tc>
                  <a:txBody>
                    <a:bodyPr/>
                    <a:lstStyle/>
                    <a:p>
                      <a:pPr marL="57150"/>
                      <a:r>
                        <a:rPr lang="en-US" sz="1200" dirty="0">
                          <a:effectLst/>
                        </a:rPr>
                        <a:t>Adams County 14</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Denver County 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Harrison 2</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Otis R-3</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Steamboat Springs RE-2</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extLst>
                  <a:ext uri="{0D108BD9-81ED-4DB2-BD59-A6C34878D82A}">
                    <a16:rowId xmlns:a16="http://schemas.microsoft.com/office/drawing/2014/main" val="3127361767"/>
                  </a:ext>
                </a:extLst>
              </a:tr>
              <a:tr h="316175">
                <a:tc>
                  <a:txBody>
                    <a:bodyPr/>
                    <a:lstStyle/>
                    <a:p>
                      <a:pPr marL="57150"/>
                      <a:r>
                        <a:rPr lang="en-US" sz="1200" dirty="0">
                          <a:effectLst/>
                        </a:rPr>
                        <a:t>Adams-Arapahoe 28J</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District 49</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Hinsdale County RE-1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effectLst/>
                        </a:rPr>
                        <a:t>Peyton 23 JT</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Summit RE-1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extLst>
                  <a:ext uri="{0D108BD9-81ED-4DB2-BD59-A6C34878D82A}">
                    <a16:rowId xmlns:a16="http://schemas.microsoft.com/office/drawing/2014/main" val="1600999828"/>
                  </a:ext>
                </a:extLst>
              </a:tr>
              <a:tr h="316175">
                <a:tc>
                  <a:txBody>
                    <a:bodyPr/>
                    <a:lstStyle/>
                    <a:p>
                      <a:pPr marL="57150"/>
                      <a:r>
                        <a:rPr lang="en-US" sz="1200" dirty="0">
                          <a:effectLst/>
                        </a:rPr>
                        <a:t>Aguilar RE-6</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Dolores RE-4A</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Holly RE-3</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Plateau Valley 50</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Thompson R2-J</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extLst>
                  <a:ext uri="{0D108BD9-81ED-4DB2-BD59-A6C34878D82A}">
                    <a16:rowId xmlns:a16="http://schemas.microsoft.com/office/drawing/2014/main" val="3896873694"/>
                  </a:ext>
                </a:extLst>
              </a:tr>
              <a:tr h="316175">
                <a:tc>
                  <a:txBody>
                    <a:bodyPr/>
                    <a:lstStyle/>
                    <a:p>
                      <a:pPr marL="57150"/>
                      <a:r>
                        <a:rPr lang="en-US" sz="1200" dirty="0">
                          <a:effectLst/>
                        </a:rPr>
                        <a:t>Archuleta County 50 JT</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Douglas County RE-1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effectLst/>
                        </a:rPr>
                        <a:t>Jefferson County R-1</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Platte Valley RE-7</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Weld County 4 (Windsor)</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extLst>
                  <a:ext uri="{0D108BD9-81ED-4DB2-BD59-A6C34878D82A}">
                    <a16:rowId xmlns:a16="http://schemas.microsoft.com/office/drawing/2014/main" val="2296894459"/>
                  </a:ext>
                </a:extLst>
              </a:tr>
              <a:tr h="316175">
                <a:tc>
                  <a:txBody>
                    <a:bodyPr/>
                    <a:lstStyle/>
                    <a:p>
                      <a:pPr marL="57150"/>
                      <a:r>
                        <a:rPr lang="en-US" sz="1200" dirty="0">
                          <a:effectLst/>
                        </a:rPr>
                        <a:t>Arriba-Flagler C-20</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Durango 9-R</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Julesburg RE-1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effectLst/>
                        </a:rPr>
                        <a:t>Poudre R-1</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Weld County 6 (Greeley)</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extLst>
                  <a:ext uri="{0D108BD9-81ED-4DB2-BD59-A6C34878D82A}">
                    <a16:rowId xmlns:a16="http://schemas.microsoft.com/office/drawing/2014/main" val="4116713931"/>
                  </a:ext>
                </a:extLst>
              </a:tr>
              <a:tr h="316175">
                <a:tc>
                  <a:txBody>
                    <a:bodyPr/>
                    <a:lstStyle/>
                    <a:p>
                      <a:pPr marL="57150"/>
                      <a:r>
                        <a:rPr lang="en-US" sz="1200" dirty="0">
                          <a:effectLst/>
                        </a:rPr>
                        <a:t>Boulder Valley RE 2</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Eagle County RE-50J</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Lamar RE-2</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Pritchett RE-3</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Weld County RE-1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extLst>
                  <a:ext uri="{0D108BD9-81ED-4DB2-BD59-A6C34878D82A}">
                    <a16:rowId xmlns:a16="http://schemas.microsoft.com/office/drawing/2014/main" val="3297055427"/>
                  </a:ext>
                </a:extLst>
              </a:tr>
              <a:tr h="316175">
                <a:tc>
                  <a:txBody>
                    <a:bodyPr/>
                    <a:lstStyle/>
                    <a:p>
                      <a:pPr marL="57150"/>
                      <a:r>
                        <a:rPr lang="en-US" sz="1200" dirty="0">
                          <a:effectLst/>
                        </a:rPr>
                        <a:t>Branson RE-82</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East Otero R-1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Lewis-Palmer 38</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Pueblo City 60</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Weld County RE-3(J)</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extLst>
                  <a:ext uri="{0D108BD9-81ED-4DB2-BD59-A6C34878D82A}">
                    <a16:rowId xmlns:a16="http://schemas.microsoft.com/office/drawing/2014/main" val="3282279755"/>
                  </a:ext>
                </a:extLst>
              </a:tr>
              <a:tr h="316175">
                <a:tc>
                  <a:txBody>
                    <a:bodyPr/>
                    <a:lstStyle/>
                    <a:p>
                      <a:pPr marL="57150"/>
                      <a:r>
                        <a:rPr lang="en-US" sz="1200" dirty="0">
                          <a:effectLst/>
                        </a:rPr>
                        <a:t>Centennial R-1</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Ed reEnvisioned BOCES</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Littleton 6</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Pueblo County 70</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Weld RE-5J</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extLst>
                  <a:ext uri="{0D108BD9-81ED-4DB2-BD59-A6C34878D82A}">
                    <a16:rowId xmlns:a16="http://schemas.microsoft.com/office/drawing/2014/main" val="2186258299"/>
                  </a:ext>
                </a:extLst>
              </a:tr>
              <a:tr h="316175">
                <a:tc>
                  <a:txBody>
                    <a:bodyPr/>
                    <a:lstStyle/>
                    <a:p>
                      <a:pPr marL="57150"/>
                      <a:r>
                        <a:rPr lang="en-US" sz="1200" dirty="0">
                          <a:effectLst/>
                        </a:rPr>
                        <a:t>Charter School Institute</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Ellicott 22</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Manitou Springs 14</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Ridgway R-2</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Westminster Schools</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extLst>
                  <a:ext uri="{0D108BD9-81ED-4DB2-BD59-A6C34878D82A}">
                    <a16:rowId xmlns:a16="http://schemas.microsoft.com/office/drawing/2014/main" val="1374288849"/>
                  </a:ext>
                </a:extLst>
              </a:tr>
              <a:tr h="316175">
                <a:tc>
                  <a:txBody>
                    <a:bodyPr/>
                    <a:lstStyle/>
                    <a:p>
                      <a:pPr marL="57150"/>
                      <a:r>
                        <a:rPr lang="en-US" sz="1200" dirty="0">
                          <a:effectLst/>
                        </a:rPr>
                        <a:t>Cherry Creek 5</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effectLst/>
                        </a:rPr>
                        <a:t>Estes Park R-3</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Mapleton 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Roaring Fork RE-1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Widefield 3</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extLst>
                  <a:ext uri="{0D108BD9-81ED-4DB2-BD59-A6C34878D82A}">
                    <a16:rowId xmlns:a16="http://schemas.microsoft.com/office/drawing/2014/main" val="1930582914"/>
                  </a:ext>
                </a:extLst>
              </a:tr>
              <a:tr h="316175">
                <a:tc>
                  <a:txBody>
                    <a:bodyPr/>
                    <a:lstStyle/>
                    <a:p>
                      <a:pPr marL="57150"/>
                      <a:r>
                        <a:rPr lang="en-US" sz="1200" dirty="0">
                          <a:effectLst/>
                        </a:rPr>
                        <a:t>Cheyenne Mountain 12</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Fountain 8</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Mesa County Valley 51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effectLst/>
                        </a:rPr>
                        <a:t>Salida R-32-J</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Wiley RE-13 JT</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extLst>
                  <a:ext uri="{0D108BD9-81ED-4DB2-BD59-A6C34878D82A}">
                    <a16:rowId xmlns:a16="http://schemas.microsoft.com/office/drawing/2014/main" val="601781921"/>
                  </a:ext>
                </a:extLst>
              </a:tr>
              <a:tr h="316175">
                <a:tc>
                  <a:txBody>
                    <a:bodyPr/>
                    <a:lstStyle/>
                    <a:p>
                      <a:pPr marL="57150"/>
                      <a:r>
                        <a:rPr lang="en-US" sz="1200" dirty="0">
                          <a:effectLst/>
                        </a:rPr>
                        <a:t>Colorado Springs 11</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Fremont RE-2</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Moffat County RE-1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Sangre De Cristo RE-22J</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Yuma 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extLst>
                  <a:ext uri="{0D108BD9-81ED-4DB2-BD59-A6C34878D82A}">
                    <a16:rowId xmlns:a16="http://schemas.microsoft.com/office/drawing/2014/main" val="2512914657"/>
                  </a:ext>
                </a:extLst>
              </a:tr>
            </a:tbl>
          </a:graphicData>
        </a:graphic>
      </p:graphicFrame>
      <p:sp>
        <p:nvSpPr>
          <p:cNvPr id="7" name="Slide Number Placeholder 3">
            <a:extLst>
              <a:ext uri="{FF2B5EF4-FFF2-40B4-BE49-F238E27FC236}">
                <a16:creationId xmlns:a16="http://schemas.microsoft.com/office/drawing/2014/main" id="{6C6C8C3D-5647-0EBF-08D9-2B6FA3A63CF9}"/>
              </a:ext>
            </a:extLst>
          </p:cNvPr>
          <p:cNvSpPr>
            <a:spLocks noGrp="1"/>
          </p:cNvSpPr>
          <p:nvPr>
            <p:ph type="sldNum" idx="4294967295"/>
          </p:nvPr>
        </p:nvSpPr>
        <p:spPr>
          <a:xfrm>
            <a:off x="8556786" y="4749851"/>
            <a:ext cx="548700" cy="393600"/>
          </a:xfrm>
        </p:spPr>
        <p:txBody>
          <a:bodyPr>
            <a:normAutofit/>
          </a:bodyPr>
          <a:lstStyle/>
          <a:p>
            <a:fld id="{C479D5F6-EDCB-402A-AC08-4943A1820E8F}" type="slidenum">
              <a:rPr lang="en-US" smtClean="0"/>
              <a:pPr/>
              <a:t>8</a:t>
            </a:fld>
            <a:endParaRPr lang="en-US" dirty="0"/>
          </a:p>
        </p:txBody>
      </p:sp>
    </p:spTree>
    <p:extLst>
      <p:ext uri="{BB962C8B-B14F-4D97-AF65-F5344CB8AC3E}">
        <p14:creationId xmlns:p14="http://schemas.microsoft.com/office/powerpoint/2010/main" val="18171597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7C29-C747-C668-B177-A2CE16EC4BD6}"/>
              </a:ext>
            </a:extLst>
          </p:cNvPr>
          <p:cNvSpPr>
            <a:spLocks noGrp="1"/>
          </p:cNvSpPr>
          <p:nvPr>
            <p:ph type="title"/>
          </p:nvPr>
        </p:nvSpPr>
        <p:spPr/>
        <p:txBody>
          <a:bodyPr>
            <a:noAutofit/>
          </a:bodyPr>
          <a:lstStyle/>
          <a:p>
            <a:r>
              <a:rPr lang="en-US" sz="2800" dirty="0"/>
              <a:t>Form Assignment Markers in PAnext</a:t>
            </a:r>
          </a:p>
        </p:txBody>
      </p:sp>
      <p:sp>
        <p:nvSpPr>
          <p:cNvPr id="4" name="Text Placeholder 3">
            <a:extLst>
              <a:ext uri="{FF2B5EF4-FFF2-40B4-BE49-F238E27FC236}">
                <a16:creationId xmlns:a16="http://schemas.microsoft.com/office/drawing/2014/main" id="{91E7FB88-8EDA-D62E-F658-01ABD0991CA6}"/>
              </a:ext>
            </a:extLst>
          </p:cNvPr>
          <p:cNvSpPr>
            <a:spLocks noGrp="1"/>
          </p:cNvSpPr>
          <p:nvPr>
            <p:ph type="body" idx="2"/>
          </p:nvPr>
        </p:nvSpPr>
        <p:spPr>
          <a:xfrm>
            <a:off x="4833302" y="567559"/>
            <a:ext cx="4253398" cy="2573206"/>
          </a:xfrm>
        </p:spPr>
        <p:txBody>
          <a:bodyPr/>
          <a:lstStyle/>
          <a:p>
            <a:pPr marL="114298" indent="0">
              <a:buNone/>
            </a:pPr>
            <a:r>
              <a:rPr lang="en-US" sz="1800" b="1" dirty="0">
                <a:solidFill>
                  <a:prstClr val="black"/>
                </a:solidFill>
                <a:ea typeface="ＭＳ Ｐゴシック" pitchFamily="34" charset="-128"/>
              </a:rPr>
              <a:t>Confirm Special </a:t>
            </a:r>
            <a:r>
              <a:rPr lang="en-US" b="1" dirty="0">
                <a:solidFill>
                  <a:prstClr val="black"/>
                </a:solidFill>
                <a:ea typeface="ＭＳ Ｐゴシック" pitchFamily="34" charset="-128"/>
              </a:rPr>
              <a:t>F</a:t>
            </a:r>
            <a:r>
              <a:rPr lang="en-US" sz="1800" b="1" dirty="0">
                <a:solidFill>
                  <a:prstClr val="black"/>
                </a:solidFill>
                <a:ea typeface="ＭＳ Ｐゴシック" pitchFamily="34" charset="-128"/>
              </a:rPr>
              <a:t>orm Assignments</a:t>
            </a:r>
          </a:p>
          <a:p>
            <a:pPr marL="114298" indent="0">
              <a:buNone/>
            </a:pPr>
            <a:r>
              <a:rPr lang="en-US" sz="1800" dirty="0">
                <a:solidFill>
                  <a:prstClr val="black"/>
                </a:solidFill>
                <a:ea typeface="ＭＳ Ｐゴシック" pitchFamily="34" charset="-128"/>
              </a:rPr>
              <a:t>A marker appears next to a SASID on the </a:t>
            </a:r>
            <a:r>
              <a:rPr lang="en-US" sz="1800" b="1" dirty="0">
                <a:solidFill>
                  <a:prstClr val="black"/>
                </a:solidFill>
                <a:ea typeface="ＭＳ Ｐゴシック" pitchFamily="34" charset="-128"/>
              </a:rPr>
              <a:t>Students in Session </a:t>
            </a:r>
            <a:r>
              <a:rPr lang="en-US" sz="1800" dirty="0">
                <a:solidFill>
                  <a:prstClr val="black"/>
                </a:solidFill>
                <a:ea typeface="ＭＳ Ｐゴシック" pitchFamily="34" charset="-128"/>
              </a:rPr>
              <a:t>screen if a form-dependent accommodation/ accessibility feature was identified for the student</a:t>
            </a:r>
          </a:p>
        </p:txBody>
      </p:sp>
      <p:graphicFrame>
        <p:nvGraphicFramePr>
          <p:cNvPr id="6" name="Table 5">
            <a:extLst>
              <a:ext uri="{FF2B5EF4-FFF2-40B4-BE49-F238E27FC236}">
                <a16:creationId xmlns:a16="http://schemas.microsoft.com/office/drawing/2014/main" id="{BBBBFFD8-682F-2C03-8BFC-1DA990C8A62F}"/>
              </a:ext>
            </a:extLst>
          </p:cNvPr>
          <p:cNvGraphicFramePr>
            <a:graphicFrameLocks noGrp="1"/>
          </p:cNvGraphicFramePr>
          <p:nvPr>
            <p:extLst>
              <p:ext uri="{D42A27DB-BD31-4B8C-83A1-F6EECF244321}">
                <p14:modId xmlns:p14="http://schemas.microsoft.com/office/powerpoint/2010/main" val="3393962093"/>
              </p:ext>
            </p:extLst>
          </p:nvPr>
        </p:nvGraphicFramePr>
        <p:xfrm>
          <a:off x="172086" y="2983225"/>
          <a:ext cx="4908797" cy="1854200"/>
        </p:xfrm>
        <a:graphic>
          <a:graphicData uri="http://schemas.openxmlformats.org/drawingml/2006/table">
            <a:tbl>
              <a:tblPr firstRow="1" bandRow="1">
                <a:tableStyleId>{7DF18680-E054-41AD-8BC1-D1AEF772440D}</a:tableStyleId>
              </a:tblPr>
              <a:tblGrid>
                <a:gridCol w="1505639">
                  <a:extLst>
                    <a:ext uri="{9D8B030D-6E8A-4147-A177-3AD203B41FA5}">
                      <a16:colId xmlns:a16="http://schemas.microsoft.com/office/drawing/2014/main" val="4040357840"/>
                    </a:ext>
                  </a:extLst>
                </a:gridCol>
                <a:gridCol w="3403158">
                  <a:extLst>
                    <a:ext uri="{9D8B030D-6E8A-4147-A177-3AD203B41FA5}">
                      <a16:colId xmlns:a16="http://schemas.microsoft.com/office/drawing/2014/main" val="1735494915"/>
                    </a:ext>
                  </a:extLst>
                </a:gridCol>
              </a:tblGrid>
              <a:tr h="370840">
                <a:tc>
                  <a:txBody>
                    <a:bodyPr/>
                    <a:lstStyle/>
                    <a:p>
                      <a:pPr algn="ctr"/>
                      <a:r>
                        <a:rPr lang="en-US" dirty="0"/>
                        <a:t>Indicator</a:t>
                      </a:r>
                    </a:p>
                  </a:txBody>
                  <a:tcPr/>
                </a:tc>
                <a:tc>
                  <a:txBody>
                    <a:bodyPr/>
                    <a:lstStyle/>
                    <a:p>
                      <a:r>
                        <a:rPr lang="en-US" sz="1400" dirty="0"/>
                        <a:t>Accommodation/Accessibility Feature</a:t>
                      </a:r>
                    </a:p>
                  </a:txBody>
                  <a:tcPr/>
                </a:tc>
                <a:extLst>
                  <a:ext uri="{0D108BD9-81ED-4DB2-BD59-A6C34878D82A}">
                    <a16:rowId xmlns:a16="http://schemas.microsoft.com/office/drawing/2014/main" val="3011616314"/>
                  </a:ext>
                </a:extLst>
              </a:tr>
              <a:tr h="370840">
                <a:tc>
                  <a:txBody>
                    <a:bodyPr/>
                    <a:lstStyle/>
                    <a:p>
                      <a:endParaRPr lang="en-US" dirty="0"/>
                    </a:p>
                  </a:txBody>
                  <a:tcPr/>
                </a:tc>
                <a:tc>
                  <a:txBody>
                    <a:bodyPr/>
                    <a:lstStyle/>
                    <a:p>
                      <a:r>
                        <a:rPr lang="en-US" sz="1400" dirty="0"/>
                        <a:t>Text-to-Speech</a:t>
                      </a:r>
                    </a:p>
                  </a:txBody>
                  <a:tcPr/>
                </a:tc>
                <a:extLst>
                  <a:ext uri="{0D108BD9-81ED-4DB2-BD59-A6C34878D82A}">
                    <a16:rowId xmlns:a16="http://schemas.microsoft.com/office/drawing/2014/main" val="3187336738"/>
                  </a:ext>
                </a:extLst>
              </a:tr>
              <a:tr h="370840">
                <a:tc>
                  <a:txBody>
                    <a:bodyPr/>
                    <a:lstStyle/>
                    <a:p>
                      <a:endParaRPr lang="en-US" dirty="0"/>
                    </a:p>
                  </a:txBody>
                  <a:tcPr/>
                </a:tc>
                <a:tc>
                  <a:txBody>
                    <a:bodyPr/>
                    <a:lstStyle/>
                    <a:p>
                      <a:r>
                        <a:rPr lang="en-US" sz="1400" dirty="0"/>
                        <a:t>Spanish</a:t>
                      </a:r>
                    </a:p>
                  </a:txBody>
                  <a:tcPr/>
                </a:tc>
                <a:extLst>
                  <a:ext uri="{0D108BD9-81ED-4DB2-BD59-A6C34878D82A}">
                    <a16:rowId xmlns:a16="http://schemas.microsoft.com/office/drawing/2014/main" val="2394786248"/>
                  </a:ext>
                </a:extLst>
              </a:tr>
              <a:tr h="3708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Spanish Text-to-Speech</a:t>
                      </a:r>
                    </a:p>
                  </a:txBody>
                  <a:tcPr/>
                </a:tc>
                <a:extLst>
                  <a:ext uri="{0D108BD9-81ED-4DB2-BD59-A6C34878D82A}">
                    <a16:rowId xmlns:a16="http://schemas.microsoft.com/office/drawing/2014/main" val="2195765119"/>
                  </a:ext>
                </a:extLst>
              </a:tr>
              <a:tr h="3708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Assistive</a:t>
                      </a:r>
                      <a:r>
                        <a:rPr lang="en-US" sz="1400" baseline="0" dirty="0"/>
                        <a:t> Technology</a:t>
                      </a:r>
                      <a:endParaRPr lang="en-US" sz="1400" dirty="0">
                        <a:latin typeface="+mn-lt"/>
                      </a:endParaRPr>
                    </a:p>
                  </a:txBody>
                  <a:tcPr/>
                </a:tc>
                <a:extLst>
                  <a:ext uri="{0D108BD9-81ED-4DB2-BD59-A6C34878D82A}">
                    <a16:rowId xmlns:a16="http://schemas.microsoft.com/office/drawing/2014/main" val="3954806003"/>
                  </a:ext>
                </a:extLst>
              </a:tr>
            </a:tbl>
          </a:graphicData>
        </a:graphic>
      </p:graphicFrame>
      <p:sp>
        <p:nvSpPr>
          <p:cNvPr id="7" name="Rectangle: Rounded Corners 8" descr="TTS form icon">
            <a:extLst>
              <a:ext uri="{FF2B5EF4-FFF2-40B4-BE49-F238E27FC236}">
                <a16:creationId xmlns:a16="http://schemas.microsoft.com/office/drawing/2014/main" id="{F111173A-7024-0438-2CF6-391969070D0B}"/>
              </a:ext>
            </a:extLst>
          </p:cNvPr>
          <p:cNvSpPr/>
          <p:nvPr/>
        </p:nvSpPr>
        <p:spPr>
          <a:xfrm>
            <a:off x="508517" y="3371759"/>
            <a:ext cx="646981" cy="293298"/>
          </a:xfrm>
          <a:prstGeom prst="roundRect">
            <a:avLst/>
          </a:prstGeom>
          <a:solidFill>
            <a:srgbClr val="E6E6E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48A"/>
                </a:solidFill>
              </a:rPr>
              <a:t>TTS</a:t>
            </a:r>
          </a:p>
        </p:txBody>
      </p:sp>
      <p:sp>
        <p:nvSpPr>
          <p:cNvPr id="8" name="Rectangle: Rounded Corners 10" descr="Spanish form icon">
            <a:extLst>
              <a:ext uri="{FF2B5EF4-FFF2-40B4-BE49-F238E27FC236}">
                <a16:creationId xmlns:a16="http://schemas.microsoft.com/office/drawing/2014/main" id="{9E3A49BE-CBB6-1AB8-AF8E-C1429BBFB2C1}"/>
              </a:ext>
            </a:extLst>
          </p:cNvPr>
          <p:cNvSpPr/>
          <p:nvPr/>
        </p:nvSpPr>
        <p:spPr>
          <a:xfrm>
            <a:off x="508517" y="3760293"/>
            <a:ext cx="646981" cy="293298"/>
          </a:xfrm>
          <a:prstGeom prst="roundRect">
            <a:avLst/>
          </a:prstGeom>
          <a:solidFill>
            <a:srgbClr val="E6E6E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48A"/>
                </a:solidFill>
              </a:rPr>
              <a:t>SPA</a:t>
            </a:r>
          </a:p>
        </p:txBody>
      </p:sp>
      <p:sp>
        <p:nvSpPr>
          <p:cNvPr id="9" name="Rectangle: Rounded Corners 11" descr="TTS form icon">
            <a:extLst>
              <a:ext uri="{FF2B5EF4-FFF2-40B4-BE49-F238E27FC236}">
                <a16:creationId xmlns:a16="http://schemas.microsoft.com/office/drawing/2014/main" id="{D5D77BF1-BE90-7451-E79A-0C5F2080A05C}"/>
              </a:ext>
            </a:extLst>
          </p:cNvPr>
          <p:cNvSpPr/>
          <p:nvPr/>
        </p:nvSpPr>
        <p:spPr>
          <a:xfrm>
            <a:off x="914317" y="4114705"/>
            <a:ext cx="646981" cy="293298"/>
          </a:xfrm>
          <a:prstGeom prst="roundRect">
            <a:avLst/>
          </a:prstGeom>
          <a:solidFill>
            <a:srgbClr val="E6E6E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48A"/>
                </a:solidFill>
              </a:rPr>
              <a:t>TTS</a:t>
            </a:r>
          </a:p>
        </p:txBody>
      </p:sp>
      <p:sp>
        <p:nvSpPr>
          <p:cNvPr id="10" name="Rectangle: Rounded Corners 12" descr="assistive technology form icon">
            <a:extLst>
              <a:ext uri="{FF2B5EF4-FFF2-40B4-BE49-F238E27FC236}">
                <a16:creationId xmlns:a16="http://schemas.microsoft.com/office/drawing/2014/main" id="{6D4809DA-341F-1F12-D632-96173A38388A}"/>
              </a:ext>
            </a:extLst>
          </p:cNvPr>
          <p:cNvSpPr/>
          <p:nvPr/>
        </p:nvSpPr>
        <p:spPr>
          <a:xfrm>
            <a:off x="508517" y="4476065"/>
            <a:ext cx="646981" cy="293298"/>
          </a:xfrm>
          <a:prstGeom prst="roundRect">
            <a:avLst/>
          </a:prstGeom>
          <a:solidFill>
            <a:srgbClr val="E6E6E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48A"/>
                </a:solidFill>
              </a:rPr>
              <a:t>AT</a:t>
            </a:r>
          </a:p>
        </p:txBody>
      </p:sp>
      <p:sp>
        <p:nvSpPr>
          <p:cNvPr id="11" name="Rectangle: Rounded Corners 13" descr="Spanish form icon">
            <a:extLst>
              <a:ext uri="{FF2B5EF4-FFF2-40B4-BE49-F238E27FC236}">
                <a16:creationId xmlns:a16="http://schemas.microsoft.com/office/drawing/2014/main" id="{2DD254C9-630F-9459-A0A3-6B715AC83088}"/>
              </a:ext>
            </a:extLst>
          </p:cNvPr>
          <p:cNvSpPr/>
          <p:nvPr/>
        </p:nvSpPr>
        <p:spPr>
          <a:xfrm>
            <a:off x="242356" y="4112289"/>
            <a:ext cx="646981" cy="293298"/>
          </a:xfrm>
          <a:prstGeom prst="roundRect">
            <a:avLst/>
          </a:prstGeom>
          <a:solidFill>
            <a:srgbClr val="E6E6E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48A"/>
                </a:solidFill>
              </a:rPr>
              <a:t>SPA</a:t>
            </a:r>
          </a:p>
        </p:txBody>
      </p:sp>
      <p:sp>
        <p:nvSpPr>
          <p:cNvPr id="12" name="TextBox 11">
            <a:extLst>
              <a:ext uri="{FF2B5EF4-FFF2-40B4-BE49-F238E27FC236}">
                <a16:creationId xmlns:a16="http://schemas.microsoft.com/office/drawing/2014/main" id="{7911A690-2659-D142-A976-99912717B070}"/>
              </a:ext>
            </a:extLst>
          </p:cNvPr>
          <p:cNvSpPr txBox="1"/>
          <p:nvPr/>
        </p:nvSpPr>
        <p:spPr>
          <a:xfrm>
            <a:off x="5464503" y="3245473"/>
            <a:ext cx="3170980" cy="116955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defPPr marR="0" lvl="0" algn="l" rtl="0">
              <a:lnSpc>
                <a:spcPct val="100000"/>
              </a:lnSpc>
              <a:spcBef>
                <a:spcPts val="0"/>
              </a:spcBef>
              <a:spcAft>
                <a:spcPts val="0"/>
              </a:spcAft>
              <a:defRPr/>
            </a:defPPr>
            <a:lvl1pPr algn="ctr">
              <a:defRPr b="1">
                <a:solidFill>
                  <a:schemeClr val="tx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a:t>If a student should have one of these forms and the marker is not seen, do not let the student sign into TestNav! Immediately contact the SAC.</a:t>
            </a:r>
          </a:p>
        </p:txBody>
      </p:sp>
    </p:spTree>
    <p:extLst>
      <p:ext uri="{BB962C8B-B14F-4D97-AF65-F5344CB8AC3E}">
        <p14:creationId xmlns:p14="http://schemas.microsoft.com/office/powerpoint/2010/main" val="10983219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5E997-E44A-40BF-96CE-EFD33D594577}"/>
              </a:ext>
            </a:extLst>
          </p:cNvPr>
          <p:cNvSpPr>
            <a:spLocks noGrp="1"/>
          </p:cNvSpPr>
          <p:nvPr>
            <p:ph type="title"/>
          </p:nvPr>
        </p:nvSpPr>
        <p:spPr/>
        <p:txBody>
          <a:bodyPr>
            <a:normAutofit/>
          </a:bodyPr>
          <a:lstStyle/>
          <a:p>
            <a:r>
              <a:rPr lang="en-US" sz="2800" dirty="0"/>
              <a:t>Incorrect Form Assignment</a:t>
            </a:r>
          </a:p>
        </p:txBody>
      </p:sp>
      <p:sp>
        <p:nvSpPr>
          <p:cNvPr id="3" name="Content Placeholder 2">
            <a:extLst>
              <a:ext uri="{FF2B5EF4-FFF2-40B4-BE49-F238E27FC236}">
                <a16:creationId xmlns:a16="http://schemas.microsoft.com/office/drawing/2014/main" id="{A0C7CD2A-B9F2-4E23-8E10-F4C04073DED1}"/>
              </a:ext>
            </a:extLst>
          </p:cNvPr>
          <p:cNvSpPr>
            <a:spLocks noGrp="1"/>
          </p:cNvSpPr>
          <p:nvPr>
            <p:ph type="body" idx="1"/>
          </p:nvPr>
        </p:nvSpPr>
        <p:spPr>
          <a:xfrm>
            <a:off x="311702" y="960887"/>
            <a:ext cx="8487741" cy="3179090"/>
          </a:xfrm>
        </p:spPr>
        <p:txBody>
          <a:bodyPr>
            <a:noAutofit/>
          </a:bodyPr>
          <a:lstStyle/>
          <a:p>
            <a:pPr marL="355608" indent="-342900">
              <a:lnSpc>
                <a:spcPct val="100000"/>
              </a:lnSpc>
              <a:spcBef>
                <a:spcPts val="150"/>
              </a:spcBef>
              <a:spcAft>
                <a:spcPts val="150"/>
              </a:spcAft>
              <a:defRPr/>
            </a:pPr>
            <a:r>
              <a:rPr lang="en-US" sz="1800" dirty="0">
                <a:solidFill>
                  <a:sysClr val="windowText" lastClr="000000"/>
                </a:solidFill>
              </a:rPr>
              <a:t>Check form assignments </a:t>
            </a:r>
            <a:r>
              <a:rPr lang="en-US" sz="1800" b="1" dirty="0">
                <a:solidFill>
                  <a:sysClr val="windowText" lastClr="000000"/>
                </a:solidFill>
              </a:rPr>
              <a:t>before </a:t>
            </a:r>
            <a:r>
              <a:rPr lang="en-US" sz="1800" dirty="0">
                <a:solidFill>
                  <a:sysClr val="windowText" lastClr="000000"/>
                </a:solidFill>
              </a:rPr>
              <a:t>students log in</a:t>
            </a:r>
          </a:p>
          <a:p>
            <a:pPr marL="355608" indent="-342900">
              <a:lnSpc>
                <a:spcPct val="100000"/>
              </a:lnSpc>
              <a:spcBef>
                <a:spcPts val="150"/>
              </a:spcBef>
              <a:spcAft>
                <a:spcPts val="150"/>
              </a:spcAft>
              <a:defRPr/>
            </a:pPr>
            <a:r>
              <a:rPr lang="en-US" sz="1800" dirty="0">
                <a:solidFill>
                  <a:sysClr val="windowText" lastClr="000000"/>
                </a:solidFill>
              </a:rPr>
              <a:t>Incorrect forms </a:t>
            </a:r>
            <a:r>
              <a:rPr lang="en-US" sz="1800" b="1" dirty="0">
                <a:solidFill>
                  <a:sysClr val="windowText" lastClr="000000"/>
                </a:solidFill>
              </a:rPr>
              <a:t>must</a:t>
            </a:r>
            <a:r>
              <a:rPr lang="en-US" sz="1800" dirty="0">
                <a:solidFill>
                  <a:sysClr val="windowText" lastClr="000000"/>
                </a:solidFill>
              </a:rPr>
              <a:t> be identified </a:t>
            </a:r>
            <a:r>
              <a:rPr lang="en-US" sz="1800" b="1" dirty="0">
                <a:solidFill>
                  <a:sysClr val="windowText" lastClr="000000"/>
                </a:solidFill>
              </a:rPr>
              <a:t>before</a:t>
            </a:r>
            <a:r>
              <a:rPr lang="en-US" sz="1800" dirty="0">
                <a:solidFill>
                  <a:sysClr val="windowText" lastClr="000000"/>
                </a:solidFill>
              </a:rPr>
              <a:t> students log in to test</a:t>
            </a:r>
          </a:p>
          <a:p>
            <a:pPr lvl="1">
              <a:lnSpc>
                <a:spcPct val="100000"/>
              </a:lnSpc>
              <a:spcBef>
                <a:spcPts val="150"/>
              </a:spcBef>
              <a:spcAft>
                <a:spcPts val="150"/>
              </a:spcAft>
              <a:buFont typeface="Arial" panose="020B0604020202020204" pitchFamily="34" charset="0"/>
              <a:buChar char="•"/>
              <a:defRPr/>
            </a:pPr>
            <a:r>
              <a:rPr lang="en-US" sz="1800" dirty="0">
                <a:solidFill>
                  <a:sysClr val="windowText" lastClr="000000"/>
                </a:solidFill>
                <a:latin typeface="+mn-lt"/>
                <a:cs typeface="Arial" panose="020B0604020202020204" pitchFamily="34" charset="0"/>
              </a:rPr>
              <a:t>Immediately contact the SAC if the form indicator is not seen in PAnext</a:t>
            </a:r>
          </a:p>
          <a:p>
            <a:pPr marL="355608" indent="-342900">
              <a:lnSpc>
                <a:spcPct val="100000"/>
              </a:lnSpc>
              <a:spcBef>
                <a:spcPts val="150"/>
              </a:spcBef>
              <a:spcAft>
                <a:spcPts val="150"/>
              </a:spcAft>
              <a:defRPr/>
            </a:pPr>
            <a:r>
              <a:rPr lang="en-US" sz="1800" dirty="0">
                <a:solidFill>
                  <a:sysClr val="windowText" lastClr="000000"/>
                </a:solidFill>
              </a:rPr>
              <a:t>If errors are identified </a:t>
            </a:r>
            <a:r>
              <a:rPr lang="en-US" sz="1800" b="1" dirty="0">
                <a:solidFill>
                  <a:sysClr val="windowText" lastClr="000000"/>
                </a:solidFill>
              </a:rPr>
              <a:t>after</a:t>
            </a:r>
            <a:r>
              <a:rPr lang="en-US" sz="1800" dirty="0">
                <a:solidFill>
                  <a:sysClr val="windowText" lastClr="000000"/>
                </a:solidFill>
              </a:rPr>
              <a:t> students log in to test, the options are: </a:t>
            </a:r>
          </a:p>
          <a:p>
            <a:pPr lvl="1">
              <a:lnSpc>
                <a:spcPct val="100000"/>
              </a:lnSpc>
              <a:spcBef>
                <a:spcPts val="150"/>
              </a:spcBef>
              <a:spcAft>
                <a:spcPts val="150"/>
              </a:spcAft>
              <a:buFont typeface="Arial" panose="020B0604020202020204" pitchFamily="34" charset="0"/>
              <a:buChar char="•"/>
              <a:defRPr/>
            </a:pPr>
            <a:r>
              <a:rPr lang="en-US" sz="1800" dirty="0">
                <a:solidFill>
                  <a:sysClr val="windowText" lastClr="000000"/>
                </a:solidFill>
                <a:latin typeface="+mn-lt"/>
                <a:cs typeface="Arial" panose="020B0604020202020204" pitchFamily="34" charset="0"/>
              </a:rPr>
              <a:t>Continue with the test and suppress the score </a:t>
            </a:r>
          </a:p>
          <a:p>
            <a:pPr lvl="2">
              <a:lnSpc>
                <a:spcPct val="100000"/>
              </a:lnSpc>
              <a:spcBef>
                <a:spcPts val="150"/>
              </a:spcBef>
              <a:spcAft>
                <a:spcPts val="150"/>
              </a:spcAft>
              <a:buFont typeface="Arial" panose="020B0604020202020204" pitchFamily="34" charset="0"/>
              <a:buChar char="•"/>
              <a:defRPr/>
            </a:pPr>
            <a:r>
              <a:rPr lang="en-US" sz="1800" dirty="0">
                <a:solidFill>
                  <a:sysClr val="windowText" lastClr="000000"/>
                </a:solidFill>
                <a:latin typeface="+mn-lt"/>
                <a:cs typeface="Arial" panose="020B0604020202020204" pitchFamily="34" charset="0"/>
              </a:rPr>
              <a:t>Student receives a report, but the scores are not aggregated</a:t>
            </a:r>
          </a:p>
          <a:p>
            <a:pPr lvl="2">
              <a:lnSpc>
                <a:spcPct val="100000"/>
              </a:lnSpc>
              <a:spcBef>
                <a:spcPts val="150"/>
              </a:spcBef>
              <a:spcAft>
                <a:spcPts val="150"/>
              </a:spcAft>
              <a:buFont typeface="Arial" panose="020B0604020202020204" pitchFamily="34" charset="0"/>
              <a:buChar char="•"/>
              <a:defRPr/>
            </a:pPr>
            <a:r>
              <a:rPr lang="en-US" sz="1800" dirty="0">
                <a:solidFill>
                  <a:sysClr val="windowText" lastClr="000000"/>
                </a:solidFill>
                <a:latin typeface="+mn-lt"/>
                <a:cs typeface="Arial" panose="020B0604020202020204" pitchFamily="34" charset="0"/>
              </a:rPr>
              <a:t>Counts against participation for the school and district</a:t>
            </a:r>
          </a:p>
          <a:p>
            <a:pPr lvl="1">
              <a:lnSpc>
                <a:spcPct val="100000"/>
              </a:lnSpc>
              <a:spcBef>
                <a:spcPts val="150"/>
              </a:spcBef>
              <a:spcAft>
                <a:spcPts val="150"/>
              </a:spcAft>
              <a:buFont typeface="Arial" panose="020B0604020202020204" pitchFamily="34" charset="0"/>
              <a:buChar char="•"/>
              <a:defRPr/>
            </a:pPr>
            <a:r>
              <a:rPr lang="en-US" sz="1800" dirty="0">
                <a:solidFill>
                  <a:sysClr val="windowText" lastClr="000000"/>
                </a:solidFill>
                <a:latin typeface="+mn-lt"/>
                <a:cs typeface="Arial" panose="020B0604020202020204" pitchFamily="34" charset="0"/>
              </a:rPr>
              <a:t>Stop the test and invalidate</a:t>
            </a:r>
          </a:p>
          <a:p>
            <a:pPr lvl="2">
              <a:lnSpc>
                <a:spcPct val="100000"/>
              </a:lnSpc>
              <a:spcBef>
                <a:spcPts val="150"/>
              </a:spcBef>
              <a:spcAft>
                <a:spcPts val="150"/>
              </a:spcAft>
              <a:buFont typeface="Arial" panose="020B0604020202020204" pitchFamily="34" charset="0"/>
              <a:buChar char="•"/>
              <a:defRPr/>
            </a:pPr>
            <a:r>
              <a:rPr lang="en-US" sz="1800" dirty="0">
                <a:solidFill>
                  <a:sysClr val="windowText" lastClr="000000"/>
                </a:solidFill>
                <a:latin typeface="+mn-lt"/>
                <a:cs typeface="Arial" panose="020B0604020202020204" pitchFamily="34" charset="0"/>
              </a:rPr>
              <a:t>Misadministration = the student does not receive a report</a:t>
            </a:r>
          </a:p>
          <a:p>
            <a:pPr lvl="2">
              <a:lnSpc>
                <a:spcPct val="100000"/>
              </a:lnSpc>
              <a:spcBef>
                <a:spcPts val="150"/>
              </a:spcBef>
              <a:spcAft>
                <a:spcPts val="150"/>
              </a:spcAft>
              <a:buFont typeface="Arial" panose="020B0604020202020204" pitchFamily="34" charset="0"/>
              <a:buChar char="•"/>
              <a:defRPr/>
            </a:pPr>
            <a:r>
              <a:rPr lang="en-US" sz="1800" dirty="0">
                <a:solidFill>
                  <a:sysClr val="windowText" lastClr="000000"/>
                </a:solidFill>
                <a:latin typeface="+mn-lt"/>
                <a:cs typeface="Arial" panose="020B0604020202020204" pitchFamily="34" charset="0"/>
              </a:rPr>
              <a:t>Counts against participation for the school and district</a:t>
            </a:r>
          </a:p>
          <a:p>
            <a:endParaRPr lang="en-US" sz="1800" dirty="0"/>
          </a:p>
        </p:txBody>
      </p:sp>
    </p:spTree>
    <p:extLst>
      <p:ext uri="{BB962C8B-B14F-4D97-AF65-F5344CB8AC3E}">
        <p14:creationId xmlns:p14="http://schemas.microsoft.com/office/powerpoint/2010/main" val="38742673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12056-DEF3-FCE7-EFCF-44685BD6EB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F63A90-5AF5-12F8-E593-0B94EF531456}"/>
              </a:ext>
            </a:extLst>
          </p:cNvPr>
          <p:cNvSpPr>
            <a:spLocks noGrp="1"/>
          </p:cNvSpPr>
          <p:nvPr>
            <p:ph type="title"/>
          </p:nvPr>
        </p:nvSpPr>
        <p:spPr/>
        <p:txBody>
          <a:bodyPr>
            <a:normAutofit/>
          </a:bodyPr>
          <a:lstStyle/>
          <a:p>
            <a:r>
              <a:rPr lang="en-US" sz="2800" dirty="0"/>
              <a:t>Unlock a Unit</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79594E6F-4C9B-326A-91E2-4692C8E6A2BA}"/>
                  </a:ext>
                </a:extLst>
              </p:cNvPr>
              <p:cNvSpPr>
                <a:spLocks noGrp="1"/>
              </p:cNvSpPr>
              <p:nvPr>
                <p:ph type="body" idx="1"/>
              </p:nvPr>
            </p:nvSpPr>
            <p:spPr>
              <a:xfrm>
                <a:off x="98867" y="1040524"/>
                <a:ext cx="8487741" cy="3146751"/>
              </a:xfrm>
            </p:spPr>
            <p:txBody>
              <a:bodyPr/>
              <a:lstStyle/>
              <a:p>
                <a:r>
                  <a:rPr lang="en-US" dirty="0"/>
                  <a:t>Before reading aloud the SAY instructions, at the top of the </a:t>
                </a:r>
                <a:r>
                  <a:rPr lang="en-US" b="1" dirty="0"/>
                  <a:t>Students in Sessions </a:t>
                </a:r>
                <a:r>
                  <a:rPr lang="en-US" dirty="0"/>
                  <a:t>screen, with the session selected:</a:t>
                </a:r>
              </a:p>
              <a:p>
                <a:pPr lvl="1"/>
                <a:r>
                  <a:rPr lang="en-US" dirty="0"/>
                  <a:t>At the unit level, unlock the unit for all students in the session</a:t>
                </a:r>
              </a:p>
              <a:p>
                <a:pPr lvl="1"/>
                <a:endParaRPr lang="en-US" dirty="0"/>
              </a:p>
              <a:p>
                <a:pPr lvl="1"/>
                <a:endParaRPr lang="en-US" dirty="0"/>
              </a:p>
              <a:p>
                <a:pPr lvl="1"/>
                <a:endParaRPr lang="en-US" dirty="0"/>
              </a:p>
              <a:p>
                <a:pPr lvl="1"/>
                <a:endParaRPr lang="en-US" dirty="0"/>
              </a:p>
              <a:p>
                <a:pPr lvl="1"/>
                <a:r>
                  <a:rPr lang="en-US" dirty="0"/>
                  <a:t>At the student level,</a:t>
                </a:r>
              </a:p>
              <a:p>
                <a:pPr lvl="2"/>
                <a:r>
                  <a:rPr lang="en-US" dirty="0"/>
                  <a:t>Lock (</a:t>
                </a:r>
                <a14:m>
                  <m:oMath xmlns:m="http://schemas.openxmlformats.org/officeDocument/2006/math">
                    <m:r>
                      <a:rPr lang="en-US" i="1">
                        <a:latin typeface="Cambria Math" panose="02040503050406030204" pitchFamily="18" charset="0"/>
                        <a:sym typeface="Webdings"/>
                      </a:rPr>
                      <m:t></m:t>
                    </m:r>
                  </m:oMath>
                </a14:m>
                <a:r>
                  <a:rPr lang="en-US" dirty="0"/>
                  <a:t>) the unit for any absent students</a:t>
                </a:r>
              </a:p>
              <a:p>
                <a:pPr lvl="2"/>
                <a:r>
                  <a:rPr lang="en-US" dirty="0"/>
                  <a:t>Unlock (</a:t>
                </a:r>
                <a:r>
                  <a:rPr lang="en-US" dirty="0">
                    <a:cs typeface="Arial" panose="020B0604020202020204" pitchFamily="34" charset="0"/>
                    <a:sym typeface="Webdings"/>
                  </a:rPr>
                  <a:t></a:t>
                </a:r>
                <a:r>
                  <a:rPr lang="en-US" dirty="0"/>
                  <a:t>) appropriate units for any make-up students </a:t>
                </a:r>
              </a:p>
            </p:txBody>
          </p:sp>
        </mc:Choice>
        <mc:Fallback>
          <p:sp>
            <p:nvSpPr>
              <p:cNvPr id="3" name="Text Placeholder 2">
                <a:extLst>
                  <a:ext uri="{FF2B5EF4-FFF2-40B4-BE49-F238E27FC236}">
                    <a16:creationId xmlns:a16="http://schemas.microsoft.com/office/drawing/2014/main" id="{79594E6F-4C9B-326A-91E2-4692C8E6A2BA}"/>
                  </a:ext>
                </a:extLst>
              </p:cNvPr>
              <p:cNvSpPr>
                <a:spLocks noGrp="1" noRot="1" noChangeAspect="1" noMove="1" noResize="1" noEditPoints="1" noAdjustHandles="1" noChangeArrowheads="1" noChangeShapeType="1" noTextEdit="1"/>
              </p:cNvSpPr>
              <p:nvPr>
                <p:ph type="body" idx="1"/>
              </p:nvPr>
            </p:nvSpPr>
            <p:spPr>
              <a:xfrm>
                <a:off x="98867" y="1040524"/>
                <a:ext cx="8487741" cy="3146751"/>
              </a:xfrm>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0AE5B9A-D712-5B32-9763-72BB27E8B097}"/>
              </a:ext>
            </a:extLst>
          </p:cNvPr>
          <p:cNvSpPr>
            <a:spLocks noGrp="1"/>
          </p:cNvSpPr>
          <p:nvPr>
            <p:ph type="sldNum" idx="4294967295"/>
          </p:nvPr>
        </p:nvSpPr>
        <p:spPr>
          <a:xfrm>
            <a:off x="8556786" y="4749851"/>
            <a:ext cx="548700" cy="393600"/>
          </a:xfrm>
        </p:spPr>
        <p:txBody>
          <a:bodyPr>
            <a:normAutofit/>
          </a:bodyPr>
          <a:lstStyle/>
          <a:p>
            <a:fld id="{C479D5F6-EDCB-402A-AC08-4943A1820E8F}" type="slidenum">
              <a:rPr lang="en-US" smtClean="0"/>
              <a:pPr/>
              <a:t>82</a:t>
            </a:fld>
            <a:endParaRPr lang="en-US" dirty="0"/>
          </a:p>
        </p:txBody>
      </p:sp>
      <p:sp>
        <p:nvSpPr>
          <p:cNvPr id="9" name="Diagonal Stripe 8">
            <a:hlinkClick r:id="rId3"/>
            <a:extLst>
              <a:ext uri="{FF2B5EF4-FFF2-40B4-BE49-F238E27FC236}">
                <a16:creationId xmlns:a16="http://schemas.microsoft.com/office/drawing/2014/main" id="{366E5F60-E8A0-BE9C-7872-57B4FA7F102A}"/>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Arial" panose="020B0604020202020204" pitchFamily="34" charset="0"/>
              </a:rPr>
              <a:t>Unlock a Unit</a:t>
            </a:r>
          </a:p>
        </p:txBody>
      </p:sp>
      <p:pic>
        <p:nvPicPr>
          <p:cNvPr id="2050" name="Picture 2" descr="An image of the Students in Sessions screen with a session selected and focused on the list of students. A unit status of Ready is displayed for a student and the unit status dropdown is expanded showing Unlock as the selected option.">
            <a:extLst>
              <a:ext uri="{FF2B5EF4-FFF2-40B4-BE49-F238E27FC236}">
                <a16:creationId xmlns:a16="http://schemas.microsoft.com/office/drawing/2014/main" id="{A3DF1FF1-3FBC-580E-D085-23DE91CD7F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8560" b="41105"/>
          <a:stretch>
            <a:fillRect/>
          </a:stretch>
        </p:blipFill>
        <p:spPr bwMode="auto">
          <a:xfrm>
            <a:off x="1584097" y="3675131"/>
            <a:ext cx="5427774" cy="138691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An image of the Students in Sessions screen with a session selected and focused on the session level list of units at the top of the screen. The lock/unlock slider is highlighted.">
            <a:extLst>
              <a:ext uri="{FF2B5EF4-FFF2-40B4-BE49-F238E27FC236}">
                <a16:creationId xmlns:a16="http://schemas.microsoft.com/office/drawing/2014/main" id="{B72AB129-4521-E374-0124-DAE0FC106B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73018"/>
          <a:stretch>
            <a:fillRect/>
          </a:stretch>
        </p:blipFill>
        <p:spPr bwMode="auto">
          <a:xfrm>
            <a:off x="1103249" y="1945637"/>
            <a:ext cx="6645502" cy="9060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957C0AB-B72D-63D1-F4DE-2C8161B7650E}"/>
              </a:ext>
            </a:extLst>
          </p:cNvPr>
          <p:cNvSpPr txBox="1"/>
          <p:nvPr/>
        </p:nvSpPr>
        <p:spPr>
          <a:xfrm>
            <a:off x="7121631" y="2948814"/>
            <a:ext cx="1923501" cy="209288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defPPr marR="0" lvl="0" algn="l" rtl="0">
              <a:lnSpc>
                <a:spcPct val="100000"/>
              </a:lnSpc>
              <a:spcBef>
                <a:spcPts val="0"/>
              </a:spcBef>
              <a:spcAft>
                <a:spcPts val="0"/>
              </a:spcAft>
            </a:defPPr>
            <a:lvl1pPr algn="ctr">
              <a:defRPr sz="1800" b="1">
                <a:solidFill>
                  <a:schemeClr val="tx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117475" lvl="1" indent="-117475">
              <a:buFont typeface="Arial" panose="020B0604020202020204" pitchFamily="34" charset="0"/>
              <a:buChar char="•"/>
            </a:pPr>
            <a:r>
              <a:rPr lang="en-US" sz="1300" dirty="0">
                <a:cs typeface="Arial" panose="020B0604020202020204" pitchFamily="34" charset="0"/>
              </a:rPr>
              <a:t>Students who are taking make-up units can be unlocked individually</a:t>
            </a:r>
          </a:p>
          <a:p>
            <a:pPr marL="117475" lvl="1" indent="-117475">
              <a:buFont typeface="Arial" panose="020B0604020202020204" pitchFamily="34" charset="0"/>
              <a:buChar char="•"/>
            </a:pPr>
            <a:r>
              <a:rPr lang="en-US" sz="1300" dirty="0">
                <a:cs typeface="Arial" panose="020B0604020202020204" pitchFamily="34" charset="0"/>
              </a:rPr>
              <a:t>A student can only have one unit unlocked at a given time</a:t>
            </a:r>
          </a:p>
          <a:p>
            <a:pPr marL="117475" lvl="1" indent="-117475">
              <a:buFont typeface="Arial" panose="020B0604020202020204" pitchFamily="34" charset="0"/>
              <a:buChar char="•"/>
            </a:pPr>
            <a:r>
              <a:rPr lang="en-US" sz="1300" dirty="0">
                <a:cs typeface="Arial" panose="020B0604020202020204" pitchFamily="34" charset="0"/>
              </a:rPr>
              <a:t>Administer all units in sequential order</a:t>
            </a:r>
            <a:endParaRPr lang="en-US" sz="1300" dirty="0"/>
          </a:p>
        </p:txBody>
      </p:sp>
    </p:spTree>
    <p:extLst>
      <p:ext uri="{BB962C8B-B14F-4D97-AF65-F5344CB8AC3E}">
        <p14:creationId xmlns:p14="http://schemas.microsoft.com/office/powerpoint/2010/main" val="38881730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6A6A8-CE36-5985-C0C9-058FFF3EFB7F}"/>
              </a:ext>
            </a:extLst>
          </p:cNvPr>
          <p:cNvSpPr>
            <a:spLocks noGrp="1"/>
          </p:cNvSpPr>
          <p:nvPr>
            <p:ph type="title"/>
          </p:nvPr>
        </p:nvSpPr>
        <p:spPr/>
        <p:txBody>
          <a:bodyPr/>
          <a:lstStyle/>
          <a:p>
            <a:r>
              <a:rPr lang="en-US" dirty="0"/>
              <a:t>During Testing</a:t>
            </a:r>
          </a:p>
        </p:txBody>
      </p:sp>
    </p:spTree>
    <p:extLst>
      <p:ext uri="{BB962C8B-B14F-4D97-AF65-F5344CB8AC3E}">
        <p14:creationId xmlns:p14="http://schemas.microsoft.com/office/powerpoint/2010/main" val="40292545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1CCA1-20D6-423F-71D8-5B23DCC3EF86}"/>
              </a:ext>
            </a:extLst>
          </p:cNvPr>
          <p:cNvSpPr>
            <a:spLocks noGrp="1"/>
          </p:cNvSpPr>
          <p:nvPr>
            <p:ph type="title"/>
          </p:nvPr>
        </p:nvSpPr>
        <p:spPr/>
        <p:txBody>
          <a:bodyPr/>
          <a:lstStyle/>
          <a:p>
            <a:r>
              <a:rPr lang="en-US" sz="2800" dirty="0"/>
              <a:t>Maintain Test Security</a:t>
            </a:r>
          </a:p>
        </p:txBody>
      </p:sp>
      <p:sp>
        <p:nvSpPr>
          <p:cNvPr id="3" name="Text Placeholder 2">
            <a:extLst>
              <a:ext uri="{FF2B5EF4-FFF2-40B4-BE49-F238E27FC236}">
                <a16:creationId xmlns:a16="http://schemas.microsoft.com/office/drawing/2014/main" id="{B908B8AD-DB37-DB34-C353-9B54499E006A}"/>
              </a:ext>
            </a:extLst>
          </p:cNvPr>
          <p:cNvSpPr>
            <a:spLocks noGrp="1"/>
          </p:cNvSpPr>
          <p:nvPr>
            <p:ph type="body" idx="1"/>
          </p:nvPr>
        </p:nvSpPr>
        <p:spPr>
          <a:xfrm>
            <a:off x="311702" y="846400"/>
            <a:ext cx="8487741" cy="4030400"/>
          </a:xfrm>
        </p:spPr>
        <p:txBody>
          <a:bodyPr>
            <a:normAutofit fontScale="70000" lnSpcReduction="20000"/>
          </a:bodyPr>
          <a:lstStyle/>
          <a:p>
            <a:pPr marL="288925" indent="-288925">
              <a:spcBef>
                <a:spcPts val="600"/>
              </a:spcBef>
              <a:buClrTx/>
              <a:buSzPct val="100000"/>
              <a:buFont typeface="+mj-lt"/>
              <a:buAutoNum type="arabicPeriod"/>
              <a:defRPr/>
            </a:pPr>
            <a:r>
              <a:rPr lang="en-US" sz="2000" dirty="0"/>
              <a:t>Administer test sessions properly and securely according to protocol</a:t>
            </a:r>
          </a:p>
          <a:p>
            <a:pPr marL="800088" lvl="1" indent="-342900">
              <a:spcBef>
                <a:spcPts val="600"/>
              </a:spcBef>
              <a:buClrTx/>
              <a:buSzPct val="100000"/>
              <a:buFont typeface="Arial" panose="020B0604020202020204" pitchFamily="34" charset="0"/>
              <a:buChar char="•"/>
              <a:defRPr/>
            </a:pPr>
            <a:r>
              <a:rPr lang="en-US" sz="1900" dirty="0">
                <a:latin typeface="+mn-lt"/>
                <a:cs typeface="Arial" panose="020B0604020202020204" pitchFamily="34" charset="0"/>
              </a:rPr>
              <a:t>Refer to training and TAM</a:t>
            </a:r>
          </a:p>
          <a:p>
            <a:pPr marL="288925" indent="-288925">
              <a:spcBef>
                <a:spcPts val="600"/>
              </a:spcBef>
              <a:buClrTx/>
              <a:buSzPct val="100000"/>
              <a:buFont typeface="+mj-lt"/>
              <a:buAutoNum type="arabicPeriod"/>
              <a:defRPr/>
            </a:pPr>
            <a:r>
              <a:rPr lang="en-US" sz="2000" dirty="0"/>
              <a:t>Administer all tests </a:t>
            </a:r>
          </a:p>
          <a:p>
            <a:pPr marL="288925" indent="-288925">
              <a:spcBef>
                <a:spcPts val="600"/>
              </a:spcBef>
              <a:buClrTx/>
              <a:buSzPct val="100000"/>
              <a:buFont typeface="+mj-lt"/>
              <a:buAutoNum type="arabicPeriod"/>
              <a:defRPr/>
            </a:pPr>
            <a:r>
              <a:rPr lang="en-US" sz="2000" dirty="0"/>
              <a:t>Focus full attention on the testing environment at all times during testing</a:t>
            </a:r>
          </a:p>
          <a:p>
            <a:pPr marL="746113" lvl="1" indent="-288925">
              <a:spcBef>
                <a:spcPts val="600"/>
              </a:spcBef>
              <a:buClrTx/>
              <a:buSzPct val="100000"/>
              <a:buFont typeface="Arial" panose="020B0604020202020204" pitchFamily="34" charset="0"/>
              <a:buChar char="•"/>
              <a:defRPr/>
            </a:pPr>
            <a:r>
              <a:rPr lang="en-US" sz="1800" dirty="0">
                <a:latin typeface="+mn-lt"/>
                <a:cs typeface="Arial" panose="020B0604020202020204" pitchFamily="34" charset="0"/>
              </a:rPr>
              <a:t>Ensure students do not participate in any prohibited activities</a:t>
            </a:r>
          </a:p>
          <a:p>
            <a:pPr marL="288925" indent="-288925">
              <a:spcBef>
                <a:spcPts val="600"/>
              </a:spcBef>
              <a:buClrTx/>
              <a:buSzPct val="100000"/>
              <a:buFont typeface="+mj-lt"/>
              <a:buAutoNum type="arabicPeriod"/>
              <a:defRPr/>
            </a:pPr>
            <a:r>
              <a:rPr lang="en-US" sz="2000" dirty="0"/>
              <a:t>Do not provide students assistance that could impact answers</a:t>
            </a:r>
          </a:p>
          <a:p>
            <a:pPr marL="288925" indent="-288925">
              <a:spcBef>
                <a:spcPts val="600"/>
              </a:spcBef>
              <a:buClrTx/>
              <a:buSzPct val="100000"/>
              <a:buFont typeface="+mj-lt"/>
              <a:buAutoNum type="arabicPeriod"/>
              <a:defRPr/>
            </a:pPr>
            <a:r>
              <a:rPr lang="en-US" sz="2000" dirty="0"/>
              <a:t>Follow proper test security procedures for providing accessibility features or accommodations</a:t>
            </a:r>
          </a:p>
          <a:p>
            <a:pPr marL="288925" indent="-288925">
              <a:spcBef>
                <a:spcPts val="600"/>
              </a:spcBef>
              <a:buClrTx/>
              <a:buSzPct val="100000"/>
              <a:buFont typeface="+mj-lt"/>
              <a:buAutoNum type="arabicPeriod"/>
              <a:defRPr/>
            </a:pPr>
            <a:r>
              <a:rPr lang="en-US" sz="2000" dirty="0"/>
              <a:t>Follow chain-of-custody requirements to return all test materials after testing</a:t>
            </a:r>
          </a:p>
          <a:p>
            <a:pPr marL="0" indent="0">
              <a:buClrTx/>
              <a:buNone/>
            </a:pPr>
            <a:endParaRPr lang="en-US" sz="1900" b="1" dirty="0">
              <a:solidFill>
                <a:prstClr val="black"/>
              </a:solidFill>
            </a:endParaRPr>
          </a:p>
          <a:p>
            <a:pPr marL="0" indent="0">
              <a:buClrTx/>
              <a:buNone/>
            </a:pPr>
            <a:r>
              <a:rPr lang="en-US" sz="1900" b="1" dirty="0">
                <a:solidFill>
                  <a:prstClr val="black"/>
                </a:solidFill>
              </a:rPr>
              <a:t>Reporting Testing Irregularities and Security Breaches:</a:t>
            </a:r>
          </a:p>
          <a:p>
            <a:pPr marL="342900" indent="-342900">
              <a:spcBef>
                <a:spcPts val="600"/>
              </a:spcBef>
              <a:buClrTx/>
              <a:buSzPct val="100000"/>
              <a:defRPr/>
            </a:pPr>
            <a:r>
              <a:rPr lang="en-US" sz="2000" dirty="0"/>
              <a:t>Immediately repot all instances of testing irregularities and security breaches to the SAC, and subsequently, the DAC</a:t>
            </a:r>
          </a:p>
          <a:p>
            <a:pPr marL="800088" lvl="1" indent="-342900">
              <a:spcBef>
                <a:spcPts val="600"/>
              </a:spcBef>
              <a:buClrTx/>
              <a:buSzPct val="100000"/>
              <a:buFont typeface="Arial" panose="020B0604020202020204" pitchFamily="34" charset="0"/>
              <a:buChar char="•"/>
              <a:defRPr/>
            </a:pPr>
            <a:r>
              <a:rPr lang="en-US" sz="1800" dirty="0">
                <a:latin typeface="+mn-lt"/>
                <a:cs typeface="Arial" panose="020B0604020202020204" pitchFamily="34" charset="0"/>
              </a:rPr>
              <a:t>Be prepared to provide a written statement of the incident to the SAC</a:t>
            </a:r>
          </a:p>
        </p:txBody>
      </p:sp>
      <p:pic>
        <p:nvPicPr>
          <p:cNvPr id="5" name="Picture 4" descr="A teacher observing group of students in a classroom">
            <a:extLst>
              <a:ext uri="{FF2B5EF4-FFF2-40B4-BE49-F238E27FC236}">
                <a16:creationId xmlns:a16="http://schemas.microsoft.com/office/drawing/2014/main" id="{756C3827-F1BA-F4A0-D5D4-F98DB7B6581B}"/>
              </a:ext>
            </a:extLst>
          </p:cNvPr>
          <p:cNvPicPr>
            <a:picLocks noChangeAspect="1"/>
          </p:cNvPicPr>
          <p:nvPr/>
        </p:nvPicPr>
        <p:blipFill>
          <a:blip r:embed="rId2"/>
          <a:srcRect l="48152" t="1414" r="6869" b="25531"/>
          <a:stretch/>
        </p:blipFill>
        <p:spPr>
          <a:xfrm>
            <a:off x="6770338" y="105100"/>
            <a:ext cx="2276657" cy="24666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093847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5BA60-A9B9-4D74-8502-A0631AF7EBB0}"/>
              </a:ext>
            </a:extLst>
          </p:cNvPr>
          <p:cNvSpPr>
            <a:spLocks noGrp="1"/>
          </p:cNvSpPr>
          <p:nvPr>
            <p:ph type="title"/>
          </p:nvPr>
        </p:nvSpPr>
        <p:spPr/>
        <p:txBody>
          <a:bodyPr>
            <a:normAutofit/>
          </a:bodyPr>
          <a:lstStyle/>
          <a:p>
            <a:r>
              <a:rPr lang="en-US" sz="2800" dirty="0"/>
              <a:t>Tasks: Complete on the Day of Testing</a:t>
            </a:r>
          </a:p>
        </p:txBody>
      </p:sp>
      <p:sp>
        <p:nvSpPr>
          <p:cNvPr id="3" name="Content Placeholder 2">
            <a:extLst>
              <a:ext uri="{FF2B5EF4-FFF2-40B4-BE49-F238E27FC236}">
                <a16:creationId xmlns:a16="http://schemas.microsoft.com/office/drawing/2014/main" id="{8FE9C10C-15B7-4A18-8A30-C2AC7BC3120E}"/>
              </a:ext>
            </a:extLst>
          </p:cNvPr>
          <p:cNvSpPr>
            <a:spLocks noGrp="1"/>
          </p:cNvSpPr>
          <p:nvPr>
            <p:ph type="body" idx="1"/>
          </p:nvPr>
        </p:nvSpPr>
        <p:spPr>
          <a:xfrm>
            <a:off x="311702" y="992554"/>
            <a:ext cx="8738513" cy="3298092"/>
          </a:xfrm>
        </p:spPr>
        <p:txBody>
          <a:bodyPr numCol="2" spcCol="91440">
            <a:noAutofit/>
          </a:bodyPr>
          <a:lstStyle/>
          <a:p>
            <a:pPr marL="216694"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rPr>
              <a:t>Receive test materials</a:t>
            </a:r>
          </a:p>
          <a:p>
            <a:pPr marL="559594" lvl="2"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latin typeface="+mn-lt"/>
                <a:cs typeface="Arial" panose="020B0604020202020204" pitchFamily="34" charset="0"/>
              </a:rPr>
              <a:t>E.g., student testing tickets, headphones for students using TTS, scratch paper, and pencils</a:t>
            </a:r>
          </a:p>
          <a:p>
            <a:pPr marL="559594" lvl="2"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latin typeface="+mn-lt"/>
                <a:cs typeface="Arial" panose="020B0604020202020204" pitchFamily="34" charset="0"/>
              </a:rPr>
              <a:t>Required materials for each test are listed in the TAM</a:t>
            </a:r>
          </a:p>
          <a:p>
            <a:pPr marL="216694"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rPr>
              <a:t>Manage test session in PAnext</a:t>
            </a:r>
          </a:p>
          <a:p>
            <a:pPr marL="673882" lvl="1" indent="-216694">
              <a:lnSpc>
                <a:spcPct val="100000"/>
              </a:lnSpc>
              <a:spcBef>
                <a:spcPts val="150"/>
              </a:spcBef>
              <a:spcAft>
                <a:spcPts val="150"/>
              </a:spcAft>
              <a:buSzPct val="100000"/>
              <a:buFont typeface="Wingdings" panose="05000000000000000000" pitchFamily="2" charset="2"/>
              <a:buChar char="q"/>
              <a:defRPr/>
            </a:pPr>
            <a:r>
              <a:rPr lang="en-US" sz="1000" dirty="0">
                <a:solidFill>
                  <a:sysClr val="windowText" lastClr="000000"/>
                </a:solidFill>
                <a:latin typeface="Arial" panose="020B0604020202020204" pitchFamily="34" charset="0"/>
                <a:cs typeface="Arial" panose="020B0604020202020204" pitchFamily="34" charset="0"/>
              </a:rPr>
              <a:t>Ensure a computer or tablet is available</a:t>
            </a:r>
          </a:p>
          <a:p>
            <a:pPr marL="216694"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rPr>
              <a:t>Check students on the </a:t>
            </a:r>
            <a:r>
              <a:rPr lang="en-US" sz="1200" i="1" dirty="0">
                <a:solidFill>
                  <a:sysClr val="windowText" lastClr="000000"/>
                </a:solidFill>
              </a:rPr>
              <a:t>Students in Sessions </a:t>
            </a:r>
            <a:r>
              <a:rPr lang="en-US" sz="1200" dirty="0">
                <a:solidFill>
                  <a:sysClr val="windowText" lastClr="000000"/>
                </a:solidFill>
              </a:rPr>
              <a:t>screen in PAnext</a:t>
            </a:r>
          </a:p>
          <a:p>
            <a:pPr marL="559594" lvl="2"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latin typeface="+mn-lt"/>
                <a:cs typeface="Arial" panose="020B0604020202020204" pitchFamily="34" charset="0"/>
              </a:rPr>
              <a:t>Ensure accessibility features and accommodated forms are assigned to appropriate students</a:t>
            </a:r>
          </a:p>
          <a:p>
            <a:pPr marL="216694"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rPr>
              <a:t>Read aloud the SAY instructions from the TAM</a:t>
            </a:r>
          </a:p>
          <a:p>
            <a:pPr marL="216694"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rPr>
              <a:t>Distribute test materials to students</a:t>
            </a:r>
          </a:p>
          <a:p>
            <a:pPr marL="559594" lvl="2"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latin typeface="+mn-lt"/>
                <a:cs typeface="Arial" panose="020B0604020202020204" pitchFamily="34" charset="0"/>
              </a:rPr>
              <a:t>Ensure testing tickets are provided to the correct students</a:t>
            </a:r>
          </a:p>
          <a:p>
            <a:pPr marL="673882" lvl="1" indent="-216694">
              <a:lnSpc>
                <a:spcPct val="100000"/>
              </a:lnSpc>
              <a:spcBef>
                <a:spcPts val="150"/>
              </a:spcBef>
              <a:spcAft>
                <a:spcPts val="150"/>
              </a:spcAft>
              <a:buSzPct val="100000"/>
              <a:buFont typeface="Wingdings" panose="05000000000000000000" pitchFamily="2" charset="2"/>
              <a:buChar char="q"/>
              <a:defRPr/>
            </a:pPr>
            <a:endParaRPr lang="en-US" sz="1200" dirty="0">
              <a:solidFill>
                <a:sysClr val="windowText" lastClr="000000"/>
              </a:solidFill>
              <a:latin typeface="+mn-lt"/>
              <a:cs typeface="Arial" panose="020B0604020202020204" pitchFamily="34" charset="0"/>
            </a:endParaRPr>
          </a:p>
          <a:p>
            <a:pPr marL="673882" lvl="1" indent="-216694">
              <a:lnSpc>
                <a:spcPct val="100000"/>
              </a:lnSpc>
              <a:spcBef>
                <a:spcPts val="150"/>
              </a:spcBef>
              <a:spcAft>
                <a:spcPts val="150"/>
              </a:spcAft>
              <a:buSzPct val="100000"/>
              <a:buFont typeface="Wingdings" panose="05000000000000000000" pitchFamily="2" charset="2"/>
              <a:buChar char="q"/>
              <a:defRPr/>
            </a:pPr>
            <a:endParaRPr lang="en-US" sz="1200" dirty="0">
              <a:solidFill>
                <a:sysClr val="windowText" lastClr="000000"/>
              </a:solidFill>
              <a:latin typeface="+mn-lt"/>
              <a:cs typeface="Arial" panose="020B0604020202020204" pitchFamily="34" charset="0"/>
            </a:endParaRPr>
          </a:p>
          <a:p>
            <a:pPr marL="673882" lvl="1" indent="-216694">
              <a:lnSpc>
                <a:spcPct val="100000"/>
              </a:lnSpc>
              <a:spcBef>
                <a:spcPts val="150"/>
              </a:spcBef>
              <a:spcAft>
                <a:spcPts val="150"/>
              </a:spcAft>
              <a:buSzPct val="100000"/>
              <a:buFont typeface="Wingdings" panose="05000000000000000000" pitchFamily="2" charset="2"/>
              <a:buChar char="q"/>
              <a:defRPr/>
            </a:pPr>
            <a:endParaRPr lang="en-US" sz="1200" dirty="0">
              <a:solidFill>
                <a:sysClr val="windowText" lastClr="000000"/>
              </a:solidFill>
              <a:latin typeface="+mn-lt"/>
              <a:cs typeface="Arial" panose="020B0604020202020204" pitchFamily="34" charset="0"/>
            </a:endParaRPr>
          </a:p>
          <a:p>
            <a:pPr marL="673882" lvl="1" indent="-216694">
              <a:lnSpc>
                <a:spcPct val="100000"/>
              </a:lnSpc>
              <a:spcBef>
                <a:spcPts val="150"/>
              </a:spcBef>
              <a:spcAft>
                <a:spcPts val="150"/>
              </a:spcAft>
              <a:buSzPct val="100000"/>
              <a:buFont typeface="Wingdings" panose="05000000000000000000" pitchFamily="2" charset="2"/>
              <a:buChar char="q"/>
              <a:defRPr/>
            </a:pPr>
            <a:endParaRPr lang="en-US" sz="1200" dirty="0">
              <a:solidFill>
                <a:sysClr val="windowText" lastClr="000000"/>
              </a:solidFill>
              <a:latin typeface="+mn-lt"/>
              <a:cs typeface="Arial" panose="020B0604020202020204" pitchFamily="34" charset="0"/>
            </a:endParaRPr>
          </a:p>
          <a:p>
            <a:pPr marL="673882" lvl="1" indent="-216694">
              <a:lnSpc>
                <a:spcPct val="100000"/>
              </a:lnSpc>
              <a:spcBef>
                <a:spcPts val="150"/>
              </a:spcBef>
              <a:spcAft>
                <a:spcPts val="150"/>
              </a:spcAft>
              <a:buSzPct val="100000"/>
              <a:buFont typeface="Wingdings" panose="05000000000000000000" pitchFamily="2" charset="2"/>
              <a:buChar char="q"/>
              <a:defRPr/>
            </a:pPr>
            <a:endParaRPr lang="en-US" sz="1200" dirty="0">
              <a:solidFill>
                <a:sysClr val="windowText" lastClr="000000"/>
              </a:solidFill>
              <a:latin typeface="+mn-lt"/>
              <a:cs typeface="Arial" panose="020B0604020202020204" pitchFamily="34" charset="0"/>
            </a:endParaRPr>
          </a:p>
          <a:p>
            <a:pPr marL="216694"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rPr>
              <a:t>Help students log in to TestNav</a:t>
            </a:r>
          </a:p>
          <a:p>
            <a:pPr marL="216694"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rPr>
              <a:t>Monitor time (accommodated paper testing only)</a:t>
            </a:r>
          </a:p>
          <a:p>
            <a:pPr marL="216694"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rPr>
              <a:t>Supervise and monitor test activity</a:t>
            </a:r>
          </a:p>
          <a:p>
            <a:pPr marL="559594" lvl="2"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latin typeface="+mn-lt"/>
                <a:cs typeface="Arial" panose="020B0604020202020204" pitchFamily="34" charset="0"/>
              </a:rPr>
              <a:t>Unit 1: Start test session</a:t>
            </a:r>
          </a:p>
          <a:p>
            <a:pPr marL="559594" lvl="2"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latin typeface="+mn-lt"/>
                <a:cs typeface="Arial" panose="020B0604020202020204" pitchFamily="34" charset="0"/>
              </a:rPr>
              <a:t>All units: Unlock at the unit or individual student level</a:t>
            </a:r>
          </a:p>
          <a:p>
            <a:pPr marL="559594" lvl="2"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latin typeface="+mn-lt"/>
                <a:cs typeface="Arial" panose="020B0604020202020204" pitchFamily="34" charset="0"/>
              </a:rPr>
              <a:t>Resume test units, as needed</a:t>
            </a:r>
          </a:p>
          <a:p>
            <a:pPr marL="216694"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rPr>
              <a:t>Monitor students as they use 3-minute break time, as needed</a:t>
            </a:r>
          </a:p>
          <a:p>
            <a:pPr marL="216694"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rPr>
              <a:t>Report testing irregularities or security breaches to SAC</a:t>
            </a:r>
            <a:endParaRPr lang="en-US" sz="1200" dirty="0"/>
          </a:p>
        </p:txBody>
      </p:sp>
      <p:sp>
        <p:nvSpPr>
          <p:cNvPr id="7" name="TextBox 6" descr="The following icon appears in the “SAY” directions when materials are to be distributed:">
            <a:extLst>
              <a:ext uri="{FF2B5EF4-FFF2-40B4-BE49-F238E27FC236}">
                <a16:creationId xmlns:a16="http://schemas.microsoft.com/office/drawing/2014/main" id="{9916008C-E77E-C5F1-4703-4AA56664EA9C}"/>
              </a:ext>
            </a:extLst>
          </p:cNvPr>
          <p:cNvSpPr txBox="1"/>
          <p:nvPr/>
        </p:nvSpPr>
        <p:spPr>
          <a:xfrm>
            <a:off x="7128623" y="336032"/>
            <a:ext cx="1796206" cy="156966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defPPr marR="0" lvl="0" algn="l" rtl="0">
              <a:lnSpc>
                <a:spcPct val="100000"/>
              </a:lnSpc>
              <a:spcBef>
                <a:spcPts val="0"/>
              </a:spcBef>
              <a:spcAft>
                <a:spcPts val="0"/>
              </a:spcAft>
            </a:defPPr>
            <a:lvl1pPr algn="ctr">
              <a:defRPr sz="1800" b="1">
                <a:solidFill>
                  <a:schemeClr val="tx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1200" dirty="0"/>
              <a:t>The following icon appears with “SAY” instructions that indicate materials are to be distributed:</a:t>
            </a:r>
          </a:p>
          <a:p>
            <a:endParaRPr lang="en-US" sz="1200" dirty="0"/>
          </a:p>
          <a:p>
            <a:endParaRPr lang="en-US" sz="1200" dirty="0"/>
          </a:p>
          <a:p>
            <a:endParaRPr lang="en-US" sz="1200" dirty="0"/>
          </a:p>
        </p:txBody>
      </p:sp>
      <p:pic>
        <p:nvPicPr>
          <p:cNvPr id="8" name="Picture 7" descr="Graphic showing a hand used in the TAM SAY instructions to indicate when to pass out materials.">
            <a:extLst>
              <a:ext uri="{FF2B5EF4-FFF2-40B4-BE49-F238E27FC236}">
                <a16:creationId xmlns:a16="http://schemas.microsoft.com/office/drawing/2014/main" id="{3268BB55-3282-F5B9-FB64-5E023A3BDFBA}"/>
              </a:ext>
            </a:extLst>
          </p:cNvPr>
          <p:cNvPicPr>
            <a:picLocks noChangeAspect="1"/>
          </p:cNvPicPr>
          <p:nvPr/>
        </p:nvPicPr>
        <p:blipFill>
          <a:blip r:embed="rId2"/>
          <a:stretch>
            <a:fillRect/>
          </a:stretch>
        </p:blipFill>
        <p:spPr>
          <a:xfrm>
            <a:off x="7827482" y="1326951"/>
            <a:ext cx="528728" cy="538896"/>
          </a:xfrm>
          <a:prstGeom prst="rect">
            <a:avLst/>
          </a:prstGeom>
        </p:spPr>
      </p:pic>
    </p:spTree>
    <p:extLst>
      <p:ext uri="{BB962C8B-B14F-4D97-AF65-F5344CB8AC3E}">
        <p14:creationId xmlns:p14="http://schemas.microsoft.com/office/powerpoint/2010/main" val="18586288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D97A8-3F6A-6D47-2D4A-F048E4D94CE7}"/>
              </a:ext>
            </a:extLst>
          </p:cNvPr>
          <p:cNvSpPr>
            <a:spLocks noGrp="1"/>
          </p:cNvSpPr>
          <p:nvPr>
            <p:ph type="title"/>
          </p:nvPr>
        </p:nvSpPr>
        <p:spPr/>
        <p:txBody>
          <a:bodyPr/>
          <a:lstStyle/>
          <a:p>
            <a:r>
              <a:rPr lang="en-US" sz="2800" dirty="0"/>
              <a:t>Distributing Test Tickets to Students</a:t>
            </a:r>
          </a:p>
        </p:txBody>
      </p:sp>
      <p:sp>
        <p:nvSpPr>
          <p:cNvPr id="3" name="Text Placeholder 2">
            <a:extLst>
              <a:ext uri="{FF2B5EF4-FFF2-40B4-BE49-F238E27FC236}">
                <a16:creationId xmlns:a16="http://schemas.microsoft.com/office/drawing/2014/main" id="{20515E7A-27BC-C0B7-747A-1BF25EBB1846}"/>
              </a:ext>
            </a:extLst>
          </p:cNvPr>
          <p:cNvSpPr>
            <a:spLocks noGrp="1"/>
          </p:cNvSpPr>
          <p:nvPr>
            <p:ph type="body" idx="1"/>
          </p:nvPr>
        </p:nvSpPr>
        <p:spPr>
          <a:xfrm>
            <a:off x="151075" y="1152475"/>
            <a:ext cx="3815278" cy="3034800"/>
          </a:xfrm>
        </p:spPr>
        <p:txBody>
          <a:bodyPr>
            <a:normAutofit/>
          </a:bodyPr>
          <a:lstStyle/>
          <a:p>
            <a:r>
              <a:rPr lang="en-US" sz="1800" dirty="0"/>
              <a:t>Distribute as directed in the SAY instructions</a:t>
            </a:r>
          </a:p>
          <a:p>
            <a:r>
              <a:rPr lang="en-US" sz="1800" dirty="0"/>
              <a:t>When distributing testing tickets to students </a:t>
            </a:r>
            <a:r>
              <a:rPr lang="en-US" sz="1800" b="1" dirty="0"/>
              <a:t>at the start of each testing session</a:t>
            </a:r>
            <a:r>
              <a:rPr lang="en-US" sz="1800" dirty="0"/>
              <a:t>, ensure each student is provided the testing ticket on which their name appears</a:t>
            </a:r>
            <a:endParaRPr lang="en-US" sz="1600" dirty="0">
              <a:latin typeface="+mn-lt"/>
            </a:endParaRPr>
          </a:p>
        </p:txBody>
      </p:sp>
      <p:pic>
        <p:nvPicPr>
          <p:cNvPr id="4" name="Picture 3" descr="An image of a sample Student Testing ticket with an arrow point to the student name">
            <a:extLst>
              <a:ext uri="{FF2B5EF4-FFF2-40B4-BE49-F238E27FC236}">
                <a16:creationId xmlns:a16="http://schemas.microsoft.com/office/drawing/2014/main" id="{16A1B8F1-BAC2-567F-D2FD-DDF68BD53994}"/>
              </a:ext>
            </a:extLst>
          </p:cNvPr>
          <p:cNvPicPr>
            <a:picLocks noChangeAspect="1"/>
          </p:cNvPicPr>
          <p:nvPr/>
        </p:nvPicPr>
        <p:blipFill>
          <a:blip r:embed="rId2"/>
          <a:stretch>
            <a:fillRect/>
          </a:stretch>
        </p:blipFill>
        <p:spPr>
          <a:xfrm>
            <a:off x="4703491" y="1152474"/>
            <a:ext cx="3815278" cy="2723062"/>
          </a:xfrm>
          <a:prstGeom prst="rect">
            <a:avLst/>
          </a:prstGeom>
          <a:ln>
            <a:solidFill>
              <a:schemeClr val="tx1"/>
            </a:solidFill>
          </a:ln>
          <a:effectLst>
            <a:outerShdw blurRad="50800" dist="38100" dir="2700000" algn="tl" rotWithShape="0">
              <a:prstClr val="black">
                <a:alpha val="40000"/>
              </a:prstClr>
            </a:outerShdw>
          </a:effectLst>
        </p:spPr>
      </p:pic>
      <p:sp>
        <p:nvSpPr>
          <p:cNvPr id="5" name="Right Arrow 5" descr="An image of an arrow">
            <a:extLst>
              <a:ext uri="{FF2B5EF4-FFF2-40B4-BE49-F238E27FC236}">
                <a16:creationId xmlns:a16="http://schemas.microsoft.com/office/drawing/2014/main" id="{E290C69C-CB4E-E9C4-F464-54F52B7318FC}"/>
              </a:ext>
            </a:extLst>
          </p:cNvPr>
          <p:cNvSpPr/>
          <p:nvPr/>
        </p:nvSpPr>
        <p:spPr>
          <a:xfrm rot="9296919">
            <a:off x="7143422" y="1249338"/>
            <a:ext cx="548437" cy="409224"/>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dirty="0"/>
          </a:p>
        </p:txBody>
      </p:sp>
    </p:spTree>
    <p:extLst>
      <p:ext uri="{BB962C8B-B14F-4D97-AF65-F5344CB8AC3E}">
        <p14:creationId xmlns:p14="http://schemas.microsoft.com/office/powerpoint/2010/main" val="19081741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4297D-1BFA-FBC3-2C26-FE87B65CA8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D7768-1178-935F-4A26-D696F5952151}"/>
              </a:ext>
            </a:extLst>
          </p:cNvPr>
          <p:cNvSpPr>
            <a:spLocks noGrp="1"/>
          </p:cNvSpPr>
          <p:nvPr>
            <p:ph type="title"/>
          </p:nvPr>
        </p:nvSpPr>
        <p:spPr/>
        <p:txBody>
          <a:bodyPr>
            <a:noAutofit/>
          </a:bodyPr>
          <a:lstStyle/>
          <a:p>
            <a:r>
              <a:rPr lang="en-US" sz="2800" dirty="0"/>
              <a:t>Form Assignment Markers on Student Testing Ticket</a:t>
            </a:r>
          </a:p>
        </p:txBody>
      </p:sp>
      <p:sp>
        <p:nvSpPr>
          <p:cNvPr id="4" name="Text Placeholder 3">
            <a:extLst>
              <a:ext uri="{FF2B5EF4-FFF2-40B4-BE49-F238E27FC236}">
                <a16:creationId xmlns:a16="http://schemas.microsoft.com/office/drawing/2014/main" id="{A3453354-4E4E-1CF8-F143-543E7D32A970}"/>
              </a:ext>
            </a:extLst>
          </p:cNvPr>
          <p:cNvSpPr>
            <a:spLocks noGrp="1"/>
          </p:cNvSpPr>
          <p:nvPr>
            <p:ph type="body" idx="2"/>
          </p:nvPr>
        </p:nvSpPr>
        <p:spPr>
          <a:xfrm>
            <a:off x="5041500" y="211842"/>
            <a:ext cx="3837000" cy="1327789"/>
          </a:xfrm>
        </p:spPr>
        <p:txBody>
          <a:bodyPr>
            <a:normAutofit fontScale="85000" lnSpcReduction="20000"/>
          </a:bodyPr>
          <a:lstStyle/>
          <a:p>
            <a:pPr marL="0" indent="0">
              <a:buNone/>
            </a:pPr>
            <a:r>
              <a:rPr lang="en-US" b="1" dirty="0">
                <a:solidFill>
                  <a:prstClr val="black"/>
                </a:solidFill>
                <a:ea typeface="ＭＳ Ｐゴシック" pitchFamily="34" charset="-128"/>
              </a:rPr>
              <a:t>Confirm Special Form Assignments</a:t>
            </a:r>
          </a:p>
          <a:p>
            <a:pPr marL="0" indent="0">
              <a:buNone/>
            </a:pPr>
            <a:r>
              <a:rPr lang="en-US" dirty="0">
                <a:solidFill>
                  <a:prstClr val="black"/>
                </a:solidFill>
                <a:ea typeface="ＭＳ Ｐゴシック" pitchFamily="34" charset="-128"/>
              </a:rPr>
              <a:t>A marker appears next to a SASID on a student’s testing ticket if they were assigned a TTS or Auditory/Signer Script form</a:t>
            </a:r>
          </a:p>
        </p:txBody>
      </p:sp>
      <p:graphicFrame>
        <p:nvGraphicFramePr>
          <p:cNvPr id="3" name="Table 2">
            <a:extLst>
              <a:ext uri="{FF2B5EF4-FFF2-40B4-BE49-F238E27FC236}">
                <a16:creationId xmlns:a16="http://schemas.microsoft.com/office/drawing/2014/main" id="{DAFB4AD3-63EF-CE36-F065-CB313526F32C}"/>
              </a:ext>
            </a:extLst>
          </p:cNvPr>
          <p:cNvGraphicFramePr>
            <a:graphicFrameLocks noGrp="1"/>
          </p:cNvGraphicFramePr>
          <p:nvPr>
            <p:extLst>
              <p:ext uri="{D42A27DB-BD31-4B8C-83A1-F6EECF244321}">
                <p14:modId xmlns:p14="http://schemas.microsoft.com/office/powerpoint/2010/main" val="1980996180"/>
              </p:ext>
            </p:extLst>
          </p:nvPr>
        </p:nvGraphicFramePr>
        <p:xfrm>
          <a:off x="1622532" y="3051847"/>
          <a:ext cx="5376336" cy="1716955"/>
        </p:xfrm>
        <a:graphic>
          <a:graphicData uri="http://schemas.openxmlformats.org/drawingml/2006/table">
            <a:tbl>
              <a:tblPr firstRow="1" bandRow="1">
                <a:tableStyleId>{5A111915-BE36-4E01-A7E5-04B1672EAD32}</a:tableStyleId>
              </a:tblPr>
              <a:tblGrid>
                <a:gridCol w="2101690">
                  <a:extLst>
                    <a:ext uri="{9D8B030D-6E8A-4147-A177-3AD203B41FA5}">
                      <a16:colId xmlns:a16="http://schemas.microsoft.com/office/drawing/2014/main" val="4194556499"/>
                    </a:ext>
                  </a:extLst>
                </a:gridCol>
                <a:gridCol w="3274646">
                  <a:extLst>
                    <a:ext uri="{9D8B030D-6E8A-4147-A177-3AD203B41FA5}">
                      <a16:colId xmlns:a16="http://schemas.microsoft.com/office/drawing/2014/main" val="4288745844"/>
                    </a:ext>
                  </a:extLst>
                </a:gridCol>
              </a:tblGrid>
              <a:tr h="370840">
                <a:tc>
                  <a:txBody>
                    <a:bodyPr/>
                    <a:lstStyle/>
                    <a:p>
                      <a:pPr algn="ctr"/>
                      <a:r>
                        <a:rPr lang="en-US" sz="1200" dirty="0"/>
                        <a:t>Indicator</a:t>
                      </a:r>
                      <a:endParaRPr lang="en-US" sz="1200" dirty="0">
                        <a:latin typeface="+mn-lt"/>
                      </a:endParaRPr>
                    </a:p>
                  </a:txBody>
                  <a:tcPr anchor="ctr">
                    <a:solidFill>
                      <a:schemeClr val="accent5">
                        <a:lumMod val="75000"/>
                      </a:schemeClr>
                    </a:solidFill>
                  </a:tcPr>
                </a:tc>
                <a:tc>
                  <a:txBody>
                    <a:bodyPr/>
                    <a:lstStyle/>
                    <a:p>
                      <a:pPr algn="ctr"/>
                      <a:r>
                        <a:rPr lang="en-US" sz="1200" dirty="0"/>
                        <a:t>Accommodation/</a:t>
                      </a:r>
                    </a:p>
                    <a:p>
                      <a:pPr algn="ctr"/>
                      <a:r>
                        <a:rPr lang="en-US" sz="1200" dirty="0"/>
                        <a:t>Accessibility Feature</a:t>
                      </a:r>
                      <a:endParaRPr lang="en-US" sz="1200" dirty="0">
                        <a:latin typeface="+mn-lt"/>
                      </a:endParaRPr>
                    </a:p>
                  </a:txBody>
                  <a:tcPr anchor="ctr">
                    <a:solidFill>
                      <a:schemeClr val="accent5">
                        <a:lumMod val="75000"/>
                      </a:schemeClr>
                    </a:solidFill>
                  </a:tcPr>
                </a:tc>
                <a:extLst>
                  <a:ext uri="{0D108BD9-81ED-4DB2-BD59-A6C34878D82A}">
                    <a16:rowId xmlns:a16="http://schemas.microsoft.com/office/drawing/2014/main" val="2280734292"/>
                  </a:ext>
                </a:extLst>
              </a:tr>
              <a:tr h="638653">
                <a:tc>
                  <a:txBody>
                    <a:bodyPr/>
                    <a:lstStyle/>
                    <a:p>
                      <a:endParaRPr lang="en-US" sz="1200"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prstClr val="black"/>
                          </a:solidFill>
                          <a:effectLst/>
                          <a:uLnTx/>
                          <a:uFillTx/>
                        </a:rPr>
                        <a:t>Text-to-Speech</a:t>
                      </a:r>
                      <a:endParaRPr lang="en-US" sz="1200" dirty="0"/>
                    </a:p>
                  </a:txBody>
                  <a:tcPr anchor="ctr">
                    <a:solidFill>
                      <a:schemeClr val="bg1"/>
                    </a:solidFill>
                  </a:tcPr>
                </a:tc>
                <a:extLst>
                  <a:ext uri="{0D108BD9-81ED-4DB2-BD59-A6C34878D82A}">
                    <a16:rowId xmlns:a16="http://schemas.microsoft.com/office/drawing/2014/main" val="2830348701"/>
                  </a:ext>
                </a:extLst>
              </a:tr>
              <a:tr h="621102">
                <a:tc>
                  <a:txBody>
                    <a:bodyPr/>
                    <a:lstStyle/>
                    <a:p>
                      <a:endParaRPr lang="en-US" sz="1200"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Auditory/Signer Script</a:t>
                      </a:r>
                      <a:endParaRPr lang="en-US" sz="1200" dirty="0">
                        <a:latin typeface="+mn-lt"/>
                      </a:endParaRPr>
                    </a:p>
                  </a:txBody>
                  <a:tcPr anchor="ctr">
                    <a:solidFill>
                      <a:schemeClr val="bg1"/>
                    </a:solidFill>
                  </a:tcPr>
                </a:tc>
                <a:extLst>
                  <a:ext uri="{0D108BD9-81ED-4DB2-BD59-A6C34878D82A}">
                    <a16:rowId xmlns:a16="http://schemas.microsoft.com/office/drawing/2014/main" val="3862800478"/>
                  </a:ext>
                </a:extLst>
              </a:tr>
            </a:tbl>
          </a:graphicData>
        </a:graphic>
      </p:graphicFrame>
      <p:pic>
        <p:nvPicPr>
          <p:cNvPr id="5" name="Picture 2" descr="text-to-speech icon">
            <a:extLst>
              <a:ext uri="{FF2B5EF4-FFF2-40B4-BE49-F238E27FC236}">
                <a16:creationId xmlns:a16="http://schemas.microsoft.com/office/drawing/2014/main" id="{B9F95108-C42F-C6E8-AD80-4F4AFBEFEFB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373191" y="3568755"/>
            <a:ext cx="546268" cy="5462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auditory/signer script icon">
            <a:extLst>
              <a:ext uri="{FF2B5EF4-FFF2-40B4-BE49-F238E27FC236}">
                <a16:creationId xmlns:a16="http://schemas.microsoft.com/office/drawing/2014/main" id="{2C322713-FF3A-E22B-341B-354DB50EE1D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172"/>
          <a:stretch/>
        </p:blipFill>
        <p:spPr bwMode="auto">
          <a:xfrm>
            <a:off x="2373191" y="4169331"/>
            <a:ext cx="546268" cy="5913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Image of a sample student testing ticket with an arrow pointing to the text-to-speech icon that is on the ticket">
            <a:extLst>
              <a:ext uri="{FF2B5EF4-FFF2-40B4-BE49-F238E27FC236}">
                <a16:creationId xmlns:a16="http://schemas.microsoft.com/office/drawing/2014/main" id="{38F3E4E5-DC27-D29F-1EBA-4E4A81493F2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155048" y="1478094"/>
            <a:ext cx="3526634" cy="122444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ight Arrow 5" descr="An image of an arrow">
            <a:extLst>
              <a:ext uri="{FF2B5EF4-FFF2-40B4-BE49-F238E27FC236}">
                <a16:creationId xmlns:a16="http://schemas.microsoft.com/office/drawing/2014/main" id="{B8F5C0AF-DF3A-3A7A-50CB-A17C0CC16CF3}"/>
              </a:ext>
            </a:extLst>
          </p:cNvPr>
          <p:cNvSpPr/>
          <p:nvPr/>
        </p:nvSpPr>
        <p:spPr>
          <a:xfrm rot="9296919">
            <a:off x="6685781" y="1912753"/>
            <a:ext cx="548437" cy="409224"/>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dirty="0"/>
          </a:p>
        </p:txBody>
      </p:sp>
      <p:sp>
        <p:nvSpPr>
          <p:cNvPr id="7" name="TextBox 6">
            <a:extLst>
              <a:ext uri="{FF2B5EF4-FFF2-40B4-BE49-F238E27FC236}">
                <a16:creationId xmlns:a16="http://schemas.microsoft.com/office/drawing/2014/main" id="{F6A03DF7-406B-90EE-1AE6-E1BD982F5655}"/>
              </a:ext>
            </a:extLst>
          </p:cNvPr>
          <p:cNvSpPr txBox="1"/>
          <p:nvPr/>
        </p:nvSpPr>
        <p:spPr>
          <a:xfrm>
            <a:off x="7157544" y="2900333"/>
            <a:ext cx="1841613" cy="203132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defPPr marR="0" lvl="0" algn="l" rtl="0">
              <a:lnSpc>
                <a:spcPct val="100000"/>
              </a:lnSpc>
              <a:spcBef>
                <a:spcPts val="0"/>
              </a:spcBef>
              <a:spcAft>
                <a:spcPts val="0"/>
              </a:spcAft>
              <a:defRPr/>
            </a:defPPr>
            <a:lvl1pPr algn="ctr">
              <a:defRPr b="1">
                <a:solidFill>
                  <a:schemeClr val="tx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a:t>If a student should have one of these forms and the marker is not seen, do not let the student sign into TestNav! Immediately contact the SAC.</a:t>
            </a:r>
          </a:p>
        </p:txBody>
      </p:sp>
    </p:spTree>
    <p:extLst>
      <p:ext uri="{BB962C8B-B14F-4D97-AF65-F5344CB8AC3E}">
        <p14:creationId xmlns:p14="http://schemas.microsoft.com/office/powerpoint/2010/main" val="28741370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771D6-D61C-8F18-22DA-A4EA07463FB1}"/>
              </a:ext>
            </a:extLst>
          </p:cNvPr>
          <p:cNvSpPr>
            <a:spLocks noGrp="1"/>
          </p:cNvSpPr>
          <p:nvPr>
            <p:ph type="title"/>
          </p:nvPr>
        </p:nvSpPr>
        <p:spPr/>
        <p:txBody>
          <a:bodyPr/>
          <a:lstStyle/>
          <a:p>
            <a:r>
              <a:rPr lang="en-US" sz="2400" dirty="0"/>
              <a:t>Identify Student Testing Device on Student Testing Ticket</a:t>
            </a:r>
          </a:p>
        </p:txBody>
      </p:sp>
      <p:sp>
        <p:nvSpPr>
          <p:cNvPr id="3" name="Text Placeholder 2">
            <a:extLst>
              <a:ext uri="{FF2B5EF4-FFF2-40B4-BE49-F238E27FC236}">
                <a16:creationId xmlns:a16="http://schemas.microsoft.com/office/drawing/2014/main" id="{F6E7581F-91E4-01F4-8309-8D29613CF5B7}"/>
              </a:ext>
            </a:extLst>
          </p:cNvPr>
          <p:cNvSpPr>
            <a:spLocks noGrp="1"/>
          </p:cNvSpPr>
          <p:nvPr>
            <p:ph type="body" idx="1"/>
          </p:nvPr>
        </p:nvSpPr>
        <p:spPr>
          <a:xfrm>
            <a:off x="311702" y="1143000"/>
            <a:ext cx="8487741" cy="3044275"/>
          </a:xfrm>
        </p:spPr>
        <p:txBody>
          <a:bodyPr/>
          <a:lstStyle/>
          <a:p>
            <a:pPr marL="126997" indent="0">
              <a:buNone/>
            </a:pPr>
            <a:r>
              <a:rPr lang="en-US" dirty="0"/>
              <a:t>Strongly suggest identifying the device on which the student tests. Use the same device each day of testing for a content area. For example, the student tests all ELA units on device #11, but math could be taken on a different device.  </a:t>
            </a:r>
          </a:p>
        </p:txBody>
      </p:sp>
      <p:pic>
        <p:nvPicPr>
          <p:cNvPr id="5" name="Picture 4" descr="An image of a sample Student Testing ticket with an arrow point to a line on which the local testing device ID can be written">
            <a:extLst>
              <a:ext uri="{FF2B5EF4-FFF2-40B4-BE49-F238E27FC236}">
                <a16:creationId xmlns:a16="http://schemas.microsoft.com/office/drawing/2014/main" id="{0B05F469-1136-B24B-3160-CBEDBF428686}"/>
              </a:ext>
            </a:extLst>
          </p:cNvPr>
          <p:cNvPicPr>
            <a:picLocks noChangeAspect="1"/>
          </p:cNvPicPr>
          <p:nvPr/>
        </p:nvPicPr>
        <p:blipFill>
          <a:blip r:embed="rId2"/>
          <a:stretch>
            <a:fillRect/>
          </a:stretch>
        </p:blipFill>
        <p:spPr>
          <a:xfrm>
            <a:off x="2522460" y="2289908"/>
            <a:ext cx="4099079" cy="2653850"/>
          </a:xfrm>
          <a:prstGeom prst="rect">
            <a:avLst/>
          </a:prstGeom>
          <a:ln>
            <a:solidFill>
              <a:schemeClr val="tx1"/>
            </a:solidFill>
          </a:ln>
          <a:effectLst>
            <a:outerShdw blurRad="50800" dist="38100" dir="2700000" algn="tl" rotWithShape="0">
              <a:prstClr val="black">
                <a:alpha val="40000"/>
              </a:prstClr>
            </a:outerShdw>
          </a:effectLst>
        </p:spPr>
      </p:pic>
      <p:sp>
        <p:nvSpPr>
          <p:cNvPr id="6" name="Right Arrow 5" descr="An image of an arrow">
            <a:extLst>
              <a:ext uri="{FF2B5EF4-FFF2-40B4-BE49-F238E27FC236}">
                <a16:creationId xmlns:a16="http://schemas.microsoft.com/office/drawing/2014/main" id="{2573EAC5-117C-E9B3-CACB-CC574DF1D455}"/>
              </a:ext>
            </a:extLst>
          </p:cNvPr>
          <p:cNvSpPr/>
          <p:nvPr/>
        </p:nvSpPr>
        <p:spPr>
          <a:xfrm rot="9296919">
            <a:off x="5588161" y="4437670"/>
            <a:ext cx="548437" cy="409224"/>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dirty="0"/>
          </a:p>
        </p:txBody>
      </p:sp>
    </p:spTree>
    <p:extLst>
      <p:ext uri="{BB962C8B-B14F-4D97-AF65-F5344CB8AC3E}">
        <p14:creationId xmlns:p14="http://schemas.microsoft.com/office/powerpoint/2010/main" val="33990810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7D92C-884B-9907-3983-59FA289FBB57}"/>
              </a:ext>
            </a:extLst>
          </p:cNvPr>
          <p:cNvSpPr>
            <a:spLocks noGrp="1"/>
          </p:cNvSpPr>
          <p:nvPr>
            <p:ph type="title"/>
          </p:nvPr>
        </p:nvSpPr>
        <p:spPr/>
        <p:txBody>
          <a:bodyPr/>
          <a:lstStyle/>
          <a:p>
            <a:r>
              <a:rPr lang="en-US" sz="2800" dirty="0"/>
              <a:t>Interruptions During Testing</a:t>
            </a:r>
          </a:p>
        </p:txBody>
      </p:sp>
      <p:sp>
        <p:nvSpPr>
          <p:cNvPr id="3" name="Text Placeholder 2">
            <a:extLst>
              <a:ext uri="{FF2B5EF4-FFF2-40B4-BE49-F238E27FC236}">
                <a16:creationId xmlns:a16="http://schemas.microsoft.com/office/drawing/2014/main" id="{EA7BAAC1-D04B-0CF6-CB24-17255AFCCC5A}"/>
              </a:ext>
            </a:extLst>
          </p:cNvPr>
          <p:cNvSpPr>
            <a:spLocks noGrp="1"/>
          </p:cNvSpPr>
          <p:nvPr>
            <p:ph type="body" idx="4294967295"/>
          </p:nvPr>
        </p:nvSpPr>
        <p:spPr>
          <a:xfrm>
            <a:off x="269803" y="914402"/>
            <a:ext cx="5602852" cy="4229098"/>
          </a:xfrm>
        </p:spPr>
        <p:txBody>
          <a:bodyPr>
            <a:normAutofit fontScale="70000" lnSpcReduction="20000"/>
          </a:bodyPr>
          <a:lstStyle/>
          <a:p>
            <a:pPr marL="285750" indent="-285750">
              <a:lnSpc>
                <a:spcPct val="120000"/>
              </a:lnSpc>
              <a:spcBef>
                <a:spcPts val="400"/>
              </a:spcBef>
              <a:buClrTx/>
              <a:buFont typeface="Arial" panose="020B0604020202020204" pitchFamily="34" charset="0"/>
              <a:buChar char="•"/>
            </a:pPr>
            <a:r>
              <a:rPr lang="en-US" sz="1800" dirty="0">
                <a:solidFill>
                  <a:schemeClr val="tx1"/>
                </a:solidFill>
                <a:latin typeface="+mj-lt"/>
              </a:rPr>
              <a:t>If there is an interruption to testing, including if a student becomes ill, the student should:</a:t>
            </a:r>
          </a:p>
          <a:p>
            <a:pPr marL="733961" lvl="1" indent="-342900">
              <a:lnSpc>
                <a:spcPct val="120000"/>
              </a:lnSpc>
              <a:spcBef>
                <a:spcPts val="400"/>
              </a:spcBef>
              <a:buClrTx/>
              <a:buFont typeface="+mj-lt"/>
              <a:buAutoNum type="arabicPeriod"/>
            </a:pPr>
            <a:r>
              <a:rPr lang="en-US" sz="1800" dirty="0">
                <a:solidFill>
                  <a:schemeClr val="tx1"/>
                </a:solidFill>
                <a:latin typeface="+mj-lt"/>
                <a:cs typeface="Arial" panose="020B0604020202020204" pitchFamily="34" charset="0"/>
              </a:rPr>
              <a:t>Select the button next to their name displayed in the top right corner of the screen</a:t>
            </a:r>
          </a:p>
          <a:p>
            <a:pPr marL="733961" lvl="1" indent="-342900">
              <a:lnSpc>
                <a:spcPct val="120000"/>
              </a:lnSpc>
              <a:spcBef>
                <a:spcPts val="400"/>
              </a:spcBef>
              <a:buClrTx/>
              <a:buFont typeface="+mj-lt"/>
              <a:buAutoNum type="arabicPeriod"/>
            </a:pPr>
            <a:r>
              <a:rPr lang="en-US" sz="1800" dirty="0">
                <a:solidFill>
                  <a:schemeClr val="tx1"/>
                </a:solidFill>
                <a:latin typeface="+mj-lt"/>
                <a:cs typeface="Arial" panose="020B0604020202020204" pitchFamily="34" charset="0"/>
              </a:rPr>
              <a:t>Choose the option </a:t>
            </a:r>
            <a:r>
              <a:rPr lang="en-US" sz="1800" b="1" dirty="0">
                <a:solidFill>
                  <a:schemeClr val="tx1"/>
                </a:solidFill>
                <a:latin typeface="+mj-lt"/>
                <a:cs typeface="Arial" panose="020B0604020202020204" pitchFamily="34" charset="0"/>
              </a:rPr>
              <a:t>Sign out of TestNav</a:t>
            </a:r>
            <a:r>
              <a:rPr lang="en-US" sz="1800" dirty="0">
                <a:solidFill>
                  <a:schemeClr val="tx1"/>
                </a:solidFill>
                <a:latin typeface="+mj-lt"/>
                <a:cs typeface="Arial" panose="020B0604020202020204" pitchFamily="34" charset="0"/>
              </a:rPr>
              <a:t>; then select </a:t>
            </a:r>
            <a:r>
              <a:rPr lang="en-US" sz="1800" b="1" dirty="0">
                <a:solidFill>
                  <a:schemeClr val="tx1"/>
                </a:solidFill>
                <a:latin typeface="+mj-lt"/>
                <a:cs typeface="Arial" panose="020B0604020202020204" pitchFamily="34" charset="0"/>
              </a:rPr>
              <a:t>Save and Return Later</a:t>
            </a:r>
            <a:r>
              <a:rPr lang="en-US" sz="1800" dirty="0">
                <a:solidFill>
                  <a:schemeClr val="tx1"/>
                </a:solidFill>
                <a:latin typeface="+mj-lt"/>
                <a:cs typeface="Arial" panose="020B0604020202020204" pitchFamily="34" charset="0"/>
              </a:rPr>
              <a:t> on the </a:t>
            </a:r>
            <a:r>
              <a:rPr lang="en-US" sz="1800" b="1" dirty="0">
                <a:solidFill>
                  <a:schemeClr val="tx1"/>
                </a:solidFill>
                <a:latin typeface="+mj-lt"/>
                <a:cs typeface="Arial" panose="020B0604020202020204" pitchFamily="34" charset="0"/>
              </a:rPr>
              <a:t>Exit Test </a:t>
            </a:r>
            <a:r>
              <a:rPr lang="en-US" sz="1800" dirty="0">
                <a:solidFill>
                  <a:schemeClr val="tx1"/>
                </a:solidFill>
                <a:latin typeface="+mj-lt"/>
                <a:cs typeface="Arial" panose="020B0604020202020204" pitchFamily="34" charset="0"/>
              </a:rPr>
              <a:t>screen</a:t>
            </a:r>
          </a:p>
          <a:p>
            <a:pPr marL="285750" indent="-285750">
              <a:lnSpc>
                <a:spcPct val="120000"/>
              </a:lnSpc>
              <a:spcBef>
                <a:spcPts val="400"/>
              </a:spcBef>
              <a:buClrTx/>
              <a:buFont typeface="Arial" panose="020B0604020202020204" pitchFamily="34" charset="0"/>
              <a:buChar char="•"/>
            </a:pPr>
            <a:r>
              <a:rPr lang="en-US" sz="1800" dirty="0">
                <a:solidFill>
                  <a:schemeClr val="tx1"/>
                </a:solidFill>
                <a:latin typeface="+mj-lt"/>
              </a:rPr>
              <a:t>The test will close on the student’s device, and the student will be listed in </a:t>
            </a:r>
            <a:r>
              <a:rPr lang="en-US" sz="1800" b="1" dirty="0">
                <a:solidFill>
                  <a:schemeClr val="tx1"/>
                </a:solidFill>
                <a:latin typeface="+mj-lt"/>
              </a:rPr>
              <a:t>Exited</a:t>
            </a:r>
            <a:r>
              <a:rPr lang="en-US" sz="1800" dirty="0">
                <a:solidFill>
                  <a:schemeClr val="tx1"/>
                </a:solidFill>
                <a:latin typeface="+mj-lt"/>
              </a:rPr>
              <a:t> status on the </a:t>
            </a:r>
            <a:r>
              <a:rPr lang="en-US" sz="1800" b="1" dirty="0">
                <a:solidFill>
                  <a:schemeClr val="tx1"/>
                </a:solidFill>
                <a:latin typeface="+mj-lt"/>
              </a:rPr>
              <a:t>Students in Sessions </a:t>
            </a:r>
            <a:r>
              <a:rPr lang="en-US" sz="1800" dirty="0">
                <a:solidFill>
                  <a:schemeClr val="tx1"/>
                </a:solidFill>
                <a:latin typeface="+mj-lt"/>
              </a:rPr>
              <a:t>screen</a:t>
            </a:r>
          </a:p>
          <a:p>
            <a:pPr marL="285750" indent="-285750">
              <a:lnSpc>
                <a:spcPct val="120000"/>
              </a:lnSpc>
              <a:spcBef>
                <a:spcPts val="400"/>
              </a:spcBef>
              <a:buClrTx/>
              <a:buFont typeface="Arial" panose="020B0604020202020204" pitchFamily="34" charset="0"/>
              <a:buChar char="•"/>
            </a:pPr>
            <a:r>
              <a:rPr lang="en-US" sz="1800" dirty="0">
                <a:solidFill>
                  <a:schemeClr val="tx1"/>
                </a:solidFill>
                <a:latin typeface="+mj-lt"/>
              </a:rPr>
              <a:t>A Test Administrator must </a:t>
            </a:r>
            <a:r>
              <a:rPr lang="en-US" sz="1800" b="1" dirty="0">
                <a:solidFill>
                  <a:schemeClr val="tx1"/>
                </a:solidFill>
                <a:latin typeface="+mj-lt"/>
              </a:rPr>
              <a:t>Resume</a:t>
            </a:r>
            <a:r>
              <a:rPr lang="en-US" sz="1800" dirty="0">
                <a:solidFill>
                  <a:schemeClr val="tx1"/>
                </a:solidFill>
                <a:latin typeface="+mj-lt"/>
              </a:rPr>
              <a:t> the student’s test before the student can continue with the same test</a:t>
            </a:r>
          </a:p>
          <a:p>
            <a:pPr marL="285750" indent="-285750">
              <a:lnSpc>
                <a:spcPct val="120000"/>
              </a:lnSpc>
              <a:spcBef>
                <a:spcPts val="400"/>
              </a:spcBef>
              <a:buClrTx/>
              <a:buFont typeface="Arial" panose="020B0604020202020204" pitchFamily="34" charset="0"/>
              <a:buChar char="•"/>
            </a:pPr>
            <a:r>
              <a:rPr lang="en-US" sz="1800" dirty="0">
                <a:solidFill>
                  <a:schemeClr val="tx1"/>
                </a:solidFill>
                <a:latin typeface="+mj-lt"/>
              </a:rPr>
              <a:t>If a student exits TestNav (either unintentionally or intentionally) before completing a test unit:</a:t>
            </a:r>
          </a:p>
          <a:p>
            <a:pPr marL="733961" lvl="1" indent="-342900">
              <a:lnSpc>
                <a:spcPct val="120000"/>
              </a:lnSpc>
              <a:spcBef>
                <a:spcPts val="400"/>
              </a:spcBef>
              <a:buClrTx/>
              <a:buFont typeface="+mj-lt"/>
              <a:buAutoNum type="arabicPeriod"/>
            </a:pPr>
            <a:r>
              <a:rPr lang="en-US" sz="1800" dirty="0">
                <a:solidFill>
                  <a:schemeClr val="tx1"/>
                </a:solidFill>
                <a:latin typeface="+mj-lt"/>
                <a:cs typeface="Arial" panose="020B0604020202020204" pitchFamily="34" charset="0"/>
              </a:rPr>
              <a:t>Verify TestNav shut down on the student’s device</a:t>
            </a:r>
          </a:p>
          <a:p>
            <a:pPr marL="733961" lvl="1" indent="-342900">
              <a:lnSpc>
                <a:spcPct val="120000"/>
              </a:lnSpc>
              <a:spcBef>
                <a:spcPts val="400"/>
              </a:spcBef>
              <a:buClrTx/>
              <a:buFont typeface="+mj-lt"/>
              <a:buAutoNum type="arabicPeriod"/>
            </a:pPr>
            <a:r>
              <a:rPr lang="en-US" sz="1800" b="1" dirty="0">
                <a:solidFill>
                  <a:schemeClr val="tx1"/>
                </a:solidFill>
                <a:latin typeface="+mj-lt"/>
                <a:cs typeface="Arial" panose="020B0604020202020204" pitchFamily="34" charset="0"/>
              </a:rPr>
              <a:t>Resume</a:t>
            </a:r>
            <a:r>
              <a:rPr lang="en-US" sz="1800" dirty="0">
                <a:solidFill>
                  <a:schemeClr val="tx1"/>
                </a:solidFill>
                <a:latin typeface="+mj-lt"/>
                <a:cs typeface="Arial" panose="020B0604020202020204" pitchFamily="34" charset="0"/>
              </a:rPr>
              <a:t> the student’s test in PAnext</a:t>
            </a:r>
          </a:p>
          <a:p>
            <a:pPr lvl="2">
              <a:lnSpc>
                <a:spcPct val="120000"/>
              </a:lnSpc>
              <a:spcBef>
                <a:spcPts val="400"/>
              </a:spcBef>
              <a:buFont typeface="Arial" panose="020B0604020202020204" pitchFamily="34" charset="0"/>
              <a:buChar char="•"/>
            </a:pPr>
            <a:r>
              <a:rPr lang="en-US" dirty="0">
                <a:solidFill>
                  <a:schemeClr val="tx1"/>
                </a:solidFill>
                <a:latin typeface="+mj-lt"/>
                <a:cs typeface="Arial" panose="020B0604020202020204" pitchFamily="34" charset="0"/>
              </a:rPr>
              <a:t>The student’s test will resume from the point at which the test was interrupted</a:t>
            </a:r>
          </a:p>
          <a:p>
            <a:pPr lvl="2">
              <a:lnSpc>
                <a:spcPct val="120000"/>
              </a:lnSpc>
              <a:spcBef>
                <a:spcPts val="400"/>
              </a:spcBef>
              <a:buFont typeface="Arial" panose="020B0604020202020204" pitchFamily="34" charset="0"/>
              <a:buChar char="•"/>
            </a:pPr>
            <a:r>
              <a:rPr lang="en-US" dirty="0">
                <a:solidFill>
                  <a:schemeClr val="tx1"/>
                </a:solidFill>
                <a:latin typeface="+mj-lt"/>
                <a:cs typeface="Arial" panose="020B0604020202020204" pitchFamily="34" charset="0"/>
              </a:rPr>
              <a:t>The system will upload any test responses that the student entered after the interruption if resumed on the same testing device</a:t>
            </a:r>
          </a:p>
        </p:txBody>
      </p:sp>
      <p:pic>
        <p:nvPicPr>
          <p:cNvPr id="7" name="Picture 6" descr="An image of the TestNav Exit Test screen with the Save and Return Later button highlighted">
            <a:extLst>
              <a:ext uri="{FF2B5EF4-FFF2-40B4-BE49-F238E27FC236}">
                <a16:creationId xmlns:a16="http://schemas.microsoft.com/office/drawing/2014/main" id="{D26B253A-4600-0C28-C12B-54D222AF10E0}"/>
              </a:ext>
            </a:extLst>
          </p:cNvPr>
          <p:cNvPicPr>
            <a:picLocks noChangeAspect="1"/>
          </p:cNvPicPr>
          <p:nvPr/>
        </p:nvPicPr>
        <p:blipFill>
          <a:blip r:embed="rId2"/>
          <a:stretch>
            <a:fillRect/>
          </a:stretch>
        </p:blipFill>
        <p:spPr>
          <a:xfrm>
            <a:off x="5969974" y="1966479"/>
            <a:ext cx="3053999" cy="1084197"/>
          </a:xfrm>
          <a:prstGeom prst="rect">
            <a:avLst/>
          </a:prstGeom>
          <a:effectLst>
            <a:outerShdw blurRad="50800" dist="38100" dir="2700000" algn="tl" rotWithShape="0">
              <a:prstClr val="black">
                <a:alpha val="40000"/>
              </a:prstClr>
            </a:outerShdw>
          </a:effectLst>
        </p:spPr>
      </p:pic>
      <p:cxnSp>
        <p:nvCxnSpPr>
          <p:cNvPr id="8" name="Straight Connector 7">
            <a:extLst>
              <a:ext uri="{FF2B5EF4-FFF2-40B4-BE49-F238E27FC236}">
                <a16:creationId xmlns:a16="http://schemas.microsoft.com/office/drawing/2014/main" id="{92614071-B507-614E-11ED-E0F77588F4BD}"/>
              </a:ext>
              <a:ext uri="{C183D7F6-B498-43B3-948B-1728B52AA6E4}">
                <adec:decorative xmlns:adec="http://schemas.microsoft.com/office/drawing/2017/decorative" val="1"/>
              </a:ext>
            </a:extLst>
          </p:cNvPr>
          <p:cNvCxnSpPr>
            <a:cxnSpLocks/>
          </p:cNvCxnSpPr>
          <p:nvPr/>
        </p:nvCxnSpPr>
        <p:spPr>
          <a:xfrm>
            <a:off x="0" y="846400"/>
            <a:ext cx="8807938" cy="0"/>
          </a:xfrm>
          <a:prstGeom prst="line">
            <a:avLst/>
          </a:prstGeom>
          <a:ln w="19050">
            <a:solidFill>
              <a:srgbClr val="55A1D5"/>
            </a:solidFill>
          </a:ln>
        </p:spPr>
        <p:style>
          <a:lnRef idx="1">
            <a:schemeClr val="accent1"/>
          </a:lnRef>
          <a:fillRef idx="0">
            <a:schemeClr val="accent1"/>
          </a:fillRef>
          <a:effectRef idx="0">
            <a:schemeClr val="accent1"/>
          </a:effectRef>
          <a:fontRef idx="minor">
            <a:schemeClr val="tx1"/>
          </a:fontRef>
        </p:style>
      </p:cxnSp>
      <p:pic>
        <p:nvPicPr>
          <p:cNvPr id="5" name="Picture 4" descr="An image of the TestNav screen with the user menu expanded and the Sign out of TestNav option highlighted">
            <a:extLst>
              <a:ext uri="{FF2B5EF4-FFF2-40B4-BE49-F238E27FC236}">
                <a16:creationId xmlns:a16="http://schemas.microsoft.com/office/drawing/2014/main" id="{EAE62089-FF8C-8C83-8FEB-FAB710DBBB91}"/>
              </a:ext>
            </a:extLst>
          </p:cNvPr>
          <p:cNvPicPr>
            <a:picLocks noChangeAspect="1"/>
          </p:cNvPicPr>
          <p:nvPr/>
        </p:nvPicPr>
        <p:blipFill>
          <a:blip r:embed="rId3"/>
          <a:stretch>
            <a:fillRect/>
          </a:stretch>
        </p:blipFill>
        <p:spPr>
          <a:xfrm>
            <a:off x="5967255" y="427665"/>
            <a:ext cx="3056718" cy="1459670"/>
          </a:xfrm>
          <a:prstGeom prst="rect">
            <a:avLst/>
          </a:prstGeom>
          <a:effectLst>
            <a:outerShdw blurRad="50800" dist="38100" dir="2700000" algn="tl" rotWithShape="0">
              <a:prstClr val="black">
                <a:alpha val="40000"/>
              </a:prstClr>
            </a:outerShdw>
          </a:effectLst>
        </p:spPr>
      </p:pic>
      <p:pic>
        <p:nvPicPr>
          <p:cNvPr id="9" name="Picture 4" descr="An image of the Students in Sessions screen with a session selected and focused on the list of students. A unit status of Exited is displayed for a student and the unit status dropdown is expanded showing Resume as the selected option.">
            <a:extLst>
              <a:ext uri="{FF2B5EF4-FFF2-40B4-BE49-F238E27FC236}">
                <a16:creationId xmlns:a16="http://schemas.microsoft.com/office/drawing/2014/main" id="{4F7FAA27-3A79-E2FE-DAED-952C0FF410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407" t="47164" r="9299" b="13275"/>
          <a:stretch>
            <a:fillRect/>
          </a:stretch>
        </p:blipFill>
        <p:spPr bwMode="auto">
          <a:xfrm>
            <a:off x="6821397" y="3820810"/>
            <a:ext cx="1584432" cy="7883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8B1C10A-8C51-9A47-671F-23DEACD9BB83}"/>
              </a:ext>
            </a:extLst>
          </p:cNvPr>
          <p:cNvSpPr txBox="1"/>
          <p:nvPr/>
        </p:nvSpPr>
        <p:spPr>
          <a:xfrm>
            <a:off x="5967255" y="132420"/>
            <a:ext cx="3056718" cy="27699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defPPr marR="0" lvl="0" algn="l" rtl="0">
              <a:lnSpc>
                <a:spcPct val="100000"/>
              </a:lnSpc>
              <a:spcBef>
                <a:spcPts val="0"/>
              </a:spcBef>
              <a:spcAft>
                <a:spcPts val="0"/>
              </a:spcAft>
              <a:defRPr/>
            </a:defPPr>
            <a:lvl1pPr algn="ctr">
              <a:defRPr b="1">
                <a:solidFill>
                  <a:schemeClr val="tx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1200" dirty="0"/>
              <a:t>Student View in TestNav:</a:t>
            </a:r>
          </a:p>
        </p:txBody>
      </p:sp>
      <p:sp>
        <p:nvSpPr>
          <p:cNvPr id="12" name="TextBox 11">
            <a:extLst>
              <a:ext uri="{FF2B5EF4-FFF2-40B4-BE49-F238E27FC236}">
                <a16:creationId xmlns:a16="http://schemas.microsoft.com/office/drawing/2014/main" id="{46B3399C-6E20-3963-9A21-F2760360A0D5}"/>
              </a:ext>
            </a:extLst>
          </p:cNvPr>
          <p:cNvSpPr txBox="1"/>
          <p:nvPr/>
        </p:nvSpPr>
        <p:spPr>
          <a:xfrm>
            <a:off x="5967255" y="3513033"/>
            <a:ext cx="3056718" cy="27699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defPPr marR="0" lvl="0" algn="l" rtl="0">
              <a:lnSpc>
                <a:spcPct val="100000"/>
              </a:lnSpc>
              <a:spcBef>
                <a:spcPts val="0"/>
              </a:spcBef>
              <a:spcAft>
                <a:spcPts val="0"/>
              </a:spcAft>
              <a:defRPr/>
            </a:defPPr>
            <a:lvl1pPr algn="ctr">
              <a:defRPr b="1">
                <a:solidFill>
                  <a:schemeClr val="tx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1200" dirty="0"/>
              <a:t>Test Administrator View in PAnext:</a:t>
            </a:r>
          </a:p>
        </p:txBody>
      </p:sp>
    </p:spTree>
    <p:extLst>
      <p:ext uri="{BB962C8B-B14F-4D97-AF65-F5344CB8AC3E}">
        <p14:creationId xmlns:p14="http://schemas.microsoft.com/office/powerpoint/2010/main" val="800768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0561EAB-8E30-3880-DDB7-6A8DE826E566}"/>
              </a:ext>
              <a:ext uri="{C183D7F6-B498-43B3-948B-1728B52AA6E4}">
                <adec:decorative xmlns:adec="http://schemas.microsoft.com/office/drawing/2017/decorative" val="1"/>
              </a:ext>
            </a:extLst>
          </p:cNvPr>
          <p:cNvCxnSpPr/>
          <p:nvPr/>
        </p:nvCxnSpPr>
        <p:spPr>
          <a:xfrm>
            <a:off x="0" y="914400"/>
            <a:ext cx="502515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00D784A-F711-87E8-F5F7-45CE3A591CB1}"/>
              </a:ext>
            </a:extLst>
          </p:cNvPr>
          <p:cNvSpPr>
            <a:spLocks noGrp="1"/>
          </p:cNvSpPr>
          <p:nvPr>
            <p:ph type="title"/>
          </p:nvPr>
        </p:nvSpPr>
        <p:spPr>
          <a:xfrm>
            <a:off x="311702" y="105100"/>
            <a:ext cx="4438323" cy="741300"/>
          </a:xfrm>
        </p:spPr>
        <p:txBody>
          <a:bodyPr/>
          <a:lstStyle/>
          <a:p>
            <a:r>
              <a:rPr lang="en-US" sz="2000" dirty="0">
                <a:latin typeface="+mj-lt"/>
              </a:rPr>
              <a:t>Do you know practice resources are available?</a:t>
            </a:r>
          </a:p>
        </p:txBody>
      </p:sp>
      <p:pic>
        <p:nvPicPr>
          <p:cNvPr id="7" name="Picture 6" descr="QR code to access video about CMAS reports.">
            <a:extLst>
              <a:ext uri="{FF2B5EF4-FFF2-40B4-BE49-F238E27FC236}">
                <a16:creationId xmlns:a16="http://schemas.microsoft.com/office/drawing/2014/main" id="{8D16EF61-BABC-4BC8-FBEC-387A89569BCF}"/>
              </a:ext>
            </a:extLst>
          </p:cNvPr>
          <p:cNvPicPr>
            <a:picLocks noChangeAspect="1"/>
          </p:cNvPicPr>
          <p:nvPr/>
        </p:nvPicPr>
        <p:blipFill>
          <a:blip r:embed="rId5"/>
          <a:stretch>
            <a:fillRect/>
          </a:stretch>
        </p:blipFill>
        <p:spPr>
          <a:xfrm>
            <a:off x="6325616" y="3449802"/>
            <a:ext cx="1403724" cy="14037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Screen Recording 7" descr="Still image of video about CMAS reports.">
            <a:hlinkClick r:id="" action="ppaction://media"/>
            <a:extLst>
              <a:ext uri="{FF2B5EF4-FFF2-40B4-BE49-F238E27FC236}">
                <a16:creationId xmlns:a16="http://schemas.microsoft.com/office/drawing/2014/main" id="{3DF4F825-07DD-CFE6-4B70-15FCC32F6051}"/>
              </a:ext>
            </a:extLst>
          </p:cNvPr>
          <p:cNvPicPr>
            <a:picLocks noChangeAspect="1"/>
          </p:cNvPicPr>
          <p:nvPr>
            <a:videoFile r:link="rId1"/>
            <p:extLst>
              <p:ext uri="{DAA4B4D4-6D71-4841-9C94-3DE7FCFB9230}">
                <p14:media xmlns:p14="http://schemas.microsoft.com/office/powerpoint/2010/main" r:embed="rId2">
                  <p14:trim end="39481.9"/>
                </p14:media>
              </p:ext>
            </p:extLst>
          </p:nvPr>
        </p:nvPicPr>
        <p:blipFill>
          <a:blip r:embed="rId6"/>
          <a:stretch>
            <a:fillRect/>
          </a:stretch>
        </p:blipFill>
        <p:spPr>
          <a:xfrm>
            <a:off x="4958254" y="531101"/>
            <a:ext cx="4138448" cy="2322129"/>
          </a:xfrm>
          <a:prstGeom prst="rect">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253F5406-3275-456E-539E-B579E970F624}"/>
              </a:ext>
            </a:extLst>
          </p:cNvPr>
          <p:cNvSpPr txBox="1"/>
          <p:nvPr/>
        </p:nvSpPr>
        <p:spPr>
          <a:xfrm>
            <a:off x="4950372" y="289974"/>
            <a:ext cx="4193628" cy="230832"/>
          </a:xfrm>
          <a:prstGeom prst="rect">
            <a:avLst/>
          </a:prstGeom>
          <a:noFill/>
        </p:spPr>
        <p:txBody>
          <a:bodyPr wrap="square" rtlCol="0">
            <a:spAutoFit/>
          </a:bodyPr>
          <a:lstStyle/>
          <a:p>
            <a:r>
              <a:rPr lang="en-US" sz="900" dirty="0"/>
              <a:t>Hover over video box then click play in bar that appears at the bottom.</a:t>
            </a:r>
          </a:p>
        </p:txBody>
      </p:sp>
      <p:sp>
        <p:nvSpPr>
          <p:cNvPr id="13" name="TextBox 12">
            <a:extLst>
              <a:ext uri="{FF2B5EF4-FFF2-40B4-BE49-F238E27FC236}">
                <a16:creationId xmlns:a16="http://schemas.microsoft.com/office/drawing/2014/main" id="{CE43716B-E4B3-010F-33B9-9081871528FA}"/>
              </a:ext>
            </a:extLst>
          </p:cNvPr>
          <p:cNvSpPr txBox="1"/>
          <p:nvPr/>
        </p:nvSpPr>
        <p:spPr>
          <a:xfrm>
            <a:off x="4950372" y="2895750"/>
            <a:ext cx="4193628" cy="369332"/>
          </a:xfrm>
          <a:prstGeom prst="rect">
            <a:avLst/>
          </a:prstGeom>
          <a:noFill/>
        </p:spPr>
        <p:txBody>
          <a:bodyPr wrap="square" rtlCol="0">
            <a:spAutoFit/>
          </a:bodyPr>
          <a:lstStyle/>
          <a:p>
            <a:r>
              <a:rPr lang="en-US" sz="900" dirty="0"/>
              <a:t>Note: The Portal display has been refreshed since creation of this video, but the same resources remain available.</a:t>
            </a:r>
          </a:p>
        </p:txBody>
      </p:sp>
      <p:sp>
        <p:nvSpPr>
          <p:cNvPr id="5" name="Text Placeholder 2">
            <a:extLst>
              <a:ext uri="{FF2B5EF4-FFF2-40B4-BE49-F238E27FC236}">
                <a16:creationId xmlns:a16="http://schemas.microsoft.com/office/drawing/2014/main" id="{48ECBF36-A710-67F2-EC8D-AD581B73FF29}"/>
              </a:ext>
            </a:extLst>
          </p:cNvPr>
          <p:cNvSpPr txBox="1">
            <a:spLocks/>
          </p:cNvSpPr>
          <p:nvPr/>
        </p:nvSpPr>
        <p:spPr>
          <a:xfrm>
            <a:off x="311700" y="1103586"/>
            <a:ext cx="4638672" cy="3749940"/>
          </a:xfrm>
          <a:prstGeom prst="rect">
            <a:avLst/>
          </a:prstGeom>
        </p:spPr>
        <p:txBody>
          <a:bodyPr>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r>
              <a:rPr lang="en-US" b="1" dirty="0">
                <a:latin typeface="+mn-lt"/>
              </a:rPr>
              <a:t>Practice resources that include released items are available publicly</a:t>
            </a:r>
            <a:r>
              <a:rPr lang="en-US" dirty="0">
                <a:latin typeface="+mn-lt"/>
              </a:rPr>
              <a:t> on the </a:t>
            </a:r>
            <a:r>
              <a:rPr lang="en-US" dirty="0">
                <a:latin typeface="+mn-lt"/>
                <a:hlinkClick r:id="rId7"/>
              </a:rPr>
              <a:t>Colorado Assessments Portal</a:t>
            </a:r>
            <a:endParaRPr lang="en-US" dirty="0">
              <a:latin typeface="+mn-lt"/>
            </a:endParaRPr>
          </a:p>
          <a:p>
            <a:pPr marL="285750" indent="-285750">
              <a:spcAft>
                <a:spcPts val="600"/>
              </a:spcAft>
              <a:buFont typeface="Arial" panose="020B0604020202020204" pitchFamily="34" charset="0"/>
              <a:buChar char="•"/>
            </a:pPr>
            <a:r>
              <a:rPr lang="en-US" dirty="0">
                <a:latin typeface="+mn-lt"/>
              </a:rPr>
              <a:t>TestNav Tutorials – for students new to online testing, use tutorials to become familiar with navigation, using online tools and supports, and working with different types of online test questions</a:t>
            </a:r>
          </a:p>
          <a:p>
            <a:pPr marL="285750" indent="-285750">
              <a:spcAft>
                <a:spcPts val="600"/>
              </a:spcAft>
              <a:buFont typeface="Arial" panose="020B0604020202020204" pitchFamily="34" charset="0"/>
              <a:buChar char="•"/>
            </a:pPr>
            <a:r>
              <a:rPr lang="en-US" dirty="0">
                <a:latin typeface="+mn-lt"/>
              </a:rPr>
              <a:t>Sample/released items (practice forms)</a:t>
            </a:r>
          </a:p>
          <a:p>
            <a:pPr marL="742950" lvl="1" indent="-285750">
              <a:spcAft>
                <a:spcPts val="600"/>
              </a:spcAft>
              <a:buFont typeface="Arial" panose="020B0604020202020204" pitchFamily="34" charset="0"/>
              <a:buChar char="•"/>
            </a:pPr>
            <a:r>
              <a:rPr lang="en-US" dirty="0">
                <a:latin typeface="+mn-lt"/>
              </a:rPr>
              <a:t>Online and accommodated paper</a:t>
            </a:r>
          </a:p>
          <a:p>
            <a:pPr marL="742950" lvl="1" indent="-285750">
              <a:spcAft>
                <a:spcPts val="600"/>
              </a:spcAft>
              <a:buFont typeface="Arial" panose="020B0604020202020204" pitchFamily="34" charset="0"/>
              <a:buChar char="•"/>
            </a:pPr>
            <a:r>
              <a:rPr lang="en-US" dirty="0">
                <a:latin typeface="+mn-lt"/>
              </a:rPr>
              <a:t>English and Spanish</a:t>
            </a:r>
          </a:p>
          <a:p>
            <a:pPr marL="1200150" lvl="2" indent="-285750">
              <a:spcAft>
                <a:spcPts val="600"/>
              </a:spcAft>
              <a:buFont typeface="Arial" panose="020B0604020202020204" pitchFamily="34" charset="0"/>
              <a:buChar char="•"/>
            </a:pPr>
            <a:r>
              <a:rPr lang="en-US" dirty="0">
                <a:latin typeface="+mn-lt"/>
              </a:rPr>
              <a:t>With and without text-to-speech for online</a:t>
            </a:r>
          </a:p>
          <a:p>
            <a:pPr marL="285750" indent="-285750">
              <a:spcAft>
                <a:spcPts val="600"/>
              </a:spcAft>
              <a:buFont typeface="Arial" panose="020B0604020202020204" pitchFamily="34" charset="0"/>
              <a:buChar char="•"/>
            </a:pPr>
            <a:r>
              <a:rPr lang="en-US" dirty="0">
                <a:latin typeface="+mn-lt"/>
              </a:rPr>
              <a:t>Scoring guides with answer keys, performance data, scoring rubrics, and sample student responses</a:t>
            </a:r>
          </a:p>
          <a:p>
            <a:pPr marL="742950" lvl="1" indent="-285750">
              <a:spcAft>
                <a:spcPts val="600"/>
              </a:spcAft>
              <a:buFont typeface="Arial" panose="020B0604020202020204" pitchFamily="34" charset="0"/>
              <a:buChar char="•"/>
            </a:pPr>
            <a:r>
              <a:rPr lang="en-US" dirty="0">
                <a:latin typeface="+mn-lt"/>
              </a:rPr>
              <a:t>ELA/CSLA include student writing samples with scoring annotations at varying score points at the end of each guide</a:t>
            </a:r>
          </a:p>
          <a:p>
            <a:endParaRPr lang="en-US" sz="1800" dirty="0">
              <a:latin typeface="+mn-lt"/>
            </a:endParaRPr>
          </a:p>
        </p:txBody>
      </p:sp>
    </p:spTree>
    <p:extLst>
      <p:ext uri="{BB962C8B-B14F-4D97-AF65-F5344CB8AC3E}">
        <p14:creationId xmlns:p14="http://schemas.microsoft.com/office/powerpoint/2010/main" val="368776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D1F76-49C0-375A-6888-53B61D26A8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64EE08-7890-FFEB-370B-3B9F8F91B2E5}"/>
              </a:ext>
            </a:extLst>
          </p:cNvPr>
          <p:cNvSpPr>
            <a:spLocks noGrp="1"/>
          </p:cNvSpPr>
          <p:nvPr>
            <p:ph type="title"/>
          </p:nvPr>
        </p:nvSpPr>
        <p:spPr/>
        <p:txBody>
          <a:bodyPr>
            <a:normAutofit/>
          </a:bodyPr>
          <a:lstStyle/>
          <a:p>
            <a:r>
              <a:rPr lang="en-US" sz="2800" dirty="0"/>
              <a:t>Resume a Test</a:t>
            </a:r>
          </a:p>
        </p:txBody>
      </p:sp>
      <p:sp>
        <p:nvSpPr>
          <p:cNvPr id="3" name="Text Placeholder 2">
            <a:extLst>
              <a:ext uri="{FF2B5EF4-FFF2-40B4-BE49-F238E27FC236}">
                <a16:creationId xmlns:a16="http://schemas.microsoft.com/office/drawing/2014/main" id="{B8A7E9DD-267B-08AF-6999-6167C40A0160}"/>
              </a:ext>
            </a:extLst>
          </p:cNvPr>
          <p:cNvSpPr>
            <a:spLocks noGrp="1"/>
          </p:cNvSpPr>
          <p:nvPr>
            <p:ph type="body" idx="1"/>
          </p:nvPr>
        </p:nvSpPr>
        <p:spPr>
          <a:xfrm>
            <a:off x="311702" y="960305"/>
            <a:ext cx="8487741" cy="3226970"/>
          </a:xfrm>
        </p:spPr>
        <p:txBody>
          <a:bodyPr/>
          <a:lstStyle/>
          <a:p>
            <a:r>
              <a:rPr lang="en-US" dirty="0"/>
              <a:t>Locate the student’s test that needs to be resumed.</a:t>
            </a:r>
          </a:p>
          <a:p>
            <a:r>
              <a:rPr lang="en-US" dirty="0"/>
              <a:t>Click the arrow next to the student's status and select either </a:t>
            </a:r>
            <a:r>
              <a:rPr lang="en-US" b="1" dirty="0"/>
              <a:t>Resume</a:t>
            </a:r>
            <a:r>
              <a:rPr lang="en-US" dirty="0"/>
              <a:t> or </a:t>
            </a:r>
            <a:r>
              <a:rPr lang="en-US" b="1" dirty="0"/>
              <a:t>Resume Upload </a:t>
            </a:r>
            <a:r>
              <a:rPr lang="en-US" dirty="0"/>
              <a:t>(only displayed if the student’s status is still Active but they are not still in TestNav)</a:t>
            </a:r>
          </a:p>
        </p:txBody>
      </p:sp>
      <p:sp>
        <p:nvSpPr>
          <p:cNvPr id="9" name="Diagonal Stripe 8">
            <a:hlinkClick r:id="rId2"/>
            <a:extLst>
              <a:ext uri="{FF2B5EF4-FFF2-40B4-BE49-F238E27FC236}">
                <a16:creationId xmlns:a16="http://schemas.microsoft.com/office/drawing/2014/main" id="{B771DD2E-1B40-E636-B45A-C54A99F352D0}"/>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Arial" panose="020B0604020202020204" pitchFamily="34" charset="0"/>
              </a:rPr>
              <a:t>Resume a Test</a:t>
            </a:r>
          </a:p>
        </p:txBody>
      </p:sp>
      <p:pic>
        <p:nvPicPr>
          <p:cNvPr id="1028" name="Picture 4" descr="An image of the Students in Sessions screen with a session selected and focused on the list of students. A unit status of Exited is displayed for a student and the unit status dropdown is expanded showing Resume as the selected option.">
            <a:extLst>
              <a:ext uri="{FF2B5EF4-FFF2-40B4-BE49-F238E27FC236}">
                <a16:creationId xmlns:a16="http://schemas.microsoft.com/office/drawing/2014/main" id="{C20F6406-E069-F4D8-77EE-252A5963D6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2193594"/>
            <a:ext cx="7143750" cy="17335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C8C4D839-71EA-7011-714B-64E44A7E1950}"/>
              </a:ext>
            </a:extLst>
          </p:cNvPr>
          <p:cNvSpPr>
            <a:spLocks noGrp="1"/>
          </p:cNvSpPr>
          <p:nvPr>
            <p:ph type="title" idx="2"/>
          </p:nvPr>
        </p:nvSpPr>
        <p:spPr>
          <a:xfrm>
            <a:off x="929181" y="4553051"/>
            <a:ext cx="6852002" cy="393600"/>
          </a:xfrm>
          <a:solidFill>
            <a:schemeClr val="bg1"/>
          </a:solidFill>
        </p:spPr>
        <p:txBody>
          <a:bodyPr anchor="ctr"/>
          <a:lstStyle/>
          <a:p>
            <a:pPr algn="ctr"/>
            <a:r>
              <a:rPr lang="en-US" sz="1400" b="1" dirty="0">
                <a:latin typeface="+mn-lt"/>
              </a:rPr>
              <a:t>Note: </a:t>
            </a:r>
            <a:r>
              <a:rPr lang="en-US" sz="1400" dirty="0"/>
              <a:t>A unit cannot be resumed if it is </a:t>
            </a:r>
            <a:r>
              <a:rPr lang="en-US" sz="1400" b="1" dirty="0"/>
              <a:t>Resumed</a:t>
            </a:r>
            <a:r>
              <a:rPr lang="en-US" sz="1400" dirty="0"/>
              <a:t>, </a:t>
            </a:r>
            <a:r>
              <a:rPr lang="en-US" sz="1400" b="1" dirty="0"/>
              <a:t>Marked Complete</a:t>
            </a:r>
            <a:r>
              <a:rPr lang="en-US" sz="1400" dirty="0"/>
              <a:t>, or </a:t>
            </a:r>
            <a:r>
              <a:rPr lang="en-US" sz="1400" b="1" dirty="0"/>
              <a:t>Completed.</a:t>
            </a:r>
            <a:endParaRPr lang="en-US" sz="1400" dirty="0">
              <a:latin typeface="+mn-lt"/>
            </a:endParaRPr>
          </a:p>
        </p:txBody>
      </p:sp>
    </p:spTree>
    <p:extLst>
      <p:ext uri="{BB962C8B-B14F-4D97-AF65-F5344CB8AC3E}">
        <p14:creationId xmlns:p14="http://schemas.microsoft.com/office/powerpoint/2010/main" val="10336210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defTabSz="471685">
              <a:defRPr/>
            </a:pPr>
            <a:r>
              <a:rPr lang="en-US" altLang="en-US" sz="2800" dirty="0">
                <a:latin typeface="+mn-lt"/>
                <a:ea typeface="ＭＳ Ｐゴシック" pitchFamily="34" charset="-128"/>
              </a:rPr>
              <a:t>Resume Multiple Tests at Once</a:t>
            </a:r>
          </a:p>
        </p:txBody>
      </p:sp>
      <p:sp>
        <p:nvSpPr>
          <p:cNvPr id="30723" name="Rectangle 3"/>
          <p:cNvSpPr>
            <a:spLocks noGrp="1" noChangeArrowheads="1"/>
          </p:cNvSpPr>
          <p:nvPr>
            <p:ph type="body" idx="1"/>
          </p:nvPr>
        </p:nvSpPr>
        <p:spPr>
          <a:xfrm>
            <a:off x="311702" y="980685"/>
            <a:ext cx="8643112" cy="307777"/>
          </a:xfrm>
          <a:prstGeom prst="rect">
            <a:avLst/>
          </a:prstGeom>
        </p:spPr>
        <p:txBody>
          <a:bodyPr spcFirstLastPara="1" vert="horz" wrap="square" lIns="47228" tIns="23583" rIns="47228" bIns="23583" rtlCol="0" anchor="t" anchorCtr="0">
            <a:noAutofit/>
          </a:bodyPr>
          <a:lstStyle/>
          <a:p>
            <a:pPr marL="0" indent="0">
              <a:buClrTx/>
              <a:buNone/>
            </a:pPr>
            <a:r>
              <a:rPr lang="en-US" sz="1400" dirty="0"/>
              <a:t>To resume units for </a:t>
            </a:r>
            <a:r>
              <a:rPr lang="en-US" sz="1400" b="1" dirty="0"/>
              <a:t>multiple students </a:t>
            </a:r>
            <a:r>
              <a:rPr lang="en-US" sz="1400" dirty="0"/>
              <a:t>in PA</a:t>
            </a:r>
            <a:r>
              <a:rPr lang="en-US" sz="1400" baseline="30000" dirty="0"/>
              <a:t>next</a:t>
            </a:r>
            <a:r>
              <a:rPr lang="en-US" sz="1400" dirty="0"/>
              <a:t>, take the following steps on the Test Administrator’s device:</a:t>
            </a:r>
          </a:p>
        </p:txBody>
      </p:sp>
      <p:pic>
        <p:nvPicPr>
          <p:cNvPr id="3074" name="Picture 2" descr="An image of the Students in Sessions screen with multiple student tests selected.">
            <a:extLst>
              <a:ext uri="{FF2B5EF4-FFF2-40B4-BE49-F238E27FC236}">
                <a16:creationId xmlns:a16="http://schemas.microsoft.com/office/drawing/2014/main" id="{2C596622-2D55-B8A7-AB59-8713BC6070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624" y="1830105"/>
            <a:ext cx="3451270" cy="8973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 image of the Students in Sessions screen with the Tasks dropdown expanded and Resume Student Tests selected. The Start button is highlighted.">
            <a:extLst>
              <a:ext uri="{FF2B5EF4-FFF2-40B4-BE49-F238E27FC236}">
                <a16:creationId xmlns:a16="http://schemas.microsoft.com/office/drawing/2014/main" id="{2A1D63D9-E6DD-7734-C7E4-D1452AEC74A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2414" b="39555"/>
          <a:stretch>
            <a:fillRect/>
          </a:stretch>
        </p:blipFill>
        <p:spPr bwMode="auto">
          <a:xfrm>
            <a:off x="5572125" y="1836739"/>
            <a:ext cx="2829251" cy="1983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An image of the Resume Student Tests tasks with multiple student tests selected and the Resume button is highlighted.">
            <a:extLst>
              <a:ext uri="{FF2B5EF4-FFF2-40B4-BE49-F238E27FC236}">
                <a16:creationId xmlns:a16="http://schemas.microsoft.com/office/drawing/2014/main" id="{16062FA3-50D3-8666-7FA2-B539BB4935B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6464"/>
          <a:stretch>
            <a:fillRect/>
          </a:stretch>
        </p:blipFill>
        <p:spPr bwMode="auto">
          <a:xfrm>
            <a:off x="753955" y="3807841"/>
            <a:ext cx="4717931" cy="10791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488999A-FFEA-5EE2-9088-076FA91F4695}"/>
              </a:ext>
            </a:extLst>
          </p:cNvPr>
          <p:cNvSpPr txBox="1"/>
          <p:nvPr/>
        </p:nvSpPr>
        <p:spPr>
          <a:xfrm>
            <a:off x="311702" y="1345050"/>
            <a:ext cx="3866160" cy="523220"/>
          </a:xfrm>
          <a:prstGeom prst="rect">
            <a:avLst/>
          </a:prstGeom>
          <a:noFill/>
        </p:spPr>
        <p:txBody>
          <a:bodyPr wrap="square" numCol="1" rtlCol="0">
            <a:spAutoFit/>
          </a:bodyPr>
          <a:lstStyle/>
          <a:p>
            <a:pPr marL="342900" indent="-342900">
              <a:buClrTx/>
              <a:buFont typeface="+mj-lt"/>
              <a:buAutoNum type="arabicPeriod"/>
            </a:pPr>
            <a:r>
              <a:rPr lang="en-US" dirty="0">
                <a:latin typeface="Arial" panose="020B0604020202020204" pitchFamily="34" charset="0"/>
                <a:cs typeface="Arial" panose="020B0604020202020204" pitchFamily="34" charset="0"/>
              </a:rPr>
              <a:t>Select the checkbox next to the student(s) whose unit status needs to be updated</a:t>
            </a:r>
          </a:p>
        </p:txBody>
      </p:sp>
      <p:sp>
        <p:nvSpPr>
          <p:cNvPr id="8" name="TextBox 7">
            <a:extLst>
              <a:ext uri="{FF2B5EF4-FFF2-40B4-BE49-F238E27FC236}">
                <a16:creationId xmlns:a16="http://schemas.microsoft.com/office/drawing/2014/main" id="{851404E7-B739-540C-5F11-150C4DE8E4A1}"/>
              </a:ext>
            </a:extLst>
          </p:cNvPr>
          <p:cNvSpPr txBox="1"/>
          <p:nvPr/>
        </p:nvSpPr>
        <p:spPr>
          <a:xfrm>
            <a:off x="5142535" y="1345050"/>
            <a:ext cx="3656908" cy="523220"/>
          </a:xfrm>
          <a:prstGeom prst="rect">
            <a:avLst/>
          </a:prstGeom>
          <a:noFill/>
        </p:spPr>
        <p:txBody>
          <a:bodyPr wrap="square" numCol="1" rtlCol="0">
            <a:spAutoFit/>
          </a:bodyPr>
          <a:lstStyle/>
          <a:p>
            <a:pPr marL="342900" indent="-342900">
              <a:buClrTx/>
              <a:buFont typeface="+mj-lt"/>
              <a:buAutoNum type="arabicPeriod" startAt="2"/>
            </a:pPr>
            <a:r>
              <a:rPr lang="en-US" dirty="0">
                <a:latin typeface="Arial" panose="020B0604020202020204" pitchFamily="34" charset="0"/>
                <a:cs typeface="Arial" panose="020B0604020202020204" pitchFamily="34" charset="0"/>
              </a:rPr>
              <a:t>Open the task list, select </a:t>
            </a:r>
            <a:r>
              <a:rPr lang="en-US" b="1" dirty="0">
                <a:latin typeface="Arial" panose="020B0604020202020204" pitchFamily="34" charset="0"/>
                <a:cs typeface="Arial" panose="020B0604020202020204" pitchFamily="34" charset="0"/>
              </a:rPr>
              <a:t>Resume Student Tests</a:t>
            </a:r>
            <a:r>
              <a:rPr lang="en-US" dirty="0">
                <a:latin typeface="Arial" panose="020B0604020202020204" pitchFamily="34" charset="0"/>
                <a:cs typeface="Arial" panose="020B0604020202020204" pitchFamily="34" charset="0"/>
              </a:rPr>
              <a:t>, and click </a:t>
            </a:r>
            <a:r>
              <a:rPr lang="en-US" b="1" dirty="0">
                <a:latin typeface="Arial" panose="020B0604020202020204" pitchFamily="34" charset="0"/>
                <a:cs typeface="Arial" panose="020B0604020202020204" pitchFamily="34" charset="0"/>
              </a:rPr>
              <a:t>Start</a:t>
            </a: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58B3F13-BF58-DEA9-8896-2BC3017D1CA0}"/>
              </a:ext>
            </a:extLst>
          </p:cNvPr>
          <p:cNvSpPr txBox="1"/>
          <p:nvPr/>
        </p:nvSpPr>
        <p:spPr>
          <a:xfrm>
            <a:off x="311702" y="3279252"/>
            <a:ext cx="5032808" cy="523220"/>
          </a:xfrm>
          <a:prstGeom prst="rect">
            <a:avLst/>
          </a:prstGeom>
          <a:noFill/>
        </p:spPr>
        <p:txBody>
          <a:bodyPr wrap="square" numCol="1" rtlCol="0">
            <a:spAutoFit/>
          </a:bodyPr>
          <a:lstStyle/>
          <a:p>
            <a:pPr marL="342900" indent="-342900">
              <a:buClrTx/>
              <a:buFont typeface="+mj-lt"/>
              <a:buAutoNum type="arabicPeriod" startAt="3"/>
            </a:pPr>
            <a:r>
              <a:rPr lang="en-US" dirty="0">
                <a:latin typeface="Arial" panose="020B0604020202020204" pitchFamily="34" charset="0"/>
                <a:cs typeface="Arial" panose="020B0604020202020204" pitchFamily="34" charset="0"/>
              </a:rPr>
              <a:t>Select the checkbox next to the unit that is to be resumed for the student(s); click </a:t>
            </a:r>
            <a:r>
              <a:rPr lang="en-US" b="1" dirty="0">
                <a:latin typeface="Arial" panose="020B0604020202020204" pitchFamily="34" charset="0"/>
                <a:cs typeface="Arial" panose="020B0604020202020204" pitchFamily="34" charset="0"/>
              </a:rPr>
              <a:t>Resume</a:t>
            </a:r>
            <a:endParaRPr lang="en-US" dirty="0"/>
          </a:p>
        </p:txBody>
      </p:sp>
      <p:sp>
        <p:nvSpPr>
          <p:cNvPr id="12" name="Right Arrow 5" descr="An image of an arrow pointing from Step 1 to Step 2.">
            <a:extLst>
              <a:ext uri="{FF2B5EF4-FFF2-40B4-BE49-F238E27FC236}">
                <a16:creationId xmlns:a16="http://schemas.microsoft.com/office/drawing/2014/main" id="{F40CCED2-19B3-A0E4-A58A-D7FED7F08572}"/>
              </a:ext>
            </a:extLst>
          </p:cNvPr>
          <p:cNvSpPr/>
          <p:nvPr/>
        </p:nvSpPr>
        <p:spPr>
          <a:xfrm>
            <a:off x="4393996" y="1288462"/>
            <a:ext cx="548437" cy="409224"/>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dirty="0"/>
          </a:p>
        </p:txBody>
      </p:sp>
      <p:sp>
        <p:nvSpPr>
          <p:cNvPr id="13" name="Right Arrow 5" descr="An image of an arrow pointing from Step 2 to Step 3.">
            <a:extLst>
              <a:ext uri="{FF2B5EF4-FFF2-40B4-BE49-F238E27FC236}">
                <a16:creationId xmlns:a16="http://schemas.microsoft.com/office/drawing/2014/main" id="{65FC3EAC-F05F-5435-3B91-0EAFEA532CFD}"/>
              </a:ext>
            </a:extLst>
          </p:cNvPr>
          <p:cNvSpPr/>
          <p:nvPr/>
        </p:nvSpPr>
        <p:spPr>
          <a:xfrm rot="8370929">
            <a:off x="4871512" y="2770790"/>
            <a:ext cx="548437" cy="409224"/>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dirty="0"/>
          </a:p>
        </p:txBody>
      </p:sp>
    </p:spTree>
    <p:custDataLst>
      <p:tags r:id="rId1"/>
    </p:custDataLst>
    <p:extLst>
      <p:ext uri="{BB962C8B-B14F-4D97-AF65-F5344CB8AC3E}">
        <p14:creationId xmlns:p14="http://schemas.microsoft.com/office/powerpoint/2010/main" val="10962724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708E-5335-1C98-3B72-5F2906653021}"/>
              </a:ext>
            </a:extLst>
          </p:cNvPr>
          <p:cNvSpPr>
            <a:spLocks noGrp="1"/>
          </p:cNvSpPr>
          <p:nvPr>
            <p:ph type="title"/>
          </p:nvPr>
        </p:nvSpPr>
        <p:spPr/>
        <p:txBody>
          <a:bodyPr/>
          <a:lstStyle/>
          <a:p>
            <a:r>
              <a:rPr lang="en-US" sz="2800" dirty="0"/>
              <a:t>Math Units with Two Sections</a:t>
            </a:r>
          </a:p>
        </p:txBody>
      </p:sp>
      <p:sp>
        <p:nvSpPr>
          <p:cNvPr id="3" name="Text Placeholder 2">
            <a:extLst>
              <a:ext uri="{FF2B5EF4-FFF2-40B4-BE49-F238E27FC236}">
                <a16:creationId xmlns:a16="http://schemas.microsoft.com/office/drawing/2014/main" id="{3418ED2E-1E97-B8B3-D3B2-2610667EF932}"/>
              </a:ext>
            </a:extLst>
          </p:cNvPr>
          <p:cNvSpPr>
            <a:spLocks noGrp="1"/>
          </p:cNvSpPr>
          <p:nvPr>
            <p:ph type="body" idx="1"/>
          </p:nvPr>
        </p:nvSpPr>
        <p:spPr>
          <a:xfrm>
            <a:off x="125045" y="987534"/>
            <a:ext cx="8674397" cy="3584465"/>
          </a:xfrm>
        </p:spPr>
        <p:txBody>
          <a:bodyPr>
            <a:normAutofit fontScale="92500" lnSpcReduction="20000"/>
          </a:bodyPr>
          <a:lstStyle/>
          <a:p>
            <a:pPr>
              <a:buClrTx/>
            </a:pPr>
            <a:r>
              <a:rPr lang="en-US" sz="1800" dirty="0"/>
              <a:t>Unit 1 for Math Grades 6, 7, and 8 contains two sections:</a:t>
            </a:r>
          </a:p>
          <a:p>
            <a:pPr lvl="1">
              <a:spcBef>
                <a:spcPts val="0"/>
              </a:spcBef>
              <a:buClrTx/>
              <a:buFont typeface="Arial" panose="020B0604020202020204" pitchFamily="34" charset="0"/>
              <a:buChar char="•"/>
            </a:pPr>
            <a:r>
              <a:rPr lang="en-US" sz="1800" dirty="0">
                <a:latin typeface="+mn-lt"/>
                <a:cs typeface="Arial" panose="020B0604020202020204" pitchFamily="34" charset="0"/>
              </a:rPr>
              <a:t>Unit 1 Section 1 = non-calculator</a:t>
            </a:r>
          </a:p>
          <a:p>
            <a:pPr lvl="1">
              <a:spcBef>
                <a:spcPts val="0"/>
              </a:spcBef>
              <a:buClrTx/>
              <a:buFont typeface="Arial" panose="020B0604020202020204" pitchFamily="34" charset="0"/>
              <a:buChar char="•"/>
            </a:pPr>
            <a:r>
              <a:rPr lang="en-US" sz="1800" dirty="0">
                <a:latin typeface="+mn-lt"/>
                <a:cs typeface="Arial" panose="020B0604020202020204" pitchFamily="34" charset="0"/>
              </a:rPr>
              <a:t>Unit 1 Section 2 = calculator</a:t>
            </a:r>
          </a:p>
          <a:p>
            <a:pPr>
              <a:buClrTx/>
            </a:pPr>
            <a:r>
              <a:rPr lang="en-US" sz="2000" b="1" dirty="0">
                <a:solidFill>
                  <a:schemeClr val="bg1"/>
                </a:solidFill>
                <a:highlight>
                  <a:srgbClr val="000080"/>
                </a:highlight>
              </a:rPr>
              <a:t>Both sections must be completed during Unit 1 testing time</a:t>
            </a:r>
          </a:p>
          <a:p>
            <a:pPr lvl="1">
              <a:buClrTx/>
              <a:buFont typeface="Arial" panose="020B0604020202020204" pitchFamily="34" charset="0"/>
              <a:buChar char="•"/>
            </a:pPr>
            <a:r>
              <a:rPr lang="en-US" sz="1800" dirty="0">
                <a:latin typeface="+mn-lt"/>
                <a:cs typeface="Arial" panose="020B0604020202020204" pitchFamily="34" charset="0"/>
              </a:rPr>
              <a:t>Math Grades 6 through 8 – 65-minute unit testing time</a:t>
            </a:r>
          </a:p>
          <a:p>
            <a:pPr>
              <a:buClrTx/>
            </a:pPr>
            <a:r>
              <a:rPr lang="en-US" sz="1800" dirty="0"/>
              <a:t>When 20 minutes remain in the Unit, students see a reminder in their tests to move on to Section 2</a:t>
            </a:r>
          </a:p>
          <a:p>
            <a:pPr lvl="1">
              <a:buClrTx/>
              <a:buFont typeface="Arial" panose="020B0604020202020204" pitchFamily="34" charset="0"/>
              <a:buChar char="•"/>
            </a:pPr>
            <a:r>
              <a:rPr lang="en-US" sz="1800" dirty="0">
                <a:latin typeface="+mn-lt"/>
                <a:cs typeface="Arial" panose="020B0604020202020204" pitchFamily="34" charset="0"/>
              </a:rPr>
              <a:t>At the end of the first section, the student sees the above screen instructing them to submit the section, and then confirms that action</a:t>
            </a:r>
          </a:p>
          <a:p>
            <a:pPr lvl="2">
              <a:buClrTx/>
              <a:buFont typeface="Arial" panose="020B0604020202020204" pitchFamily="34" charset="0"/>
              <a:buChar char="•"/>
            </a:pPr>
            <a:r>
              <a:rPr lang="en-US" sz="1800" dirty="0">
                <a:latin typeface="+mn-lt"/>
                <a:cs typeface="Arial" panose="020B0604020202020204" pitchFamily="34" charset="0"/>
              </a:rPr>
              <a:t>Students will see a similar screen at the end of the second section, which must be submitted in order to submit Unit 1</a:t>
            </a:r>
          </a:p>
          <a:p>
            <a:pPr lvl="1">
              <a:buClrTx/>
              <a:buFont typeface="Arial" panose="020B0604020202020204" pitchFamily="34" charset="0"/>
              <a:buChar char="•"/>
            </a:pPr>
            <a:r>
              <a:rPr lang="en-US" sz="1800" dirty="0">
                <a:latin typeface="+mn-lt"/>
                <a:cs typeface="Arial" panose="020B0604020202020204" pitchFamily="34" charset="0"/>
              </a:rPr>
              <a:t>Distribute handheld calculators to students who require them when notified</a:t>
            </a:r>
          </a:p>
          <a:p>
            <a:pPr lvl="2">
              <a:buClrTx/>
              <a:buFont typeface="Arial" panose="020B0604020202020204" pitchFamily="34" charset="0"/>
              <a:buChar char="•"/>
            </a:pPr>
            <a:r>
              <a:rPr lang="en-US" sz="1800" dirty="0">
                <a:latin typeface="+mn-lt"/>
                <a:cs typeface="Arial" panose="020B0604020202020204" pitchFamily="34" charset="0"/>
              </a:rPr>
              <a:t>The calculator icon appears by calculator references in the TAM</a:t>
            </a:r>
          </a:p>
        </p:txBody>
      </p:sp>
      <p:pic>
        <p:nvPicPr>
          <p:cNvPr id="6" name="Picture 5" descr="calculator icon">
            <a:extLst>
              <a:ext uri="{FF2B5EF4-FFF2-40B4-BE49-F238E27FC236}">
                <a16:creationId xmlns:a16="http://schemas.microsoft.com/office/drawing/2014/main" id="{A99B87CD-2289-67B5-C771-2B9EB30F89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44558" y="3778838"/>
            <a:ext cx="344259" cy="551055"/>
          </a:xfrm>
          <a:prstGeom prst="rect">
            <a:avLst/>
          </a:prstGeom>
        </p:spPr>
      </p:pic>
      <p:pic>
        <p:nvPicPr>
          <p:cNvPr id="4" name="Picture 2" descr="Image of the End of Unit 1: Non-calculator Section screen that appears in TestNav">
            <a:extLst>
              <a:ext uri="{FF2B5EF4-FFF2-40B4-BE49-F238E27FC236}">
                <a16:creationId xmlns:a16="http://schemas.microsoft.com/office/drawing/2014/main" id="{7FF6AEBD-3D62-C744-4BFE-694F18F28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951" y="174796"/>
            <a:ext cx="2346004" cy="1625476"/>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713282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Student Submits Test</a:t>
            </a:r>
          </a:p>
        </p:txBody>
      </p:sp>
      <p:sp>
        <p:nvSpPr>
          <p:cNvPr id="4" name="Content Placeholder 3"/>
          <p:cNvSpPr>
            <a:spLocks noGrp="1"/>
          </p:cNvSpPr>
          <p:nvPr>
            <p:ph type="body" idx="1"/>
          </p:nvPr>
        </p:nvSpPr>
        <p:spPr/>
        <p:txBody>
          <a:bodyPr>
            <a:normAutofit/>
          </a:bodyPr>
          <a:lstStyle/>
          <a:p>
            <a:pPr marL="0" indent="0">
              <a:buClrTx/>
              <a:buNone/>
            </a:pPr>
            <a:r>
              <a:rPr lang="en-US" sz="1500" dirty="0"/>
              <a:t>Once a student goes through the </a:t>
            </a:r>
            <a:r>
              <a:rPr lang="en-US" sz="1500" u="sng" dirty="0"/>
              <a:t>multi-step process</a:t>
            </a:r>
            <a:r>
              <a:rPr lang="en-US" sz="1500" dirty="0"/>
              <a:t> to submit their answers for a unit, that unit is complete and </a:t>
            </a:r>
            <a:r>
              <a:rPr lang="en-US" sz="1500" u="sng" dirty="0"/>
              <a:t>will not be re-opened</a:t>
            </a:r>
            <a:r>
              <a:rPr lang="en-US" sz="1500" dirty="0"/>
              <a:t>.</a:t>
            </a:r>
          </a:p>
          <a:p>
            <a:pPr marL="335219" lvl="1" indent="0">
              <a:buClrTx/>
              <a:buNone/>
            </a:pPr>
            <a:endParaRPr lang="en-US" sz="1350" dirty="0">
              <a:latin typeface="+mn-lt"/>
              <a:cs typeface="Arial" panose="020B0604020202020204" pitchFamily="34" charset="0"/>
            </a:endParaRPr>
          </a:p>
          <a:p>
            <a:pPr marL="177800" indent="-177800"/>
            <a:r>
              <a:rPr lang="en-US" sz="1500" dirty="0"/>
              <a:t>Steps the student must take to move a unit into </a:t>
            </a:r>
            <a:r>
              <a:rPr lang="en-US" sz="1500" b="1" dirty="0"/>
              <a:t>Completed</a:t>
            </a:r>
            <a:r>
              <a:rPr lang="en-US" sz="1500" dirty="0"/>
              <a:t> status:</a:t>
            </a:r>
          </a:p>
          <a:p>
            <a:pPr marL="572874" lvl="1" indent="-237655">
              <a:buClrTx/>
              <a:buFont typeface="+mj-lt"/>
              <a:buAutoNum type="arabicPeriod"/>
            </a:pPr>
            <a:r>
              <a:rPr lang="en-US" sz="1350" dirty="0">
                <a:latin typeface="+mn-lt"/>
                <a:cs typeface="Arial" panose="020B0604020202020204" pitchFamily="34" charset="0"/>
              </a:rPr>
              <a:t>Use navigation arrows through the last question </a:t>
            </a:r>
            <a:r>
              <a:rPr lang="en-US" sz="1350" b="1" dirty="0">
                <a:latin typeface="+mn-lt"/>
                <a:cs typeface="Arial" panose="020B0604020202020204" pitchFamily="34" charset="0"/>
              </a:rPr>
              <a:t>or</a:t>
            </a:r>
            <a:r>
              <a:rPr lang="en-US" sz="1350" dirty="0">
                <a:latin typeface="+mn-lt"/>
                <a:cs typeface="Arial" panose="020B0604020202020204" pitchFamily="34" charset="0"/>
              </a:rPr>
              <a:t> select the </a:t>
            </a:r>
            <a:r>
              <a:rPr lang="en-US" sz="1350" b="1" dirty="0">
                <a:latin typeface="+mn-lt"/>
                <a:cs typeface="Arial" panose="020B0604020202020204" pitchFamily="34" charset="0"/>
              </a:rPr>
              <a:t>Review</a:t>
            </a:r>
            <a:r>
              <a:rPr lang="en-US" sz="1350" dirty="0">
                <a:latin typeface="+mn-lt"/>
                <a:cs typeface="Arial" panose="020B0604020202020204" pitchFamily="34" charset="0"/>
              </a:rPr>
              <a:t> button and scroll to the bottom of the drop-down menu and select the </a:t>
            </a:r>
            <a:r>
              <a:rPr lang="en-US" sz="1350" b="1" dirty="0">
                <a:latin typeface="+mn-lt"/>
                <a:cs typeface="Arial" panose="020B0604020202020204" pitchFamily="34" charset="0"/>
              </a:rPr>
              <a:t>End of Section</a:t>
            </a:r>
            <a:r>
              <a:rPr lang="en-US" sz="1350" dirty="0">
                <a:latin typeface="+mn-lt"/>
                <a:cs typeface="Arial" panose="020B0604020202020204" pitchFamily="34" charset="0"/>
              </a:rPr>
              <a:t> option</a:t>
            </a:r>
          </a:p>
          <a:p>
            <a:pPr marL="572874" lvl="1" indent="-237655">
              <a:buClrTx/>
              <a:buFont typeface="+mj-lt"/>
              <a:buAutoNum type="arabicPeriod"/>
            </a:pPr>
            <a:r>
              <a:rPr lang="en-US" sz="1350" dirty="0">
                <a:latin typeface="+mn-lt"/>
                <a:cs typeface="Arial" panose="020B0604020202020204" pitchFamily="34" charset="0"/>
              </a:rPr>
              <a:t>Select </a:t>
            </a:r>
            <a:r>
              <a:rPr lang="en-US" sz="1350" b="1" dirty="0">
                <a:latin typeface="+mn-lt"/>
                <a:cs typeface="Arial" panose="020B0604020202020204" pitchFamily="34" charset="0"/>
              </a:rPr>
              <a:t>Submit Final Answers </a:t>
            </a:r>
            <a:r>
              <a:rPr lang="en-US" sz="1350" dirty="0">
                <a:latin typeface="+mn-lt"/>
                <a:cs typeface="Arial" panose="020B0604020202020204" pitchFamily="34" charset="0"/>
              </a:rPr>
              <a:t>on the </a:t>
            </a:r>
            <a:r>
              <a:rPr lang="en-US" sz="1350" b="1" dirty="0">
                <a:latin typeface="+mn-lt"/>
                <a:cs typeface="Arial" panose="020B0604020202020204" pitchFamily="34" charset="0"/>
              </a:rPr>
              <a:t>End of Section </a:t>
            </a:r>
            <a:r>
              <a:rPr lang="en-US" sz="1350" dirty="0">
                <a:latin typeface="+mn-lt"/>
                <a:cs typeface="Arial" panose="020B0604020202020204" pitchFamily="34" charset="0"/>
              </a:rPr>
              <a:t>screen</a:t>
            </a:r>
          </a:p>
          <a:p>
            <a:pPr marL="572874" lvl="1" indent="-237655">
              <a:buClrTx/>
              <a:buFont typeface="+mj-lt"/>
              <a:buAutoNum type="arabicPeriod"/>
            </a:pPr>
            <a:r>
              <a:rPr lang="en-US" sz="1350" dirty="0">
                <a:latin typeface="+mn-lt"/>
                <a:cs typeface="Arial" panose="020B0604020202020204" pitchFamily="34" charset="0"/>
              </a:rPr>
              <a:t>Confirm </a:t>
            </a:r>
            <a:r>
              <a:rPr lang="en-US" sz="1350" b="1" dirty="0">
                <a:latin typeface="+mn-lt"/>
                <a:cs typeface="Arial" panose="020B0604020202020204" pitchFamily="34" charset="0"/>
              </a:rPr>
              <a:t>Yes, Submit Final Answers </a:t>
            </a:r>
            <a:r>
              <a:rPr lang="en-US" sz="1350" dirty="0">
                <a:latin typeface="+mn-lt"/>
                <a:cs typeface="Arial" panose="020B0604020202020204" pitchFamily="34" charset="0"/>
              </a:rPr>
              <a:t>on the </a:t>
            </a:r>
            <a:r>
              <a:rPr lang="en-US" sz="1350" b="1" dirty="0">
                <a:latin typeface="+mn-lt"/>
                <a:cs typeface="Arial" panose="020B0604020202020204" pitchFamily="34" charset="0"/>
              </a:rPr>
              <a:t>Test Submit Warning </a:t>
            </a:r>
            <a:r>
              <a:rPr lang="en-US" sz="1350" dirty="0">
                <a:latin typeface="+mn-lt"/>
                <a:cs typeface="Arial" panose="020B0604020202020204" pitchFamily="34" charset="0"/>
              </a:rPr>
              <a:t>screen</a:t>
            </a:r>
          </a:p>
          <a:p>
            <a:pPr marL="963869" lvl="2" indent="-285750">
              <a:buFont typeface="Arial" panose="020B0604020202020204" pitchFamily="34" charset="0"/>
              <a:buChar char="•"/>
            </a:pPr>
            <a:r>
              <a:rPr lang="en-US" dirty="0">
                <a:latin typeface="+mn-lt"/>
                <a:cs typeface="Arial" panose="020B0604020202020204" pitchFamily="34" charset="0"/>
              </a:rPr>
              <a:t>A message appears on the screen: </a:t>
            </a:r>
            <a:r>
              <a:rPr lang="en-US" b="1" dirty="0">
                <a:latin typeface="+mn-lt"/>
                <a:cs typeface="Arial" panose="020B0604020202020204" pitchFamily="34" charset="0"/>
              </a:rPr>
              <a:t>Sign out complete. Thank you for using TestNav.</a:t>
            </a:r>
          </a:p>
          <a:p>
            <a:pPr marL="572874" lvl="1" indent="-237655">
              <a:buClrTx/>
              <a:buFont typeface="+mj-lt"/>
              <a:buAutoNum type="arabicPeriod"/>
            </a:pPr>
            <a:endParaRPr lang="en-US" sz="1055" b="1" dirty="0">
              <a:latin typeface="+mn-lt"/>
              <a:cs typeface="Arial" panose="020B0604020202020204" pitchFamily="34" charset="0"/>
            </a:endParaRPr>
          </a:p>
          <a:p>
            <a:pPr>
              <a:buClrTx/>
            </a:pPr>
            <a:endParaRPr lang="en-US" dirty="0"/>
          </a:p>
        </p:txBody>
      </p:sp>
      <p:sp>
        <p:nvSpPr>
          <p:cNvPr id="6" name="Title 5">
            <a:extLst>
              <a:ext uri="{FF2B5EF4-FFF2-40B4-BE49-F238E27FC236}">
                <a16:creationId xmlns:a16="http://schemas.microsoft.com/office/drawing/2014/main" id="{C2F5CC7E-6A86-D824-6CBC-880CC7C7689D}"/>
              </a:ext>
            </a:extLst>
          </p:cNvPr>
          <p:cNvSpPr>
            <a:spLocks noGrp="1"/>
          </p:cNvSpPr>
          <p:nvPr>
            <p:ph type="title" idx="2"/>
          </p:nvPr>
        </p:nvSpPr>
        <p:spPr>
          <a:xfrm>
            <a:off x="492369" y="4407400"/>
            <a:ext cx="7523936" cy="631000"/>
          </a:xfrm>
          <a:solidFill>
            <a:schemeClr val="bg1"/>
          </a:solidFill>
        </p:spPr>
        <p:txBody>
          <a:bodyPr anchor="ctr"/>
          <a:lstStyle/>
          <a:p>
            <a:pPr algn="ctr"/>
            <a:r>
              <a:rPr lang="en-US" sz="1800" dirty="0">
                <a:latin typeface="+mn-lt"/>
              </a:rPr>
              <a:t>Units </a:t>
            </a:r>
            <a:r>
              <a:rPr lang="en-US" sz="1800" u="sng" dirty="0">
                <a:latin typeface="+mn-lt"/>
              </a:rPr>
              <a:t>only</a:t>
            </a:r>
            <a:r>
              <a:rPr lang="en-US" sz="1800" dirty="0">
                <a:latin typeface="+mn-lt"/>
              </a:rPr>
              <a:t> go into </a:t>
            </a:r>
            <a:r>
              <a:rPr lang="en-US" sz="1800" b="1" dirty="0">
                <a:latin typeface="+mn-lt"/>
              </a:rPr>
              <a:t>Completed </a:t>
            </a:r>
            <a:r>
              <a:rPr lang="en-US" sz="1800" dirty="0">
                <a:latin typeface="+mn-lt"/>
              </a:rPr>
              <a:t>status </a:t>
            </a:r>
            <a:r>
              <a:rPr lang="en-US" sz="1800" u="sng" dirty="0">
                <a:latin typeface="+mn-lt"/>
              </a:rPr>
              <a:t>if the student selects</a:t>
            </a:r>
            <a:r>
              <a:rPr lang="en-US" sz="1800" dirty="0">
                <a:latin typeface="+mn-lt"/>
              </a:rPr>
              <a:t> the green </a:t>
            </a:r>
            <a:r>
              <a:rPr lang="en-US" sz="1800" b="1" dirty="0">
                <a:latin typeface="+mn-lt"/>
              </a:rPr>
              <a:t>Yes, Submit Final Answers </a:t>
            </a:r>
            <a:r>
              <a:rPr lang="en-US" sz="1800" dirty="0">
                <a:latin typeface="+mn-lt"/>
              </a:rPr>
              <a:t>button on the </a:t>
            </a:r>
            <a:r>
              <a:rPr lang="en-US" sz="1800" b="1" dirty="0">
                <a:latin typeface="+mn-lt"/>
              </a:rPr>
              <a:t>Test Submit Warning </a:t>
            </a:r>
            <a:r>
              <a:rPr lang="en-US" sz="1800" dirty="0">
                <a:latin typeface="+mn-lt"/>
              </a:rPr>
              <a:t>screen.</a:t>
            </a:r>
          </a:p>
        </p:txBody>
      </p:sp>
    </p:spTree>
    <p:extLst>
      <p:ext uri="{BB962C8B-B14F-4D97-AF65-F5344CB8AC3E}">
        <p14:creationId xmlns:p14="http://schemas.microsoft.com/office/powerpoint/2010/main" val="26601179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Verify Answers are Submitted</a:t>
            </a:r>
          </a:p>
        </p:txBody>
      </p:sp>
      <p:sp>
        <p:nvSpPr>
          <p:cNvPr id="4" name="Content Placeholder 3"/>
          <p:cNvSpPr>
            <a:spLocks noGrp="1"/>
          </p:cNvSpPr>
          <p:nvPr>
            <p:ph type="body" idx="1"/>
          </p:nvPr>
        </p:nvSpPr>
        <p:spPr>
          <a:xfrm>
            <a:off x="311702" y="926293"/>
            <a:ext cx="8487741" cy="3260982"/>
          </a:xfrm>
        </p:spPr>
        <p:txBody>
          <a:bodyPr>
            <a:noAutofit/>
          </a:bodyPr>
          <a:lstStyle/>
          <a:p>
            <a:pPr marL="0" indent="0">
              <a:spcAft>
                <a:spcPts val="225"/>
              </a:spcAft>
              <a:buNone/>
            </a:pPr>
            <a:r>
              <a:rPr lang="en-US" sz="1350" dirty="0"/>
              <a:t>At the end of each unit, verify in PA</a:t>
            </a:r>
            <a:r>
              <a:rPr lang="en-US" sz="1350" baseline="30000" dirty="0"/>
              <a:t>next</a:t>
            </a:r>
            <a:r>
              <a:rPr lang="en-US" sz="1350" dirty="0"/>
              <a:t> that all students who just completed testing show a unit status of </a:t>
            </a:r>
            <a:r>
              <a:rPr lang="en-US" sz="1350" b="1" dirty="0"/>
              <a:t>Completed</a:t>
            </a:r>
            <a:r>
              <a:rPr lang="en-US" sz="1350" dirty="0"/>
              <a:t> in the unit column on the </a:t>
            </a:r>
            <a:r>
              <a:rPr lang="en-US" sz="1350" b="1" dirty="0"/>
              <a:t>Students in Session</a:t>
            </a:r>
            <a:r>
              <a:rPr lang="en-US" sz="1350" dirty="0"/>
              <a:t> screen</a:t>
            </a:r>
          </a:p>
          <a:p>
            <a:pPr marL="0" indent="0">
              <a:spcAft>
                <a:spcPts val="225"/>
              </a:spcAft>
              <a:buNone/>
            </a:pPr>
            <a:endParaRPr lang="en-US" sz="1350" dirty="0"/>
          </a:p>
          <a:p>
            <a:pPr>
              <a:spcAft>
                <a:spcPts val="225"/>
              </a:spcAft>
              <a:buClrTx/>
            </a:pPr>
            <a:r>
              <a:rPr lang="en-US" sz="1300" dirty="0"/>
              <a:t>If any students are in </a:t>
            </a:r>
            <a:r>
              <a:rPr lang="en-US" sz="1300" b="1" dirty="0"/>
              <a:t>Exited</a:t>
            </a:r>
            <a:r>
              <a:rPr lang="en-US" sz="1300" dirty="0"/>
              <a:t> status, </a:t>
            </a:r>
            <a:r>
              <a:rPr lang="en-US" sz="1300" u="sng" dirty="0"/>
              <a:t>they did not submit their final answers before signing out</a:t>
            </a:r>
            <a:r>
              <a:rPr lang="en-US" sz="1300" dirty="0"/>
              <a:t> of TestNav</a:t>
            </a:r>
          </a:p>
          <a:p>
            <a:pPr lvl="1">
              <a:spcAft>
                <a:spcPts val="225"/>
              </a:spcAft>
              <a:buClrTx/>
              <a:buFont typeface="Arial" panose="020B0604020202020204" pitchFamily="34" charset="0"/>
              <a:buChar char="•"/>
            </a:pPr>
            <a:r>
              <a:rPr lang="en-US" sz="1300" b="1" dirty="0">
                <a:latin typeface="+mn-lt"/>
                <a:cs typeface="Arial" panose="020B0604020202020204" pitchFamily="34" charset="0"/>
              </a:rPr>
              <a:t>Resume</a:t>
            </a:r>
            <a:r>
              <a:rPr lang="en-US" sz="1300" dirty="0">
                <a:latin typeface="+mn-lt"/>
                <a:cs typeface="Arial" panose="020B0604020202020204" pitchFamily="34" charset="0"/>
              </a:rPr>
              <a:t> the student’s test through PA</a:t>
            </a:r>
            <a:r>
              <a:rPr lang="en-US" sz="1300" baseline="30000" dirty="0">
                <a:latin typeface="+mn-lt"/>
                <a:cs typeface="Arial" panose="020B0604020202020204" pitchFamily="34" charset="0"/>
              </a:rPr>
              <a:t>next</a:t>
            </a:r>
          </a:p>
          <a:p>
            <a:pPr lvl="1">
              <a:spcAft>
                <a:spcPts val="225"/>
              </a:spcAft>
              <a:buClrTx/>
              <a:buFont typeface="Arial" panose="020B0604020202020204" pitchFamily="34" charset="0"/>
              <a:buChar char="•"/>
            </a:pPr>
            <a:r>
              <a:rPr lang="en-US" sz="1300" dirty="0">
                <a:latin typeface="+mn-lt"/>
                <a:cs typeface="Arial" panose="020B0604020202020204" pitchFamily="34" charset="0"/>
              </a:rPr>
              <a:t>Have the student use their Student Testing Ticket to sign into TestNav on the same device they used to test</a:t>
            </a:r>
          </a:p>
          <a:p>
            <a:pPr lvl="1">
              <a:spcAft>
                <a:spcPts val="225"/>
              </a:spcAft>
              <a:buClrTx/>
              <a:buFont typeface="Arial" panose="020B0604020202020204" pitchFamily="34" charset="0"/>
              <a:buChar char="•"/>
            </a:pPr>
            <a:r>
              <a:rPr lang="en-US" sz="1300" dirty="0">
                <a:latin typeface="+mn-lt"/>
                <a:cs typeface="Arial" panose="020B0604020202020204" pitchFamily="34" charset="0"/>
              </a:rPr>
              <a:t>The student should then go through the proper steps to submit their final answers</a:t>
            </a:r>
          </a:p>
          <a:p>
            <a:pPr lvl="1">
              <a:spcAft>
                <a:spcPts val="225"/>
              </a:spcAft>
              <a:buClrTx/>
              <a:buFont typeface="Arial" panose="020B0604020202020204" pitchFamily="34" charset="0"/>
              <a:buChar char="•"/>
            </a:pPr>
            <a:r>
              <a:rPr lang="en-US" sz="1300" dirty="0">
                <a:latin typeface="+mn-lt"/>
                <a:cs typeface="Arial" panose="020B0604020202020204" pitchFamily="34" charset="0"/>
              </a:rPr>
              <a:t>Confirm that the student’s unit status changes to </a:t>
            </a:r>
            <a:r>
              <a:rPr lang="en-US" sz="1300" b="1" dirty="0">
                <a:latin typeface="+mn-lt"/>
                <a:cs typeface="Arial" panose="020B0604020202020204" pitchFamily="34" charset="0"/>
              </a:rPr>
              <a:t>Completed</a:t>
            </a:r>
            <a:r>
              <a:rPr lang="en-US" sz="1300" dirty="0">
                <a:latin typeface="+mn-lt"/>
                <a:cs typeface="Arial" panose="020B0604020202020204" pitchFamily="34" charset="0"/>
              </a:rPr>
              <a:t> in PA</a:t>
            </a:r>
            <a:r>
              <a:rPr lang="en-US" sz="1300" baseline="30000" dirty="0">
                <a:latin typeface="+mn-lt"/>
                <a:cs typeface="Arial" panose="020B0604020202020204" pitchFamily="34" charset="0"/>
              </a:rPr>
              <a:t>next</a:t>
            </a:r>
          </a:p>
          <a:p>
            <a:pPr>
              <a:spcAft>
                <a:spcPts val="225"/>
              </a:spcAft>
              <a:buClrTx/>
            </a:pPr>
            <a:r>
              <a:rPr lang="en-US" sz="1300" dirty="0"/>
              <a:t>If any students are in </a:t>
            </a:r>
            <a:r>
              <a:rPr lang="en-US" sz="1300" b="1" dirty="0"/>
              <a:t>Active</a:t>
            </a:r>
            <a:r>
              <a:rPr lang="en-US" sz="1300" dirty="0"/>
              <a:t> status, </a:t>
            </a:r>
            <a:r>
              <a:rPr lang="en-US" sz="1300" u="sng" dirty="0"/>
              <a:t>but are no longer signed into TestNav</a:t>
            </a:r>
            <a:r>
              <a:rPr lang="en-US" sz="1300" dirty="0"/>
              <a:t>, they are not properly logged out of the test (e.g., the student closed the Chromebook lid, the computer froze, or the device crashed during testing or submitting answers)</a:t>
            </a:r>
          </a:p>
          <a:p>
            <a:pPr lvl="1">
              <a:spcAft>
                <a:spcPts val="225"/>
              </a:spcAft>
              <a:buClrTx/>
              <a:buFont typeface="Arial" panose="020B0604020202020204" pitchFamily="34" charset="0"/>
              <a:buChar char="•"/>
            </a:pPr>
            <a:r>
              <a:rPr lang="en-US" sz="1300" dirty="0">
                <a:latin typeface="+mn-lt"/>
                <a:cs typeface="Arial" panose="020B0604020202020204" pitchFamily="34" charset="0"/>
              </a:rPr>
              <a:t>Select </a:t>
            </a:r>
            <a:r>
              <a:rPr lang="en-US" sz="1300" b="1" dirty="0">
                <a:latin typeface="+mn-lt"/>
                <a:cs typeface="Arial" panose="020B0604020202020204" pitchFamily="34" charset="0"/>
              </a:rPr>
              <a:t>Resume Upload</a:t>
            </a:r>
            <a:r>
              <a:rPr lang="en-US" sz="1300" dirty="0">
                <a:latin typeface="+mn-lt"/>
                <a:cs typeface="Arial" panose="020B0604020202020204" pitchFamily="34" charset="0"/>
              </a:rPr>
              <a:t>, then follow the previous steps</a:t>
            </a:r>
          </a:p>
        </p:txBody>
      </p:sp>
      <p:pic>
        <p:nvPicPr>
          <p:cNvPr id="3075" name="Picture 3" descr="An image of the unit status Exited with the dropdown menu selected showing the Resume op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0429" y="2549065"/>
            <a:ext cx="1142221" cy="498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An image of the unit status Active with the dropdown menu selected showing the Resume Upload o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5231" y="3730484"/>
            <a:ext cx="1169438" cy="536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descr="An image of the unit status completed"/>
          <p:cNvPicPr/>
          <p:nvPr/>
        </p:nvPicPr>
        <p:blipFill>
          <a:blip r:embed="rId4"/>
          <a:stretch>
            <a:fillRect/>
          </a:stretch>
        </p:blipFill>
        <p:spPr>
          <a:xfrm>
            <a:off x="5747504" y="1287693"/>
            <a:ext cx="1087713" cy="343488"/>
          </a:xfrm>
          <a:prstGeom prst="rect">
            <a:avLst/>
          </a:prstGeom>
        </p:spPr>
      </p:pic>
    </p:spTree>
    <p:extLst>
      <p:ext uri="{BB962C8B-B14F-4D97-AF65-F5344CB8AC3E}">
        <p14:creationId xmlns:p14="http://schemas.microsoft.com/office/powerpoint/2010/main" val="30090697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idx="1"/>
          </p:nvPr>
        </p:nvSpPr>
        <p:spPr/>
        <p:txBody>
          <a:bodyPr>
            <a:noAutofit/>
          </a:bodyPr>
          <a:lstStyle/>
          <a:p>
            <a:pPr marL="285750" indent="-285750">
              <a:spcAft>
                <a:spcPts val="450"/>
              </a:spcAft>
              <a:buClrTx/>
            </a:pPr>
            <a:r>
              <a:rPr lang="en-US" sz="1400" dirty="0"/>
              <a:t>Lock the tested unit at the session level</a:t>
            </a:r>
          </a:p>
          <a:p>
            <a:pPr lvl="1">
              <a:spcAft>
                <a:spcPts val="450"/>
              </a:spcAft>
              <a:buClrTx/>
              <a:buFont typeface="Arial" panose="020B0604020202020204" pitchFamily="34" charset="0"/>
              <a:buChar char="•"/>
            </a:pPr>
            <a:r>
              <a:rPr lang="en-US" dirty="0">
                <a:latin typeface="+mn-lt"/>
                <a:cs typeface="Arial" panose="020B0604020202020204" pitchFamily="34" charset="0"/>
              </a:rPr>
              <a:t>The unit status for students who just completed testing should now be locked and </a:t>
            </a:r>
            <a:r>
              <a:rPr lang="en-US" b="1" dirty="0">
                <a:latin typeface="+mn-lt"/>
                <a:cs typeface="Arial" panose="020B0604020202020204" pitchFamily="34" charset="0"/>
              </a:rPr>
              <a:t>Completed</a:t>
            </a:r>
          </a:p>
          <a:p>
            <a:pPr lvl="1">
              <a:spcAft>
                <a:spcPts val="450"/>
              </a:spcAft>
              <a:buClrTx/>
              <a:buFont typeface="Arial" panose="020B0604020202020204" pitchFamily="34" charset="0"/>
              <a:buChar char="•"/>
            </a:pPr>
            <a:r>
              <a:rPr lang="en-US" dirty="0">
                <a:latin typeface="+mn-lt"/>
                <a:cs typeface="Arial" panose="020B0604020202020204" pitchFamily="34" charset="0"/>
              </a:rPr>
              <a:t>The unit status for students who were absent should be locked and </a:t>
            </a:r>
            <a:r>
              <a:rPr lang="en-US" b="1" dirty="0">
                <a:latin typeface="+mn-lt"/>
                <a:cs typeface="Arial" panose="020B0604020202020204" pitchFamily="34" charset="0"/>
              </a:rPr>
              <a:t>Ready</a:t>
            </a:r>
            <a:endParaRPr lang="en-US" dirty="0">
              <a:latin typeface="+mn-lt"/>
              <a:cs typeface="Arial" panose="020B0604020202020204" pitchFamily="34" charset="0"/>
            </a:endParaRPr>
          </a:p>
          <a:p>
            <a:pPr marL="285750" indent="-285750">
              <a:spcAft>
                <a:spcPts val="450"/>
              </a:spcAft>
              <a:buClrTx/>
            </a:pPr>
            <a:endParaRPr lang="en-US" sz="1400" dirty="0"/>
          </a:p>
          <a:p>
            <a:pPr marL="285750" indent="-285750">
              <a:spcAft>
                <a:spcPts val="450"/>
              </a:spcAft>
              <a:buClrTx/>
            </a:pPr>
            <a:r>
              <a:rPr lang="en-US" sz="1400" dirty="0"/>
              <a:t>Sign out of PA</a:t>
            </a:r>
            <a:r>
              <a:rPr lang="en-US" sz="1400" baseline="30000" dirty="0"/>
              <a:t>next</a:t>
            </a:r>
            <a:r>
              <a:rPr lang="en-US" sz="1400" dirty="0"/>
              <a:t> </a:t>
            </a:r>
          </a:p>
          <a:p>
            <a:pPr lvl="1">
              <a:spcAft>
                <a:spcPts val="450"/>
              </a:spcAft>
              <a:buClrTx/>
              <a:buFont typeface="Arial" panose="020B0604020202020204" pitchFamily="34" charset="0"/>
              <a:buChar char="•"/>
            </a:pPr>
            <a:r>
              <a:rPr lang="en-US" dirty="0">
                <a:latin typeface="+mn-lt"/>
                <a:cs typeface="Arial" panose="020B0604020202020204" pitchFamily="34" charset="0"/>
              </a:rPr>
              <a:t>Do not stop the test session in PA</a:t>
            </a:r>
            <a:r>
              <a:rPr lang="en-US" baseline="30000" dirty="0">
                <a:latin typeface="+mn-lt"/>
                <a:cs typeface="Arial" panose="020B0604020202020204" pitchFamily="34" charset="0"/>
              </a:rPr>
              <a:t>next</a:t>
            </a:r>
            <a:r>
              <a:rPr lang="en-US" dirty="0">
                <a:latin typeface="+mn-lt"/>
                <a:cs typeface="Arial" panose="020B0604020202020204" pitchFamily="34" charset="0"/>
              </a:rPr>
              <a:t> until all units are completed by all students</a:t>
            </a:r>
          </a:p>
          <a:p>
            <a:pPr marL="285750" indent="-285750">
              <a:spcAft>
                <a:spcPts val="450"/>
              </a:spcAft>
              <a:buClrTx/>
            </a:pPr>
            <a:r>
              <a:rPr lang="en-US" sz="1400" dirty="0"/>
              <a:t>Collect Student Testing Tickets, any accommodated test materials, and </a:t>
            </a:r>
            <a:r>
              <a:rPr lang="en-US" sz="1400" u="sng" dirty="0"/>
              <a:t>used</a:t>
            </a:r>
            <a:r>
              <a:rPr lang="en-US" sz="1400" dirty="0"/>
              <a:t> scratch paper</a:t>
            </a:r>
          </a:p>
          <a:p>
            <a:pPr marL="285750" indent="-285750">
              <a:spcAft>
                <a:spcPts val="450"/>
              </a:spcAft>
              <a:buClrTx/>
            </a:pPr>
            <a:r>
              <a:rPr lang="en-US" sz="1400" dirty="0"/>
              <a:t>Return the materials to the SAC</a:t>
            </a:r>
          </a:p>
          <a:p>
            <a:pPr marL="285750" indent="-285750">
              <a:spcAft>
                <a:spcPts val="450"/>
              </a:spcAft>
              <a:buClrTx/>
            </a:pPr>
            <a:r>
              <a:rPr lang="en-US" sz="1400" dirty="0"/>
              <a:t>Document the return of all secure test materials (used and unused) on the school’s chain of custody form</a:t>
            </a:r>
          </a:p>
        </p:txBody>
      </p:sp>
      <p:pic>
        <p:nvPicPr>
          <p:cNvPr id="4098" name="Picture 2" descr="An image of a lock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94" y="1463037"/>
            <a:ext cx="456307" cy="628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pPr defTabSz="471685">
              <a:defRPr/>
            </a:pPr>
            <a:r>
              <a:rPr lang="en-US" sz="2800" dirty="0"/>
              <a:t>Lock Unit at the End of Each Testing Session</a:t>
            </a:r>
          </a:p>
        </p:txBody>
      </p:sp>
      <p:pic>
        <p:nvPicPr>
          <p:cNvPr id="8" name="Picture 7" descr="An image of the unit status completed"/>
          <p:cNvPicPr/>
          <p:nvPr/>
        </p:nvPicPr>
        <p:blipFill>
          <a:blip r:embed="rId3"/>
          <a:stretch>
            <a:fillRect/>
          </a:stretch>
        </p:blipFill>
        <p:spPr>
          <a:xfrm>
            <a:off x="7762649" y="1813148"/>
            <a:ext cx="895099" cy="282662"/>
          </a:xfrm>
          <a:prstGeom prst="rect">
            <a:avLst/>
          </a:prstGeom>
        </p:spPr>
      </p:pic>
      <p:pic>
        <p:nvPicPr>
          <p:cNvPr id="9" name="Picture 8" descr="An image of the unit status Ready with a lock icon"/>
          <p:cNvPicPr/>
          <p:nvPr/>
        </p:nvPicPr>
        <p:blipFill>
          <a:blip r:embed="rId4"/>
          <a:stretch>
            <a:fillRect/>
          </a:stretch>
        </p:blipFill>
        <p:spPr>
          <a:xfrm>
            <a:off x="6432477" y="2162159"/>
            <a:ext cx="881025" cy="282662"/>
          </a:xfrm>
          <a:prstGeom prst="rect">
            <a:avLst/>
          </a:prstGeom>
        </p:spPr>
      </p:pic>
    </p:spTree>
    <p:extLst>
      <p:ext uri="{BB962C8B-B14F-4D97-AF65-F5344CB8AC3E}">
        <p14:creationId xmlns:p14="http://schemas.microsoft.com/office/powerpoint/2010/main" val="37684941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EE13A-B0C0-42CA-8055-50FBE95E3D9C}"/>
              </a:ext>
            </a:extLst>
          </p:cNvPr>
          <p:cNvSpPr>
            <a:spLocks noGrp="1"/>
          </p:cNvSpPr>
          <p:nvPr>
            <p:ph type="title"/>
          </p:nvPr>
        </p:nvSpPr>
        <p:spPr/>
        <p:txBody>
          <a:bodyPr>
            <a:normAutofit/>
          </a:bodyPr>
          <a:lstStyle/>
          <a:p>
            <a:r>
              <a:rPr lang="en-US" sz="2800" dirty="0"/>
              <a:t>TAM Reminders</a:t>
            </a:r>
          </a:p>
        </p:txBody>
      </p:sp>
      <p:sp>
        <p:nvSpPr>
          <p:cNvPr id="10" name="Subtitle 9">
            <a:extLst>
              <a:ext uri="{FF2B5EF4-FFF2-40B4-BE49-F238E27FC236}">
                <a16:creationId xmlns:a16="http://schemas.microsoft.com/office/drawing/2014/main" id="{DA0DF28C-C0F1-0F42-74F9-907AFFB3D185}"/>
              </a:ext>
            </a:extLst>
          </p:cNvPr>
          <p:cNvSpPr>
            <a:spLocks noGrp="1"/>
          </p:cNvSpPr>
          <p:nvPr>
            <p:ph type="subTitle" idx="1"/>
          </p:nvPr>
        </p:nvSpPr>
        <p:spPr/>
        <p:txBody>
          <a:bodyPr>
            <a:noAutofit/>
          </a:bodyPr>
          <a:lstStyle/>
          <a:p>
            <a:pPr marL="117475" indent="-3175"/>
            <a:r>
              <a:rPr lang="en-US" sz="1800" dirty="0">
                <a:solidFill>
                  <a:sysClr val="windowText" lastClr="000000"/>
                </a:solidFill>
                <a:latin typeface="+mn-lt"/>
              </a:rPr>
              <a:t>This checklist appears on the back of the TAM for quick reference</a:t>
            </a:r>
          </a:p>
        </p:txBody>
      </p:sp>
      <p:sp>
        <p:nvSpPr>
          <p:cNvPr id="4" name="Slide Number Placeholder 3">
            <a:extLst>
              <a:ext uri="{FF2B5EF4-FFF2-40B4-BE49-F238E27FC236}">
                <a16:creationId xmlns:a16="http://schemas.microsoft.com/office/drawing/2014/main" id="{574CB3CB-23AD-44A6-A15B-F4D426DAC3EC}"/>
              </a:ext>
            </a:extLst>
          </p:cNvPr>
          <p:cNvSpPr>
            <a:spLocks noGrp="1"/>
          </p:cNvSpPr>
          <p:nvPr>
            <p:ph type="sldNum" idx="12"/>
          </p:nvPr>
        </p:nvSpPr>
        <p:spPr/>
        <p:txBody>
          <a:bodyPr>
            <a:normAutofit/>
          </a:bodyPr>
          <a:lstStyle/>
          <a:p>
            <a:fld id="{C479D5F6-EDCB-402A-AC08-4943A1820E8F}" type="slidenum">
              <a:rPr lang="en-US" smtClean="0"/>
              <a:pPr/>
              <a:t>96</a:t>
            </a:fld>
            <a:endParaRPr lang="en-US" dirty="0"/>
          </a:p>
        </p:txBody>
      </p:sp>
      <p:pic>
        <p:nvPicPr>
          <p:cNvPr id="6" name="Picture 5" descr="Back cover of 2026 CMAS Test Administrator Manual with a quick reference for testing tasks.">
            <a:extLst>
              <a:ext uri="{FF2B5EF4-FFF2-40B4-BE49-F238E27FC236}">
                <a16:creationId xmlns:a16="http://schemas.microsoft.com/office/drawing/2014/main" id="{A32CCCB9-0E0C-4102-B2B3-8900B3822F56}"/>
              </a:ext>
            </a:extLst>
          </p:cNvPr>
          <p:cNvPicPr>
            <a:picLocks noChangeAspect="1"/>
          </p:cNvPicPr>
          <p:nvPr/>
        </p:nvPicPr>
        <p:blipFill>
          <a:blip r:embed="rId2"/>
          <a:stretch>
            <a:fillRect/>
          </a:stretch>
        </p:blipFill>
        <p:spPr>
          <a:xfrm>
            <a:off x="4882539" y="126609"/>
            <a:ext cx="3923836" cy="4375053"/>
          </a:xfrm>
          <a:prstGeom prst="rect">
            <a:avLst/>
          </a:prstGeom>
        </p:spPr>
      </p:pic>
    </p:spTree>
    <p:extLst>
      <p:ext uri="{BB962C8B-B14F-4D97-AF65-F5344CB8AC3E}">
        <p14:creationId xmlns:p14="http://schemas.microsoft.com/office/powerpoint/2010/main" val="22034147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06CE8-1B33-B22E-A795-B6CBB62CD1D4}"/>
              </a:ext>
            </a:extLst>
          </p:cNvPr>
          <p:cNvSpPr>
            <a:spLocks noGrp="1"/>
          </p:cNvSpPr>
          <p:nvPr>
            <p:ph type="title"/>
          </p:nvPr>
        </p:nvSpPr>
        <p:spPr/>
        <p:txBody>
          <a:bodyPr/>
          <a:lstStyle/>
          <a:p>
            <a:r>
              <a:rPr lang="en-US" dirty="0"/>
              <a:t>Basic Technical Troubleshooting</a:t>
            </a:r>
          </a:p>
        </p:txBody>
      </p:sp>
    </p:spTree>
    <p:extLst>
      <p:ext uri="{BB962C8B-B14F-4D97-AF65-F5344CB8AC3E}">
        <p14:creationId xmlns:p14="http://schemas.microsoft.com/office/powerpoint/2010/main" val="27620648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CBEA8-70F3-CF7D-2105-EF13969E51E8}"/>
              </a:ext>
            </a:extLst>
          </p:cNvPr>
          <p:cNvSpPr>
            <a:spLocks noGrp="1"/>
          </p:cNvSpPr>
          <p:nvPr>
            <p:ph type="title"/>
          </p:nvPr>
        </p:nvSpPr>
        <p:spPr/>
        <p:txBody>
          <a:bodyPr/>
          <a:lstStyle/>
          <a:p>
            <a:r>
              <a:rPr lang="en-US" sz="2800" dirty="0"/>
              <a:t>Troubleshooting Guidance</a:t>
            </a:r>
          </a:p>
        </p:txBody>
      </p:sp>
      <p:sp>
        <p:nvSpPr>
          <p:cNvPr id="3" name="Text Placeholder 2">
            <a:extLst>
              <a:ext uri="{FF2B5EF4-FFF2-40B4-BE49-F238E27FC236}">
                <a16:creationId xmlns:a16="http://schemas.microsoft.com/office/drawing/2014/main" id="{250F7A0F-20FA-E380-1FB8-3BB406AF2B3F}"/>
              </a:ext>
            </a:extLst>
          </p:cNvPr>
          <p:cNvSpPr>
            <a:spLocks noGrp="1"/>
          </p:cNvSpPr>
          <p:nvPr>
            <p:ph type="body" idx="1"/>
          </p:nvPr>
        </p:nvSpPr>
        <p:spPr>
          <a:xfrm>
            <a:off x="311702" y="992554"/>
            <a:ext cx="8487741" cy="3415323"/>
          </a:xfrm>
        </p:spPr>
        <p:txBody>
          <a:bodyPr>
            <a:normAutofit/>
          </a:bodyPr>
          <a:lstStyle/>
          <a:p>
            <a:pPr>
              <a:spcBef>
                <a:spcPts val="200"/>
              </a:spcBef>
              <a:spcAft>
                <a:spcPts val="200"/>
              </a:spcAft>
              <a:buClrTx/>
              <a:buSzPct val="100000"/>
              <a:defRPr/>
            </a:pPr>
            <a:r>
              <a:rPr lang="en-US" sz="1700" dirty="0"/>
              <a:t>When a technology disruption occurs, Test Administrators take the following steps:</a:t>
            </a:r>
          </a:p>
          <a:p>
            <a:pPr marL="914400" lvl="1" indent="-149225">
              <a:spcBef>
                <a:spcPts val="200"/>
              </a:spcBef>
              <a:spcAft>
                <a:spcPts val="200"/>
              </a:spcAft>
              <a:buClrTx/>
              <a:buSzPct val="125000"/>
              <a:buFont typeface="Arial" panose="020B0604020202020204" pitchFamily="34" charset="0"/>
              <a:buChar char="•"/>
              <a:defRPr/>
            </a:pPr>
            <a:r>
              <a:rPr lang="en-US" sz="1300" dirty="0">
                <a:latin typeface="+mn-lt"/>
                <a:cs typeface="Arial" panose="020B0604020202020204" pitchFamily="34" charset="0"/>
              </a:rPr>
              <a:t>Follow local procedures for troubleshooting and technology support</a:t>
            </a:r>
          </a:p>
          <a:p>
            <a:pPr marL="1371589" lvl="2" indent="-149225">
              <a:spcBef>
                <a:spcPts val="200"/>
              </a:spcBef>
              <a:spcAft>
                <a:spcPts val="200"/>
              </a:spcAft>
              <a:buClrTx/>
              <a:buSzPct val="125000"/>
              <a:buFont typeface="Arial" panose="020B0604020202020204" pitchFamily="34" charset="0"/>
              <a:buChar char="•"/>
              <a:defRPr/>
            </a:pPr>
            <a:r>
              <a:rPr lang="en-US" sz="1300" b="1" dirty="0">
                <a:latin typeface="+mn-lt"/>
                <a:cs typeface="Arial" panose="020B0604020202020204" pitchFamily="34" charset="0"/>
              </a:rPr>
              <a:t>Single student:</a:t>
            </a:r>
          </a:p>
          <a:p>
            <a:pPr marL="1828777" lvl="3" indent="-149225">
              <a:spcBef>
                <a:spcPts val="200"/>
              </a:spcBef>
              <a:spcAft>
                <a:spcPts val="200"/>
              </a:spcAft>
              <a:buClrTx/>
              <a:buSzPct val="125000"/>
              <a:buFont typeface="Arial" panose="020B0604020202020204" pitchFamily="34" charset="0"/>
              <a:buChar char="•"/>
              <a:defRPr/>
            </a:pPr>
            <a:r>
              <a:rPr lang="en-US" sz="1300" dirty="0">
                <a:latin typeface="+mn-lt"/>
                <a:cs typeface="Arial" panose="020B0604020202020204" pitchFamily="34" charset="0"/>
              </a:rPr>
              <a:t>Resume the student’s test once resolved</a:t>
            </a:r>
            <a:endParaRPr lang="en-US" sz="1300" b="1" dirty="0">
              <a:latin typeface="+mn-lt"/>
              <a:cs typeface="Arial" panose="020B0604020202020204" pitchFamily="34" charset="0"/>
            </a:endParaRPr>
          </a:p>
          <a:p>
            <a:pPr marL="1828777" lvl="3" indent="-149225">
              <a:spcBef>
                <a:spcPts val="200"/>
              </a:spcBef>
              <a:spcAft>
                <a:spcPts val="200"/>
              </a:spcAft>
              <a:buClrTx/>
              <a:buSzPct val="125000"/>
              <a:buFont typeface="Arial" panose="020B0604020202020204" pitchFamily="34" charset="0"/>
              <a:buChar char="•"/>
              <a:defRPr/>
            </a:pPr>
            <a:r>
              <a:rPr lang="en-US" sz="1300" dirty="0">
                <a:latin typeface="+mn-lt"/>
                <a:cs typeface="Arial" panose="020B0604020202020204" pitchFamily="34" charset="0"/>
              </a:rPr>
              <a:t>Only move the student to another testing device </a:t>
            </a:r>
            <a:r>
              <a:rPr lang="en-US" sz="1300" i="1" dirty="0">
                <a:latin typeface="+mn-lt"/>
                <a:cs typeface="Arial" panose="020B0604020202020204" pitchFamily="34" charset="0"/>
              </a:rPr>
              <a:t>i</a:t>
            </a:r>
            <a:r>
              <a:rPr lang="en-US" sz="1300" i="1" dirty="0">
                <a:cs typeface="Arial" panose="020B0604020202020204" pitchFamily="34" charset="0"/>
              </a:rPr>
              <a:t>f the issue persists</a:t>
            </a:r>
            <a:endParaRPr lang="en-US" sz="1300" i="1" dirty="0">
              <a:latin typeface="+mn-lt"/>
              <a:cs typeface="Arial" panose="020B0604020202020204" pitchFamily="34" charset="0"/>
            </a:endParaRPr>
          </a:p>
          <a:p>
            <a:pPr marL="1371589" lvl="2" indent="-149225">
              <a:spcBef>
                <a:spcPts val="200"/>
              </a:spcBef>
              <a:spcAft>
                <a:spcPts val="200"/>
              </a:spcAft>
              <a:buClrTx/>
              <a:buSzPct val="125000"/>
              <a:buFont typeface="Arial" panose="020B0604020202020204" pitchFamily="34" charset="0"/>
              <a:buChar char="•"/>
              <a:defRPr/>
            </a:pPr>
            <a:r>
              <a:rPr lang="en-US" sz="1300" b="1" dirty="0">
                <a:latin typeface="+mn-lt"/>
                <a:cs typeface="Arial" panose="020B0604020202020204" pitchFamily="34" charset="0"/>
              </a:rPr>
              <a:t>Multiple students:</a:t>
            </a:r>
          </a:p>
          <a:p>
            <a:pPr marL="1828777" lvl="3" indent="-149225">
              <a:spcBef>
                <a:spcPts val="200"/>
              </a:spcBef>
              <a:spcAft>
                <a:spcPts val="200"/>
              </a:spcAft>
              <a:buClrTx/>
              <a:buSzPct val="125000"/>
              <a:buFont typeface="Arial" panose="020B0604020202020204" pitchFamily="34" charset="0"/>
              <a:buChar char="•"/>
              <a:defRPr/>
            </a:pPr>
            <a:r>
              <a:rPr lang="en-US" sz="1300" dirty="0">
                <a:latin typeface="+mn-lt"/>
                <a:cs typeface="Arial" panose="020B0604020202020204" pitchFamily="34" charset="0"/>
              </a:rPr>
              <a:t>Resume the students’ tests once resolved</a:t>
            </a:r>
          </a:p>
          <a:p>
            <a:pPr marL="1828777" lvl="3" indent="-149225">
              <a:spcBef>
                <a:spcPts val="200"/>
              </a:spcBef>
              <a:spcAft>
                <a:spcPts val="200"/>
              </a:spcAft>
              <a:buClrTx/>
              <a:buSzPct val="125000"/>
              <a:buFont typeface="Arial" panose="020B0604020202020204" pitchFamily="34" charset="0"/>
              <a:buChar char="•"/>
              <a:defRPr/>
            </a:pPr>
            <a:r>
              <a:rPr lang="en-US" sz="1300" dirty="0">
                <a:latin typeface="+mn-lt"/>
                <a:cs typeface="Arial" panose="020B0604020202020204" pitchFamily="34" charset="0"/>
              </a:rPr>
              <a:t>If issues persist, the session may need to be paused until local tech support can resolve – contact the SAC and document the situation in writing</a:t>
            </a:r>
          </a:p>
        </p:txBody>
      </p:sp>
    </p:spTree>
    <p:extLst>
      <p:ext uri="{BB962C8B-B14F-4D97-AF65-F5344CB8AC3E}">
        <p14:creationId xmlns:p14="http://schemas.microsoft.com/office/powerpoint/2010/main" val="12091562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Error Codes</a:t>
            </a:r>
          </a:p>
        </p:txBody>
      </p:sp>
      <p:sp>
        <p:nvSpPr>
          <p:cNvPr id="4" name="Content Placeholder 1">
            <a:extLst>
              <a:ext uri="{FF2B5EF4-FFF2-40B4-BE49-F238E27FC236}">
                <a16:creationId xmlns:a16="http://schemas.microsoft.com/office/drawing/2014/main" id="{8315EC72-CBAD-4C49-B983-0C1975E51B1E}"/>
              </a:ext>
            </a:extLst>
          </p:cNvPr>
          <p:cNvSpPr txBox="1">
            <a:spLocks/>
          </p:cNvSpPr>
          <p:nvPr/>
        </p:nvSpPr>
        <p:spPr>
          <a:xfrm>
            <a:off x="311701" y="922215"/>
            <a:ext cx="8708423" cy="36360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00"/>
              </a:spcBef>
              <a:spcAft>
                <a:spcPts val="300"/>
              </a:spcAft>
              <a:buClr>
                <a:sysClr val="windowText" lastClr="000000"/>
              </a:buClr>
              <a:buNone/>
              <a:defRPr/>
            </a:pPr>
            <a:r>
              <a:rPr lang="en-US" sz="1300" dirty="0">
                <a:solidFill>
                  <a:srgbClr val="000000"/>
                </a:solidFill>
              </a:rPr>
              <a:t>Error codes are received on a student’s device when TestNav identifies an issue. Examples:</a:t>
            </a:r>
          </a:p>
          <a:p>
            <a:pPr>
              <a:spcBef>
                <a:spcPts val="300"/>
              </a:spcBef>
              <a:spcAft>
                <a:spcPts val="300"/>
              </a:spcAft>
              <a:buClr>
                <a:sysClr val="windowText" lastClr="000000"/>
              </a:buClr>
              <a:defRPr/>
            </a:pPr>
            <a:r>
              <a:rPr lang="en-US" sz="1300" dirty="0">
                <a:solidFill>
                  <a:srgbClr val="000000"/>
                </a:solidFill>
              </a:rPr>
              <a:t>1001: “</a:t>
            </a:r>
            <a:r>
              <a:rPr lang="en-US" sz="1300" dirty="0">
                <a:solidFill>
                  <a:sysClr val="windowText" lastClr="000000"/>
                </a:solidFill>
              </a:rPr>
              <a:t>Your test has been saved. Please notify your test administrator.”</a:t>
            </a:r>
          </a:p>
          <a:p>
            <a:pPr lvl="1">
              <a:spcBef>
                <a:spcPts val="300"/>
              </a:spcBef>
              <a:spcAft>
                <a:spcPts val="300"/>
              </a:spcAft>
              <a:buClr>
                <a:sysClr val="windowText" lastClr="000000"/>
              </a:buClr>
              <a:defRPr/>
            </a:pPr>
            <a:r>
              <a:rPr lang="en-US" sz="1300" dirty="0">
                <a:solidFill>
                  <a:srgbClr val="000000"/>
                </a:solidFill>
              </a:rPr>
              <a:t>This is an Early Warning System initial message, which does not indicate the issue, so another error code will follow</a:t>
            </a:r>
          </a:p>
          <a:p>
            <a:pPr>
              <a:spcBef>
                <a:spcPts val="300"/>
              </a:spcBef>
              <a:spcAft>
                <a:spcPts val="300"/>
              </a:spcAft>
              <a:buClr>
                <a:sysClr val="windowText" lastClr="000000"/>
              </a:buClr>
              <a:defRPr/>
            </a:pPr>
            <a:r>
              <a:rPr lang="en-US" sz="1300" dirty="0">
                <a:solidFill>
                  <a:srgbClr val="000000"/>
                </a:solidFill>
              </a:rPr>
              <a:t>1009: “</a:t>
            </a:r>
            <a:r>
              <a:rPr lang="en-US" sz="1300" dirty="0">
                <a:solidFill>
                  <a:sysClr val="windowText" lastClr="000000"/>
                </a:solidFill>
              </a:rPr>
              <a:t>Unable to download test content”</a:t>
            </a:r>
          </a:p>
          <a:p>
            <a:pPr lvl="1">
              <a:spcBef>
                <a:spcPts val="300"/>
              </a:spcBef>
              <a:spcAft>
                <a:spcPts val="300"/>
              </a:spcAft>
              <a:buClr>
                <a:sysClr val="windowText" lastClr="000000"/>
              </a:buClr>
              <a:defRPr/>
            </a:pPr>
            <a:r>
              <a:rPr lang="en-US" sz="1300" dirty="0">
                <a:solidFill>
                  <a:srgbClr val="000000"/>
                </a:solidFill>
              </a:rPr>
              <a:t>Network connection issue between the testing device and Pearson servers </a:t>
            </a:r>
          </a:p>
          <a:p>
            <a:pPr>
              <a:spcBef>
                <a:spcPts val="300"/>
              </a:spcBef>
              <a:spcAft>
                <a:spcPts val="300"/>
              </a:spcAft>
              <a:buClr>
                <a:sysClr val="windowText" lastClr="000000"/>
              </a:buClr>
              <a:defRPr/>
            </a:pPr>
            <a:r>
              <a:rPr lang="en-US" sz="1300" dirty="0">
                <a:solidFill>
                  <a:srgbClr val="000000"/>
                </a:solidFill>
              </a:rPr>
              <a:t>3005: “</a:t>
            </a:r>
            <a:r>
              <a:rPr lang="en-US" sz="1300" dirty="0">
                <a:solidFill>
                  <a:sysClr val="windowText" lastClr="000000"/>
                </a:solidFill>
              </a:rPr>
              <a:t>TestNav has detected that another application attempted to become the active window…”</a:t>
            </a:r>
          </a:p>
          <a:p>
            <a:pPr lvl="1">
              <a:spcBef>
                <a:spcPts val="300"/>
              </a:spcBef>
              <a:spcAft>
                <a:spcPts val="300"/>
              </a:spcAft>
              <a:buClr>
                <a:sysClr val="windowText" lastClr="000000"/>
              </a:buClr>
              <a:defRPr/>
            </a:pPr>
            <a:r>
              <a:rPr lang="en-US" sz="1300" dirty="0">
                <a:solidFill>
                  <a:srgbClr val="000000"/>
                </a:solidFill>
              </a:rPr>
              <a:t>Could be caused by pop-ups in the background or power saving features</a:t>
            </a:r>
            <a:endParaRPr lang="en-US" sz="1300" dirty="0">
              <a:solidFill>
                <a:srgbClr val="FF0000"/>
              </a:solidFill>
            </a:endParaRPr>
          </a:p>
          <a:p>
            <a:pPr>
              <a:spcBef>
                <a:spcPts val="300"/>
              </a:spcBef>
              <a:spcAft>
                <a:spcPts val="300"/>
              </a:spcAft>
              <a:buClr>
                <a:sysClr val="windowText" lastClr="000000"/>
              </a:buClr>
              <a:defRPr/>
            </a:pPr>
            <a:r>
              <a:rPr lang="en-US" sz="1300" dirty="0">
                <a:solidFill>
                  <a:srgbClr val="000000"/>
                </a:solidFill>
              </a:rPr>
              <a:t>TestNav exits the test and displays the following errors </a:t>
            </a:r>
            <a:r>
              <a:rPr lang="en-US" sz="1300" b="1" u="sng" dirty="0">
                <a:solidFill>
                  <a:srgbClr val="000000"/>
                </a:solidFill>
              </a:rPr>
              <a:t>when a student types certain key combinations while testing</a:t>
            </a:r>
            <a:r>
              <a:rPr lang="en-US" sz="1300" dirty="0">
                <a:solidFill>
                  <a:srgbClr val="000000"/>
                </a:solidFill>
              </a:rPr>
              <a:t> – the test must be resumed before the student can sign in again:</a:t>
            </a:r>
          </a:p>
          <a:p>
            <a:pPr lvl="1">
              <a:spcBef>
                <a:spcPts val="300"/>
              </a:spcBef>
              <a:spcAft>
                <a:spcPts val="300"/>
              </a:spcAft>
              <a:buClr>
                <a:sysClr val="windowText" lastClr="000000"/>
              </a:buClr>
              <a:defRPr/>
            </a:pPr>
            <a:r>
              <a:rPr lang="en-US" sz="1300" dirty="0">
                <a:solidFill>
                  <a:srgbClr val="000000"/>
                </a:solidFill>
              </a:rPr>
              <a:t>3020: “TestNav has detected that </a:t>
            </a:r>
            <a:r>
              <a:rPr lang="en-US" sz="1300" b="1" dirty="0">
                <a:solidFill>
                  <a:srgbClr val="000000"/>
                </a:solidFill>
              </a:rPr>
              <a:t>Command+Option+Esc</a:t>
            </a:r>
            <a:r>
              <a:rPr lang="en-US" sz="1300" dirty="0">
                <a:solidFill>
                  <a:srgbClr val="000000"/>
                </a:solidFill>
              </a:rPr>
              <a:t> has been typed...”</a:t>
            </a:r>
          </a:p>
          <a:p>
            <a:pPr lvl="1">
              <a:spcBef>
                <a:spcPts val="300"/>
              </a:spcBef>
              <a:spcAft>
                <a:spcPts val="300"/>
              </a:spcAft>
              <a:buClr>
                <a:sysClr val="windowText" lastClr="000000"/>
              </a:buClr>
              <a:defRPr/>
            </a:pPr>
            <a:r>
              <a:rPr lang="en-US" sz="1300" dirty="0">
                <a:solidFill>
                  <a:srgbClr val="000000"/>
                </a:solidFill>
              </a:rPr>
              <a:t>3022: “TestNav has detected that </a:t>
            </a:r>
            <a:r>
              <a:rPr lang="en-US" sz="1300" b="1" dirty="0">
                <a:solidFill>
                  <a:srgbClr val="000000"/>
                </a:solidFill>
              </a:rPr>
              <a:t>Ctrl+Alt+Del</a:t>
            </a:r>
            <a:r>
              <a:rPr lang="en-US" sz="1300" dirty="0">
                <a:solidFill>
                  <a:srgbClr val="000000"/>
                </a:solidFill>
              </a:rPr>
              <a:t> has been typed...”</a:t>
            </a:r>
          </a:p>
          <a:p>
            <a:pPr>
              <a:spcBef>
                <a:spcPts val="300"/>
              </a:spcBef>
              <a:spcAft>
                <a:spcPts val="300"/>
              </a:spcAft>
              <a:buClr>
                <a:sysClr val="windowText" lastClr="000000"/>
              </a:buClr>
              <a:defRPr/>
            </a:pPr>
            <a:r>
              <a:rPr lang="en-US" sz="1300" dirty="0">
                <a:solidFill>
                  <a:srgbClr val="000000"/>
                </a:solidFill>
              </a:rPr>
              <a:t>8026: “</a:t>
            </a:r>
            <a:r>
              <a:rPr lang="en-US" sz="1300" dirty="0">
                <a:solidFill>
                  <a:sysClr val="windowText" lastClr="000000"/>
                </a:solidFill>
              </a:rPr>
              <a:t>Unable to connect to the proctor caching computer. Please contact your administrator.”</a:t>
            </a:r>
          </a:p>
          <a:p>
            <a:pPr lvl="1">
              <a:spcBef>
                <a:spcPts val="300"/>
              </a:spcBef>
              <a:spcAft>
                <a:spcPts val="300"/>
              </a:spcAft>
              <a:buClr>
                <a:sysClr val="windowText" lastClr="000000"/>
              </a:buClr>
              <a:defRPr/>
            </a:pPr>
            <a:r>
              <a:rPr lang="en-US" sz="1300" dirty="0">
                <a:solidFill>
                  <a:srgbClr val="000000"/>
                </a:solidFill>
              </a:rPr>
              <a:t>Network connection issue between the testing device and the local proctor caching device</a:t>
            </a:r>
          </a:p>
        </p:txBody>
      </p:sp>
    </p:spTree>
    <p:extLst>
      <p:ext uri="{BB962C8B-B14F-4D97-AF65-F5344CB8AC3E}">
        <p14:creationId xmlns:p14="http://schemas.microsoft.com/office/powerpoint/2010/main" val="17977707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1"/>
  <p:tag name="ISPRING_SLIDE_ID" val="{48455633-6D63-4499-8DD7-434FA972A6AD}"/>
  <p:tag name="GENSWF_ADVANCE_TIME" val="259.344"/>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71592277610D489A9D9361BA54FDFF" ma:contentTypeVersion="15" ma:contentTypeDescription="Create a new document." ma:contentTypeScope="" ma:versionID="2c11ef6428f718a7898c70474cf5c53d">
  <xsd:schema xmlns:xsd="http://www.w3.org/2001/XMLSchema" xmlns:xs="http://www.w3.org/2001/XMLSchema" xmlns:p="http://schemas.microsoft.com/office/2006/metadata/properties" xmlns:ns3="49a81e36-7bf1-4cef-9c34-a447d2fae1de" xmlns:ns4="1d7a6999-9f23-40c1-89fd-c28d1c6d889e" targetNamespace="http://schemas.microsoft.com/office/2006/metadata/properties" ma:root="true" ma:fieldsID="662df6824ea3bce3cd80a21de96536cd" ns3:_="" ns4:_="">
    <xsd:import namespace="49a81e36-7bf1-4cef-9c34-a447d2fae1de"/>
    <xsd:import namespace="1d7a6999-9f23-40c1-89fd-c28d1c6d889e"/>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SystemTag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a81e36-7bf1-4cef-9c34-a447d2fae1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7a6999-9f23-40c1-89fd-c28d1c6d889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9a81e36-7bf1-4cef-9c34-a447d2fae1de" xsi:nil="true"/>
  </documentManagement>
</p:properties>
</file>

<file path=customXml/itemProps1.xml><?xml version="1.0" encoding="utf-8"?>
<ds:datastoreItem xmlns:ds="http://schemas.openxmlformats.org/officeDocument/2006/customXml" ds:itemID="{F91E4219-6D23-4FF3-BB9A-48A8BBD73A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a81e36-7bf1-4cef-9c34-a447d2fae1de"/>
    <ds:schemaRef ds:uri="1d7a6999-9f23-40c1-89fd-c28d1c6d88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C9AC83-A244-4C73-9B74-EBB8100F5EE9}">
  <ds:schemaRefs>
    <ds:schemaRef ds:uri="http://schemas.microsoft.com/sharepoint/v3/contenttype/forms"/>
  </ds:schemaRefs>
</ds:datastoreItem>
</file>

<file path=customXml/itemProps3.xml><?xml version="1.0" encoding="utf-8"?>
<ds:datastoreItem xmlns:ds="http://schemas.openxmlformats.org/officeDocument/2006/customXml" ds:itemID="{215871AF-E4E2-4474-BBBF-C4CA544DC804}">
  <ds:schemaRefs>
    <ds:schemaRef ds:uri="http://www.w3.org/XML/1998/namespace"/>
    <ds:schemaRef ds:uri="http://schemas.microsoft.com/office/infopath/2007/PartnerControls"/>
    <ds:schemaRef ds:uri="49a81e36-7bf1-4cef-9c34-a447d2fae1de"/>
    <ds:schemaRef ds:uri="http://schemas.microsoft.com/office/2006/documentManagement/types"/>
    <ds:schemaRef ds:uri="http://purl.org/dc/elements/1.1/"/>
    <ds:schemaRef ds:uri="1d7a6999-9f23-40c1-89fd-c28d1c6d889e"/>
    <ds:schemaRef ds:uri="http://purl.org/dc/dcmitype/"/>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7647</TotalTime>
  <Words>9280</Words>
  <Application>Microsoft Office PowerPoint</Application>
  <PresentationFormat>On-screen Show (16:9)</PresentationFormat>
  <Paragraphs>1194</Paragraphs>
  <Slides>117</Slides>
  <Notes>15</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117</vt:i4>
      </vt:variant>
    </vt:vector>
  </HeadingPairs>
  <TitlesOfParts>
    <vt:vector size="128" baseType="lpstr">
      <vt:lpstr>Arial</vt:lpstr>
      <vt:lpstr>Roboto</vt:lpstr>
      <vt:lpstr>Calibri</vt:lpstr>
      <vt:lpstr>Verdana</vt:lpstr>
      <vt:lpstr>Wingdings 2</vt:lpstr>
      <vt:lpstr>Wingdings</vt:lpstr>
      <vt:lpstr>Cambria Math</vt:lpstr>
      <vt:lpstr>Rockwell</vt:lpstr>
      <vt:lpstr>MS PGothic</vt:lpstr>
      <vt:lpstr>Roboto Medium</vt:lpstr>
      <vt:lpstr>Simple Light</vt:lpstr>
      <vt:lpstr>ATTENTION</vt:lpstr>
      <vt:lpstr>Spring 2026 CMAS  Test Administrator Training</vt:lpstr>
      <vt:lpstr>Welcome</vt:lpstr>
      <vt:lpstr>Topics</vt:lpstr>
      <vt:lpstr>CMAS Administration Overview</vt:lpstr>
      <vt:lpstr>What is CMAS?</vt:lpstr>
      <vt:lpstr>Do you know about educator involvement?</vt:lpstr>
      <vt:lpstr>Districts with Recent CMAS Development/Review Participation</vt:lpstr>
      <vt:lpstr>Do you know practice resources are available?</vt:lpstr>
      <vt:lpstr>CMAS Test Design – available resources</vt:lpstr>
      <vt:lpstr>Annual Training Requirement</vt:lpstr>
      <vt:lpstr>Assessment Acronyms*</vt:lpstr>
      <vt:lpstr>Test Administrator Manuals (TAMs)</vt:lpstr>
      <vt:lpstr>Spring 2026 CMAS Window</vt:lpstr>
      <vt:lpstr>Testing Schedule</vt:lpstr>
      <vt:lpstr>District/School CMAS Window</vt:lpstr>
      <vt:lpstr>Administration Time Allotments</vt:lpstr>
      <vt:lpstr>Guidelines for Administration Time</vt:lpstr>
      <vt:lpstr>Unit Testing Times: ELA and Math - Grades 3 through 8</vt:lpstr>
      <vt:lpstr>Unit Testing Times: Science – Grades 5, 8 and 11</vt:lpstr>
      <vt:lpstr>Unit Testing Times: Social Studies – Grades 4 and 7 (selected schools only)</vt:lpstr>
      <vt:lpstr>Unit Testing Times – Calculated in PearsonAccessnext</vt:lpstr>
      <vt:lpstr>Administration Policies</vt:lpstr>
      <vt:lpstr>Active Administration</vt:lpstr>
      <vt:lpstr>Prohibited Activities</vt:lpstr>
      <vt:lpstr>Guidelines for Breaks</vt:lpstr>
      <vt:lpstr>Make-up Testing</vt:lpstr>
      <vt:lpstr>Guidelines for Administration – After A Unit</vt:lpstr>
      <vt:lpstr>Guidelines for Administration - Materials</vt:lpstr>
      <vt:lpstr>Safety Threats and Severe Weather</vt:lpstr>
      <vt:lpstr>Test Security</vt:lpstr>
      <vt:lpstr>Importance of Assessment Security</vt:lpstr>
      <vt:lpstr>Chain of Custody Form</vt:lpstr>
      <vt:lpstr>Maintaining Security of the Assessments</vt:lpstr>
      <vt:lpstr>Test Materials Security</vt:lpstr>
      <vt:lpstr>Accessibility Features and Accommodations Overview</vt:lpstr>
      <vt:lpstr>Accommodations Pyramid</vt:lpstr>
      <vt:lpstr>Administrative Considerations</vt:lpstr>
      <vt:lpstr>Accessibility Features</vt:lpstr>
      <vt:lpstr>Accommodations</vt:lpstr>
      <vt:lpstr>Unique Accommodation Requests (UARs)</vt:lpstr>
      <vt:lpstr>Reminders</vt:lpstr>
      <vt:lpstr>Accessibility Features and Accommodations Training</vt:lpstr>
      <vt:lpstr>Transcription Guidelines</vt:lpstr>
      <vt:lpstr>Transcription – Time Expired</vt:lpstr>
      <vt:lpstr>Extended Time Accommodations</vt:lpstr>
      <vt:lpstr>Colorado Spanish Language Arts (CSLA)</vt:lpstr>
      <vt:lpstr>Emergency Accommodations</vt:lpstr>
      <vt:lpstr>Technology for Medical Monitoring</vt:lpstr>
      <vt:lpstr>Student and Test Administrator Materials</vt:lpstr>
      <vt:lpstr>Test Administrator Manual (TAM)</vt:lpstr>
      <vt:lpstr>Devices</vt:lpstr>
      <vt:lpstr>Calculators</vt:lpstr>
      <vt:lpstr>Additional Mathematics Materials</vt:lpstr>
      <vt:lpstr>Additional Science Materials</vt:lpstr>
      <vt:lpstr>Headphones</vt:lpstr>
      <vt:lpstr>Testing Environment</vt:lpstr>
      <vt:lpstr>Test Environments Must</vt:lpstr>
      <vt:lpstr>Prohibited Materials</vt:lpstr>
      <vt:lpstr>Prohibited Displays and Visual Aids</vt:lpstr>
      <vt:lpstr>Student-to-Test Administrator Ratio</vt:lpstr>
      <vt:lpstr>Room Configuration</vt:lpstr>
      <vt:lpstr>Testing Different Grades Together</vt:lpstr>
      <vt:lpstr>Unauthorized Visitors and the Media</vt:lpstr>
      <vt:lpstr>PearsonAccessnext</vt:lpstr>
      <vt:lpstr>PearsonAccessnext Use</vt:lpstr>
      <vt:lpstr>User Accounts</vt:lpstr>
      <vt:lpstr>PAnext Basics</vt:lpstr>
      <vt:lpstr>PAnext – Testing Actions</vt:lpstr>
      <vt:lpstr>Before Testing</vt:lpstr>
      <vt:lpstr>Student Readiness</vt:lpstr>
      <vt:lpstr>Student Readiness Using the App</vt:lpstr>
      <vt:lpstr>Accessibility Features and Accommodations</vt:lpstr>
      <vt:lpstr>Test Administrator Access to Materials</vt:lpstr>
      <vt:lpstr>Tasks: One Week Before Testing</vt:lpstr>
      <vt:lpstr>Tasks: One Day Before Testing</vt:lpstr>
      <vt:lpstr>Session Management in PearsonAccessnext</vt:lpstr>
      <vt:lpstr>Start a Session – Locate Session</vt:lpstr>
      <vt:lpstr>Start a Session</vt:lpstr>
      <vt:lpstr>Form Assignment Markers in PAnext</vt:lpstr>
      <vt:lpstr>Incorrect Form Assignment</vt:lpstr>
      <vt:lpstr>Unlock a Unit</vt:lpstr>
      <vt:lpstr>During Testing</vt:lpstr>
      <vt:lpstr>Maintain Test Security</vt:lpstr>
      <vt:lpstr>Tasks: Complete on the Day of Testing</vt:lpstr>
      <vt:lpstr>Distributing Test Tickets to Students</vt:lpstr>
      <vt:lpstr>Form Assignment Markers on Student Testing Ticket</vt:lpstr>
      <vt:lpstr>Identify Student Testing Device on Student Testing Ticket</vt:lpstr>
      <vt:lpstr>Interruptions During Testing</vt:lpstr>
      <vt:lpstr>Resume a Test</vt:lpstr>
      <vt:lpstr>Resume Multiple Tests at Once</vt:lpstr>
      <vt:lpstr>Math Units with Two Sections</vt:lpstr>
      <vt:lpstr>Student Submits Test</vt:lpstr>
      <vt:lpstr>Verify Answers are Submitted</vt:lpstr>
      <vt:lpstr>Lock Unit at the End of Each Testing Session</vt:lpstr>
      <vt:lpstr>TAM Reminders</vt:lpstr>
      <vt:lpstr>Basic Technical Troubleshooting</vt:lpstr>
      <vt:lpstr>Troubleshooting Guidance</vt:lpstr>
      <vt:lpstr>Error Codes</vt:lpstr>
      <vt:lpstr>Error Codes – Next Steps</vt:lpstr>
      <vt:lpstr>Common Errors – 9059</vt:lpstr>
      <vt:lpstr>TestNav</vt:lpstr>
      <vt:lpstr>Student Logs into Another Student’s Test</vt:lpstr>
      <vt:lpstr>Technology Tip</vt:lpstr>
      <vt:lpstr>Issues with Individual Items</vt:lpstr>
      <vt:lpstr>After Testing</vt:lpstr>
      <vt:lpstr>Tasks: After Each Testing Session</vt:lpstr>
      <vt:lpstr>Stop a Session</vt:lpstr>
      <vt:lpstr>Reporting, Resources, and Support</vt:lpstr>
      <vt:lpstr>Typical Reporting Timeline</vt:lpstr>
      <vt:lpstr>Reporting Information</vt:lpstr>
      <vt:lpstr>CMAS Websites</vt:lpstr>
      <vt:lpstr>Resources – Portal</vt:lpstr>
      <vt:lpstr>Customer Support</vt:lpstr>
      <vt:lpstr>Communication</vt:lpstr>
      <vt:lpstr>Security Agreement Form</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Dailey, Bridgett</dc:creator>
  <cp:lastModifiedBy>Loerzel, Sara</cp:lastModifiedBy>
  <cp:revision>70</cp:revision>
  <cp:lastPrinted>2025-01-16T15:50:13Z</cp:lastPrinted>
  <dcterms:modified xsi:type="dcterms:W3CDTF">2026-02-04T01:32:59Z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0x0101005371592277610D489A9D9361BA54FDFF</vt:lpwstr>
  </property>
</Properties>
</file>