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8" r:id="rId2"/>
  </p:sldMasterIdLst>
  <p:notesMasterIdLst>
    <p:notesMasterId r:id="rId78"/>
  </p:notesMasterIdLst>
  <p:sldIdLst>
    <p:sldId id="269" r:id="rId3"/>
    <p:sldId id="270" r:id="rId4"/>
    <p:sldId id="354" r:id="rId5"/>
    <p:sldId id="271" r:id="rId6"/>
    <p:sldId id="272" r:id="rId7"/>
    <p:sldId id="477" r:id="rId8"/>
    <p:sldId id="485" r:id="rId9"/>
    <p:sldId id="486" r:id="rId10"/>
    <p:sldId id="273" r:id="rId11"/>
    <p:sldId id="274" r:id="rId12"/>
    <p:sldId id="275" r:id="rId13"/>
    <p:sldId id="265" r:id="rId14"/>
    <p:sldId id="279" r:id="rId15"/>
    <p:sldId id="280" r:id="rId16"/>
    <p:sldId id="281" r:id="rId17"/>
    <p:sldId id="286" r:id="rId18"/>
    <p:sldId id="478" r:id="rId19"/>
    <p:sldId id="479" r:id="rId20"/>
    <p:sldId id="480" r:id="rId21"/>
    <p:sldId id="481" r:id="rId22"/>
    <p:sldId id="463" r:id="rId23"/>
    <p:sldId id="287" r:id="rId24"/>
    <p:sldId id="288" r:id="rId25"/>
    <p:sldId id="289" r:id="rId26"/>
    <p:sldId id="290" r:id="rId27"/>
    <p:sldId id="291" r:id="rId28"/>
    <p:sldId id="292" r:id="rId29"/>
    <p:sldId id="293" r:id="rId30"/>
    <p:sldId id="333" r:id="rId31"/>
    <p:sldId id="465" r:id="rId32"/>
    <p:sldId id="466" r:id="rId33"/>
    <p:sldId id="467" r:id="rId34"/>
    <p:sldId id="482" r:id="rId35"/>
    <p:sldId id="483" r:id="rId36"/>
    <p:sldId id="295" r:id="rId37"/>
    <p:sldId id="296" r:id="rId38"/>
    <p:sldId id="297" r:id="rId39"/>
    <p:sldId id="470" r:id="rId40"/>
    <p:sldId id="298" r:id="rId41"/>
    <p:sldId id="299" r:id="rId42"/>
    <p:sldId id="300" r:id="rId43"/>
    <p:sldId id="301" r:id="rId44"/>
    <p:sldId id="305" r:id="rId45"/>
    <p:sldId id="472" r:id="rId46"/>
    <p:sldId id="473" r:id="rId47"/>
    <p:sldId id="474" r:id="rId48"/>
    <p:sldId id="475" r:id="rId49"/>
    <p:sldId id="476" r:id="rId50"/>
    <p:sldId id="309" r:id="rId51"/>
    <p:sldId id="310" r:id="rId52"/>
    <p:sldId id="311" r:id="rId53"/>
    <p:sldId id="353" r:id="rId54"/>
    <p:sldId id="312" r:id="rId55"/>
    <p:sldId id="313" r:id="rId56"/>
    <p:sldId id="316" r:id="rId57"/>
    <p:sldId id="318" r:id="rId58"/>
    <p:sldId id="319" r:id="rId59"/>
    <p:sldId id="320" r:id="rId60"/>
    <p:sldId id="324" r:id="rId61"/>
    <p:sldId id="325" r:id="rId62"/>
    <p:sldId id="326" r:id="rId63"/>
    <p:sldId id="484" r:id="rId64"/>
    <p:sldId id="329" r:id="rId65"/>
    <p:sldId id="331" r:id="rId66"/>
    <p:sldId id="332" r:id="rId67"/>
    <p:sldId id="337" r:id="rId68"/>
    <p:sldId id="338" r:id="rId69"/>
    <p:sldId id="339" r:id="rId70"/>
    <p:sldId id="341" r:id="rId71"/>
    <p:sldId id="450" r:id="rId72"/>
    <p:sldId id="343" r:id="rId73"/>
    <p:sldId id="344" r:id="rId74"/>
    <p:sldId id="345" r:id="rId75"/>
    <p:sldId id="487" r:id="rId76"/>
    <p:sldId id="34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144" autoAdjust="0"/>
  </p:normalViewPr>
  <p:slideViewPr>
    <p:cSldViewPr snapToGrid="0">
      <p:cViewPr varScale="1">
        <p:scale>
          <a:sx n="104" d="100"/>
          <a:sy n="104" d="100"/>
        </p:scale>
        <p:origin x="1608"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374496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69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89092" name="Slide Number Placeholder 3"/>
          <p:cNvSpPr>
            <a:spLocks noGrp="1"/>
          </p:cNvSpPr>
          <p:nvPr>
            <p:ph type="sldNum" sz="quarter" idx="5"/>
          </p:nvPr>
        </p:nvSpPr>
        <p:spPr bwMode="auto">
          <a:noFill/>
          <a:ln>
            <a:miter lim="800000"/>
            <a:headEnd/>
            <a:tailEnd/>
          </a:ln>
        </p:spPr>
        <p:txBody>
          <a:bodyPr/>
          <a:lstStyle/>
          <a:p>
            <a:fld id="{9792918D-8604-408E-8273-B2AF04324B1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7161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88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normAutofit/>
          </a:bodyPr>
          <a:lstStyle/>
          <a:p>
            <a:endParaRPr lang="en-US" dirty="0"/>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4618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solidFill>
                  <a:prstClr val="black"/>
                </a:solidFill>
              </a:rPr>
              <a:pPr/>
              <a:t>41</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5" y="4448377"/>
            <a:ext cx="5142177" cy="4139419"/>
          </a:xfrm>
          <a:noFill/>
          <a:ln/>
        </p:spPr>
        <p:txBody>
          <a:bodyPr lIns="99876" tIns="49062" rIns="99876" bIns="49062"/>
          <a:lstStyle/>
          <a:p>
            <a:pPr eaLnBrk="1" hangingPunct="1"/>
            <a:endParaRPr lang="en-US" dirty="0"/>
          </a:p>
        </p:txBody>
      </p:sp>
    </p:spTree>
    <p:extLst>
      <p:ext uri="{BB962C8B-B14F-4D97-AF65-F5344CB8AC3E}">
        <p14:creationId xmlns:p14="http://schemas.microsoft.com/office/powerpoint/2010/main" val="413962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55107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1A936D-1B13-4125-8497-F4DAF7FBC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61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65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31354"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317082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4</a:t>
            </a:fld>
            <a:endParaRPr lang="en-US" dirty="0"/>
          </a:p>
        </p:txBody>
      </p:sp>
    </p:spTree>
    <p:extLst>
      <p:ext uri="{BB962C8B-B14F-4D97-AF65-F5344CB8AC3E}">
        <p14:creationId xmlns:p14="http://schemas.microsoft.com/office/powerpoint/2010/main" val="65142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287714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315102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48223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701675" y="4416428"/>
            <a:ext cx="5607050" cy="53447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90376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4706" indent="-174706" defTabSz="931764">
              <a:spcBef>
                <a:spcPts val="1203"/>
              </a:spcBef>
              <a:spcAft>
                <a:spcPts val="1203"/>
              </a:spcAft>
              <a:buClr>
                <a:srgbClr val="8F23B3"/>
              </a:buClr>
              <a:buSzPct val="125000"/>
              <a:buFont typeface="Arial" panose="020B0604020202020204" pitchFamily="34" charset="0"/>
              <a:buChar char="•"/>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753347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59</a:t>
            </a:fld>
            <a:endParaRPr lang="en-US" dirty="0"/>
          </a:p>
        </p:txBody>
      </p:sp>
    </p:spTree>
    <p:extLst>
      <p:ext uri="{BB962C8B-B14F-4D97-AF65-F5344CB8AC3E}">
        <p14:creationId xmlns:p14="http://schemas.microsoft.com/office/powerpoint/2010/main" val="3467605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60</a:t>
            </a:fld>
            <a:endParaRPr lang="en-US" dirty="0"/>
          </a:p>
        </p:txBody>
      </p:sp>
    </p:spTree>
    <p:extLst>
      <p:ext uri="{BB962C8B-B14F-4D97-AF65-F5344CB8AC3E}">
        <p14:creationId xmlns:p14="http://schemas.microsoft.com/office/powerpoint/2010/main" val="123143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67</a:t>
            </a:fld>
            <a:endParaRPr lang="en-US" dirty="0"/>
          </a:p>
        </p:txBody>
      </p:sp>
    </p:spTree>
    <p:extLst>
      <p:ext uri="{BB962C8B-B14F-4D97-AF65-F5344CB8AC3E}">
        <p14:creationId xmlns:p14="http://schemas.microsoft.com/office/powerpoint/2010/main" val="49565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11</a:t>
            </a:fld>
            <a:endParaRPr lang="en-US" dirty="0"/>
          </a:p>
        </p:txBody>
      </p:sp>
    </p:spTree>
    <p:extLst>
      <p:ext uri="{BB962C8B-B14F-4D97-AF65-F5344CB8AC3E}">
        <p14:creationId xmlns:p14="http://schemas.microsoft.com/office/powerpoint/2010/main" val="28798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5337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342870" indent="-342870">
              <a:buFont typeface="+mj-lt"/>
              <a:buAutoNum type="arabicPeriod"/>
            </a:pPr>
            <a:endParaRPr lang="en-US" dirty="0"/>
          </a:p>
        </p:txBody>
      </p:sp>
    </p:spTree>
    <p:extLst>
      <p:ext uri="{BB962C8B-B14F-4D97-AF65-F5344CB8AC3E}">
        <p14:creationId xmlns:p14="http://schemas.microsoft.com/office/powerpoint/2010/main" val="205719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69</a:t>
            </a:fld>
            <a:endParaRPr lang="en-US" dirty="0"/>
          </a:p>
        </p:txBody>
      </p:sp>
    </p:spTree>
    <p:extLst>
      <p:ext uri="{BB962C8B-B14F-4D97-AF65-F5344CB8AC3E}">
        <p14:creationId xmlns:p14="http://schemas.microsoft.com/office/powerpoint/2010/main" val="351605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1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601063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fld id="{4FB53529-A88F-46BF-9B69-3814EE3F8492}" type="datetime1">
              <a:rPr lang="en-US" smtClean="0"/>
              <a:t>1/10/2024</a:t>
            </a:fld>
            <a:endParaRPr lang="en-US" dirty="0"/>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107193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n-lt"/>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0274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1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3089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65789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3224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93349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31613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90048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15625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821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283965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80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55509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27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649782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www.cde.state.co.us/assessment/cmas_pbt_tam" TargetMode="External"/><Relationship Id="rId4" Type="http://schemas.openxmlformats.org/officeDocument/2006/relationships/hyperlink" Target="https://coassessments.com/manua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e.state.co.us/assessment/cmas_calculator_poli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cmas_coalt_proceduresmanual_section6"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e.state.co.us/assessment/elapolicyqa"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e.state.co.us/assessment/cmas_coalt_proceduresmanual_section6#page=37" TargetMode="Externa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assessments.com/practice-resources/science/" TargetMode="External"/><Relationship Id="rId2" Type="http://schemas.openxmlformats.org/officeDocument/2006/relationships/hyperlink" Target="https://coassessments.com/practice-resources/math/"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assessment/cmas_utt_tm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oassessments.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cde.state.co.us/assessment/training-accommodations" TargetMode="External"/><Relationship Id="rId5" Type="http://schemas.openxmlformats.org/officeDocument/2006/relationships/hyperlink" Target="https://www.cde.state.co.us/assessment/cmas_coalt_proceduresmanual_section6" TargetMode="External"/><Relationship Id="rId4" Type="http://schemas.openxmlformats.org/officeDocument/2006/relationships/hyperlink" Target="https://coassessments.com/practice-resourc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coassessments.com/practice-resources/"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hyperlink" Target="https://coassessments.com/" TargetMode="Externa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cde.state.co.us/assessment/cmas_coalt_securityagre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oassessments.co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assessments.com/educatordatabase/"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40457"/>
            <a:ext cx="7772400" cy="2968895"/>
          </a:xfrm>
          <a:solidFill>
            <a:schemeClr val="bg1"/>
          </a:solidFill>
        </p:spPr>
        <p:txBody>
          <a:bodyPr anchor="ctr">
            <a:normAutofit/>
          </a:bodyPr>
          <a:lstStyle/>
          <a:p>
            <a:pPr marL="0" indent="0"/>
            <a:r>
              <a:rPr lang="en-US" sz="5400" dirty="0">
                <a:solidFill>
                  <a:srgbClr val="FF0000"/>
                </a:solidFill>
              </a:rPr>
              <a:t>ATTENTION</a:t>
            </a:r>
            <a:br>
              <a:rPr lang="en-US" sz="5400" dirty="0">
                <a:solidFill>
                  <a:srgbClr val="FF0000"/>
                </a:solidFill>
              </a:rPr>
            </a:br>
            <a:r>
              <a:rPr lang="en-US" sz="3600" dirty="0">
                <a:solidFill>
                  <a:srgbClr val="FF0000"/>
                </a:solidFill>
              </a:rPr>
              <a:t>Please review slides before local use.</a:t>
            </a:r>
            <a:br>
              <a:rPr lang="en-US" sz="3600" dirty="0">
                <a:solidFill>
                  <a:srgbClr val="FF0000"/>
                </a:solidFill>
              </a:rPr>
            </a:br>
            <a:r>
              <a:rPr lang="en-US" sz="3100" dirty="0">
                <a:solidFill>
                  <a:srgbClr val="FF0000"/>
                </a:solidFill>
              </a:rPr>
              <a:t>Update information in red font with local assessment administration policies.</a:t>
            </a:r>
            <a:endParaRPr lang="en-US" sz="3600" dirty="0"/>
          </a:p>
        </p:txBody>
      </p:sp>
      <p:sp>
        <p:nvSpPr>
          <p:cNvPr id="4" name="Slide Number Placeholder 3"/>
          <p:cNvSpPr>
            <a:spLocks noGrp="1"/>
          </p:cNvSpPr>
          <p:nvPr>
            <p:ph type="sldNum" sz="quarter" idx="12"/>
          </p:nvPr>
        </p:nvSpPr>
        <p:spPr/>
        <p:txBody>
          <a:bodyPr/>
          <a:lstStyle/>
          <a:p>
            <a:fld id="{34A3F748-31DA-4297-96EF-69DC737B5DDE}" type="slidenum">
              <a:rPr lang="en-US" smtClean="0"/>
              <a:t>1</a:t>
            </a:fld>
            <a:endParaRPr lang="en-US" dirty="0"/>
          </a:p>
        </p:txBody>
      </p:sp>
    </p:spTree>
    <p:extLst>
      <p:ext uri="{BB962C8B-B14F-4D97-AF65-F5344CB8AC3E}">
        <p14:creationId xmlns:p14="http://schemas.microsoft.com/office/powerpoint/2010/main" val="62557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Acronyms</a:t>
            </a:r>
          </a:p>
        </p:txBody>
      </p:sp>
      <p:sp>
        <p:nvSpPr>
          <p:cNvPr id="4" name="Content Placeholder 3"/>
          <p:cNvSpPr>
            <a:spLocks noGrp="1"/>
          </p:cNvSpPr>
          <p:nvPr>
            <p:ph idx="1"/>
          </p:nvPr>
        </p:nvSpPr>
        <p:spPr>
          <a:xfrm>
            <a:off x="628650" y="1463040"/>
            <a:ext cx="7886700" cy="4042410"/>
          </a:xfrm>
        </p:spPr>
        <p:txBody>
          <a:bodyPr numCol="2">
            <a:noAutofit/>
          </a:bodyPr>
          <a:lstStyle/>
          <a:p>
            <a:pPr>
              <a:buClrTx/>
            </a:pPr>
            <a:r>
              <a:rPr lang="en-US" sz="2000" dirty="0"/>
              <a:t>CBT – Computer-Based Testing</a:t>
            </a:r>
          </a:p>
          <a:p>
            <a:pPr>
              <a:buClrTx/>
            </a:pPr>
            <a:r>
              <a:rPr lang="en-US" sz="2000" dirty="0"/>
              <a:t>CDE – Colorado Department of Education - Assessment Unit</a:t>
            </a:r>
          </a:p>
          <a:p>
            <a:pPr>
              <a:buClrTx/>
            </a:pPr>
            <a:r>
              <a:rPr lang="en-US" sz="2000" dirty="0"/>
              <a:t>CMAS – Colorado Measures of Academic Success</a:t>
            </a:r>
          </a:p>
          <a:p>
            <a:pPr>
              <a:buClrTx/>
            </a:pPr>
            <a:r>
              <a:rPr lang="en-US" sz="2000" dirty="0"/>
              <a:t>CoAlt – Colorado Alternate</a:t>
            </a:r>
          </a:p>
          <a:p>
            <a:pPr>
              <a:buClrTx/>
            </a:pPr>
            <a:r>
              <a:rPr lang="en-US" sz="2000" dirty="0"/>
              <a:t>CSLA – Colorado Spanish Language Arts</a:t>
            </a:r>
          </a:p>
          <a:p>
            <a:pPr>
              <a:buClrTx/>
            </a:pPr>
            <a:r>
              <a:rPr lang="en-US" sz="2000" dirty="0"/>
              <a:t>DAC – District Assessment Coordinator</a:t>
            </a:r>
          </a:p>
          <a:p>
            <a:pPr>
              <a:buClrTx/>
            </a:pPr>
            <a:r>
              <a:rPr lang="en-US" sz="2000" dirty="0"/>
              <a:t>ELA – English Language Arts</a:t>
            </a:r>
          </a:p>
          <a:p>
            <a:pPr>
              <a:buClrTx/>
            </a:pPr>
            <a:r>
              <a:rPr lang="en-US" sz="2000" dirty="0"/>
              <a:t>ML – Multilingual Learner</a:t>
            </a:r>
          </a:p>
          <a:p>
            <a:pPr>
              <a:buClrTx/>
            </a:pPr>
            <a:r>
              <a:rPr lang="en-US" sz="2000" dirty="0"/>
              <a:t>PBT – Paper-Based Testing</a:t>
            </a:r>
          </a:p>
          <a:p>
            <a:pPr>
              <a:buClrTx/>
            </a:pPr>
            <a:r>
              <a:rPr lang="en-US" sz="2000" dirty="0"/>
              <a:t>SAC – School Assessment Coordinator</a:t>
            </a:r>
          </a:p>
          <a:p>
            <a:pPr>
              <a:buClrTx/>
            </a:pPr>
            <a:r>
              <a:rPr lang="en-US" sz="2000" dirty="0"/>
              <a:t>TA – Test Administrator</a:t>
            </a:r>
          </a:p>
          <a:p>
            <a:pPr>
              <a:buClrTx/>
            </a:pPr>
            <a:r>
              <a:rPr lang="en-US" sz="2000" dirty="0"/>
              <a:t>TAM – Test Administrator Manual </a:t>
            </a:r>
          </a:p>
          <a:p>
            <a:pPr>
              <a:buClrTx/>
            </a:pPr>
            <a:r>
              <a:rPr lang="en-US" sz="2000" dirty="0"/>
              <a:t>TTS – Text-to-Speech</a:t>
            </a:r>
          </a:p>
          <a:p>
            <a:pPr>
              <a:buClrTx/>
            </a:pPr>
            <a:r>
              <a:rPr lang="en-US" sz="2000" dirty="0"/>
              <a:t>UAR – Unique Accommodation Request</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131590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Test Administrator Manual (TAM)</a:t>
            </a:r>
          </a:p>
        </p:txBody>
      </p:sp>
      <p:sp>
        <p:nvSpPr>
          <p:cNvPr id="2" name="Content Placeholder 1"/>
          <p:cNvSpPr>
            <a:spLocks noGrp="1"/>
          </p:cNvSpPr>
          <p:nvPr>
            <p:ph idx="1"/>
          </p:nvPr>
        </p:nvSpPr>
        <p:spPr/>
        <p:txBody>
          <a:bodyPr>
            <a:normAutofit/>
          </a:bodyPr>
          <a:lstStyle/>
          <a:p>
            <a:r>
              <a:rPr lang="en-US" dirty="0">
                <a:solidFill>
                  <a:prstClr val="black"/>
                </a:solidFill>
              </a:rPr>
              <a:t>Test Administrators use TAMs for detailed instructions and general administration scripts to prepare for testing and administer tests in a standardized manner</a:t>
            </a:r>
          </a:p>
          <a:p>
            <a:pPr>
              <a:buClrTx/>
            </a:pPr>
            <a:r>
              <a:rPr lang="en-US" dirty="0">
                <a:solidFill>
                  <a:prstClr val="black"/>
                </a:solidFill>
              </a:rPr>
              <a:t>Information in this presentation is found in the </a:t>
            </a:r>
            <a:r>
              <a:rPr lang="en-US" i="1" dirty="0">
                <a:solidFill>
                  <a:prstClr val="black"/>
                </a:solidFill>
              </a:rPr>
              <a:t>Spring 2024 CMAS Paper-based Testing Test Administrator Manual</a:t>
            </a:r>
          </a:p>
          <a:p>
            <a:pPr lvl="1">
              <a:buClrTx/>
            </a:pPr>
            <a:r>
              <a:rPr lang="en-US" dirty="0">
                <a:solidFill>
                  <a:prstClr val="black"/>
                </a:solidFill>
              </a:rPr>
              <a:t>Security measures, administration policies, and procedures identified in the TAM must be maintained</a:t>
            </a:r>
          </a:p>
          <a:p>
            <a:pPr lvl="1">
              <a:buClrTx/>
            </a:pPr>
            <a:r>
              <a:rPr lang="en-US" dirty="0">
                <a:solidFill>
                  <a:prstClr val="black"/>
                </a:solidFill>
              </a:rPr>
              <a:t>Refer to checklists in TAM for before, during, and after testing tasks</a:t>
            </a:r>
          </a:p>
          <a:p>
            <a:pPr lvl="1">
              <a:buClrTx/>
            </a:pPr>
            <a:r>
              <a:rPr lang="en-US" dirty="0">
                <a:hlinkClick r:id="rId4"/>
              </a:rPr>
              <a:t>https://coassessments.com/manuals/</a:t>
            </a:r>
            <a:r>
              <a:rPr lang="en-US" dirty="0"/>
              <a:t> &gt; CMAS Test Administrator Manuals and Spanish Scripts &gt; Paper-based Testing TAM</a:t>
            </a:r>
            <a:endParaRPr lang="en-US" dirty="0">
              <a:solidFill>
                <a:prstClr val="black"/>
              </a:solidFill>
            </a:endParaRPr>
          </a:p>
          <a:p>
            <a:pPr lvl="1">
              <a:buClrTx/>
            </a:pPr>
            <a:endParaRPr lang="en-US" dirty="0"/>
          </a:p>
          <a:p>
            <a:pPr>
              <a:buClrTx/>
            </a:pP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sp>
        <p:nvSpPr>
          <p:cNvPr id="5" name="Rectangle 4"/>
          <p:cNvSpPr/>
          <p:nvPr/>
        </p:nvSpPr>
        <p:spPr>
          <a:xfrm>
            <a:off x="2273181" y="5045618"/>
            <a:ext cx="4597637" cy="996174"/>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 Link:</a:t>
            </a:r>
          </a:p>
          <a:p>
            <a:pPr algn="ctr"/>
            <a:r>
              <a:rPr lang="en-US" dirty="0">
                <a:solidFill>
                  <a:schemeClr val="tx1"/>
                </a:solidFill>
                <a:hlinkClick r:id="rId5"/>
              </a:rPr>
              <a:t>http://www.cde.state.co.us/assessment/cmas_pbt_tam</a:t>
            </a:r>
            <a:r>
              <a:rPr lang="en-US" dirty="0">
                <a:solidFill>
                  <a:schemeClr val="tx1"/>
                </a:solidFill>
              </a:rPr>
              <a:t> </a:t>
            </a:r>
          </a:p>
        </p:txBody>
      </p:sp>
    </p:spTree>
    <p:custDataLst>
      <p:tags r:id="rId1"/>
    </p:custDataLst>
    <p:extLst>
      <p:ext uri="{BB962C8B-B14F-4D97-AF65-F5344CB8AC3E}">
        <p14:creationId xmlns:p14="http://schemas.microsoft.com/office/powerpoint/2010/main" val="111070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2024 CMAS Window</a:t>
            </a:r>
          </a:p>
        </p:txBody>
      </p:sp>
      <p:graphicFrame>
        <p:nvGraphicFramePr>
          <p:cNvPr id="5" name="Content Placeholder 4">
            <a:extLst>
              <a:ext uri="{FF2B5EF4-FFF2-40B4-BE49-F238E27FC236}">
                <a16:creationId xmlns:a16="http://schemas.microsoft.com/office/drawing/2014/main" id="{DAC11F72-ABD1-4CD9-94F8-81C79AE30347}"/>
              </a:ext>
            </a:extLst>
          </p:cNvPr>
          <p:cNvGraphicFramePr>
            <a:graphicFrameLocks noGrp="1"/>
          </p:cNvGraphicFramePr>
          <p:nvPr>
            <p:ph idx="1"/>
            <p:extLst>
              <p:ext uri="{D42A27DB-BD31-4B8C-83A1-F6EECF244321}">
                <p14:modId xmlns:p14="http://schemas.microsoft.com/office/powerpoint/2010/main" val="387497981"/>
              </p:ext>
            </p:extLst>
          </p:nvPr>
        </p:nvGraphicFramePr>
        <p:xfrm>
          <a:off x="628651" y="1713933"/>
          <a:ext cx="7886700" cy="3296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8900">
                  <a:extLst>
                    <a:ext uri="{9D8B030D-6E8A-4147-A177-3AD203B41FA5}">
                      <a16:colId xmlns:a16="http://schemas.microsoft.com/office/drawing/2014/main" val="2924265272"/>
                    </a:ext>
                  </a:extLst>
                </a:gridCol>
                <a:gridCol w="2628900">
                  <a:extLst>
                    <a:ext uri="{9D8B030D-6E8A-4147-A177-3AD203B41FA5}">
                      <a16:colId xmlns:a16="http://schemas.microsoft.com/office/drawing/2014/main" val="1163673296"/>
                    </a:ext>
                  </a:extLst>
                </a:gridCol>
                <a:gridCol w="2628900">
                  <a:extLst>
                    <a:ext uri="{9D8B030D-6E8A-4147-A177-3AD203B41FA5}">
                      <a16:colId xmlns:a16="http://schemas.microsoft.com/office/drawing/2014/main" val="2781471380"/>
                    </a:ext>
                  </a:extLst>
                </a:gridCol>
              </a:tblGrid>
              <a:tr h="370840">
                <a:tc>
                  <a:txBody>
                    <a:bodyPr/>
                    <a:lstStyle/>
                    <a:p>
                      <a:pPr marL="0" marR="0" algn="ctr">
                        <a:spcBef>
                          <a:spcPts val="0"/>
                        </a:spcBef>
                        <a:spcAft>
                          <a:spcPts val="0"/>
                        </a:spcAft>
                      </a:pPr>
                      <a:r>
                        <a:rPr lang="en-US" sz="2400" dirty="0">
                          <a:effectLst/>
                        </a:rPr>
                        <a:t>Assessment</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Grade(s)</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Official</a:t>
                      </a:r>
                      <a:r>
                        <a:rPr lang="en-US" sz="2400" baseline="0" dirty="0">
                          <a:effectLst/>
                        </a:rPr>
                        <a:t> </a:t>
                      </a:r>
                      <a:r>
                        <a:rPr lang="en-US" sz="2400" dirty="0">
                          <a:effectLst/>
                        </a:rPr>
                        <a:t>Window</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35095212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CMAS and </a:t>
                      </a:r>
                      <a:r>
                        <a:rPr lang="en-US" sz="2400" dirty="0" err="1">
                          <a:effectLst/>
                        </a:rPr>
                        <a:t>CoAlt</a:t>
                      </a:r>
                      <a:r>
                        <a:rPr lang="en-US" sz="24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Science</a:t>
                      </a:r>
                      <a:endParaRPr lang="en-US" sz="24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5, 8, 11</a:t>
                      </a:r>
                      <a:endParaRPr lang="en-US" sz="2400" baseline="30000" dirty="0">
                        <a:solidFill>
                          <a:srgbClr val="000000"/>
                        </a:solidFill>
                        <a:effectLst/>
                        <a:latin typeface="Trebuchet MS" panose="020B0603020202020204" pitchFamily="34" charset="0"/>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April 8-26, 2024</a:t>
                      </a:r>
                      <a:endParaRPr lang="en-US" sz="24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397668537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CMAS:</a:t>
                      </a:r>
                      <a:endParaRPr lang="en-US" sz="240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Math</a:t>
                      </a:r>
                      <a:r>
                        <a:rPr lang="en-US" sz="2400" baseline="0" dirty="0">
                          <a:effectLst/>
                        </a:rPr>
                        <a:t> and ELA (CSLA</a:t>
                      </a:r>
                      <a:r>
                        <a:rPr lang="en-US" sz="2400" baseline="30000" dirty="0">
                          <a:effectLst/>
                        </a:rPr>
                        <a:t>1</a:t>
                      </a:r>
                      <a:r>
                        <a:rPr lang="en-US" sz="2400" baseline="0" dirty="0">
                          <a:effectLst/>
                        </a:rPr>
                        <a:t>)</a:t>
                      </a:r>
                      <a:r>
                        <a:rPr lang="en-US" sz="2400" dirty="0">
                          <a:effectLst/>
                        </a:rPr>
                        <a:t> </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3-8</a:t>
                      </a:r>
                      <a:endParaRPr lang="en-US" sz="24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1692923"/>
                  </a:ext>
                </a:extLst>
              </a:tr>
              <a:tr h="370840">
                <a:tc>
                  <a:txBody>
                    <a:bodyPr/>
                    <a:lstStyle/>
                    <a:p>
                      <a:pPr marL="0" marR="0" algn="ctr">
                        <a:spcBef>
                          <a:spcPts val="0"/>
                        </a:spcBef>
                        <a:spcAft>
                          <a:spcPts val="0"/>
                        </a:spcAft>
                      </a:pPr>
                      <a:r>
                        <a:rPr lang="en-US" sz="2400" dirty="0" err="1">
                          <a:effectLst/>
                        </a:rPr>
                        <a:t>CoAlt</a:t>
                      </a:r>
                      <a:r>
                        <a:rPr lang="en-US" sz="2400" dirty="0">
                          <a:effectLst/>
                        </a:rPr>
                        <a:t>:</a:t>
                      </a:r>
                    </a:p>
                    <a:p>
                      <a:pPr marL="0" marR="0" algn="ctr">
                        <a:spcBef>
                          <a:spcPts val="0"/>
                        </a:spcBef>
                        <a:spcAft>
                          <a:spcPts val="0"/>
                        </a:spcAft>
                      </a:pPr>
                      <a:r>
                        <a:rPr lang="en-US" sz="2400" dirty="0">
                          <a:effectLst/>
                        </a:rPr>
                        <a:t>DLM ELA and</a:t>
                      </a:r>
                      <a:r>
                        <a:rPr lang="en-US" sz="2400" baseline="0" dirty="0">
                          <a:effectLst/>
                        </a:rPr>
                        <a:t> Math</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3-11</a:t>
                      </a:r>
                      <a:endParaRPr lang="en-US" sz="24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Aligned to CMAS: Math </a:t>
                      </a:r>
                      <a:r>
                        <a:rPr lang="en-US" sz="2400" baseline="0" dirty="0">
                          <a:effectLst/>
                        </a:rPr>
                        <a:t>and ELA schedule</a:t>
                      </a:r>
                      <a:endParaRPr lang="en-US" sz="24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712586064"/>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
        <p:nvSpPr>
          <p:cNvPr id="6" name="TextBox 5">
            <a:extLst>
              <a:ext uri="{FF2B5EF4-FFF2-40B4-BE49-F238E27FC236}">
                <a16:creationId xmlns:a16="http://schemas.microsoft.com/office/drawing/2014/main" id="{529ADE37-F522-45AA-8DEE-9C2CB22B7EE5}"/>
              </a:ext>
            </a:extLst>
          </p:cNvPr>
          <p:cNvSpPr txBox="1"/>
          <p:nvPr/>
        </p:nvSpPr>
        <p:spPr>
          <a:xfrm>
            <a:off x="628651" y="5313468"/>
            <a:ext cx="7886700" cy="369332"/>
          </a:xfrm>
          <a:prstGeom prst="rect">
            <a:avLst/>
          </a:prstGeom>
          <a:noFill/>
        </p:spPr>
        <p:txBody>
          <a:bodyPr wrap="square" rtlCol="0">
            <a:spAutoFit/>
          </a:bodyPr>
          <a:lstStyle/>
          <a:p>
            <a:pPr defTabSz="457200"/>
            <a:r>
              <a:rPr lang="en-US" baseline="30000" dirty="0">
                <a:solidFill>
                  <a:srgbClr val="000000"/>
                </a:solidFill>
              </a:rPr>
              <a:t>1</a:t>
            </a:r>
            <a:r>
              <a:rPr lang="en-US" dirty="0">
                <a:solidFill>
                  <a:srgbClr val="000000"/>
                </a:solidFill>
              </a:rPr>
              <a:t>CSLA is for eligible multilingual learners in grades 3 and 4 only</a:t>
            </a:r>
          </a:p>
        </p:txBody>
      </p:sp>
    </p:spTree>
    <p:extLst>
      <p:ext uri="{BB962C8B-B14F-4D97-AF65-F5344CB8AC3E}">
        <p14:creationId xmlns:p14="http://schemas.microsoft.com/office/powerpoint/2010/main" val="11249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1814"/>
            <a:ext cx="6324600" cy="1218555"/>
          </a:xfrm>
          <a:prstGeom prst="rect">
            <a:avLst/>
          </a:prstGeom>
        </p:spPr>
        <p:txBody>
          <a:bodyPr lIns="88286" tIns="44147" rIns="88286" bIns="441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Testing Schedule</a:t>
            </a:r>
          </a:p>
        </p:txBody>
      </p:sp>
      <p:sp>
        <p:nvSpPr>
          <p:cNvPr id="7" name="Slide Number Placeholder 6"/>
          <p:cNvSpPr>
            <a:spLocks noGrp="1"/>
          </p:cNvSpPr>
          <p:nvPr>
            <p:ph type="sldNum" sz="quarter" idx="12"/>
          </p:nvPr>
        </p:nvSpPr>
        <p:spPr/>
        <p:txBody>
          <a:bodyPr/>
          <a:lstStyle/>
          <a:p>
            <a:fld id="{67726FA2-3EC9-4717-AD62-D8C823692DD3}" type="slidenum">
              <a:rPr lang="en-US" smtClean="0"/>
              <a:pPr/>
              <a:t>13</a:t>
            </a:fld>
            <a:endParaRPr lang="en-US" dirty="0"/>
          </a:p>
        </p:txBody>
      </p:sp>
    </p:spTree>
    <p:custDataLst>
      <p:tags r:id="rId1"/>
    </p:custDataLst>
    <p:extLst>
      <p:ext uri="{BB962C8B-B14F-4D97-AF65-F5344CB8AC3E}">
        <p14:creationId xmlns:p14="http://schemas.microsoft.com/office/powerpoint/2010/main" val="43884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Spring 2024 CMAS Window</a:t>
            </a:r>
          </a:p>
        </p:txBody>
      </p:sp>
      <p:sp>
        <p:nvSpPr>
          <p:cNvPr id="4" name="Content Placeholder 3"/>
          <p:cNvSpPr>
            <a:spLocks noGrp="1"/>
          </p:cNvSpPr>
          <p:nvPr>
            <p:ph idx="1"/>
          </p:nvPr>
        </p:nvSpPr>
        <p:spPr/>
        <p:txBody>
          <a:bodyPr/>
          <a:lstStyle/>
          <a:p>
            <a:pPr>
              <a:buClrTx/>
            </a:pPr>
            <a:r>
              <a:rPr lang="en-US" dirty="0">
                <a:solidFill>
                  <a:srgbClr val="FF0000"/>
                </a:solidFill>
              </a:rPr>
              <a:t>Insert the selected district testing window information</a:t>
            </a:r>
          </a:p>
          <a:p>
            <a:pPr>
              <a:buClrTx/>
            </a:pPr>
            <a:r>
              <a:rPr lang="en-US" dirty="0">
                <a:solidFill>
                  <a:srgbClr val="FF0000"/>
                </a:solidFill>
              </a:rPr>
              <a:t>All testing in all districts must end on or before April 26, 2024</a:t>
            </a:r>
          </a:p>
          <a:p>
            <a:pPr>
              <a:buClrTx/>
            </a:pPr>
            <a:r>
              <a:rPr lang="en-US" dirty="0">
                <a:solidFill>
                  <a:srgbClr val="FF0000"/>
                </a:solidFill>
              </a:rPr>
              <a:t>Returning materials</a:t>
            </a:r>
          </a:p>
          <a:p>
            <a:pPr lvl="1">
              <a:buClrTx/>
            </a:pPr>
            <a:r>
              <a:rPr lang="en-US" dirty="0">
                <a:solidFill>
                  <a:srgbClr val="FF0000"/>
                </a:solidFill>
              </a:rPr>
              <a:t>All scorable materials must be shipped back to Pearson with pick up by May 1, 2024</a:t>
            </a:r>
          </a:p>
          <a:p>
            <a:pPr lvl="1">
              <a:buClrTx/>
            </a:pPr>
            <a:r>
              <a:rPr lang="en-US" dirty="0">
                <a:solidFill>
                  <a:srgbClr val="FF0000"/>
                </a:solidFill>
              </a:rPr>
              <a:t>All nonscorable materials must be shipped back to Pearson with pick up by May 3, 2024</a:t>
            </a:r>
          </a:p>
          <a:p>
            <a:pPr lvl="1">
              <a:buClrTx/>
            </a:pPr>
            <a:r>
              <a:rPr lang="en-US" dirty="0">
                <a:solidFill>
                  <a:srgbClr val="FF0000"/>
                </a:solidFill>
              </a:rPr>
              <a:t>Districts need to create an internal return schedule to meet materials return deadlines</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899E3022-6D51-4386-88AE-A2662004248F}"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233742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Guidelines for Administration Time</a:t>
            </a:r>
          </a:p>
        </p:txBody>
      </p:sp>
      <p:sp>
        <p:nvSpPr>
          <p:cNvPr id="6" name="TextBox 5"/>
          <p:cNvSpPr txBox="1"/>
          <p:nvPr/>
        </p:nvSpPr>
        <p:spPr>
          <a:xfrm>
            <a:off x="628650" y="5613189"/>
            <a:ext cx="78867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level —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at </a:t>
            </a:r>
            <a:r>
              <a:rPr lang="en-US" dirty="0">
                <a:solidFill>
                  <a:prstClr val="black"/>
                </a:solidFill>
                <a:ea typeface="ＭＳ Ｐゴシック" pitchFamily="34" charset="-128"/>
                <a:hlinkClick r:id="rId2"/>
              </a:rPr>
              <a:t>http://www.cde.state.co.us/assessment/cmas_utt_tmg</a:t>
            </a:r>
            <a:r>
              <a:rPr lang="en-US" dirty="0">
                <a:solidFill>
                  <a:prstClr val="black"/>
                </a:solidFill>
                <a:ea typeface="ＭＳ Ｐゴシック" pitchFamily="34" charset="-128"/>
              </a:rPr>
              <a:t> </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15</a:t>
            </a:fld>
            <a:endParaRPr lang="en-US" dirty="0"/>
          </a:p>
        </p:txBody>
      </p:sp>
      <p:graphicFrame>
        <p:nvGraphicFramePr>
          <p:cNvPr id="8" name="Content Placeholder 4">
            <a:extLst>
              <a:ext uri="{FF2B5EF4-FFF2-40B4-BE49-F238E27FC236}">
                <a16:creationId xmlns:a16="http://schemas.microsoft.com/office/drawing/2014/main" id="{BF19BD5F-42ED-47FD-A043-9307B83F6E55}"/>
              </a:ext>
            </a:extLst>
          </p:cNvPr>
          <p:cNvGraphicFramePr>
            <a:graphicFrameLocks/>
          </p:cNvGraphicFramePr>
          <p:nvPr>
            <p:extLst>
              <p:ext uri="{D42A27DB-BD31-4B8C-83A1-F6EECF244321}">
                <p14:modId xmlns:p14="http://schemas.microsoft.com/office/powerpoint/2010/main" val="480000342"/>
              </p:ext>
            </p:extLst>
          </p:nvPr>
        </p:nvGraphicFramePr>
        <p:xfrm>
          <a:off x="628650" y="1403083"/>
          <a:ext cx="7886700" cy="4114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75003">
                  <a:extLst>
                    <a:ext uri="{9D8B030D-6E8A-4147-A177-3AD203B41FA5}">
                      <a16:colId xmlns:a16="http://schemas.microsoft.com/office/drawing/2014/main" val="3060735875"/>
                    </a:ext>
                  </a:extLst>
                </a:gridCol>
                <a:gridCol w="3011697">
                  <a:extLst>
                    <a:ext uri="{9D8B030D-6E8A-4147-A177-3AD203B41FA5}">
                      <a16:colId xmlns:a16="http://schemas.microsoft.com/office/drawing/2014/main" val="270088248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tc>
                <a:extLst>
                  <a:ext uri="{0D108BD9-81ED-4DB2-BD59-A6C34878D82A}">
                    <a16:rowId xmlns:a16="http://schemas.microsoft.com/office/drawing/2014/main" val="327590695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25936377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402618012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ELA/CSLA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G5/G8 Science</a:t>
                      </a:r>
                      <a:r>
                        <a:rPr lang="en-US" sz="1800" baseline="0" dirty="0">
                          <a:latin typeface="+mn-lt"/>
                        </a:rPr>
                        <a:t>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G11 </a:t>
                      </a:r>
                      <a:r>
                        <a:rPr lang="en-US" sz="1800" dirty="0">
                          <a:latin typeface="+mn-lt"/>
                        </a:rPr>
                        <a:t>Science </a:t>
                      </a:r>
                      <a:r>
                        <a:rPr lang="en-US" sz="1800" baseline="0" dirty="0">
                          <a:latin typeface="+mn-lt"/>
                        </a:rPr>
                        <a:t>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65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60 minutes</a:t>
                      </a:r>
                      <a:endParaRPr lang="en-US" sz="1800" dirty="0">
                        <a:solidFill>
                          <a:schemeClr val="tx1"/>
                        </a:solidFill>
                        <a:latin typeface="+mn-lt"/>
                      </a:endParaRPr>
                    </a:p>
                  </a:txBody>
                  <a:tcPr marT="91440" marB="91440" anchor="ctr"/>
                </a:tc>
                <a:extLst>
                  <a:ext uri="{0D108BD9-81ED-4DB2-BD59-A6C34878D82A}">
                    <a16:rowId xmlns:a16="http://schemas.microsoft.com/office/drawing/2014/main" val="16354066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1817698432"/>
                  </a:ext>
                </a:extLst>
              </a:tr>
            </a:tbl>
          </a:graphicData>
        </a:graphic>
      </p:graphicFrame>
    </p:spTree>
    <p:extLst>
      <p:ext uri="{BB962C8B-B14F-4D97-AF65-F5344CB8AC3E}">
        <p14:creationId xmlns:p14="http://schemas.microsoft.com/office/powerpoint/2010/main" val="3235971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 for Administration Time</a:t>
            </a:r>
          </a:p>
        </p:txBody>
      </p:sp>
      <p:sp>
        <p:nvSpPr>
          <p:cNvPr id="2" name="Content Placeholder 1"/>
          <p:cNvSpPr>
            <a:spLocks noGrp="1"/>
          </p:cNvSpPr>
          <p:nvPr>
            <p:ph idx="1"/>
          </p:nvPr>
        </p:nvSpPr>
        <p:spPr>
          <a:xfrm>
            <a:off x="628650" y="1395343"/>
            <a:ext cx="7886700" cy="4729604"/>
          </a:xfrm>
        </p:spPr>
        <p:txBody>
          <a:bodyPr>
            <a:normAutofit/>
          </a:bodyPr>
          <a:lstStyle/>
          <a:p>
            <a:pPr marL="342900" lvl="0" indent="-342900">
              <a:spcBef>
                <a:spcPct val="20000"/>
              </a:spcBef>
              <a:spcAft>
                <a:spcPts val="600"/>
              </a:spcAft>
              <a:buClr>
                <a:sysClr val="windowText" lastClr="000000"/>
              </a:buClr>
              <a:buFont typeface="Arial" panose="020B0604020202020204" pitchFamily="34" charset="0"/>
              <a:buChar char="•"/>
              <a:defRPr/>
            </a:pPr>
            <a:r>
              <a:rPr lang="en-US" sz="1900" dirty="0">
                <a:solidFill>
                  <a:sysClr val="windowText" lastClr="000000"/>
                </a:solidFill>
              </a:rPr>
              <a:t>Once the unit testing time is met, the unit must end</a:t>
            </a:r>
          </a:p>
          <a:p>
            <a:pPr marL="1028700" lvl="1" indent="-342900">
              <a:spcBef>
                <a:spcPct val="20000"/>
              </a:spcBef>
              <a:spcAft>
                <a:spcPts val="600"/>
              </a:spcAft>
              <a:buClr>
                <a:sysClr val="windowText" lastClr="000000"/>
              </a:buClr>
              <a:defRPr/>
            </a:pPr>
            <a:r>
              <a:rPr lang="en-US" sz="1900" dirty="0">
                <a:solidFill>
                  <a:sysClr val="windowText" lastClr="000000"/>
                </a:solidFill>
              </a:rPr>
              <a:t>A student may </a:t>
            </a:r>
            <a:r>
              <a:rPr lang="en-US" sz="1900" b="1" dirty="0">
                <a:solidFill>
                  <a:sysClr val="windowText" lastClr="000000"/>
                </a:solidFill>
              </a:rPr>
              <a:t>only </a:t>
            </a:r>
            <a:r>
              <a:rPr lang="en-US" sz="1900" dirty="0">
                <a:solidFill>
                  <a:sysClr val="windowText" lastClr="000000"/>
                </a:solidFill>
              </a:rPr>
              <a:t>be allowed an extended time accommodation if listed in his or her IEP, 504, or ML Plan</a:t>
            </a:r>
          </a:p>
          <a:p>
            <a:pPr marL="342900" lvl="0" indent="-342900">
              <a:spcBef>
                <a:spcPct val="20000"/>
              </a:spcBef>
              <a:spcAft>
                <a:spcPts val="600"/>
              </a:spcAft>
              <a:buClr>
                <a:sysClr val="windowText" lastClr="000000"/>
              </a:buClr>
              <a:buFont typeface="Arial" panose="020B0604020202020204" pitchFamily="34" charset="0"/>
              <a:buChar char="•"/>
              <a:defRPr/>
            </a:pPr>
            <a:r>
              <a:rPr lang="en-US" sz="1900" dirty="0">
                <a:solidFill>
                  <a:sysClr val="windowText" lastClr="000000"/>
                </a:solidFill>
              </a:rPr>
              <a:t>If all students complete testing before the unit testing time is met, the unit may be ended (no minimum testing time)</a:t>
            </a:r>
          </a:p>
          <a:p>
            <a:pPr marL="1028700" lvl="1" indent="-342900">
              <a:spcBef>
                <a:spcPct val="20000"/>
              </a:spcBef>
              <a:spcAft>
                <a:spcPts val="600"/>
              </a:spcAft>
              <a:buClr>
                <a:sysClr val="windowText" lastClr="000000"/>
              </a:buClr>
              <a:defRPr/>
            </a:pPr>
            <a:r>
              <a:rPr lang="en-US" sz="1900" dirty="0">
                <a:solidFill>
                  <a:sysClr val="windowText" lastClr="000000"/>
                </a:solidFill>
              </a:rPr>
              <a:t>Test Administrators may not encourage students to finish any unit early</a:t>
            </a:r>
          </a:p>
          <a:p>
            <a:pPr marL="342900" indent="-342900">
              <a:spcBef>
                <a:spcPct val="20000"/>
              </a:spcBef>
              <a:spcAft>
                <a:spcPts val="600"/>
              </a:spcAft>
              <a:buClr>
                <a:sysClr val="windowText" lastClr="000000"/>
              </a:buClr>
              <a:buFont typeface="Arial" panose="020B0604020202020204" pitchFamily="34" charset="0"/>
              <a:buChar char="•"/>
              <a:defRPr/>
            </a:pPr>
            <a:r>
              <a:rPr lang="en-US" sz="1900" dirty="0">
                <a:solidFill>
                  <a:prstClr val="black"/>
                </a:solidFill>
              </a:rPr>
              <a:t>A student may be allowed an extended time accommodation </a:t>
            </a:r>
            <a:r>
              <a:rPr lang="en-US" sz="1900" b="1" dirty="0">
                <a:solidFill>
                  <a:prstClr val="black"/>
                </a:solidFill>
              </a:rPr>
              <a:t>only if</a:t>
            </a:r>
            <a:r>
              <a:rPr lang="en-US" sz="1900" dirty="0">
                <a:solidFill>
                  <a:prstClr val="black"/>
                </a:solidFill>
              </a:rPr>
              <a:t> listed in his or her IEP, 504 Plan, or ML Plan</a:t>
            </a:r>
          </a:p>
          <a:p>
            <a:pPr marL="1028700" lvl="1" indent="-342900">
              <a:spcBef>
                <a:spcPts val="0"/>
              </a:spcBef>
              <a:spcAft>
                <a:spcPts val="600"/>
              </a:spcAft>
              <a:buClr>
                <a:prstClr val="black"/>
              </a:buClr>
              <a:defRPr/>
            </a:pPr>
            <a:r>
              <a:rPr lang="en-US" sz="1900" dirty="0">
                <a:solidFill>
                  <a:prstClr val="black"/>
                </a:solidFill>
              </a:rPr>
              <a:t>Time-and-a-half is not included in unit testing time for any content area</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323551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3-5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nvPr>
        </p:nvGraphicFramePr>
        <p:xfrm>
          <a:off x="146326" y="1316918"/>
          <a:ext cx="8915400" cy="4511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r h="37084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5</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Tree>
    <p:extLst>
      <p:ext uri="{BB962C8B-B14F-4D97-AF65-F5344CB8AC3E}">
        <p14:creationId xmlns:p14="http://schemas.microsoft.com/office/powerpoint/2010/main" val="168690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501960216"/>
              </p:ext>
            </p:extLst>
          </p:nvPr>
        </p:nvGraphicFramePr>
        <p:xfrm>
          <a:off x="82274" y="1326443"/>
          <a:ext cx="8915400" cy="3139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ELA Grades 6-8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Tree>
    <p:extLst>
      <p:ext uri="{BB962C8B-B14F-4D97-AF65-F5344CB8AC3E}">
        <p14:creationId xmlns:p14="http://schemas.microsoft.com/office/powerpoint/2010/main" val="34226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 Math</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nvPr>
        </p:nvGraphicFramePr>
        <p:xfrm>
          <a:off x="111534" y="1347885"/>
          <a:ext cx="8915400"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4266287116"/>
                  </a:ext>
                </a:extLst>
              </a:tr>
              <a:tr h="37084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a16="http://schemas.microsoft.com/office/drawing/2014/main" val="3086042553"/>
                  </a:ext>
                </a:extLst>
              </a:tr>
              <a:tr h="37084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bl>
          </a:graphicData>
        </a:graphic>
      </p:graphicFrame>
      <p:sp>
        <p:nvSpPr>
          <p:cNvPr id="7" name="TextBox 6"/>
          <p:cNvSpPr txBox="1"/>
          <p:nvPr/>
        </p:nvSpPr>
        <p:spPr>
          <a:xfrm>
            <a:off x="1274046" y="4600606"/>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Calculator Policy</a:t>
            </a:r>
            <a:r>
              <a:rPr lang="en-US" dirty="0"/>
              <a:t> at </a:t>
            </a:r>
            <a:r>
              <a:rPr lang="en-US" dirty="0">
                <a:hlinkClick r:id="rId2"/>
              </a:rPr>
              <a:t>http://www.cde.state.co.us/assessment/cmas_calculator_policy</a:t>
            </a:r>
            <a:endParaRPr lang="en-US" dirty="0"/>
          </a:p>
        </p:txBody>
      </p:sp>
    </p:spTree>
    <p:extLst>
      <p:ext uri="{BB962C8B-B14F-4D97-AF65-F5344CB8AC3E}">
        <p14:creationId xmlns:p14="http://schemas.microsoft.com/office/powerpoint/2010/main" val="378057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15770"/>
            <a:ext cx="7772400" cy="1977280"/>
          </a:xfrm>
        </p:spPr>
        <p:txBody>
          <a:bodyPr>
            <a:noAutofit/>
          </a:bodyPr>
          <a:lstStyle/>
          <a:p>
            <a:pPr>
              <a:lnSpc>
                <a:spcPct val="125000"/>
              </a:lnSpc>
            </a:pPr>
            <a:r>
              <a:rPr lang="en-US" sz="2800" dirty="0"/>
              <a:t>Colorado Measures of Academic Success</a:t>
            </a:r>
            <a:br>
              <a:rPr lang="en-US" sz="2800" dirty="0"/>
            </a:br>
            <a:r>
              <a:rPr lang="en-US" sz="2400" dirty="0"/>
              <a:t>Test Administrator Training for</a:t>
            </a:r>
            <a:br>
              <a:rPr lang="en-US" sz="2400" dirty="0"/>
            </a:br>
            <a:r>
              <a:rPr lang="en-US" sz="2400" dirty="0"/>
              <a:t>Paper-based Testing</a:t>
            </a:r>
            <a:endParaRPr lang="en-US" sz="2800" dirty="0"/>
          </a:p>
        </p:txBody>
      </p:sp>
      <p:sp>
        <p:nvSpPr>
          <p:cNvPr id="3" name="Subtitle 2"/>
          <p:cNvSpPr>
            <a:spLocks noGrp="1"/>
          </p:cNvSpPr>
          <p:nvPr>
            <p:ph type="subTitle" idx="1"/>
          </p:nvPr>
        </p:nvSpPr>
        <p:spPr>
          <a:xfrm>
            <a:off x="1143000" y="5503262"/>
            <a:ext cx="6858000" cy="443429"/>
          </a:xfrm>
        </p:spPr>
        <p:txBody>
          <a:bodyPr/>
          <a:lstStyle/>
          <a:p>
            <a:r>
              <a:rPr lang="en-US" dirty="0"/>
              <a:t>Spring 2024</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 11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2538619511"/>
              </p:ext>
            </p:extLst>
          </p:nvPr>
        </p:nvGraphicFramePr>
        <p:xfrm>
          <a:off x="114300" y="1336327"/>
          <a:ext cx="8915400" cy="1310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2">
                  <a:txBody>
                    <a:bodyPr/>
                    <a:lstStyle/>
                    <a:p>
                      <a:r>
                        <a:rPr lang="en-US" dirty="0">
                          <a:latin typeface="+mn-lt"/>
                        </a:rPr>
                        <a:t>Science Grade 11</a:t>
                      </a:r>
                    </a:p>
                  </a:txBody>
                  <a:tcPr marT="91440" marB="91440" anchor="ctr"/>
                </a:tc>
                <a:tc>
                  <a:txBody>
                    <a:bodyPr/>
                    <a:lstStyle/>
                    <a:p>
                      <a:pPr algn="ctr"/>
                      <a:r>
                        <a:rPr lang="en-US" dirty="0">
                          <a:latin typeface="+mn-lt"/>
                        </a:rPr>
                        <a:t>Unit 1</a:t>
                      </a:r>
                    </a:p>
                  </a:txBody>
                  <a:tcPr marT="91440" marB="91440" anchor="ctr"/>
                </a:tc>
                <a:tc rowSpan="2">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60</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60</a:t>
                      </a:r>
                    </a:p>
                  </a:txBody>
                  <a:tcPr marT="91440" marB="91440" anchor="ctr"/>
                </a:tc>
                <a:extLst>
                  <a:ext uri="{0D108BD9-81ED-4DB2-BD59-A6C34878D82A}">
                    <a16:rowId xmlns:a16="http://schemas.microsoft.com/office/drawing/2014/main" val="1117825532"/>
                  </a:ext>
                </a:extLst>
              </a:tr>
            </a:tbl>
          </a:graphicData>
        </a:graphic>
      </p:graphicFrame>
    </p:spTree>
    <p:extLst>
      <p:ext uri="{BB962C8B-B14F-4D97-AF65-F5344CB8AC3E}">
        <p14:creationId xmlns:p14="http://schemas.microsoft.com/office/powerpoint/2010/main" val="181447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 for Administration Time</a:t>
            </a:r>
          </a:p>
        </p:txBody>
      </p:sp>
      <p:sp>
        <p:nvSpPr>
          <p:cNvPr id="2" name="Content Placeholder 1"/>
          <p:cNvSpPr>
            <a:spLocks noGrp="1"/>
          </p:cNvSpPr>
          <p:nvPr>
            <p:ph idx="1"/>
          </p:nvPr>
        </p:nvSpPr>
        <p:spPr>
          <a:xfrm>
            <a:off x="628650" y="1395343"/>
            <a:ext cx="5698408" cy="4729604"/>
          </a:xfrm>
        </p:spPr>
        <p:txBody>
          <a:bodyPr>
            <a:normAutofit/>
          </a:bodyPr>
          <a:lstStyle/>
          <a:p>
            <a:pPr marL="342900" lvl="0" indent="-342900">
              <a:spcBef>
                <a:spcPct val="20000"/>
              </a:spcBef>
              <a:spcAft>
                <a:spcPts val="600"/>
              </a:spcAft>
              <a:buClr>
                <a:sysClr val="windowText" lastClr="000000"/>
              </a:buClr>
              <a:buFont typeface="Arial" panose="020B0604020202020204" pitchFamily="34" charset="0"/>
              <a:buChar char="•"/>
              <a:defRPr/>
            </a:pPr>
            <a:r>
              <a:rPr lang="en-US" sz="1900" dirty="0">
                <a:solidFill>
                  <a:sysClr val="windowText" lastClr="000000"/>
                </a:solidFill>
              </a:rPr>
              <a:t>Add the </a:t>
            </a:r>
            <a:r>
              <a:rPr lang="en-US" sz="1900" b="1" dirty="0">
                <a:solidFill>
                  <a:sysClr val="windowText" lastClr="000000"/>
                </a:solidFill>
              </a:rPr>
              <a:t>unit testing time</a:t>
            </a:r>
            <a:r>
              <a:rPr lang="en-US" sz="1900" dirty="0">
                <a:solidFill>
                  <a:sysClr val="windowText" lastClr="000000"/>
                </a:solidFill>
              </a:rPr>
              <a:t> to the </a:t>
            </a:r>
            <a:r>
              <a:rPr lang="en-US" sz="1900" b="1" dirty="0">
                <a:solidFill>
                  <a:sysClr val="windowText" lastClr="000000"/>
                </a:solidFill>
              </a:rPr>
              <a:t>start time </a:t>
            </a:r>
            <a:r>
              <a:rPr lang="en-US" sz="1900" dirty="0">
                <a:solidFill>
                  <a:sysClr val="windowText" lastClr="000000"/>
                </a:solidFill>
              </a:rPr>
              <a:t>to determine the </a:t>
            </a:r>
            <a:r>
              <a:rPr lang="en-US" sz="1900" b="1" dirty="0">
                <a:solidFill>
                  <a:sysClr val="windowText" lastClr="000000"/>
                </a:solidFill>
              </a:rPr>
              <a:t>stop time</a:t>
            </a:r>
          </a:p>
          <a:p>
            <a:pPr marL="1028700" lvl="1" indent="-342900">
              <a:spcBef>
                <a:spcPct val="20000"/>
              </a:spcBef>
              <a:spcAft>
                <a:spcPts val="600"/>
              </a:spcAft>
              <a:buClr>
                <a:sysClr val="windowText" lastClr="000000"/>
              </a:buClr>
              <a:defRPr/>
            </a:pPr>
            <a:r>
              <a:rPr lang="en-US" sz="1800" dirty="0"/>
              <a:t>Unit Timing Tables appear at the beginning of the SAY directions in </a:t>
            </a:r>
            <a:r>
              <a:rPr lang="en-US" sz="1800" i="1" dirty="0"/>
              <a:t>Test Administrator Manuals</a:t>
            </a:r>
            <a:endParaRPr lang="en-US" sz="1800" dirty="0">
              <a:solidFill>
                <a:schemeClr val="accent5"/>
              </a:solidFill>
            </a:endParaRPr>
          </a:p>
          <a:p>
            <a:pPr marL="1028700" lvl="1" indent="-342900">
              <a:spcBef>
                <a:spcPct val="20000"/>
              </a:spcBef>
              <a:spcAft>
                <a:spcPts val="600"/>
              </a:spcAft>
              <a:buClr>
                <a:sysClr val="windowText" lastClr="000000"/>
              </a:buClr>
              <a:defRPr/>
            </a:pPr>
            <a:r>
              <a:rPr lang="en-US" sz="1800" dirty="0">
                <a:solidFill>
                  <a:schemeClr val="accent5"/>
                </a:solidFill>
              </a:rPr>
              <a:t>Triple check this! Miscalculation of unit testing time will result in misadministration and invalidation or suppression of student test scores</a:t>
            </a:r>
          </a:p>
          <a:p>
            <a:pPr marL="342900" lvl="0" indent="-342900">
              <a:spcBef>
                <a:spcPct val="20000"/>
              </a:spcBef>
              <a:spcAft>
                <a:spcPts val="600"/>
              </a:spcAft>
              <a:buClr>
                <a:sysClr val="windowText" lastClr="000000"/>
              </a:buClr>
              <a:defRPr/>
            </a:pPr>
            <a:r>
              <a:rPr lang="en-US" sz="1900" dirty="0">
                <a:solidFill>
                  <a:sysClr val="windowText" lastClr="000000"/>
                </a:solidFill>
              </a:rPr>
              <a:t>Provide the entire amount of unit testing time (refer to Unit Timing Guide in Appendix B for timing calculation assistance)</a:t>
            </a:r>
          </a:p>
          <a:p>
            <a:pPr marL="342900" lvl="0" indent="-342900">
              <a:spcBef>
                <a:spcPct val="20000"/>
              </a:spcBef>
              <a:spcAft>
                <a:spcPts val="600"/>
              </a:spcAft>
              <a:buClr>
                <a:sysClr val="windowText" lastClr="000000"/>
              </a:buClr>
              <a:buFont typeface="Arial" panose="020B0604020202020204" pitchFamily="34" charset="0"/>
              <a:buChar char="•"/>
              <a:defRPr/>
            </a:pPr>
            <a:endParaRPr lang="en-US" sz="1900" u="sng" dirty="0">
              <a:solidFill>
                <a:sysClr val="windowText" lastClr="000000"/>
              </a:solidFill>
            </a:endParaRP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391E1A-8E14-4655-81B7-FC9362367A61}"/>
              </a:ext>
            </a:extLst>
          </p:cNvPr>
          <p:cNvPicPr>
            <a:picLocks noChangeAspect="1"/>
          </p:cNvPicPr>
          <p:nvPr/>
        </p:nvPicPr>
        <p:blipFill rotWithShape="1">
          <a:blip r:embed="rId2"/>
          <a:srcRect b="1610"/>
          <a:stretch/>
        </p:blipFill>
        <p:spPr>
          <a:xfrm>
            <a:off x="6449883" y="1547530"/>
            <a:ext cx="2587308" cy="2460812"/>
          </a:xfrm>
          <a:prstGeom prst="rect">
            <a:avLst/>
          </a:prstGeom>
          <a:ln>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9AE9B39-4715-437E-B548-4549E4B77D13}"/>
              </a:ext>
            </a:extLst>
          </p:cNvPr>
          <p:cNvSpPr txBox="1"/>
          <p:nvPr/>
        </p:nvSpPr>
        <p:spPr>
          <a:xfrm>
            <a:off x="6388470" y="4029651"/>
            <a:ext cx="27101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Grades 6-8 Math</a:t>
            </a:r>
          </a:p>
        </p:txBody>
      </p:sp>
      <p:pic>
        <p:nvPicPr>
          <p:cNvPr id="9" name="Picture 8">
            <a:extLst>
              <a:ext uri="{FF2B5EF4-FFF2-40B4-BE49-F238E27FC236}">
                <a16:creationId xmlns:a16="http://schemas.microsoft.com/office/drawing/2014/main" id="{E513BB24-5904-C5AA-D4EC-CC146EAC6CF0}"/>
              </a:ext>
            </a:extLst>
          </p:cNvPr>
          <p:cNvPicPr>
            <a:picLocks noChangeAspect="1"/>
          </p:cNvPicPr>
          <p:nvPr/>
        </p:nvPicPr>
        <p:blipFill>
          <a:blip r:embed="rId3"/>
          <a:stretch>
            <a:fillRect/>
          </a:stretch>
        </p:blipFill>
        <p:spPr>
          <a:xfrm>
            <a:off x="628649" y="4572372"/>
            <a:ext cx="8408541" cy="1552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82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1814"/>
            <a:ext cx="6324600" cy="1218555"/>
          </a:xfrm>
          <a:prstGeom prst="rect">
            <a:avLst/>
          </a:prstGeom>
        </p:spPr>
        <p:txBody>
          <a:bodyPr lIns="88286" tIns="44147" rIns="88286" bIns="441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Administration Policies and Test Security</a:t>
            </a:r>
          </a:p>
        </p:txBody>
      </p:sp>
      <p:sp>
        <p:nvSpPr>
          <p:cNvPr id="7" name="Slide Number Placeholder 6"/>
          <p:cNvSpPr>
            <a:spLocks noGrp="1"/>
          </p:cNvSpPr>
          <p:nvPr>
            <p:ph type="sldNum" sz="quarter" idx="12"/>
          </p:nvPr>
        </p:nvSpPr>
        <p:spPr/>
        <p:txBody>
          <a:bodyPr/>
          <a:lstStyle/>
          <a:p>
            <a:fld id="{67726FA2-3EC9-4717-AD62-D8C823692DD3}" type="slidenum">
              <a:rPr lang="en-US" smtClean="0"/>
              <a:pPr/>
              <a:t>22</a:t>
            </a:fld>
            <a:endParaRPr lang="en-US" dirty="0"/>
          </a:p>
        </p:txBody>
      </p:sp>
    </p:spTree>
    <p:custDataLst>
      <p:tags r:id="rId1"/>
    </p:custDataLst>
    <p:extLst>
      <p:ext uri="{BB962C8B-B14F-4D97-AF65-F5344CB8AC3E}">
        <p14:creationId xmlns:p14="http://schemas.microsoft.com/office/powerpoint/2010/main" val="428803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chemeClr val="tx1"/>
                </a:solidFill>
              </a:rPr>
              <a:t>Active Administration</a:t>
            </a:r>
          </a:p>
        </p:txBody>
      </p:sp>
      <p:sp>
        <p:nvSpPr>
          <p:cNvPr id="6" name="Content Placeholder 5"/>
          <p:cNvSpPr>
            <a:spLocks noGrp="1"/>
          </p:cNvSpPr>
          <p:nvPr>
            <p:ph idx="1"/>
          </p:nvPr>
        </p:nvSpPr>
        <p:spPr>
          <a:prstGeom prst="rect">
            <a:avLst/>
          </a:prstGeom>
        </p:spPr>
        <p:txBody>
          <a:bodyPr vert="horz" lIns="91318" tIns="45663" rIns="91318" bIns="45663" rtlCol="0">
            <a:normAutofit/>
          </a:bodyPr>
          <a:lstStyle/>
          <a:p>
            <a:pPr marL="0" indent="0">
              <a:buClrTx/>
              <a:buNone/>
            </a:pPr>
            <a:r>
              <a:rPr lang="en-US" dirty="0">
                <a:solidFill>
                  <a:srgbClr val="000000"/>
                </a:solidFill>
              </a:rPr>
              <a:t>Maintain standardization of the assessments:</a:t>
            </a:r>
          </a:p>
          <a:p>
            <a:pPr marL="342900" indent="-342900">
              <a:buClrTx/>
              <a:buFont typeface="Arial" panose="020B0604020202020204" pitchFamily="34" charset="0"/>
              <a:buChar char="•"/>
            </a:pPr>
            <a:r>
              <a:rPr lang="en-US" sz="2000" dirty="0">
                <a:solidFill>
                  <a:srgbClr val="000000"/>
                </a:solidFill>
              </a:rPr>
              <a:t>Ensure students have all necessary materials for each </a:t>
            </a:r>
            <a:r>
              <a:rPr lang="en-US" sz="2000" dirty="0"/>
              <a:t>unit</a:t>
            </a:r>
          </a:p>
          <a:p>
            <a:pPr marL="342900" indent="-342900">
              <a:buClrTx/>
              <a:buFont typeface="Arial" panose="020B0604020202020204" pitchFamily="34" charset="0"/>
              <a:buChar char="•"/>
            </a:pPr>
            <a:r>
              <a:rPr lang="en-US" sz="2000" dirty="0">
                <a:solidFill>
                  <a:srgbClr val="000000"/>
                </a:solidFill>
              </a:rPr>
              <a:t>Ensure a standardized testing environment</a:t>
            </a:r>
          </a:p>
          <a:p>
            <a:pPr marL="342900" indent="-342900">
              <a:buClrTx/>
              <a:buFont typeface="Arial" panose="020B0604020202020204" pitchFamily="34" charset="0"/>
              <a:buChar char="•"/>
            </a:pPr>
            <a:r>
              <a:rPr lang="en-US" sz="2000" dirty="0">
                <a:solidFill>
                  <a:srgbClr val="000000"/>
                </a:solidFill>
              </a:rPr>
              <a:t>Follow all directions and scripts exactly as written</a:t>
            </a:r>
          </a:p>
          <a:p>
            <a:pPr marL="342900" indent="-342900">
              <a:buClrTx/>
              <a:buFont typeface="Arial" panose="020B0604020202020204" pitchFamily="34" charset="0"/>
              <a:buChar char="•"/>
            </a:pPr>
            <a:r>
              <a:rPr lang="en-US" sz="2000" dirty="0">
                <a:solidFill>
                  <a:srgbClr val="000000"/>
                </a:solidFill>
              </a:rPr>
              <a:t>Move throughout the room during testing</a:t>
            </a:r>
          </a:p>
          <a:p>
            <a:pPr marL="342900" indent="-342900">
              <a:buClrTx/>
              <a:buFont typeface="Arial" panose="020B0604020202020204" pitchFamily="34" charset="0"/>
              <a:buChar char="•"/>
            </a:pPr>
            <a:r>
              <a:rPr lang="en-US" sz="2000" dirty="0">
                <a:solidFill>
                  <a:srgbClr val="000000"/>
                </a:solidFill>
              </a:rPr>
              <a:t>Re-read and clarify TAM “SAY” directions (general administration directions read aloud to all students from the TAM) to students when asked </a:t>
            </a:r>
          </a:p>
          <a:p>
            <a:pPr marL="342900" indent="-342900">
              <a:buClrTx/>
              <a:buFont typeface="Arial" panose="020B0604020202020204" pitchFamily="34" charset="0"/>
              <a:buChar char="•"/>
            </a:pPr>
            <a:r>
              <a:rPr lang="en-US" sz="2000" dirty="0">
                <a:solidFill>
                  <a:srgbClr val="000000"/>
                </a:solidFill>
              </a:rPr>
              <a:t>Use proximity to keep students on task</a:t>
            </a:r>
          </a:p>
          <a:p>
            <a:pPr marL="342900" indent="-342900">
              <a:buClrTx/>
              <a:buFont typeface="Arial" panose="020B0604020202020204" pitchFamily="34" charset="0"/>
              <a:buChar char="•"/>
            </a:pPr>
            <a:r>
              <a:rPr lang="en-US" sz="2000" dirty="0">
                <a:solidFill>
                  <a:srgbClr val="000000"/>
                </a:solidFill>
              </a:rPr>
              <a:t>Use “continue working” script from TAM for off-task students</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D29AAA9D-33EF-48FD-B607-7EAE2C6E9AEE}" type="slidenum">
              <a:rPr lang="en-US" smtClean="0"/>
              <a:pPr>
                <a:defRPr/>
              </a:pPr>
              <a:t>23</a:t>
            </a:fld>
            <a:endParaRPr lang="en-US" dirty="0"/>
          </a:p>
        </p:txBody>
      </p:sp>
    </p:spTree>
    <p:extLst>
      <p:ext uri="{BB962C8B-B14F-4D97-AF65-F5344CB8AC3E}">
        <p14:creationId xmlns:p14="http://schemas.microsoft.com/office/powerpoint/2010/main" val="320453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chemeClr val="tx1"/>
                </a:solidFill>
              </a:rPr>
              <a:t>Prohibited Activities</a:t>
            </a:r>
          </a:p>
        </p:txBody>
      </p:sp>
      <p:sp>
        <p:nvSpPr>
          <p:cNvPr id="8" name="Content Placeholder 7"/>
          <p:cNvSpPr>
            <a:spLocks noGrp="1"/>
          </p:cNvSpPr>
          <p:nvPr>
            <p:ph idx="1"/>
          </p:nvPr>
        </p:nvSpPr>
        <p:spPr>
          <a:xfrm>
            <a:off x="137587" y="1292124"/>
            <a:ext cx="8869680" cy="4351338"/>
          </a:xfrm>
          <a:prstGeom prst="rect">
            <a:avLst/>
          </a:prstGeom>
        </p:spPr>
        <p:txBody>
          <a:bodyPr>
            <a:noAutofit/>
          </a:bodyPr>
          <a:lstStyle/>
          <a:p>
            <a:pPr marL="0" indent="0">
              <a:lnSpc>
                <a:spcPct val="100000"/>
              </a:lnSpc>
              <a:spcBef>
                <a:spcPts val="400"/>
              </a:spcBef>
              <a:buClr>
                <a:srgbClr val="FF0000"/>
              </a:buClr>
              <a:buNone/>
            </a:pPr>
            <a:r>
              <a:rPr lang="en-US" sz="2000" dirty="0">
                <a:solidFill>
                  <a:srgbClr val="000000"/>
                </a:solidFill>
              </a:rPr>
              <a:t>Test Administrators may not engage in activities that impact validity, reliability, or fairness of the tests:</a:t>
            </a:r>
          </a:p>
          <a:p>
            <a:pPr lvl="1">
              <a:spcBef>
                <a:spcPts val="400"/>
              </a:spcBef>
              <a:buClr>
                <a:srgbClr val="FF0000"/>
              </a:buClr>
              <a:buFont typeface="Wingdings 2" panose="05020102010507070707" pitchFamily="18" charset="2"/>
              <a:buChar char=""/>
            </a:pPr>
            <a:r>
              <a:rPr lang="en-US" sz="1800" dirty="0">
                <a:solidFill>
                  <a:srgbClr val="000000"/>
                </a:solidFill>
              </a:rPr>
              <a:t>Provide feedback or coach students</a:t>
            </a:r>
          </a:p>
          <a:p>
            <a:pPr lvl="1">
              <a:spcBef>
                <a:spcPts val="400"/>
              </a:spcBef>
              <a:buClr>
                <a:srgbClr val="FF0000"/>
              </a:buClr>
              <a:buFont typeface="Wingdings 2" panose="05020102010507070707" pitchFamily="18" charset="2"/>
              <a:buChar char=""/>
            </a:pPr>
            <a:r>
              <a:rPr lang="en-US" sz="1800" dirty="0">
                <a:solidFill>
                  <a:srgbClr val="000000"/>
                </a:solidFill>
              </a:rPr>
              <a:t>Clarify test questions</a:t>
            </a:r>
          </a:p>
          <a:p>
            <a:pPr lvl="1">
              <a:spcBef>
                <a:spcPts val="400"/>
              </a:spcBef>
              <a:buClr>
                <a:srgbClr val="FF0000"/>
              </a:buClr>
              <a:buFont typeface="Wingdings 2" panose="05020102010507070707" pitchFamily="18" charset="2"/>
              <a:buChar char=""/>
            </a:pPr>
            <a:r>
              <a:rPr lang="en-US" sz="1800" dirty="0">
                <a:solidFill>
                  <a:srgbClr val="000000"/>
                </a:solidFill>
              </a:rPr>
              <a:t>Read passages, sources, or test questions to students*</a:t>
            </a:r>
          </a:p>
          <a:p>
            <a:pPr lvl="1">
              <a:spcBef>
                <a:spcPts val="400"/>
              </a:spcBef>
              <a:buClr>
                <a:srgbClr val="FF0000"/>
              </a:buClr>
              <a:buFont typeface="Wingdings 2" panose="05020102010507070707" pitchFamily="18" charset="2"/>
              <a:buChar char=""/>
            </a:pPr>
            <a:r>
              <a:rPr lang="en-US" sz="1800" dirty="0">
                <a:solidFill>
                  <a:srgbClr val="000000"/>
                </a:solidFill>
              </a:rPr>
              <a:t>Answer content related questions</a:t>
            </a:r>
          </a:p>
          <a:p>
            <a:pPr lvl="1">
              <a:spcBef>
                <a:spcPts val="400"/>
              </a:spcBef>
              <a:buClr>
                <a:srgbClr val="FF0000"/>
              </a:buClr>
              <a:buFont typeface="Wingdings 2" panose="05020102010507070707" pitchFamily="18" charset="2"/>
              <a:buChar char=""/>
            </a:pPr>
            <a:r>
              <a:rPr lang="en-US" sz="1800" dirty="0">
                <a:solidFill>
                  <a:srgbClr val="000000"/>
                </a:solidFill>
              </a:rPr>
              <a:t>Interfere with the students’ demonstration of skills</a:t>
            </a:r>
          </a:p>
          <a:p>
            <a:pPr lvl="1">
              <a:spcBef>
                <a:spcPts val="400"/>
              </a:spcBef>
              <a:buClr>
                <a:srgbClr val="FF0000"/>
              </a:buClr>
              <a:buFont typeface="Wingdings 2" panose="05020102010507070707" pitchFamily="18" charset="2"/>
              <a:buChar char=""/>
            </a:pPr>
            <a:r>
              <a:rPr lang="en-US" sz="1800" dirty="0">
                <a:solidFill>
                  <a:srgbClr val="000000"/>
                </a:solidFill>
              </a:rPr>
              <a:t>Interact with students in any way that would impact student responses</a:t>
            </a:r>
          </a:p>
          <a:p>
            <a:pPr lvl="1">
              <a:spcBef>
                <a:spcPts val="400"/>
              </a:spcBef>
              <a:buClr>
                <a:srgbClr val="FF0000"/>
              </a:buClr>
              <a:buFont typeface="Wingdings 2" panose="05020102010507070707" pitchFamily="18" charset="2"/>
              <a:buChar char=""/>
            </a:pPr>
            <a:r>
              <a:rPr lang="en-US" sz="1800" dirty="0">
                <a:solidFill>
                  <a:srgbClr val="000000"/>
                </a:solidFill>
              </a:rPr>
              <a:t>Allow students to communicate with each other in any way, or use prohibited materials</a:t>
            </a:r>
          </a:p>
          <a:p>
            <a:pPr lvl="1">
              <a:spcBef>
                <a:spcPts val="400"/>
              </a:spcBef>
              <a:buClr>
                <a:srgbClr val="FF0000"/>
              </a:buClr>
              <a:buFont typeface="Wingdings 2" panose="05020102010507070707" pitchFamily="18" charset="2"/>
              <a:buChar char=""/>
            </a:pPr>
            <a:r>
              <a:rPr lang="en-US" sz="1800" dirty="0">
                <a:solidFill>
                  <a:srgbClr val="000000"/>
                </a:solidFill>
              </a:rPr>
              <a:t>Engage in other tasks during test sessions</a:t>
            </a:r>
          </a:p>
          <a:p>
            <a:pPr lvl="1">
              <a:spcBef>
                <a:spcPts val="400"/>
              </a:spcBef>
              <a:buClr>
                <a:srgbClr val="FF0000"/>
              </a:buClr>
              <a:buFont typeface="Wingdings 2" panose="05020102010507070707" pitchFamily="18" charset="2"/>
              <a:buChar char=""/>
            </a:pPr>
            <a:r>
              <a:rPr lang="en-US" sz="1800" dirty="0">
                <a:solidFill>
                  <a:srgbClr val="000000"/>
                </a:solidFill>
              </a:rPr>
              <a:t>Actively read or view assessment items or content before, during, or after testing*</a:t>
            </a:r>
          </a:p>
          <a:p>
            <a:pPr lvl="1">
              <a:spcBef>
                <a:spcPts val="400"/>
              </a:spcBef>
              <a:buClr>
                <a:srgbClr val="FF0000"/>
              </a:buClr>
              <a:buFont typeface="Wingdings 2" panose="05020102010507070707" pitchFamily="18" charset="2"/>
              <a:buChar char=""/>
            </a:pPr>
            <a:r>
              <a:rPr lang="en-US" sz="1800" dirty="0">
                <a:solidFill>
                  <a:srgbClr val="000000"/>
                </a:solidFill>
              </a:rPr>
              <a:t>Actively read, view, score (formally or informally), or comment on student responses*</a:t>
            </a:r>
          </a:p>
          <a:p>
            <a:pPr lvl="1">
              <a:spcBef>
                <a:spcPts val="400"/>
              </a:spcBef>
              <a:buClr>
                <a:srgbClr val="FF0000"/>
              </a:buClr>
              <a:buFont typeface="Wingdings 2" panose="05020102010507070707" pitchFamily="18" charset="2"/>
              <a:buChar char=""/>
            </a:pPr>
            <a:r>
              <a:rPr lang="en-US" sz="1800" dirty="0">
                <a:solidFill>
                  <a:srgbClr val="000000"/>
                </a:solidFill>
              </a:rPr>
              <a:t>Leave test materials unsecured</a:t>
            </a:r>
          </a:p>
          <a:p>
            <a:pPr lvl="1">
              <a:spcBef>
                <a:spcPts val="400"/>
              </a:spcBef>
              <a:buClr>
                <a:srgbClr val="FF0000"/>
              </a:buClr>
              <a:buFont typeface="Wingdings 2" panose="05020102010507070707" pitchFamily="18" charset="2"/>
              <a:buChar char=""/>
            </a:pPr>
            <a:r>
              <a:rPr lang="en-US" sz="1800" dirty="0">
                <a:solidFill>
                  <a:srgbClr val="000000"/>
                </a:solidFill>
              </a:rPr>
              <a:t>Discuss or disclose test content through verbal exchange, email, social media, or any form of communication</a:t>
            </a:r>
          </a:p>
          <a:p>
            <a:pPr lvl="1">
              <a:spcBef>
                <a:spcPts val="400"/>
              </a:spcBef>
              <a:buClr>
                <a:srgbClr val="FF0000"/>
              </a:buClr>
              <a:buFont typeface="Wingdings 2" panose="05020102010507070707" pitchFamily="18" charset="2"/>
              <a:buChar char=""/>
            </a:pPr>
            <a:r>
              <a:rPr lang="en-US" sz="1800" dirty="0">
                <a:solidFill>
                  <a:srgbClr val="000000"/>
                </a:solidFill>
              </a:rPr>
              <a:t>Download any part of the assessments*</a:t>
            </a:r>
          </a:p>
          <a:p>
            <a:pPr marL="0" indent="0" algn="r">
              <a:lnSpc>
                <a:spcPct val="100000"/>
              </a:lnSpc>
              <a:spcBef>
                <a:spcPts val="400"/>
              </a:spcBef>
              <a:buNone/>
            </a:pPr>
            <a:r>
              <a:rPr lang="en-US" sz="1800" dirty="0">
                <a:solidFill>
                  <a:srgbClr val="000000"/>
                </a:solidFill>
              </a:rPr>
              <a:t>*Except as part of specific accommodations </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D29AAA9D-33EF-48FD-B607-7EAE2C6E9AEE}" type="slidenum">
              <a:rPr lang="en-US" smtClean="0"/>
              <a:pPr>
                <a:defRPr/>
              </a:pPr>
              <a:t>24</a:t>
            </a:fld>
            <a:endParaRPr lang="en-US" dirty="0"/>
          </a:p>
        </p:txBody>
      </p:sp>
    </p:spTree>
    <p:extLst>
      <p:ext uri="{BB962C8B-B14F-4D97-AF65-F5344CB8AC3E}">
        <p14:creationId xmlns:p14="http://schemas.microsoft.com/office/powerpoint/2010/main" val="2641511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Guidelines for Breaks</a:t>
            </a:r>
          </a:p>
        </p:txBody>
      </p:sp>
      <p:sp>
        <p:nvSpPr>
          <p:cNvPr id="5" name="Content Placeholder 4"/>
          <p:cNvSpPr>
            <a:spLocks noGrp="1"/>
          </p:cNvSpPr>
          <p:nvPr>
            <p:ph idx="1"/>
          </p:nvPr>
        </p:nvSpPr>
        <p:spPr/>
        <p:txBody>
          <a:bodyPr>
            <a:noAutofit/>
          </a:bodyPr>
          <a:lstStyle/>
          <a:p>
            <a:pPr marL="342900" lvl="0" indent="-342900">
              <a:spcBef>
                <a:spcPts val="600"/>
              </a:spcBef>
              <a:buClr>
                <a:sysClr val="windowText" lastClr="000000"/>
              </a:buClr>
              <a:buFont typeface="Arial" panose="020B0604020202020204" pitchFamily="34" charset="0"/>
              <a:buChar char="•"/>
              <a:defRPr/>
            </a:pPr>
            <a:r>
              <a:rPr lang="en-US" sz="1800" dirty="0">
                <a:solidFill>
                  <a:sysClr val="windowText" lastClr="000000"/>
                </a:solidFill>
              </a:rPr>
              <a:t>Between units, scheduled breaks may occur</a:t>
            </a:r>
          </a:p>
          <a:p>
            <a:pPr marL="1028700" lvl="1" indent="-342900">
              <a:spcBef>
                <a:spcPts val="600"/>
              </a:spcBef>
              <a:buClr>
                <a:sysClr val="windowText" lastClr="000000"/>
              </a:buClr>
              <a:defRPr/>
            </a:pPr>
            <a:r>
              <a:rPr lang="en-US" sz="1800" dirty="0">
                <a:solidFill>
                  <a:sysClr val="windowText" lastClr="000000"/>
                </a:solidFill>
              </a:rPr>
              <a:t>Students may not have access to cell phones during scheduled breaks</a:t>
            </a: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r>
              <a:rPr lang="en-US" sz="1800" dirty="0">
                <a:solidFill>
                  <a:sysClr val="windowText" lastClr="000000"/>
                </a:solidFill>
              </a:rPr>
              <a:t>During each unit, a short “stand-and-stretch” break is permitted at the discretion of the Test Administrator</a:t>
            </a:r>
          </a:p>
          <a:p>
            <a:pPr marL="1025525" lvl="1" indent="-342900">
              <a:spcBef>
                <a:spcPts val="600"/>
              </a:spcBef>
              <a:buClr>
                <a:sysClr val="windowText" lastClr="000000"/>
              </a:buClr>
              <a:defRPr/>
            </a:pPr>
            <a:r>
              <a:rPr lang="en-US" sz="1800" dirty="0">
                <a:solidFill>
                  <a:sysClr val="windowText" lastClr="000000"/>
                </a:solidFill>
              </a:rPr>
              <a:t>Time stops for the unit, but only for up to 3 minutes</a:t>
            </a:r>
          </a:p>
          <a:p>
            <a:pPr marL="342900" indent="-342900">
              <a:spcBef>
                <a:spcPts val="600"/>
              </a:spcBef>
              <a:buClr>
                <a:sysClr val="windowText" lastClr="000000"/>
              </a:buClr>
              <a:buFont typeface="Arial" panose="020B0604020202020204" pitchFamily="34" charset="0"/>
              <a:buChar char="•"/>
              <a:defRPr/>
            </a:pPr>
            <a:endParaRPr lang="en-US" sz="1800" dirty="0">
              <a:solidFill>
                <a:sysClr val="windowText" lastClr="000000"/>
              </a:solidFill>
            </a:endParaRPr>
          </a:p>
          <a:p>
            <a:pPr marL="342900" indent="-342900">
              <a:spcBef>
                <a:spcPts val="600"/>
              </a:spcBef>
              <a:buClr>
                <a:sysClr val="windowText" lastClr="000000"/>
              </a:buClr>
              <a:buFont typeface="Arial" panose="020B0604020202020204" pitchFamily="34" charset="0"/>
              <a:buChar char="•"/>
              <a:defRPr/>
            </a:pPr>
            <a:r>
              <a:rPr lang="en-US" sz="1800" dirty="0">
                <a:solidFill>
                  <a:sysClr val="windowText" lastClr="000000"/>
                </a:solidFill>
              </a:rPr>
              <a:t>Restroom breaks during testing do not stop the clock</a:t>
            </a:r>
          </a:p>
        </p:txBody>
      </p:sp>
      <p:sp>
        <p:nvSpPr>
          <p:cNvPr id="6" name="Slide Number Placeholder 5"/>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graphicFrame>
        <p:nvGraphicFramePr>
          <p:cNvPr id="7" name="Table 6">
            <a:extLst>
              <a:ext uri="{FF2B5EF4-FFF2-40B4-BE49-F238E27FC236}">
                <a16:creationId xmlns:a16="http://schemas.microsoft.com/office/drawing/2014/main" id="{7F117048-4D4C-40CF-A3C0-92DC29DF46B5}"/>
              </a:ext>
            </a:extLst>
          </p:cNvPr>
          <p:cNvGraphicFramePr>
            <a:graphicFrameLocks noGrp="1"/>
          </p:cNvGraphicFramePr>
          <p:nvPr>
            <p:extLst>
              <p:ext uri="{D42A27DB-BD31-4B8C-83A1-F6EECF244321}">
                <p14:modId xmlns:p14="http://schemas.microsoft.com/office/powerpoint/2010/main" val="2316197032"/>
              </p:ext>
            </p:extLst>
          </p:nvPr>
        </p:nvGraphicFramePr>
        <p:xfrm>
          <a:off x="2435524" y="2300017"/>
          <a:ext cx="4272951" cy="1483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54680">
                  <a:extLst>
                    <a:ext uri="{9D8B030D-6E8A-4147-A177-3AD203B41FA5}">
                      <a16:colId xmlns:a16="http://schemas.microsoft.com/office/drawing/2014/main" val="974024439"/>
                    </a:ext>
                  </a:extLst>
                </a:gridCol>
                <a:gridCol w="2418271">
                  <a:extLst>
                    <a:ext uri="{9D8B030D-6E8A-4147-A177-3AD203B41FA5}">
                      <a16:colId xmlns:a16="http://schemas.microsoft.com/office/drawing/2014/main" val="2284753962"/>
                    </a:ext>
                  </a:extLst>
                </a:gridCol>
              </a:tblGrid>
              <a:tr h="370840">
                <a:tc>
                  <a:txBody>
                    <a:bodyPr/>
                    <a:lstStyle/>
                    <a:p>
                      <a:pPr algn="ctr"/>
                      <a:r>
                        <a:rPr lang="en-US" dirty="0">
                          <a:latin typeface="+mn-lt"/>
                        </a:rPr>
                        <a:t>Activity</a:t>
                      </a:r>
                    </a:p>
                  </a:txBody>
                  <a:tcPr/>
                </a:tc>
                <a:tc>
                  <a:txBody>
                    <a:bodyPr/>
                    <a:lstStyle/>
                    <a:p>
                      <a:pPr algn="ctr"/>
                      <a:r>
                        <a:rPr lang="en-US" dirty="0">
                          <a:latin typeface="+mn-lt"/>
                        </a:rPr>
                        <a:t>Time</a:t>
                      </a:r>
                    </a:p>
                  </a:txBody>
                  <a:tcPr/>
                </a:tc>
                <a:extLst>
                  <a:ext uri="{0D108BD9-81ED-4DB2-BD59-A6C34878D82A}">
                    <a16:rowId xmlns:a16="http://schemas.microsoft.com/office/drawing/2014/main" val="3137127869"/>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a16="http://schemas.microsoft.com/office/drawing/2014/main" val="2778714403"/>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a16="http://schemas.microsoft.com/office/drawing/2014/main" val="561630486"/>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a16="http://schemas.microsoft.com/office/drawing/2014/main" val="4213171346"/>
                  </a:ext>
                </a:extLst>
              </a:tr>
            </a:tbl>
          </a:graphicData>
        </a:graphic>
      </p:graphicFrame>
    </p:spTree>
    <p:extLst>
      <p:ext uri="{BB962C8B-B14F-4D97-AF65-F5344CB8AC3E}">
        <p14:creationId xmlns:p14="http://schemas.microsoft.com/office/powerpoint/2010/main" val="2501914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Make-Up Testing</a:t>
            </a:r>
          </a:p>
        </p:txBody>
      </p:sp>
      <p:sp>
        <p:nvSpPr>
          <p:cNvPr id="3" name="Content Placeholder 2"/>
          <p:cNvSpPr>
            <a:spLocks noGrp="1"/>
          </p:cNvSpPr>
          <p:nvPr>
            <p:ph idx="1"/>
          </p:nvPr>
        </p:nvSpPr>
        <p:spPr>
          <a:prstGeom prst="rect">
            <a:avLst/>
          </a:prstGeom>
        </p:spPr>
        <p:txBody>
          <a:bodyPr vert="horz" lIns="89939" tIns="44999" rIns="89939" bIns="44999" rtlCol="0">
            <a:normAutofit/>
          </a:bodyPr>
          <a:lstStyle/>
          <a:p>
            <a:pPr marL="342900" indent="-342900">
              <a:buClrTx/>
              <a:buFont typeface="Arial" panose="020B0604020202020204" pitchFamily="34" charset="0"/>
              <a:buChar char="•"/>
              <a:defRPr/>
            </a:pPr>
            <a:r>
              <a:rPr lang="en-US" dirty="0"/>
              <a:t>Students who are absent, become ill, or who can no longer test because of classroom or school interruptions during originally scheduled units participate in make-up testing</a:t>
            </a:r>
          </a:p>
          <a:p>
            <a:pPr marL="1028700" lvl="1" indent="-342900">
              <a:defRPr/>
            </a:pPr>
            <a:r>
              <a:rPr lang="en-US" dirty="0"/>
              <a:t>Students are </a:t>
            </a:r>
            <a:r>
              <a:rPr lang="en-US" b="1" dirty="0"/>
              <a:t>not</a:t>
            </a:r>
            <a:r>
              <a:rPr lang="en-US" dirty="0"/>
              <a:t> allowed to return to any completed portion of a unit</a:t>
            </a:r>
          </a:p>
          <a:p>
            <a:pPr marL="1028700" lvl="1" indent="-342900">
              <a:defRPr/>
            </a:pPr>
            <a:r>
              <a:rPr lang="en-US" dirty="0"/>
              <a:t>Test security and administration protocols apply</a:t>
            </a:r>
          </a:p>
          <a:p>
            <a:pPr marL="1028700" lvl="1" indent="-342900">
              <a:defRPr/>
            </a:pPr>
            <a:r>
              <a:rPr lang="en-US" dirty="0"/>
              <a:t>All units for all content areas must be administered in sequential order, including for make-up testing</a:t>
            </a:r>
          </a:p>
        </p:txBody>
      </p:sp>
      <p:sp>
        <p:nvSpPr>
          <p:cNvPr id="7" name="TextBox 6"/>
          <p:cNvSpPr txBox="1"/>
          <p:nvPr/>
        </p:nvSpPr>
        <p:spPr>
          <a:xfrm>
            <a:off x="325755" y="4777740"/>
            <a:ext cx="8492490" cy="46166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400" b="1" dirty="0"/>
              <a:t>NOTE: </a:t>
            </a:r>
            <a:r>
              <a:rPr lang="en-US" sz="2400" dirty="0"/>
              <a:t>It is a misadministration to administer units out of order.</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26</a:t>
            </a:fld>
            <a:endParaRPr lang="en-US" dirty="0"/>
          </a:p>
        </p:txBody>
      </p:sp>
    </p:spTree>
    <p:custDataLst>
      <p:tags r:id="rId1"/>
    </p:custDataLst>
    <p:extLst>
      <p:ext uri="{BB962C8B-B14F-4D97-AF65-F5344CB8AC3E}">
        <p14:creationId xmlns:p14="http://schemas.microsoft.com/office/powerpoint/2010/main" val="322906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Guidelines for Administration</a:t>
            </a:r>
          </a:p>
        </p:txBody>
      </p:sp>
      <p:sp>
        <p:nvSpPr>
          <p:cNvPr id="8" name="Content Placeholder 7"/>
          <p:cNvSpPr>
            <a:spLocks noGrp="1"/>
          </p:cNvSpPr>
          <p:nvPr>
            <p:ph idx="1"/>
          </p:nvPr>
        </p:nvSpPr>
        <p:spPr/>
        <p:txBody>
          <a:bodyPr>
            <a:normAutofit/>
          </a:bodyPr>
          <a:lstStyle/>
          <a:p>
            <a:pPr marL="342900" indent="-342900">
              <a:buClr>
                <a:schemeClr val="tx1"/>
              </a:buClr>
              <a:buFont typeface="Arial" panose="020B0604020202020204" pitchFamily="34" charset="0"/>
              <a:buChar char="•"/>
            </a:pPr>
            <a:r>
              <a:rPr lang="en-US" sz="2000" dirty="0">
                <a:latin typeface="+mn-lt"/>
              </a:rPr>
              <a:t>After students finish each unit, individual students are to… </a:t>
            </a:r>
          </a:p>
          <a:p>
            <a:pPr lvl="1">
              <a:buClr>
                <a:schemeClr val="tx1"/>
              </a:buClr>
            </a:pPr>
            <a:r>
              <a:rPr lang="en-US" dirty="0">
                <a:solidFill>
                  <a:srgbClr val="FF0000"/>
                </a:solidFill>
              </a:rPr>
              <a:t>TAM Option 1: Read/sit quietly? (cannot use any electronic reading devices)</a:t>
            </a:r>
          </a:p>
          <a:p>
            <a:pPr lvl="1">
              <a:buClr>
                <a:schemeClr val="tx1"/>
              </a:buClr>
            </a:pPr>
            <a:r>
              <a:rPr lang="en-US" dirty="0">
                <a:solidFill>
                  <a:srgbClr val="FF0000"/>
                </a:solidFill>
                <a:latin typeface="+mn-lt"/>
              </a:rPr>
              <a:t>TAM Option 2: Leave and go to a location outside of the testing environment?</a:t>
            </a:r>
          </a:p>
          <a:p>
            <a:pPr marL="342900" indent="-342900">
              <a:buClr>
                <a:schemeClr val="tx1"/>
              </a:buClr>
              <a:buFont typeface="Arial" panose="020B0604020202020204" pitchFamily="34" charset="0"/>
              <a:buChar char="•"/>
            </a:pPr>
            <a:endParaRPr lang="en-US" sz="2000" dirty="0">
              <a:solidFill>
                <a:srgbClr val="FF0000"/>
              </a:solidFill>
              <a:latin typeface="+mn-lt"/>
            </a:endParaRPr>
          </a:p>
          <a:p>
            <a:pPr marL="341313" indent="-341313">
              <a:buClr>
                <a:schemeClr val="tx1"/>
              </a:buClr>
            </a:pPr>
            <a:r>
              <a:rPr lang="en-US" sz="2000" dirty="0">
                <a:solidFill>
                  <a:srgbClr val="FF0000"/>
                </a:solidFill>
                <a:latin typeface="+mn-lt"/>
              </a:rPr>
              <a:t>What are Test Administrators to do when </a:t>
            </a:r>
            <a:r>
              <a:rPr lang="en-US" sz="2000" u="sng" dirty="0">
                <a:solidFill>
                  <a:srgbClr val="FF0000"/>
                </a:solidFill>
                <a:latin typeface="+mn-lt"/>
              </a:rPr>
              <a:t>all</a:t>
            </a:r>
            <a:r>
              <a:rPr lang="en-US" sz="2000" dirty="0">
                <a:solidFill>
                  <a:srgbClr val="FF0000"/>
                </a:solidFill>
                <a:latin typeface="+mn-lt"/>
              </a:rPr>
              <a:t> students have completed a unit?</a:t>
            </a:r>
          </a:p>
          <a:p>
            <a:pPr marL="342900" indent="-342900">
              <a:buClr>
                <a:schemeClr val="tx1"/>
              </a:buClr>
              <a:buFont typeface="Arial" panose="020B0604020202020204" pitchFamily="34" charset="0"/>
              <a:buChar char="•"/>
            </a:pPr>
            <a:endParaRPr lang="en-US" sz="2000" dirty="0">
              <a:solidFill>
                <a:srgbClr val="FF0000"/>
              </a:solidFill>
              <a:latin typeface="+mn-lt"/>
            </a:endParaRPr>
          </a:p>
          <a:p>
            <a:pPr marL="342900" indent="-342900">
              <a:buClr>
                <a:schemeClr val="tx1"/>
              </a:buClr>
              <a:buFont typeface="Arial" panose="020B0604020202020204" pitchFamily="34" charset="0"/>
              <a:buChar char="•"/>
            </a:pPr>
            <a:r>
              <a:rPr lang="en-US" sz="2000" dirty="0">
                <a:solidFill>
                  <a:srgbClr val="FF0000"/>
                </a:solidFill>
                <a:latin typeface="+mn-lt"/>
              </a:rPr>
              <a:t>School Site Considerations if releasing students to an outside location:</a:t>
            </a:r>
          </a:p>
          <a:p>
            <a:pPr lvl="1">
              <a:buClr>
                <a:schemeClr val="tx1"/>
              </a:buClr>
            </a:pPr>
            <a:r>
              <a:rPr lang="en-US" dirty="0">
                <a:solidFill>
                  <a:srgbClr val="FF0000"/>
                </a:solidFill>
                <a:latin typeface="+mn-lt"/>
              </a:rPr>
              <a:t>Where will they go?</a:t>
            </a:r>
          </a:p>
          <a:p>
            <a:pPr lvl="1">
              <a:buClr>
                <a:schemeClr val="tx1"/>
              </a:buClr>
            </a:pPr>
            <a:r>
              <a:rPr lang="en-US" dirty="0">
                <a:solidFill>
                  <a:srgbClr val="FF0000"/>
                </a:solidFill>
                <a:latin typeface="+mn-lt"/>
              </a:rPr>
              <a:t>To whom will students be released? </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3038031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Guidelines for Administration</a:t>
            </a:r>
          </a:p>
        </p:txBody>
      </p:sp>
      <p:sp>
        <p:nvSpPr>
          <p:cNvPr id="3" name="Content Placeholder 2"/>
          <p:cNvSpPr>
            <a:spLocks noGrp="1"/>
          </p:cNvSpPr>
          <p:nvPr>
            <p:ph idx="1"/>
          </p:nvPr>
        </p:nvSpPr>
        <p:spPr>
          <a:prstGeom prst="rect">
            <a:avLst/>
          </a:prstGeom>
        </p:spPr>
        <p:txBody>
          <a:bodyPr>
            <a:noAutofit/>
          </a:bodyPr>
          <a:lstStyle/>
          <a:p>
            <a:pPr marL="0" indent="0">
              <a:buClrTx/>
              <a:buNone/>
              <a:defRPr/>
            </a:pPr>
            <a:r>
              <a:rPr lang="en-US" sz="2000" b="1" dirty="0"/>
              <a:t>Optional Text in “SAY” Directions</a:t>
            </a:r>
          </a:p>
          <a:p>
            <a:pPr marL="342900" indent="-342900">
              <a:buClrTx/>
              <a:buFont typeface="Arial" panose="020B0604020202020204" pitchFamily="34" charset="0"/>
              <a:buChar char="•"/>
              <a:defRPr/>
            </a:pPr>
            <a:r>
              <a:rPr lang="en-US" sz="2000" dirty="0">
                <a:solidFill>
                  <a:srgbClr val="FF0000"/>
                </a:solidFill>
                <a:ea typeface="ＭＳ Ｐゴシック" charset="0"/>
              </a:rPr>
              <a:t>Read the following script option regarding allowable activities if students finish early (Identify which of these options the district will allow)</a:t>
            </a:r>
          </a:p>
          <a:p>
            <a:pPr>
              <a:buClrTx/>
              <a:defRPr/>
            </a:pPr>
            <a:endParaRPr lang="en-US" sz="2000" dirty="0">
              <a:solidFill>
                <a:srgbClr val="FF0000"/>
              </a:solidFill>
              <a:ea typeface="ＭＳ Ｐゴシック" charset="0"/>
            </a:endParaRPr>
          </a:p>
          <a:p>
            <a:pPr>
              <a:buClrTx/>
              <a:defRPr/>
            </a:pPr>
            <a:endParaRPr lang="en-US" sz="2000" dirty="0">
              <a:solidFill>
                <a:srgbClr val="FF0000"/>
              </a:solidFill>
              <a:ea typeface="ＭＳ Ｐゴシック" charset="0"/>
            </a:endParaRPr>
          </a:p>
          <a:p>
            <a:pPr>
              <a:buClrTx/>
              <a:defRPr/>
            </a:pPr>
            <a:endParaRPr lang="en-US" sz="2000" dirty="0">
              <a:solidFill>
                <a:srgbClr val="FF0000"/>
              </a:solidFill>
              <a:ea typeface="ＭＳ Ｐゴシック" charset="0"/>
            </a:endParaRPr>
          </a:p>
          <a:p>
            <a:pPr>
              <a:buClrTx/>
              <a:defRPr/>
            </a:pPr>
            <a:endParaRPr lang="en-US" sz="2000" dirty="0">
              <a:solidFill>
                <a:srgbClr val="FF0000"/>
              </a:solidFill>
              <a:ea typeface="ＭＳ Ｐゴシック" charset="0"/>
            </a:endParaRPr>
          </a:p>
          <a:p>
            <a:pPr marL="0" lvl="0" indent="0" eaLnBrk="0" fontAlgn="base" hangingPunct="0">
              <a:spcAft>
                <a:spcPct val="0"/>
              </a:spcAft>
              <a:buClrTx/>
              <a:buNone/>
              <a:defRPr/>
            </a:pPr>
            <a:endParaRPr lang="en-US" sz="2000" dirty="0">
              <a:solidFill>
                <a:prstClr val="black"/>
              </a:solidFill>
              <a:ea typeface="ＭＳ Ｐゴシック" charset="0"/>
            </a:endParaRP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F6BCB3FB-C48D-4679-997C-EAE33CF55E02}" type="slidenum">
              <a:rPr lang="en-US" smtClean="0">
                <a:solidFill>
                  <a:prstClr val="black">
                    <a:tint val="75000"/>
                  </a:prstClr>
                </a:solidFill>
              </a:rPr>
              <a:pPr>
                <a:defRPr/>
              </a:pPr>
              <a:t>28</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40893025"/>
              </p:ext>
            </p:extLst>
          </p:nvPr>
        </p:nvGraphicFramePr>
        <p:xfrm>
          <a:off x="1797932" y="2572544"/>
          <a:ext cx="5548135" cy="1286032"/>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5548135">
                  <a:extLst>
                    <a:ext uri="{9D8B030D-6E8A-4147-A177-3AD203B41FA5}">
                      <a16:colId xmlns:a16="http://schemas.microsoft.com/office/drawing/2014/main" val="20000"/>
                    </a:ext>
                  </a:extLst>
                </a:gridCol>
              </a:tblGrid>
              <a:tr h="643016">
                <a:tc>
                  <a:txBody>
                    <a:bodyPr/>
                    <a:lstStyle/>
                    <a:p>
                      <a:r>
                        <a:rPr lang="en-US" sz="1800" b="1" dirty="0"/>
                        <a:t>Option 1</a:t>
                      </a:r>
                    </a:p>
                    <a:p>
                      <a:r>
                        <a:rPr lang="en-US" sz="1800" dirty="0"/>
                        <a:t>Students are to sit quietly</a:t>
                      </a:r>
                      <a:r>
                        <a:rPr lang="en-US" sz="1800" baseline="0" dirty="0"/>
                        <a:t> when they are done testing.</a:t>
                      </a:r>
                      <a:endParaRPr lang="en-US" sz="1800" dirty="0"/>
                    </a:p>
                  </a:txBody>
                  <a:tcPr marL="54311" marR="54311" marT="27140" marB="27140"/>
                </a:tc>
                <a:extLst>
                  <a:ext uri="{0D108BD9-81ED-4DB2-BD59-A6C34878D82A}">
                    <a16:rowId xmlns:a16="http://schemas.microsoft.com/office/drawing/2014/main" val="10000"/>
                  </a:ext>
                </a:extLst>
              </a:tr>
              <a:tr h="643016">
                <a:tc>
                  <a:txBody>
                    <a:bodyPr/>
                    <a:lstStyle/>
                    <a:p>
                      <a:r>
                        <a:rPr lang="en-US" sz="1800" b="1" dirty="0"/>
                        <a:t>Option 2</a:t>
                      </a:r>
                    </a:p>
                    <a:p>
                      <a:r>
                        <a:rPr lang="en-US" sz="1800" dirty="0"/>
                        <a:t>Students are dismissed from the testing room.</a:t>
                      </a:r>
                    </a:p>
                  </a:txBody>
                  <a:tcPr marL="54311" marR="54311" marT="27140" marB="2714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04987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6277D4C-76D4-4547-A8D7-531FB91EFE25}"/>
              </a:ext>
            </a:extLst>
          </p:cNvPr>
          <p:cNvGrpSpPr/>
          <p:nvPr/>
        </p:nvGrpSpPr>
        <p:grpSpPr>
          <a:xfrm rot="10800000">
            <a:off x="121884" y="181919"/>
            <a:ext cx="8714468" cy="6503178"/>
            <a:chOff x="121884" y="127491"/>
            <a:chExt cx="8714468" cy="6503178"/>
          </a:xfrm>
        </p:grpSpPr>
        <p:sp>
          <p:nvSpPr>
            <p:cNvPr id="2" name="Isosceles Triangle 1">
              <a:extLst>
                <a:ext uri="{FF2B5EF4-FFF2-40B4-BE49-F238E27FC236}">
                  <a16:creationId xmlns:a16="http://schemas.microsoft.com/office/drawing/2014/main" id="{FAE3FF24-7602-4CDC-A031-E5881E3B1F90}"/>
                </a:ext>
              </a:extLst>
            </p:cNvPr>
            <p:cNvSpPr/>
            <p:nvPr/>
          </p:nvSpPr>
          <p:spPr>
            <a:xfrm>
              <a:off x="931491" y="358922"/>
              <a:ext cx="6802453" cy="6271747"/>
            </a:xfrm>
            <a:prstGeom prst="triangle">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3" name="Straight Connector 2">
              <a:extLst>
                <a:ext uri="{FF2B5EF4-FFF2-40B4-BE49-F238E27FC236}">
                  <a16:creationId xmlns:a16="http://schemas.microsoft.com/office/drawing/2014/main" id="{8EB15D9D-E931-463F-958D-082D4F908651}"/>
                </a:ext>
              </a:extLst>
            </p:cNvPr>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299EBB5C-D228-4438-9678-5CD0E86AD3EA}"/>
                </a:ext>
              </a:extLst>
            </p:cNvPr>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E6BAA4-588F-4BDC-90AA-6CF68621BE45}"/>
                </a:ext>
              </a:extLst>
            </p:cNvPr>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A64DF3-6EF5-417E-B679-639A74CEADD1}"/>
                </a:ext>
              </a:extLst>
            </p:cNvPr>
            <p:cNvSpPr txBox="1"/>
            <p:nvPr/>
          </p:nvSpPr>
          <p:spPr>
            <a:xfrm rot="10800000">
              <a:off x="3394924" y="5624677"/>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7" name="TextBox 6">
              <a:extLst>
                <a:ext uri="{FF2B5EF4-FFF2-40B4-BE49-F238E27FC236}">
                  <a16:creationId xmlns:a16="http://schemas.microsoft.com/office/drawing/2014/main" id="{65899F73-57A0-4FFB-85B6-AAD2B038E743}"/>
                </a:ext>
              </a:extLst>
            </p:cNvPr>
            <p:cNvSpPr txBox="1"/>
            <p:nvPr/>
          </p:nvSpPr>
          <p:spPr>
            <a:xfrm rot="10800000">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8" name="TextBox 7">
              <a:extLst>
                <a:ext uri="{FF2B5EF4-FFF2-40B4-BE49-F238E27FC236}">
                  <a16:creationId xmlns:a16="http://schemas.microsoft.com/office/drawing/2014/main" id="{3962C854-6D51-4226-A7CA-4DD015595948}"/>
                </a:ext>
              </a:extLst>
            </p:cNvPr>
            <p:cNvSpPr txBox="1"/>
            <p:nvPr/>
          </p:nvSpPr>
          <p:spPr>
            <a:xfrm rot="10800000">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9" name="TextBox 8">
              <a:extLst>
                <a:ext uri="{FF2B5EF4-FFF2-40B4-BE49-F238E27FC236}">
                  <a16:creationId xmlns:a16="http://schemas.microsoft.com/office/drawing/2014/main" id="{7E88273A-F0CC-47E0-B6A9-10E537B0A36E}"/>
                </a:ext>
              </a:extLst>
            </p:cNvPr>
            <p:cNvSpPr txBox="1"/>
            <p:nvPr/>
          </p:nvSpPr>
          <p:spPr>
            <a:xfrm rot="10800000">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10" name="TextBox 9">
              <a:extLst>
                <a:ext uri="{FF2B5EF4-FFF2-40B4-BE49-F238E27FC236}">
                  <a16:creationId xmlns:a16="http://schemas.microsoft.com/office/drawing/2014/main" id="{F956A884-83FE-4B27-9973-CCDCF9AFE21A}"/>
                </a:ext>
              </a:extLst>
            </p:cNvPr>
            <p:cNvSpPr txBox="1"/>
            <p:nvPr/>
          </p:nvSpPr>
          <p:spPr>
            <a:xfrm rot="10800000">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11" name="Straight Arrow Connector 10">
              <a:extLst>
                <a:ext uri="{FF2B5EF4-FFF2-40B4-BE49-F238E27FC236}">
                  <a16:creationId xmlns:a16="http://schemas.microsoft.com/office/drawing/2014/main" id="{79D801BD-EC9B-419D-B9D2-494AF4C02C13}"/>
                </a:ext>
              </a:extLst>
            </p:cNvPr>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1023BB-78A6-412C-8033-C6209FCC5CFE}"/>
                </a:ext>
              </a:extLst>
            </p:cNvPr>
            <p:cNvSpPr txBox="1"/>
            <p:nvPr/>
          </p:nvSpPr>
          <p:spPr>
            <a:xfrm rot="10800000">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a:t>
              </a:r>
              <a:r>
                <a:rPr lang="en-US" sz="2400" b="1" i="1" dirty="0">
                  <a:solidFill>
                    <a:srgbClr val="000000"/>
                  </a:solidFill>
                  <a:latin typeface="Trebuchet MS" panose="020B0603020202020204" pitchFamily="34" charset="0"/>
                </a:rPr>
                <a:t> </a:t>
              </a:r>
              <a:r>
                <a:rPr lang="en-US" sz="2400" dirty="0">
                  <a:solidFill>
                    <a:srgbClr val="000000"/>
                  </a:solidFill>
                  <a:latin typeface="Trebuchet MS" panose="020B0603020202020204" pitchFamily="34" charset="0"/>
                </a:rPr>
                <a:t>have an active IEP/504/MLP</a:t>
              </a:r>
            </a:p>
          </p:txBody>
        </p:sp>
        <p:sp>
          <p:nvSpPr>
            <p:cNvPr id="13" name="TextBox 12">
              <a:extLst>
                <a:ext uri="{FF2B5EF4-FFF2-40B4-BE49-F238E27FC236}">
                  <a16:creationId xmlns:a16="http://schemas.microsoft.com/office/drawing/2014/main" id="{EB629DF9-CF31-49D1-89CF-7F0A615DFEC7}"/>
                </a:ext>
              </a:extLst>
            </p:cNvPr>
            <p:cNvSpPr txBox="1"/>
            <p:nvPr/>
          </p:nvSpPr>
          <p:spPr>
            <a:xfrm rot="10800000">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a:t>
              </a:r>
              <a:r>
                <a:rPr lang="en-US" sz="2400" b="1" i="1" dirty="0">
                  <a:solidFill>
                    <a:srgbClr val="000000"/>
                  </a:solidFill>
                </a:rPr>
                <a:t> </a:t>
              </a:r>
              <a:r>
                <a:rPr lang="en-US" sz="2400" dirty="0">
                  <a:solidFill>
                    <a:srgbClr val="000000"/>
                  </a:solidFill>
                </a:rPr>
                <a:t>include students with active IEP/504/MLP (but not required)</a:t>
              </a:r>
            </a:p>
          </p:txBody>
        </p:sp>
        <p:cxnSp>
          <p:nvCxnSpPr>
            <p:cNvPr id="14" name="Straight Arrow Connector 13">
              <a:extLst>
                <a:ext uri="{FF2B5EF4-FFF2-40B4-BE49-F238E27FC236}">
                  <a16:creationId xmlns:a16="http://schemas.microsoft.com/office/drawing/2014/main" id="{63DA8A11-50A5-4F22-A893-135CC4D2295F}"/>
                </a:ext>
              </a:extLst>
            </p:cNvPr>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3BD072-A175-41CC-BBEF-DFA2BB90B336}"/>
                </a:ext>
              </a:extLst>
            </p:cNvPr>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5F1F2E-4EF4-4F41-9151-1D567742944A}"/>
                </a:ext>
              </a:extLst>
            </p:cNvPr>
            <p:cNvSpPr txBox="1"/>
            <p:nvPr/>
          </p:nvSpPr>
          <p:spPr>
            <a:xfrm rot="10800000">
              <a:off x="5328622" y="127491"/>
              <a:ext cx="3507729" cy="1938992"/>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a:t>
              </a:r>
              <a:r>
                <a:rPr lang="en-US" sz="2400" b="1" i="1" dirty="0">
                  <a:solidFill>
                    <a:srgbClr val="000000"/>
                  </a:solidFill>
                </a:rPr>
                <a:t> </a:t>
              </a:r>
              <a:r>
                <a:rPr lang="en-US" sz="2400" dirty="0">
                  <a:solidFill>
                    <a:srgbClr val="000000"/>
                  </a:solidFill>
                </a:rPr>
                <a:t>have an active IEP or 504 and receive CDE approval</a:t>
              </a:r>
            </a:p>
          </p:txBody>
        </p:sp>
        <p:cxnSp>
          <p:nvCxnSpPr>
            <p:cNvPr id="17" name="Straight Arrow Connector 16">
              <a:extLst>
                <a:ext uri="{FF2B5EF4-FFF2-40B4-BE49-F238E27FC236}">
                  <a16:creationId xmlns:a16="http://schemas.microsoft.com/office/drawing/2014/main" id="{E8F504A4-6F2A-440D-8F4C-FDAB7F28A8A9}"/>
                </a:ext>
              </a:extLst>
            </p:cNvPr>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18F64-D4D6-4A02-A6F6-9FA8DBB07710}"/>
                </a:ext>
              </a:extLst>
            </p:cNvPr>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20" name="TextBox 19">
            <a:extLst>
              <a:ext uri="{FF2B5EF4-FFF2-40B4-BE49-F238E27FC236}">
                <a16:creationId xmlns:a16="http://schemas.microsoft.com/office/drawing/2014/main" id="{74C757F0-714A-43B1-8A7B-0EA7919F0957}"/>
              </a:ext>
            </a:extLst>
          </p:cNvPr>
          <p:cNvSpPr txBox="1"/>
          <p:nvPr/>
        </p:nvSpPr>
        <p:spPr>
          <a:xfrm>
            <a:off x="5638514" y="5441858"/>
            <a:ext cx="3335217" cy="1200329"/>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uLnTx/>
                <a:uFillTx/>
                <a:latin typeface="Calibri" panose="020F0502020204030204"/>
                <a:ea typeface="+mn-ea"/>
                <a:cs typeface="+mn-cs"/>
              </a:rPr>
              <a:t>Procedures Manual Section 6.0 </a:t>
            </a:r>
            <a:r>
              <a:rPr kumimoji="0" lang="en-US" sz="1800" i="0" u="none" strike="noStrike" kern="1200" cap="none" spc="0" normalizeH="0" baseline="0" noProof="0" dirty="0">
                <a:ln>
                  <a:noFill/>
                </a:ln>
                <a:solidFill>
                  <a:prstClr val="black"/>
                </a:solidFill>
                <a:uLnTx/>
                <a:uFillTx/>
                <a:latin typeface="Calibri" panose="020F0502020204030204"/>
                <a:ea typeface="+mn-ea"/>
                <a:cs typeface="+mn-cs"/>
                <a:hlinkClick r:id="rId2"/>
              </a:rPr>
              <a:t>http://www.cde.state.co.us/assessment/cmas_coalt_proceduresmanual_section6</a:t>
            </a:r>
            <a:r>
              <a:rPr kumimoji="0" lang="en-US" sz="1800" i="0" u="none" strike="noStrike" kern="1200" cap="none" spc="0" normalizeH="0" baseline="0" noProof="0" dirty="0">
                <a:ln>
                  <a:noFill/>
                </a:ln>
                <a:solidFill>
                  <a:prstClr val="black"/>
                </a:solidFill>
                <a:uLnTx/>
                <a:uFillTx/>
                <a:latin typeface="Calibri" panose="020F0502020204030204"/>
                <a:ea typeface="+mn-ea"/>
                <a:cs typeface="+mn-cs"/>
              </a:rPr>
              <a:t> </a:t>
            </a:r>
          </a:p>
        </p:txBody>
      </p:sp>
    </p:spTree>
    <p:extLst>
      <p:ext uri="{BB962C8B-B14F-4D97-AF65-F5344CB8AC3E}">
        <p14:creationId xmlns:p14="http://schemas.microsoft.com/office/powerpoint/2010/main" val="164849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Autofit/>
          </a:bodyPr>
          <a:lstStyle/>
          <a:p>
            <a:pPr marL="0" indent="0">
              <a:buClrTx/>
              <a:buNone/>
            </a:pPr>
            <a:r>
              <a:rPr lang="en-US" sz="2000" dirty="0"/>
              <a:t>Information presented in this training is current as of January 2024</a:t>
            </a:r>
          </a:p>
          <a:p>
            <a:pPr marL="233363" indent="-233363"/>
            <a:r>
              <a:rPr lang="en-US" sz="2000" dirty="0"/>
              <a:t>These plans are subject to change</a:t>
            </a:r>
          </a:p>
          <a:p>
            <a:pPr marL="233363" indent="-233363"/>
            <a:r>
              <a:rPr lang="en-US" sz="2000" dirty="0"/>
              <a:t>Any changes will be communicated to Superintendents and DACs as soon as possible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24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FE6D-9CDF-47B4-8436-55A22E0CB22A}"/>
              </a:ext>
            </a:extLst>
          </p:cNvPr>
          <p:cNvSpPr>
            <a:spLocks noGrp="1"/>
          </p:cNvSpPr>
          <p:nvPr>
            <p:ph type="title"/>
          </p:nvPr>
        </p:nvSpPr>
        <p:spPr/>
        <p:txBody>
          <a:bodyPr/>
          <a:lstStyle/>
          <a:p>
            <a:r>
              <a:rPr lang="en-US" dirty="0"/>
              <a:t>Administrative Considerations</a:t>
            </a:r>
          </a:p>
        </p:txBody>
      </p:sp>
      <p:sp>
        <p:nvSpPr>
          <p:cNvPr id="3" name="Content Placeholder 2">
            <a:extLst>
              <a:ext uri="{FF2B5EF4-FFF2-40B4-BE49-F238E27FC236}">
                <a16:creationId xmlns:a16="http://schemas.microsoft.com/office/drawing/2014/main" id="{15E6826C-4BC2-481B-9F99-4EF02998CC0E}"/>
              </a:ext>
            </a:extLst>
          </p:cNvPr>
          <p:cNvSpPr>
            <a:spLocks noGrp="1"/>
          </p:cNvSpPr>
          <p:nvPr>
            <p:ph idx="1"/>
          </p:nvPr>
        </p:nvSpPr>
        <p:spPr/>
        <p:txBody>
          <a:bodyPr>
            <a:normAutofit/>
          </a:bodyPr>
          <a:lstStyle/>
          <a:p>
            <a:pPr marL="0" indent="0">
              <a:buNone/>
              <a:defRPr/>
            </a:pPr>
            <a:r>
              <a:rPr lang="en-US" dirty="0">
                <a:solidFill>
                  <a:sysClr val="windowText" lastClr="000000"/>
                </a:solidFill>
              </a:rPr>
              <a:t>Changes to the conditions of testing that are available to any student who may benefit:</a:t>
            </a:r>
          </a:p>
          <a:p>
            <a:pPr>
              <a:defRPr/>
            </a:pPr>
            <a:r>
              <a:rPr lang="en-US" sz="2000" dirty="0">
                <a:solidFill>
                  <a:sysClr val="windowText" lastClr="000000"/>
                </a:solidFill>
              </a:rPr>
              <a:t>Adaptive and specialized equipment or furniture</a:t>
            </a:r>
          </a:p>
          <a:p>
            <a:pPr>
              <a:defRPr/>
            </a:pPr>
            <a:r>
              <a:rPr lang="en-US" sz="2000" dirty="0">
                <a:solidFill>
                  <a:sysClr val="windowText" lastClr="000000"/>
                </a:solidFill>
              </a:rPr>
              <a:t>Frequent breaks (</a:t>
            </a:r>
            <a:r>
              <a:rPr lang="en-US" sz="2000" kern="0" dirty="0">
                <a:solidFill>
                  <a:sysClr val="windowText" lastClr="000000"/>
                </a:solidFill>
              </a:rPr>
              <a:t>do not stop the clock</a:t>
            </a:r>
            <a:r>
              <a:rPr lang="en-US" sz="2000" dirty="0">
                <a:solidFill>
                  <a:sysClr val="windowText" lastClr="000000"/>
                </a:solidFill>
              </a:rPr>
              <a:t>)</a:t>
            </a:r>
          </a:p>
          <a:p>
            <a:pPr>
              <a:defRPr/>
            </a:pPr>
            <a:r>
              <a:rPr lang="en-US" sz="2000" dirty="0">
                <a:solidFill>
                  <a:sysClr val="windowText" lastClr="000000"/>
                </a:solidFill>
              </a:rPr>
              <a:t>Noise buffers/headphones </a:t>
            </a:r>
          </a:p>
          <a:p>
            <a:pPr>
              <a:defRPr/>
            </a:pPr>
            <a:r>
              <a:rPr lang="en-US" sz="2000" dirty="0">
                <a:solidFill>
                  <a:sysClr val="windowText" lastClr="000000"/>
                </a:solidFill>
              </a:rPr>
              <a:t>Small group testing</a:t>
            </a:r>
          </a:p>
          <a:p>
            <a:pPr>
              <a:defRPr/>
            </a:pPr>
            <a:r>
              <a:rPr lang="en-US" sz="2000" dirty="0">
                <a:solidFill>
                  <a:sysClr val="windowText" lastClr="000000"/>
                </a:solidFill>
              </a:rPr>
              <a:t>Specified, separate, or alternate area or seating</a:t>
            </a:r>
          </a:p>
          <a:p>
            <a:pPr>
              <a:defRPr/>
            </a:pPr>
            <a:r>
              <a:rPr lang="en-US" sz="2000" dirty="0">
                <a:solidFill>
                  <a:sysClr val="windowText" lastClr="000000"/>
                </a:solidFill>
              </a:rPr>
              <a:t>Time of day</a:t>
            </a:r>
          </a:p>
          <a:p>
            <a:pPr>
              <a:defRPr/>
            </a:pPr>
            <a:endParaRPr lang="en-US" sz="2000" dirty="0">
              <a:solidFill>
                <a:sysClr val="windowText" lastClr="000000"/>
              </a:solidFill>
            </a:endParaRPr>
          </a:p>
          <a:p>
            <a:pPr marL="0" indent="0">
              <a:buNone/>
              <a:defRPr/>
            </a:pPr>
            <a:r>
              <a:rPr lang="en-US" dirty="0">
                <a:solidFill>
                  <a:sysClr val="windowText" lastClr="000000"/>
                </a:solidFill>
              </a:rPr>
              <a:t>Administrative considerations are available as long as test security is not compromised and testing environment requirements are met.</a:t>
            </a:r>
          </a:p>
        </p:txBody>
      </p:sp>
      <p:sp>
        <p:nvSpPr>
          <p:cNvPr id="4" name="Slide Number Placeholder 3">
            <a:extLst>
              <a:ext uri="{FF2B5EF4-FFF2-40B4-BE49-F238E27FC236}">
                <a16:creationId xmlns:a16="http://schemas.microsoft.com/office/drawing/2014/main" id="{E67333A0-6161-4554-AFC3-D8B32A6054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02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52F-6CC4-430C-B207-25CD64217A11}"/>
              </a:ext>
            </a:extLst>
          </p:cNvPr>
          <p:cNvSpPr>
            <a:spLocks noGrp="1"/>
          </p:cNvSpPr>
          <p:nvPr>
            <p:ph type="title"/>
          </p:nvPr>
        </p:nvSpPr>
        <p:spPr/>
        <p:txBody>
          <a:bodyPr/>
          <a:lstStyle/>
          <a:p>
            <a:r>
              <a:rPr lang="en-US" dirty="0"/>
              <a:t>Accessibility Features</a:t>
            </a:r>
          </a:p>
        </p:txBody>
      </p:sp>
      <p:sp>
        <p:nvSpPr>
          <p:cNvPr id="3" name="Content Placeholder 2">
            <a:extLst>
              <a:ext uri="{FF2B5EF4-FFF2-40B4-BE49-F238E27FC236}">
                <a16:creationId xmlns:a16="http://schemas.microsoft.com/office/drawing/2014/main" id="{E5B4E463-165A-4DF5-A81F-AAD91A4E14D3}"/>
              </a:ext>
            </a:extLst>
          </p:cNvPr>
          <p:cNvSpPr>
            <a:spLocks noGrp="1"/>
          </p:cNvSpPr>
          <p:nvPr>
            <p:ph idx="1"/>
          </p:nvPr>
        </p:nvSpPr>
        <p:spPr>
          <a:xfrm>
            <a:off x="628650" y="848549"/>
            <a:ext cx="7886700" cy="5842689"/>
          </a:xfrm>
        </p:spPr>
        <p:txBody>
          <a:bodyPr>
            <a:normAutofit/>
          </a:bodyPr>
          <a:lstStyle/>
          <a:p>
            <a:pPr>
              <a:buClr>
                <a:sysClr val="windowText" lastClr="000000"/>
              </a:buClr>
              <a:defRPr/>
            </a:pPr>
            <a:r>
              <a:rPr lang="en-US" dirty="0"/>
              <a:t>Accessibility features are available to all students to increase the accessibility of the assessments</a:t>
            </a:r>
            <a:endParaRPr lang="en-US" dirty="0">
              <a:solidFill>
                <a:sysClr val="windowText" lastClr="000000"/>
              </a:solidFill>
            </a:endParaRPr>
          </a:p>
          <a:p>
            <a:pPr marL="1028700" lvl="1" indent="-342900">
              <a:buClr>
                <a:sysClr val="windowText" lastClr="000000"/>
              </a:buClr>
              <a:defRPr/>
            </a:pPr>
            <a:r>
              <a:rPr lang="en-US" sz="2400" dirty="0">
                <a:solidFill>
                  <a:prstClr val="black"/>
                </a:solidFill>
              </a:rPr>
              <a:t>Auditory Presentation: Script is an accessibility feature for Math and Science</a:t>
            </a:r>
          </a:p>
        </p:txBody>
      </p:sp>
      <p:sp>
        <p:nvSpPr>
          <p:cNvPr id="5" name="TextBox 4">
            <a:extLst>
              <a:ext uri="{FF2B5EF4-FFF2-40B4-BE49-F238E27FC236}">
                <a16:creationId xmlns:a16="http://schemas.microsoft.com/office/drawing/2014/main" id="{4097E4C8-CE67-4C81-BECF-EDAB2BE4021C}"/>
              </a:ext>
            </a:extLst>
          </p:cNvPr>
          <p:cNvSpPr txBox="1"/>
          <p:nvPr/>
        </p:nvSpPr>
        <p:spPr>
          <a:xfrm>
            <a:off x="223071" y="5726027"/>
            <a:ext cx="8675458" cy="646331"/>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While accessibility features are available to any student, they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may not be appropriate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 all students. Students should use similar access strategies during instruction.</a:t>
            </a:r>
          </a:p>
        </p:txBody>
      </p:sp>
      <p:sp>
        <p:nvSpPr>
          <p:cNvPr id="4" name="Slide Number Placeholder 3">
            <a:extLst>
              <a:ext uri="{FF2B5EF4-FFF2-40B4-BE49-F238E27FC236}">
                <a16:creationId xmlns:a16="http://schemas.microsoft.com/office/drawing/2014/main" id="{A47ED775-C94B-4C67-9462-67FA3EAAFBD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18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idx="1"/>
          </p:nvPr>
        </p:nvSpPr>
        <p:spPr>
          <a:xfrm>
            <a:off x="731291" y="848550"/>
            <a:ext cx="7886700" cy="5255164"/>
          </a:xfrm>
        </p:spPr>
        <p:txBody>
          <a:bodyPr>
            <a:normAutofit/>
          </a:bodyPr>
          <a:lstStyle/>
          <a:p>
            <a:r>
              <a:rPr lang="en-US" dirty="0"/>
              <a:t>Assessment accommodations are changes made to assessment procedures that provide a student with access to comprehensible information and an equal opportunity to demonstrate knowledge and skills without affecting the reliability or validity of the assessment</a:t>
            </a:r>
          </a:p>
          <a:p>
            <a:pPr lvl="1"/>
            <a:r>
              <a:rPr lang="en-US" dirty="0"/>
              <a:t>Available to students who have IEP, 504, or multilingual learner (ML) plans, based on the plan’s documented need for the accommodation(s)</a:t>
            </a:r>
          </a:p>
          <a:p>
            <a:r>
              <a:rPr lang="en-US" dirty="0"/>
              <a:t>Accommodations should not provide an unfair advantage to any student</a:t>
            </a:r>
          </a:p>
          <a:p>
            <a:r>
              <a:rPr lang="en-US" dirty="0"/>
              <a:t>Providing an accommodation for the sole purpose of increasing test scores is not ethical</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36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796-0BA7-49BE-AF11-AEA79CC927F4}"/>
              </a:ext>
            </a:extLst>
          </p:cNvPr>
          <p:cNvSpPr>
            <a:spLocks noGrp="1"/>
          </p:cNvSpPr>
          <p:nvPr>
            <p:ph type="title"/>
          </p:nvPr>
        </p:nvSpPr>
        <p:spPr/>
        <p:txBody>
          <a:bodyPr/>
          <a:lstStyle/>
          <a:p>
            <a:r>
              <a:rPr lang="en-US" dirty="0"/>
              <a:t>Unique Accommodation Requests (UARs)</a:t>
            </a:r>
          </a:p>
        </p:txBody>
      </p:sp>
      <p:sp>
        <p:nvSpPr>
          <p:cNvPr id="3" name="Content Placeholder 2">
            <a:extLst>
              <a:ext uri="{FF2B5EF4-FFF2-40B4-BE49-F238E27FC236}">
                <a16:creationId xmlns:a16="http://schemas.microsoft.com/office/drawing/2014/main" id="{FD3A062A-CE59-4DE1-AC61-398E73E21A82}"/>
              </a:ext>
            </a:extLst>
          </p:cNvPr>
          <p:cNvSpPr>
            <a:spLocks noGrp="1"/>
          </p:cNvSpPr>
          <p:nvPr>
            <p:ph idx="1"/>
          </p:nvPr>
        </p:nvSpPr>
        <p:spPr>
          <a:xfrm>
            <a:off x="628649" y="848549"/>
            <a:ext cx="8375392" cy="5842689"/>
          </a:xfrm>
        </p:spPr>
        <p:txBody>
          <a:bodyPr>
            <a:noAutofit/>
          </a:bodyPr>
          <a:lstStyle/>
          <a:p>
            <a:pPr marL="342900" indent="-342900">
              <a:lnSpc>
                <a:spcPct val="100000"/>
              </a:lnSpc>
            </a:pPr>
            <a:r>
              <a:rPr lang="en-US" sz="1800" dirty="0">
                <a:solidFill>
                  <a:srgbClr val="000000"/>
                </a:solidFill>
              </a:rPr>
              <a:t>A very limited number of students who meet specific criteria may qualify for use of unique accommodations </a:t>
            </a:r>
          </a:p>
          <a:p>
            <a:pPr marL="800100" lvl="1" indent="-342900">
              <a:lnSpc>
                <a:spcPct val="100000"/>
              </a:lnSpc>
              <a:spcBef>
                <a:spcPts val="0"/>
              </a:spcBef>
            </a:pPr>
            <a:r>
              <a:rPr lang="en-US" sz="1800" dirty="0">
                <a:solidFill>
                  <a:srgbClr val="000000"/>
                </a:solidFill>
              </a:rPr>
              <a:t>These accommodations might impact the construct measured by the assessment; additional documentation is required</a:t>
            </a:r>
          </a:p>
          <a:p>
            <a:pPr marL="800100" lvl="1" indent="-342900">
              <a:lnSpc>
                <a:spcPct val="100000"/>
              </a:lnSpc>
              <a:spcBef>
                <a:spcPts val="0"/>
              </a:spcBef>
            </a:pPr>
            <a:r>
              <a:rPr lang="en-US" sz="1800" dirty="0">
                <a:solidFill>
                  <a:sysClr val="windowText" lastClr="000000"/>
                </a:solidFill>
              </a:rPr>
              <a:t>CDE Assessment Division approval is required for use of unique accommodations</a:t>
            </a:r>
          </a:p>
          <a:p>
            <a:pPr marL="1257300" lvl="2" indent="-342900">
              <a:lnSpc>
                <a:spcPct val="100000"/>
              </a:lnSpc>
              <a:spcBef>
                <a:spcPts val="0"/>
              </a:spcBef>
            </a:pPr>
            <a:r>
              <a:rPr lang="en-US" dirty="0">
                <a:effectLst/>
                <a:latin typeface="Calibri" panose="020F0502020204030204" pitchFamily="34" charset="0"/>
                <a:ea typeface="MS PGothic" panose="020B0600070205080204" pitchFamily="34" charset="-128"/>
                <a:cs typeface="Times New Roman" panose="02020603050405020304" pitchFamily="18" charset="0"/>
              </a:rPr>
              <a:t>There must be a direct connection between the student’s disability and the ability to access the assessment, which is used to determine qualification</a:t>
            </a:r>
          </a:p>
          <a:p>
            <a:pPr marL="1257300" lvl="2" indent="-342900">
              <a:lnSpc>
                <a:spcPct val="100000"/>
              </a:lnSpc>
              <a:spcBef>
                <a:spcPts val="0"/>
              </a:spcBef>
            </a:pPr>
            <a:r>
              <a:rPr lang="en-US" dirty="0">
                <a:solidFill>
                  <a:sysClr val="windowText" lastClr="000000"/>
                </a:solidFill>
                <a:latin typeface="Calibri" panose="020F0502020204030204" pitchFamily="34" charset="0"/>
                <a:ea typeface="MS PGothic" panose="020B0600070205080204" pitchFamily="34" charset="-128"/>
                <a:cs typeface="Times New Roman" panose="02020603050405020304" pitchFamily="18" charset="0"/>
              </a:rPr>
              <a:t>UARs were due to CDE by December 15</a:t>
            </a:r>
            <a:endParaRPr lang="en-US" dirty="0">
              <a:solidFill>
                <a:sysClr val="windowText" lastClr="000000"/>
              </a:solidFill>
            </a:endParaRPr>
          </a:p>
          <a:p>
            <a:pPr marL="342900" indent="-342900">
              <a:lnSpc>
                <a:spcPct val="100000"/>
              </a:lnSpc>
              <a:buClr>
                <a:sysClr val="windowText" lastClr="000000"/>
              </a:buClr>
              <a:defRPr/>
            </a:pPr>
            <a:r>
              <a:rPr lang="en-US" sz="1800" dirty="0">
                <a:solidFill>
                  <a:sysClr val="windowText" lastClr="000000"/>
                </a:solidFill>
              </a:rPr>
              <a:t>An approved UAR is required for:</a:t>
            </a:r>
          </a:p>
          <a:p>
            <a:pPr marL="800100" lvl="1" indent="-342900">
              <a:lnSpc>
                <a:spcPct val="100000"/>
              </a:lnSpc>
              <a:buClr>
                <a:sysClr val="windowText" lastClr="000000"/>
              </a:buClr>
              <a:defRPr/>
            </a:pPr>
            <a:r>
              <a:rPr lang="en-US" sz="1800" dirty="0">
                <a:solidFill>
                  <a:prstClr val="black"/>
                </a:solidFill>
              </a:rPr>
              <a:t>Calculation device on the non-calculator portions of the math assessment</a:t>
            </a:r>
          </a:p>
          <a:p>
            <a:pPr marL="800100" lvl="1" indent="-342900">
              <a:lnSpc>
                <a:spcPct val="100000"/>
              </a:lnSpc>
              <a:buClr>
                <a:sysClr val="windowText" lastClr="000000"/>
              </a:buClr>
              <a:defRPr/>
            </a:pPr>
            <a:r>
              <a:rPr lang="en-US" sz="1800" dirty="0">
                <a:solidFill>
                  <a:prstClr val="black"/>
                </a:solidFill>
              </a:rPr>
              <a:t>Scribe on constructed response questions of the ELA or CSLA assessment</a:t>
            </a:r>
          </a:p>
          <a:p>
            <a:pPr marL="800100" lvl="1" indent="-342900">
              <a:lnSpc>
                <a:spcPct val="100000"/>
              </a:lnSpc>
              <a:buClr>
                <a:sysClr val="windowText" lastClr="000000"/>
              </a:buClr>
              <a:defRPr/>
            </a:pPr>
            <a:r>
              <a:rPr lang="en-US" sz="1800" dirty="0">
                <a:solidFill>
                  <a:sysClr val="windowText" lastClr="000000"/>
                </a:solidFill>
              </a:rPr>
              <a:t>Any accommodation not listed in the </a:t>
            </a:r>
            <a:r>
              <a:rPr lang="en-US" sz="1800" i="1" dirty="0">
                <a:solidFill>
                  <a:sysClr val="windowText" lastClr="000000"/>
                </a:solidFill>
              </a:rPr>
              <a:t>Procedures Manual Section 6.0</a:t>
            </a:r>
          </a:p>
          <a:p>
            <a:pPr marL="0" indent="0" algn="ctr">
              <a:lnSpc>
                <a:spcPct val="100000"/>
              </a:lnSpc>
              <a:buNone/>
              <a:defRPr/>
            </a:pPr>
            <a:endParaRPr lang="en-US" sz="1800" dirty="0">
              <a:solidFill>
                <a:srgbClr val="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r>
              <a:rPr lang="en-US" sz="1800" dirty="0">
                <a:solidFill>
                  <a:srgbClr val="000000"/>
                </a:solidFill>
              </a:rPr>
              <a:t>Reminder: </a:t>
            </a:r>
            <a:r>
              <a:rPr lang="en-US" sz="1800" b="1" dirty="0">
                <a:solidFill>
                  <a:srgbClr val="000000"/>
                </a:solidFill>
              </a:rPr>
              <a:t>Number lines are not allowed</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5FA152E7-7CF9-4742-B23D-8BD182E92E2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07A9A275-BB74-4E07-A9EE-FD32990D7E88}"/>
              </a:ext>
            </a:extLst>
          </p:cNvPr>
          <p:cNvGraphicFramePr>
            <a:graphicFrameLocks noGrp="1"/>
          </p:cNvGraphicFramePr>
          <p:nvPr/>
        </p:nvGraphicFramePr>
        <p:xfrm>
          <a:off x="742951" y="4553378"/>
          <a:ext cx="7772400" cy="1554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886200">
                  <a:extLst>
                    <a:ext uri="{9D8B030D-6E8A-4147-A177-3AD203B41FA5}">
                      <a16:colId xmlns:a16="http://schemas.microsoft.com/office/drawing/2014/main" val="3392336991"/>
                    </a:ext>
                  </a:extLst>
                </a:gridCol>
                <a:gridCol w="3886200">
                  <a:extLst>
                    <a:ext uri="{9D8B030D-6E8A-4147-A177-3AD203B41FA5}">
                      <a16:colId xmlns:a16="http://schemas.microsoft.com/office/drawing/2014/main" val="82051612"/>
                    </a:ext>
                  </a:extLst>
                </a:gridCol>
              </a:tblGrid>
              <a:tr h="219845">
                <a:tc>
                  <a:txBody>
                    <a:bodyPr/>
                    <a:lstStyle/>
                    <a:p>
                      <a:r>
                        <a:rPr lang="en-US" dirty="0"/>
                        <a:t>If approved</a:t>
                      </a:r>
                      <a:r>
                        <a:rPr lang="en-US" b="0" dirty="0"/>
                        <a:t>:</a:t>
                      </a:r>
                    </a:p>
                  </a:txBody>
                  <a:tcPr/>
                </a:tc>
                <a:tc>
                  <a:txBody>
                    <a:bodyPr/>
                    <a:lstStyle/>
                    <a:p>
                      <a:r>
                        <a:rPr lang="en-US" dirty="0"/>
                        <a:t>If not approved</a:t>
                      </a:r>
                      <a:r>
                        <a:rPr lang="en-US" b="0" dirty="0"/>
                        <a:t>:</a:t>
                      </a:r>
                    </a:p>
                  </a:txBody>
                  <a:tcPr/>
                </a:tc>
                <a:extLst>
                  <a:ext uri="{0D108BD9-81ED-4DB2-BD59-A6C34878D82A}">
                    <a16:rowId xmlns:a16="http://schemas.microsoft.com/office/drawing/2014/main" val="1541055268"/>
                  </a:ext>
                </a:extLst>
              </a:tr>
              <a:tr h="530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sym typeface="Wingdings" panose="05000000000000000000" pitchFamily="2" charset="2"/>
                        </a:rPr>
                        <a:t>The student will receive a valid score</a:t>
                      </a:r>
                      <a:endParaRPr lang="en-US" sz="1800" dirty="0">
                        <a:solidFill>
                          <a:srgbClr val="000000"/>
                        </a:solidFill>
                      </a:endParaRPr>
                    </a:p>
                  </a:txBody>
                  <a:tcPr/>
                </a:tc>
                <a:tc>
                  <a:txBody>
                    <a:bodyPr/>
                    <a:lstStyle/>
                    <a:p>
                      <a:pPr marL="0" lvl="1" indent="0">
                        <a:lnSpc>
                          <a:spcPct val="100000"/>
                        </a:lnSpc>
                        <a:defRPr/>
                      </a:pPr>
                      <a:r>
                        <a:rPr lang="en-US" sz="1800" dirty="0">
                          <a:solidFill>
                            <a:srgbClr val="000000"/>
                          </a:solidFill>
                        </a:rPr>
                        <a:t>The results will not be considered valid</a:t>
                      </a:r>
                    </a:p>
                    <a:p>
                      <a:pPr marL="285750" lvl="1" indent="-285750">
                        <a:lnSpc>
                          <a:spcPct val="100000"/>
                        </a:lnSpc>
                        <a:buFont typeface="Arial" panose="020B0604020202020204" pitchFamily="34" charset="0"/>
                        <a:buChar char="•"/>
                        <a:defRPr/>
                      </a:pPr>
                      <a:r>
                        <a:rPr lang="en-US" dirty="0">
                          <a:solidFill>
                            <a:srgbClr val="000000"/>
                          </a:solidFill>
                        </a:rPr>
                        <a:t>The score will be invalidated as a misadministration or suppressed</a:t>
                      </a:r>
                    </a:p>
                    <a:p>
                      <a:pPr marL="285750" lvl="1" indent="-285750">
                        <a:lnSpc>
                          <a:spcPct val="100000"/>
                        </a:lnSpc>
                        <a:buFont typeface="Arial" panose="020B0604020202020204" pitchFamily="34" charset="0"/>
                        <a:buChar char="•"/>
                        <a:defRPr/>
                      </a:pPr>
                      <a:r>
                        <a:rPr lang="en-US" dirty="0">
                          <a:solidFill>
                            <a:srgbClr val="000000"/>
                          </a:solidFill>
                        </a:rPr>
                        <a:t>This counts against participation </a:t>
                      </a:r>
                      <a:endParaRPr lang="en-US" sz="1800" dirty="0">
                        <a:solidFill>
                          <a:srgbClr val="000000"/>
                        </a:solidFill>
                      </a:endParaRPr>
                    </a:p>
                  </a:txBody>
                  <a:tcPr/>
                </a:tc>
                <a:extLst>
                  <a:ext uri="{0D108BD9-81ED-4DB2-BD59-A6C34878D82A}">
                    <a16:rowId xmlns:a16="http://schemas.microsoft.com/office/drawing/2014/main" val="1118189252"/>
                  </a:ext>
                </a:extLst>
              </a:tr>
            </a:tbl>
          </a:graphicData>
        </a:graphic>
      </p:graphicFrame>
    </p:spTree>
    <p:extLst>
      <p:ext uri="{BB962C8B-B14F-4D97-AF65-F5344CB8AC3E}">
        <p14:creationId xmlns:p14="http://schemas.microsoft.com/office/powerpoint/2010/main" val="1103856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7E28-D58B-4E62-9CB6-7886B81BF016}"/>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5FB25A80-C652-4D78-A191-19FB0D06AAB1}"/>
              </a:ext>
            </a:extLst>
          </p:cNvPr>
          <p:cNvSpPr>
            <a:spLocks noGrp="1"/>
          </p:cNvSpPr>
          <p:nvPr>
            <p:ph idx="1"/>
          </p:nvPr>
        </p:nvSpPr>
        <p:spPr>
          <a:xfrm>
            <a:off x="628650" y="848549"/>
            <a:ext cx="7886700" cy="5943593"/>
          </a:xfrm>
        </p:spPr>
        <p:txBody>
          <a:bodyPr>
            <a:noAutofit/>
          </a:bodyPr>
          <a:lstStyle/>
          <a:p>
            <a:r>
              <a:rPr lang="en-US" sz="1800" dirty="0">
                <a:effectLst/>
                <a:latin typeface="Calibri" panose="020F0502020204030204" pitchFamily="34" charset="0"/>
                <a:ea typeface="MS PGothic" panose="020B0600070205080204" pitchFamily="34" charset="-128"/>
                <a:cs typeface="Times New Roman" panose="02020603050405020304" pitchFamily="18" charset="0"/>
              </a:rPr>
              <a:t>Any </a:t>
            </a:r>
            <a:r>
              <a:rPr lang="en-US" sz="1800" i="1" dirty="0">
                <a:effectLst/>
                <a:latin typeface="Calibri" panose="020F0502020204030204" pitchFamily="34" charset="0"/>
                <a:ea typeface="MS PGothic" panose="020B0600070205080204" pitchFamily="34" charset="-128"/>
                <a:cs typeface="Times New Roman" panose="02020603050405020304" pitchFamily="18" charset="0"/>
              </a:rPr>
              <a:t>modification</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of the assessment fundamentally changes the assessment’s intended measure and, therefore, is a misadministration resulting in an invalid score</a:t>
            </a:r>
            <a:endParaRPr lang="en-US" sz="1800" dirty="0">
              <a:solidFill>
                <a:prstClr val="black"/>
              </a:solidFill>
            </a:endParaRPr>
          </a:p>
          <a:p>
            <a:r>
              <a:rPr lang="en-US" sz="1800" dirty="0">
                <a:solidFill>
                  <a:prstClr val="black"/>
                </a:solidFill>
              </a:rPr>
              <a:t>Auditory/signed presentation of the ELA or CSLA assessment (i.e., text-to-speech, oral script, signed presentation) is a modification</a:t>
            </a:r>
          </a:p>
          <a:p>
            <a:pPr lvl="1"/>
            <a:r>
              <a:rPr lang="en-US" sz="1800" dirty="0"/>
              <a:t>The 2020 Colorado Academic Standards (CAS) expect students to read (decode a printed or tactile code) and comprehend (make meaning of) literary and informational texts independently and proficiently. In accordance with the full implementation of the 2020 Reading, Writing, and Communicating CAS, CMAS will mirror the standards’ expectation that students combine their phonemic awareness, phonics, vocabulary, and text comprehension reading skills to demonstrate mastery of the 2020 CAS independent reading expectations.</a:t>
            </a:r>
          </a:p>
          <a:p>
            <a:pPr lvl="1"/>
            <a:r>
              <a:rPr lang="en-US" sz="1800" dirty="0"/>
              <a:t>Providing an auditory or signed presentation of printed or </a:t>
            </a:r>
            <a:r>
              <a:rPr lang="en-US" sz="1800" dirty="0" err="1"/>
              <a:t>brailled</a:t>
            </a:r>
            <a:r>
              <a:rPr lang="en-US" sz="1800" dirty="0"/>
              <a:t> text changes the assessment’s focus from reading and comprehension of text to listening and comprehension of text. As such, both presentations are considered modifications.</a:t>
            </a:r>
          </a:p>
          <a:p>
            <a:r>
              <a:rPr lang="en-US" sz="1800" dirty="0">
                <a:solidFill>
                  <a:prstClr val="black"/>
                </a:solidFill>
              </a:rPr>
              <a:t>For additional details, refer to the FAQ document </a:t>
            </a:r>
            <a:r>
              <a:rPr lang="en-US" sz="1800" dirty="0"/>
              <a:t>at </a:t>
            </a:r>
            <a:r>
              <a:rPr lang="en-US" sz="1800" dirty="0">
                <a:solidFill>
                  <a:prstClr val="black"/>
                </a:solidFill>
                <a:hlinkClick r:id="rId2"/>
              </a:rPr>
              <a:t>https://www.cde.state.co.us/assessment/elapolicyqa</a:t>
            </a:r>
            <a:endParaRPr lang="en-US" sz="1800" dirty="0">
              <a:solidFill>
                <a:prstClr val="black"/>
              </a:solidFill>
            </a:endParaRPr>
          </a:p>
        </p:txBody>
      </p:sp>
      <p:sp>
        <p:nvSpPr>
          <p:cNvPr id="4" name="Slide Number Placeholder 3">
            <a:extLst>
              <a:ext uri="{FF2B5EF4-FFF2-40B4-BE49-F238E27FC236}">
                <a16:creationId xmlns:a16="http://schemas.microsoft.com/office/drawing/2014/main" id="{ADBF5AAB-A701-405F-97FD-9C526A1DDFCF}"/>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57336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Autofit/>
          </a:bodyPr>
          <a:lstStyle/>
          <a:p>
            <a:pPr marL="342488" indent="-342488" algn="l">
              <a:buClr>
                <a:schemeClr val="tx1"/>
              </a:buClr>
              <a:buFont typeface="Arial" panose="020B0604020202020204" pitchFamily="34" charset="0"/>
              <a:buChar char="•"/>
              <a:defRPr/>
            </a:pPr>
            <a:r>
              <a:rPr lang="en-US" sz="2000" dirty="0">
                <a:solidFill>
                  <a:schemeClr val="tx1"/>
                </a:solidFill>
              </a:rPr>
              <a:t>A case where a student needs a new accommodation immediately due to unforeseen circumstances </a:t>
            </a:r>
          </a:p>
          <a:p>
            <a:pPr marL="799133" lvl="1" indent="-342488" algn="l">
              <a:buClr>
                <a:schemeClr val="tx1"/>
              </a:buClr>
              <a:buFont typeface="Arial" panose="020B0604020202020204" pitchFamily="34" charset="0"/>
              <a:buChar char="•"/>
              <a:defRPr/>
            </a:pPr>
            <a:r>
              <a:rPr lang="en-US" dirty="0">
                <a:solidFill>
                  <a:schemeClr val="tx1"/>
                </a:solidFill>
              </a:rPr>
              <a:t>Cases could include students who have a recently-fractured limb (e.g., arm, wrist, or shoulder); whose only pair of eyeglasses have broken; or a student returning from a serious or prolonged illness or injury </a:t>
            </a:r>
          </a:p>
          <a:p>
            <a:pPr marL="342488" indent="-342488" algn="l">
              <a:buClr>
                <a:schemeClr val="tx1"/>
              </a:buClr>
              <a:buFont typeface="Arial" panose="020B0604020202020204" pitchFamily="34" charset="0"/>
              <a:buChar char="•"/>
              <a:defRPr/>
            </a:pPr>
            <a:endParaRPr lang="en-US" sz="2000" dirty="0">
              <a:solidFill>
                <a:schemeClr val="tx1"/>
              </a:solidFill>
            </a:endParaRPr>
          </a:p>
          <a:p>
            <a:pPr marL="342488" indent="-342488" algn="l">
              <a:buClr>
                <a:schemeClr val="tx1"/>
              </a:buClr>
              <a:buFont typeface="Arial" panose="020B0604020202020204" pitchFamily="34" charset="0"/>
              <a:buChar char="•"/>
              <a:defRPr/>
            </a:pPr>
            <a:r>
              <a:rPr lang="en-US" sz="2000" dirty="0">
                <a:solidFill>
                  <a:schemeClr val="tx1"/>
                </a:solidFill>
              </a:rPr>
              <a:t>Contact the SAC so the </a:t>
            </a:r>
            <a:r>
              <a:rPr lang="en-US" sz="2000" i="1" dirty="0">
                <a:solidFill>
                  <a:schemeClr val="tx1"/>
                </a:solidFill>
              </a:rPr>
              <a:t>Emergency Accommodation Form</a:t>
            </a:r>
            <a:r>
              <a:rPr lang="en-US" sz="2000" dirty="0">
                <a:solidFill>
                  <a:schemeClr val="tx1"/>
                </a:solidFill>
              </a:rPr>
              <a:t> </a:t>
            </a:r>
            <a:r>
              <a:rPr lang="en-US" sz="2000" i="1" dirty="0">
                <a:solidFill>
                  <a:schemeClr val="tx1"/>
                </a:solidFill>
              </a:rPr>
              <a:t>(</a:t>
            </a:r>
            <a:r>
              <a:rPr lang="en-US" sz="2000" i="1" dirty="0"/>
              <a:t>Procedures Manual Appendix G)</a:t>
            </a:r>
            <a:r>
              <a:rPr lang="en-US" sz="2000" dirty="0"/>
              <a:t> </a:t>
            </a:r>
            <a:r>
              <a:rPr lang="en-US" sz="2000" dirty="0">
                <a:solidFill>
                  <a:schemeClr val="tx1"/>
                </a:solidFill>
              </a:rPr>
              <a:t>can be completed, and the appropriate steps can be taken to provide the accommodation </a:t>
            </a:r>
          </a:p>
          <a:p>
            <a:pPr marL="342488" indent="-342488" algn="l">
              <a:buClr>
                <a:schemeClr val="tx1"/>
              </a:buClr>
              <a:buFont typeface="Arial" panose="020B0604020202020204" pitchFamily="34" charset="0"/>
              <a:buChar char="•"/>
              <a:defRPr/>
            </a:pPr>
            <a:endParaRPr lang="en-US" sz="2180" dirty="0">
              <a:solidFill>
                <a:schemeClr val="tx1"/>
              </a:solidFill>
            </a:endParaRP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5150D908-AC06-465D-8A17-3D5A5D461CCF}" type="slidenum">
              <a:rPr lang="en-US" smtClean="0"/>
              <a:pPr>
                <a:defRPr/>
              </a:pPr>
              <a:t>35</a:t>
            </a:fld>
            <a:endParaRPr lang="en-US" dirty="0"/>
          </a:p>
        </p:txBody>
      </p:sp>
      <p:sp>
        <p:nvSpPr>
          <p:cNvPr id="2" name="Title 1"/>
          <p:cNvSpPr>
            <a:spLocks noGrp="1"/>
          </p:cNvSpPr>
          <p:nvPr>
            <p:ph type="title"/>
          </p:nvPr>
        </p:nvSpPr>
        <p:spPr/>
        <p:txBody>
          <a:bodyPr/>
          <a:lstStyle/>
          <a:p>
            <a:r>
              <a:rPr lang="en-US" dirty="0"/>
              <a:t>Emergency Accommodation</a:t>
            </a:r>
          </a:p>
        </p:txBody>
      </p:sp>
    </p:spTree>
    <p:custDataLst>
      <p:tags r:id="rId1"/>
    </p:custDataLst>
    <p:extLst>
      <p:ext uri="{BB962C8B-B14F-4D97-AF65-F5344CB8AC3E}">
        <p14:creationId xmlns:p14="http://schemas.microsoft.com/office/powerpoint/2010/main" val="180988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CSLA Accommodated Form</a:t>
            </a:r>
          </a:p>
        </p:txBody>
      </p:sp>
      <p:sp>
        <p:nvSpPr>
          <p:cNvPr id="2" name="Content Placeholder 1"/>
          <p:cNvSpPr>
            <a:spLocks noGrp="1"/>
          </p:cNvSpPr>
          <p:nvPr>
            <p:ph idx="1"/>
          </p:nvPr>
        </p:nvSpPr>
        <p:spPr/>
        <p:txBody>
          <a:bodyPr>
            <a:normAutofit/>
          </a:bodyPr>
          <a:lstStyle/>
          <a:p>
            <a:pPr marL="342900" indent="-342900">
              <a:buClrTx/>
              <a:buFont typeface="Arial" panose="020B0604020202020204" pitchFamily="34" charset="0"/>
              <a:buChar char="•"/>
            </a:pPr>
            <a:r>
              <a:rPr lang="en-US" dirty="0"/>
              <a:t>Colorado Spanish Language Arts (CSLA) is a paper/pencil language arts accommodated form</a:t>
            </a:r>
          </a:p>
          <a:p>
            <a:pPr marL="1028700" lvl="1" indent="-342900"/>
            <a:r>
              <a:rPr lang="en-US" dirty="0"/>
              <a:t>Available for eligible 3</a:t>
            </a:r>
            <a:r>
              <a:rPr lang="en-US" baseline="30000" dirty="0"/>
              <a:t>rd</a:t>
            </a:r>
            <a:r>
              <a:rPr lang="en-US" dirty="0"/>
              <a:t> and 4</a:t>
            </a:r>
            <a:r>
              <a:rPr lang="en-US" baseline="30000" dirty="0"/>
              <a:t>th</a:t>
            </a:r>
            <a:r>
              <a:rPr lang="en-US" dirty="0"/>
              <a:t> grade students who are multilingual learners</a:t>
            </a:r>
          </a:p>
          <a:p>
            <a:pPr marL="1028700" lvl="1" indent="-342900"/>
            <a:r>
              <a:rPr lang="en-US" dirty="0"/>
              <a:t>Administered </a:t>
            </a:r>
            <a:r>
              <a:rPr lang="en-US" i="1" dirty="0"/>
              <a:t>in place of </a:t>
            </a:r>
            <a:r>
              <a:rPr lang="en-US" dirty="0"/>
              <a:t>ELA</a:t>
            </a:r>
          </a:p>
          <a:p>
            <a:pPr marL="1028700" lvl="1" indent="-342900"/>
            <a:r>
              <a:rPr lang="en-US" dirty="0"/>
              <a:t>These students may need to take the math assessment in Spanish</a:t>
            </a:r>
          </a:p>
          <a:p>
            <a:pPr>
              <a:buClrTx/>
            </a:pPr>
            <a:endParaRPr lang="en-US" dirty="0"/>
          </a:p>
          <a:p>
            <a:pPr>
              <a:buClrTx/>
            </a:pPr>
            <a:endParaRPr lang="en-US"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36</a:t>
            </a:fld>
            <a:endParaRPr lang="en-US" dirty="0"/>
          </a:p>
        </p:txBody>
      </p:sp>
    </p:spTree>
    <p:extLst>
      <p:ext uri="{BB962C8B-B14F-4D97-AF65-F5344CB8AC3E}">
        <p14:creationId xmlns:p14="http://schemas.microsoft.com/office/powerpoint/2010/main" val="13920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93" y="254514"/>
            <a:ext cx="8370983" cy="756418"/>
          </a:xfrm>
        </p:spPr>
        <p:txBody>
          <a:bodyPr>
            <a:noAutofit/>
          </a:bodyPr>
          <a:lstStyle/>
          <a:p>
            <a:r>
              <a:rPr lang="en-US" dirty="0"/>
              <a:t>Accessibility Features and Accommodations</a:t>
            </a:r>
          </a:p>
        </p:txBody>
      </p:sp>
      <p:sp>
        <p:nvSpPr>
          <p:cNvPr id="5" name="Content Placeholder 4"/>
          <p:cNvSpPr>
            <a:spLocks noGrp="1"/>
          </p:cNvSpPr>
          <p:nvPr>
            <p:ph idx="1"/>
          </p:nvPr>
        </p:nvSpPr>
        <p:spPr>
          <a:xfrm>
            <a:off x="628650" y="1463040"/>
            <a:ext cx="7886700" cy="4869394"/>
          </a:xfrm>
        </p:spPr>
        <p:txBody>
          <a:bodyPr vert="horz" lIns="89417" tIns="44740" rIns="89417" bIns="44740" rtlCol="0">
            <a:normAutofit/>
          </a:bodyPr>
          <a:lstStyle/>
          <a:p>
            <a:pPr>
              <a:buClrTx/>
            </a:pPr>
            <a:r>
              <a:rPr lang="en-US" sz="2200" dirty="0"/>
              <a:t>If administering the following accessibility features or accommodations, ensure training is received </a:t>
            </a:r>
            <a:r>
              <a:rPr lang="en-US" sz="2200" u="sng" dirty="0"/>
              <a:t>this school year</a:t>
            </a:r>
            <a:r>
              <a:rPr lang="en-US" sz="2200" dirty="0"/>
              <a:t>:  </a:t>
            </a:r>
          </a:p>
          <a:p>
            <a:pPr marL="342900" indent="-342900">
              <a:buClrTx/>
              <a:buFont typeface="Arial" panose="020B0604020202020204" pitchFamily="34" charset="0"/>
              <a:buChar char="•"/>
            </a:pPr>
            <a:endParaRPr lang="en-US" sz="1900" dirty="0"/>
          </a:p>
          <a:p>
            <a:pPr marL="800100" lvl="1" indent="-342900"/>
            <a:r>
              <a:rPr lang="en-US" sz="1900" dirty="0"/>
              <a:t>Auditory/Signed Presentation (Auditory/Signer Script)</a:t>
            </a:r>
          </a:p>
          <a:p>
            <a:pPr lvl="2"/>
            <a:r>
              <a:rPr lang="en-US" sz="1900" dirty="0"/>
              <a:t>Math and science</a:t>
            </a:r>
          </a:p>
          <a:p>
            <a:pPr lvl="3"/>
            <a:r>
              <a:rPr lang="en-US" sz="1900" dirty="0"/>
              <a:t>English auditory presentation script – accessibility feature</a:t>
            </a:r>
          </a:p>
          <a:p>
            <a:pPr lvl="3"/>
            <a:r>
              <a:rPr lang="en-US" sz="1900" dirty="0"/>
              <a:t>Spanish auditory presentation script – accessibility feature</a:t>
            </a:r>
          </a:p>
          <a:p>
            <a:pPr lvl="3"/>
            <a:r>
              <a:rPr lang="en-US" sz="1900" dirty="0"/>
              <a:t>Script for translation into a language other than English or Spanish, including signed presentation – accommodation</a:t>
            </a:r>
          </a:p>
          <a:p>
            <a:pPr marL="800100" lvl="1" indent="-342900"/>
            <a:r>
              <a:rPr lang="en-US" sz="1900" dirty="0"/>
              <a:t>Scribe</a:t>
            </a:r>
          </a:p>
          <a:p>
            <a:pPr lvl="2"/>
            <a:r>
              <a:rPr lang="en-US" sz="1900" dirty="0"/>
              <a:t>ELA constructed response – unique accommodation requiring a CDE-approved UAR</a:t>
            </a:r>
          </a:p>
          <a:p>
            <a:pPr lvl="2"/>
            <a:r>
              <a:rPr lang="en-US" sz="1900" dirty="0"/>
              <a:t>ELA selected response – accommodation</a:t>
            </a:r>
          </a:p>
          <a:p>
            <a:pPr lvl="2"/>
            <a:r>
              <a:rPr lang="en-US" sz="1900" dirty="0"/>
              <a:t>Math and science – accommodation</a:t>
            </a:r>
          </a:p>
          <a:p>
            <a:pPr lvl="1"/>
            <a:endParaRPr lang="en-US"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1496027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DD8D-E441-4C1E-A113-2D89144D5F06}"/>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EA2FF386-8867-4A96-92D0-6B0C95D0B958}"/>
              </a:ext>
            </a:extLst>
          </p:cNvPr>
          <p:cNvSpPr>
            <a:spLocks noGrp="1"/>
          </p:cNvSpPr>
          <p:nvPr>
            <p:ph idx="1"/>
          </p:nvPr>
        </p:nvSpPr>
        <p:spPr/>
        <p:txBody>
          <a:bodyPr/>
          <a:lstStyle/>
          <a:p>
            <a:pPr marL="0" indent="0">
              <a:buNone/>
              <a:defRPr/>
            </a:pPr>
            <a:r>
              <a:rPr lang="en-US" b="1" dirty="0"/>
              <a:t>PBT Transcription</a:t>
            </a:r>
            <a:endParaRPr lang="en-US" b="1" strike="sngStrike" dirty="0"/>
          </a:p>
          <a:p>
            <a:pPr marL="233363" indent="-233363">
              <a:buClr>
                <a:prstClr val="black"/>
              </a:buClr>
              <a:defRPr/>
            </a:pPr>
            <a:r>
              <a:rPr lang="en-US" dirty="0">
                <a:solidFill>
                  <a:prstClr val="black"/>
                </a:solidFill>
              </a:rPr>
              <a:t>Requires presence of at least </a:t>
            </a:r>
            <a:r>
              <a:rPr lang="en-US" b="1" dirty="0">
                <a:solidFill>
                  <a:prstClr val="black"/>
                </a:solidFill>
              </a:rPr>
              <a:t>two individuals </a:t>
            </a:r>
            <a:r>
              <a:rPr lang="en-US" dirty="0">
                <a:solidFill>
                  <a:prstClr val="black"/>
                </a:solidFill>
              </a:rPr>
              <a:t>during transcription 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defRPr/>
            </a:pPr>
            <a:r>
              <a:rPr lang="en-US" dirty="0">
                <a:solidFill>
                  <a:prstClr val="black"/>
                </a:solidFill>
              </a:rPr>
              <a:t>Transcribe the student’s responses verbatim into the standard print test book</a:t>
            </a:r>
          </a:p>
          <a:p>
            <a:pPr lvl="1">
              <a:buClr>
                <a:prstClr val="black"/>
              </a:buClr>
              <a:defRPr/>
            </a:pPr>
            <a:r>
              <a:rPr lang="en-US" dirty="0">
                <a:solidFill>
                  <a:prstClr val="black"/>
                </a:solidFill>
              </a:rPr>
              <a:t>Note for braille transcription: Only a braille certified Test Administrator may transcribe student responses</a:t>
            </a:r>
          </a:p>
          <a:p>
            <a:pPr marL="233363" indent="-233363">
              <a:buClr>
                <a:prstClr val="black"/>
              </a:buClr>
              <a:defRPr/>
            </a:pPr>
            <a:r>
              <a:rPr lang="en-US" dirty="0">
                <a:solidFill>
                  <a:prstClr val="black"/>
                </a:solidFill>
              </a:rPr>
              <a:t>After transcription, shred any responses printed from an assistive technology device</a:t>
            </a:r>
          </a:p>
          <a:p>
            <a:pPr lvl="1">
              <a:buClr>
                <a:prstClr val="black"/>
              </a:buClr>
              <a:defRPr/>
            </a:pPr>
            <a:r>
              <a:rPr lang="en-US" dirty="0">
                <a:solidFill>
                  <a:prstClr val="black"/>
                </a:solidFill>
              </a:rPr>
              <a:t>Complete the </a:t>
            </a:r>
            <a:r>
              <a:rPr lang="en-US" i="1" dirty="0"/>
              <a:t>Secure Data Removal</a:t>
            </a:r>
            <a:r>
              <a:rPr lang="en-US" i="1" dirty="0">
                <a:solidFill>
                  <a:prstClr val="black"/>
                </a:solidFill>
              </a:rPr>
              <a:t> </a:t>
            </a:r>
            <a:r>
              <a:rPr lang="en-US" dirty="0">
                <a:solidFill>
                  <a:prstClr val="black"/>
                </a:solidFill>
              </a:rPr>
              <a:t>form (</a:t>
            </a:r>
            <a:r>
              <a:rPr lang="en-US" i="1" dirty="0">
                <a:solidFill>
                  <a:prstClr val="black"/>
                </a:solidFill>
              </a:rPr>
              <a:t>Procedures Manual Appendix G</a:t>
            </a:r>
            <a:r>
              <a:rPr lang="en-US" dirty="0">
                <a:solidFill>
                  <a:prstClr val="black"/>
                </a:solidFill>
              </a:rPr>
              <a:t>)</a:t>
            </a:r>
          </a:p>
          <a:p>
            <a:endParaRPr lang="en-US" dirty="0"/>
          </a:p>
        </p:txBody>
      </p:sp>
      <p:sp>
        <p:nvSpPr>
          <p:cNvPr id="4" name="Slide Number Placeholder 3">
            <a:extLst>
              <a:ext uri="{FF2B5EF4-FFF2-40B4-BE49-F238E27FC236}">
                <a16:creationId xmlns:a16="http://schemas.microsoft.com/office/drawing/2014/main" id="{B2EC6C3F-CE8F-400C-BA98-B093F14115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p:cNvSpPr txBox="1"/>
          <p:nvPr/>
        </p:nvSpPr>
        <p:spPr>
          <a:xfrm>
            <a:off x="1773475" y="5503549"/>
            <a:ext cx="5591520" cy="1200329"/>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Refer to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Transcription Guidelines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Section 6.1.6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Procedures Manual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https://www.cde.state.co.us/assessment/cmas_coalt_proceduresmanual_section6#page=37</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499900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for Medical Monitoring</a:t>
            </a:r>
          </a:p>
        </p:txBody>
      </p:sp>
      <p:sp>
        <p:nvSpPr>
          <p:cNvPr id="2" name="Content Placeholder 1"/>
          <p:cNvSpPr>
            <a:spLocks noGrp="1"/>
          </p:cNvSpPr>
          <p:nvPr>
            <p:ph idx="1"/>
          </p:nvPr>
        </p:nvSpPr>
        <p:spPr/>
        <p:txBody>
          <a:bodyPr>
            <a:normAutofit/>
          </a:bodyPr>
          <a:lstStyle/>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Students who use a phone, tablet, or other device to monitor a medical condition may have the device in the testing room</a:t>
            </a:r>
          </a:p>
          <a:p>
            <a:pPr marL="800100" lvl="1" indent="-342900" fontAlgn="base">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spcBef>
                <a:spcPct val="0"/>
              </a:spcBef>
              <a:spcAft>
                <a:spcPct val="0"/>
              </a:spcAft>
              <a:defRPr/>
            </a:pPr>
            <a:r>
              <a:rPr lang="en-US" sz="2200" kern="0" dirty="0">
                <a:solidFill>
                  <a:prstClr val="black"/>
                </a:solidFill>
                <a:ea typeface="ＭＳ Ｐゴシック" pitchFamily="34" charset="-128"/>
              </a:rPr>
              <a:t>Follow the district’s plan for use of these devices:</a:t>
            </a:r>
          </a:p>
          <a:p>
            <a:pPr marL="1257300" lvl="2" indent="-342900" fontAlgn="base">
              <a:spcBef>
                <a:spcPct val="0"/>
              </a:spcBef>
              <a:spcAft>
                <a:spcPct val="0"/>
              </a:spcAft>
              <a:defRPr/>
            </a:pPr>
            <a:r>
              <a:rPr lang="en-US" sz="2000" kern="0" dirty="0">
                <a:solidFill>
                  <a:srgbClr val="FF0000"/>
                </a:solidFill>
                <a:ea typeface="ＭＳ Ｐゴシック" pitchFamily="34" charset="-128"/>
              </a:rPr>
              <a:t>Where the device is located and who has control of the device</a:t>
            </a:r>
          </a:p>
          <a:p>
            <a:pPr marL="1714500" lvl="3" indent="-342900" fontAlgn="base">
              <a:spcBef>
                <a:spcPct val="0"/>
              </a:spcBef>
              <a:spcAft>
                <a:spcPct val="0"/>
              </a:spcAft>
              <a:defRPr/>
            </a:pPr>
            <a:r>
              <a:rPr lang="en-US" sz="1800" kern="0" dirty="0">
                <a:solidFill>
                  <a:srgbClr val="FF0000"/>
                </a:solidFill>
                <a:ea typeface="ＭＳ Ｐゴシック" pitchFamily="34" charset="-128"/>
              </a:rPr>
              <a:t>If the student has control, the device must be visible at all times and may not be used for any other purpose</a:t>
            </a:r>
          </a:p>
          <a:p>
            <a:pPr marL="1257300" lvl="2" indent="-342900" fontAlgn="base">
              <a:spcBef>
                <a:spcPct val="0"/>
              </a:spcBef>
              <a:spcAft>
                <a:spcPct val="0"/>
              </a:spcAft>
              <a:defRPr/>
            </a:pPr>
            <a:r>
              <a:rPr lang="en-US" sz="2000" kern="0" dirty="0">
                <a:solidFill>
                  <a:srgbClr val="FF0000"/>
                </a:solidFill>
                <a:ea typeface="ＭＳ Ｐゴシック" pitchFamily="34" charset="-128"/>
              </a:rPr>
              <a:t>Procedures for if/when the device alerts and what action is necessary</a:t>
            </a:r>
          </a:p>
          <a:p>
            <a:pPr marL="800100" lvl="1" indent="-342900" fontAlgn="base">
              <a:spcBef>
                <a:spcPct val="0"/>
              </a:spcBef>
              <a:spcAft>
                <a:spcPct val="0"/>
              </a:spcAft>
              <a:defRPr/>
            </a:pPr>
            <a:r>
              <a:rPr lang="en-US" sz="2200" kern="0" dirty="0">
                <a:solidFill>
                  <a:prstClr val="black"/>
                </a:solidFill>
                <a:ea typeface="ＭＳ Ｐゴシック" pitchFamily="34" charset="-128"/>
              </a:rPr>
              <a:t>If the student must leave the testing environment, follow procedures in the TAM for students who become ill</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64221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Topics</a:t>
            </a:r>
          </a:p>
        </p:txBody>
      </p:sp>
      <p:sp>
        <p:nvSpPr>
          <p:cNvPr id="5" name="Content Placeholder 4"/>
          <p:cNvSpPr>
            <a:spLocks noGrp="1"/>
          </p:cNvSpPr>
          <p:nvPr>
            <p:ph idx="1"/>
          </p:nvPr>
        </p:nvSpPr>
        <p:spPr/>
        <p:txBody>
          <a:bodyPr/>
          <a:lstStyle/>
          <a:p>
            <a:pPr marL="448503" indent="-448503">
              <a:spcBef>
                <a:spcPts val="300"/>
              </a:spcBef>
              <a:spcAft>
                <a:spcPts val="300"/>
              </a:spcAft>
              <a:buClrTx/>
              <a:buSzPct val="125000"/>
              <a:buFont typeface="Arial" panose="020B0604020202020204" pitchFamily="34" charset="0"/>
              <a:buChar char="•"/>
              <a:defRPr/>
            </a:pPr>
            <a:r>
              <a:rPr lang="en-US" dirty="0"/>
              <a:t>CMAS Administration Overview</a:t>
            </a:r>
          </a:p>
          <a:p>
            <a:pPr marL="448503" indent="-448503">
              <a:spcBef>
                <a:spcPts val="300"/>
              </a:spcBef>
              <a:spcAft>
                <a:spcPts val="300"/>
              </a:spcAft>
              <a:buClrTx/>
              <a:buSzPct val="125000"/>
              <a:buFont typeface="Arial" panose="020B0604020202020204" pitchFamily="34" charset="0"/>
              <a:buChar char="•"/>
              <a:defRPr/>
            </a:pPr>
            <a:r>
              <a:rPr lang="en-US" dirty="0"/>
              <a:t>Testing Schedule</a:t>
            </a:r>
          </a:p>
          <a:p>
            <a:pPr marL="448503" indent="-448503">
              <a:spcBef>
                <a:spcPts val="300"/>
              </a:spcBef>
              <a:spcAft>
                <a:spcPts val="300"/>
              </a:spcAft>
              <a:buClrTx/>
              <a:buSzPct val="125000"/>
              <a:buFont typeface="Arial" panose="020B0604020202020204" pitchFamily="34" charset="0"/>
              <a:buChar char="•"/>
              <a:defRPr/>
            </a:pPr>
            <a:r>
              <a:rPr lang="en-US" dirty="0"/>
              <a:t>Administration Policies and Testing Security</a:t>
            </a:r>
          </a:p>
          <a:p>
            <a:pPr marL="448503" indent="-448503">
              <a:spcBef>
                <a:spcPts val="300"/>
              </a:spcBef>
              <a:spcAft>
                <a:spcPts val="300"/>
              </a:spcAft>
              <a:buClrTx/>
              <a:buSzPct val="125000"/>
              <a:buFont typeface="Arial" panose="020B0604020202020204" pitchFamily="34" charset="0"/>
              <a:buChar char="•"/>
              <a:defRPr/>
            </a:pPr>
            <a:r>
              <a:rPr lang="en-US" dirty="0"/>
              <a:t>Tasks to Complete Before Testing</a:t>
            </a:r>
          </a:p>
          <a:p>
            <a:pPr marL="448503" indent="-448503">
              <a:spcBef>
                <a:spcPts val="300"/>
              </a:spcBef>
              <a:spcAft>
                <a:spcPts val="300"/>
              </a:spcAft>
              <a:buClrTx/>
              <a:buSzPct val="125000"/>
              <a:buFont typeface="Arial" panose="020B0604020202020204" pitchFamily="34" charset="0"/>
              <a:buChar char="•"/>
              <a:defRPr/>
            </a:pPr>
            <a:r>
              <a:rPr lang="en-US" dirty="0"/>
              <a:t>Tasks to Complete During Testing</a:t>
            </a:r>
          </a:p>
          <a:p>
            <a:pPr marL="448503" indent="-448503">
              <a:spcBef>
                <a:spcPts val="300"/>
              </a:spcBef>
              <a:spcAft>
                <a:spcPts val="300"/>
              </a:spcAft>
              <a:buClrTx/>
              <a:buSzPct val="125000"/>
              <a:buFont typeface="Arial" panose="020B0604020202020204" pitchFamily="34" charset="0"/>
              <a:buChar char="•"/>
              <a:defRPr/>
            </a:pPr>
            <a:r>
              <a:rPr lang="en-US" dirty="0"/>
              <a:t>Tasks to Complete After Testing</a:t>
            </a:r>
          </a:p>
          <a:p>
            <a:pPr marL="448503" indent="-448503">
              <a:spcBef>
                <a:spcPts val="300"/>
              </a:spcBef>
              <a:spcAft>
                <a:spcPts val="300"/>
              </a:spcAft>
              <a:buClrTx/>
              <a:buSzPct val="125000"/>
              <a:buFont typeface="Arial" panose="020B0604020202020204" pitchFamily="34" charset="0"/>
              <a:buChar char="•"/>
              <a:defRPr/>
            </a:pPr>
            <a:r>
              <a:rPr lang="en-US" dirty="0"/>
              <a:t>Resources and Support</a:t>
            </a:r>
          </a:p>
        </p:txBody>
      </p:sp>
      <p:sp>
        <p:nvSpPr>
          <p:cNvPr id="4" name="Title 1"/>
          <p:cNvSpPr txBox="1">
            <a:spLocks/>
          </p:cNvSpPr>
          <p:nvPr/>
        </p:nvSpPr>
        <p:spPr>
          <a:xfrm>
            <a:off x="2819401" y="1814"/>
            <a:ext cx="6324600" cy="1218555"/>
          </a:xfrm>
          <a:prstGeom prst="rect">
            <a:avLst/>
          </a:prstGeom>
        </p:spPr>
        <p:txBody>
          <a:bodyPr lIns="88192" tIns="44100" rIns="88192" bIns="4410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sz="4430" b="1" dirty="0">
              <a:solidFill>
                <a:prstClr val="black"/>
              </a:solidFill>
            </a:endParaRP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a:t>
            </a:fld>
            <a:endParaRPr lang="en-US" dirty="0"/>
          </a:p>
        </p:txBody>
      </p:sp>
    </p:spTree>
    <p:custDataLst>
      <p:tags r:id="rId1"/>
    </p:custDataLst>
    <p:extLst>
      <p:ext uri="{BB962C8B-B14F-4D97-AF65-F5344CB8AC3E}">
        <p14:creationId xmlns:p14="http://schemas.microsoft.com/office/powerpoint/2010/main" val="428447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bwMode="auto">
          <a:xfrm>
            <a:off x="628650" y="1463039"/>
            <a:ext cx="7886700" cy="4893311"/>
          </a:xfrm>
          <a:noFill/>
          <a:ln>
            <a:miter lim="800000"/>
            <a:headEnd/>
            <a:tailEnd/>
          </a:ln>
        </p:spPr>
        <p:txBody>
          <a:bodyPr vert="horz" wrap="square" lIns="89939" tIns="44999" rIns="89939" bIns="44999" numCol="1" rtlCol="0" anchor="t" anchorCtr="0" compatLnSpc="1">
            <a:prstTxWarp prst="textNoShape">
              <a:avLst/>
            </a:prstTxWarp>
            <a:normAutofit/>
          </a:bodyPr>
          <a:lstStyle/>
          <a:p>
            <a:pPr marL="342900" indent="-342900">
              <a:buClr>
                <a:schemeClr val="tx1"/>
              </a:buClr>
              <a:buFont typeface="Arial" panose="020B0604020202020204" pitchFamily="34" charset="0"/>
              <a:buChar char="•"/>
            </a:pPr>
            <a:r>
              <a:rPr lang="en-US" sz="2000" dirty="0">
                <a:solidFill>
                  <a:srgbClr val="000000"/>
                </a:solidFill>
              </a:rPr>
              <a:t>Document any movement of secure materials before, during, and after testing</a:t>
            </a:r>
          </a:p>
          <a:p>
            <a:pPr marL="342900" indent="-342900">
              <a:buClr>
                <a:schemeClr val="tx1"/>
              </a:buClr>
              <a:buFont typeface="Arial" panose="020B0604020202020204" pitchFamily="34" charset="0"/>
              <a:buChar char="•"/>
            </a:pPr>
            <a:r>
              <a:rPr lang="en-US" sz="2000" dirty="0"/>
              <a:t>Sign/complete the</a:t>
            </a:r>
            <a:r>
              <a:rPr lang="en-US" sz="2000" dirty="0">
                <a:solidFill>
                  <a:schemeClr val="accent3">
                    <a:lumMod val="75000"/>
                  </a:schemeClr>
                </a:solidFill>
              </a:rPr>
              <a:t> </a:t>
            </a:r>
            <a:r>
              <a:rPr lang="en-US" sz="2000" dirty="0"/>
              <a:t>chain-of-custody form when checking materials out/in</a:t>
            </a:r>
          </a:p>
          <a:p>
            <a:pPr marL="342900" indent="-342900">
              <a:buClr>
                <a:schemeClr val="tx1"/>
              </a:buClr>
              <a:buFont typeface="Arial" panose="020B0604020202020204" pitchFamily="34" charset="0"/>
              <a:buChar char="•"/>
            </a:pPr>
            <a:r>
              <a:rPr lang="en-US" sz="2000" dirty="0">
                <a:solidFill>
                  <a:srgbClr val="000000"/>
                </a:solidFill>
              </a:rPr>
              <a:t>Receive materials (e.g., test books, scratch paper, auditory/signed presentation scripts) from SAC only on the day of testing</a:t>
            </a:r>
          </a:p>
          <a:p>
            <a:pPr marL="342900" indent="-342900">
              <a:buClr>
                <a:schemeClr val="tx1"/>
              </a:buClr>
              <a:buFont typeface="Arial" panose="020B0604020202020204" pitchFamily="34" charset="0"/>
              <a:buChar char="•"/>
            </a:pPr>
            <a:r>
              <a:rPr lang="en-US" sz="2000" dirty="0">
                <a:solidFill>
                  <a:srgbClr val="000000"/>
                </a:solidFill>
              </a:rPr>
              <a:t>Receive </a:t>
            </a:r>
            <a:r>
              <a:rPr lang="en-US" sz="2000" b="1" u="sng" dirty="0">
                <a:solidFill>
                  <a:srgbClr val="000000"/>
                </a:solidFill>
              </a:rPr>
              <a:t>only</a:t>
            </a:r>
            <a:r>
              <a:rPr lang="en-US" sz="2000" dirty="0">
                <a:solidFill>
                  <a:srgbClr val="000000"/>
                </a:solidFill>
              </a:rPr>
              <a:t> the content area and grade level being assessed at that time</a:t>
            </a:r>
          </a:p>
          <a:p>
            <a:pPr marL="342900" indent="-342900">
              <a:buClr>
                <a:schemeClr val="tx1"/>
              </a:buClr>
              <a:buFont typeface="Arial" panose="020B0604020202020204" pitchFamily="34" charset="0"/>
              <a:buChar char="•"/>
            </a:pPr>
            <a:r>
              <a:rPr lang="en-US" sz="2000" dirty="0">
                <a:solidFill>
                  <a:srgbClr val="000000"/>
                </a:solidFill>
              </a:rPr>
              <a:t>At the end of the testing session, return all materials to the designated secure location</a:t>
            </a:r>
          </a:p>
          <a:p>
            <a:pPr marL="342900" indent="-342900">
              <a:buClr>
                <a:schemeClr val="tx1"/>
              </a:buClr>
              <a:buFont typeface="Arial" panose="020B0604020202020204" pitchFamily="34" charset="0"/>
              <a:buChar char="•"/>
            </a:pPr>
            <a:r>
              <a:rPr lang="en-US" sz="2000" dirty="0">
                <a:solidFill>
                  <a:srgbClr val="000000"/>
                </a:solidFill>
              </a:rPr>
              <a:t>Materials must not be stored in classrooms</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40</a:t>
            </a:fld>
            <a:endParaRPr lang="en-US" dirty="0"/>
          </a:p>
        </p:txBody>
      </p:sp>
      <p:sp>
        <p:nvSpPr>
          <p:cNvPr id="2" name="Title 1"/>
          <p:cNvSpPr>
            <a:spLocks noGrp="1"/>
          </p:cNvSpPr>
          <p:nvPr>
            <p:ph type="title"/>
          </p:nvPr>
        </p:nvSpPr>
        <p:spPr/>
        <p:txBody>
          <a:bodyPr/>
          <a:lstStyle/>
          <a:p>
            <a:r>
              <a:rPr lang="en-US" dirty="0"/>
              <a:t>Chain of Custody</a:t>
            </a:r>
          </a:p>
        </p:txBody>
      </p:sp>
    </p:spTree>
    <p:extLst>
      <p:ext uri="{BB962C8B-B14F-4D97-AF65-F5344CB8AC3E}">
        <p14:creationId xmlns:p14="http://schemas.microsoft.com/office/powerpoint/2010/main" val="3148866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1" y="6246910"/>
            <a:ext cx="1905000" cy="456958"/>
          </a:xfrm>
          <a:prstGeom prst="rect">
            <a:avLst/>
          </a:prstGeom>
          <a:noFill/>
          <a:ln w="12700">
            <a:noFill/>
            <a:miter lim="800000"/>
            <a:headEnd/>
            <a:tailEnd/>
          </a:ln>
        </p:spPr>
        <p:txBody>
          <a:bodyPr wrap="none" lIns="89939" tIns="44999" rIns="89939" bIns="44999" anchor="ctr"/>
          <a:lstStyle/>
          <a:p>
            <a:endParaRPr lang="en-US" sz="1266" dirty="0">
              <a:solidFill>
                <a:prstClr val="black"/>
              </a:solidFill>
            </a:endParaRPr>
          </a:p>
        </p:txBody>
      </p:sp>
      <p:sp>
        <p:nvSpPr>
          <p:cNvPr id="49156" name="Rectangle 3"/>
          <p:cNvSpPr>
            <a:spLocks noGrp="1" noChangeArrowheads="1"/>
          </p:cNvSpPr>
          <p:nvPr>
            <p:ph idx="1"/>
          </p:nvPr>
        </p:nvSpPr>
        <p:spPr bwMode="auto">
          <a:xfrm>
            <a:off x="628650" y="1463039"/>
            <a:ext cx="7886700" cy="4893312"/>
          </a:xfrm>
          <a:noFill/>
          <a:ln w="12700">
            <a:miter lim="800000"/>
            <a:headEnd/>
            <a:tailEnd/>
          </a:ln>
        </p:spPr>
        <p:txBody>
          <a:bodyPr vert="horz" wrap="square" lIns="89022" tIns="43735" rIns="89022" bIns="43735" numCol="1" rtlCol="0" anchor="t" anchorCtr="0" compatLnSpc="1">
            <a:prstTxWarp prst="textNoShape">
              <a:avLst/>
            </a:prstTxWarp>
            <a:normAutofit/>
          </a:bodyPr>
          <a:lstStyle/>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solidFill>
                  <a:srgbClr val="000000"/>
                </a:solidFill>
              </a:rPr>
              <a:t>All test materials </a:t>
            </a:r>
            <a:r>
              <a:rPr lang="en-US" sz="2000" b="1" dirty="0">
                <a:solidFill>
                  <a:srgbClr val="000000"/>
                </a:solidFill>
              </a:rPr>
              <a:t>must be secured</a:t>
            </a:r>
            <a:r>
              <a:rPr lang="en-US" sz="2000" dirty="0">
                <a:solidFill>
                  <a:srgbClr val="000000"/>
                </a:solidFill>
              </a:rPr>
              <a:t> while in the Test Administrator’s possession</a:t>
            </a:r>
          </a:p>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solidFill>
                  <a:srgbClr val="000000"/>
                </a:solidFill>
              </a:rPr>
              <a:t>No duplication of secure materials is permissible</a:t>
            </a:r>
          </a:p>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solidFill>
                  <a:srgbClr val="000000"/>
                </a:solidFill>
              </a:rPr>
              <a:t>No cell phones or other communication, reproduction or recording devices are allowed during test sessions unless required for accessibility</a:t>
            </a:r>
          </a:p>
          <a:p>
            <a:pPr marL="971550" lvl="1" indent="-285750">
              <a:lnSpc>
                <a:spcPct val="120000"/>
              </a:lnSpc>
              <a:spcBef>
                <a:spcPct val="0"/>
              </a:spcBef>
              <a:spcAft>
                <a:spcPct val="40000"/>
              </a:spcAft>
              <a:buClr>
                <a:schemeClr val="tx1"/>
              </a:buClr>
            </a:pPr>
            <a:r>
              <a:rPr lang="en-US" sz="1800" dirty="0"/>
              <a:t>Students should be aware that cell phones or other electronic devices are prohibited. Students who are found with electronic devices in their possession during testing (including if they have finished testing but other students have not) or during a break </a:t>
            </a:r>
            <a:r>
              <a:rPr lang="en-US" sz="1800" b="1" dirty="0"/>
              <a:t>may lead to the invalidation of not only their test, but to the invalidation of others’ tests as well</a:t>
            </a:r>
            <a:r>
              <a:rPr lang="en-US" sz="1800" dirty="0"/>
              <a:t>.</a:t>
            </a:r>
          </a:p>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t>All individuals are strictly prohibited from taking photos of test books and all other secure test materials</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41</a:t>
            </a:fld>
            <a:endParaRPr lang="en-US" dirty="0"/>
          </a:p>
        </p:txBody>
      </p:sp>
      <p:sp>
        <p:nvSpPr>
          <p:cNvPr id="2" name="Title 1"/>
          <p:cNvSpPr>
            <a:spLocks noGrp="1"/>
          </p:cNvSpPr>
          <p:nvPr>
            <p:ph type="title"/>
          </p:nvPr>
        </p:nvSpPr>
        <p:spPr>
          <a:xfrm>
            <a:off x="245193" y="254514"/>
            <a:ext cx="7590397" cy="756418"/>
          </a:xfrm>
        </p:spPr>
        <p:txBody>
          <a:bodyPr/>
          <a:lstStyle/>
          <a:p>
            <a:r>
              <a:rPr lang="en-US" dirty="0"/>
              <a:t>Maintaining Security of the Assessments</a:t>
            </a:r>
          </a:p>
        </p:txBody>
      </p:sp>
    </p:spTree>
    <p:extLst>
      <p:ext uri="{BB962C8B-B14F-4D97-AF65-F5344CB8AC3E}">
        <p14:creationId xmlns:p14="http://schemas.microsoft.com/office/powerpoint/2010/main" val="40567498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Materials Security</a:t>
            </a:r>
          </a:p>
        </p:txBody>
      </p:sp>
      <p:sp>
        <p:nvSpPr>
          <p:cNvPr id="4" name="Content Placeholder 3"/>
          <p:cNvSpPr>
            <a:spLocks noGrp="1"/>
          </p:cNvSpPr>
          <p:nvPr>
            <p:ph idx="1"/>
          </p:nvPr>
        </p:nvSpPr>
        <p:spPr/>
        <p:txBody>
          <a:bodyPr/>
          <a:lstStyle/>
          <a:p>
            <a:pPr>
              <a:buClrTx/>
            </a:pPr>
            <a:r>
              <a:rPr lang="en-US" dirty="0"/>
              <a:t>PBT Secure</a:t>
            </a:r>
          </a:p>
        </p:txBody>
      </p:sp>
      <p:sp>
        <p:nvSpPr>
          <p:cNvPr id="5" name="Content Placeholder 4"/>
          <p:cNvSpPr>
            <a:spLocks noGrp="1"/>
          </p:cNvSpPr>
          <p:nvPr>
            <p:ph idx="4294967295"/>
          </p:nvPr>
        </p:nvSpPr>
        <p:spPr>
          <a:xfrm>
            <a:off x="4687322" y="1463675"/>
            <a:ext cx="4456678" cy="4351338"/>
          </a:xfrm>
        </p:spPr>
        <p:txBody>
          <a:bodyPr/>
          <a:lstStyle/>
          <a:p>
            <a:pPr marL="0" indent="0">
              <a:buClrTx/>
              <a:buNone/>
            </a:pPr>
            <a:r>
              <a:rPr lang="en-US" dirty="0"/>
              <a:t>Non-Secure</a:t>
            </a:r>
          </a:p>
        </p:txBody>
      </p:sp>
      <p:sp>
        <p:nvSpPr>
          <p:cNvPr id="6" name="Content Placeholder 6"/>
          <p:cNvSpPr txBox="1">
            <a:spLocks/>
          </p:cNvSpPr>
          <p:nvPr/>
        </p:nvSpPr>
        <p:spPr>
          <a:xfrm>
            <a:off x="827642" y="1897166"/>
            <a:ext cx="3660688" cy="43668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ysClr val="windowText" lastClr="000000"/>
              </a:buClr>
              <a:defRPr/>
            </a:pPr>
            <a:r>
              <a:rPr lang="en-US" sz="1800" dirty="0">
                <a:solidFill>
                  <a:sysClr val="windowText" lastClr="000000"/>
                </a:solidFill>
              </a:rPr>
              <a:t>Test books</a:t>
            </a:r>
          </a:p>
          <a:p>
            <a:pPr lvl="0">
              <a:buClr>
                <a:sysClr val="windowText" lastClr="000000"/>
              </a:buClr>
              <a:defRPr/>
            </a:pPr>
            <a:r>
              <a:rPr lang="en-US" sz="1800" dirty="0"/>
              <a:t>Auditory/signed presentation scripts</a:t>
            </a:r>
          </a:p>
          <a:p>
            <a:pPr lvl="0">
              <a:buClr>
                <a:sysClr val="windowText" lastClr="000000"/>
              </a:buClr>
              <a:defRPr/>
            </a:pPr>
            <a:r>
              <a:rPr lang="en-US" sz="1800" dirty="0"/>
              <a:t>Visual description documents</a:t>
            </a:r>
          </a:p>
          <a:p>
            <a:pPr lvl="0">
              <a:buClr>
                <a:sysClr val="windowText" lastClr="000000"/>
              </a:buClr>
              <a:defRPr/>
            </a:pPr>
            <a:r>
              <a:rPr lang="en-US" sz="1800" u="sng" dirty="0"/>
              <a:t>Used</a:t>
            </a:r>
            <a:r>
              <a:rPr lang="en-US" sz="1800" dirty="0"/>
              <a:t> scratch paper</a:t>
            </a:r>
          </a:p>
          <a:p>
            <a:pPr lvl="0">
              <a:buClr>
                <a:sysClr val="windowText" lastClr="000000"/>
              </a:buClr>
              <a:defRPr/>
            </a:pPr>
            <a:r>
              <a:rPr lang="en-US" sz="1800" dirty="0"/>
              <a:t>Any student work/responses (e.g., printed from AT device)</a:t>
            </a:r>
          </a:p>
          <a:p>
            <a:pPr lvl="0">
              <a:buClr>
                <a:sysClr val="windowText" lastClr="000000"/>
              </a:buClr>
              <a:defRPr/>
            </a:pPr>
            <a:r>
              <a:rPr lang="en-US" sz="1800" dirty="0"/>
              <a:t>Math reference sheets and grade 11 science periodic tables just prior to testing</a:t>
            </a:r>
          </a:p>
          <a:p>
            <a:pPr lvl="1">
              <a:buClr>
                <a:sysClr val="windowText" lastClr="000000"/>
              </a:buClr>
              <a:buFont typeface="Arial" panose="020B0604020202020204" pitchFamily="34" charset="0"/>
              <a:buChar char="•"/>
              <a:defRPr/>
            </a:pPr>
            <a:r>
              <a:rPr lang="en-US" sz="1800" dirty="0"/>
              <a:t>If written on during testing these cannot be reused</a:t>
            </a:r>
          </a:p>
        </p:txBody>
      </p:sp>
      <p:sp>
        <p:nvSpPr>
          <p:cNvPr id="7" name="Content Placeholder 8"/>
          <p:cNvSpPr txBox="1">
            <a:spLocks/>
          </p:cNvSpPr>
          <p:nvPr/>
        </p:nvSpPr>
        <p:spPr>
          <a:xfrm>
            <a:off x="4947677" y="1897166"/>
            <a:ext cx="3254000" cy="3436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ysClr val="windowText" lastClr="000000"/>
              </a:buClr>
              <a:defRPr/>
            </a:pPr>
            <a:r>
              <a:rPr lang="en-US" sz="1800" i="1" dirty="0">
                <a:solidFill>
                  <a:sysClr val="windowText" lastClr="000000"/>
                </a:solidFill>
              </a:rPr>
              <a:t>Test Administrator Manuals </a:t>
            </a:r>
            <a:r>
              <a:rPr lang="en-US" sz="1800" dirty="0">
                <a:solidFill>
                  <a:sysClr val="windowText" lastClr="000000"/>
                </a:solidFill>
              </a:rPr>
              <a:t>(TAM)</a:t>
            </a:r>
          </a:p>
          <a:p>
            <a:pPr>
              <a:buClr>
                <a:sysClr val="windowText" lastClr="000000"/>
              </a:buClr>
              <a:defRPr/>
            </a:pPr>
            <a:r>
              <a:rPr lang="en-US" sz="1800" i="1" dirty="0">
                <a:solidFill>
                  <a:sysClr val="windowText" lastClr="000000"/>
                </a:solidFill>
              </a:rPr>
              <a:t>Procedures Manual</a:t>
            </a:r>
          </a:p>
          <a:p>
            <a:pPr>
              <a:buClr>
                <a:sysClr val="windowText" lastClr="000000"/>
              </a:buClr>
              <a:defRPr/>
            </a:pPr>
            <a:r>
              <a:rPr lang="en-US" sz="1800" dirty="0">
                <a:solidFill>
                  <a:sysClr val="windowText" lastClr="000000"/>
                </a:solidFill>
              </a:rPr>
              <a:t>Unused scratch paper</a:t>
            </a:r>
          </a:p>
          <a:p>
            <a:pPr>
              <a:buClr>
                <a:sysClr val="windowText" lastClr="000000"/>
              </a:buClr>
              <a:defRPr/>
            </a:pPr>
            <a:r>
              <a:rPr lang="en-US" sz="1800" dirty="0">
                <a:solidFill>
                  <a:sysClr val="windowText" lastClr="000000"/>
                </a:solidFill>
              </a:rPr>
              <a:t>Math reference sheets </a:t>
            </a:r>
            <a:r>
              <a:rPr lang="en-US" sz="1800" dirty="0"/>
              <a:t>and grade 11 science periodic tables </a:t>
            </a:r>
            <a:r>
              <a:rPr lang="en-US" sz="1800" dirty="0">
                <a:solidFill>
                  <a:sysClr val="windowText" lastClr="000000"/>
                </a:solidFill>
              </a:rPr>
              <a:t>if not written on</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42</a:t>
            </a:fld>
            <a:endParaRPr lang="en-US" dirty="0"/>
          </a:p>
        </p:txBody>
      </p:sp>
      <p:sp>
        <p:nvSpPr>
          <p:cNvPr id="8" name="TextBox 7">
            <a:extLst>
              <a:ext uri="{FF2B5EF4-FFF2-40B4-BE49-F238E27FC236}">
                <a16:creationId xmlns:a16="http://schemas.microsoft.com/office/drawing/2014/main" id="{29C5CAB1-C8CC-44B2-8251-B0B4A13C8E8D}"/>
              </a:ext>
            </a:extLst>
          </p:cNvPr>
          <p:cNvSpPr txBox="1"/>
          <p:nvPr/>
        </p:nvSpPr>
        <p:spPr>
          <a:xfrm>
            <a:off x="5085317" y="4247498"/>
            <a:ext cx="3660688" cy="2308324"/>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copies of the following can be printed from: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Math reference sheets </a:t>
            </a:r>
            <a:r>
              <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https://coassessments.com/practice-resources/math/</a:t>
            </a: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Periodic tables </a:t>
            </a:r>
            <a:r>
              <a:rPr lang="en-US" dirty="0">
                <a:solidFill>
                  <a:prstClr val="black"/>
                </a:solidFill>
                <a:latin typeface="Calibri" panose="020F0502020204030204"/>
                <a:hlinkClick r:id="rId3"/>
              </a:rPr>
              <a:t>https://coassessments.com/practice-resources/science/</a:t>
            </a:r>
            <a:r>
              <a:rPr lang="en-US" dirty="0">
                <a:solidFill>
                  <a:prstClr val="black"/>
                </a:solidFill>
                <a:latin typeface="Calibri" panose="020F0502020204030204"/>
              </a:rPr>
              <a:t> </a:t>
            </a:r>
          </a:p>
        </p:txBody>
      </p:sp>
    </p:spTree>
    <p:extLst>
      <p:ext uri="{BB962C8B-B14F-4D97-AF65-F5344CB8AC3E}">
        <p14:creationId xmlns:p14="http://schemas.microsoft.com/office/powerpoint/2010/main" val="60971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Environment</a:t>
            </a:r>
          </a:p>
        </p:txBody>
      </p:sp>
      <p:sp>
        <p:nvSpPr>
          <p:cNvPr id="3" name="Content Placeholder 2"/>
          <p:cNvSpPr>
            <a:spLocks noGrp="1"/>
          </p:cNvSpPr>
          <p:nvPr>
            <p:ph idx="1"/>
          </p:nvPr>
        </p:nvSpPr>
        <p:spPr/>
        <p:txBody>
          <a:bodyPr>
            <a:normAutofit/>
          </a:bodyPr>
          <a:lstStyle/>
          <a:p>
            <a:pPr marL="0" indent="0">
              <a:buClr>
                <a:sysClr val="windowText" lastClr="000000"/>
              </a:buClr>
              <a:buNone/>
              <a:defRPr/>
            </a:pPr>
            <a:r>
              <a:rPr lang="en-US" b="1" dirty="0">
                <a:solidFill>
                  <a:srgbClr val="000000"/>
                </a:solidFill>
              </a:rPr>
              <a:t>The testing environment must:</a:t>
            </a:r>
          </a:p>
          <a:p>
            <a:pPr marL="342900" indent="-342900">
              <a:buClr>
                <a:sysClr val="windowText" lastClr="000000"/>
              </a:buClr>
              <a:buFont typeface="Arial" panose="020B0604020202020204" pitchFamily="34" charset="0"/>
              <a:buChar char="•"/>
              <a:defRPr/>
            </a:pPr>
            <a:r>
              <a:rPr lang="en-US" sz="1800" dirty="0">
                <a:solidFill>
                  <a:srgbClr val="000000"/>
                </a:solidFill>
              </a:rPr>
              <a:t>Be adequately lit, quiet, free of distractions, and heated or cooled</a:t>
            </a:r>
          </a:p>
          <a:p>
            <a:pPr marL="342900" indent="-342900">
              <a:buClr>
                <a:sysClr val="windowText" lastClr="000000"/>
              </a:buClr>
              <a:buFont typeface="Arial" panose="020B0604020202020204" pitchFamily="34" charset="0"/>
              <a:buChar char="•"/>
              <a:defRPr/>
            </a:pPr>
            <a:r>
              <a:rPr lang="en-US" sz="1800" dirty="0">
                <a:solidFill>
                  <a:srgbClr val="000000"/>
                </a:solidFill>
              </a:rPr>
              <a:t>Provide an adequate writing surface for paper-based materials</a:t>
            </a:r>
          </a:p>
          <a:p>
            <a:pPr marL="800100" lvl="1" indent="-342900">
              <a:buClr>
                <a:sysClr val="windowText" lastClr="000000"/>
              </a:buClr>
              <a:defRPr/>
            </a:pPr>
            <a:r>
              <a:rPr lang="en-US" sz="1800" dirty="0">
                <a:solidFill>
                  <a:srgbClr val="000000"/>
                </a:solidFill>
              </a:rPr>
              <a:t>Test book</a:t>
            </a:r>
          </a:p>
          <a:p>
            <a:pPr marL="800100" lvl="1" indent="-342900">
              <a:buClr>
                <a:sysClr val="windowText" lastClr="000000"/>
              </a:buClr>
              <a:defRPr/>
            </a:pPr>
            <a:r>
              <a:rPr lang="en-US" sz="1800" dirty="0">
                <a:solidFill>
                  <a:srgbClr val="000000"/>
                </a:solidFill>
              </a:rPr>
              <a:t>Periodic table (grade 11 science only)</a:t>
            </a:r>
          </a:p>
          <a:p>
            <a:pPr marL="800100" lvl="1" indent="-342900">
              <a:buClr>
                <a:sysClr val="windowText" lastClr="000000"/>
              </a:buClr>
              <a:defRPr/>
            </a:pPr>
            <a:r>
              <a:rPr lang="en-US" sz="1800" dirty="0">
                <a:solidFill>
                  <a:srgbClr val="000000"/>
                </a:solidFill>
              </a:rPr>
              <a:t>Math reference sheet (grades 5-8 only)</a:t>
            </a:r>
          </a:p>
          <a:p>
            <a:pPr marL="800100" lvl="1" indent="-342900">
              <a:buClr>
                <a:sysClr val="windowText" lastClr="000000"/>
              </a:buClr>
              <a:defRPr/>
            </a:pPr>
            <a:r>
              <a:rPr lang="en-US" sz="1800" dirty="0">
                <a:solidFill>
                  <a:srgbClr val="000000"/>
                </a:solidFill>
              </a:rPr>
              <a:t>Scratch paper</a:t>
            </a:r>
          </a:p>
          <a:p>
            <a:pPr marL="342900" indent="-342900">
              <a:buClr>
                <a:sysClr val="windowText" lastClr="000000"/>
              </a:buClr>
              <a:buFont typeface="Arial" panose="020B0604020202020204" pitchFamily="34" charset="0"/>
              <a:buChar char="•"/>
              <a:defRPr/>
            </a:pPr>
            <a:r>
              <a:rPr lang="en-US" sz="1800" dirty="0">
                <a:solidFill>
                  <a:srgbClr val="000000"/>
                </a:solidFill>
              </a:rPr>
              <a:t>Be free of electronic devices and music</a:t>
            </a:r>
          </a:p>
          <a:p>
            <a:pPr marL="342900" indent="-342900">
              <a:buClr>
                <a:sysClr val="windowText" lastClr="000000"/>
              </a:buClr>
              <a:buFont typeface="Arial" panose="020B0604020202020204" pitchFamily="34" charset="0"/>
              <a:buChar char="•"/>
              <a:defRPr/>
            </a:pPr>
            <a:r>
              <a:rPr lang="en-US" sz="1800" dirty="0">
                <a:solidFill>
                  <a:srgbClr val="000000"/>
                </a:solidFill>
              </a:rPr>
              <a:t>“Do Not Disturb/Only Authorized Personnel </a:t>
            </a:r>
            <a:br>
              <a:rPr lang="en-US" sz="1800" dirty="0">
                <a:solidFill>
                  <a:srgbClr val="000000"/>
                </a:solidFill>
              </a:rPr>
            </a:br>
            <a:r>
              <a:rPr lang="en-US" sz="1800" dirty="0">
                <a:solidFill>
                  <a:srgbClr val="000000"/>
                </a:solidFill>
              </a:rPr>
              <a:t>Allowed” sign (</a:t>
            </a:r>
            <a:r>
              <a:rPr lang="en-US" sz="1800" i="1" dirty="0">
                <a:solidFill>
                  <a:srgbClr val="000000"/>
                </a:solidFill>
              </a:rPr>
              <a:t>TAM Appendix B</a:t>
            </a:r>
            <a:r>
              <a:rPr lang="en-US" sz="1800" dirty="0">
                <a:solidFill>
                  <a:srgbClr val="000000"/>
                </a:solidFill>
              </a:rPr>
              <a:t>) must be </a:t>
            </a:r>
            <a:br>
              <a:rPr lang="en-US" sz="1800" dirty="0">
                <a:solidFill>
                  <a:srgbClr val="000000"/>
                </a:solidFill>
              </a:rPr>
            </a:br>
            <a:r>
              <a:rPr lang="en-US" sz="1800" dirty="0">
                <a:solidFill>
                  <a:srgbClr val="000000"/>
                </a:solidFill>
              </a:rPr>
              <a:t>placed on the door during test sessions</a:t>
            </a:r>
          </a:p>
          <a:p>
            <a:pPr marL="342900" indent="-342900">
              <a:buClr>
                <a:sysClr val="windowText" lastClr="000000"/>
              </a:buClr>
              <a:buFont typeface="Arial" panose="020B0604020202020204" pitchFamily="34" charset="0"/>
              <a:buChar char="•"/>
              <a:defRPr/>
            </a:pPr>
            <a:r>
              <a:rPr lang="en-US" sz="1800" dirty="0">
                <a:solidFill>
                  <a:srgbClr val="000000"/>
                </a:solidFill>
              </a:rPr>
              <a:t>Display unit testing time for students:</a:t>
            </a:r>
          </a:p>
          <a:p>
            <a:endParaRPr lang="en-US" sz="1800"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10711904"/>
              </p:ext>
            </p:extLst>
          </p:nvPr>
        </p:nvGraphicFramePr>
        <p:xfrm>
          <a:off x="5248275" y="3803671"/>
          <a:ext cx="3695700" cy="175260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1960341">
                  <a:extLst>
                    <a:ext uri="{9D8B030D-6E8A-4147-A177-3AD203B41FA5}">
                      <a16:colId xmlns:a16="http://schemas.microsoft.com/office/drawing/2014/main" val="20000"/>
                    </a:ext>
                  </a:extLst>
                </a:gridCol>
                <a:gridCol w="1735359">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Unit Name:</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t>Grade 5</a:t>
                      </a:r>
                      <a:r>
                        <a:rPr lang="en-US" baseline="0" dirty="0"/>
                        <a:t> Science</a:t>
                      </a:r>
                      <a:r>
                        <a:rPr lang="en-US" dirty="0"/>
                        <a:t>, Unit 1</a:t>
                      </a:r>
                      <a:endParaRPr lang="en-US" dirty="0">
                        <a:latin typeface="+mn-lt"/>
                      </a:endParaRP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Unit Testing Time:</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t>80 Minutes</a:t>
                      </a:r>
                      <a:endParaRPr lang="en-US" dirty="0">
                        <a:latin typeface="+mn-lt"/>
                      </a:endParaRPr>
                    </a:p>
                  </a:txBody>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Start Time: </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9:00</a:t>
                      </a:r>
                      <a:endParaRPr lang="en-US" dirty="0">
                        <a:latin typeface="+mn-lt"/>
                      </a:endParaRPr>
                    </a:p>
                  </a:txBody>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Stop Time: </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10:20</a:t>
                      </a:r>
                      <a:endParaRPr lang="en-US" dirty="0">
                        <a:latin typeface="+mn-lt"/>
                      </a:endParaRP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090843" y="6008379"/>
            <a:ext cx="6835193" cy="40011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rgbClr val="000000"/>
                </a:solidFill>
              </a:rPr>
              <a:t>Note: </a:t>
            </a:r>
            <a:r>
              <a:rPr lang="en-US" sz="2000" dirty="0">
                <a:solidFill>
                  <a:srgbClr val="000000"/>
                </a:solidFill>
              </a:rPr>
              <a:t>Triple check unit testing time and stop time calculation</a:t>
            </a:r>
          </a:p>
        </p:txBody>
      </p:sp>
    </p:spTree>
    <p:extLst>
      <p:ext uri="{BB962C8B-B14F-4D97-AF65-F5344CB8AC3E}">
        <p14:creationId xmlns:p14="http://schemas.microsoft.com/office/powerpoint/2010/main" val="1401533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Test Environment</a:t>
            </a:r>
          </a:p>
        </p:txBody>
      </p:sp>
      <p:sp>
        <p:nvSpPr>
          <p:cNvPr id="4" name="Content Placeholder 3"/>
          <p:cNvSpPr>
            <a:spLocks noGrp="1"/>
          </p:cNvSpPr>
          <p:nvPr>
            <p:ph idx="1"/>
          </p:nvPr>
        </p:nvSpPr>
        <p:spPr>
          <a:xfrm>
            <a:off x="628650" y="1463039"/>
            <a:ext cx="7886700" cy="4877940"/>
          </a:xfrm>
        </p:spPr>
        <p:txBody>
          <a:bodyPr>
            <a:normAutofit/>
          </a:bodyPr>
          <a:lstStyle/>
          <a:p>
            <a:pPr marL="0" indent="0">
              <a:buNone/>
            </a:pPr>
            <a:r>
              <a:rPr lang="en-US" b="1" dirty="0"/>
              <a:t>Prohibited Materials</a:t>
            </a:r>
          </a:p>
          <a:p>
            <a:pPr lvl="1">
              <a:buClrTx/>
            </a:pPr>
            <a:r>
              <a:rPr lang="en-US" dirty="0"/>
              <a:t>All cell phones </a:t>
            </a:r>
          </a:p>
          <a:p>
            <a:pPr lvl="2">
              <a:buClrTx/>
            </a:pPr>
            <a:r>
              <a:rPr lang="en-US" dirty="0"/>
              <a:t>Exception: Test Administrator may have a cell phone for emergency use ONLY, but the ringer must be turned off</a:t>
            </a:r>
          </a:p>
          <a:p>
            <a:pPr lvl="2">
              <a:buClrTx/>
            </a:pPr>
            <a:r>
              <a:rPr lang="en-US" dirty="0"/>
              <a:t>Exception: Student medical monitoring devices</a:t>
            </a:r>
          </a:p>
          <a:p>
            <a:pPr lvl="1">
              <a:buClrTx/>
            </a:pPr>
            <a:r>
              <a:rPr lang="en-US" dirty="0"/>
              <a:t>Electronic devices including, but not limited to: </a:t>
            </a:r>
          </a:p>
          <a:p>
            <a:pPr lvl="2">
              <a:buClr>
                <a:srgbClr val="FF0000"/>
              </a:buClr>
              <a:buFont typeface="Wingdings 2" panose="05020102010507070707" pitchFamily="18" charset="2"/>
              <a:buChar char=""/>
            </a:pPr>
            <a:r>
              <a:rPr lang="en-US" dirty="0"/>
              <a:t>E-readers </a:t>
            </a:r>
          </a:p>
          <a:p>
            <a:pPr lvl="2">
              <a:buClr>
                <a:srgbClr val="FF0000"/>
              </a:buClr>
              <a:buFont typeface="Wingdings 2" panose="05020102010507070707" pitchFamily="18" charset="2"/>
              <a:buChar char=""/>
            </a:pPr>
            <a:r>
              <a:rPr lang="en-US" dirty="0"/>
              <a:t>Personal document scanners</a:t>
            </a:r>
          </a:p>
          <a:p>
            <a:pPr lvl="2">
              <a:buClr>
                <a:srgbClr val="FF0000"/>
              </a:buClr>
              <a:buFont typeface="Wingdings 2" panose="05020102010507070707" pitchFamily="18" charset="2"/>
              <a:buChar char=""/>
            </a:pPr>
            <a:r>
              <a:rPr lang="en-US" dirty="0"/>
              <a:t>Electronic pens</a:t>
            </a:r>
          </a:p>
          <a:p>
            <a:pPr lvl="2">
              <a:buClr>
                <a:srgbClr val="FF0000"/>
              </a:buClr>
              <a:buFont typeface="Wingdings 2" panose="05020102010507070707" pitchFamily="18" charset="2"/>
              <a:buChar char=""/>
            </a:pPr>
            <a:r>
              <a:rPr lang="en-US" dirty="0"/>
              <a:t>Smartwatches</a:t>
            </a:r>
          </a:p>
          <a:p>
            <a:pPr lvl="2">
              <a:buClr>
                <a:srgbClr val="FF0000"/>
              </a:buClr>
              <a:buFont typeface="Wingdings 2" panose="05020102010507070707" pitchFamily="18" charset="2"/>
              <a:buChar char=""/>
            </a:pPr>
            <a:r>
              <a:rPr lang="en-US" dirty="0"/>
              <a:t>iPods, MP3 players, or other music players</a:t>
            </a:r>
          </a:p>
          <a:p>
            <a:pPr lvl="2">
              <a:buClr>
                <a:srgbClr val="FF0000"/>
              </a:buClr>
              <a:buFont typeface="Wingdings 2" panose="05020102010507070707" pitchFamily="18" charset="2"/>
              <a:buChar char=""/>
            </a:pPr>
            <a:r>
              <a:rPr lang="en-US" dirty="0"/>
              <a:t>Instructional aids relevant to content being assessed</a:t>
            </a:r>
          </a:p>
          <a:p>
            <a:pPr lvl="2">
              <a:buClr>
                <a:srgbClr val="FF0000"/>
              </a:buClr>
              <a:buFont typeface="Wingdings 2" panose="05020102010507070707" pitchFamily="18" charset="2"/>
              <a:buChar char=""/>
            </a:pPr>
            <a:r>
              <a:rPr lang="en-US" dirty="0"/>
              <a:t>Reference books (exception: word-to-word dictionaries for ML)</a:t>
            </a:r>
          </a:p>
          <a:p>
            <a:pPr lvl="1">
              <a:buClrTx/>
            </a:pPr>
            <a:r>
              <a:rPr lang="en-US" dirty="0">
                <a:solidFill>
                  <a:srgbClr val="000000"/>
                </a:solidFill>
              </a:rPr>
              <a:t>No food or drinks are allowed on desks or near test materials</a:t>
            </a:r>
            <a:endParaRPr lang="en-US" dirty="0"/>
          </a:p>
          <a:p>
            <a:pPr lvl="2"/>
            <a:endParaRPr lang="en-US" dirty="0"/>
          </a:p>
          <a:p>
            <a:pPr lvl="2"/>
            <a:endParaRPr lang="en-US"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636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Environment</a:t>
            </a:r>
          </a:p>
        </p:txBody>
      </p:sp>
      <p:sp>
        <p:nvSpPr>
          <p:cNvPr id="3" name="Content Placeholder 2"/>
          <p:cNvSpPr>
            <a:spLocks noGrp="1"/>
          </p:cNvSpPr>
          <p:nvPr>
            <p:ph idx="1"/>
          </p:nvPr>
        </p:nvSpPr>
        <p:spPr>
          <a:xfrm>
            <a:off x="628650" y="1463039"/>
            <a:ext cx="7886700" cy="4570291"/>
          </a:xfrm>
        </p:spPr>
        <p:txBody>
          <a:bodyPr>
            <a:normAutofit/>
          </a:bodyPr>
          <a:lstStyle/>
          <a:p>
            <a:pPr marL="342900" indent="-342900">
              <a:buClr>
                <a:schemeClr val="tx1"/>
              </a:buClr>
              <a:buFont typeface="Arial" panose="020B0604020202020204" pitchFamily="34" charset="0"/>
              <a:buChar char="•"/>
            </a:pPr>
            <a:r>
              <a:rPr lang="en-US" sz="1800" dirty="0">
                <a:solidFill>
                  <a:srgbClr val="000000"/>
                </a:solidFill>
              </a:rPr>
              <a:t>The testing environment must be free of any content related posters or aids that may suggest possible answers to students</a:t>
            </a:r>
          </a:p>
          <a:p>
            <a:pPr marL="1028700" lvl="1" indent="-342900">
              <a:buClr>
                <a:schemeClr val="tx1"/>
              </a:buClr>
            </a:pPr>
            <a:r>
              <a:rPr lang="en-US" sz="1800" dirty="0">
                <a:solidFill>
                  <a:srgbClr val="000000"/>
                </a:solidFill>
              </a:rPr>
              <a:t>Posters that do not include content specific definitions, content related processes, or solutions may remain on the wall</a:t>
            </a:r>
          </a:p>
          <a:p>
            <a:pPr marL="342900" indent="-342900">
              <a:buClr>
                <a:schemeClr val="tx1"/>
              </a:buClr>
              <a:buFont typeface="Arial" panose="020B0604020202020204" pitchFamily="34" charset="0"/>
              <a:buChar char="•"/>
            </a:pPr>
            <a:r>
              <a:rPr lang="en-US" sz="1800" dirty="0">
                <a:solidFill>
                  <a:srgbClr val="000000"/>
                </a:solidFill>
              </a:rPr>
              <a:t>Prohibited visual aids in the test environment must be removed or covered</a:t>
            </a:r>
          </a:p>
          <a:p>
            <a:pPr marL="1025525" lvl="2" indent="-393700">
              <a:buClr>
                <a:srgbClr val="FF0000"/>
              </a:buClr>
              <a:buFont typeface="Wingdings 2" panose="05020102010507070707" pitchFamily="18" charset="2"/>
              <a:buChar char="X"/>
            </a:pPr>
            <a:r>
              <a:rPr lang="en-US" dirty="0">
                <a:solidFill>
                  <a:srgbClr val="000000"/>
                </a:solidFill>
              </a:rPr>
              <a:t>Number lines</a:t>
            </a:r>
          </a:p>
          <a:p>
            <a:pPr marL="1025525" lvl="2" indent="-393700">
              <a:buClr>
                <a:srgbClr val="FF0000"/>
              </a:buClr>
              <a:buFont typeface="Wingdings 2" panose="05020102010507070707" pitchFamily="18" charset="2"/>
              <a:buChar char="X"/>
            </a:pPr>
            <a:r>
              <a:rPr lang="en-US" dirty="0">
                <a:solidFill>
                  <a:srgbClr val="000000"/>
                </a:solidFill>
              </a:rPr>
              <a:t>Word walls</a:t>
            </a:r>
          </a:p>
          <a:p>
            <a:pPr marL="1025525" lvl="2" indent="-393700">
              <a:buClr>
                <a:srgbClr val="FF0000"/>
              </a:buClr>
              <a:buFont typeface="Wingdings 2" panose="05020102010507070707" pitchFamily="18" charset="2"/>
              <a:buChar char="X"/>
            </a:pPr>
            <a:r>
              <a:rPr lang="en-US" dirty="0">
                <a:solidFill>
                  <a:srgbClr val="000000"/>
                </a:solidFill>
              </a:rPr>
              <a:t>Steps for solving math equations</a:t>
            </a:r>
          </a:p>
          <a:p>
            <a:pPr marL="1025525" lvl="2" indent="-393700">
              <a:buClr>
                <a:srgbClr val="FF0000"/>
              </a:buClr>
              <a:buFont typeface="Wingdings 2" panose="05020102010507070707" pitchFamily="18" charset="2"/>
              <a:buChar char="X"/>
            </a:pPr>
            <a:r>
              <a:rPr lang="en-US" dirty="0">
                <a:solidFill>
                  <a:srgbClr val="000000"/>
                </a:solidFill>
              </a:rPr>
              <a:t>Maps</a:t>
            </a:r>
          </a:p>
          <a:p>
            <a:pPr marL="1025525" lvl="2" indent="-393700">
              <a:buClr>
                <a:srgbClr val="FF0000"/>
              </a:buClr>
              <a:buFont typeface="Wingdings 2" panose="05020102010507070707" pitchFamily="18" charset="2"/>
              <a:buChar char="X"/>
            </a:pPr>
            <a:r>
              <a:rPr lang="en-US" dirty="0">
                <a:solidFill>
                  <a:srgbClr val="000000"/>
                </a:solidFill>
              </a:rPr>
              <a:t>Charts </a:t>
            </a:r>
          </a:p>
          <a:p>
            <a:pPr marL="1025525" lvl="2" indent="-393700">
              <a:buClr>
                <a:srgbClr val="FF0000"/>
              </a:buClr>
              <a:buFont typeface="Wingdings 2" panose="05020102010507070707" pitchFamily="18" charset="2"/>
              <a:buChar char="X"/>
            </a:pPr>
            <a:r>
              <a:rPr lang="en-US" dirty="0">
                <a:solidFill>
                  <a:srgbClr val="000000"/>
                </a:solidFill>
              </a:rPr>
              <a:t>Models </a:t>
            </a:r>
          </a:p>
          <a:p>
            <a:pPr marL="1025525" lvl="2" indent="-393700">
              <a:buClr>
                <a:srgbClr val="FF0000"/>
              </a:buClr>
              <a:buFont typeface="Wingdings 2" panose="05020102010507070707" pitchFamily="18" charset="2"/>
              <a:buChar char="X"/>
            </a:pPr>
            <a:r>
              <a:rPr lang="en-US" dirty="0">
                <a:solidFill>
                  <a:srgbClr val="000000"/>
                </a:solidFill>
              </a:rPr>
              <a:t>Any content related materials </a:t>
            </a:r>
          </a:p>
          <a:p>
            <a:pPr marL="1025525" lvl="2" indent="-393700">
              <a:buClr>
                <a:srgbClr val="FF0000"/>
              </a:buClr>
              <a:buFont typeface="Wingdings 2" panose="05020102010507070707" pitchFamily="18" charset="2"/>
              <a:buChar char="X"/>
            </a:pPr>
            <a:r>
              <a:rPr lang="en-US" dirty="0">
                <a:solidFill>
                  <a:srgbClr val="000000"/>
                </a:solidFill>
              </a:rPr>
              <a:t>Any resource that defines, explains, or illustrates terminology or concepts</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4E494B-349F-4D1C-9389-F3BD0DF20ED6}"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884347" y="6097592"/>
            <a:ext cx="5375306" cy="46166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General Rule: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When in doubt, cover it.</a:t>
            </a:r>
          </a:p>
        </p:txBody>
      </p:sp>
    </p:spTree>
    <p:extLst>
      <p:ext uri="{BB962C8B-B14F-4D97-AF65-F5344CB8AC3E}">
        <p14:creationId xmlns:p14="http://schemas.microsoft.com/office/powerpoint/2010/main" val="1841669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Environment</a:t>
            </a:r>
          </a:p>
        </p:txBody>
      </p:sp>
      <p:sp>
        <p:nvSpPr>
          <p:cNvPr id="2" name="Content Placeholder 1"/>
          <p:cNvSpPr>
            <a:spLocks noGrp="1"/>
          </p:cNvSpPr>
          <p:nvPr>
            <p:ph idx="1"/>
          </p:nvPr>
        </p:nvSpPr>
        <p:spPr/>
        <p:txBody>
          <a:bodyPr>
            <a:normAutofit lnSpcReduction="10000"/>
          </a:bodyPr>
          <a:lstStyle/>
          <a:p>
            <a:pPr>
              <a:lnSpc>
                <a:spcPct val="120000"/>
              </a:lnSpc>
              <a:buClr>
                <a:sysClr val="windowText" lastClr="000000"/>
              </a:buClr>
              <a:defRPr/>
            </a:pPr>
            <a:r>
              <a:rPr lang="en-US" sz="2000" dirty="0">
                <a:solidFill>
                  <a:srgbClr val="000000"/>
                </a:solidFill>
              </a:rPr>
              <a:t>Student-to-Test Administrator ratio must not exceed 30-to-1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environment</a:t>
            </a:r>
          </a:p>
          <a:p>
            <a:pPr>
              <a:lnSpc>
                <a:spcPct val="120000"/>
              </a:lnSpc>
              <a:buClr>
                <a:sysClr val="windowText" lastClr="000000"/>
              </a:buClr>
              <a:defRPr/>
            </a:pPr>
            <a:r>
              <a:rPr lang="en-US" sz="2000" dirty="0">
                <a:solidFill>
                  <a:srgbClr val="000000"/>
                </a:solidFill>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configurations</a:t>
            </a:r>
          </a:p>
          <a:p>
            <a:pPr>
              <a:lnSpc>
                <a:spcPct val="120000"/>
              </a:lnSpc>
              <a:buClr>
                <a:sysClr val="windowText" lastClr="000000"/>
              </a:buClr>
              <a:defRPr/>
            </a:pPr>
            <a:r>
              <a:rPr lang="en-US" sz="2000" dirty="0">
                <a:solidFill>
                  <a:srgbClr val="000000"/>
                </a:solidFill>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work</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90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Environment</a:t>
            </a:r>
          </a:p>
        </p:txBody>
      </p:sp>
      <p:sp>
        <p:nvSpPr>
          <p:cNvPr id="2" name="Content Placeholder 1"/>
          <p:cNvSpPr>
            <a:spLocks noGrp="1"/>
          </p:cNvSpPr>
          <p:nvPr>
            <p:ph idx="1"/>
          </p:nvPr>
        </p:nvSpPr>
        <p:spPr/>
        <p:txBody>
          <a:bodyPr>
            <a:normAutofit/>
          </a:bodyPr>
          <a:lstStyle/>
          <a:p>
            <a:pPr marL="0" indent="0">
              <a:buClr>
                <a:sysClr val="windowText" lastClr="000000"/>
              </a:buClr>
              <a:buNone/>
              <a:defRPr/>
            </a:pPr>
            <a:r>
              <a:rPr lang="en-US" b="1" dirty="0">
                <a:solidFill>
                  <a:srgbClr val="000000"/>
                </a:solidFill>
                <a:ea typeface="Verdana" panose="020B0604030504040204" pitchFamily="34" charset="0"/>
                <a:cs typeface="Verdana" panose="020B0604030504040204" pitchFamily="34" charset="0"/>
              </a:rPr>
              <a:t>Room Configuration</a:t>
            </a:r>
          </a:p>
          <a:p>
            <a:pPr>
              <a:buClr>
                <a:sysClr val="windowText" lastClr="000000"/>
              </a:buClr>
              <a:defRPr/>
            </a:pPr>
            <a:r>
              <a:rPr lang="en-US" sz="2000"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a:buClr>
                <a:sysClr val="windowText" lastClr="000000"/>
              </a:buClr>
              <a:defRPr/>
            </a:pPr>
            <a:endParaRPr lang="en-US" sz="2000" dirty="0">
              <a:solidFill>
                <a:srgbClr val="000000"/>
              </a:solidFill>
              <a:ea typeface="Verdana" panose="020B0604030504040204" pitchFamily="34" charset="0"/>
              <a:cs typeface="Verdana" panose="020B0604030504040204" pitchFamily="34" charset="0"/>
            </a:endParaRPr>
          </a:p>
          <a:p>
            <a:pPr>
              <a:buClr>
                <a:sysClr val="windowText" lastClr="000000"/>
              </a:buClr>
              <a:defRPr/>
            </a:pPr>
            <a:r>
              <a:rPr lang="en-US" sz="2000" dirty="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a:buClr>
                <a:sysClr val="windowText" lastClr="000000"/>
              </a:buClr>
              <a:defRPr/>
            </a:pPr>
            <a:r>
              <a:rPr lang="en-US" sz="2000" dirty="0">
                <a:solidFill>
                  <a:srgbClr val="040404"/>
                </a:solidFill>
              </a:rPr>
              <a:t>Dividing screens or other privacy materials may be used if students cannot be placed far enough away from each other</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793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63039"/>
            <a:ext cx="7886700" cy="4741817"/>
          </a:xfrm>
          <a:prstGeom prst="rect">
            <a:avLst/>
          </a:prstGeom>
        </p:spPr>
        <p:txBody>
          <a:bodyPr>
            <a:noAutofit/>
          </a:bodyPr>
          <a:lstStyle/>
          <a:p>
            <a:pPr marL="0" lvl="0" indent="0">
              <a:lnSpc>
                <a:spcPct val="100000"/>
              </a:lnSpc>
              <a:spcBef>
                <a:spcPct val="20000"/>
              </a:spcBef>
              <a:buClrTx/>
              <a:buNone/>
              <a:defRPr/>
            </a:pPr>
            <a:r>
              <a:rPr lang="en-US" b="1" dirty="0">
                <a:solidFill>
                  <a:sysClr val="windowText" lastClr="000000"/>
                </a:solidFill>
                <a:latin typeface="+mn-lt"/>
              </a:rPr>
              <a:t>Testing Different Grades Together</a:t>
            </a:r>
          </a:p>
          <a:p>
            <a:pPr lvl="0">
              <a:lnSpc>
                <a:spcPct val="100000"/>
              </a:lnSpc>
              <a:spcBef>
                <a:spcPct val="20000"/>
              </a:spcBef>
              <a:buClrTx/>
              <a:defRPr/>
            </a:pPr>
            <a:r>
              <a:rPr lang="en-US" sz="1800" dirty="0">
                <a:solidFill>
                  <a:sysClr val="windowText" lastClr="000000"/>
                </a:solidFill>
                <a:latin typeface="+mn-lt"/>
              </a:rPr>
              <a:t>If the unit testing time and directions are the same, different grades can be administered in the same room</a:t>
            </a:r>
          </a:p>
          <a:p>
            <a:pPr>
              <a:buClrTx/>
            </a:pPr>
            <a:r>
              <a:rPr lang="en-US" sz="1800" dirty="0">
                <a:latin typeface="+mn-lt"/>
              </a:rPr>
              <a:t>A </a:t>
            </a:r>
            <a:r>
              <a:rPr lang="en-US" sz="1800" b="1" dirty="0">
                <a:latin typeface="+mn-lt"/>
              </a:rPr>
              <a:t>separate</a:t>
            </a:r>
            <a:r>
              <a:rPr lang="en-US" sz="1800" dirty="0">
                <a:latin typeface="+mn-lt"/>
              </a:rPr>
              <a:t> testing environment is needed for: </a:t>
            </a:r>
          </a:p>
          <a:p>
            <a:pPr lvl="1">
              <a:spcBef>
                <a:spcPts val="0"/>
              </a:spcBef>
            </a:pPr>
            <a:r>
              <a:rPr lang="en-US" sz="1800" dirty="0">
                <a:solidFill>
                  <a:prstClr val="black"/>
                </a:solidFill>
              </a:rPr>
              <a:t>PBT and CBT (administration SAY directions and materials are different)</a:t>
            </a:r>
          </a:p>
          <a:p>
            <a:pPr lvl="1">
              <a:spcBef>
                <a:spcPts val="0"/>
              </a:spcBef>
            </a:pPr>
            <a:r>
              <a:rPr lang="en-US" sz="1800" dirty="0">
                <a:solidFill>
                  <a:prstClr val="black"/>
                </a:solidFill>
              </a:rPr>
              <a:t>ELA and math (unit testing times and SAY directions are different)</a:t>
            </a:r>
          </a:p>
          <a:p>
            <a:pPr lvl="1">
              <a:spcBef>
                <a:spcPts val="0"/>
              </a:spcBef>
            </a:pPr>
            <a:r>
              <a:rPr lang="en-US" sz="1800" dirty="0">
                <a:solidFill>
                  <a:prstClr val="black"/>
                </a:solidFill>
              </a:rPr>
              <a:t>Directions read aloud in a language other than English</a:t>
            </a:r>
          </a:p>
          <a:p>
            <a:pPr lvl="1">
              <a:spcBef>
                <a:spcPts val="0"/>
              </a:spcBef>
            </a:pPr>
            <a:r>
              <a:rPr lang="en-US" sz="1800" dirty="0">
                <a:solidFill>
                  <a:prstClr val="black"/>
                </a:solidFill>
              </a:rPr>
              <a:t>English tests and Spanish accommodated forms</a:t>
            </a:r>
          </a:p>
          <a:p>
            <a:pPr lvl="1">
              <a:spcBef>
                <a:spcPts val="0"/>
              </a:spcBef>
            </a:pPr>
            <a:r>
              <a:rPr lang="en-US" sz="1800" dirty="0">
                <a:solidFill>
                  <a:prstClr val="black"/>
                </a:solidFill>
              </a:rPr>
              <a:t>Science and ELA/math (testing times and SAY directions are different)</a:t>
            </a:r>
          </a:p>
          <a:p>
            <a:pPr lvl="1">
              <a:spcBef>
                <a:spcPts val="0"/>
              </a:spcBef>
            </a:pPr>
            <a:r>
              <a:rPr lang="en-US" sz="1800" dirty="0">
                <a:solidFill>
                  <a:prstClr val="black"/>
                </a:solidFill>
              </a:rPr>
              <a:t>Grade 11 science and grade 5/8 science (different unit times)</a:t>
            </a:r>
          </a:p>
          <a:p>
            <a:pPr lvl="1">
              <a:spcBef>
                <a:spcPts val="0"/>
              </a:spcBef>
            </a:pPr>
            <a:r>
              <a:rPr lang="en-US" sz="1800" dirty="0">
                <a:solidFill>
                  <a:prstClr val="black"/>
                </a:solidFill>
              </a:rPr>
              <a:t>Math grades 3-5 and math grades 6-8 (different SAY directions)</a:t>
            </a:r>
          </a:p>
          <a:p>
            <a:pPr lvl="1">
              <a:spcBef>
                <a:spcPts val="0"/>
              </a:spcBef>
            </a:pPr>
            <a:r>
              <a:rPr lang="en-US" sz="1800" dirty="0">
                <a:solidFill>
                  <a:prstClr val="black"/>
                </a:solidFill>
              </a:rPr>
              <a:t>Math grades 6-8 unit 1 and math grades 6-8 units 2 and 3 (different SAY directions)</a:t>
            </a:r>
            <a:endParaRPr lang="en-US" sz="1800" dirty="0">
              <a:solidFill>
                <a:sysClr val="windowText" lastClr="000000"/>
              </a:solidFill>
            </a:endParaRPr>
          </a:p>
        </p:txBody>
      </p:sp>
      <p:sp>
        <p:nvSpPr>
          <p:cNvPr id="6" name="Slide Number Placeholder 5"/>
          <p:cNvSpPr>
            <a:spLocks noGrp="1"/>
          </p:cNvSpPr>
          <p:nvPr>
            <p:ph type="sldNum" sz="quarter" idx="4294967295"/>
          </p:nvPr>
        </p:nvSpPr>
        <p:spPr>
          <a:xfrm>
            <a:off x="274320" y="6356351"/>
            <a:ext cx="467783" cy="365125"/>
          </a:xfrm>
          <a:prstGeom prst="rect">
            <a:avLst/>
          </a:prstGeo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48C3CA-D1FA-4C07-8C7B-CE408B21817F}"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742103" y="5793385"/>
            <a:ext cx="7271082" cy="369332"/>
          </a:xfrm>
          <a:prstGeom prst="rect">
            <a:avLst/>
          </a:prstGeom>
          <a:noFill/>
          <a:ln w="5715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http://www.cde.state.co.us/assessment/cmas_utt_tmg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itle 4"/>
          <p:cNvSpPr>
            <a:spLocks noGrp="1"/>
          </p:cNvSpPr>
          <p:nvPr>
            <p:ph type="title"/>
          </p:nvPr>
        </p:nvSpPr>
        <p:spPr>
          <a:xfrm>
            <a:off x="245193" y="254514"/>
            <a:ext cx="8101973" cy="756418"/>
          </a:xfrm>
        </p:spPr>
        <p:txBody>
          <a:bodyPr/>
          <a:lstStyle/>
          <a:p>
            <a:r>
              <a:rPr lang="en-US" dirty="0"/>
              <a:t>Test Environment</a:t>
            </a:r>
          </a:p>
        </p:txBody>
      </p:sp>
    </p:spTree>
    <p:extLst>
      <p:ext uri="{BB962C8B-B14F-4D97-AF65-F5344CB8AC3E}">
        <p14:creationId xmlns:p14="http://schemas.microsoft.com/office/powerpoint/2010/main" val="940244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Unauthorized Visitors and the Media</a:t>
            </a:r>
          </a:p>
        </p:txBody>
      </p:sp>
      <p:sp>
        <p:nvSpPr>
          <p:cNvPr id="2" name="Content Placeholder 1"/>
          <p:cNvSpPr>
            <a:spLocks noGrp="1"/>
          </p:cNvSpPr>
          <p:nvPr>
            <p:ph idx="1"/>
          </p:nvPr>
        </p:nvSpPr>
        <p:spPr/>
        <p:txBody>
          <a:bodyPr>
            <a:normAutofit/>
          </a:bodyPr>
          <a:lstStyle/>
          <a:p>
            <a:pPr marL="457200" indent="-457200">
              <a:buClr>
                <a:sysClr val="windowText" lastClr="000000"/>
              </a:buClr>
              <a:buFont typeface="Arial" panose="020B0604020202020204" pitchFamily="34" charset="0"/>
              <a:buChar char="•"/>
              <a:defRPr/>
            </a:pPr>
            <a:r>
              <a:rPr lang="en-US" sz="2000" dirty="0">
                <a:solidFill>
                  <a:srgbClr val="000000"/>
                </a:solidFill>
              </a:rPr>
              <a:t>Only students, Test Administrators, and authorized school, district, state personnel, or state-sanctioned test monitors may be in testing areas during administration</a:t>
            </a:r>
          </a:p>
          <a:p>
            <a:pPr marL="457200" indent="-457200">
              <a:buClr>
                <a:sysClr val="windowText" lastClr="000000"/>
              </a:buClr>
              <a:buFont typeface="Arial" panose="020B0604020202020204" pitchFamily="34" charset="0"/>
              <a:buChar char="•"/>
              <a:defRPr/>
            </a:pPr>
            <a:endParaRPr lang="en-US" sz="2000" dirty="0">
              <a:solidFill>
                <a:srgbClr val="000000"/>
              </a:solidFill>
            </a:endParaRPr>
          </a:p>
          <a:p>
            <a:pPr marL="457200" indent="-457200">
              <a:buClr>
                <a:sysClr val="windowText" lastClr="000000"/>
              </a:buClr>
              <a:buFont typeface="Arial" panose="020B0604020202020204" pitchFamily="34" charset="0"/>
              <a:buChar char="•"/>
              <a:defRPr/>
            </a:pPr>
            <a:r>
              <a:rPr lang="en-US" sz="2000" dirty="0">
                <a:solidFill>
                  <a:srgbClr val="000000"/>
                </a:solidFill>
              </a:rPr>
              <a:t>Media are not allowed to have access to the tests before, during, or after test administration, or take pictures or video of testing materials or testing students</a:t>
            </a:r>
          </a:p>
          <a:p>
            <a:pPr marL="457200" indent="-457200">
              <a:buClr>
                <a:sysClr val="windowText" lastClr="000000"/>
              </a:buClr>
              <a:buFont typeface="Arial" panose="020B0604020202020204" pitchFamily="34" charset="0"/>
              <a:buChar char="•"/>
              <a:defRPr/>
            </a:pPr>
            <a:endParaRPr lang="en-US" sz="2000" dirty="0">
              <a:solidFill>
                <a:srgbClr val="000000"/>
              </a:solidFill>
            </a:endParaRPr>
          </a:p>
          <a:p>
            <a:pPr marL="457200" indent="-457200">
              <a:buClr>
                <a:sysClr val="windowText" lastClr="000000"/>
              </a:buClr>
              <a:buFont typeface="Arial" panose="020B0604020202020204" pitchFamily="34" charset="0"/>
              <a:buChar char="•"/>
              <a:defRPr/>
            </a:pPr>
            <a:r>
              <a:rPr lang="en-US" sz="2000" dirty="0">
                <a:solidFill>
                  <a:srgbClr val="000000"/>
                </a:solidFill>
              </a:rPr>
              <a:t>Parents are not allowed in the testing room with their child</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328266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CMAS Administration Overview</a:t>
            </a:r>
          </a:p>
        </p:txBody>
      </p:sp>
      <p:sp>
        <p:nvSpPr>
          <p:cNvPr id="5" name="Slide Number Placeholder 4"/>
          <p:cNvSpPr>
            <a:spLocks noGrp="1"/>
          </p:cNvSpPr>
          <p:nvPr>
            <p:ph type="sldNum" sz="quarter" idx="12"/>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2420252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solidFill>
                  <a:schemeClr val="tx1"/>
                </a:solidFill>
              </a:rPr>
              <a:t>Security Breaches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ClrTx/>
              <a:buNone/>
            </a:pPr>
            <a:r>
              <a:rPr lang="en-US" sz="2000" dirty="0">
                <a:solidFill>
                  <a:prstClr val="black"/>
                </a:solidFill>
              </a:rPr>
              <a:t>Reporting Testing Irregularities and Security Breaches:</a:t>
            </a:r>
          </a:p>
          <a:p>
            <a:pPr marL="0" indent="0">
              <a:buClrTx/>
              <a:buNone/>
            </a:pPr>
            <a:endParaRPr lang="en-US" sz="2000" dirty="0">
              <a:solidFill>
                <a:prstClr val="black"/>
              </a:solidFill>
            </a:endParaRPr>
          </a:p>
          <a:p>
            <a:pPr marL="505944" indent="-505944">
              <a:spcBef>
                <a:spcPts val="200"/>
              </a:spcBef>
              <a:spcAft>
                <a:spcPts val="200"/>
              </a:spcAft>
              <a:buClrTx/>
              <a:buSzPct val="100000"/>
              <a:buFont typeface="+mj-lt"/>
              <a:buAutoNum type="arabicPeriod"/>
              <a:defRPr/>
            </a:pPr>
            <a:r>
              <a:rPr lang="en-US" sz="2000" dirty="0">
                <a:solidFill>
                  <a:prstClr val="black"/>
                </a:solidFill>
              </a:rPr>
              <a:t>All instances of testing irregularities and security breaches must be immediately reported to the SAC, and subsequently, the DAC</a:t>
            </a:r>
          </a:p>
          <a:p>
            <a:pPr marL="505944" indent="-505944">
              <a:spcBef>
                <a:spcPts val="200"/>
              </a:spcBef>
              <a:spcAft>
                <a:spcPts val="200"/>
              </a:spcAft>
              <a:buClrTx/>
              <a:buSzPct val="100000"/>
              <a:buFont typeface="+mj-lt"/>
              <a:buAutoNum type="arabicPeriod"/>
              <a:defRPr/>
            </a:pPr>
            <a:r>
              <a:rPr lang="en-US" sz="2000" dirty="0">
                <a:solidFill>
                  <a:prstClr val="black"/>
                </a:solidFill>
              </a:rPr>
              <a:t>Should a testing irregularity or security breach occur, be prepared to provide a written statement of the incident to the SAC</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50</a:t>
            </a:fld>
            <a:endParaRPr lang="en-US" dirty="0"/>
          </a:p>
        </p:txBody>
      </p:sp>
    </p:spTree>
    <p:custDataLst>
      <p:tags r:id="rId1"/>
    </p:custDataLst>
    <p:extLst>
      <p:ext uri="{BB962C8B-B14F-4D97-AF65-F5344CB8AC3E}">
        <p14:creationId xmlns:p14="http://schemas.microsoft.com/office/powerpoint/2010/main" val="4180285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rPr>
              <a:t>Safety Threats and Severe Weather</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ClrTx/>
              <a:buNone/>
            </a:pPr>
            <a:r>
              <a:rPr lang="en-US" sz="2000" dirty="0">
                <a:solidFill>
                  <a:prstClr val="black"/>
                </a:solidFill>
              </a:rPr>
              <a:t>Know the Plan for </a:t>
            </a:r>
            <a:r>
              <a:rPr lang="en-US" altLang="en-US" sz="2000" dirty="0">
                <a:solidFill>
                  <a:prstClr val="black"/>
                </a:solidFill>
              </a:rPr>
              <a:t>Safety Threats and Severe Weather:</a:t>
            </a:r>
            <a:endParaRPr lang="en-US" sz="2000" dirty="0">
              <a:solidFill>
                <a:prstClr val="black"/>
              </a:solidFill>
            </a:endParaRPr>
          </a:p>
          <a:p>
            <a:pPr marL="0" indent="0">
              <a:buClrTx/>
              <a:buNone/>
            </a:pPr>
            <a:endParaRPr lang="en-US" sz="2000" b="1" dirty="0"/>
          </a:p>
          <a:p>
            <a:pPr marL="449723" indent="-449723">
              <a:spcBef>
                <a:spcPts val="200"/>
              </a:spcBef>
              <a:spcAft>
                <a:spcPts val="200"/>
              </a:spcAft>
              <a:buClrTx/>
              <a:buSzPct val="100000"/>
              <a:buFont typeface="+mj-lt"/>
              <a:buAutoNum type="arabicPeriod"/>
              <a:defRPr/>
            </a:pPr>
            <a:r>
              <a:rPr lang="en-US" sz="2000" dirty="0"/>
              <a:t>Note the time of the disruption and time remaining in unit</a:t>
            </a:r>
          </a:p>
          <a:p>
            <a:pPr marL="449723" indent="-449723">
              <a:spcBef>
                <a:spcPts val="200"/>
              </a:spcBef>
              <a:spcAft>
                <a:spcPts val="200"/>
              </a:spcAft>
              <a:buClrTx/>
              <a:buSzPct val="100000"/>
              <a:buFont typeface="+mj-lt"/>
              <a:buAutoNum type="arabicPeriod"/>
              <a:defRPr/>
            </a:pPr>
            <a:r>
              <a:rPr lang="en-US" sz="2000" dirty="0"/>
              <a:t>Secure test materials </a:t>
            </a:r>
            <a:r>
              <a:rPr lang="en-US" sz="2000" dirty="0">
                <a:solidFill>
                  <a:srgbClr val="FF0000"/>
                </a:solidFill>
              </a:rPr>
              <a:t>as specified in the School Security Plan</a:t>
            </a:r>
          </a:p>
          <a:p>
            <a:pPr marL="449723" indent="-449723">
              <a:spcBef>
                <a:spcPts val="200"/>
              </a:spcBef>
              <a:spcAft>
                <a:spcPts val="200"/>
              </a:spcAft>
              <a:buClrTx/>
              <a:buSzPct val="100000"/>
              <a:buFont typeface="+mj-lt"/>
              <a:buAutoNum type="arabicPeriod"/>
              <a:defRPr/>
            </a:pPr>
            <a:r>
              <a:rPr lang="en-US" sz="2000" dirty="0"/>
              <a:t>Upon return, prepare students for the continuation of the unit and resume tests</a:t>
            </a:r>
            <a:r>
              <a:rPr lang="en-US" sz="2000" strike="sngStrike" dirty="0"/>
              <a:t> </a:t>
            </a:r>
          </a:p>
          <a:p>
            <a:pPr marL="449723" indent="-449723">
              <a:spcBef>
                <a:spcPts val="200"/>
              </a:spcBef>
              <a:spcAft>
                <a:spcPts val="200"/>
              </a:spcAft>
              <a:buClrTx/>
              <a:buSzPct val="100000"/>
              <a:buFont typeface="+mj-lt"/>
              <a:buAutoNum type="arabicPeriod"/>
              <a:defRPr/>
            </a:pPr>
            <a:r>
              <a:rPr lang="en-US" sz="2000" dirty="0"/>
              <a:t>Document the situation in writing (report a testing irregularity or security breach to the SAC)</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51</a:t>
            </a:fld>
            <a:endParaRPr lang="en-US" dirty="0"/>
          </a:p>
        </p:txBody>
      </p:sp>
    </p:spTree>
    <p:custDataLst>
      <p:tags r:id="rId1"/>
    </p:custDataLst>
    <p:extLst>
      <p:ext uri="{BB962C8B-B14F-4D97-AF65-F5344CB8AC3E}">
        <p14:creationId xmlns:p14="http://schemas.microsoft.com/office/powerpoint/2010/main" val="2005470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Contaminated or Damaged Materials</a:t>
            </a:r>
          </a:p>
        </p:txBody>
      </p:sp>
      <p:sp>
        <p:nvSpPr>
          <p:cNvPr id="3" name="Content Placeholder 2"/>
          <p:cNvSpPr>
            <a:spLocks noGrp="1"/>
          </p:cNvSpPr>
          <p:nvPr>
            <p:ph idx="1"/>
          </p:nvPr>
        </p:nvSpPr>
        <p:spPr/>
        <p:txBody>
          <a:bodyPr/>
          <a:lstStyle/>
          <a:p>
            <a:pPr marL="0" indent="0">
              <a:buNone/>
            </a:pPr>
            <a:r>
              <a:rPr lang="en-US" dirty="0"/>
              <a:t>Contaminated or damaged test materials must be replaced</a:t>
            </a:r>
          </a:p>
          <a:p>
            <a:pPr marL="457200" indent="-457200">
              <a:buFont typeface="+mj-lt"/>
              <a:buAutoNum type="arabicPeriod"/>
            </a:pPr>
            <a:r>
              <a:rPr lang="en-US" sz="2000" dirty="0"/>
              <a:t>Stop testing and record the remaining time, the item the student is on, and the page number</a:t>
            </a:r>
          </a:p>
          <a:p>
            <a:pPr marL="457200" indent="-457200">
              <a:buFont typeface="+mj-lt"/>
              <a:buAutoNum type="arabicPeriod"/>
            </a:pPr>
            <a:r>
              <a:rPr lang="en-US" sz="2000" dirty="0"/>
              <a:t>Immediately contact the SAC for next steps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3287221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Before Testing</a:t>
            </a:r>
          </a:p>
        </p:txBody>
      </p:sp>
      <p:sp>
        <p:nvSpPr>
          <p:cNvPr id="6" name="Slide Number Placeholder 5"/>
          <p:cNvSpPr>
            <a:spLocks noGrp="1"/>
          </p:cNvSpPr>
          <p:nvPr>
            <p:ph type="sldNum" sz="quarter" idx="12"/>
          </p:nvPr>
        </p:nvSpPr>
        <p:spPr/>
        <p:txBody>
          <a:bodyPr/>
          <a:lstStyle/>
          <a:p>
            <a:fld id="{67726FA2-3EC9-4717-AD62-D8C823692DD3}" type="slidenum">
              <a:rPr lang="en-US" smtClean="0"/>
              <a:pPr/>
              <a:t>53</a:t>
            </a:fld>
            <a:endParaRPr lang="en-US" dirty="0"/>
          </a:p>
        </p:txBody>
      </p:sp>
      <p:sp>
        <p:nvSpPr>
          <p:cNvPr id="4" name="Title 1"/>
          <p:cNvSpPr txBox="1">
            <a:spLocks/>
          </p:cNvSpPr>
          <p:nvPr/>
        </p:nvSpPr>
        <p:spPr>
          <a:xfrm>
            <a:off x="2819401" y="1814"/>
            <a:ext cx="6324600" cy="1218555"/>
          </a:xfrm>
          <a:prstGeom prst="rect">
            <a:avLst/>
          </a:prstGeom>
        </p:spPr>
        <p:txBody>
          <a:bodyPr lIns="88535" tIns="44271" rIns="88535" bIns="44271"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Tree>
    <p:custDataLst>
      <p:tags r:id="rId1"/>
    </p:custDataLst>
    <p:extLst>
      <p:ext uri="{BB962C8B-B14F-4D97-AF65-F5344CB8AC3E}">
        <p14:creationId xmlns:p14="http://schemas.microsoft.com/office/powerpoint/2010/main" val="1571333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2" name="Content Placeholder 1"/>
          <p:cNvSpPr>
            <a:spLocks noGrp="1"/>
          </p:cNvSpPr>
          <p:nvPr>
            <p:ph idx="1"/>
          </p:nvPr>
        </p:nvSpPr>
        <p:spPr/>
        <p:txBody>
          <a:bodyPr>
            <a:noAutofit/>
          </a:bodyPr>
          <a:lstStyle/>
          <a:p>
            <a:pPr marL="285750" indent="-285750">
              <a:lnSpc>
                <a:spcPct val="120000"/>
              </a:lnSpc>
              <a:buClr>
                <a:sysClr val="windowText" lastClr="000000"/>
              </a:buClr>
              <a:defRPr/>
            </a:pPr>
            <a:r>
              <a:rPr lang="en-US" sz="1800" dirty="0">
                <a:solidFill>
                  <a:sysClr val="windowText" lastClr="000000"/>
                </a:solidFill>
              </a:rPr>
              <a:t>Student practice resources are available on </a:t>
            </a:r>
            <a:r>
              <a:rPr lang="en-US" sz="1800" dirty="0">
                <a:solidFill>
                  <a:sysClr val="windowText" lastClr="000000"/>
                </a:solidFill>
                <a:hlinkClick r:id="rId2"/>
              </a:rPr>
              <a:t>http://coassessments.com</a:t>
            </a:r>
            <a:endParaRPr lang="en-US" sz="1800" dirty="0">
              <a:solidFill>
                <a:sysClr val="windowText" lastClr="000000"/>
              </a:solidFill>
            </a:endParaRPr>
          </a:p>
          <a:p>
            <a:pPr lvl="1">
              <a:lnSpc>
                <a:spcPct val="120000"/>
              </a:lnSpc>
              <a:buClr>
                <a:sysClr val="windowText" lastClr="000000"/>
              </a:buClr>
              <a:defRPr/>
            </a:pPr>
            <a:r>
              <a:rPr lang="en-US" sz="1800" dirty="0">
                <a:solidFill>
                  <a:sysClr val="windowText" lastClr="000000"/>
                </a:solidFill>
              </a:rPr>
              <a:t>Colorado Practice Resources (CPRs) for paper-based and computer-based; available in English and Spanish</a:t>
            </a:r>
          </a:p>
          <a:p>
            <a:pPr lvl="1">
              <a:lnSpc>
                <a:spcPct val="120000"/>
              </a:lnSpc>
              <a:buClr>
                <a:sysClr val="windowText" lastClr="000000"/>
              </a:buClr>
              <a:defRPr/>
            </a:pPr>
            <a:r>
              <a:rPr lang="en-US" sz="1800" dirty="0">
                <a:solidFill>
                  <a:sysClr val="windowText" lastClr="000000"/>
                </a:solidFill>
              </a:rPr>
              <a:t>CPR Guides - include scoring information (e.g., answer keys and rubrics)</a:t>
            </a:r>
          </a:p>
          <a:p>
            <a:pPr marL="285750" indent="-285750">
              <a:lnSpc>
                <a:spcPct val="120000"/>
              </a:lnSpc>
              <a:buClr>
                <a:sysClr val="windowText" lastClr="000000"/>
              </a:buClr>
              <a:defRPr/>
            </a:pPr>
            <a:r>
              <a:rPr lang="en-US" sz="1800" dirty="0">
                <a:solidFill>
                  <a:sysClr val="windowText" lastClr="000000"/>
                </a:solidFill>
              </a:rPr>
              <a:t>During testing, Test Administrators cannot help students with answering questions in test books, including </a:t>
            </a:r>
            <a:r>
              <a:rPr lang="en-US" sz="1800" i="1" dirty="0">
                <a:solidFill>
                  <a:sysClr val="windowText" lastClr="000000"/>
                </a:solidFill>
              </a:rPr>
              <a:t>how</a:t>
            </a:r>
            <a:r>
              <a:rPr lang="en-US" sz="1800" dirty="0">
                <a:solidFill>
                  <a:sysClr val="windowText" lastClr="000000"/>
                </a:solidFill>
              </a:rPr>
              <a:t> responses are indicated</a:t>
            </a:r>
          </a:p>
          <a:p>
            <a:pPr marL="285750" indent="-285750">
              <a:lnSpc>
                <a:spcPct val="120000"/>
              </a:lnSpc>
              <a:buClr>
                <a:sysClr val="windowText" lastClr="000000"/>
              </a:buClr>
              <a:defRPr/>
            </a:pPr>
            <a:r>
              <a:rPr lang="en-US" sz="1800" dirty="0">
                <a:solidFill>
                  <a:sysClr val="windowText" lastClr="000000"/>
                </a:solidFill>
              </a:rPr>
              <a:t>Strongly recommend students are provided access to CPRs prior to testing</a:t>
            </a:r>
          </a:p>
          <a:p>
            <a:pPr marL="684213" lvl="1" indent="-222250">
              <a:lnSpc>
                <a:spcPct val="120000"/>
              </a:lnSpc>
              <a:spcBef>
                <a:spcPts val="0"/>
              </a:spcBef>
              <a:buClr>
                <a:sysClr val="windowText" lastClr="000000"/>
              </a:buClr>
              <a:defRPr/>
            </a:pPr>
            <a:r>
              <a:rPr lang="en-US" sz="1800" dirty="0">
                <a:solidFill>
                  <a:sysClr val="windowText" lastClr="000000"/>
                </a:solidFill>
              </a:rPr>
              <a:t>Paper-based tests include constructed response, converted technology-enhanced, and selected response items – in previous administrations it was reported that some students were unsure of how to indicate answers to selected response questions</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54</a:t>
            </a:fld>
            <a:endParaRPr lang="en-US" dirty="0"/>
          </a:p>
        </p:txBody>
      </p:sp>
      <p:pic>
        <p:nvPicPr>
          <p:cNvPr id="5" name="Picture 4"/>
          <p:cNvPicPr>
            <a:picLocks noChangeAspect="1"/>
          </p:cNvPicPr>
          <p:nvPr/>
        </p:nvPicPr>
        <p:blipFill>
          <a:blip r:embed="rId3"/>
          <a:stretch>
            <a:fillRect/>
          </a:stretch>
        </p:blipFill>
        <p:spPr>
          <a:xfrm>
            <a:off x="2085975" y="5699944"/>
            <a:ext cx="4972050" cy="800100"/>
          </a:xfrm>
          <a:prstGeom prst="rect">
            <a:avLst/>
          </a:prstGeom>
        </p:spPr>
      </p:pic>
    </p:spTree>
    <p:extLst>
      <p:ext uri="{BB962C8B-B14F-4D97-AF65-F5344CB8AC3E}">
        <p14:creationId xmlns:p14="http://schemas.microsoft.com/office/powerpoint/2010/main" val="4010644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545792" cy="756418"/>
          </a:xfrm>
        </p:spPr>
        <p:txBody>
          <a:bodyPr>
            <a:noAutofit/>
          </a:bodyPr>
          <a:lstStyle/>
          <a:p>
            <a:pPr defTabSz="628913">
              <a:defRPr/>
            </a:pPr>
            <a:r>
              <a:rPr lang="en-US" dirty="0"/>
              <a:t>Accommodations and Accessibility Features</a:t>
            </a:r>
          </a:p>
        </p:txBody>
      </p:sp>
      <p:sp>
        <p:nvSpPr>
          <p:cNvPr id="4" name="Content Placeholder 3"/>
          <p:cNvSpPr>
            <a:spLocks noGrp="1"/>
          </p:cNvSpPr>
          <p:nvPr>
            <p:ph idx="1"/>
          </p:nvPr>
        </p:nvSpPr>
        <p:spPr/>
        <p:txBody>
          <a:bodyPr>
            <a:normAutofit/>
          </a:bodyPr>
          <a:lstStyle/>
          <a:p>
            <a:pPr marL="0" indent="0">
              <a:spcBef>
                <a:spcPts val="200"/>
              </a:spcBef>
              <a:spcAft>
                <a:spcPts val="200"/>
              </a:spcAft>
              <a:buClrTx/>
              <a:buSzPct val="100000"/>
              <a:buNone/>
              <a:defRPr/>
            </a:pPr>
            <a:r>
              <a:rPr lang="en-US" sz="2000" dirty="0">
                <a:solidFill>
                  <a:prstClr val="black"/>
                </a:solidFill>
              </a:rPr>
              <a:t>To prepare for providing accommodations:</a:t>
            </a:r>
          </a:p>
          <a:p>
            <a:pPr marL="342900" indent="-342900">
              <a:spcBef>
                <a:spcPts val="200"/>
              </a:spcBef>
              <a:spcAft>
                <a:spcPts val="200"/>
              </a:spcAft>
              <a:buClrTx/>
              <a:buSzPct val="100000"/>
              <a:buFont typeface="Arial" panose="020B0604020202020204" pitchFamily="34" charset="0"/>
              <a:buChar char="•"/>
              <a:defRPr/>
            </a:pPr>
            <a:r>
              <a:rPr lang="en-US" sz="2000" dirty="0">
                <a:solidFill>
                  <a:prstClr val="black"/>
                </a:solidFill>
              </a:rPr>
              <a:t>Administer student practice resources to students</a:t>
            </a:r>
          </a:p>
          <a:p>
            <a:pPr marL="800100" lvl="1" indent="-342900">
              <a:spcBef>
                <a:spcPts val="200"/>
              </a:spcBef>
              <a:spcAft>
                <a:spcPts val="200"/>
              </a:spcAft>
              <a:buSzPct val="100000"/>
              <a:defRPr/>
            </a:pPr>
            <a:r>
              <a:rPr lang="en-US" sz="1800" dirty="0">
                <a:hlinkClick r:id="rId4"/>
              </a:rPr>
              <a:t>https://coassessments.com/practice-resources/</a:t>
            </a:r>
            <a:r>
              <a:rPr lang="en-US" sz="1800" dirty="0"/>
              <a:t> </a:t>
            </a:r>
            <a:endParaRPr lang="en-US" sz="1800" dirty="0">
              <a:solidFill>
                <a:prstClr val="black"/>
              </a:solidFill>
            </a:endParaRPr>
          </a:p>
          <a:p>
            <a:pPr marL="342900" indent="-342900">
              <a:spcBef>
                <a:spcPts val="200"/>
              </a:spcBef>
              <a:spcAft>
                <a:spcPts val="200"/>
              </a:spcAft>
              <a:buSzPct val="100000"/>
              <a:defRPr/>
            </a:pPr>
            <a:r>
              <a:rPr lang="en-US" sz="2000" dirty="0">
                <a:solidFill>
                  <a:prstClr val="black"/>
                </a:solidFill>
              </a:rPr>
              <a:t>Review resources:</a:t>
            </a:r>
          </a:p>
          <a:p>
            <a:pPr marL="800100" lvl="2" indent="-342900">
              <a:spcBef>
                <a:spcPts val="200"/>
              </a:spcBef>
              <a:spcAft>
                <a:spcPts val="200"/>
              </a:spcAft>
              <a:buSzPct val="100000"/>
              <a:defRPr/>
            </a:pPr>
            <a:r>
              <a:rPr lang="en-US" i="1" dirty="0">
                <a:solidFill>
                  <a:prstClr val="black"/>
                </a:solidFill>
              </a:rPr>
              <a:t>Section 6.0 </a:t>
            </a:r>
            <a:r>
              <a:rPr lang="en-US" dirty="0">
                <a:solidFill>
                  <a:prstClr val="black"/>
                </a:solidFill>
              </a:rPr>
              <a:t>in the </a:t>
            </a:r>
            <a:r>
              <a:rPr lang="en-US" i="1" dirty="0">
                <a:solidFill>
                  <a:prstClr val="black"/>
                </a:solidFill>
              </a:rPr>
              <a:t>Spring 2024 CMAS and CoAlt Procedures Manual </a:t>
            </a:r>
            <a:r>
              <a:rPr lang="en-US" dirty="0">
                <a:solidFill>
                  <a:prstClr val="black"/>
                </a:solidFill>
                <a:hlinkClick r:id="rId5"/>
              </a:rPr>
              <a:t>https://www.cde.state.co.us/assessment/cmas_coalt_proceduresmanual_section6</a:t>
            </a:r>
            <a:r>
              <a:rPr lang="en-US" dirty="0">
                <a:solidFill>
                  <a:prstClr val="black"/>
                </a:solidFill>
              </a:rPr>
              <a:t> </a:t>
            </a:r>
          </a:p>
          <a:p>
            <a:pPr marL="800100" lvl="2" indent="-342900">
              <a:spcBef>
                <a:spcPts val="200"/>
              </a:spcBef>
              <a:spcAft>
                <a:spcPts val="200"/>
              </a:spcAft>
              <a:buSzPct val="100000"/>
              <a:defRPr/>
            </a:pPr>
            <a:r>
              <a:rPr lang="en-US" dirty="0">
                <a:solidFill>
                  <a:prstClr val="black"/>
                </a:solidFill>
              </a:rPr>
              <a:t>CMAS Accessibility Features and Accommodations Trainings </a:t>
            </a:r>
            <a:r>
              <a:rPr lang="en-US" dirty="0">
                <a:hlinkClick r:id="rId6"/>
              </a:rPr>
              <a:t>http://www.cde.state.co.us/assessment/training-accommodations</a:t>
            </a:r>
            <a:endParaRPr lang="en-US" dirty="0">
              <a:solidFill>
                <a:prstClr val="black"/>
              </a:solidFill>
            </a:endParaRPr>
          </a:p>
          <a:p>
            <a:pPr marL="342900" indent="-342900">
              <a:spcBef>
                <a:spcPts val="200"/>
              </a:spcBef>
              <a:spcAft>
                <a:spcPts val="200"/>
              </a:spcAft>
              <a:buSzPct val="100000"/>
              <a:defRPr/>
            </a:pPr>
            <a:r>
              <a:rPr lang="en-US" sz="2000" dirty="0">
                <a:solidFill>
                  <a:prstClr val="black"/>
                </a:solidFill>
              </a:rPr>
              <a:t>Auditory/signed presentation scripts – supervised early access to script for rehearsal, if applicable</a:t>
            </a:r>
          </a:p>
          <a:p>
            <a:pPr marL="342900" indent="-342900">
              <a:spcBef>
                <a:spcPts val="200"/>
              </a:spcBef>
              <a:spcAft>
                <a:spcPts val="200"/>
              </a:spcAft>
              <a:buSzPct val="100000"/>
              <a:defRPr/>
            </a:pPr>
            <a:r>
              <a:rPr lang="en-US" sz="2000" dirty="0">
                <a:solidFill>
                  <a:prstClr val="black"/>
                </a:solidFill>
              </a:rPr>
              <a:t>Confirm students with accommodations are testing in an appropriate environment</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55</a:t>
            </a:fld>
            <a:endParaRPr lang="en-US" dirty="0"/>
          </a:p>
        </p:txBody>
      </p:sp>
    </p:spTree>
    <p:custDataLst>
      <p:tags r:id="rId1"/>
    </p:custDataLst>
    <p:extLst>
      <p:ext uri="{BB962C8B-B14F-4D97-AF65-F5344CB8AC3E}">
        <p14:creationId xmlns:p14="http://schemas.microsoft.com/office/powerpoint/2010/main" val="3490311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Test Administrator Access to Materials</a:t>
            </a:r>
          </a:p>
        </p:txBody>
      </p:sp>
      <p:sp>
        <p:nvSpPr>
          <p:cNvPr id="5" name="Content Placeholder 4"/>
          <p:cNvSpPr>
            <a:spLocks noGrp="1"/>
          </p:cNvSpPr>
          <p:nvPr>
            <p:ph idx="1"/>
          </p:nvPr>
        </p:nvSpPr>
        <p:spPr/>
        <p:txBody>
          <a:bodyPr vert="horz" lIns="89417" tIns="44740" rIns="89417" bIns="44740" rtlCol="0">
            <a:normAutofit/>
          </a:bodyPr>
          <a:lstStyle/>
          <a:p>
            <a:pPr>
              <a:buClrTx/>
            </a:pPr>
            <a:r>
              <a:rPr lang="en-US" dirty="0"/>
              <a:t>Test Administrator access to test materials is only available on the day of testing</a:t>
            </a:r>
          </a:p>
          <a:p>
            <a:pPr marL="807409" lvl="1" indent="-360494">
              <a:buClrTx/>
              <a:buFont typeface="+mj-lt"/>
              <a:buAutoNum type="arabicPeriod"/>
            </a:pPr>
            <a:r>
              <a:rPr lang="en-US" dirty="0"/>
              <a:t>Check materials out using school chain-of-custody form</a:t>
            </a:r>
          </a:p>
          <a:p>
            <a:pPr marL="807409" lvl="1" indent="-360494">
              <a:buClrTx/>
              <a:buFont typeface="+mj-lt"/>
              <a:buAutoNum type="arabicPeriod"/>
            </a:pPr>
            <a:r>
              <a:rPr lang="en-US" dirty="0"/>
              <a:t>Administer assessment</a:t>
            </a:r>
          </a:p>
          <a:p>
            <a:pPr marL="807409" lvl="1" indent="-360494">
              <a:buClrTx/>
              <a:buFont typeface="+mj-lt"/>
              <a:buAutoNum type="arabicPeriod"/>
            </a:pPr>
            <a:r>
              <a:rPr lang="en-US" dirty="0"/>
              <a:t>Check materials in using school chain-of-custody form</a:t>
            </a:r>
          </a:p>
          <a:p>
            <a:pPr>
              <a:buClrTx/>
            </a:pPr>
            <a:r>
              <a:rPr lang="en-US" dirty="0"/>
              <a:t>There are early access exceptions for some accommodations</a:t>
            </a:r>
          </a:p>
          <a:p>
            <a:pPr lvl="1">
              <a:buClrTx/>
            </a:pPr>
            <a:r>
              <a:rPr lang="en-US" dirty="0"/>
              <a:t>See accommodations training information</a:t>
            </a:r>
          </a:p>
          <a:p>
            <a:pPr>
              <a:buClrTx/>
            </a:pPr>
            <a:r>
              <a:rPr lang="en-US" dirty="0"/>
              <a:t>Secure test materials must:</a:t>
            </a:r>
          </a:p>
          <a:p>
            <a:pPr lvl="1">
              <a:buClrTx/>
            </a:pPr>
            <a:r>
              <a:rPr lang="en-US" dirty="0"/>
              <a:t>Not be removed from the school’s campus</a:t>
            </a:r>
          </a:p>
          <a:p>
            <a:pPr lvl="1">
              <a:buClrTx/>
            </a:pPr>
            <a:r>
              <a:rPr lang="en-US" dirty="0"/>
              <a:t>Never be left unattended</a:t>
            </a:r>
          </a:p>
          <a:p>
            <a:pPr lvl="1">
              <a:buClrTx/>
            </a:pPr>
            <a:r>
              <a:rPr lang="en-US" dirty="0"/>
              <a:t>Be secure while in the Test Administrator’s possession</a:t>
            </a:r>
          </a:p>
          <a:p>
            <a:pPr lvl="1">
              <a:buClrTx/>
            </a:pPr>
            <a:endParaRPr lang="en-US"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56</a:t>
            </a:fld>
            <a:endParaRPr lang="en-US" dirty="0"/>
          </a:p>
        </p:txBody>
      </p:sp>
    </p:spTree>
    <p:extLst>
      <p:ext uri="{BB962C8B-B14F-4D97-AF65-F5344CB8AC3E}">
        <p14:creationId xmlns:p14="http://schemas.microsoft.com/office/powerpoint/2010/main" val="4034739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Tasks to Complete Before Testing</a:t>
            </a:r>
          </a:p>
        </p:txBody>
      </p:sp>
      <p:sp>
        <p:nvSpPr>
          <p:cNvPr id="4" name="Content Placeholder 3"/>
          <p:cNvSpPr>
            <a:spLocks noGrp="1"/>
          </p:cNvSpPr>
          <p:nvPr>
            <p:ph idx="1"/>
          </p:nvPr>
        </p:nvSpPr>
        <p:spPr/>
        <p:txBody>
          <a:bodyPr>
            <a:normAutofit/>
          </a:bodyPr>
          <a:lstStyle/>
          <a:p>
            <a:pPr marL="0" indent="0">
              <a:spcBef>
                <a:spcPts val="200"/>
              </a:spcBef>
              <a:spcAft>
                <a:spcPts val="200"/>
              </a:spcAft>
              <a:buClrTx/>
              <a:buSzPct val="100000"/>
              <a:buNone/>
              <a:defRPr/>
            </a:pPr>
            <a:r>
              <a:rPr lang="en-US" dirty="0">
                <a:solidFill>
                  <a:prstClr val="black"/>
                </a:solidFill>
              </a:rPr>
              <a:t>At least one week before testing:</a:t>
            </a:r>
          </a:p>
          <a:p>
            <a:pPr marL="450255" indent="-450255">
              <a:spcBef>
                <a:spcPts val="200"/>
              </a:spcBef>
              <a:spcAft>
                <a:spcPts val="200"/>
              </a:spcAft>
              <a:buClrTx/>
              <a:buSzPct val="125000"/>
              <a:buFont typeface="Arial" panose="020B0604020202020204" pitchFamily="34" charset="0"/>
              <a:buChar char="•"/>
              <a:defRPr/>
            </a:pPr>
            <a:r>
              <a:rPr lang="en-US" sz="2000" dirty="0">
                <a:solidFill>
                  <a:prstClr val="black"/>
                </a:solidFill>
              </a:rPr>
              <a:t>Review the </a:t>
            </a:r>
            <a:r>
              <a:rPr lang="en-US" sz="2000" i="1" dirty="0">
                <a:solidFill>
                  <a:prstClr val="black"/>
                </a:solidFill>
              </a:rPr>
              <a:t>Test Administrator Manual </a:t>
            </a:r>
            <a:r>
              <a:rPr lang="en-US" sz="2000" dirty="0">
                <a:solidFill>
                  <a:prstClr val="black"/>
                </a:solidFill>
              </a:rPr>
              <a:t>and attend training to understand policies and instructions for the spring 2024 test administration</a:t>
            </a:r>
          </a:p>
          <a:p>
            <a:pPr marL="450255" indent="-450255">
              <a:spcBef>
                <a:spcPts val="200"/>
              </a:spcBef>
              <a:spcAft>
                <a:spcPts val="200"/>
              </a:spcAft>
              <a:buClrTx/>
              <a:buSzPct val="125000"/>
              <a:buFont typeface="Arial" panose="020B0604020202020204" pitchFamily="34" charset="0"/>
              <a:buChar char="•"/>
              <a:defRPr/>
            </a:pPr>
            <a:r>
              <a:rPr lang="en-US" sz="2000" dirty="0">
                <a:solidFill>
                  <a:prstClr val="black"/>
                </a:solidFill>
              </a:rPr>
              <a:t>Sign the </a:t>
            </a:r>
            <a:r>
              <a:rPr lang="en-US" sz="2000" i="1" dirty="0">
                <a:solidFill>
                  <a:prstClr val="black"/>
                </a:solidFill>
              </a:rPr>
              <a:t>CMAS and CoAlt Security Agreement</a:t>
            </a:r>
            <a:r>
              <a:rPr lang="en-US" sz="2000" dirty="0">
                <a:solidFill>
                  <a:prstClr val="black"/>
                </a:solidFill>
              </a:rPr>
              <a:t> form</a:t>
            </a:r>
          </a:p>
          <a:p>
            <a:pPr marL="450255" indent="-450255">
              <a:spcBef>
                <a:spcPts val="200"/>
              </a:spcBef>
              <a:spcAft>
                <a:spcPts val="200"/>
              </a:spcAft>
              <a:buClrTx/>
              <a:buSzPct val="125000"/>
              <a:buFont typeface="Arial" panose="020B0604020202020204" pitchFamily="34" charset="0"/>
              <a:buChar char="•"/>
              <a:defRPr/>
            </a:pPr>
            <a:r>
              <a:rPr lang="en-US" sz="2000" dirty="0">
                <a:solidFill>
                  <a:prstClr val="black"/>
                </a:solidFill>
              </a:rPr>
              <a:t>Prepare to administer accommodated tests, if necessary</a:t>
            </a:r>
          </a:p>
          <a:p>
            <a:pPr marL="450255" indent="-450255">
              <a:spcBef>
                <a:spcPts val="200"/>
              </a:spcBef>
              <a:spcAft>
                <a:spcPts val="200"/>
              </a:spcAft>
              <a:buClrTx/>
              <a:buSzPct val="125000"/>
              <a:buFont typeface="Arial" panose="020B0604020202020204" pitchFamily="34" charset="0"/>
              <a:buChar char="•"/>
              <a:defRPr/>
            </a:pPr>
            <a:r>
              <a:rPr lang="en-US" sz="2000" dirty="0">
                <a:solidFill>
                  <a:srgbClr val="FF0000"/>
                </a:solidFill>
              </a:rPr>
              <a:t>Optional: Administer the Colorado Practice Resources (CPRs)</a:t>
            </a:r>
          </a:p>
          <a:p>
            <a:pPr marL="907455" lvl="1" indent="-450255">
              <a:spcBef>
                <a:spcPts val="200"/>
              </a:spcBef>
              <a:spcAft>
                <a:spcPts val="200"/>
              </a:spcAft>
              <a:buSzPct val="125000"/>
              <a:defRPr/>
            </a:pPr>
            <a:r>
              <a:rPr lang="en-US" sz="1800" dirty="0">
                <a:hlinkClick r:id="rId4"/>
              </a:rPr>
              <a:t>https://coassessments.com/practice-resources/</a:t>
            </a:r>
            <a:r>
              <a:rPr lang="en-US" sz="1800" dirty="0"/>
              <a:t> </a:t>
            </a:r>
            <a:endParaRPr lang="en-US" sz="1800" dirty="0">
              <a:solidFill>
                <a:srgbClr val="FF0000"/>
              </a:solidFill>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57</a:t>
            </a:fld>
            <a:endParaRPr lang="en-US" dirty="0"/>
          </a:p>
        </p:txBody>
      </p:sp>
    </p:spTree>
    <p:custDataLst>
      <p:tags r:id="rId1"/>
    </p:custDataLst>
    <p:extLst>
      <p:ext uri="{BB962C8B-B14F-4D97-AF65-F5344CB8AC3E}">
        <p14:creationId xmlns:p14="http://schemas.microsoft.com/office/powerpoint/2010/main" val="291164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Tasks to Complete Before Testing</a:t>
            </a:r>
          </a:p>
        </p:txBody>
      </p:sp>
      <p:sp>
        <p:nvSpPr>
          <p:cNvPr id="4" name="Content Placeholder 3"/>
          <p:cNvSpPr>
            <a:spLocks noGrp="1"/>
          </p:cNvSpPr>
          <p:nvPr>
            <p:ph idx="1"/>
          </p:nvPr>
        </p:nvSpPr>
        <p:spPr/>
        <p:txBody>
          <a:bodyPr/>
          <a:lstStyle/>
          <a:p>
            <a:pPr marL="0" indent="0">
              <a:spcBef>
                <a:spcPts val="200"/>
              </a:spcBef>
              <a:spcAft>
                <a:spcPts val="200"/>
              </a:spcAft>
              <a:buClrTx/>
              <a:buSzPct val="100000"/>
              <a:buNone/>
              <a:defRPr/>
            </a:pPr>
            <a:r>
              <a:rPr lang="en-US" dirty="0">
                <a:solidFill>
                  <a:prstClr val="black"/>
                </a:solidFill>
              </a:rPr>
              <a:t>One day before testing:</a:t>
            </a:r>
          </a:p>
          <a:p>
            <a:pPr marL="342900" indent="-342900">
              <a:spcBef>
                <a:spcPts val="200"/>
              </a:spcBef>
              <a:spcAft>
                <a:spcPts val="200"/>
              </a:spcAft>
              <a:buClrTx/>
              <a:buSzPct val="125000"/>
              <a:buFont typeface="Arial" panose="020B0604020202020204" pitchFamily="34" charset="0"/>
              <a:buChar char="•"/>
              <a:defRPr/>
            </a:pPr>
            <a:r>
              <a:rPr lang="en-US" sz="2000" dirty="0">
                <a:solidFill>
                  <a:prstClr val="black"/>
                </a:solidFill>
              </a:rPr>
              <a:t>Prepare the testing environment</a:t>
            </a:r>
          </a:p>
          <a:p>
            <a:pPr marL="342900" indent="-342900">
              <a:spcBef>
                <a:spcPts val="200"/>
              </a:spcBef>
              <a:spcAft>
                <a:spcPts val="200"/>
              </a:spcAft>
              <a:buClrTx/>
              <a:buSzPct val="125000"/>
              <a:buFont typeface="Arial" panose="020B0604020202020204" pitchFamily="34" charset="0"/>
              <a:buChar char="•"/>
              <a:defRPr/>
            </a:pPr>
            <a:r>
              <a:rPr lang="en-US" sz="2000" dirty="0"/>
              <a:t>Ensure the spring 2024 administration instructions (TAM) are available</a:t>
            </a:r>
          </a:p>
          <a:p>
            <a:pPr marL="342900" indent="-342900">
              <a:spcBef>
                <a:spcPts val="200"/>
              </a:spcBef>
              <a:spcAft>
                <a:spcPts val="200"/>
              </a:spcAft>
              <a:buClrTx/>
              <a:buSzPct val="125000"/>
              <a:buFont typeface="Arial" panose="020B0604020202020204" pitchFamily="34" charset="0"/>
              <a:buChar char="•"/>
              <a:defRPr/>
            </a:pPr>
            <a:r>
              <a:rPr lang="en-US" sz="2000" dirty="0">
                <a:solidFill>
                  <a:srgbClr val="FF0000"/>
                </a:solidFill>
              </a:rPr>
              <a:t>Know what, when, and where testing will take place</a:t>
            </a:r>
          </a:p>
          <a:p>
            <a:pPr marL="342900" indent="-342900">
              <a:spcBef>
                <a:spcPts val="200"/>
              </a:spcBef>
              <a:spcAft>
                <a:spcPts val="200"/>
              </a:spcAft>
              <a:buClrTx/>
              <a:buSzPct val="125000"/>
              <a:buFont typeface="Arial" panose="020B0604020202020204" pitchFamily="34" charset="0"/>
              <a:buChar char="•"/>
              <a:defRPr/>
            </a:pPr>
            <a:r>
              <a:rPr lang="en-US" sz="2000" dirty="0">
                <a:solidFill>
                  <a:srgbClr val="FF0000"/>
                </a:solidFill>
              </a:rPr>
              <a:t>Arrange for school-supplied materials (e.g., scratch paper, calculators)</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58</a:t>
            </a:fld>
            <a:endParaRPr lang="en-US" dirty="0"/>
          </a:p>
        </p:txBody>
      </p:sp>
    </p:spTree>
    <p:custDataLst>
      <p:tags r:id="rId1"/>
    </p:custDataLst>
    <p:extLst>
      <p:ext uri="{BB962C8B-B14F-4D97-AF65-F5344CB8AC3E}">
        <p14:creationId xmlns:p14="http://schemas.microsoft.com/office/powerpoint/2010/main" val="2256461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1814"/>
            <a:ext cx="6324600" cy="1218555"/>
          </a:xfrm>
          <a:prstGeom prst="rect">
            <a:avLst/>
          </a:prstGeom>
        </p:spPr>
        <p:txBody>
          <a:bodyPr lIns="88587" tIns="44297" rIns="88587" bIns="4429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During Testing</a:t>
            </a:r>
          </a:p>
        </p:txBody>
      </p:sp>
      <p:sp>
        <p:nvSpPr>
          <p:cNvPr id="6" name="Slide Number Placeholder 5"/>
          <p:cNvSpPr>
            <a:spLocks noGrp="1"/>
          </p:cNvSpPr>
          <p:nvPr>
            <p:ph type="sldNum" sz="quarter" idx="12"/>
          </p:nvPr>
        </p:nvSpPr>
        <p:spPr/>
        <p:txBody>
          <a:bodyPr/>
          <a:lstStyle/>
          <a:p>
            <a:fld id="{67726FA2-3EC9-4717-AD62-D8C823692DD3}" type="slidenum">
              <a:rPr lang="en-US" smtClean="0"/>
              <a:pPr/>
              <a:t>59</a:t>
            </a:fld>
            <a:endParaRPr lang="en-US" dirty="0"/>
          </a:p>
        </p:txBody>
      </p:sp>
    </p:spTree>
    <p:custDataLst>
      <p:tags r:id="rId1"/>
    </p:custDataLst>
    <p:extLst>
      <p:ext uri="{BB962C8B-B14F-4D97-AF65-F5344CB8AC3E}">
        <p14:creationId xmlns:p14="http://schemas.microsoft.com/office/powerpoint/2010/main" val="20838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CMAS?</a:t>
            </a:r>
          </a:p>
        </p:txBody>
      </p:sp>
      <p:sp>
        <p:nvSpPr>
          <p:cNvPr id="3" name="Content Placeholder 2"/>
          <p:cNvSpPr>
            <a:spLocks noGrp="1"/>
          </p:cNvSpPr>
          <p:nvPr>
            <p:ph idx="1"/>
          </p:nvPr>
        </p:nvSpPr>
        <p:spPr>
          <a:xfrm>
            <a:off x="628650" y="848549"/>
            <a:ext cx="7886700" cy="5943594"/>
          </a:xfrm>
        </p:spPr>
        <p:txBody>
          <a:bodyPr>
            <a:normAutofit/>
          </a:bodyPr>
          <a:lstStyle/>
          <a:p>
            <a:r>
              <a:rPr lang="en-US" dirty="0"/>
              <a:t>Colorado Measures of Academic Success (CMAS)</a:t>
            </a:r>
          </a:p>
          <a:p>
            <a:pPr lvl="1"/>
            <a:r>
              <a:rPr lang="en-US" dirty="0"/>
              <a:t>Colorado’s standards-based assessments designed to measure the Colorado Academic Standards (CAS)</a:t>
            </a:r>
          </a:p>
          <a:p>
            <a:pPr lvl="2"/>
            <a:r>
              <a:rPr lang="en-US" dirty="0"/>
              <a:t>English language arts/literacy (ELA)</a:t>
            </a:r>
          </a:p>
          <a:p>
            <a:pPr lvl="2"/>
            <a:r>
              <a:rPr lang="en-US" dirty="0"/>
              <a:t>Mathematics</a:t>
            </a:r>
          </a:p>
          <a:p>
            <a:pPr lvl="2"/>
            <a:r>
              <a:rPr lang="en-US" dirty="0"/>
              <a:t>Science</a:t>
            </a:r>
          </a:p>
          <a:p>
            <a:pPr lvl="2"/>
            <a:r>
              <a:rPr lang="en-US" dirty="0"/>
              <a:t>Social Studies*</a:t>
            </a:r>
          </a:p>
          <a:p>
            <a:pPr lvl="1"/>
            <a:r>
              <a:rPr lang="en-US" dirty="0"/>
              <a:t>Purposes</a:t>
            </a:r>
          </a:p>
          <a:p>
            <a:pPr lvl="2"/>
            <a:r>
              <a:rPr lang="en-US" dirty="0"/>
              <a:t>Indicate the degree to which students have mastered the expectations of the CAS in each content area at the end of the tested grade level</a:t>
            </a:r>
          </a:p>
          <a:p>
            <a:pPr lvl="3"/>
            <a:r>
              <a:rPr lang="en-US" dirty="0"/>
              <a:t>Results provide </a:t>
            </a:r>
            <a:r>
              <a:rPr lang="en-US" b="1" dirty="0"/>
              <a:t>one measure </a:t>
            </a:r>
            <a:r>
              <a:rPr lang="en-US" dirty="0"/>
              <a:t>of a student’s academic progress relative to the CAS</a:t>
            </a:r>
          </a:p>
          <a:p>
            <a:pPr lvl="2"/>
            <a:r>
              <a:rPr lang="en-US" dirty="0"/>
              <a:t>Districts and schools may use aggregated scores to monitor their programs’ effectiveness</a:t>
            </a:r>
          </a:p>
          <a:p>
            <a:pPr lvl="1"/>
            <a:r>
              <a:rPr lang="en-US" dirty="0"/>
              <a:t>CMAS Administrations</a:t>
            </a:r>
          </a:p>
          <a:p>
            <a:pPr lvl="2"/>
            <a:r>
              <a:rPr lang="en-US" dirty="0"/>
              <a:t>Science and social studies: 2013-14 was the 1</a:t>
            </a:r>
            <a:r>
              <a:rPr lang="en-US" baseline="30000" dirty="0"/>
              <a:t>st</a:t>
            </a:r>
            <a:r>
              <a:rPr lang="en-US" dirty="0"/>
              <a:t> administration year</a:t>
            </a:r>
          </a:p>
          <a:p>
            <a:pPr lvl="2"/>
            <a:r>
              <a:rPr lang="en-US" dirty="0"/>
              <a:t>Math and ELA: 2014-15 was the 1</a:t>
            </a:r>
            <a:r>
              <a:rPr lang="en-US" baseline="30000" dirty="0"/>
              <a:t>st</a:t>
            </a:r>
            <a:r>
              <a:rPr lang="en-US" dirty="0"/>
              <a:t> administration year</a:t>
            </a:r>
          </a:p>
          <a:p>
            <a:pPr marL="0" indent="0">
              <a:buNone/>
            </a:pPr>
            <a:r>
              <a:rPr lang="en-US" sz="1800" dirty="0"/>
              <a:t>* Social studies assessments will not be administered in spring 2024</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441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 Test Security</a:t>
            </a:r>
          </a:p>
        </p:txBody>
      </p:sp>
      <p:sp>
        <p:nvSpPr>
          <p:cNvPr id="30723" name="Rectangle 3"/>
          <p:cNvSpPr>
            <a:spLocks noGrp="1" noChangeArrowheads="1"/>
          </p:cNvSpPr>
          <p:nvPr>
            <p:ph idx="1"/>
          </p:nvPr>
        </p:nvSpPr>
        <p:spPr>
          <a:prstGeom prst="rect">
            <a:avLst/>
          </a:prstGeom>
        </p:spPr>
        <p:txBody>
          <a:bodyPr vert="horz" lIns="62970" tIns="31444" rIns="62970" bIns="31444" rtlCol="0">
            <a:normAutofit/>
          </a:bodyPr>
          <a:lstStyle/>
          <a:p>
            <a:pPr marL="502821" indent="-502821">
              <a:spcBef>
                <a:spcPts val="600"/>
              </a:spcBef>
              <a:buClrTx/>
              <a:buSzPct val="100000"/>
              <a:buFont typeface="+mj-lt"/>
              <a:buAutoNum type="arabicPeriod"/>
              <a:defRPr/>
            </a:pPr>
            <a:r>
              <a:rPr lang="en-US" sz="2000" dirty="0"/>
              <a:t>Administer test sessions properly and securely according to protocol</a:t>
            </a:r>
          </a:p>
          <a:p>
            <a:pPr lvl="1">
              <a:spcBef>
                <a:spcPts val="600"/>
              </a:spcBef>
              <a:buClrTx/>
              <a:buSzPct val="100000"/>
              <a:defRPr/>
            </a:pPr>
            <a:r>
              <a:rPr lang="en-US" sz="1800" dirty="0"/>
              <a:t>Refer to training and TAM</a:t>
            </a:r>
          </a:p>
          <a:p>
            <a:pPr marL="502821" indent="-502821">
              <a:spcBef>
                <a:spcPts val="600"/>
              </a:spcBef>
              <a:buClrTx/>
              <a:buSzPct val="100000"/>
              <a:buFont typeface="+mj-lt"/>
              <a:buAutoNum type="arabicPeriod"/>
              <a:defRPr/>
            </a:pPr>
            <a:r>
              <a:rPr lang="en-US" sz="2000" dirty="0"/>
              <a:t>Administer all tests </a:t>
            </a:r>
          </a:p>
          <a:p>
            <a:pPr marL="502821" indent="-502821">
              <a:spcBef>
                <a:spcPts val="600"/>
              </a:spcBef>
              <a:buClrTx/>
              <a:buSzPct val="100000"/>
              <a:buFont typeface="+mj-lt"/>
              <a:buAutoNum type="arabicPeriod"/>
              <a:defRPr/>
            </a:pPr>
            <a:r>
              <a:rPr lang="en-US" sz="2000" dirty="0"/>
              <a:t>Focus full attention on the testing environment at all times during testing</a:t>
            </a:r>
          </a:p>
          <a:p>
            <a:pPr lvl="1">
              <a:spcBef>
                <a:spcPts val="600"/>
              </a:spcBef>
              <a:buClrTx/>
              <a:buSzPct val="100000"/>
              <a:defRPr/>
            </a:pPr>
            <a:r>
              <a:rPr lang="en-US" sz="1800" dirty="0"/>
              <a:t>Ensure students do not participate in any prohibited activities</a:t>
            </a:r>
            <a:endParaRPr lang="en-US" sz="1800" b="1" dirty="0"/>
          </a:p>
          <a:p>
            <a:pPr marL="502821" indent="-502821">
              <a:spcBef>
                <a:spcPts val="600"/>
              </a:spcBef>
              <a:buClrTx/>
              <a:buSzPct val="100000"/>
              <a:buFont typeface="+mj-lt"/>
              <a:buAutoNum type="arabicPeriod"/>
              <a:defRPr/>
            </a:pPr>
            <a:r>
              <a:rPr lang="en-US" sz="2000" dirty="0"/>
              <a:t>Do not provide students with assistance that could impact answers</a:t>
            </a:r>
          </a:p>
          <a:p>
            <a:pPr marL="502821" indent="-502821">
              <a:spcBef>
                <a:spcPts val="600"/>
              </a:spcBef>
              <a:buClrTx/>
              <a:buSzPct val="100000"/>
              <a:buFont typeface="+mj-lt"/>
              <a:buAutoNum type="arabicPeriod"/>
              <a:defRPr/>
            </a:pPr>
            <a:r>
              <a:rPr lang="en-US" sz="2000" dirty="0"/>
              <a:t>Follow proper test security procedures for providing accessibility features or accommodations</a:t>
            </a:r>
          </a:p>
          <a:p>
            <a:pPr marL="502821" indent="-502821">
              <a:spcBef>
                <a:spcPts val="600"/>
              </a:spcBef>
              <a:buClrTx/>
              <a:buSzPct val="100000"/>
              <a:buFont typeface="+mj-lt"/>
              <a:buAutoNum type="arabicPeriod"/>
              <a:defRPr/>
            </a:pPr>
            <a:r>
              <a:rPr lang="en-US" sz="2000" dirty="0"/>
              <a:t>Follow chain-of-custody requirements to return all test materials after testing</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60</a:t>
            </a:fld>
            <a:endParaRPr lang="en-US" dirty="0"/>
          </a:p>
        </p:txBody>
      </p:sp>
    </p:spTree>
    <p:custDataLst>
      <p:tags r:id="rId1"/>
    </p:custDataLst>
    <p:extLst>
      <p:ext uri="{BB962C8B-B14F-4D97-AF65-F5344CB8AC3E}">
        <p14:creationId xmlns:p14="http://schemas.microsoft.com/office/powerpoint/2010/main" val="471948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to Complete the Day of Testing</a:t>
            </a:r>
          </a:p>
        </p:txBody>
      </p:sp>
      <p:sp>
        <p:nvSpPr>
          <p:cNvPr id="30723" name="Rectangle 3"/>
          <p:cNvSpPr>
            <a:spLocks noGrp="1" noChangeArrowheads="1"/>
          </p:cNvSpPr>
          <p:nvPr>
            <p:ph idx="1"/>
          </p:nvPr>
        </p:nvSpPr>
        <p:spPr>
          <a:xfrm>
            <a:off x="576611" y="1463040"/>
            <a:ext cx="7886700" cy="4640674"/>
          </a:xfrm>
          <a:prstGeom prst="rect">
            <a:avLst/>
          </a:prstGeom>
        </p:spPr>
        <p:txBody>
          <a:bodyPr vert="horz" lIns="62970" tIns="31444" rIns="62970" bIns="31444" rtlCol="0">
            <a:normAutofit/>
          </a:bodyPr>
          <a:lstStyle/>
          <a:p>
            <a:pPr marL="0" indent="0">
              <a:spcAft>
                <a:spcPts val="600"/>
              </a:spcAft>
              <a:buClrTx/>
              <a:buNone/>
            </a:pPr>
            <a:r>
              <a:rPr lang="en-US" dirty="0"/>
              <a:t>On the Day of Testing:</a:t>
            </a:r>
          </a:p>
          <a:p>
            <a:pPr marL="502821" indent="-502821">
              <a:spcBef>
                <a:spcPts val="200"/>
              </a:spcBef>
              <a:spcAft>
                <a:spcPts val="600"/>
              </a:spcAft>
              <a:buClrTx/>
              <a:buSzPct val="100000"/>
              <a:buFont typeface="+mj-lt"/>
              <a:buAutoNum type="arabicPeriod"/>
              <a:defRPr/>
            </a:pPr>
            <a:r>
              <a:rPr lang="en-US" sz="2000" dirty="0"/>
              <a:t>Receive test materials</a:t>
            </a:r>
          </a:p>
          <a:p>
            <a:pPr marL="705549" lvl="1" indent="-314421">
              <a:spcBef>
                <a:spcPts val="200"/>
              </a:spcBef>
              <a:spcAft>
                <a:spcPts val="600"/>
              </a:spcAft>
              <a:buClrTx/>
              <a:buSzPct val="100000"/>
              <a:defRPr/>
            </a:pPr>
            <a:r>
              <a:rPr lang="en-US" dirty="0"/>
              <a:t>Secure test materials, scratch paper, and pencils</a:t>
            </a:r>
          </a:p>
          <a:p>
            <a:pPr marL="705549" lvl="1" indent="-314421">
              <a:spcBef>
                <a:spcPts val="200"/>
              </a:spcBef>
              <a:spcAft>
                <a:spcPts val="600"/>
              </a:spcAft>
              <a:buClrTx/>
              <a:buSzPct val="100000"/>
              <a:defRPr/>
            </a:pPr>
            <a:r>
              <a:rPr lang="en-US" dirty="0"/>
              <a:t>Required materials for each test are listed in the TAM</a:t>
            </a:r>
          </a:p>
          <a:p>
            <a:pPr marL="502821" indent="-502821">
              <a:spcBef>
                <a:spcPts val="200"/>
              </a:spcBef>
              <a:spcAft>
                <a:spcPts val="600"/>
              </a:spcAft>
              <a:buClrTx/>
              <a:buSzPct val="100000"/>
              <a:buFont typeface="+mj-lt"/>
              <a:buAutoNum type="arabicPeriod"/>
              <a:defRPr/>
            </a:pPr>
            <a:r>
              <a:rPr lang="en-US" sz="2000" dirty="0"/>
              <a:t>Read the appropriate “SAY” directions from the TAM</a:t>
            </a:r>
          </a:p>
          <a:p>
            <a:pPr marL="502821" indent="-502821">
              <a:spcBef>
                <a:spcPts val="200"/>
              </a:spcBef>
              <a:spcAft>
                <a:spcPts val="600"/>
              </a:spcAft>
              <a:buClrTx/>
              <a:buSzPct val="100000"/>
              <a:buFont typeface="+mj-lt"/>
              <a:buAutoNum type="arabicPeriod"/>
              <a:defRPr/>
            </a:pPr>
            <a:r>
              <a:rPr lang="en-US" sz="2000" dirty="0"/>
              <a:t>Distribute test materials to students</a:t>
            </a:r>
          </a:p>
          <a:p>
            <a:pPr marL="742950" lvl="1" indent="-342900">
              <a:spcBef>
                <a:spcPts val="200"/>
              </a:spcBef>
              <a:spcAft>
                <a:spcPts val="600"/>
              </a:spcAft>
              <a:buSzPct val="100000"/>
              <a:defRPr/>
            </a:pPr>
            <a:r>
              <a:rPr lang="en-US" dirty="0"/>
              <a:t>If student ID labels were previously applied to test books, ensure the materials are provided to the correct students</a:t>
            </a:r>
          </a:p>
          <a:p>
            <a:pPr marL="502821" indent="-502821">
              <a:spcBef>
                <a:spcPts val="200"/>
              </a:spcBef>
              <a:spcAft>
                <a:spcPts val="600"/>
              </a:spcAft>
              <a:buClrTx/>
              <a:buSzPct val="100000"/>
              <a:buFont typeface="+mj-lt"/>
              <a:buAutoNum type="arabicPeriod"/>
              <a:defRPr/>
            </a:pPr>
            <a:r>
              <a:rPr lang="en-US" sz="2000" dirty="0"/>
              <a:t>Keep/monitor time</a:t>
            </a:r>
            <a:endParaRPr lang="en-US" sz="2000" b="1" dirty="0"/>
          </a:p>
          <a:p>
            <a:pPr marL="502821" indent="-502821">
              <a:spcBef>
                <a:spcPts val="200"/>
              </a:spcBef>
              <a:spcAft>
                <a:spcPts val="600"/>
              </a:spcAft>
              <a:buClrTx/>
              <a:buSzPct val="100000"/>
              <a:buFont typeface="+mj-lt"/>
              <a:buAutoNum type="arabicPeriod"/>
              <a:defRPr/>
            </a:pPr>
            <a:r>
              <a:rPr lang="en-US" sz="2000" dirty="0"/>
              <a:t>Supervise and monitor test activity</a:t>
            </a:r>
          </a:p>
          <a:p>
            <a:pPr marL="502821" indent="-502821">
              <a:spcBef>
                <a:spcPts val="200"/>
              </a:spcBef>
              <a:spcAft>
                <a:spcPts val="600"/>
              </a:spcAft>
              <a:buClrTx/>
              <a:buSzPct val="100000"/>
              <a:buFont typeface="+mj-lt"/>
              <a:buAutoNum type="arabicPeriod"/>
              <a:defRPr/>
            </a:pPr>
            <a:r>
              <a:rPr lang="en-US" sz="2000" dirty="0"/>
              <a:t>Provide three-minute stand and stretch break, if applicable</a:t>
            </a:r>
          </a:p>
          <a:p>
            <a:pPr marL="502821" indent="-502821">
              <a:spcBef>
                <a:spcPts val="200"/>
              </a:spcBef>
              <a:spcAft>
                <a:spcPts val="600"/>
              </a:spcAft>
              <a:buClrTx/>
              <a:buSzPct val="100000"/>
              <a:buFont typeface="+mj-lt"/>
              <a:buAutoNum type="arabicPeriod"/>
              <a:defRPr/>
            </a:pPr>
            <a:r>
              <a:rPr lang="en-US" sz="2000" dirty="0"/>
              <a:t>Report testing irregularities or security breaches to SAC</a:t>
            </a:r>
          </a:p>
        </p:txBody>
      </p:sp>
      <p:grpSp>
        <p:nvGrpSpPr>
          <p:cNvPr id="4" name="Group 3"/>
          <p:cNvGrpSpPr/>
          <p:nvPr/>
        </p:nvGrpSpPr>
        <p:grpSpPr>
          <a:xfrm>
            <a:off x="6954591" y="1808564"/>
            <a:ext cx="1959649" cy="1754326"/>
            <a:chOff x="6720523" y="1808564"/>
            <a:chExt cx="2193718" cy="1754326"/>
          </a:xfrm>
          <a:effectLst>
            <a:outerShdw blurRad="50800" dist="38100" dir="2700000" algn="tl" rotWithShape="0">
              <a:prstClr val="black">
                <a:alpha val="40000"/>
              </a:prstClr>
            </a:outerShdw>
          </a:effectLst>
        </p:grpSpPr>
        <p:sp>
          <p:nvSpPr>
            <p:cNvPr id="5" name="TextBox 4"/>
            <p:cNvSpPr txBox="1"/>
            <p:nvPr/>
          </p:nvSpPr>
          <p:spPr>
            <a:xfrm>
              <a:off x="6720523" y="1808564"/>
              <a:ext cx="2193718" cy="1754326"/>
            </a:xfrm>
            <a:prstGeom prst="rect">
              <a:avLst/>
            </a:prstGeom>
            <a:solidFill>
              <a:schemeClr val="accent4"/>
            </a:solidFill>
            <a:ln>
              <a:noFill/>
            </a:ln>
          </p:spPr>
          <p:txBody>
            <a:bodyPr wrap="square" rtlCol="0">
              <a:spAutoFit/>
            </a:bodyPr>
            <a:lstStyle/>
            <a:p>
              <a:r>
                <a:rPr lang="en-US" dirty="0"/>
                <a:t>The following icon appears in the “SAY” directions when materials are to be distributed:</a:t>
              </a:r>
            </a:p>
            <a:p>
              <a:endParaRPr lang="en-US" dirty="0"/>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8049841" y="2943550"/>
              <a:ext cx="726604" cy="546406"/>
            </a:xfrm>
            <a:prstGeom prst="rect">
              <a:avLst/>
            </a:prstGeom>
          </p:spPr>
        </p:pic>
      </p:grpSp>
      <p:sp>
        <p:nvSpPr>
          <p:cNvPr id="6" name="Slide Number Placeholder 5"/>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spTree>
    <p:custDataLst>
      <p:tags r:id="rId1"/>
    </p:custDataLst>
    <p:extLst>
      <p:ext uri="{BB962C8B-B14F-4D97-AF65-F5344CB8AC3E}">
        <p14:creationId xmlns:p14="http://schemas.microsoft.com/office/powerpoint/2010/main" val="3131029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C397-A31C-E502-9EC9-D11DFBD899E2}"/>
              </a:ext>
            </a:extLst>
          </p:cNvPr>
          <p:cNvSpPr>
            <a:spLocks noGrp="1"/>
          </p:cNvSpPr>
          <p:nvPr>
            <p:ph type="title"/>
          </p:nvPr>
        </p:nvSpPr>
        <p:spPr/>
        <p:txBody>
          <a:bodyPr/>
          <a:lstStyle/>
          <a:p>
            <a:r>
              <a:rPr lang="en-US"/>
              <a:t>Distributing Test Books to Students</a:t>
            </a:r>
            <a:endParaRPr lang="en-US" dirty="0"/>
          </a:p>
        </p:txBody>
      </p:sp>
      <p:sp>
        <p:nvSpPr>
          <p:cNvPr id="3" name="Content Placeholder 2">
            <a:extLst>
              <a:ext uri="{FF2B5EF4-FFF2-40B4-BE49-F238E27FC236}">
                <a16:creationId xmlns:a16="http://schemas.microsoft.com/office/drawing/2014/main" id="{9F96C603-6FB6-3061-440E-DC42ADCBF01E}"/>
              </a:ext>
            </a:extLst>
          </p:cNvPr>
          <p:cNvSpPr>
            <a:spLocks noGrp="1"/>
          </p:cNvSpPr>
          <p:nvPr>
            <p:ph idx="1"/>
          </p:nvPr>
        </p:nvSpPr>
        <p:spPr/>
        <p:txBody>
          <a:bodyPr/>
          <a:lstStyle/>
          <a:p>
            <a:r>
              <a:rPr lang="en-US"/>
              <a:t>When distributing materials to students </a:t>
            </a:r>
            <a:r>
              <a:rPr lang="en-US" b="1"/>
              <a:t>at the start of each testing session</a:t>
            </a:r>
            <a:r>
              <a:rPr lang="en-US"/>
              <a:t>, check for:</a:t>
            </a:r>
          </a:p>
          <a:p>
            <a:pPr lvl="1"/>
            <a:r>
              <a:rPr lang="en-US"/>
              <a:t>Student names written on the front and back covers </a:t>
            </a:r>
          </a:p>
          <a:p>
            <a:pPr lvl="1"/>
            <a:r>
              <a:rPr lang="en-US"/>
              <a:t>Student pre-ID labels that may have been applied</a:t>
            </a:r>
            <a:endParaRPr lang="en-US" dirty="0"/>
          </a:p>
        </p:txBody>
      </p:sp>
      <p:sp>
        <p:nvSpPr>
          <p:cNvPr id="4" name="Slide Number Placeholder 3">
            <a:extLst>
              <a:ext uri="{FF2B5EF4-FFF2-40B4-BE49-F238E27FC236}">
                <a16:creationId xmlns:a16="http://schemas.microsoft.com/office/drawing/2014/main" id="{542CD869-BE74-FD72-1717-F1F8F5CB0CE9}"/>
              </a:ext>
            </a:extLst>
          </p:cNvPr>
          <p:cNvSpPr>
            <a:spLocks noGrp="1"/>
          </p:cNvSpPr>
          <p:nvPr>
            <p:ph type="sldNum" sz="quarter" idx="12"/>
          </p:nvPr>
        </p:nvSpPr>
        <p:spPr/>
        <p:txBody>
          <a:bodyPr/>
          <a:lstStyle/>
          <a:p>
            <a:fld id="{C479D5F6-EDCB-402A-AC08-4943A1820E8F}" type="slidenum">
              <a:rPr lang="en-US" smtClean="0"/>
              <a:pPr/>
              <a:t>62</a:t>
            </a:fld>
            <a:endParaRPr lang="en-US" dirty="0"/>
          </a:p>
        </p:txBody>
      </p:sp>
      <p:pic>
        <p:nvPicPr>
          <p:cNvPr id="6" name="Picture 5">
            <a:extLst>
              <a:ext uri="{FF2B5EF4-FFF2-40B4-BE49-F238E27FC236}">
                <a16:creationId xmlns:a16="http://schemas.microsoft.com/office/drawing/2014/main" id="{E2A3D16C-C08C-3116-3827-1ED021DE17E6}"/>
              </a:ext>
            </a:extLst>
          </p:cNvPr>
          <p:cNvPicPr>
            <a:picLocks noChangeAspect="1"/>
          </p:cNvPicPr>
          <p:nvPr/>
        </p:nvPicPr>
        <p:blipFill>
          <a:blip r:embed="rId2"/>
          <a:stretch>
            <a:fillRect/>
          </a:stretch>
        </p:blipFill>
        <p:spPr>
          <a:xfrm>
            <a:off x="1038905" y="2963239"/>
            <a:ext cx="7066190" cy="3828904"/>
          </a:xfrm>
          <a:prstGeom prst="rect">
            <a:avLst/>
          </a:prstGeom>
        </p:spPr>
      </p:pic>
    </p:spTree>
    <p:extLst>
      <p:ext uri="{BB962C8B-B14F-4D97-AF65-F5344CB8AC3E}">
        <p14:creationId xmlns:p14="http://schemas.microsoft.com/office/powerpoint/2010/main" val="2645556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Interruptions During Testing</a:t>
            </a:r>
          </a:p>
        </p:txBody>
      </p:sp>
      <p:sp>
        <p:nvSpPr>
          <p:cNvPr id="30723" name="Rectangle 3"/>
          <p:cNvSpPr>
            <a:spLocks noGrp="1" noChangeArrowheads="1"/>
          </p:cNvSpPr>
          <p:nvPr>
            <p:ph idx="1"/>
          </p:nvPr>
        </p:nvSpPr>
        <p:spPr>
          <a:prstGeom prst="rect">
            <a:avLst/>
          </a:prstGeom>
        </p:spPr>
        <p:txBody>
          <a:bodyPr vert="horz" lIns="62970" tIns="31444" rIns="62970" bIns="31444" rtlCol="0">
            <a:noAutofit/>
          </a:bodyPr>
          <a:lstStyle/>
          <a:p>
            <a:pPr marL="285750" indent="-285750">
              <a:spcBef>
                <a:spcPts val="0"/>
              </a:spcBef>
              <a:buClrTx/>
              <a:buFont typeface="Arial" panose="020B0604020202020204" pitchFamily="34" charset="0"/>
              <a:buChar char="•"/>
            </a:pPr>
            <a:r>
              <a:rPr lang="en-US" sz="1800" dirty="0"/>
              <a:t>If there is an interruption to testing, including if a student becomes ill:</a:t>
            </a:r>
          </a:p>
          <a:p>
            <a:pPr marL="733961" lvl="1" indent="-342900">
              <a:buFont typeface="+mj-lt"/>
              <a:buAutoNum type="arabicPeriod"/>
            </a:pPr>
            <a:r>
              <a:rPr lang="en-US" sz="1800" dirty="0"/>
              <a:t>The Test Administrator should note where in the test the student stopped testing and the remaining testing time</a:t>
            </a:r>
          </a:p>
          <a:p>
            <a:pPr marL="733961" lvl="1" indent="-342900">
              <a:buFont typeface="+mj-lt"/>
              <a:buAutoNum type="arabicPeriod"/>
            </a:pPr>
            <a:r>
              <a:rPr lang="en-US" sz="1800" dirty="0"/>
              <a:t>The student should close all test materials for pickup by the Test Administrator</a:t>
            </a:r>
          </a:p>
          <a:p>
            <a:pPr marL="285750" lvl="1" indent="-285750"/>
            <a:r>
              <a:rPr lang="en-US" sz="1800" dirty="0"/>
              <a:t>Upon return, the Test Administrator must:</a:t>
            </a:r>
          </a:p>
          <a:p>
            <a:pPr marL="733961" lvl="1" indent="-342900">
              <a:buFont typeface="+mj-lt"/>
              <a:buAutoNum type="arabicPeriod"/>
            </a:pPr>
            <a:r>
              <a:rPr lang="en-US" sz="1800" dirty="0"/>
              <a:t>Tell the student they may not revisit any previously answered questions</a:t>
            </a:r>
          </a:p>
          <a:p>
            <a:pPr marL="733961" lvl="1" indent="-342900">
              <a:buFont typeface="+mj-lt"/>
              <a:buAutoNum type="arabicPeriod"/>
            </a:pPr>
            <a:r>
              <a:rPr lang="en-US" sz="1800" dirty="0"/>
              <a:t>Provide the remaining unit testing time</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63</a:t>
            </a:fld>
            <a:endParaRPr lang="en-US" dirty="0"/>
          </a:p>
        </p:txBody>
      </p:sp>
    </p:spTree>
    <p:custDataLst>
      <p:tags r:id="rId1"/>
    </p:custDataLst>
    <p:extLst>
      <p:ext uri="{BB962C8B-B14F-4D97-AF65-F5344CB8AC3E}">
        <p14:creationId xmlns:p14="http://schemas.microsoft.com/office/powerpoint/2010/main" val="984531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Math Units with Two Sections</a:t>
            </a:r>
          </a:p>
        </p:txBody>
      </p:sp>
      <p:sp>
        <p:nvSpPr>
          <p:cNvPr id="4" name="Content Placeholder 3"/>
          <p:cNvSpPr>
            <a:spLocks noGrp="1"/>
          </p:cNvSpPr>
          <p:nvPr>
            <p:ph idx="1"/>
          </p:nvPr>
        </p:nvSpPr>
        <p:spPr/>
        <p:txBody>
          <a:bodyPr>
            <a:noAutofit/>
          </a:bodyPr>
          <a:lstStyle/>
          <a:p>
            <a:pPr>
              <a:buClrTx/>
            </a:pPr>
            <a:r>
              <a:rPr lang="en-US" sz="1800" dirty="0"/>
              <a:t>Unit 1 for Math Grades 6, 7, and 8 contains two sections:</a:t>
            </a:r>
          </a:p>
          <a:p>
            <a:pPr lvl="1">
              <a:spcBef>
                <a:spcPts val="0"/>
              </a:spcBef>
              <a:buClrTx/>
            </a:pPr>
            <a:r>
              <a:rPr lang="en-US" sz="1800" dirty="0"/>
              <a:t>Unit 1 Section 1 = non-calculator</a:t>
            </a:r>
          </a:p>
          <a:p>
            <a:pPr lvl="1">
              <a:spcBef>
                <a:spcPts val="0"/>
              </a:spcBef>
              <a:buClrTx/>
            </a:pPr>
            <a:r>
              <a:rPr lang="en-US" sz="1800" dirty="0"/>
              <a:t>Unit 1 Section 2 = calculator</a:t>
            </a:r>
          </a:p>
          <a:p>
            <a:pPr>
              <a:buClrTx/>
            </a:pPr>
            <a:r>
              <a:rPr lang="en-US" sz="1800" b="1" dirty="0">
                <a:highlight>
                  <a:srgbClr val="FFFF00"/>
                </a:highlight>
              </a:rPr>
              <a:t>Both sections must be completed during Unit 1 testing time</a:t>
            </a:r>
          </a:p>
          <a:p>
            <a:pPr lvl="1">
              <a:buClrTx/>
            </a:pPr>
            <a:r>
              <a:rPr lang="en-US" sz="1800" dirty="0"/>
              <a:t>Math Grades 6-8 - 65 minute unit testing time</a:t>
            </a:r>
          </a:p>
          <a:p>
            <a:pPr>
              <a:buClrTx/>
            </a:pPr>
            <a:r>
              <a:rPr lang="en-US" sz="1800" dirty="0"/>
              <a:t>When 20 minutes remain in the unit, there is a reminder in the “SAY” directions</a:t>
            </a:r>
          </a:p>
          <a:p>
            <a:pPr lvl="1">
              <a:buClrTx/>
            </a:pPr>
            <a:r>
              <a:rPr lang="en-US" sz="1800" dirty="0"/>
              <a:t>Distribute calculators when notified by students</a:t>
            </a:r>
          </a:p>
          <a:p>
            <a:pPr lvl="1">
              <a:buClrTx/>
            </a:pPr>
            <a:r>
              <a:rPr lang="en-US" sz="1800" dirty="0"/>
              <a:t>At the end of the first section, the following text appears in the test book:</a:t>
            </a:r>
          </a:p>
          <a:p>
            <a:pPr lvl="1">
              <a:buClrTx/>
            </a:pPr>
            <a:endParaRPr lang="en-US" sz="1800" dirty="0"/>
          </a:p>
          <a:p>
            <a:pPr lvl="1">
              <a:buClrTx/>
            </a:pPr>
            <a:endParaRPr lang="en-US" sz="1800" dirty="0"/>
          </a:p>
          <a:p>
            <a:pPr lvl="1">
              <a:buClrTx/>
            </a:pPr>
            <a:endParaRPr lang="en-US" sz="1800" dirty="0"/>
          </a:p>
          <a:p>
            <a:pPr lvl="1">
              <a:buClrTx/>
            </a:pPr>
            <a:endParaRPr lang="en-US" sz="1800" dirty="0"/>
          </a:p>
          <a:p>
            <a:pPr lvl="1">
              <a:buClrTx/>
            </a:pPr>
            <a:endParaRPr lang="en-US" sz="1800" dirty="0"/>
          </a:p>
          <a:p>
            <a:pPr lvl="1">
              <a:buClrTx/>
            </a:pPr>
            <a:r>
              <a:rPr lang="en-US" sz="1800" dirty="0"/>
              <a:t>The calculator icon appears at the top of each page in the test book when a calculator can be used</a:t>
            </a:r>
          </a:p>
        </p:txBody>
      </p:sp>
      <p:grpSp>
        <p:nvGrpSpPr>
          <p:cNvPr id="7" name="Group 6"/>
          <p:cNvGrpSpPr/>
          <p:nvPr/>
        </p:nvGrpSpPr>
        <p:grpSpPr>
          <a:xfrm>
            <a:off x="6973519" y="1337871"/>
            <a:ext cx="2050839" cy="1200329"/>
            <a:chOff x="7093161" y="859306"/>
            <a:chExt cx="2050839" cy="1200329"/>
          </a:xfrm>
          <a:effectLst>
            <a:outerShdw blurRad="50800" dist="38100" dir="2700000" algn="tl" rotWithShape="0">
              <a:prstClr val="black">
                <a:alpha val="40000"/>
              </a:prstClr>
            </a:outerShdw>
          </a:effectLst>
        </p:grpSpPr>
        <p:sp>
          <p:nvSpPr>
            <p:cNvPr id="8" name="TextBox 7"/>
            <p:cNvSpPr txBox="1"/>
            <p:nvPr/>
          </p:nvSpPr>
          <p:spPr>
            <a:xfrm>
              <a:off x="7093161" y="859306"/>
              <a:ext cx="2050839" cy="1200329"/>
            </a:xfrm>
            <a:prstGeom prst="rect">
              <a:avLst/>
            </a:prstGeom>
            <a:solidFill>
              <a:schemeClr val="accent4"/>
            </a:solidFill>
            <a:ln>
              <a:noFill/>
            </a:ln>
          </p:spPr>
          <p:txBody>
            <a:bodyPr wrap="square" rtlCol="0">
              <a:spAutoFit/>
            </a:bodyPr>
            <a:lstStyle/>
            <a:p>
              <a:r>
                <a:rPr lang="en-US" dirty="0"/>
                <a:t>This icon appears by calculator references in the “SAY” directions.</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8799741" y="1101725"/>
              <a:ext cx="344259" cy="551055"/>
            </a:xfrm>
            <a:prstGeom prst="rect">
              <a:avLst/>
            </a:prstGeom>
          </p:spPr>
        </p:pic>
      </p:grpSp>
      <p:sp>
        <p:nvSpPr>
          <p:cNvPr id="9" name="Slide Number Placeholder 8"/>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64</a:t>
            </a:fld>
            <a:endParaRPr lang="en-US" dirty="0"/>
          </a:p>
        </p:txBody>
      </p:sp>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628650" y="5403450"/>
            <a:ext cx="344259" cy="551055"/>
          </a:xfrm>
          <a:prstGeom prst="rect">
            <a:avLst/>
          </a:prstGeom>
        </p:spPr>
      </p:pic>
      <p:pic>
        <p:nvPicPr>
          <p:cNvPr id="6" name="Picture 5"/>
          <p:cNvPicPr>
            <a:picLocks noChangeAspect="1"/>
          </p:cNvPicPr>
          <p:nvPr/>
        </p:nvPicPr>
        <p:blipFill>
          <a:blip r:embed="rId3"/>
          <a:stretch>
            <a:fillRect/>
          </a:stretch>
        </p:blipFill>
        <p:spPr>
          <a:xfrm>
            <a:off x="1367508" y="4030349"/>
            <a:ext cx="6048375" cy="1038225"/>
          </a:xfrm>
          <a:prstGeom prst="rect">
            <a:avLst/>
          </a:prstGeom>
        </p:spPr>
      </p:pic>
      <p:pic>
        <p:nvPicPr>
          <p:cNvPr id="10" name="Picture 9"/>
          <p:cNvPicPr>
            <a:picLocks noChangeAspect="1"/>
          </p:cNvPicPr>
          <p:nvPr/>
        </p:nvPicPr>
        <p:blipFill>
          <a:blip r:embed="rId4"/>
          <a:stretch>
            <a:fillRect/>
          </a:stretch>
        </p:blipFill>
        <p:spPr>
          <a:xfrm>
            <a:off x="7067495" y="4993875"/>
            <a:ext cx="1257300" cy="409575"/>
          </a:xfrm>
          <a:prstGeom prst="rect">
            <a:avLst/>
          </a:prstGeom>
        </p:spPr>
      </p:pic>
    </p:spTree>
    <p:extLst>
      <p:ext uri="{BB962C8B-B14F-4D97-AF65-F5344CB8AC3E}">
        <p14:creationId xmlns:p14="http://schemas.microsoft.com/office/powerpoint/2010/main" val="424904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Student Submits Test</a:t>
            </a:r>
          </a:p>
        </p:txBody>
      </p:sp>
      <p:sp>
        <p:nvSpPr>
          <p:cNvPr id="4" name="Content Placeholder 3"/>
          <p:cNvSpPr>
            <a:spLocks noGrp="1"/>
          </p:cNvSpPr>
          <p:nvPr>
            <p:ph idx="1"/>
          </p:nvPr>
        </p:nvSpPr>
        <p:spPr/>
        <p:txBody>
          <a:bodyPr>
            <a:normAutofit/>
          </a:bodyPr>
          <a:lstStyle/>
          <a:p>
            <a:pPr marL="0" indent="0">
              <a:buNone/>
            </a:pPr>
            <a:r>
              <a:rPr lang="en-US" sz="2000" dirty="0"/>
              <a:t>End of Unit 1:</a:t>
            </a:r>
          </a:p>
          <a:p>
            <a:pPr marL="457200" indent="-457200">
              <a:buFont typeface="+mj-lt"/>
              <a:buAutoNum type="arabicPeriod"/>
            </a:pPr>
            <a:r>
              <a:rPr lang="en-US" sz="2000" dirty="0"/>
              <a:t>Collect the test materials</a:t>
            </a:r>
          </a:p>
          <a:p>
            <a:pPr marL="457200" indent="-457200">
              <a:buFont typeface="+mj-lt"/>
              <a:buAutoNum type="arabicPeriod"/>
            </a:pPr>
            <a:r>
              <a:rPr lang="en-US" sz="2000" dirty="0"/>
              <a:t>Ensure the student’s name is on the test materials</a:t>
            </a:r>
          </a:p>
          <a:p>
            <a:pPr lvl="1"/>
            <a:r>
              <a:rPr lang="en-US" sz="1800" dirty="0"/>
              <a:t>If there is a label, DO NOT bubble any information on the materials</a:t>
            </a:r>
          </a:p>
          <a:p>
            <a:pPr lvl="1"/>
            <a:r>
              <a:rPr lang="en-US" sz="1800" dirty="0"/>
              <a:t>If there is not an ID label, ensure the student’s name is written on the book </a:t>
            </a:r>
            <a:r>
              <a:rPr lang="en-US" sz="1800" dirty="0">
                <a:solidFill>
                  <a:srgbClr val="FF0000"/>
                </a:solidFill>
              </a:rPr>
              <a:t>and check with the SAC on who will bubble in the demographic information</a:t>
            </a:r>
          </a:p>
          <a:p>
            <a:endParaRPr lang="en-US" sz="2000" dirty="0"/>
          </a:p>
          <a:p>
            <a:pPr marL="0" indent="0">
              <a:buNone/>
            </a:pPr>
            <a:r>
              <a:rPr lang="en-US" sz="2000" dirty="0"/>
              <a:t>Prior to Units 2 and 3:</a:t>
            </a:r>
          </a:p>
          <a:p>
            <a:pPr marL="457200" indent="-457200">
              <a:buFont typeface="+mj-lt"/>
              <a:buAutoNum type="arabicPeriod"/>
            </a:pPr>
            <a:r>
              <a:rPr lang="en-US" sz="2000" dirty="0"/>
              <a:t>Ensure students receive their own test materials (check written name and/or ID label)</a:t>
            </a:r>
          </a:p>
          <a:p>
            <a:pPr marL="446959" lvl="1" indent="0">
              <a:buClrTx/>
              <a:buNone/>
            </a:pPr>
            <a:endParaRPr lang="en-US" sz="1406" b="1" dirty="0"/>
          </a:p>
          <a:p>
            <a:pPr>
              <a:buClrTx/>
            </a:pPr>
            <a:endParaRPr lang="en-US" dirty="0"/>
          </a:p>
        </p:txBody>
      </p:sp>
      <p:sp>
        <p:nvSpPr>
          <p:cNvPr id="5" name="TextBox 4"/>
          <p:cNvSpPr txBox="1"/>
          <p:nvPr/>
        </p:nvSpPr>
        <p:spPr>
          <a:xfrm>
            <a:off x="1438275" y="5294089"/>
            <a:ext cx="6267450" cy="707886"/>
          </a:xfrm>
          <a:prstGeom prst="rect">
            <a:avLst/>
          </a:prstGeom>
          <a:solidFill>
            <a:schemeClr val="accent4"/>
          </a:solidFill>
          <a:ln w="38100">
            <a:noFill/>
          </a:ln>
          <a:effectLst>
            <a:outerShdw blurRad="50800" dist="38100" dir="2700000" algn="tl" rotWithShape="0">
              <a:prstClr val="black">
                <a:alpha val="40000"/>
              </a:prstClr>
            </a:outerShdw>
          </a:effectLst>
        </p:spPr>
        <p:txBody>
          <a:bodyPr wrap="square" rtlCol="0">
            <a:spAutoFit/>
          </a:bodyPr>
          <a:lstStyle/>
          <a:p>
            <a:pPr marL="119063" algn="ctr"/>
            <a:r>
              <a:rPr lang="en-US" sz="2000" dirty="0"/>
              <a:t>Once a student turns in their test materials at the end of a unit, they may not get them back to revisit that unit.</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65</a:t>
            </a:fld>
            <a:endParaRPr lang="en-US" dirty="0"/>
          </a:p>
        </p:txBody>
      </p:sp>
    </p:spTree>
    <p:extLst>
      <p:ext uri="{BB962C8B-B14F-4D97-AF65-F5344CB8AC3E}">
        <p14:creationId xmlns:p14="http://schemas.microsoft.com/office/powerpoint/2010/main" val="2660117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Issues with Individual Items</a:t>
            </a:r>
          </a:p>
        </p:txBody>
      </p:sp>
      <p:sp>
        <p:nvSpPr>
          <p:cNvPr id="4" name="Content Placeholder 3"/>
          <p:cNvSpPr>
            <a:spLocks noGrp="1"/>
          </p:cNvSpPr>
          <p:nvPr>
            <p:ph idx="1"/>
          </p:nvPr>
        </p:nvSpPr>
        <p:spPr/>
        <p:txBody>
          <a:bodyPr>
            <a:noAutofit/>
          </a:bodyPr>
          <a:lstStyle/>
          <a:p>
            <a:pPr marL="0" indent="0">
              <a:buNone/>
            </a:pPr>
            <a:r>
              <a:rPr lang="en-US" sz="2000" dirty="0"/>
              <a:t>If a student reports there is an issue with an item:</a:t>
            </a:r>
          </a:p>
          <a:p>
            <a:pPr marL="342900" indent="-342900">
              <a:spcBef>
                <a:spcPts val="500"/>
              </a:spcBef>
            </a:pPr>
            <a:r>
              <a:rPr lang="en-US" sz="2000" dirty="0"/>
              <a:t>DO NOT read the item</a:t>
            </a:r>
          </a:p>
          <a:p>
            <a:pPr marL="342900" indent="-342900">
              <a:spcBef>
                <a:spcPts val="500"/>
              </a:spcBef>
            </a:pPr>
            <a:r>
              <a:rPr lang="en-US" sz="2000" dirty="0"/>
              <a:t>Note:</a:t>
            </a:r>
          </a:p>
          <a:p>
            <a:pPr lvl="1">
              <a:spcBef>
                <a:spcPts val="0"/>
              </a:spcBef>
              <a:buClrTx/>
            </a:pPr>
            <a:r>
              <a:rPr lang="en-US" sz="1800" dirty="0"/>
              <a:t>Content area</a:t>
            </a:r>
          </a:p>
          <a:p>
            <a:pPr lvl="1">
              <a:spcBef>
                <a:spcPts val="0"/>
              </a:spcBef>
              <a:buClrTx/>
            </a:pPr>
            <a:r>
              <a:rPr lang="en-US" sz="1800" dirty="0"/>
              <a:t>Grade level</a:t>
            </a:r>
          </a:p>
          <a:p>
            <a:pPr lvl="1">
              <a:spcBef>
                <a:spcPts val="0"/>
              </a:spcBef>
              <a:buClrTx/>
            </a:pPr>
            <a:r>
              <a:rPr lang="en-US" sz="1800" dirty="0"/>
              <a:t>Form number</a:t>
            </a:r>
          </a:p>
          <a:p>
            <a:pPr lvl="1">
              <a:spcBef>
                <a:spcPts val="0"/>
              </a:spcBef>
              <a:buClrTx/>
            </a:pPr>
            <a:r>
              <a:rPr lang="en-US" sz="1800" dirty="0"/>
              <a:t>Unit number</a:t>
            </a:r>
          </a:p>
          <a:p>
            <a:pPr lvl="1">
              <a:spcBef>
                <a:spcPts val="0"/>
              </a:spcBef>
              <a:buClrTx/>
            </a:pPr>
            <a:r>
              <a:rPr lang="en-US" sz="1800" dirty="0"/>
              <a:t>Item number</a:t>
            </a:r>
          </a:p>
          <a:p>
            <a:pPr lvl="1">
              <a:spcBef>
                <a:spcPts val="0"/>
              </a:spcBef>
              <a:buClrTx/>
            </a:pPr>
            <a:r>
              <a:rPr lang="en-US" sz="1800" dirty="0"/>
              <a:t>Test format</a:t>
            </a:r>
          </a:p>
          <a:p>
            <a:pPr marL="342900" indent="-342900">
              <a:spcBef>
                <a:spcPts val="500"/>
              </a:spcBef>
            </a:pPr>
            <a:r>
              <a:rPr lang="en-US" sz="2000" dirty="0"/>
              <a:t>Provide information to the SAC </a:t>
            </a:r>
          </a:p>
          <a:p>
            <a:pPr lvl="1">
              <a:buClrTx/>
            </a:pPr>
            <a:r>
              <a:rPr lang="en-US" sz="1800" b="1" dirty="0"/>
              <a:t>Wording from the test must NEVER be included verbally or in writing</a:t>
            </a:r>
          </a:p>
          <a:p>
            <a:pPr marL="342900" indent="-342900">
              <a:spcBef>
                <a:spcPts val="500"/>
              </a:spcBef>
            </a:pPr>
            <a:r>
              <a:rPr lang="en-US" sz="2000" dirty="0"/>
              <a:t>The SAC will contact the DAC and Pearson</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66</a:t>
            </a:fld>
            <a:endParaRPr lang="en-US" dirty="0"/>
          </a:p>
        </p:txBody>
      </p:sp>
    </p:spTree>
    <p:extLst>
      <p:ext uri="{BB962C8B-B14F-4D97-AF65-F5344CB8AC3E}">
        <p14:creationId xmlns:p14="http://schemas.microsoft.com/office/powerpoint/2010/main" val="173620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20328" y="1814"/>
            <a:ext cx="6321254" cy="1218555"/>
          </a:xfrm>
          <a:prstGeom prst="rect">
            <a:avLst/>
          </a:prstGeom>
        </p:spPr>
        <p:txBody>
          <a:bodyPr lIns="87892" tIns="43947" rIns="87892" bIns="439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After Testing</a:t>
            </a:r>
          </a:p>
        </p:txBody>
      </p:sp>
      <p:sp>
        <p:nvSpPr>
          <p:cNvPr id="6" name="Slide Number Placeholder 5"/>
          <p:cNvSpPr>
            <a:spLocks noGrp="1"/>
          </p:cNvSpPr>
          <p:nvPr>
            <p:ph type="sldNum" sz="quarter" idx="12"/>
          </p:nvPr>
        </p:nvSpPr>
        <p:spPr/>
        <p:txBody>
          <a:bodyPr/>
          <a:lstStyle/>
          <a:p>
            <a:fld id="{67726FA2-3EC9-4717-AD62-D8C823692DD3}" type="slidenum">
              <a:rPr lang="en-US" smtClean="0"/>
              <a:pPr/>
              <a:t>67</a:t>
            </a:fld>
            <a:endParaRPr lang="en-US" dirty="0"/>
          </a:p>
        </p:txBody>
      </p:sp>
    </p:spTree>
    <p:custDataLst>
      <p:tags r:id="rId1"/>
    </p:custDataLst>
    <p:extLst>
      <p:ext uri="{BB962C8B-B14F-4D97-AF65-F5344CB8AC3E}">
        <p14:creationId xmlns:p14="http://schemas.microsoft.com/office/powerpoint/2010/main" val="2840548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to Complete after Testing</a:t>
            </a:r>
          </a:p>
        </p:txBody>
      </p:sp>
      <p:sp>
        <p:nvSpPr>
          <p:cNvPr id="30723" name="Rectangle 3"/>
          <p:cNvSpPr>
            <a:spLocks noGrp="1" noChangeArrowheads="1"/>
          </p:cNvSpPr>
          <p:nvPr>
            <p:ph idx="1"/>
          </p:nvPr>
        </p:nvSpPr>
        <p:spPr>
          <a:prstGeom prst="rect">
            <a:avLst/>
          </a:prstGeom>
        </p:spPr>
        <p:txBody>
          <a:bodyPr vert="horz" lIns="62970" tIns="31444" rIns="62970" bIns="31444" rtlCol="0">
            <a:normAutofit/>
          </a:bodyPr>
          <a:lstStyle/>
          <a:p>
            <a:pPr marL="0" indent="0">
              <a:buClrTx/>
              <a:buNone/>
            </a:pPr>
            <a:r>
              <a:rPr lang="en-US" dirty="0"/>
              <a:t>After each unit is administered:</a:t>
            </a:r>
          </a:p>
          <a:p>
            <a:pPr marL="0" indent="0">
              <a:buClrTx/>
              <a:buNone/>
            </a:pPr>
            <a:endParaRPr lang="en-US" sz="774" b="1" dirty="0"/>
          </a:p>
          <a:p>
            <a:pPr marL="502821" indent="-502821">
              <a:spcBef>
                <a:spcPts val="200"/>
              </a:spcBef>
              <a:spcAft>
                <a:spcPts val="200"/>
              </a:spcAft>
              <a:buClrTx/>
              <a:buSzPct val="100000"/>
              <a:buFont typeface="+mj-lt"/>
              <a:buAutoNum type="arabicPeriod"/>
              <a:defRPr/>
            </a:pPr>
            <a:r>
              <a:rPr lang="en-US" sz="2000" dirty="0"/>
              <a:t>Ensure all materials are returned to the SAC</a:t>
            </a:r>
          </a:p>
          <a:p>
            <a:pPr lvl="2">
              <a:buClrTx/>
              <a:buSzPct val="125000"/>
            </a:pPr>
            <a:r>
              <a:rPr lang="en-US" i="1" dirty="0"/>
              <a:t>Test Administrator Manual</a:t>
            </a:r>
          </a:p>
          <a:p>
            <a:pPr lvl="2">
              <a:buClrTx/>
              <a:buSzPct val="125000"/>
            </a:pPr>
            <a:r>
              <a:rPr lang="en-US" dirty="0"/>
              <a:t>Test books</a:t>
            </a:r>
          </a:p>
          <a:p>
            <a:pPr lvl="2">
              <a:buClrTx/>
              <a:buSzPct val="125000"/>
            </a:pPr>
            <a:r>
              <a:rPr lang="en-US" dirty="0"/>
              <a:t>Periodic tables (science grade 11 only)</a:t>
            </a:r>
          </a:p>
          <a:p>
            <a:pPr lvl="2">
              <a:buClrTx/>
              <a:buSzPct val="125000"/>
            </a:pPr>
            <a:r>
              <a:rPr lang="en-US" dirty="0"/>
              <a:t>Mathematics reference sheets (math grades 5-8 only)</a:t>
            </a:r>
          </a:p>
          <a:p>
            <a:pPr lvl="2">
              <a:buClrTx/>
              <a:buSzPct val="125000"/>
            </a:pPr>
            <a:r>
              <a:rPr lang="en-US" dirty="0"/>
              <a:t>Calculators (if applicable)</a:t>
            </a:r>
          </a:p>
          <a:p>
            <a:pPr lvl="3">
              <a:buSzPct val="125000"/>
            </a:pPr>
            <a:r>
              <a:rPr lang="en-US" dirty="0"/>
              <a:t>Calculators are not used for math grades 3-5</a:t>
            </a:r>
          </a:p>
          <a:p>
            <a:pPr lvl="2">
              <a:buClrTx/>
              <a:buSzPct val="125000"/>
            </a:pPr>
            <a:r>
              <a:rPr lang="en-US" dirty="0"/>
              <a:t>Used and unused scratch paper</a:t>
            </a:r>
          </a:p>
          <a:p>
            <a:pPr marL="502821" indent="-502821">
              <a:spcBef>
                <a:spcPts val="200"/>
              </a:spcBef>
              <a:spcAft>
                <a:spcPts val="200"/>
              </a:spcAft>
              <a:buClrTx/>
              <a:buSzPct val="100000"/>
              <a:buFont typeface="+mj-lt"/>
              <a:buAutoNum type="arabicPeriod"/>
              <a:defRPr/>
            </a:pPr>
            <a:r>
              <a:rPr lang="en-US" sz="2000" dirty="0"/>
              <a:t>Report any testing irregularities or security breaches to the SAC, including missing materials</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68</a:t>
            </a:fld>
            <a:endParaRPr lang="en-US" dirty="0"/>
          </a:p>
        </p:txBody>
      </p:sp>
    </p:spTree>
    <p:custDataLst>
      <p:tags r:id="rId1"/>
    </p:custDataLst>
    <p:extLst>
      <p:ext uri="{BB962C8B-B14F-4D97-AF65-F5344CB8AC3E}">
        <p14:creationId xmlns:p14="http://schemas.microsoft.com/office/powerpoint/2010/main" val="740922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20328" y="1814"/>
            <a:ext cx="6321254" cy="1218555"/>
          </a:xfrm>
          <a:prstGeom prst="rect">
            <a:avLst/>
          </a:prstGeom>
        </p:spPr>
        <p:txBody>
          <a:bodyPr lIns="87892" tIns="43947" rIns="87892" bIns="439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Resources and Support</a:t>
            </a:r>
          </a:p>
        </p:txBody>
      </p:sp>
      <p:sp>
        <p:nvSpPr>
          <p:cNvPr id="6" name="Slide Number Placeholder 5"/>
          <p:cNvSpPr>
            <a:spLocks noGrp="1"/>
          </p:cNvSpPr>
          <p:nvPr>
            <p:ph type="sldNum" sz="quarter" idx="12"/>
          </p:nvPr>
        </p:nvSpPr>
        <p:spPr/>
        <p:txBody>
          <a:bodyPr/>
          <a:lstStyle/>
          <a:p>
            <a:fld id="{67726FA2-3EC9-4717-AD62-D8C823692DD3}" type="slidenum">
              <a:rPr lang="en-US" smtClean="0"/>
              <a:pPr/>
              <a:t>69</a:t>
            </a:fld>
            <a:endParaRPr lang="en-US" dirty="0"/>
          </a:p>
        </p:txBody>
      </p:sp>
    </p:spTree>
    <p:custDataLst>
      <p:tags r:id="rId1"/>
    </p:custDataLst>
    <p:extLst>
      <p:ext uri="{BB962C8B-B14F-4D97-AF65-F5344CB8AC3E}">
        <p14:creationId xmlns:p14="http://schemas.microsoft.com/office/powerpoint/2010/main" val="361624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0B0E-8F71-4D78-108F-9C20CF7D85E7}"/>
              </a:ext>
            </a:extLst>
          </p:cNvPr>
          <p:cNvSpPr>
            <a:spLocks noGrp="1"/>
          </p:cNvSpPr>
          <p:nvPr>
            <p:ph type="title"/>
          </p:nvPr>
        </p:nvSpPr>
        <p:spPr/>
        <p:txBody>
          <a:bodyPr/>
          <a:lstStyle/>
          <a:p>
            <a:r>
              <a:rPr lang="en-US" dirty="0"/>
              <a:t>CMAS Development</a:t>
            </a:r>
          </a:p>
        </p:txBody>
      </p:sp>
      <p:sp>
        <p:nvSpPr>
          <p:cNvPr id="4" name="Slide Number Placeholder 3">
            <a:extLst>
              <a:ext uri="{FF2B5EF4-FFF2-40B4-BE49-F238E27FC236}">
                <a16:creationId xmlns:a16="http://schemas.microsoft.com/office/drawing/2014/main" id="{3927026D-C0E1-ABD6-ACB8-135B34DA727E}"/>
              </a:ext>
            </a:extLst>
          </p:cNvPr>
          <p:cNvSpPr>
            <a:spLocks noGrp="1"/>
          </p:cNvSpPr>
          <p:nvPr>
            <p:ph type="sldNum" sz="quarter" idx="12"/>
          </p:nvPr>
        </p:nvSpPr>
        <p:spPr/>
        <p:txBody>
          <a:bodyPr/>
          <a:lstStyle/>
          <a:p>
            <a:fld id="{C479D5F6-EDCB-402A-AC08-4943A1820E8F}" type="slidenum">
              <a:rPr lang="en-US" smtClean="0"/>
              <a:pPr/>
              <a:t>7</a:t>
            </a:fld>
            <a:endParaRPr lang="en-US" dirty="0"/>
          </a:p>
        </p:txBody>
      </p:sp>
      <p:graphicFrame>
        <p:nvGraphicFramePr>
          <p:cNvPr id="5" name="Table 5">
            <a:extLst>
              <a:ext uri="{FF2B5EF4-FFF2-40B4-BE49-F238E27FC236}">
                <a16:creationId xmlns:a16="http://schemas.microsoft.com/office/drawing/2014/main" id="{2F3750CF-3B8E-38CD-E62E-62A0F4BA2962}"/>
              </a:ext>
            </a:extLst>
          </p:cNvPr>
          <p:cNvGraphicFramePr>
            <a:graphicFrameLocks noGrp="1"/>
          </p:cNvGraphicFramePr>
          <p:nvPr>
            <p:ph idx="1"/>
          </p:nvPr>
        </p:nvGraphicFramePr>
        <p:xfrm>
          <a:off x="223070" y="1994652"/>
          <a:ext cx="8692330" cy="4436321"/>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1738466">
                  <a:extLst>
                    <a:ext uri="{9D8B030D-6E8A-4147-A177-3AD203B41FA5}">
                      <a16:colId xmlns:a16="http://schemas.microsoft.com/office/drawing/2014/main" val="1648021306"/>
                    </a:ext>
                  </a:extLst>
                </a:gridCol>
                <a:gridCol w="1738466">
                  <a:extLst>
                    <a:ext uri="{9D8B030D-6E8A-4147-A177-3AD203B41FA5}">
                      <a16:colId xmlns:a16="http://schemas.microsoft.com/office/drawing/2014/main" val="1621090018"/>
                    </a:ext>
                  </a:extLst>
                </a:gridCol>
                <a:gridCol w="1738466">
                  <a:extLst>
                    <a:ext uri="{9D8B030D-6E8A-4147-A177-3AD203B41FA5}">
                      <a16:colId xmlns:a16="http://schemas.microsoft.com/office/drawing/2014/main" val="848839022"/>
                    </a:ext>
                  </a:extLst>
                </a:gridCol>
                <a:gridCol w="1738466">
                  <a:extLst>
                    <a:ext uri="{9D8B030D-6E8A-4147-A177-3AD203B41FA5}">
                      <a16:colId xmlns:a16="http://schemas.microsoft.com/office/drawing/2014/main" val="3551827499"/>
                    </a:ext>
                  </a:extLst>
                </a:gridCol>
                <a:gridCol w="1738466">
                  <a:extLst>
                    <a:ext uri="{9D8B030D-6E8A-4147-A177-3AD203B41FA5}">
                      <a16:colId xmlns:a16="http://schemas.microsoft.com/office/drawing/2014/main" val="2485881970"/>
                    </a:ext>
                  </a:extLst>
                </a:gridCol>
              </a:tblGrid>
              <a:tr h="299565">
                <a:tc>
                  <a:txBody>
                    <a:bodyPr/>
                    <a:lstStyle/>
                    <a:p>
                      <a:pPr algn="l"/>
                      <a:r>
                        <a:rPr lang="en-US" sz="1300" dirty="0"/>
                        <a:t>Academy 20</a:t>
                      </a:r>
                    </a:p>
                  </a:txBody>
                  <a:tcPr marL="0" marR="0" anchor="ctr"/>
                </a:tc>
                <a:tc>
                  <a:txBody>
                    <a:bodyPr/>
                    <a:lstStyle/>
                    <a:p>
                      <a:pPr marL="0" indent="0" algn="l"/>
                      <a:r>
                        <a:rPr lang="en-US" sz="1300" dirty="0"/>
                        <a:t>Adams 12</a:t>
                      </a:r>
                    </a:p>
                  </a:txBody>
                  <a:tcPr marL="0" marR="0" anchor="ctr"/>
                </a:tc>
                <a:tc>
                  <a:txBody>
                    <a:bodyPr/>
                    <a:lstStyle/>
                    <a:p>
                      <a:pPr algn="l"/>
                      <a:r>
                        <a:rPr lang="en-US" sz="1300" dirty="0"/>
                        <a:t>Adams County 14</a:t>
                      </a:r>
                    </a:p>
                  </a:txBody>
                  <a:tcPr marL="0" marR="0" anchor="ctr"/>
                </a:tc>
                <a:tc>
                  <a:txBody>
                    <a:bodyPr/>
                    <a:lstStyle/>
                    <a:p>
                      <a:pPr marL="0" algn="l" defTabSz="914400" rtl="0" eaLnBrk="1" fontAlgn="ctr" latinLnBrk="0" hangingPunct="1"/>
                      <a:r>
                        <a:rPr lang="en-US" sz="1300" kern="1200" dirty="0">
                          <a:solidFill>
                            <a:schemeClr val="dk1"/>
                          </a:solidFill>
                          <a:latin typeface="+mn-lt"/>
                          <a:ea typeface="+mn-ea"/>
                          <a:cs typeface="+mn-cs"/>
                        </a:rPr>
                        <a:t>Adams-Arapahoe 28J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Alamosa RE-11J</a:t>
                      </a:r>
                    </a:p>
                  </a:txBody>
                  <a:tcPr marL="7620" marR="7620" marT="7620" anchor="ctr"/>
                </a:tc>
                <a:extLst>
                  <a:ext uri="{0D108BD9-81ED-4DB2-BD59-A6C34878D82A}">
                    <a16:rowId xmlns:a16="http://schemas.microsoft.com/office/drawing/2014/main" val="628680895"/>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Archuleta County 50 </a:t>
                      </a:r>
                    </a:p>
                  </a:txBody>
                  <a:tcPr marL="0" marR="7620" marT="7620" anchor="ctr"/>
                </a:tc>
                <a:tc>
                  <a:txBody>
                    <a:bodyPr/>
                    <a:lstStyle/>
                    <a:p>
                      <a:pPr marL="0" algn="l" defTabSz="914400" rtl="0" eaLnBrk="1" fontAlgn="ctr" latinLnBrk="0" hangingPunct="1"/>
                      <a:r>
                        <a:rPr lang="en-US" sz="1300" kern="1200" dirty="0" err="1">
                          <a:solidFill>
                            <a:schemeClr val="dk1"/>
                          </a:solidFill>
                          <a:latin typeface="+mn-lt"/>
                          <a:ea typeface="+mn-ea"/>
                          <a:cs typeface="+mn-cs"/>
                        </a:rPr>
                        <a:t>Arickaree</a:t>
                      </a:r>
                      <a:r>
                        <a:rPr lang="en-US" sz="1300" kern="1200" dirty="0">
                          <a:solidFill>
                            <a:schemeClr val="dk1"/>
                          </a:solidFill>
                          <a:latin typeface="+mn-lt"/>
                          <a:ea typeface="+mn-ea"/>
                          <a:cs typeface="+mn-cs"/>
                        </a:rPr>
                        <a:t> R-2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Bennett 29J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Big Sandy 100J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Boulder Valley Re 2</a:t>
                      </a:r>
                    </a:p>
                  </a:txBody>
                  <a:tcPr marL="7620" marR="7620" marT="7620" anchor="ctr"/>
                </a:tc>
                <a:extLst>
                  <a:ext uri="{0D108BD9-81ED-4DB2-BD59-A6C34878D82A}">
                    <a16:rowId xmlns:a16="http://schemas.microsoft.com/office/drawing/2014/main" val="410735976"/>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Calhan RJ-1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Canon City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Charter School Institute</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Cherry Creek 5</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Cheyenne Mountain 12</a:t>
                      </a:r>
                    </a:p>
                  </a:txBody>
                  <a:tcPr marL="7620" marR="7620" marT="7620" anchor="ctr"/>
                </a:tc>
                <a:extLst>
                  <a:ext uri="{0D108BD9-81ED-4DB2-BD59-A6C34878D82A}">
                    <a16:rowId xmlns:a16="http://schemas.microsoft.com/office/drawing/2014/main" val="1582397698"/>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CSDB</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Colorado Springs 11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Delta County 50(J)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Denver County 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District 49</a:t>
                      </a:r>
                    </a:p>
                  </a:txBody>
                  <a:tcPr marL="7620" marR="7620" marT="7620" anchor="ctr"/>
                </a:tc>
                <a:extLst>
                  <a:ext uri="{0D108BD9-81ED-4DB2-BD59-A6C34878D82A}">
                    <a16:rowId xmlns:a16="http://schemas.microsoft.com/office/drawing/2014/main" val="771023016"/>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Douglas County Re 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Durango 9-R</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Eagle County RE 50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East Grand 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East Otero R-1</a:t>
                      </a:r>
                    </a:p>
                  </a:txBody>
                  <a:tcPr marL="7620" marR="7620" marT="7620" anchor="ctr"/>
                </a:tc>
                <a:extLst>
                  <a:ext uri="{0D108BD9-81ED-4DB2-BD59-A6C34878D82A}">
                    <a16:rowId xmlns:a16="http://schemas.microsoft.com/office/drawing/2014/main" val="666642655"/>
                  </a:ext>
                </a:extLst>
              </a:tr>
              <a:tr h="272746">
                <a:tc>
                  <a:txBody>
                    <a:bodyPr/>
                    <a:lstStyle/>
                    <a:p>
                      <a:pPr marL="0" algn="l" defTabSz="914400" rtl="0" eaLnBrk="1" fontAlgn="ctr" latinLnBrk="0" hangingPunct="1"/>
                      <a:r>
                        <a:rPr lang="en-US" sz="1300" kern="1200" dirty="0">
                          <a:solidFill>
                            <a:schemeClr val="dk1"/>
                          </a:solidFill>
                          <a:latin typeface="+mn-lt"/>
                          <a:ea typeface="+mn-ea"/>
                          <a:cs typeface="+mn-cs"/>
                        </a:rPr>
                        <a:t>Elizabeth School District</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Ellicott 22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Fort Morgan Re-3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Fountain 8</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Fremont RE-2</a:t>
                      </a:r>
                    </a:p>
                  </a:txBody>
                  <a:tcPr marL="7620" marR="7620" marT="7620" anchor="ctr"/>
                </a:tc>
                <a:extLst>
                  <a:ext uri="{0D108BD9-81ED-4DB2-BD59-A6C34878D82A}">
                    <a16:rowId xmlns:a16="http://schemas.microsoft.com/office/drawing/2014/main" val="1850569222"/>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Garfield 16</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Garfield Re-2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Greeley 6</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Harrison 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Haxtun RE-2J</a:t>
                      </a:r>
                    </a:p>
                  </a:txBody>
                  <a:tcPr marL="7620" marR="7620" marT="7620" anchor="ctr"/>
                </a:tc>
                <a:extLst>
                  <a:ext uri="{0D108BD9-81ED-4DB2-BD59-A6C34878D82A}">
                    <a16:rowId xmlns:a16="http://schemas.microsoft.com/office/drawing/2014/main" val="2211182127"/>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Holly RE-3</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Huerfano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Idalia RJ-3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Jefferson County R-1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Weld RE-5J</a:t>
                      </a:r>
                    </a:p>
                  </a:txBody>
                  <a:tcPr marL="7620" marR="7620" marT="7620" anchor="ctr"/>
                </a:tc>
                <a:extLst>
                  <a:ext uri="{0D108BD9-81ED-4DB2-BD59-A6C34878D82A}">
                    <a16:rowId xmlns:a16="http://schemas.microsoft.com/office/drawing/2014/main" val="901588359"/>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Lamar Re-2</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Lewis-Palmer 38</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Limon RE-4J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Littleton 6</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Manitou Springs 14</a:t>
                      </a:r>
                    </a:p>
                  </a:txBody>
                  <a:tcPr marL="7620" marR="7620" marT="7620" anchor="ctr"/>
                </a:tc>
                <a:extLst>
                  <a:ext uri="{0D108BD9-81ED-4DB2-BD59-A6C34878D82A}">
                    <a16:rowId xmlns:a16="http://schemas.microsoft.com/office/drawing/2014/main" val="2857745003"/>
                  </a:ext>
                </a:extLst>
              </a:tr>
              <a:tr h="269230">
                <a:tc>
                  <a:txBody>
                    <a:bodyPr/>
                    <a:lstStyle/>
                    <a:p>
                      <a:pPr marL="0" algn="l" defTabSz="914400" rtl="0" eaLnBrk="1" fontAlgn="ctr" latinLnBrk="0" hangingPunct="1"/>
                      <a:r>
                        <a:rPr lang="en-US" sz="1300" kern="1200" dirty="0">
                          <a:solidFill>
                            <a:schemeClr val="dk1"/>
                          </a:solidFill>
                          <a:latin typeface="+mn-lt"/>
                          <a:ea typeface="+mn-ea"/>
                          <a:cs typeface="+mn-cs"/>
                        </a:rPr>
                        <a:t>Meeker RE-1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Mesa County Valley 51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Moffat 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Montezuma-Cortez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Montrose County RE-1J</a:t>
                      </a:r>
                    </a:p>
                  </a:txBody>
                  <a:tcPr marL="7620" marR="7620" marT="7620" anchor="ctr"/>
                </a:tc>
                <a:extLst>
                  <a:ext uri="{0D108BD9-81ED-4DB2-BD59-A6C34878D82A}">
                    <a16:rowId xmlns:a16="http://schemas.microsoft.com/office/drawing/2014/main" val="2996372018"/>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Norwood R-2J</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Otis R-3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Peyton 23 </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Plateau Valley 50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Platte Valley RE-7</a:t>
                      </a:r>
                    </a:p>
                  </a:txBody>
                  <a:tcPr marL="7620" marR="7620" marT="7620" anchor="ctr"/>
                </a:tc>
                <a:extLst>
                  <a:ext uri="{0D108BD9-81ED-4DB2-BD59-A6C34878D82A}">
                    <a16:rowId xmlns:a16="http://schemas.microsoft.com/office/drawing/2014/main" val="1627649578"/>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Poudre R-1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Pueblo City 60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Pueblo County 70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Ridgway R-2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Roaring Fork RE-1</a:t>
                      </a:r>
                    </a:p>
                  </a:txBody>
                  <a:tcPr marL="7620" marR="7620" marT="7620" anchor="ctr"/>
                </a:tc>
                <a:extLst>
                  <a:ext uri="{0D108BD9-81ED-4DB2-BD59-A6C34878D82A}">
                    <a16:rowId xmlns:a16="http://schemas.microsoft.com/office/drawing/2014/main" val="3157729686"/>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Salida R-32</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School District 27J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South Routt RE 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St </a:t>
                      </a:r>
                      <a:r>
                        <a:rPr lang="en-US" sz="1300" kern="1200" dirty="0" err="1">
                          <a:solidFill>
                            <a:schemeClr val="dk1"/>
                          </a:solidFill>
                          <a:latin typeface="+mn-lt"/>
                          <a:ea typeface="+mn-ea"/>
                          <a:cs typeface="+mn-cs"/>
                        </a:rPr>
                        <a:t>Vrain</a:t>
                      </a:r>
                      <a:r>
                        <a:rPr lang="en-US" sz="1300" kern="1200" dirty="0">
                          <a:solidFill>
                            <a:schemeClr val="dk1"/>
                          </a:solidFill>
                          <a:latin typeface="+mn-lt"/>
                          <a:ea typeface="+mn-ea"/>
                          <a:cs typeface="+mn-cs"/>
                        </a:rPr>
                        <a:t> Valley RE1J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Steamboat Springs RE-2</a:t>
                      </a:r>
                    </a:p>
                  </a:txBody>
                  <a:tcPr marL="7620" marR="7620" marT="7620" anchor="ctr"/>
                </a:tc>
                <a:extLst>
                  <a:ext uri="{0D108BD9-81ED-4DB2-BD59-A6C34878D82A}">
                    <a16:rowId xmlns:a16="http://schemas.microsoft.com/office/drawing/2014/main" val="367034559"/>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Summit RE-1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Thompson R2-J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Trinidad 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Valley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Weld County RE-3J</a:t>
                      </a:r>
                    </a:p>
                  </a:txBody>
                  <a:tcPr marL="7620" marR="7620" marT="7620" anchor="ctr"/>
                </a:tc>
                <a:extLst>
                  <a:ext uri="{0D108BD9-81ED-4DB2-BD59-A6C34878D82A}">
                    <a16:rowId xmlns:a16="http://schemas.microsoft.com/office/drawing/2014/main" val="3689148953"/>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Westminster</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Widefield 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Windsor RE-4</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Woodland Park Re-2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Yuma 1</a:t>
                      </a:r>
                    </a:p>
                  </a:txBody>
                  <a:tcPr marL="7620" marR="7620" marT="7620" anchor="ctr"/>
                </a:tc>
                <a:extLst>
                  <a:ext uri="{0D108BD9-81ED-4DB2-BD59-A6C34878D82A}">
                    <a16:rowId xmlns:a16="http://schemas.microsoft.com/office/drawing/2014/main" val="1333994965"/>
                  </a:ext>
                </a:extLst>
              </a:tr>
            </a:tbl>
          </a:graphicData>
        </a:graphic>
      </p:graphicFrame>
      <p:sp>
        <p:nvSpPr>
          <p:cNvPr id="6" name="TextBox 5">
            <a:extLst>
              <a:ext uri="{FF2B5EF4-FFF2-40B4-BE49-F238E27FC236}">
                <a16:creationId xmlns:a16="http://schemas.microsoft.com/office/drawing/2014/main" id="{6C14272B-757C-0F0A-12E8-A56245B6394C}"/>
              </a:ext>
            </a:extLst>
          </p:cNvPr>
          <p:cNvSpPr txBox="1"/>
          <p:nvPr/>
        </p:nvSpPr>
        <p:spPr>
          <a:xfrm>
            <a:off x="0" y="720436"/>
            <a:ext cx="91412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Educators from across the state participate in CMAS development for every passage, simulation, and question on the CMAS assessments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Districts with educators who participated in CMAS development last year:</a:t>
            </a:r>
          </a:p>
        </p:txBody>
      </p:sp>
    </p:spTree>
    <p:extLst>
      <p:ext uri="{BB962C8B-B14F-4D97-AF65-F5344CB8AC3E}">
        <p14:creationId xmlns:p14="http://schemas.microsoft.com/office/powerpoint/2010/main" val="1955538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4114-D9BC-4CA6-B6F6-62B55FA1FD62}"/>
              </a:ext>
            </a:extLst>
          </p:cNvPr>
          <p:cNvSpPr>
            <a:spLocks noGrp="1"/>
          </p:cNvSpPr>
          <p:nvPr>
            <p:ph type="title"/>
          </p:nvPr>
        </p:nvSpPr>
        <p:spPr/>
        <p:txBody>
          <a:bodyPr/>
          <a:lstStyle/>
          <a:p>
            <a:r>
              <a:rPr lang="en-US" dirty="0"/>
              <a:t>Colorado Assessments Portal</a:t>
            </a:r>
          </a:p>
        </p:txBody>
      </p:sp>
      <p:sp>
        <p:nvSpPr>
          <p:cNvPr id="3" name="Content Placeholder 2">
            <a:extLst>
              <a:ext uri="{FF2B5EF4-FFF2-40B4-BE49-F238E27FC236}">
                <a16:creationId xmlns:a16="http://schemas.microsoft.com/office/drawing/2014/main" id="{56C495F3-54B0-4E7B-8BFF-F30288E4B1F1}"/>
              </a:ext>
            </a:extLst>
          </p:cNvPr>
          <p:cNvSpPr>
            <a:spLocks noGrp="1"/>
          </p:cNvSpPr>
          <p:nvPr>
            <p:ph idx="1"/>
          </p:nvPr>
        </p:nvSpPr>
        <p:spPr>
          <a:xfrm>
            <a:off x="628650" y="1134869"/>
            <a:ext cx="7886700" cy="5255164"/>
          </a:xfrm>
        </p:spPr>
        <p:txBody>
          <a:bodyPr numCol="2">
            <a:noAutofit/>
          </a:bodyPr>
          <a:lstStyle/>
          <a:p>
            <a:pPr marL="0" indent="0">
              <a:buNone/>
            </a:pPr>
            <a:r>
              <a:rPr lang="en-US" sz="1800" b="1" dirty="0" err="1"/>
              <a:t>PearsonAccess</a:t>
            </a:r>
            <a:r>
              <a:rPr lang="en-US" sz="1800" b="1" baseline="30000" dirty="0" err="1"/>
              <a:t>next</a:t>
            </a:r>
            <a:r>
              <a:rPr lang="en-US" sz="1800" b="1" dirty="0"/>
              <a:t> </a:t>
            </a:r>
          </a:p>
          <a:p>
            <a:pPr marL="396875"/>
            <a:r>
              <a:rPr lang="en-US" sz="1800" dirty="0"/>
              <a:t>Links to the live and training site</a:t>
            </a:r>
          </a:p>
          <a:p>
            <a:pPr marL="0" indent="0">
              <a:buNone/>
            </a:pPr>
            <a:r>
              <a:rPr lang="en-US" sz="1800" b="1" dirty="0"/>
              <a:t>Technology Setup</a:t>
            </a:r>
          </a:p>
          <a:p>
            <a:pPr marL="396875"/>
            <a:r>
              <a:rPr lang="en-US" sz="1800" dirty="0"/>
              <a:t>Technology Guidelines</a:t>
            </a:r>
          </a:p>
          <a:p>
            <a:pPr marL="0" indent="0">
              <a:buNone/>
            </a:pPr>
            <a:r>
              <a:rPr lang="en-US" sz="1800" b="1" dirty="0"/>
              <a:t>Manuals and Training</a:t>
            </a:r>
          </a:p>
          <a:p>
            <a:pPr marL="396875"/>
            <a:r>
              <a:rPr lang="en-US" sz="1800" dirty="0"/>
              <a:t>CMAS and </a:t>
            </a:r>
            <a:r>
              <a:rPr lang="en-US" sz="1800" dirty="0" err="1"/>
              <a:t>CoAlt</a:t>
            </a:r>
            <a:r>
              <a:rPr lang="en-US" sz="1800" dirty="0"/>
              <a:t> Procedures Manual</a:t>
            </a:r>
          </a:p>
          <a:p>
            <a:pPr marL="396875"/>
            <a:r>
              <a:rPr lang="en-US" sz="1800" dirty="0"/>
              <a:t>CMAS Test Administrator Manuals</a:t>
            </a:r>
          </a:p>
          <a:p>
            <a:pPr marL="854075" lvl="1"/>
            <a:r>
              <a:rPr lang="en-US" sz="1800" dirty="0"/>
              <a:t>Computer-based Testing</a:t>
            </a:r>
          </a:p>
          <a:p>
            <a:pPr marL="854075" lvl="1"/>
            <a:r>
              <a:rPr lang="en-US" sz="1800" dirty="0"/>
              <a:t>Paper-based Testing</a:t>
            </a:r>
          </a:p>
          <a:p>
            <a:pPr marL="854075" lvl="1"/>
            <a:r>
              <a:rPr lang="en-US" sz="1800" dirty="0"/>
              <a:t>Spanish SAY Directions</a:t>
            </a:r>
          </a:p>
          <a:p>
            <a:pPr marL="396875"/>
            <a:r>
              <a:rPr lang="en-US" sz="1800" dirty="0"/>
              <a:t>CoAlt Test Administrator Manual</a:t>
            </a:r>
          </a:p>
          <a:p>
            <a:pPr marL="396875"/>
            <a:r>
              <a:rPr lang="en-US" sz="1800" dirty="0"/>
              <a:t>Training Videos</a:t>
            </a:r>
          </a:p>
          <a:p>
            <a:pPr marL="396875"/>
            <a:r>
              <a:rPr lang="en-US" sz="1800" dirty="0"/>
              <a:t>Additional Documentation</a:t>
            </a:r>
          </a:p>
          <a:p>
            <a:pPr marL="0" indent="0">
              <a:buNone/>
            </a:pPr>
            <a:r>
              <a:rPr lang="en-US" sz="1800" b="1" dirty="0"/>
              <a:t>Practice Resources</a:t>
            </a:r>
          </a:p>
          <a:p>
            <a:pPr marL="396875"/>
            <a:r>
              <a:rPr lang="en-US" sz="1800" dirty="0"/>
              <a:t>TestNav 8 Tutorials</a:t>
            </a:r>
          </a:p>
          <a:p>
            <a:pPr marL="396875"/>
            <a:r>
              <a:rPr lang="en-US" sz="1800" dirty="0"/>
              <a:t>Computer-based Testing CPRs</a:t>
            </a:r>
          </a:p>
          <a:p>
            <a:pPr marL="396875"/>
            <a:r>
              <a:rPr lang="en-US" sz="1800" dirty="0"/>
              <a:t>Paper-based Testing CPRs</a:t>
            </a:r>
          </a:p>
          <a:p>
            <a:pPr marL="396875"/>
            <a:r>
              <a:rPr lang="en-US" sz="1800" dirty="0"/>
              <a:t>CPR Scoring Guides and Rubrics</a:t>
            </a:r>
          </a:p>
          <a:p>
            <a:pPr marL="0" indent="0">
              <a:buNone/>
            </a:pPr>
            <a:r>
              <a:rPr lang="en-US" sz="1800" b="1" dirty="0"/>
              <a:t>Data Resources</a:t>
            </a:r>
          </a:p>
          <a:p>
            <a:pPr marL="396875"/>
            <a:r>
              <a:rPr lang="en-US" sz="1800" dirty="0"/>
              <a:t>File Layouts</a:t>
            </a:r>
          </a:p>
          <a:p>
            <a:pPr marL="396875"/>
            <a:r>
              <a:rPr lang="en-US" sz="1800" dirty="0"/>
              <a:t>Reporting Resources</a:t>
            </a:r>
          </a:p>
          <a:p>
            <a:pPr marL="854075" lvl="1"/>
            <a:r>
              <a:rPr lang="en-US" sz="1800" dirty="0"/>
              <a:t>Interpretive Guide</a:t>
            </a:r>
          </a:p>
          <a:p>
            <a:pPr marL="854075" lvl="1"/>
            <a:r>
              <a:rPr lang="en-US" sz="1800" dirty="0"/>
              <a:t>Spanish Report Shells and PLDs</a:t>
            </a:r>
          </a:p>
          <a:p>
            <a:pPr marL="0" indent="0">
              <a:buNone/>
            </a:pPr>
            <a:r>
              <a:rPr lang="en-US" sz="1800" b="1" dirty="0"/>
              <a:t>Educator Involvement</a:t>
            </a:r>
          </a:p>
          <a:p>
            <a:pPr marL="396875"/>
            <a:r>
              <a:rPr lang="en-US" sz="1800" dirty="0"/>
              <a:t>Register for educator committee development meetings</a:t>
            </a:r>
          </a:p>
          <a:p>
            <a:pPr marL="0" indent="0">
              <a:buNone/>
            </a:pPr>
            <a:r>
              <a:rPr lang="en-US" sz="1800" b="1" dirty="0"/>
              <a:t>Parents and Guardians</a:t>
            </a:r>
          </a:p>
          <a:p>
            <a:pPr marL="396875"/>
            <a:r>
              <a:rPr lang="en-US" sz="1800" dirty="0"/>
              <a:t>Score Report Resources</a:t>
            </a:r>
          </a:p>
          <a:p>
            <a:pPr marL="0" indent="0">
              <a:buNone/>
            </a:pPr>
            <a:r>
              <a:rPr lang="en-US" sz="1800" b="1" dirty="0"/>
              <a:t>Documents and Forms</a:t>
            </a:r>
          </a:p>
          <a:p>
            <a:pPr marL="396875"/>
            <a:r>
              <a:rPr lang="en-US" sz="1800" dirty="0"/>
              <a:t>Policy Documents</a:t>
            </a:r>
          </a:p>
          <a:p>
            <a:pPr marL="396875"/>
            <a:r>
              <a:rPr lang="en-US" sz="1800" dirty="0"/>
              <a:t>Before, During, and After Testing forms and guidance</a:t>
            </a:r>
          </a:p>
        </p:txBody>
      </p:sp>
      <p:sp>
        <p:nvSpPr>
          <p:cNvPr id="4" name="Slide Number Placeholder 3">
            <a:extLst>
              <a:ext uri="{FF2B5EF4-FFF2-40B4-BE49-F238E27FC236}">
                <a16:creationId xmlns:a16="http://schemas.microsoft.com/office/drawing/2014/main" id="{E8B8F6E5-517E-42F3-B976-C173384B971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Down Arrow 6">
            <a:extLst>
              <a:ext uri="{FF2B5EF4-FFF2-40B4-BE49-F238E27FC236}">
                <a16:creationId xmlns:a16="http://schemas.microsoft.com/office/drawing/2014/main" id="{A1922C56-0CB8-6BA4-A751-D3A7F17A033E}"/>
              </a:ext>
            </a:extLst>
          </p:cNvPr>
          <p:cNvSpPr/>
          <p:nvPr/>
        </p:nvSpPr>
        <p:spPr>
          <a:xfrm rot="17605277" flipH="1" flipV="1">
            <a:off x="7577488" y="3914412"/>
            <a:ext cx="1370176" cy="1413163"/>
          </a:xfrm>
          <a:prstGeom prst="downArrow">
            <a:avLst>
              <a:gd name="adj1" fmla="val 40890"/>
              <a:gd name="adj2" fmla="val 49911"/>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Get Involved!</a:t>
            </a:r>
          </a:p>
        </p:txBody>
      </p:sp>
      <p:sp>
        <p:nvSpPr>
          <p:cNvPr id="6" name="Rectangle 5">
            <a:extLst>
              <a:ext uri="{FF2B5EF4-FFF2-40B4-BE49-F238E27FC236}">
                <a16:creationId xmlns:a16="http://schemas.microsoft.com/office/drawing/2014/main" id="{9C96EF2A-2A22-6ADE-CCA3-CEA835618876}"/>
              </a:ext>
            </a:extLst>
          </p:cNvPr>
          <p:cNvSpPr/>
          <p:nvPr/>
        </p:nvSpPr>
        <p:spPr>
          <a:xfrm>
            <a:off x="3160689" y="689117"/>
            <a:ext cx="2817091" cy="36262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https://coassessments.com/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089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Customer Support</a:t>
            </a:r>
          </a:p>
        </p:txBody>
      </p:sp>
      <p:sp>
        <p:nvSpPr>
          <p:cNvPr id="4" name="Text Placeholder 12"/>
          <p:cNvSpPr txBox="1">
            <a:spLocks/>
          </p:cNvSpPr>
          <p:nvPr/>
        </p:nvSpPr>
        <p:spPr>
          <a:xfrm>
            <a:off x="278091" y="1446776"/>
            <a:ext cx="8229600" cy="468312"/>
          </a:xfrm>
          <a:prstGeom prst="rect">
            <a:avLst/>
          </a:prstGeom>
        </p:spPr>
        <p:txBody>
          <a:bodyPr/>
          <a:lstStyle/>
          <a:p>
            <a:pPr marL="342900" indent="-342900" defTabSz="914400" fontAlgn="base">
              <a:spcBef>
                <a:spcPct val="20000"/>
              </a:spcBef>
              <a:spcAft>
                <a:spcPct val="0"/>
              </a:spcAft>
              <a:defRPr/>
            </a:pPr>
            <a:r>
              <a:rPr lang="en-US" sz="2400" kern="0" dirty="0">
                <a:solidFill>
                  <a:prstClr val="black"/>
                </a:solidFill>
                <a:ea typeface="ＭＳ Ｐゴシック" pitchFamily="34" charset="-128"/>
              </a:rPr>
              <a:t>Contact</a:t>
            </a:r>
            <a:r>
              <a:rPr lang="en-US" sz="2400" i="1" kern="0" dirty="0">
                <a:solidFill>
                  <a:srgbClr val="8F23B3"/>
                </a:solidFill>
                <a:ea typeface="ＭＳ Ｐゴシック" pitchFamily="34" charset="-128"/>
              </a:rPr>
              <a:t> </a:t>
            </a:r>
            <a:r>
              <a:rPr lang="en-US" sz="2400" kern="0" dirty="0">
                <a:solidFill>
                  <a:prstClr val="black"/>
                </a:solidFill>
                <a:ea typeface="ＭＳ Ｐゴシック" pitchFamily="34" charset="-128"/>
              </a:rPr>
              <a:t>Support for assistance with:</a:t>
            </a:r>
          </a:p>
        </p:txBody>
      </p:sp>
      <p:sp>
        <p:nvSpPr>
          <p:cNvPr id="5" name="Rectangle 7"/>
          <p:cNvSpPr>
            <a:spLocks noChangeArrowheads="1"/>
          </p:cNvSpPr>
          <p:nvPr/>
        </p:nvSpPr>
        <p:spPr bwMode="auto">
          <a:xfrm>
            <a:off x="428698" y="1904328"/>
            <a:ext cx="4261636" cy="923330"/>
          </a:xfrm>
          <a:prstGeom prst="rect">
            <a:avLst/>
          </a:prstGeom>
          <a:noFill/>
          <a:ln>
            <a:noFill/>
          </a:ln>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Navigating </a:t>
            </a:r>
            <a:r>
              <a:rPr lang="en-US" sz="1800" dirty="0">
                <a:solidFill>
                  <a:prstClr val="black"/>
                </a:solidFill>
                <a:latin typeface="+mn-lt"/>
              </a:rPr>
              <a:t>PearsonAccess</a:t>
            </a:r>
            <a:r>
              <a:rPr lang="en-US" sz="1800" baseline="30000" dirty="0">
                <a:solidFill>
                  <a:prstClr val="black"/>
                </a:solidFill>
                <a:latin typeface="+mn-lt"/>
              </a:rPr>
              <a:t>next</a:t>
            </a:r>
            <a:endParaRPr lang="en-US" altLang="en-US" sz="1800" baseline="30000" dirty="0">
              <a:solidFill>
                <a:prstClr val="black"/>
              </a:solidFill>
              <a:latin typeface="+mn-lt"/>
            </a:endParaRP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Navigating the Training Center</a:t>
            </a:r>
          </a:p>
        </p:txBody>
      </p:sp>
      <p:sp>
        <p:nvSpPr>
          <p:cNvPr id="6" name="Rectangle 7"/>
          <p:cNvSpPr>
            <a:spLocks noChangeArrowheads="1"/>
          </p:cNvSpPr>
          <p:nvPr/>
        </p:nvSpPr>
        <p:spPr bwMode="auto">
          <a:xfrm>
            <a:off x="4924498" y="1904328"/>
            <a:ext cx="4000046" cy="923330"/>
          </a:xfrm>
          <a:prstGeom prst="rect">
            <a:avLst/>
          </a:prstGeom>
          <a:noFill/>
          <a:ln>
            <a:noFill/>
          </a:ln>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Accessing resources</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Managing user IDs and passwords</a:t>
            </a:r>
          </a:p>
        </p:txBody>
      </p:sp>
      <p:sp>
        <p:nvSpPr>
          <p:cNvPr id="8" name="Slide Number Placeholder 7"/>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71</a:t>
            </a:fld>
            <a:endParaRPr lang="en-US" dirty="0"/>
          </a:p>
        </p:txBody>
      </p:sp>
      <p:graphicFrame>
        <p:nvGraphicFramePr>
          <p:cNvPr id="9" name="Table 8">
            <a:extLst>
              <a:ext uri="{FF2B5EF4-FFF2-40B4-BE49-F238E27FC236}">
                <a16:creationId xmlns:a16="http://schemas.microsoft.com/office/drawing/2014/main" id="{3F5BE8F0-F2B3-49A0-BBA4-4935D71EC2EF}"/>
              </a:ext>
            </a:extLst>
          </p:cNvPr>
          <p:cNvGraphicFramePr>
            <a:graphicFrameLocks noGrp="1"/>
          </p:cNvGraphicFramePr>
          <p:nvPr>
            <p:extLst>
              <p:ext uri="{D42A27DB-BD31-4B8C-83A1-F6EECF244321}">
                <p14:modId xmlns:p14="http://schemas.microsoft.com/office/powerpoint/2010/main" val="390366724"/>
              </p:ext>
            </p:extLst>
          </p:nvPr>
        </p:nvGraphicFramePr>
        <p:xfrm>
          <a:off x="1153672" y="3285210"/>
          <a:ext cx="6478438" cy="2225040"/>
        </p:xfrm>
        <a:graphic>
          <a:graphicData uri="http://schemas.openxmlformats.org/drawingml/2006/table">
            <a:tbl>
              <a:tblPr firstRow="1" bandRow="1">
                <a:tableStyleId>{5C22544A-7EE6-4342-B048-85BDC9FD1C3A}</a:tableStyleId>
              </a:tblPr>
              <a:tblGrid>
                <a:gridCol w="6478438">
                  <a:extLst>
                    <a:ext uri="{9D8B030D-6E8A-4147-A177-3AD203B41FA5}">
                      <a16:colId xmlns:a16="http://schemas.microsoft.com/office/drawing/2014/main" val="3608798014"/>
                    </a:ext>
                  </a:extLst>
                </a:gridCol>
              </a:tblGrid>
              <a:tr h="370840">
                <a:tc>
                  <a:txBody>
                    <a:bodyPr/>
                    <a:lstStyle/>
                    <a:p>
                      <a:pPr algn="ctr"/>
                      <a:r>
                        <a:rPr lang="en-US" dirty="0">
                          <a:latin typeface="+mn-lt"/>
                        </a:rPr>
                        <a:t>CMAS Support</a:t>
                      </a:r>
                    </a:p>
                  </a:txBody>
                  <a:tcPr/>
                </a:tc>
                <a:extLst>
                  <a:ext uri="{0D108BD9-81ED-4DB2-BD59-A6C34878D82A}">
                    <a16:rowId xmlns:a16="http://schemas.microsoft.com/office/drawing/2014/main" val="3654276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a16="http://schemas.microsoft.com/office/drawing/2014/main" val="4015704431"/>
                  </a:ext>
                </a:extLst>
              </a:tr>
              <a:tr h="370840">
                <a:tc>
                  <a:txBody>
                    <a:bodyPr/>
                    <a:lstStyle/>
                    <a:p>
                      <a:r>
                        <a:rPr lang="en-US" dirty="0">
                          <a:latin typeface="+mn-lt"/>
                        </a:rPr>
                        <a:t>Monday – Friday</a:t>
                      </a:r>
                    </a:p>
                  </a:txBody>
                  <a:tcPr/>
                </a:tc>
                <a:extLst>
                  <a:ext uri="{0D108BD9-81ED-4DB2-BD59-A6C34878D82A}">
                    <a16:rowId xmlns:a16="http://schemas.microsoft.com/office/drawing/2014/main" val="3684401216"/>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a16="http://schemas.microsoft.com/office/drawing/2014/main" val="16249548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a16="http://schemas.microsoft.com/office/drawing/2014/main" val="3632844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a16="http://schemas.microsoft.com/office/drawing/2014/main" val="576051844"/>
                  </a:ext>
                </a:extLst>
              </a:tr>
            </a:tbl>
          </a:graphicData>
        </a:graphic>
      </p:graphicFrame>
    </p:spTree>
    <p:extLst>
      <p:ext uri="{BB962C8B-B14F-4D97-AF65-F5344CB8AC3E}">
        <p14:creationId xmlns:p14="http://schemas.microsoft.com/office/powerpoint/2010/main" val="2062203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ea typeface="ＭＳ Ｐゴシック" pitchFamily="34" charset="-128"/>
                <a:cs typeface="ＭＳ Ｐゴシック"/>
              </a:rPr>
              <a:t>Communication</a:t>
            </a:r>
            <a:endParaRPr lang="en-US" dirty="0"/>
          </a:p>
        </p:txBody>
      </p:sp>
      <p:sp>
        <p:nvSpPr>
          <p:cNvPr id="3" name="Content Placeholder 2"/>
          <p:cNvSpPr>
            <a:spLocks noGrp="1"/>
          </p:cNvSpPr>
          <p:nvPr>
            <p:ph idx="1"/>
          </p:nvPr>
        </p:nvSpPr>
        <p:spPr/>
        <p:txBody>
          <a:bodyPr vert="horz" lIns="89417" tIns="44740" rIns="89417" bIns="44740" rtlCol="0">
            <a:normAutofit/>
          </a:bodyPr>
          <a:lstStyle/>
          <a:p>
            <a:pPr marL="0" indent="0">
              <a:buClrTx/>
              <a:buNone/>
            </a:pPr>
            <a:r>
              <a:rPr lang="en-US" sz="2000" dirty="0"/>
              <a:t>If an issue is experienced and guidance and support are needed, go through the proper channels</a:t>
            </a:r>
            <a:endParaRPr lang="en-US" sz="2000" dirty="0">
              <a:solidFill>
                <a:srgbClr val="FF0000"/>
              </a:solidFill>
            </a:endParaRPr>
          </a:p>
          <a:p>
            <a:pPr marL="335215" lvl="1" indent="-335215">
              <a:buClrTx/>
              <a:buFont typeface="Arial" charset="0"/>
              <a:buChar char="•"/>
            </a:pPr>
            <a:endParaRPr lang="en-US" sz="1800" dirty="0">
              <a:solidFill>
                <a:srgbClr val="FF0000"/>
              </a:solidFill>
            </a:endParaRPr>
          </a:p>
          <a:p>
            <a:pPr marL="342900" indent="-342900">
              <a:buClrTx/>
              <a:buFont typeface="Arial" panose="020B0604020202020204" pitchFamily="34" charset="0"/>
              <a:buChar char="•"/>
            </a:pPr>
            <a:r>
              <a:rPr lang="en-US" sz="2000" dirty="0"/>
              <a:t>Test Administrator contacts School Assessment Coordinator (SAC)</a:t>
            </a:r>
          </a:p>
          <a:p>
            <a:pPr marL="342900" indent="-342900">
              <a:buClrTx/>
              <a:buFont typeface="Arial" panose="020B0604020202020204" pitchFamily="34" charset="0"/>
              <a:buChar char="•"/>
            </a:pPr>
            <a:r>
              <a:rPr lang="en-US" sz="2000" dirty="0"/>
              <a:t>SAC contacts District Assessment Coordinator (DAC)</a:t>
            </a:r>
          </a:p>
          <a:p>
            <a:pPr marL="342900" indent="-342900">
              <a:buClrTx/>
              <a:buFont typeface="Arial" panose="020B0604020202020204" pitchFamily="34" charset="0"/>
              <a:buChar char="•"/>
            </a:pPr>
            <a:r>
              <a:rPr lang="en-US" sz="2000" dirty="0"/>
              <a:t>DAC contacts CDE</a:t>
            </a:r>
          </a:p>
          <a:p>
            <a:pPr>
              <a:buClrTx/>
            </a:pPr>
            <a:endParaRPr lang="en-US" dirty="0"/>
          </a:p>
          <a:p>
            <a:pPr lvl="1">
              <a:buClrTx/>
            </a:pPr>
            <a:endParaRPr lang="en-US" dirty="0">
              <a:solidFill>
                <a:srgbClr val="FF0000"/>
              </a:solidFill>
            </a:endParaRPr>
          </a:p>
          <a:p>
            <a:pPr marL="55841" indent="0">
              <a:buClrTx/>
              <a:buNone/>
            </a:pPr>
            <a:endParaRPr lang="en-US" sz="1969"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72</a:t>
            </a:fld>
            <a:endParaRPr lang="en-US" dirty="0"/>
          </a:p>
        </p:txBody>
      </p:sp>
    </p:spTree>
    <p:extLst>
      <p:ext uri="{BB962C8B-B14F-4D97-AF65-F5344CB8AC3E}">
        <p14:creationId xmlns:p14="http://schemas.microsoft.com/office/powerpoint/2010/main" val="1716597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136449"/>
            <a:ext cx="7886700" cy="3677929"/>
          </a:xfrm>
        </p:spPr>
        <p:txBody>
          <a:bodyPr/>
          <a:lstStyle/>
          <a:p>
            <a:pPr marL="0" indent="0" algn="ctr">
              <a:buNone/>
            </a:pPr>
            <a:r>
              <a:rPr lang="en-US" sz="2800" dirty="0"/>
              <a:t>Sign the </a:t>
            </a:r>
            <a:r>
              <a:rPr lang="en-US" sz="2800" i="1" dirty="0"/>
              <a:t>Security Agreement </a:t>
            </a:r>
            <a:r>
              <a:rPr lang="en-US" sz="2800" dirty="0"/>
              <a:t>form for </a:t>
            </a:r>
          </a:p>
          <a:p>
            <a:pPr marL="0" indent="0" algn="ctr">
              <a:buNone/>
            </a:pPr>
            <a:r>
              <a:rPr lang="en-US" sz="2000" i="1" dirty="0"/>
              <a:t>Spring 2024 CMAS and CoAlt: Math, ELA, and Science</a:t>
            </a:r>
            <a:endParaRPr lang="en-US" sz="2000"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Return the signed form to the SAC.</a:t>
            </a:r>
          </a:p>
        </p:txBody>
      </p:sp>
      <p:sp>
        <p:nvSpPr>
          <p:cNvPr id="7" name="Rectangle 6"/>
          <p:cNvSpPr/>
          <p:nvPr/>
        </p:nvSpPr>
        <p:spPr>
          <a:xfrm>
            <a:off x="888763" y="3535408"/>
            <a:ext cx="7383566" cy="46783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linkClick r:id="rId2"/>
              </a:rPr>
              <a:t>http://www.cde.state.co.us/assessment/cmas_coalt_securityagreement</a:t>
            </a:r>
            <a:r>
              <a:rPr lang="en-US" dirty="0">
                <a:solidFill>
                  <a:schemeClr val="tx1"/>
                </a:solidFill>
              </a:rPr>
              <a:t> </a:t>
            </a:r>
          </a:p>
        </p:txBody>
      </p:sp>
      <p:sp>
        <p:nvSpPr>
          <p:cNvPr id="2" name="Title 1"/>
          <p:cNvSpPr>
            <a:spLocks noGrp="1"/>
          </p:cNvSpPr>
          <p:nvPr>
            <p:ph type="title"/>
          </p:nvPr>
        </p:nvSpPr>
        <p:spPr/>
        <p:txBody>
          <a:bodyPr/>
          <a:lstStyle/>
          <a:p>
            <a:r>
              <a:rPr lang="en-US" dirty="0"/>
              <a:t>Security Agreement Form</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73</a:t>
            </a:fld>
            <a:endParaRPr lang="en-US" dirty="0"/>
          </a:p>
        </p:txBody>
      </p:sp>
    </p:spTree>
    <p:extLst>
      <p:ext uri="{BB962C8B-B14F-4D97-AF65-F5344CB8AC3E}">
        <p14:creationId xmlns:p14="http://schemas.microsoft.com/office/powerpoint/2010/main" val="910543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en-US" dirty="0">
                <a:solidFill>
                  <a:schemeClr val="tx1"/>
                </a:solidFill>
              </a:rPr>
              <a:t>Get Involved!</a:t>
            </a:r>
          </a:p>
        </p:txBody>
      </p:sp>
      <p:sp>
        <p:nvSpPr>
          <p:cNvPr id="5" name="Content Placeholder 4"/>
          <p:cNvSpPr>
            <a:spLocks noGrp="1"/>
          </p:cNvSpPr>
          <p:nvPr>
            <p:ph idx="1"/>
          </p:nvPr>
        </p:nvSpPr>
        <p:spPr>
          <a:xfrm>
            <a:off x="628650" y="1463040"/>
            <a:ext cx="5541241" cy="4640674"/>
          </a:xfrm>
        </p:spPr>
        <p:txBody>
          <a:bodyPr>
            <a:normAutofit lnSpcReduction="10000"/>
          </a:bodyPr>
          <a:lstStyle/>
          <a:p>
            <a:pPr marL="0" indent="0">
              <a:lnSpc>
                <a:spcPct val="100000"/>
              </a:lnSpc>
              <a:spcAft>
                <a:spcPts val="400"/>
              </a:spcAft>
              <a:buClr>
                <a:schemeClr val="tx1"/>
              </a:buClr>
              <a:buNone/>
            </a:pPr>
            <a:r>
              <a:rPr lang="en-US" b="1" dirty="0"/>
              <a:t>Educator input</a:t>
            </a:r>
            <a:r>
              <a:rPr lang="en-US" dirty="0"/>
              <a:t> is critical to Colorado's state assessment development and validation process</a:t>
            </a:r>
          </a:p>
          <a:p>
            <a:pPr marL="342900" indent="-342900">
              <a:lnSpc>
                <a:spcPct val="100000"/>
              </a:lnSpc>
              <a:spcAft>
                <a:spcPts val="400"/>
              </a:spcAft>
              <a:buClr>
                <a:schemeClr val="tx1"/>
              </a:buClr>
              <a:buFont typeface="Arial" panose="020B0604020202020204" pitchFamily="34" charset="0"/>
              <a:buChar char="•"/>
            </a:pPr>
            <a:r>
              <a:rPr lang="en-US" sz="2000" dirty="0"/>
              <a:t>Educators may sign up to serve on committees related to the following state assessments: </a:t>
            </a:r>
          </a:p>
          <a:p>
            <a:pPr lvl="1">
              <a:lnSpc>
                <a:spcPct val="100000"/>
              </a:lnSpc>
              <a:spcAft>
                <a:spcPts val="400"/>
              </a:spcAft>
              <a:buClr>
                <a:schemeClr val="tx1"/>
              </a:buClr>
            </a:pPr>
            <a:r>
              <a:rPr lang="en-US" dirty="0"/>
              <a:t>CMAS: Science, Mathematics and English Language Arts/Literacy (ELA), including Colorado Spanish Language Arts (CSLA)</a:t>
            </a:r>
          </a:p>
          <a:p>
            <a:pPr lvl="1">
              <a:lnSpc>
                <a:spcPct val="100000"/>
              </a:lnSpc>
              <a:spcAft>
                <a:spcPts val="400"/>
              </a:spcAft>
              <a:buClr>
                <a:schemeClr val="tx1"/>
              </a:buClr>
            </a:pPr>
            <a:r>
              <a:rPr lang="en-US" dirty="0"/>
              <a:t>CoAlt: Science</a:t>
            </a:r>
          </a:p>
          <a:p>
            <a:pPr marL="342900" indent="-342900">
              <a:lnSpc>
                <a:spcPct val="100000"/>
              </a:lnSpc>
              <a:spcAft>
                <a:spcPts val="400"/>
              </a:spcAft>
              <a:buClr>
                <a:schemeClr val="tx1"/>
              </a:buClr>
            </a:pPr>
            <a:r>
              <a:rPr lang="en-US" sz="2000" dirty="0"/>
              <a:t>Join the Colorado Educator Pool for assessment development committee selection</a:t>
            </a:r>
          </a:p>
          <a:p>
            <a:pPr marL="690563" lvl="3" indent="-233363">
              <a:buClr>
                <a:sysClr val="windowText" lastClr="000000"/>
              </a:buClr>
              <a:defRPr/>
            </a:pPr>
            <a:r>
              <a:rPr lang="en-US" sz="2000" dirty="0">
                <a:solidFill>
                  <a:sysClr val="windowText" lastClr="000000">
                    <a:tint val="75000"/>
                  </a:sysClr>
                </a:solidFill>
                <a:ea typeface="ＭＳ Ｐゴシック" pitchFamily="34" charset="-128"/>
                <a:hlinkClick r:id="rId2"/>
              </a:rPr>
              <a:t>http://coassessments.com</a:t>
            </a:r>
            <a:r>
              <a:rPr lang="en-US" sz="2000" dirty="0"/>
              <a:t> &gt; Educator Involvement</a:t>
            </a:r>
            <a:endParaRPr lang="en-US" sz="2000" dirty="0">
              <a:solidFill>
                <a:sysClr val="windowText" lastClr="000000">
                  <a:tint val="75000"/>
                </a:sysClr>
              </a:solidFill>
              <a:ea typeface="ＭＳ Ｐゴシック" pitchFamily="34" charset="-128"/>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74</a:t>
            </a:fld>
            <a:endParaRPr lang="en-US" dirty="0"/>
          </a:p>
        </p:txBody>
      </p:sp>
      <p:pic>
        <p:nvPicPr>
          <p:cNvPr id="3" name="Picture 2">
            <a:extLst>
              <a:ext uri="{FF2B5EF4-FFF2-40B4-BE49-F238E27FC236}">
                <a16:creationId xmlns:a16="http://schemas.microsoft.com/office/drawing/2014/main" id="{77F8D2B2-D89F-9820-1DD4-BC75D444ACA1}"/>
              </a:ext>
            </a:extLst>
          </p:cNvPr>
          <p:cNvPicPr>
            <a:picLocks noChangeAspect="1"/>
          </p:cNvPicPr>
          <p:nvPr/>
        </p:nvPicPr>
        <p:blipFill>
          <a:blip r:embed="rId3"/>
          <a:stretch>
            <a:fillRect/>
          </a:stretch>
        </p:blipFill>
        <p:spPr>
          <a:xfrm>
            <a:off x="6327058" y="2487977"/>
            <a:ext cx="2562225" cy="2590800"/>
          </a:xfrm>
          <a:prstGeom prst="rect">
            <a:avLst/>
          </a:prstGeom>
        </p:spPr>
      </p:pic>
    </p:spTree>
    <p:extLst>
      <p:ext uri="{BB962C8B-B14F-4D97-AF65-F5344CB8AC3E}">
        <p14:creationId xmlns:p14="http://schemas.microsoft.com/office/powerpoint/2010/main" val="2849939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dirty="0"/>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75</a:t>
            </a:fld>
            <a:endParaRPr lang="en-US" dirty="0"/>
          </a:p>
        </p:txBody>
      </p:sp>
    </p:spTree>
    <p:extLst>
      <p:ext uri="{BB962C8B-B14F-4D97-AF65-F5344CB8AC3E}">
        <p14:creationId xmlns:p14="http://schemas.microsoft.com/office/powerpoint/2010/main" val="2758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0B0E-8F71-4D78-108F-9C20CF7D85E7}"/>
              </a:ext>
            </a:extLst>
          </p:cNvPr>
          <p:cNvSpPr>
            <a:spLocks noGrp="1"/>
          </p:cNvSpPr>
          <p:nvPr>
            <p:ph type="title"/>
          </p:nvPr>
        </p:nvSpPr>
        <p:spPr/>
        <p:txBody>
          <a:bodyPr/>
          <a:lstStyle/>
          <a:p>
            <a:r>
              <a:rPr lang="en-US" dirty="0"/>
              <a:t>CMAS Development</a:t>
            </a:r>
          </a:p>
        </p:txBody>
      </p:sp>
      <p:sp>
        <p:nvSpPr>
          <p:cNvPr id="4" name="Slide Number Placeholder 3">
            <a:extLst>
              <a:ext uri="{FF2B5EF4-FFF2-40B4-BE49-F238E27FC236}">
                <a16:creationId xmlns:a16="http://schemas.microsoft.com/office/drawing/2014/main" id="{3927026D-C0E1-ABD6-ACB8-135B34DA727E}"/>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7" name="Content Placeholder 6">
            <a:extLst>
              <a:ext uri="{FF2B5EF4-FFF2-40B4-BE49-F238E27FC236}">
                <a16:creationId xmlns:a16="http://schemas.microsoft.com/office/drawing/2014/main" id="{FF9AEA0E-7E20-0E98-D318-781BA187EA0E}"/>
              </a:ext>
            </a:extLst>
          </p:cNvPr>
          <p:cNvSpPr>
            <a:spLocks noGrp="1"/>
          </p:cNvSpPr>
          <p:nvPr>
            <p:ph idx="1"/>
          </p:nvPr>
        </p:nvSpPr>
        <p:spPr>
          <a:xfrm>
            <a:off x="628650" y="848550"/>
            <a:ext cx="3749386" cy="2246828"/>
          </a:xfrm>
        </p:spPr>
        <p:txBody>
          <a:bodyPr/>
          <a:lstStyle/>
          <a:p>
            <a:r>
              <a:rPr lang="en-US" dirty="0"/>
              <a:t>You can participate, too!</a:t>
            </a:r>
          </a:p>
          <a:p>
            <a:r>
              <a:rPr lang="en-US" dirty="0"/>
              <a:t>Sign up to be invited to educator committee development meetings: </a:t>
            </a:r>
            <a:r>
              <a:rPr lang="en-US" dirty="0">
                <a:hlinkClick r:id="rId2"/>
              </a:rPr>
              <a:t>https://coassessments.com/educatordatabase/</a:t>
            </a:r>
            <a:r>
              <a:rPr lang="en-US" dirty="0"/>
              <a:t> </a:t>
            </a:r>
          </a:p>
        </p:txBody>
      </p:sp>
      <p:pic>
        <p:nvPicPr>
          <p:cNvPr id="9" name="Picture 8">
            <a:extLst>
              <a:ext uri="{FF2B5EF4-FFF2-40B4-BE49-F238E27FC236}">
                <a16:creationId xmlns:a16="http://schemas.microsoft.com/office/drawing/2014/main" id="{AE07AB4B-B5AB-BE7B-1425-EF68FF9B366E}"/>
              </a:ext>
            </a:extLst>
          </p:cNvPr>
          <p:cNvPicPr>
            <a:picLocks noChangeAspect="1"/>
          </p:cNvPicPr>
          <p:nvPr/>
        </p:nvPicPr>
        <p:blipFill>
          <a:blip r:embed="rId3"/>
          <a:stretch>
            <a:fillRect/>
          </a:stretch>
        </p:blipFill>
        <p:spPr>
          <a:xfrm>
            <a:off x="4414984" y="735814"/>
            <a:ext cx="4664364" cy="606442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5EC3030-EE96-21BD-8FB8-858D036A5EFA}"/>
              </a:ext>
            </a:extLst>
          </p:cNvPr>
          <p:cNvPicPr>
            <a:picLocks noChangeAspect="1"/>
          </p:cNvPicPr>
          <p:nvPr/>
        </p:nvPicPr>
        <p:blipFill>
          <a:blip r:embed="rId4"/>
          <a:stretch>
            <a:fillRect/>
          </a:stretch>
        </p:blipFill>
        <p:spPr>
          <a:xfrm>
            <a:off x="999358" y="3209866"/>
            <a:ext cx="2562225" cy="2590800"/>
          </a:xfrm>
          <a:prstGeom prst="rect">
            <a:avLst/>
          </a:prstGeom>
        </p:spPr>
      </p:pic>
      <p:sp>
        <p:nvSpPr>
          <p:cNvPr id="12" name="Content Placeholder 6">
            <a:extLst>
              <a:ext uri="{FF2B5EF4-FFF2-40B4-BE49-F238E27FC236}">
                <a16:creationId xmlns:a16="http://schemas.microsoft.com/office/drawing/2014/main" id="{586AC0CD-52D5-B8EC-3869-9498DA7D8342}"/>
              </a:ext>
            </a:extLst>
          </p:cNvPr>
          <p:cNvSpPr txBox="1">
            <a:spLocks/>
          </p:cNvSpPr>
          <p:nvPr/>
        </p:nvSpPr>
        <p:spPr>
          <a:xfrm>
            <a:off x="628650" y="6009450"/>
            <a:ext cx="3749386" cy="78038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Meetings take place year-round, including summer</a:t>
            </a:r>
          </a:p>
        </p:txBody>
      </p:sp>
    </p:spTree>
    <p:extLst>
      <p:ext uri="{BB962C8B-B14F-4D97-AF65-F5344CB8AC3E}">
        <p14:creationId xmlns:p14="http://schemas.microsoft.com/office/powerpoint/2010/main" val="182465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Annual Training Requirement</a:t>
            </a:r>
          </a:p>
        </p:txBody>
      </p:sp>
      <p:sp>
        <p:nvSpPr>
          <p:cNvPr id="2" name="Content Placeholder 1"/>
          <p:cNvSpPr>
            <a:spLocks noGrp="1"/>
          </p:cNvSpPr>
          <p:nvPr>
            <p:ph idx="1"/>
          </p:nvPr>
        </p:nvSpPr>
        <p:spPr/>
        <p:txBody>
          <a:bodyPr/>
          <a:lstStyle/>
          <a:p>
            <a:pPr marL="0" lvl="0" indent="0">
              <a:spcBef>
                <a:spcPts val="600"/>
              </a:spcBef>
              <a:spcAft>
                <a:spcPts val="600"/>
              </a:spcAft>
              <a:buNone/>
              <a:defRPr/>
            </a:pPr>
            <a:r>
              <a:rPr lang="en-US" u="sng" dirty="0">
                <a:solidFill>
                  <a:srgbClr val="000000"/>
                </a:solidFill>
              </a:rPr>
              <a:t>Everyone</a:t>
            </a:r>
            <a:r>
              <a:rPr lang="en-US" dirty="0">
                <a:solidFill>
                  <a:srgbClr val="000000"/>
                </a:solidFill>
              </a:rPr>
              <a:t> involved in CMAS administration must be trained </a:t>
            </a:r>
            <a:r>
              <a:rPr lang="en-US" u="sng" dirty="0">
                <a:solidFill>
                  <a:srgbClr val="000000"/>
                </a:solidFill>
              </a:rPr>
              <a:t>each year</a:t>
            </a:r>
          </a:p>
          <a:p>
            <a:pPr marL="581025" lvl="0" indent="-457200">
              <a:spcBef>
                <a:spcPts val="600"/>
              </a:spcBef>
              <a:spcAft>
                <a:spcPts val="600"/>
              </a:spcAft>
              <a:buFont typeface="Arial" panose="020B0604020202020204" pitchFamily="34" charset="0"/>
              <a:buChar char="•"/>
              <a:defRPr/>
            </a:pPr>
            <a:r>
              <a:rPr lang="en-US" sz="2000" dirty="0">
                <a:solidFill>
                  <a:srgbClr val="000000"/>
                </a:solidFill>
              </a:rPr>
              <a:t>Includes Assessment Coordinators, Test Administrators, technology personnel, and any other school or district staff involved in administration</a:t>
            </a:r>
            <a:endParaRPr lang="en-US" sz="2000" u="sng" dirty="0">
              <a:solidFill>
                <a:srgbClr val="000000"/>
              </a:solidFill>
            </a:endParaRPr>
          </a:p>
          <a:p>
            <a:pPr marL="581025" lvl="0" indent="-457200">
              <a:spcBef>
                <a:spcPts val="600"/>
              </a:spcBef>
              <a:spcAft>
                <a:spcPts val="600"/>
              </a:spcAft>
              <a:buFont typeface="Arial" panose="020B0604020202020204" pitchFamily="34" charset="0"/>
              <a:buChar char="•"/>
              <a:defRPr/>
            </a:pPr>
            <a:r>
              <a:rPr lang="en-US" sz="2000" dirty="0">
                <a:solidFill>
                  <a:srgbClr val="000000"/>
                </a:solidFill>
              </a:rPr>
              <a:t>Assessment Coordinators are responsible for ensuring that all individuals involved in test administration and/or handling secure materials receive training and sign the </a:t>
            </a:r>
            <a:r>
              <a:rPr lang="en-US" sz="2000" i="1" dirty="0">
                <a:solidFill>
                  <a:srgbClr val="000000"/>
                </a:solidFill>
              </a:rPr>
              <a:t>CMAS and </a:t>
            </a:r>
            <a:r>
              <a:rPr lang="en-US" sz="2000" i="1" dirty="0" err="1">
                <a:solidFill>
                  <a:srgbClr val="000000"/>
                </a:solidFill>
              </a:rPr>
              <a:t>CoAlt</a:t>
            </a:r>
            <a:r>
              <a:rPr lang="en-US" sz="2000" i="1" dirty="0">
                <a:solidFill>
                  <a:srgbClr val="000000"/>
                </a:solidFill>
              </a:rPr>
              <a:t> Security Agreement</a:t>
            </a:r>
          </a:p>
          <a:p>
            <a:endParaRPr lang="en-US"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1670658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Before Testing"/>
  <p:tag name="ISPRING_SLIDE_ID" val="{A747016C-8AAF-4438-8E56-CBE097A422DF}"/>
  <p:tag name="GENSWF_ADVANCE_TIME" val="10.606"/>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C09C0C89-8BEF-4590-ACD8-2D81884480AF}"/>
  <p:tag name="GENSWF_ADVANCE_TIME" val="69.9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88B5139B-BEE9-485C-9891-4F57833E2411}"/>
  <p:tag name="GENSWF_ADVANCE_TIME" val="128.993"/>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6596C950-D0D8-4AC7-9CF0-CBFBC8043BED}"/>
  <p:tag name="GENSWF_ADVANCE_TIME" val="142.158"/>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During Testing"/>
  <p:tag name="ISPRING_SLIDE_ID" val="{1E65132B-810C-4560-B938-6A9C0712977D}"/>
  <p:tag name="GENSWF_ADVANCE_TIME" val="13.793"/>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60.758"/>
  <p:tag name="ISPRING_SLIDE_ID" val="{F75BAFEC-2150-4A83-805A-E0281864921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After Testing"/>
  <p:tag name="ISPRING_SLIDE_ID" val="{B454EBDA-13A5-42C6-A463-F579F6837282}"/>
  <p:tag name="GENSWF_ADVANCE_TIME" val="14.08"/>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8E90EB32-CF8E-4D0F-A29F-1C7DE69C65A2}"/>
  <p:tag name="GENSWF_ADVANCE_TIME" val="57.31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3D771C4D-9E33-4504-951A-396D2A1DA42A}"/>
  <p:tag name="GENSWF_ADVANCE_TIME" val="25.94"/>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p:tag name="ISPRING_SLIDE_INDENT_LEVEL" val="0"/>
  <p:tag name="GENSWF_ADVANCE_TIME" val="5.303"/>
  <p:tag name="ISPRING_SLIDE_ID" val="{49591E4B-D5AC-480D-9152-AB90B13FB738}"/>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6EB0BE6D-BBE5-4211-92B2-78F6740E0B71}"/>
  <p:tag name="GENSWF_ADVANCE_TIME" val="64.81"/>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54860FCA-356A-4C4F-A104-7099D7080D48}"/>
  <p:tag name="GENSWF_ADVANCE_TIME" val="89.10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7C5D1451-4447-4917-8F3B-32CCC9FF3FF0}"/>
  <p:tag name="GENSWF_ADVANCE_TIME" val="72.07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C73175A3-F8AC-46C6-986D-63D4FA59430F}"/>
  <p:tag name="GENSWF_ADVANCE_TIME" val="49.99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5674</Words>
  <Application>Microsoft Office PowerPoint</Application>
  <PresentationFormat>On-screen Show (4:3)</PresentationFormat>
  <Paragraphs>865</Paragraphs>
  <Slides>75</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75</vt:i4>
      </vt:variant>
    </vt:vector>
  </HeadingPairs>
  <TitlesOfParts>
    <vt:vector size="83" baseType="lpstr">
      <vt:lpstr>Arial</vt:lpstr>
      <vt:lpstr>Calibri</vt:lpstr>
      <vt:lpstr>Calibri Light</vt:lpstr>
      <vt:lpstr>Museo Slab 500</vt:lpstr>
      <vt:lpstr>Trebuchet MS</vt:lpstr>
      <vt:lpstr>Wingdings 2</vt:lpstr>
      <vt:lpstr>Office Theme</vt:lpstr>
      <vt:lpstr>1_Office Theme</vt:lpstr>
      <vt:lpstr>ATTENTION Please review slides before local use. Update information in red font with local assessment administration policies.</vt:lpstr>
      <vt:lpstr>Colorado Measures of Academic Success Test Administrator Training for Paper-based Testing</vt:lpstr>
      <vt:lpstr>Welcome</vt:lpstr>
      <vt:lpstr>Topics</vt:lpstr>
      <vt:lpstr>CMAS Administration Overview</vt:lpstr>
      <vt:lpstr>What is CMAS?</vt:lpstr>
      <vt:lpstr>CMAS Development</vt:lpstr>
      <vt:lpstr>CMAS Development</vt:lpstr>
      <vt:lpstr>Annual Training Requirement</vt:lpstr>
      <vt:lpstr>Acronyms</vt:lpstr>
      <vt:lpstr>Test Administrator Manual (TAM)</vt:lpstr>
      <vt:lpstr>Spring 2024 CMAS Window</vt:lpstr>
      <vt:lpstr>Testing Schedule</vt:lpstr>
      <vt:lpstr>Spring 2024 CMAS Window</vt:lpstr>
      <vt:lpstr>Guidelines for Administration Time</vt:lpstr>
      <vt:lpstr>Guidelines for Administration Time</vt:lpstr>
      <vt:lpstr>Unit Testing Times: Grades 3-5</vt:lpstr>
      <vt:lpstr>Unit Testing Times: Grades 6-8</vt:lpstr>
      <vt:lpstr>Unit Testing Times: Grades 6-8 Math</vt:lpstr>
      <vt:lpstr>Unit Testing Times: Grade 11</vt:lpstr>
      <vt:lpstr>Guidelines for Administration Time</vt:lpstr>
      <vt:lpstr>Administration Policies and Test Security</vt:lpstr>
      <vt:lpstr>Active Administration</vt:lpstr>
      <vt:lpstr>Prohibited Activities</vt:lpstr>
      <vt:lpstr>Guidelines for Breaks</vt:lpstr>
      <vt:lpstr>Make-Up Testing</vt:lpstr>
      <vt:lpstr>Guidelines for Administration</vt:lpstr>
      <vt:lpstr>Guidelines for Administration</vt:lpstr>
      <vt:lpstr>PowerPoint Presentation</vt:lpstr>
      <vt:lpstr>Administrative Considerations</vt:lpstr>
      <vt:lpstr>Accessibility Features</vt:lpstr>
      <vt:lpstr>Accommodations</vt:lpstr>
      <vt:lpstr>Unique Accommodation Requests (UARs)</vt:lpstr>
      <vt:lpstr>Reminders</vt:lpstr>
      <vt:lpstr>Emergency Accommodation</vt:lpstr>
      <vt:lpstr>CSLA Accommodated Form</vt:lpstr>
      <vt:lpstr>Accessibility Features and Accommodations</vt:lpstr>
      <vt:lpstr>Transcription Guidelines</vt:lpstr>
      <vt:lpstr>Technology for Medical Monitoring</vt:lpstr>
      <vt:lpstr>Chain of Custody</vt:lpstr>
      <vt:lpstr>Maintaining Security of the Assessments</vt:lpstr>
      <vt:lpstr>Test Materials Security</vt:lpstr>
      <vt:lpstr>Test Environment</vt:lpstr>
      <vt:lpstr>Test Environment</vt:lpstr>
      <vt:lpstr>Test Environment</vt:lpstr>
      <vt:lpstr>Test Environment</vt:lpstr>
      <vt:lpstr>Test Environment</vt:lpstr>
      <vt:lpstr>Test Environment</vt:lpstr>
      <vt:lpstr>Unauthorized Visitors and the Media</vt:lpstr>
      <vt:lpstr>Security Breaches</vt:lpstr>
      <vt:lpstr>Safety Threats and Severe Weather</vt:lpstr>
      <vt:lpstr>Contaminated or Damaged Materials</vt:lpstr>
      <vt:lpstr>Before Testing</vt:lpstr>
      <vt:lpstr>Student Readiness</vt:lpstr>
      <vt:lpstr>Accommodations and Accessibility Features</vt:lpstr>
      <vt:lpstr>Test Administrator Access to Materials</vt:lpstr>
      <vt:lpstr>Tasks to Complete Before Testing</vt:lpstr>
      <vt:lpstr>Tasks to Complete Before Testing</vt:lpstr>
      <vt:lpstr>During Testing</vt:lpstr>
      <vt:lpstr>Maintain Test Security</vt:lpstr>
      <vt:lpstr>Tasks to Complete the Day of Testing</vt:lpstr>
      <vt:lpstr>Distributing Test Books to Students</vt:lpstr>
      <vt:lpstr>Interruptions During Testing</vt:lpstr>
      <vt:lpstr>Math Units with Two Sections</vt:lpstr>
      <vt:lpstr>Student Submits Test</vt:lpstr>
      <vt:lpstr>Issues with Individual Items</vt:lpstr>
      <vt:lpstr>After Testing</vt:lpstr>
      <vt:lpstr>Tasks to Complete after Testing</vt:lpstr>
      <vt:lpstr>Resources and Support</vt:lpstr>
      <vt:lpstr>Colorado Assessments Portal</vt:lpstr>
      <vt:lpstr>Customer Support</vt:lpstr>
      <vt:lpstr>Communication</vt:lpstr>
      <vt:lpstr>Security Agreement Form</vt:lpstr>
      <vt:lpstr>Get Involved!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2022-01-05T19:23:52Z</dcterms:created>
  <dcterms:modified xsi:type="dcterms:W3CDTF">2024-01-10T16:53:53Z</dcterms:modified>
</cp:coreProperties>
</file>