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6" r:id="rId1"/>
    <p:sldMasterId id="2147483707" r:id="rId2"/>
  </p:sldMasterIdLst>
  <p:notesMasterIdLst>
    <p:notesMasterId r:id="rId51"/>
  </p:notesMasterIdLst>
  <p:sldIdLst>
    <p:sldId id="256"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303" r:id="rId21"/>
    <p:sldId id="304" r:id="rId22"/>
    <p:sldId id="30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Lst>
  <p:sldSz cx="9144000" cy="5143500" type="screen16x9"/>
  <p:notesSz cx="6858000" cy="9144000"/>
  <p:embeddedFontLst>
    <p:embeddedFont>
      <p:font typeface="Roboto" panose="02000000000000000000" pitchFamily="2" charset="0"/>
      <p:regular r:id="rId52"/>
      <p:bold r:id="rId53"/>
      <p:italic r:id="rId54"/>
      <p:boldItalic r:id="rId55"/>
    </p:embeddedFont>
    <p:embeddedFont>
      <p:font typeface="Roboto Medium" panose="02000000000000000000" pitchFamily="2" charset="0"/>
      <p:regular r:id="rId56"/>
      <p:bold r:id="rId57"/>
      <p:italic r:id="rId58"/>
      <p:boldItalic r:id="rId59"/>
    </p:embeddedFont>
    <p:embeddedFont>
      <p:font typeface="Rockwell" panose="02060603020205020403" pitchFamily="18"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smine Carey"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88B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F97760-EC7D-4528-8F6C-F5533B3BD46B}" v="2" dt="2026-02-05T18:38:37.5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618"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2.fntdata"/><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font" Target="fonts/font10.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5.fntdata"/><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8.fntdata"/><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3.fntdata"/><Relationship Id="rId62" Type="http://schemas.openxmlformats.org/officeDocument/2006/relationships/font" Target="fonts/font11.fntdata"/><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6.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ey, Jasmine" userId="f824631c-ee58-4147-9207-eaf0ccde4905" providerId="ADAL" clId="{C2B9E898-EC12-4A5A-AFE8-5F5C65A3D426}"/>
    <pc:docChg chg="undo custSel addSld modSld sldOrd">
      <pc:chgData name="Carey, Jasmine" userId="f824631c-ee58-4147-9207-eaf0ccde4905" providerId="ADAL" clId="{C2B9E898-EC12-4A5A-AFE8-5F5C65A3D426}" dt="2026-02-05T20:20:14.313" v="3799" actId="20577"/>
      <pc:docMkLst>
        <pc:docMk/>
      </pc:docMkLst>
      <pc:sldChg chg="modSp mod">
        <pc:chgData name="Carey, Jasmine" userId="f824631c-ee58-4147-9207-eaf0ccde4905" providerId="ADAL" clId="{C2B9E898-EC12-4A5A-AFE8-5F5C65A3D426}" dt="2026-02-05T18:20:47.932" v="138" actId="962"/>
        <pc:sldMkLst>
          <pc:docMk/>
          <pc:sldMk cId="0" sldId="256"/>
        </pc:sldMkLst>
        <pc:spChg chg="mod">
          <ac:chgData name="Carey, Jasmine" userId="f824631c-ee58-4147-9207-eaf0ccde4905" providerId="ADAL" clId="{C2B9E898-EC12-4A5A-AFE8-5F5C65A3D426}" dt="2026-02-05T18:20:47.932" v="138" actId="962"/>
          <ac:spMkLst>
            <pc:docMk/>
            <pc:sldMk cId="0" sldId="256"/>
            <ac:spMk id="4" creationId="{48DCB996-5EB4-1742-D5F4-5755D6C29DCE}"/>
          </ac:spMkLst>
        </pc:spChg>
        <pc:picChg chg="mod">
          <ac:chgData name="Carey, Jasmine" userId="f824631c-ee58-4147-9207-eaf0ccde4905" providerId="ADAL" clId="{C2B9E898-EC12-4A5A-AFE8-5F5C65A3D426}" dt="2026-02-05T18:20:14.802" v="137" actId="962"/>
          <ac:picMkLst>
            <pc:docMk/>
            <pc:sldMk cId="0" sldId="256"/>
            <ac:picMk id="6" creationId="{5FF57F64-21A1-FCCC-E1D5-1E13A48B4425}"/>
          </ac:picMkLst>
        </pc:picChg>
      </pc:sldChg>
      <pc:sldChg chg="delSp mod delAnim">
        <pc:chgData name="Carey, Jasmine" userId="f824631c-ee58-4147-9207-eaf0ccde4905" providerId="ADAL" clId="{C2B9E898-EC12-4A5A-AFE8-5F5C65A3D426}" dt="2026-02-05T18:21:20.734" v="139" actId="478"/>
        <pc:sldMkLst>
          <pc:docMk/>
          <pc:sldMk cId="0" sldId="264"/>
        </pc:sldMkLst>
        <pc:spChg chg="del">
          <ac:chgData name="Carey, Jasmine" userId="f824631c-ee58-4147-9207-eaf0ccde4905" providerId="ADAL" clId="{C2B9E898-EC12-4A5A-AFE8-5F5C65A3D426}" dt="2026-02-05T18:21:20.734" v="139" actId="478"/>
          <ac:spMkLst>
            <pc:docMk/>
            <pc:sldMk cId="0" sldId="264"/>
            <ac:spMk id="561" creationId="{00000000-0000-0000-0000-000000000000}"/>
          </ac:spMkLst>
        </pc:spChg>
      </pc:sldChg>
      <pc:sldChg chg="modSp mod">
        <pc:chgData name="Carey, Jasmine" userId="f824631c-ee58-4147-9207-eaf0ccde4905" providerId="ADAL" clId="{C2B9E898-EC12-4A5A-AFE8-5F5C65A3D426}" dt="2026-02-05T18:21:46.659" v="141" actId="962"/>
        <pc:sldMkLst>
          <pc:docMk/>
          <pc:sldMk cId="0" sldId="266"/>
        </pc:sldMkLst>
        <pc:picChg chg="mod">
          <ac:chgData name="Carey, Jasmine" userId="f824631c-ee58-4147-9207-eaf0ccde4905" providerId="ADAL" clId="{C2B9E898-EC12-4A5A-AFE8-5F5C65A3D426}" dt="2026-02-05T18:21:46.659" v="141" actId="962"/>
          <ac:picMkLst>
            <pc:docMk/>
            <pc:sldMk cId="0" sldId="266"/>
            <ac:picMk id="573" creationId="{00000000-0000-0000-0000-000000000000}"/>
          </ac:picMkLst>
        </pc:picChg>
      </pc:sldChg>
      <pc:sldChg chg="modSp mod">
        <pc:chgData name="Carey, Jasmine" userId="f824631c-ee58-4147-9207-eaf0ccde4905" providerId="ADAL" clId="{C2B9E898-EC12-4A5A-AFE8-5F5C65A3D426}" dt="2026-02-05T18:22:36.714" v="145" actId="962"/>
        <pc:sldMkLst>
          <pc:docMk/>
          <pc:sldMk cId="0" sldId="267"/>
        </pc:sldMkLst>
        <pc:picChg chg="mod">
          <ac:chgData name="Carey, Jasmine" userId="f824631c-ee58-4147-9207-eaf0ccde4905" providerId="ADAL" clId="{C2B9E898-EC12-4A5A-AFE8-5F5C65A3D426}" dt="2026-02-05T18:22:10.346" v="143" actId="962"/>
          <ac:picMkLst>
            <pc:docMk/>
            <pc:sldMk cId="0" sldId="267"/>
            <ac:picMk id="580" creationId="{00000000-0000-0000-0000-000000000000}"/>
          </ac:picMkLst>
        </pc:picChg>
        <pc:picChg chg="mod">
          <ac:chgData name="Carey, Jasmine" userId="f824631c-ee58-4147-9207-eaf0ccde4905" providerId="ADAL" clId="{C2B9E898-EC12-4A5A-AFE8-5F5C65A3D426}" dt="2026-02-05T18:22:36.714" v="145" actId="962"/>
          <ac:picMkLst>
            <pc:docMk/>
            <pc:sldMk cId="0" sldId="267"/>
            <ac:picMk id="581" creationId="{00000000-0000-0000-0000-000000000000}"/>
          </ac:picMkLst>
        </pc:picChg>
      </pc:sldChg>
      <pc:sldChg chg="modSp mod">
        <pc:chgData name="Carey, Jasmine" userId="f824631c-ee58-4147-9207-eaf0ccde4905" providerId="ADAL" clId="{C2B9E898-EC12-4A5A-AFE8-5F5C65A3D426}" dt="2026-02-05T18:43:29.789" v="918" actId="13244"/>
        <pc:sldMkLst>
          <pc:docMk/>
          <pc:sldMk cId="0" sldId="268"/>
        </pc:sldMkLst>
        <pc:picChg chg="mod ord">
          <ac:chgData name="Carey, Jasmine" userId="f824631c-ee58-4147-9207-eaf0ccde4905" providerId="ADAL" clId="{C2B9E898-EC12-4A5A-AFE8-5F5C65A3D426}" dt="2026-02-05T18:43:29.789" v="918" actId="13244"/>
          <ac:picMkLst>
            <pc:docMk/>
            <pc:sldMk cId="0" sldId="268"/>
            <ac:picMk id="588" creationId="{00000000-0000-0000-0000-000000000000}"/>
          </ac:picMkLst>
        </pc:picChg>
      </pc:sldChg>
      <pc:sldChg chg="modSp mod">
        <pc:chgData name="Carey, Jasmine" userId="f824631c-ee58-4147-9207-eaf0ccde4905" providerId="ADAL" clId="{C2B9E898-EC12-4A5A-AFE8-5F5C65A3D426}" dt="2026-02-05T18:26:13.230" v="383" actId="962"/>
        <pc:sldMkLst>
          <pc:docMk/>
          <pc:sldMk cId="0" sldId="269"/>
        </pc:sldMkLst>
        <pc:picChg chg="mod">
          <ac:chgData name="Carey, Jasmine" userId="f824631c-ee58-4147-9207-eaf0ccde4905" providerId="ADAL" clId="{C2B9E898-EC12-4A5A-AFE8-5F5C65A3D426}" dt="2026-02-05T18:23:54.023" v="149" actId="962"/>
          <ac:picMkLst>
            <pc:docMk/>
            <pc:sldMk cId="0" sldId="269"/>
            <ac:picMk id="595" creationId="{00000000-0000-0000-0000-000000000000}"/>
          </ac:picMkLst>
        </pc:picChg>
        <pc:picChg chg="mod">
          <ac:chgData name="Carey, Jasmine" userId="f824631c-ee58-4147-9207-eaf0ccde4905" providerId="ADAL" clId="{C2B9E898-EC12-4A5A-AFE8-5F5C65A3D426}" dt="2026-02-05T18:24:20.551" v="151" actId="962"/>
          <ac:picMkLst>
            <pc:docMk/>
            <pc:sldMk cId="0" sldId="269"/>
            <ac:picMk id="596" creationId="{00000000-0000-0000-0000-000000000000}"/>
          </ac:picMkLst>
        </pc:picChg>
        <pc:picChg chg="mod">
          <ac:chgData name="Carey, Jasmine" userId="f824631c-ee58-4147-9207-eaf0ccde4905" providerId="ADAL" clId="{C2B9E898-EC12-4A5A-AFE8-5F5C65A3D426}" dt="2026-02-05T18:26:13.230" v="383" actId="962"/>
          <ac:picMkLst>
            <pc:docMk/>
            <pc:sldMk cId="0" sldId="269"/>
            <ac:picMk id="597" creationId="{00000000-0000-0000-0000-000000000000}"/>
          </ac:picMkLst>
        </pc:picChg>
      </pc:sldChg>
      <pc:sldChg chg="modSp mod">
        <pc:chgData name="Carey, Jasmine" userId="f824631c-ee58-4147-9207-eaf0ccde4905" providerId="ADAL" clId="{C2B9E898-EC12-4A5A-AFE8-5F5C65A3D426}" dt="2026-02-05T18:27:13.497" v="385" actId="962"/>
        <pc:sldMkLst>
          <pc:docMk/>
          <pc:sldMk cId="0" sldId="270"/>
        </pc:sldMkLst>
        <pc:picChg chg="mod">
          <ac:chgData name="Carey, Jasmine" userId="f824631c-ee58-4147-9207-eaf0ccde4905" providerId="ADAL" clId="{C2B9E898-EC12-4A5A-AFE8-5F5C65A3D426}" dt="2026-02-05T18:27:13.497" v="385" actId="962"/>
          <ac:picMkLst>
            <pc:docMk/>
            <pc:sldMk cId="0" sldId="270"/>
            <ac:picMk id="603" creationId="{00000000-0000-0000-0000-000000000000}"/>
          </ac:picMkLst>
        </pc:picChg>
      </pc:sldChg>
      <pc:sldChg chg="modSp mod">
        <pc:chgData name="Carey, Jasmine" userId="f824631c-ee58-4147-9207-eaf0ccde4905" providerId="ADAL" clId="{C2B9E898-EC12-4A5A-AFE8-5F5C65A3D426}" dt="2026-02-05T18:27:46.364" v="387" actId="962"/>
        <pc:sldMkLst>
          <pc:docMk/>
          <pc:sldMk cId="0" sldId="274"/>
        </pc:sldMkLst>
        <pc:picChg chg="mod">
          <ac:chgData name="Carey, Jasmine" userId="f824631c-ee58-4147-9207-eaf0ccde4905" providerId="ADAL" clId="{C2B9E898-EC12-4A5A-AFE8-5F5C65A3D426}" dt="2026-02-05T18:27:46.364" v="387" actId="962"/>
          <ac:picMkLst>
            <pc:docMk/>
            <pc:sldMk cId="0" sldId="274"/>
            <ac:picMk id="631" creationId="{00000000-0000-0000-0000-000000000000}"/>
          </ac:picMkLst>
        </pc:picChg>
      </pc:sldChg>
      <pc:sldChg chg="modSp mod">
        <pc:chgData name="Carey, Jasmine" userId="f824631c-ee58-4147-9207-eaf0ccde4905" providerId="ADAL" clId="{C2B9E898-EC12-4A5A-AFE8-5F5C65A3D426}" dt="2026-02-05T18:27:54.011" v="388" actId="962"/>
        <pc:sldMkLst>
          <pc:docMk/>
          <pc:sldMk cId="0" sldId="275"/>
        </pc:sldMkLst>
        <pc:picChg chg="mod">
          <ac:chgData name="Carey, Jasmine" userId="f824631c-ee58-4147-9207-eaf0ccde4905" providerId="ADAL" clId="{C2B9E898-EC12-4A5A-AFE8-5F5C65A3D426}" dt="2026-02-05T18:27:54.011" v="388" actId="962"/>
          <ac:picMkLst>
            <pc:docMk/>
            <pc:sldMk cId="0" sldId="275"/>
            <ac:picMk id="638" creationId="{00000000-0000-0000-0000-000000000000}"/>
          </ac:picMkLst>
        </pc:picChg>
      </pc:sldChg>
      <pc:sldChg chg="modSp mod">
        <pc:chgData name="Carey, Jasmine" userId="f824631c-ee58-4147-9207-eaf0ccde4905" providerId="ADAL" clId="{C2B9E898-EC12-4A5A-AFE8-5F5C65A3D426}" dt="2026-02-05T18:41:50.233" v="817" actId="20577"/>
        <pc:sldMkLst>
          <pc:docMk/>
          <pc:sldMk cId="0" sldId="277"/>
        </pc:sldMkLst>
        <pc:spChg chg="mod">
          <ac:chgData name="Carey, Jasmine" userId="f824631c-ee58-4147-9207-eaf0ccde4905" providerId="ADAL" clId="{C2B9E898-EC12-4A5A-AFE8-5F5C65A3D426}" dt="2026-02-05T18:41:50.233" v="817" actId="20577"/>
          <ac:spMkLst>
            <pc:docMk/>
            <pc:sldMk cId="0" sldId="277"/>
            <ac:spMk id="649" creationId="{00000000-0000-0000-0000-000000000000}"/>
          </ac:spMkLst>
        </pc:spChg>
      </pc:sldChg>
      <pc:sldChg chg="modSp mod">
        <pc:chgData name="Carey, Jasmine" userId="f824631c-ee58-4147-9207-eaf0ccde4905" providerId="ADAL" clId="{C2B9E898-EC12-4A5A-AFE8-5F5C65A3D426}" dt="2026-02-05T18:38:13.106" v="395" actId="27636"/>
        <pc:sldMkLst>
          <pc:docMk/>
          <pc:sldMk cId="0" sldId="281"/>
        </pc:sldMkLst>
        <pc:spChg chg="mod">
          <ac:chgData name="Carey, Jasmine" userId="f824631c-ee58-4147-9207-eaf0ccde4905" providerId="ADAL" clId="{C2B9E898-EC12-4A5A-AFE8-5F5C65A3D426}" dt="2026-02-05T18:38:13.106" v="395" actId="27636"/>
          <ac:spMkLst>
            <pc:docMk/>
            <pc:sldMk cId="0" sldId="281"/>
            <ac:spMk id="675" creationId="{00000000-0000-0000-0000-000000000000}"/>
          </ac:spMkLst>
        </pc:spChg>
      </pc:sldChg>
      <pc:sldChg chg="modSp mod">
        <pc:chgData name="Carey, Jasmine" userId="f824631c-ee58-4147-9207-eaf0ccde4905" providerId="ADAL" clId="{C2B9E898-EC12-4A5A-AFE8-5F5C65A3D426}" dt="2026-02-05T18:38:13.118" v="396" actId="27636"/>
        <pc:sldMkLst>
          <pc:docMk/>
          <pc:sldMk cId="0" sldId="282"/>
        </pc:sldMkLst>
        <pc:spChg chg="mod">
          <ac:chgData name="Carey, Jasmine" userId="f824631c-ee58-4147-9207-eaf0ccde4905" providerId="ADAL" clId="{C2B9E898-EC12-4A5A-AFE8-5F5C65A3D426}" dt="2026-02-05T18:38:13.118" v="396" actId="27636"/>
          <ac:spMkLst>
            <pc:docMk/>
            <pc:sldMk cId="0" sldId="282"/>
            <ac:spMk id="682" creationId="{00000000-0000-0000-0000-000000000000}"/>
          </ac:spMkLst>
        </pc:spChg>
      </pc:sldChg>
      <pc:sldChg chg="modSp mod">
        <pc:chgData name="Carey, Jasmine" userId="f824631c-ee58-4147-9207-eaf0ccde4905" providerId="ADAL" clId="{C2B9E898-EC12-4A5A-AFE8-5F5C65A3D426}" dt="2026-02-05T18:42:17.650" v="843" actId="20577"/>
        <pc:sldMkLst>
          <pc:docMk/>
          <pc:sldMk cId="0" sldId="286"/>
        </pc:sldMkLst>
        <pc:spChg chg="mod">
          <ac:chgData name="Carey, Jasmine" userId="f824631c-ee58-4147-9207-eaf0ccde4905" providerId="ADAL" clId="{C2B9E898-EC12-4A5A-AFE8-5F5C65A3D426}" dt="2026-02-05T18:42:17.650" v="843" actId="20577"/>
          <ac:spMkLst>
            <pc:docMk/>
            <pc:sldMk cId="0" sldId="286"/>
            <ac:spMk id="706" creationId="{00000000-0000-0000-0000-000000000000}"/>
          </ac:spMkLst>
        </pc:spChg>
      </pc:sldChg>
      <pc:sldChg chg="modSp mod">
        <pc:chgData name="Carey, Jasmine" userId="f824631c-ee58-4147-9207-eaf0ccde4905" providerId="ADAL" clId="{C2B9E898-EC12-4A5A-AFE8-5F5C65A3D426}" dt="2026-02-05T18:43:42.895" v="919" actId="13244"/>
        <pc:sldMkLst>
          <pc:docMk/>
          <pc:sldMk cId="0" sldId="289"/>
        </pc:sldMkLst>
        <pc:spChg chg="ord">
          <ac:chgData name="Carey, Jasmine" userId="f824631c-ee58-4147-9207-eaf0ccde4905" providerId="ADAL" clId="{C2B9E898-EC12-4A5A-AFE8-5F5C65A3D426}" dt="2026-02-05T18:43:42.895" v="919" actId="13244"/>
          <ac:spMkLst>
            <pc:docMk/>
            <pc:sldMk cId="0" sldId="289"/>
            <ac:spMk id="725" creationId="{00000000-0000-0000-0000-000000000000}"/>
          </ac:spMkLst>
        </pc:spChg>
        <pc:picChg chg="mod">
          <ac:chgData name="Carey, Jasmine" userId="f824631c-ee58-4147-9207-eaf0ccde4905" providerId="ADAL" clId="{C2B9E898-EC12-4A5A-AFE8-5F5C65A3D426}" dt="2026-02-05T18:28:35.004" v="390" actId="962"/>
          <ac:picMkLst>
            <pc:docMk/>
            <pc:sldMk cId="0" sldId="289"/>
            <ac:picMk id="724" creationId="{00000000-0000-0000-0000-000000000000}"/>
          </ac:picMkLst>
        </pc:picChg>
      </pc:sldChg>
      <pc:sldChg chg="modSp mod">
        <pc:chgData name="Carey, Jasmine" userId="f824631c-ee58-4147-9207-eaf0ccde4905" providerId="ADAL" clId="{C2B9E898-EC12-4A5A-AFE8-5F5C65A3D426}" dt="2026-02-05T18:42:49.047" v="899" actId="20577"/>
        <pc:sldMkLst>
          <pc:docMk/>
          <pc:sldMk cId="0" sldId="291"/>
        </pc:sldMkLst>
        <pc:spChg chg="mod">
          <ac:chgData name="Carey, Jasmine" userId="f824631c-ee58-4147-9207-eaf0ccde4905" providerId="ADAL" clId="{C2B9E898-EC12-4A5A-AFE8-5F5C65A3D426}" dt="2026-02-05T18:42:49.047" v="899" actId="20577"/>
          <ac:spMkLst>
            <pc:docMk/>
            <pc:sldMk cId="0" sldId="291"/>
            <ac:spMk id="736" creationId="{00000000-0000-0000-0000-000000000000}"/>
          </ac:spMkLst>
        </pc:spChg>
      </pc:sldChg>
      <pc:sldChg chg="modSp mod">
        <pc:chgData name="Carey, Jasmine" userId="f824631c-ee58-4147-9207-eaf0ccde4905" providerId="ADAL" clId="{C2B9E898-EC12-4A5A-AFE8-5F5C65A3D426}" dt="2026-02-05T18:43:56.658" v="920" actId="13244"/>
        <pc:sldMkLst>
          <pc:docMk/>
          <pc:sldMk cId="0" sldId="294"/>
        </pc:sldMkLst>
        <pc:spChg chg="ord">
          <ac:chgData name="Carey, Jasmine" userId="f824631c-ee58-4147-9207-eaf0ccde4905" providerId="ADAL" clId="{C2B9E898-EC12-4A5A-AFE8-5F5C65A3D426}" dt="2026-02-05T18:43:56.658" v="920" actId="13244"/>
          <ac:spMkLst>
            <pc:docMk/>
            <pc:sldMk cId="0" sldId="294"/>
            <ac:spMk id="758" creationId="{00000000-0000-0000-0000-000000000000}"/>
          </ac:spMkLst>
        </pc:spChg>
        <pc:picChg chg="mod">
          <ac:chgData name="Carey, Jasmine" userId="f824631c-ee58-4147-9207-eaf0ccde4905" providerId="ADAL" clId="{C2B9E898-EC12-4A5A-AFE8-5F5C65A3D426}" dt="2026-02-05T18:28:54.538" v="392" actId="962"/>
          <ac:picMkLst>
            <pc:docMk/>
            <pc:sldMk cId="0" sldId="294"/>
            <ac:picMk id="755" creationId="{00000000-0000-0000-0000-000000000000}"/>
          </ac:picMkLst>
        </pc:picChg>
      </pc:sldChg>
      <pc:sldChg chg="modSp mod">
        <pc:chgData name="Carey, Jasmine" userId="f824631c-ee58-4147-9207-eaf0ccde4905" providerId="ADAL" clId="{C2B9E898-EC12-4A5A-AFE8-5F5C65A3D426}" dt="2026-02-05T18:45:25.466" v="921" actId="13244"/>
        <pc:sldMkLst>
          <pc:docMk/>
          <pc:sldMk cId="0" sldId="295"/>
        </pc:sldMkLst>
        <pc:spChg chg="mod">
          <ac:chgData name="Carey, Jasmine" userId="f824631c-ee58-4147-9207-eaf0ccde4905" providerId="ADAL" clId="{C2B9E898-EC12-4A5A-AFE8-5F5C65A3D426}" dt="2026-02-05T18:43:11.563" v="917" actId="20577"/>
          <ac:spMkLst>
            <pc:docMk/>
            <pc:sldMk cId="0" sldId="295"/>
            <ac:spMk id="763" creationId="{00000000-0000-0000-0000-000000000000}"/>
          </ac:spMkLst>
        </pc:spChg>
        <pc:spChg chg="ord">
          <ac:chgData name="Carey, Jasmine" userId="f824631c-ee58-4147-9207-eaf0ccde4905" providerId="ADAL" clId="{C2B9E898-EC12-4A5A-AFE8-5F5C65A3D426}" dt="2026-02-05T18:45:25.466" v="921" actId="13244"/>
          <ac:spMkLst>
            <pc:docMk/>
            <pc:sldMk cId="0" sldId="295"/>
            <ac:spMk id="766" creationId="{00000000-0000-0000-0000-000000000000}"/>
          </ac:spMkLst>
        </pc:spChg>
      </pc:sldChg>
      <pc:sldChg chg="delSp mod">
        <pc:chgData name="Carey, Jasmine" userId="f824631c-ee58-4147-9207-eaf0ccde4905" providerId="ADAL" clId="{C2B9E898-EC12-4A5A-AFE8-5F5C65A3D426}" dt="2026-02-05T18:19:51.358" v="35" actId="478"/>
        <pc:sldMkLst>
          <pc:docMk/>
          <pc:sldMk cId="0" sldId="296"/>
        </pc:sldMkLst>
        <pc:spChg chg="del">
          <ac:chgData name="Carey, Jasmine" userId="f824631c-ee58-4147-9207-eaf0ccde4905" providerId="ADAL" clId="{C2B9E898-EC12-4A5A-AFE8-5F5C65A3D426}" dt="2026-02-05T18:19:51.358" v="35" actId="478"/>
          <ac:spMkLst>
            <pc:docMk/>
            <pc:sldMk cId="0" sldId="296"/>
            <ac:spMk id="773" creationId="{00000000-0000-0000-0000-000000000000}"/>
          </ac:spMkLst>
        </pc:spChg>
      </pc:sldChg>
      <pc:sldChg chg="addSp delSp modSp mod">
        <pc:chgData name="Carey, Jasmine" userId="f824631c-ee58-4147-9207-eaf0ccde4905" providerId="ADAL" clId="{C2B9E898-EC12-4A5A-AFE8-5F5C65A3D426}" dt="2026-02-05T18:40:05.800" v="784" actId="478"/>
        <pc:sldMkLst>
          <pc:docMk/>
          <pc:sldMk cId="0" sldId="298"/>
        </pc:sldMkLst>
        <pc:spChg chg="add del mod">
          <ac:chgData name="Carey, Jasmine" userId="f824631c-ee58-4147-9207-eaf0ccde4905" providerId="ADAL" clId="{C2B9E898-EC12-4A5A-AFE8-5F5C65A3D426}" dt="2026-02-05T18:19:16.955" v="34" actId="33771"/>
          <ac:spMkLst>
            <pc:docMk/>
            <pc:sldMk cId="0" sldId="298"/>
            <ac:spMk id="2" creationId="{70577478-4120-F413-C7F5-4D61EE1C1CA0}"/>
          </ac:spMkLst>
        </pc:spChg>
        <pc:spChg chg="add mod">
          <ac:chgData name="Carey, Jasmine" userId="f824631c-ee58-4147-9207-eaf0ccde4905" providerId="ADAL" clId="{C2B9E898-EC12-4A5A-AFE8-5F5C65A3D426}" dt="2026-02-05T18:38:23.216" v="432" actId="20577"/>
          <ac:spMkLst>
            <pc:docMk/>
            <pc:sldMk cId="0" sldId="298"/>
            <ac:spMk id="3" creationId="{E8B007A0-952B-2DA5-E6A5-2D32A6D604E7}"/>
          </ac:spMkLst>
        </pc:spChg>
        <pc:spChg chg="add mod">
          <ac:chgData name="Carey, Jasmine" userId="f824631c-ee58-4147-9207-eaf0ccde4905" providerId="ADAL" clId="{C2B9E898-EC12-4A5A-AFE8-5F5C65A3D426}" dt="2026-02-05T18:40:01.091" v="783" actId="20577"/>
          <ac:spMkLst>
            <pc:docMk/>
            <pc:sldMk cId="0" sldId="298"/>
            <ac:spMk id="4" creationId="{C46F30C4-DBFC-453F-5572-6983EEE36DFA}"/>
          </ac:spMkLst>
        </pc:spChg>
        <pc:picChg chg="del mod">
          <ac:chgData name="Carey, Jasmine" userId="f824631c-ee58-4147-9207-eaf0ccde4905" providerId="ADAL" clId="{C2B9E898-EC12-4A5A-AFE8-5F5C65A3D426}" dt="2026-02-05T18:40:05.800" v="784" actId="478"/>
          <ac:picMkLst>
            <pc:docMk/>
            <pc:sldMk cId="0" sldId="298"/>
            <ac:picMk id="783" creationId="{00000000-0000-0000-0000-000000000000}"/>
          </ac:picMkLst>
        </pc:picChg>
      </pc:sldChg>
      <pc:sldChg chg="modSp mod">
        <pc:chgData name="Carey, Jasmine" userId="f824631c-ee58-4147-9207-eaf0ccde4905" providerId="ADAL" clId="{C2B9E898-EC12-4A5A-AFE8-5F5C65A3D426}" dt="2026-02-05T18:41:20.968" v="788" actId="962"/>
        <pc:sldMkLst>
          <pc:docMk/>
          <pc:sldMk cId="0" sldId="299"/>
        </pc:sldMkLst>
        <pc:picChg chg="mod">
          <ac:chgData name="Carey, Jasmine" userId="f824631c-ee58-4147-9207-eaf0ccde4905" providerId="ADAL" clId="{C2B9E898-EC12-4A5A-AFE8-5F5C65A3D426}" dt="2026-02-05T18:41:20.968" v="788" actId="962"/>
          <ac:picMkLst>
            <pc:docMk/>
            <pc:sldMk cId="0" sldId="299"/>
            <ac:picMk id="789" creationId="{00000000-0000-0000-0000-000000000000}"/>
          </ac:picMkLst>
        </pc:picChg>
      </pc:sldChg>
      <pc:sldChg chg="modSp mod">
        <pc:chgData name="Carey, Jasmine" userId="f824631c-ee58-4147-9207-eaf0ccde4905" providerId="ADAL" clId="{C2B9E898-EC12-4A5A-AFE8-5F5C65A3D426}" dt="2026-02-05T18:42:38.481" v="880" actId="20577"/>
        <pc:sldMkLst>
          <pc:docMk/>
          <pc:sldMk cId="0" sldId="301"/>
        </pc:sldMkLst>
        <pc:spChg chg="mod">
          <ac:chgData name="Carey, Jasmine" userId="f824631c-ee58-4147-9207-eaf0ccde4905" providerId="ADAL" clId="{C2B9E898-EC12-4A5A-AFE8-5F5C65A3D426}" dt="2026-02-05T18:42:38.481" v="880" actId="20577"/>
          <ac:spMkLst>
            <pc:docMk/>
            <pc:sldMk cId="0" sldId="301"/>
            <ac:spMk id="800" creationId="{00000000-0000-0000-0000-000000000000}"/>
          </ac:spMkLst>
        </pc:spChg>
      </pc:sldChg>
      <pc:sldChg chg="modSp new mod">
        <pc:chgData name="Carey, Jasmine" userId="f824631c-ee58-4147-9207-eaf0ccde4905" providerId="ADAL" clId="{C2B9E898-EC12-4A5A-AFE8-5F5C65A3D426}" dt="2026-02-05T20:16:57.050" v="3666" actId="20577"/>
        <pc:sldMkLst>
          <pc:docMk/>
          <pc:sldMk cId="2015996676" sldId="303"/>
        </pc:sldMkLst>
        <pc:spChg chg="mod">
          <ac:chgData name="Carey, Jasmine" userId="f824631c-ee58-4147-9207-eaf0ccde4905" providerId="ADAL" clId="{C2B9E898-EC12-4A5A-AFE8-5F5C65A3D426}" dt="2026-02-05T20:14:25.336" v="3118" actId="20577"/>
          <ac:spMkLst>
            <pc:docMk/>
            <pc:sldMk cId="2015996676" sldId="303"/>
            <ac:spMk id="2" creationId="{4AC97635-44DE-751B-398C-F85DBC7321BC}"/>
          </ac:spMkLst>
        </pc:spChg>
        <pc:spChg chg="mod">
          <ac:chgData name="Carey, Jasmine" userId="f824631c-ee58-4147-9207-eaf0ccde4905" providerId="ADAL" clId="{C2B9E898-EC12-4A5A-AFE8-5F5C65A3D426}" dt="2026-02-05T20:16:57.050" v="3666" actId="20577"/>
          <ac:spMkLst>
            <pc:docMk/>
            <pc:sldMk cId="2015996676" sldId="303"/>
            <ac:spMk id="3" creationId="{4E091CA5-B2BC-C365-C455-EA25E2E591C6}"/>
          </ac:spMkLst>
        </pc:spChg>
      </pc:sldChg>
      <pc:sldChg chg="modSp new mod">
        <pc:chgData name="Carey, Jasmine" userId="f824631c-ee58-4147-9207-eaf0ccde4905" providerId="ADAL" clId="{C2B9E898-EC12-4A5A-AFE8-5F5C65A3D426}" dt="2026-02-05T20:20:14.313" v="3799" actId="20577"/>
        <pc:sldMkLst>
          <pc:docMk/>
          <pc:sldMk cId="926387497" sldId="304"/>
        </pc:sldMkLst>
        <pc:spChg chg="mod">
          <ac:chgData name="Carey, Jasmine" userId="f824631c-ee58-4147-9207-eaf0ccde4905" providerId="ADAL" clId="{C2B9E898-EC12-4A5A-AFE8-5F5C65A3D426}" dt="2026-02-05T20:20:14.313" v="3799" actId="20577"/>
          <ac:spMkLst>
            <pc:docMk/>
            <pc:sldMk cId="926387497" sldId="304"/>
            <ac:spMk id="2" creationId="{1050B822-A8C5-7FAA-E71B-6CCD19A4D490}"/>
          </ac:spMkLst>
        </pc:spChg>
        <pc:spChg chg="mod">
          <ac:chgData name="Carey, Jasmine" userId="f824631c-ee58-4147-9207-eaf0ccde4905" providerId="ADAL" clId="{C2B9E898-EC12-4A5A-AFE8-5F5C65A3D426}" dt="2026-02-05T20:18:34.409" v="3767" actId="20577"/>
          <ac:spMkLst>
            <pc:docMk/>
            <pc:sldMk cId="926387497" sldId="304"/>
            <ac:spMk id="3" creationId="{B1915DB6-EA01-EB92-3CAC-6EA4DE0D0884}"/>
          </ac:spMkLst>
        </pc:spChg>
      </pc:sldChg>
      <pc:sldChg chg="modSp new mod ord">
        <pc:chgData name="Carey, Jasmine" userId="f824631c-ee58-4147-9207-eaf0ccde4905" providerId="ADAL" clId="{C2B9E898-EC12-4A5A-AFE8-5F5C65A3D426}" dt="2026-02-05T20:19:42.150" v="3769"/>
        <pc:sldMkLst>
          <pc:docMk/>
          <pc:sldMk cId="915270947" sldId="305"/>
        </pc:sldMkLst>
        <pc:spChg chg="mod">
          <ac:chgData name="Carey, Jasmine" userId="f824631c-ee58-4147-9207-eaf0ccde4905" providerId="ADAL" clId="{C2B9E898-EC12-4A5A-AFE8-5F5C65A3D426}" dt="2026-02-05T20:10:49.076" v="2521" actId="20577"/>
          <ac:spMkLst>
            <pc:docMk/>
            <pc:sldMk cId="915270947" sldId="305"/>
            <ac:spMk id="2" creationId="{FF1E7039-08FF-D851-C25F-F6488B793491}"/>
          </ac:spMkLst>
        </pc:spChg>
        <pc:spChg chg="mod">
          <ac:chgData name="Carey, Jasmine" userId="f824631c-ee58-4147-9207-eaf0ccde4905" providerId="ADAL" clId="{C2B9E898-EC12-4A5A-AFE8-5F5C65A3D426}" dt="2026-02-05T20:14:02.347" v="3086" actId="20577"/>
          <ac:spMkLst>
            <pc:docMk/>
            <pc:sldMk cId="915270947" sldId="305"/>
            <ac:spMk id="3" creationId="{55CA91C0-0596-6F43-1020-77662D7AFD0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bbdb17498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3bbdb17498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4" name="Google Shape;584;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3bb946c6fb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2" name="Google Shape;592;g3bb946c6fb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3bb946c6fbb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0" name="Google Shape;600;g3bb946c6fbb_0_2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3bb946c6fbb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7" name="Google Shape;607;g3bb946c6fbb_0_2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3bbdb174986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3bbdb17498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2" name="Google Shape;622;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3bb946c6fbb_0_7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7" name="Google Shape;627;g3bb946c6fbb_0_7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3bb946c6fbb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4" name="Google Shape;634;g3bb946c6fbb_0_5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3bb946c6fbb_0_10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1" name="Google Shape;641;g3bb946c6fbb_0_10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3ba376367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8" name="Google Shape;518;g3ba376367c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3bf92b1b00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3bf92b1b00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3" name="Google Shape;653;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3bb946c6fbb_0_10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8" name="Google Shape;658;g3bb946c6fbb_0_10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3bb946c6fbb_0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6" name="Google Shape;666;g3bb946c6fbb_0_7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3bb946c6fbb_0_1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2" name="Google Shape;672;g3bb946c6fbb_0_13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3bb946c6fbb_0_15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9" name="Google Shape;679;g3bb946c6fbb_0_15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3bb946c6fbb_0_15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5" name="Google Shape;685;g3bb946c6fbb_0_15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3bb946c6fbb_0_1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2" name="Google Shape;692;g3bb946c6fbb_0_15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3bb946c6fbb_0_10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8" name="Google Shape;698;g3bb946c6fbb_0_10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g3bf92b1b00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g3bf92b1b00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0" name="Google Shape;710;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3bb946c6fbb_0_18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5" name="Google Shape;715;g3bb946c6fbb_0_18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3bb946c6fbb_0_2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1" name="Google Shape;721;g3bb946c6fbb_0_2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g3bb946c6fbb_0_23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8" name="Google Shape;728;g3bb946c6fbb_0_23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3bf92b1b004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3bf92b1b004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0" name="Google Shape;740;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3bb946c6fbb_0_26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5" name="Google Shape;745;g3bb946c6fbb_0_26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3bb946c6fbb_0_3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3bb946c6fbb_0_3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3bb946c6fbb_0_28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1" name="Google Shape;761;g3bb946c6fbb_0_28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3bf92b1b004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3bf92b1b004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3ba376367c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7" name="Google Shape;537;g3ba376367c8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6" name="Google Shape;776;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3bf92b1b004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3bf92b1b004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3bc163a3be1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3bc163a3be1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3bc163a3be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3bc163a3be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3bc163a3be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3bc163a3be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3bc163a3be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3bc163a3be1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3ba376367c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3" name="Google Shape;543;g3ba376367c8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3ba376367c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0" name="Google Shape;550;g3ba376367c8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3ba376367c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6" name="Google Shape;556;g3ba376367c8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4" name="Google Shape;564;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ba376367c8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9" name="Google Shape;569;g3ba376367c8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8"/>
        <p:cNvGrpSpPr/>
        <p:nvPr/>
      </p:nvGrpSpPr>
      <p:grpSpPr>
        <a:xfrm>
          <a:off x="0" y="0"/>
          <a:ext cx="0" cy="0"/>
          <a:chOff x="0" y="0"/>
          <a:chExt cx="0" cy="0"/>
        </a:xfrm>
      </p:grpSpPr>
      <p:pic>
        <p:nvPicPr>
          <p:cNvPr id="9" name="Google Shape;9;p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 name="Google Shape;10;p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1" name="Google Shape;11;p2"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12" name="Google Shape;12;p2"/>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3" name="Google Shape;13;p2"/>
          <p:cNvSpPr txBox="1">
            <a:spLocks noGrp="1"/>
          </p:cNvSpPr>
          <p:nvPr>
            <p:ph type="body" idx="1"/>
          </p:nvPr>
        </p:nvSpPr>
        <p:spPr>
          <a:xfrm>
            <a:off x="311700" y="1152475"/>
            <a:ext cx="81351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4" name="Google Shape;14;p2"/>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 name="Google Shape;15;p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6" name="Google Shape;16;p2"/>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04"/>
        <p:cNvGrpSpPr/>
        <p:nvPr/>
      </p:nvGrpSpPr>
      <p:grpSpPr>
        <a:xfrm>
          <a:off x="0" y="0"/>
          <a:ext cx="0" cy="0"/>
          <a:chOff x="0" y="0"/>
          <a:chExt cx="0" cy="0"/>
        </a:xfrm>
      </p:grpSpPr>
      <p:pic>
        <p:nvPicPr>
          <p:cNvPr id="105" name="Google Shape;105;p11" title="54094087145_4a31311cef_c.jpg"/>
          <p:cNvPicPr preferRelativeResize="0"/>
          <p:nvPr/>
        </p:nvPicPr>
        <p:blipFill rotWithShape="1">
          <a:blip r:embed="rId2">
            <a:alphaModFix/>
          </a:blip>
          <a:srcRect t="6613" b="8705"/>
          <a:stretch/>
        </p:blipFill>
        <p:spPr>
          <a:xfrm>
            <a:off x="0" y="0"/>
            <a:ext cx="9144000" cy="5165475"/>
          </a:xfrm>
          <a:prstGeom prst="rect">
            <a:avLst/>
          </a:prstGeom>
          <a:noFill/>
          <a:ln>
            <a:noFill/>
          </a:ln>
        </p:spPr>
      </p:pic>
      <p:sp>
        <p:nvSpPr>
          <p:cNvPr id="106" name="Google Shape;106;p1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07" name="Google Shape;107;p1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08" name="Google Shape;108;p1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9" name="Google Shape;109;p11"/>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0" name="Google Shape;110;p11"/>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11"/>
        <p:cNvGrpSpPr/>
        <p:nvPr/>
      </p:nvGrpSpPr>
      <p:grpSpPr>
        <a:xfrm>
          <a:off x="0" y="0"/>
          <a:ext cx="0" cy="0"/>
          <a:chOff x="0" y="0"/>
          <a:chExt cx="0" cy="0"/>
        </a:xfrm>
      </p:grpSpPr>
      <p:pic>
        <p:nvPicPr>
          <p:cNvPr id="112" name="Google Shape;112;p1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3" name="Google Shape;113;p1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14" name="Google Shape;114;p1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15" name="Google Shape;115;p1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6" name="Google Shape;116;p12"/>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7" name="Google Shape;117;p12"/>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18"/>
        <p:cNvGrpSpPr/>
        <p:nvPr/>
      </p:nvGrpSpPr>
      <p:grpSpPr>
        <a:xfrm>
          <a:off x="0" y="0"/>
          <a:ext cx="0" cy="0"/>
          <a:chOff x="0" y="0"/>
          <a:chExt cx="0" cy="0"/>
        </a:xfrm>
      </p:grpSpPr>
      <p:pic>
        <p:nvPicPr>
          <p:cNvPr id="119" name="Google Shape;119;p13" title="54508767575_7ed22c39d5_c.jpg"/>
          <p:cNvPicPr preferRelativeResize="0"/>
          <p:nvPr/>
        </p:nvPicPr>
        <p:blipFill rotWithShape="1">
          <a:blip r:embed="rId2">
            <a:alphaModFix/>
          </a:blip>
          <a:srcRect t="6942" r="3809" b="11947"/>
          <a:stretch/>
        </p:blipFill>
        <p:spPr>
          <a:xfrm>
            <a:off x="0" y="0"/>
            <a:ext cx="9144000" cy="5143501"/>
          </a:xfrm>
          <a:prstGeom prst="rect">
            <a:avLst/>
          </a:prstGeom>
          <a:noFill/>
          <a:ln>
            <a:noFill/>
          </a:ln>
        </p:spPr>
      </p:pic>
      <p:sp>
        <p:nvSpPr>
          <p:cNvPr id="120" name="Google Shape;120;p1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21" name="Google Shape;121;p1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2" name="Google Shape;122;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3" name="Google Shape;123;p13"/>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4" name="Google Shape;124;p13"/>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25"/>
        <p:cNvGrpSpPr/>
        <p:nvPr/>
      </p:nvGrpSpPr>
      <p:grpSpPr>
        <a:xfrm>
          <a:off x="0" y="0"/>
          <a:ext cx="0" cy="0"/>
          <a:chOff x="0" y="0"/>
          <a:chExt cx="0" cy="0"/>
        </a:xfrm>
      </p:grpSpPr>
      <p:pic>
        <p:nvPicPr>
          <p:cNvPr id="126" name="Google Shape;126;p1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7" name="Google Shape;127;p1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28" name="Google Shape;128;p1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29" name="Google Shape;129;p1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0" name="Google Shape;130;p14"/>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1" name="Google Shape;131;p14"/>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2"/>
        <p:cNvGrpSpPr/>
        <p:nvPr/>
      </p:nvGrpSpPr>
      <p:grpSpPr>
        <a:xfrm>
          <a:off x="0" y="0"/>
          <a:ext cx="0" cy="0"/>
          <a:chOff x="0" y="0"/>
          <a:chExt cx="0" cy="0"/>
        </a:xfrm>
      </p:grpSpPr>
      <p:pic>
        <p:nvPicPr>
          <p:cNvPr id="133" name="Google Shape;133;p15" title="54506516888_729c0a3f9c_c.jpg"/>
          <p:cNvPicPr preferRelativeResize="0"/>
          <p:nvPr/>
        </p:nvPicPr>
        <p:blipFill rotWithShape="1">
          <a:blip r:embed="rId2">
            <a:alphaModFix/>
          </a:blip>
          <a:srcRect l="1960" t="13084" b="5898"/>
          <a:stretch/>
        </p:blipFill>
        <p:spPr>
          <a:xfrm>
            <a:off x="0" y="0"/>
            <a:ext cx="9330275" cy="5143501"/>
          </a:xfrm>
          <a:prstGeom prst="rect">
            <a:avLst/>
          </a:prstGeom>
          <a:noFill/>
          <a:ln>
            <a:noFill/>
          </a:ln>
        </p:spPr>
      </p:pic>
      <p:sp>
        <p:nvSpPr>
          <p:cNvPr id="134" name="Google Shape;134;p1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35" name="Google Shape;135;p1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36" name="Google Shape;136;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7" name="Google Shape;137;p15"/>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8" name="Google Shape;138;p15"/>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39"/>
        <p:cNvGrpSpPr/>
        <p:nvPr/>
      </p:nvGrpSpPr>
      <p:grpSpPr>
        <a:xfrm>
          <a:off x="0" y="0"/>
          <a:ext cx="0" cy="0"/>
          <a:chOff x="0" y="0"/>
          <a:chExt cx="0" cy="0"/>
        </a:xfrm>
      </p:grpSpPr>
      <p:sp>
        <p:nvSpPr>
          <p:cNvPr id="140" name="Google Shape;140;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41" name="Google Shape;141;p16"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16"/>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43" name="Google Shape;143;p1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4" name="Google Shape;144;p16"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sp>
        <p:nvSpPr>
          <p:cNvPr id="145" name="Google Shape;145;p16"/>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6" name="Google Shape;146;p16"/>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7" name="Google Shape;147;p16"/>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8" name="Google Shape;148;p16"/>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49"/>
        <p:cNvGrpSpPr/>
        <p:nvPr/>
      </p:nvGrpSpPr>
      <p:grpSpPr>
        <a:xfrm>
          <a:off x="0" y="0"/>
          <a:ext cx="0" cy="0"/>
          <a:chOff x="0" y="0"/>
          <a:chExt cx="0" cy="0"/>
        </a:xfrm>
      </p:grpSpPr>
      <p:pic>
        <p:nvPicPr>
          <p:cNvPr id="150" name="Google Shape;150;p1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1" name="Google Shape;151;p17" descr="&quot;&quot;"/>
          <p:cNvCxnSpPr/>
          <p:nvPr/>
        </p:nvCxnSpPr>
        <p:spPr>
          <a:xfrm>
            <a:off x="56700" y="1282346"/>
            <a:ext cx="8989500" cy="0"/>
          </a:xfrm>
          <a:prstGeom prst="straightConnector1">
            <a:avLst/>
          </a:prstGeom>
          <a:noFill/>
          <a:ln w="9525" cap="flat" cmpd="sng">
            <a:solidFill>
              <a:srgbClr val="488BC9"/>
            </a:solidFill>
            <a:prstDash val="dot"/>
            <a:round/>
            <a:headEnd type="none" w="sm" len="sm"/>
            <a:tailEnd type="none" w="sm" len="sm"/>
          </a:ln>
        </p:spPr>
      </p:cxnSp>
      <p:cxnSp>
        <p:nvCxnSpPr>
          <p:cNvPr id="152" name="Google Shape;152;p17"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53" name="Google Shape;153;p17"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54" name="Google Shape;154;p17"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155" name="Google Shape;155;p17" descr="&quot;&quot;"/>
          <p:cNvCxnSpPr/>
          <p:nvPr/>
        </p:nvCxnSpPr>
        <p:spPr>
          <a:xfrm>
            <a:off x="567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156" name="Google Shape;156;p17" descr="&quot;&quot;"/>
          <p:cNvCxnSpPr/>
          <p:nvPr/>
        </p:nvCxnSpPr>
        <p:spPr>
          <a:xfrm>
            <a:off x="56700" y="3016625"/>
            <a:ext cx="9030600" cy="0"/>
          </a:xfrm>
          <a:prstGeom prst="straightConnector1">
            <a:avLst/>
          </a:prstGeom>
          <a:noFill/>
          <a:ln w="9525" cap="flat" cmpd="sng">
            <a:solidFill>
              <a:srgbClr val="488BC9"/>
            </a:solidFill>
            <a:prstDash val="dot"/>
            <a:round/>
            <a:headEnd type="none" w="sm" len="sm"/>
            <a:tailEnd type="none" w="sm" len="sm"/>
          </a:ln>
        </p:spPr>
      </p:cxnSp>
      <p:cxnSp>
        <p:nvCxnSpPr>
          <p:cNvPr id="157" name="Google Shape;157;p17" descr="&quot;&quot;"/>
          <p:cNvCxnSpPr/>
          <p:nvPr/>
        </p:nvCxnSpPr>
        <p:spPr>
          <a:xfrm>
            <a:off x="56700" y="588900"/>
            <a:ext cx="8989500" cy="0"/>
          </a:xfrm>
          <a:prstGeom prst="straightConnector1">
            <a:avLst/>
          </a:prstGeom>
          <a:noFill/>
          <a:ln w="9525" cap="flat" cmpd="sng">
            <a:solidFill>
              <a:srgbClr val="488BC9"/>
            </a:solidFill>
            <a:prstDash val="dot"/>
            <a:round/>
            <a:headEnd type="none" w="sm" len="sm"/>
            <a:tailEnd type="none" w="sm" len="sm"/>
          </a:ln>
        </p:spPr>
      </p:cxnSp>
      <p:pic>
        <p:nvPicPr>
          <p:cNvPr id="158" name="Google Shape;158;p1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59" name="Google Shape;159;p17"/>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0" name="Google Shape;160;p17"/>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
        <p:nvSpPr>
          <p:cNvPr id="161" name="Google Shape;161;p17"/>
          <p:cNvSpPr txBox="1">
            <a:spLocks noGrp="1"/>
          </p:cNvSpPr>
          <p:nvPr>
            <p:ph type="title"/>
          </p:nvPr>
        </p:nvSpPr>
        <p:spPr>
          <a:xfrm>
            <a:off x="311700" y="105100"/>
            <a:ext cx="8242500" cy="48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62"/>
        <p:cNvGrpSpPr/>
        <p:nvPr/>
      </p:nvGrpSpPr>
      <p:grpSpPr>
        <a:xfrm>
          <a:off x="0" y="0"/>
          <a:ext cx="0" cy="0"/>
          <a:chOff x="0" y="0"/>
          <a:chExt cx="0" cy="0"/>
        </a:xfrm>
      </p:grpSpPr>
      <p:pic>
        <p:nvPicPr>
          <p:cNvPr id="163" name="Google Shape;163;p1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4" name="Google Shape;164;p1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65" name="Google Shape;165;p18"/>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6" name="Google Shape;166;p18"/>
          <p:cNvSpPr txBox="1">
            <a:spLocks noGrp="1"/>
          </p:cNvSpPr>
          <p:nvPr>
            <p:ph type="body" idx="1"/>
          </p:nvPr>
        </p:nvSpPr>
        <p:spPr>
          <a:xfrm>
            <a:off x="311700" y="1152475"/>
            <a:ext cx="77307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167" name="Google Shape;167;p1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68" name="Google Shape;168;p18"/>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69" name="Google Shape;169;p18"/>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without image - Blue 1">
  <p:cSld name="TITLE_AND_BODY_1_1_1_1_1_1_1_1_1_1_3">
    <p:spTree>
      <p:nvGrpSpPr>
        <p:cNvPr id="1" name="Shape 178"/>
        <p:cNvGrpSpPr/>
        <p:nvPr/>
      </p:nvGrpSpPr>
      <p:grpSpPr>
        <a:xfrm>
          <a:off x="0" y="0"/>
          <a:ext cx="0" cy="0"/>
          <a:chOff x="0" y="0"/>
          <a:chExt cx="0" cy="0"/>
        </a:xfrm>
      </p:grpSpPr>
      <p:cxnSp>
        <p:nvCxnSpPr>
          <p:cNvPr id="179" name="Google Shape;179;p20"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180" name="Google Shape;180;p2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1" name="Google Shape;181;p2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182" name="Google Shape;182;p20"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
        <p:nvSpPr>
          <p:cNvPr id="183" name="Google Shape;183;p20"/>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4" name="Google Shape;184;p20"/>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185"/>
        <p:cNvGrpSpPr/>
        <p:nvPr/>
      </p:nvGrpSpPr>
      <p:grpSpPr>
        <a:xfrm>
          <a:off x="0" y="0"/>
          <a:ext cx="0" cy="0"/>
          <a:chOff x="0" y="0"/>
          <a:chExt cx="0" cy="0"/>
        </a:xfrm>
      </p:grpSpPr>
      <p:pic>
        <p:nvPicPr>
          <p:cNvPr id="186" name="Google Shape;186;p21"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87" name="Google Shape;187;p2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88" name="Google Shape;188;p2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89" name="Google Shape;189;p21"/>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0" name="Google Shape;190;p21"/>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out image - Orange 1">
  <p:cSld name="SECTION_HEADER_1_2">
    <p:spTree>
      <p:nvGrpSpPr>
        <p:cNvPr id="1" name="Shape 17"/>
        <p:cNvGrpSpPr/>
        <p:nvPr/>
      </p:nvGrpSpPr>
      <p:grpSpPr>
        <a:xfrm>
          <a:off x="0" y="0"/>
          <a:ext cx="0" cy="0"/>
          <a:chOff x="0" y="0"/>
          <a:chExt cx="0" cy="0"/>
        </a:xfrm>
      </p:grpSpPr>
      <p:sp>
        <p:nvSpPr>
          <p:cNvPr id="18" name="Google Shape;18;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19" name="Google Shape;19;p3"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20" name="Google Shape;20;p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1" name="Google Shape;21;p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2" name="Google Shape;22;p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3" name="Google Shape;23;p3"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
        <p:nvSpPr>
          <p:cNvPr id="24" name="Google Shape;24;p3"/>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 name="Google Shape;25;p3"/>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191"/>
        <p:cNvGrpSpPr/>
        <p:nvPr/>
      </p:nvGrpSpPr>
      <p:grpSpPr>
        <a:xfrm>
          <a:off x="0" y="0"/>
          <a:ext cx="0" cy="0"/>
          <a:chOff x="0" y="0"/>
          <a:chExt cx="0" cy="0"/>
        </a:xfrm>
      </p:grpSpPr>
      <p:pic>
        <p:nvPicPr>
          <p:cNvPr id="192" name="Google Shape;192;p22" title="54516919928_0d2b41de48_c.jpg"/>
          <p:cNvPicPr preferRelativeResize="0"/>
          <p:nvPr/>
        </p:nvPicPr>
        <p:blipFill rotWithShape="1">
          <a:blip r:embed="rId2">
            <a:alphaModFix/>
          </a:blip>
          <a:srcRect t="8242" b="8242"/>
          <a:stretch/>
        </p:blipFill>
        <p:spPr>
          <a:xfrm>
            <a:off x="0" y="0"/>
            <a:ext cx="9233150" cy="5143501"/>
          </a:xfrm>
          <a:prstGeom prst="rect">
            <a:avLst/>
          </a:prstGeom>
          <a:noFill/>
          <a:ln>
            <a:noFill/>
          </a:ln>
        </p:spPr>
      </p:pic>
      <p:sp>
        <p:nvSpPr>
          <p:cNvPr id="193" name="Google Shape;193;p2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194" name="Google Shape;194;p2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195" name="Google Shape;195;p22"/>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6" name="Google Shape;196;p22"/>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197"/>
        <p:cNvGrpSpPr/>
        <p:nvPr/>
      </p:nvGrpSpPr>
      <p:grpSpPr>
        <a:xfrm>
          <a:off x="0" y="0"/>
          <a:ext cx="0" cy="0"/>
          <a:chOff x="0" y="0"/>
          <a:chExt cx="0" cy="0"/>
        </a:xfrm>
      </p:grpSpPr>
      <p:pic>
        <p:nvPicPr>
          <p:cNvPr id="198" name="Google Shape;198;p23" title="54539841447_b5e8881838_c.jpg"/>
          <p:cNvPicPr preferRelativeResize="0"/>
          <p:nvPr/>
        </p:nvPicPr>
        <p:blipFill rotWithShape="1">
          <a:blip r:embed="rId2">
            <a:alphaModFix/>
          </a:blip>
          <a:srcRect t="14022"/>
          <a:stretch/>
        </p:blipFill>
        <p:spPr>
          <a:xfrm>
            <a:off x="0" y="0"/>
            <a:ext cx="9234926" cy="5296676"/>
          </a:xfrm>
          <a:prstGeom prst="rect">
            <a:avLst/>
          </a:prstGeom>
          <a:noFill/>
          <a:ln>
            <a:noFill/>
          </a:ln>
        </p:spPr>
      </p:pic>
      <p:sp>
        <p:nvSpPr>
          <p:cNvPr id="199" name="Google Shape;199;p2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00" name="Google Shape;200;p2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1" name="Google Shape;201;p23"/>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2" name="Google Shape;202;p23"/>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03"/>
        <p:cNvGrpSpPr/>
        <p:nvPr/>
      </p:nvGrpSpPr>
      <p:grpSpPr>
        <a:xfrm>
          <a:off x="0" y="0"/>
          <a:ext cx="0" cy="0"/>
          <a:chOff x="0" y="0"/>
          <a:chExt cx="0" cy="0"/>
        </a:xfrm>
      </p:grpSpPr>
      <p:pic>
        <p:nvPicPr>
          <p:cNvPr id="204" name="Google Shape;204;p24" title="54749295459_4707809850_c.jpg"/>
          <p:cNvPicPr preferRelativeResize="0"/>
          <p:nvPr/>
        </p:nvPicPr>
        <p:blipFill rotWithShape="1">
          <a:blip r:embed="rId2">
            <a:alphaModFix/>
          </a:blip>
          <a:srcRect t="9740" b="6219"/>
          <a:stretch/>
        </p:blipFill>
        <p:spPr>
          <a:xfrm>
            <a:off x="0" y="0"/>
            <a:ext cx="9144000" cy="5143501"/>
          </a:xfrm>
          <a:prstGeom prst="rect">
            <a:avLst/>
          </a:prstGeom>
          <a:noFill/>
          <a:ln>
            <a:noFill/>
          </a:ln>
        </p:spPr>
      </p:pic>
      <p:sp>
        <p:nvSpPr>
          <p:cNvPr id="205" name="Google Shape;205;p2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06" name="Google Shape;206;p2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07" name="Google Shape;207;p24"/>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24"/>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09"/>
        <p:cNvGrpSpPr/>
        <p:nvPr/>
      </p:nvGrpSpPr>
      <p:grpSpPr>
        <a:xfrm>
          <a:off x="0" y="0"/>
          <a:ext cx="0" cy="0"/>
          <a:chOff x="0" y="0"/>
          <a:chExt cx="0" cy="0"/>
        </a:xfrm>
      </p:grpSpPr>
      <p:pic>
        <p:nvPicPr>
          <p:cNvPr id="210" name="Google Shape;210;p25" title="53927072381_3976e6a604_c.jpg"/>
          <p:cNvPicPr preferRelativeResize="0"/>
          <p:nvPr/>
        </p:nvPicPr>
        <p:blipFill rotWithShape="1">
          <a:blip r:embed="rId2">
            <a:alphaModFix/>
          </a:blip>
          <a:srcRect l="1078" t="12603" b="3986"/>
          <a:stretch/>
        </p:blipFill>
        <p:spPr>
          <a:xfrm>
            <a:off x="0" y="0"/>
            <a:ext cx="9144000" cy="5143501"/>
          </a:xfrm>
          <a:prstGeom prst="rect">
            <a:avLst/>
          </a:prstGeom>
          <a:noFill/>
          <a:ln>
            <a:noFill/>
          </a:ln>
        </p:spPr>
      </p:pic>
      <p:sp>
        <p:nvSpPr>
          <p:cNvPr id="211" name="Google Shape;211;p2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12" name="Google Shape;212;p2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13" name="Google Shape;213;p25"/>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4" name="Google Shape;214;p25"/>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15"/>
        <p:cNvGrpSpPr/>
        <p:nvPr/>
      </p:nvGrpSpPr>
      <p:grpSpPr>
        <a:xfrm>
          <a:off x="0" y="0"/>
          <a:ext cx="0" cy="0"/>
          <a:chOff x="0" y="0"/>
          <a:chExt cx="0" cy="0"/>
        </a:xfrm>
      </p:grpSpPr>
      <p:pic>
        <p:nvPicPr>
          <p:cNvPr id="216" name="Google Shape;216;p26" title="53741816098_80a66242e4_c.jpg"/>
          <p:cNvPicPr preferRelativeResize="0"/>
          <p:nvPr/>
        </p:nvPicPr>
        <p:blipFill rotWithShape="1">
          <a:blip r:embed="rId2">
            <a:alphaModFix/>
          </a:blip>
          <a:srcRect t="7217" b="9337"/>
          <a:stretch/>
        </p:blipFill>
        <p:spPr>
          <a:xfrm>
            <a:off x="0" y="0"/>
            <a:ext cx="9200875" cy="5143500"/>
          </a:xfrm>
          <a:prstGeom prst="rect">
            <a:avLst/>
          </a:prstGeom>
          <a:noFill/>
          <a:ln>
            <a:noFill/>
          </a:ln>
        </p:spPr>
      </p:pic>
      <p:sp>
        <p:nvSpPr>
          <p:cNvPr id="217" name="Google Shape;217;p2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18" name="Google Shape;218;p2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19" name="Google Shape;219;p26"/>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0" name="Google Shape;220;p26"/>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21"/>
        <p:cNvGrpSpPr/>
        <p:nvPr/>
      </p:nvGrpSpPr>
      <p:grpSpPr>
        <a:xfrm>
          <a:off x="0" y="0"/>
          <a:ext cx="0" cy="0"/>
          <a:chOff x="0" y="0"/>
          <a:chExt cx="0" cy="0"/>
        </a:xfrm>
      </p:grpSpPr>
      <p:pic>
        <p:nvPicPr>
          <p:cNvPr id="222" name="Google Shape;222;p27"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3" name="Google Shape;223;p2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24" name="Google Shape;224;p2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25" name="Google Shape;225;p27"/>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6" name="Google Shape;226;p27"/>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27"/>
        <p:cNvGrpSpPr/>
        <p:nvPr/>
      </p:nvGrpSpPr>
      <p:grpSpPr>
        <a:xfrm>
          <a:off x="0" y="0"/>
          <a:ext cx="0" cy="0"/>
          <a:chOff x="0" y="0"/>
          <a:chExt cx="0" cy="0"/>
        </a:xfrm>
      </p:grpSpPr>
      <p:pic>
        <p:nvPicPr>
          <p:cNvPr id="228" name="Google Shape;228;p28" title="54514921433_9495e4dbcb_c.jpg"/>
          <p:cNvPicPr preferRelativeResize="0"/>
          <p:nvPr/>
        </p:nvPicPr>
        <p:blipFill rotWithShape="1">
          <a:blip r:embed="rId2">
            <a:alphaModFix/>
          </a:blip>
          <a:srcRect t="4767" b="12313"/>
          <a:stretch/>
        </p:blipFill>
        <p:spPr>
          <a:xfrm>
            <a:off x="0" y="0"/>
            <a:ext cx="9249949" cy="5143501"/>
          </a:xfrm>
          <a:prstGeom prst="rect">
            <a:avLst/>
          </a:prstGeom>
          <a:noFill/>
          <a:ln>
            <a:noFill/>
          </a:ln>
        </p:spPr>
      </p:pic>
      <p:sp>
        <p:nvSpPr>
          <p:cNvPr id="229" name="Google Shape;229;p2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30" name="Google Shape;230;p2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31" name="Google Shape;231;p28"/>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2" name="Google Shape;232;p28"/>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233"/>
        <p:cNvGrpSpPr/>
        <p:nvPr/>
      </p:nvGrpSpPr>
      <p:grpSpPr>
        <a:xfrm>
          <a:off x="0" y="0"/>
          <a:ext cx="0" cy="0"/>
          <a:chOff x="0" y="0"/>
          <a:chExt cx="0" cy="0"/>
        </a:xfrm>
      </p:grpSpPr>
      <p:sp>
        <p:nvSpPr>
          <p:cNvPr id="234" name="Google Shape;234;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35" name="Google Shape;235;p2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236" name="Google Shape;236;p29" descr="&quot;&quot;"/>
          <p:cNvCxnSpPr/>
          <p:nvPr/>
        </p:nvCxnSpPr>
        <p:spPr>
          <a:xfrm>
            <a:off x="77250" y="1309946"/>
            <a:ext cx="8989500" cy="0"/>
          </a:xfrm>
          <a:prstGeom prst="straightConnector1">
            <a:avLst/>
          </a:prstGeom>
          <a:noFill/>
          <a:ln w="9525" cap="flat" cmpd="sng">
            <a:solidFill>
              <a:srgbClr val="EF7521"/>
            </a:solidFill>
            <a:prstDash val="dot"/>
            <a:round/>
            <a:headEnd type="none" w="sm" len="sm"/>
            <a:tailEnd type="none" w="sm" len="sm"/>
          </a:ln>
        </p:spPr>
      </p:cxnSp>
      <p:cxnSp>
        <p:nvCxnSpPr>
          <p:cNvPr id="237" name="Google Shape;237;p29"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38" name="Google Shape;238;p29"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39" name="Google Shape;239;p29"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240" name="Google Shape;240;p29"/>
          <p:cNvCxnSpPr/>
          <p:nvPr/>
        </p:nvCxnSpPr>
        <p:spPr>
          <a:xfrm>
            <a:off x="56700" y="2409366"/>
            <a:ext cx="9030600" cy="0"/>
          </a:xfrm>
          <a:prstGeom prst="straightConnector1">
            <a:avLst/>
          </a:prstGeom>
          <a:noFill/>
          <a:ln w="9525" cap="flat" cmpd="sng">
            <a:solidFill>
              <a:srgbClr val="EF7521"/>
            </a:solidFill>
            <a:prstDash val="dot"/>
            <a:round/>
            <a:headEnd type="none" w="sm" len="sm"/>
            <a:tailEnd type="none" w="sm" len="sm"/>
          </a:ln>
        </p:spPr>
      </p:cxnSp>
      <p:cxnSp>
        <p:nvCxnSpPr>
          <p:cNvPr id="241" name="Google Shape;241;p29"/>
          <p:cNvCxnSpPr/>
          <p:nvPr/>
        </p:nvCxnSpPr>
        <p:spPr>
          <a:xfrm>
            <a:off x="123875" y="2975025"/>
            <a:ext cx="9030600" cy="0"/>
          </a:xfrm>
          <a:prstGeom prst="straightConnector1">
            <a:avLst/>
          </a:prstGeom>
          <a:noFill/>
          <a:ln w="9525" cap="flat" cmpd="sng">
            <a:solidFill>
              <a:srgbClr val="EF7521"/>
            </a:solidFill>
            <a:prstDash val="dot"/>
            <a:round/>
            <a:headEnd type="none" w="sm" len="sm"/>
            <a:tailEnd type="none" w="sm" len="sm"/>
          </a:ln>
        </p:spPr>
      </p:cxnSp>
      <p:cxnSp>
        <p:nvCxnSpPr>
          <p:cNvPr id="242" name="Google Shape;242;p29" descr="&quot;&quot;"/>
          <p:cNvCxnSpPr/>
          <p:nvPr/>
        </p:nvCxnSpPr>
        <p:spPr>
          <a:xfrm>
            <a:off x="77250" y="575100"/>
            <a:ext cx="8989500" cy="0"/>
          </a:xfrm>
          <a:prstGeom prst="straightConnector1">
            <a:avLst/>
          </a:prstGeom>
          <a:noFill/>
          <a:ln w="9525" cap="flat" cmpd="sng">
            <a:solidFill>
              <a:srgbClr val="EF7521"/>
            </a:solidFill>
            <a:prstDash val="dot"/>
            <a:round/>
            <a:headEnd type="none" w="sm" len="sm"/>
            <a:tailEnd type="none" w="sm" len="sm"/>
          </a:ln>
        </p:spPr>
      </p:cxnSp>
      <p:pic>
        <p:nvPicPr>
          <p:cNvPr id="243" name="Google Shape;243;p2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44" name="Google Shape;244;p29"/>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5" name="Google Shape;245;p29"/>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
        <p:nvSpPr>
          <p:cNvPr id="246" name="Google Shape;246;p29"/>
          <p:cNvSpPr txBox="1"/>
          <p:nvPr/>
        </p:nvSpPr>
        <p:spPr>
          <a:xfrm>
            <a:off x="184775" y="109700"/>
            <a:ext cx="6488100" cy="40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47" name="Google Shape;247;p29"/>
          <p:cNvSpPr txBox="1">
            <a:spLocks noGrp="1"/>
          </p:cNvSpPr>
          <p:nvPr>
            <p:ph type="title"/>
          </p:nvPr>
        </p:nvSpPr>
        <p:spPr>
          <a:xfrm>
            <a:off x="311700" y="105100"/>
            <a:ext cx="8242500" cy="470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48"/>
        <p:cNvGrpSpPr/>
        <p:nvPr/>
      </p:nvGrpSpPr>
      <p:grpSpPr>
        <a:xfrm>
          <a:off x="0" y="0"/>
          <a:ext cx="0" cy="0"/>
          <a:chOff x="0" y="0"/>
          <a:chExt cx="0" cy="0"/>
        </a:xfrm>
      </p:grpSpPr>
      <p:pic>
        <p:nvPicPr>
          <p:cNvPr id="249" name="Google Shape;249;p3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250" name="Google Shape;250;p3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51" name="Google Shape;251;p30"/>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52" name="Google Shape;252;p30"/>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
        <p:nvSpPr>
          <p:cNvPr id="253" name="Google Shape;253;p30"/>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257"/>
        <p:cNvGrpSpPr/>
        <p:nvPr/>
      </p:nvGrpSpPr>
      <p:grpSpPr>
        <a:xfrm>
          <a:off x="0" y="0"/>
          <a:ext cx="0" cy="0"/>
          <a:chOff x="0" y="0"/>
          <a:chExt cx="0" cy="0"/>
        </a:xfrm>
      </p:grpSpPr>
      <p:pic>
        <p:nvPicPr>
          <p:cNvPr id="258" name="Google Shape;258;p3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59" name="Google Shape;259;p3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260" name="Google Shape;260;p32"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261" name="Google Shape;261;p32"/>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62" name="Google Shape;262;p32"/>
          <p:cNvSpPr txBox="1">
            <a:spLocks noGrp="1"/>
          </p:cNvSpPr>
          <p:nvPr>
            <p:ph type="body" idx="1"/>
          </p:nvPr>
        </p:nvSpPr>
        <p:spPr>
          <a:xfrm>
            <a:off x="311700" y="1152475"/>
            <a:ext cx="81351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63" name="Google Shape;263;p32"/>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64" name="Google Shape;264;p3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65" name="Google Shape;265;p32"/>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26"/>
        <p:cNvGrpSpPr/>
        <p:nvPr/>
      </p:nvGrpSpPr>
      <p:grpSpPr>
        <a:xfrm>
          <a:off x="0" y="0"/>
          <a:ext cx="0" cy="0"/>
          <a:chOff x="0" y="0"/>
          <a:chExt cx="0" cy="0"/>
        </a:xfrm>
      </p:grpSpPr>
      <p:sp>
        <p:nvSpPr>
          <p:cNvPr id="27" name="Google Shape;27;p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4"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 name="Google Shape;29;p4"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30" name="Google Shape;30;p4"/>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sp>
        <p:nvSpPr>
          <p:cNvPr id="31" name="Google Shape;31;p4"/>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2" name="Google Shape;32;p4"/>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3" name="Google Shape;33;p4"/>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 name="Google Shape;34;p4"/>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lide without image - Orange 1">
  <p:cSld name="SECTION_HEADER_1_2">
    <p:spTree>
      <p:nvGrpSpPr>
        <p:cNvPr id="1" name="Shape 266"/>
        <p:cNvGrpSpPr/>
        <p:nvPr/>
      </p:nvGrpSpPr>
      <p:grpSpPr>
        <a:xfrm>
          <a:off x="0" y="0"/>
          <a:ext cx="0" cy="0"/>
          <a:chOff x="0" y="0"/>
          <a:chExt cx="0" cy="0"/>
        </a:xfrm>
      </p:grpSpPr>
      <p:sp>
        <p:nvSpPr>
          <p:cNvPr id="267" name="Google Shape;267;p3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268" name="Google Shape;268;p33"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269" name="Google Shape;269;p3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0" name="Google Shape;270;p33"/>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71" name="Google Shape;271;p3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272" name="Google Shape;272;p33"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
        <p:nvSpPr>
          <p:cNvPr id="273" name="Google Shape;273;p33"/>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4" name="Google Shape;274;p33"/>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275"/>
        <p:cNvGrpSpPr/>
        <p:nvPr/>
      </p:nvGrpSpPr>
      <p:grpSpPr>
        <a:xfrm>
          <a:off x="0" y="0"/>
          <a:ext cx="0" cy="0"/>
          <a:chOff x="0" y="0"/>
          <a:chExt cx="0" cy="0"/>
        </a:xfrm>
      </p:grpSpPr>
      <p:sp>
        <p:nvSpPr>
          <p:cNvPr id="276" name="Google Shape;276;p34"/>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34"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8" name="Google Shape;278;p34"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279" name="Google Shape;279;p34"/>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sp>
        <p:nvSpPr>
          <p:cNvPr id="280" name="Google Shape;280;p34"/>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81" name="Google Shape;281;p34"/>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82" name="Google Shape;282;p34"/>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83" name="Google Shape;283;p34"/>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284"/>
        <p:cNvGrpSpPr/>
        <p:nvPr/>
      </p:nvGrpSpPr>
      <p:grpSpPr>
        <a:xfrm>
          <a:off x="0" y="0"/>
          <a:ext cx="0" cy="0"/>
          <a:chOff x="0" y="0"/>
          <a:chExt cx="0" cy="0"/>
        </a:xfrm>
      </p:grpSpPr>
      <p:sp>
        <p:nvSpPr>
          <p:cNvPr id="285" name="Google Shape;28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86" name="Google Shape;286;p3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87" name="Google Shape;287;p3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cxnSp>
        <p:nvCxnSpPr>
          <p:cNvPr id="288" name="Google Shape;288;p35"/>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pic>
        <p:nvPicPr>
          <p:cNvPr id="289" name="Google Shape;289;p3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290" name="Google Shape;290;p35"/>
          <p:cNvSpPr txBox="1"/>
          <p:nvPr/>
        </p:nvSpPr>
        <p:spPr>
          <a:xfrm>
            <a:off x="6515350" y="1228675"/>
            <a:ext cx="2267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394,765</a:t>
            </a:r>
            <a:r>
              <a:rPr lang="en" sz="1200" b="0" i="0" u="none" strike="noStrike" cap="none">
                <a:solidFill>
                  <a:srgbClr val="000000"/>
                </a:solidFill>
                <a:latin typeface="Arial"/>
                <a:ea typeface="Arial"/>
                <a:cs typeface="Arial"/>
                <a:sym typeface="Arial"/>
              </a:rPr>
              <a:t> (~4</a:t>
            </a:r>
            <a:r>
              <a:rPr lang="en" sz="1200"/>
              <a:t>4</a:t>
            </a:r>
            <a:r>
              <a:rPr lang="en" sz="1200" b="0" i="0" u="none" strike="noStrike" cap="none">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117,616</a:t>
            </a:r>
            <a:r>
              <a:rPr lang="en" sz="1200" b="0" i="0" u="none" strike="noStrike" cap="none">
                <a:solidFill>
                  <a:srgbClr val="000000"/>
                </a:solidFill>
                <a:latin typeface="Arial"/>
                <a:ea typeface="Arial"/>
                <a:cs typeface="Arial"/>
                <a:sym typeface="Arial"/>
              </a:rPr>
              <a:t>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105,362</a:t>
            </a:r>
            <a:r>
              <a:rPr lang="en" sz="1200" b="0" i="0" u="none" strike="noStrike" cap="none">
                <a:solidFill>
                  <a:srgbClr val="000000"/>
                </a:solidFill>
                <a:latin typeface="Arial"/>
                <a:ea typeface="Arial"/>
                <a:cs typeface="Arial"/>
                <a:sym typeface="Arial"/>
              </a:rPr>
              <a:t> (~1</a:t>
            </a:r>
            <a:r>
              <a:rPr lang="en" sz="1200"/>
              <a:t>2</a:t>
            </a:r>
            <a:r>
              <a:rPr lang="en" sz="1200" b="0" i="0" u="none" strike="noStrike" cap="none">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a:t>
            </a:r>
            <a:r>
              <a:rPr lang="en" sz="1200"/>
              <a:t>4,498</a:t>
            </a:r>
            <a:r>
              <a:rPr lang="en" sz="1200" b="0" i="0" u="none" strike="noStrike" cap="none">
                <a:solidFill>
                  <a:srgbClr val="000000"/>
                </a:solidFill>
                <a:latin typeface="Arial"/>
                <a:ea typeface="Arial"/>
                <a:cs typeface="Arial"/>
                <a:sym typeface="Arial"/>
              </a:rPr>
              <a:t> (~2%)</a:t>
            </a:r>
            <a:endParaRPr sz="1200" b="0" i="0" u="none" strike="noStrike" cap="none">
              <a:solidFill>
                <a:srgbClr val="000000"/>
              </a:solidFill>
              <a:latin typeface="Arial"/>
              <a:ea typeface="Arial"/>
              <a:cs typeface="Arial"/>
              <a:sym typeface="Arial"/>
            </a:endParaRPr>
          </a:p>
        </p:txBody>
      </p:sp>
      <p:sp>
        <p:nvSpPr>
          <p:cNvPr id="291" name="Google Shape;291;p35"/>
          <p:cNvSpPr txBox="1"/>
          <p:nvPr/>
        </p:nvSpPr>
        <p:spPr>
          <a:xfrm>
            <a:off x="6633450" y="3655100"/>
            <a:ext cx="2015700" cy="369900"/>
          </a:xfrm>
          <a:prstGeom prst="rect">
            <a:avLst/>
          </a:prstGeom>
          <a:noFill/>
          <a:ln w="19050" cap="flat"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rgbClr val="000000"/>
                </a:solidFill>
                <a:latin typeface="Roboto"/>
                <a:ea typeface="Roboto"/>
                <a:cs typeface="Roboto"/>
                <a:sym typeface="Roboto"/>
              </a:rPr>
              <a:t>*Includes both Non-English Proficient and Limited English Proficient students</a:t>
            </a:r>
            <a:endParaRPr sz="800" b="0" i="1" u="none" strike="noStrike" cap="none">
              <a:solidFill>
                <a:srgbClr val="000000"/>
              </a:solidFill>
              <a:latin typeface="Roboto"/>
              <a:ea typeface="Roboto"/>
              <a:cs typeface="Roboto"/>
              <a:sym typeface="Roboto"/>
            </a:endParaRPr>
          </a:p>
        </p:txBody>
      </p:sp>
      <p:grpSp>
        <p:nvGrpSpPr>
          <p:cNvPr id="292" name="Google Shape;292;p35"/>
          <p:cNvGrpSpPr/>
          <p:nvPr/>
        </p:nvGrpSpPr>
        <p:grpSpPr>
          <a:xfrm>
            <a:off x="308400" y="1062325"/>
            <a:ext cx="1006800" cy="1003500"/>
            <a:chOff x="308400" y="1076275"/>
            <a:chExt cx="1006800" cy="1003500"/>
          </a:xfrm>
        </p:grpSpPr>
        <p:sp>
          <p:nvSpPr>
            <p:cNvPr id="293" name="Google Shape;293;p35"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3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Roboto"/>
                  <a:ea typeface="Roboto"/>
                  <a:cs typeface="Roboto"/>
                  <a:sym typeface="Roboto"/>
                </a:rPr>
                <a:t>178</a:t>
              </a:r>
              <a:endParaRPr sz="13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Roboto"/>
                  <a:ea typeface="Roboto"/>
                  <a:cs typeface="Roboto"/>
                  <a:sym typeface="Roboto"/>
                </a:rPr>
                <a:t>SCHOOL</a:t>
              </a:r>
              <a:endParaRPr sz="12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Roboto"/>
                  <a:ea typeface="Roboto"/>
                  <a:cs typeface="Roboto"/>
                  <a:sym typeface="Roboto"/>
                </a:rPr>
                <a:t>DISTRICTS</a:t>
              </a:r>
              <a:endParaRPr sz="1200" b="0" i="0" u="none" strike="noStrike" cap="none">
                <a:solidFill>
                  <a:srgbClr val="FFFFFF"/>
                </a:solidFill>
                <a:latin typeface="Roboto"/>
                <a:ea typeface="Roboto"/>
                <a:cs typeface="Roboto"/>
                <a:sym typeface="Roboto"/>
              </a:endParaRPr>
            </a:p>
          </p:txBody>
        </p:sp>
      </p:grpSp>
      <p:grpSp>
        <p:nvGrpSpPr>
          <p:cNvPr id="295" name="Google Shape;295;p35"/>
          <p:cNvGrpSpPr/>
          <p:nvPr/>
        </p:nvGrpSpPr>
        <p:grpSpPr>
          <a:xfrm>
            <a:off x="308400" y="2150613"/>
            <a:ext cx="1006800" cy="1003500"/>
            <a:chOff x="308400" y="2218825"/>
            <a:chExt cx="1006800" cy="1003500"/>
          </a:xfrm>
        </p:grpSpPr>
        <p:sp>
          <p:nvSpPr>
            <p:cNvPr id="296" name="Google Shape;296;p35"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3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Roboto"/>
                  <a:ea typeface="Roboto"/>
                  <a:cs typeface="Roboto"/>
                  <a:sym typeface="Roboto"/>
                </a:rPr>
                <a:t>1,927</a:t>
              </a:r>
              <a:endParaRPr sz="13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Roboto"/>
                  <a:ea typeface="Roboto"/>
                  <a:cs typeface="Roboto"/>
                  <a:sym typeface="Roboto"/>
                </a:rPr>
                <a:t>SCHOOLS</a:t>
              </a:r>
              <a:endParaRPr sz="1200" b="0" i="0" u="none" strike="noStrike" cap="none">
                <a:solidFill>
                  <a:srgbClr val="000000"/>
                </a:solidFill>
                <a:latin typeface="Roboto"/>
                <a:ea typeface="Roboto"/>
                <a:cs typeface="Roboto"/>
                <a:sym typeface="Roboto"/>
              </a:endParaRPr>
            </a:p>
          </p:txBody>
        </p:sp>
      </p:grpSp>
      <p:grpSp>
        <p:nvGrpSpPr>
          <p:cNvPr id="298" name="Google Shape;298;p35"/>
          <p:cNvGrpSpPr/>
          <p:nvPr/>
        </p:nvGrpSpPr>
        <p:grpSpPr>
          <a:xfrm>
            <a:off x="308400" y="3238900"/>
            <a:ext cx="1006800" cy="1003500"/>
            <a:chOff x="308400" y="1076275"/>
            <a:chExt cx="1006800" cy="1003500"/>
          </a:xfrm>
        </p:grpSpPr>
        <p:sp>
          <p:nvSpPr>
            <p:cNvPr id="299" name="Google Shape;299;p35"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3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Roboto"/>
                  <a:ea typeface="Roboto"/>
                  <a:cs typeface="Roboto"/>
                  <a:sym typeface="Roboto"/>
                </a:rPr>
                <a:t>881,</a:t>
              </a:r>
              <a:r>
                <a:rPr lang="en" sz="1300" b="1">
                  <a:solidFill>
                    <a:srgbClr val="FFFFFF"/>
                  </a:solidFill>
                  <a:latin typeface="Roboto"/>
                  <a:ea typeface="Roboto"/>
                  <a:cs typeface="Roboto"/>
                  <a:sym typeface="Roboto"/>
                </a:rPr>
                <a:t>065</a:t>
              </a:r>
              <a:endParaRPr sz="13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PUBLIC </a:t>
              </a:r>
              <a:br>
                <a:rPr lang="en" sz="1000" b="0" i="0" u="none" strike="noStrike" cap="none">
                  <a:solidFill>
                    <a:srgbClr val="FFFFFF"/>
                  </a:solidFill>
                  <a:latin typeface="Roboto"/>
                  <a:ea typeface="Roboto"/>
                  <a:cs typeface="Roboto"/>
                  <a:sym typeface="Roboto"/>
                </a:rPr>
              </a:br>
              <a:r>
                <a:rPr lang="en" sz="1000" b="0" i="0" u="none" strike="noStrike" cap="none">
                  <a:solidFill>
                    <a:srgbClr val="FFFFFF"/>
                  </a:solidFill>
                  <a:latin typeface="Roboto"/>
                  <a:ea typeface="Roboto"/>
                  <a:cs typeface="Roboto"/>
                  <a:sym typeface="Roboto"/>
                </a:rPr>
                <a:t>SCHOOL</a:t>
              </a:r>
              <a:endParaRPr sz="10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STUDENTS</a:t>
              </a:r>
              <a:endParaRPr sz="1000" b="0" i="0" u="none" strike="noStrike" cap="none">
                <a:solidFill>
                  <a:srgbClr val="FFFFFF"/>
                </a:solidFill>
                <a:latin typeface="Roboto"/>
                <a:ea typeface="Roboto"/>
                <a:cs typeface="Roboto"/>
                <a:sym typeface="Roboto"/>
              </a:endParaRPr>
            </a:p>
          </p:txBody>
        </p:sp>
      </p:grpSp>
      <p:sp>
        <p:nvSpPr>
          <p:cNvPr id="301" name="Google Shape;301;p3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Roboto"/>
                <a:ea typeface="Roboto"/>
                <a:cs typeface="Roboto"/>
                <a:sym typeface="Roboto"/>
              </a:rPr>
              <a:t>Student Demographics*</a:t>
            </a:r>
            <a:endParaRPr sz="1400" b="1" i="0" u="none" strike="noStrike" cap="none">
              <a:solidFill>
                <a:srgbClr val="000000"/>
              </a:solidFill>
              <a:latin typeface="Roboto"/>
              <a:ea typeface="Roboto"/>
              <a:cs typeface="Roboto"/>
              <a:sym typeface="Roboto"/>
            </a:endParaRPr>
          </a:p>
        </p:txBody>
      </p:sp>
      <p:pic>
        <p:nvPicPr>
          <p:cNvPr id="302" name="Google Shape;302;p35"/>
          <p:cNvPicPr preferRelativeResize="0"/>
          <p:nvPr/>
        </p:nvPicPr>
        <p:blipFill rotWithShape="1">
          <a:blip r:embed="rId4">
            <a:alphaModFix/>
          </a:blip>
          <a:srcRect l="49" r="59"/>
          <a:stretch/>
        </p:blipFill>
        <p:spPr>
          <a:xfrm>
            <a:off x="1761637" y="1426175"/>
            <a:ext cx="4307278" cy="2744888"/>
          </a:xfrm>
          <a:prstGeom prst="rect">
            <a:avLst/>
          </a:prstGeom>
          <a:noFill/>
          <a:ln>
            <a:noFill/>
          </a:ln>
        </p:spPr>
      </p:pic>
      <p:sp>
        <p:nvSpPr>
          <p:cNvPr id="303" name="Google Shape;303;p35"/>
          <p:cNvSpPr txBox="1"/>
          <p:nvPr/>
        </p:nvSpPr>
        <p:spPr>
          <a:xfrm>
            <a:off x="4759150" y="3941075"/>
            <a:ext cx="1051800" cy="1566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Roboto"/>
                <a:ea typeface="Roboto"/>
                <a:cs typeface="Roboto"/>
                <a:sym typeface="Roboto"/>
              </a:rPr>
              <a:t>*October 202</a:t>
            </a:r>
            <a:r>
              <a:rPr lang="en" sz="800">
                <a:latin typeface="Roboto"/>
                <a:ea typeface="Roboto"/>
                <a:cs typeface="Roboto"/>
                <a:sym typeface="Roboto"/>
              </a:rPr>
              <a:t>4</a:t>
            </a:r>
            <a:r>
              <a:rPr lang="en" sz="800" b="0" i="0" u="none" strike="noStrike" cap="none">
                <a:solidFill>
                  <a:srgbClr val="000000"/>
                </a:solidFill>
                <a:latin typeface="Roboto"/>
                <a:ea typeface="Roboto"/>
                <a:cs typeface="Roboto"/>
                <a:sym typeface="Roboto"/>
              </a:rPr>
              <a:t> Data</a:t>
            </a:r>
            <a:endParaRPr sz="800" b="0" i="0" u="none" strike="noStrike" cap="none">
              <a:solidFill>
                <a:srgbClr val="000000"/>
              </a:solidFill>
              <a:latin typeface="Roboto"/>
              <a:ea typeface="Roboto"/>
              <a:cs typeface="Roboto"/>
              <a:sym typeface="Roboto"/>
            </a:endParaRPr>
          </a:p>
        </p:txBody>
      </p:sp>
      <p:sp>
        <p:nvSpPr>
          <p:cNvPr id="304" name="Google Shape;304;p35"/>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05" name="Google Shape;305;p35"/>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ur schools, students and educators - Orange 1">
  <p:cSld name="SECTION_HEADER_1_1_2">
    <p:spTree>
      <p:nvGrpSpPr>
        <p:cNvPr id="1" name="Shape 306"/>
        <p:cNvGrpSpPr/>
        <p:nvPr/>
      </p:nvGrpSpPr>
      <p:grpSpPr>
        <a:xfrm>
          <a:off x="0" y="0"/>
          <a:ext cx="0" cy="0"/>
          <a:chOff x="0" y="0"/>
          <a:chExt cx="0" cy="0"/>
        </a:xfrm>
      </p:grpSpPr>
      <p:pic>
        <p:nvPicPr>
          <p:cNvPr id="307" name="Google Shape;307;p3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08" name="Google Shape;308;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09" name="Google Shape;309;p3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cxnSp>
        <p:nvCxnSpPr>
          <p:cNvPr id="310" name="Google Shape;310;p36"/>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pic>
        <p:nvPicPr>
          <p:cNvPr id="311" name="Google Shape;311;p3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12" name="Google Shape;312;p36"/>
          <p:cNvSpPr txBox="1"/>
          <p:nvPr/>
        </p:nvSpPr>
        <p:spPr>
          <a:xfrm>
            <a:off x="6515350" y="1228675"/>
            <a:ext cx="2267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394,765</a:t>
            </a:r>
            <a:r>
              <a:rPr lang="en" sz="1200" b="0" i="0" u="none" strike="noStrike" cap="none">
                <a:solidFill>
                  <a:srgbClr val="000000"/>
                </a:solidFill>
                <a:latin typeface="Arial"/>
                <a:ea typeface="Arial"/>
                <a:cs typeface="Arial"/>
                <a:sym typeface="Arial"/>
              </a:rPr>
              <a:t> (~4</a:t>
            </a:r>
            <a:r>
              <a:rPr lang="en" sz="1200"/>
              <a:t>4</a:t>
            </a:r>
            <a:r>
              <a:rPr lang="en" sz="1200" b="0" i="0" u="none" strike="noStrike" cap="none">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117,616</a:t>
            </a:r>
            <a:r>
              <a:rPr lang="en" sz="1200" b="0" i="0" u="none" strike="noStrike" cap="none">
                <a:solidFill>
                  <a:srgbClr val="000000"/>
                </a:solidFill>
                <a:latin typeface="Arial"/>
                <a:ea typeface="Arial"/>
                <a:cs typeface="Arial"/>
                <a:sym typeface="Arial"/>
              </a:rPr>
              <a:t>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105,362</a:t>
            </a:r>
            <a:r>
              <a:rPr lang="en" sz="1200" b="0" i="0" u="none" strike="noStrike" cap="none">
                <a:solidFill>
                  <a:srgbClr val="000000"/>
                </a:solidFill>
                <a:latin typeface="Arial"/>
                <a:ea typeface="Arial"/>
                <a:cs typeface="Arial"/>
                <a:sym typeface="Arial"/>
              </a:rPr>
              <a:t> (~1</a:t>
            </a:r>
            <a:r>
              <a:rPr lang="en" sz="1200"/>
              <a:t>2</a:t>
            </a:r>
            <a:r>
              <a:rPr lang="en" sz="1200" b="0" i="0" u="none" strike="noStrike" cap="none">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a:t>
            </a:r>
            <a:r>
              <a:rPr lang="en" sz="1200"/>
              <a:t>4,498</a:t>
            </a:r>
            <a:r>
              <a:rPr lang="en" sz="1200" b="0" i="0" u="none" strike="noStrike" cap="none">
                <a:solidFill>
                  <a:srgbClr val="000000"/>
                </a:solidFill>
                <a:latin typeface="Arial"/>
                <a:ea typeface="Arial"/>
                <a:cs typeface="Arial"/>
                <a:sym typeface="Arial"/>
              </a:rPr>
              <a:t> (~2%)</a:t>
            </a:r>
            <a:endParaRPr sz="1200" b="0" i="0" u="none" strike="noStrike" cap="none">
              <a:solidFill>
                <a:srgbClr val="000000"/>
              </a:solidFill>
              <a:latin typeface="Arial"/>
              <a:ea typeface="Arial"/>
              <a:cs typeface="Arial"/>
              <a:sym typeface="Arial"/>
            </a:endParaRPr>
          </a:p>
        </p:txBody>
      </p:sp>
      <p:sp>
        <p:nvSpPr>
          <p:cNvPr id="313" name="Google Shape;313;p36"/>
          <p:cNvSpPr txBox="1"/>
          <p:nvPr/>
        </p:nvSpPr>
        <p:spPr>
          <a:xfrm>
            <a:off x="6633450" y="3655100"/>
            <a:ext cx="2015700" cy="369900"/>
          </a:xfrm>
          <a:prstGeom prst="rect">
            <a:avLst/>
          </a:prstGeom>
          <a:noFill/>
          <a:ln w="19050" cap="flat"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rgbClr val="000000"/>
                </a:solidFill>
                <a:latin typeface="Roboto"/>
                <a:ea typeface="Roboto"/>
                <a:cs typeface="Roboto"/>
                <a:sym typeface="Roboto"/>
              </a:rPr>
              <a:t>*Includes both Non-English Proficient and Limited English Proficient students</a:t>
            </a:r>
            <a:endParaRPr sz="800" b="0" i="1" u="none" strike="noStrike" cap="none">
              <a:solidFill>
                <a:srgbClr val="000000"/>
              </a:solidFill>
              <a:latin typeface="Roboto"/>
              <a:ea typeface="Roboto"/>
              <a:cs typeface="Roboto"/>
              <a:sym typeface="Roboto"/>
            </a:endParaRPr>
          </a:p>
        </p:txBody>
      </p:sp>
      <p:grpSp>
        <p:nvGrpSpPr>
          <p:cNvPr id="314" name="Google Shape;314;p36"/>
          <p:cNvGrpSpPr/>
          <p:nvPr/>
        </p:nvGrpSpPr>
        <p:grpSpPr>
          <a:xfrm>
            <a:off x="308400" y="1062325"/>
            <a:ext cx="1006800" cy="1003500"/>
            <a:chOff x="308400" y="1076275"/>
            <a:chExt cx="1006800" cy="1003500"/>
          </a:xfrm>
        </p:grpSpPr>
        <p:sp>
          <p:nvSpPr>
            <p:cNvPr id="315" name="Google Shape;315;p36"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3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Roboto"/>
                  <a:ea typeface="Roboto"/>
                  <a:cs typeface="Roboto"/>
                  <a:sym typeface="Roboto"/>
                </a:rPr>
                <a:t>178</a:t>
              </a:r>
              <a:endParaRPr sz="13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Roboto"/>
                  <a:ea typeface="Roboto"/>
                  <a:cs typeface="Roboto"/>
                  <a:sym typeface="Roboto"/>
                </a:rPr>
                <a:t>SCHOOL</a:t>
              </a:r>
              <a:endParaRPr sz="12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Roboto"/>
                  <a:ea typeface="Roboto"/>
                  <a:cs typeface="Roboto"/>
                  <a:sym typeface="Roboto"/>
                </a:rPr>
                <a:t>DISTRICTS</a:t>
              </a:r>
              <a:endParaRPr sz="1200" b="0" i="0" u="none" strike="noStrike" cap="none">
                <a:solidFill>
                  <a:srgbClr val="FFFFFF"/>
                </a:solidFill>
                <a:latin typeface="Roboto"/>
                <a:ea typeface="Roboto"/>
                <a:cs typeface="Roboto"/>
                <a:sym typeface="Roboto"/>
              </a:endParaRPr>
            </a:p>
          </p:txBody>
        </p:sp>
      </p:grpSp>
      <p:grpSp>
        <p:nvGrpSpPr>
          <p:cNvPr id="317" name="Google Shape;317;p36"/>
          <p:cNvGrpSpPr/>
          <p:nvPr/>
        </p:nvGrpSpPr>
        <p:grpSpPr>
          <a:xfrm>
            <a:off x="308400" y="2150613"/>
            <a:ext cx="1006800" cy="1003500"/>
            <a:chOff x="308400" y="2218825"/>
            <a:chExt cx="1006800" cy="1003500"/>
          </a:xfrm>
        </p:grpSpPr>
        <p:sp>
          <p:nvSpPr>
            <p:cNvPr id="318" name="Google Shape;318;p36"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3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Roboto"/>
                  <a:ea typeface="Roboto"/>
                  <a:cs typeface="Roboto"/>
                  <a:sym typeface="Roboto"/>
                </a:rPr>
                <a:t>1,927</a:t>
              </a:r>
              <a:endParaRPr sz="13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Roboto"/>
                  <a:ea typeface="Roboto"/>
                  <a:cs typeface="Roboto"/>
                  <a:sym typeface="Roboto"/>
                </a:rPr>
                <a:t>SCHOOLS</a:t>
              </a:r>
              <a:endParaRPr sz="1200" b="0" i="0" u="none" strike="noStrike" cap="none">
                <a:solidFill>
                  <a:srgbClr val="000000"/>
                </a:solidFill>
                <a:latin typeface="Roboto"/>
                <a:ea typeface="Roboto"/>
                <a:cs typeface="Roboto"/>
                <a:sym typeface="Roboto"/>
              </a:endParaRPr>
            </a:p>
          </p:txBody>
        </p:sp>
      </p:grpSp>
      <p:grpSp>
        <p:nvGrpSpPr>
          <p:cNvPr id="320" name="Google Shape;320;p36"/>
          <p:cNvGrpSpPr/>
          <p:nvPr/>
        </p:nvGrpSpPr>
        <p:grpSpPr>
          <a:xfrm>
            <a:off x="308400" y="3238900"/>
            <a:ext cx="1006800" cy="1003500"/>
            <a:chOff x="308400" y="1076275"/>
            <a:chExt cx="1006800" cy="1003500"/>
          </a:xfrm>
        </p:grpSpPr>
        <p:sp>
          <p:nvSpPr>
            <p:cNvPr id="321" name="Google Shape;321;p36"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3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Roboto"/>
                  <a:ea typeface="Roboto"/>
                  <a:cs typeface="Roboto"/>
                  <a:sym typeface="Roboto"/>
                </a:rPr>
                <a:t>881,</a:t>
              </a:r>
              <a:r>
                <a:rPr lang="en" sz="1300" b="1">
                  <a:solidFill>
                    <a:srgbClr val="FFFFFF"/>
                  </a:solidFill>
                  <a:latin typeface="Roboto"/>
                  <a:ea typeface="Roboto"/>
                  <a:cs typeface="Roboto"/>
                  <a:sym typeface="Roboto"/>
                </a:rPr>
                <a:t>065</a:t>
              </a:r>
              <a:endParaRPr sz="13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PUBLIC </a:t>
              </a:r>
              <a:br>
                <a:rPr lang="en" sz="1000" b="0" i="0" u="none" strike="noStrike" cap="none">
                  <a:solidFill>
                    <a:srgbClr val="FFFFFF"/>
                  </a:solidFill>
                  <a:latin typeface="Roboto"/>
                  <a:ea typeface="Roboto"/>
                  <a:cs typeface="Roboto"/>
                  <a:sym typeface="Roboto"/>
                </a:rPr>
              </a:br>
              <a:r>
                <a:rPr lang="en" sz="1000" b="0" i="0" u="none" strike="noStrike" cap="none">
                  <a:solidFill>
                    <a:srgbClr val="FFFFFF"/>
                  </a:solidFill>
                  <a:latin typeface="Roboto"/>
                  <a:ea typeface="Roboto"/>
                  <a:cs typeface="Roboto"/>
                  <a:sym typeface="Roboto"/>
                </a:rPr>
                <a:t>SCHOOL</a:t>
              </a:r>
              <a:endParaRPr sz="10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STUDENTS</a:t>
              </a:r>
              <a:endParaRPr sz="1000" b="0" i="0" u="none" strike="noStrike" cap="none">
                <a:solidFill>
                  <a:srgbClr val="FFFFFF"/>
                </a:solidFill>
                <a:latin typeface="Roboto"/>
                <a:ea typeface="Roboto"/>
                <a:cs typeface="Roboto"/>
                <a:sym typeface="Roboto"/>
              </a:endParaRPr>
            </a:p>
          </p:txBody>
        </p:sp>
      </p:grpSp>
      <p:sp>
        <p:nvSpPr>
          <p:cNvPr id="323" name="Google Shape;323;p3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Roboto"/>
                <a:ea typeface="Roboto"/>
                <a:cs typeface="Roboto"/>
                <a:sym typeface="Roboto"/>
              </a:rPr>
              <a:t>Student Demographics*</a:t>
            </a:r>
            <a:endParaRPr sz="1400" b="1" i="0" u="none" strike="noStrike" cap="none">
              <a:solidFill>
                <a:srgbClr val="000000"/>
              </a:solidFill>
              <a:latin typeface="Roboto"/>
              <a:ea typeface="Roboto"/>
              <a:cs typeface="Roboto"/>
              <a:sym typeface="Roboto"/>
            </a:endParaRPr>
          </a:p>
        </p:txBody>
      </p:sp>
      <p:pic>
        <p:nvPicPr>
          <p:cNvPr id="324" name="Google Shape;324;p36"/>
          <p:cNvPicPr preferRelativeResize="0"/>
          <p:nvPr/>
        </p:nvPicPr>
        <p:blipFill rotWithShape="1">
          <a:blip r:embed="rId4">
            <a:alphaModFix/>
          </a:blip>
          <a:srcRect l="49" r="59"/>
          <a:stretch/>
        </p:blipFill>
        <p:spPr>
          <a:xfrm>
            <a:off x="1761637" y="1426175"/>
            <a:ext cx="4307278" cy="2744888"/>
          </a:xfrm>
          <a:prstGeom prst="rect">
            <a:avLst/>
          </a:prstGeom>
          <a:noFill/>
          <a:ln>
            <a:noFill/>
          </a:ln>
        </p:spPr>
      </p:pic>
      <p:sp>
        <p:nvSpPr>
          <p:cNvPr id="325" name="Google Shape;325;p36"/>
          <p:cNvSpPr txBox="1"/>
          <p:nvPr/>
        </p:nvSpPr>
        <p:spPr>
          <a:xfrm>
            <a:off x="4759150" y="3941075"/>
            <a:ext cx="1051800" cy="1566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Roboto"/>
                <a:ea typeface="Roboto"/>
                <a:cs typeface="Roboto"/>
                <a:sym typeface="Roboto"/>
              </a:rPr>
              <a:t>*October 202</a:t>
            </a:r>
            <a:r>
              <a:rPr lang="en" sz="800">
                <a:latin typeface="Roboto"/>
                <a:ea typeface="Roboto"/>
                <a:cs typeface="Roboto"/>
                <a:sym typeface="Roboto"/>
              </a:rPr>
              <a:t>4</a:t>
            </a:r>
            <a:r>
              <a:rPr lang="en" sz="800" b="0" i="0" u="none" strike="noStrike" cap="none">
                <a:solidFill>
                  <a:srgbClr val="000000"/>
                </a:solidFill>
                <a:latin typeface="Roboto"/>
                <a:ea typeface="Roboto"/>
                <a:cs typeface="Roboto"/>
                <a:sym typeface="Roboto"/>
              </a:rPr>
              <a:t> Data</a:t>
            </a:r>
            <a:endParaRPr sz="800" b="0" i="0" u="none" strike="noStrike" cap="none">
              <a:solidFill>
                <a:srgbClr val="000000"/>
              </a:solidFill>
              <a:latin typeface="Roboto"/>
              <a:ea typeface="Roboto"/>
              <a:cs typeface="Roboto"/>
              <a:sym typeface="Roboto"/>
            </a:endParaRPr>
          </a:p>
        </p:txBody>
      </p:sp>
      <p:sp>
        <p:nvSpPr>
          <p:cNvPr id="326" name="Google Shape;326;p36"/>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27" name="Google Shape;327;p36"/>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8"/>
        <p:cNvGrpSpPr/>
        <p:nvPr/>
      </p:nvGrpSpPr>
      <p:grpSpPr>
        <a:xfrm>
          <a:off x="0" y="0"/>
          <a:ext cx="0" cy="0"/>
          <a:chOff x="0" y="0"/>
          <a:chExt cx="0" cy="0"/>
        </a:xfrm>
      </p:grpSpPr>
      <p:sp>
        <p:nvSpPr>
          <p:cNvPr id="329" name="Google Shape;329;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0" name="Google Shape;330;p37"/>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1" name="Google Shape;331;p37"/>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332"/>
        <p:cNvGrpSpPr/>
        <p:nvPr/>
      </p:nvGrpSpPr>
      <p:grpSpPr>
        <a:xfrm>
          <a:off x="0" y="0"/>
          <a:ext cx="0" cy="0"/>
          <a:chOff x="0" y="0"/>
          <a:chExt cx="0" cy="0"/>
        </a:xfrm>
      </p:grpSpPr>
      <p:pic>
        <p:nvPicPr>
          <p:cNvPr id="333" name="Google Shape;333;p38" title="54777099155_b0ccbcd919_c.jpg"/>
          <p:cNvPicPr preferRelativeResize="0"/>
          <p:nvPr/>
        </p:nvPicPr>
        <p:blipFill rotWithShape="1">
          <a:blip r:embed="rId2">
            <a:alphaModFix/>
          </a:blip>
          <a:srcRect l="5099" t="13229" r="640" b="7549"/>
          <a:stretch/>
        </p:blipFill>
        <p:spPr>
          <a:xfrm>
            <a:off x="0" y="0"/>
            <a:ext cx="9174476" cy="5143501"/>
          </a:xfrm>
          <a:prstGeom prst="rect">
            <a:avLst/>
          </a:prstGeom>
          <a:noFill/>
          <a:ln>
            <a:noFill/>
          </a:ln>
        </p:spPr>
      </p:pic>
      <p:sp>
        <p:nvSpPr>
          <p:cNvPr id="334" name="Google Shape;334;p3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35" name="Google Shape;335;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36" name="Google Shape;336;p3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37" name="Google Shape;337;p38"/>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38" name="Google Shape;338;p38"/>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339"/>
        <p:cNvGrpSpPr/>
        <p:nvPr/>
      </p:nvGrpSpPr>
      <p:grpSpPr>
        <a:xfrm>
          <a:off x="0" y="0"/>
          <a:ext cx="0" cy="0"/>
          <a:chOff x="0" y="0"/>
          <a:chExt cx="0" cy="0"/>
        </a:xfrm>
      </p:grpSpPr>
      <p:pic>
        <p:nvPicPr>
          <p:cNvPr id="340" name="Google Shape;340;p39" title="54383208339_315d54bf2b_c.jpg"/>
          <p:cNvPicPr preferRelativeResize="0"/>
          <p:nvPr/>
        </p:nvPicPr>
        <p:blipFill rotWithShape="1">
          <a:blip r:embed="rId2">
            <a:alphaModFix/>
          </a:blip>
          <a:srcRect l="1752" t="10852" r="4553" b="9989"/>
          <a:stretch/>
        </p:blipFill>
        <p:spPr>
          <a:xfrm>
            <a:off x="0" y="0"/>
            <a:ext cx="9169676" cy="5219700"/>
          </a:xfrm>
          <a:prstGeom prst="rect">
            <a:avLst/>
          </a:prstGeom>
          <a:noFill/>
          <a:ln>
            <a:noFill/>
          </a:ln>
        </p:spPr>
      </p:pic>
      <p:sp>
        <p:nvSpPr>
          <p:cNvPr id="341" name="Google Shape;341;p3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42" name="Google Shape;342;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43" name="Google Shape;343;p3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44" name="Google Shape;344;p39"/>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45" name="Google Shape;345;p39"/>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346"/>
        <p:cNvGrpSpPr/>
        <p:nvPr/>
      </p:nvGrpSpPr>
      <p:grpSpPr>
        <a:xfrm>
          <a:off x="0" y="0"/>
          <a:ext cx="0" cy="0"/>
          <a:chOff x="0" y="0"/>
          <a:chExt cx="0" cy="0"/>
        </a:xfrm>
      </p:grpSpPr>
      <p:pic>
        <p:nvPicPr>
          <p:cNvPr id="347" name="Google Shape;347;p40" title="54776770821_3a1f9b089e_c.jpg"/>
          <p:cNvPicPr preferRelativeResize="0"/>
          <p:nvPr/>
        </p:nvPicPr>
        <p:blipFill rotWithShape="1">
          <a:blip r:embed="rId2">
            <a:alphaModFix/>
          </a:blip>
          <a:srcRect t="15718"/>
          <a:stretch/>
        </p:blipFill>
        <p:spPr>
          <a:xfrm>
            <a:off x="-8502" y="-20175"/>
            <a:ext cx="9184449" cy="5163675"/>
          </a:xfrm>
          <a:prstGeom prst="rect">
            <a:avLst/>
          </a:prstGeom>
          <a:noFill/>
          <a:ln>
            <a:noFill/>
          </a:ln>
        </p:spPr>
      </p:pic>
      <p:sp>
        <p:nvSpPr>
          <p:cNvPr id="348" name="Google Shape;348;p4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49" name="Google Shape;349;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50" name="Google Shape;350;p40"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351" name="Google Shape;351;p40"/>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2" name="Google Shape;352;p40"/>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353"/>
        <p:cNvGrpSpPr/>
        <p:nvPr/>
      </p:nvGrpSpPr>
      <p:grpSpPr>
        <a:xfrm>
          <a:off x="0" y="0"/>
          <a:ext cx="0" cy="0"/>
          <a:chOff x="0" y="0"/>
          <a:chExt cx="0" cy="0"/>
        </a:xfrm>
      </p:grpSpPr>
      <p:pic>
        <p:nvPicPr>
          <p:cNvPr id="354" name="Google Shape;354;p41" title="54094087145_4a31311cef_c.jpg"/>
          <p:cNvPicPr preferRelativeResize="0"/>
          <p:nvPr/>
        </p:nvPicPr>
        <p:blipFill rotWithShape="1">
          <a:blip r:embed="rId2">
            <a:alphaModFix/>
          </a:blip>
          <a:srcRect t="6613" b="8705"/>
          <a:stretch/>
        </p:blipFill>
        <p:spPr>
          <a:xfrm>
            <a:off x="0" y="0"/>
            <a:ext cx="9144000" cy="5165475"/>
          </a:xfrm>
          <a:prstGeom prst="rect">
            <a:avLst/>
          </a:prstGeom>
          <a:noFill/>
          <a:ln>
            <a:noFill/>
          </a:ln>
        </p:spPr>
      </p:pic>
      <p:sp>
        <p:nvSpPr>
          <p:cNvPr id="355" name="Google Shape;355;p4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356" name="Google Shape;356;p4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57" name="Google Shape;357;p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58" name="Google Shape;358;p41"/>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9" name="Google Shape;359;p41"/>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360"/>
        <p:cNvGrpSpPr/>
        <p:nvPr/>
      </p:nvGrpSpPr>
      <p:grpSpPr>
        <a:xfrm>
          <a:off x="0" y="0"/>
          <a:ext cx="0" cy="0"/>
          <a:chOff x="0" y="0"/>
          <a:chExt cx="0" cy="0"/>
        </a:xfrm>
      </p:grpSpPr>
      <p:pic>
        <p:nvPicPr>
          <p:cNvPr id="361" name="Google Shape;361;p4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62" name="Google Shape;362;p4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363" name="Google Shape;363;p4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64" name="Google Shape;364;p4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65" name="Google Shape;365;p42"/>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6" name="Google Shape;366;p42"/>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35"/>
        <p:cNvGrpSpPr/>
        <p:nvPr/>
      </p:nvGrpSpPr>
      <p:grpSpPr>
        <a:xfrm>
          <a:off x="0" y="0"/>
          <a:ext cx="0" cy="0"/>
          <a:chOff x="0" y="0"/>
          <a:chExt cx="0" cy="0"/>
        </a:xfrm>
      </p:grpSpPr>
      <p:sp>
        <p:nvSpPr>
          <p:cNvPr id="36" name="Google Shape;36;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7" name="Google Shape;37;p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8" name="Google Shape;38;p5"/>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cxnSp>
        <p:nvCxnSpPr>
          <p:cNvPr id="39" name="Google Shape;39;p5"/>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pic>
        <p:nvPicPr>
          <p:cNvPr id="40" name="Google Shape;40;p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1" name="Google Shape;41;p5"/>
          <p:cNvSpPr txBox="1"/>
          <p:nvPr/>
        </p:nvSpPr>
        <p:spPr>
          <a:xfrm>
            <a:off x="6515350" y="1228675"/>
            <a:ext cx="2267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394,765</a:t>
            </a:r>
            <a:r>
              <a:rPr lang="en" sz="1200" b="0" i="0" u="none" strike="noStrike" cap="none">
                <a:solidFill>
                  <a:srgbClr val="000000"/>
                </a:solidFill>
                <a:latin typeface="Arial"/>
                <a:ea typeface="Arial"/>
                <a:cs typeface="Arial"/>
                <a:sym typeface="Arial"/>
              </a:rPr>
              <a:t> (~4</a:t>
            </a:r>
            <a:r>
              <a:rPr lang="en" sz="1200"/>
              <a:t>4</a:t>
            </a:r>
            <a:r>
              <a:rPr lang="en" sz="1200" b="0" i="0" u="none" strike="noStrike" cap="none">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117,616</a:t>
            </a:r>
            <a:r>
              <a:rPr lang="en" sz="1200" b="0" i="0" u="none" strike="noStrike" cap="none">
                <a:solidFill>
                  <a:srgbClr val="000000"/>
                </a:solidFill>
                <a:latin typeface="Arial"/>
                <a:ea typeface="Arial"/>
                <a:cs typeface="Arial"/>
                <a:sym typeface="Arial"/>
              </a:rPr>
              <a:t>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105,362</a:t>
            </a:r>
            <a:r>
              <a:rPr lang="en" sz="1200" b="0" i="0" u="none" strike="noStrike" cap="none">
                <a:solidFill>
                  <a:srgbClr val="000000"/>
                </a:solidFill>
                <a:latin typeface="Arial"/>
                <a:ea typeface="Arial"/>
                <a:cs typeface="Arial"/>
                <a:sym typeface="Arial"/>
              </a:rPr>
              <a:t> (~1</a:t>
            </a:r>
            <a:r>
              <a:rPr lang="en" sz="1200"/>
              <a:t>2</a:t>
            </a:r>
            <a:r>
              <a:rPr lang="en" sz="1200" b="0" i="0" u="none" strike="noStrike" cap="none">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a:t>
            </a:r>
            <a:r>
              <a:rPr lang="en" sz="1200"/>
              <a:t>4,498</a:t>
            </a:r>
            <a:r>
              <a:rPr lang="en" sz="1200" b="0" i="0" u="none" strike="noStrike" cap="none">
                <a:solidFill>
                  <a:srgbClr val="000000"/>
                </a:solidFill>
                <a:latin typeface="Arial"/>
                <a:ea typeface="Arial"/>
                <a:cs typeface="Arial"/>
                <a:sym typeface="Arial"/>
              </a:rPr>
              <a:t> (~2%)</a:t>
            </a:r>
            <a:endParaRPr sz="1200" b="0" i="0" u="none" strike="noStrike" cap="none">
              <a:solidFill>
                <a:srgbClr val="000000"/>
              </a:solidFill>
              <a:latin typeface="Arial"/>
              <a:ea typeface="Arial"/>
              <a:cs typeface="Arial"/>
              <a:sym typeface="Arial"/>
            </a:endParaRPr>
          </a:p>
        </p:txBody>
      </p:sp>
      <p:sp>
        <p:nvSpPr>
          <p:cNvPr id="42" name="Google Shape;42;p5"/>
          <p:cNvSpPr txBox="1"/>
          <p:nvPr/>
        </p:nvSpPr>
        <p:spPr>
          <a:xfrm>
            <a:off x="6633450" y="3655100"/>
            <a:ext cx="2015700" cy="369900"/>
          </a:xfrm>
          <a:prstGeom prst="rect">
            <a:avLst/>
          </a:prstGeom>
          <a:noFill/>
          <a:ln w="19050" cap="flat"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rgbClr val="000000"/>
                </a:solidFill>
                <a:latin typeface="Roboto"/>
                <a:ea typeface="Roboto"/>
                <a:cs typeface="Roboto"/>
                <a:sym typeface="Roboto"/>
              </a:rPr>
              <a:t>*Includes both Non-English Proficient and Limited English Proficient students</a:t>
            </a:r>
            <a:endParaRPr sz="800" b="0" i="1" u="none" strike="noStrike" cap="none">
              <a:solidFill>
                <a:srgbClr val="000000"/>
              </a:solidFill>
              <a:latin typeface="Roboto"/>
              <a:ea typeface="Roboto"/>
              <a:cs typeface="Roboto"/>
              <a:sym typeface="Roboto"/>
            </a:endParaRPr>
          </a:p>
        </p:txBody>
      </p:sp>
      <p:grpSp>
        <p:nvGrpSpPr>
          <p:cNvPr id="43" name="Google Shape;43;p5"/>
          <p:cNvGrpSpPr/>
          <p:nvPr/>
        </p:nvGrpSpPr>
        <p:grpSpPr>
          <a:xfrm>
            <a:off x="308400" y="1062325"/>
            <a:ext cx="1006800" cy="1003500"/>
            <a:chOff x="308400" y="1076275"/>
            <a:chExt cx="1006800" cy="1003500"/>
          </a:xfrm>
        </p:grpSpPr>
        <p:sp>
          <p:nvSpPr>
            <p:cNvPr id="44" name="Google Shape;44;p5"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45;p5"/>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Roboto"/>
                  <a:ea typeface="Roboto"/>
                  <a:cs typeface="Roboto"/>
                  <a:sym typeface="Roboto"/>
                </a:rPr>
                <a:t>178</a:t>
              </a:r>
              <a:endParaRPr sz="13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Roboto"/>
                  <a:ea typeface="Roboto"/>
                  <a:cs typeface="Roboto"/>
                  <a:sym typeface="Roboto"/>
                </a:rPr>
                <a:t>SCHOOL</a:t>
              </a:r>
              <a:endParaRPr sz="12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Roboto"/>
                  <a:ea typeface="Roboto"/>
                  <a:cs typeface="Roboto"/>
                  <a:sym typeface="Roboto"/>
                </a:rPr>
                <a:t>DISTRICTS</a:t>
              </a:r>
              <a:endParaRPr sz="1200" b="0" i="0" u="none" strike="noStrike" cap="none">
                <a:solidFill>
                  <a:srgbClr val="FFFFFF"/>
                </a:solidFill>
                <a:latin typeface="Roboto"/>
                <a:ea typeface="Roboto"/>
                <a:cs typeface="Roboto"/>
                <a:sym typeface="Roboto"/>
              </a:endParaRPr>
            </a:p>
          </p:txBody>
        </p:sp>
      </p:grpSp>
      <p:grpSp>
        <p:nvGrpSpPr>
          <p:cNvPr id="46" name="Google Shape;46;p5"/>
          <p:cNvGrpSpPr/>
          <p:nvPr/>
        </p:nvGrpSpPr>
        <p:grpSpPr>
          <a:xfrm>
            <a:off x="308400" y="2150613"/>
            <a:ext cx="1006800" cy="1003500"/>
            <a:chOff x="308400" y="2218825"/>
            <a:chExt cx="1006800" cy="1003500"/>
          </a:xfrm>
        </p:grpSpPr>
        <p:sp>
          <p:nvSpPr>
            <p:cNvPr id="47" name="Google Shape;47;p5"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5"/>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Roboto"/>
                  <a:ea typeface="Roboto"/>
                  <a:cs typeface="Roboto"/>
                  <a:sym typeface="Roboto"/>
                </a:rPr>
                <a:t>1,927</a:t>
              </a:r>
              <a:endParaRPr sz="13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Roboto"/>
                  <a:ea typeface="Roboto"/>
                  <a:cs typeface="Roboto"/>
                  <a:sym typeface="Roboto"/>
                </a:rPr>
                <a:t>SCHOOLS</a:t>
              </a:r>
              <a:endParaRPr sz="1200" b="0" i="0" u="none" strike="noStrike" cap="none">
                <a:solidFill>
                  <a:srgbClr val="000000"/>
                </a:solidFill>
                <a:latin typeface="Roboto"/>
                <a:ea typeface="Roboto"/>
                <a:cs typeface="Roboto"/>
                <a:sym typeface="Roboto"/>
              </a:endParaRPr>
            </a:p>
          </p:txBody>
        </p:sp>
      </p:grpSp>
      <p:grpSp>
        <p:nvGrpSpPr>
          <p:cNvPr id="49" name="Google Shape;49;p5"/>
          <p:cNvGrpSpPr/>
          <p:nvPr/>
        </p:nvGrpSpPr>
        <p:grpSpPr>
          <a:xfrm>
            <a:off x="308400" y="3238900"/>
            <a:ext cx="1006800" cy="1003500"/>
            <a:chOff x="308400" y="1076275"/>
            <a:chExt cx="1006800" cy="1003500"/>
          </a:xfrm>
        </p:grpSpPr>
        <p:sp>
          <p:nvSpPr>
            <p:cNvPr id="50" name="Google Shape;50;p5"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5"/>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Roboto"/>
                  <a:ea typeface="Roboto"/>
                  <a:cs typeface="Roboto"/>
                  <a:sym typeface="Roboto"/>
                </a:rPr>
                <a:t>881,</a:t>
              </a:r>
              <a:r>
                <a:rPr lang="en" sz="1300" b="1">
                  <a:solidFill>
                    <a:srgbClr val="FFFFFF"/>
                  </a:solidFill>
                  <a:latin typeface="Roboto"/>
                  <a:ea typeface="Roboto"/>
                  <a:cs typeface="Roboto"/>
                  <a:sym typeface="Roboto"/>
                </a:rPr>
                <a:t>065</a:t>
              </a:r>
              <a:endParaRPr sz="13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PUBLIC </a:t>
              </a:r>
              <a:br>
                <a:rPr lang="en" sz="1000" b="0" i="0" u="none" strike="noStrike" cap="none">
                  <a:solidFill>
                    <a:srgbClr val="FFFFFF"/>
                  </a:solidFill>
                  <a:latin typeface="Roboto"/>
                  <a:ea typeface="Roboto"/>
                  <a:cs typeface="Roboto"/>
                  <a:sym typeface="Roboto"/>
                </a:rPr>
              </a:br>
              <a:r>
                <a:rPr lang="en" sz="1000" b="0" i="0" u="none" strike="noStrike" cap="none">
                  <a:solidFill>
                    <a:srgbClr val="FFFFFF"/>
                  </a:solidFill>
                  <a:latin typeface="Roboto"/>
                  <a:ea typeface="Roboto"/>
                  <a:cs typeface="Roboto"/>
                  <a:sym typeface="Roboto"/>
                </a:rPr>
                <a:t>SCHOOL</a:t>
              </a:r>
              <a:endParaRPr sz="10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STUDENTS</a:t>
              </a:r>
              <a:endParaRPr sz="1000" b="0" i="0" u="none" strike="noStrike" cap="none">
                <a:solidFill>
                  <a:srgbClr val="FFFFFF"/>
                </a:solidFill>
                <a:latin typeface="Roboto"/>
                <a:ea typeface="Roboto"/>
                <a:cs typeface="Roboto"/>
                <a:sym typeface="Roboto"/>
              </a:endParaRPr>
            </a:p>
          </p:txBody>
        </p:sp>
      </p:grpSp>
      <p:sp>
        <p:nvSpPr>
          <p:cNvPr id="52" name="Google Shape;52;p5"/>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Roboto"/>
                <a:ea typeface="Roboto"/>
                <a:cs typeface="Roboto"/>
                <a:sym typeface="Roboto"/>
              </a:rPr>
              <a:t>Student Demographics*</a:t>
            </a:r>
            <a:endParaRPr sz="1400" b="1" i="0" u="none" strike="noStrike" cap="none">
              <a:solidFill>
                <a:srgbClr val="000000"/>
              </a:solidFill>
              <a:latin typeface="Roboto"/>
              <a:ea typeface="Roboto"/>
              <a:cs typeface="Roboto"/>
              <a:sym typeface="Roboto"/>
            </a:endParaRPr>
          </a:p>
        </p:txBody>
      </p:sp>
      <p:pic>
        <p:nvPicPr>
          <p:cNvPr id="53" name="Google Shape;53;p5"/>
          <p:cNvPicPr preferRelativeResize="0"/>
          <p:nvPr/>
        </p:nvPicPr>
        <p:blipFill rotWithShape="1">
          <a:blip r:embed="rId4">
            <a:alphaModFix/>
          </a:blip>
          <a:srcRect l="49" r="59"/>
          <a:stretch/>
        </p:blipFill>
        <p:spPr>
          <a:xfrm>
            <a:off x="1761637" y="1426175"/>
            <a:ext cx="4307278" cy="2744888"/>
          </a:xfrm>
          <a:prstGeom prst="rect">
            <a:avLst/>
          </a:prstGeom>
          <a:noFill/>
          <a:ln>
            <a:noFill/>
          </a:ln>
        </p:spPr>
      </p:pic>
      <p:sp>
        <p:nvSpPr>
          <p:cNvPr id="54" name="Google Shape;54;p5"/>
          <p:cNvSpPr txBox="1"/>
          <p:nvPr/>
        </p:nvSpPr>
        <p:spPr>
          <a:xfrm>
            <a:off x="4759150" y="3941075"/>
            <a:ext cx="1051800" cy="1566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Roboto"/>
                <a:ea typeface="Roboto"/>
                <a:cs typeface="Roboto"/>
                <a:sym typeface="Roboto"/>
              </a:rPr>
              <a:t>*October 202</a:t>
            </a:r>
            <a:r>
              <a:rPr lang="en" sz="800">
                <a:latin typeface="Roboto"/>
                <a:ea typeface="Roboto"/>
                <a:cs typeface="Roboto"/>
                <a:sym typeface="Roboto"/>
              </a:rPr>
              <a:t>4</a:t>
            </a:r>
            <a:r>
              <a:rPr lang="en" sz="800" b="0" i="0" u="none" strike="noStrike" cap="none">
                <a:solidFill>
                  <a:srgbClr val="000000"/>
                </a:solidFill>
                <a:latin typeface="Roboto"/>
                <a:ea typeface="Roboto"/>
                <a:cs typeface="Roboto"/>
                <a:sym typeface="Roboto"/>
              </a:rPr>
              <a:t> Data</a:t>
            </a:r>
            <a:endParaRPr sz="800" b="0" i="0" u="none" strike="noStrike" cap="none">
              <a:solidFill>
                <a:srgbClr val="000000"/>
              </a:solidFill>
              <a:latin typeface="Roboto"/>
              <a:ea typeface="Roboto"/>
              <a:cs typeface="Roboto"/>
              <a:sym typeface="Roboto"/>
            </a:endParaRPr>
          </a:p>
        </p:txBody>
      </p:sp>
      <p:sp>
        <p:nvSpPr>
          <p:cNvPr id="55" name="Google Shape;55;p5"/>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 name="Google Shape;56;p5"/>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367"/>
        <p:cNvGrpSpPr/>
        <p:nvPr/>
      </p:nvGrpSpPr>
      <p:grpSpPr>
        <a:xfrm>
          <a:off x="0" y="0"/>
          <a:ext cx="0" cy="0"/>
          <a:chOff x="0" y="0"/>
          <a:chExt cx="0" cy="0"/>
        </a:xfrm>
      </p:grpSpPr>
      <p:pic>
        <p:nvPicPr>
          <p:cNvPr id="368" name="Google Shape;368;p43" title="54508767575_7ed22c39d5_c.jpg"/>
          <p:cNvPicPr preferRelativeResize="0"/>
          <p:nvPr/>
        </p:nvPicPr>
        <p:blipFill rotWithShape="1">
          <a:blip r:embed="rId2">
            <a:alphaModFix/>
          </a:blip>
          <a:srcRect t="6942" r="3809" b="11947"/>
          <a:stretch/>
        </p:blipFill>
        <p:spPr>
          <a:xfrm>
            <a:off x="0" y="0"/>
            <a:ext cx="9144000" cy="5143501"/>
          </a:xfrm>
          <a:prstGeom prst="rect">
            <a:avLst/>
          </a:prstGeom>
          <a:noFill/>
          <a:ln>
            <a:noFill/>
          </a:ln>
        </p:spPr>
      </p:pic>
      <p:sp>
        <p:nvSpPr>
          <p:cNvPr id="369" name="Google Shape;369;p4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370" name="Google Shape;370;p4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71" name="Google Shape;371;p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72" name="Google Shape;372;p43"/>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73" name="Google Shape;373;p43"/>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374"/>
        <p:cNvGrpSpPr/>
        <p:nvPr/>
      </p:nvGrpSpPr>
      <p:grpSpPr>
        <a:xfrm>
          <a:off x="0" y="0"/>
          <a:ext cx="0" cy="0"/>
          <a:chOff x="0" y="0"/>
          <a:chExt cx="0" cy="0"/>
        </a:xfrm>
      </p:grpSpPr>
      <p:pic>
        <p:nvPicPr>
          <p:cNvPr id="375" name="Google Shape;375;p4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76" name="Google Shape;376;p4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377" name="Google Shape;377;p4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78" name="Google Shape;378;p4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79" name="Google Shape;379;p44"/>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0" name="Google Shape;380;p44"/>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381"/>
        <p:cNvGrpSpPr/>
        <p:nvPr/>
      </p:nvGrpSpPr>
      <p:grpSpPr>
        <a:xfrm>
          <a:off x="0" y="0"/>
          <a:ext cx="0" cy="0"/>
          <a:chOff x="0" y="0"/>
          <a:chExt cx="0" cy="0"/>
        </a:xfrm>
      </p:grpSpPr>
      <p:pic>
        <p:nvPicPr>
          <p:cNvPr id="382" name="Google Shape;382;p45" title="54506516888_729c0a3f9c_c.jpg"/>
          <p:cNvPicPr preferRelativeResize="0"/>
          <p:nvPr/>
        </p:nvPicPr>
        <p:blipFill rotWithShape="1">
          <a:blip r:embed="rId2">
            <a:alphaModFix/>
          </a:blip>
          <a:srcRect l="1960" t="13084" b="5898"/>
          <a:stretch/>
        </p:blipFill>
        <p:spPr>
          <a:xfrm>
            <a:off x="0" y="0"/>
            <a:ext cx="9330275" cy="5143501"/>
          </a:xfrm>
          <a:prstGeom prst="rect">
            <a:avLst/>
          </a:prstGeom>
          <a:noFill/>
          <a:ln>
            <a:noFill/>
          </a:ln>
        </p:spPr>
      </p:pic>
      <p:sp>
        <p:nvSpPr>
          <p:cNvPr id="383" name="Google Shape;383;p4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384" name="Google Shape;384;p4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85" name="Google Shape;385;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86" name="Google Shape;386;p45"/>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87" name="Google Shape;387;p45"/>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388"/>
        <p:cNvGrpSpPr/>
        <p:nvPr/>
      </p:nvGrpSpPr>
      <p:grpSpPr>
        <a:xfrm>
          <a:off x="0" y="0"/>
          <a:ext cx="0" cy="0"/>
          <a:chOff x="0" y="0"/>
          <a:chExt cx="0" cy="0"/>
        </a:xfrm>
      </p:grpSpPr>
      <p:sp>
        <p:nvSpPr>
          <p:cNvPr id="389" name="Google Shape;389;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90" name="Google Shape;390;p46"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 name="Google Shape;391;p46"/>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92" name="Google Shape;392;p4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393" name="Google Shape;393;p46"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sp>
        <p:nvSpPr>
          <p:cNvPr id="394" name="Google Shape;394;p46"/>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95" name="Google Shape;395;p46"/>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96" name="Google Shape;396;p46"/>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97" name="Google Shape;397;p46"/>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398"/>
        <p:cNvGrpSpPr/>
        <p:nvPr/>
      </p:nvGrpSpPr>
      <p:grpSpPr>
        <a:xfrm>
          <a:off x="0" y="0"/>
          <a:ext cx="0" cy="0"/>
          <a:chOff x="0" y="0"/>
          <a:chExt cx="0" cy="0"/>
        </a:xfrm>
      </p:grpSpPr>
      <p:pic>
        <p:nvPicPr>
          <p:cNvPr id="399" name="Google Shape;399;p4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400" name="Google Shape;400;p47" descr="&quot;&quot;"/>
          <p:cNvCxnSpPr/>
          <p:nvPr/>
        </p:nvCxnSpPr>
        <p:spPr>
          <a:xfrm>
            <a:off x="56700" y="1282346"/>
            <a:ext cx="8989500" cy="0"/>
          </a:xfrm>
          <a:prstGeom prst="straightConnector1">
            <a:avLst/>
          </a:prstGeom>
          <a:noFill/>
          <a:ln w="9525" cap="flat" cmpd="sng">
            <a:solidFill>
              <a:srgbClr val="488BC9"/>
            </a:solidFill>
            <a:prstDash val="dot"/>
            <a:round/>
            <a:headEnd type="none" w="sm" len="sm"/>
            <a:tailEnd type="none" w="sm" len="sm"/>
          </a:ln>
        </p:spPr>
      </p:cxnSp>
      <p:cxnSp>
        <p:nvCxnSpPr>
          <p:cNvPr id="401" name="Google Shape;401;p47"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402" name="Google Shape;402;p47"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403" name="Google Shape;403;p47"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404" name="Google Shape;404;p47" descr="&quot;&quot;"/>
          <p:cNvCxnSpPr/>
          <p:nvPr/>
        </p:nvCxnSpPr>
        <p:spPr>
          <a:xfrm>
            <a:off x="567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405" name="Google Shape;405;p47" descr="&quot;&quot;"/>
          <p:cNvCxnSpPr/>
          <p:nvPr/>
        </p:nvCxnSpPr>
        <p:spPr>
          <a:xfrm>
            <a:off x="56700" y="3016625"/>
            <a:ext cx="9030600" cy="0"/>
          </a:xfrm>
          <a:prstGeom prst="straightConnector1">
            <a:avLst/>
          </a:prstGeom>
          <a:noFill/>
          <a:ln w="9525" cap="flat" cmpd="sng">
            <a:solidFill>
              <a:srgbClr val="488BC9"/>
            </a:solidFill>
            <a:prstDash val="dot"/>
            <a:round/>
            <a:headEnd type="none" w="sm" len="sm"/>
            <a:tailEnd type="none" w="sm" len="sm"/>
          </a:ln>
        </p:spPr>
      </p:cxnSp>
      <p:cxnSp>
        <p:nvCxnSpPr>
          <p:cNvPr id="406" name="Google Shape;406;p47" descr="&quot;&quot;"/>
          <p:cNvCxnSpPr/>
          <p:nvPr/>
        </p:nvCxnSpPr>
        <p:spPr>
          <a:xfrm>
            <a:off x="56700" y="588900"/>
            <a:ext cx="8989500" cy="0"/>
          </a:xfrm>
          <a:prstGeom prst="straightConnector1">
            <a:avLst/>
          </a:prstGeom>
          <a:noFill/>
          <a:ln w="9525" cap="flat" cmpd="sng">
            <a:solidFill>
              <a:srgbClr val="488BC9"/>
            </a:solidFill>
            <a:prstDash val="dot"/>
            <a:round/>
            <a:headEnd type="none" w="sm" len="sm"/>
            <a:tailEnd type="none" w="sm" len="sm"/>
          </a:ln>
        </p:spPr>
      </p:cxnSp>
      <p:pic>
        <p:nvPicPr>
          <p:cNvPr id="407" name="Google Shape;407;p4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08" name="Google Shape;408;p47"/>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09" name="Google Shape;409;p47"/>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
        <p:nvSpPr>
          <p:cNvPr id="410" name="Google Shape;410;p47"/>
          <p:cNvSpPr txBox="1">
            <a:spLocks noGrp="1"/>
          </p:cNvSpPr>
          <p:nvPr>
            <p:ph type="title"/>
          </p:nvPr>
        </p:nvSpPr>
        <p:spPr>
          <a:xfrm>
            <a:off x="311700" y="105100"/>
            <a:ext cx="8242500" cy="4839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411"/>
        <p:cNvGrpSpPr/>
        <p:nvPr/>
      </p:nvGrpSpPr>
      <p:grpSpPr>
        <a:xfrm>
          <a:off x="0" y="0"/>
          <a:ext cx="0" cy="0"/>
          <a:chOff x="0" y="0"/>
          <a:chExt cx="0" cy="0"/>
        </a:xfrm>
      </p:grpSpPr>
      <p:pic>
        <p:nvPicPr>
          <p:cNvPr id="412" name="Google Shape;412;p4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413" name="Google Shape;413;p4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14" name="Google Shape;414;p48"/>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15" name="Google Shape;415;p48"/>
          <p:cNvSpPr txBox="1">
            <a:spLocks noGrp="1"/>
          </p:cNvSpPr>
          <p:nvPr>
            <p:ph type="body" idx="1"/>
          </p:nvPr>
        </p:nvSpPr>
        <p:spPr>
          <a:xfrm>
            <a:off x="311700" y="1152475"/>
            <a:ext cx="77307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416" name="Google Shape;416;p4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17" name="Google Shape;417;p48"/>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8" name="Google Shape;418;p48"/>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419"/>
        <p:cNvGrpSpPr/>
        <p:nvPr/>
      </p:nvGrpSpPr>
      <p:grpSpPr>
        <a:xfrm>
          <a:off x="0" y="0"/>
          <a:ext cx="0" cy="0"/>
          <a:chOff x="0" y="0"/>
          <a:chExt cx="0" cy="0"/>
        </a:xfrm>
      </p:grpSpPr>
      <p:pic>
        <p:nvPicPr>
          <p:cNvPr id="420" name="Google Shape;420;p4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421" name="Google Shape;421;p49"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22" name="Google Shape;422;p49"/>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23" name="Google Shape;423;p49"/>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424" name="Google Shape;424;p4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25" name="Google Shape;425;p49"/>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6" name="Google Shape;426;p49"/>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lide without image - Blue 1">
  <p:cSld name="TITLE_AND_BODY_1_1_1_1_1_1_1_1_1_1_3">
    <p:spTree>
      <p:nvGrpSpPr>
        <p:cNvPr id="1" name="Shape 427"/>
        <p:cNvGrpSpPr/>
        <p:nvPr/>
      </p:nvGrpSpPr>
      <p:grpSpPr>
        <a:xfrm>
          <a:off x="0" y="0"/>
          <a:ext cx="0" cy="0"/>
          <a:chOff x="0" y="0"/>
          <a:chExt cx="0" cy="0"/>
        </a:xfrm>
      </p:grpSpPr>
      <p:cxnSp>
        <p:nvCxnSpPr>
          <p:cNvPr id="428" name="Google Shape;428;p50"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29" name="Google Shape;429;p5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30" name="Google Shape;430;p5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431" name="Google Shape;431;p50"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
        <p:nvSpPr>
          <p:cNvPr id="432" name="Google Shape;432;p50"/>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3" name="Google Shape;433;p50"/>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434"/>
        <p:cNvGrpSpPr/>
        <p:nvPr/>
      </p:nvGrpSpPr>
      <p:grpSpPr>
        <a:xfrm>
          <a:off x="0" y="0"/>
          <a:ext cx="0" cy="0"/>
          <a:chOff x="0" y="0"/>
          <a:chExt cx="0" cy="0"/>
        </a:xfrm>
      </p:grpSpPr>
      <p:pic>
        <p:nvPicPr>
          <p:cNvPr id="435" name="Google Shape;435;p51"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36" name="Google Shape;436;p51"/>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437" name="Google Shape;437;p5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8" name="Google Shape;438;p51"/>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39" name="Google Shape;439;p51"/>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440"/>
        <p:cNvGrpSpPr/>
        <p:nvPr/>
      </p:nvGrpSpPr>
      <p:grpSpPr>
        <a:xfrm>
          <a:off x="0" y="0"/>
          <a:ext cx="0" cy="0"/>
          <a:chOff x="0" y="0"/>
          <a:chExt cx="0" cy="0"/>
        </a:xfrm>
      </p:grpSpPr>
      <p:pic>
        <p:nvPicPr>
          <p:cNvPr id="441" name="Google Shape;441;p52" title="54516919928_0d2b41de48_c.jpg"/>
          <p:cNvPicPr preferRelativeResize="0"/>
          <p:nvPr/>
        </p:nvPicPr>
        <p:blipFill rotWithShape="1">
          <a:blip r:embed="rId2">
            <a:alphaModFix/>
          </a:blip>
          <a:srcRect t="8242" b="8242"/>
          <a:stretch/>
        </p:blipFill>
        <p:spPr>
          <a:xfrm>
            <a:off x="0" y="0"/>
            <a:ext cx="9233150" cy="5143501"/>
          </a:xfrm>
          <a:prstGeom prst="rect">
            <a:avLst/>
          </a:prstGeom>
          <a:noFill/>
          <a:ln>
            <a:noFill/>
          </a:ln>
        </p:spPr>
      </p:pic>
      <p:sp>
        <p:nvSpPr>
          <p:cNvPr id="442" name="Google Shape;442;p5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443" name="Google Shape;443;p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44" name="Google Shape;444;p52"/>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45" name="Google Shape;445;p52"/>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1">
  <p:cSld name="SECTION_HEADER_1_1_2">
    <p:spTree>
      <p:nvGrpSpPr>
        <p:cNvPr id="1" name="Shape 57"/>
        <p:cNvGrpSpPr/>
        <p:nvPr/>
      </p:nvGrpSpPr>
      <p:grpSpPr>
        <a:xfrm>
          <a:off x="0" y="0"/>
          <a:ext cx="0" cy="0"/>
          <a:chOff x="0" y="0"/>
          <a:chExt cx="0" cy="0"/>
        </a:xfrm>
      </p:grpSpPr>
      <p:pic>
        <p:nvPicPr>
          <p:cNvPr id="58" name="Google Shape;58;p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9" name="Google Shape;59;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0" name="Google Shape;60;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cxnSp>
        <p:nvCxnSpPr>
          <p:cNvPr id="61" name="Google Shape;61;p6"/>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pic>
        <p:nvPicPr>
          <p:cNvPr id="62" name="Google Shape;62;p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3" name="Google Shape;63;p6"/>
          <p:cNvSpPr txBox="1"/>
          <p:nvPr/>
        </p:nvSpPr>
        <p:spPr>
          <a:xfrm>
            <a:off x="6515350" y="1228675"/>
            <a:ext cx="2267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394,765</a:t>
            </a:r>
            <a:r>
              <a:rPr lang="en" sz="1200" b="0" i="0" u="none" strike="noStrike" cap="none">
                <a:solidFill>
                  <a:srgbClr val="000000"/>
                </a:solidFill>
                <a:latin typeface="Arial"/>
                <a:ea typeface="Arial"/>
                <a:cs typeface="Arial"/>
                <a:sym typeface="Arial"/>
              </a:rPr>
              <a:t> (~4</a:t>
            </a:r>
            <a:r>
              <a:rPr lang="en" sz="1200"/>
              <a:t>4</a:t>
            </a:r>
            <a:r>
              <a:rPr lang="en" sz="1200" b="0" i="0" u="none" strike="noStrike" cap="none">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117,616</a:t>
            </a:r>
            <a:r>
              <a:rPr lang="en" sz="1200" b="0" i="0" u="none" strike="noStrike" cap="none">
                <a:solidFill>
                  <a:srgbClr val="000000"/>
                </a:solidFill>
                <a:latin typeface="Arial"/>
                <a:ea typeface="Arial"/>
                <a:cs typeface="Arial"/>
                <a:sym typeface="Arial"/>
              </a:rPr>
              <a:t>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a:t>105,362</a:t>
            </a:r>
            <a:r>
              <a:rPr lang="en" sz="1200" b="0" i="0" u="none" strike="noStrike" cap="none">
                <a:solidFill>
                  <a:srgbClr val="000000"/>
                </a:solidFill>
                <a:latin typeface="Arial"/>
                <a:ea typeface="Arial"/>
                <a:cs typeface="Arial"/>
                <a:sym typeface="Arial"/>
              </a:rPr>
              <a:t> (~1</a:t>
            </a:r>
            <a:r>
              <a:rPr lang="en" sz="1200"/>
              <a:t>2</a:t>
            </a:r>
            <a:r>
              <a:rPr lang="en" sz="1200" b="0" i="0" u="none" strike="noStrike" cap="none">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a:t>
            </a:r>
            <a:r>
              <a:rPr lang="en" sz="1200"/>
              <a:t>4,498</a:t>
            </a:r>
            <a:r>
              <a:rPr lang="en" sz="1200" b="0" i="0" u="none" strike="noStrike" cap="none">
                <a:solidFill>
                  <a:srgbClr val="000000"/>
                </a:solidFill>
                <a:latin typeface="Arial"/>
                <a:ea typeface="Arial"/>
                <a:cs typeface="Arial"/>
                <a:sym typeface="Arial"/>
              </a:rPr>
              <a:t> (~2%)</a:t>
            </a:r>
            <a:endParaRPr sz="1200" b="0" i="0" u="none" strike="noStrike" cap="none">
              <a:solidFill>
                <a:srgbClr val="000000"/>
              </a:solidFill>
              <a:latin typeface="Arial"/>
              <a:ea typeface="Arial"/>
              <a:cs typeface="Arial"/>
              <a:sym typeface="Arial"/>
            </a:endParaRPr>
          </a:p>
        </p:txBody>
      </p:sp>
      <p:sp>
        <p:nvSpPr>
          <p:cNvPr id="64" name="Google Shape;64;p6"/>
          <p:cNvSpPr txBox="1"/>
          <p:nvPr/>
        </p:nvSpPr>
        <p:spPr>
          <a:xfrm>
            <a:off x="6633450" y="3655100"/>
            <a:ext cx="2015700" cy="369900"/>
          </a:xfrm>
          <a:prstGeom prst="rect">
            <a:avLst/>
          </a:prstGeom>
          <a:noFill/>
          <a:ln w="19050" cap="flat" cmpd="sng">
            <a:solidFill>
              <a:srgbClr val="FFFFFF"/>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rgbClr val="000000"/>
                </a:solidFill>
                <a:latin typeface="Roboto"/>
                <a:ea typeface="Roboto"/>
                <a:cs typeface="Roboto"/>
                <a:sym typeface="Roboto"/>
              </a:rPr>
              <a:t>*Includes both Non-English Proficient and Limited English Proficient students</a:t>
            </a:r>
            <a:endParaRPr sz="800" b="0" i="1" u="none" strike="noStrike" cap="none">
              <a:solidFill>
                <a:srgbClr val="000000"/>
              </a:solidFill>
              <a:latin typeface="Roboto"/>
              <a:ea typeface="Roboto"/>
              <a:cs typeface="Roboto"/>
              <a:sym typeface="Roboto"/>
            </a:endParaRPr>
          </a:p>
        </p:txBody>
      </p:sp>
      <p:grpSp>
        <p:nvGrpSpPr>
          <p:cNvPr id="65" name="Google Shape;65;p6"/>
          <p:cNvGrpSpPr/>
          <p:nvPr/>
        </p:nvGrpSpPr>
        <p:grpSpPr>
          <a:xfrm>
            <a:off x="308400" y="1062325"/>
            <a:ext cx="1006800" cy="1003500"/>
            <a:chOff x="308400" y="1076275"/>
            <a:chExt cx="1006800" cy="1003500"/>
          </a:xfrm>
        </p:grpSpPr>
        <p:sp>
          <p:nvSpPr>
            <p:cNvPr id="66" name="Google Shape;66;p6"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Roboto"/>
                  <a:ea typeface="Roboto"/>
                  <a:cs typeface="Roboto"/>
                  <a:sym typeface="Roboto"/>
                </a:rPr>
                <a:t>178</a:t>
              </a:r>
              <a:endParaRPr sz="13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Roboto"/>
                  <a:ea typeface="Roboto"/>
                  <a:cs typeface="Roboto"/>
                  <a:sym typeface="Roboto"/>
                </a:rPr>
                <a:t>SCHOOL</a:t>
              </a:r>
              <a:endParaRPr sz="12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FFFFFF"/>
                  </a:solidFill>
                  <a:latin typeface="Roboto"/>
                  <a:ea typeface="Roboto"/>
                  <a:cs typeface="Roboto"/>
                  <a:sym typeface="Roboto"/>
                </a:rPr>
                <a:t>DISTRICTS</a:t>
              </a:r>
              <a:endParaRPr sz="1200" b="0" i="0" u="none" strike="noStrike" cap="none">
                <a:solidFill>
                  <a:srgbClr val="FFFFFF"/>
                </a:solidFill>
                <a:latin typeface="Roboto"/>
                <a:ea typeface="Roboto"/>
                <a:cs typeface="Roboto"/>
                <a:sym typeface="Roboto"/>
              </a:endParaRPr>
            </a:p>
          </p:txBody>
        </p:sp>
      </p:grpSp>
      <p:grpSp>
        <p:nvGrpSpPr>
          <p:cNvPr id="68" name="Google Shape;68;p6"/>
          <p:cNvGrpSpPr/>
          <p:nvPr/>
        </p:nvGrpSpPr>
        <p:grpSpPr>
          <a:xfrm>
            <a:off x="308400" y="2150613"/>
            <a:ext cx="1006800" cy="1003500"/>
            <a:chOff x="308400" y="2218825"/>
            <a:chExt cx="1006800" cy="1003500"/>
          </a:xfrm>
        </p:grpSpPr>
        <p:sp>
          <p:nvSpPr>
            <p:cNvPr id="69" name="Google Shape;69;p6"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000000"/>
                  </a:solidFill>
                  <a:latin typeface="Roboto"/>
                  <a:ea typeface="Roboto"/>
                  <a:cs typeface="Roboto"/>
                  <a:sym typeface="Roboto"/>
                </a:rPr>
                <a:t>1,927</a:t>
              </a:r>
              <a:endParaRPr sz="13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Roboto"/>
                  <a:ea typeface="Roboto"/>
                  <a:cs typeface="Roboto"/>
                  <a:sym typeface="Roboto"/>
                </a:rPr>
                <a:t>SCHOOLS</a:t>
              </a:r>
              <a:endParaRPr sz="1200" b="0" i="0" u="none" strike="noStrike" cap="none">
                <a:solidFill>
                  <a:srgbClr val="000000"/>
                </a:solidFill>
                <a:latin typeface="Roboto"/>
                <a:ea typeface="Roboto"/>
                <a:cs typeface="Roboto"/>
                <a:sym typeface="Roboto"/>
              </a:endParaRPr>
            </a:p>
          </p:txBody>
        </p:sp>
      </p:grpSp>
      <p:grpSp>
        <p:nvGrpSpPr>
          <p:cNvPr id="71" name="Google Shape;71;p6"/>
          <p:cNvGrpSpPr/>
          <p:nvPr/>
        </p:nvGrpSpPr>
        <p:grpSpPr>
          <a:xfrm>
            <a:off x="308400" y="3238900"/>
            <a:ext cx="1006800" cy="1003500"/>
            <a:chOff x="308400" y="1076275"/>
            <a:chExt cx="1006800" cy="1003500"/>
          </a:xfrm>
        </p:grpSpPr>
        <p:sp>
          <p:nvSpPr>
            <p:cNvPr id="72" name="Google Shape;72;p6"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rgbClr val="FFFFFF"/>
                  </a:solidFill>
                  <a:latin typeface="Roboto"/>
                  <a:ea typeface="Roboto"/>
                  <a:cs typeface="Roboto"/>
                  <a:sym typeface="Roboto"/>
                </a:rPr>
                <a:t>881,</a:t>
              </a:r>
              <a:r>
                <a:rPr lang="en" sz="1300" b="1">
                  <a:solidFill>
                    <a:srgbClr val="FFFFFF"/>
                  </a:solidFill>
                  <a:latin typeface="Roboto"/>
                  <a:ea typeface="Roboto"/>
                  <a:cs typeface="Roboto"/>
                  <a:sym typeface="Roboto"/>
                </a:rPr>
                <a:t>065</a:t>
              </a:r>
              <a:endParaRPr sz="1300" b="1"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PUBLIC </a:t>
              </a:r>
              <a:br>
                <a:rPr lang="en" sz="1000" b="0" i="0" u="none" strike="noStrike" cap="none">
                  <a:solidFill>
                    <a:srgbClr val="FFFFFF"/>
                  </a:solidFill>
                  <a:latin typeface="Roboto"/>
                  <a:ea typeface="Roboto"/>
                  <a:cs typeface="Roboto"/>
                  <a:sym typeface="Roboto"/>
                </a:rPr>
              </a:br>
              <a:r>
                <a:rPr lang="en" sz="1000" b="0" i="0" u="none" strike="noStrike" cap="none">
                  <a:solidFill>
                    <a:srgbClr val="FFFFFF"/>
                  </a:solidFill>
                  <a:latin typeface="Roboto"/>
                  <a:ea typeface="Roboto"/>
                  <a:cs typeface="Roboto"/>
                  <a:sym typeface="Roboto"/>
                </a:rPr>
                <a:t>SCHOOL</a:t>
              </a:r>
              <a:endParaRPr sz="1000" b="0" i="0" u="none" strike="noStrike" cap="none">
                <a:solidFill>
                  <a:srgbClr val="FFFFFF"/>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rgbClr val="FFFFFF"/>
                  </a:solidFill>
                  <a:latin typeface="Roboto"/>
                  <a:ea typeface="Roboto"/>
                  <a:cs typeface="Roboto"/>
                  <a:sym typeface="Roboto"/>
                </a:rPr>
                <a:t>STUDENTS</a:t>
              </a:r>
              <a:endParaRPr sz="1000" b="0" i="0" u="none" strike="noStrike" cap="none">
                <a:solidFill>
                  <a:srgbClr val="FFFFFF"/>
                </a:solidFill>
                <a:latin typeface="Roboto"/>
                <a:ea typeface="Roboto"/>
                <a:cs typeface="Roboto"/>
                <a:sym typeface="Roboto"/>
              </a:endParaRPr>
            </a:p>
          </p:txBody>
        </p:sp>
      </p:grpSp>
      <p:sp>
        <p:nvSpPr>
          <p:cNvPr id="74" name="Google Shape;74;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Roboto"/>
                <a:ea typeface="Roboto"/>
                <a:cs typeface="Roboto"/>
                <a:sym typeface="Roboto"/>
              </a:rPr>
              <a:t>Student Demographics*</a:t>
            </a:r>
            <a:endParaRPr sz="1400" b="1" i="0" u="none" strike="noStrike" cap="none">
              <a:solidFill>
                <a:srgbClr val="000000"/>
              </a:solidFill>
              <a:latin typeface="Roboto"/>
              <a:ea typeface="Roboto"/>
              <a:cs typeface="Roboto"/>
              <a:sym typeface="Roboto"/>
            </a:endParaRPr>
          </a:p>
        </p:txBody>
      </p:sp>
      <p:pic>
        <p:nvPicPr>
          <p:cNvPr id="75" name="Google Shape;75;p6"/>
          <p:cNvPicPr preferRelativeResize="0"/>
          <p:nvPr/>
        </p:nvPicPr>
        <p:blipFill rotWithShape="1">
          <a:blip r:embed="rId4">
            <a:alphaModFix/>
          </a:blip>
          <a:srcRect l="49" r="59"/>
          <a:stretch/>
        </p:blipFill>
        <p:spPr>
          <a:xfrm>
            <a:off x="1761637" y="1426175"/>
            <a:ext cx="4307278" cy="2744888"/>
          </a:xfrm>
          <a:prstGeom prst="rect">
            <a:avLst/>
          </a:prstGeom>
          <a:noFill/>
          <a:ln>
            <a:noFill/>
          </a:ln>
        </p:spPr>
      </p:pic>
      <p:sp>
        <p:nvSpPr>
          <p:cNvPr id="76" name="Google Shape;76;p6"/>
          <p:cNvSpPr txBox="1"/>
          <p:nvPr/>
        </p:nvSpPr>
        <p:spPr>
          <a:xfrm>
            <a:off x="4759150" y="3941075"/>
            <a:ext cx="1051800" cy="1566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000000"/>
                </a:solidFill>
                <a:latin typeface="Roboto"/>
                <a:ea typeface="Roboto"/>
                <a:cs typeface="Roboto"/>
                <a:sym typeface="Roboto"/>
              </a:rPr>
              <a:t>*October 202</a:t>
            </a:r>
            <a:r>
              <a:rPr lang="en" sz="800">
                <a:latin typeface="Roboto"/>
                <a:ea typeface="Roboto"/>
                <a:cs typeface="Roboto"/>
                <a:sym typeface="Roboto"/>
              </a:rPr>
              <a:t>4</a:t>
            </a:r>
            <a:r>
              <a:rPr lang="en" sz="800" b="0" i="0" u="none" strike="noStrike" cap="none">
                <a:solidFill>
                  <a:srgbClr val="000000"/>
                </a:solidFill>
                <a:latin typeface="Roboto"/>
                <a:ea typeface="Roboto"/>
                <a:cs typeface="Roboto"/>
                <a:sym typeface="Roboto"/>
              </a:rPr>
              <a:t> Data</a:t>
            </a:r>
            <a:endParaRPr sz="800" b="0" i="0" u="none" strike="noStrike" cap="none">
              <a:solidFill>
                <a:srgbClr val="000000"/>
              </a:solidFill>
              <a:latin typeface="Roboto"/>
              <a:ea typeface="Roboto"/>
              <a:cs typeface="Roboto"/>
              <a:sym typeface="Roboto"/>
            </a:endParaRPr>
          </a:p>
        </p:txBody>
      </p:sp>
      <p:sp>
        <p:nvSpPr>
          <p:cNvPr id="77" name="Google Shape;77;p6"/>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8" name="Google Shape;78;p6"/>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446"/>
        <p:cNvGrpSpPr/>
        <p:nvPr/>
      </p:nvGrpSpPr>
      <p:grpSpPr>
        <a:xfrm>
          <a:off x="0" y="0"/>
          <a:ext cx="0" cy="0"/>
          <a:chOff x="0" y="0"/>
          <a:chExt cx="0" cy="0"/>
        </a:xfrm>
      </p:grpSpPr>
      <p:pic>
        <p:nvPicPr>
          <p:cNvPr id="447" name="Google Shape;447;p53" title="54539841447_b5e8881838_c.jpg"/>
          <p:cNvPicPr preferRelativeResize="0"/>
          <p:nvPr/>
        </p:nvPicPr>
        <p:blipFill rotWithShape="1">
          <a:blip r:embed="rId2">
            <a:alphaModFix/>
          </a:blip>
          <a:srcRect t="14022"/>
          <a:stretch/>
        </p:blipFill>
        <p:spPr>
          <a:xfrm>
            <a:off x="0" y="0"/>
            <a:ext cx="9234926" cy="5296676"/>
          </a:xfrm>
          <a:prstGeom prst="rect">
            <a:avLst/>
          </a:prstGeom>
          <a:noFill/>
          <a:ln>
            <a:noFill/>
          </a:ln>
        </p:spPr>
      </p:pic>
      <p:sp>
        <p:nvSpPr>
          <p:cNvPr id="448" name="Google Shape;448;p5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449" name="Google Shape;449;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50" name="Google Shape;450;p53"/>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1" name="Google Shape;451;p53"/>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452"/>
        <p:cNvGrpSpPr/>
        <p:nvPr/>
      </p:nvGrpSpPr>
      <p:grpSpPr>
        <a:xfrm>
          <a:off x="0" y="0"/>
          <a:ext cx="0" cy="0"/>
          <a:chOff x="0" y="0"/>
          <a:chExt cx="0" cy="0"/>
        </a:xfrm>
      </p:grpSpPr>
      <p:pic>
        <p:nvPicPr>
          <p:cNvPr id="453" name="Google Shape;453;p54" title="54749295459_4707809850_c.jpg"/>
          <p:cNvPicPr preferRelativeResize="0"/>
          <p:nvPr/>
        </p:nvPicPr>
        <p:blipFill rotWithShape="1">
          <a:blip r:embed="rId2">
            <a:alphaModFix/>
          </a:blip>
          <a:srcRect t="9740" b="6219"/>
          <a:stretch/>
        </p:blipFill>
        <p:spPr>
          <a:xfrm>
            <a:off x="0" y="0"/>
            <a:ext cx="9144000" cy="5143501"/>
          </a:xfrm>
          <a:prstGeom prst="rect">
            <a:avLst/>
          </a:prstGeom>
          <a:noFill/>
          <a:ln>
            <a:noFill/>
          </a:ln>
        </p:spPr>
      </p:pic>
      <p:sp>
        <p:nvSpPr>
          <p:cNvPr id="454" name="Google Shape;454;p5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455" name="Google Shape;455;p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56" name="Google Shape;456;p54"/>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57" name="Google Shape;457;p54"/>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458"/>
        <p:cNvGrpSpPr/>
        <p:nvPr/>
      </p:nvGrpSpPr>
      <p:grpSpPr>
        <a:xfrm>
          <a:off x="0" y="0"/>
          <a:ext cx="0" cy="0"/>
          <a:chOff x="0" y="0"/>
          <a:chExt cx="0" cy="0"/>
        </a:xfrm>
      </p:grpSpPr>
      <p:pic>
        <p:nvPicPr>
          <p:cNvPr id="459" name="Google Shape;459;p55" title="53927072381_3976e6a604_c.jpg"/>
          <p:cNvPicPr preferRelativeResize="0"/>
          <p:nvPr/>
        </p:nvPicPr>
        <p:blipFill rotWithShape="1">
          <a:blip r:embed="rId2">
            <a:alphaModFix/>
          </a:blip>
          <a:srcRect l="1078" t="12603" b="3986"/>
          <a:stretch/>
        </p:blipFill>
        <p:spPr>
          <a:xfrm>
            <a:off x="0" y="0"/>
            <a:ext cx="9144000" cy="5143501"/>
          </a:xfrm>
          <a:prstGeom prst="rect">
            <a:avLst/>
          </a:prstGeom>
          <a:noFill/>
          <a:ln>
            <a:noFill/>
          </a:ln>
        </p:spPr>
      </p:pic>
      <p:sp>
        <p:nvSpPr>
          <p:cNvPr id="460" name="Google Shape;460;p5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461" name="Google Shape;461;p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62" name="Google Shape;462;p55"/>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63" name="Google Shape;463;p55"/>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464"/>
        <p:cNvGrpSpPr/>
        <p:nvPr/>
      </p:nvGrpSpPr>
      <p:grpSpPr>
        <a:xfrm>
          <a:off x="0" y="0"/>
          <a:ext cx="0" cy="0"/>
          <a:chOff x="0" y="0"/>
          <a:chExt cx="0" cy="0"/>
        </a:xfrm>
      </p:grpSpPr>
      <p:pic>
        <p:nvPicPr>
          <p:cNvPr id="465" name="Google Shape;465;p56" title="53741816098_80a66242e4_c.jpg"/>
          <p:cNvPicPr preferRelativeResize="0"/>
          <p:nvPr/>
        </p:nvPicPr>
        <p:blipFill rotWithShape="1">
          <a:blip r:embed="rId2">
            <a:alphaModFix/>
          </a:blip>
          <a:srcRect t="7217" b="9337"/>
          <a:stretch/>
        </p:blipFill>
        <p:spPr>
          <a:xfrm>
            <a:off x="0" y="0"/>
            <a:ext cx="9200875" cy="5143500"/>
          </a:xfrm>
          <a:prstGeom prst="rect">
            <a:avLst/>
          </a:prstGeom>
          <a:noFill/>
          <a:ln>
            <a:noFill/>
          </a:ln>
        </p:spPr>
      </p:pic>
      <p:sp>
        <p:nvSpPr>
          <p:cNvPr id="466" name="Google Shape;466;p5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467" name="Google Shape;467;p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68" name="Google Shape;468;p56"/>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69" name="Google Shape;469;p56"/>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470"/>
        <p:cNvGrpSpPr/>
        <p:nvPr/>
      </p:nvGrpSpPr>
      <p:grpSpPr>
        <a:xfrm>
          <a:off x="0" y="0"/>
          <a:ext cx="0" cy="0"/>
          <a:chOff x="0" y="0"/>
          <a:chExt cx="0" cy="0"/>
        </a:xfrm>
      </p:grpSpPr>
      <p:pic>
        <p:nvPicPr>
          <p:cNvPr id="471" name="Google Shape;471;p57"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72" name="Google Shape;472;p5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473" name="Google Shape;473;p5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74" name="Google Shape;474;p57"/>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75" name="Google Shape;475;p57"/>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476"/>
        <p:cNvGrpSpPr/>
        <p:nvPr/>
      </p:nvGrpSpPr>
      <p:grpSpPr>
        <a:xfrm>
          <a:off x="0" y="0"/>
          <a:ext cx="0" cy="0"/>
          <a:chOff x="0" y="0"/>
          <a:chExt cx="0" cy="0"/>
        </a:xfrm>
      </p:grpSpPr>
      <p:pic>
        <p:nvPicPr>
          <p:cNvPr id="477" name="Google Shape;477;p58" title="54514921433_9495e4dbcb_c.jpg"/>
          <p:cNvPicPr preferRelativeResize="0"/>
          <p:nvPr/>
        </p:nvPicPr>
        <p:blipFill rotWithShape="1">
          <a:blip r:embed="rId2">
            <a:alphaModFix/>
          </a:blip>
          <a:srcRect t="4767" b="12313"/>
          <a:stretch/>
        </p:blipFill>
        <p:spPr>
          <a:xfrm>
            <a:off x="0" y="0"/>
            <a:ext cx="9249949" cy="5143501"/>
          </a:xfrm>
          <a:prstGeom prst="rect">
            <a:avLst/>
          </a:prstGeom>
          <a:noFill/>
          <a:ln>
            <a:noFill/>
          </a:ln>
        </p:spPr>
      </p:pic>
      <p:sp>
        <p:nvSpPr>
          <p:cNvPr id="478" name="Google Shape;478;p5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479" name="Google Shape;479;p5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80" name="Google Shape;480;p58"/>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1" name="Google Shape;481;p58"/>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482"/>
        <p:cNvGrpSpPr/>
        <p:nvPr/>
      </p:nvGrpSpPr>
      <p:grpSpPr>
        <a:xfrm>
          <a:off x="0" y="0"/>
          <a:ext cx="0" cy="0"/>
          <a:chOff x="0" y="0"/>
          <a:chExt cx="0" cy="0"/>
        </a:xfrm>
      </p:grpSpPr>
      <p:sp>
        <p:nvSpPr>
          <p:cNvPr id="483" name="Google Shape;483;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84" name="Google Shape;484;p5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485" name="Google Shape;485;p59" descr="&quot;&quot;"/>
          <p:cNvCxnSpPr/>
          <p:nvPr/>
        </p:nvCxnSpPr>
        <p:spPr>
          <a:xfrm>
            <a:off x="77250" y="1309946"/>
            <a:ext cx="8989500" cy="0"/>
          </a:xfrm>
          <a:prstGeom prst="straightConnector1">
            <a:avLst/>
          </a:prstGeom>
          <a:noFill/>
          <a:ln w="9525" cap="flat" cmpd="sng">
            <a:solidFill>
              <a:srgbClr val="EF7521"/>
            </a:solidFill>
            <a:prstDash val="dot"/>
            <a:round/>
            <a:headEnd type="none" w="sm" len="sm"/>
            <a:tailEnd type="none" w="sm" len="sm"/>
          </a:ln>
        </p:spPr>
      </p:cxnSp>
      <p:cxnSp>
        <p:nvCxnSpPr>
          <p:cNvPr id="486" name="Google Shape;486;p59"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487" name="Google Shape;487;p59"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488" name="Google Shape;488;p59"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489" name="Google Shape;489;p59"/>
          <p:cNvCxnSpPr/>
          <p:nvPr/>
        </p:nvCxnSpPr>
        <p:spPr>
          <a:xfrm>
            <a:off x="56700" y="2409366"/>
            <a:ext cx="9030600" cy="0"/>
          </a:xfrm>
          <a:prstGeom prst="straightConnector1">
            <a:avLst/>
          </a:prstGeom>
          <a:noFill/>
          <a:ln w="9525" cap="flat" cmpd="sng">
            <a:solidFill>
              <a:srgbClr val="EF7521"/>
            </a:solidFill>
            <a:prstDash val="dot"/>
            <a:round/>
            <a:headEnd type="none" w="sm" len="sm"/>
            <a:tailEnd type="none" w="sm" len="sm"/>
          </a:ln>
        </p:spPr>
      </p:cxnSp>
      <p:cxnSp>
        <p:nvCxnSpPr>
          <p:cNvPr id="490" name="Google Shape;490;p59"/>
          <p:cNvCxnSpPr/>
          <p:nvPr/>
        </p:nvCxnSpPr>
        <p:spPr>
          <a:xfrm>
            <a:off x="123875" y="2975025"/>
            <a:ext cx="9030600" cy="0"/>
          </a:xfrm>
          <a:prstGeom prst="straightConnector1">
            <a:avLst/>
          </a:prstGeom>
          <a:noFill/>
          <a:ln w="9525" cap="flat" cmpd="sng">
            <a:solidFill>
              <a:srgbClr val="EF7521"/>
            </a:solidFill>
            <a:prstDash val="dot"/>
            <a:round/>
            <a:headEnd type="none" w="sm" len="sm"/>
            <a:tailEnd type="none" w="sm" len="sm"/>
          </a:ln>
        </p:spPr>
      </p:cxnSp>
      <p:cxnSp>
        <p:nvCxnSpPr>
          <p:cNvPr id="491" name="Google Shape;491;p59" descr="&quot;&quot;"/>
          <p:cNvCxnSpPr/>
          <p:nvPr/>
        </p:nvCxnSpPr>
        <p:spPr>
          <a:xfrm>
            <a:off x="77250" y="575100"/>
            <a:ext cx="8989500" cy="0"/>
          </a:xfrm>
          <a:prstGeom prst="straightConnector1">
            <a:avLst/>
          </a:prstGeom>
          <a:noFill/>
          <a:ln w="9525" cap="flat" cmpd="sng">
            <a:solidFill>
              <a:srgbClr val="EF7521"/>
            </a:solidFill>
            <a:prstDash val="dot"/>
            <a:round/>
            <a:headEnd type="none" w="sm" len="sm"/>
            <a:tailEnd type="none" w="sm" len="sm"/>
          </a:ln>
        </p:spPr>
      </p:cxnSp>
      <p:pic>
        <p:nvPicPr>
          <p:cNvPr id="492" name="Google Shape;492;p5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93" name="Google Shape;493;p59"/>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4" name="Google Shape;494;p59"/>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
        <p:nvSpPr>
          <p:cNvPr id="495" name="Google Shape;495;p59"/>
          <p:cNvSpPr txBox="1"/>
          <p:nvPr/>
        </p:nvSpPr>
        <p:spPr>
          <a:xfrm>
            <a:off x="184775" y="109700"/>
            <a:ext cx="6488100" cy="40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496" name="Google Shape;496;p59"/>
          <p:cNvSpPr txBox="1">
            <a:spLocks noGrp="1"/>
          </p:cNvSpPr>
          <p:nvPr>
            <p:ph type="title"/>
          </p:nvPr>
        </p:nvSpPr>
        <p:spPr>
          <a:xfrm>
            <a:off x="311700" y="105100"/>
            <a:ext cx="8242500" cy="4701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497"/>
        <p:cNvGrpSpPr/>
        <p:nvPr/>
      </p:nvGrpSpPr>
      <p:grpSpPr>
        <a:xfrm>
          <a:off x="0" y="0"/>
          <a:ext cx="0" cy="0"/>
          <a:chOff x="0" y="0"/>
          <a:chExt cx="0" cy="0"/>
        </a:xfrm>
      </p:grpSpPr>
      <p:pic>
        <p:nvPicPr>
          <p:cNvPr id="498" name="Google Shape;498;p6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499" name="Google Shape;499;p6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00" name="Google Shape;500;p60"/>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1" name="Google Shape;501;p60"/>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
        <p:nvSpPr>
          <p:cNvPr id="502" name="Google Shape;502;p60"/>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81" name="Google Shape;81;p7"/>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 name="Google Shape;82;p7"/>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83"/>
        <p:cNvGrpSpPr/>
        <p:nvPr/>
      </p:nvGrpSpPr>
      <p:grpSpPr>
        <a:xfrm>
          <a:off x="0" y="0"/>
          <a:ext cx="0" cy="0"/>
          <a:chOff x="0" y="0"/>
          <a:chExt cx="0" cy="0"/>
        </a:xfrm>
      </p:grpSpPr>
      <p:pic>
        <p:nvPicPr>
          <p:cNvPr id="84" name="Google Shape;84;p8" title="54777099155_b0ccbcd919_c.jpg"/>
          <p:cNvPicPr preferRelativeResize="0"/>
          <p:nvPr/>
        </p:nvPicPr>
        <p:blipFill rotWithShape="1">
          <a:blip r:embed="rId2">
            <a:alphaModFix/>
          </a:blip>
          <a:srcRect l="5099" t="13229" r="640" b="7549"/>
          <a:stretch/>
        </p:blipFill>
        <p:spPr>
          <a:xfrm>
            <a:off x="0" y="0"/>
            <a:ext cx="9174476" cy="5143501"/>
          </a:xfrm>
          <a:prstGeom prst="rect">
            <a:avLst/>
          </a:prstGeom>
          <a:noFill/>
          <a:ln>
            <a:noFill/>
          </a:ln>
        </p:spPr>
      </p:pic>
      <p:sp>
        <p:nvSpPr>
          <p:cNvPr id="85" name="Google Shape;85;p8"/>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86" name="Google Shape;86;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7" name="Google Shape;87;p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88" name="Google Shape;88;p8"/>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9" name="Google Shape;89;p8"/>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90"/>
        <p:cNvGrpSpPr/>
        <p:nvPr/>
      </p:nvGrpSpPr>
      <p:grpSpPr>
        <a:xfrm>
          <a:off x="0" y="0"/>
          <a:ext cx="0" cy="0"/>
          <a:chOff x="0" y="0"/>
          <a:chExt cx="0" cy="0"/>
        </a:xfrm>
      </p:grpSpPr>
      <p:pic>
        <p:nvPicPr>
          <p:cNvPr id="91" name="Google Shape;91;p9" title="54383208339_315d54bf2b_c.jpg"/>
          <p:cNvPicPr preferRelativeResize="0"/>
          <p:nvPr/>
        </p:nvPicPr>
        <p:blipFill rotWithShape="1">
          <a:blip r:embed="rId2">
            <a:alphaModFix/>
          </a:blip>
          <a:srcRect l="1752" t="10852" r="4553" b="9989"/>
          <a:stretch/>
        </p:blipFill>
        <p:spPr>
          <a:xfrm>
            <a:off x="0" y="0"/>
            <a:ext cx="9169676" cy="5219700"/>
          </a:xfrm>
          <a:prstGeom prst="rect">
            <a:avLst/>
          </a:prstGeom>
          <a:noFill/>
          <a:ln>
            <a:noFill/>
          </a:ln>
        </p:spPr>
      </p:pic>
      <p:sp>
        <p:nvSpPr>
          <p:cNvPr id="92" name="Google Shape;92;p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93" name="Google Shape;93;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4" name="Google Shape;94;p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95" name="Google Shape;95;p9"/>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6" name="Google Shape;96;p9"/>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97"/>
        <p:cNvGrpSpPr/>
        <p:nvPr/>
      </p:nvGrpSpPr>
      <p:grpSpPr>
        <a:xfrm>
          <a:off x="0" y="0"/>
          <a:ext cx="0" cy="0"/>
          <a:chOff x="0" y="0"/>
          <a:chExt cx="0" cy="0"/>
        </a:xfrm>
      </p:grpSpPr>
      <p:pic>
        <p:nvPicPr>
          <p:cNvPr id="98" name="Google Shape;98;p10" title="54776770821_3a1f9b089e_c.jpg"/>
          <p:cNvPicPr preferRelativeResize="0"/>
          <p:nvPr/>
        </p:nvPicPr>
        <p:blipFill rotWithShape="1">
          <a:blip r:embed="rId2">
            <a:alphaModFix/>
          </a:blip>
          <a:srcRect t="15718"/>
          <a:stretch/>
        </p:blipFill>
        <p:spPr>
          <a:xfrm>
            <a:off x="-8502" y="-20175"/>
            <a:ext cx="9184449" cy="5163675"/>
          </a:xfrm>
          <a:prstGeom prst="rect">
            <a:avLst/>
          </a:prstGeom>
          <a:noFill/>
          <a:ln>
            <a:noFill/>
          </a:ln>
        </p:spPr>
      </p:pic>
      <p:sp>
        <p:nvSpPr>
          <p:cNvPr id="99" name="Google Shape;99;p1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00" name="Google Shape;100;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1" name="Google Shape;101;p10"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102" name="Google Shape;102;p10"/>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3" name="Google Shape;103;p10"/>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54"/>
        <p:cNvGrpSpPr/>
        <p:nvPr/>
      </p:nvGrpSpPr>
      <p:grpSpPr>
        <a:xfrm>
          <a:off x="0" y="0"/>
          <a:ext cx="0" cy="0"/>
          <a:chOff x="0" y="0"/>
          <a:chExt cx="0" cy="0"/>
        </a:xfrm>
      </p:grpSpPr>
      <p:sp>
        <p:nvSpPr>
          <p:cNvPr id="255" name="Google Shape;255;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56" name="Google Shape;256;p3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hyperlink" Target="https://www.cde.state.co.us/assessment/panext_createsamplestudents"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hyperlink" Target="https://coassessments.com/assessment-mananagement-system/" TargetMode="External"/><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image" Target="../media/image38.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hyperlink" Target="https://www.cde.state.co.us/assessment/parentexcusalcoding" TargetMode="External"/><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hyperlink" Target="https://support.assessment.pearson.com/PAsup/setup/manage-students/edit-a-student-record" TargetMode="External"/><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36.xml.rels><?xml version="1.0" encoding="UTF-8" standalone="yes"?>
<Relationships xmlns="http://schemas.openxmlformats.org/package/2006/relationships"><Relationship Id="rId3" Type="http://schemas.openxmlformats.org/officeDocument/2006/relationships/hyperlink" Target="https://support.microsoft.com/en-us/office/create-a-pivottable-to-analyze-worksheet-data-a9a84538-bfe9-40a9-a8e9-f99134456576" TargetMode="External"/><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6.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45.xml"/><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45.xml"/><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3" Type="http://schemas.openxmlformats.org/officeDocument/2006/relationships/hyperlink" Target="https://coassessments.com/assessment-mananagement-system/" TargetMode="External"/><Relationship Id="rId2" Type="http://schemas.openxmlformats.org/officeDocument/2006/relationships/notesSlide" Target="../notesSlides/notesSlide45.xml"/><Relationship Id="rId1" Type="http://schemas.openxmlformats.org/officeDocument/2006/relationships/slideLayout" Target="../slideLayouts/slideLayout17.xml"/><Relationship Id="rId4" Type="http://schemas.openxmlformats.org/officeDocument/2006/relationships/hyperlink" Target="https://www.cde.state.co.us/accountability/sbdaccountabilityfactshee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hyperlink" Target="https://co.pearsonaccessnext.com/" TargetMode="External"/><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4" name="Rectangle 3">
            <a:extLst>
              <a:ext uri="{FF2B5EF4-FFF2-40B4-BE49-F238E27FC236}">
                <a16:creationId xmlns:a16="http://schemas.microsoft.com/office/drawing/2014/main" id="{48DCB996-5EB4-1742-D5F4-5755D6C29DCE}"/>
              </a:ext>
              <a:ext uri="{C183D7F6-B498-43B3-948B-1728B52AA6E4}">
                <adec:decorative xmlns:adec="http://schemas.microsoft.com/office/drawing/2017/decorative" val="1"/>
              </a:ext>
            </a:extLst>
          </p:cNvPr>
          <p:cNvSpPr/>
          <p:nvPr/>
        </p:nvSpPr>
        <p:spPr>
          <a:xfrm>
            <a:off x="5886775" y="0"/>
            <a:ext cx="3257225" cy="4329953"/>
          </a:xfrm>
          <a:prstGeom prst="rect">
            <a:avLst/>
          </a:prstGeom>
          <a:solidFill>
            <a:srgbClr val="488BC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7" name="Google Shape;507;p61"/>
          <p:cNvSpPr txBox="1">
            <a:spLocks noGrp="1"/>
          </p:cNvSpPr>
          <p:nvPr>
            <p:ph type="title" idx="3"/>
          </p:nvPr>
        </p:nvSpPr>
        <p:spPr>
          <a:xfrm>
            <a:off x="108475" y="2892800"/>
            <a:ext cx="5778300" cy="1322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2400" b="1"/>
              <a:t>CMAS Student Biographical Data Review</a:t>
            </a:r>
            <a:endParaRPr sz="2400" b="1"/>
          </a:p>
          <a:p>
            <a:pPr marL="0" lvl="0" indent="0" algn="ctr" rtl="0">
              <a:spcBef>
                <a:spcPts val="0"/>
              </a:spcBef>
              <a:spcAft>
                <a:spcPts val="0"/>
              </a:spcAft>
              <a:buNone/>
            </a:pPr>
            <a:r>
              <a:rPr lang="en" sz="2000" i="1"/>
              <a:t>Date</a:t>
            </a:r>
            <a:endParaRPr sz="2000" i="1"/>
          </a:p>
          <a:p>
            <a:pPr marL="0" lvl="0" indent="0" algn="ctr" rtl="0">
              <a:spcBef>
                <a:spcPts val="1000"/>
              </a:spcBef>
              <a:spcAft>
                <a:spcPts val="0"/>
              </a:spcAft>
              <a:buNone/>
            </a:pPr>
            <a:r>
              <a:rPr lang="en" sz="1700"/>
              <a:t>Presenter: Director of Assessment Data and Psychometrics, Jasmine Carey</a:t>
            </a:r>
            <a:endParaRPr sz="1700"/>
          </a:p>
        </p:txBody>
      </p:sp>
      <p:pic>
        <p:nvPicPr>
          <p:cNvPr id="6" name="Picture 5" descr="CMAS Logo with Colorado Tests for Colorado Teachers">
            <a:extLst>
              <a:ext uri="{FF2B5EF4-FFF2-40B4-BE49-F238E27FC236}">
                <a16:creationId xmlns:a16="http://schemas.microsoft.com/office/drawing/2014/main" id="{5FF57F64-21A1-FCCC-E1D5-1E13A48B4425}"/>
              </a:ext>
            </a:extLst>
          </p:cNvPr>
          <p:cNvPicPr>
            <a:picLocks noChangeAspect="1"/>
          </p:cNvPicPr>
          <p:nvPr/>
        </p:nvPicPr>
        <p:blipFill>
          <a:blip r:embed="rId3"/>
          <a:stretch>
            <a:fillRect/>
          </a:stretch>
        </p:blipFill>
        <p:spPr>
          <a:xfrm>
            <a:off x="5727903" y="687723"/>
            <a:ext cx="3690512" cy="288919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72"/>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Follow along with the training</a:t>
            </a:r>
            <a:endParaRPr/>
          </a:p>
        </p:txBody>
      </p:sp>
      <p:sp>
        <p:nvSpPr>
          <p:cNvPr id="579" name="Google Shape;579;p72"/>
          <p:cNvSpPr txBox="1">
            <a:spLocks noGrp="1"/>
          </p:cNvSpPr>
          <p:nvPr>
            <p:ph type="body" idx="1"/>
          </p:nvPr>
        </p:nvSpPr>
        <p:spPr>
          <a:xfrm>
            <a:off x="311700" y="1152475"/>
            <a:ext cx="45042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You can use the Colorado Training site to access a version of PAN where you can practice downloading and uploading files and editing records without impacting your real data. The screenshots in this training are from the real site, but the functionality is the same</a:t>
            </a:r>
            <a:endParaRPr/>
          </a:p>
          <a:p>
            <a:pPr marL="0" lvl="0" indent="0" algn="l" rtl="0">
              <a:spcBef>
                <a:spcPts val="0"/>
              </a:spcBef>
              <a:spcAft>
                <a:spcPts val="0"/>
              </a:spcAft>
              <a:buNone/>
            </a:pPr>
            <a:endParaRPr/>
          </a:p>
          <a:p>
            <a:pPr marL="0" lvl="0" indent="0" algn="l" rtl="0">
              <a:spcBef>
                <a:spcPts val="0"/>
              </a:spcBef>
              <a:spcAft>
                <a:spcPts val="0"/>
              </a:spcAft>
              <a:buNone/>
            </a:pPr>
            <a:r>
              <a:rPr lang="en"/>
              <a:t>If no one in your district has used the site yet you can use </a:t>
            </a:r>
            <a:r>
              <a:rPr lang="en" u="sng">
                <a:solidFill>
                  <a:schemeClr val="hlink"/>
                </a:solidFill>
                <a:hlinkClick r:id="rId3"/>
              </a:rPr>
              <a:t>this guide</a:t>
            </a:r>
            <a:r>
              <a:rPr lang="en"/>
              <a:t> to generate test data to use to practice downloading and uploading files</a:t>
            </a:r>
            <a:endParaRPr/>
          </a:p>
        </p:txBody>
      </p:sp>
      <p:pic>
        <p:nvPicPr>
          <p:cNvPr id="580" name="Google Shape;580;p72" descr="Drop down options with Colorado Training selected"/>
          <p:cNvPicPr preferRelativeResize="0"/>
          <p:nvPr/>
        </p:nvPicPr>
        <p:blipFill>
          <a:blip r:embed="rId4">
            <a:alphaModFix/>
          </a:blip>
          <a:stretch>
            <a:fillRect/>
          </a:stretch>
        </p:blipFill>
        <p:spPr>
          <a:xfrm>
            <a:off x="4704050" y="952475"/>
            <a:ext cx="4332225" cy="893150"/>
          </a:xfrm>
          <a:prstGeom prst="rect">
            <a:avLst/>
          </a:prstGeom>
          <a:noFill/>
          <a:ln>
            <a:noFill/>
          </a:ln>
        </p:spPr>
      </p:pic>
      <p:pic>
        <p:nvPicPr>
          <p:cNvPr id="581" name="Google Shape;581;p72" descr="Navigation dropdown under Students with Generate Sample Students box checked"/>
          <p:cNvPicPr preferRelativeResize="0"/>
          <p:nvPr/>
        </p:nvPicPr>
        <p:blipFill>
          <a:blip r:embed="rId5">
            <a:alphaModFix/>
          </a:blip>
          <a:stretch>
            <a:fillRect/>
          </a:stretch>
        </p:blipFill>
        <p:spPr>
          <a:xfrm>
            <a:off x="4968300" y="1722150"/>
            <a:ext cx="2134725" cy="3202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73"/>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Navigating in PAN - Administration</a:t>
            </a:r>
            <a:endParaRPr/>
          </a:p>
        </p:txBody>
      </p:sp>
      <p:sp>
        <p:nvSpPr>
          <p:cNvPr id="587" name="Google Shape;587;p73"/>
          <p:cNvSpPr txBox="1">
            <a:spLocks noGrp="1"/>
          </p:cNvSpPr>
          <p:nvPr>
            <p:ph type="body" idx="1"/>
          </p:nvPr>
        </p:nvSpPr>
        <p:spPr>
          <a:xfrm>
            <a:off x="311700" y="1143575"/>
            <a:ext cx="7730700" cy="6486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600"/>
              <a:buNone/>
            </a:pPr>
            <a:r>
              <a:rPr lang="en"/>
              <a:t>Check that you are in the correct administration in the top right of the screen:</a:t>
            </a:r>
            <a:endParaRPr/>
          </a:p>
        </p:txBody>
      </p:sp>
      <p:sp>
        <p:nvSpPr>
          <p:cNvPr id="589" name="Google Shape;589;p73"/>
          <p:cNvSpPr txBox="1"/>
          <p:nvPr/>
        </p:nvSpPr>
        <p:spPr>
          <a:xfrm>
            <a:off x="784875" y="1836700"/>
            <a:ext cx="3408300" cy="244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rPr>
              <a:t>CMAS and CoAlt are separate administrations and need to be reviewed in separate files</a:t>
            </a:r>
            <a:endParaRPr sz="1800">
              <a:solidFill>
                <a:schemeClr val="dk2"/>
              </a:solidFill>
            </a:endParaRPr>
          </a:p>
        </p:txBody>
      </p:sp>
      <p:pic>
        <p:nvPicPr>
          <p:cNvPr id="588" name="Google Shape;588;p73" descr="Colorado administration breadcrumbs and dropdown menu options"/>
          <p:cNvPicPr preferRelativeResize="0"/>
          <p:nvPr/>
        </p:nvPicPr>
        <p:blipFill>
          <a:blip r:embed="rId3">
            <a:alphaModFix/>
          </a:blip>
          <a:stretch>
            <a:fillRect/>
          </a:stretch>
        </p:blipFill>
        <p:spPr>
          <a:xfrm>
            <a:off x="4771523" y="1655850"/>
            <a:ext cx="4249651" cy="2282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74"/>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Downloading a Student Test Update file</a:t>
            </a:r>
            <a:endParaRPr/>
          </a:p>
        </p:txBody>
      </p:sp>
      <p:pic>
        <p:nvPicPr>
          <p:cNvPr id="595" name="Google Shape;595;p74" descr="Pearson access next navigation menu with Setup expanded"/>
          <p:cNvPicPr preferRelativeResize="0"/>
          <p:nvPr/>
        </p:nvPicPr>
        <p:blipFill>
          <a:blip r:embed="rId3">
            <a:alphaModFix/>
          </a:blip>
          <a:stretch>
            <a:fillRect/>
          </a:stretch>
        </p:blipFill>
        <p:spPr>
          <a:xfrm>
            <a:off x="134575" y="1000388"/>
            <a:ext cx="3062000" cy="2146025"/>
          </a:xfrm>
          <a:prstGeom prst="rect">
            <a:avLst/>
          </a:prstGeom>
          <a:noFill/>
          <a:ln>
            <a:noFill/>
          </a:ln>
        </p:spPr>
      </p:pic>
      <p:pic>
        <p:nvPicPr>
          <p:cNvPr id="596" name="Google Shape;596;p74" descr="Import Export Data tasks page with Import Export Data dropdown selected"/>
          <p:cNvPicPr preferRelativeResize="0"/>
          <p:nvPr/>
        </p:nvPicPr>
        <p:blipFill>
          <a:blip r:embed="rId4">
            <a:alphaModFix/>
          </a:blip>
          <a:stretch>
            <a:fillRect/>
          </a:stretch>
        </p:blipFill>
        <p:spPr>
          <a:xfrm>
            <a:off x="252175" y="1452650"/>
            <a:ext cx="2828575" cy="1985850"/>
          </a:xfrm>
          <a:prstGeom prst="rect">
            <a:avLst/>
          </a:prstGeom>
          <a:noFill/>
          <a:ln>
            <a:noFill/>
          </a:ln>
        </p:spPr>
      </p:pic>
      <p:pic>
        <p:nvPicPr>
          <p:cNvPr id="597" name="Google Shape;597;p74" descr="Import/Export data page with Import/Export Data selected from the Select Tasks dropdown menu"/>
          <p:cNvPicPr preferRelativeResize="0"/>
          <p:nvPr/>
        </p:nvPicPr>
        <p:blipFill>
          <a:blip r:embed="rId5">
            <a:alphaModFix/>
          </a:blip>
          <a:stretch>
            <a:fillRect/>
          </a:stretch>
        </p:blipFill>
        <p:spPr>
          <a:xfrm>
            <a:off x="3268750" y="958449"/>
            <a:ext cx="4608450" cy="1512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75"/>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Downloading a Student Test Update file - File options</a:t>
            </a:r>
            <a:endParaRPr/>
          </a:p>
        </p:txBody>
      </p:sp>
      <p:pic>
        <p:nvPicPr>
          <p:cNvPr id="603" name="Google Shape;603;p75" descr="Shows the import/export data page with menu options as described in the text"/>
          <p:cNvPicPr preferRelativeResize="0"/>
          <p:nvPr/>
        </p:nvPicPr>
        <p:blipFill>
          <a:blip r:embed="rId3">
            <a:alphaModFix/>
          </a:blip>
          <a:stretch>
            <a:fillRect/>
          </a:stretch>
        </p:blipFill>
        <p:spPr>
          <a:xfrm>
            <a:off x="1038975" y="1026925"/>
            <a:ext cx="1934975" cy="3733975"/>
          </a:xfrm>
          <a:prstGeom prst="rect">
            <a:avLst/>
          </a:prstGeom>
          <a:noFill/>
          <a:ln>
            <a:noFill/>
          </a:ln>
        </p:spPr>
      </p:pic>
      <p:sp>
        <p:nvSpPr>
          <p:cNvPr id="604" name="Google Shape;604;p75"/>
          <p:cNvSpPr txBox="1"/>
          <p:nvPr/>
        </p:nvSpPr>
        <p:spPr>
          <a:xfrm>
            <a:off x="2626925" y="1026925"/>
            <a:ext cx="5891100" cy="30255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1200"/>
              </a:spcBef>
              <a:spcAft>
                <a:spcPts val="0"/>
              </a:spcAft>
              <a:buNone/>
            </a:pPr>
            <a:r>
              <a:rPr lang="en" sz="1200">
                <a:solidFill>
                  <a:schemeClr val="dk1"/>
                </a:solidFill>
                <a:latin typeface="Roboto"/>
                <a:ea typeface="Roboto"/>
                <a:cs typeface="Roboto"/>
                <a:sym typeface="Roboto"/>
              </a:rPr>
              <a:t>Select parameters on which to run the file export, then select </a:t>
            </a:r>
            <a:r>
              <a:rPr lang="en" sz="1200" b="1">
                <a:solidFill>
                  <a:schemeClr val="dk1"/>
                </a:solidFill>
                <a:latin typeface="Roboto"/>
                <a:ea typeface="Roboto"/>
                <a:cs typeface="Roboto"/>
                <a:sym typeface="Roboto"/>
              </a:rPr>
              <a:t>Process</a:t>
            </a:r>
            <a:r>
              <a:rPr lang="en" sz="1200">
                <a:solidFill>
                  <a:schemeClr val="dk1"/>
                </a:solidFill>
                <a:latin typeface="Roboto"/>
                <a:ea typeface="Roboto"/>
                <a:cs typeface="Roboto"/>
                <a:sym typeface="Roboto"/>
              </a:rPr>
              <a:t>.</a:t>
            </a:r>
            <a:endParaRPr sz="1200">
              <a:solidFill>
                <a:schemeClr val="dk1"/>
              </a:solidFill>
              <a:latin typeface="Roboto"/>
              <a:ea typeface="Roboto"/>
              <a:cs typeface="Roboto"/>
              <a:sym typeface="Roboto"/>
            </a:endParaRPr>
          </a:p>
          <a:p>
            <a:pPr marL="914400" lvl="1" indent="-304800" algn="l" rtl="0">
              <a:lnSpc>
                <a:spcPct val="115000"/>
              </a:lnSpc>
              <a:spcBef>
                <a:spcPts val="1200"/>
              </a:spcBef>
              <a:spcAft>
                <a:spcPts val="0"/>
              </a:spcAft>
              <a:buClr>
                <a:schemeClr val="dk1"/>
              </a:buClr>
              <a:buSzPts val="1200"/>
              <a:buFont typeface="Calibri"/>
              <a:buAutoNum type="alphaLcPeriod"/>
            </a:pPr>
            <a:r>
              <a:rPr lang="en" sz="1200" b="1">
                <a:solidFill>
                  <a:schemeClr val="dk1"/>
                </a:solidFill>
                <a:latin typeface="Roboto"/>
                <a:ea typeface="Roboto"/>
                <a:cs typeface="Roboto"/>
                <a:sym typeface="Roboto"/>
              </a:rPr>
              <a:t>File Layout Type</a:t>
            </a:r>
            <a:r>
              <a:rPr lang="en" sz="1200">
                <a:solidFill>
                  <a:schemeClr val="dk1"/>
                </a:solidFill>
                <a:latin typeface="Roboto"/>
                <a:ea typeface="Roboto"/>
                <a:cs typeface="Roboto"/>
                <a:sym typeface="Roboto"/>
              </a:rPr>
              <a:t> – options are CSV and fixed – CSV is recommended if no option is preferred</a:t>
            </a:r>
            <a:endParaRPr sz="120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Calibri"/>
              <a:buAutoNum type="alphaLcPeriod"/>
            </a:pPr>
            <a:r>
              <a:rPr lang="en" sz="1200" b="1">
                <a:solidFill>
                  <a:schemeClr val="dk1"/>
                </a:solidFill>
                <a:latin typeface="Roboto"/>
                <a:ea typeface="Roboto"/>
                <a:cs typeface="Roboto"/>
                <a:sym typeface="Roboto"/>
              </a:rPr>
              <a:t>Grade Level When Assessed</a:t>
            </a:r>
            <a:r>
              <a:rPr lang="en" sz="1200">
                <a:solidFill>
                  <a:schemeClr val="dk1"/>
                </a:solidFill>
                <a:latin typeface="Roboto"/>
                <a:ea typeface="Roboto"/>
                <a:cs typeface="Roboto"/>
                <a:sym typeface="Roboto"/>
              </a:rPr>
              <a:t> – options are third, fourth, fifth, sixth, seventh, eighth, and eleventh grades – leave blank (default) to export all grade levels</a:t>
            </a:r>
            <a:endParaRPr sz="120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Calibri"/>
              <a:buAutoNum type="alphaLcPeriod"/>
            </a:pPr>
            <a:r>
              <a:rPr lang="en" sz="1200" b="1">
                <a:solidFill>
                  <a:schemeClr val="dk1"/>
                </a:solidFill>
                <a:latin typeface="Roboto"/>
                <a:ea typeface="Roboto"/>
                <a:cs typeface="Roboto"/>
                <a:sym typeface="Roboto"/>
              </a:rPr>
              <a:t>Subject</a:t>
            </a:r>
            <a:r>
              <a:rPr lang="en" sz="1200">
                <a:solidFill>
                  <a:schemeClr val="dk1"/>
                </a:solidFill>
                <a:latin typeface="Roboto"/>
                <a:ea typeface="Roboto"/>
                <a:cs typeface="Roboto"/>
                <a:sym typeface="Roboto"/>
              </a:rPr>
              <a:t> – options are CSLA, ELA, math, science, and social studies (CoAlt - only science and social studies) – leave blank (default) to export all content area assessments</a:t>
            </a:r>
            <a:endParaRPr sz="1200">
              <a:solidFill>
                <a:schemeClr val="dk1"/>
              </a:solidFill>
              <a:latin typeface="Roboto"/>
              <a:ea typeface="Roboto"/>
              <a:cs typeface="Roboto"/>
              <a:sym typeface="Roboto"/>
            </a:endParaRPr>
          </a:p>
          <a:p>
            <a:pPr marL="914400" lvl="1" indent="-304800" algn="l" rtl="0">
              <a:lnSpc>
                <a:spcPct val="115000"/>
              </a:lnSpc>
              <a:spcBef>
                <a:spcPts val="0"/>
              </a:spcBef>
              <a:spcAft>
                <a:spcPts val="0"/>
              </a:spcAft>
              <a:buClr>
                <a:schemeClr val="dk1"/>
              </a:buClr>
              <a:buSzPts val="1200"/>
              <a:buFont typeface="Roboto"/>
              <a:buAutoNum type="alphaLcPeriod"/>
            </a:pPr>
            <a:r>
              <a:rPr lang="en" sz="1200">
                <a:solidFill>
                  <a:schemeClr val="dk1"/>
                </a:solidFill>
                <a:latin typeface="Roboto"/>
                <a:ea typeface="Roboto"/>
                <a:cs typeface="Roboto"/>
                <a:sym typeface="Roboto"/>
              </a:rPr>
              <a:t>Test status inclusions – select all boxes to include attempts, test assignments, and tests in progress or limit to the records of interest</a:t>
            </a:r>
            <a:endParaRPr sz="1200">
              <a:solidFill>
                <a:schemeClr val="dk1"/>
              </a:solidFill>
              <a:latin typeface="Roboto"/>
              <a:ea typeface="Roboto"/>
              <a:cs typeface="Roboto"/>
              <a:sym typeface="Roboto"/>
            </a:endParaRPr>
          </a:p>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76"/>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2000"/>
              <a:buFont typeface="Arial"/>
              <a:buNone/>
            </a:pPr>
            <a:r>
              <a:rPr lang="en"/>
              <a:t>Downloading a Student Test Update file - Generating the file</a:t>
            </a:r>
            <a:endParaRPr/>
          </a:p>
        </p:txBody>
      </p:sp>
      <p:sp>
        <p:nvSpPr>
          <p:cNvPr id="610" name="Google Shape;610;p76"/>
          <p:cNvSpPr txBox="1">
            <a:spLocks noGrp="1"/>
          </p:cNvSpPr>
          <p:nvPr>
            <p:ph type="body" idx="1"/>
          </p:nvPr>
        </p:nvSpPr>
        <p:spPr>
          <a:xfrm>
            <a:off x="311700" y="1152475"/>
            <a:ext cx="36057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a:t>You can use the refresh button to check the status or log out and wait for an email when the file is finished processing</a:t>
            </a:r>
            <a:endParaRPr/>
          </a:p>
          <a:p>
            <a:pPr marL="0" lvl="0" indent="0" algn="l" rtl="0">
              <a:lnSpc>
                <a:spcPct val="115000"/>
              </a:lnSpc>
              <a:spcBef>
                <a:spcPts val="1200"/>
              </a:spcBef>
              <a:spcAft>
                <a:spcPts val="1200"/>
              </a:spcAft>
              <a:buSzPts val="1600"/>
              <a:buNone/>
            </a:pPr>
            <a:r>
              <a:rPr lang="en"/>
              <a:t>Once the file is complete select Download File to save it locally for editing</a:t>
            </a:r>
            <a:endParaRPr/>
          </a:p>
        </p:txBody>
      </p:sp>
      <p:pic>
        <p:nvPicPr>
          <p:cNvPr id="611" name="Google Shape;611;p76" descr="An image of a screen as described in step 6."/>
          <p:cNvPicPr preferRelativeResize="0"/>
          <p:nvPr/>
        </p:nvPicPr>
        <p:blipFill>
          <a:blip r:embed="rId3">
            <a:alphaModFix/>
          </a:blip>
          <a:stretch>
            <a:fillRect/>
          </a:stretch>
        </p:blipFill>
        <p:spPr>
          <a:xfrm>
            <a:off x="4638675" y="1152475"/>
            <a:ext cx="4505325" cy="1276350"/>
          </a:xfrm>
          <a:prstGeom prst="rect">
            <a:avLst/>
          </a:prstGeom>
          <a:noFill/>
          <a:ln>
            <a:noFill/>
          </a:ln>
        </p:spPr>
      </p:pic>
      <p:pic>
        <p:nvPicPr>
          <p:cNvPr id="612" name="Google Shape;612;p76" descr="An image of the file information screen as described in step 7."/>
          <p:cNvPicPr preferRelativeResize="0"/>
          <p:nvPr/>
        </p:nvPicPr>
        <p:blipFill>
          <a:blip r:embed="rId4">
            <a:alphaModFix/>
          </a:blip>
          <a:stretch>
            <a:fillRect/>
          </a:stretch>
        </p:blipFill>
        <p:spPr>
          <a:xfrm>
            <a:off x="4638675" y="2428825"/>
            <a:ext cx="3095625" cy="23526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77"/>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Check In</a:t>
            </a:r>
            <a:endParaRPr/>
          </a:p>
        </p:txBody>
      </p:sp>
      <p:sp>
        <p:nvSpPr>
          <p:cNvPr id="618" name="Google Shape;618;p77"/>
          <p:cNvSpPr txBox="1">
            <a:spLocks noGrp="1"/>
          </p:cNvSpPr>
          <p:nvPr>
            <p:ph type="body" idx="1"/>
          </p:nvPr>
        </p:nvSpPr>
        <p:spPr>
          <a:xfrm>
            <a:off x="311700" y="1152475"/>
            <a:ext cx="43530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AutoNum type="arabicPeriod"/>
            </a:pPr>
            <a:r>
              <a:rPr lang="en"/>
              <a:t>Was everyone able to get logged in?</a:t>
            </a:r>
            <a:endParaRPr/>
          </a:p>
          <a:p>
            <a:pPr marL="457200" lvl="0" indent="-330200" algn="l" rtl="0">
              <a:spcBef>
                <a:spcPts val="0"/>
              </a:spcBef>
              <a:spcAft>
                <a:spcPts val="0"/>
              </a:spcAft>
              <a:buSzPts val="1600"/>
              <a:buAutoNum type="arabicPeriod"/>
            </a:pPr>
            <a:r>
              <a:rPr lang="en"/>
              <a:t>Questions about the process so far?</a:t>
            </a:r>
            <a:endParaRPr/>
          </a:p>
        </p:txBody>
      </p:sp>
      <p:pic>
        <p:nvPicPr>
          <p:cNvPr id="619" name="Google Shape;619;p77" descr="a cartoon penguin with a question mark above it (Provided by Tenor)"/>
          <p:cNvPicPr preferRelativeResize="0"/>
          <p:nvPr/>
        </p:nvPicPr>
        <p:blipFill>
          <a:blip r:embed="rId3">
            <a:alphaModFix/>
          </a:blip>
          <a:stretch>
            <a:fillRect/>
          </a:stretch>
        </p:blipFill>
        <p:spPr>
          <a:xfrm>
            <a:off x="5077125" y="1152475"/>
            <a:ext cx="2884550" cy="28845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7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spcBef>
                <a:spcPts val="0"/>
              </a:spcBef>
              <a:spcAft>
                <a:spcPts val="0"/>
              </a:spcAft>
              <a:buSzPts val="2800"/>
              <a:buNone/>
            </a:pPr>
            <a:r>
              <a:rPr lang="en"/>
              <a:t>The Student Test Update File Layout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79"/>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Accessing the STU file layout</a:t>
            </a:r>
            <a:endParaRPr/>
          </a:p>
        </p:txBody>
      </p:sp>
      <p:sp>
        <p:nvSpPr>
          <p:cNvPr id="630" name="Google Shape;630;p79"/>
          <p:cNvSpPr txBox="1">
            <a:spLocks noGrp="1"/>
          </p:cNvSpPr>
          <p:nvPr>
            <p:ph type="body" idx="1"/>
          </p:nvPr>
        </p:nvSpPr>
        <p:spPr>
          <a:xfrm>
            <a:off x="311700" y="1152475"/>
            <a:ext cx="37656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sz="1500"/>
              <a:t>File layouts are posted on the Pearson Colorado Resources page under Administration &gt; Assessment Management System</a:t>
            </a:r>
            <a:endParaRPr sz="1500"/>
          </a:p>
          <a:p>
            <a:pPr marL="0" lvl="0" indent="0" algn="l" rtl="0">
              <a:lnSpc>
                <a:spcPct val="115000"/>
              </a:lnSpc>
              <a:spcBef>
                <a:spcPts val="1200"/>
              </a:spcBef>
              <a:spcAft>
                <a:spcPts val="0"/>
              </a:spcAft>
              <a:buSzPts val="1600"/>
              <a:buNone/>
            </a:pPr>
            <a:r>
              <a:rPr lang="en" sz="1500" u="sng">
                <a:solidFill>
                  <a:schemeClr val="hlink"/>
                </a:solidFill>
                <a:hlinkClick r:id="rId3"/>
              </a:rPr>
              <a:t>https://coassessments.com/assessment-mananagement-system/</a:t>
            </a:r>
            <a:endParaRPr sz="1500"/>
          </a:p>
          <a:p>
            <a:pPr marL="0" lvl="0" indent="0" algn="l" rtl="0">
              <a:lnSpc>
                <a:spcPct val="115000"/>
              </a:lnSpc>
              <a:spcBef>
                <a:spcPts val="1200"/>
              </a:spcBef>
              <a:spcAft>
                <a:spcPts val="0"/>
              </a:spcAft>
              <a:buSzPts val="1600"/>
              <a:buNone/>
            </a:pPr>
            <a:r>
              <a:rPr lang="en" sz="1500"/>
              <a:t>Scroll to the bottom of the page to access the file layouts as well as a general user guide for Pan</a:t>
            </a:r>
            <a:endParaRPr sz="1500"/>
          </a:p>
          <a:p>
            <a:pPr marL="0" lvl="0" indent="0" algn="l" rtl="0">
              <a:lnSpc>
                <a:spcPct val="115000"/>
              </a:lnSpc>
              <a:spcBef>
                <a:spcPts val="1200"/>
              </a:spcBef>
              <a:spcAft>
                <a:spcPts val="1200"/>
              </a:spcAft>
              <a:buSzPts val="1600"/>
              <a:buNone/>
            </a:pPr>
            <a:endParaRPr/>
          </a:p>
        </p:txBody>
      </p:sp>
      <p:pic>
        <p:nvPicPr>
          <p:cNvPr id="631" name="Google Shape;631;p79" descr="Screen shot of the linked page showing the section with file layout links"/>
          <p:cNvPicPr preferRelativeResize="0"/>
          <p:nvPr/>
        </p:nvPicPr>
        <p:blipFill>
          <a:blip r:embed="rId4">
            <a:alphaModFix/>
          </a:blip>
          <a:stretch>
            <a:fillRect/>
          </a:stretch>
        </p:blipFill>
        <p:spPr>
          <a:xfrm>
            <a:off x="4127050" y="1006725"/>
            <a:ext cx="4880301" cy="324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80"/>
          <p:cNvSpPr txBox="1">
            <a:spLocks noGrp="1"/>
          </p:cNvSpPr>
          <p:nvPr>
            <p:ph type="title"/>
          </p:nvPr>
        </p:nvSpPr>
        <p:spPr>
          <a:xfrm>
            <a:off x="311700" y="1140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Walk through the STU Layout</a:t>
            </a:r>
            <a:endParaRPr/>
          </a:p>
        </p:txBody>
      </p:sp>
      <p:sp>
        <p:nvSpPr>
          <p:cNvPr id="637" name="Google Shape;637;p80"/>
          <p:cNvSpPr txBox="1">
            <a:spLocks noGrp="1"/>
          </p:cNvSpPr>
          <p:nvPr>
            <p:ph type="body" idx="1"/>
          </p:nvPr>
        </p:nvSpPr>
        <p:spPr>
          <a:xfrm>
            <a:off x="311700" y="1152475"/>
            <a:ext cx="77307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a:t>We now will go through the fields on the layout and highlight which ones are critical for the SBD review process</a:t>
            </a:r>
            <a:endParaRPr/>
          </a:p>
          <a:p>
            <a:pPr marL="0" lvl="0" indent="0" algn="l" rtl="0">
              <a:lnSpc>
                <a:spcPct val="115000"/>
              </a:lnSpc>
              <a:spcBef>
                <a:spcPts val="1200"/>
              </a:spcBef>
              <a:spcAft>
                <a:spcPts val="1200"/>
              </a:spcAft>
              <a:buSzPts val="1600"/>
              <a:buNone/>
            </a:pPr>
            <a:endParaRPr/>
          </a:p>
        </p:txBody>
      </p:sp>
      <p:pic>
        <p:nvPicPr>
          <p:cNvPr id="638" name="Google Shape;638;p8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606224" y="1833150"/>
            <a:ext cx="3313249" cy="24124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97635-44DE-751B-398C-F85DBC7321BC}"/>
              </a:ext>
            </a:extLst>
          </p:cNvPr>
          <p:cNvSpPr>
            <a:spLocks noGrp="1"/>
          </p:cNvSpPr>
          <p:nvPr>
            <p:ph type="title"/>
          </p:nvPr>
        </p:nvSpPr>
        <p:spPr/>
        <p:txBody>
          <a:bodyPr/>
          <a:lstStyle/>
          <a:p>
            <a:r>
              <a:rPr lang="en-US" dirty="0"/>
              <a:t>STU Layout Structure</a:t>
            </a:r>
          </a:p>
        </p:txBody>
      </p:sp>
      <p:sp>
        <p:nvSpPr>
          <p:cNvPr id="3" name="Text Placeholder 2">
            <a:extLst>
              <a:ext uri="{FF2B5EF4-FFF2-40B4-BE49-F238E27FC236}">
                <a16:creationId xmlns:a16="http://schemas.microsoft.com/office/drawing/2014/main" id="{4E091CA5-B2BC-C365-C455-EA25E2E591C6}"/>
              </a:ext>
            </a:extLst>
          </p:cNvPr>
          <p:cNvSpPr>
            <a:spLocks noGrp="1"/>
          </p:cNvSpPr>
          <p:nvPr>
            <p:ph type="body" idx="1"/>
          </p:nvPr>
        </p:nvSpPr>
        <p:spPr/>
        <p:txBody>
          <a:bodyPr/>
          <a:lstStyle/>
          <a:p>
            <a:r>
              <a:rPr lang="en-US" dirty="0"/>
              <a:t>Beginning of the file explains the record matching rules and gives instructions for downloading the file and editing in Excel</a:t>
            </a:r>
          </a:p>
          <a:p>
            <a:r>
              <a:rPr lang="en-US" dirty="0"/>
              <a:t>The file layout includes</a:t>
            </a:r>
          </a:p>
          <a:p>
            <a:pPr lvl="1"/>
            <a:r>
              <a:rPr lang="en-US" dirty="0"/>
              <a:t>Column</a:t>
            </a:r>
          </a:p>
          <a:p>
            <a:pPr lvl="1"/>
            <a:r>
              <a:rPr lang="en-US" dirty="0"/>
              <a:t>Field Name</a:t>
            </a:r>
          </a:p>
          <a:p>
            <a:pPr lvl="1"/>
            <a:r>
              <a:rPr lang="en-US" dirty="0"/>
              <a:t>Required Y/N (can the uploaded file be blank for this field)</a:t>
            </a:r>
          </a:p>
          <a:p>
            <a:pPr lvl="1"/>
            <a:r>
              <a:rPr lang="en-US" dirty="0"/>
              <a:t>Field Length</a:t>
            </a:r>
          </a:p>
          <a:p>
            <a:pPr lvl="1"/>
            <a:r>
              <a:rPr lang="en-US" dirty="0"/>
              <a:t>Field Definition</a:t>
            </a:r>
          </a:p>
          <a:p>
            <a:pPr lvl="1"/>
            <a:r>
              <a:rPr lang="en-US" dirty="0"/>
              <a:t>Notes &amp; Validations (error checks)</a:t>
            </a:r>
          </a:p>
          <a:p>
            <a:pPr lvl="1"/>
            <a:r>
              <a:rPr lang="en-US" dirty="0"/>
              <a:t>Expected Values</a:t>
            </a:r>
          </a:p>
          <a:p>
            <a:pPr lvl="1"/>
            <a:r>
              <a:rPr lang="en-US" dirty="0"/>
              <a:t>Updateable (some fields cannot be edited through the STU)</a:t>
            </a:r>
          </a:p>
        </p:txBody>
      </p:sp>
    </p:spTree>
    <p:extLst>
      <p:ext uri="{BB962C8B-B14F-4D97-AF65-F5344CB8AC3E}">
        <p14:creationId xmlns:p14="http://schemas.microsoft.com/office/powerpoint/2010/main" val="2015996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63"/>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Goals for this training</a:t>
            </a:r>
            <a:endParaRPr/>
          </a:p>
        </p:txBody>
      </p:sp>
      <p:sp>
        <p:nvSpPr>
          <p:cNvPr id="521" name="Google Shape;521;p63"/>
          <p:cNvSpPr txBox="1">
            <a:spLocks noGrp="1"/>
          </p:cNvSpPr>
          <p:nvPr>
            <p:ph type="body" idx="1"/>
          </p:nvPr>
        </p:nvSpPr>
        <p:spPr>
          <a:xfrm>
            <a:off x="311700" y="1143575"/>
            <a:ext cx="7730700" cy="3034800"/>
          </a:xfrm>
          <a:prstGeom prst="rect">
            <a:avLst/>
          </a:prstGeom>
          <a:noFill/>
          <a:ln>
            <a:noFill/>
          </a:ln>
        </p:spPr>
        <p:txBody>
          <a:bodyPr spcFirstLastPara="1" wrap="square" lIns="91425" tIns="91425" rIns="91425" bIns="91425" anchor="t" anchorCtr="0">
            <a:normAutofit/>
          </a:bodyPr>
          <a:lstStyle/>
          <a:p>
            <a:pPr marL="457200" lvl="0" indent="-330200" algn="l" rtl="0">
              <a:lnSpc>
                <a:spcPct val="115000"/>
              </a:lnSpc>
              <a:spcBef>
                <a:spcPts val="0"/>
              </a:spcBef>
              <a:spcAft>
                <a:spcPts val="0"/>
              </a:spcAft>
              <a:buSzPts val="1600"/>
              <a:buAutoNum type="arabicPeriod"/>
            </a:pPr>
            <a:r>
              <a:rPr lang="en"/>
              <a:t>Explain the new CMAS SBD process</a:t>
            </a:r>
            <a:endParaRPr/>
          </a:p>
          <a:p>
            <a:pPr marL="457200" lvl="0" indent="-330200" algn="l" rtl="0">
              <a:lnSpc>
                <a:spcPct val="115000"/>
              </a:lnSpc>
              <a:spcBef>
                <a:spcPts val="0"/>
              </a:spcBef>
              <a:spcAft>
                <a:spcPts val="0"/>
              </a:spcAft>
              <a:buSzPts val="1600"/>
              <a:buAutoNum type="arabicPeriod"/>
            </a:pPr>
            <a:r>
              <a:rPr lang="en"/>
              <a:t>Get familiar with the PearsonAccess</a:t>
            </a:r>
            <a:r>
              <a:rPr lang="en" baseline="30000"/>
              <a:t>Next</a:t>
            </a:r>
            <a:r>
              <a:rPr lang="en"/>
              <a:t> (PAN) system</a:t>
            </a:r>
            <a:endParaRPr/>
          </a:p>
          <a:p>
            <a:pPr marL="457200" lvl="0" indent="-330200" algn="l" rtl="0">
              <a:lnSpc>
                <a:spcPct val="115000"/>
              </a:lnSpc>
              <a:spcBef>
                <a:spcPts val="0"/>
              </a:spcBef>
              <a:spcAft>
                <a:spcPts val="0"/>
              </a:spcAft>
              <a:buSzPts val="1600"/>
              <a:buAutoNum type="arabicPeriod"/>
            </a:pPr>
            <a:r>
              <a:rPr lang="en"/>
              <a:t>Review the STU File layout</a:t>
            </a:r>
            <a:endParaRPr/>
          </a:p>
          <a:p>
            <a:pPr marL="457200" lvl="0" indent="-330200" algn="l" rtl="0">
              <a:lnSpc>
                <a:spcPct val="115000"/>
              </a:lnSpc>
              <a:spcBef>
                <a:spcPts val="0"/>
              </a:spcBef>
              <a:spcAft>
                <a:spcPts val="0"/>
              </a:spcAft>
              <a:buSzPts val="1600"/>
              <a:buAutoNum type="arabicPeriod"/>
            </a:pPr>
            <a:r>
              <a:rPr lang="en"/>
              <a:t>Understand the data upload process and error messages in PAN</a:t>
            </a:r>
            <a:endParaRPr/>
          </a:p>
          <a:p>
            <a:pPr marL="457200" lvl="0" indent="-330200" algn="l" rtl="0">
              <a:lnSpc>
                <a:spcPct val="115000"/>
              </a:lnSpc>
              <a:spcBef>
                <a:spcPts val="0"/>
              </a:spcBef>
              <a:spcAft>
                <a:spcPts val="0"/>
              </a:spcAft>
              <a:buSzPts val="1600"/>
              <a:buAutoNum type="arabicPeriod"/>
            </a:pPr>
            <a:r>
              <a:rPr lang="en"/>
              <a:t>Understand the options for manually editing student records</a:t>
            </a:r>
            <a:endParaRPr/>
          </a:p>
          <a:p>
            <a:pPr marL="457200" lvl="0" indent="-330200" algn="l" rtl="0">
              <a:lnSpc>
                <a:spcPct val="115000"/>
              </a:lnSpc>
              <a:spcBef>
                <a:spcPts val="0"/>
              </a:spcBef>
              <a:spcAft>
                <a:spcPts val="0"/>
              </a:spcAft>
              <a:buSzPts val="1600"/>
              <a:buAutoNum type="arabicPeriod"/>
            </a:pPr>
            <a:r>
              <a:rPr lang="en"/>
              <a:t>Become familiar with PAN reports and learn some data validation techniques</a:t>
            </a:r>
            <a:endParaRPr/>
          </a:p>
          <a:p>
            <a:pPr marL="457200" lvl="0" indent="-330200" algn="l" rtl="0">
              <a:lnSpc>
                <a:spcPct val="115000"/>
              </a:lnSpc>
              <a:spcBef>
                <a:spcPts val="0"/>
              </a:spcBef>
              <a:spcAft>
                <a:spcPts val="0"/>
              </a:spcAft>
              <a:buSzPts val="1600"/>
              <a:buAutoNum type="arabicPeriod"/>
            </a:pPr>
            <a:r>
              <a:rPr lang="en"/>
              <a:t>Review the data approval process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0B822-A8C5-7FAA-E71B-6CCD19A4D490}"/>
              </a:ext>
            </a:extLst>
          </p:cNvPr>
          <p:cNvSpPr>
            <a:spLocks noGrp="1"/>
          </p:cNvSpPr>
          <p:nvPr>
            <p:ph type="title"/>
          </p:nvPr>
        </p:nvSpPr>
        <p:spPr/>
        <p:txBody>
          <a:bodyPr/>
          <a:lstStyle/>
          <a:p>
            <a:r>
              <a:rPr lang="en-US" dirty="0"/>
              <a:t>Core Student Data and Student Registration</a:t>
            </a:r>
          </a:p>
        </p:txBody>
      </p:sp>
      <p:sp>
        <p:nvSpPr>
          <p:cNvPr id="3" name="Text Placeholder 2">
            <a:extLst>
              <a:ext uri="{FF2B5EF4-FFF2-40B4-BE49-F238E27FC236}">
                <a16:creationId xmlns:a16="http://schemas.microsoft.com/office/drawing/2014/main" id="{B1915DB6-EA01-EB92-3CAC-6EA4DE0D0884}"/>
              </a:ext>
            </a:extLst>
          </p:cNvPr>
          <p:cNvSpPr>
            <a:spLocks noGrp="1"/>
          </p:cNvSpPr>
          <p:nvPr>
            <p:ph type="body" idx="1"/>
          </p:nvPr>
        </p:nvSpPr>
        <p:spPr/>
        <p:txBody>
          <a:bodyPr>
            <a:normAutofit lnSpcReduction="10000"/>
          </a:bodyPr>
          <a:lstStyle/>
          <a:p>
            <a:r>
              <a:rPr lang="en-US" dirty="0"/>
              <a:t>The fields through Column AK “Preferred First Name” are at the Student Level</a:t>
            </a:r>
          </a:p>
          <a:p>
            <a:pPr lvl="1"/>
            <a:r>
              <a:rPr lang="en-US" dirty="0"/>
              <a:t>Updates to these fields change all records for the student within the same administration (CMAS vs. </a:t>
            </a:r>
            <a:r>
              <a:rPr lang="en-US" dirty="0" err="1"/>
              <a:t>CoAlt</a:t>
            </a:r>
            <a:r>
              <a:rPr lang="en-US" dirty="0"/>
              <a:t>)</a:t>
            </a:r>
          </a:p>
          <a:p>
            <a:r>
              <a:rPr lang="en-US" dirty="0"/>
              <a:t>Most SBD relevant fields are in this section</a:t>
            </a:r>
          </a:p>
          <a:p>
            <a:pPr lvl="1"/>
            <a:r>
              <a:rPr lang="en-US" dirty="0"/>
              <a:t>Student Identifiers: Name, SASID, Birthdate, Gender</a:t>
            </a:r>
          </a:p>
          <a:p>
            <a:pPr lvl="1"/>
            <a:r>
              <a:rPr lang="en-US" dirty="0"/>
              <a:t>Responsible District and School – must be updated for students who transfer in</a:t>
            </a:r>
          </a:p>
          <a:p>
            <a:pPr lvl="1"/>
            <a:r>
              <a:rPr lang="en-US" dirty="0"/>
              <a:t>Race/Ethnicity</a:t>
            </a:r>
          </a:p>
          <a:p>
            <a:pPr lvl="1"/>
            <a:r>
              <a:rPr lang="en-US" dirty="0"/>
              <a:t>Reporting Fields: Gifted – Title I</a:t>
            </a:r>
          </a:p>
          <a:p>
            <a:pPr lvl="1"/>
            <a:r>
              <a:rPr lang="en-US" dirty="0"/>
              <a:t>Accountability Fields: Continuous in District/School, Expelled</a:t>
            </a:r>
          </a:p>
          <a:p>
            <a:pPr lvl="1"/>
            <a:r>
              <a:rPr lang="en-US" dirty="0"/>
              <a:t>Accommodation Type: should reflect the IEP and Language Proficiency status</a:t>
            </a:r>
          </a:p>
          <a:p>
            <a:pPr lvl="1"/>
            <a:r>
              <a:rPr lang="en-US" dirty="0"/>
              <a:t>Preferred First Name may be used if the student would like a name other than their legal name to appear on their Student Performance Reports</a:t>
            </a:r>
          </a:p>
        </p:txBody>
      </p:sp>
    </p:spTree>
    <p:extLst>
      <p:ext uri="{BB962C8B-B14F-4D97-AF65-F5344CB8AC3E}">
        <p14:creationId xmlns:p14="http://schemas.microsoft.com/office/powerpoint/2010/main" val="926387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7039-08FF-D851-C25F-F6488B793491}"/>
              </a:ext>
            </a:extLst>
          </p:cNvPr>
          <p:cNvSpPr>
            <a:spLocks noGrp="1"/>
          </p:cNvSpPr>
          <p:nvPr>
            <p:ph type="title"/>
          </p:nvPr>
        </p:nvSpPr>
        <p:spPr/>
        <p:txBody>
          <a:bodyPr/>
          <a:lstStyle/>
          <a:p>
            <a:r>
              <a:rPr lang="en-US" dirty="0"/>
              <a:t>Test Data and Reporting Data</a:t>
            </a:r>
          </a:p>
        </p:txBody>
      </p:sp>
      <p:sp>
        <p:nvSpPr>
          <p:cNvPr id="3" name="Text Placeholder 2">
            <a:extLst>
              <a:ext uri="{FF2B5EF4-FFF2-40B4-BE49-F238E27FC236}">
                <a16:creationId xmlns:a16="http://schemas.microsoft.com/office/drawing/2014/main" id="{55CA91C0-0596-6F43-1020-77662D7AFD08}"/>
              </a:ext>
            </a:extLst>
          </p:cNvPr>
          <p:cNvSpPr>
            <a:spLocks noGrp="1"/>
          </p:cNvSpPr>
          <p:nvPr>
            <p:ph type="body" idx="1"/>
          </p:nvPr>
        </p:nvSpPr>
        <p:spPr/>
        <p:txBody>
          <a:bodyPr>
            <a:normAutofit lnSpcReduction="10000"/>
          </a:bodyPr>
          <a:lstStyle/>
          <a:p>
            <a:r>
              <a:rPr lang="en-US" dirty="0"/>
              <a:t>The Test Data section includes information specific to the test being taken and most cannot be changed after the test has been taken without CDE assistance</a:t>
            </a:r>
          </a:p>
          <a:p>
            <a:pPr lvl="1"/>
            <a:r>
              <a:rPr lang="en-US" dirty="0"/>
              <a:t>Test Code</a:t>
            </a:r>
          </a:p>
          <a:p>
            <a:pPr lvl="1"/>
            <a:r>
              <a:rPr lang="en-US" dirty="0"/>
              <a:t>Accommodations</a:t>
            </a:r>
          </a:p>
          <a:p>
            <a:r>
              <a:rPr lang="en-US" dirty="0"/>
              <a:t>Reporting Data has information on the status of the test</a:t>
            </a:r>
          </a:p>
          <a:p>
            <a:pPr lvl="1"/>
            <a:r>
              <a:rPr lang="en-US" dirty="0"/>
              <a:t>Test Status</a:t>
            </a:r>
          </a:p>
          <a:p>
            <a:pPr lvl="1"/>
            <a:r>
              <a:rPr lang="en-US" dirty="0"/>
              <a:t>Attemptedness and Total Items Attempted</a:t>
            </a:r>
          </a:p>
          <a:p>
            <a:pPr lvl="1"/>
            <a:r>
              <a:rPr lang="en-US" dirty="0"/>
              <a:t>Not Tested Reason</a:t>
            </a:r>
          </a:p>
          <a:p>
            <a:pPr lvl="1"/>
            <a:r>
              <a:rPr lang="en-US" dirty="0"/>
              <a:t>Void Score Reason</a:t>
            </a:r>
          </a:p>
          <a:p>
            <a:pPr lvl="1"/>
            <a:r>
              <a:rPr lang="en-US" dirty="0"/>
              <a:t>Report Suppression Codes (must be entered by CDE, but they can be reviewed in the STU)</a:t>
            </a:r>
          </a:p>
        </p:txBody>
      </p:sp>
    </p:spTree>
    <p:extLst>
      <p:ext uri="{BB962C8B-B14F-4D97-AF65-F5344CB8AC3E}">
        <p14:creationId xmlns:p14="http://schemas.microsoft.com/office/powerpoint/2010/main" val="915270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81"/>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Opening the file for editing</a:t>
            </a:r>
            <a:endParaRPr/>
          </a:p>
        </p:txBody>
      </p:sp>
      <p:sp>
        <p:nvSpPr>
          <p:cNvPr id="644" name="Google Shape;644;p81"/>
          <p:cNvSpPr txBox="1">
            <a:spLocks noGrp="1"/>
          </p:cNvSpPr>
          <p:nvPr>
            <p:ph type="body" idx="1"/>
          </p:nvPr>
        </p:nvSpPr>
        <p:spPr>
          <a:xfrm>
            <a:off x="311700" y="1152475"/>
            <a:ext cx="77307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a:t>The file layout includes instructions for opening a .csv file in Excel while preserving the formatting of the fields. If you are using Excel then a .csv is the most appropriate file format.</a:t>
            </a:r>
            <a:endParaRPr/>
          </a:p>
          <a:p>
            <a:pPr marL="0" lvl="0" indent="0" algn="l" rtl="0">
              <a:lnSpc>
                <a:spcPct val="115000"/>
              </a:lnSpc>
              <a:spcBef>
                <a:spcPts val="1200"/>
              </a:spcBef>
              <a:spcAft>
                <a:spcPts val="0"/>
              </a:spcAft>
              <a:buSzPts val="1600"/>
              <a:buNone/>
            </a:pPr>
            <a:r>
              <a:rPr lang="en"/>
              <a:t>If you are using data software other than Excel, you will need to read in the file as appropriate. Both .csv and fixed form files are available.</a:t>
            </a:r>
            <a:endParaRPr/>
          </a:p>
          <a:p>
            <a:pPr marL="0" lvl="0" indent="0" algn="l" rtl="0">
              <a:lnSpc>
                <a:spcPct val="115000"/>
              </a:lnSpc>
              <a:spcBef>
                <a:spcPts val="1200"/>
              </a:spcBef>
              <a:spcAft>
                <a:spcPts val="1200"/>
              </a:spcAft>
              <a:buSzPts val="1600"/>
              <a:buNone/>
            </a:pPr>
            <a:r>
              <a:rPr lang="en"/>
              <a:t>Edits can be made directly in the .csv file in Excel. Make sure to save updated files with names that help identify which file is the most recent so you don’t have version issues.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82"/>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Check In – Working with the STU File</a:t>
            </a:r>
            <a:endParaRPr dirty="0"/>
          </a:p>
        </p:txBody>
      </p:sp>
      <p:sp>
        <p:nvSpPr>
          <p:cNvPr id="650" name="Google Shape;650;p82"/>
          <p:cNvSpPr txBox="1">
            <a:spLocks noGrp="1"/>
          </p:cNvSpPr>
          <p:nvPr>
            <p:ph type="body" idx="1"/>
          </p:nvPr>
        </p:nvSpPr>
        <p:spPr>
          <a:xfrm>
            <a:off x="311700" y="1152475"/>
            <a:ext cx="77307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AutoNum type="arabicPeriod"/>
            </a:pPr>
            <a:r>
              <a:rPr lang="en"/>
              <a:t>Questions about the layout</a:t>
            </a:r>
            <a:endParaRPr/>
          </a:p>
          <a:p>
            <a:pPr marL="457200" lvl="0" indent="-330200" algn="l" rtl="0">
              <a:spcBef>
                <a:spcPts val="0"/>
              </a:spcBef>
              <a:spcAft>
                <a:spcPts val="0"/>
              </a:spcAft>
              <a:buSzPts val="1600"/>
              <a:buAutoNum type="arabicPeriod"/>
            </a:pPr>
            <a:r>
              <a:rPr lang="en"/>
              <a:t>Issues opening the file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8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Uploading an STU and reviewing errors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84"/>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Uploading an edited STU</a:t>
            </a:r>
            <a:endParaRPr/>
          </a:p>
        </p:txBody>
      </p:sp>
      <p:sp>
        <p:nvSpPr>
          <p:cNvPr id="661" name="Google Shape;661;p84"/>
          <p:cNvSpPr txBox="1">
            <a:spLocks noGrp="1"/>
          </p:cNvSpPr>
          <p:nvPr>
            <p:ph type="body" idx="1"/>
          </p:nvPr>
        </p:nvSpPr>
        <p:spPr>
          <a:xfrm>
            <a:off x="311700" y="1152475"/>
            <a:ext cx="4005900" cy="3034800"/>
          </a:xfrm>
          <a:prstGeom prst="rect">
            <a:avLst/>
          </a:prstGeom>
          <a:noFill/>
          <a:ln>
            <a:noFill/>
          </a:ln>
        </p:spPr>
        <p:txBody>
          <a:bodyPr spcFirstLastPara="1" wrap="square" lIns="91425" tIns="91425" rIns="91425" bIns="91425" anchor="t" anchorCtr="0">
            <a:normAutofit/>
          </a:bodyPr>
          <a:lstStyle/>
          <a:p>
            <a:pPr marL="457200" lvl="0" indent="-330200" algn="l" rtl="0">
              <a:spcBef>
                <a:spcPts val="0"/>
              </a:spcBef>
              <a:spcAft>
                <a:spcPts val="0"/>
              </a:spcAft>
              <a:buSzPts val="1600"/>
              <a:buAutoNum type="arabicPeriod"/>
            </a:pPr>
            <a:r>
              <a:rPr lang="en"/>
              <a:t>Start the same way as downloading (follow menus on Slide 13) but select Student Test Update Import in the Type dropdown</a:t>
            </a:r>
            <a:endParaRPr/>
          </a:p>
          <a:p>
            <a:pPr marL="457200" lvl="0" indent="-330200" algn="l" rtl="0">
              <a:spcBef>
                <a:spcPts val="0"/>
              </a:spcBef>
              <a:spcAft>
                <a:spcPts val="0"/>
              </a:spcAft>
              <a:buSzPts val="1600"/>
              <a:buAutoNum type="arabicPeriod"/>
            </a:pPr>
            <a:r>
              <a:rPr lang="en"/>
              <a:t>Select the layout type and choose the file you would like to import</a:t>
            </a:r>
            <a:endParaRPr/>
          </a:p>
          <a:p>
            <a:pPr marL="0" lvl="0" indent="0" algn="l" rtl="0">
              <a:spcBef>
                <a:spcPts val="1200"/>
              </a:spcBef>
              <a:spcAft>
                <a:spcPts val="1200"/>
              </a:spcAft>
              <a:buClr>
                <a:schemeClr val="dk1"/>
              </a:buClr>
              <a:buSzPts val="1600"/>
              <a:buFont typeface="Arial"/>
              <a:buNone/>
            </a:pPr>
            <a:endParaRPr/>
          </a:p>
        </p:txBody>
      </p:sp>
      <p:pic>
        <p:nvPicPr>
          <p:cNvPr id="662" name="Google Shape;662;p84" descr="An image of showing the Type drop-down expanded with the selection as indicated in step 4."/>
          <p:cNvPicPr preferRelativeResize="0"/>
          <p:nvPr/>
        </p:nvPicPr>
        <p:blipFill>
          <a:blip r:embed="rId3">
            <a:alphaModFix/>
          </a:blip>
          <a:stretch>
            <a:fillRect/>
          </a:stretch>
        </p:blipFill>
        <p:spPr>
          <a:xfrm>
            <a:off x="4984450" y="997775"/>
            <a:ext cx="1771650" cy="1647825"/>
          </a:xfrm>
          <a:prstGeom prst="rect">
            <a:avLst/>
          </a:prstGeom>
          <a:noFill/>
          <a:ln>
            <a:noFill/>
          </a:ln>
        </p:spPr>
      </p:pic>
      <p:pic>
        <p:nvPicPr>
          <p:cNvPr id="663" name="Google Shape;663;p84" descr="An image of the selectable parameters as described in step 5."/>
          <p:cNvPicPr preferRelativeResize="0"/>
          <p:nvPr/>
        </p:nvPicPr>
        <p:blipFill>
          <a:blip r:embed="rId4">
            <a:alphaModFix/>
          </a:blip>
          <a:stretch>
            <a:fillRect/>
          </a:stretch>
        </p:blipFill>
        <p:spPr>
          <a:xfrm>
            <a:off x="4984450" y="2716375"/>
            <a:ext cx="3467100" cy="15716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85"/>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Tips for uploading edits</a:t>
            </a:r>
            <a:endParaRPr/>
          </a:p>
        </p:txBody>
      </p:sp>
      <p:sp>
        <p:nvSpPr>
          <p:cNvPr id="669" name="Google Shape;669;p85"/>
          <p:cNvSpPr txBox="1">
            <a:spLocks noGrp="1"/>
          </p:cNvSpPr>
          <p:nvPr>
            <p:ph type="body" idx="1"/>
          </p:nvPr>
        </p:nvSpPr>
        <p:spPr>
          <a:xfrm>
            <a:off x="365075" y="1134650"/>
            <a:ext cx="7730700" cy="3034800"/>
          </a:xfrm>
          <a:prstGeom prst="rect">
            <a:avLst/>
          </a:prstGeom>
          <a:noFill/>
          <a:ln>
            <a:noFill/>
          </a:ln>
        </p:spPr>
        <p:txBody>
          <a:bodyPr spcFirstLastPara="1" wrap="square" lIns="91425" tIns="91425" rIns="91425" bIns="91425" anchor="t" anchorCtr="0">
            <a:normAutofit/>
          </a:bodyPr>
          <a:lstStyle/>
          <a:p>
            <a:pPr marL="457200" lvl="0" indent="-330200" algn="l" rtl="0">
              <a:lnSpc>
                <a:spcPct val="115000"/>
              </a:lnSpc>
              <a:spcBef>
                <a:spcPts val="0"/>
              </a:spcBef>
              <a:spcAft>
                <a:spcPts val="0"/>
              </a:spcAft>
              <a:buSzPts val="1600"/>
              <a:buAutoNum type="arabicPeriod"/>
            </a:pPr>
            <a:r>
              <a:rPr lang="en"/>
              <a:t>Student records will be updated based on the matching rules in the layout</a:t>
            </a:r>
            <a:endParaRPr/>
          </a:p>
          <a:p>
            <a:pPr marL="457200" lvl="0" indent="-330200" algn="l" rtl="0">
              <a:lnSpc>
                <a:spcPct val="115000"/>
              </a:lnSpc>
              <a:spcBef>
                <a:spcPts val="0"/>
              </a:spcBef>
              <a:spcAft>
                <a:spcPts val="0"/>
              </a:spcAft>
              <a:buSzPts val="1600"/>
              <a:buAutoNum type="arabicPeriod"/>
            </a:pPr>
            <a:r>
              <a:rPr lang="en"/>
              <a:t>If you update data in the Student Data section, that will update all records for that student within the administration</a:t>
            </a:r>
            <a:endParaRPr/>
          </a:p>
          <a:p>
            <a:pPr marL="914400" lvl="1" indent="-317500" algn="l" rtl="0">
              <a:lnSpc>
                <a:spcPct val="115000"/>
              </a:lnSpc>
              <a:spcBef>
                <a:spcPts val="0"/>
              </a:spcBef>
              <a:spcAft>
                <a:spcPts val="0"/>
              </a:spcAft>
              <a:buSzPts val="1400"/>
              <a:buAutoNum type="alphaLcPeriod"/>
            </a:pPr>
            <a:r>
              <a:rPr lang="en"/>
              <a:t>Basic demographics updates can be made in just one content area</a:t>
            </a:r>
            <a:endParaRPr/>
          </a:p>
          <a:p>
            <a:pPr marL="1371600" lvl="2" indent="-317500" algn="l" rtl="0">
              <a:lnSpc>
                <a:spcPct val="115000"/>
              </a:lnSpc>
              <a:spcBef>
                <a:spcPts val="0"/>
              </a:spcBef>
              <a:spcAft>
                <a:spcPts val="0"/>
              </a:spcAft>
              <a:buSzPts val="1400"/>
              <a:buAutoNum type="romanLcPeriod"/>
            </a:pPr>
            <a:r>
              <a:rPr lang="en"/>
              <a:t>When uploading files with multiple content areas the last processed record will win, make sure that all records in your file for the same student are matching</a:t>
            </a:r>
            <a:endParaRPr/>
          </a:p>
          <a:p>
            <a:pPr marL="1371600" lvl="2" indent="-317500" algn="l" rtl="0">
              <a:lnSpc>
                <a:spcPct val="115000"/>
              </a:lnSpc>
              <a:spcBef>
                <a:spcPts val="0"/>
              </a:spcBef>
              <a:spcAft>
                <a:spcPts val="0"/>
              </a:spcAft>
              <a:buSzPts val="1400"/>
              <a:buAutoNum type="romanLcPeriod"/>
            </a:pPr>
            <a:r>
              <a:rPr lang="en"/>
              <a:t>Grade 11 students only have data for Science</a:t>
            </a:r>
            <a:endParaRPr/>
          </a:p>
          <a:p>
            <a:pPr marL="914400" lvl="1" indent="-317500" algn="l" rtl="0">
              <a:lnSpc>
                <a:spcPct val="115000"/>
              </a:lnSpc>
              <a:spcBef>
                <a:spcPts val="0"/>
              </a:spcBef>
              <a:spcAft>
                <a:spcPts val="0"/>
              </a:spcAft>
              <a:buSzPts val="1400"/>
              <a:buAutoNum type="alphaLcPeriod"/>
            </a:pPr>
            <a:r>
              <a:rPr lang="en"/>
              <a:t>IMPORTANT: A student may have accommodations on one content area but not another so check all content areas for a student before removing data from IEP or ML Fields</a:t>
            </a:r>
            <a:endParaRPr/>
          </a:p>
          <a:p>
            <a:pPr marL="0" lvl="0" indent="0" algn="l" rtl="0">
              <a:lnSpc>
                <a:spcPct val="115000"/>
              </a:lnSpc>
              <a:spcBef>
                <a:spcPts val="1200"/>
              </a:spcBef>
              <a:spcAft>
                <a:spcPts val="1200"/>
              </a:spcAft>
              <a:buSzPts val="1600"/>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86"/>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Reviewing upload errors</a:t>
            </a:r>
            <a:endParaRPr/>
          </a:p>
        </p:txBody>
      </p:sp>
      <p:sp>
        <p:nvSpPr>
          <p:cNvPr id="675" name="Google Shape;675;p86"/>
          <p:cNvSpPr txBox="1">
            <a:spLocks noGrp="1"/>
          </p:cNvSpPr>
          <p:nvPr>
            <p:ph type="body" idx="1"/>
          </p:nvPr>
        </p:nvSpPr>
        <p:spPr>
          <a:xfrm>
            <a:off x="311700" y="1152475"/>
            <a:ext cx="3133800" cy="30348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ts val="1600"/>
              <a:buNone/>
            </a:pPr>
            <a:r>
              <a:rPr lang="en"/>
              <a:t>After the file processes, the View File Details screen will show the number of successful records and error records.</a:t>
            </a:r>
            <a:endParaRPr/>
          </a:p>
          <a:p>
            <a:pPr marL="0" lvl="0" indent="0" algn="l" rtl="0">
              <a:lnSpc>
                <a:spcPct val="115000"/>
              </a:lnSpc>
              <a:spcBef>
                <a:spcPts val="1200"/>
              </a:spcBef>
              <a:spcAft>
                <a:spcPts val="0"/>
              </a:spcAft>
              <a:buSzPts val="1600"/>
              <a:buNone/>
            </a:pPr>
            <a:r>
              <a:rPr lang="en"/>
              <a:t>Download the error messages will appear on this screen and can be downloaded for review.</a:t>
            </a:r>
            <a:endParaRPr/>
          </a:p>
          <a:p>
            <a:pPr marL="0" lvl="0" indent="0" algn="l" rtl="0">
              <a:lnSpc>
                <a:spcPct val="115000"/>
              </a:lnSpc>
              <a:spcBef>
                <a:spcPts val="1200"/>
              </a:spcBef>
              <a:spcAft>
                <a:spcPts val="1200"/>
              </a:spcAft>
              <a:buSzPts val="1600"/>
              <a:buNone/>
            </a:pPr>
            <a:r>
              <a:rPr lang="en"/>
              <a:t>Download Records in Error will pull the records that did not load in the STU layout</a:t>
            </a:r>
            <a:endParaRPr/>
          </a:p>
        </p:txBody>
      </p:sp>
      <p:pic>
        <p:nvPicPr>
          <p:cNvPr id="676" name="Google Shape;676;p86" descr="An image of the file information screen as described in step 7."/>
          <p:cNvPicPr preferRelativeResize="0"/>
          <p:nvPr/>
        </p:nvPicPr>
        <p:blipFill>
          <a:blip r:embed="rId3">
            <a:alphaModFix/>
          </a:blip>
          <a:stretch>
            <a:fillRect/>
          </a:stretch>
        </p:blipFill>
        <p:spPr>
          <a:xfrm>
            <a:off x="4417150" y="172450"/>
            <a:ext cx="4514850" cy="44767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87"/>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Fixing errors using the data file</a:t>
            </a:r>
            <a:endParaRPr/>
          </a:p>
        </p:txBody>
      </p:sp>
      <p:sp>
        <p:nvSpPr>
          <p:cNvPr id="682" name="Google Shape;682;p87"/>
          <p:cNvSpPr txBox="1">
            <a:spLocks noGrp="1"/>
          </p:cNvSpPr>
          <p:nvPr>
            <p:ph type="body" idx="1"/>
          </p:nvPr>
        </p:nvSpPr>
        <p:spPr>
          <a:xfrm>
            <a:off x="311700" y="1152475"/>
            <a:ext cx="7730700" cy="30348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ts val="1600"/>
              <a:buNone/>
            </a:pPr>
            <a:r>
              <a:rPr lang="en"/>
              <a:t>Option 1:</a:t>
            </a:r>
            <a:endParaRPr/>
          </a:p>
          <a:p>
            <a:pPr marL="457200" lvl="0" indent="-330200" algn="l" rtl="0">
              <a:lnSpc>
                <a:spcPct val="115000"/>
              </a:lnSpc>
              <a:spcBef>
                <a:spcPts val="1200"/>
              </a:spcBef>
              <a:spcAft>
                <a:spcPts val="0"/>
              </a:spcAft>
              <a:buSzPts val="1600"/>
              <a:buAutoNum type="arabicPeriod"/>
            </a:pPr>
            <a:r>
              <a:rPr lang="en"/>
              <a:t>Download the records in error and error messages and use the messages to identify what fields require editing for each record. The records and error messages are in order of processing so they correspond across the files (unless there are multiple errors on one record).</a:t>
            </a:r>
            <a:endParaRPr/>
          </a:p>
          <a:p>
            <a:pPr marL="914400" lvl="1" indent="-317500" algn="l" rtl="0">
              <a:lnSpc>
                <a:spcPct val="115000"/>
              </a:lnSpc>
              <a:spcBef>
                <a:spcPts val="0"/>
              </a:spcBef>
              <a:spcAft>
                <a:spcPts val="0"/>
              </a:spcAft>
              <a:buSzPts val="1400"/>
              <a:buAutoNum type="alphaLcPeriod"/>
            </a:pPr>
            <a:r>
              <a:rPr lang="en"/>
              <a:t>TIP: If you get a large number of the same error message this usually indicates a universal error (like using an invalid code). You can filter the records in error file on this code to update all of those errors at once rather than going through individually</a:t>
            </a:r>
            <a:endParaRPr/>
          </a:p>
          <a:p>
            <a:pPr marL="457200" lvl="0" indent="-330200" algn="l" rtl="0">
              <a:lnSpc>
                <a:spcPct val="115000"/>
              </a:lnSpc>
              <a:spcBef>
                <a:spcPts val="0"/>
              </a:spcBef>
              <a:spcAft>
                <a:spcPts val="0"/>
              </a:spcAft>
              <a:buSzPts val="1600"/>
              <a:buAutoNum type="arabicPeriod"/>
            </a:pPr>
            <a:r>
              <a:rPr lang="en"/>
              <a:t>Use the error messages to edit your full file and reload all records. This will process as an update even for the records that were not changed but it will not cause any issues - This might be easier if there are a lot of records with similar errors that can be batch updated</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88"/>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Common errors - Accommodations</a:t>
            </a:r>
            <a:endParaRPr/>
          </a:p>
        </p:txBody>
      </p:sp>
      <p:sp>
        <p:nvSpPr>
          <p:cNvPr id="688" name="Google Shape;688;p88"/>
          <p:cNvSpPr txBox="1">
            <a:spLocks noGrp="1"/>
          </p:cNvSpPr>
          <p:nvPr>
            <p:ph type="body" idx="1"/>
          </p:nvPr>
        </p:nvSpPr>
        <p:spPr>
          <a:xfrm>
            <a:off x="311700" y="1152475"/>
            <a:ext cx="5625600" cy="3069000"/>
          </a:xfrm>
          <a:prstGeom prst="rect">
            <a:avLst/>
          </a:prstGeom>
          <a:noFill/>
          <a:ln>
            <a:noFill/>
          </a:ln>
        </p:spPr>
        <p:txBody>
          <a:bodyPr spcFirstLastPara="1" wrap="square" lIns="91425" tIns="91425" rIns="91425" bIns="91425" anchor="t" anchorCtr="0">
            <a:normAutofit fontScale="92500" lnSpcReduction="20000"/>
          </a:bodyPr>
          <a:lstStyle/>
          <a:p>
            <a:pPr marL="457200" lvl="0" indent="-322580" algn="l" rtl="0">
              <a:lnSpc>
                <a:spcPct val="115000"/>
              </a:lnSpc>
              <a:spcBef>
                <a:spcPts val="0"/>
              </a:spcBef>
              <a:spcAft>
                <a:spcPts val="0"/>
              </a:spcAft>
              <a:buSzPct val="100000"/>
              <a:buChar char="●"/>
            </a:pPr>
            <a:r>
              <a:rPr lang="en"/>
              <a:t>IEP and ML (Language Proficiency, Background, Program) are used to validate student used accommodations and impact a large number of cross validations</a:t>
            </a:r>
            <a:endParaRPr/>
          </a:p>
          <a:p>
            <a:pPr marL="914400" lvl="1" indent="-310832" algn="l" rtl="0">
              <a:lnSpc>
                <a:spcPct val="115000"/>
              </a:lnSpc>
              <a:spcBef>
                <a:spcPts val="0"/>
              </a:spcBef>
              <a:spcAft>
                <a:spcPts val="0"/>
              </a:spcAft>
              <a:buSzPct val="100000"/>
              <a:buChar char="○"/>
            </a:pPr>
            <a:r>
              <a:rPr lang="en"/>
              <a:t>If you are removing or adding these statuses you will need to update the </a:t>
            </a:r>
            <a:r>
              <a:rPr lang="en" b="1"/>
              <a:t>Accommodation Type Field</a:t>
            </a:r>
            <a:endParaRPr b="1"/>
          </a:p>
          <a:p>
            <a:pPr marL="914400" lvl="1" indent="-310832" algn="l" rtl="0">
              <a:lnSpc>
                <a:spcPct val="115000"/>
              </a:lnSpc>
              <a:spcBef>
                <a:spcPts val="0"/>
              </a:spcBef>
              <a:spcAft>
                <a:spcPts val="0"/>
              </a:spcAft>
              <a:buSzPct val="100000"/>
              <a:buChar char="○"/>
            </a:pPr>
            <a:r>
              <a:rPr lang="en"/>
              <a:t>If the student has already tested with an accommodation these cannot be removed and the record may need to be marked a misadministration which will count against participation</a:t>
            </a:r>
            <a:endParaRPr/>
          </a:p>
          <a:p>
            <a:pPr marL="914400" lvl="1" indent="-310832" algn="l" rtl="0">
              <a:lnSpc>
                <a:spcPct val="115000"/>
              </a:lnSpc>
              <a:spcBef>
                <a:spcPts val="0"/>
              </a:spcBef>
              <a:spcAft>
                <a:spcPts val="0"/>
              </a:spcAft>
              <a:buSzPct val="100000"/>
              <a:buChar char="○"/>
            </a:pPr>
            <a:r>
              <a:rPr lang="en"/>
              <a:t>If the student has not tested yet and will not be receiving accommodations then the accommodation fields will also need to be updated</a:t>
            </a:r>
            <a:endParaRPr/>
          </a:p>
          <a:p>
            <a:pPr marL="1371600" lvl="2" indent="-310832" algn="l" rtl="0">
              <a:lnSpc>
                <a:spcPct val="115000"/>
              </a:lnSpc>
              <a:spcBef>
                <a:spcPts val="0"/>
              </a:spcBef>
              <a:spcAft>
                <a:spcPts val="0"/>
              </a:spcAft>
              <a:buSzPct val="100000"/>
              <a:buChar char="■"/>
            </a:pPr>
            <a:r>
              <a:rPr lang="en"/>
              <a:t>If the student is flagged for a Unique Accommodation you will need to contact CDE before removing</a:t>
            </a:r>
            <a:endParaRPr/>
          </a:p>
        </p:txBody>
      </p:sp>
      <p:sp>
        <p:nvSpPr>
          <p:cNvPr id="689" name="Google Shape;689;p88"/>
          <p:cNvSpPr txBox="1"/>
          <p:nvPr/>
        </p:nvSpPr>
        <p:spPr>
          <a:xfrm>
            <a:off x="6204225" y="1151500"/>
            <a:ext cx="2224800" cy="3043500"/>
          </a:xfrm>
          <a:prstGeom prst="rect">
            <a:avLst/>
          </a:prstGeom>
          <a:solidFill>
            <a:srgbClr val="F8B33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1"/>
                </a:solidFill>
              </a:rPr>
              <a:t>CDE suggests that these fields should be maintained as part of the test administration work rather than the post administration clean up</a:t>
            </a:r>
            <a:endParaRPr sz="1800" b="1">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spcBef>
                <a:spcPts val="0"/>
              </a:spcBef>
              <a:spcAft>
                <a:spcPts val="0"/>
              </a:spcAft>
              <a:buSzPts val="2800"/>
              <a:buNone/>
            </a:pPr>
            <a:r>
              <a:rPr lang="en"/>
              <a:t>CMAS Student Biographical Data Process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89"/>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Common errors - Not Tested and Void Score Codes</a:t>
            </a:r>
            <a:endParaRPr/>
          </a:p>
        </p:txBody>
      </p:sp>
      <p:sp>
        <p:nvSpPr>
          <p:cNvPr id="695" name="Google Shape;695;p89"/>
          <p:cNvSpPr txBox="1">
            <a:spLocks noGrp="1"/>
          </p:cNvSpPr>
          <p:nvPr>
            <p:ph type="body" idx="1"/>
          </p:nvPr>
        </p:nvSpPr>
        <p:spPr>
          <a:xfrm>
            <a:off x="311700" y="1152475"/>
            <a:ext cx="7730700" cy="3034800"/>
          </a:xfrm>
          <a:prstGeom prst="rect">
            <a:avLst/>
          </a:prstGeom>
          <a:noFill/>
          <a:ln>
            <a:noFill/>
          </a:ln>
        </p:spPr>
        <p:txBody>
          <a:bodyPr spcFirstLastPara="1" wrap="square" lIns="91425" tIns="91425" rIns="91425" bIns="91425" anchor="t" anchorCtr="0">
            <a:normAutofit/>
          </a:bodyPr>
          <a:lstStyle/>
          <a:p>
            <a:pPr marL="457200" lvl="0" indent="-330200" algn="l" rtl="0">
              <a:lnSpc>
                <a:spcPct val="115000"/>
              </a:lnSpc>
              <a:spcBef>
                <a:spcPts val="0"/>
              </a:spcBef>
              <a:spcAft>
                <a:spcPts val="0"/>
              </a:spcAft>
              <a:buSzPts val="1600"/>
              <a:buChar char="●"/>
            </a:pPr>
            <a:r>
              <a:rPr lang="en"/>
              <a:t>Which code to use depends on the testing status</a:t>
            </a:r>
            <a:endParaRPr/>
          </a:p>
          <a:p>
            <a:pPr marL="914400" lvl="1" indent="-317500" algn="l" rtl="0">
              <a:lnSpc>
                <a:spcPct val="115000"/>
              </a:lnSpc>
              <a:spcBef>
                <a:spcPts val="0"/>
              </a:spcBef>
              <a:spcAft>
                <a:spcPts val="0"/>
              </a:spcAft>
              <a:buSzPts val="1400"/>
              <a:buChar char="○"/>
            </a:pPr>
            <a:r>
              <a:rPr lang="en"/>
              <a:t>Assign = Not Tested</a:t>
            </a:r>
            <a:endParaRPr/>
          </a:p>
          <a:p>
            <a:pPr marL="914400" lvl="1" indent="-317500" algn="l" rtl="0">
              <a:lnSpc>
                <a:spcPct val="115000"/>
              </a:lnSpc>
              <a:spcBef>
                <a:spcPts val="0"/>
              </a:spcBef>
              <a:spcAft>
                <a:spcPts val="0"/>
              </a:spcAft>
              <a:buSzPts val="1400"/>
              <a:buChar char="○"/>
            </a:pPr>
            <a:r>
              <a:rPr lang="en"/>
              <a:t>Attempt = Void Score</a:t>
            </a:r>
            <a:endParaRPr/>
          </a:p>
          <a:p>
            <a:pPr marL="457200" lvl="0" indent="-330200" algn="l" rtl="0">
              <a:lnSpc>
                <a:spcPct val="115000"/>
              </a:lnSpc>
              <a:spcBef>
                <a:spcPts val="0"/>
              </a:spcBef>
              <a:spcAft>
                <a:spcPts val="0"/>
              </a:spcAft>
              <a:buSzPts val="1600"/>
              <a:buChar char="●"/>
            </a:pPr>
            <a:r>
              <a:rPr lang="en"/>
              <a:t>Codes that do not match the testing status will cause errors</a:t>
            </a:r>
            <a:endParaRPr/>
          </a:p>
          <a:p>
            <a:pPr marL="457200" lvl="0" indent="-330200" algn="l" rtl="0">
              <a:lnSpc>
                <a:spcPct val="115000"/>
              </a:lnSpc>
              <a:spcBef>
                <a:spcPts val="0"/>
              </a:spcBef>
              <a:spcAft>
                <a:spcPts val="0"/>
              </a:spcAft>
              <a:buSzPts val="1600"/>
              <a:buChar char="●"/>
            </a:pPr>
            <a:r>
              <a:rPr lang="en"/>
              <a:t>If Not Test Codes and Reasons are entered but then a student tests, those codes will be ignored and the Calculated Invalidation will be “Valid Score”</a:t>
            </a:r>
            <a:endParaRPr/>
          </a:p>
          <a:p>
            <a:pPr marL="914400" lvl="1" indent="-317500" algn="l" rtl="0">
              <a:lnSpc>
                <a:spcPct val="115000"/>
              </a:lnSpc>
              <a:spcBef>
                <a:spcPts val="0"/>
              </a:spcBef>
              <a:spcAft>
                <a:spcPts val="0"/>
              </a:spcAft>
              <a:buSzPts val="1400"/>
              <a:buChar char="○"/>
            </a:pPr>
            <a:r>
              <a:rPr lang="en"/>
              <a:t>See this document for specific guidance on Parent Excuse coding:</a:t>
            </a:r>
            <a:endParaRPr/>
          </a:p>
          <a:p>
            <a:pPr marL="1371600" lvl="2" indent="-317500" algn="l" rtl="0">
              <a:lnSpc>
                <a:spcPct val="115000"/>
              </a:lnSpc>
              <a:spcBef>
                <a:spcPts val="0"/>
              </a:spcBef>
              <a:spcAft>
                <a:spcPts val="0"/>
              </a:spcAft>
              <a:buSzPts val="1400"/>
              <a:buChar char="■"/>
            </a:pPr>
            <a:r>
              <a:rPr lang="en" u="sng">
                <a:solidFill>
                  <a:schemeClr val="hlink"/>
                </a:solidFill>
                <a:hlinkClick r:id="rId3"/>
              </a:rPr>
              <a:t>https://www.cde.state.co.us/assessment/parentexcusalcoding</a:t>
            </a:r>
            <a:r>
              <a:rPr lang="en"/>
              <a:t> </a:t>
            </a:r>
            <a:endParaRPr/>
          </a:p>
          <a:p>
            <a:pPr marL="914400" lvl="1" indent="-317500" algn="l" rtl="0">
              <a:lnSpc>
                <a:spcPct val="115000"/>
              </a:lnSpc>
              <a:spcBef>
                <a:spcPts val="0"/>
              </a:spcBef>
              <a:spcAft>
                <a:spcPts val="0"/>
              </a:spcAft>
              <a:buSzPts val="1400"/>
              <a:buChar char="○"/>
            </a:pPr>
            <a:r>
              <a:rPr lang="en"/>
              <a:t>Some Not Tested Codes may need to be removed and others may need to be changed to a Void Score code depending on the circumstances, do not automatically update Void Codes if a student tested</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90"/>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Editing records in the UI</a:t>
            </a:r>
            <a:endParaRPr/>
          </a:p>
        </p:txBody>
      </p:sp>
      <p:sp>
        <p:nvSpPr>
          <p:cNvPr id="701" name="Google Shape;701;p90"/>
          <p:cNvSpPr txBox="1">
            <a:spLocks noGrp="1"/>
          </p:cNvSpPr>
          <p:nvPr>
            <p:ph type="body" idx="1"/>
          </p:nvPr>
        </p:nvSpPr>
        <p:spPr>
          <a:xfrm>
            <a:off x="311700" y="1152475"/>
            <a:ext cx="77307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a:t>Data respondents can also edit records in the UI if you are down to only a few records or are not sure what to do to clear the error</a:t>
            </a:r>
            <a:endParaRPr/>
          </a:p>
          <a:p>
            <a:pPr marL="457200" lvl="0" indent="-330200" algn="l" rtl="0">
              <a:lnSpc>
                <a:spcPct val="115000"/>
              </a:lnSpc>
              <a:spcBef>
                <a:spcPts val="1200"/>
              </a:spcBef>
              <a:spcAft>
                <a:spcPts val="0"/>
              </a:spcAft>
              <a:buSzPts val="1600"/>
              <a:buChar char="●"/>
            </a:pPr>
            <a:r>
              <a:rPr lang="en"/>
              <a:t>UI includes dropdowns with valid values and shows critical warnings on relevant fields</a:t>
            </a:r>
            <a:endParaRPr/>
          </a:p>
          <a:p>
            <a:pPr marL="457200" lvl="0" indent="-330200" algn="l" rtl="0">
              <a:lnSpc>
                <a:spcPct val="115000"/>
              </a:lnSpc>
              <a:spcBef>
                <a:spcPts val="0"/>
              </a:spcBef>
              <a:spcAft>
                <a:spcPts val="0"/>
              </a:spcAft>
              <a:buSzPts val="1600"/>
              <a:buChar char="●"/>
            </a:pPr>
            <a:r>
              <a:rPr lang="en"/>
              <a:t>This guide walks through how to edit student records in the UI:</a:t>
            </a:r>
            <a:endParaRPr/>
          </a:p>
          <a:p>
            <a:pPr marL="1371600" lvl="1" indent="-317500" algn="l" rtl="0">
              <a:lnSpc>
                <a:spcPct val="115000"/>
              </a:lnSpc>
              <a:spcBef>
                <a:spcPts val="0"/>
              </a:spcBef>
              <a:spcAft>
                <a:spcPts val="0"/>
              </a:spcAft>
              <a:buSzPts val="1400"/>
              <a:buChar char="○"/>
            </a:pPr>
            <a:r>
              <a:rPr lang="en" u="sng">
                <a:solidFill>
                  <a:schemeClr val="hlink"/>
                </a:solidFill>
                <a:hlinkClick r:id="rId3"/>
              </a:rPr>
              <a:t>https://support.assessment.pearson.com/PAsup/setup/manage-students/edit-a-student-record</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91"/>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Check In – File upload and errors</a:t>
            </a:r>
            <a:endParaRPr dirty="0"/>
          </a:p>
        </p:txBody>
      </p:sp>
      <p:sp>
        <p:nvSpPr>
          <p:cNvPr id="707" name="Google Shape;707;p91"/>
          <p:cNvSpPr txBox="1">
            <a:spLocks noGrp="1"/>
          </p:cNvSpPr>
          <p:nvPr>
            <p:ph type="body" idx="1"/>
          </p:nvPr>
        </p:nvSpPr>
        <p:spPr>
          <a:xfrm>
            <a:off x="311700" y="1152475"/>
            <a:ext cx="77307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AutoNum type="arabicPeriod"/>
            </a:pPr>
            <a:r>
              <a:rPr lang="en" dirty="0"/>
              <a:t>Questions about the upload process</a:t>
            </a:r>
            <a:endParaRPr dirty="0"/>
          </a:p>
          <a:p>
            <a:pPr marL="457200" lvl="0" indent="-330200" algn="l" rtl="0">
              <a:spcBef>
                <a:spcPts val="0"/>
              </a:spcBef>
              <a:spcAft>
                <a:spcPts val="0"/>
              </a:spcAft>
              <a:buSzPts val="1600"/>
              <a:buAutoNum type="arabicPeriod"/>
            </a:pPr>
            <a:r>
              <a:rPr lang="en" dirty="0"/>
              <a:t>Questions about reviewing errors/accessing the error report</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9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spcBef>
                <a:spcPts val="0"/>
              </a:spcBef>
              <a:spcAft>
                <a:spcPts val="0"/>
              </a:spcAft>
              <a:buSzPts val="2800"/>
              <a:buNone/>
            </a:pPr>
            <a:r>
              <a:rPr lang="en"/>
              <a:t>Data Validation Tips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93"/>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No errors? Wait, you’re not done!</a:t>
            </a:r>
            <a:endParaRPr/>
          </a:p>
        </p:txBody>
      </p:sp>
      <p:sp>
        <p:nvSpPr>
          <p:cNvPr id="718" name="Google Shape;718;p93"/>
          <p:cNvSpPr txBox="1">
            <a:spLocks noGrp="1"/>
          </p:cNvSpPr>
          <p:nvPr>
            <p:ph type="body" idx="1"/>
          </p:nvPr>
        </p:nvSpPr>
        <p:spPr>
          <a:xfrm>
            <a:off x="391800" y="1107975"/>
            <a:ext cx="77307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a:t>Some data issues cannot be detected as errors</a:t>
            </a:r>
            <a:endParaRPr/>
          </a:p>
          <a:p>
            <a:pPr marL="457200" lvl="0" indent="-330200" algn="l" rtl="0">
              <a:lnSpc>
                <a:spcPct val="115000"/>
              </a:lnSpc>
              <a:spcBef>
                <a:spcPts val="1200"/>
              </a:spcBef>
              <a:spcAft>
                <a:spcPts val="0"/>
              </a:spcAft>
              <a:buSzPts val="1600"/>
              <a:buChar char="●"/>
            </a:pPr>
            <a:r>
              <a:rPr lang="en"/>
              <a:t>Errors require a comparison such as a list of valid values or other fields that can be checked against (e.g. IEP and Primary disability)</a:t>
            </a:r>
            <a:endParaRPr/>
          </a:p>
          <a:p>
            <a:pPr marL="457200" lvl="0" indent="-330200" algn="l" rtl="0">
              <a:lnSpc>
                <a:spcPct val="115000"/>
              </a:lnSpc>
              <a:spcBef>
                <a:spcPts val="0"/>
              </a:spcBef>
              <a:spcAft>
                <a:spcPts val="0"/>
              </a:spcAft>
              <a:buSzPts val="1600"/>
              <a:buChar char="●"/>
            </a:pPr>
            <a:r>
              <a:rPr lang="en"/>
              <a:t>Data fields such as the Race Ethnicity fields cannot be validated automatically in the system since they can be any valid value for any student</a:t>
            </a:r>
            <a:endParaRPr/>
          </a:p>
          <a:p>
            <a:pPr marL="457200" lvl="0" indent="-330200" algn="l" rtl="0">
              <a:lnSpc>
                <a:spcPct val="115000"/>
              </a:lnSpc>
              <a:spcBef>
                <a:spcPts val="0"/>
              </a:spcBef>
              <a:spcAft>
                <a:spcPts val="0"/>
              </a:spcAft>
              <a:buSzPts val="1600"/>
              <a:buChar char="●"/>
            </a:pPr>
            <a:r>
              <a:rPr lang="en"/>
              <a:t>Reports are available in PAN to assist in validating data for some fields</a:t>
            </a:r>
            <a:endParaRPr/>
          </a:p>
          <a:p>
            <a:pPr marL="0" lvl="0" indent="0" algn="l" rtl="0">
              <a:lnSpc>
                <a:spcPct val="115000"/>
              </a:lnSpc>
              <a:spcBef>
                <a:spcPts val="1200"/>
              </a:spcBef>
              <a:spcAft>
                <a:spcPts val="120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94"/>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PAN Operational Reports</a:t>
            </a:r>
            <a:endParaRPr/>
          </a:p>
        </p:txBody>
      </p:sp>
      <p:sp>
        <p:nvSpPr>
          <p:cNvPr id="725" name="Google Shape;725;p94"/>
          <p:cNvSpPr txBox="1"/>
          <p:nvPr/>
        </p:nvSpPr>
        <p:spPr>
          <a:xfrm>
            <a:off x="188650" y="1000225"/>
            <a:ext cx="5259300" cy="316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Roboto"/>
                <a:ea typeface="Roboto"/>
                <a:cs typeface="Roboto"/>
                <a:sym typeface="Roboto"/>
              </a:rPr>
              <a:t>Several useful reports are under Students &amp; Registrations</a:t>
            </a:r>
            <a:endParaRPr sz="1800">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Student Org Enrollment Report</a:t>
            </a:r>
            <a:endParaRPr>
              <a:solidFill>
                <a:schemeClr val="dk1"/>
              </a:solidFill>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Can be used to identify new students who may need data updates</a:t>
            </a:r>
            <a:endParaRPr>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Students where Responsible Org is Different from Testing Org</a:t>
            </a:r>
            <a:endParaRPr>
              <a:solidFill>
                <a:schemeClr val="dk1"/>
              </a:solidFill>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Responsible org and Continuous fields need to be updated when students transfer between districts or schools</a:t>
            </a:r>
            <a:endParaRPr>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Students with Multiple Tests of the Same Subject Area</a:t>
            </a:r>
            <a:endParaRPr>
              <a:solidFill>
                <a:schemeClr val="dk1"/>
              </a:solidFill>
              <a:latin typeface="Roboto"/>
              <a:ea typeface="Roboto"/>
              <a:cs typeface="Roboto"/>
              <a:sym typeface="Roboto"/>
            </a:endParaRPr>
          </a:p>
          <a:p>
            <a:pPr marL="914400" lvl="1" indent="-317500" algn="l"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Identifies potential duplicate records that may need to be invalidated</a:t>
            </a:r>
            <a:endParaRPr>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Parent Excusals Student List/Count</a:t>
            </a:r>
            <a:endParaRPr>
              <a:solidFill>
                <a:schemeClr val="dk1"/>
              </a:solidFill>
              <a:latin typeface="Roboto"/>
              <a:ea typeface="Roboto"/>
              <a:cs typeface="Roboto"/>
              <a:sym typeface="Roboto"/>
            </a:endParaRPr>
          </a:p>
        </p:txBody>
      </p:sp>
      <p:pic>
        <p:nvPicPr>
          <p:cNvPr id="724" name="Google Shape;724;p94" descr="Screen shot of the Operational Reports page in Pearson Access Next with Report Categories and Students and Registrations selected"/>
          <p:cNvPicPr preferRelativeResize="0"/>
          <p:nvPr/>
        </p:nvPicPr>
        <p:blipFill>
          <a:blip r:embed="rId3">
            <a:alphaModFix/>
          </a:blip>
          <a:stretch>
            <a:fillRect/>
          </a:stretch>
        </p:blipFill>
        <p:spPr>
          <a:xfrm>
            <a:off x="5500575" y="1016600"/>
            <a:ext cx="3355500" cy="23359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95"/>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Review data using Pivot Tables</a:t>
            </a:r>
            <a:endParaRPr/>
          </a:p>
        </p:txBody>
      </p:sp>
      <p:sp>
        <p:nvSpPr>
          <p:cNvPr id="731" name="Google Shape;731;p95"/>
          <p:cNvSpPr txBox="1">
            <a:spLocks noGrp="1"/>
          </p:cNvSpPr>
          <p:nvPr>
            <p:ph type="body" idx="1"/>
          </p:nvPr>
        </p:nvSpPr>
        <p:spPr>
          <a:xfrm>
            <a:off x="311700" y="1152475"/>
            <a:ext cx="7730700" cy="31224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600"/>
              <a:buNone/>
            </a:pPr>
            <a:r>
              <a:rPr lang="en"/>
              <a:t>Some errors can only be detected by looking at the counts of students in different groups</a:t>
            </a:r>
            <a:endParaRPr/>
          </a:p>
          <a:p>
            <a:pPr marL="457200" lvl="0" indent="-330200" algn="l" rtl="0">
              <a:lnSpc>
                <a:spcPct val="115000"/>
              </a:lnSpc>
              <a:spcBef>
                <a:spcPts val="1200"/>
              </a:spcBef>
              <a:spcAft>
                <a:spcPts val="0"/>
              </a:spcAft>
              <a:buSzPts val="1600"/>
              <a:buChar char="●"/>
            </a:pPr>
            <a:r>
              <a:rPr lang="en"/>
              <a:t>In Excel, pivot tables are the simplest way to check counts</a:t>
            </a:r>
            <a:endParaRPr/>
          </a:p>
          <a:p>
            <a:pPr marL="914400" lvl="1" indent="-317500" algn="l" rtl="0">
              <a:lnSpc>
                <a:spcPct val="115000"/>
              </a:lnSpc>
              <a:spcBef>
                <a:spcPts val="0"/>
              </a:spcBef>
              <a:spcAft>
                <a:spcPts val="0"/>
              </a:spcAft>
              <a:buSzPts val="1400"/>
              <a:buChar char="○"/>
            </a:pPr>
            <a:r>
              <a:rPr lang="en"/>
              <a:t>If you have never used pivot tables you can start with this </a:t>
            </a:r>
            <a:r>
              <a:rPr lang="en" u="sng">
                <a:solidFill>
                  <a:schemeClr val="hlink"/>
                </a:solidFill>
                <a:hlinkClick r:id="rId3"/>
              </a:rPr>
              <a:t>Microsoft Tutorial</a:t>
            </a:r>
            <a:endParaRPr/>
          </a:p>
          <a:p>
            <a:pPr marL="457200" lvl="0" indent="-330200" algn="l" rtl="0">
              <a:lnSpc>
                <a:spcPct val="115000"/>
              </a:lnSpc>
              <a:spcBef>
                <a:spcPts val="0"/>
              </a:spcBef>
              <a:spcAft>
                <a:spcPts val="0"/>
              </a:spcAft>
              <a:buSzPts val="1600"/>
              <a:buChar char="●"/>
            </a:pPr>
            <a:r>
              <a:rPr lang="en"/>
              <a:t>Other data software can produce counts and crosstabs</a:t>
            </a:r>
            <a:endParaRPr/>
          </a:p>
          <a:p>
            <a:pPr marL="457200" lvl="0" indent="-330200" algn="l" rtl="0">
              <a:lnSpc>
                <a:spcPct val="115000"/>
              </a:lnSpc>
              <a:spcBef>
                <a:spcPts val="0"/>
              </a:spcBef>
              <a:spcAft>
                <a:spcPts val="0"/>
              </a:spcAft>
              <a:buSzPts val="1600"/>
              <a:buChar char="●"/>
            </a:pPr>
            <a:r>
              <a:rPr lang="en"/>
              <a:t>A simple count check will identify major errors such as not reporting any students as Economic Disadvantage or Gifted</a:t>
            </a:r>
            <a:endParaRPr/>
          </a:p>
          <a:p>
            <a:pPr marL="457200" lvl="0" indent="-330200" algn="l" rtl="0">
              <a:lnSpc>
                <a:spcPct val="115000"/>
              </a:lnSpc>
              <a:spcBef>
                <a:spcPts val="0"/>
              </a:spcBef>
              <a:spcAft>
                <a:spcPts val="0"/>
              </a:spcAft>
              <a:buSzPts val="1600"/>
              <a:buChar char="●"/>
            </a:pPr>
            <a:r>
              <a:rPr lang="en"/>
              <a:t>An deeper analysis would compare against previous year’s data to detect smaller but still concerning deviations</a:t>
            </a:r>
            <a:endParaRPr/>
          </a:p>
          <a:p>
            <a:pPr marL="914400" lvl="1" indent="-317500" algn="l" rtl="0">
              <a:lnSpc>
                <a:spcPct val="115000"/>
              </a:lnSpc>
              <a:spcBef>
                <a:spcPts val="0"/>
              </a:spcBef>
              <a:spcAft>
                <a:spcPts val="0"/>
              </a:spcAft>
              <a:buSzPts val="1400"/>
              <a:buChar char="○"/>
            </a:pPr>
            <a:r>
              <a:rPr lang="en"/>
              <a:t>CDE will conduct this type of review on the final data and will notify districts if we find anything</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96"/>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Check In – Data Validation</a:t>
            </a:r>
            <a:endParaRPr dirty="0"/>
          </a:p>
        </p:txBody>
      </p:sp>
      <p:sp>
        <p:nvSpPr>
          <p:cNvPr id="737" name="Google Shape;737;p96"/>
          <p:cNvSpPr txBox="1">
            <a:spLocks noGrp="1"/>
          </p:cNvSpPr>
          <p:nvPr>
            <p:ph type="body" idx="1"/>
          </p:nvPr>
        </p:nvSpPr>
        <p:spPr>
          <a:xfrm>
            <a:off x="311700" y="1152475"/>
            <a:ext cx="77307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AutoNum type="arabicPeriod"/>
            </a:pPr>
            <a:r>
              <a:rPr lang="en"/>
              <a:t>Questions about the Data Validation process</a:t>
            </a:r>
            <a:endParaRPr/>
          </a:p>
          <a:p>
            <a:pPr marL="457200" lvl="0" indent="-330200" algn="l" rtl="0">
              <a:spcBef>
                <a:spcPts val="0"/>
              </a:spcBef>
              <a:spcAft>
                <a:spcPts val="0"/>
              </a:spcAft>
              <a:buSzPts val="1600"/>
              <a:buAutoNum type="arabicPeriod"/>
            </a:pPr>
            <a:r>
              <a:rPr lang="en"/>
              <a:t>Break out rooms</a:t>
            </a:r>
            <a:endParaRPr/>
          </a:p>
          <a:p>
            <a:pPr marL="914400" lvl="1" indent="-317500" algn="l" rtl="0">
              <a:spcBef>
                <a:spcPts val="0"/>
              </a:spcBef>
              <a:spcAft>
                <a:spcPts val="0"/>
              </a:spcAft>
              <a:buSzPts val="1400"/>
              <a:buAutoNum type="alphaLcPeriod"/>
            </a:pPr>
            <a:r>
              <a:rPr lang="en"/>
              <a:t>5 minutes to discuss how you check your data for accuracy or share ideas/questions about the process</a:t>
            </a:r>
            <a:endParaRPr/>
          </a:p>
          <a:p>
            <a:pPr marL="914400" lvl="1" indent="-317500" algn="l" rtl="0">
              <a:spcBef>
                <a:spcPts val="0"/>
              </a:spcBef>
              <a:spcAft>
                <a:spcPts val="0"/>
              </a:spcAft>
              <a:buSzPts val="1400"/>
              <a:buAutoNum type="alphaLcPeriod"/>
            </a:pPr>
            <a:r>
              <a:rPr lang="en"/>
              <a:t>Google Sheet for capturing ideas you’d like to share or questions for CDE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9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spcBef>
                <a:spcPts val="0"/>
              </a:spcBef>
              <a:spcAft>
                <a:spcPts val="0"/>
              </a:spcAft>
              <a:buSzPts val="2800"/>
              <a:buNone/>
            </a:pPr>
            <a:r>
              <a:rPr lang="en"/>
              <a:t>Data Validation Sign-off Process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98"/>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Data Validation Sign-off</a:t>
            </a:r>
            <a:endParaRPr/>
          </a:p>
        </p:txBody>
      </p:sp>
      <p:sp>
        <p:nvSpPr>
          <p:cNvPr id="748" name="Google Shape;748;p98"/>
          <p:cNvSpPr txBox="1">
            <a:spLocks noGrp="1"/>
          </p:cNvSpPr>
          <p:nvPr>
            <p:ph type="body" idx="1"/>
          </p:nvPr>
        </p:nvSpPr>
        <p:spPr>
          <a:xfrm>
            <a:off x="311700" y="1152475"/>
            <a:ext cx="5677200" cy="2621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a:t>To indicate that you have completed the SBD Review there is a sign-off process in PAN</a:t>
            </a:r>
            <a:endParaRPr/>
          </a:p>
          <a:p>
            <a:pPr marL="457200" lvl="0" indent="-330200" algn="l" rtl="0">
              <a:lnSpc>
                <a:spcPct val="115000"/>
              </a:lnSpc>
              <a:spcBef>
                <a:spcPts val="1200"/>
              </a:spcBef>
              <a:spcAft>
                <a:spcPts val="0"/>
              </a:spcAft>
              <a:buSzPts val="1600"/>
              <a:buChar char="●"/>
            </a:pPr>
            <a:r>
              <a:rPr lang="en"/>
              <a:t>Only the designated Data Respondent can complete the sign off</a:t>
            </a:r>
            <a:endParaRPr/>
          </a:p>
          <a:p>
            <a:pPr marL="457200" lvl="0" indent="-330200" algn="l" rtl="0">
              <a:lnSpc>
                <a:spcPct val="115000"/>
              </a:lnSpc>
              <a:spcBef>
                <a:spcPts val="0"/>
              </a:spcBef>
              <a:spcAft>
                <a:spcPts val="0"/>
              </a:spcAft>
              <a:buSzPts val="1600"/>
              <a:buChar char="●"/>
            </a:pPr>
            <a:r>
              <a:rPr lang="en"/>
              <a:t>This serves the same purpose as submitting the SBD file in Data Pipeline indicating that the district has reviewed the data</a:t>
            </a:r>
            <a:endParaRPr/>
          </a:p>
        </p:txBody>
      </p:sp>
      <p:pic>
        <p:nvPicPr>
          <p:cNvPr id="749" name="Google Shape;749;p98" descr="Approved Icon (Provided by Getty Images)"/>
          <p:cNvPicPr preferRelativeResize="0"/>
          <p:nvPr/>
        </p:nvPicPr>
        <p:blipFill>
          <a:blip r:embed="rId3">
            <a:alphaModFix/>
          </a:blip>
          <a:stretch>
            <a:fillRect/>
          </a:stretch>
        </p:blipFill>
        <p:spPr>
          <a:xfrm>
            <a:off x="6719425" y="1334800"/>
            <a:ext cx="1834772" cy="183477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66"/>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New CMAS SBD Review Process</a:t>
            </a:r>
            <a:endParaRPr/>
          </a:p>
        </p:txBody>
      </p:sp>
      <p:sp>
        <p:nvSpPr>
          <p:cNvPr id="540" name="Google Shape;540;p66"/>
          <p:cNvSpPr txBox="1">
            <a:spLocks noGrp="1"/>
          </p:cNvSpPr>
          <p:nvPr>
            <p:ph type="body" idx="1"/>
          </p:nvPr>
        </p:nvSpPr>
        <p:spPr>
          <a:xfrm>
            <a:off x="311700" y="1143575"/>
            <a:ext cx="7730700" cy="35157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ct val="100000"/>
              <a:buNone/>
            </a:pPr>
            <a:r>
              <a:rPr lang="en"/>
              <a:t>Previously, CMAS data clean up was completed both in PAN for data that was needed for testing and again through a CDE Data Pipeline collection</a:t>
            </a:r>
            <a:endParaRPr/>
          </a:p>
          <a:p>
            <a:pPr marL="0" lvl="0" indent="0" algn="l" rtl="0">
              <a:lnSpc>
                <a:spcPct val="115000"/>
              </a:lnSpc>
              <a:spcBef>
                <a:spcPts val="1200"/>
              </a:spcBef>
              <a:spcAft>
                <a:spcPts val="0"/>
              </a:spcAft>
              <a:buSzPct val="100000"/>
              <a:buNone/>
            </a:pPr>
            <a:r>
              <a:rPr lang="en"/>
              <a:t>Why Change?</a:t>
            </a:r>
            <a:endParaRPr/>
          </a:p>
          <a:p>
            <a:pPr marL="457200" lvl="0" indent="-314960" algn="l" rtl="0">
              <a:lnSpc>
                <a:spcPct val="115000"/>
              </a:lnSpc>
              <a:spcBef>
                <a:spcPts val="1200"/>
              </a:spcBef>
              <a:spcAft>
                <a:spcPts val="0"/>
              </a:spcAft>
              <a:buSzPct val="100000"/>
              <a:buAutoNum type="arabicPeriod"/>
            </a:pPr>
            <a:r>
              <a:rPr lang="en"/>
              <a:t>Some changes made in Data Pipeline were not compatible with PAN and caused a disconnect between district submitted data and what was in the final score files (grade changes, accommodation status, Not Tested/Void Codes)</a:t>
            </a:r>
            <a:endParaRPr/>
          </a:p>
          <a:p>
            <a:pPr marL="457200" lvl="0" indent="-314960" algn="l" rtl="0">
              <a:lnSpc>
                <a:spcPct val="115000"/>
              </a:lnSpc>
              <a:spcBef>
                <a:spcPts val="0"/>
              </a:spcBef>
              <a:spcAft>
                <a:spcPts val="0"/>
              </a:spcAft>
              <a:buSzPct val="100000"/>
              <a:buAutoNum type="arabicPeriod"/>
            </a:pPr>
            <a:r>
              <a:rPr lang="en"/>
              <a:t>Errors were introduced from the Student Interchange because the Data Pipeline collection uses information from the interchange that was not approved and often uploaded by a different data team</a:t>
            </a:r>
            <a:endParaRPr/>
          </a:p>
          <a:p>
            <a:pPr marL="457200" lvl="0" indent="-314960" algn="l" rtl="0">
              <a:lnSpc>
                <a:spcPct val="115000"/>
              </a:lnSpc>
              <a:spcBef>
                <a:spcPts val="0"/>
              </a:spcBef>
              <a:spcAft>
                <a:spcPts val="0"/>
              </a:spcAft>
              <a:buSzPct val="100000"/>
              <a:buAutoNum type="arabicPeriod"/>
            </a:pPr>
            <a:r>
              <a:rPr lang="en"/>
              <a:t>The lag between testing and clean up caused issues with determining the correct data at the time of testing</a:t>
            </a:r>
            <a:endParaRPr/>
          </a:p>
          <a:p>
            <a:pPr marL="457200" lvl="0" indent="-314960" algn="l" rtl="0">
              <a:lnSpc>
                <a:spcPct val="115000"/>
              </a:lnSpc>
              <a:spcBef>
                <a:spcPts val="0"/>
              </a:spcBef>
              <a:spcAft>
                <a:spcPts val="0"/>
              </a:spcAft>
              <a:buSzPct val="100000"/>
              <a:buAutoNum type="arabicPeriod"/>
            </a:pPr>
            <a:r>
              <a:rPr lang="en"/>
              <a:t>Legislation (HB 25 - 1278) now requires results release by June 1st and a second review period prevented meeting that goal</a:t>
            </a:r>
            <a:endParaRPr/>
          </a:p>
          <a:p>
            <a:pPr marL="0" lvl="0" indent="0" algn="l" rtl="0">
              <a:lnSpc>
                <a:spcPct val="115000"/>
              </a:lnSpc>
              <a:spcBef>
                <a:spcPts val="1200"/>
              </a:spcBef>
              <a:spcAft>
                <a:spcPts val="1200"/>
              </a:spcAft>
              <a:buSzPct val="100000"/>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99"/>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Data Validation sign-off directions in PAN</a:t>
            </a:r>
            <a:endParaRPr/>
          </a:p>
        </p:txBody>
      </p:sp>
      <p:sp>
        <p:nvSpPr>
          <p:cNvPr id="758" name="Google Shape;758;p99"/>
          <p:cNvSpPr txBox="1"/>
          <p:nvPr/>
        </p:nvSpPr>
        <p:spPr>
          <a:xfrm>
            <a:off x="250950" y="1026925"/>
            <a:ext cx="7305900" cy="121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Navigate to Setup and then Organizations</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Show all results to and select the district level</a:t>
            </a:r>
            <a:endParaRPr sz="1800">
              <a:solidFill>
                <a:schemeClr val="dk1"/>
              </a:solidFill>
            </a:endParaRPr>
          </a:p>
          <a:p>
            <a:pPr marL="457200" lvl="0" indent="-342900" algn="l" rtl="0">
              <a:spcBef>
                <a:spcPts val="0"/>
              </a:spcBef>
              <a:spcAft>
                <a:spcPts val="0"/>
              </a:spcAft>
              <a:buClr>
                <a:schemeClr val="dk1"/>
              </a:buClr>
              <a:buSzPts val="1800"/>
              <a:buChar char="●"/>
            </a:pPr>
            <a:r>
              <a:rPr lang="en" sz="1800">
                <a:solidFill>
                  <a:schemeClr val="dk1"/>
                </a:solidFill>
              </a:rPr>
              <a:t>Or search for your district level organization</a:t>
            </a:r>
            <a:endParaRPr sz="1800">
              <a:solidFill>
                <a:schemeClr val="dk1"/>
              </a:solidFill>
            </a:endParaRPr>
          </a:p>
        </p:txBody>
      </p:sp>
      <p:pic>
        <p:nvPicPr>
          <p:cNvPr id="755" name="Google Shape;755;p99" descr="Pearson access next navigation window with Setup expanded"/>
          <p:cNvPicPr preferRelativeResize="0"/>
          <p:nvPr/>
        </p:nvPicPr>
        <p:blipFill>
          <a:blip r:embed="rId3">
            <a:alphaModFix/>
          </a:blip>
          <a:stretch>
            <a:fillRect/>
          </a:stretch>
        </p:blipFill>
        <p:spPr>
          <a:xfrm>
            <a:off x="161250" y="2454650"/>
            <a:ext cx="1842751" cy="1979400"/>
          </a:xfrm>
          <a:prstGeom prst="rect">
            <a:avLst/>
          </a:prstGeom>
          <a:noFill/>
          <a:ln>
            <a:noFill/>
          </a:ln>
        </p:spPr>
      </p:pic>
      <p:pic>
        <p:nvPicPr>
          <p:cNvPr id="756" name="Google Shape;756;p99" descr="An image of the screen as described in Data Validation Sign-Off step 2."/>
          <p:cNvPicPr preferRelativeResize="0"/>
          <p:nvPr/>
        </p:nvPicPr>
        <p:blipFill>
          <a:blip r:embed="rId4">
            <a:alphaModFix/>
          </a:blip>
          <a:stretch>
            <a:fillRect/>
          </a:stretch>
        </p:blipFill>
        <p:spPr>
          <a:xfrm>
            <a:off x="2428525" y="2454650"/>
            <a:ext cx="4539525" cy="1281425"/>
          </a:xfrm>
          <a:prstGeom prst="rect">
            <a:avLst/>
          </a:prstGeom>
          <a:noFill/>
          <a:ln w="12700" cap="flat" cmpd="sng">
            <a:solidFill>
              <a:srgbClr val="000000"/>
            </a:solidFill>
            <a:prstDash val="solid"/>
            <a:miter lim="8000"/>
            <a:headEnd type="none" w="sm" len="sm"/>
            <a:tailEnd type="none" w="sm" len="sm"/>
          </a:ln>
        </p:spPr>
      </p:pic>
      <p:pic>
        <p:nvPicPr>
          <p:cNvPr id="757" name="Google Shape;757;p99" descr="An image of the screen as described in Data Validation Sign-Off step 3."/>
          <p:cNvPicPr preferRelativeResize="0"/>
          <p:nvPr/>
        </p:nvPicPr>
        <p:blipFill>
          <a:blip r:embed="rId5">
            <a:alphaModFix/>
          </a:blip>
          <a:stretch>
            <a:fillRect/>
          </a:stretch>
        </p:blipFill>
        <p:spPr>
          <a:xfrm>
            <a:off x="2428525" y="3784250"/>
            <a:ext cx="5332600" cy="939422"/>
          </a:xfrm>
          <a:prstGeom prst="rect">
            <a:avLst/>
          </a:prstGeom>
          <a:noFill/>
          <a:ln w="12700" cap="flat" cmpd="sng">
            <a:solidFill>
              <a:srgbClr val="000000"/>
            </a:solidFill>
            <a:prstDash val="solid"/>
            <a:miter lim="8000"/>
            <a:headEnd type="none" w="sm" len="sm"/>
            <a:tailEnd type="none" w="sm" len="sm"/>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100"/>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dirty="0"/>
              <a:t>Data Validation sign-off directions in PAN - continued</a:t>
            </a:r>
            <a:endParaRPr dirty="0"/>
          </a:p>
        </p:txBody>
      </p:sp>
      <p:sp>
        <p:nvSpPr>
          <p:cNvPr id="766" name="Google Shape;766;p100"/>
          <p:cNvSpPr txBox="1"/>
          <p:nvPr/>
        </p:nvSpPr>
        <p:spPr>
          <a:xfrm>
            <a:off x="384425" y="1142600"/>
            <a:ext cx="3319200" cy="324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rPr>
              <a:t>Under the Select Tasks menu check “Manage Completion Statuses” then Start</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 sz="1800">
                <a:solidFill>
                  <a:schemeClr val="dk1"/>
                </a:solidFill>
              </a:rPr>
              <a:t>Check the box and then select the Save button</a:t>
            </a:r>
            <a:endParaRPr sz="1800">
              <a:solidFill>
                <a:schemeClr val="dk1"/>
              </a:solidFill>
            </a:endParaRPr>
          </a:p>
        </p:txBody>
      </p:sp>
      <p:pic>
        <p:nvPicPr>
          <p:cNvPr id="764" name="Google Shape;764;p100" descr="An image of the screen as described in Data Validation Sign-Off step 4."/>
          <p:cNvPicPr preferRelativeResize="0"/>
          <p:nvPr/>
        </p:nvPicPr>
        <p:blipFill>
          <a:blip r:embed="rId3">
            <a:alphaModFix/>
          </a:blip>
          <a:stretch>
            <a:fillRect/>
          </a:stretch>
        </p:blipFill>
        <p:spPr>
          <a:xfrm>
            <a:off x="4006700" y="953300"/>
            <a:ext cx="3488850" cy="1986875"/>
          </a:xfrm>
          <a:prstGeom prst="rect">
            <a:avLst/>
          </a:prstGeom>
          <a:noFill/>
          <a:ln w="12700" cap="flat" cmpd="sng">
            <a:solidFill>
              <a:srgbClr val="000000"/>
            </a:solidFill>
            <a:prstDash val="solid"/>
            <a:miter lim="8000"/>
            <a:headEnd type="none" w="sm" len="sm"/>
            <a:tailEnd type="none" w="sm" len="sm"/>
          </a:ln>
        </p:spPr>
      </p:pic>
      <p:pic>
        <p:nvPicPr>
          <p:cNvPr id="765" name="Google Shape;765;p100" descr="An image of the screen as described in Data Validation Sign-Off step 5."/>
          <p:cNvPicPr preferRelativeResize="0"/>
          <p:nvPr/>
        </p:nvPicPr>
        <p:blipFill>
          <a:blip r:embed="rId4">
            <a:alphaModFix/>
          </a:blip>
          <a:stretch>
            <a:fillRect/>
          </a:stretch>
        </p:blipFill>
        <p:spPr>
          <a:xfrm>
            <a:off x="4006700" y="3205800"/>
            <a:ext cx="3686175" cy="1304925"/>
          </a:xfrm>
          <a:prstGeom prst="rect">
            <a:avLst/>
          </a:prstGeom>
          <a:noFill/>
          <a:ln w="12700" cap="flat" cmpd="sng">
            <a:solidFill>
              <a:srgbClr val="000000"/>
            </a:solidFill>
            <a:prstDash val="solid"/>
            <a:miter lim="8000"/>
            <a:headEnd type="none" w="sm" len="sm"/>
            <a:tailEnd type="none" w="sm" len="sm"/>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101"/>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CDE Data Review Window</a:t>
            </a:r>
            <a:endParaRPr/>
          </a:p>
        </p:txBody>
      </p:sp>
      <p:sp>
        <p:nvSpPr>
          <p:cNvPr id="772" name="Google Shape;772;p101"/>
          <p:cNvSpPr txBox="1">
            <a:spLocks noGrp="1"/>
          </p:cNvSpPr>
          <p:nvPr>
            <p:ph type="body" idx="1"/>
          </p:nvPr>
        </p:nvSpPr>
        <p:spPr>
          <a:xfrm>
            <a:off x="311700" y="1152475"/>
            <a:ext cx="77307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CDE will review the STU from May 11th - May 15th</a:t>
            </a:r>
            <a:endParaRPr/>
          </a:p>
          <a:p>
            <a:pPr marL="457200" lvl="0" indent="-330200" algn="l" rtl="0">
              <a:spcBef>
                <a:spcPts val="0"/>
              </a:spcBef>
              <a:spcAft>
                <a:spcPts val="0"/>
              </a:spcAft>
              <a:buSzPts val="1600"/>
              <a:buChar char="●"/>
            </a:pPr>
            <a:r>
              <a:rPr lang="en"/>
              <a:t>This will allow us to run analyses on the data looking for issues that may have been missed</a:t>
            </a:r>
            <a:endParaRPr/>
          </a:p>
          <a:p>
            <a:pPr marL="914400" lvl="1" indent="-317500" algn="l" rtl="0">
              <a:spcBef>
                <a:spcPts val="0"/>
              </a:spcBef>
              <a:spcAft>
                <a:spcPts val="0"/>
              </a:spcAft>
              <a:buSzPts val="1400"/>
              <a:buChar char="○"/>
            </a:pPr>
            <a:r>
              <a:rPr lang="en"/>
              <a:t>Accountability analytics will provide support for this review</a:t>
            </a:r>
            <a:endParaRPr/>
          </a:p>
          <a:p>
            <a:pPr marL="457200" lvl="0" indent="-330200" algn="l" rtl="0">
              <a:spcBef>
                <a:spcPts val="0"/>
              </a:spcBef>
              <a:spcAft>
                <a:spcPts val="0"/>
              </a:spcAft>
              <a:buSzPts val="1600"/>
              <a:buChar char="●"/>
            </a:pPr>
            <a:r>
              <a:rPr lang="en"/>
              <a:t>If errors are found that need to be corrected we will reach out to the DAC to arrange to provide any needed updates</a:t>
            </a:r>
            <a:endParaRPr/>
          </a:p>
          <a:p>
            <a:pPr marL="914400" lvl="1" indent="-317500" algn="l" rtl="0">
              <a:spcBef>
                <a:spcPts val="0"/>
              </a:spcBef>
              <a:spcAft>
                <a:spcPts val="0"/>
              </a:spcAft>
              <a:buSzPts val="1400"/>
              <a:buChar char="○"/>
            </a:pPr>
            <a:r>
              <a:rPr lang="en"/>
              <a:t>This will likely be done using Syncplicity</a:t>
            </a:r>
            <a:endParaRPr/>
          </a:p>
          <a:p>
            <a:pPr marL="457200" lvl="0" indent="-330200" algn="l" rtl="0">
              <a:spcBef>
                <a:spcPts val="0"/>
              </a:spcBef>
              <a:spcAft>
                <a:spcPts val="0"/>
              </a:spcAft>
              <a:buSzPts val="1600"/>
              <a:buChar char="●"/>
            </a:pPr>
            <a:r>
              <a:rPr lang="en"/>
              <a:t>This new review process is intended to catch any errors that may impact accountability calculations before the data is saved in the warehouse</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10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spcBef>
                <a:spcPts val="0"/>
              </a:spcBef>
              <a:spcAft>
                <a:spcPts val="0"/>
              </a:spcAft>
              <a:buSzPts val="2800"/>
              <a:buNone/>
            </a:pPr>
            <a:r>
              <a:rPr lang="en">
                <a:latin typeface="Roboto Medium"/>
                <a:ea typeface="Roboto Medium"/>
                <a:cs typeface="Roboto Medium"/>
                <a:sym typeface="Roboto Medium"/>
              </a:rPr>
              <a:t>Accountability</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3" name="Google Shape;763;p100">
            <a:extLst>
              <a:ext uri="{FF2B5EF4-FFF2-40B4-BE49-F238E27FC236}">
                <a16:creationId xmlns:a16="http://schemas.microsoft.com/office/drawing/2014/main" id="{E8B007A0-952B-2DA5-E6A5-2D32A6D604E7}"/>
              </a:ext>
            </a:extLst>
          </p:cNvPr>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dirty="0"/>
              <a:t>Reasons to Participate in SBD</a:t>
            </a:r>
            <a:endParaRPr dirty="0"/>
          </a:p>
        </p:txBody>
      </p:sp>
      <p:sp>
        <p:nvSpPr>
          <p:cNvPr id="4" name="TextBox 3">
            <a:extLst>
              <a:ext uri="{FF2B5EF4-FFF2-40B4-BE49-F238E27FC236}">
                <a16:creationId xmlns:a16="http://schemas.microsoft.com/office/drawing/2014/main" id="{C46F30C4-DBFC-453F-5572-6983EEE36DFA}"/>
              </a:ext>
            </a:extLst>
          </p:cNvPr>
          <p:cNvSpPr txBox="1"/>
          <p:nvPr/>
        </p:nvSpPr>
        <p:spPr>
          <a:xfrm>
            <a:off x="219456" y="1133856"/>
            <a:ext cx="7629754" cy="1169551"/>
          </a:xfrm>
          <a:prstGeom prst="rect">
            <a:avLst/>
          </a:prstGeom>
          <a:noFill/>
        </p:spPr>
        <p:txBody>
          <a:bodyPr wrap="square" rtlCol="0">
            <a:spAutoFit/>
          </a:bodyPr>
          <a:lstStyle/>
          <a:p>
            <a:pPr marL="285750" indent="-285750">
              <a:buFont typeface="Arial" panose="020B0604020202020204" pitchFamily="34" charset="0"/>
              <a:buChar char="•"/>
            </a:pPr>
            <a:r>
              <a:rPr lang="en-US" dirty="0"/>
              <a:t>Student test records used to calculate school plan types and district accreditation ratings</a:t>
            </a:r>
          </a:p>
          <a:p>
            <a:pPr marL="285750" indent="-285750">
              <a:buFont typeface="Arial" panose="020B0604020202020204" pitchFamily="34" charset="0"/>
              <a:buChar char="•"/>
            </a:pPr>
            <a:r>
              <a:rPr lang="en-US" dirty="0"/>
              <a:t>The request to reconsider (R2R) process cannot be used to address district reporting errors that should have been corrected during SBD</a:t>
            </a:r>
          </a:p>
          <a:p>
            <a:pPr marL="285750" indent="-285750">
              <a:buFont typeface="Arial" panose="020B0604020202020204" pitchFamily="34" charset="0"/>
              <a:buChar char="•"/>
            </a:pPr>
            <a:r>
              <a:rPr lang="en-US" dirty="0"/>
              <a:t>Student test Records are used to identify schools under Every Student Succeeds Act (ESSA)</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104"/>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Participation Calculations</a:t>
            </a:r>
            <a:endParaRPr/>
          </a:p>
        </p:txBody>
      </p:sp>
      <p:pic>
        <p:nvPicPr>
          <p:cNvPr id="789" name="Google Shape;789;p104" descr="Flowchart illustrating consequences of student participation rates in accountability calculations. Four blue rounded rectangles connected vertically outline impacts: exclusion from achievement, growth, and participation calculations; decreased state accountability ratings; low participation rates noted in performance frameworks; and schools identified under federal accountability process."/>
          <p:cNvPicPr preferRelativeResize="0"/>
          <p:nvPr/>
        </p:nvPicPr>
        <p:blipFill>
          <a:blip r:embed="rId3">
            <a:alphaModFix/>
          </a:blip>
          <a:stretch>
            <a:fillRect/>
          </a:stretch>
        </p:blipFill>
        <p:spPr>
          <a:xfrm>
            <a:off x="152400" y="998800"/>
            <a:ext cx="8839199" cy="362388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105"/>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Clarification about Request to Reconsider (R2R)</a:t>
            </a:r>
            <a:endParaRPr/>
          </a:p>
        </p:txBody>
      </p:sp>
      <p:sp>
        <p:nvSpPr>
          <p:cNvPr id="795" name="Google Shape;795;p105"/>
          <p:cNvSpPr txBox="1">
            <a:spLocks noGrp="1"/>
          </p:cNvSpPr>
          <p:nvPr>
            <p:ph type="body" idx="1"/>
          </p:nvPr>
        </p:nvSpPr>
        <p:spPr>
          <a:xfrm>
            <a:off x="311700" y="1152475"/>
            <a:ext cx="77307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R2R process cannot be used to change underlying data, especially inclusions/exclusions for growth calculations</a:t>
            </a:r>
            <a:endParaRPr/>
          </a:p>
          <a:p>
            <a:pPr marL="457200" lvl="0" indent="-330200" algn="l" rtl="0">
              <a:spcBef>
                <a:spcPts val="0"/>
              </a:spcBef>
              <a:spcAft>
                <a:spcPts val="0"/>
              </a:spcAft>
              <a:buSzPts val="1600"/>
              <a:buChar char="●"/>
            </a:pPr>
            <a:r>
              <a:rPr lang="en"/>
              <a:t>Growth is calculated for the entire state using all students to create cohorts and cannot be rerun</a:t>
            </a:r>
            <a:endParaRPr/>
          </a:p>
          <a:p>
            <a:pPr marL="457200" lvl="0" indent="-330200" algn="l" rtl="0">
              <a:spcBef>
                <a:spcPts val="0"/>
              </a:spcBef>
              <a:spcAft>
                <a:spcPts val="0"/>
              </a:spcAft>
              <a:buSzPts val="1600"/>
              <a:buChar char="●"/>
            </a:pPr>
            <a:r>
              <a:rPr lang="en"/>
              <a:t>Fields that are used for inclusion/exclusion to growth will be carefully reviewed by CDE, but should be a priority for districts to make sure the data is accurate (Continuous in District/School, Expelled)</a:t>
            </a:r>
            <a:endParaRPr/>
          </a:p>
          <a:p>
            <a:pPr marL="457200" lvl="0" indent="-330200" algn="l" rtl="0">
              <a:spcBef>
                <a:spcPts val="0"/>
              </a:spcBef>
              <a:spcAft>
                <a:spcPts val="0"/>
              </a:spcAft>
              <a:buSzPts val="1600"/>
              <a:buChar char="●"/>
            </a:pPr>
            <a:r>
              <a:rPr lang="en"/>
              <a:t>Accountability Participation Impact condition can be used as an option if invalidation coding errors cause a rating to be lowered due to participation</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06"/>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Check In – Accountability, Final Questions</a:t>
            </a:r>
            <a:endParaRPr dirty="0"/>
          </a:p>
        </p:txBody>
      </p:sp>
      <p:sp>
        <p:nvSpPr>
          <p:cNvPr id="801" name="Google Shape;801;p106"/>
          <p:cNvSpPr txBox="1">
            <a:spLocks noGrp="1"/>
          </p:cNvSpPr>
          <p:nvPr>
            <p:ph type="body" idx="1"/>
          </p:nvPr>
        </p:nvSpPr>
        <p:spPr>
          <a:xfrm>
            <a:off x="311700" y="1152475"/>
            <a:ext cx="77307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a:t>Questions about accountability data in the collection?</a:t>
            </a:r>
            <a:endParaRPr/>
          </a:p>
          <a:p>
            <a:pPr marL="457200" lvl="0" indent="-330200" algn="l" rtl="0">
              <a:spcBef>
                <a:spcPts val="0"/>
              </a:spcBef>
              <a:spcAft>
                <a:spcPts val="0"/>
              </a:spcAft>
              <a:buSzPts val="1600"/>
              <a:buChar char="●"/>
            </a:pPr>
            <a:r>
              <a:rPr lang="en"/>
              <a:t>Any final questions about the process?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107"/>
          <p:cNvSpPr txBox="1">
            <a:spLocks noGrp="1"/>
          </p:cNvSpPr>
          <p:nvPr>
            <p:ph type="title"/>
          </p:nvPr>
        </p:nvSpPr>
        <p:spPr>
          <a:xfrm>
            <a:off x="311700" y="105100"/>
            <a:ext cx="82425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Resources</a:t>
            </a:r>
            <a:endParaRPr/>
          </a:p>
        </p:txBody>
      </p:sp>
      <p:sp>
        <p:nvSpPr>
          <p:cNvPr id="807" name="Google Shape;807;p107"/>
          <p:cNvSpPr txBox="1">
            <a:spLocks noGrp="1"/>
          </p:cNvSpPr>
          <p:nvPr>
            <p:ph type="body" idx="1"/>
          </p:nvPr>
        </p:nvSpPr>
        <p:spPr>
          <a:xfrm>
            <a:off x="311700" y="1152475"/>
            <a:ext cx="77307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u="sng">
                <a:solidFill>
                  <a:schemeClr val="hlink"/>
                </a:solidFill>
                <a:hlinkClick r:id="rId3"/>
              </a:rPr>
              <a:t>PearsonACCESS</a:t>
            </a:r>
            <a:r>
              <a:rPr lang="en" u="sng" baseline="30000">
                <a:solidFill>
                  <a:schemeClr val="hlink"/>
                </a:solidFill>
                <a:hlinkClick r:id="rId3"/>
              </a:rPr>
              <a:t>Next</a:t>
            </a:r>
            <a:r>
              <a:rPr lang="en" u="sng">
                <a:solidFill>
                  <a:schemeClr val="hlink"/>
                </a:solidFill>
                <a:hlinkClick r:id="rId3"/>
              </a:rPr>
              <a:t> resources and user guides</a:t>
            </a:r>
            <a:endParaRPr/>
          </a:p>
          <a:p>
            <a:pPr marL="457200" lvl="0" indent="-330200" algn="l" rtl="0">
              <a:spcBef>
                <a:spcPts val="0"/>
              </a:spcBef>
              <a:spcAft>
                <a:spcPts val="0"/>
              </a:spcAft>
              <a:buSzPts val="1600"/>
              <a:buChar char="●"/>
            </a:pPr>
            <a:r>
              <a:rPr lang="en" u="sng">
                <a:solidFill>
                  <a:schemeClr val="hlink"/>
                </a:solidFill>
                <a:hlinkClick r:id="rId4"/>
              </a:rPr>
              <a:t>SBD and Accountability Factsheet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ctr" rtl="0">
              <a:spcBef>
                <a:spcPts val="0"/>
              </a:spcBef>
              <a:spcAft>
                <a:spcPts val="0"/>
              </a:spcAft>
              <a:buClr>
                <a:schemeClr val="dk1"/>
              </a:buClr>
              <a:buSzPts val="1100"/>
              <a:buFont typeface="Arial"/>
              <a:buNone/>
            </a:pPr>
            <a:r>
              <a:rPr lang="en" sz="1100" b="1"/>
              <a:t>Please contact SBD Support with any technical SBD questions:</a:t>
            </a:r>
            <a:endParaRPr sz="1100" b="1"/>
          </a:p>
          <a:p>
            <a:pPr marL="0" lvl="0" indent="0" algn="ctr" rtl="0">
              <a:spcBef>
                <a:spcPts val="0"/>
              </a:spcBef>
              <a:spcAft>
                <a:spcPts val="0"/>
              </a:spcAft>
              <a:buClr>
                <a:schemeClr val="dk1"/>
              </a:buClr>
              <a:buSzPts val="1100"/>
              <a:buFont typeface="Arial"/>
              <a:buNone/>
            </a:pPr>
            <a:r>
              <a:rPr lang="en" sz="1100" b="1"/>
              <a:t>Email: sbdsupport@cde.state.co.us</a:t>
            </a:r>
            <a:endParaRPr sz="1100" b="1"/>
          </a:p>
          <a:p>
            <a:pPr marL="0" lvl="0" indent="0" algn="ctr" rtl="0">
              <a:spcBef>
                <a:spcPts val="0"/>
              </a:spcBef>
              <a:spcAft>
                <a:spcPts val="0"/>
              </a:spcAft>
              <a:buClr>
                <a:schemeClr val="dk1"/>
              </a:buClr>
              <a:buSzPts val="1100"/>
              <a:buFont typeface="Arial"/>
              <a:buNone/>
            </a:pPr>
            <a:r>
              <a:rPr lang="en" sz="1100" b="1"/>
              <a:t>Phone: </a:t>
            </a:r>
            <a:r>
              <a:rPr lang="en" sz="1100" b="1">
                <a:solidFill>
                  <a:srgbClr val="333333"/>
                </a:solidFill>
              </a:rPr>
              <a:t>720.696.0185</a:t>
            </a:r>
            <a:endParaRPr sz="1100" b="1">
              <a:solidFill>
                <a:srgbClr val="333333"/>
              </a:solidFill>
            </a:endParaRPr>
          </a:p>
          <a:p>
            <a:pPr marL="0" lvl="0" indent="0" algn="ctr" rtl="0">
              <a:spcBef>
                <a:spcPts val="0"/>
              </a:spcBef>
              <a:spcAft>
                <a:spcPts val="0"/>
              </a:spcAft>
              <a:buClr>
                <a:schemeClr val="dk1"/>
              </a:buClr>
              <a:buSzPts val="1100"/>
              <a:buFont typeface="Arial"/>
              <a:buNone/>
            </a:pPr>
            <a:r>
              <a:rPr lang="en" sz="1100">
                <a:solidFill>
                  <a:srgbClr val="333333"/>
                </a:solidFill>
              </a:rPr>
              <a:t>For state accountability questions, </a:t>
            </a:r>
            <a:r>
              <a:rPr lang="en" sz="1100"/>
              <a:t>Email: accountability@cde.state.co.us</a:t>
            </a:r>
            <a:endParaRPr sz="1100"/>
          </a:p>
          <a:p>
            <a:pPr marL="0" lvl="0" indent="0" algn="ctr" rtl="0">
              <a:spcBef>
                <a:spcPts val="0"/>
              </a:spcBef>
              <a:spcAft>
                <a:spcPts val="0"/>
              </a:spcAft>
              <a:buClr>
                <a:schemeClr val="dk1"/>
              </a:buClr>
              <a:buSzPts val="1100"/>
              <a:buFont typeface="Arial"/>
              <a:buNone/>
            </a:pPr>
            <a:r>
              <a:rPr lang="en" sz="1100">
                <a:solidFill>
                  <a:srgbClr val="333333"/>
                </a:solidFill>
              </a:rPr>
              <a:t>For federal accountability questions, </a:t>
            </a:r>
            <a:r>
              <a:rPr lang="en" sz="1100"/>
              <a:t>Email: ESSAquestions@cde.state.co.us</a:t>
            </a:r>
            <a:endParaRPr sz="1100"/>
          </a:p>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67"/>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Advantages to using PAN - Timeline</a:t>
            </a:r>
            <a:endParaRPr/>
          </a:p>
        </p:txBody>
      </p:sp>
      <p:sp>
        <p:nvSpPr>
          <p:cNvPr id="546" name="Google Shape;546;p67"/>
          <p:cNvSpPr txBox="1">
            <a:spLocks noGrp="1"/>
          </p:cNvSpPr>
          <p:nvPr>
            <p:ph type="body" idx="1"/>
          </p:nvPr>
        </p:nvSpPr>
        <p:spPr>
          <a:xfrm>
            <a:off x="311700" y="1143575"/>
            <a:ext cx="6028200" cy="30348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ct val="100000"/>
              <a:buNone/>
            </a:pPr>
            <a:r>
              <a:rPr lang="en" dirty="0"/>
              <a:t>Timeline</a:t>
            </a:r>
            <a:endParaRPr dirty="0"/>
          </a:p>
          <a:p>
            <a:pPr marL="457200" lvl="0" indent="-322580" algn="l" rtl="0">
              <a:lnSpc>
                <a:spcPct val="115000"/>
              </a:lnSpc>
              <a:spcBef>
                <a:spcPts val="1200"/>
              </a:spcBef>
              <a:spcAft>
                <a:spcPts val="0"/>
              </a:spcAft>
              <a:buSzPct val="100000"/>
              <a:buChar char="●"/>
            </a:pPr>
            <a:r>
              <a:rPr lang="en" dirty="0"/>
              <a:t>The STU is active starting April 12th - student demographics can be updated at any time during the window</a:t>
            </a:r>
            <a:endParaRPr dirty="0"/>
          </a:p>
          <a:p>
            <a:pPr marL="457200" lvl="0" indent="-322580" algn="l" rtl="0">
              <a:lnSpc>
                <a:spcPct val="115000"/>
              </a:lnSpc>
              <a:spcBef>
                <a:spcPts val="0"/>
              </a:spcBef>
              <a:spcAft>
                <a:spcPts val="0"/>
              </a:spcAft>
              <a:buSzPct val="100000"/>
              <a:buChar char="●"/>
            </a:pPr>
            <a:r>
              <a:rPr lang="en" dirty="0"/>
              <a:t>Final district review can take place from April 27th to May 8th which is more time than was available in the Data Pipeline system</a:t>
            </a:r>
            <a:endParaRPr dirty="0"/>
          </a:p>
          <a:p>
            <a:pPr marL="914400" lvl="1" indent="-310832" algn="l" rtl="0">
              <a:lnSpc>
                <a:spcPct val="115000"/>
              </a:lnSpc>
              <a:spcBef>
                <a:spcPts val="0"/>
              </a:spcBef>
              <a:spcAft>
                <a:spcPts val="0"/>
              </a:spcAft>
              <a:buSzPct val="100000"/>
              <a:buChar char="○"/>
            </a:pPr>
            <a:r>
              <a:rPr lang="en" dirty="0"/>
              <a:t>CDE automatically locks schools out of PAN on May 1st, but districts can disable access as soon as the test window ends</a:t>
            </a:r>
            <a:endParaRPr dirty="0"/>
          </a:p>
          <a:p>
            <a:pPr marL="457200" lvl="0" indent="-322580" algn="l" rtl="0">
              <a:lnSpc>
                <a:spcPct val="115000"/>
              </a:lnSpc>
              <a:spcBef>
                <a:spcPts val="0"/>
              </a:spcBef>
              <a:spcAft>
                <a:spcPts val="0"/>
              </a:spcAft>
              <a:buSzPct val="100000"/>
              <a:buChar char="●"/>
            </a:pPr>
            <a:r>
              <a:rPr lang="en" dirty="0"/>
              <a:t>Finished before the end of the school year</a:t>
            </a:r>
            <a:endParaRPr dirty="0"/>
          </a:p>
          <a:p>
            <a:pPr marL="914400" lvl="1" indent="-310832" algn="l" rtl="0">
              <a:lnSpc>
                <a:spcPct val="115000"/>
              </a:lnSpc>
              <a:spcBef>
                <a:spcPts val="0"/>
              </a:spcBef>
              <a:spcAft>
                <a:spcPts val="0"/>
              </a:spcAft>
              <a:buSzPct val="100000"/>
              <a:buChar char="○"/>
            </a:pPr>
            <a:r>
              <a:rPr lang="en" dirty="0"/>
              <a:t>Some districts do not maintain staff for the summer</a:t>
            </a:r>
            <a:endParaRPr dirty="0"/>
          </a:p>
          <a:p>
            <a:pPr marL="914400" lvl="1" indent="-310832" algn="l" rtl="0">
              <a:lnSpc>
                <a:spcPct val="115000"/>
              </a:lnSpc>
              <a:spcBef>
                <a:spcPts val="0"/>
              </a:spcBef>
              <a:spcAft>
                <a:spcPts val="0"/>
              </a:spcAft>
              <a:buSzPct val="100000"/>
              <a:buChar char="○"/>
            </a:pPr>
            <a:r>
              <a:rPr lang="en" dirty="0"/>
              <a:t>Districts that have to work directly with schools to get data could not reach them in some cases</a:t>
            </a:r>
            <a:endParaRPr dirty="0"/>
          </a:p>
        </p:txBody>
      </p:sp>
      <p:pic>
        <p:nvPicPr>
          <p:cNvPr id="547" name="Google Shape;547;p67" descr="beach, summer, holiday, wonderful | Hippopx"/>
          <p:cNvPicPr preferRelativeResize="0"/>
          <p:nvPr/>
        </p:nvPicPr>
        <p:blipFill>
          <a:blip r:embed="rId3">
            <a:alphaModFix/>
          </a:blip>
          <a:stretch>
            <a:fillRect/>
          </a:stretch>
        </p:blipFill>
        <p:spPr>
          <a:xfrm>
            <a:off x="6492300" y="998800"/>
            <a:ext cx="2499299" cy="333148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68"/>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2000"/>
              <a:buFont typeface="Arial"/>
              <a:buNone/>
            </a:pPr>
            <a:r>
              <a:rPr lang="en"/>
              <a:t>Advantages to using PAN - Data consistency</a:t>
            </a:r>
            <a:endParaRPr/>
          </a:p>
        </p:txBody>
      </p:sp>
      <p:sp>
        <p:nvSpPr>
          <p:cNvPr id="553" name="Google Shape;553;p68"/>
          <p:cNvSpPr txBox="1">
            <a:spLocks noGrp="1"/>
          </p:cNvSpPr>
          <p:nvPr>
            <p:ph type="body" idx="1"/>
          </p:nvPr>
        </p:nvSpPr>
        <p:spPr>
          <a:xfrm>
            <a:off x="311700" y="1143575"/>
            <a:ext cx="7730700" cy="3034800"/>
          </a:xfrm>
          <a:prstGeom prst="rect">
            <a:avLst/>
          </a:prstGeom>
          <a:noFill/>
          <a:ln>
            <a:noFill/>
          </a:ln>
        </p:spPr>
        <p:txBody>
          <a:bodyPr spcFirstLastPara="1" wrap="square" lIns="91425" tIns="91425" rIns="91425" bIns="91425" anchor="t" anchorCtr="0">
            <a:normAutofit fontScale="92500" lnSpcReduction="20000"/>
          </a:bodyPr>
          <a:lstStyle/>
          <a:p>
            <a:pPr marL="0" lvl="0" indent="0" algn="l" rtl="0">
              <a:lnSpc>
                <a:spcPct val="115000"/>
              </a:lnSpc>
              <a:spcBef>
                <a:spcPts val="0"/>
              </a:spcBef>
              <a:spcAft>
                <a:spcPts val="0"/>
              </a:spcAft>
              <a:buSzPct val="100000"/>
              <a:buNone/>
            </a:pPr>
            <a:r>
              <a:rPr lang="en" dirty="0"/>
              <a:t>Some data fields are tied directly to test administration and should be fixed during the window</a:t>
            </a:r>
            <a:endParaRPr dirty="0"/>
          </a:p>
          <a:p>
            <a:pPr marL="457200" lvl="0" indent="-322580" algn="l" rtl="0">
              <a:lnSpc>
                <a:spcPct val="115000"/>
              </a:lnSpc>
              <a:spcBef>
                <a:spcPts val="1200"/>
              </a:spcBef>
              <a:spcAft>
                <a:spcPts val="0"/>
              </a:spcAft>
              <a:buSzPct val="100000"/>
              <a:buChar char="●"/>
            </a:pPr>
            <a:r>
              <a:rPr lang="en" dirty="0"/>
              <a:t>IEP and Language Proficiency Status are required for accommodations</a:t>
            </a:r>
            <a:endParaRPr dirty="0"/>
          </a:p>
          <a:p>
            <a:pPr marL="1371600" lvl="1" indent="-310832" algn="l" rtl="0">
              <a:lnSpc>
                <a:spcPct val="115000"/>
              </a:lnSpc>
              <a:spcBef>
                <a:spcPts val="0"/>
              </a:spcBef>
              <a:spcAft>
                <a:spcPts val="0"/>
              </a:spcAft>
              <a:buSzPct val="100000"/>
              <a:buChar char="○"/>
            </a:pPr>
            <a:r>
              <a:rPr lang="en" dirty="0"/>
              <a:t>Updates to these fields should be made during the assessment window before students test so that they have the appropriate test settings</a:t>
            </a:r>
            <a:endParaRPr dirty="0"/>
          </a:p>
          <a:p>
            <a:pPr marL="457200" lvl="0" indent="-322580" algn="l" rtl="0">
              <a:lnSpc>
                <a:spcPct val="115000"/>
              </a:lnSpc>
              <a:spcBef>
                <a:spcPts val="0"/>
              </a:spcBef>
              <a:spcAft>
                <a:spcPts val="0"/>
              </a:spcAft>
              <a:buSzPct val="100000"/>
              <a:buChar char="●"/>
            </a:pPr>
            <a:r>
              <a:rPr lang="en" dirty="0"/>
              <a:t>Grade changes may excuse a student from testing or require a change to the assigned test to avoid a misadministration</a:t>
            </a:r>
            <a:endParaRPr dirty="0"/>
          </a:p>
          <a:p>
            <a:pPr marL="457200" lvl="0" indent="-322580" algn="l" rtl="0">
              <a:lnSpc>
                <a:spcPct val="115000"/>
              </a:lnSpc>
              <a:spcBef>
                <a:spcPts val="0"/>
              </a:spcBef>
              <a:spcAft>
                <a:spcPts val="0"/>
              </a:spcAft>
              <a:buSzPct val="100000"/>
              <a:buChar char="●"/>
            </a:pPr>
            <a:r>
              <a:rPr lang="en" dirty="0"/>
              <a:t>Not Tested Codes and Void Score codes should be applied in conjunction with test administration information</a:t>
            </a:r>
            <a:endParaRPr dirty="0"/>
          </a:p>
          <a:p>
            <a:pPr marL="1371600" lvl="1" indent="-310832" algn="l" rtl="0">
              <a:lnSpc>
                <a:spcPct val="115000"/>
              </a:lnSpc>
              <a:spcBef>
                <a:spcPts val="0"/>
              </a:spcBef>
              <a:spcAft>
                <a:spcPts val="0"/>
              </a:spcAft>
              <a:buSzPct val="100000"/>
              <a:buChar char="○"/>
            </a:pPr>
            <a:r>
              <a:rPr lang="en" dirty="0"/>
              <a:t>The STU includes details on test administration status that can inform the use of these codes</a:t>
            </a:r>
            <a:endParaRPr dirty="0"/>
          </a:p>
          <a:p>
            <a:pPr marL="1371600" lvl="1" indent="-310832" algn="l" rtl="0">
              <a:lnSpc>
                <a:spcPct val="115000"/>
              </a:lnSpc>
              <a:spcBef>
                <a:spcPts val="0"/>
              </a:spcBef>
              <a:spcAft>
                <a:spcPts val="0"/>
              </a:spcAft>
              <a:buSzPct val="100000"/>
              <a:buChar char="○"/>
            </a:pPr>
            <a:r>
              <a:rPr lang="en" dirty="0"/>
              <a:t>Rules around the appropriate uses of Not Test and Void Codes are coded into PAN</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69"/>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CMAS Data Process Overview</a:t>
            </a:r>
            <a:endParaRPr/>
          </a:p>
        </p:txBody>
      </p:sp>
      <p:sp>
        <p:nvSpPr>
          <p:cNvPr id="559" name="Google Shape;559;p69"/>
          <p:cNvSpPr txBox="1">
            <a:spLocks noGrp="1"/>
          </p:cNvSpPr>
          <p:nvPr>
            <p:ph type="body" idx="1"/>
          </p:nvPr>
        </p:nvSpPr>
        <p:spPr>
          <a:xfrm>
            <a:off x="170925" y="1855150"/>
            <a:ext cx="8483400" cy="2394600"/>
          </a:xfrm>
          <a:prstGeom prst="rect">
            <a:avLst/>
          </a:prstGeom>
          <a:noFill/>
          <a:ln>
            <a:noFill/>
          </a:ln>
        </p:spPr>
        <p:txBody>
          <a:bodyPr spcFirstLastPara="1" wrap="square" lIns="91425" tIns="91425" rIns="91425" bIns="91425" anchor="t" anchorCtr="0">
            <a:normAutofit fontScale="77500" lnSpcReduction="20000"/>
          </a:bodyPr>
          <a:lstStyle/>
          <a:p>
            <a:pPr marL="457200" lvl="0" indent="-307340" algn="l" rtl="0">
              <a:lnSpc>
                <a:spcPct val="115000"/>
              </a:lnSpc>
              <a:spcBef>
                <a:spcPts val="0"/>
              </a:spcBef>
              <a:spcAft>
                <a:spcPts val="0"/>
              </a:spcAft>
              <a:buSzPct val="100000"/>
              <a:buAutoNum type="arabicPeriod"/>
            </a:pPr>
            <a:r>
              <a:rPr lang="en" dirty="0"/>
              <a:t>CDE uploads student data from October Count to PAN using the Student Registration and Personal Needs Profile (SR/PNP)</a:t>
            </a:r>
            <a:endParaRPr dirty="0"/>
          </a:p>
          <a:p>
            <a:pPr marL="457200" lvl="0" indent="-307340" algn="l" rtl="0">
              <a:lnSpc>
                <a:spcPct val="115000"/>
              </a:lnSpc>
              <a:spcBef>
                <a:spcPts val="0"/>
              </a:spcBef>
              <a:spcAft>
                <a:spcPts val="0"/>
              </a:spcAft>
              <a:buSzPct val="100000"/>
              <a:buAutoNum type="arabicPeriod"/>
            </a:pPr>
            <a:r>
              <a:rPr lang="en" dirty="0"/>
              <a:t>Districts make updates for students who have entered their district since October count and any other changes that were not captured but are required for testing (IEP Status, Language Proficiency, Grade updates) using the SR/PNP file</a:t>
            </a:r>
            <a:endParaRPr dirty="0"/>
          </a:p>
          <a:p>
            <a:pPr marL="457200" lvl="0" indent="-307340" algn="l" rtl="0">
              <a:lnSpc>
                <a:spcPct val="115000"/>
              </a:lnSpc>
              <a:spcBef>
                <a:spcPts val="0"/>
              </a:spcBef>
              <a:spcAft>
                <a:spcPts val="0"/>
              </a:spcAft>
              <a:buSzPct val="100000"/>
              <a:buAutoNum type="arabicPeriod"/>
            </a:pPr>
            <a:r>
              <a:rPr lang="en" dirty="0"/>
              <a:t>Ongoing - handle transfer requests and updating the Responsible District/School and Continuous fields</a:t>
            </a:r>
            <a:endParaRPr dirty="0"/>
          </a:p>
          <a:p>
            <a:pPr marL="457200" lvl="0" indent="-307340" algn="l" rtl="0">
              <a:lnSpc>
                <a:spcPct val="115000"/>
              </a:lnSpc>
              <a:spcBef>
                <a:spcPts val="0"/>
              </a:spcBef>
              <a:spcAft>
                <a:spcPts val="0"/>
              </a:spcAft>
              <a:buSzPct val="100000"/>
              <a:buAutoNum type="arabicPeriod"/>
            </a:pPr>
            <a:r>
              <a:rPr lang="en" dirty="0"/>
              <a:t>(optional) Starting on April 12th districts can make batch updates to student data using the Student Test Update (STU) file or manual edits for individual students</a:t>
            </a:r>
            <a:endParaRPr dirty="0"/>
          </a:p>
          <a:p>
            <a:pPr marL="914400" lvl="1" indent="-297497" algn="l" rtl="0">
              <a:lnSpc>
                <a:spcPct val="115000"/>
              </a:lnSpc>
              <a:spcBef>
                <a:spcPts val="0"/>
              </a:spcBef>
              <a:spcAft>
                <a:spcPts val="0"/>
              </a:spcAft>
              <a:buSzPct val="100000"/>
              <a:buAutoNum type="alphaLcPeriod"/>
            </a:pPr>
            <a:r>
              <a:rPr lang="en" dirty="0"/>
              <a:t>Schools can make updates as allowed as well</a:t>
            </a:r>
            <a:endParaRPr dirty="0"/>
          </a:p>
          <a:p>
            <a:pPr marL="457200" lvl="0" indent="-307340" algn="l" rtl="0">
              <a:lnSpc>
                <a:spcPct val="115000"/>
              </a:lnSpc>
              <a:spcBef>
                <a:spcPts val="0"/>
              </a:spcBef>
              <a:spcAft>
                <a:spcPts val="0"/>
              </a:spcAft>
              <a:buSzPct val="100000"/>
              <a:buAutoNum type="arabicPeriod"/>
            </a:pPr>
            <a:r>
              <a:rPr lang="en" dirty="0"/>
              <a:t>Starting on May 1st schools are locked out of the system and districts can make their final updates using the STU or manual edits, districts can lock schools out earlier if they choose</a:t>
            </a:r>
            <a:endParaRPr dirty="0"/>
          </a:p>
          <a:p>
            <a:pPr marL="457200" lvl="0" indent="-307340" algn="l" rtl="0">
              <a:lnSpc>
                <a:spcPct val="115000"/>
              </a:lnSpc>
              <a:spcBef>
                <a:spcPts val="0"/>
              </a:spcBef>
              <a:spcAft>
                <a:spcPts val="0"/>
              </a:spcAft>
              <a:buSzPct val="100000"/>
              <a:buAutoNum type="arabicPeriod"/>
            </a:pPr>
            <a:r>
              <a:rPr lang="en" dirty="0"/>
              <a:t>Once any necessary changes have been made, district data respondents sign off on the data in PAN</a:t>
            </a:r>
            <a:endParaRPr dirty="0"/>
          </a:p>
        </p:txBody>
      </p:sp>
      <p:sp>
        <p:nvSpPr>
          <p:cNvPr id="560" name="Google Shape;560;p69"/>
          <p:cNvSpPr txBox="1"/>
          <p:nvPr/>
        </p:nvSpPr>
        <p:spPr>
          <a:xfrm>
            <a:off x="197625" y="964975"/>
            <a:ext cx="8163000" cy="67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chemeClr val="dk1"/>
                </a:solidFill>
              </a:rPr>
              <a:t>The new process builds on functionality that has been available in PAN. Steps 1-3 are part of the standard DAC duties during administration. Steps 4 and 5 have been available but not all districts chose to use them for data clean up.</a:t>
            </a:r>
            <a:endParaRPr sz="16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7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p>
            <a:pPr marL="0" lvl="0" indent="0" algn="ctr" rtl="0">
              <a:spcBef>
                <a:spcPts val="0"/>
              </a:spcBef>
              <a:spcAft>
                <a:spcPts val="0"/>
              </a:spcAft>
              <a:buSzPts val="2800"/>
              <a:buNone/>
            </a:pPr>
            <a:r>
              <a:rPr lang="en"/>
              <a:t>Get to know PearsonAccess</a:t>
            </a:r>
            <a:r>
              <a:rPr lang="en" baseline="30000"/>
              <a:t>Next</a:t>
            </a:r>
            <a:endParaRPr baseline="300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71"/>
          <p:cNvSpPr txBox="1">
            <a:spLocks noGrp="1"/>
          </p:cNvSpPr>
          <p:nvPr>
            <p:ph type="title"/>
          </p:nvPr>
        </p:nvSpPr>
        <p:spPr>
          <a:xfrm>
            <a:off x="311700" y="105100"/>
            <a:ext cx="82425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a:t>What is PearsonAccess</a:t>
            </a:r>
            <a:r>
              <a:rPr lang="en" baseline="30000"/>
              <a:t>Next</a:t>
            </a:r>
            <a:r>
              <a:rPr lang="en"/>
              <a:t> (PAN)</a:t>
            </a:r>
            <a:endParaRPr/>
          </a:p>
        </p:txBody>
      </p:sp>
      <p:sp>
        <p:nvSpPr>
          <p:cNvPr id="572" name="Google Shape;572;p71"/>
          <p:cNvSpPr txBox="1">
            <a:spLocks noGrp="1"/>
          </p:cNvSpPr>
          <p:nvPr>
            <p:ph type="body" idx="1"/>
          </p:nvPr>
        </p:nvSpPr>
        <p:spPr>
          <a:xfrm>
            <a:off x="311700" y="1143575"/>
            <a:ext cx="43902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r>
              <a:rPr lang="en"/>
              <a:t>PAN is the test registration and administration platform used for the CMAS assessments: </a:t>
            </a:r>
            <a:r>
              <a:rPr lang="en" sz="1300" u="sng">
                <a:solidFill>
                  <a:srgbClr val="1155CC"/>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https://co.pearsonaccessnext.com</a:t>
            </a:r>
            <a:r>
              <a:rPr lang="en" sz="1300">
                <a:latin typeface="Calibri"/>
                <a:ea typeface="Calibri"/>
                <a:cs typeface="Calibri"/>
                <a:sym typeface="Calibri"/>
              </a:rPr>
              <a:t> </a:t>
            </a:r>
            <a:endParaRPr sz="1800"/>
          </a:p>
          <a:p>
            <a:pPr marL="0" lvl="0" indent="0" algn="l" rtl="0">
              <a:lnSpc>
                <a:spcPct val="115000"/>
              </a:lnSpc>
              <a:spcBef>
                <a:spcPts val="1200"/>
              </a:spcBef>
              <a:spcAft>
                <a:spcPts val="1200"/>
              </a:spcAft>
              <a:buSzPts val="1600"/>
              <a:buNone/>
            </a:pPr>
            <a:r>
              <a:rPr lang="en"/>
              <a:t>Official District Assessment Coordinators (DACs) are given automatic access to the system and can add access for Data Respondents and other district level users</a:t>
            </a:r>
            <a:endParaRPr/>
          </a:p>
        </p:txBody>
      </p:sp>
      <p:pic>
        <p:nvPicPr>
          <p:cNvPr id="573" name="Google Shape;573;p71" descr="Login screen for Pearson Access Next"/>
          <p:cNvPicPr preferRelativeResize="0"/>
          <p:nvPr/>
        </p:nvPicPr>
        <p:blipFill>
          <a:blip r:embed="rId4">
            <a:alphaModFix/>
          </a:blip>
          <a:stretch>
            <a:fillRect/>
          </a:stretch>
        </p:blipFill>
        <p:spPr>
          <a:xfrm>
            <a:off x="4854300" y="998800"/>
            <a:ext cx="4137300" cy="292082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TotalTime>
  <Words>3052</Words>
  <Application>Microsoft Office PowerPoint</Application>
  <PresentationFormat>On-screen Show (16:9)</PresentationFormat>
  <Paragraphs>230</Paragraphs>
  <Slides>48</Slides>
  <Notes>45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48</vt:i4>
      </vt:variant>
    </vt:vector>
  </HeadingPairs>
  <TitlesOfParts>
    <vt:vector size="55" baseType="lpstr">
      <vt:lpstr>Arial</vt:lpstr>
      <vt:lpstr>Calibri</vt:lpstr>
      <vt:lpstr>Roboto Medium</vt:lpstr>
      <vt:lpstr>Rockwell</vt:lpstr>
      <vt:lpstr>Roboto</vt:lpstr>
      <vt:lpstr>Simple Light</vt:lpstr>
      <vt:lpstr>Simple Light</vt:lpstr>
      <vt:lpstr>CMAS Student Biographical Data Review Date Presenter: Director of Assessment Data and Psychometrics, Jasmine Carey</vt:lpstr>
      <vt:lpstr>Goals for this training</vt:lpstr>
      <vt:lpstr>CMAS Student Biographical Data Process</vt:lpstr>
      <vt:lpstr>New CMAS SBD Review Process</vt:lpstr>
      <vt:lpstr>Advantages to using PAN - Timeline</vt:lpstr>
      <vt:lpstr>Advantages to using PAN - Data consistency</vt:lpstr>
      <vt:lpstr>CMAS Data Process Overview</vt:lpstr>
      <vt:lpstr>Get to know PearsonAccessNext</vt:lpstr>
      <vt:lpstr>What is PearsonAccessNext (PAN)</vt:lpstr>
      <vt:lpstr>Follow along with the training</vt:lpstr>
      <vt:lpstr>Navigating in PAN - Administration</vt:lpstr>
      <vt:lpstr>Downloading a Student Test Update file</vt:lpstr>
      <vt:lpstr>Downloading a Student Test Update file - File options</vt:lpstr>
      <vt:lpstr>Downloading a Student Test Update file - Generating the file</vt:lpstr>
      <vt:lpstr>Check In</vt:lpstr>
      <vt:lpstr>The Student Test Update File Layout</vt:lpstr>
      <vt:lpstr>Accessing the STU file layout</vt:lpstr>
      <vt:lpstr>Walk through the STU Layout</vt:lpstr>
      <vt:lpstr>STU Layout Structure</vt:lpstr>
      <vt:lpstr>Core Student Data and Student Registration</vt:lpstr>
      <vt:lpstr>Test Data and Reporting Data</vt:lpstr>
      <vt:lpstr>Opening the file for editing</vt:lpstr>
      <vt:lpstr>Check In – Working with the STU File</vt:lpstr>
      <vt:lpstr>Uploading an STU and reviewing errors</vt:lpstr>
      <vt:lpstr>Uploading an edited STU</vt:lpstr>
      <vt:lpstr>Tips for uploading edits</vt:lpstr>
      <vt:lpstr>Reviewing upload errors</vt:lpstr>
      <vt:lpstr>Fixing errors using the data file</vt:lpstr>
      <vt:lpstr>Common errors - Accommodations</vt:lpstr>
      <vt:lpstr>Common errors - Not Tested and Void Score Codes</vt:lpstr>
      <vt:lpstr>Editing records in the UI</vt:lpstr>
      <vt:lpstr>Check In – File upload and errors</vt:lpstr>
      <vt:lpstr>Data Validation Tips</vt:lpstr>
      <vt:lpstr>No errors? Wait, you’re not done!</vt:lpstr>
      <vt:lpstr>PAN Operational Reports</vt:lpstr>
      <vt:lpstr>Review data using Pivot Tables</vt:lpstr>
      <vt:lpstr>Check In – Data Validation</vt:lpstr>
      <vt:lpstr>Data Validation Sign-off Process</vt:lpstr>
      <vt:lpstr>Data Validation Sign-off</vt:lpstr>
      <vt:lpstr>Data Validation sign-off directions in PAN</vt:lpstr>
      <vt:lpstr>Data Validation sign-off directions in PAN - continued</vt:lpstr>
      <vt:lpstr>CDE Data Review Window</vt:lpstr>
      <vt:lpstr>Accountability</vt:lpstr>
      <vt:lpstr>Reasons to Participate in SBD</vt:lpstr>
      <vt:lpstr>Participation Calculations</vt:lpstr>
      <vt:lpstr>Clarification about Request to Reconsider (R2R)</vt:lpstr>
      <vt:lpstr>Check In – Accountability, Final Questions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Carey, Jasmine</cp:lastModifiedBy>
  <cp:revision>1</cp:revision>
  <dcterms:modified xsi:type="dcterms:W3CDTF">2026-02-05T20:20:19Z</dcterms:modified>
</cp:coreProperties>
</file>