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8"/>
  </p:notesMasterIdLst>
  <p:sldIdLst>
    <p:sldId id="383" r:id="rId2"/>
    <p:sldId id="258" r:id="rId3"/>
    <p:sldId id="259" r:id="rId4"/>
    <p:sldId id="260" r:id="rId5"/>
    <p:sldId id="261" r:id="rId6"/>
    <p:sldId id="262" r:id="rId7"/>
    <p:sldId id="263" r:id="rId8"/>
    <p:sldId id="264" r:id="rId9"/>
    <p:sldId id="390" r:id="rId10"/>
    <p:sldId id="266" r:id="rId11"/>
    <p:sldId id="392" r:id="rId12"/>
    <p:sldId id="393" r:id="rId13"/>
    <p:sldId id="369" r:id="rId14"/>
    <p:sldId id="274" r:id="rId15"/>
    <p:sldId id="275" r:id="rId16"/>
    <p:sldId id="276" r:id="rId17"/>
    <p:sldId id="277" r:id="rId18"/>
    <p:sldId id="278" r:id="rId19"/>
    <p:sldId id="280" r:id="rId20"/>
    <p:sldId id="282" r:id="rId21"/>
    <p:sldId id="283" r:id="rId22"/>
    <p:sldId id="284" r:id="rId23"/>
    <p:sldId id="285" r:id="rId24"/>
    <p:sldId id="394" r:id="rId25"/>
    <p:sldId id="288" r:id="rId26"/>
    <p:sldId id="352" r:id="rId27"/>
    <p:sldId id="289" r:id="rId28"/>
    <p:sldId id="290" r:id="rId29"/>
    <p:sldId id="300" r:id="rId30"/>
    <p:sldId id="370" r:id="rId31"/>
    <p:sldId id="395" r:id="rId32"/>
    <p:sldId id="396" r:id="rId33"/>
    <p:sldId id="372" r:id="rId34"/>
    <p:sldId id="373" r:id="rId35"/>
    <p:sldId id="306" r:id="rId36"/>
    <p:sldId id="307" r:id="rId37"/>
    <p:sldId id="387" r:id="rId38"/>
    <p:sldId id="291" r:id="rId39"/>
    <p:sldId id="292" r:id="rId40"/>
    <p:sldId id="386" r:id="rId41"/>
    <p:sldId id="297" r:id="rId42"/>
    <p:sldId id="299" r:id="rId43"/>
    <p:sldId id="319" r:id="rId44"/>
    <p:sldId id="320" r:id="rId45"/>
    <p:sldId id="321" r:id="rId46"/>
    <p:sldId id="265" r:id="rId47"/>
    <p:sldId id="374" r:id="rId48"/>
    <p:sldId id="375" r:id="rId49"/>
    <p:sldId id="323" r:id="rId50"/>
    <p:sldId id="324" r:id="rId51"/>
    <p:sldId id="308" r:id="rId52"/>
    <p:sldId id="309" r:id="rId53"/>
    <p:sldId id="310" r:id="rId54"/>
    <p:sldId id="388" r:id="rId55"/>
    <p:sldId id="311" r:id="rId56"/>
    <p:sldId id="312" r:id="rId57"/>
    <p:sldId id="313" r:id="rId58"/>
    <p:sldId id="363" r:id="rId59"/>
    <p:sldId id="315" r:id="rId60"/>
    <p:sldId id="317" r:id="rId61"/>
    <p:sldId id="356" r:id="rId62"/>
    <p:sldId id="389" r:id="rId63"/>
    <p:sldId id="376" r:id="rId64"/>
    <p:sldId id="397" r:id="rId65"/>
    <p:sldId id="328" r:id="rId66"/>
    <p:sldId id="329" r:id="rId67"/>
    <p:sldId id="391" r:id="rId68"/>
    <p:sldId id="398" r:id="rId69"/>
    <p:sldId id="399" r:id="rId70"/>
    <p:sldId id="364" r:id="rId71"/>
    <p:sldId id="360" r:id="rId72"/>
    <p:sldId id="365" r:id="rId73"/>
    <p:sldId id="366" r:id="rId74"/>
    <p:sldId id="367"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9" r:id="rId89"/>
    <p:sldId id="350" r:id="rId90"/>
    <p:sldId id="348" r:id="rId91"/>
    <p:sldId id="351" r:id="rId92"/>
    <p:sldId id="269" r:id="rId93"/>
    <p:sldId id="270" r:id="rId94"/>
    <p:sldId id="271" r:id="rId95"/>
    <p:sldId id="272" r:id="rId96"/>
    <p:sldId id="273"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rey, Jasmine" initials="CJ" lastIdx="1" clrIdx="6">
    <p:extLst>
      <p:ext uri="{19B8F6BF-5375-455C-9EA6-DF929625EA0E}">
        <p15:presenceInfo xmlns:p15="http://schemas.microsoft.com/office/powerpoint/2012/main" userId="S::Carey_J@cde.state.co.us::f824631c-ee58-4147-9207-eaf0ccde4905" providerId="AD"/>
      </p:ext>
    </p:extLst>
  </p:cmAuthor>
  <p:cmAuthor id="1" name="Loerzel, Sara" initials="LS" lastIdx="7" clrIdx="0">
    <p:extLst>
      <p:ext uri="{19B8F6BF-5375-455C-9EA6-DF929625EA0E}">
        <p15:presenceInfo xmlns:p15="http://schemas.microsoft.com/office/powerpoint/2012/main" userId="S::Loerzel_S@cde.state.co.us::169e59bf-37fe-4389-9a2d-56a93b8ce5b7" providerId="AD"/>
      </p:ext>
    </p:extLst>
  </p:cmAuthor>
  <p:cmAuthor id="8" name="Bonner, Collin" initials="BC" lastIdx="9" clrIdx="7">
    <p:extLst>
      <p:ext uri="{19B8F6BF-5375-455C-9EA6-DF929625EA0E}">
        <p15:presenceInfo xmlns:p15="http://schemas.microsoft.com/office/powerpoint/2012/main" userId="S::Bonner_C@cde.state.co.us::e840a39e-639f-46f6-8389-41ecbca21bd8" providerId="AD"/>
      </p:ext>
    </p:extLst>
  </p:cmAuthor>
  <p:cmAuthor id="2" name="Wirth-Hawkins, Christina" initials="WC" lastIdx="16" clrIdx="1">
    <p:extLst>
      <p:ext uri="{19B8F6BF-5375-455C-9EA6-DF929625EA0E}">
        <p15:presenceInfo xmlns:p15="http://schemas.microsoft.com/office/powerpoint/2012/main" userId="S::Wirth-Hawkins_C@cde.state.co.us::8d4d8cee-ae6c-43f5-9a98-c68e2b1cb366" providerId="AD"/>
      </p:ext>
    </p:extLst>
  </p:cmAuthor>
  <p:cmAuthor id="3" name="Sachdeva, Arti" initials="SA" lastIdx="2" clrIdx="2">
    <p:extLst>
      <p:ext uri="{19B8F6BF-5375-455C-9EA6-DF929625EA0E}">
        <p15:presenceInfo xmlns:p15="http://schemas.microsoft.com/office/powerpoint/2012/main" userId="S::Sachdeva_a@cde.state.co.us::e9d21b97-d6bc-4abe-94e7-cb1eb06695ef" providerId="AD"/>
      </p:ext>
    </p:extLst>
  </p:cmAuthor>
  <p:cmAuthor id="4" name="Villalobos Pavia, Heather" initials="VPH" lastIdx="3" clrIdx="3">
    <p:extLst>
      <p:ext uri="{19B8F6BF-5375-455C-9EA6-DF929625EA0E}">
        <p15:presenceInfo xmlns:p15="http://schemas.microsoft.com/office/powerpoint/2012/main" userId="S::VillalobosPavia_H@cde.state.co.us::29832d76-5367-411d-91b4-60ca61439ef5" providerId="AD"/>
      </p:ext>
    </p:extLst>
  </p:cmAuthor>
  <p:cmAuthor id="5" name="Morton, Will" initials="MW" lastIdx="14" clrIdx="4">
    <p:extLst>
      <p:ext uri="{19B8F6BF-5375-455C-9EA6-DF929625EA0E}">
        <p15:presenceInfo xmlns:p15="http://schemas.microsoft.com/office/powerpoint/2012/main" userId="S::Morton_W@cde.state.co.us::258da7f2-f75d-4514-9135-3427dc28b178" providerId="AD"/>
      </p:ext>
    </p:extLst>
  </p:cmAuthor>
  <p:cmAuthor id="6" name="Anthony, Jared" initials="AJ" lastIdx="5" clrIdx="5">
    <p:extLst>
      <p:ext uri="{19B8F6BF-5375-455C-9EA6-DF929625EA0E}">
        <p15:presenceInfo xmlns:p15="http://schemas.microsoft.com/office/powerpoint/2012/main" userId="S::Anthony_J@cde.state.co.us::5a35980d-6c95-4913-b32e-689d1be0db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81" autoAdjust="0"/>
  </p:normalViewPr>
  <p:slideViewPr>
    <p:cSldViewPr snapToGrid="0">
      <p:cViewPr varScale="1">
        <p:scale>
          <a:sx n="78" d="100"/>
          <a:sy n="78" d="100"/>
        </p:scale>
        <p:origin x="1550"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31A7F-D09F-4015-98F4-2B67E27E6698}"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3AF516DF-A212-4FF5-867C-38D917D0F34F}">
      <dgm:prSet phldrT="[Text]"/>
      <dgm:spPr/>
      <dgm:t>
        <a:bodyPr/>
        <a:lstStyle/>
        <a:p>
          <a:r>
            <a:rPr lang="en-US" b="1" dirty="0"/>
            <a:t>1. What is the Language of Assessment?</a:t>
          </a:r>
        </a:p>
      </dgm:t>
    </dgm:pt>
    <dgm:pt modelId="{8825B6C2-B34A-43F4-89E7-B8D7D34AF9B9}" type="parTrans" cxnId="{A3648CE4-38EF-4709-9AE5-17712F189F66}">
      <dgm:prSet/>
      <dgm:spPr/>
      <dgm:t>
        <a:bodyPr/>
        <a:lstStyle/>
        <a:p>
          <a:endParaRPr lang="en-US"/>
        </a:p>
      </dgm:t>
    </dgm:pt>
    <dgm:pt modelId="{3F45AB55-FBF3-4AAB-8A8C-BF353748CD70}" type="sibTrans" cxnId="{A3648CE4-38EF-4709-9AE5-17712F189F66}">
      <dgm:prSet/>
      <dgm:spPr/>
      <dgm:t>
        <a:bodyPr/>
        <a:lstStyle/>
        <a:p>
          <a:endParaRPr lang="en-US"/>
        </a:p>
      </dgm:t>
    </dgm:pt>
    <dgm:pt modelId="{66BD3FC9-C6E6-4921-8961-F91002C873F4}">
      <dgm:prSet phldrT="[Text]"/>
      <dgm:spPr/>
      <dgm:t>
        <a:bodyPr/>
        <a:lstStyle/>
        <a:p>
          <a:r>
            <a:rPr lang="en-US" b="1" dirty="0"/>
            <a:t>2. Why are Success Criteria Important to Assessment Design?</a:t>
          </a:r>
        </a:p>
      </dgm:t>
    </dgm:pt>
    <dgm:pt modelId="{6DCF372C-BED8-44C4-87C4-0B98CA1B6D51}" type="parTrans" cxnId="{1F9D2AAF-5E1E-4F3B-A8D3-48F9D8E91F48}">
      <dgm:prSet/>
      <dgm:spPr/>
      <dgm:t>
        <a:bodyPr/>
        <a:lstStyle/>
        <a:p>
          <a:endParaRPr lang="en-US"/>
        </a:p>
      </dgm:t>
    </dgm:pt>
    <dgm:pt modelId="{A58F25DE-9AC4-4993-B923-E100B53C6579}" type="sibTrans" cxnId="{1F9D2AAF-5E1E-4F3B-A8D3-48F9D8E91F48}">
      <dgm:prSet/>
      <dgm:spPr/>
      <dgm:t>
        <a:bodyPr/>
        <a:lstStyle/>
        <a:p>
          <a:endParaRPr lang="en-US"/>
        </a:p>
      </dgm:t>
    </dgm:pt>
    <dgm:pt modelId="{7BFB05D4-1A83-428B-9920-22E6E40DFD88}">
      <dgm:prSet phldrT="[Text]"/>
      <dgm:spPr/>
      <dgm:t>
        <a:bodyPr/>
        <a:lstStyle/>
        <a:p>
          <a:r>
            <a:rPr lang="en-US" b="1" dirty="0"/>
            <a:t>3. Why are Success Criteria Important to Instruction?</a:t>
          </a:r>
        </a:p>
      </dgm:t>
    </dgm:pt>
    <dgm:pt modelId="{8F0242D8-6E69-4145-9AC3-9E344AA7221C}" type="parTrans" cxnId="{8359F8FD-07F3-4F4E-B3E3-1DA97906D4B3}">
      <dgm:prSet/>
      <dgm:spPr/>
      <dgm:t>
        <a:bodyPr/>
        <a:lstStyle/>
        <a:p>
          <a:endParaRPr lang="en-US"/>
        </a:p>
      </dgm:t>
    </dgm:pt>
    <dgm:pt modelId="{63824E8F-37CE-4332-B18A-58E4F29B0F90}" type="sibTrans" cxnId="{8359F8FD-07F3-4F4E-B3E3-1DA97906D4B3}">
      <dgm:prSet/>
      <dgm:spPr/>
      <dgm:t>
        <a:bodyPr/>
        <a:lstStyle/>
        <a:p>
          <a:endParaRPr lang="en-US"/>
        </a:p>
      </dgm:t>
    </dgm:pt>
    <dgm:pt modelId="{F91515E9-7EDC-48E9-A3F0-C3E21E156A8A}">
      <dgm:prSet phldrT="[Text]"/>
      <dgm:spPr/>
      <dgm:t>
        <a:bodyPr/>
        <a:lstStyle/>
        <a:p>
          <a:r>
            <a:rPr lang="en-US" b="1" dirty="0"/>
            <a:t>4. Why are Instruction and Assessment Integral to Each Other?</a:t>
          </a:r>
        </a:p>
      </dgm:t>
    </dgm:pt>
    <dgm:pt modelId="{8E12387E-ABB4-4024-A355-641C6029EBA1}" type="parTrans" cxnId="{C247D82C-452F-4DB5-9913-706BEF07F857}">
      <dgm:prSet/>
      <dgm:spPr/>
      <dgm:t>
        <a:bodyPr/>
        <a:lstStyle/>
        <a:p>
          <a:endParaRPr lang="en-US"/>
        </a:p>
      </dgm:t>
    </dgm:pt>
    <dgm:pt modelId="{E30ACD37-6A8B-49E0-B936-FDC3A7921A87}" type="sibTrans" cxnId="{C247D82C-452F-4DB5-9913-706BEF07F857}">
      <dgm:prSet/>
      <dgm:spPr/>
      <dgm:t>
        <a:bodyPr/>
        <a:lstStyle/>
        <a:p>
          <a:endParaRPr lang="en-US"/>
        </a:p>
      </dgm:t>
    </dgm:pt>
    <dgm:pt modelId="{C60A7BE0-FF75-4695-BDD9-4D8721E07CDC}">
      <dgm:prSet phldrT="[Text]"/>
      <dgm:spPr/>
      <dgm:t>
        <a:bodyPr/>
        <a:lstStyle/>
        <a:p>
          <a:r>
            <a:rPr lang="en-US" b="1" dirty="0"/>
            <a:t>5. Why is Formative Practice Critical?</a:t>
          </a:r>
        </a:p>
      </dgm:t>
    </dgm:pt>
    <dgm:pt modelId="{733FA300-B0D7-40BD-9704-76D5D461B377}" type="parTrans" cxnId="{EE0FFC9F-C428-4D2B-9B63-57338E1FA714}">
      <dgm:prSet/>
      <dgm:spPr/>
      <dgm:t>
        <a:bodyPr/>
        <a:lstStyle/>
        <a:p>
          <a:endParaRPr lang="en-US"/>
        </a:p>
      </dgm:t>
    </dgm:pt>
    <dgm:pt modelId="{C59A85F8-F52C-4B5F-B901-097177F50892}" type="sibTrans" cxnId="{EE0FFC9F-C428-4D2B-9B63-57338E1FA714}">
      <dgm:prSet/>
      <dgm:spPr/>
      <dgm:t>
        <a:bodyPr/>
        <a:lstStyle/>
        <a:p>
          <a:endParaRPr lang="en-US"/>
        </a:p>
      </dgm:t>
    </dgm:pt>
    <dgm:pt modelId="{1CF78EF2-B566-4EC4-B4BD-C437199298E0}">
      <dgm:prSet phldrT="[Text]"/>
      <dgm:spPr/>
      <dgm:t>
        <a:bodyPr/>
        <a:lstStyle/>
        <a:p>
          <a:r>
            <a:rPr lang="en-US" b="1" dirty="0"/>
            <a:t>6. How do You Collect the Evidence of Student Learning that Best Fits Your Needs?</a:t>
          </a:r>
        </a:p>
      </dgm:t>
    </dgm:pt>
    <dgm:pt modelId="{AB0B90D3-3D57-4294-80B0-02A95E720DD3}" type="parTrans" cxnId="{139D9FA0-FE23-4477-94EE-E8EB63E3D37A}">
      <dgm:prSet/>
      <dgm:spPr/>
      <dgm:t>
        <a:bodyPr/>
        <a:lstStyle/>
        <a:p>
          <a:endParaRPr lang="en-US"/>
        </a:p>
      </dgm:t>
    </dgm:pt>
    <dgm:pt modelId="{5411C865-AD46-4DE4-AB66-F60E7D700BA7}" type="sibTrans" cxnId="{139D9FA0-FE23-4477-94EE-E8EB63E3D37A}">
      <dgm:prSet/>
      <dgm:spPr/>
      <dgm:t>
        <a:bodyPr/>
        <a:lstStyle/>
        <a:p>
          <a:endParaRPr lang="en-US"/>
        </a:p>
      </dgm:t>
    </dgm:pt>
    <dgm:pt modelId="{BABEE700-37E1-439F-9E8D-DA2D39ECF638}">
      <dgm:prSet phldrT="[Text]"/>
      <dgm:spPr/>
      <dgm:t>
        <a:bodyPr/>
        <a:lstStyle/>
        <a:p>
          <a:r>
            <a:rPr lang="en-US" b="1" dirty="0"/>
            <a:t>7. How Do You Know What Your Students Learned?</a:t>
          </a:r>
        </a:p>
      </dgm:t>
    </dgm:pt>
    <dgm:pt modelId="{7496F225-C4D5-4E43-8A3F-36A9F59D7834}" type="parTrans" cxnId="{A8B0620F-5147-4452-B570-13EA82BAE3BF}">
      <dgm:prSet/>
      <dgm:spPr/>
      <dgm:t>
        <a:bodyPr/>
        <a:lstStyle/>
        <a:p>
          <a:endParaRPr lang="en-US"/>
        </a:p>
      </dgm:t>
    </dgm:pt>
    <dgm:pt modelId="{04144454-AD3C-47F4-B51D-F43C534EA842}" type="sibTrans" cxnId="{A8B0620F-5147-4452-B570-13EA82BAE3BF}">
      <dgm:prSet/>
      <dgm:spPr/>
      <dgm:t>
        <a:bodyPr/>
        <a:lstStyle/>
        <a:p>
          <a:endParaRPr lang="en-US"/>
        </a:p>
      </dgm:t>
    </dgm:pt>
    <dgm:pt modelId="{64109FEC-2B7B-4C2C-B125-188442CBFBF9}">
      <dgm:prSet phldrT="[Text]"/>
      <dgm:spPr/>
      <dgm:t>
        <a:bodyPr/>
        <a:lstStyle/>
        <a:p>
          <a:r>
            <a:rPr lang="en-US" b="1" dirty="0"/>
            <a:t>8. How Do You Know if Instruction Was Effective?</a:t>
          </a:r>
        </a:p>
      </dgm:t>
    </dgm:pt>
    <dgm:pt modelId="{6C92F1EF-5538-4346-B6A6-69C2C5266005}" type="parTrans" cxnId="{ED88325E-E357-4D91-8146-C25A370AFF5C}">
      <dgm:prSet/>
      <dgm:spPr/>
      <dgm:t>
        <a:bodyPr/>
        <a:lstStyle/>
        <a:p>
          <a:endParaRPr lang="en-US"/>
        </a:p>
      </dgm:t>
    </dgm:pt>
    <dgm:pt modelId="{5073E9E9-B1BC-4631-B9CD-068AE43F002E}" type="sibTrans" cxnId="{ED88325E-E357-4D91-8146-C25A370AFF5C}">
      <dgm:prSet/>
      <dgm:spPr/>
      <dgm:t>
        <a:bodyPr/>
        <a:lstStyle/>
        <a:p>
          <a:endParaRPr lang="en-US"/>
        </a:p>
      </dgm:t>
    </dgm:pt>
    <dgm:pt modelId="{B62CFC3A-9AEE-44A4-8462-860CA8F97804}">
      <dgm:prSet/>
      <dgm:spPr/>
      <dgm:t>
        <a:bodyPr/>
        <a:lstStyle/>
        <a:p>
          <a:r>
            <a:rPr lang="en-US" b="1" dirty="0"/>
            <a:t>9. What Action is Needed?</a:t>
          </a:r>
        </a:p>
      </dgm:t>
    </dgm:pt>
    <dgm:pt modelId="{A82EE33E-D60B-4834-9234-A1630FA556E1}" type="parTrans" cxnId="{CC8DF376-B74E-44BE-9AF8-B756370AB724}">
      <dgm:prSet/>
      <dgm:spPr/>
      <dgm:t>
        <a:bodyPr/>
        <a:lstStyle/>
        <a:p>
          <a:endParaRPr lang="en-US"/>
        </a:p>
      </dgm:t>
    </dgm:pt>
    <dgm:pt modelId="{B90AEC25-02A1-462B-882E-FEADE98B50AC}" type="sibTrans" cxnId="{CC8DF376-B74E-44BE-9AF8-B756370AB724}">
      <dgm:prSet/>
      <dgm:spPr/>
      <dgm:t>
        <a:bodyPr/>
        <a:lstStyle/>
        <a:p>
          <a:endParaRPr lang="en-US"/>
        </a:p>
      </dgm:t>
    </dgm:pt>
    <dgm:pt modelId="{656D7A9A-6325-4DC8-A2F4-132230A1B47E}" type="pres">
      <dgm:prSet presAssocID="{CDD31A7F-D09F-4015-98F4-2B67E27E6698}" presName="diagram" presStyleCnt="0">
        <dgm:presLayoutVars>
          <dgm:dir/>
          <dgm:resizeHandles val="exact"/>
        </dgm:presLayoutVars>
      </dgm:prSet>
      <dgm:spPr/>
    </dgm:pt>
    <dgm:pt modelId="{A05F824D-C90B-47FF-80DB-A3D2EF23635F}" type="pres">
      <dgm:prSet presAssocID="{3AF516DF-A212-4FF5-867C-38D917D0F34F}" presName="node" presStyleLbl="node1" presStyleIdx="0" presStyleCnt="9">
        <dgm:presLayoutVars>
          <dgm:bulletEnabled val="1"/>
        </dgm:presLayoutVars>
      </dgm:prSet>
      <dgm:spPr/>
    </dgm:pt>
    <dgm:pt modelId="{BB48FDB5-4804-4858-9998-73B948F7BE5E}" type="pres">
      <dgm:prSet presAssocID="{3F45AB55-FBF3-4AAB-8A8C-BF353748CD70}" presName="sibTrans" presStyleCnt="0"/>
      <dgm:spPr/>
    </dgm:pt>
    <dgm:pt modelId="{6FE2CDB7-0293-430B-94C1-18FE30F193BB}" type="pres">
      <dgm:prSet presAssocID="{66BD3FC9-C6E6-4921-8961-F91002C873F4}" presName="node" presStyleLbl="node1" presStyleIdx="1" presStyleCnt="9">
        <dgm:presLayoutVars>
          <dgm:bulletEnabled val="1"/>
        </dgm:presLayoutVars>
      </dgm:prSet>
      <dgm:spPr/>
    </dgm:pt>
    <dgm:pt modelId="{27263ED1-4624-4C8A-AA2A-887B517EF81B}" type="pres">
      <dgm:prSet presAssocID="{A58F25DE-9AC4-4993-B923-E100B53C6579}" presName="sibTrans" presStyleCnt="0"/>
      <dgm:spPr/>
    </dgm:pt>
    <dgm:pt modelId="{95D334D2-8E2A-4D11-BB1F-AC72A380D31D}" type="pres">
      <dgm:prSet presAssocID="{7BFB05D4-1A83-428B-9920-22E6E40DFD88}" presName="node" presStyleLbl="node1" presStyleIdx="2" presStyleCnt="9">
        <dgm:presLayoutVars>
          <dgm:bulletEnabled val="1"/>
        </dgm:presLayoutVars>
      </dgm:prSet>
      <dgm:spPr/>
    </dgm:pt>
    <dgm:pt modelId="{DFEE7DE5-86F2-451F-9D86-64D2A947D754}" type="pres">
      <dgm:prSet presAssocID="{63824E8F-37CE-4332-B18A-58E4F29B0F90}" presName="sibTrans" presStyleCnt="0"/>
      <dgm:spPr/>
    </dgm:pt>
    <dgm:pt modelId="{D1478A0F-9F50-4AAC-8385-5D9266651D38}" type="pres">
      <dgm:prSet presAssocID="{F91515E9-7EDC-48E9-A3F0-C3E21E156A8A}" presName="node" presStyleLbl="node1" presStyleIdx="3" presStyleCnt="9">
        <dgm:presLayoutVars>
          <dgm:bulletEnabled val="1"/>
        </dgm:presLayoutVars>
      </dgm:prSet>
      <dgm:spPr/>
    </dgm:pt>
    <dgm:pt modelId="{F7FDFE69-944A-4931-8540-84FA06F9E7B1}" type="pres">
      <dgm:prSet presAssocID="{E30ACD37-6A8B-49E0-B936-FDC3A7921A87}" presName="sibTrans" presStyleCnt="0"/>
      <dgm:spPr/>
    </dgm:pt>
    <dgm:pt modelId="{1E5ABB2A-1550-4DB0-9C62-410F63E5D305}" type="pres">
      <dgm:prSet presAssocID="{C60A7BE0-FF75-4695-BDD9-4D8721E07CDC}" presName="node" presStyleLbl="node1" presStyleIdx="4" presStyleCnt="9">
        <dgm:presLayoutVars>
          <dgm:bulletEnabled val="1"/>
        </dgm:presLayoutVars>
      </dgm:prSet>
      <dgm:spPr/>
    </dgm:pt>
    <dgm:pt modelId="{AC456816-7BBC-44D8-82E3-332984FB5761}" type="pres">
      <dgm:prSet presAssocID="{C59A85F8-F52C-4B5F-B901-097177F50892}" presName="sibTrans" presStyleCnt="0"/>
      <dgm:spPr/>
    </dgm:pt>
    <dgm:pt modelId="{88D3AE32-FAE0-4429-9960-574DA3AFEB89}" type="pres">
      <dgm:prSet presAssocID="{1CF78EF2-B566-4EC4-B4BD-C437199298E0}" presName="node" presStyleLbl="node1" presStyleIdx="5" presStyleCnt="9">
        <dgm:presLayoutVars>
          <dgm:bulletEnabled val="1"/>
        </dgm:presLayoutVars>
      </dgm:prSet>
      <dgm:spPr/>
    </dgm:pt>
    <dgm:pt modelId="{18B26C59-9368-4DAA-BC1F-D234E10674EF}" type="pres">
      <dgm:prSet presAssocID="{5411C865-AD46-4DE4-AB66-F60E7D700BA7}" presName="sibTrans" presStyleCnt="0"/>
      <dgm:spPr/>
    </dgm:pt>
    <dgm:pt modelId="{C2322FC9-E4DE-4692-A118-DC15BFF72271}" type="pres">
      <dgm:prSet presAssocID="{BABEE700-37E1-439F-9E8D-DA2D39ECF638}" presName="node" presStyleLbl="node1" presStyleIdx="6" presStyleCnt="9">
        <dgm:presLayoutVars>
          <dgm:bulletEnabled val="1"/>
        </dgm:presLayoutVars>
      </dgm:prSet>
      <dgm:spPr/>
    </dgm:pt>
    <dgm:pt modelId="{962C434B-5AB9-4973-88EE-75AACC40C43E}" type="pres">
      <dgm:prSet presAssocID="{04144454-AD3C-47F4-B51D-F43C534EA842}" presName="sibTrans" presStyleCnt="0"/>
      <dgm:spPr/>
    </dgm:pt>
    <dgm:pt modelId="{5F7F7106-7727-437E-AED3-F84C21934B3E}" type="pres">
      <dgm:prSet presAssocID="{64109FEC-2B7B-4C2C-B125-188442CBFBF9}" presName="node" presStyleLbl="node1" presStyleIdx="7" presStyleCnt="9">
        <dgm:presLayoutVars>
          <dgm:bulletEnabled val="1"/>
        </dgm:presLayoutVars>
      </dgm:prSet>
      <dgm:spPr/>
    </dgm:pt>
    <dgm:pt modelId="{6D8DB6F1-C64A-47E5-B098-54C3F311B16C}" type="pres">
      <dgm:prSet presAssocID="{5073E9E9-B1BC-4631-B9CD-068AE43F002E}" presName="sibTrans" presStyleCnt="0"/>
      <dgm:spPr/>
    </dgm:pt>
    <dgm:pt modelId="{30F0FA0F-7F7A-44CE-864B-44058D1D7DC4}" type="pres">
      <dgm:prSet presAssocID="{B62CFC3A-9AEE-44A4-8462-860CA8F97804}" presName="node" presStyleLbl="node1" presStyleIdx="8" presStyleCnt="9">
        <dgm:presLayoutVars>
          <dgm:bulletEnabled val="1"/>
        </dgm:presLayoutVars>
      </dgm:prSet>
      <dgm:spPr/>
    </dgm:pt>
  </dgm:ptLst>
  <dgm:cxnLst>
    <dgm:cxn modelId="{14ACD309-3CB3-4E11-ABFB-11C08EBE7BB3}" type="presOf" srcId="{7BFB05D4-1A83-428B-9920-22E6E40DFD88}" destId="{95D334D2-8E2A-4D11-BB1F-AC72A380D31D}" srcOrd="0" destOrd="0" presId="urn:microsoft.com/office/officeart/2005/8/layout/default"/>
    <dgm:cxn modelId="{02CF3C0C-66AF-4369-AD5C-4F48DEC2996C}" type="presOf" srcId="{66BD3FC9-C6E6-4921-8961-F91002C873F4}" destId="{6FE2CDB7-0293-430B-94C1-18FE30F193BB}" srcOrd="0" destOrd="0" presId="urn:microsoft.com/office/officeart/2005/8/layout/default"/>
    <dgm:cxn modelId="{A8B0620F-5147-4452-B570-13EA82BAE3BF}" srcId="{CDD31A7F-D09F-4015-98F4-2B67E27E6698}" destId="{BABEE700-37E1-439F-9E8D-DA2D39ECF638}" srcOrd="6" destOrd="0" parTransId="{7496F225-C4D5-4E43-8A3F-36A9F59D7834}" sibTransId="{04144454-AD3C-47F4-B51D-F43C534EA842}"/>
    <dgm:cxn modelId="{A594502A-7A25-4B91-8DA7-60FB6DFB5564}" type="presOf" srcId="{3AF516DF-A212-4FF5-867C-38D917D0F34F}" destId="{A05F824D-C90B-47FF-80DB-A3D2EF23635F}" srcOrd="0" destOrd="0" presId="urn:microsoft.com/office/officeart/2005/8/layout/default"/>
    <dgm:cxn modelId="{C247D82C-452F-4DB5-9913-706BEF07F857}" srcId="{CDD31A7F-D09F-4015-98F4-2B67E27E6698}" destId="{F91515E9-7EDC-48E9-A3F0-C3E21E156A8A}" srcOrd="3" destOrd="0" parTransId="{8E12387E-ABB4-4024-A355-641C6029EBA1}" sibTransId="{E30ACD37-6A8B-49E0-B936-FDC3A7921A87}"/>
    <dgm:cxn modelId="{ED88325E-E357-4D91-8146-C25A370AFF5C}" srcId="{CDD31A7F-D09F-4015-98F4-2B67E27E6698}" destId="{64109FEC-2B7B-4C2C-B125-188442CBFBF9}" srcOrd="7" destOrd="0" parTransId="{6C92F1EF-5538-4346-B6A6-69C2C5266005}" sibTransId="{5073E9E9-B1BC-4631-B9CD-068AE43F002E}"/>
    <dgm:cxn modelId="{CAAC9D41-B758-47B6-91ED-1B34F297E083}" type="presOf" srcId="{C60A7BE0-FF75-4695-BDD9-4D8721E07CDC}" destId="{1E5ABB2A-1550-4DB0-9C62-410F63E5D305}" srcOrd="0" destOrd="0" presId="urn:microsoft.com/office/officeart/2005/8/layout/default"/>
    <dgm:cxn modelId="{27689E4B-109A-48CF-9483-1CE55B12190C}" type="presOf" srcId="{BABEE700-37E1-439F-9E8D-DA2D39ECF638}" destId="{C2322FC9-E4DE-4692-A118-DC15BFF72271}" srcOrd="0" destOrd="0" presId="urn:microsoft.com/office/officeart/2005/8/layout/default"/>
    <dgm:cxn modelId="{05121451-A98A-4455-AE66-373E45153EE1}" type="presOf" srcId="{CDD31A7F-D09F-4015-98F4-2B67E27E6698}" destId="{656D7A9A-6325-4DC8-A2F4-132230A1B47E}" srcOrd="0" destOrd="0" presId="urn:microsoft.com/office/officeart/2005/8/layout/default"/>
    <dgm:cxn modelId="{CC8DF376-B74E-44BE-9AF8-B756370AB724}" srcId="{CDD31A7F-D09F-4015-98F4-2B67E27E6698}" destId="{B62CFC3A-9AEE-44A4-8462-860CA8F97804}" srcOrd="8" destOrd="0" parTransId="{A82EE33E-D60B-4834-9234-A1630FA556E1}" sibTransId="{B90AEC25-02A1-462B-882E-FEADE98B50AC}"/>
    <dgm:cxn modelId="{6CE2D57B-A7D4-429F-9B41-2101E16FC6F9}" type="presOf" srcId="{F91515E9-7EDC-48E9-A3F0-C3E21E156A8A}" destId="{D1478A0F-9F50-4AAC-8385-5D9266651D38}" srcOrd="0" destOrd="0" presId="urn:microsoft.com/office/officeart/2005/8/layout/default"/>
    <dgm:cxn modelId="{1AF57A92-AC62-4765-B4CB-000CD1AD4F9C}" type="presOf" srcId="{64109FEC-2B7B-4C2C-B125-188442CBFBF9}" destId="{5F7F7106-7727-437E-AED3-F84C21934B3E}" srcOrd="0" destOrd="0" presId="urn:microsoft.com/office/officeart/2005/8/layout/default"/>
    <dgm:cxn modelId="{EE0FFC9F-C428-4D2B-9B63-57338E1FA714}" srcId="{CDD31A7F-D09F-4015-98F4-2B67E27E6698}" destId="{C60A7BE0-FF75-4695-BDD9-4D8721E07CDC}" srcOrd="4" destOrd="0" parTransId="{733FA300-B0D7-40BD-9704-76D5D461B377}" sibTransId="{C59A85F8-F52C-4B5F-B901-097177F50892}"/>
    <dgm:cxn modelId="{139D9FA0-FE23-4477-94EE-E8EB63E3D37A}" srcId="{CDD31A7F-D09F-4015-98F4-2B67E27E6698}" destId="{1CF78EF2-B566-4EC4-B4BD-C437199298E0}" srcOrd="5" destOrd="0" parTransId="{AB0B90D3-3D57-4294-80B0-02A95E720DD3}" sibTransId="{5411C865-AD46-4DE4-AB66-F60E7D700BA7}"/>
    <dgm:cxn modelId="{23C34DAB-7DDB-435C-AB34-63F6E003ABE0}" type="presOf" srcId="{B62CFC3A-9AEE-44A4-8462-860CA8F97804}" destId="{30F0FA0F-7F7A-44CE-864B-44058D1D7DC4}" srcOrd="0" destOrd="0" presId="urn:microsoft.com/office/officeart/2005/8/layout/default"/>
    <dgm:cxn modelId="{1F9D2AAF-5E1E-4F3B-A8D3-48F9D8E91F48}" srcId="{CDD31A7F-D09F-4015-98F4-2B67E27E6698}" destId="{66BD3FC9-C6E6-4921-8961-F91002C873F4}" srcOrd="1" destOrd="0" parTransId="{6DCF372C-BED8-44C4-87C4-0B98CA1B6D51}" sibTransId="{A58F25DE-9AC4-4993-B923-E100B53C6579}"/>
    <dgm:cxn modelId="{A3648CE4-38EF-4709-9AE5-17712F189F66}" srcId="{CDD31A7F-D09F-4015-98F4-2B67E27E6698}" destId="{3AF516DF-A212-4FF5-867C-38D917D0F34F}" srcOrd="0" destOrd="0" parTransId="{8825B6C2-B34A-43F4-89E7-B8D7D34AF9B9}" sibTransId="{3F45AB55-FBF3-4AAB-8A8C-BF353748CD70}"/>
    <dgm:cxn modelId="{EF6FE9FB-1BAC-4C63-86BC-92D2C8ECBB89}" type="presOf" srcId="{1CF78EF2-B566-4EC4-B4BD-C437199298E0}" destId="{88D3AE32-FAE0-4429-9960-574DA3AFEB89}" srcOrd="0" destOrd="0" presId="urn:microsoft.com/office/officeart/2005/8/layout/default"/>
    <dgm:cxn modelId="{8359F8FD-07F3-4F4E-B3E3-1DA97906D4B3}" srcId="{CDD31A7F-D09F-4015-98F4-2B67E27E6698}" destId="{7BFB05D4-1A83-428B-9920-22E6E40DFD88}" srcOrd="2" destOrd="0" parTransId="{8F0242D8-6E69-4145-9AC3-9E344AA7221C}" sibTransId="{63824E8F-37CE-4332-B18A-58E4F29B0F90}"/>
    <dgm:cxn modelId="{911A8A20-37BB-4C34-9052-6A90BE9A1BC2}" type="presParOf" srcId="{656D7A9A-6325-4DC8-A2F4-132230A1B47E}" destId="{A05F824D-C90B-47FF-80DB-A3D2EF23635F}" srcOrd="0" destOrd="0" presId="urn:microsoft.com/office/officeart/2005/8/layout/default"/>
    <dgm:cxn modelId="{DAAB2A93-D4DD-4859-B1AF-DD11968691B3}" type="presParOf" srcId="{656D7A9A-6325-4DC8-A2F4-132230A1B47E}" destId="{BB48FDB5-4804-4858-9998-73B948F7BE5E}" srcOrd="1" destOrd="0" presId="urn:microsoft.com/office/officeart/2005/8/layout/default"/>
    <dgm:cxn modelId="{4A7750D1-6153-4A0D-901E-29308F97836F}" type="presParOf" srcId="{656D7A9A-6325-4DC8-A2F4-132230A1B47E}" destId="{6FE2CDB7-0293-430B-94C1-18FE30F193BB}" srcOrd="2" destOrd="0" presId="urn:microsoft.com/office/officeart/2005/8/layout/default"/>
    <dgm:cxn modelId="{C3701D94-DA79-4EE0-A80F-A32AADF27693}" type="presParOf" srcId="{656D7A9A-6325-4DC8-A2F4-132230A1B47E}" destId="{27263ED1-4624-4C8A-AA2A-887B517EF81B}" srcOrd="3" destOrd="0" presId="urn:microsoft.com/office/officeart/2005/8/layout/default"/>
    <dgm:cxn modelId="{FAE31F87-A6F3-4728-8C52-B9281E27A71C}" type="presParOf" srcId="{656D7A9A-6325-4DC8-A2F4-132230A1B47E}" destId="{95D334D2-8E2A-4D11-BB1F-AC72A380D31D}" srcOrd="4" destOrd="0" presId="urn:microsoft.com/office/officeart/2005/8/layout/default"/>
    <dgm:cxn modelId="{C4A6F798-316D-425A-B58A-EF5A19D54AEB}" type="presParOf" srcId="{656D7A9A-6325-4DC8-A2F4-132230A1B47E}" destId="{DFEE7DE5-86F2-451F-9D86-64D2A947D754}" srcOrd="5" destOrd="0" presId="urn:microsoft.com/office/officeart/2005/8/layout/default"/>
    <dgm:cxn modelId="{CFEA9256-3C87-4FC5-934E-195D36A8872B}" type="presParOf" srcId="{656D7A9A-6325-4DC8-A2F4-132230A1B47E}" destId="{D1478A0F-9F50-4AAC-8385-5D9266651D38}" srcOrd="6" destOrd="0" presId="urn:microsoft.com/office/officeart/2005/8/layout/default"/>
    <dgm:cxn modelId="{63127630-DA40-4DB0-99E6-45B0F83128D3}" type="presParOf" srcId="{656D7A9A-6325-4DC8-A2F4-132230A1B47E}" destId="{F7FDFE69-944A-4931-8540-84FA06F9E7B1}" srcOrd="7" destOrd="0" presId="urn:microsoft.com/office/officeart/2005/8/layout/default"/>
    <dgm:cxn modelId="{003A4CE5-B473-49F5-9280-6E6A99FF07EF}" type="presParOf" srcId="{656D7A9A-6325-4DC8-A2F4-132230A1B47E}" destId="{1E5ABB2A-1550-4DB0-9C62-410F63E5D305}" srcOrd="8" destOrd="0" presId="urn:microsoft.com/office/officeart/2005/8/layout/default"/>
    <dgm:cxn modelId="{819060A8-87EF-4E3E-BA60-8557D4318415}" type="presParOf" srcId="{656D7A9A-6325-4DC8-A2F4-132230A1B47E}" destId="{AC456816-7BBC-44D8-82E3-332984FB5761}" srcOrd="9" destOrd="0" presId="urn:microsoft.com/office/officeart/2005/8/layout/default"/>
    <dgm:cxn modelId="{D83F760B-34B6-423B-BE21-77278E6CF7A8}" type="presParOf" srcId="{656D7A9A-6325-4DC8-A2F4-132230A1B47E}" destId="{88D3AE32-FAE0-4429-9960-574DA3AFEB89}" srcOrd="10" destOrd="0" presId="urn:microsoft.com/office/officeart/2005/8/layout/default"/>
    <dgm:cxn modelId="{3406ED58-9EF9-428F-8607-62CDCBC9F5F1}" type="presParOf" srcId="{656D7A9A-6325-4DC8-A2F4-132230A1B47E}" destId="{18B26C59-9368-4DAA-BC1F-D234E10674EF}" srcOrd="11" destOrd="0" presId="urn:microsoft.com/office/officeart/2005/8/layout/default"/>
    <dgm:cxn modelId="{15359C3B-940B-4A24-B9AA-5B085BFA5133}" type="presParOf" srcId="{656D7A9A-6325-4DC8-A2F4-132230A1B47E}" destId="{C2322FC9-E4DE-4692-A118-DC15BFF72271}" srcOrd="12" destOrd="0" presId="urn:microsoft.com/office/officeart/2005/8/layout/default"/>
    <dgm:cxn modelId="{DB7FD933-D9AE-4B6E-80AD-42BAB47720D2}" type="presParOf" srcId="{656D7A9A-6325-4DC8-A2F4-132230A1B47E}" destId="{962C434B-5AB9-4973-88EE-75AACC40C43E}" srcOrd="13" destOrd="0" presId="urn:microsoft.com/office/officeart/2005/8/layout/default"/>
    <dgm:cxn modelId="{C84322D3-11D7-4950-B461-458AF28F9BD7}" type="presParOf" srcId="{656D7A9A-6325-4DC8-A2F4-132230A1B47E}" destId="{5F7F7106-7727-437E-AED3-F84C21934B3E}" srcOrd="14" destOrd="0" presId="urn:microsoft.com/office/officeart/2005/8/layout/default"/>
    <dgm:cxn modelId="{BD19696E-2D4C-4383-B987-96B54C454058}" type="presParOf" srcId="{656D7A9A-6325-4DC8-A2F4-132230A1B47E}" destId="{6D8DB6F1-C64A-47E5-B098-54C3F311B16C}" srcOrd="15" destOrd="0" presId="urn:microsoft.com/office/officeart/2005/8/layout/default"/>
    <dgm:cxn modelId="{5F7D2D36-0BA3-49BE-A6A0-FF013411BA73}" type="presParOf" srcId="{656D7A9A-6325-4DC8-A2F4-132230A1B47E}" destId="{30F0FA0F-7F7A-44CE-864B-44058D1D7DC4}"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F824D-C90B-47FF-80DB-A3D2EF23635F}">
      <dsp:nvSpPr>
        <dsp:cNvPr id="0" name=""/>
        <dsp:cNvSpPr/>
      </dsp:nvSpPr>
      <dsp:spPr>
        <a:xfrm>
          <a:off x="316147" y="3708"/>
          <a:ext cx="2383204" cy="14299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1. What is the Language of Assessment?</a:t>
          </a:r>
        </a:p>
      </dsp:txBody>
      <dsp:txXfrm>
        <a:off x="316147" y="3708"/>
        <a:ext cx="2383204" cy="1429922"/>
      </dsp:txXfrm>
    </dsp:sp>
    <dsp:sp modelId="{6FE2CDB7-0293-430B-94C1-18FE30F193BB}">
      <dsp:nvSpPr>
        <dsp:cNvPr id="0" name=""/>
        <dsp:cNvSpPr/>
      </dsp:nvSpPr>
      <dsp:spPr>
        <a:xfrm>
          <a:off x="2937672" y="3708"/>
          <a:ext cx="2383204" cy="1429922"/>
        </a:xfrm>
        <a:prstGeom prst="rect">
          <a:avLst/>
        </a:prstGeom>
        <a:solidFill>
          <a:schemeClr val="accent4">
            <a:hueOff val="1299462"/>
            <a:satOff val="-5996"/>
            <a:lumOff val="2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2. Why are Success Criteria Important to Assessment Design?</a:t>
          </a:r>
        </a:p>
      </dsp:txBody>
      <dsp:txXfrm>
        <a:off x="2937672" y="3708"/>
        <a:ext cx="2383204" cy="1429922"/>
      </dsp:txXfrm>
    </dsp:sp>
    <dsp:sp modelId="{95D334D2-8E2A-4D11-BB1F-AC72A380D31D}">
      <dsp:nvSpPr>
        <dsp:cNvPr id="0" name=""/>
        <dsp:cNvSpPr/>
      </dsp:nvSpPr>
      <dsp:spPr>
        <a:xfrm>
          <a:off x="5559197" y="3708"/>
          <a:ext cx="2383204" cy="1429922"/>
        </a:xfrm>
        <a:prstGeom prst="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3. Why are Success Criteria Important to Instruction?</a:t>
          </a:r>
        </a:p>
      </dsp:txBody>
      <dsp:txXfrm>
        <a:off x="5559197" y="3708"/>
        <a:ext cx="2383204" cy="1429922"/>
      </dsp:txXfrm>
    </dsp:sp>
    <dsp:sp modelId="{D1478A0F-9F50-4AAC-8385-5D9266651D38}">
      <dsp:nvSpPr>
        <dsp:cNvPr id="0" name=""/>
        <dsp:cNvSpPr/>
      </dsp:nvSpPr>
      <dsp:spPr>
        <a:xfrm>
          <a:off x="316147" y="1671951"/>
          <a:ext cx="2383204" cy="1429922"/>
        </a:xfrm>
        <a:prstGeom prst="rect">
          <a:avLst/>
        </a:prstGeom>
        <a:solidFill>
          <a:schemeClr val="accent4">
            <a:hueOff val="3898385"/>
            <a:satOff val="-17988"/>
            <a:lumOff val="6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4. Why are Instruction and Assessment Integral to Each Other?</a:t>
          </a:r>
        </a:p>
      </dsp:txBody>
      <dsp:txXfrm>
        <a:off x="316147" y="1671951"/>
        <a:ext cx="2383204" cy="1429922"/>
      </dsp:txXfrm>
    </dsp:sp>
    <dsp:sp modelId="{1E5ABB2A-1550-4DB0-9C62-410F63E5D305}">
      <dsp:nvSpPr>
        <dsp:cNvPr id="0" name=""/>
        <dsp:cNvSpPr/>
      </dsp:nvSpPr>
      <dsp:spPr>
        <a:xfrm>
          <a:off x="2937672" y="1671951"/>
          <a:ext cx="2383204" cy="1429922"/>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5. Why is Formative Practice Critical?</a:t>
          </a:r>
        </a:p>
      </dsp:txBody>
      <dsp:txXfrm>
        <a:off x="2937672" y="1671951"/>
        <a:ext cx="2383204" cy="1429922"/>
      </dsp:txXfrm>
    </dsp:sp>
    <dsp:sp modelId="{88D3AE32-FAE0-4429-9960-574DA3AFEB89}">
      <dsp:nvSpPr>
        <dsp:cNvPr id="0" name=""/>
        <dsp:cNvSpPr/>
      </dsp:nvSpPr>
      <dsp:spPr>
        <a:xfrm>
          <a:off x="5559197" y="1671951"/>
          <a:ext cx="2383204" cy="1429922"/>
        </a:xfrm>
        <a:prstGeom prst="rect">
          <a:avLst/>
        </a:prstGeom>
        <a:solidFill>
          <a:schemeClr val="accent4">
            <a:hueOff val="6497308"/>
            <a:satOff val="-29980"/>
            <a:lumOff val="11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6. How do You Collect the Evidence of Student Learning that Best Fits Your Needs?</a:t>
          </a:r>
        </a:p>
      </dsp:txBody>
      <dsp:txXfrm>
        <a:off x="5559197" y="1671951"/>
        <a:ext cx="2383204" cy="1429922"/>
      </dsp:txXfrm>
    </dsp:sp>
    <dsp:sp modelId="{C2322FC9-E4DE-4692-A118-DC15BFF72271}">
      <dsp:nvSpPr>
        <dsp:cNvPr id="0" name=""/>
        <dsp:cNvSpPr/>
      </dsp:nvSpPr>
      <dsp:spPr>
        <a:xfrm>
          <a:off x="316147" y="3340194"/>
          <a:ext cx="2383204" cy="1429922"/>
        </a:xfrm>
        <a:prstGeom prst="rect">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7. How Do You Know What Your Students Learned?</a:t>
          </a:r>
        </a:p>
      </dsp:txBody>
      <dsp:txXfrm>
        <a:off x="316147" y="3340194"/>
        <a:ext cx="2383204" cy="1429922"/>
      </dsp:txXfrm>
    </dsp:sp>
    <dsp:sp modelId="{5F7F7106-7727-437E-AED3-F84C21934B3E}">
      <dsp:nvSpPr>
        <dsp:cNvPr id="0" name=""/>
        <dsp:cNvSpPr/>
      </dsp:nvSpPr>
      <dsp:spPr>
        <a:xfrm>
          <a:off x="2937672" y="3340194"/>
          <a:ext cx="2383204" cy="1429922"/>
        </a:xfrm>
        <a:prstGeom prst="rect">
          <a:avLst/>
        </a:prstGeom>
        <a:solidFill>
          <a:schemeClr val="accent4">
            <a:hueOff val="9096231"/>
            <a:satOff val="-41972"/>
            <a:lumOff val="15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8. How Do You Know if Instruction Was Effective?</a:t>
          </a:r>
        </a:p>
      </dsp:txBody>
      <dsp:txXfrm>
        <a:off x="2937672" y="3340194"/>
        <a:ext cx="2383204" cy="1429922"/>
      </dsp:txXfrm>
    </dsp:sp>
    <dsp:sp modelId="{30F0FA0F-7F7A-44CE-864B-44058D1D7DC4}">
      <dsp:nvSpPr>
        <dsp:cNvPr id="0" name=""/>
        <dsp:cNvSpPr/>
      </dsp:nvSpPr>
      <dsp:spPr>
        <a:xfrm>
          <a:off x="5559197" y="3340194"/>
          <a:ext cx="2383204" cy="1429922"/>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9. What Action is Needed?</a:t>
          </a:r>
        </a:p>
      </dsp:txBody>
      <dsp:txXfrm>
        <a:off x="5559197" y="3340194"/>
        <a:ext cx="2383204" cy="14299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6</a:t>
            </a:fld>
            <a:endParaRPr lang="en-US" dirty="0"/>
          </a:p>
        </p:txBody>
      </p:sp>
    </p:spTree>
    <p:extLst>
      <p:ext uri="{BB962C8B-B14F-4D97-AF65-F5344CB8AC3E}">
        <p14:creationId xmlns:p14="http://schemas.microsoft.com/office/powerpoint/2010/main" val="3515008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893c83825a_0_7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893c83825a_0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7596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6659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76</a:t>
            </a:fld>
            <a:endParaRPr lang="en-US" dirty="0"/>
          </a:p>
        </p:txBody>
      </p:sp>
    </p:spTree>
    <p:extLst>
      <p:ext uri="{BB962C8B-B14F-4D97-AF65-F5344CB8AC3E}">
        <p14:creationId xmlns:p14="http://schemas.microsoft.com/office/powerpoint/2010/main" val="1190291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77</a:t>
            </a:fld>
            <a:endParaRPr lang="en-US" dirty="0"/>
          </a:p>
        </p:txBody>
      </p:sp>
    </p:spTree>
    <p:extLst>
      <p:ext uri="{BB962C8B-B14F-4D97-AF65-F5344CB8AC3E}">
        <p14:creationId xmlns:p14="http://schemas.microsoft.com/office/powerpoint/2010/main" val="80256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13</a:t>
            </a:fld>
            <a:endParaRPr lang="en-US" dirty="0"/>
          </a:p>
        </p:txBody>
      </p:sp>
    </p:spTree>
    <p:extLst>
      <p:ext uri="{BB962C8B-B14F-4D97-AF65-F5344CB8AC3E}">
        <p14:creationId xmlns:p14="http://schemas.microsoft.com/office/powerpoint/2010/main" val="757551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2206320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32</a:t>
            </a:fld>
            <a:endParaRPr lang="en-US"/>
          </a:p>
        </p:txBody>
      </p:sp>
    </p:spTree>
    <p:extLst>
      <p:ext uri="{BB962C8B-B14F-4D97-AF65-F5344CB8AC3E}">
        <p14:creationId xmlns:p14="http://schemas.microsoft.com/office/powerpoint/2010/main" val="3205198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38</a:t>
            </a:fld>
            <a:endParaRPr lang="en-US" dirty="0"/>
          </a:p>
        </p:txBody>
      </p:sp>
    </p:spTree>
    <p:extLst>
      <p:ext uri="{BB962C8B-B14F-4D97-AF65-F5344CB8AC3E}">
        <p14:creationId xmlns:p14="http://schemas.microsoft.com/office/powerpoint/2010/main" val="212905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85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53</a:t>
            </a:fld>
            <a:endParaRPr lang="en-US"/>
          </a:p>
        </p:txBody>
      </p:sp>
    </p:spTree>
    <p:extLst>
      <p:ext uri="{BB962C8B-B14F-4D97-AF65-F5344CB8AC3E}">
        <p14:creationId xmlns:p14="http://schemas.microsoft.com/office/powerpoint/2010/main" val="3049995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54</a:t>
            </a:fld>
            <a:endParaRPr lang="en-US"/>
          </a:p>
        </p:txBody>
      </p:sp>
    </p:spTree>
    <p:extLst>
      <p:ext uri="{BB962C8B-B14F-4D97-AF65-F5344CB8AC3E}">
        <p14:creationId xmlns:p14="http://schemas.microsoft.com/office/powerpoint/2010/main" val="717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895762bc4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8895762bc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51535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2649222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772073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D3D8B-7C78-4FD5-A4B4-6D2939FB0835}"/>
              </a:ext>
            </a:extLst>
          </p:cNvPr>
          <p:cNvSpPr>
            <a:spLocks noGrp="1"/>
          </p:cNvSpPr>
          <p:nvPr>
            <p:ph type="sldNum" sz="quarter" idx="10"/>
          </p:nvPr>
        </p:nvSpPr>
        <p:spPr/>
        <p:txBody>
          <a:bodyPr/>
          <a:lstStyle/>
          <a:p>
            <a:fld id="{C1E9C267-FC72-D447-BF05-09A3351C68CB}" type="slidenum">
              <a:rPr lang="en-US" smtClean="0"/>
              <a:t>‹#›</a:t>
            </a:fld>
            <a:endParaRPr lang="en-US"/>
          </a:p>
        </p:txBody>
      </p:sp>
    </p:spTree>
    <p:extLst>
      <p:ext uri="{BB962C8B-B14F-4D97-AF65-F5344CB8AC3E}">
        <p14:creationId xmlns:p14="http://schemas.microsoft.com/office/powerpoint/2010/main" val="173083749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 id="2147483677" r:id="rId15"/>
    <p:sldLayoutId id="2147483691"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hyperlink" Target="https://www.cde.state.co.us/assessment/training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Brock-Nguyen_D@cde.state.co.u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support.google.com/chrome/a/answer/6220366"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coassessments.com/training-mod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apple.com/business/docs/resources/iOS_Lifecycle_Management.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android.com/" TargetMode="External"/><Relationship Id="rId5" Type="http://schemas.openxmlformats.org/officeDocument/2006/relationships/hyperlink" Target="https://support.microsoft.com/en-us/help/13853/windows-lifecycle-fact-sheet" TargetMode="External"/><Relationship Id="rId4" Type="http://schemas.openxmlformats.org/officeDocument/2006/relationships/hyperlink" Target="https://support.google.com/chrome/a/answer/6220366?hl=e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cde.state.co.us/assessment/cmas_spaassessflowchar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cde.state.co.us/assessment/training-coal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collegeboard.org/colorado" TargetMode="External"/><Relationship Id="rId7" Type="http://schemas.openxmlformats.org/officeDocument/2006/relationships/hyperlink" Target="mailto:kdoubleday@collegeboard.org" TargetMode="External"/><Relationship Id="rId2" Type="http://schemas.openxmlformats.org/officeDocument/2006/relationships/hyperlink" Target="http://www.cde.state.co.us/assessment/sat-psat" TargetMode="External"/><Relationship Id="rId1" Type="http://schemas.openxmlformats.org/officeDocument/2006/relationships/slideLayout" Target="../slideLayouts/slideLayout2.xml"/><Relationship Id="rId6" Type="http://schemas.openxmlformats.org/officeDocument/2006/relationships/hyperlink" Target="mailto:sorlowski@collegeboard.org" TargetMode="External"/><Relationship Id="rId5" Type="http://schemas.openxmlformats.org/officeDocument/2006/relationships/hyperlink" Target="mailto:ColoradoSchoolDaySupport@collegeboard.org" TargetMode="External"/><Relationship Id="rId4" Type="http://schemas.openxmlformats.org/officeDocument/2006/relationships/hyperlink" Target="mailto:coloradoadministratorsupport@collegeboard.org"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cde.state.co.us/datapipeline/per-collections" TargetMode="External"/><Relationship Id="rId2" Type="http://schemas.openxmlformats.org/officeDocument/2006/relationships/hyperlink" Target="http://www.cde.state.co.us/assessment/training-data" TargetMode="External"/><Relationship Id="rId1" Type="http://schemas.openxmlformats.org/officeDocument/2006/relationships/slideLayout" Target="../slideLayouts/slideLayout2.xml"/><Relationship Id="rId4" Type="http://schemas.openxmlformats.org/officeDocument/2006/relationships/hyperlink" Target="http://www.cde.state.co.us/datapipeline/train_schedule" TargetMode="External"/></Relationships>
</file>

<file path=ppt/slides/_rels/slide68.xml.rels><?xml version="1.0" encoding="UTF-8" standalone="yes"?>
<Relationships xmlns="http://schemas.openxmlformats.org/package/2006/relationships"><Relationship Id="rId2" Type="http://schemas.openxmlformats.org/officeDocument/2006/relationships/hyperlink" Target="https://www.cde.state.co.us/assessment/resources"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hyperlink" Target="http://www.cde.state.co.us/assessment/ela-dataandresults" TargetMode="External"/><Relationship Id="rId7" Type="http://schemas.openxmlformats.org/officeDocument/2006/relationships/hyperlink" Target="http://www.cde.state.co.us/assessment/coalt-sciencesocial-dataandresults" TargetMode="External"/><Relationship Id="rId2" Type="http://schemas.openxmlformats.org/officeDocument/2006/relationships/hyperlink" Target="http://www.cde.state.co.us/assessment" TargetMode="External"/><Relationship Id="rId1" Type="http://schemas.openxmlformats.org/officeDocument/2006/relationships/slideLayout" Target="../slideLayouts/slideLayout2.xml"/><Relationship Id="rId6" Type="http://schemas.openxmlformats.org/officeDocument/2006/relationships/hyperlink" Target="http://www.cde.state.co.us/assessment/coalt-englishmath-dataandresults" TargetMode="External"/><Relationship Id="rId5" Type="http://schemas.openxmlformats.org/officeDocument/2006/relationships/hyperlink" Target="http://www.cde.state.co.us/assessment/sat-psat-data" TargetMode="External"/><Relationship Id="rId4" Type="http://schemas.openxmlformats.org/officeDocument/2006/relationships/hyperlink" Target="http://www.cde.state.co.us/assessment/cmas-dataandresults"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hyperlink" Target="https://www.cde.state.co.us/postsecondary/perfassessmen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mzdevinc.com/oscar-performance-assessment-tool/"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7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cde.state.co.us/assessment/coassessmentlitprog" TargetMode="External"/><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hyperlink" Target="http://www.cde.state.co.us/assessment/DAC"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www.cde.state.co.us/assessment/DT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forms.gle/eTR8NeAgFXGwQtSBA"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s://pearson.cvent.com/COEducatorDatabase"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hyperlink" Target="mailto:carey_j@cde.state.co.us" TargetMode="External"/><Relationship Id="rId3" Type="http://schemas.openxmlformats.org/officeDocument/2006/relationships/hyperlink" Target="mailto:anthony_j@cde.state.co.us" TargetMode="External"/><Relationship Id="rId7" Type="http://schemas.openxmlformats.org/officeDocument/2006/relationships/hyperlink" Target="mailto:landrum_a@cde.state.co.us" TargetMode="External"/><Relationship Id="rId2" Type="http://schemas.openxmlformats.org/officeDocument/2006/relationships/hyperlink" Target="mailto:loerzel_s@cde.state.co.us" TargetMode="External"/><Relationship Id="rId1" Type="http://schemas.openxmlformats.org/officeDocument/2006/relationships/slideLayout" Target="../slideLayouts/slideLayout2.xml"/><Relationship Id="rId6" Type="http://schemas.openxmlformats.org/officeDocument/2006/relationships/hyperlink" Target="mailto:bonner_c@cde.state.co.us" TargetMode="External"/><Relationship Id="rId5" Type="http://schemas.openxmlformats.org/officeDocument/2006/relationships/hyperlink" Target="mailto:villalobospavia_h@cde.state.co.us" TargetMode="External"/><Relationship Id="rId4" Type="http://schemas.openxmlformats.org/officeDocument/2006/relationships/hyperlink" Target="mailto:sachdeva_a@cde.state.co.us"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42D1CB7-9E50-416A-8EF5-71C2418E78EF}"/>
              </a:ext>
            </a:extLst>
          </p:cNvPr>
          <p:cNvSpPr>
            <a:spLocks noGrp="1"/>
          </p:cNvSpPr>
          <p:nvPr>
            <p:ph sz="half" idx="1"/>
          </p:nvPr>
        </p:nvSpPr>
        <p:spPr>
          <a:xfrm>
            <a:off x="416981" y="1329267"/>
            <a:ext cx="4208494" cy="4963978"/>
          </a:xfrm>
        </p:spPr>
        <p:txBody>
          <a:bodyPr>
            <a:normAutofit/>
          </a:bodyPr>
          <a:lstStyle/>
          <a:p>
            <a:pPr marL="0" indent="0">
              <a:buNone/>
            </a:pPr>
            <a:r>
              <a:rPr lang="en-US" sz="4000" dirty="0"/>
              <a:t>Welcome!</a:t>
            </a:r>
          </a:p>
          <a:p>
            <a:pPr marL="0" indent="0">
              <a:buNone/>
            </a:pPr>
            <a:r>
              <a:rPr lang="en-US" b="1" dirty="0"/>
              <a:t>Introduce Yourself</a:t>
            </a:r>
          </a:p>
          <a:p>
            <a:pPr lvl="0"/>
            <a:r>
              <a:rPr lang="en-US" sz="2000" dirty="0"/>
              <a:t>From the top of the navigation select the </a:t>
            </a:r>
            <a:r>
              <a:rPr lang="en-US" sz="2000" b="1" dirty="0"/>
              <a:t>Chat </a:t>
            </a:r>
            <a:r>
              <a:rPr lang="en-US" sz="2000" dirty="0"/>
              <a:t>icon</a:t>
            </a:r>
          </a:p>
          <a:p>
            <a:pPr lvl="0"/>
            <a:r>
              <a:rPr lang="en-US" sz="2000" dirty="0"/>
              <a:t>In the </a:t>
            </a:r>
            <a:r>
              <a:rPr lang="en-US" sz="2000" b="1" dirty="0"/>
              <a:t>Type a new message </a:t>
            </a:r>
            <a:r>
              <a:rPr lang="en-US" sz="2000" dirty="0"/>
              <a:t>section tell us your district role and how long you have held your position</a:t>
            </a:r>
          </a:p>
          <a:p>
            <a:pPr lvl="0"/>
            <a:r>
              <a:rPr lang="en-US" sz="2000" dirty="0"/>
              <a:t>Select the </a:t>
            </a:r>
            <a:r>
              <a:rPr lang="en-US" sz="2000" b="1" dirty="0"/>
              <a:t>paper airplane </a:t>
            </a:r>
            <a:r>
              <a:rPr lang="en-US" sz="2000" dirty="0"/>
              <a:t>icon in the bottom right corner of the window to send</a:t>
            </a:r>
          </a:p>
          <a:p>
            <a:pPr lvl="0"/>
            <a:r>
              <a:rPr lang="en-US" sz="2000" b="1" dirty="0"/>
              <a:t>Note</a:t>
            </a:r>
            <a:r>
              <a:rPr lang="en-US" sz="2000" dirty="0"/>
              <a:t>: Select the three dots (…) and click “Turn on live captions” to access closed captioning</a:t>
            </a:r>
          </a:p>
        </p:txBody>
      </p:sp>
      <p:sp>
        <p:nvSpPr>
          <p:cNvPr id="2" name="Title 1">
            <a:extLst>
              <a:ext uri="{FF2B5EF4-FFF2-40B4-BE49-F238E27FC236}">
                <a16:creationId xmlns:a16="http://schemas.microsoft.com/office/drawing/2014/main" id="{33140810-68B2-4629-BF6A-93440EE5109C}"/>
              </a:ext>
            </a:extLst>
          </p:cNvPr>
          <p:cNvSpPr>
            <a:spLocks noGrp="1"/>
          </p:cNvSpPr>
          <p:nvPr>
            <p:ph type="title"/>
          </p:nvPr>
        </p:nvSpPr>
        <p:spPr>
          <a:xfrm>
            <a:off x="245192" y="134767"/>
            <a:ext cx="8763903" cy="948093"/>
          </a:xfrm>
        </p:spPr>
        <p:txBody>
          <a:bodyPr anchor="ctr">
            <a:noAutofit/>
          </a:bodyPr>
          <a:lstStyle/>
          <a:p>
            <a:r>
              <a:rPr lang="en-US" sz="2800" dirty="0">
                <a:latin typeface="+mn-lt"/>
              </a:rPr>
              <a:t>2021-2022</a:t>
            </a:r>
            <a:br>
              <a:rPr lang="en-US" sz="2800" dirty="0">
                <a:latin typeface="+mn-lt"/>
              </a:rPr>
            </a:br>
            <a:r>
              <a:rPr lang="en-US" sz="2800" dirty="0">
                <a:latin typeface="+mn-lt"/>
              </a:rPr>
              <a:t>District Assessment Coordinator Kickoff Meeting</a:t>
            </a:r>
          </a:p>
        </p:txBody>
      </p:sp>
      <p:sp>
        <p:nvSpPr>
          <p:cNvPr id="4" name="Slide Number Placeholder 3">
            <a:extLst>
              <a:ext uri="{FF2B5EF4-FFF2-40B4-BE49-F238E27FC236}">
                <a16:creationId xmlns:a16="http://schemas.microsoft.com/office/drawing/2014/main" id="{9E1C6873-9006-4F8A-83F3-AF673D15657F}"/>
              </a:ext>
            </a:extLst>
          </p:cNvPr>
          <p:cNvSpPr>
            <a:spLocks noGrp="1"/>
          </p:cNvSpPr>
          <p:nvPr>
            <p:ph type="sldNum" sz="quarter" idx="12"/>
          </p:nvPr>
        </p:nvSpPr>
        <p:spPr>
          <a:xfrm>
            <a:off x="223071" y="6427018"/>
            <a:ext cx="2057400" cy="365125"/>
          </a:xfrm>
        </p:spPr>
        <p:txBody>
          <a:bodyPr/>
          <a:lstStyle/>
          <a:p>
            <a:fld id="{C479D5F6-EDCB-402A-AC08-4943A1820E8F}" type="slidenum">
              <a:rPr lang="en-US" smtClean="0"/>
              <a:pPr/>
              <a:t>1</a:t>
            </a:fld>
            <a:endParaRPr lang="en-US" dirty="0"/>
          </a:p>
        </p:txBody>
      </p:sp>
      <p:grpSp>
        <p:nvGrpSpPr>
          <p:cNvPr id="7" name="Group 6">
            <a:extLst>
              <a:ext uri="{FF2B5EF4-FFF2-40B4-BE49-F238E27FC236}">
                <a16:creationId xmlns:a16="http://schemas.microsoft.com/office/drawing/2014/main" id="{8A1B2788-18B8-4A42-A35C-86D792561112}"/>
              </a:ext>
            </a:extLst>
          </p:cNvPr>
          <p:cNvGrpSpPr/>
          <p:nvPr/>
        </p:nvGrpSpPr>
        <p:grpSpPr>
          <a:xfrm>
            <a:off x="4726519" y="1329267"/>
            <a:ext cx="4282576" cy="4793209"/>
            <a:chOff x="4726519" y="1329267"/>
            <a:chExt cx="4282576" cy="4793209"/>
          </a:xfrm>
        </p:grpSpPr>
        <p:pic>
          <p:nvPicPr>
            <p:cNvPr id="8" name="Picture 7">
              <a:extLst>
                <a:ext uri="{FF2B5EF4-FFF2-40B4-BE49-F238E27FC236}">
                  <a16:creationId xmlns:a16="http://schemas.microsoft.com/office/drawing/2014/main" id="{6963B5C4-3CD4-417E-B903-D75CF3337770}"/>
                </a:ext>
              </a:extLst>
            </p:cNvPr>
            <p:cNvPicPr>
              <a:picLocks noChangeAspect="1"/>
            </p:cNvPicPr>
            <p:nvPr/>
          </p:nvPicPr>
          <p:blipFill>
            <a:blip r:embed="rId2"/>
            <a:stretch>
              <a:fillRect/>
            </a:stretch>
          </p:blipFill>
          <p:spPr>
            <a:xfrm>
              <a:off x="4800600" y="1329267"/>
              <a:ext cx="4208495" cy="4793209"/>
            </a:xfrm>
            <a:prstGeom prst="rect">
              <a:avLst/>
            </a:prstGeom>
          </p:spPr>
        </p:pic>
        <p:sp>
          <p:nvSpPr>
            <p:cNvPr id="9" name="Speech Bubble: Rectangle with Corners Rounded 8">
              <a:extLst>
                <a:ext uri="{FF2B5EF4-FFF2-40B4-BE49-F238E27FC236}">
                  <a16:creationId xmlns:a16="http://schemas.microsoft.com/office/drawing/2014/main" id="{2F2B8684-0D3E-4694-9548-375F1B7F0C80}"/>
                </a:ext>
              </a:extLst>
            </p:cNvPr>
            <p:cNvSpPr/>
            <p:nvPr/>
          </p:nvSpPr>
          <p:spPr>
            <a:xfrm>
              <a:off x="5268385" y="2386727"/>
              <a:ext cx="1301749" cy="795866"/>
            </a:xfrm>
            <a:prstGeom prst="wedgeRoundRectCallout">
              <a:avLst>
                <a:gd name="adj1" fmla="val -38394"/>
                <a:gd name="adj2" fmla="val -947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 the </a:t>
              </a:r>
              <a:r>
                <a:rPr lang="en-US" b="1" dirty="0"/>
                <a:t>Chat icon</a:t>
              </a:r>
              <a:endParaRPr lang="en-US" dirty="0"/>
            </a:p>
          </p:txBody>
        </p:sp>
        <p:sp>
          <p:nvSpPr>
            <p:cNvPr id="10" name="Speech Bubble: Rectangle with Corners Rounded 9">
              <a:extLst>
                <a:ext uri="{FF2B5EF4-FFF2-40B4-BE49-F238E27FC236}">
                  <a16:creationId xmlns:a16="http://schemas.microsoft.com/office/drawing/2014/main" id="{1DCD2059-8B59-46D7-889F-56F417C629D5}"/>
                </a:ext>
              </a:extLst>
            </p:cNvPr>
            <p:cNvSpPr/>
            <p:nvPr/>
          </p:nvSpPr>
          <p:spPr>
            <a:xfrm>
              <a:off x="4726519" y="3429000"/>
              <a:ext cx="1843615" cy="1710417"/>
            </a:xfrm>
            <a:prstGeom prst="wedgeRoundRectCallout">
              <a:avLst>
                <a:gd name="adj1" fmla="val 61298"/>
                <a:gd name="adj2" fmla="val 862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Tell us your district role and how long you have held your position.</a:t>
              </a:r>
            </a:p>
          </p:txBody>
        </p:sp>
        <p:sp>
          <p:nvSpPr>
            <p:cNvPr id="11" name="Speech Bubble: Rectangle with Corners Rounded 10">
              <a:extLst>
                <a:ext uri="{FF2B5EF4-FFF2-40B4-BE49-F238E27FC236}">
                  <a16:creationId xmlns:a16="http://schemas.microsoft.com/office/drawing/2014/main" id="{0BD4A36D-3B7B-475E-A659-70F9B0FE69DD}"/>
                </a:ext>
              </a:extLst>
            </p:cNvPr>
            <p:cNvSpPr/>
            <p:nvPr/>
          </p:nvSpPr>
          <p:spPr>
            <a:xfrm>
              <a:off x="7622119" y="4388656"/>
              <a:ext cx="1301749" cy="750761"/>
            </a:xfrm>
            <a:prstGeom prst="wedgeRoundRectCallout">
              <a:avLst>
                <a:gd name="adj1" fmla="val 31850"/>
                <a:gd name="adj2" fmla="val 1532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Send your message</a:t>
              </a:r>
            </a:p>
          </p:txBody>
        </p:sp>
      </p:grpSp>
    </p:spTree>
    <p:extLst>
      <p:ext uri="{BB962C8B-B14F-4D97-AF65-F5344CB8AC3E}">
        <p14:creationId xmlns:p14="http://schemas.microsoft.com/office/powerpoint/2010/main" val="388578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815680" cy="756418"/>
          </a:xfrm>
        </p:spPr>
        <p:txBody>
          <a:bodyPr anchor="ctr">
            <a:normAutofit/>
          </a:bodyPr>
          <a:lstStyle/>
          <a:p>
            <a:r>
              <a:rPr lang="en-US" sz="3600" dirty="0">
                <a:latin typeface="+mn-lt"/>
              </a:rPr>
              <a:t>Annual Training Requirement</a:t>
            </a:r>
          </a:p>
        </p:txBody>
      </p:sp>
      <p:sp>
        <p:nvSpPr>
          <p:cNvPr id="3" name="Content Placeholder 2"/>
          <p:cNvSpPr>
            <a:spLocks noGrp="1"/>
          </p:cNvSpPr>
          <p:nvPr>
            <p:ph idx="1"/>
          </p:nvPr>
        </p:nvSpPr>
        <p:spPr>
          <a:xfrm>
            <a:off x="274319" y="1432477"/>
            <a:ext cx="8422419" cy="5196351"/>
          </a:xfrm>
        </p:spPr>
        <p:txBody>
          <a:bodyPr>
            <a:normAutofit fontScale="85000" lnSpcReduction="10000"/>
          </a:bodyPr>
          <a:lstStyle/>
          <a:p>
            <a:pPr marL="342900" indent="-342900">
              <a:lnSpc>
                <a:spcPct val="120000"/>
              </a:lnSpc>
              <a:spcBef>
                <a:spcPts val="0"/>
              </a:spcBef>
            </a:pPr>
            <a:r>
              <a:rPr lang="en-US" dirty="0">
                <a:hlinkClick r:id="rId2"/>
              </a:rPr>
              <a:t>https://www.cde.state.co.us/assessment/trainings</a:t>
            </a:r>
            <a:endParaRPr lang="en-US" dirty="0"/>
          </a:p>
          <a:p>
            <a:pPr marL="342900" indent="-342900">
              <a:lnSpc>
                <a:spcPct val="120000"/>
              </a:lnSpc>
              <a:spcBef>
                <a:spcPts val="0"/>
              </a:spcBef>
            </a:pPr>
            <a:endParaRPr lang="en-US" dirty="0"/>
          </a:p>
          <a:p>
            <a:pPr marL="342900" indent="-342900">
              <a:lnSpc>
                <a:spcPct val="120000"/>
              </a:lnSpc>
              <a:spcBef>
                <a:spcPts val="0"/>
              </a:spcBef>
              <a:buFont typeface="Arial" panose="020B0604020202020204" pitchFamily="34" charset="0"/>
              <a:buChar char="•"/>
            </a:pPr>
            <a:r>
              <a:rPr lang="en-US" dirty="0">
                <a:solidFill>
                  <a:schemeClr val="tx1"/>
                </a:solidFill>
              </a:rPr>
              <a:t>Assessment specific training (CMAS, CoAlt, ACCESS, CO PSAT and SAT) for all district and school personnel involved in any aspect of Colorado’s state assessments is required on an annual basis</a:t>
            </a:r>
            <a:endParaRPr lang="en-US" dirty="0">
              <a:solidFill>
                <a:srgbClr val="488BC9"/>
              </a:solidFill>
            </a:endParaRPr>
          </a:p>
          <a:p>
            <a:pPr marL="342900" indent="-342900">
              <a:lnSpc>
                <a:spcPct val="120000"/>
              </a:lnSpc>
              <a:spcBef>
                <a:spcPts val="0"/>
              </a:spcBef>
              <a:buFont typeface="Arial" panose="020B0604020202020204" pitchFamily="34" charset="0"/>
              <a:buChar char="•"/>
            </a:pPr>
            <a:endParaRPr lang="en-US" dirty="0">
              <a:solidFill>
                <a:schemeClr val="tx1"/>
              </a:solidFill>
            </a:endParaRPr>
          </a:p>
          <a:p>
            <a:pPr marL="342900" indent="-342900">
              <a:lnSpc>
                <a:spcPct val="120000"/>
              </a:lnSpc>
              <a:spcBef>
                <a:spcPts val="0"/>
              </a:spcBef>
              <a:buFont typeface="Arial" panose="020B0604020202020204" pitchFamily="34" charset="0"/>
              <a:buChar char="•"/>
            </a:pPr>
            <a:r>
              <a:rPr lang="en-US" dirty="0">
                <a:solidFill>
                  <a:schemeClr val="tx1"/>
                </a:solidFill>
              </a:rPr>
              <a:t>DACs must be trained on each assessment each year </a:t>
            </a:r>
          </a:p>
          <a:p>
            <a:pPr marL="342900" indent="-342900">
              <a:lnSpc>
                <a:spcPct val="120000"/>
              </a:lnSpc>
              <a:spcBef>
                <a:spcPts val="0"/>
              </a:spcBef>
              <a:buFont typeface="Arial" panose="020B0604020202020204" pitchFamily="34" charset="0"/>
              <a:buChar char="•"/>
            </a:pPr>
            <a:endParaRPr lang="en-US" dirty="0">
              <a:solidFill>
                <a:schemeClr val="tx1"/>
              </a:solidFill>
            </a:endParaRPr>
          </a:p>
          <a:p>
            <a:pPr marL="342900" indent="-342900">
              <a:lnSpc>
                <a:spcPct val="120000"/>
              </a:lnSpc>
              <a:spcBef>
                <a:spcPts val="0"/>
              </a:spcBef>
              <a:buFont typeface="Arial" panose="020B0604020202020204" pitchFamily="34" charset="0"/>
              <a:buChar char="•"/>
            </a:pPr>
            <a:r>
              <a:rPr lang="en-US" dirty="0">
                <a:solidFill>
                  <a:schemeClr val="tx1"/>
                </a:solidFill>
              </a:rPr>
              <a:t>DACs must meet with School Assessment Coordinators (SACs) to ensure a training plan is in place for training Test Administrators, Test Examiners, Technology Coordinators and any other school staff handling secure materials</a:t>
            </a:r>
          </a:p>
          <a:p>
            <a:pPr marL="342900" indent="-342900">
              <a:lnSpc>
                <a:spcPct val="120000"/>
              </a:lnSpc>
              <a:spcBef>
                <a:spcPts val="0"/>
              </a:spcBef>
              <a:buFont typeface="Arial" panose="020B0604020202020204" pitchFamily="34" charset="0"/>
              <a:buChar char="•"/>
            </a:pPr>
            <a:endParaRPr lang="en-US" dirty="0">
              <a:solidFill>
                <a:schemeClr val="tx1"/>
              </a:solidFill>
            </a:endParaRPr>
          </a:p>
          <a:p>
            <a:pPr marL="342900" indent="-342900">
              <a:lnSpc>
                <a:spcPct val="120000"/>
              </a:lnSpc>
              <a:spcBef>
                <a:spcPts val="0"/>
              </a:spcBef>
              <a:buFont typeface="Arial" panose="020B0604020202020204" pitchFamily="34" charset="0"/>
              <a:buChar char="•"/>
            </a:pPr>
            <a:r>
              <a:rPr lang="en-US" dirty="0">
                <a:solidFill>
                  <a:schemeClr val="tx1"/>
                </a:solidFill>
              </a:rPr>
              <a:t>Districts are required to collect signed documentation from those who work with test materials that demonstrates an understanding of the policies and procedures set forth by the State of Colorado and the district</a:t>
            </a:r>
          </a:p>
          <a:p>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10</a:t>
            </a:fld>
            <a:endParaRPr lang="en-US" dirty="0"/>
          </a:p>
        </p:txBody>
      </p:sp>
    </p:spTree>
    <p:extLst>
      <p:ext uri="{BB962C8B-B14F-4D97-AF65-F5344CB8AC3E}">
        <p14:creationId xmlns:p14="http://schemas.microsoft.com/office/powerpoint/2010/main" val="972204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898807" cy="756418"/>
          </a:xfrm>
        </p:spPr>
        <p:txBody>
          <a:bodyPr anchor="ctr">
            <a:noAutofit/>
          </a:bodyPr>
          <a:lstStyle/>
          <a:p>
            <a:r>
              <a:rPr lang="en-US" sz="2800" dirty="0">
                <a:latin typeface="+mn-lt"/>
              </a:rPr>
              <a:t>Requirements &amp; District Responsibilities</a:t>
            </a:r>
            <a:br>
              <a:rPr lang="en-US" sz="2800" dirty="0">
                <a:latin typeface="+mn-lt"/>
              </a:rPr>
            </a:br>
            <a:r>
              <a:rPr lang="en-US" sz="2800" dirty="0">
                <a:latin typeface="+mn-lt"/>
              </a:rPr>
              <a:t>Parent Excusals §22-7-1013(8)(a-c)</a:t>
            </a:r>
          </a:p>
        </p:txBody>
      </p:sp>
      <p:sp>
        <p:nvSpPr>
          <p:cNvPr id="3" name="Content Placeholder 2"/>
          <p:cNvSpPr>
            <a:spLocks noGrp="1"/>
          </p:cNvSpPr>
          <p:nvPr>
            <p:ph idx="1"/>
          </p:nvPr>
        </p:nvSpPr>
        <p:spPr>
          <a:xfrm>
            <a:off x="337751" y="1316736"/>
            <a:ext cx="8177599" cy="5404740"/>
          </a:xfrm>
        </p:spPr>
        <p:txBody>
          <a:bodyPr>
            <a:normAutofit fontScale="92500" lnSpcReduction="10000"/>
          </a:bodyPr>
          <a:lstStyle/>
          <a:p>
            <a:pPr marL="0" indent="0">
              <a:buNone/>
            </a:pPr>
            <a:r>
              <a:rPr lang="en-US" sz="2600" dirty="0">
                <a:solidFill>
                  <a:srgbClr val="000000"/>
                </a:solidFill>
              </a:rPr>
              <a:t>A student’s parent may excuse the student from participating in a state assessment</a:t>
            </a:r>
            <a:endParaRPr lang="en-US" sz="900" dirty="0">
              <a:solidFill>
                <a:srgbClr val="000000"/>
              </a:solidFill>
            </a:endParaRPr>
          </a:p>
          <a:p>
            <a:pPr>
              <a:spcAft>
                <a:spcPts val="600"/>
              </a:spcAft>
            </a:pPr>
            <a:r>
              <a:rPr lang="en-US" sz="2200" dirty="0">
                <a:solidFill>
                  <a:srgbClr val="000000"/>
                </a:solidFill>
              </a:rPr>
              <a:t>Each Local Education Provider (LEP) will adopt and implement a written policy and procedure by which a student’s parent may excuse the student from participating in one or more of the state assessments.</a:t>
            </a:r>
          </a:p>
          <a:p>
            <a:pPr lvl="1"/>
            <a:r>
              <a:rPr lang="en-US" sz="2200" dirty="0">
                <a:solidFill>
                  <a:srgbClr val="000000"/>
                </a:solidFill>
              </a:rPr>
              <a:t>If a parent excuses his or her student, the LEP shall not impose negative consequence on the student or parent including:</a:t>
            </a:r>
          </a:p>
          <a:p>
            <a:pPr lvl="2"/>
            <a:r>
              <a:rPr lang="en-US" sz="1900" dirty="0">
                <a:solidFill>
                  <a:srgbClr val="000000"/>
                </a:solidFill>
              </a:rPr>
              <a:t>Prohibiting school attendance; imposing an unexcused absence; or prohibiting participation in extracurricular activities.</a:t>
            </a:r>
          </a:p>
          <a:p>
            <a:pPr lvl="2"/>
            <a:r>
              <a:rPr lang="en-US" sz="1900" dirty="0"/>
              <a:t>Prohibiting the student from participating in an activity or receiving any other form of reward that the LEP provides to students who participate in the state assessment.</a:t>
            </a:r>
          </a:p>
          <a:p>
            <a:pPr marL="914400" lvl="2" indent="0">
              <a:buNone/>
            </a:pPr>
            <a:endParaRPr lang="en-US" sz="900" dirty="0">
              <a:solidFill>
                <a:srgbClr val="000000"/>
              </a:solidFill>
            </a:endParaRPr>
          </a:p>
          <a:p>
            <a:pPr>
              <a:spcAft>
                <a:spcPts val="600"/>
              </a:spcAft>
            </a:pPr>
            <a:r>
              <a:rPr lang="en-US" sz="2200" dirty="0">
                <a:solidFill>
                  <a:srgbClr val="000000"/>
                </a:solidFill>
              </a:rPr>
              <a:t>LEP shall not impose an unreasonable burden or requirement on a student that would: </a:t>
            </a:r>
          </a:p>
          <a:p>
            <a:pPr lvl="1"/>
            <a:r>
              <a:rPr lang="en-US" sz="2200" dirty="0">
                <a:solidFill>
                  <a:srgbClr val="000000"/>
                </a:solidFill>
              </a:rPr>
              <a:t>Discourage the student from taking a state assessment or</a:t>
            </a:r>
          </a:p>
          <a:p>
            <a:pPr lvl="1"/>
            <a:r>
              <a:rPr lang="en-US" sz="2200" dirty="0">
                <a:solidFill>
                  <a:srgbClr val="000000"/>
                </a:solidFill>
              </a:rPr>
              <a:t>Encourage the student’s parent to excuse the student from taking the state assessment.</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11</a:t>
            </a:fld>
            <a:endParaRPr lang="en-US" dirty="0"/>
          </a:p>
        </p:txBody>
      </p:sp>
    </p:spTree>
    <p:extLst>
      <p:ext uri="{BB962C8B-B14F-4D97-AF65-F5344CB8AC3E}">
        <p14:creationId xmlns:p14="http://schemas.microsoft.com/office/powerpoint/2010/main" val="3108626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4978-0D1E-42A3-9CED-1841A930A040}"/>
              </a:ext>
            </a:extLst>
          </p:cNvPr>
          <p:cNvSpPr>
            <a:spLocks noGrp="1"/>
          </p:cNvSpPr>
          <p:nvPr>
            <p:ph type="title"/>
          </p:nvPr>
        </p:nvSpPr>
        <p:spPr/>
        <p:txBody>
          <a:bodyPr anchor="ctr">
            <a:normAutofit/>
          </a:bodyPr>
          <a:lstStyle/>
          <a:p>
            <a:r>
              <a:rPr lang="en-US" sz="3600" dirty="0"/>
              <a:t>Parent Excusals</a:t>
            </a:r>
          </a:p>
        </p:txBody>
      </p:sp>
      <p:sp>
        <p:nvSpPr>
          <p:cNvPr id="3" name="Content Placeholder 2">
            <a:extLst>
              <a:ext uri="{FF2B5EF4-FFF2-40B4-BE49-F238E27FC236}">
                <a16:creationId xmlns:a16="http://schemas.microsoft.com/office/drawing/2014/main" id="{95A94895-3295-4753-AF09-28759DD7F489}"/>
              </a:ext>
            </a:extLst>
          </p:cNvPr>
          <p:cNvSpPr>
            <a:spLocks noGrp="1"/>
          </p:cNvSpPr>
          <p:nvPr>
            <p:ph idx="1"/>
          </p:nvPr>
        </p:nvSpPr>
        <p:spPr/>
        <p:txBody>
          <a:bodyPr/>
          <a:lstStyle/>
          <a:p>
            <a:r>
              <a:rPr lang="en-US" dirty="0"/>
              <a:t>Districts must have procedures for parents to be able to independently excuse their children from testing.</a:t>
            </a:r>
          </a:p>
          <a:p>
            <a:pPr marL="0" indent="0">
              <a:buNone/>
            </a:pPr>
            <a:endParaRPr lang="en-US" dirty="0"/>
          </a:p>
          <a:p>
            <a:r>
              <a:rPr lang="en-US" dirty="0"/>
              <a:t>Districts and schools should not encourage or pressure parents to excuse their children from testing.</a:t>
            </a:r>
          </a:p>
        </p:txBody>
      </p:sp>
      <p:sp>
        <p:nvSpPr>
          <p:cNvPr id="4" name="Slide Number Placeholder 3">
            <a:extLst>
              <a:ext uri="{FF2B5EF4-FFF2-40B4-BE49-F238E27FC236}">
                <a16:creationId xmlns:a16="http://schemas.microsoft.com/office/drawing/2014/main" id="{27518F8C-73D4-4B5A-8786-59FA1D4B95A4}"/>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3853595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Online Assessment Platforms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434403511"/>
              </p:ext>
            </p:extLst>
          </p:nvPr>
        </p:nvGraphicFramePr>
        <p:xfrm>
          <a:off x="69124" y="1290151"/>
          <a:ext cx="8873834" cy="5454301"/>
        </p:xfrm>
        <a:graphic>
          <a:graphicData uri="http://schemas.openxmlformats.org/drawingml/2006/table">
            <a:tbl>
              <a:tblPr firstRow="1" bandRow="1">
                <a:tableStyleId>{5C22544A-7EE6-4342-B048-85BDC9FD1C3A}</a:tableStyleId>
              </a:tblPr>
              <a:tblGrid>
                <a:gridCol w="1739967">
                  <a:extLst>
                    <a:ext uri="{9D8B030D-6E8A-4147-A177-3AD203B41FA5}">
                      <a16:colId xmlns:a16="http://schemas.microsoft.com/office/drawing/2014/main" val="20000"/>
                    </a:ext>
                  </a:extLst>
                </a:gridCol>
                <a:gridCol w="1739967">
                  <a:extLst>
                    <a:ext uri="{9D8B030D-6E8A-4147-A177-3AD203B41FA5}">
                      <a16:colId xmlns:a16="http://schemas.microsoft.com/office/drawing/2014/main" val="20001"/>
                    </a:ext>
                  </a:extLst>
                </a:gridCol>
                <a:gridCol w="1739967">
                  <a:extLst>
                    <a:ext uri="{9D8B030D-6E8A-4147-A177-3AD203B41FA5}">
                      <a16:colId xmlns:a16="http://schemas.microsoft.com/office/drawing/2014/main" val="20002"/>
                    </a:ext>
                  </a:extLst>
                </a:gridCol>
                <a:gridCol w="3653933">
                  <a:extLst>
                    <a:ext uri="{9D8B030D-6E8A-4147-A177-3AD203B41FA5}">
                      <a16:colId xmlns:a16="http://schemas.microsoft.com/office/drawing/2014/main" val="20003"/>
                    </a:ext>
                  </a:extLst>
                </a:gridCol>
              </a:tblGrid>
              <a:tr h="646196">
                <a:tc>
                  <a:txBody>
                    <a:bodyPr/>
                    <a:lstStyle/>
                    <a:p>
                      <a:pPr algn="ctr"/>
                      <a:r>
                        <a:rPr lang="en-US" sz="1800" dirty="0"/>
                        <a:t>Assessment</a:t>
                      </a:r>
                    </a:p>
                  </a:txBody>
                  <a:tcPr marL="79938" marR="79938" marT="45183" marB="45183" anchor="ctr"/>
                </a:tc>
                <a:tc>
                  <a:txBody>
                    <a:bodyPr/>
                    <a:lstStyle/>
                    <a:p>
                      <a:pPr algn="ctr"/>
                      <a:r>
                        <a:rPr lang="en-US" sz="1800" dirty="0"/>
                        <a:t>Test Engine</a:t>
                      </a:r>
                    </a:p>
                  </a:txBody>
                  <a:tcPr marL="79938" marR="79938" marT="45183" marB="45183" anchor="ctr"/>
                </a:tc>
                <a:tc>
                  <a:txBody>
                    <a:bodyPr/>
                    <a:lstStyle/>
                    <a:p>
                      <a:pPr algn="ctr"/>
                      <a:r>
                        <a:rPr lang="en-US" sz="1800" dirty="0"/>
                        <a:t>Student Info</a:t>
                      </a:r>
                      <a:r>
                        <a:rPr lang="en-US" sz="1800" baseline="0" dirty="0"/>
                        <a:t> </a:t>
                      </a:r>
                      <a:r>
                        <a:rPr lang="en-US" sz="1800" dirty="0"/>
                        <a:t>System</a:t>
                      </a:r>
                    </a:p>
                  </a:txBody>
                  <a:tcPr marL="79938" marR="79938" marT="45183" marB="45183" anchor="ctr"/>
                </a:tc>
                <a:tc>
                  <a:txBody>
                    <a:bodyPr/>
                    <a:lstStyle/>
                    <a:p>
                      <a:pPr algn="ctr"/>
                      <a:r>
                        <a:rPr lang="en-US" sz="1800" dirty="0"/>
                        <a:t>Features</a:t>
                      </a:r>
                    </a:p>
                  </a:txBody>
                  <a:tcPr marL="79938" marR="79938" marT="45183" marB="45183" anchor="ctr"/>
                </a:tc>
                <a:extLst>
                  <a:ext uri="{0D108BD9-81ED-4DB2-BD59-A6C34878D82A}">
                    <a16:rowId xmlns:a16="http://schemas.microsoft.com/office/drawing/2014/main" val="10000"/>
                  </a:ext>
                </a:extLst>
              </a:tr>
              <a:tr h="1479942">
                <a:tc>
                  <a:txBody>
                    <a:bodyPr/>
                    <a:lstStyle/>
                    <a:p>
                      <a:pPr marL="0" marR="0" algn="ctr">
                        <a:spcBef>
                          <a:spcPts val="0"/>
                        </a:spcBef>
                        <a:spcAft>
                          <a:spcPts val="0"/>
                        </a:spcAft>
                      </a:pPr>
                      <a:r>
                        <a:rPr lang="en-US" sz="1800" dirty="0">
                          <a:effectLst/>
                        </a:rPr>
                        <a:t>ACCESS for ELLs®</a:t>
                      </a:r>
                      <a:endParaRPr lang="en-US" sz="1800" dirty="0">
                        <a:solidFill>
                          <a:schemeClr val="tx1">
                            <a:lumMod val="50000"/>
                          </a:schemeClr>
                        </a:solidFill>
                        <a:effectLst/>
                      </a:endParaRPr>
                    </a:p>
                  </a:txBody>
                  <a:tcPr marL="79938" marR="79938" marT="45183" marB="45183" anchor="ctr"/>
                </a:tc>
                <a:tc>
                  <a:txBody>
                    <a:bodyPr/>
                    <a:lstStyle/>
                    <a:p>
                      <a:endParaRPr lang="en-US" sz="1800" dirty="0">
                        <a:solidFill>
                          <a:schemeClr val="tx1">
                            <a:lumMod val="50000"/>
                          </a:schemeClr>
                        </a:solidFill>
                      </a:endParaRPr>
                    </a:p>
                  </a:txBody>
                  <a:tcPr marL="79938" marR="79938" marT="45183" marB="45183"/>
                </a:tc>
                <a:tc>
                  <a:txBody>
                    <a:bodyPr/>
                    <a:lstStyle/>
                    <a:p>
                      <a:pPr algn="ctr"/>
                      <a:r>
                        <a:rPr lang="en-US" sz="1800" dirty="0"/>
                        <a:t>WIDA Assessment Management System (WIDA AMS)</a:t>
                      </a:r>
                      <a:endParaRPr lang="en-US" sz="1800" dirty="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r>
                        <a:rPr lang="en-US" sz="1800" dirty="0"/>
                        <a:t>Caching server</a:t>
                      </a:r>
                    </a:p>
                    <a:p>
                      <a:pPr marL="285750" indent="-285750">
                        <a:buFont typeface="Arial" panose="020B0604020202020204" pitchFamily="34" charset="0"/>
                        <a:buChar char="•"/>
                      </a:pPr>
                      <a:r>
                        <a:rPr lang="en-US" sz="1800" dirty="0"/>
                        <a:t>Clients for Windows, Linux, Mac OSX,</a:t>
                      </a:r>
                      <a:r>
                        <a:rPr lang="en-US" sz="1800" baseline="0" dirty="0"/>
                        <a:t> Chromebooks, iPads and Android</a:t>
                      </a:r>
                      <a:endParaRPr lang="en-US" sz="1800" baseline="0" dirty="0">
                        <a:solidFill>
                          <a:schemeClr val="tx1">
                            <a:lumMod val="50000"/>
                          </a:schemeClr>
                        </a:solidFill>
                      </a:endParaRPr>
                    </a:p>
                  </a:txBody>
                  <a:tcPr marL="79938" marR="79938" marT="45183" marB="45183" anchor="ctr"/>
                </a:tc>
                <a:extLst>
                  <a:ext uri="{0D108BD9-81ED-4DB2-BD59-A6C34878D82A}">
                    <a16:rowId xmlns:a16="http://schemas.microsoft.com/office/drawing/2014/main" val="10001"/>
                  </a:ext>
                </a:extLst>
              </a:tr>
              <a:tr h="12020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CMAS</a:t>
                      </a:r>
                      <a:endParaRPr lang="en-US" sz="1800" dirty="0">
                        <a:solidFill>
                          <a:schemeClr val="tx1">
                            <a:lumMod val="50000"/>
                          </a:schemeClr>
                        </a:solidFill>
                      </a:endParaRPr>
                    </a:p>
                  </a:txBody>
                  <a:tcPr marL="79938" marR="79938" marT="45183" marB="45183" anchor="ctr"/>
                </a:tc>
                <a:tc>
                  <a:txBody>
                    <a:bodyPr/>
                    <a:lstStyle/>
                    <a:p>
                      <a:endParaRPr lang="en-US" sz="1800" dirty="0">
                        <a:solidFill>
                          <a:schemeClr val="tx1">
                            <a:lumMod val="50000"/>
                          </a:schemeClr>
                        </a:solidFill>
                      </a:endParaRPr>
                    </a:p>
                  </a:txBody>
                  <a:tcPr marL="79938" marR="79938" marT="45183" marB="45183"/>
                </a:tc>
                <a:tc>
                  <a:txBody>
                    <a:bodyPr/>
                    <a:lstStyle/>
                    <a:p>
                      <a:pPr algn="ctr"/>
                      <a:endParaRPr lang="en-US" sz="1800" dirty="0">
                        <a:solidFill>
                          <a:schemeClr val="tx1">
                            <a:lumMod val="50000"/>
                          </a:schemeClr>
                        </a:solidFill>
                      </a:endParaRPr>
                    </a:p>
                  </a:txBody>
                  <a:tcPr marL="79938" marR="79938" marT="45183" marB="45183"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Caching server available</a:t>
                      </a:r>
                    </a:p>
                    <a:p>
                      <a:pPr marL="285750" indent="-285750">
                        <a:buFont typeface="Arial" panose="020B0604020202020204" pitchFamily="34" charset="0"/>
                        <a:buChar char="•"/>
                      </a:pPr>
                      <a:r>
                        <a:rPr lang="en-US" sz="1800" dirty="0"/>
                        <a:t>Installable apps for desktop, </a:t>
                      </a:r>
                      <a:r>
                        <a:rPr lang="en-US" sz="1800" baseline="0" dirty="0"/>
                        <a:t>Chromebooks, Androids and iPads</a:t>
                      </a:r>
                      <a:endParaRPr lang="en-US" sz="1800" dirty="0">
                        <a:solidFill>
                          <a:schemeClr val="tx1">
                            <a:lumMod val="50000"/>
                          </a:schemeClr>
                        </a:solidFill>
                      </a:endParaRPr>
                    </a:p>
                  </a:txBody>
                  <a:tcPr marL="79938" marR="79938" marT="45183" marB="45183" anchor="ctr"/>
                </a:tc>
                <a:extLst>
                  <a:ext uri="{0D108BD9-81ED-4DB2-BD59-A6C34878D82A}">
                    <a16:rowId xmlns:a16="http://schemas.microsoft.com/office/drawing/2014/main" val="10002"/>
                  </a:ext>
                </a:extLst>
              </a:tr>
              <a:tr h="9241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CoAlt</a:t>
                      </a:r>
                      <a:r>
                        <a:rPr lang="en-US" sz="1800" dirty="0"/>
                        <a:t> Science</a:t>
                      </a:r>
                      <a:endParaRPr lang="en-US" sz="1800" dirty="0">
                        <a:solidFill>
                          <a:schemeClr val="tx1">
                            <a:lumMod val="50000"/>
                          </a:schemeClr>
                        </a:solidFill>
                      </a:endParaRPr>
                    </a:p>
                  </a:txBody>
                  <a:tcPr marL="79938" marR="79938" marT="45183" marB="45183" anchor="ctr"/>
                </a:tc>
                <a:tc>
                  <a:txBody>
                    <a:bodyPr/>
                    <a:lstStyle/>
                    <a:p>
                      <a:pPr algn="ctr"/>
                      <a:r>
                        <a:rPr lang="en-US" sz="1800" dirty="0"/>
                        <a:t>N/A</a:t>
                      </a:r>
                      <a:endParaRPr lang="en-US" sz="1800" dirty="0">
                        <a:solidFill>
                          <a:schemeClr val="tx1">
                            <a:lumMod val="50000"/>
                          </a:schemeClr>
                        </a:solidFill>
                      </a:endParaRPr>
                    </a:p>
                  </a:txBody>
                  <a:tcPr marL="79938" marR="79938" marT="45183" marB="45183" anchor="ctr"/>
                </a:tc>
                <a:tc>
                  <a:txBody>
                    <a:bodyPr/>
                    <a:lstStyle/>
                    <a:p>
                      <a:pPr algn="ctr"/>
                      <a:endParaRPr lang="en-US" sz="1800" dirty="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endParaRPr lang="en-US" sz="1800" dirty="0">
                        <a:solidFill>
                          <a:schemeClr val="tx1">
                            <a:lumMod val="50000"/>
                          </a:schemeClr>
                        </a:solidFill>
                      </a:endParaRPr>
                    </a:p>
                  </a:txBody>
                  <a:tcPr marL="79938" marR="79938" marT="45183" marB="45183" anchor="ctr"/>
                </a:tc>
                <a:extLst>
                  <a:ext uri="{0D108BD9-81ED-4DB2-BD59-A6C34878D82A}">
                    <a16:rowId xmlns:a16="http://schemas.microsoft.com/office/drawing/2014/main" val="10003"/>
                  </a:ext>
                </a:extLst>
              </a:tr>
              <a:tr h="12020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CoAlt ELA and Math (Dynamic Learning Maps (DLM))</a:t>
                      </a:r>
                      <a:endParaRPr lang="en-US" sz="1800" dirty="0">
                        <a:solidFill>
                          <a:schemeClr val="tx1">
                            <a:lumMod val="50000"/>
                          </a:schemeClr>
                        </a:solidFill>
                      </a:endParaRPr>
                    </a:p>
                  </a:txBody>
                  <a:tcPr marL="79938" marR="79938" marT="45183" marB="45183" anchor="ctr"/>
                </a:tc>
                <a:tc>
                  <a:txBody>
                    <a:bodyPr/>
                    <a:lstStyle/>
                    <a:p>
                      <a:endParaRPr lang="en-US" sz="1800" dirty="0"/>
                    </a:p>
                    <a:p>
                      <a:endParaRPr lang="en-US" sz="1800" dirty="0"/>
                    </a:p>
                    <a:p>
                      <a:r>
                        <a:rPr lang="en-US" sz="1800" dirty="0"/>
                        <a:t>Student Portal</a:t>
                      </a:r>
                      <a:endParaRPr lang="en-US" sz="1800" dirty="0">
                        <a:solidFill>
                          <a:schemeClr val="tx1">
                            <a:lumMod val="50000"/>
                          </a:schemeClr>
                        </a:solidFill>
                      </a:endParaRPr>
                    </a:p>
                  </a:txBody>
                  <a:tcPr marL="79938" marR="79938" marT="45183" marB="45183"/>
                </a:tc>
                <a:tc>
                  <a:txBody>
                    <a:bodyPr/>
                    <a:lstStyle/>
                    <a:p>
                      <a:pPr algn="ctr"/>
                      <a:endParaRPr lang="en-US" sz="1800" kern="1200" dirty="0">
                        <a:effectLst/>
                      </a:endParaRPr>
                    </a:p>
                    <a:p>
                      <a:pPr algn="ctr"/>
                      <a:r>
                        <a:rPr lang="en-US" sz="1800" kern="1200" dirty="0">
                          <a:effectLst/>
                        </a:rPr>
                        <a:t>Educator Portal</a:t>
                      </a:r>
                      <a:endParaRPr lang="en-US" sz="1800" b="0" dirty="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r>
                        <a:rPr lang="en-US" sz="1800" dirty="0"/>
                        <a:t>KITE</a:t>
                      </a:r>
                      <a:r>
                        <a:rPr lang="en-US" sz="1800" baseline="0" dirty="0"/>
                        <a:t> c</a:t>
                      </a:r>
                      <a:r>
                        <a:rPr lang="en-US" sz="1800" dirty="0"/>
                        <a:t>lient install for each device</a:t>
                      </a:r>
                      <a:endParaRPr lang="en-US" sz="1800" dirty="0">
                        <a:solidFill>
                          <a:schemeClr val="tx1">
                            <a:lumMod val="50000"/>
                          </a:schemeClr>
                        </a:solidFill>
                      </a:endParaRPr>
                    </a:p>
                  </a:txBody>
                  <a:tcPr marL="79938" marR="79938" marT="45183" marB="45183" anchor="ct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a:xfrm>
            <a:off x="274320" y="6305075"/>
            <a:ext cx="467783" cy="365125"/>
          </a:xfrm>
          <a:prstGeom prst="rect">
            <a:avLst/>
          </a:prstGeom>
        </p:spPr>
        <p:txBody>
          <a:bodyPr/>
          <a:lstStyle/>
          <a:p>
            <a:fld id="{67726FA2-3EC9-4717-AD62-D8C823692DD3}" type="slidenum">
              <a:rPr lang="en-US" smtClean="0"/>
              <a:pPr/>
              <a:t>13</a:t>
            </a:fld>
            <a:endParaRPr lang="en-US" dirty="0"/>
          </a:p>
        </p:txBody>
      </p:sp>
      <p:pic>
        <p:nvPicPr>
          <p:cNvPr id="6" name="Picture 2" descr="http://www.pearsonassessments.com/content/dam/ped/ani/pa/us/LSA/TestNavlogo_V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16056" y="3773704"/>
            <a:ext cx="1335861" cy="4871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https://support.assessment.pearson.com/download/attachments/6029315/pearsonaccess-next-text-small-orange.png?version=1&amp;modificationDate=1414172621000&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604" y="3910849"/>
            <a:ext cx="1666875" cy="285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https://support.assessment.pearson.com/download/attachments/6029315/pearsonaccess-next-text-small-orange.png?version=1&amp;modificationDate=1414172621000&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605" y="4941015"/>
            <a:ext cx="1666875"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6056" y="5649136"/>
            <a:ext cx="890755" cy="45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5407" y="5649136"/>
            <a:ext cx="890755" cy="45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F0418661-AD5E-4C24-9534-11587B0D685D}"/>
              </a:ext>
            </a:extLst>
          </p:cNvPr>
          <p:cNvPicPr>
            <a:picLocks noChangeAspect="1"/>
          </p:cNvPicPr>
          <p:nvPr/>
        </p:nvPicPr>
        <p:blipFill>
          <a:blip r:embed="rId6"/>
          <a:stretch>
            <a:fillRect/>
          </a:stretch>
        </p:blipFill>
        <p:spPr>
          <a:xfrm>
            <a:off x="1885949" y="2431804"/>
            <a:ext cx="1565968" cy="439235"/>
          </a:xfrm>
          <a:prstGeom prst="rect">
            <a:avLst/>
          </a:prstGeom>
        </p:spPr>
      </p:pic>
    </p:spTree>
    <p:extLst>
      <p:ext uri="{BB962C8B-B14F-4D97-AF65-F5344CB8AC3E}">
        <p14:creationId xmlns:p14="http://schemas.microsoft.com/office/powerpoint/2010/main" val="605995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2021-22</a:t>
            </a:r>
            <a:br>
              <a:rPr lang="en-US" sz="4800" dirty="0">
                <a:latin typeface="+mn-lt"/>
              </a:rPr>
            </a:br>
            <a:r>
              <a:rPr lang="en-US" sz="4800" dirty="0">
                <a:latin typeface="+mn-lt"/>
              </a:rPr>
              <a:t>State Assessment Schedule</a:t>
            </a:r>
            <a:br>
              <a:rPr lang="en-US" sz="4800" dirty="0">
                <a:latin typeface="+mn-lt"/>
              </a:rPr>
            </a:br>
            <a:endParaRPr lang="en-US" sz="4800" dirty="0">
              <a:latin typeface="+mn-lt"/>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pPr/>
              <a:t>14</a:t>
            </a:fld>
            <a:endParaRPr lang="en-US" dirty="0"/>
          </a:p>
        </p:txBody>
      </p:sp>
    </p:spTree>
    <p:extLst>
      <p:ext uri="{BB962C8B-B14F-4D97-AF65-F5344CB8AC3E}">
        <p14:creationId xmlns:p14="http://schemas.microsoft.com/office/powerpoint/2010/main" val="2355120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68" y="124866"/>
            <a:ext cx="8626664" cy="756418"/>
          </a:xfrm>
        </p:spPr>
        <p:txBody>
          <a:bodyPr anchor="ctr">
            <a:noAutofit/>
          </a:bodyPr>
          <a:lstStyle/>
          <a:p>
            <a:r>
              <a:rPr lang="en-US" sz="2800" dirty="0">
                <a:latin typeface="+mn-lt"/>
              </a:rPr>
              <a:t>Tentative 2021-22 State Assessment Calendar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06798749"/>
              </p:ext>
            </p:extLst>
          </p:nvPr>
        </p:nvGraphicFramePr>
        <p:xfrm>
          <a:off x="-1" y="1010932"/>
          <a:ext cx="9144002" cy="4451164"/>
        </p:xfrm>
        <a:graphic>
          <a:graphicData uri="http://schemas.openxmlformats.org/drawingml/2006/table">
            <a:tbl>
              <a:tblPr firstRow="1" bandRow="1">
                <a:tableStyleId>{5C22544A-7EE6-4342-B048-85BDC9FD1C3A}</a:tableStyleId>
              </a:tblPr>
              <a:tblGrid>
                <a:gridCol w="3347524">
                  <a:extLst>
                    <a:ext uri="{9D8B030D-6E8A-4147-A177-3AD203B41FA5}">
                      <a16:colId xmlns:a16="http://schemas.microsoft.com/office/drawing/2014/main" val="20000"/>
                    </a:ext>
                  </a:extLst>
                </a:gridCol>
                <a:gridCol w="1031673">
                  <a:extLst>
                    <a:ext uri="{9D8B030D-6E8A-4147-A177-3AD203B41FA5}">
                      <a16:colId xmlns:a16="http://schemas.microsoft.com/office/drawing/2014/main" val="20001"/>
                    </a:ext>
                  </a:extLst>
                </a:gridCol>
                <a:gridCol w="4764805">
                  <a:extLst>
                    <a:ext uri="{9D8B030D-6E8A-4147-A177-3AD203B41FA5}">
                      <a16:colId xmlns:a16="http://schemas.microsoft.com/office/drawing/2014/main" val="20002"/>
                    </a:ext>
                  </a:extLst>
                </a:gridCol>
              </a:tblGrid>
              <a:tr h="384261">
                <a:tc>
                  <a:txBody>
                    <a:bodyPr/>
                    <a:lstStyle/>
                    <a:p>
                      <a:pPr marL="0" marR="0" algn="ctr">
                        <a:spcBef>
                          <a:spcPts val="0"/>
                        </a:spcBef>
                        <a:spcAft>
                          <a:spcPts val="0"/>
                        </a:spcAft>
                      </a:pPr>
                      <a:r>
                        <a:rPr lang="en-US" sz="1800" dirty="0">
                          <a:effectLst/>
                        </a:rPr>
                        <a:t>Assessment</a:t>
                      </a:r>
                      <a:endParaRPr lang="en-US" sz="1800" dirty="0">
                        <a:solidFill>
                          <a:schemeClr val="bg1">
                            <a:lumMod val="10000"/>
                          </a:schemeClr>
                        </a:solidFill>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a:effectLst/>
                        </a:rPr>
                        <a:t>Grade(s)</a:t>
                      </a:r>
                      <a:endParaRPr lang="en-US" sz="1800" dirty="0">
                        <a:solidFill>
                          <a:schemeClr val="bg1">
                            <a:lumMod val="10000"/>
                          </a:schemeClr>
                        </a:solidFill>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a:effectLst/>
                        </a:rPr>
                        <a:t>Tentative Windows</a:t>
                      </a:r>
                      <a:endParaRPr lang="en-US" sz="1800" dirty="0">
                        <a:solidFill>
                          <a:schemeClr val="bg1">
                            <a:lumMod val="10000"/>
                          </a:schemeClr>
                        </a:solidFill>
                        <a:effectLst/>
                        <a:latin typeface="Times New Roman"/>
                        <a:ea typeface="Calibri"/>
                      </a:endParaRPr>
                    </a:p>
                  </a:txBody>
                  <a:tcPr marL="0" marR="0" marT="0" marB="0" anchor="ctr"/>
                </a:tc>
                <a:extLst>
                  <a:ext uri="{0D108BD9-81ED-4DB2-BD59-A6C34878D82A}">
                    <a16:rowId xmlns:a16="http://schemas.microsoft.com/office/drawing/2014/main" val="10000"/>
                  </a:ext>
                </a:extLst>
              </a:tr>
              <a:tr h="427591">
                <a:tc>
                  <a:txBody>
                    <a:bodyPr/>
                    <a:lstStyle/>
                    <a:p>
                      <a:pPr marL="0" marR="0" algn="ctr">
                        <a:spcBef>
                          <a:spcPts val="0"/>
                        </a:spcBef>
                        <a:spcAft>
                          <a:spcPts val="0"/>
                        </a:spcAft>
                      </a:pPr>
                      <a:r>
                        <a:rPr lang="en-US" sz="1800" dirty="0">
                          <a:effectLst/>
                        </a:rPr>
                        <a:t>ACCESS for ELLs® </a:t>
                      </a:r>
                      <a:endParaRPr lang="en-US" sz="1800" b="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K-12</a:t>
                      </a:r>
                      <a:endParaRPr lang="en-US" sz="1800" dirty="0">
                        <a:solidFill>
                          <a:srgbClr val="000000"/>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January 10 - February 11, 2022</a:t>
                      </a:r>
                      <a:endParaRPr lang="en-US" sz="18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0001"/>
                  </a:ext>
                </a:extLst>
              </a:tr>
              <a:tr h="4297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CMAS and CoAlt: Science</a:t>
                      </a:r>
                      <a:endParaRPr lang="en-US" sz="1800" b="0" baseline="30000" dirty="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5, 8, 11</a:t>
                      </a:r>
                      <a:r>
                        <a:rPr lang="en-US" sz="1800" baseline="30000" dirty="0">
                          <a:effectLst/>
                        </a:rPr>
                        <a:t>1</a:t>
                      </a:r>
                      <a:endParaRPr lang="en-US" sz="1800" baseline="30000" dirty="0">
                        <a:solidFill>
                          <a:srgbClr val="000000"/>
                        </a:solidFill>
                        <a:effectLst/>
                        <a:latin typeface="+mn-lt"/>
                        <a:ea typeface="Calibri"/>
                      </a:endParaRPr>
                    </a:p>
                  </a:txBody>
                  <a:tcPr marL="0" marR="0"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April 11 - 29, 2022</a:t>
                      </a:r>
                      <a:endParaRPr lang="en-US" sz="1800" baseline="300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0003"/>
                  </a:ext>
                </a:extLst>
              </a:tr>
              <a:tr h="4297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CMAS:</a:t>
                      </a:r>
                      <a:r>
                        <a:rPr lang="en-US" sz="1800" baseline="0" dirty="0">
                          <a:effectLst/>
                        </a:rPr>
                        <a:t> </a:t>
                      </a:r>
                      <a:r>
                        <a:rPr lang="en-US" sz="1800" dirty="0">
                          <a:effectLst/>
                        </a:rPr>
                        <a:t>Math</a:t>
                      </a:r>
                      <a:r>
                        <a:rPr lang="en-US" sz="1800" baseline="0" dirty="0">
                          <a:effectLst/>
                        </a:rPr>
                        <a:t> and ELA (CSLA</a:t>
                      </a:r>
                      <a:r>
                        <a:rPr lang="en-US" sz="1800" baseline="30000" dirty="0">
                          <a:effectLst/>
                        </a:rPr>
                        <a:t>2</a:t>
                      </a:r>
                      <a:r>
                        <a:rPr lang="en-US" sz="1800" baseline="0" dirty="0">
                          <a:effectLst/>
                        </a:rPr>
                        <a:t>)</a:t>
                      </a:r>
                      <a:r>
                        <a:rPr lang="en-US" sz="1800" dirty="0">
                          <a:effectLst/>
                        </a:rPr>
                        <a:t> </a:t>
                      </a:r>
                      <a:endParaRPr lang="en-US" sz="1800" b="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3-8</a:t>
                      </a:r>
                      <a:r>
                        <a:rPr lang="en-US" sz="1800" baseline="30000" dirty="0">
                          <a:effectLst/>
                        </a:rPr>
                        <a:t>1</a:t>
                      </a:r>
                      <a:endParaRPr lang="en-US" sz="1800" baseline="30000" dirty="0">
                        <a:solidFill>
                          <a:srgbClr val="000000"/>
                        </a:solidFill>
                        <a:effectLst/>
                        <a:latin typeface="+mn-lt"/>
                        <a:ea typeface="Calibri"/>
                      </a:endParaRPr>
                    </a:p>
                  </a:txBody>
                  <a:tcPr marL="0" marR="0" marT="0" marB="0" anchor="ctr"/>
                </a:tc>
                <a:tc vMerge="1">
                  <a:txBody>
                    <a:bodyPr/>
                    <a:lstStyle/>
                    <a:p>
                      <a:pPr marL="0" marR="0" algn="ctr">
                        <a:spcBef>
                          <a:spcPts val="0"/>
                        </a:spcBef>
                        <a:spcAft>
                          <a:spcPts val="0"/>
                        </a:spcAft>
                      </a:pPr>
                      <a:endParaRPr lang="en-US" sz="1800" baseline="300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0004"/>
                  </a:ext>
                </a:extLst>
              </a:tr>
              <a:tr h="429768">
                <a:tc>
                  <a:txBody>
                    <a:bodyPr/>
                    <a:lstStyle/>
                    <a:p>
                      <a:pPr marL="0" marR="0" algn="ctr">
                        <a:spcBef>
                          <a:spcPts val="0"/>
                        </a:spcBef>
                        <a:spcAft>
                          <a:spcPts val="0"/>
                        </a:spcAft>
                      </a:pPr>
                      <a:r>
                        <a:rPr lang="en-US" sz="1800" dirty="0">
                          <a:effectLst/>
                        </a:rPr>
                        <a:t>CoAlt: DLM ELA and</a:t>
                      </a:r>
                      <a:r>
                        <a:rPr lang="en-US" sz="1800" baseline="0" dirty="0">
                          <a:effectLst/>
                        </a:rPr>
                        <a:t> Math</a:t>
                      </a:r>
                      <a:endParaRPr lang="en-US" sz="1800" b="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3-8</a:t>
                      </a:r>
                      <a:endParaRPr lang="en-US" sz="1800" dirty="0">
                        <a:solidFill>
                          <a:srgbClr val="000000"/>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Aligned to CMAS: Math </a:t>
                      </a:r>
                      <a:r>
                        <a:rPr lang="en-US" sz="1800" baseline="0" dirty="0">
                          <a:effectLst/>
                        </a:rPr>
                        <a:t>and ELA schedule</a:t>
                      </a:r>
                      <a:endParaRPr lang="en-US" sz="18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0005"/>
                  </a:ext>
                </a:extLst>
              </a:tr>
              <a:tr h="91440">
                <a:tc>
                  <a:txBody>
                    <a:bodyPr/>
                    <a:lstStyle/>
                    <a:p>
                      <a:pPr marL="0" marR="0" algn="ctr">
                        <a:spcBef>
                          <a:spcPts val="0"/>
                        </a:spcBef>
                        <a:spcAft>
                          <a:spcPts val="0"/>
                        </a:spcAft>
                      </a:pPr>
                      <a:r>
                        <a:rPr lang="en-US" sz="1800" dirty="0">
                          <a:effectLst/>
                        </a:rPr>
                        <a:t>CO PSAT</a:t>
                      </a:r>
                      <a:endParaRPr lang="en-US" sz="1800" b="0" baseline="0" dirty="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9,</a:t>
                      </a:r>
                      <a:r>
                        <a:rPr lang="en-US" sz="1800" baseline="0" dirty="0">
                          <a:effectLst/>
                        </a:rPr>
                        <a:t> </a:t>
                      </a:r>
                      <a:r>
                        <a:rPr lang="en-US" sz="1800" dirty="0">
                          <a:effectLst/>
                        </a:rPr>
                        <a:t>10</a:t>
                      </a:r>
                      <a:endParaRPr lang="en-US" sz="1800" dirty="0">
                        <a:solidFill>
                          <a:srgbClr val="000000"/>
                        </a:solidFill>
                        <a:effectLst/>
                        <a:latin typeface="+mn-lt"/>
                        <a:ea typeface="Calibri"/>
                      </a:endParaRPr>
                    </a:p>
                  </a:txBody>
                  <a:tcPr marL="0" marR="0" marT="0" marB="0" anchor="ctr"/>
                </a:tc>
                <a:tc>
                  <a:txBody>
                    <a:bodyPr/>
                    <a:lstStyle/>
                    <a:p>
                      <a:pPr algn="ctr"/>
                      <a:r>
                        <a:rPr lang="en-US" sz="1800" kern="1200" dirty="0">
                          <a:solidFill>
                            <a:schemeClr val="tx1"/>
                          </a:solidFill>
                          <a:effectLst/>
                        </a:rPr>
                        <a:t>Wednesday - Friday, April 13, 14, or 15, 2022</a:t>
                      </a:r>
                      <a:r>
                        <a:rPr lang="en-US" sz="1800" kern="1200" baseline="30000" dirty="0">
                          <a:solidFill>
                            <a:schemeClr val="tx1"/>
                          </a:solidFill>
                          <a:effectLst/>
                        </a:rPr>
                        <a:t>3</a:t>
                      </a:r>
                    </a:p>
                    <a:p>
                      <a:pPr algn="ctr"/>
                      <a:r>
                        <a:rPr lang="en-US" sz="1800" kern="1200" dirty="0">
                          <a:solidFill>
                            <a:schemeClr val="tx1"/>
                          </a:solidFill>
                          <a:effectLst/>
                        </a:rPr>
                        <a:t>Tuesday - Thursday, April</a:t>
                      </a:r>
                      <a:r>
                        <a:rPr lang="en-US" sz="1800" kern="1200" baseline="0" dirty="0">
                          <a:solidFill>
                            <a:schemeClr val="tx1"/>
                          </a:solidFill>
                          <a:effectLst/>
                        </a:rPr>
                        <a:t> 26, 27, or 28</a:t>
                      </a:r>
                      <a:r>
                        <a:rPr lang="en-US" sz="1800" kern="1200" dirty="0">
                          <a:solidFill>
                            <a:schemeClr val="tx1"/>
                          </a:solidFill>
                          <a:effectLst/>
                        </a:rPr>
                        <a:t>, 2022: Make-up date</a:t>
                      </a:r>
                    </a:p>
                    <a:p>
                      <a:pPr algn="ctr"/>
                      <a:r>
                        <a:rPr lang="en-US" sz="1800" kern="1200" dirty="0">
                          <a:solidFill>
                            <a:schemeClr val="tx1"/>
                          </a:solidFill>
                          <a:effectLst/>
                        </a:rPr>
                        <a:t>April 13 - 20</a:t>
                      </a:r>
                      <a:r>
                        <a:rPr lang="en-US" sz="1800" kern="1200" baseline="0" dirty="0">
                          <a:solidFill>
                            <a:schemeClr val="tx1"/>
                          </a:solidFill>
                          <a:effectLst/>
                        </a:rPr>
                        <a:t>, 2022: Accommodations window</a:t>
                      </a:r>
                      <a:endParaRPr lang="en-US" sz="1800" b="0" i="0"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6"/>
                  </a:ext>
                </a:extLst>
              </a:tr>
              <a:tr h="91440">
                <a:tc>
                  <a:txBody>
                    <a:bodyPr/>
                    <a:lstStyle/>
                    <a:p>
                      <a:pPr marL="0" marR="0" algn="ctr">
                        <a:spcBef>
                          <a:spcPts val="0"/>
                        </a:spcBef>
                        <a:spcAft>
                          <a:spcPts val="0"/>
                        </a:spcAft>
                      </a:pPr>
                      <a:r>
                        <a:rPr lang="en-US" sz="1800" dirty="0">
                          <a:effectLst/>
                        </a:rPr>
                        <a:t>CO SAT</a:t>
                      </a:r>
                      <a:endParaRPr lang="en-US" sz="1800" b="0" baseline="0" dirty="0">
                        <a:solidFill>
                          <a:schemeClr val="tx1">
                            <a:lumMod val="50000"/>
                          </a:schemeClr>
                        </a:solidFill>
                        <a:effectLst/>
                        <a:latin typeface="+mn-lt"/>
                      </a:endParaRPr>
                    </a:p>
                  </a:txBody>
                  <a:tcPr marL="0" marR="0" marT="0" marB="0" anchor="ctr"/>
                </a:tc>
                <a:tc>
                  <a:txBody>
                    <a:bodyPr/>
                    <a:lstStyle/>
                    <a:p>
                      <a:pPr marL="0" marR="0" algn="ctr">
                        <a:spcBef>
                          <a:spcPts val="0"/>
                        </a:spcBef>
                        <a:spcAft>
                          <a:spcPts val="0"/>
                        </a:spcAft>
                      </a:pPr>
                      <a:r>
                        <a:rPr lang="en-US" sz="1800" dirty="0">
                          <a:effectLst/>
                        </a:rPr>
                        <a:t>11</a:t>
                      </a:r>
                      <a:endParaRPr lang="en-US" sz="1800" dirty="0">
                        <a:solidFill>
                          <a:srgbClr val="000000"/>
                        </a:solidFill>
                        <a:effectLst/>
                        <a:latin typeface="+mn-lt"/>
                        <a:ea typeface="Calibri"/>
                      </a:endParaRPr>
                    </a:p>
                  </a:txBody>
                  <a:tcPr marL="0" marR="0" marT="0" marB="0" anchor="ctr"/>
                </a:tc>
                <a:tc>
                  <a:txBody>
                    <a:bodyPr/>
                    <a:lstStyle/>
                    <a:p>
                      <a:pPr algn="ctr"/>
                      <a:r>
                        <a:rPr lang="en-US" sz="1800" kern="1200" dirty="0">
                          <a:solidFill>
                            <a:schemeClr val="tx1"/>
                          </a:solidFill>
                          <a:effectLst/>
                        </a:rPr>
                        <a:t>Wednesday, April 13, 2022</a:t>
                      </a:r>
                    </a:p>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a:solidFill>
                            <a:schemeClr val="tx1"/>
                          </a:solidFill>
                          <a:effectLst/>
                        </a:rPr>
                        <a:t>Tuesday, April 26, 2022: Make-up date</a:t>
                      </a:r>
                    </a:p>
                    <a:p>
                      <a:pPr algn="ctr" fontAlgn="t"/>
                      <a:r>
                        <a:rPr lang="en-US" sz="1800" dirty="0">
                          <a:solidFill>
                            <a:schemeClr val="tx1"/>
                          </a:solidFill>
                          <a:effectLst/>
                        </a:rPr>
                        <a:t>April 13 - 15, 2022: Accommodations window </a:t>
                      </a:r>
                    </a:p>
                  </a:txBody>
                  <a:tcPr marL="0" marR="0" marT="0" marB="0" anchor="ctr"/>
                </a:tc>
                <a:extLst>
                  <a:ext uri="{0D108BD9-81ED-4DB2-BD59-A6C34878D82A}">
                    <a16:rowId xmlns:a16="http://schemas.microsoft.com/office/drawing/2014/main" val="10007"/>
                  </a:ext>
                </a:extLst>
              </a:tr>
              <a:tr h="429768">
                <a:tc>
                  <a:txBody>
                    <a:bodyPr/>
                    <a:lstStyle/>
                    <a:p>
                      <a:pPr marL="0" marR="0" algn="ctr">
                        <a:spcBef>
                          <a:spcPts val="0"/>
                        </a:spcBef>
                        <a:spcAft>
                          <a:spcPts val="0"/>
                        </a:spcAft>
                      </a:pPr>
                      <a:r>
                        <a:rPr lang="en-US" sz="1800" b="0" baseline="0" dirty="0">
                          <a:solidFill>
                            <a:schemeClr val="tx1">
                              <a:lumMod val="50000"/>
                            </a:schemeClr>
                          </a:solidFill>
                          <a:effectLst/>
                          <a:latin typeface="+mn-lt"/>
                        </a:rPr>
                        <a:t>CoAlt: DLM ELA and Math</a:t>
                      </a:r>
                    </a:p>
                  </a:txBody>
                  <a:tcPr marL="0" marR="0" marT="0" marB="0" anchor="ctr"/>
                </a:tc>
                <a:tc>
                  <a:txBody>
                    <a:bodyPr/>
                    <a:lstStyle/>
                    <a:p>
                      <a:pPr marL="0" marR="0" algn="ctr">
                        <a:spcBef>
                          <a:spcPts val="0"/>
                        </a:spcBef>
                        <a:spcAft>
                          <a:spcPts val="0"/>
                        </a:spcAft>
                      </a:pPr>
                      <a:r>
                        <a:rPr lang="en-US" sz="1800" dirty="0">
                          <a:solidFill>
                            <a:srgbClr val="000000"/>
                          </a:solidFill>
                          <a:effectLst/>
                          <a:latin typeface="+mn-lt"/>
                          <a:ea typeface="Calibri"/>
                        </a:rPr>
                        <a:t>9-11</a:t>
                      </a:r>
                    </a:p>
                  </a:txBody>
                  <a:tcPr marL="0" marR="0" marT="0" marB="0" anchor="ctr"/>
                </a:tc>
                <a:tc>
                  <a:txBody>
                    <a:bodyPr/>
                    <a:lstStyle/>
                    <a:p>
                      <a:pPr algn="ctr" fontAlgn="t"/>
                      <a:r>
                        <a:rPr lang="en-US" sz="1800" dirty="0">
                          <a:solidFill>
                            <a:srgbClr val="000000"/>
                          </a:solidFill>
                          <a:effectLst/>
                        </a:rPr>
                        <a:t>Aligned to PSAT and SAT schedules</a:t>
                      </a:r>
                    </a:p>
                  </a:txBody>
                  <a:tcPr marL="0" marR="0" marT="0" marB="0" anchor="ctr"/>
                </a:tc>
                <a:extLst>
                  <a:ext uri="{0D108BD9-81ED-4DB2-BD59-A6C34878D82A}">
                    <a16:rowId xmlns:a16="http://schemas.microsoft.com/office/drawing/2014/main" val="3356140669"/>
                  </a:ext>
                </a:extLst>
              </a:tr>
            </a:tbl>
          </a:graphicData>
        </a:graphic>
      </p:graphicFrame>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15</a:t>
            </a:fld>
            <a:endParaRPr lang="en-US" dirty="0"/>
          </a:p>
        </p:txBody>
      </p:sp>
      <p:sp>
        <p:nvSpPr>
          <p:cNvPr id="6" name="TextBox 5"/>
          <p:cNvSpPr txBox="1"/>
          <p:nvPr/>
        </p:nvSpPr>
        <p:spPr>
          <a:xfrm>
            <a:off x="942975" y="5670992"/>
            <a:ext cx="6995582" cy="923330"/>
          </a:xfrm>
          <a:prstGeom prst="rect">
            <a:avLst/>
          </a:prstGeom>
          <a:noFill/>
        </p:spPr>
        <p:txBody>
          <a:bodyPr wrap="square" rtlCol="0">
            <a:spAutoFit/>
          </a:bodyPr>
          <a:lstStyle/>
          <a:p>
            <a:r>
              <a:rPr lang="en-US" baseline="30000" dirty="0">
                <a:solidFill>
                  <a:srgbClr val="000000"/>
                </a:solidFill>
              </a:rPr>
              <a:t>1</a:t>
            </a:r>
            <a:r>
              <a:rPr lang="en-US" dirty="0">
                <a:solidFill>
                  <a:srgbClr val="000000"/>
                </a:solidFill>
              </a:rPr>
              <a:t>See next two slides for early window options</a:t>
            </a:r>
          </a:p>
          <a:p>
            <a:r>
              <a:rPr lang="en-US" baseline="30000" dirty="0">
                <a:solidFill>
                  <a:srgbClr val="000000"/>
                </a:solidFill>
              </a:rPr>
              <a:t>2</a:t>
            </a:r>
            <a:r>
              <a:rPr lang="en-US" dirty="0">
                <a:solidFill>
                  <a:srgbClr val="000000"/>
                </a:solidFill>
              </a:rPr>
              <a:t>CSLA is for eligible English learners in grades 3 and 4 only</a:t>
            </a:r>
          </a:p>
          <a:p>
            <a:r>
              <a:rPr lang="en-US" baseline="30000" dirty="0">
                <a:solidFill>
                  <a:srgbClr val="000000"/>
                </a:solidFill>
              </a:rPr>
              <a:t>3</a:t>
            </a:r>
            <a:r>
              <a:rPr lang="en-US" dirty="0">
                <a:solidFill>
                  <a:srgbClr val="000000"/>
                </a:solidFill>
              </a:rPr>
              <a:t>District choice for initial test date</a:t>
            </a:r>
          </a:p>
        </p:txBody>
      </p:sp>
    </p:spTree>
    <p:extLst>
      <p:ext uri="{BB962C8B-B14F-4D97-AF65-F5344CB8AC3E}">
        <p14:creationId xmlns:p14="http://schemas.microsoft.com/office/powerpoint/2010/main" val="1468527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2800" dirty="0">
                <a:latin typeface="+mn-lt"/>
              </a:rPr>
              <a:t>CMAS Assessment Window </a:t>
            </a:r>
          </a:p>
        </p:txBody>
      </p:sp>
      <p:sp>
        <p:nvSpPr>
          <p:cNvPr id="3" name="Content Placeholder 2"/>
          <p:cNvSpPr>
            <a:spLocks noGrp="1"/>
          </p:cNvSpPr>
          <p:nvPr>
            <p:ph idx="1"/>
          </p:nvPr>
        </p:nvSpPr>
        <p:spPr>
          <a:xfrm>
            <a:off x="274320" y="1463040"/>
            <a:ext cx="8241030" cy="4640674"/>
          </a:xfrm>
        </p:spPr>
        <p:txBody>
          <a:bodyPr/>
          <a:lstStyle/>
          <a:p>
            <a:pPr marL="342900" indent="-342900">
              <a:lnSpc>
                <a:spcPct val="100000"/>
              </a:lnSpc>
              <a:buFont typeface="Arial" panose="020B0604020202020204" pitchFamily="34" charset="0"/>
              <a:buChar char="•"/>
            </a:pPr>
            <a:r>
              <a:rPr lang="en-US" dirty="0">
                <a:solidFill>
                  <a:schemeClr val="tx1"/>
                </a:solidFill>
              </a:rPr>
              <a:t>Official window: </a:t>
            </a:r>
            <a:r>
              <a:rPr lang="en-US" dirty="0"/>
              <a:t>April 11 - 29, 2022</a:t>
            </a:r>
          </a:p>
          <a:p>
            <a:pPr marL="1028700" lvl="1" indent="-342900">
              <a:lnSpc>
                <a:spcPct val="100000"/>
              </a:lnSpc>
            </a:pPr>
            <a:r>
              <a:rPr lang="en-US" dirty="0">
                <a:solidFill>
                  <a:schemeClr val="tx1"/>
                </a:solidFill>
              </a:rPr>
              <a:t>All elementary and middle school science administrations must be completed within this window</a:t>
            </a:r>
          </a:p>
          <a:p>
            <a:pPr marL="1028700" lvl="1" indent="-342900">
              <a:lnSpc>
                <a:spcPct val="100000"/>
              </a:lnSpc>
            </a:pPr>
            <a:r>
              <a:rPr lang="en-US" dirty="0">
                <a:solidFill>
                  <a:schemeClr val="tx1"/>
                </a:solidFill>
              </a:rPr>
              <a:t>All school-wide paper-based administrations for math and ELA must be completed within this window</a:t>
            </a:r>
          </a:p>
          <a:p>
            <a:pPr marL="1485900" lvl="2" indent="-342900">
              <a:lnSpc>
                <a:spcPct val="100000"/>
              </a:lnSpc>
            </a:pPr>
            <a:r>
              <a:rPr lang="en-US" dirty="0">
                <a:solidFill>
                  <a:schemeClr val="tx1"/>
                </a:solidFill>
              </a:rPr>
              <a:t>Students taking CoAlt </a:t>
            </a:r>
            <a:r>
              <a:rPr lang="en-US" dirty="0"/>
              <a:t>ELA and math (DLM)</a:t>
            </a:r>
            <a:r>
              <a:rPr lang="en-US" dirty="0">
                <a:solidFill>
                  <a:schemeClr val="tx1"/>
                </a:solidFill>
              </a:rPr>
              <a:t> </a:t>
            </a:r>
            <a:r>
              <a:rPr lang="en-US" dirty="0"/>
              <a:t>and those </a:t>
            </a:r>
            <a:r>
              <a:rPr lang="en-US" dirty="0">
                <a:solidFill>
                  <a:schemeClr val="tx1"/>
                </a:solidFill>
              </a:rPr>
              <a:t>requiring paper accommodations </a:t>
            </a:r>
            <a:r>
              <a:rPr lang="en-US" dirty="0"/>
              <a:t>should</a:t>
            </a:r>
            <a:r>
              <a:rPr lang="en-US" dirty="0">
                <a:solidFill>
                  <a:schemeClr val="tx1"/>
                </a:solidFill>
              </a:rPr>
              <a:t> test at the same time as their peers (this includes CSLA)</a:t>
            </a:r>
          </a:p>
          <a:p>
            <a:pPr marL="1485900" lvl="2" indent="-342900">
              <a:lnSpc>
                <a:spcPct val="100000"/>
              </a:lnSpc>
            </a:pP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16</a:t>
            </a:fld>
            <a:endParaRPr lang="en-US" dirty="0"/>
          </a:p>
        </p:txBody>
      </p:sp>
    </p:spTree>
    <p:extLst>
      <p:ext uri="{BB962C8B-B14F-4D97-AF65-F5344CB8AC3E}">
        <p14:creationId xmlns:p14="http://schemas.microsoft.com/office/powerpoint/2010/main" val="1620207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59909" cy="756418"/>
          </a:xfrm>
        </p:spPr>
        <p:txBody>
          <a:bodyPr anchor="ctr">
            <a:noAutofit/>
          </a:bodyPr>
          <a:lstStyle/>
          <a:p>
            <a:r>
              <a:rPr lang="en-US" sz="2800" dirty="0">
                <a:latin typeface="+mn-lt"/>
              </a:rPr>
              <a:t>CMAS Early Window Options</a:t>
            </a:r>
          </a:p>
        </p:txBody>
      </p:sp>
      <p:sp>
        <p:nvSpPr>
          <p:cNvPr id="3" name="Content Placeholder 2"/>
          <p:cNvSpPr>
            <a:spLocks noGrp="1"/>
          </p:cNvSpPr>
          <p:nvPr>
            <p:ph idx="1"/>
          </p:nvPr>
        </p:nvSpPr>
        <p:spPr>
          <a:xfrm>
            <a:off x="274319" y="1344168"/>
            <a:ext cx="8630783" cy="5377308"/>
          </a:xfrm>
        </p:spPr>
        <p:txBody>
          <a:bodyPr>
            <a:noAutofit/>
          </a:bodyPr>
          <a:lstStyle/>
          <a:p>
            <a:pPr marL="342900" indent="-342900">
              <a:buFont typeface="Arial" panose="020B0604020202020204" pitchFamily="34" charset="0"/>
              <a:buChar char="•"/>
            </a:pPr>
            <a:r>
              <a:rPr lang="en-US" sz="1800" dirty="0">
                <a:solidFill>
                  <a:schemeClr val="tx1"/>
                </a:solidFill>
              </a:rPr>
              <a:t>Online math and ELA</a:t>
            </a:r>
          </a:p>
          <a:p>
            <a:pPr marL="1028700" lvl="1" indent="-342900"/>
            <a:r>
              <a:rPr lang="en-US" sz="1800" dirty="0">
                <a:solidFill>
                  <a:schemeClr val="tx1"/>
                </a:solidFill>
              </a:rPr>
              <a:t>To compensate for technology capacity, the math and ELA window can open early for </a:t>
            </a:r>
            <a:r>
              <a:rPr lang="en-US" sz="1800" u="sng" dirty="0">
                <a:solidFill>
                  <a:schemeClr val="tx1"/>
                </a:solidFill>
              </a:rPr>
              <a:t>online administrations only</a:t>
            </a:r>
          </a:p>
          <a:p>
            <a:pPr marL="1485900" lvl="2" indent="-342900"/>
            <a:r>
              <a:rPr lang="en-US" dirty="0"/>
              <a:t>Students taking </a:t>
            </a:r>
            <a:r>
              <a:rPr lang="en-US" dirty="0" err="1"/>
              <a:t>CoAlt</a:t>
            </a:r>
            <a:r>
              <a:rPr lang="en-US" dirty="0"/>
              <a:t> ELA and Math (DLM) and those requiring paper accommodations should test at the same time as their peers (includes CSLA)</a:t>
            </a:r>
            <a:endParaRPr lang="en-US" u="sng" dirty="0">
              <a:solidFill>
                <a:schemeClr val="tx1"/>
              </a:solidFill>
            </a:endParaRPr>
          </a:p>
          <a:p>
            <a:pPr marL="1028700" lvl="1" indent="-342900"/>
            <a:r>
              <a:rPr lang="en-US" sz="1800" dirty="0">
                <a:solidFill>
                  <a:schemeClr val="tx1"/>
                </a:solidFill>
              </a:rPr>
              <a:t>Earliest start date for online math and ELA: </a:t>
            </a:r>
            <a:r>
              <a:rPr lang="en-US" sz="1800" b="1" dirty="0">
                <a:solidFill>
                  <a:srgbClr val="488BC9"/>
                </a:solidFill>
              </a:rPr>
              <a:t>March 21, 2022</a:t>
            </a:r>
          </a:p>
          <a:p>
            <a:pPr marL="1028700" lvl="1" indent="-342900"/>
            <a:r>
              <a:rPr lang="en-US" sz="1800" dirty="0">
                <a:solidFill>
                  <a:schemeClr val="tx1"/>
                </a:solidFill>
              </a:rPr>
              <a:t>This is an </a:t>
            </a:r>
            <a:r>
              <a:rPr lang="en-US" sz="1800" u="sng" dirty="0">
                <a:solidFill>
                  <a:schemeClr val="tx1"/>
                </a:solidFill>
              </a:rPr>
              <a:t>extended</a:t>
            </a:r>
            <a:r>
              <a:rPr lang="en-US" sz="1800" dirty="0">
                <a:solidFill>
                  <a:schemeClr val="tx1"/>
                </a:solidFill>
              </a:rPr>
              <a:t> window – total of 5 testing weeks</a:t>
            </a:r>
          </a:p>
          <a:p>
            <a:pPr marL="342900" indent="-342900">
              <a:buFont typeface="Arial" panose="020B0604020202020204" pitchFamily="34" charset="0"/>
              <a:buChar char="•"/>
            </a:pPr>
            <a:r>
              <a:rPr lang="en-US" sz="1800" dirty="0">
                <a:solidFill>
                  <a:schemeClr val="tx1"/>
                </a:solidFill>
              </a:rPr>
              <a:t>High school science</a:t>
            </a:r>
            <a:endParaRPr lang="en-US" sz="1800" dirty="0">
              <a:solidFill>
                <a:srgbClr val="FF0000"/>
              </a:solidFill>
            </a:endParaRPr>
          </a:p>
          <a:p>
            <a:pPr marL="1028700" lvl="1" indent="-342900"/>
            <a:r>
              <a:rPr lang="en-US" sz="1800" dirty="0">
                <a:solidFill>
                  <a:schemeClr val="tx1"/>
                </a:solidFill>
              </a:rPr>
              <a:t>To accommodate high school assessment schedules including SAT, AP and IB exams, the high school science window can open and close early</a:t>
            </a:r>
          </a:p>
          <a:p>
            <a:pPr marL="1028700" lvl="1" indent="-342900"/>
            <a:r>
              <a:rPr lang="en-US" sz="1800" dirty="0">
                <a:solidFill>
                  <a:schemeClr val="tx1"/>
                </a:solidFill>
              </a:rPr>
              <a:t>Early window options:</a:t>
            </a:r>
          </a:p>
          <a:p>
            <a:pPr marL="1485900" lvl="2" indent="-342900"/>
            <a:r>
              <a:rPr lang="en-US" b="1" dirty="0">
                <a:solidFill>
                  <a:srgbClr val="488BC9"/>
                </a:solidFill>
              </a:rPr>
              <a:t>March 28 – April 15, 2022</a:t>
            </a:r>
            <a:endParaRPr lang="en-US" dirty="0">
              <a:solidFill>
                <a:srgbClr val="488BC9"/>
              </a:solidFill>
            </a:endParaRPr>
          </a:p>
          <a:p>
            <a:pPr marL="1485900" lvl="2" indent="-342900"/>
            <a:r>
              <a:rPr lang="en-US" b="1" dirty="0">
                <a:solidFill>
                  <a:srgbClr val="488BC9"/>
                </a:solidFill>
              </a:rPr>
              <a:t>April 4 – April 22, 2022</a:t>
            </a:r>
          </a:p>
          <a:p>
            <a:pPr marL="1028700" lvl="1" indent="-342900"/>
            <a:r>
              <a:rPr lang="en-US" sz="1800" dirty="0">
                <a:solidFill>
                  <a:schemeClr val="tx1"/>
                </a:solidFill>
              </a:rPr>
              <a:t>This is an </a:t>
            </a:r>
            <a:r>
              <a:rPr lang="en-US" sz="1800" u="sng" dirty="0">
                <a:solidFill>
                  <a:schemeClr val="tx1"/>
                </a:solidFill>
              </a:rPr>
              <a:t>early</a:t>
            </a:r>
            <a:r>
              <a:rPr lang="en-US" sz="1800" dirty="0">
                <a:solidFill>
                  <a:schemeClr val="tx1"/>
                </a:solidFill>
              </a:rPr>
              <a:t> window – total of 3 testing weeks</a:t>
            </a:r>
          </a:p>
          <a:p>
            <a:pPr marL="342900" indent="-342900">
              <a:buFont typeface="Arial" panose="020B0604020202020204" pitchFamily="34" charset="0"/>
              <a:buChar char="•"/>
            </a:pPr>
            <a:r>
              <a:rPr lang="en-US" sz="1800" dirty="0">
                <a:solidFill>
                  <a:schemeClr val="tx1"/>
                </a:solidFill>
              </a:rPr>
              <a:t>Districts are asked at fall administration trainings to notify CDE of intent to participate in early windows by </a:t>
            </a:r>
            <a:r>
              <a:rPr lang="en-US" sz="1800" b="1" dirty="0">
                <a:solidFill>
                  <a:srgbClr val="488BC9"/>
                </a:solidFill>
              </a:rPr>
              <a:t>December 15, 2021</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17</a:t>
            </a:fld>
            <a:endParaRPr lang="en-US" dirty="0"/>
          </a:p>
        </p:txBody>
      </p:sp>
    </p:spTree>
    <p:extLst>
      <p:ext uri="{BB962C8B-B14F-4D97-AF65-F5344CB8AC3E}">
        <p14:creationId xmlns:p14="http://schemas.microsoft.com/office/powerpoint/2010/main" val="2138129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latin typeface="+mn-lt"/>
              </a:rPr>
              <a:t>Scheduling Considerations</a:t>
            </a:r>
          </a:p>
        </p:txBody>
      </p:sp>
      <p:sp>
        <p:nvSpPr>
          <p:cNvPr id="3" name="Content Placeholder 2"/>
          <p:cNvSpPr>
            <a:spLocks noGrp="1"/>
          </p:cNvSpPr>
          <p:nvPr>
            <p:ph idx="1"/>
          </p:nvPr>
        </p:nvSpPr>
        <p:spPr>
          <a:xfrm>
            <a:off x="274320" y="1362456"/>
            <a:ext cx="8241030" cy="4741258"/>
          </a:xfrm>
        </p:spPr>
        <p:txBody>
          <a:bodyPr>
            <a:normAutofit/>
          </a:bodyPr>
          <a:lstStyle/>
          <a:p>
            <a:pPr marL="342900" indent="-342900">
              <a:lnSpc>
                <a:spcPct val="100000"/>
              </a:lnSpc>
              <a:buFont typeface="Arial" panose="020B0604020202020204" pitchFamily="34" charset="0"/>
              <a:buChar char="•"/>
            </a:pPr>
            <a:r>
              <a:rPr lang="en-US" dirty="0">
                <a:solidFill>
                  <a:schemeClr val="tx1"/>
                </a:solidFill>
              </a:rPr>
              <a:t>Colorado Spanish Language Arts (CSLA)</a:t>
            </a:r>
          </a:p>
          <a:p>
            <a:pPr marL="1028700" lvl="1" indent="-342900">
              <a:lnSpc>
                <a:spcPct val="100000"/>
              </a:lnSpc>
            </a:pPr>
            <a:r>
              <a:rPr lang="en-US" dirty="0">
                <a:solidFill>
                  <a:schemeClr val="tx1"/>
                </a:solidFill>
              </a:rPr>
              <a:t>An accommodated version of the ELA assessment</a:t>
            </a:r>
          </a:p>
          <a:p>
            <a:pPr marL="1028700" lvl="1" indent="-342900">
              <a:lnSpc>
                <a:spcPct val="100000"/>
              </a:lnSpc>
            </a:pPr>
            <a:r>
              <a:rPr lang="en-US" dirty="0"/>
              <a:t>A</a:t>
            </a:r>
            <a:r>
              <a:rPr lang="en-US" dirty="0">
                <a:solidFill>
                  <a:schemeClr val="tx1"/>
                </a:solidFill>
              </a:rPr>
              <a:t>dministered in the same window as ELA</a:t>
            </a:r>
          </a:p>
          <a:p>
            <a:pPr marL="342900" indent="-342900">
              <a:lnSpc>
                <a:spcPct val="100000"/>
              </a:lnSpc>
              <a:buFont typeface="Arial" panose="020B0604020202020204" pitchFamily="34" charset="0"/>
              <a:buChar char="•"/>
            </a:pPr>
            <a:endParaRPr lang="en-US" sz="800" dirty="0">
              <a:solidFill>
                <a:schemeClr val="tx1"/>
              </a:solidFill>
            </a:endParaRPr>
          </a:p>
          <a:p>
            <a:pPr marL="342900" indent="-342900">
              <a:lnSpc>
                <a:spcPct val="100000"/>
              </a:lnSpc>
              <a:buFont typeface="Arial" panose="020B0604020202020204" pitchFamily="34" charset="0"/>
              <a:buChar char="•"/>
            </a:pPr>
            <a:r>
              <a:rPr lang="en-US" dirty="0">
                <a:solidFill>
                  <a:schemeClr val="tx1"/>
                </a:solidFill>
              </a:rPr>
              <a:t>CoAlt and accommodated CMAS forms</a:t>
            </a:r>
          </a:p>
          <a:p>
            <a:pPr marL="1028700" lvl="1" indent="-342900">
              <a:lnSpc>
                <a:spcPct val="100000"/>
              </a:lnSpc>
            </a:pPr>
            <a:r>
              <a:rPr lang="en-US" u="sng" dirty="0">
                <a:solidFill>
                  <a:schemeClr val="tx1"/>
                </a:solidFill>
              </a:rPr>
              <a:t>To the extent possible</a:t>
            </a:r>
            <a:r>
              <a:rPr lang="en-US" dirty="0">
                <a:solidFill>
                  <a:schemeClr val="tx1"/>
                </a:solidFill>
              </a:rPr>
              <a:t>, a student taking </a:t>
            </a:r>
            <a:r>
              <a:rPr lang="en-US" dirty="0" err="1">
                <a:solidFill>
                  <a:schemeClr val="tx1"/>
                </a:solidFill>
              </a:rPr>
              <a:t>CoAlt</a:t>
            </a:r>
            <a:r>
              <a:rPr lang="en-US" dirty="0">
                <a:solidFill>
                  <a:schemeClr val="tx1"/>
                </a:solidFill>
              </a:rPr>
              <a:t> or CMAS with accommodations in a content area for which the student is participating in a general education class should be assessed at the same time as their peers to avoid missed instruction </a:t>
            </a:r>
          </a:p>
          <a:p>
            <a:pPr marL="1485900" lvl="2" indent="-342900">
              <a:lnSpc>
                <a:spcPct val="100000"/>
              </a:lnSpc>
            </a:pPr>
            <a:r>
              <a:rPr lang="en-US" dirty="0">
                <a:solidFill>
                  <a:schemeClr val="tx1"/>
                </a:solidFill>
              </a:rPr>
              <a:t>Ensure students taking these assessments do not miss instruction from their general education classes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18</a:t>
            </a:fld>
            <a:endParaRPr lang="en-US" dirty="0"/>
          </a:p>
        </p:txBody>
      </p:sp>
    </p:spTree>
    <p:extLst>
      <p:ext uri="{BB962C8B-B14F-4D97-AF65-F5344CB8AC3E}">
        <p14:creationId xmlns:p14="http://schemas.microsoft.com/office/powerpoint/2010/main" val="2267688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WIDA</a:t>
            </a:r>
            <a:br>
              <a:rPr lang="en-US" sz="4800" dirty="0">
                <a:latin typeface="+mn-lt"/>
              </a:rPr>
            </a:br>
            <a:r>
              <a:rPr lang="en-US" sz="4800" dirty="0">
                <a:latin typeface="+mn-lt"/>
              </a:rPr>
              <a:t>ACCESS for ELLs</a:t>
            </a:r>
            <a:r>
              <a:rPr lang="en-US" sz="4800" baseline="30000" dirty="0">
                <a:latin typeface="+mn-lt"/>
              </a:rPr>
              <a:t>®</a:t>
            </a:r>
            <a:br>
              <a:rPr lang="en-US" dirty="0">
                <a:solidFill>
                  <a:schemeClr val="tx1"/>
                </a:solidFill>
              </a:rPr>
            </a:br>
            <a:endParaRPr lang="en-US" dirty="0">
              <a:solidFill>
                <a:schemeClr val="tx1"/>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pPr/>
              <a:t>19</a:t>
            </a:fld>
            <a:endParaRPr lang="en-US" dirty="0"/>
          </a:p>
        </p:txBody>
      </p:sp>
    </p:spTree>
    <p:extLst>
      <p:ext uri="{BB962C8B-B14F-4D97-AF65-F5344CB8AC3E}">
        <p14:creationId xmlns:p14="http://schemas.microsoft.com/office/powerpoint/2010/main" val="1078370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a:latin typeface="+mn-lt"/>
              </a:rPr>
              <a:t>2021-2022</a:t>
            </a:r>
            <a:br>
              <a:rPr lang="en-US" sz="3600" b="1" dirty="0">
                <a:latin typeface="+mn-lt"/>
              </a:rPr>
            </a:br>
            <a:r>
              <a:rPr lang="en-US" sz="3600" b="1" dirty="0">
                <a:latin typeface="+mn-lt"/>
              </a:rPr>
              <a:t>District Assessment Coordinator</a:t>
            </a:r>
            <a:br>
              <a:rPr lang="en-US" sz="3600" b="1" dirty="0">
                <a:latin typeface="+mn-lt"/>
              </a:rPr>
            </a:br>
            <a:r>
              <a:rPr lang="en-US" sz="3600" b="1" dirty="0">
                <a:latin typeface="+mn-lt"/>
              </a:rPr>
              <a:t>Kickoff Meeting</a:t>
            </a:r>
          </a:p>
        </p:txBody>
      </p:sp>
      <p:sp>
        <p:nvSpPr>
          <p:cNvPr id="3" name="Subtitle 2"/>
          <p:cNvSpPr>
            <a:spLocks noGrp="1"/>
          </p:cNvSpPr>
          <p:nvPr>
            <p:ph type="subTitle" idx="1"/>
          </p:nvPr>
        </p:nvSpPr>
        <p:spPr>
          <a:xfrm>
            <a:off x="1143000" y="5093063"/>
            <a:ext cx="6858000" cy="673255"/>
          </a:xfrm>
        </p:spPr>
        <p:txBody>
          <a:bodyPr>
            <a:normAutofit fontScale="92500" lnSpcReduction="20000"/>
          </a:bodyPr>
          <a:lstStyle/>
          <a:p>
            <a:r>
              <a:rPr lang="en-US" dirty="0"/>
              <a:t>CDE Assessment Division</a:t>
            </a:r>
          </a:p>
          <a:p>
            <a:r>
              <a:rPr lang="en-US" dirty="0"/>
              <a:t>September 1, 2021</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2534138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latin typeface="+mn-lt"/>
              </a:rPr>
              <a:t>ACCESS for ELLs</a:t>
            </a:r>
            <a:endParaRPr lang="en-US" sz="2800" baseline="30000" dirty="0">
              <a:latin typeface="+mn-lt"/>
            </a:endParaRPr>
          </a:p>
        </p:txBody>
      </p:sp>
      <p:sp>
        <p:nvSpPr>
          <p:cNvPr id="3" name="Content Placeholder 2"/>
          <p:cNvSpPr>
            <a:spLocks noGrp="1"/>
          </p:cNvSpPr>
          <p:nvPr>
            <p:ph idx="1"/>
          </p:nvPr>
        </p:nvSpPr>
        <p:spPr>
          <a:xfrm>
            <a:off x="374904" y="1463040"/>
            <a:ext cx="8140446" cy="4640674"/>
          </a:xfrm>
        </p:spPr>
        <p:txBody>
          <a:bodyPr/>
          <a:lstStyle/>
          <a:p>
            <a:r>
              <a:rPr lang="en-US" dirty="0"/>
              <a:t>Test forms:</a:t>
            </a:r>
          </a:p>
          <a:p>
            <a:pPr lvl="1"/>
            <a:r>
              <a:rPr lang="en-US" dirty="0"/>
              <a:t>Kindergarten (paper-based)</a:t>
            </a:r>
          </a:p>
          <a:p>
            <a:pPr lvl="1"/>
            <a:r>
              <a:rPr lang="en-US" dirty="0"/>
              <a:t>ACCESS grades 1-12 (computer-based and paper-based)</a:t>
            </a:r>
          </a:p>
          <a:p>
            <a:pPr lvl="2"/>
            <a:r>
              <a:rPr lang="en-US" sz="2000" dirty="0"/>
              <a:t>Writing is paper-based for grades 1-3 for all students</a:t>
            </a:r>
          </a:p>
          <a:p>
            <a:pPr lvl="1"/>
            <a:r>
              <a:rPr lang="en-US" dirty="0"/>
              <a:t>Alternate ACCESS grades 1-12, for students with IEPs written to the Extended Evidence Outcomes (paper-based) </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All Test Administrators need to participate in WIDA’s </a:t>
            </a:r>
            <a:r>
              <a:rPr lang="en-US" dirty="0"/>
              <a:t>quizzes</a:t>
            </a:r>
            <a:r>
              <a:rPr lang="en-US" dirty="0">
                <a:solidFill>
                  <a:schemeClr val="tx1"/>
                </a:solidFill>
              </a:rPr>
              <a:t> and have an opportunity to ask questions to their school or district assessment leaders</a:t>
            </a:r>
          </a:p>
          <a:p>
            <a:pPr marL="1028700" lvl="1" indent="-342900"/>
            <a:r>
              <a:rPr lang="en-US" dirty="0">
                <a:solidFill>
                  <a:schemeClr val="tx1"/>
                </a:solidFill>
              </a:rPr>
              <a:t>Use checklists to track assessment activities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20</a:t>
            </a:fld>
            <a:endParaRPr lang="en-US" dirty="0"/>
          </a:p>
        </p:txBody>
      </p:sp>
    </p:spTree>
    <p:extLst>
      <p:ext uri="{BB962C8B-B14F-4D97-AF65-F5344CB8AC3E}">
        <p14:creationId xmlns:p14="http://schemas.microsoft.com/office/powerpoint/2010/main" val="4219522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2800" dirty="0">
                <a:latin typeface="+mn-lt"/>
              </a:rPr>
              <a:t>ACCESS for ELLs</a:t>
            </a:r>
            <a:r>
              <a:rPr lang="en-US" sz="2800" baseline="30000" dirty="0">
                <a:latin typeface="+mn-lt"/>
              </a:rPr>
              <a:t>® </a:t>
            </a:r>
            <a:r>
              <a:rPr lang="en-US" sz="2800" dirty="0">
                <a:latin typeface="+mn-lt"/>
              </a:rPr>
              <a:t>Key Dates</a:t>
            </a:r>
          </a:p>
        </p:txBody>
      </p:sp>
      <p:sp>
        <p:nvSpPr>
          <p:cNvPr id="3" name="Content Placeholder 2"/>
          <p:cNvSpPr>
            <a:spLocks noGrp="1"/>
          </p:cNvSpPr>
          <p:nvPr>
            <p:ph idx="1"/>
          </p:nvPr>
        </p:nvSpPr>
        <p:spPr>
          <a:xfrm>
            <a:off x="274320" y="1463040"/>
            <a:ext cx="8241030" cy="4640674"/>
          </a:xfrm>
        </p:spPr>
        <p:txBody>
          <a:bodyPr>
            <a:normAutofit/>
          </a:bodyPr>
          <a:lstStyle/>
          <a:p>
            <a:pPr marL="342900" indent="-342900">
              <a:buFont typeface="Arial" panose="020B0604020202020204" pitchFamily="34" charset="0"/>
              <a:buChar char="•"/>
            </a:pPr>
            <a:r>
              <a:rPr lang="en-US" dirty="0">
                <a:solidFill>
                  <a:schemeClr val="tx1"/>
                </a:solidFill>
              </a:rPr>
              <a:t>ACCESS Testing Window</a:t>
            </a:r>
          </a:p>
          <a:p>
            <a:pPr marL="1028700" lvl="1" indent="-342900"/>
            <a:r>
              <a:rPr lang="en-US" dirty="0"/>
              <a:t>Monday, January 10 – Friday, February 11, 2022</a:t>
            </a:r>
          </a:p>
          <a:p>
            <a:pPr marL="1028700" lvl="1" indent="-342900"/>
            <a:endParaRPr lang="en-US" sz="800" dirty="0">
              <a:highlight>
                <a:srgbClr val="FFFF00"/>
              </a:highlight>
            </a:endParaRPr>
          </a:p>
          <a:p>
            <a:pPr marL="342900" indent="-342900">
              <a:buFont typeface="Arial" panose="020B0604020202020204" pitchFamily="34" charset="0"/>
              <a:buChar char="•"/>
            </a:pPr>
            <a:r>
              <a:rPr lang="en-US" dirty="0"/>
              <a:t>Test Order Window</a:t>
            </a:r>
          </a:p>
          <a:p>
            <a:pPr marL="1028700" lvl="1" indent="-342900"/>
            <a:r>
              <a:rPr lang="en-US" dirty="0"/>
              <a:t>October 20 – November 5, 2021</a:t>
            </a:r>
          </a:p>
          <a:p>
            <a:pPr marL="1028700" lvl="1" indent="-342900"/>
            <a:endParaRPr lang="en-US" sz="800" dirty="0">
              <a:highlight>
                <a:srgbClr val="FFFF00"/>
              </a:highlight>
            </a:endParaRPr>
          </a:p>
          <a:p>
            <a:pPr marL="342900" indent="-342900">
              <a:buFont typeface="Arial" panose="020B0604020202020204" pitchFamily="34" charset="0"/>
              <a:buChar char="•"/>
            </a:pPr>
            <a:r>
              <a:rPr lang="en-US" dirty="0"/>
              <a:t>WIDA AMS Test Setup Available</a:t>
            </a:r>
          </a:p>
          <a:p>
            <a:pPr marL="1028700" lvl="1" indent="-342900"/>
            <a:r>
              <a:rPr lang="en-US" dirty="0"/>
              <a:t>December 1, 2021 – February 16, 2022</a:t>
            </a:r>
          </a:p>
          <a:p>
            <a:pPr marL="1028700" lvl="1" indent="-342900"/>
            <a:endParaRPr lang="en-US" dirty="0"/>
          </a:p>
          <a:p>
            <a:pPr marL="342900" indent="-342900">
              <a:buFont typeface="Arial" panose="020B0604020202020204" pitchFamily="34" charset="0"/>
              <a:buChar char="•"/>
            </a:pPr>
            <a:r>
              <a:rPr lang="en-US" dirty="0"/>
              <a:t>Districts Receive Test Materials</a:t>
            </a:r>
          </a:p>
          <a:p>
            <a:pPr marL="1028700" lvl="1" indent="-342900"/>
            <a:r>
              <a:rPr lang="en-US" dirty="0"/>
              <a:t>December 16, 2021</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21</a:t>
            </a:fld>
            <a:endParaRPr lang="en-US" dirty="0"/>
          </a:p>
        </p:txBody>
      </p:sp>
    </p:spTree>
    <p:extLst>
      <p:ext uri="{BB962C8B-B14F-4D97-AF65-F5344CB8AC3E}">
        <p14:creationId xmlns:p14="http://schemas.microsoft.com/office/powerpoint/2010/main" val="3507579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latin typeface="+mn-lt"/>
              </a:rPr>
              <a:t>ACCESS Training</a:t>
            </a:r>
          </a:p>
        </p:txBody>
      </p:sp>
      <p:sp>
        <p:nvSpPr>
          <p:cNvPr id="3" name="Content Placeholder 2"/>
          <p:cNvSpPr>
            <a:spLocks noGrp="1"/>
          </p:cNvSpPr>
          <p:nvPr>
            <p:ph idx="1"/>
          </p:nvPr>
        </p:nvSpPr>
        <p:spPr>
          <a:xfrm>
            <a:off x="274320" y="1344169"/>
            <a:ext cx="8241030" cy="5010112"/>
          </a:xfrm>
        </p:spPr>
        <p:txBody>
          <a:bodyPr>
            <a:normAutofit/>
          </a:bodyPr>
          <a:lstStyle/>
          <a:p>
            <a:pPr marL="342900" indent="-342900">
              <a:buFont typeface="Arial" panose="020B0604020202020204" pitchFamily="34" charset="0"/>
              <a:buChar char="•"/>
            </a:pPr>
            <a:endParaRPr lang="en-US" sz="2800" dirty="0">
              <a:solidFill>
                <a:schemeClr val="tx1"/>
              </a:solidFill>
            </a:endParaRPr>
          </a:p>
          <a:p>
            <a:pPr marL="342900" indent="-342900">
              <a:buFont typeface="Arial" panose="020B0604020202020204" pitchFamily="34" charset="0"/>
              <a:buChar char="•"/>
            </a:pPr>
            <a:r>
              <a:rPr lang="en-US" sz="2800" dirty="0">
                <a:solidFill>
                  <a:schemeClr val="tx1"/>
                </a:solidFill>
              </a:rPr>
              <a:t>DAC Administration Training – October (virtual)</a:t>
            </a:r>
          </a:p>
          <a:p>
            <a:pPr marL="800100" lvl="1" indent="-342900"/>
            <a:r>
              <a:rPr lang="en-US" sz="2400" dirty="0">
                <a:solidFill>
                  <a:schemeClr val="tx1"/>
                </a:solidFill>
              </a:rPr>
              <a:t>Training registration information will be sent to official DACs</a:t>
            </a:r>
          </a:p>
          <a:p>
            <a:pPr marL="800100" lvl="1" indent="-342900"/>
            <a:r>
              <a:rPr lang="en-US" sz="2400" dirty="0"/>
              <a:t>This will be a 4-hour training</a:t>
            </a:r>
            <a:r>
              <a:rPr lang="en-US" sz="2400" baseline="30000" dirty="0"/>
              <a:t>*</a:t>
            </a:r>
            <a:endParaRPr lang="en-US" sz="2400" dirty="0"/>
          </a:p>
          <a:p>
            <a:pPr marL="1028700" lvl="1" indent="-342900"/>
            <a:endParaRPr lang="en-US" dirty="0">
              <a:solidFill>
                <a:srgbClr val="000000"/>
              </a:solidFill>
            </a:endParaRPr>
          </a:p>
          <a:p>
            <a:pPr marL="342900" indent="-342900"/>
            <a:r>
              <a:rPr lang="en-US" dirty="0"/>
              <a:t>Office hours are on Wednesdays at 3:30 </a:t>
            </a:r>
          </a:p>
          <a:p>
            <a:pPr marL="914400" lvl="2" indent="0">
              <a:buNone/>
            </a:pPr>
            <a:r>
              <a:rPr lang="en-US" sz="2400" dirty="0"/>
              <a:t>November 10, 2021 – February 16, 2022</a:t>
            </a:r>
          </a:p>
          <a:p>
            <a:pPr marL="914400" lvl="2" indent="0">
              <a:buNone/>
            </a:pPr>
            <a:r>
              <a:rPr lang="en-US" dirty="0"/>
              <a:t>(Cancelled on 11/24, 12/22, and 12/29)</a:t>
            </a:r>
          </a:p>
          <a:p>
            <a:pPr marL="342900" indent="-342900"/>
            <a:endParaRPr lang="en-US" dirty="0"/>
          </a:p>
          <a:p>
            <a:pPr marL="342900" indent="-342900"/>
            <a:endParaRPr lang="en-US" dirty="0"/>
          </a:p>
          <a:p>
            <a:pPr marL="0" indent="0">
              <a:buNone/>
            </a:pPr>
            <a:r>
              <a:rPr lang="en-US" sz="1800" dirty="0"/>
              <a:t>*A make up training and recording will be made available</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22</a:t>
            </a:fld>
            <a:endParaRPr lang="en-US" dirty="0"/>
          </a:p>
        </p:txBody>
      </p:sp>
    </p:spTree>
    <p:extLst>
      <p:ext uri="{BB962C8B-B14F-4D97-AF65-F5344CB8AC3E}">
        <p14:creationId xmlns:p14="http://schemas.microsoft.com/office/powerpoint/2010/main" val="4127621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86371" cy="756418"/>
          </a:xfrm>
        </p:spPr>
        <p:txBody>
          <a:bodyPr anchor="ctr">
            <a:noAutofit/>
          </a:bodyPr>
          <a:lstStyle/>
          <a:p>
            <a:r>
              <a:rPr lang="en-US" sz="2800" dirty="0">
                <a:latin typeface="+mn-lt"/>
              </a:rPr>
              <a:t>WIDA Screener/WAPT</a:t>
            </a:r>
          </a:p>
        </p:txBody>
      </p:sp>
      <p:sp>
        <p:nvSpPr>
          <p:cNvPr id="3" name="Content Placeholder 2"/>
          <p:cNvSpPr>
            <a:spLocks noGrp="1"/>
          </p:cNvSpPr>
          <p:nvPr>
            <p:ph idx="1"/>
          </p:nvPr>
        </p:nvSpPr>
        <p:spPr/>
        <p:txBody>
          <a:bodyPr>
            <a:normAutofit/>
          </a:bodyPr>
          <a:lstStyle/>
          <a:p>
            <a:pPr marL="342900" indent="-342900"/>
            <a:r>
              <a:rPr lang="en-US" sz="2800" dirty="0">
                <a:solidFill>
                  <a:schemeClr val="tx1"/>
                </a:solidFill>
              </a:rPr>
              <a:t>WIDA Screener and K-</a:t>
            </a:r>
            <a:r>
              <a:rPr lang="en-US" sz="2800" dirty="0"/>
              <a:t>WAPT questions need to be addressed to the Office of Culturally and Linguistically Diverse Education (CLDE). </a:t>
            </a:r>
          </a:p>
          <a:p>
            <a:pPr lvl="1" indent="0">
              <a:buNone/>
            </a:pPr>
            <a:endParaRPr lang="en-US" sz="2400" dirty="0"/>
          </a:p>
          <a:p>
            <a:pPr lvl="1" indent="0">
              <a:buNone/>
            </a:pPr>
            <a:r>
              <a:rPr lang="en-US" sz="2400" dirty="0"/>
              <a:t>Doris​ Brock‑Nguyen</a:t>
            </a:r>
          </a:p>
          <a:p>
            <a:pPr lvl="1" indent="0">
              <a:buNone/>
            </a:pPr>
            <a:r>
              <a:rPr lang="en-US" sz="2400" u="sng" dirty="0">
                <a:solidFill>
                  <a:srgbClr val="0563C1"/>
                </a:solidFill>
                <a:effectLst/>
                <a:latin typeface="Calibri" panose="020F0502020204030204" pitchFamily="34" charset="0"/>
                <a:ea typeface="Calibri" panose="020F0502020204030204" pitchFamily="34" charset="0"/>
                <a:hlinkClick r:id="rId2"/>
              </a:rPr>
              <a:t>Brock-Nguyen_D@cde.state.co.us</a:t>
            </a:r>
            <a:endParaRPr lang="en-US" sz="2400" dirty="0"/>
          </a:p>
          <a:p>
            <a:pPr lvl="1" indent="0">
              <a:buNone/>
            </a:pPr>
            <a:r>
              <a:rPr lang="en-US" sz="2400" dirty="0"/>
              <a:t>303-866-6777</a:t>
            </a:r>
          </a:p>
          <a:p>
            <a:pPr lvl="1" indent="0">
              <a:buNone/>
            </a:pPr>
            <a:r>
              <a:rPr lang="en-US" sz="2400" dirty="0"/>
              <a:t> </a:t>
            </a:r>
          </a:p>
          <a:p>
            <a:pPr marL="1028700" lvl="1" indent="-342900"/>
            <a:endParaRPr lang="en-US" sz="2400" dirty="0"/>
          </a:p>
          <a:p>
            <a:pPr marL="1028700" lvl="1" indent="-342900"/>
            <a:endParaRPr lang="en-US" dirty="0">
              <a:solidFill>
                <a:srgbClr val="FF0000"/>
              </a:solidFill>
            </a:endParaRPr>
          </a:p>
        </p:txBody>
      </p:sp>
      <p:sp>
        <p:nvSpPr>
          <p:cNvPr id="4" name="Slide Number Placeholder 3"/>
          <p:cNvSpPr>
            <a:spLocks noGrp="1"/>
          </p:cNvSpPr>
          <p:nvPr>
            <p:ph type="sldNum" sz="quarter" idx="12"/>
          </p:nvPr>
        </p:nvSpPr>
        <p:spPr>
          <a:prstGeom prst="rect">
            <a:avLst/>
          </a:prstGeom>
        </p:spPr>
        <p:txBody>
          <a:bodyPr/>
          <a:lstStyle/>
          <a:p>
            <a:fld id="{67726FA2-3EC9-4717-AD62-D8C823692DD3}" type="slidenum">
              <a:rPr lang="en-US" smtClean="0"/>
              <a:pPr/>
              <a:t>23</a:t>
            </a:fld>
            <a:endParaRPr lang="en-US" dirty="0"/>
          </a:p>
        </p:txBody>
      </p:sp>
      <p:sp>
        <p:nvSpPr>
          <p:cNvPr id="5" name="Content Placeholder 4">
            <a:extLst>
              <a:ext uri="{FF2B5EF4-FFF2-40B4-BE49-F238E27FC236}">
                <a16:creationId xmlns:a16="http://schemas.microsoft.com/office/drawing/2014/main" id="{23DA8AB9-D27E-4C4B-B9D0-4FC7C8950D7F}"/>
              </a:ext>
            </a:extLst>
          </p:cNvPr>
          <p:cNvSpPr>
            <a:spLocks noGrp="1"/>
          </p:cNvSpPr>
          <p:nvPr>
            <p:ph sz="half" idx="4294967295"/>
          </p:nvPr>
        </p:nvSpPr>
        <p:spPr>
          <a:xfrm>
            <a:off x="5257800" y="1463675"/>
            <a:ext cx="3886200" cy="4583113"/>
          </a:xfrm>
        </p:spPr>
        <p:txBody>
          <a:bodyPr>
            <a:normAutofit/>
          </a:bodyPr>
          <a:lstStyle/>
          <a:p>
            <a:pPr marL="342900" indent="-342900"/>
            <a:endParaRPr lang="en-US" sz="800" dirty="0"/>
          </a:p>
          <a:p>
            <a:endParaRPr lang="en-US" dirty="0"/>
          </a:p>
        </p:txBody>
      </p:sp>
    </p:spTree>
    <p:extLst>
      <p:ext uri="{BB962C8B-B14F-4D97-AF65-F5344CB8AC3E}">
        <p14:creationId xmlns:p14="http://schemas.microsoft.com/office/powerpoint/2010/main" val="1853184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49425" cy="756418"/>
          </a:xfrm>
        </p:spPr>
        <p:txBody>
          <a:bodyPr anchor="ctr">
            <a:normAutofit/>
          </a:bodyPr>
          <a:lstStyle/>
          <a:p>
            <a:r>
              <a:rPr lang="en-US" sz="2800" dirty="0">
                <a:latin typeface="+mn-lt"/>
              </a:rPr>
              <a:t>DRC Device and OS Support Updates</a:t>
            </a:r>
          </a:p>
        </p:txBody>
      </p:sp>
      <p:sp>
        <p:nvSpPr>
          <p:cNvPr id="3" name="Content Placeholder 2"/>
          <p:cNvSpPr>
            <a:spLocks noGrp="1"/>
          </p:cNvSpPr>
          <p:nvPr>
            <p:ph idx="1"/>
          </p:nvPr>
        </p:nvSpPr>
        <p:spPr>
          <a:xfrm>
            <a:off x="245193" y="1335024"/>
            <a:ext cx="8270157" cy="5228146"/>
          </a:xfrm>
        </p:spPr>
        <p:txBody>
          <a:bodyPr>
            <a:normAutofit/>
          </a:bodyPr>
          <a:lstStyle/>
          <a:p>
            <a:pPr marL="0" indent="0">
              <a:buNone/>
            </a:pPr>
            <a:r>
              <a:rPr lang="en-US" sz="2800" dirty="0">
                <a:ea typeface="Calibri" panose="020F0502020204030204" pitchFamily="34" charset="0"/>
              </a:rPr>
              <a:t>WIDA Screener: 2021-22 OS Support beginning:</a:t>
            </a:r>
          </a:p>
          <a:p>
            <a:pPr marL="457200"/>
            <a:r>
              <a:rPr lang="en-US" dirty="0"/>
              <a:t>iPad Pro 2021</a:t>
            </a:r>
          </a:p>
          <a:p>
            <a:pPr marL="457200"/>
            <a:r>
              <a:rPr lang="en-US" dirty="0"/>
              <a:t>Windows 10 Spring Release (21H1) </a:t>
            </a:r>
          </a:p>
          <a:p>
            <a:pPr marL="457200"/>
            <a:r>
              <a:rPr lang="en-US" dirty="0"/>
              <a:t>macOS 12</a:t>
            </a:r>
          </a:p>
          <a:p>
            <a:pPr marL="457200"/>
            <a:r>
              <a:rPr lang="en-US" dirty="0" err="1"/>
              <a:t>iPadOS</a:t>
            </a:r>
            <a:r>
              <a:rPr lang="en-US" dirty="0"/>
              <a:t> 15</a:t>
            </a:r>
          </a:p>
          <a:p>
            <a:pPr marL="457200"/>
            <a:r>
              <a:rPr lang="en-US" dirty="0"/>
              <a:t>Windows 10 Fall Release (21H2)</a:t>
            </a:r>
            <a:endParaRPr lang="en-US" sz="2800" dirty="0"/>
          </a:p>
          <a:p>
            <a:pPr marL="0" indent="0">
              <a:buNone/>
            </a:pPr>
            <a:r>
              <a:rPr lang="en-US" sz="2800" dirty="0">
                <a:ea typeface="Calibri" panose="020F0502020204030204" pitchFamily="34" charset="0"/>
              </a:rPr>
              <a:t>WIDA Screener: 2021-22 OS Support ended or ending</a:t>
            </a:r>
          </a:p>
          <a:p>
            <a:pPr marL="457200"/>
            <a:r>
              <a:rPr lang="en-US" dirty="0"/>
              <a:t>Windows 32-bit Devices</a:t>
            </a:r>
          </a:p>
          <a:p>
            <a:pPr marL="457200"/>
            <a:r>
              <a:rPr lang="en-US" dirty="0"/>
              <a:t>Windows 7</a:t>
            </a:r>
          </a:p>
          <a:p>
            <a:pPr marL="457200"/>
            <a:r>
              <a:rPr lang="en-US" dirty="0" err="1"/>
              <a:t>iPadOS</a:t>
            </a:r>
            <a:r>
              <a:rPr lang="en-US" dirty="0"/>
              <a:t> 13</a:t>
            </a:r>
          </a:p>
          <a:p>
            <a:pPr marL="457200"/>
            <a:r>
              <a:rPr lang="en-US" dirty="0"/>
              <a:t>Ubuntu 16.04</a:t>
            </a:r>
            <a:endParaRPr lang="en-US" dirty="0">
              <a:ea typeface="Calibri" panose="020F0502020204030204" pitchFamily="34" charset="0"/>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24</a:t>
            </a:fld>
            <a:endParaRPr lang="en-US" dirty="0"/>
          </a:p>
        </p:txBody>
      </p:sp>
    </p:spTree>
    <p:extLst>
      <p:ext uri="{BB962C8B-B14F-4D97-AF65-F5344CB8AC3E}">
        <p14:creationId xmlns:p14="http://schemas.microsoft.com/office/powerpoint/2010/main" val="1439538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latin typeface="+mn-lt"/>
              </a:rPr>
              <a:t>DRC Chrome Updates</a:t>
            </a:r>
          </a:p>
        </p:txBody>
      </p:sp>
      <p:sp>
        <p:nvSpPr>
          <p:cNvPr id="3" name="Content Placeholder 2"/>
          <p:cNvSpPr>
            <a:spLocks noGrp="1"/>
          </p:cNvSpPr>
          <p:nvPr>
            <p:ph idx="1"/>
          </p:nvPr>
        </p:nvSpPr>
        <p:spPr>
          <a:xfrm>
            <a:off x="0" y="1272540"/>
            <a:ext cx="8869680" cy="5448936"/>
          </a:xfrm>
        </p:spPr>
        <p:txBody>
          <a:bodyPr>
            <a:normAutofit/>
          </a:bodyPr>
          <a:lstStyle/>
          <a:p>
            <a:pPr indent="0">
              <a:buNone/>
            </a:pPr>
            <a:r>
              <a:rPr lang="en-US" sz="2800" dirty="0"/>
              <a:t>DRC offers the following levels of support for Chrome OS: </a:t>
            </a:r>
          </a:p>
          <a:p>
            <a:pPr marL="1028700" lvl="1" indent="-342900"/>
            <a:r>
              <a:rPr lang="en-US" sz="2200" dirty="0"/>
              <a:t>Full Support for the current stable channel level. </a:t>
            </a:r>
          </a:p>
          <a:p>
            <a:pPr marL="1028700" lvl="1" indent="-342900"/>
            <a:endParaRPr lang="en-US" sz="2200" dirty="0"/>
          </a:p>
          <a:p>
            <a:pPr marL="1028700" lvl="1" indent="-342900"/>
            <a:r>
              <a:rPr lang="en-US" sz="2200" dirty="0"/>
              <a:t>Best Effort Support for stable channel levels between level 90 and current stable channel level. Note: DRC also offers Best Effort Support for unmanaged Chrome devices (the DRC INSIGHT Secure App for Chrome OS was manually installed) that meet the system device and supported operating system requirements. </a:t>
            </a:r>
          </a:p>
          <a:p>
            <a:pPr marL="1028700" lvl="1" indent="-342900"/>
            <a:endParaRPr lang="en-US" sz="2200" dirty="0"/>
          </a:p>
          <a:p>
            <a:pPr marL="1028700" lvl="1" indent="-342900"/>
            <a:r>
              <a:rPr lang="en-US" sz="2200" dirty="0"/>
              <a:t>End of Support (no support) for stable channel levels before 90.</a:t>
            </a:r>
          </a:p>
          <a:p>
            <a:pPr marL="1028700" lvl="1" indent="-342900"/>
            <a:endParaRPr lang="en-US" sz="2200" dirty="0"/>
          </a:p>
          <a:p>
            <a:pPr marL="1028700" lvl="1" indent="-342900"/>
            <a:r>
              <a:rPr lang="en-US" sz="2200" dirty="0"/>
              <a:t>DRC recommends not using any Chrome devices that have reached, or will reach, Auto Update Expiration (AUE) within the 2021-2022 school year for testing. For reference, use the following link to help determine the AUE of a specific Chrome device: </a:t>
            </a:r>
            <a:r>
              <a:rPr lang="en-US" sz="2200" dirty="0">
                <a:hlinkClick r:id="rId2"/>
              </a:rPr>
              <a:t>https://support.google.com/chrome/a/answer/6220366</a:t>
            </a:r>
            <a:r>
              <a:rPr lang="en-US" sz="2200" dirty="0"/>
              <a:t> </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25</a:t>
            </a:fld>
            <a:endParaRPr lang="en-US" dirty="0"/>
          </a:p>
        </p:txBody>
      </p:sp>
    </p:spTree>
    <p:extLst>
      <p:ext uri="{BB962C8B-B14F-4D97-AF65-F5344CB8AC3E}">
        <p14:creationId xmlns:p14="http://schemas.microsoft.com/office/powerpoint/2010/main" val="1934441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latin typeface="+mn-lt"/>
              </a:rPr>
              <a:t>DRC Technology Reminders</a:t>
            </a:r>
          </a:p>
        </p:txBody>
      </p:sp>
      <p:sp>
        <p:nvSpPr>
          <p:cNvPr id="3" name="Content Placeholder 2"/>
          <p:cNvSpPr>
            <a:spLocks noGrp="1"/>
          </p:cNvSpPr>
          <p:nvPr>
            <p:ph idx="1"/>
          </p:nvPr>
        </p:nvSpPr>
        <p:spPr>
          <a:xfrm>
            <a:off x="329184" y="1463040"/>
            <a:ext cx="8186166" cy="4640674"/>
          </a:xfrm>
        </p:spPr>
        <p:txBody>
          <a:bodyPr/>
          <a:lstStyle/>
          <a:p>
            <a:pPr>
              <a:lnSpc>
                <a:spcPct val="100000"/>
              </a:lnSpc>
            </a:pPr>
            <a:r>
              <a:rPr lang="en-US" dirty="0"/>
              <a:t>Automatic Operating System Updates and Other Background Processes:</a:t>
            </a:r>
          </a:p>
          <a:p>
            <a:pPr marL="1028700" lvl="1" indent="-342900">
              <a:lnSpc>
                <a:spcPct val="100000"/>
              </a:lnSpc>
            </a:pPr>
            <a:r>
              <a:rPr lang="en-US" dirty="0"/>
              <a:t>Impacts Google, Microsoft and Apple </a:t>
            </a:r>
          </a:p>
          <a:p>
            <a:pPr marL="1028700" lvl="1" indent="-342900">
              <a:lnSpc>
                <a:spcPct val="100000"/>
              </a:lnSpc>
            </a:pPr>
            <a:endParaRPr lang="en-US" dirty="0"/>
          </a:p>
          <a:p>
            <a:pPr marL="1028700" lvl="1" indent="-342900">
              <a:lnSpc>
                <a:spcPct val="100000"/>
              </a:lnSpc>
            </a:pPr>
            <a:r>
              <a:rPr lang="en-US" dirty="0"/>
              <a:t>Update processes running in the background on testing devices consume CPU and memory</a:t>
            </a:r>
          </a:p>
          <a:p>
            <a:pPr marL="1028700" lvl="1" indent="-342900">
              <a:lnSpc>
                <a:spcPct val="100000"/>
              </a:lnSpc>
            </a:pPr>
            <a:endParaRPr lang="en-US" dirty="0"/>
          </a:p>
          <a:p>
            <a:pPr marL="1028700" lvl="1" indent="-342900">
              <a:lnSpc>
                <a:spcPct val="100000"/>
              </a:lnSpc>
            </a:pPr>
            <a:r>
              <a:rPr lang="en-US" dirty="0"/>
              <a:t>Can affect the testing experience</a:t>
            </a:r>
          </a:p>
          <a:p>
            <a:pPr marL="1485900" lvl="2" indent="-342900">
              <a:lnSpc>
                <a:spcPct val="100000"/>
              </a:lnSpc>
            </a:pPr>
            <a:r>
              <a:rPr lang="en-US" sz="2000" dirty="0"/>
              <a:t>Audio playback may be choppy </a:t>
            </a:r>
          </a:p>
          <a:p>
            <a:pPr marL="1485900" lvl="2" indent="-342900">
              <a:lnSpc>
                <a:spcPct val="100000"/>
              </a:lnSpc>
            </a:pPr>
            <a:r>
              <a:rPr lang="en-US" sz="2000" dirty="0"/>
              <a:t>Speaking test responses may be distorted</a:t>
            </a:r>
          </a:p>
          <a:p>
            <a:pPr>
              <a:lnSpc>
                <a:spcPct val="100000"/>
              </a:lnSpc>
            </a:pPr>
            <a:r>
              <a:rPr lang="en-US" dirty="0"/>
              <a:t>Verify devices have the most current version of the operating system before the test session starts to avoid issues.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4237688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954" y="1866373"/>
            <a:ext cx="8765017" cy="2337620"/>
          </a:xfrm>
        </p:spPr>
        <p:txBody>
          <a:bodyPr>
            <a:noAutofit/>
          </a:bodyPr>
          <a:lstStyle/>
          <a:p>
            <a:r>
              <a:rPr lang="en-US" sz="4800" dirty="0">
                <a:latin typeface="+mn-lt"/>
              </a:rPr>
              <a:t>CMAS</a:t>
            </a:r>
            <a:br>
              <a:rPr lang="en-US" sz="4400" dirty="0">
                <a:latin typeface="+mn-lt"/>
              </a:rPr>
            </a:br>
            <a:r>
              <a:rPr lang="en-US" sz="4400" dirty="0">
                <a:latin typeface="+mn-lt"/>
              </a:rPr>
              <a:t>Mathematics, English Language Arts/Literacy, Colorado Spanish Language Arts (CSLA) &amp; Science </a:t>
            </a:r>
          </a:p>
        </p:txBody>
      </p:sp>
      <p:sp>
        <p:nvSpPr>
          <p:cNvPr id="3" name="Slide Number Placeholder 2"/>
          <p:cNvSpPr>
            <a:spLocks noGrp="1"/>
          </p:cNvSpPr>
          <p:nvPr>
            <p:ph type="sldNum" sz="quarter" idx="12"/>
          </p:nvPr>
        </p:nvSpPr>
        <p:spPr/>
        <p:txBody>
          <a:bodyPr/>
          <a:lstStyle/>
          <a:p>
            <a:fld id="{67726FA2-3EC9-4717-AD62-D8C823692DD3}" type="slidenum">
              <a:rPr lang="en-US" smtClean="0"/>
              <a:pPr/>
              <a:t>27</a:t>
            </a:fld>
            <a:endParaRPr lang="en-US" dirty="0"/>
          </a:p>
        </p:txBody>
      </p:sp>
    </p:spTree>
    <p:extLst>
      <p:ext uri="{BB962C8B-B14F-4D97-AF65-F5344CB8AC3E}">
        <p14:creationId xmlns:p14="http://schemas.microsoft.com/office/powerpoint/2010/main" val="749768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325501" cy="756418"/>
          </a:xfrm>
        </p:spPr>
        <p:txBody>
          <a:bodyPr anchor="ctr">
            <a:normAutofit/>
          </a:bodyPr>
          <a:lstStyle/>
          <a:p>
            <a:r>
              <a:rPr lang="en-US" sz="3600" dirty="0">
                <a:latin typeface="+mn-lt"/>
              </a:rPr>
              <a:t>CMAS Grades and Content Areas</a:t>
            </a:r>
          </a:p>
        </p:txBody>
      </p:sp>
      <p:sp>
        <p:nvSpPr>
          <p:cNvPr id="3" name="Content Placeholder 2"/>
          <p:cNvSpPr>
            <a:spLocks noGrp="1"/>
          </p:cNvSpPr>
          <p:nvPr>
            <p:ph idx="1"/>
          </p:nvPr>
        </p:nvSpPr>
        <p:spPr>
          <a:xfrm>
            <a:off x="274320" y="1362457"/>
            <a:ext cx="8241030" cy="5234896"/>
          </a:xfrm>
        </p:spPr>
        <p:txBody>
          <a:bodyPr>
            <a:normAutofit/>
          </a:bodyPr>
          <a:lstStyle/>
          <a:p>
            <a:pPr marL="0" indent="0">
              <a:buNone/>
            </a:pPr>
            <a:r>
              <a:rPr lang="en-US" dirty="0">
                <a:solidFill>
                  <a:schemeClr val="tx1"/>
                </a:solidFill>
              </a:rPr>
              <a:t>Science</a:t>
            </a:r>
          </a:p>
          <a:p>
            <a:pPr marL="342900" indent="-342900">
              <a:buFont typeface="Arial" panose="020B0604020202020204" pitchFamily="34" charset="0"/>
              <a:buChar char="•"/>
            </a:pPr>
            <a:r>
              <a:rPr lang="en-US" sz="2200" dirty="0">
                <a:solidFill>
                  <a:schemeClr val="tx1"/>
                </a:solidFill>
              </a:rPr>
              <a:t>Elementary, middle and high school assessments</a:t>
            </a:r>
          </a:p>
          <a:p>
            <a:pPr marL="1028700" lvl="1" indent="-342900"/>
            <a:r>
              <a:rPr lang="en-US" dirty="0">
                <a:solidFill>
                  <a:schemeClr val="tx1"/>
                </a:solidFill>
              </a:rPr>
              <a:t>Science: grades 5, 8 and 11</a:t>
            </a:r>
          </a:p>
          <a:p>
            <a:pPr marL="1485900" lvl="2" indent="-342900"/>
            <a:endParaRPr lang="en-US" sz="800" dirty="0"/>
          </a:p>
          <a:p>
            <a:pPr marL="0" indent="0">
              <a:buNone/>
            </a:pPr>
            <a:r>
              <a:rPr lang="en-US" dirty="0">
                <a:solidFill>
                  <a:schemeClr val="tx1"/>
                </a:solidFill>
              </a:rPr>
              <a:t>Math and ELA </a:t>
            </a:r>
          </a:p>
          <a:p>
            <a:pPr marL="342900" indent="-342900">
              <a:buFont typeface="Arial" panose="020B0604020202020204" pitchFamily="34" charset="0"/>
              <a:buChar char="•"/>
            </a:pPr>
            <a:r>
              <a:rPr lang="en-US" sz="2200" dirty="0">
                <a:solidFill>
                  <a:schemeClr val="tx1"/>
                </a:solidFill>
              </a:rPr>
              <a:t>Elementary and middle school assessments </a:t>
            </a:r>
          </a:p>
          <a:p>
            <a:pPr marL="1028700" lvl="1" indent="-342900"/>
            <a:r>
              <a:rPr lang="en-US" dirty="0">
                <a:solidFill>
                  <a:schemeClr val="tx1"/>
                </a:solidFill>
              </a:rPr>
              <a:t>Math: grades 3-8</a:t>
            </a:r>
          </a:p>
          <a:p>
            <a:pPr marL="1028700" lvl="1" indent="-342900"/>
            <a:r>
              <a:rPr lang="en-US" dirty="0">
                <a:solidFill>
                  <a:schemeClr val="tx1"/>
                </a:solidFill>
              </a:rPr>
              <a:t>ELA: grades 3-8</a:t>
            </a:r>
          </a:p>
          <a:p>
            <a:pPr marL="1485900" lvl="2" indent="-342900"/>
            <a:r>
              <a:rPr lang="en-US" dirty="0">
                <a:solidFill>
                  <a:schemeClr val="tx1"/>
                </a:solidFill>
              </a:rPr>
              <a:t>CSLA: ELA accommodation only for eligible English learners in grades 3-4</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28</a:t>
            </a:fld>
            <a:endParaRPr lang="en-US" dirty="0"/>
          </a:p>
        </p:txBody>
      </p:sp>
    </p:spTree>
    <p:extLst>
      <p:ext uri="{BB962C8B-B14F-4D97-AF65-F5344CB8AC3E}">
        <p14:creationId xmlns:p14="http://schemas.microsoft.com/office/powerpoint/2010/main" val="324853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17938"/>
            <a:ext cx="6081865" cy="756418"/>
          </a:xfrm>
        </p:spPr>
        <p:txBody>
          <a:bodyPr anchor="ctr">
            <a:normAutofit/>
          </a:bodyPr>
          <a:lstStyle/>
          <a:p>
            <a:r>
              <a:rPr lang="en-US" sz="3600" dirty="0">
                <a:latin typeface="+mn-lt"/>
              </a:rPr>
              <a:t>PearsonAccess</a:t>
            </a:r>
            <a:r>
              <a:rPr lang="en-US" sz="3600" baseline="30000" dirty="0">
                <a:latin typeface="+mn-lt"/>
              </a:rPr>
              <a:t>next</a:t>
            </a:r>
          </a:p>
        </p:txBody>
      </p:sp>
      <p:sp>
        <p:nvSpPr>
          <p:cNvPr id="3" name="Content Placeholder 2"/>
          <p:cNvSpPr>
            <a:spLocks noGrp="1"/>
          </p:cNvSpPr>
          <p:nvPr>
            <p:ph idx="1"/>
          </p:nvPr>
        </p:nvSpPr>
        <p:spPr>
          <a:xfrm>
            <a:off x="274320" y="1389888"/>
            <a:ext cx="8241030" cy="5331588"/>
          </a:xfrm>
        </p:spPr>
        <p:txBody>
          <a:bodyPr>
            <a:normAutofit/>
          </a:bodyPr>
          <a:lstStyle/>
          <a:p>
            <a:pPr marL="342900" indent="-342900">
              <a:buFont typeface="Arial" panose="020B0604020202020204" pitchFamily="34" charset="0"/>
              <a:buChar char="•"/>
            </a:pPr>
            <a:r>
              <a:rPr lang="en-US" dirty="0">
                <a:solidFill>
                  <a:schemeClr val="tx1"/>
                </a:solidFill>
              </a:rPr>
              <a:t>The online platform used for CMAS data management and administration</a:t>
            </a:r>
          </a:p>
          <a:p>
            <a:pPr marL="800100" lvl="1" indent="-342900"/>
            <a:r>
              <a:rPr lang="en-US" dirty="0"/>
              <a:t>CDE updates DAC permissions throughout the year </a:t>
            </a:r>
          </a:p>
          <a:p>
            <a:pPr marL="342900" indent="-342900">
              <a:buFont typeface="Arial" panose="020B0604020202020204" pitchFamily="34" charset="0"/>
              <a:buChar char="•"/>
            </a:pPr>
            <a:r>
              <a:rPr lang="en-US" dirty="0">
                <a:solidFill>
                  <a:schemeClr val="tx1"/>
                </a:solidFill>
              </a:rPr>
              <a:t>PearsonAccess</a:t>
            </a:r>
            <a:r>
              <a:rPr lang="en-US" baseline="30000" dirty="0">
                <a:solidFill>
                  <a:schemeClr val="tx1"/>
                </a:solidFill>
              </a:rPr>
              <a:t>next</a:t>
            </a:r>
            <a:r>
              <a:rPr lang="en-US" dirty="0">
                <a:solidFill>
                  <a:schemeClr val="tx1"/>
                </a:solidFill>
              </a:rPr>
              <a:t> use will be covered during trainings</a:t>
            </a:r>
          </a:p>
          <a:p>
            <a:pPr marL="342900" indent="-342900"/>
            <a:r>
              <a:rPr lang="en-US" dirty="0">
                <a:solidFill>
                  <a:schemeClr val="tx1"/>
                </a:solidFill>
              </a:rPr>
              <a:t>Training modules available through the </a:t>
            </a:r>
            <a:r>
              <a:rPr lang="en-US" dirty="0"/>
              <a:t>Colorado Assessments Portal at </a:t>
            </a:r>
            <a:r>
              <a:rPr lang="en-US" dirty="0">
                <a:hlinkClick r:id="rId2"/>
              </a:rPr>
              <a:t>https://coassessments.com/training-mods/</a:t>
            </a:r>
            <a:endParaRPr lang="en-US" dirty="0"/>
          </a:p>
          <a:p>
            <a:pPr marL="800100" lvl="1" indent="-342900"/>
            <a:r>
              <a:rPr lang="en-US" dirty="0">
                <a:solidFill>
                  <a:schemeClr val="tx1"/>
                </a:solidFill>
              </a:rPr>
              <a:t>Welcome to PearsonAccess</a:t>
            </a:r>
            <a:r>
              <a:rPr lang="en-US" baseline="30000" dirty="0">
                <a:solidFill>
                  <a:schemeClr val="tx1"/>
                </a:solidFill>
              </a:rPr>
              <a:t>next</a:t>
            </a:r>
          </a:p>
          <a:p>
            <a:pPr marL="800100" lvl="1" indent="-342900"/>
            <a:r>
              <a:rPr lang="en-US" dirty="0"/>
              <a:t>User Accounts</a:t>
            </a:r>
          </a:p>
          <a:p>
            <a:pPr marL="800100" lvl="1" indent="-342900"/>
            <a:r>
              <a:rPr lang="en-US" dirty="0">
                <a:solidFill>
                  <a:schemeClr val="tx1"/>
                </a:solidFill>
              </a:rPr>
              <a:t>Student Registration/Personal Needs Profile (SR/PNP)</a:t>
            </a:r>
          </a:p>
          <a:p>
            <a:pPr marL="800100" lvl="1" indent="-342900"/>
            <a:r>
              <a:rPr lang="en-US" dirty="0"/>
              <a:t>Paper and Online Pre-Testing Materials Management</a:t>
            </a:r>
          </a:p>
          <a:p>
            <a:pPr marL="800100" lvl="1" indent="-342900"/>
            <a:r>
              <a:rPr lang="en-US" dirty="0">
                <a:solidFill>
                  <a:schemeClr val="tx1"/>
                </a:solidFill>
              </a:rPr>
              <a:t>Assessment Coordinator Online Session Management</a:t>
            </a:r>
            <a:endParaRPr lang="en-US" dirty="0"/>
          </a:p>
          <a:p>
            <a:pPr marL="800100" lvl="1" indent="-342900"/>
            <a:r>
              <a:rPr lang="en-US" dirty="0">
                <a:solidFill>
                  <a:schemeClr val="tx1"/>
                </a:solidFill>
              </a:rPr>
              <a:t>Test Administrator Online Session Management</a:t>
            </a:r>
          </a:p>
          <a:p>
            <a:pPr marL="800100" lvl="1" indent="-342900"/>
            <a:r>
              <a:rPr lang="en-US" dirty="0"/>
              <a:t>Additional Orders</a:t>
            </a:r>
          </a:p>
          <a:p>
            <a:pPr marL="800100" lvl="1" indent="-342900"/>
            <a:r>
              <a:rPr lang="en-US" dirty="0"/>
              <a:t>Post-Testing Materials Management</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29</a:t>
            </a:fld>
            <a:endParaRPr lang="en-US" dirty="0"/>
          </a:p>
        </p:txBody>
      </p:sp>
    </p:spTree>
    <p:extLst>
      <p:ext uri="{BB962C8B-B14F-4D97-AF65-F5344CB8AC3E}">
        <p14:creationId xmlns:p14="http://schemas.microsoft.com/office/powerpoint/2010/main" val="2810543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Welcome and Agenda</a:t>
            </a:r>
          </a:p>
        </p:txBody>
      </p:sp>
      <p:sp>
        <p:nvSpPr>
          <p:cNvPr id="3" name="Content Placeholder 2"/>
          <p:cNvSpPr>
            <a:spLocks noGrp="1"/>
          </p:cNvSpPr>
          <p:nvPr>
            <p:ph idx="1"/>
          </p:nvPr>
        </p:nvSpPr>
        <p:spPr>
          <a:xfrm>
            <a:off x="274320" y="1463040"/>
            <a:ext cx="8241030" cy="4640674"/>
          </a:xfrm>
        </p:spPr>
        <p:txBody>
          <a:bodyPr>
            <a:normAutofit lnSpcReduction="10000"/>
          </a:bodyPr>
          <a:lstStyle/>
          <a:p>
            <a:pPr marL="342900" indent="-342900">
              <a:buFont typeface="Arial" panose="020B0604020202020204" pitchFamily="34" charset="0"/>
              <a:buChar char="•"/>
            </a:pPr>
            <a:r>
              <a:rPr lang="en-US" dirty="0">
                <a:solidFill>
                  <a:schemeClr val="tx1"/>
                </a:solidFill>
              </a:rPr>
              <a:t>General Information</a:t>
            </a:r>
          </a:p>
          <a:p>
            <a:pPr marL="342900" indent="-342900">
              <a:buFont typeface="Arial" panose="020B0604020202020204" pitchFamily="34" charset="0"/>
              <a:buChar char="•"/>
            </a:pPr>
            <a:r>
              <a:rPr lang="en-US" dirty="0">
                <a:solidFill>
                  <a:schemeClr val="tx1"/>
                </a:solidFill>
              </a:rPr>
              <a:t>Tentative Spring 2022 State Assessment Schedule</a:t>
            </a:r>
          </a:p>
          <a:p>
            <a:pPr marL="342900" indent="-342900">
              <a:buFont typeface="Arial" panose="020B0604020202020204" pitchFamily="34" charset="0"/>
              <a:buChar char="•"/>
            </a:pPr>
            <a:r>
              <a:rPr lang="en-US" dirty="0">
                <a:solidFill>
                  <a:schemeClr val="tx1"/>
                </a:solidFill>
              </a:rPr>
              <a:t>WIDA: ACCESS for ELLs</a:t>
            </a:r>
            <a:r>
              <a:rPr lang="en-US" baseline="30000" dirty="0">
                <a:solidFill>
                  <a:schemeClr val="tx1"/>
                </a:solidFill>
              </a:rPr>
              <a:t>®</a:t>
            </a:r>
          </a:p>
          <a:p>
            <a:pPr marL="342900" indent="-342900">
              <a:buFont typeface="Arial" panose="020B0604020202020204" pitchFamily="34" charset="0"/>
              <a:buChar char="•"/>
            </a:pPr>
            <a:r>
              <a:rPr lang="en-US" dirty="0">
                <a:solidFill>
                  <a:schemeClr val="tx1"/>
                </a:solidFill>
              </a:rPr>
              <a:t>CMAS</a:t>
            </a:r>
          </a:p>
          <a:p>
            <a:pPr marL="342900" indent="-342900">
              <a:buFont typeface="Arial" panose="020B0604020202020204" pitchFamily="34" charset="0"/>
              <a:buChar char="•"/>
            </a:pPr>
            <a:r>
              <a:rPr lang="en-US" dirty="0" err="1">
                <a:solidFill>
                  <a:schemeClr val="tx1"/>
                </a:solidFill>
              </a:rPr>
              <a:t>CoAlt</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Colorado PSAT and SAT</a:t>
            </a:r>
          </a:p>
          <a:p>
            <a:pPr marL="342900" indent="-342900">
              <a:buFont typeface="Arial" panose="020B0604020202020204" pitchFamily="34" charset="0"/>
              <a:buChar char="•"/>
            </a:pPr>
            <a:r>
              <a:rPr lang="en-US" dirty="0">
                <a:solidFill>
                  <a:schemeClr val="tx1"/>
                </a:solidFill>
              </a:rPr>
              <a:t>National and International Assessments</a:t>
            </a:r>
          </a:p>
          <a:p>
            <a:pPr marL="342900" indent="-342900">
              <a:buFont typeface="Arial" panose="020B0604020202020204" pitchFamily="34" charset="0"/>
              <a:buChar char="•"/>
            </a:pPr>
            <a:r>
              <a:rPr lang="en-US" dirty="0">
                <a:solidFill>
                  <a:schemeClr val="tx1"/>
                </a:solidFill>
              </a:rPr>
              <a:t>Data and Reporting</a:t>
            </a:r>
          </a:p>
          <a:p>
            <a:pPr marL="342900" indent="-342900">
              <a:buFont typeface="Arial" panose="020B0604020202020204" pitchFamily="34" charset="0"/>
              <a:buChar char="•"/>
            </a:pPr>
            <a:r>
              <a:rPr lang="en-US" dirty="0">
                <a:solidFill>
                  <a:schemeClr val="tx1"/>
                </a:solidFill>
              </a:rPr>
              <a:t>Assessment Literacy/Performance Assessments</a:t>
            </a:r>
          </a:p>
          <a:p>
            <a:pPr marL="342900" indent="-342900">
              <a:buFont typeface="Arial" panose="020B0604020202020204" pitchFamily="34" charset="0"/>
              <a:buChar char="•"/>
            </a:pPr>
            <a:r>
              <a:rPr lang="en-US" dirty="0">
                <a:solidFill>
                  <a:schemeClr val="tx1"/>
                </a:solidFill>
              </a:rPr>
              <a:t>Communication</a:t>
            </a:r>
          </a:p>
          <a:p>
            <a:pPr marL="342900" indent="-342900"/>
            <a:r>
              <a:rPr lang="en-US" dirty="0"/>
              <a:t>Additional Local Education Provider Responsibilities</a:t>
            </a:r>
            <a:endParaRPr lang="en-US" dirty="0">
              <a:solidFill>
                <a:schemeClr val="tx1"/>
              </a:solidFill>
            </a:endParaRPr>
          </a:p>
          <a:p>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a:t>
            </a:fld>
            <a:endParaRPr lang="en-US" dirty="0"/>
          </a:p>
        </p:txBody>
      </p:sp>
    </p:spTree>
    <p:extLst>
      <p:ext uri="{BB962C8B-B14F-4D97-AF65-F5344CB8AC3E}">
        <p14:creationId xmlns:p14="http://schemas.microsoft.com/office/powerpoint/2010/main" val="3995487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600" dirty="0">
                <a:latin typeface="+mn-lt"/>
              </a:rPr>
              <a:t>TestNav Requirements Policy</a:t>
            </a:r>
            <a:endParaRPr lang="en-US" sz="3600"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30</a:t>
            </a:fld>
            <a:endParaRPr lang="en-US" dirty="0"/>
          </a:p>
        </p:txBody>
      </p:sp>
      <p:graphicFrame>
        <p:nvGraphicFramePr>
          <p:cNvPr id="5" name="Table 4">
            <a:extLst>
              <a:ext uri="{FF2B5EF4-FFF2-40B4-BE49-F238E27FC236}">
                <a16:creationId xmlns:a16="http://schemas.microsoft.com/office/drawing/2014/main" id="{137650A2-7D68-4140-80A3-073641EF718B}"/>
              </a:ext>
            </a:extLst>
          </p:cNvPr>
          <p:cNvGraphicFramePr>
            <a:graphicFrameLocks noGrp="1"/>
          </p:cNvGraphicFramePr>
          <p:nvPr/>
        </p:nvGraphicFramePr>
        <p:xfrm>
          <a:off x="126609" y="1252026"/>
          <a:ext cx="8862646" cy="5469449"/>
        </p:xfrm>
        <a:graphic>
          <a:graphicData uri="http://schemas.openxmlformats.org/drawingml/2006/table">
            <a:tbl>
              <a:tblPr firstRow="1" bandRow="1">
                <a:tableStyleId>{5C22544A-7EE6-4342-B048-85BDC9FD1C3A}</a:tableStyleId>
              </a:tblPr>
              <a:tblGrid>
                <a:gridCol w="1731625">
                  <a:extLst>
                    <a:ext uri="{9D8B030D-6E8A-4147-A177-3AD203B41FA5}">
                      <a16:colId xmlns:a16="http://schemas.microsoft.com/office/drawing/2014/main" val="126237389"/>
                    </a:ext>
                  </a:extLst>
                </a:gridCol>
                <a:gridCol w="4485862">
                  <a:extLst>
                    <a:ext uri="{9D8B030D-6E8A-4147-A177-3AD203B41FA5}">
                      <a16:colId xmlns:a16="http://schemas.microsoft.com/office/drawing/2014/main" val="874784100"/>
                    </a:ext>
                  </a:extLst>
                </a:gridCol>
                <a:gridCol w="2645159">
                  <a:extLst>
                    <a:ext uri="{9D8B030D-6E8A-4147-A177-3AD203B41FA5}">
                      <a16:colId xmlns:a16="http://schemas.microsoft.com/office/drawing/2014/main" val="3796661186"/>
                    </a:ext>
                  </a:extLst>
                </a:gridCol>
              </a:tblGrid>
              <a:tr h="894510">
                <a:tc>
                  <a:txBody>
                    <a:bodyPr/>
                    <a:lstStyle/>
                    <a:p>
                      <a:pPr algn="l" fontAlgn="t"/>
                      <a:r>
                        <a:rPr lang="en-US" sz="2400" dirty="0">
                          <a:effectLst/>
                        </a:rPr>
                        <a:t>OS:</a:t>
                      </a:r>
                    </a:p>
                  </a:txBody>
                  <a:tcPr marL="84328" marR="84328" marT="59030" marB="59030"/>
                </a:tc>
                <a:tc>
                  <a:txBody>
                    <a:bodyPr/>
                    <a:lstStyle/>
                    <a:p>
                      <a:pPr algn="l" fontAlgn="t"/>
                      <a:r>
                        <a:rPr lang="en-US" sz="2400" dirty="0">
                          <a:effectLst/>
                        </a:rPr>
                        <a:t>Based on manufacturer support Pearson will support:</a:t>
                      </a:r>
                    </a:p>
                  </a:txBody>
                  <a:tcPr marL="84328" marR="84328" marT="59030" marB="59030"/>
                </a:tc>
                <a:tc>
                  <a:txBody>
                    <a:bodyPr/>
                    <a:lstStyle/>
                    <a:p>
                      <a:pPr algn="l" fontAlgn="t"/>
                      <a:r>
                        <a:rPr lang="en-US" sz="2400" dirty="0">
                          <a:effectLst/>
                        </a:rPr>
                        <a:t>Resources:</a:t>
                      </a:r>
                    </a:p>
                  </a:txBody>
                  <a:tcPr marL="84328" marR="84328" marT="59030" marB="59030"/>
                </a:tc>
                <a:extLst>
                  <a:ext uri="{0D108BD9-81ED-4DB2-BD59-A6C34878D82A}">
                    <a16:rowId xmlns:a16="http://schemas.microsoft.com/office/drawing/2014/main" val="578628003"/>
                  </a:ext>
                </a:extLst>
              </a:tr>
              <a:tr h="761643">
                <a:tc>
                  <a:txBody>
                    <a:bodyPr/>
                    <a:lstStyle/>
                    <a:p>
                      <a:pPr algn="l" fontAlgn="t"/>
                      <a:r>
                        <a:rPr lang="en-US" sz="2000" dirty="0">
                          <a:effectLst/>
                        </a:rPr>
                        <a:t>OS X and macOS</a:t>
                      </a:r>
                    </a:p>
                  </a:txBody>
                  <a:tcPr marL="84328" marR="84328" marT="59030" marB="59030"/>
                </a:tc>
                <a:tc>
                  <a:txBody>
                    <a:bodyPr/>
                    <a:lstStyle/>
                    <a:p>
                      <a:pPr algn="l" fontAlgn="t"/>
                      <a:r>
                        <a:rPr lang="en-US" sz="2000" dirty="0">
                          <a:effectLst/>
                        </a:rPr>
                        <a:t>The two past releases as of July 15.</a:t>
                      </a:r>
                    </a:p>
                  </a:txBody>
                  <a:tcPr marL="84328" marR="84328" marT="59030" marB="59030"/>
                </a:tc>
                <a:tc>
                  <a:txBody>
                    <a:bodyPr/>
                    <a:lstStyle/>
                    <a:p>
                      <a:pPr algn="l" fontAlgn="t"/>
                      <a:r>
                        <a:rPr lang="en-US" sz="2000" dirty="0">
                          <a:effectLst/>
                        </a:rPr>
                        <a:t>N/A</a:t>
                      </a:r>
                    </a:p>
                  </a:txBody>
                  <a:tcPr marL="84328" marR="84328" marT="59030" marB="59030"/>
                </a:tc>
                <a:extLst>
                  <a:ext uri="{0D108BD9-81ED-4DB2-BD59-A6C34878D82A}">
                    <a16:rowId xmlns:a16="http://schemas.microsoft.com/office/drawing/2014/main" val="3514949110"/>
                  </a:ext>
                </a:extLst>
              </a:tr>
              <a:tr h="761643">
                <a:tc>
                  <a:txBody>
                    <a:bodyPr/>
                    <a:lstStyle/>
                    <a:p>
                      <a:pPr algn="l" fontAlgn="t"/>
                      <a:r>
                        <a:rPr lang="en-US" sz="2000">
                          <a:effectLst/>
                        </a:rPr>
                        <a:t>iOS</a:t>
                      </a:r>
                    </a:p>
                  </a:txBody>
                  <a:tcPr marL="84328" marR="84328" marT="59030" marB="59030"/>
                </a:tc>
                <a:tc>
                  <a:txBody>
                    <a:bodyPr/>
                    <a:lstStyle/>
                    <a:p>
                      <a:pPr algn="l" fontAlgn="t"/>
                      <a:r>
                        <a:rPr lang="en-US" sz="2000">
                          <a:effectLst/>
                        </a:rPr>
                        <a:t>The two past releases as of July 15.</a:t>
                      </a:r>
                    </a:p>
                  </a:txBody>
                  <a:tcPr marL="84328" marR="84328" marT="59030" marB="59030"/>
                </a:tc>
                <a:tc>
                  <a:txBody>
                    <a:bodyPr/>
                    <a:lstStyle/>
                    <a:p>
                      <a:pPr algn="l" fontAlgn="t"/>
                      <a:r>
                        <a:rPr lang="en-US" sz="2000" u="none" strike="noStrike">
                          <a:effectLst/>
                          <a:hlinkClick r:id="rId3"/>
                        </a:rPr>
                        <a:t>iOS Life Cycle Management</a:t>
                      </a:r>
                      <a:endParaRPr lang="en-US" sz="2000">
                        <a:effectLst/>
                      </a:endParaRPr>
                    </a:p>
                  </a:txBody>
                  <a:tcPr marL="84328" marR="84328" marT="59030" marB="59030"/>
                </a:tc>
                <a:extLst>
                  <a:ext uri="{0D108BD9-81ED-4DB2-BD59-A6C34878D82A}">
                    <a16:rowId xmlns:a16="http://schemas.microsoft.com/office/drawing/2014/main" val="1373260375"/>
                  </a:ext>
                </a:extLst>
              </a:tr>
              <a:tr h="948150">
                <a:tc>
                  <a:txBody>
                    <a:bodyPr/>
                    <a:lstStyle/>
                    <a:p>
                      <a:pPr algn="l" fontAlgn="t"/>
                      <a:r>
                        <a:rPr lang="en-US" sz="2000">
                          <a:effectLst/>
                        </a:rPr>
                        <a:t>ChromeOS</a:t>
                      </a:r>
                    </a:p>
                  </a:txBody>
                  <a:tcPr marL="84328" marR="84328" marT="59030" marB="59030"/>
                </a:tc>
                <a:tc>
                  <a:txBody>
                    <a:bodyPr/>
                    <a:lstStyle/>
                    <a:p>
                      <a:pPr algn="l" fontAlgn="t"/>
                      <a:r>
                        <a:rPr lang="en-US" sz="2000" dirty="0">
                          <a:effectLst/>
                        </a:rPr>
                        <a:t>Releases Google supports as of July 15 of the current calendar school year.</a:t>
                      </a:r>
                    </a:p>
                  </a:txBody>
                  <a:tcPr marL="84328" marR="84328" marT="59030" marB="59030"/>
                </a:tc>
                <a:tc>
                  <a:txBody>
                    <a:bodyPr/>
                    <a:lstStyle/>
                    <a:p>
                      <a:pPr algn="l" fontAlgn="t"/>
                      <a:r>
                        <a:rPr lang="en-US" sz="2000" u="none" strike="noStrike">
                          <a:effectLst/>
                          <a:hlinkClick r:id="rId4"/>
                        </a:rPr>
                        <a:t>Chrome Update Policy</a:t>
                      </a:r>
                      <a:endParaRPr lang="en-US" sz="2000">
                        <a:effectLst/>
                      </a:endParaRPr>
                    </a:p>
                  </a:txBody>
                  <a:tcPr marL="84328" marR="84328" marT="59030" marB="59030"/>
                </a:tc>
                <a:extLst>
                  <a:ext uri="{0D108BD9-81ED-4DB2-BD59-A6C34878D82A}">
                    <a16:rowId xmlns:a16="http://schemas.microsoft.com/office/drawing/2014/main" val="3578071310"/>
                  </a:ext>
                </a:extLst>
              </a:tr>
              <a:tr h="1080678">
                <a:tc>
                  <a:txBody>
                    <a:bodyPr/>
                    <a:lstStyle/>
                    <a:p>
                      <a:pPr algn="l" fontAlgn="t"/>
                      <a:r>
                        <a:rPr lang="en-US" sz="2000">
                          <a:effectLst/>
                        </a:rPr>
                        <a:t>Windows</a:t>
                      </a:r>
                    </a:p>
                    <a:p>
                      <a:pPr algn="l" fontAlgn="t"/>
                      <a:br>
                        <a:rPr lang="en-US" sz="2000">
                          <a:effectLst/>
                        </a:rPr>
                      </a:br>
                      <a:endParaRPr lang="en-US" sz="2000">
                        <a:effectLst/>
                      </a:endParaRPr>
                    </a:p>
                  </a:txBody>
                  <a:tcPr marL="84328" marR="84328" marT="59030" marB="59030"/>
                </a:tc>
                <a:tc>
                  <a:txBody>
                    <a:bodyPr/>
                    <a:lstStyle/>
                    <a:p>
                      <a:pPr algn="l" fontAlgn="t"/>
                      <a:r>
                        <a:rPr lang="en-US" sz="2000">
                          <a:effectLst/>
                        </a:rPr>
                        <a:t>Releases Microsoft supports as of July 15 of the current calendar school year.</a:t>
                      </a:r>
                    </a:p>
                  </a:txBody>
                  <a:tcPr marL="84328" marR="84328" marT="59030" marB="59030"/>
                </a:tc>
                <a:tc>
                  <a:txBody>
                    <a:bodyPr/>
                    <a:lstStyle/>
                    <a:p>
                      <a:pPr algn="l" fontAlgn="t"/>
                      <a:r>
                        <a:rPr lang="en-US" sz="2000" u="none" strike="noStrike">
                          <a:effectLst/>
                          <a:hlinkClick r:id="rId5"/>
                        </a:rPr>
                        <a:t>Windows lifecycle fact sheet</a:t>
                      </a:r>
                      <a:endParaRPr lang="en-US" sz="2000">
                        <a:effectLst/>
                      </a:endParaRPr>
                    </a:p>
                  </a:txBody>
                  <a:tcPr marL="84328" marR="84328" marT="59030" marB="59030"/>
                </a:tc>
                <a:extLst>
                  <a:ext uri="{0D108BD9-81ED-4DB2-BD59-A6C34878D82A}">
                    <a16:rowId xmlns:a16="http://schemas.microsoft.com/office/drawing/2014/main" val="1375356253"/>
                  </a:ext>
                </a:extLst>
              </a:tr>
              <a:tr h="580217">
                <a:tc>
                  <a:txBody>
                    <a:bodyPr/>
                    <a:lstStyle/>
                    <a:p>
                      <a:pPr algn="l" fontAlgn="t"/>
                      <a:r>
                        <a:rPr lang="en-US" sz="2000">
                          <a:effectLst/>
                        </a:rPr>
                        <a:t>Ubuntu</a:t>
                      </a:r>
                    </a:p>
                  </a:txBody>
                  <a:tcPr marL="84328" marR="84328" marT="59030" marB="59030"/>
                </a:tc>
                <a:tc>
                  <a:txBody>
                    <a:bodyPr/>
                    <a:lstStyle/>
                    <a:p>
                      <a:pPr algn="l" fontAlgn="t"/>
                      <a:r>
                        <a:rPr lang="en-US" sz="2000">
                          <a:effectLst/>
                        </a:rPr>
                        <a:t>The last two long-term releases.</a:t>
                      </a:r>
                    </a:p>
                  </a:txBody>
                  <a:tcPr marL="84328" marR="84328" marT="59030" marB="59030"/>
                </a:tc>
                <a:tc>
                  <a:txBody>
                    <a:bodyPr/>
                    <a:lstStyle/>
                    <a:p>
                      <a:pPr algn="l" fontAlgn="t"/>
                      <a:r>
                        <a:rPr lang="en-US" sz="2000">
                          <a:effectLst/>
                        </a:rPr>
                        <a:t>N/A</a:t>
                      </a:r>
                    </a:p>
                  </a:txBody>
                  <a:tcPr marL="84328" marR="84328" marT="59030" marB="59030"/>
                </a:tc>
                <a:extLst>
                  <a:ext uri="{0D108BD9-81ED-4DB2-BD59-A6C34878D82A}">
                    <a16:rowId xmlns:a16="http://schemas.microsoft.com/office/drawing/2014/main" val="1140792607"/>
                  </a:ext>
                </a:extLst>
              </a:tr>
              <a:tr h="442608">
                <a:tc>
                  <a:txBody>
                    <a:bodyPr/>
                    <a:lstStyle/>
                    <a:p>
                      <a:pPr algn="l" fontAlgn="t"/>
                      <a:r>
                        <a:rPr lang="en-US" sz="2000">
                          <a:effectLst/>
                        </a:rPr>
                        <a:t>Android</a:t>
                      </a:r>
                    </a:p>
                  </a:txBody>
                  <a:tcPr marL="84328" marR="84328" marT="59030" marB="59030"/>
                </a:tc>
                <a:tc>
                  <a:txBody>
                    <a:bodyPr/>
                    <a:lstStyle/>
                    <a:p>
                      <a:pPr algn="l" fontAlgn="t"/>
                      <a:r>
                        <a:rPr lang="en-US" sz="2000">
                          <a:effectLst/>
                        </a:rPr>
                        <a:t>The last two releases.</a:t>
                      </a:r>
                    </a:p>
                  </a:txBody>
                  <a:tcPr marL="84328" marR="84328" marT="59030" marB="59030"/>
                </a:tc>
                <a:tc>
                  <a:txBody>
                    <a:bodyPr/>
                    <a:lstStyle/>
                    <a:p>
                      <a:pPr algn="l" fontAlgn="t"/>
                      <a:r>
                        <a:rPr lang="en-US" sz="2000" u="none" strike="noStrike" dirty="0">
                          <a:effectLst/>
                          <a:hlinkClick r:id="rId6"/>
                        </a:rPr>
                        <a:t>Android</a:t>
                      </a:r>
                      <a:r>
                        <a:rPr lang="en-US" sz="2000" dirty="0">
                          <a:effectLst/>
                        </a:rPr>
                        <a:t> website</a:t>
                      </a:r>
                    </a:p>
                  </a:txBody>
                  <a:tcPr marL="84328" marR="84328" marT="59030" marB="59030"/>
                </a:tc>
                <a:extLst>
                  <a:ext uri="{0D108BD9-81ED-4DB2-BD59-A6C34878D82A}">
                    <a16:rowId xmlns:a16="http://schemas.microsoft.com/office/drawing/2014/main" val="2501382552"/>
                  </a:ext>
                </a:extLst>
              </a:tr>
            </a:tbl>
          </a:graphicData>
        </a:graphic>
      </p:graphicFrame>
      <p:sp>
        <p:nvSpPr>
          <p:cNvPr id="6" name="TextBox 5">
            <a:extLst>
              <a:ext uri="{FF2B5EF4-FFF2-40B4-BE49-F238E27FC236}">
                <a16:creationId xmlns:a16="http://schemas.microsoft.com/office/drawing/2014/main" id="{4601EFD6-CF6A-4704-8D1F-F090E34CC734}"/>
              </a:ext>
            </a:extLst>
          </p:cNvPr>
          <p:cNvSpPr txBox="1"/>
          <p:nvPr/>
        </p:nvSpPr>
        <p:spPr>
          <a:xfrm>
            <a:off x="2263515" y="3244334"/>
            <a:ext cx="4586990" cy="369332"/>
          </a:xfrm>
          <a:prstGeom prst="rect">
            <a:avLst/>
          </a:prstGeom>
          <a:noFill/>
        </p:spPr>
        <p:txBody>
          <a:bodyPr wrap="square">
            <a:spAutoFit/>
          </a:bodyPr>
          <a:lstStyle/>
          <a:p>
            <a:r>
              <a:rPr lang="en-US" dirty="0"/>
              <a:t>Stable channel update for Chrome OS</a:t>
            </a:r>
          </a:p>
        </p:txBody>
      </p:sp>
      <p:sp>
        <p:nvSpPr>
          <p:cNvPr id="8" name="TextBox 7">
            <a:extLst>
              <a:ext uri="{FF2B5EF4-FFF2-40B4-BE49-F238E27FC236}">
                <a16:creationId xmlns:a16="http://schemas.microsoft.com/office/drawing/2014/main" id="{B98A90F6-F818-45D4-8F5B-C61FB0411422}"/>
              </a:ext>
            </a:extLst>
          </p:cNvPr>
          <p:cNvSpPr txBox="1"/>
          <p:nvPr/>
        </p:nvSpPr>
        <p:spPr>
          <a:xfrm>
            <a:off x="2263515" y="3244334"/>
            <a:ext cx="4586990" cy="369332"/>
          </a:xfrm>
          <a:prstGeom prst="rect">
            <a:avLst/>
          </a:prstGeom>
          <a:noFill/>
        </p:spPr>
        <p:txBody>
          <a:bodyPr wrap="square">
            <a:spAutoFit/>
          </a:bodyPr>
          <a:lstStyle/>
          <a:p>
            <a:r>
              <a:rPr lang="en-US" dirty="0"/>
              <a:t>Stable channel update for Chrome OS</a:t>
            </a:r>
          </a:p>
        </p:txBody>
      </p:sp>
    </p:spTree>
    <p:extLst>
      <p:ext uri="{BB962C8B-B14F-4D97-AF65-F5344CB8AC3E}">
        <p14:creationId xmlns:p14="http://schemas.microsoft.com/office/powerpoint/2010/main" val="1442852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600" dirty="0">
                <a:latin typeface="+mn-lt"/>
              </a:rPr>
              <a:t>TestNav Software Requirements 2021-22</a:t>
            </a:r>
            <a:endParaRPr lang="en-US" sz="3600"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31</a:t>
            </a:fld>
            <a:endParaRPr lang="en-US" dirty="0"/>
          </a:p>
        </p:txBody>
      </p:sp>
      <p:graphicFrame>
        <p:nvGraphicFramePr>
          <p:cNvPr id="8" name="Table 7">
            <a:extLst>
              <a:ext uri="{FF2B5EF4-FFF2-40B4-BE49-F238E27FC236}">
                <a16:creationId xmlns:a16="http://schemas.microsoft.com/office/drawing/2014/main" id="{2F3203F6-CE2A-4792-BCD3-B602EABC4190}"/>
              </a:ext>
            </a:extLst>
          </p:cNvPr>
          <p:cNvGraphicFramePr>
            <a:graphicFrameLocks noGrp="1"/>
          </p:cNvGraphicFramePr>
          <p:nvPr>
            <p:extLst>
              <p:ext uri="{D42A27DB-BD31-4B8C-83A1-F6EECF244321}">
                <p14:modId xmlns:p14="http://schemas.microsoft.com/office/powerpoint/2010/main" val="610364246"/>
              </p:ext>
            </p:extLst>
          </p:nvPr>
        </p:nvGraphicFramePr>
        <p:xfrm>
          <a:off x="285188" y="1373938"/>
          <a:ext cx="8573623" cy="4649899"/>
        </p:xfrm>
        <a:graphic>
          <a:graphicData uri="http://schemas.openxmlformats.org/drawingml/2006/table">
            <a:tbl>
              <a:tblPr firstRow="1" bandRow="1">
                <a:tableStyleId>{5C22544A-7EE6-4342-B048-85BDC9FD1C3A}</a:tableStyleId>
              </a:tblPr>
              <a:tblGrid>
                <a:gridCol w="3683411">
                  <a:extLst>
                    <a:ext uri="{9D8B030D-6E8A-4147-A177-3AD203B41FA5}">
                      <a16:colId xmlns:a16="http://schemas.microsoft.com/office/drawing/2014/main" val="240600243"/>
                    </a:ext>
                  </a:extLst>
                </a:gridCol>
                <a:gridCol w="4890212">
                  <a:extLst>
                    <a:ext uri="{9D8B030D-6E8A-4147-A177-3AD203B41FA5}">
                      <a16:colId xmlns:a16="http://schemas.microsoft.com/office/drawing/2014/main" val="2739919444"/>
                    </a:ext>
                  </a:extLst>
                </a:gridCol>
              </a:tblGrid>
              <a:tr h="464849">
                <a:tc>
                  <a:txBody>
                    <a:bodyPr/>
                    <a:lstStyle/>
                    <a:p>
                      <a:pPr algn="l" fontAlgn="t"/>
                      <a:r>
                        <a:rPr lang="en-US" sz="2400" dirty="0">
                          <a:effectLst/>
                        </a:rPr>
                        <a:t>OS</a:t>
                      </a:r>
                      <a:endParaRPr lang="en-US" sz="2400" b="1" dirty="0">
                        <a:effectLst/>
                      </a:endParaRPr>
                    </a:p>
                  </a:txBody>
                  <a:tcPr marL="95250" marR="95250" marT="66675" marB="66675"/>
                </a:tc>
                <a:tc>
                  <a:txBody>
                    <a:bodyPr/>
                    <a:lstStyle/>
                    <a:p>
                      <a:pPr algn="l" fontAlgn="t"/>
                      <a:r>
                        <a:rPr lang="en-US" sz="2400" dirty="0">
                          <a:effectLst/>
                        </a:rPr>
                        <a:t>Estimated Version Support 2021-22</a:t>
                      </a:r>
                      <a:endParaRPr lang="en-US" sz="2400" b="1" dirty="0">
                        <a:effectLst/>
                      </a:endParaRPr>
                    </a:p>
                  </a:txBody>
                  <a:tcPr marL="95250" marR="95250" marT="66675" marB="66675"/>
                </a:tc>
                <a:extLst>
                  <a:ext uri="{0D108BD9-81ED-4DB2-BD59-A6C34878D82A}">
                    <a16:rowId xmlns:a16="http://schemas.microsoft.com/office/drawing/2014/main" val="3204430530"/>
                  </a:ext>
                </a:extLst>
              </a:tr>
              <a:tr h="691950">
                <a:tc>
                  <a:txBody>
                    <a:bodyPr/>
                    <a:lstStyle/>
                    <a:p>
                      <a:pPr algn="l" fontAlgn="t"/>
                      <a:r>
                        <a:rPr lang="en-US" sz="2000" dirty="0">
                          <a:effectLst/>
                        </a:rPr>
                        <a:t>Android </a:t>
                      </a:r>
                      <a:br>
                        <a:rPr lang="en-US" sz="2000" dirty="0">
                          <a:effectLst/>
                        </a:rPr>
                      </a:br>
                      <a:r>
                        <a:rPr lang="en-US" sz="2000" dirty="0">
                          <a:effectLst/>
                        </a:rPr>
                        <a:t>(pending resolution with Google)</a:t>
                      </a:r>
                    </a:p>
                  </a:txBody>
                  <a:tcPr marL="95250" marR="95250" marT="66675" marB="66675"/>
                </a:tc>
                <a:tc>
                  <a:txBody>
                    <a:bodyPr/>
                    <a:lstStyle/>
                    <a:p>
                      <a:pPr algn="l" fontAlgn="t"/>
                      <a:r>
                        <a:rPr lang="en-US" sz="2000" dirty="0">
                          <a:effectLst/>
                        </a:rPr>
                        <a:t>11</a:t>
                      </a:r>
                    </a:p>
                  </a:txBody>
                  <a:tcPr marL="95250" marR="95250" marT="66675" marB="66675"/>
                </a:tc>
                <a:extLst>
                  <a:ext uri="{0D108BD9-81ED-4DB2-BD59-A6C34878D82A}">
                    <a16:rowId xmlns:a16="http://schemas.microsoft.com/office/drawing/2014/main" val="2146123263"/>
                  </a:ext>
                </a:extLst>
              </a:tr>
              <a:tr h="523344">
                <a:tc>
                  <a:txBody>
                    <a:bodyPr/>
                    <a:lstStyle/>
                    <a:p>
                      <a:pPr algn="l" fontAlgn="t"/>
                      <a:r>
                        <a:rPr lang="en-US" sz="2000" dirty="0">
                          <a:effectLst/>
                        </a:rPr>
                        <a:t>Chrome OS</a:t>
                      </a:r>
                    </a:p>
                  </a:txBody>
                  <a:tcPr marL="95250" marR="95250" marT="66675" marB="66675"/>
                </a:tc>
                <a:tc>
                  <a:txBody>
                    <a:bodyPr/>
                    <a:lstStyle/>
                    <a:p>
                      <a:pPr algn="l" fontAlgn="t"/>
                      <a:r>
                        <a:rPr lang="en-US" sz="2000" dirty="0">
                          <a:effectLst/>
                        </a:rPr>
                        <a:t>91+</a:t>
                      </a:r>
                    </a:p>
                  </a:txBody>
                  <a:tcPr marL="95250" marR="95250" marT="66675" marB="66675"/>
                </a:tc>
                <a:extLst>
                  <a:ext uri="{0D108BD9-81ED-4DB2-BD59-A6C34878D82A}">
                    <a16:rowId xmlns:a16="http://schemas.microsoft.com/office/drawing/2014/main" val="3545189473"/>
                  </a:ext>
                </a:extLst>
              </a:tr>
              <a:tr h="483613">
                <a:tc>
                  <a:txBody>
                    <a:bodyPr/>
                    <a:lstStyle/>
                    <a:p>
                      <a:pPr algn="l" fontAlgn="t"/>
                      <a:r>
                        <a:rPr lang="en-US" sz="2000" dirty="0">
                          <a:effectLst/>
                        </a:rPr>
                        <a:t>iOS</a:t>
                      </a:r>
                    </a:p>
                  </a:txBody>
                  <a:tcPr marL="95250" marR="95250" marT="66675" marB="66675"/>
                </a:tc>
                <a:tc>
                  <a:txBody>
                    <a:bodyPr/>
                    <a:lstStyle/>
                    <a:p>
                      <a:pPr algn="l" fontAlgn="t"/>
                      <a:r>
                        <a:rPr lang="en-US" sz="2000" dirty="0">
                          <a:effectLst/>
                        </a:rPr>
                        <a:t>13-14.x</a:t>
                      </a:r>
                    </a:p>
                  </a:txBody>
                  <a:tcPr marL="95250" marR="95250" marT="66675" marB="66675"/>
                </a:tc>
                <a:extLst>
                  <a:ext uri="{0D108BD9-81ED-4DB2-BD59-A6C34878D82A}">
                    <a16:rowId xmlns:a16="http://schemas.microsoft.com/office/drawing/2014/main" val="220785356"/>
                  </a:ext>
                </a:extLst>
              </a:tr>
              <a:tr h="408073">
                <a:tc>
                  <a:txBody>
                    <a:bodyPr/>
                    <a:lstStyle/>
                    <a:p>
                      <a:pPr algn="l" fontAlgn="t"/>
                      <a:r>
                        <a:rPr lang="en-US" sz="2000">
                          <a:effectLst/>
                        </a:rPr>
                        <a:t>Linux</a:t>
                      </a:r>
                    </a:p>
                  </a:txBody>
                  <a:tcPr marL="95250" marR="95250" marT="66675" marB="66675"/>
                </a:tc>
                <a:tc>
                  <a:txBody>
                    <a:bodyPr/>
                    <a:lstStyle/>
                    <a:p>
                      <a:pPr algn="l" fontAlgn="t"/>
                      <a:r>
                        <a:rPr lang="en-US" sz="2000" dirty="0">
                          <a:effectLst/>
                        </a:rPr>
                        <a:t>Fedora 33 x(64-bit); Ubuntu 18.04 (64-bit)</a:t>
                      </a:r>
                    </a:p>
                  </a:txBody>
                  <a:tcPr marL="95250" marR="95250" marT="66675" marB="66675"/>
                </a:tc>
                <a:extLst>
                  <a:ext uri="{0D108BD9-81ED-4DB2-BD59-A6C34878D82A}">
                    <a16:rowId xmlns:a16="http://schemas.microsoft.com/office/drawing/2014/main" val="863910213"/>
                  </a:ext>
                </a:extLst>
              </a:tr>
              <a:tr h="947440">
                <a:tc>
                  <a:txBody>
                    <a:bodyPr/>
                    <a:lstStyle/>
                    <a:p>
                      <a:pPr algn="l" fontAlgn="t"/>
                      <a:r>
                        <a:rPr lang="en-US" sz="2000">
                          <a:effectLst/>
                        </a:rPr>
                        <a:t>OS X/macOS</a:t>
                      </a:r>
                    </a:p>
                  </a:txBody>
                  <a:tcPr marL="95250" marR="95250" marT="66675" marB="6667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a:effectLst/>
                        </a:rPr>
                        <a:t>10.14-11 </a:t>
                      </a:r>
                      <a:r>
                        <a:rPr lang="en-US" sz="1800" b="0" i="0" kern="1200" dirty="0">
                          <a:solidFill>
                            <a:schemeClr val="dk1"/>
                          </a:solidFill>
                          <a:effectLst/>
                          <a:latin typeface="+mn-lt"/>
                          <a:ea typeface="+mn-ea"/>
                          <a:cs typeface="+mn-cs"/>
                        </a:rPr>
                        <a:t>(Intel Mac); Apple silicon (ARM64)</a:t>
                      </a:r>
                      <a:r>
                        <a:rPr lang="en-US" sz="1800" b="0" i="1" kern="1200" dirty="0">
                          <a:solidFill>
                            <a:schemeClr val="dk1"/>
                          </a:solidFill>
                          <a:effectLst/>
                          <a:latin typeface="+mn-lt"/>
                          <a:ea typeface="+mn-ea"/>
                          <a:cs typeface="+mn-cs"/>
                        </a:rPr>
                        <a:t> only with TestNav 8.17 and above</a:t>
                      </a:r>
                      <a:endParaRPr lang="en-US" sz="1800" b="0" i="0" kern="1200" dirty="0">
                        <a:solidFill>
                          <a:schemeClr val="dk1"/>
                        </a:solidFill>
                        <a:effectLst/>
                        <a:latin typeface="+mn-lt"/>
                        <a:ea typeface="+mn-ea"/>
                        <a:cs typeface="+mn-cs"/>
                      </a:endParaRPr>
                    </a:p>
                    <a:p>
                      <a:pPr algn="l" fontAlgn="t"/>
                      <a:endParaRPr lang="en-US" sz="2000" dirty="0">
                        <a:effectLst/>
                      </a:endParaRPr>
                    </a:p>
                  </a:txBody>
                  <a:tcPr marL="95250" marR="95250" marT="66675" marB="66675"/>
                </a:tc>
                <a:extLst>
                  <a:ext uri="{0D108BD9-81ED-4DB2-BD59-A6C34878D82A}">
                    <a16:rowId xmlns:a16="http://schemas.microsoft.com/office/drawing/2014/main" val="1215553808"/>
                  </a:ext>
                </a:extLst>
              </a:tr>
              <a:tr h="945462">
                <a:tc>
                  <a:txBody>
                    <a:bodyPr/>
                    <a:lstStyle/>
                    <a:p>
                      <a:pPr algn="l" fontAlgn="t"/>
                      <a:r>
                        <a:rPr lang="en-US" sz="2000" dirty="0">
                          <a:effectLst/>
                        </a:rPr>
                        <a:t>Windows</a:t>
                      </a:r>
                    </a:p>
                  </a:txBody>
                  <a:tcPr marL="95250" marR="95250" marT="66675" marB="66675"/>
                </a:tc>
                <a:tc>
                  <a:txBody>
                    <a:bodyPr/>
                    <a:lstStyle/>
                    <a:p>
                      <a:pPr marL="0" algn="l" defTabSz="914400" rtl="0" eaLnBrk="1" fontAlgn="t" latinLnBrk="0" hangingPunct="1"/>
                      <a:r>
                        <a:rPr lang="en-US" sz="1800" b="0" i="0" kern="1200" dirty="0">
                          <a:solidFill>
                            <a:schemeClr val="dk1"/>
                          </a:solidFill>
                          <a:effectLst/>
                          <a:latin typeface="+mn-lt"/>
                          <a:ea typeface="+mn-ea"/>
                          <a:cs typeface="+mn-cs"/>
                        </a:rPr>
                        <a:t>10 x64 - 20H2, 21H1</a:t>
                      </a:r>
                      <a:endParaRPr lang="en-US" sz="2000" kern="1200" dirty="0">
                        <a:solidFill>
                          <a:schemeClr val="dk1"/>
                        </a:solidFill>
                        <a:effectLst/>
                        <a:latin typeface="+mn-lt"/>
                        <a:ea typeface="+mn-ea"/>
                        <a:cs typeface="+mn-cs"/>
                      </a:endParaRPr>
                    </a:p>
                  </a:txBody>
                  <a:tcPr marL="95250" marR="95250" marT="66675" marB="66675"/>
                </a:tc>
                <a:extLst>
                  <a:ext uri="{0D108BD9-81ED-4DB2-BD59-A6C34878D82A}">
                    <a16:rowId xmlns:a16="http://schemas.microsoft.com/office/drawing/2014/main" val="2600341472"/>
                  </a:ext>
                </a:extLst>
              </a:tr>
            </a:tbl>
          </a:graphicData>
        </a:graphic>
      </p:graphicFrame>
    </p:spTree>
    <p:extLst>
      <p:ext uri="{BB962C8B-B14F-4D97-AF65-F5344CB8AC3E}">
        <p14:creationId xmlns:p14="http://schemas.microsoft.com/office/powerpoint/2010/main" val="48847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600" dirty="0">
                <a:latin typeface="+mn-lt"/>
              </a:rPr>
              <a:t>TestNav Loss of Support 2021-22</a:t>
            </a:r>
            <a:endParaRPr lang="en-US" sz="3600"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32</a:t>
            </a:fld>
            <a:endParaRPr lang="en-US" dirty="0"/>
          </a:p>
        </p:txBody>
      </p:sp>
      <p:sp>
        <p:nvSpPr>
          <p:cNvPr id="3" name="Rectangle 2">
            <a:extLst>
              <a:ext uri="{FF2B5EF4-FFF2-40B4-BE49-F238E27FC236}">
                <a16:creationId xmlns:a16="http://schemas.microsoft.com/office/drawing/2014/main" id="{73D660A3-E308-41FE-9AD8-DA16A7A2C55D}"/>
              </a:ext>
            </a:extLst>
          </p:cNvPr>
          <p:cNvSpPr/>
          <p:nvPr/>
        </p:nvSpPr>
        <p:spPr>
          <a:xfrm>
            <a:off x="274319" y="1505243"/>
            <a:ext cx="8095957" cy="4816383"/>
          </a:xfrm>
          <a:prstGeom prst="rect">
            <a:avLst/>
          </a:prstGeom>
        </p:spPr>
        <p:txBody>
          <a:bodyPr wrap="square">
            <a:spAutoFit/>
          </a:bodyPr>
          <a:lstStyle/>
          <a:p>
            <a:r>
              <a:rPr lang="en-US" sz="2800" dirty="0"/>
              <a:t>Updated TestNav System to drop support for:</a:t>
            </a:r>
          </a:p>
          <a:p>
            <a:endParaRPr lang="en-US" sz="2800" dirty="0"/>
          </a:p>
          <a:p>
            <a:pPr marL="800100" lvl="1" indent="-342900">
              <a:lnSpc>
                <a:spcPct val="105000"/>
              </a:lnSpc>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macOS 10.13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5000"/>
              </a:lnSpc>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iOS 12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5000"/>
              </a:lnSpc>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Chrome 83-90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5000"/>
              </a:lnSpc>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Windows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5000"/>
              </a:lnSpc>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5000"/>
              </a:lnSpc>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8, 8.1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5000"/>
              </a:lnSpc>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 versions 1903 and older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5000"/>
              </a:lnSpc>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32-bit versions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5000"/>
              </a:lnSpc>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Linux Fedora 28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5000"/>
              </a:lnSpc>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Android 9.x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6142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49" y="0"/>
            <a:ext cx="7886700" cy="1325563"/>
          </a:xfrm>
        </p:spPr>
        <p:txBody>
          <a:bodyPr vert="horz" lIns="91440" tIns="45720" rIns="91440" bIns="45720" rtlCol="0" anchor="ctr">
            <a:normAutofit/>
          </a:bodyPr>
          <a:lstStyle/>
          <a:p>
            <a:r>
              <a:rPr lang="en-US" sz="3600" dirty="0">
                <a:latin typeface="+mn-lt"/>
              </a:rPr>
              <a:t>TestNav Components 2021-22</a:t>
            </a:r>
          </a:p>
        </p:txBody>
      </p:sp>
      <p:sp>
        <p:nvSpPr>
          <p:cNvPr id="4" name="Slide Number Placeholder 3"/>
          <p:cNvSpPr>
            <a:spLocks noGrp="1"/>
          </p:cNvSpPr>
          <p:nvPr>
            <p:ph type="sldNum" sz="quarter" idx="12"/>
          </p:nvPr>
        </p:nvSpPr>
        <p:spPr>
          <a:xfrm>
            <a:off x="150349" y="6323693"/>
            <a:ext cx="2057400" cy="365125"/>
          </a:xfrm>
          <a:prstGeom prst="rect">
            <a:avLst/>
          </a:prstGeom>
        </p:spPr>
        <p:txBody>
          <a:bodyPr vert="horz" lIns="91440" tIns="45720" rIns="91440" bIns="45720" rtlCol="0" anchor="ctr">
            <a:normAutofit/>
          </a:bodyPr>
          <a:lstStyle/>
          <a:p>
            <a:pPr>
              <a:spcAft>
                <a:spcPts val="600"/>
              </a:spcAft>
            </a:pPr>
            <a:fld id="{67726FA2-3EC9-4717-AD62-D8C823692DD3}" type="slidenum">
              <a:rPr lang="en-US" smtClean="0">
                <a:solidFill>
                  <a:schemeClr val="tx1">
                    <a:tint val="75000"/>
                  </a:schemeClr>
                </a:solidFill>
              </a:rPr>
              <a:pPr>
                <a:spcAft>
                  <a:spcPts val="600"/>
                </a:spcAft>
              </a:pPr>
              <a:t>33</a:t>
            </a:fld>
            <a:endParaRPr lang="en-US" dirty="0">
              <a:solidFill>
                <a:schemeClr val="tx1">
                  <a:tint val="75000"/>
                </a:schemeClr>
              </a:solidFill>
            </a:endParaRPr>
          </a:p>
        </p:txBody>
      </p:sp>
      <p:graphicFrame>
        <p:nvGraphicFramePr>
          <p:cNvPr id="3" name="Table 2">
            <a:extLst>
              <a:ext uri="{FF2B5EF4-FFF2-40B4-BE49-F238E27FC236}">
                <a16:creationId xmlns:a16="http://schemas.microsoft.com/office/drawing/2014/main" id="{59F6A28C-3120-436B-BA6F-3C0C9DCE5480}"/>
              </a:ext>
            </a:extLst>
          </p:cNvPr>
          <p:cNvGraphicFramePr>
            <a:graphicFrameLocks noGrp="1"/>
          </p:cNvGraphicFramePr>
          <p:nvPr>
            <p:extLst>
              <p:ext uri="{D42A27DB-BD31-4B8C-83A1-F6EECF244321}">
                <p14:modId xmlns:p14="http://schemas.microsoft.com/office/powerpoint/2010/main" val="1466079537"/>
              </p:ext>
            </p:extLst>
          </p:nvPr>
        </p:nvGraphicFramePr>
        <p:xfrm>
          <a:off x="247338" y="1325563"/>
          <a:ext cx="8581868" cy="4768743"/>
        </p:xfrm>
        <a:graphic>
          <a:graphicData uri="http://schemas.openxmlformats.org/drawingml/2006/table">
            <a:tbl>
              <a:tblPr firstRow="1" firstCol="1" bandRow="1">
                <a:tableStyleId>{5C22544A-7EE6-4342-B048-85BDC9FD1C3A}</a:tableStyleId>
              </a:tblPr>
              <a:tblGrid>
                <a:gridCol w="1944009">
                  <a:extLst>
                    <a:ext uri="{9D8B030D-6E8A-4147-A177-3AD203B41FA5}">
                      <a16:colId xmlns:a16="http://schemas.microsoft.com/office/drawing/2014/main" val="37276868"/>
                    </a:ext>
                  </a:extLst>
                </a:gridCol>
                <a:gridCol w="1474087">
                  <a:extLst>
                    <a:ext uri="{9D8B030D-6E8A-4147-A177-3AD203B41FA5}">
                      <a16:colId xmlns:a16="http://schemas.microsoft.com/office/drawing/2014/main" val="2521504393"/>
                    </a:ext>
                  </a:extLst>
                </a:gridCol>
                <a:gridCol w="1745081">
                  <a:extLst>
                    <a:ext uri="{9D8B030D-6E8A-4147-A177-3AD203B41FA5}">
                      <a16:colId xmlns:a16="http://schemas.microsoft.com/office/drawing/2014/main" val="1639580104"/>
                    </a:ext>
                  </a:extLst>
                </a:gridCol>
                <a:gridCol w="3418691">
                  <a:extLst>
                    <a:ext uri="{9D8B030D-6E8A-4147-A177-3AD203B41FA5}">
                      <a16:colId xmlns:a16="http://schemas.microsoft.com/office/drawing/2014/main" val="3647765831"/>
                    </a:ext>
                  </a:extLst>
                </a:gridCol>
              </a:tblGrid>
              <a:tr h="1121815">
                <a:tc>
                  <a:txBody>
                    <a:bodyPr/>
                    <a:lstStyle/>
                    <a:p>
                      <a:pPr marL="0" marR="0">
                        <a:spcBef>
                          <a:spcPts val="0"/>
                        </a:spcBef>
                        <a:spcAft>
                          <a:spcPts val="0"/>
                        </a:spcAft>
                      </a:pPr>
                      <a:r>
                        <a:rPr lang="en-US" sz="1800" dirty="0">
                          <a:effectLst/>
                        </a:rPr>
                        <a:t>Component</a:t>
                      </a:r>
                      <a:endParaRPr lang="en-US" sz="1800" dirty="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Current Software Version</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Next Release Date</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Installation</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456003143"/>
                  </a:ext>
                </a:extLst>
              </a:tr>
              <a:tr h="658110">
                <a:tc>
                  <a:txBody>
                    <a:bodyPr/>
                    <a:lstStyle/>
                    <a:p>
                      <a:pPr marL="0" marR="0">
                        <a:spcBef>
                          <a:spcPts val="0"/>
                        </a:spcBef>
                        <a:spcAft>
                          <a:spcPts val="0"/>
                        </a:spcAft>
                      </a:pPr>
                      <a:r>
                        <a:rPr lang="en-US" sz="1800">
                          <a:effectLst/>
                        </a:rPr>
                        <a:t>Proctor Caching</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dirty="0">
                          <a:effectLst/>
                        </a:rPr>
                        <a:t>V2020.1</a:t>
                      </a:r>
                      <a:endParaRPr lang="en-US" sz="1800" dirty="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TBD</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dirty="0">
                          <a:effectLst/>
                        </a:rPr>
                        <a:t>No updates, uninstall and reinstall current version if necessary</a:t>
                      </a:r>
                      <a:endParaRPr lang="en-US" sz="1800" dirty="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1846638475"/>
                  </a:ext>
                </a:extLst>
              </a:tr>
              <a:tr h="766050">
                <a:tc>
                  <a:txBody>
                    <a:bodyPr/>
                    <a:lstStyle/>
                    <a:p>
                      <a:pPr marL="0" marR="0">
                        <a:spcBef>
                          <a:spcPts val="0"/>
                        </a:spcBef>
                        <a:spcAft>
                          <a:spcPts val="0"/>
                        </a:spcAft>
                      </a:pPr>
                      <a:r>
                        <a:rPr lang="en-US" sz="1800">
                          <a:effectLst/>
                        </a:rPr>
                        <a:t>TestNav Server side software</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v8.17.447</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TBD</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No install required apps are automatically updated</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3304183952"/>
                  </a:ext>
                </a:extLst>
              </a:tr>
              <a:tr h="1124569">
                <a:tc>
                  <a:txBody>
                    <a:bodyPr/>
                    <a:lstStyle/>
                    <a:p>
                      <a:pPr marL="0" marR="0">
                        <a:spcBef>
                          <a:spcPts val="0"/>
                        </a:spcBef>
                        <a:spcAft>
                          <a:spcPts val="0"/>
                        </a:spcAft>
                      </a:pPr>
                      <a:r>
                        <a:rPr lang="en-US" sz="1800">
                          <a:effectLst/>
                        </a:rPr>
                        <a:t>Desktop Client App</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V1.10.2</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TBD</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The new app can be pushed out to Mac OS or Windows OS devices without the need to uninstall the old version</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3064562739"/>
                  </a:ext>
                </a:extLst>
              </a:tr>
              <a:tr h="406430">
                <a:tc>
                  <a:txBody>
                    <a:bodyPr/>
                    <a:lstStyle/>
                    <a:p>
                      <a:pPr marL="0" marR="0">
                        <a:spcBef>
                          <a:spcPts val="0"/>
                        </a:spcBef>
                        <a:spcAft>
                          <a:spcPts val="0"/>
                        </a:spcAft>
                      </a:pPr>
                      <a:r>
                        <a:rPr lang="en-US" sz="1800">
                          <a:effectLst/>
                        </a:rPr>
                        <a:t>iPad Client App</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v1.10.0</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TBD</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Auto updates are supported</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1379046574"/>
                  </a:ext>
                </a:extLst>
              </a:tr>
              <a:tr h="645994">
                <a:tc>
                  <a:txBody>
                    <a:bodyPr/>
                    <a:lstStyle/>
                    <a:p>
                      <a:pPr marL="0" marR="0">
                        <a:spcBef>
                          <a:spcPts val="0"/>
                        </a:spcBef>
                        <a:spcAft>
                          <a:spcPts val="0"/>
                        </a:spcAft>
                      </a:pPr>
                      <a:r>
                        <a:rPr lang="en-US" sz="1800">
                          <a:effectLst/>
                        </a:rPr>
                        <a:t>Chromebook Client App</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v1.10.118</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TBD</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dirty="0">
                          <a:effectLst/>
                        </a:rPr>
                        <a:t>Auto updates are supported</a:t>
                      </a:r>
                      <a:endParaRPr lang="en-US" sz="1800" dirty="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2373800495"/>
                  </a:ext>
                </a:extLst>
              </a:tr>
            </a:tbl>
          </a:graphicData>
        </a:graphic>
      </p:graphicFrame>
    </p:spTree>
    <p:extLst>
      <p:ext uri="{BB962C8B-B14F-4D97-AF65-F5344CB8AC3E}">
        <p14:creationId xmlns:p14="http://schemas.microsoft.com/office/powerpoint/2010/main" val="1256488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Autofit/>
          </a:bodyPr>
          <a:lstStyle/>
          <a:p>
            <a:r>
              <a:rPr lang="en-US" sz="3600" dirty="0">
                <a:latin typeface="+mn-lt"/>
              </a:rPr>
              <a:t>Site Readiness Activities 2021-22</a:t>
            </a:r>
            <a:endParaRPr lang="en-US" sz="3600" baseline="30000" dirty="0">
              <a:latin typeface="+mn-lt"/>
            </a:endParaRPr>
          </a:p>
        </p:txBody>
      </p:sp>
      <p:sp>
        <p:nvSpPr>
          <p:cNvPr id="3" name="Content Placeholder 2"/>
          <p:cNvSpPr>
            <a:spLocks noGrp="1"/>
          </p:cNvSpPr>
          <p:nvPr>
            <p:ph idx="1"/>
          </p:nvPr>
        </p:nvSpPr>
        <p:spPr>
          <a:xfrm>
            <a:off x="274320" y="1463040"/>
            <a:ext cx="8241030" cy="5258436"/>
          </a:xfrm>
        </p:spPr>
        <p:txBody>
          <a:bodyPr>
            <a:normAutofit/>
          </a:bodyPr>
          <a:lstStyle/>
          <a:p>
            <a:pPr marL="342900" indent="-342900">
              <a:buFont typeface="Arial" panose="020B0604020202020204" pitchFamily="34" charset="0"/>
              <a:buChar char="•"/>
            </a:pPr>
            <a:r>
              <a:rPr lang="en-US" sz="3200" dirty="0">
                <a:solidFill>
                  <a:schemeClr val="tx1"/>
                </a:solidFill>
              </a:rPr>
              <a:t>CDE recommends:</a:t>
            </a:r>
          </a:p>
          <a:p>
            <a:pPr marL="1028700" lvl="1" indent="-342900"/>
            <a:r>
              <a:rPr lang="en-US" sz="2800" dirty="0">
                <a:solidFill>
                  <a:schemeClr val="tx1"/>
                </a:solidFill>
              </a:rPr>
              <a:t>Conduct CMAS Infrastructure Trial through the </a:t>
            </a:r>
            <a:r>
              <a:rPr lang="en-US" sz="2800" dirty="0" err="1">
                <a:solidFill>
                  <a:schemeClr val="tx1"/>
                </a:solidFill>
              </a:rPr>
              <a:t>PearsonAccess</a:t>
            </a:r>
            <a:r>
              <a:rPr lang="en-US" sz="2800" baseline="30000" dirty="0" err="1">
                <a:solidFill>
                  <a:schemeClr val="tx1"/>
                </a:solidFill>
              </a:rPr>
              <a:t>next</a:t>
            </a:r>
            <a:r>
              <a:rPr lang="en-US" sz="2800" dirty="0">
                <a:solidFill>
                  <a:schemeClr val="tx1"/>
                </a:solidFill>
              </a:rPr>
              <a:t> Training Site</a:t>
            </a:r>
          </a:p>
          <a:p>
            <a:pPr marL="1028700" lvl="1" indent="-342900"/>
            <a:endParaRPr lang="en-US" sz="2400" dirty="0">
              <a:solidFill>
                <a:schemeClr val="tx1"/>
              </a:solidFill>
            </a:endParaRPr>
          </a:p>
          <a:p>
            <a:pPr marL="1485900" lvl="2" indent="-342900"/>
            <a:r>
              <a:rPr lang="en-US" sz="2400" dirty="0">
                <a:solidFill>
                  <a:schemeClr val="tx1"/>
                </a:solidFill>
              </a:rPr>
              <a:t>Provides a way to test the local online assessment environment to verify the network, proctor caching devices and student testing devices are configured correctly using CMAS items </a:t>
            </a:r>
          </a:p>
          <a:p>
            <a:pPr marL="1485900" lvl="2" indent="-342900"/>
            <a:endParaRPr lang="en-US" sz="2400" dirty="0">
              <a:solidFill>
                <a:schemeClr val="tx1"/>
              </a:solidFill>
            </a:endParaRPr>
          </a:p>
          <a:p>
            <a:pPr marL="1485900" lvl="2" indent="-342900"/>
            <a:r>
              <a:rPr lang="en-US" sz="2400" dirty="0">
                <a:solidFill>
                  <a:schemeClr val="tx1"/>
                </a:solidFill>
              </a:rPr>
              <a:t>Highly recommended for districts and schools using virtualized device solutions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34</a:t>
            </a:fld>
            <a:endParaRPr lang="en-US" dirty="0"/>
          </a:p>
        </p:txBody>
      </p:sp>
    </p:spTree>
    <p:extLst>
      <p:ext uri="{BB962C8B-B14F-4D97-AF65-F5344CB8AC3E}">
        <p14:creationId xmlns:p14="http://schemas.microsoft.com/office/powerpoint/2010/main" val="875256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Autofit/>
          </a:bodyPr>
          <a:lstStyle/>
          <a:p>
            <a:r>
              <a:rPr lang="en-US" sz="3600" dirty="0">
                <a:latin typeface="+mn-lt"/>
              </a:rPr>
              <a:t>High Level CMAS Activities for DACs</a:t>
            </a:r>
            <a:endParaRPr lang="en-US" sz="3600" baseline="30000" dirty="0">
              <a:latin typeface="+mn-lt"/>
            </a:endParaRPr>
          </a:p>
        </p:txBody>
      </p:sp>
      <p:sp>
        <p:nvSpPr>
          <p:cNvPr id="3" name="Content Placeholder 2"/>
          <p:cNvSpPr>
            <a:spLocks noGrp="1"/>
          </p:cNvSpPr>
          <p:nvPr>
            <p:ph idx="1"/>
          </p:nvPr>
        </p:nvSpPr>
        <p:spPr>
          <a:xfrm>
            <a:off x="274320" y="1371600"/>
            <a:ext cx="8241030" cy="5349876"/>
          </a:xfrm>
        </p:spPr>
        <p:txBody>
          <a:bodyPr>
            <a:normAutofit/>
          </a:bodyPr>
          <a:lstStyle/>
          <a:p>
            <a:pPr marL="342900" indent="-342900">
              <a:buFont typeface="Wingdings" panose="05000000000000000000" pitchFamily="2" charset="2"/>
              <a:buChar char="q"/>
            </a:pPr>
            <a:r>
              <a:rPr lang="en-US" sz="2000" dirty="0">
                <a:solidFill>
                  <a:schemeClr val="tx1"/>
                </a:solidFill>
              </a:rPr>
              <a:t>CDE pulls from October Count Collection in Data Pipeline</a:t>
            </a:r>
          </a:p>
          <a:p>
            <a:pPr marL="342900" indent="-342900">
              <a:buFont typeface="Wingdings" panose="05000000000000000000" pitchFamily="2" charset="2"/>
              <a:buChar char="q"/>
            </a:pPr>
            <a:r>
              <a:rPr lang="en-US" sz="2000" dirty="0">
                <a:solidFill>
                  <a:schemeClr val="tx1"/>
                </a:solidFill>
              </a:rPr>
              <a:t>CMAS and CoAlt SR/PNP updates in PearsonAccess</a:t>
            </a:r>
            <a:r>
              <a:rPr lang="en-US" sz="2000" baseline="30000" dirty="0">
                <a:solidFill>
                  <a:schemeClr val="tx1"/>
                </a:solidFill>
              </a:rPr>
              <a:t>next</a:t>
            </a:r>
            <a:r>
              <a:rPr lang="en-US" sz="2000" dirty="0">
                <a:solidFill>
                  <a:schemeClr val="tx1"/>
                </a:solidFill>
              </a:rPr>
              <a:t> (January 10-28</a:t>
            </a:r>
            <a:r>
              <a:rPr lang="en-US" sz="2000" dirty="0"/>
              <a:t>)</a:t>
            </a:r>
          </a:p>
          <a:p>
            <a:pPr marL="1028700" lvl="1" indent="-342900">
              <a:buFont typeface="Wingdings" panose="05000000000000000000" pitchFamily="2" charset="2"/>
              <a:buChar char="q"/>
            </a:pPr>
            <a:r>
              <a:rPr lang="en-US" dirty="0">
                <a:solidFill>
                  <a:schemeClr val="tx1"/>
                </a:solidFill>
              </a:rPr>
              <a:t>Confirm/assign paper-based materials including accommodations</a:t>
            </a:r>
          </a:p>
          <a:p>
            <a:pPr marL="342900" indent="-342900">
              <a:buFont typeface="Wingdings" panose="05000000000000000000" pitchFamily="2" charset="2"/>
              <a:buChar char="q"/>
            </a:pPr>
            <a:r>
              <a:rPr lang="en-US" sz="2000" dirty="0">
                <a:solidFill>
                  <a:schemeClr val="tx1"/>
                </a:solidFill>
              </a:rPr>
              <a:t>Create/update user accounts in </a:t>
            </a:r>
            <a:r>
              <a:rPr lang="en-US" sz="2000" dirty="0" err="1"/>
              <a:t>PearsonAccess</a:t>
            </a:r>
            <a:r>
              <a:rPr lang="en-US" sz="2000" baseline="30000" dirty="0" err="1"/>
              <a:t>next</a:t>
            </a:r>
            <a:r>
              <a:rPr lang="en-US" sz="2000" baseline="30000" dirty="0"/>
              <a:t> </a:t>
            </a:r>
          </a:p>
          <a:p>
            <a:pPr marL="342900" indent="-342900">
              <a:buFont typeface="Wingdings" panose="05000000000000000000" pitchFamily="2" charset="2"/>
              <a:buChar char="q"/>
            </a:pPr>
            <a:r>
              <a:rPr lang="en-US" sz="2000" dirty="0">
                <a:solidFill>
                  <a:schemeClr val="tx1"/>
                </a:solidFill>
              </a:rPr>
              <a:t>Train SACs and Test Administrators</a:t>
            </a:r>
          </a:p>
          <a:p>
            <a:pPr marL="342900" indent="-342900">
              <a:buFont typeface="Wingdings" panose="05000000000000000000" pitchFamily="2" charset="2"/>
              <a:buChar char="q"/>
            </a:pPr>
            <a:r>
              <a:rPr lang="en-US" sz="2000" dirty="0">
                <a:solidFill>
                  <a:schemeClr val="tx1"/>
                </a:solidFill>
              </a:rPr>
              <a:t>Create test sessions for online assessments in </a:t>
            </a:r>
            <a:r>
              <a:rPr lang="en-US" sz="2000" dirty="0" err="1"/>
              <a:t>PearsonAccess</a:t>
            </a:r>
            <a:r>
              <a:rPr lang="en-US" sz="2000" baseline="30000" dirty="0" err="1"/>
              <a:t>next</a:t>
            </a:r>
            <a:endParaRPr lang="en-US" sz="2000" dirty="0">
              <a:solidFill>
                <a:schemeClr val="tx1"/>
              </a:solidFill>
            </a:endParaRPr>
          </a:p>
          <a:p>
            <a:pPr marL="342900" indent="-342900">
              <a:buFont typeface="Wingdings" panose="05000000000000000000" pitchFamily="2" charset="2"/>
              <a:buChar char="q"/>
            </a:pPr>
            <a:r>
              <a:rPr lang="en-US" sz="2000" dirty="0">
                <a:solidFill>
                  <a:schemeClr val="tx1"/>
                </a:solidFill>
              </a:rPr>
              <a:t>Verify proper form assignment (including form-dependent accommodations and accessibility features) in </a:t>
            </a:r>
            <a:r>
              <a:rPr lang="en-US" sz="2000" dirty="0" err="1"/>
              <a:t>PearsonAccess</a:t>
            </a:r>
            <a:r>
              <a:rPr lang="en-US" sz="2000" baseline="30000" dirty="0" err="1"/>
              <a:t>next</a:t>
            </a:r>
            <a:endParaRPr lang="en-US" sz="2000" dirty="0">
              <a:solidFill>
                <a:schemeClr val="tx1"/>
              </a:solidFill>
            </a:endParaRPr>
          </a:p>
          <a:p>
            <a:pPr marL="342900" indent="-342900">
              <a:buFont typeface="Wingdings" panose="05000000000000000000" pitchFamily="2" charset="2"/>
              <a:buChar char="q"/>
            </a:pPr>
            <a:r>
              <a:rPr lang="en-US" sz="2000" dirty="0">
                <a:solidFill>
                  <a:schemeClr val="tx1"/>
                </a:solidFill>
              </a:rPr>
              <a:t>Distribute/collect manuals and materials</a:t>
            </a:r>
          </a:p>
          <a:p>
            <a:pPr marL="342900" indent="-342900">
              <a:buFont typeface="Wingdings" panose="05000000000000000000" pitchFamily="2" charset="2"/>
              <a:buChar char="q"/>
            </a:pPr>
            <a:r>
              <a:rPr lang="en-US" sz="2000" dirty="0">
                <a:solidFill>
                  <a:schemeClr val="tx1"/>
                </a:solidFill>
              </a:rPr>
              <a:t>Administer assessments</a:t>
            </a:r>
          </a:p>
          <a:p>
            <a:pPr marL="342900" indent="-342900">
              <a:buFont typeface="Wingdings" panose="05000000000000000000" pitchFamily="2" charset="2"/>
              <a:buChar char="q"/>
            </a:pPr>
            <a:r>
              <a:rPr lang="en-US" sz="2000" dirty="0">
                <a:solidFill>
                  <a:schemeClr val="tx1"/>
                </a:solidFill>
              </a:rPr>
              <a:t>Ship materials back to Pearson</a:t>
            </a:r>
          </a:p>
          <a:p>
            <a:pPr marL="1028700" lvl="1" indent="-342900">
              <a:buFont typeface="Wingdings" panose="05000000000000000000" pitchFamily="2" charset="2"/>
              <a:buChar char="q"/>
            </a:pPr>
            <a:r>
              <a:rPr lang="en-US" dirty="0"/>
              <a:t>Scorable secure materials must be shipped by May 4</a:t>
            </a:r>
            <a:endParaRPr lang="en-US" dirty="0">
              <a:solidFill>
                <a:srgbClr val="FF0000"/>
              </a:solidFill>
            </a:endParaRPr>
          </a:p>
          <a:p>
            <a:pPr marL="1028700" lvl="1" indent="-342900">
              <a:buFont typeface="Wingdings" panose="05000000000000000000" pitchFamily="2" charset="2"/>
              <a:buChar char="q"/>
            </a:pPr>
            <a:r>
              <a:rPr lang="en-US" dirty="0">
                <a:solidFill>
                  <a:schemeClr val="tx1"/>
                </a:solidFill>
              </a:rPr>
              <a:t>Non-scorable secure materials shipped by </a:t>
            </a:r>
            <a:r>
              <a:rPr lang="en-US" dirty="0"/>
              <a:t>May 6</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35</a:t>
            </a:fld>
            <a:endParaRPr lang="en-US" dirty="0"/>
          </a:p>
        </p:txBody>
      </p:sp>
    </p:spTree>
    <p:extLst>
      <p:ext uri="{BB962C8B-B14F-4D97-AF65-F5344CB8AC3E}">
        <p14:creationId xmlns:p14="http://schemas.microsoft.com/office/powerpoint/2010/main" val="2248373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379452" cy="756418"/>
          </a:xfrm>
        </p:spPr>
        <p:txBody>
          <a:bodyPr anchor="ctr">
            <a:noAutofit/>
          </a:bodyPr>
          <a:lstStyle/>
          <a:p>
            <a:r>
              <a:rPr lang="en-US" sz="2800" dirty="0">
                <a:latin typeface="+mn-lt"/>
              </a:rPr>
              <a:t>CMAS Training and Office Hours</a:t>
            </a:r>
            <a:br>
              <a:rPr lang="en-US" sz="2800" dirty="0">
                <a:latin typeface="+mn-lt"/>
              </a:rPr>
            </a:br>
            <a:r>
              <a:rPr lang="en-US" sz="2800" dirty="0">
                <a:latin typeface="+mn-lt"/>
              </a:rPr>
              <a:t>(dates are subject to change)</a:t>
            </a:r>
            <a:endParaRPr lang="en-US" sz="2800"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36</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735666545"/>
              </p:ext>
            </p:extLst>
          </p:nvPr>
        </p:nvGraphicFramePr>
        <p:xfrm>
          <a:off x="381000" y="1548782"/>
          <a:ext cx="8243645" cy="4474575"/>
        </p:xfrm>
        <a:graphic>
          <a:graphicData uri="http://schemas.openxmlformats.org/drawingml/2006/table">
            <a:tbl>
              <a:tblPr firstRow="1" bandRow="1">
                <a:tableStyleId>{5C22544A-7EE6-4342-B048-85BDC9FD1C3A}</a:tableStyleId>
              </a:tblPr>
              <a:tblGrid>
                <a:gridCol w="2601482">
                  <a:extLst>
                    <a:ext uri="{9D8B030D-6E8A-4147-A177-3AD203B41FA5}">
                      <a16:colId xmlns:a16="http://schemas.microsoft.com/office/drawing/2014/main" val="20000"/>
                    </a:ext>
                  </a:extLst>
                </a:gridCol>
                <a:gridCol w="5642163">
                  <a:extLst>
                    <a:ext uri="{9D8B030D-6E8A-4147-A177-3AD203B41FA5}">
                      <a16:colId xmlns:a16="http://schemas.microsoft.com/office/drawing/2014/main" val="20001"/>
                    </a:ext>
                  </a:extLst>
                </a:gridCol>
              </a:tblGrid>
              <a:tr h="495824">
                <a:tc>
                  <a:txBody>
                    <a:bodyPr/>
                    <a:lstStyle/>
                    <a:p>
                      <a:pPr marL="0" marR="0" algn="ctr">
                        <a:spcBef>
                          <a:spcPts val="0"/>
                        </a:spcBef>
                        <a:spcAft>
                          <a:spcPts val="0"/>
                        </a:spcAft>
                      </a:pPr>
                      <a:r>
                        <a:rPr lang="en-US" sz="2000" dirty="0">
                          <a:effectLst/>
                        </a:rPr>
                        <a:t>Training Resource</a:t>
                      </a:r>
                      <a:endParaRPr lang="en-US" sz="2000" dirty="0">
                        <a:effectLst/>
                        <a:latin typeface="+mn-lt"/>
                        <a:ea typeface="Calibri"/>
                        <a:cs typeface="Times New Roman"/>
                      </a:endParaRPr>
                    </a:p>
                  </a:txBody>
                  <a:tcPr marL="68580" marR="68580" marT="0" marB="0" anchor="ctr"/>
                </a:tc>
                <a:tc>
                  <a:txBody>
                    <a:bodyPr/>
                    <a:lstStyle/>
                    <a:p>
                      <a:pPr marL="0" marR="0" algn="ctr">
                        <a:spcBef>
                          <a:spcPts val="0"/>
                        </a:spcBef>
                        <a:spcAft>
                          <a:spcPts val="0"/>
                        </a:spcAft>
                      </a:pPr>
                      <a:r>
                        <a:rPr lang="en-US" sz="2000" dirty="0">
                          <a:effectLst/>
                        </a:rPr>
                        <a:t>Date and Location</a:t>
                      </a:r>
                      <a:endParaRPr lang="en-US"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1693914">
                <a:tc>
                  <a:txBody>
                    <a:bodyPr/>
                    <a:lstStyle/>
                    <a:p>
                      <a:pPr marL="0" marR="0" algn="ctr">
                        <a:spcBef>
                          <a:spcPts val="0"/>
                        </a:spcBef>
                        <a:spcAft>
                          <a:spcPts val="0"/>
                        </a:spcAft>
                      </a:pPr>
                      <a:r>
                        <a:rPr lang="en-US" sz="1800" baseline="0" dirty="0">
                          <a:effectLst/>
                        </a:rPr>
                        <a:t>Online Office Hours</a:t>
                      </a:r>
                    </a:p>
                    <a:p>
                      <a:pPr marL="0" marR="0" algn="ctr">
                        <a:spcBef>
                          <a:spcPts val="0"/>
                        </a:spcBef>
                        <a:spcAft>
                          <a:spcPts val="0"/>
                        </a:spcAft>
                      </a:pPr>
                      <a:r>
                        <a:rPr lang="en-US" sz="1800" b="0" baseline="0" dirty="0">
                          <a:solidFill>
                            <a:srgbClr val="000000"/>
                          </a:solidFill>
                          <a:effectLst/>
                          <a:latin typeface="Calibri"/>
                          <a:ea typeface="Calibri"/>
                          <a:cs typeface="Times New Roman"/>
                        </a:rPr>
                        <a:t>Thursdays 3:00 – 4:00</a:t>
                      </a:r>
                      <a:endParaRPr lang="en-US" sz="1800" b="0" dirty="0">
                        <a:solidFill>
                          <a:srgbClr val="000000"/>
                        </a:solidFill>
                        <a:effectLst/>
                        <a:latin typeface="Calibri"/>
                        <a:ea typeface="Calibri"/>
                        <a:cs typeface="Times New Roman"/>
                      </a:endParaRPr>
                    </a:p>
                  </a:txBody>
                  <a:tcPr marL="68580" marR="68580" marT="0" marB="0" anchor="ct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December 9</a:t>
                      </a: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January 13 and 27</a:t>
                      </a: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February 10 and 24</a:t>
                      </a: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Weekly beginning March 10</a:t>
                      </a:r>
                    </a:p>
                  </a:txBody>
                  <a:tcPr marL="68580" marR="68580" marT="0" marB="0" anchor="ctr"/>
                </a:tc>
                <a:extLst>
                  <a:ext uri="{0D108BD9-81ED-4DB2-BD59-A6C34878D82A}">
                    <a16:rowId xmlns:a16="http://schemas.microsoft.com/office/drawing/2014/main" val="10001"/>
                  </a:ext>
                </a:extLst>
              </a:tr>
              <a:tr h="2284837">
                <a:tc>
                  <a:txBody>
                    <a:bodyPr/>
                    <a:lstStyle/>
                    <a:p>
                      <a:pPr marL="0" marR="0" algn="ctr">
                        <a:spcBef>
                          <a:spcPts val="0"/>
                        </a:spcBef>
                        <a:spcAft>
                          <a:spcPts val="0"/>
                        </a:spcAft>
                      </a:pPr>
                      <a:r>
                        <a:rPr lang="en-US" sz="1800" baseline="0" dirty="0">
                          <a:effectLst/>
                        </a:rPr>
                        <a:t>DAC Administration Training</a:t>
                      </a:r>
                      <a:endParaRPr lang="en-US" sz="1800" b="0" dirty="0">
                        <a:solidFill>
                          <a:srgbClr val="000000"/>
                        </a:solidFill>
                        <a:effectLst/>
                        <a:latin typeface="Calibri"/>
                        <a:ea typeface="Calibri"/>
                        <a:cs typeface="Times New Roman"/>
                      </a:endParaRPr>
                    </a:p>
                  </a:txBody>
                  <a:tcPr marL="68580" marR="68580" marT="0" marB="0" anchor="ctr"/>
                </a:tc>
                <a:tc>
                  <a:txBody>
                    <a:bodyPr/>
                    <a:lstStyle/>
                    <a:p>
                      <a:pPr marL="114300" marR="0" indent="0">
                        <a:spcBef>
                          <a:spcPts val="0"/>
                        </a:spcBef>
                        <a:spcAft>
                          <a:spcPts val="0"/>
                        </a:spcAft>
                      </a:pPr>
                      <a:r>
                        <a:rPr lang="en-US" sz="1800" dirty="0">
                          <a:solidFill>
                            <a:schemeClr val="tx1"/>
                          </a:solidFill>
                          <a:effectLst/>
                        </a:rPr>
                        <a:t>November (virtual)</a:t>
                      </a:r>
                      <a:endParaRPr lang="en-US" sz="1800" baseline="0" dirty="0">
                        <a:solidFill>
                          <a:schemeClr val="tx1"/>
                        </a:solidFill>
                        <a:effectLst/>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57475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3D26-A8AF-4709-8224-CA757E92276E}"/>
              </a:ext>
            </a:extLst>
          </p:cNvPr>
          <p:cNvSpPr>
            <a:spLocks noGrp="1"/>
          </p:cNvSpPr>
          <p:nvPr>
            <p:ph type="ctrTitle"/>
          </p:nvPr>
        </p:nvSpPr>
        <p:spPr/>
        <p:txBody>
          <a:bodyPr>
            <a:normAutofit/>
          </a:bodyPr>
          <a:lstStyle/>
          <a:p>
            <a:r>
              <a:rPr lang="en-US" sz="4800" dirty="0">
                <a:latin typeface="+mn-lt"/>
              </a:rPr>
              <a:t>CMAS Accommodations</a:t>
            </a:r>
          </a:p>
        </p:txBody>
      </p:sp>
      <p:sp>
        <p:nvSpPr>
          <p:cNvPr id="3" name="Slide Number Placeholder 2">
            <a:extLst>
              <a:ext uri="{FF2B5EF4-FFF2-40B4-BE49-F238E27FC236}">
                <a16:creationId xmlns:a16="http://schemas.microsoft.com/office/drawing/2014/main" id="{EECF2A25-AAB7-4AEA-BF93-9128D7FAC7F1}"/>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1439464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CMAS Accommodations</a:t>
            </a:r>
          </a:p>
        </p:txBody>
      </p:sp>
      <p:sp>
        <p:nvSpPr>
          <p:cNvPr id="3" name="Content Placeholder 2"/>
          <p:cNvSpPr>
            <a:spLocks noGrp="1"/>
          </p:cNvSpPr>
          <p:nvPr>
            <p:ph idx="1"/>
          </p:nvPr>
        </p:nvSpPr>
        <p:spPr>
          <a:xfrm>
            <a:off x="274320" y="1280477"/>
            <a:ext cx="8187690" cy="5258436"/>
          </a:xfrm>
        </p:spPr>
        <p:txBody>
          <a:bodyPr>
            <a:normAutofit lnSpcReduction="10000"/>
          </a:bodyPr>
          <a:lstStyle/>
          <a:p>
            <a:pPr marL="342900" indent="-342900">
              <a:buFont typeface="Arial" panose="020B0604020202020204" pitchFamily="34" charset="0"/>
              <a:buChar char="•"/>
            </a:pPr>
            <a:r>
              <a:rPr lang="en-US" dirty="0">
                <a:solidFill>
                  <a:schemeClr val="tx1"/>
                </a:solidFill>
              </a:rPr>
              <a:t>Refer to the </a:t>
            </a:r>
            <a:r>
              <a:rPr lang="en-US" i="1" dirty="0">
                <a:solidFill>
                  <a:schemeClr val="tx1"/>
                </a:solidFill>
              </a:rPr>
              <a:t>CMAS and CoAlt Procedures Manual </a:t>
            </a:r>
            <a:r>
              <a:rPr lang="en-US" dirty="0">
                <a:solidFill>
                  <a:schemeClr val="tx1"/>
                </a:solidFill>
              </a:rPr>
              <a:t>(Section 6.0) for all accommodations information</a:t>
            </a:r>
          </a:p>
          <a:p>
            <a:pPr marL="342900" indent="-342900">
              <a:buFont typeface="Arial" panose="020B0604020202020204" pitchFamily="34" charset="0"/>
              <a:buChar char="•"/>
            </a:pPr>
            <a:r>
              <a:rPr lang="en-US" dirty="0">
                <a:solidFill>
                  <a:schemeClr val="tx1"/>
                </a:solidFill>
              </a:rPr>
              <a:t>Assessment Accommodations Webinar (to be confirmed)</a:t>
            </a:r>
          </a:p>
          <a:p>
            <a:pPr marL="1028700" lvl="1" indent="-342900"/>
            <a:r>
              <a:rPr lang="en-US" b="1" dirty="0"/>
              <a:t>Tuesday, September 21</a:t>
            </a:r>
            <a:r>
              <a:rPr lang="en-US" b="1" baseline="30000" dirty="0"/>
              <a:t>st</a:t>
            </a:r>
            <a:r>
              <a:rPr lang="en-US" dirty="0"/>
              <a:t> from 10:00-12:00</a:t>
            </a:r>
          </a:p>
          <a:p>
            <a:pPr marL="1028700" lvl="1" indent="-342900"/>
            <a:r>
              <a:rPr lang="en-US" b="1" dirty="0"/>
              <a:t>Wednesday, September 22</a:t>
            </a:r>
            <a:r>
              <a:rPr lang="en-US" b="1" baseline="30000" dirty="0"/>
              <a:t>nd</a:t>
            </a:r>
            <a:r>
              <a:rPr lang="en-US" b="1" dirty="0"/>
              <a:t> </a:t>
            </a:r>
            <a:r>
              <a:rPr lang="en-US" dirty="0"/>
              <a:t>from 2:00-4:00</a:t>
            </a:r>
          </a:p>
          <a:p>
            <a:pPr marL="1028700" lvl="1" indent="-342900"/>
            <a:r>
              <a:rPr lang="en-US" dirty="0"/>
              <a:t>Webinar recording and FAQ will be posted on Accommodations Training webpage at the end of September</a:t>
            </a:r>
          </a:p>
          <a:p>
            <a:pPr marL="342900" indent="-342900">
              <a:buFont typeface="Arial" panose="020B0604020202020204" pitchFamily="34" charset="0"/>
              <a:buChar char="•"/>
            </a:pPr>
            <a:r>
              <a:rPr lang="en-US" dirty="0">
                <a:solidFill>
                  <a:schemeClr val="tx1"/>
                </a:solidFill>
              </a:rPr>
              <a:t>Updated Accommodations Crosswalk available on CDE Assessment webpage in </a:t>
            </a:r>
            <a:r>
              <a:rPr lang="en-US" u="sng" dirty="0">
                <a:solidFill>
                  <a:schemeClr val="tx1"/>
                </a:solidFill>
              </a:rPr>
              <a:t>September</a:t>
            </a:r>
          </a:p>
          <a:p>
            <a:pPr marL="342900" indent="-342900">
              <a:buFont typeface="Arial" panose="020B0604020202020204" pitchFamily="34" charset="0"/>
              <a:buChar char="•"/>
            </a:pPr>
            <a:r>
              <a:rPr lang="en-US" dirty="0"/>
              <a:t>Students registered for CMAS braille last year will be registered for braille in the initial file upload into </a:t>
            </a:r>
            <a:r>
              <a:rPr lang="en-US" dirty="0" err="1"/>
              <a:t>PearsonAccess</a:t>
            </a:r>
            <a:r>
              <a:rPr lang="en-US" baseline="30000" dirty="0" err="1"/>
              <a:t>next</a:t>
            </a:r>
            <a:r>
              <a:rPr lang="en-US" dirty="0"/>
              <a:t> </a:t>
            </a:r>
          </a:p>
          <a:p>
            <a:pPr marL="1028700" lvl="1" indent="-342900"/>
            <a:r>
              <a:rPr lang="en-US" dirty="0"/>
              <a:t>Confirm braille assignments</a:t>
            </a:r>
          </a:p>
          <a:p>
            <a:pPr marL="1028700" lvl="1" indent="-342900"/>
            <a:r>
              <a:rPr lang="en-US" dirty="0"/>
              <a:t>Districts need to identify and register all 3</a:t>
            </a:r>
            <a:r>
              <a:rPr lang="en-US" baseline="30000" dirty="0"/>
              <a:t>rd</a:t>
            </a:r>
            <a:r>
              <a:rPr lang="en-US" dirty="0"/>
              <a:t> graders and any new or additional students needing braille</a:t>
            </a:r>
          </a:p>
          <a:p>
            <a:pPr marL="1028700" lvl="1" indent="-342900"/>
            <a:r>
              <a:rPr lang="en-US" dirty="0"/>
              <a:t>Districts may need to pay special attention to students who were not identified or did not test last year due to special circumstances</a:t>
            </a:r>
          </a:p>
          <a:p>
            <a:pPr marL="342900" indent="-342900">
              <a:buFont typeface="Arial" panose="020B0604020202020204" pitchFamily="34" charset="0"/>
              <a:buChar char="•"/>
            </a:pP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38</a:t>
            </a:fld>
            <a:endParaRPr lang="en-US" dirty="0"/>
          </a:p>
        </p:txBody>
      </p:sp>
    </p:spTree>
    <p:extLst>
      <p:ext uri="{BB962C8B-B14F-4D97-AF65-F5344CB8AC3E}">
        <p14:creationId xmlns:p14="http://schemas.microsoft.com/office/powerpoint/2010/main" val="12698098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495395" cy="756418"/>
          </a:xfrm>
        </p:spPr>
        <p:txBody>
          <a:bodyPr anchor="ctr">
            <a:noAutofit/>
          </a:bodyPr>
          <a:lstStyle/>
          <a:p>
            <a:r>
              <a:rPr lang="en-US" sz="3600" dirty="0">
                <a:latin typeface="+mn-lt"/>
              </a:rPr>
              <a:t>Unique Accommodation Requests (UARs)</a:t>
            </a:r>
          </a:p>
        </p:txBody>
      </p:sp>
      <p:sp>
        <p:nvSpPr>
          <p:cNvPr id="3" name="Content Placeholder 2"/>
          <p:cNvSpPr>
            <a:spLocks noGrp="1"/>
          </p:cNvSpPr>
          <p:nvPr>
            <p:ph idx="1"/>
          </p:nvPr>
        </p:nvSpPr>
        <p:spPr>
          <a:xfrm>
            <a:off x="274320" y="1514007"/>
            <a:ext cx="8241030" cy="5207468"/>
          </a:xfrm>
        </p:spPr>
        <p:txBody>
          <a:bodyPr>
            <a:normAutofit lnSpcReduction="10000"/>
          </a:bodyPr>
          <a:lstStyle/>
          <a:p>
            <a:pPr marL="342900" indent="-342900">
              <a:buFont typeface="Arial" panose="020B0604020202020204" pitchFamily="34" charset="0"/>
              <a:buChar char="•"/>
            </a:pPr>
            <a:r>
              <a:rPr lang="en-US" sz="2000" dirty="0">
                <a:solidFill>
                  <a:schemeClr val="tx1"/>
                </a:solidFill>
              </a:rPr>
              <a:t>A </a:t>
            </a:r>
            <a:r>
              <a:rPr lang="en-US" sz="2000" u="sng" dirty="0">
                <a:solidFill>
                  <a:schemeClr val="tx1"/>
                </a:solidFill>
              </a:rPr>
              <a:t>very limited number</a:t>
            </a:r>
            <a:r>
              <a:rPr lang="en-US" sz="2000" dirty="0">
                <a:solidFill>
                  <a:schemeClr val="tx1"/>
                </a:solidFill>
              </a:rPr>
              <a:t> of students who meet specific criteria may qualify for unique accommodations </a:t>
            </a:r>
          </a:p>
          <a:p>
            <a:pPr marL="1028700" lvl="1" indent="-342900"/>
            <a:r>
              <a:rPr lang="en-US" sz="1800" dirty="0"/>
              <a:t>The requested UAR must be listed on the IEP and tied to an instructional goal</a:t>
            </a:r>
          </a:p>
          <a:p>
            <a:pPr marL="1028700" lvl="1" indent="-342900"/>
            <a:r>
              <a:rPr lang="en-US" sz="1800" dirty="0"/>
              <a:t>These accommodations might impact the construct being measured. For that reason, additional documentation is required. </a:t>
            </a:r>
          </a:p>
          <a:p>
            <a:pPr marL="347663" lvl="1" indent="-342900"/>
            <a:r>
              <a:rPr lang="en-US" dirty="0"/>
              <a:t>ACCESS UARs are due to CDE by </a:t>
            </a:r>
            <a:r>
              <a:rPr lang="en-US" b="1" dirty="0">
                <a:solidFill>
                  <a:srgbClr val="488BC9"/>
                </a:solidFill>
              </a:rPr>
              <a:t>December 1</a:t>
            </a:r>
            <a:r>
              <a:rPr lang="en-US" b="1" baseline="30000" dirty="0">
                <a:solidFill>
                  <a:srgbClr val="488BC9"/>
                </a:solidFill>
              </a:rPr>
              <a:t>st</a:t>
            </a:r>
            <a:r>
              <a:rPr lang="en-US" b="1" dirty="0">
                <a:solidFill>
                  <a:srgbClr val="FF0000"/>
                </a:solidFill>
              </a:rPr>
              <a:t> </a:t>
            </a:r>
            <a:r>
              <a:rPr lang="en-US" dirty="0"/>
              <a:t>for enrolled students with IEPs/504s</a:t>
            </a:r>
          </a:p>
          <a:p>
            <a:pPr marL="347663" lvl="1" indent="-342900"/>
            <a:r>
              <a:rPr lang="en-US" dirty="0"/>
              <a:t>CMAS UARs are due to CDE by </a:t>
            </a:r>
            <a:r>
              <a:rPr lang="en-US" b="1" dirty="0">
                <a:solidFill>
                  <a:srgbClr val="488BC9"/>
                </a:solidFill>
              </a:rPr>
              <a:t>December 15</a:t>
            </a:r>
            <a:r>
              <a:rPr lang="en-US" b="1" baseline="30000" dirty="0">
                <a:solidFill>
                  <a:srgbClr val="488BC9"/>
                </a:solidFill>
              </a:rPr>
              <a:t>th</a:t>
            </a:r>
            <a:r>
              <a:rPr lang="en-US" b="1" dirty="0">
                <a:solidFill>
                  <a:srgbClr val="FF0000"/>
                </a:solidFill>
              </a:rPr>
              <a:t> </a:t>
            </a:r>
            <a:r>
              <a:rPr lang="en-US" dirty="0"/>
              <a:t>for enrolled students with IEPs/504s</a:t>
            </a:r>
          </a:p>
          <a:p>
            <a:pPr marL="1025525" lvl="2" indent="-342900"/>
            <a:r>
              <a:rPr lang="en-US" dirty="0"/>
              <a:t>UARs for students who arrive in the district after January or are newly placed on IEPs/504s are due by </a:t>
            </a:r>
            <a:r>
              <a:rPr lang="en-US" b="1" dirty="0">
                <a:solidFill>
                  <a:srgbClr val="488BC9"/>
                </a:solidFill>
              </a:rPr>
              <a:t>March 15</a:t>
            </a:r>
            <a:r>
              <a:rPr lang="en-US" b="1" baseline="30000" dirty="0">
                <a:solidFill>
                  <a:srgbClr val="488BC9"/>
                </a:solidFill>
              </a:rPr>
              <a:t>th</a:t>
            </a:r>
          </a:p>
          <a:p>
            <a:pPr marL="1025525" lvl="2" indent="-342900"/>
            <a:endParaRPr lang="en-US" b="1" baseline="30000" dirty="0">
              <a:solidFill>
                <a:srgbClr val="488BC9"/>
              </a:solidFill>
            </a:endParaRPr>
          </a:p>
          <a:p>
            <a:pPr marL="1025525" lvl="2" indent="-342900"/>
            <a:endParaRPr lang="en-US" b="1" baseline="30000" dirty="0">
              <a:solidFill>
                <a:srgbClr val="488BC9"/>
              </a:solidFill>
            </a:endParaRPr>
          </a:p>
          <a:p>
            <a:pPr marL="1025525" lvl="2" indent="-342900"/>
            <a:endParaRPr lang="en-US" b="1" baseline="30000" dirty="0">
              <a:solidFill>
                <a:srgbClr val="488BC9"/>
              </a:solidFill>
            </a:endParaRPr>
          </a:p>
          <a:p>
            <a:pPr marL="1025525" lvl="2" indent="-342900"/>
            <a:endParaRPr lang="en-US" sz="1100" b="1" baseline="30000" dirty="0">
              <a:solidFill>
                <a:srgbClr val="488BC9"/>
              </a:solidFill>
            </a:endParaRPr>
          </a:p>
          <a:p>
            <a:pPr marL="342900" indent="-342900"/>
            <a:r>
              <a:rPr lang="en-US" sz="2000" dirty="0"/>
              <a:t>Accommodations requiring CDE approval:</a:t>
            </a:r>
          </a:p>
          <a:p>
            <a:pPr marL="1028700" lvl="1" indent="-342900"/>
            <a:r>
              <a:rPr lang="en-US" sz="1800" dirty="0"/>
              <a:t>Scribe Accommodation for ACCESS Writing Domain</a:t>
            </a:r>
          </a:p>
          <a:p>
            <a:pPr marL="1028700" lvl="1" indent="-342900"/>
            <a:r>
              <a:rPr lang="en-US" sz="1800" dirty="0"/>
              <a:t>Scribe Accommodation for ELA/CSLA constructed responses (CMAS)</a:t>
            </a:r>
          </a:p>
          <a:p>
            <a:pPr marL="1028700" lvl="1" indent="-342900"/>
            <a:r>
              <a:rPr lang="en-US" sz="1800" dirty="0"/>
              <a:t>Calculator on non-calculator sections </a:t>
            </a:r>
            <a:r>
              <a:rPr lang="en-US" sz="1800"/>
              <a:t>of math (CMAS)</a:t>
            </a:r>
            <a:endParaRPr lang="en-US" sz="1800" dirty="0"/>
          </a:p>
          <a:p>
            <a:pPr marL="1028700" lvl="1" indent="-342900"/>
            <a:endParaRPr lang="en-US" sz="1800" dirty="0"/>
          </a:p>
          <a:p>
            <a:pPr marL="1028700" lvl="1"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39</a:t>
            </a:fld>
            <a:endParaRPr lang="en-US" dirty="0"/>
          </a:p>
        </p:txBody>
      </p:sp>
      <p:sp>
        <p:nvSpPr>
          <p:cNvPr id="5" name="TextBox 4"/>
          <p:cNvSpPr txBox="1"/>
          <p:nvPr/>
        </p:nvSpPr>
        <p:spPr>
          <a:xfrm>
            <a:off x="5276580" y="4325816"/>
            <a:ext cx="3134267" cy="1200329"/>
          </a:xfrm>
          <a:prstGeom prst="rect">
            <a:avLst/>
          </a:prstGeom>
          <a:solidFill>
            <a:schemeClr val="accent4"/>
          </a:solidFill>
        </p:spPr>
        <p:txBody>
          <a:bodyPr wrap="square" rtlCol="0">
            <a:spAutoFit/>
          </a:bodyPr>
          <a:lstStyle/>
          <a:p>
            <a:pPr algn="ctr"/>
            <a:r>
              <a:rPr lang="en-US" dirty="0"/>
              <a:t>Use of unique accommodations without CDE approval may result in invalidation or score suppression</a:t>
            </a:r>
          </a:p>
        </p:txBody>
      </p:sp>
    </p:spTree>
    <p:extLst>
      <p:ext uri="{BB962C8B-B14F-4D97-AF65-F5344CB8AC3E}">
        <p14:creationId xmlns:p14="http://schemas.microsoft.com/office/powerpoint/2010/main" val="139536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p:txBody>
          <a:bodyPr>
            <a:normAutofit/>
          </a:bodyPr>
          <a:lstStyle/>
          <a:p>
            <a:r>
              <a:rPr lang="en-US" sz="4800" dirty="0">
                <a:latin typeface="+mn-lt"/>
              </a:rPr>
              <a:t>General Information</a:t>
            </a:r>
          </a:p>
        </p:txBody>
      </p:sp>
      <p:sp>
        <p:nvSpPr>
          <p:cNvPr id="3" name="Slide Number Placeholder 2"/>
          <p:cNvSpPr>
            <a:spLocks noGrp="1"/>
          </p:cNvSpPr>
          <p:nvPr>
            <p:ph type="sldNum" sz="quarter" idx="12"/>
          </p:nvPr>
        </p:nvSpPr>
        <p:spPr/>
        <p:txBody>
          <a:bodyPr/>
          <a:lstStyle/>
          <a:p>
            <a:fld id="{67726FA2-3EC9-4717-AD62-D8C823692DD3}" type="slidenum">
              <a:rPr lang="en-US" smtClean="0"/>
              <a:pPr/>
              <a:t>4</a:t>
            </a:fld>
            <a:endParaRPr lang="en-US" dirty="0"/>
          </a:p>
        </p:txBody>
      </p:sp>
    </p:spTree>
    <p:extLst>
      <p:ext uri="{BB962C8B-B14F-4D97-AF65-F5344CB8AC3E}">
        <p14:creationId xmlns:p14="http://schemas.microsoft.com/office/powerpoint/2010/main" val="3238868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72F0-B7A1-4F86-81F9-6A739AB54A7F}"/>
              </a:ext>
            </a:extLst>
          </p:cNvPr>
          <p:cNvSpPr>
            <a:spLocks noGrp="1"/>
          </p:cNvSpPr>
          <p:nvPr>
            <p:ph type="title"/>
          </p:nvPr>
        </p:nvSpPr>
        <p:spPr>
          <a:xfrm>
            <a:off x="223070" y="178314"/>
            <a:ext cx="8551475" cy="756418"/>
          </a:xfrm>
        </p:spPr>
        <p:txBody>
          <a:bodyPr anchor="ctr">
            <a:noAutofit/>
          </a:bodyPr>
          <a:lstStyle/>
          <a:p>
            <a:r>
              <a:rPr lang="en-US" sz="3200" dirty="0">
                <a:latin typeface="+mn-lt"/>
              </a:rPr>
              <a:t>CMAS ELA/CSLA Accommodations Policy</a:t>
            </a:r>
          </a:p>
        </p:txBody>
      </p:sp>
      <p:sp>
        <p:nvSpPr>
          <p:cNvPr id="3" name="Content Placeholder 2">
            <a:extLst>
              <a:ext uri="{FF2B5EF4-FFF2-40B4-BE49-F238E27FC236}">
                <a16:creationId xmlns:a16="http://schemas.microsoft.com/office/drawing/2014/main" id="{2C2B8E73-A61E-48DD-89D2-B107797F2FEF}"/>
              </a:ext>
            </a:extLst>
          </p:cNvPr>
          <p:cNvSpPr>
            <a:spLocks noGrp="1"/>
          </p:cNvSpPr>
          <p:nvPr>
            <p:ph idx="1"/>
          </p:nvPr>
        </p:nvSpPr>
        <p:spPr>
          <a:xfrm>
            <a:off x="223070" y="1010933"/>
            <a:ext cx="8292280" cy="5913742"/>
          </a:xfrm>
        </p:spPr>
        <p:txBody>
          <a:bodyPr>
            <a:normAutofit/>
          </a:bodyPr>
          <a:lstStyle/>
          <a:p>
            <a:pPr lvl="1" indent="0">
              <a:buNone/>
            </a:pPr>
            <a:endParaRPr lang="en-US" sz="1800" dirty="0"/>
          </a:p>
          <a:p>
            <a:pPr marL="571500" indent="-342900"/>
            <a:r>
              <a:rPr lang="en-US" sz="2000" dirty="0"/>
              <a:t>CMAS English language arts accommodations policy was updated in 2020 to align with the CAS reading standards’ expectations that students read (decode a printed or tactile code) and comprehend (make meaning of) literary and informational texts independently and proficiently.</a:t>
            </a:r>
          </a:p>
          <a:p>
            <a:pPr indent="0">
              <a:buNone/>
            </a:pPr>
            <a:endParaRPr lang="en-US" sz="500" dirty="0"/>
          </a:p>
          <a:p>
            <a:pPr marL="571500" indent="-342900"/>
            <a:r>
              <a:rPr lang="en-US" sz="2000" dirty="0"/>
              <a:t>The following assessment administration adjustments would change this expectation and were to have been phased out last school year (2020-2021):</a:t>
            </a:r>
          </a:p>
          <a:p>
            <a:pPr marL="1485900" lvl="2" indent="-342900"/>
            <a:r>
              <a:rPr lang="en-US" sz="1900" dirty="0"/>
              <a:t>Auditory Presentation Accommodation, including:</a:t>
            </a:r>
          </a:p>
          <a:p>
            <a:pPr marL="1943100" lvl="3" indent="-342900"/>
            <a:r>
              <a:rPr lang="en-US" sz="1900" dirty="0"/>
              <a:t>Text-to-speech (TTS) for ELA</a:t>
            </a:r>
          </a:p>
          <a:p>
            <a:pPr marL="1943100" lvl="3" indent="-342900"/>
            <a:r>
              <a:rPr lang="en-US" sz="1900" dirty="0"/>
              <a:t>Oral script for ELA/CSLA</a:t>
            </a:r>
          </a:p>
          <a:p>
            <a:pPr marL="1485900" lvl="2" indent="-342900"/>
            <a:r>
              <a:rPr lang="en-US" sz="1900" dirty="0"/>
              <a:t>Human Signer Accommodation for ELA</a:t>
            </a:r>
          </a:p>
          <a:p>
            <a:pPr marL="1485900" lvl="2" indent="-342900"/>
            <a:endParaRPr lang="en-US" sz="1900" dirty="0"/>
          </a:p>
          <a:p>
            <a:pPr marL="569913" lvl="1" indent="-342900"/>
            <a:r>
              <a:rPr lang="en-US" dirty="0"/>
              <a:t>This policy will be reviewed in more detail during the accommodations training.</a:t>
            </a:r>
          </a:p>
        </p:txBody>
      </p:sp>
      <p:sp>
        <p:nvSpPr>
          <p:cNvPr id="4" name="Slide Number Placeholder 3">
            <a:extLst>
              <a:ext uri="{FF2B5EF4-FFF2-40B4-BE49-F238E27FC236}">
                <a16:creationId xmlns:a16="http://schemas.microsoft.com/office/drawing/2014/main" id="{EF82EDEB-2056-4549-AE5E-A5AFB6A5BCC7}"/>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547511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37550" cy="756418"/>
          </a:xfrm>
        </p:spPr>
        <p:txBody>
          <a:bodyPr anchor="ctr">
            <a:noAutofit/>
          </a:bodyPr>
          <a:lstStyle/>
          <a:p>
            <a:r>
              <a:rPr lang="en-US" sz="3600" dirty="0">
                <a:latin typeface="+mn-lt"/>
              </a:rPr>
              <a:t>Primary/Home Language Accommodations</a:t>
            </a:r>
          </a:p>
        </p:txBody>
      </p:sp>
      <p:sp>
        <p:nvSpPr>
          <p:cNvPr id="3" name="Content Placeholder 2"/>
          <p:cNvSpPr>
            <a:spLocks noGrp="1"/>
          </p:cNvSpPr>
          <p:nvPr>
            <p:ph idx="1"/>
          </p:nvPr>
        </p:nvSpPr>
        <p:spPr>
          <a:xfrm>
            <a:off x="274320" y="1463040"/>
            <a:ext cx="8241030" cy="4640674"/>
          </a:xfrm>
        </p:spPr>
        <p:txBody>
          <a:bodyPr>
            <a:normAutofit fontScale="92500" lnSpcReduction="10000"/>
          </a:bodyPr>
          <a:lstStyle/>
          <a:p>
            <a:pPr marL="342900" indent="-342900">
              <a:buFont typeface="Arial" panose="020B0604020202020204" pitchFamily="34" charset="0"/>
              <a:buChar char="•"/>
            </a:pPr>
            <a:r>
              <a:rPr lang="en-US" sz="2200" dirty="0">
                <a:solidFill>
                  <a:schemeClr val="tx1"/>
                </a:solidFill>
              </a:rPr>
              <a:t>Primary/home language accommodations may be used for up to 5 years, when appropriate (language of instruction should match primary/home language accommodation selection, see </a:t>
            </a:r>
            <a:r>
              <a:rPr lang="en-US" sz="2200" dirty="0">
                <a:solidFill>
                  <a:schemeClr val="tx1"/>
                </a:solidFill>
                <a:hlinkClick r:id="rId2"/>
              </a:rPr>
              <a:t>flowchart</a:t>
            </a:r>
            <a:r>
              <a:rPr lang="en-US" sz="2200" dirty="0">
                <a:solidFill>
                  <a:schemeClr val="tx1"/>
                </a:solidFill>
              </a:rPr>
              <a:t>). </a:t>
            </a:r>
          </a:p>
          <a:p>
            <a:pPr marL="342900" indent="-342900">
              <a:buFont typeface="Arial" panose="020B0604020202020204" pitchFamily="34" charset="0"/>
              <a:buChar char="•"/>
            </a:pPr>
            <a:endParaRPr lang="en-US" sz="800" dirty="0">
              <a:solidFill>
                <a:schemeClr val="tx1"/>
              </a:solidFill>
            </a:endParaRPr>
          </a:p>
          <a:p>
            <a:pPr marL="342900" indent="-342900">
              <a:buFont typeface="Arial" panose="020B0604020202020204" pitchFamily="34" charset="0"/>
              <a:buChar char="•"/>
            </a:pPr>
            <a:r>
              <a:rPr lang="en-US" sz="2200" dirty="0">
                <a:solidFill>
                  <a:schemeClr val="tx1"/>
                </a:solidFill>
              </a:rPr>
              <a:t>Online Spanish text version (with and without TTS)</a:t>
            </a:r>
          </a:p>
          <a:p>
            <a:pPr marL="1028700" lvl="1" indent="-342900"/>
            <a:r>
              <a:rPr lang="en-US" dirty="0">
                <a:solidFill>
                  <a:schemeClr val="tx1"/>
                </a:solidFill>
              </a:rPr>
              <a:t>Math</a:t>
            </a:r>
          </a:p>
          <a:p>
            <a:pPr marL="1028700" lvl="1" indent="-342900"/>
            <a:r>
              <a:rPr lang="en-US" dirty="0">
                <a:solidFill>
                  <a:schemeClr val="tx1"/>
                </a:solidFill>
              </a:rPr>
              <a:t>Science</a:t>
            </a:r>
          </a:p>
          <a:p>
            <a:pPr lvl="1" indent="0">
              <a:buNone/>
            </a:pPr>
            <a:endParaRPr lang="en-US" dirty="0">
              <a:solidFill>
                <a:schemeClr val="tx1"/>
              </a:solidFill>
            </a:endParaRPr>
          </a:p>
          <a:p>
            <a:pPr marL="342900" indent="-342900">
              <a:buFont typeface="Arial" panose="020B0604020202020204" pitchFamily="34" charset="0"/>
              <a:buChar char="•"/>
            </a:pPr>
            <a:endParaRPr lang="en-US" sz="800" dirty="0">
              <a:solidFill>
                <a:schemeClr val="tx1"/>
              </a:solidFill>
            </a:endParaRPr>
          </a:p>
          <a:p>
            <a:pPr marL="342900" indent="-342900">
              <a:buFont typeface="Arial" panose="020B0604020202020204" pitchFamily="34" charset="0"/>
              <a:buChar char="•"/>
            </a:pPr>
            <a:r>
              <a:rPr lang="en-US" sz="2200" dirty="0">
                <a:solidFill>
                  <a:schemeClr val="tx1"/>
                </a:solidFill>
              </a:rPr>
              <a:t>CSLA is available for eligible English learners (NEP/LEP) in grades 3 and 4 (paper-based accommodation </a:t>
            </a:r>
            <a:r>
              <a:rPr lang="en-US" sz="2200" dirty="0"/>
              <a:t>to </a:t>
            </a:r>
            <a:r>
              <a:rPr lang="en-US" sz="2200" dirty="0">
                <a:solidFill>
                  <a:schemeClr val="tx1"/>
                </a:solidFill>
              </a:rPr>
              <a:t>ELA) who are receiving language arts instruction in Spanish</a:t>
            </a:r>
          </a:p>
          <a:p>
            <a:pPr marL="1028700" lvl="1" indent="-342900"/>
            <a:r>
              <a:rPr lang="en-US" dirty="0"/>
              <a:t>Eligibility flowchart: </a:t>
            </a:r>
            <a:r>
              <a:rPr lang="en-US" dirty="0">
                <a:hlinkClick r:id="rId2"/>
              </a:rPr>
              <a:t>http://www.cde.state.co.us/assessment/cmas_spaassessflowchart</a:t>
            </a:r>
            <a:r>
              <a:rPr lang="en-US" dirty="0"/>
              <a:t> </a:t>
            </a:r>
          </a:p>
          <a:p>
            <a:pPr marL="1028700" lvl="1" indent="-342900"/>
            <a:r>
              <a:rPr lang="en-US" dirty="0"/>
              <a:t>Connect with the district’s EL coordinator</a:t>
            </a:r>
          </a:p>
          <a:p>
            <a:pPr marL="0" indent="0">
              <a:buNone/>
            </a:pPr>
            <a:r>
              <a:rPr lang="en-US" sz="2000" dirty="0"/>
              <a:t> </a:t>
            </a:r>
          </a:p>
          <a:p>
            <a:pPr marL="342900" indent="-342900">
              <a:buFont typeface="Arial" panose="020B0604020202020204" pitchFamily="34" charset="0"/>
              <a:buChar char="•"/>
            </a:pPr>
            <a:endParaRPr lang="en-US" sz="22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41</a:t>
            </a:fld>
            <a:endParaRPr lang="en-US" dirty="0"/>
          </a:p>
        </p:txBody>
      </p:sp>
    </p:spTree>
    <p:extLst>
      <p:ext uri="{BB962C8B-B14F-4D97-AF65-F5344CB8AC3E}">
        <p14:creationId xmlns:p14="http://schemas.microsoft.com/office/powerpoint/2010/main" val="760539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First Year in US – ELA Only</a:t>
            </a:r>
          </a:p>
        </p:txBody>
      </p:sp>
      <p:sp>
        <p:nvSpPr>
          <p:cNvPr id="3" name="Content Placeholder 2"/>
          <p:cNvSpPr>
            <a:spLocks noGrp="1"/>
          </p:cNvSpPr>
          <p:nvPr>
            <p:ph idx="1"/>
          </p:nvPr>
        </p:nvSpPr>
        <p:spPr>
          <a:xfrm>
            <a:off x="274320" y="1335024"/>
            <a:ext cx="8241030" cy="5386452"/>
          </a:xfrm>
        </p:spPr>
        <p:txBody>
          <a:bodyPr>
            <a:normAutofit/>
          </a:bodyPr>
          <a:lstStyle/>
          <a:p>
            <a:pPr marL="342900" indent="-342900">
              <a:buFont typeface="Arial" panose="020B0604020202020204" pitchFamily="34" charset="0"/>
              <a:buChar char="•"/>
            </a:pPr>
            <a:r>
              <a:rPr lang="en-US" dirty="0">
                <a:solidFill>
                  <a:schemeClr val="tx1"/>
                </a:solidFill>
              </a:rPr>
              <a:t>Enrolled in a U.S. school for fewer than 12 months</a:t>
            </a:r>
            <a:r>
              <a:rPr lang="en-US" sz="2800" dirty="0">
                <a:solidFill>
                  <a:schemeClr val="tx1"/>
                </a:solidFill>
              </a:rPr>
              <a:t> </a:t>
            </a:r>
          </a:p>
          <a:p>
            <a:pPr marL="1028700" lvl="1" indent="-342900"/>
            <a:r>
              <a:rPr lang="en-US" dirty="0"/>
              <a:t>Non-English Proficient (NEP) students, based on state approved screening tool and local body of evidence, are exempt from taking the CMAS ELA assessment only. A student’s parent/guardian may opt their child into testing. Results will be used for accountability and growth calculations. </a:t>
            </a:r>
          </a:p>
          <a:p>
            <a:pPr marL="1028700" lvl="1" indent="-342900"/>
            <a:r>
              <a:rPr lang="en-US" dirty="0"/>
              <a:t>Limited English Proficient (LEP) students, based on state approved Screening tool and local body of evidence, should be assessed on the CMAS ELA assessment</a:t>
            </a:r>
          </a:p>
          <a:p>
            <a:pPr marL="1028700" lvl="1" indent="-342900"/>
            <a:endParaRPr lang="en-US" sz="800" dirty="0"/>
          </a:p>
          <a:p>
            <a:pPr marL="342900" indent="-342900">
              <a:buFont typeface="Arial" panose="020B0604020202020204" pitchFamily="34" charset="0"/>
              <a:buChar char="•"/>
            </a:pPr>
            <a:r>
              <a:rPr lang="en-US" dirty="0">
                <a:solidFill>
                  <a:schemeClr val="tx1"/>
                </a:solidFill>
              </a:rPr>
              <a:t>First year in U.S. NEP and LEP students in grades 3 and 4 whose primary/home language and language arts instruction is Spanish should take CSLA</a:t>
            </a:r>
          </a:p>
          <a:p>
            <a:pPr marL="1028700" lvl="1" indent="-342900"/>
            <a:r>
              <a:rPr lang="en-US" dirty="0"/>
              <a:t>Students are exempt from ELA testing only when an equivalent primary/home language assessment is not available</a:t>
            </a:r>
          </a:p>
          <a:p>
            <a:pPr marL="1028700" lvl="1" indent="-342900"/>
            <a:r>
              <a:rPr lang="en-US" dirty="0"/>
              <a:t>Students will take other content area assessments (e.g., math)</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42</a:t>
            </a:fld>
            <a:endParaRPr lang="en-US" dirty="0"/>
          </a:p>
        </p:txBody>
      </p:sp>
    </p:spTree>
    <p:extLst>
      <p:ext uri="{BB962C8B-B14F-4D97-AF65-F5344CB8AC3E}">
        <p14:creationId xmlns:p14="http://schemas.microsoft.com/office/powerpoint/2010/main" val="3661482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97338"/>
            <a:ext cx="7772400" cy="2337620"/>
          </a:xfrm>
        </p:spPr>
        <p:txBody>
          <a:bodyPr>
            <a:noAutofit/>
          </a:bodyPr>
          <a:lstStyle/>
          <a:p>
            <a:r>
              <a:rPr lang="en-US" sz="4800" dirty="0" err="1">
                <a:latin typeface="+mn-lt"/>
              </a:rPr>
              <a:t>CoAlt</a:t>
            </a:r>
            <a:r>
              <a:rPr lang="en-US" sz="4400" dirty="0">
                <a:latin typeface="+mn-lt"/>
              </a:rPr>
              <a:t> Science</a:t>
            </a:r>
            <a:br>
              <a:rPr lang="en-US" sz="4400" dirty="0">
                <a:latin typeface="+mn-lt"/>
              </a:rPr>
            </a:br>
            <a:br>
              <a:rPr lang="en-US" sz="4400" dirty="0">
                <a:latin typeface="+mn-lt"/>
              </a:rPr>
            </a:br>
            <a:r>
              <a:rPr lang="en-US" sz="4400" dirty="0" err="1">
                <a:latin typeface="+mn-lt"/>
              </a:rPr>
              <a:t>CoAlt</a:t>
            </a:r>
            <a:r>
              <a:rPr lang="en-US" sz="4400" dirty="0">
                <a:latin typeface="+mn-lt"/>
              </a:rPr>
              <a:t> English Language Arts &amp; Mathematics (DLM)</a:t>
            </a:r>
          </a:p>
        </p:txBody>
      </p:sp>
      <p:sp>
        <p:nvSpPr>
          <p:cNvPr id="3" name="Slide Number Placeholder 2"/>
          <p:cNvSpPr>
            <a:spLocks noGrp="1"/>
          </p:cNvSpPr>
          <p:nvPr>
            <p:ph type="sldNum" sz="quarter" idx="12"/>
          </p:nvPr>
        </p:nvSpPr>
        <p:spPr/>
        <p:txBody>
          <a:bodyPr/>
          <a:lstStyle/>
          <a:p>
            <a:fld id="{67726FA2-3EC9-4717-AD62-D8C823692DD3}" type="slidenum">
              <a:rPr lang="en-US" smtClean="0"/>
              <a:pPr/>
              <a:t>43</a:t>
            </a:fld>
            <a:endParaRPr lang="en-US" dirty="0"/>
          </a:p>
        </p:txBody>
      </p:sp>
    </p:spTree>
    <p:extLst>
      <p:ext uri="{BB962C8B-B14F-4D97-AF65-F5344CB8AC3E}">
        <p14:creationId xmlns:p14="http://schemas.microsoft.com/office/powerpoint/2010/main" val="180719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600" dirty="0">
                <a:latin typeface="+mn-lt"/>
              </a:rPr>
              <a:t>CoAlt Assessment Administration</a:t>
            </a:r>
          </a:p>
        </p:txBody>
      </p:sp>
      <p:sp>
        <p:nvSpPr>
          <p:cNvPr id="3" name="Content Placeholder 2"/>
          <p:cNvSpPr>
            <a:spLocks noGrp="1"/>
          </p:cNvSpPr>
          <p:nvPr>
            <p:ph idx="1"/>
          </p:nvPr>
        </p:nvSpPr>
        <p:spPr>
          <a:xfrm>
            <a:off x="274320" y="1463040"/>
            <a:ext cx="8241030" cy="5006126"/>
          </a:xfrm>
        </p:spPr>
        <p:txBody>
          <a:bodyPr>
            <a:normAutofit/>
          </a:bodyPr>
          <a:lstStyle/>
          <a:p>
            <a:r>
              <a:rPr lang="en-US" dirty="0">
                <a:solidFill>
                  <a:schemeClr val="tx1"/>
                </a:solidFill>
              </a:rPr>
              <a:t>Eligible students with the most significant cognitive disabilities take the Colorado Alternate </a:t>
            </a:r>
            <a:r>
              <a:rPr lang="en-US" dirty="0"/>
              <a:t>(</a:t>
            </a:r>
            <a:r>
              <a:rPr lang="en-US" dirty="0" err="1"/>
              <a:t>CoAlt</a:t>
            </a:r>
            <a:r>
              <a:rPr lang="en-US" dirty="0"/>
              <a:t>) Assessments</a:t>
            </a:r>
            <a:endParaRPr lang="en-US" dirty="0">
              <a:solidFill>
                <a:schemeClr val="tx1"/>
              </a:solidFill>
            </a:endParaRPr>
          </a:p>
          <a:p>
            <a:pPr marL="1028700" lvl="1" indent="-342900"/>
            <a:r>
              <a:rPr lang="en-US" dirty="0">
                <a:solidFill>
                  <a:schemeClr val="tx1"/>
                </a:solidFill>
              </a:rPr>
              <a:t>Less than 1% of students</a:t>
            </a:r>
          </a:p>
          <a:p>
            <a:r>
              <a:rPr lang="en-US" dirty="0">
                <a:solidFill>
                  <a:schemeClr val="tx1"/>
                </a:solidFill>
              </a:rPr>
              <a:t>Science (Colorado-developed to align with 2020 CAS Extended Evidence Outcomes)</a:t>
            </a:r>
          </a:p>
          <a:p>
            <a:pPr marL="1028700" lvl="1" indent="-342900"/>
            <a:r>
              <a:rPr lang="en-US" dirty="0">
                <a:solidFill>
                  <a:schemeClr val="tx1"/>
                </a:solidFill>
              </a:rPr>
              <a:t>Elementary, middle, and high school assessments</a:t>
            </a:r>
          </a:p>
          <a:p>
            <a:pPr marL="1485900" lvl="2" indent="-342900"/>
            <a:r>
              <a:rPr lang="en-US" sz="2000" dirty="0">
                <a:solidFill>
                  <a:schemeClr val="tx1"/>
                </a:solidFill>
              </a:rPr>
              <a:t>Science: grades 5, 8, and 11</a:t>
            </a:r>
          </a:p>
          <a:p>
            <a:r>
              <a:rPr lang="en-US" dirty="0">
                <a:solidFill>
                  <a:schemeClr val="tx1"/>
                </a:solidFill>
              </a:rPr>
              <a:t>English language arts and mathematics (DLM-developed)</a:t>
            </a:r>
          </a:p>
          <a:p>
            <a:pPr marL="1028700" lvl="1" indent="-342900"/>
            <a:r>
              <a:rPr lang="en-US" dirty="0">
                <a:solidFill>
                  <a:schemeClr val="tx1"/>
                </a:solidFill>
              </a:rPr>
              <a:t>Grades 3-11</a:t>
            </a:r>
          </a:p>
          <a:p>
            <a:pPr marL="1485900" lvl="2" indent="-342900"/>
            <a:r>
              <a:rPr lang="en-US" sz="2000" dirty="0">
                <a:solidFill>
                  <a:schemeClr val="tx1"/>
                </a:solidFill>
              </a:rPr>
              <a:t>Alternate for </a:t>
            </a:r>
            <a:r>
              <a:rPr lang="en-US" sz="2000" dirty="0"/>
              <a:t>CMAS </a:t>
            </a:r>
            <a:r>
              <a:rPr lang="en-US" sz="2000" dirty="0">
                <a:solidFill>
                  <a:schemeClr val="tx1"/>
                </a:solidFill>
              </a:rPr>
              <a:t>math and ELA, PSAT, and SAT</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44</a:t>
            </a:fld>
            <a:endParaRPr lang="en-US" dirty="0"/>
          </a:p>
        </p:txBody>
      </p:sp>
    </p:spTree>
    <p:extLst>
      <p:ext uri="{BB962C8B-B14F-4D97-AF65-F5344CB8AC3E}">
        <p14:creationId xmlns:p14="http://schemas.microsoft.com/office/powerpoint/2010/main" val="235166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50370"/>
            <a:ext cx="8270157" cy="756418"/>
          </a:xfrm>
        </p:spPr>
        <p:txBody>
          <a:bodyPr anchor="ctr">
            <a:normAutofit fontScale="90000"/>
          </a:bodyPr>
          <a:lstStyle/>
          <a:p>
            <a:r>
              <a:rPr lang="en-US" sz="3600" dirty="0">
                <a:latin typeface="+mn-lt"/>
              </a:rPr>
              <a:t>CoAlt Assessment Administration – Grades 3-8</a:t>
            </a:r>
          </a:p>
        </p:txBody>
      </p:sp>
      <p:sp>
        <p:nvSpPr>
          <p:cNvPr id="3" name="Content Placeholder 2"/>
          <p:cNvSpPr>
            <a:spLocks noGrp="1"/>
          </p:cNvSpPr>
          <p:nvPr>
            <p:ph idx="1"/>
          </p:nvPr>
        </p:nvSpPr>
        <p:spPr>
          <a:xfrm>
            <a:off x="177459" y="1342768"/>
            <a:ext cx="8270157" cy="5378708"/>
          </a:xfrm>
        </p:spPr>
        <p:txBody>
          <a:bodyPr>
            <a:normAutofit lnSpcReduction="10000"/>
          </a:bodyPr>
          <a:lstStyle/>
          <a:p>
            <a:pPr marL="342900" indent="-342900">
              <a:buFont typeface="Arial" panose="020B0604020202020204" pitchFamily="34" charset="0"/>
              <a:buChar char="•"/>
            </a:pPr>
            <a:r>
              <a:rPr lang="en-US" dirty="0" err="1">
                <a:solidFill>
                  <a:schemeClr val="tx1"/>
                </a:solidFill>
              </a:rPr>
              <a:t>CoAlt</a:t>
            </a:r>
            <a:r>
              <a:rPr lang="en-US" dirty="0">
                <a:solidFill>
                  <a:schemeClr val="tx1"/>
                </a:solidFill>
              </a:rPr>
              <a:t> Science</a:t>
            </a:r>
          </a:p>
          <a:p>
            <a:pPr marL="1028700" lvl="1" indent="-342900"/>
            <a:r>
              <a:rPr lang="en-US" dirty="0"/>
              <a:t>Paper-based assessment </a:t>
            </a:r>
          </a:p>
          <a:p>
            <a:pPr marL="1028700" lvl="1" indent="-342900"/>
            <a:r>
              <a:rPr lang="en-US" dirty="0"/>
              <a:t>Individually administered</a:t>
            </a:r>
          </a:p>
          <a:p>
            <a:pPr marL="1028700" lvl="1" indent="-342900"/>
            <a:r>
              <a:rPr lang="en-US" dirty="0"/>
              <a:t>Student answers recorded on CoAlt Answer Document by the Test Examiner</a:t>
            </a:r>
          </a:p>
          <a:p>
            <a:pPr marL="1028700" lvl="1" indent="-342900"/>
            <a:r>
              <a:rPr lang="en-US" b="1" dirty="0"/>
              <a:t>CoAlt Answer Documents sent to Pearson with scorable secured materials by DAC</a:t>
            </a:r>
            <a:r>
              <a:rPr lang="en-US" dirty="0"/>
              <a:t> </a:t>
            </a:r>
          </a:p>
          <a:p>
            <a:pPr marL="1485900" lvl="2" indent="-342900"/>
            <a:r>
              <a:rPr lang="en-US" dirty="0"/>
              <a:t>Based on field feedback, scores will no longer be entered online. Test Examiner role has been removed from PearsonAccess</a:t>
            </a:r>
            <a:r>
              <a:rPr lang="en-US" baseline="30000" dirty="0"/>
              <a:t>next</a:t>
            </a:r>
            <a:r>
              <a:rPr lang="en-US" dirty="0"/>
              <a:t>.</a:t>
            </a:r>
            <a:endParaRPr lang="en-US" b="1" dirty="0"/>
          </a:p>
          <a:p>
            <a:pPr marL="1028700" lvl="1" indent="-342900"/>
            <a:endParaRPr lang="en-US" sz="800" dirty="0"/>
          </a:p>
          <a:p>
            <a:pPr marL="342900" indent="-342900">
              <a:buFont typeface="Arial" panose="020B0604020202020204" pitchFamily="34" charset="0"/>
              <a:buChar char="•"/>
            </a:pPr>
            <a:r>
              <a:rPr lang="en-US" dirty="0">
                <a:solidFill>
                  <a:schemeClr val="tx1"/>
                </a:solidFill>
              </a:rPr>
              <a:t>CoAlt ELA and Math (DLM)</a:t>
            </a:r>
          </a:p>
          <a:p>
            <a:pPr marL="1028700" lvl="1" indent="-342900"/>
            <a:r>
              <a:rPr lang="en-US" dirty="0"/>
              <a:t>Computer-based assessment</a:t>
            </a:r>
          </a:p>
          <a:p>
            <a:pPr marL="1028700" lvl="1" indent="-342900"/>
            <a:r>
              <a:rPr lang="en-US" dirty="0"/>
              <a:t>Individually administered</a:t>
            </a:r>
          </a:p>
          <a:p>
            <a:pPr marL="1028700" lvl="1" indent="-342900"/>
            <a:r>
              <a:rPr lang="en-US" dirty="0"/>
              <a:t>Test Administrators/DACs use Educator Portal for student management</a:t>
            </a:r>
          </a:p>
          <a:p>
            <a:pPr marL="1028700" lvl="1" indent="-342900"/>
            <a:r>
              <a:rPr lang="en-US" dirty="0"/>
              <a:t>Students test using KITE Client</a:t>
            </a:r>
          </a:p>
          <a:p>
            <a:pPr marL="1028700" lvl="1" indent="-342900"/>
            <a:r>
              <a:rPr lang="en-US" dirty="0"/>
              <a:t>Same testing window as CMAS math and ELA </a:t>
            </a:r>
          </a:p>
          <a:p>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45</a:t>
            </a:fld>
            <a:endParaRPr lang="en-US" dirty="0"/>
          </a:p>
        </p:txBody>
      </p:sp>
    </p:spTree>
    <p:extLst>
      <p:ext uri="{BB962C8B-B14F-4D97-AF65-F5344CB8AC3E}">
        <p14:creationId xmlns:p14="http://schemas.microsoft.com/office/powerpoint/2010/main" val="4077187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779064" cy="756418"/>
          </a:xfrm>
        </p:spPr>
        <p:txBody>
          <a:bodyPr anchor="ctr">
            <a:noAutofit/>
          </a:bodyPr>
          <a:lstStyle/>
          <a:p>
            <a:r>
              <a:rPr lang="en-US" sz="3600" dirty="0" err="1">
                <a:latin typeface="+mn-lt"/>
              </a:rPr>
              <a:t>CoAlt</a:t>
            </a:r>
            <a:r>
              <a:rPr lang="en-US" sz="3600" dirty="0">
                <a:latin typeface="+mn-lt"/>
              </a:rPr>
              <a:t> Assessment Administration – High School</a:t>
            </a:r>
          </a:p>
        </p:txBody>
      </p:sp>
      <p:sp>
        <p:nvSpPr>
          <p:cNvPr id="3" name="Content Placeholder 2"/>
          <p:cNvSpPr>
            <a:spLocks noGrp="1"/>
          </p:cNvSpPr>
          <p:nvPr>
            <p:ph idx="1"/>
          </p:nvPr>
        </p:nvSpPr>
        <p:spPr>
          <a:xfrm>
            <a:off x="274319" y="1284513"/>
            <a:ext cx="8749938" cy="5071838"/>
          </a:xfrm>
        </p:spPr>
        <p:txBody>
          <a:bodyPr>
            <a:noAutofit/>
          </a:bodyPr>
          <a:lstStyle/>
          <a:p>
            <a:r>
              <a:rPr lang="en-US" sz="2000" dirty="0">
                <a:solidFill>
                  <a:schemeClr val="tx1"/>
                </a:solidFill>
              </a:rPr>
              <a:t>Any 9</a:t>
            </a:r>
            <a:r>
              <a:rPr lang="en-US" sz="2000" baseline="30000" dirty="0">
                <a:solidFill>
                  <a:schemeClr val="tx1"/>
                </a:solidFill>
              </a:rPr>
              <a:t>th</a:t>
            </a:r>
            <a:r>
              <a:rPr lang="en-US" sz="2000" dirty="0">
                <a:solidFill>
                  <a:schemeClr val="tx1"/>
                </a:solidFill>
              </a:rPr>
              <a:t>, 10</a:t>
            </a:r>
            <a:r>
              <a:rPr lang="en-US" sz="2000" baseline="30000" dirty="0">
                <a:solidFill>
                  <a:schemeClr val="tx1"/>
                </a:solidFill>
              </a:rPr>
              <a:t>th</a:t>
            </a:r>
            <a:r>
              <a:rPr lang="en-US" sz="2000" dirty="0">
                <a:solidFill>
                  <a:schemeClr val="tx1"/>
                </a:solidFill>
              </a:rPr>
              <a:t>, or 11</a:t>
            </a:r>
            <a:r>
              <a:rPr lang="en-US" sz="2000" baseline="30000" dirty="0">
                <a:solidFill>
                  <a:schemeClr val="tx1"/>
                </a:solidFill>
              </a:rPr>
              <a:t>th</a:t>
            </a:r>
            <a:r>
              <a:rPr lang="en-US" sz="2000" dirty="0">
                <a:solidFill>
                  <a:schemeClr val="tx1"/>
                </a:solidFill>
              </a:rPr>
              <a:t> grade student with a significant cognitive disability whose IEP indicates participation in alternate assessments will take the appropriate CoAlt assessment and not PSAT, SAT, or CMAS Science</a:t>
            </a:r>
          </a:p>
          <a:p>
            <a:r>
              <a:rPr lang="en-US" sz="2000" dirty="0"/>
              <a:t>Alternate assessments are individually administered</a:t>
            </a:r>
          </a:p>
          <a:p>
            <a:pPr lvl="1"/>
            <a:r>
              <a:rPr lang="en-US" dirty="0" err="1"/>
              <a:t>CoAlt</a:t>
            </a:r>
            <a:r>
              <a:rPr lang="en-US" dirty="0"/>
              <a:t> Science</a:t>
            </a:r>
          </a:p>
          <a:p>
            <a:pPr lvl="2"/>
            <a:r>
              <a:rPr lang="en-US" sz="2000" dirty="0"/>
              <a:t>11</a:t>
            </a:r>
            <a:r>
              <a:rPr lang="en-US" sz="2000" baseline="30000" dirty="0"/>
              <a:t>th</a:t>
            </a:r>
            <a:r>
              <a:rPr lang="en-US" sz="2000" dirty="0"/>
              <a:t> grade</a:t>
            </a:r>
          </a:p>
          <a:p>
            <a:pPr lvl="1"/>
            <a:r>
              <a:rPr lang="en-US" dirty="0" err="1"/>
              <a:t>CoAlt</a:t>
            </a:r>
            <a:r>
              <a:rPr lang="en-US" dirty="0"/>
              <a:t> ELA and Math (DLM)</a:t>
            </a:r>
          </a:p>
          <a:p>
            <a:pPr lvl="2"/>
            <a:r>
              <a:rPr lang="en-US" sz="2000" dirty="0"/>
              <a:t>9th, 10</a:t>
            </a:r>
            <a:r>
              <a:rPr lang="en-US" sz="2000" baseline="30000" dirty="0"/>
              <a:t>th</a:t>
            </a:r>
            <a:r>
              <a:rPr lang="en-US" sz="2000" dirty="0"/>
              <a:t>, and 11</a:t>
            </a:r>
            <a:r>
              <a:rPr lang="en-US" sz="2000" baseline="30000" dirty="0"/>
              <a:t>th</a:t>
            </a:r>
            <a:r>
              <a:rPr lang="en-US" sz="2000" dirty="0"/>
              <a:t> grade</a:t>
            </a:r>
            <a:endParaRPr lang="en-US" sz="2000" dirty="0">
              <a:solidFill>
                <a:schemeClr val="tx1"/>
              </a:solidFill>
            </a:endParaRPr>
          </a:p>
          <a:p>
            <a:r>
              <a:rPr lang="en-US" sz="2000" dirty="0"/>
              <a:t>If the parent wishes for the student to take PSAT or SAT, the IEP team must convene </a:t>
            </a:r>
            <a:r>
              <a:rPr lang="en-US" sz="2000" dirty="0">
                <a:solidFill>
                  <a:schemeClr val="tx1"/>
                </a:solidFill>
              </a:rPr>
              <a:t>and change the IEP</a:t>
            </a:r>
          </a:p>
          <a:p>
            <a:r>
              <a:rPr lang="en-US" sz="2000" dirty="0"/>
              <a:t>CDE recommends that the testing window for the alternate assessments fit within the PSAT/SAT administration dates</a:t>
            </a:r>
          </a:p>
          <a:p>
            <a:pPr lvl="1"/>
            <a:r>
              <a:rPr lang="en-US" dirty="0"/>
              <a:t>For </a:t>
            </a:r>
            <a:r>
              <a:rPr lang="en-US" dirty="0" err="1"/>
              <a:t>CoAlt</a:t>
            </a:r>
            <a:r>
              <a:rPr lang="en-US" dirty="0"/>
              <a:t> eligible students who are also integrated into the general education environment, CDE recommends a </a:t>
            </a:r>
            <a:r>
              <a:rPr lang="en-US" dirty="0" err="1"/>
              <a:t>CoAlt</a:t>
            </a:r>
            <a:r>
              <a:rPr lang="en-US" dirty="0"/>
              <a:t> testing schedule be used that allows these students to remain with their grade level peers as much as possible and reduce interruption to their regular instruction</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46</a:t>
            </a:fld>
            <a:endParaRPr lang="en-US" dirty="0"/>
          </a:p>
        </p:txBody>
      </p:sp>
    </p:spTree>
    <p:extLst>
      <p:ext uri="{BB962C8B-B14F-4D97-AF65-F5344CB8AC3E}">
        <p14:creationId xmlns:p14="http://schemas.microsoft.com/office/powerpoint/2010/main" val="2334338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70211" cy="756418"/>
          </a:xfrm>
        </p:spPr>
        <p:txBody>
          <a:bodyPr anchor="ctr">
            <a:noAutofit/>
          </a:bodyPr>
          <a:lstStyle/>
          <a:p>
            <a:r>
              <a:rPr lang="en-US" sz="3600" dirty="0">
                <a:latin typeface="+mn-lt"/>
              </a:rPr>
              <a:t>DLM Admin System: KITE Components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12982498"/>
              </p:ext>
            </p:extLst>
          </p:nvPr>
        </p:nvGraphicFramePr>
        <p:xfrm>
          <a:off x="228600" y="1295400"/>
          <a:ext cx="8686804" cy="3638774"/>
        </p:xfrm>
        <a:graphic>
          <a:graphicData uri="http://schemas.openxmlformats.org/drawingml/2006/table">
            <a:tbl>
              <a:tblPr firstRow="1" bandRow="1">
                <a:tableStyleId>{5C22544A-7EE6-4342-B048-85BDC9FD1C3A}</a:tableStyleId>
              </a:tblPr>
              <a:tblGrid>
                <a:gridCol w="1552575">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557339">
                  <a:extLst>
                    <a:ext uri="{9D8B030D-6E8A-4147-A177-3AD203B41FA5}">
                      <a16:colId xmlns:a16="http://schemas.microsoft.com/office/drawing/2014/main" val="20002"/>
                    </a:ext>
                  </a:extLst>
                </a:gridCol>
                <a:gridCol w="1340759">
                  <a:extLst>
                    <a:ext uri="{9D8B030D-6E8A-4147-A177-3AD203B41FA5}">
                      <a16:colId xmlns:a16="http://schemas.microsoft.com/office/drawing/2014/main" val="20003"/>
                    </a:ext>
                  </a:extLst>
                </a:gridCol>
                <a:gridCol w="2902631">
                  <a:extLst>
                    <a:ext uri="{9D8B030D-6E8A-4147-A177-3AD203B41FA5}">
                      <a16:colId xmlns:a16="http://schemas.microsoft.com/office/drawing/2014/main" val="20004"/>
                    </a:ext>
                  </a:extLst>
                </a:gridCol>
              </a:tblGrid>
              <a:tr h="1017494">
                <a:tc>
                  <a:txBody>
                    <a:bodyPr/>
                    <a:lstStyle/>
                    <a:p>
                      <a:pPr algn="ctr"/>
                      <a:r>
                        <a:rPr lang="en-US" sz="2000" dirty="0"/>
                        <a:t>Component</a:t>
                      </a:r>
                    </a:p>
                  </a:txBody>
                  <a:tcPr anchor="ctr"/>
                </a:tc>
                <a:tc>
                  <a:txBody>
                    <a:bodyPr/>
                    <a:lstStyle/>
                    <a:p>
                      <a:pPr algn="ctr"/>
                      <a:r>
                        <a:rPr lang="en-US" sz="2000" dirty="0"/>
                        <a:t>Current Software Version</a:t>
                      </a:r>
                    </a:p>
                  </a:txBody>
                  <a:tcPr anchor="ctr"/>
                </a:tc>
                <a:tc>
                  <a:txBody>
                    <a:bodyPr/>
                    <a:lstStyle/>
                    <a:p>
                      <a:pPr algn="ctr"/>
                      <a:r>
                        <a:rPr lang="en-US" sz="2000" dirty="0"/>
                        <a:t>New Software Version</a:t>
                      </a:r>
                    </a:p>
                  </a:txBody>
                  <a:tcPr anchor="ctr"/>
                </a:tc>
                <a:tc>
                  <a:txBody>
                    <a:bodyPr/>
                    <a:lstStyle/>
                    <a:p>
                      <a:pPr algn="ctr"/>
                      <a:r>
                        <a:rPr lang="en-US" sz="2000" dirty="0"/>
                        <a:t>Next Release Date</a:t>
                      </a:r>
                    </a:p>
                  </a:txBody>
                  <a:tcPr anchor="ctr"/>
                </a:tc>
                <a:tc>
                  <a:txBody>
                    <a:bodyPr/>
                    <a:lstStyle/>
                    <a:p>
                      <a:pPr algn="ctr"/>
                      <a:r>
                        <a:rPr lang="en-US" sz="2000" dirty="0"/>
                        <a:t>Recommendations</a:t>
                      </a:r>
                    </a:p>
                  </a:txBody>
                  <a:tcPr anchor="ctr"/>
                </a:tc>
                <a:extLst>
                  <a:ext uri="{0D108BD9-81ED-4DB2-BD59-A6C34878D82A}">
                    <a16:rowId xmlns:a16="http://schemas.microsoft.com/office/drawing/2014/main" val="10000"/>
                  </a:ext>
                </a:extLst>
              </a:tr>
              <a:tr h="351166">
                <a:tc>
                  <a:txBody>
                    <a:bodyPr/>
                    <a:lstStyle/>
                    <a:p>
                      <a:pPr algn="ctr"/>
                      <a:r>
                        <a:rPr lang="en-US" sz="2000" dirty="0"/>
                        <a:t>KITE Local Caching Server</a:t>
                      </a:r>
                      <a:endParaRPr lang="en-US" sz="2000" b="1" dirty="0">
                        <a:solidFill>
                          <a:schemeClr val="tx1">
                            <a:lumMod val="50000"/>
                          </a:schemeClr>
                        </a:solidFill>
                      </a:endParaRPr>
                    </a:p>
                  </a:txBody>
                  <a:tcPr anchor="ctr"/>
                </a:tc>
                <a:tc>
                  <a:txBody>
                    <a:bodyPr/>
                    <a:lstStyle/>
                    <a:p>
                      <a:pPr algn="ctr"/>
                      <a:endParaRPr lang="en-US" sz="2000" b="1" dirty="0">
                        <a:solidFill>
                          <a:schemeClr val="tx1">
                            <a:lumMod val="50000"/>
                          </a:schemeClr>
                        </a:solidFill>
                      </a:endParaRPr>
                    </a:p>
                  </a:txBody>
                  <a:tcPr anchor="ctr"/>
                </a:tc>
                <a:tc>
                  <a:txBody>
                    <a:bodyPr/>
                    <a:lstStyle/>
                    <a:p>
                      <a:pPr algn="ctr"/>
                      <a:endParaRPr lang="en-US" sz="2000" b="1" dirty="0">
                        <a:solidFill>
                          <a:schemeClr val="tx1">
                            <a:lumMod val="50000"/>
                          </a:schemeClr>
                        </a:solidFill>
                      </a:endParaRPr>
                    </a:p>
                  </a:txBody>
                  <a:tcPr anchor="ctr"/>
                </a:tc>
                <a:tc>
                  <a:txBody>
                    <a:bodyPr/>
                    <a:lstStyle/>
                    <a:p>
                      <a:pPr algn="ctr"/>
                      <a:endParaRPr lang="en-US" sz="2000" b="1" dirty="0">
                        <a:solidFill>
                          <a:schemeClr val="tx1">
                            <a:lumMod val="50000"/>
                          </a:schemeClr>
                        </a:solidFill>
                      </a:endParaRPr>
                    </a:p>
                  </a:txBody>
                  <a:tcPr anchor="ctr"/>
                </a:tc>
                <a:tc>
                  <a:txBody>
                    <a:bodyPr/>
                    <a:lstStyle/>
                    <a:p>
                      <a:pPr algn="ctr"/>
                      <a:r>
                        <a:rPr lang="en-US" sz="2000" u="sng" dirty="0"/>
                        <a:t>Not Available</a:t>
                      </a:r>
                      <a:endParaRPr lang="en-US" sz="2000" b="1" u="sng" dirty="0">
                        <a:solidFill>
                          <a:schemeClr val="tx1">
                            <a:lumMod val="50000"/>
                          </a:schemeClr>
                        </a:solidFill>
                      </a:endParaRPr>
                    </a:p>
                  </a:txBody>
                  <a:tcPr anchor="ctr"/>
                </a:tc>
                <a:extLst>
                  <a:ext uri="{0D108BD9-81ED-4DB2-BD59-A6C34878D82A}">
                    <a16:rowId xmlns:a16="http://schemas.microsoft.com/office/drawing/2014/main" val="10001"/>
                  </a:ext>
                </a:extLst>
              </a:tr>
              <a:tr h="604408">
                <a:tc>
                  <a:txBody>
                    <a:bodyPr/>
                    <a:lstStyle/>
                    <a:p>
                      <a:pPr algn="ctr"/>
                      <a:r>
                        <a:rPr lang="en-US" sz="2000" dirty="0"/>
                        <a:t>KITE Student</a:t>
                      </a:r>
                      <a:r>
                        <a:rPr lang="en-US" sz="2000" baseline="0" dirty="0"/>
                        <a:t> Portal</a:t>
                      </a:r>
                      <a:endParaRPr lang="en-US" sz="2000" dirty="0">
                        <a:solidFill>
                          <a:srgbClr val="0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mn-lt"/>
                          <a:ea typeface="+mn-ea"/>
                          <a:cs typeface="+mn-cs"/>
                        </a:rPr>
                        <a:t>8.0</a:t>
                      </a:r>
                    </a:p>
                  </a:txBody>
                  <a:tcPr anchor="ctr"/>
                </a:tc>
                <a:tc>
                  <a:txBody>
                    <a:bodyPr/>
                    <a:lstStyle/>
                    <a:p>
                      <a:pPr algn="ctr"/>
                      <a:r>
                        <a:rPr lang="en-US" sz="2000" b="0" dirty="0">
                          <a:solidFill>
                            <a:schemeClr val="tx1"/>
                          </a:solidFill>
                        </a:rPr>
                        <a:t>8.0.1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TBD</a:t>
                      </a:r>
                    </a:p>
                  </a:txBody>
                  <a:tcPr anchor="ctr"/>
                </a:tc>
                <a:tc>
                  <a:txBody>
                    <a:bodyPr/>
                    <a:lstStyle/>
                    <a:p>
                      <a:pPr algn="ctr"/>
                      <a:r>
                        <a:rPr lang="en-US" sz="2000" dirty="0"/>
                        <a:t>Must uninstall and reinstall</a:t>
                      </a:r>
                      <a:r>
                        <a:rPr lang="en-US" sz="2000" baseline="0" dirty="0"/>
                        <a:t> on Mac and PC student devices.  Chromebooks will auto update.</a:t>
                      </a:r>
                      <a:endParaRPr lang="en-US" sz="2000" dirty="0">
                        <a:solidFill>
                          <a:srgbClr val="000000"/>
                        </a:solidFill>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903946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600" dirty="0">
                <a:latin typeface="+mn-lt"/>
              </a:rPr>
              <a:t>DLM Supported Devices and OS for 2021-22</a:t>
            </a:r>
            <a:endParaRPr lang="en-US" sz="3600"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3D660A3-E308-41FE-9AD8-DA16A7A2C55D}"/>
              </a:ext>
            </a:extLst>
          </p:cNvPr>
          <p:cNvSpPr/>
          <p:nvPr/>
        </p:nvSpPr>
        <p:spPr>
          <a:xfrm>
            <a:off x="274319" y="1505243"/>
            <a:ext cx="8588327" cy="4524315"/>
          </a:xfrm>
          <a:prstGeom prst="rect">
            <a:avLst/>
          </a:prstGeom>
        </p:spPr>
        <p:txBody>
          <a:bodyPr wrap="square">
            <a:spAutoFit/>
          </a:bodyPr>
          <a:lstStyle/>
          <a:p>
            <a:pPr lvl="0"/>
            <a:r>
              <a:rPr lang="en-US" sz="3200" dirty="0">
                <a:solidFill>
                  <a:srgbClr val="172B4D"/>
                </a:solidFill>
              </a:rPr>
              <a:t>The following devices and operating systems are supported for the 2021-22 school year:</a:t>
            </a:r>
          </a:p>
          <a:p>
            <a:pPr lvl="0"/>
            <a:endParaRPr kumimoji="0" lang="en-US" sz="2800" b="0" i="0" u="none" strike="noStrike" kern="1200" cap="none" spc="0" normalizeH="0" baseline="0" noProof="0" dirty="0">
              <a:ln>
                <a:noFill/>
              </a:ln>
              <a:solidFill>
                <a:srgbClr val="172B4D"/>
              </a:solidFill>
              <a:effectLst/>
              <a:uLnTx/>
              <a:uFillTx/>
              <a:latin typeface="-apple-system"/>
              <a:ea typeface="+mn-ea"/>
              <a:cs typeface="+mn-cs"/>
            </a:endParaRPr>
          </a:p>
          <a:p>
            <a:pPr marL="742950" lvl="1" indent="-285750">
              <a:buFont typeface="Arial" panose="020B0604020202020204" pitchFamily="34" charset="0"/>
              <a:buChar char="•"/>
            </a:pPr>
            <a:r>
              <a:rPr lang="en-US" sz="2800" dirty="0">
                <a:latin typeface="-apple-system"/>
              </a:rPr>
              <a:t>Desktops and laptops running Windows 8.1 and 10</a:t>
            </a:r>
          </a:p>
          <a:p>
            <a:pPr marL="742950" lvl="1" indent="-285750">
              <a:buFont typeface="Arial" panose="020B0604020202020204" pitchFamily="34" charset="0"/>
              <a:buChar char="•"/>
            </a:pPr>
            <a:endParaRPr lang="en-US" sz="2800" dirty="0">
              <a:solidFill>
                <a:srgbClr val="FF0000"/>
              </a:solidFill>
              <a:latin typeface="-apple-system"/>
            </a:endParaRPr>
          </a:p>
          <a:p>
            <a:pPr marL="742950" lvl="1" indent="-285750">
              <a:buFont typeface="Arial" panose="020B0604020202020204" pitchFamily="34" charset="0"/>
              <a:buChar char="•"/>
            </a:pPr>
            <a:r>
              <a:rPr lang="en-US" sz="2800" dirty="0">
                <a:latin typeface="-apple-system"/>
              </a:rPr>
              <a:t>Desktops and laptops running macOS 10.14.5–11</a:t>
            </a:r>
          </a:p>
          <a:p>
            <a:pPr marL="742950" lvl="1" indent="-285750">
              <a:buFont typeface="Arial" panose="020B0604020202020204" pitchFamily="34" charset="0"/>
              <a:buChar char="•"/>
            </a:pPr>
            <a:endParaRPr lang="en-US" sz="2800" dirty="0">
              <a:solidFill>
                <a:srgbClr val="FF0000"/>
              </a:solidFill>
              <a:latin typeface="-apple-system"/>
            </a:endParaRPr>
          </a:p>
          <a:p>
            <a:pPr marL="742950" lvl="1" indent="-285750">
              <a:buFont typeface="Arial" panose="020B0604020202020204" pitchFamily="34" charset="0"/>
              <a:buChar char="•"/>
            </a:pPr>
            <a:r>
              <a:rPr lang="en-US" sz="2800" dirty="0">
                <a:latin typeface="-apple-system"/>
              </a:rPr>
              <a:t>Chromebooks running </a:t>
            </a:r>
            <a:r>
              <a:rPr lang="en-US" sz="2800" dirty="0" err="1">
                <a:latin typeface="-apple-system"/>
              </a:rPr>
              <a:t>ChromeOS</a:t>
            </a:r>
            <a:r>
              <a:rPr lang="en-US" sz="2800" dirty="0">
                <a:latin typeface="-apple-system"/>
              </a:rPr>
              <a:t> 83+</a:t>
            </a:r>
          </a:p>
          <a:p>
            <a:pPr marL="742950" lvl="1" indent="-285750">
              <a:buFont typeface="Arial" panose="020B0604020202020204" pitchFamily="34" charset="0"/>
              <a:buChar char="•"/>
            </a:pPr>
            <a:endParaRPr lang="en-US" sz="2800" dirty="0">
              <a:solidFill>
                <a:srgbClr val="FF0000"/>
              </a:solidFill>
              <a:latin typeface="-apple-system"/>
            </a:endParaRPr>
          </a:p>
          <a:p>
            <a:pPr marL="742950" lvl="1" indent="-285750">
              <a:buFont typeface="Arial" panose="020B0604020202020204" pitchFamily="34" charset="0"/>
              <a:buChar char="•"/>
            </a:pPr>
            <a:r>
              <a:rPr lang="pt-BR" sz="2800" dirty="0">
                <a:latin typeface="-apple-system"/>
              </a:rPr>
              <a:t>iPads running iOS 13 – iPadOS 14.7</a:t>
            </a:r>
            <a:endParaRPr kumimoji="0" lang="en-US" sz="2800" b="0" i="0" u="none" strike="noStrike" kern="1200" cap="none" spc="0" normalizeH="0" baseline="0" noProof="0" dirty="0">
              <a:ln>
                <a:noFill/>
              </a:ln>
              <a:effectLst/>
              <a:uLnTx/>
              <a:uFillTx/>
              <a:latin typeface="-apple-system"/>
              <a:ea typeface="+mn-ea"/>
              <a:cs typeface="+mn-cs"/>
            </a:endParaRPr>
          </a:p>
        </p:txBody>
      </p:sp>
    </p:spTree>
    <p:extLst>
      <p:ext uri="{BB962C8B-B14F-4D97-AF65-F5344CB8AC3E}">
        <p14:creationId xmlns:p14="http://schemas.microsoft.com/office/powerpoint/2010/main" val="1537869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2" y="254514"/>
            <a:ext cx="8387819" cy="756418"/>
          </a:xfrm>
        </p:spPr>
        <p:txBody>
          <a:bodyPr anchor="ctr">
            <a:noAutofit/>
          </a:bodyPr>
          <a:lstStyle/>
          <a:p>
            <a:r>
              <a:rPr lang="en-US" sz="2800" dirty="0">
                <a:latin typeface="+mn-lt"/>
              </a:rPr>
              <a:t>CoAlt Training and Office Hours for SWD</a:t>
            </a:r>
          </a:p>
        </p:txBody>
      </p:sp>
      <p:sp>
        <p:nvSpPr>
          <p:cNvPr id="9" name="Content Placeholder 8"/>
          <p:cNvSpPr>
            <a:spLocks noGrp="1"/>
          </p:cNvSpPr>
          <p:nvPr>
            <p:ph idx="1"/>
          </p:nvPr>
        </p:nvSpPr>
        <p:spPr>
          <a:xfrm>
            <a:off x="274320" y="1334530"/>
            <a:ext cx="8241030" cy="4769184"/>
          </a:xfrm>
        </p:spPr>
        <p:txBody>
          <a:bodyPr>
            <a:normAutofit/>
          </a:bodyPr>
          <a:lstStyle/>
          <a:p>
            <a:pPr marL="285750" indent="-285750">
              <a:buFont typeface="Arial" panose="020B0604020202020204" pitchFamily="34" charset="0"/>
              <a:buChar char="•"/>
            </a:pPr>
            <a:r>
              <a:rPr lang="en-US" sz="1800" dirty="0">
                <a:solidFill>
                  <a:schemeClr val="tx1"/>
                </a:solidFill>
              </a:rPr>
              <a:t>Training registration information will be sent to DACs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49</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2919625971"/>
              </p:ext>
            </p:extLst>
          </p:nvPr>
        </p:nvGraphicFramePr>
        <p:xfrm>
          <a:off x="653439" y="1850460"/>
          <a:ext cx="7837121" cy="4260749"/>
        </p:xfrm>
        <a:graphic>
          <a:graphicData uri="http://schemas.openxmlformats.org/drawingml/2006/table">
            <a:tbl>
              <a:tblPr firstRow="1" bandRow="1">
                <a:tableStyleId>{5C22544A-7EE6-4342-B048-85BDC9FD1C3A}</a:tableStyleId>
              </a:tblPr>
              <a:tblGrid>
                <a:gridCol w="3673672">
                  <a:extLst>
                    <a:ext uri="{9D8B030D-6E8A-4147-A177-3AD203B41FA5}">
                      <a16:colId xmlns:a16="http://schemas.microsoft.com/office/drawing/2014/main" val="20000"/>
                    </a:ext>
                  </a:extLst>
                </a:gridCol>
                <a:gridCol w="4163449">
                  <a:extLst>
                    <a:ext uri="{9D8B030D-6E8A-4147-A177-3AD203B41FA5}">
                      <a16:colId xmlns:a16="http://schemas.microsoft.com/office/drawing/2014/main" val="20001"/>
                    </a:ext>
                  </a:extLst>
                </a:gridCol>
              </a:tblGrid>
              <a:tr h="222005">
                <a:tc>
                  <a:txBody>
                    <a:bodyPr/>
                    <a:lstStyle/>
                    <a:p>
                      <a:pPr marL="0" marR="0" algn="ctr">
                        <a:spcBef>
                          <a:spcPts val="0"/>
                        </a:spcBef>
                        <a:spcAft>
                          <a:spcPts val="0"/>
                        </a:spcAft>
                      </a:pPr>
                      <a:r>
                        <a:rPr lang="en-US" sz="1800" dirty="0">
                          <a:effectLst/>
                        </a:rPr>
                        <a:t>Training Resource</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dirty="0">
                          <a:effectLst/>
                        </a:rPr>
                        <a:t>Date and Location</a:t>
                      </a:r>
                      <a:endParaRPr lang="en-US"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2067688">
                <a:tc>
                  <a:txBody>
                    <a:bodyPr/>
                    <a:lstStyle/>
                    <a:p>
                      <a:pPr marL="0" marR="0" algn="ctr">
                        <a:spcBef>
                          <a:spcPts val="0"/>
                        </a:spcBef>
                        <a:spcAft>
                          <a:spcPts val="0"/>
                        </a:spcAft>
                      </a:pPr>
                      <a:r>
                        <a:rPr lang="en-US" sz="1800" dirty="0">
                          <a:effectLst/>
                        </a:rPr>
                        <a:t>Online Office Hours</a:t>
                      </a:r>
                    </a:p>
                    <a:p>
                      <a:pPr marL="0" marR="0" algn="ctr">
                        <a:spcBef>
                          <a:spcPts val="0"/>
                        </a:spcBef>
                        <a:spcAft>
                          <a:spcPts val="0"/>
                        </a:spcAft>
                      </a:pPr>
                      <a:r>
                        <a:rPr lang="en-US" sz="1800" dirty="0">
                          <a:effectLst/>
                        </a:rPr>
                        <a:t>Wednesday 3:00-3:30</a:t>
                      </a:r>
                      <a:endParaRPr lang="en-US" sz="1800" b="0" dirty="0">
                        <a:solidFill>
                          <a:schemeClr val="tx1">
                            <a:lumMod val="50000"/>
                          </a:schemeClr>
                        </a:solidFill>
                        <a:effectLst/>
                        <a:latin typeface="Calibri"/>
                        <a:ea typeface="Calibri"/>
                        <a:cs typeface="Times New Roman"/>
                      </a:endParaRPr>
                    </a:p>
                  </a:txBody>
                  <a:tcPr marL="68580" marR="68580" marT="0" marB="0" anchor="ct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December 8</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January 12 and 26</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February 9 and 23</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Weekly beginning March 9</a:t>
                      </a:r>
                    </a:p>
                  </a:txBody>
                  <a:tcPr marL="68580" marR="68580" marT="0" marB="0" anchor="ctr"/>
                </a:tc>
                <a:extLst>
                  <a:ext uri="{0D108BD9-81ED-4DB2-BD59-A6C34878D82A}">
                    <a16:rowId xmlns:a16="http://schemas.microsoft.com/office/drawing/2014/main" val="10001"/>
                  </a:ext>
                </a:extLst>
              </a:tr>
              <a:tr h="1918741">
                <a:tc>
                  <a:txBody>
                    <a:bodyPr/>
                    <a:lstStyle/>
                    <a:p>
                      <a:pPr marL="0" marR="0" algn="ctr">
                        <a:spcBef>
                          <a:spcPts val="0"/>
                        </a:spcBef>
                        <a:spcAft>
                          <a:spcPts val="0"/>
                        </a:spcAft>
                      </a:pPr>
                      <a:endParaRPr lang="en-US" sz="1800" dirty="0">
                        <a:effectLst/>
                      </a:endParaRPr>
                    </a:p>
                    <a:p>
                      <a:pPr marL="0" marR="0" algn="ctr">
                        <a:spcBef>
                          <a:spcPts val="0"/>
                        </a:spcBef>
                        <a:spcAft>
                          <a:spcPts val="0"/>
                        </a:spcAft>
                      </a:pPr>
                      <a:r>
                        <a:rPr lang="en-US" sz="1800" dirty="0">
                          <a:effectLst/>
                        </a:rPr>
                        <a:t>CoAlt Training</a:t>
                      </a:r>
                    </a:p>
                    <a:p>
                      <a:pPr marL="0" marR="0" algn="ctr">
                        <a:spcBef>
                          <a:spcPts val="0"/>
                        </a:spcBef>
                        <a:spcAft>
                          <a:spcPts val="0"/>
                        </a:spcAft>
                      </a:pPr>
                      <a:r>
                        <a:rPr lang="en-US" sz="1800" baseline="0" dirty="0">
                          <a:effectLst/>
                          <a:highlight>
                            <a:srgbClr val="FFFF00"/>
                          </a:highlight>
                        </a:rPr>
                        <a:t> </a:t>
                      </a:r>
                      <a:endParaRPr lang="en-US" sz="1800" dirty="0">
                        <a:effectLst/>
                        <a:highlight>
                          <a:srgbClr val="FFFF00"/>
                        </a:highlight>
                      </a:endParaRPr>
                    </a:p>
                  </a:txBody>
                  <a:tcPr marL="68580" marR="68580" marT="0" marB="0" anchor="ctr"/>
                </a:tc>
                <a:tc>
                  <a:txBody>
                    <a:bodyPr/>
                    <a:lstStyle/>
                    <a:p>
                      <a:pPr marL="114300" marR="0" indent="0">
                        <a:spcBef>
                          <a:spcPts val="0"/>
                        </a:spcBef>
                        <a:spcAft>
                          <a:spcPts val="0"/>
                        </a:spcAft>
                      </a:pPr>
                      <a:r>
                        <a:rPr lang="en-US" sz="1800" baseline="0" dirty="0">
                          <a:effectLst/>
                        </a:rPr>
                        <a:t>November (Virtual)</a:t>
                      </a:r>
                      <a:endParaRPr lang="en-US" sz="1800" baseline="0" dirty="0">
                        <a:solidFill>
                          <a:schemeClr val="tx1"/>
                        </a:solidFill>
                        <a:effectLst/>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40112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Meet the CDE Assessment Team</a:t>
            </a:r>
          </a:p>
        </p:txBody>
      </p:sp>
      <p:sp>
        <p:nvSpPr>
          <p:cNvPr id="5" name="Rectangle 4"/>
          <p:cNvSpPr/>
          <p:nvPr/>
        </p:nvSpPr>
        <p:spPr>
          <a:xfrm>
            <a:off x="2442654" y="1332359"/>
            <a:ext cx="4297680" cy="64922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Joyce Zurkowski</a:t>
            </a:r>
          </a:p>
          <a:p>
            <a:pPr algn="ctr"/>
            <a:r>
              <a:rPr lang="en-US" dirty="0"/>
              <a:t>Chief Assessment Officer</a:t>
            </a:r>
          </a:p>
        </p:txBody>
      </p:sp>
      <p:sp>
        <p:nvSpPr>
          <p:cNvPr id="6" name="Rectangle 5"/>
          <p:cNvSpPr/>
          <p:nvPr/>
        </p:nvSpPr>
        <p:spPr>
          <a:xfrm>
            <a:off x="114858" y="2049626"/>
            <a:ext cx="4297680" cy="649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Will Morton</a:t>
            </a:r>
          </a:p>
          <a:p>
            <a:pPr algn="ctr"/>
            <a:r>
              <a:rPr lang="en-US" dirty="0">
                <a:solidFill>
                  <a:schemeClr val="tx1"/>
                </a:solidFill>
              </a:rPr>
              <a:t>Director of Assessment Administration</a:t>
            </a:r>
          </a:p>
        </p:txBody>
      </p:sp>
      <p:sp>
        <p:nvSpPr>
          <p:cNvPr id="7" name="Rectangle 6"/>
          <p:cNvSpPr/>
          <p:nvPr/>
        </p:nvSpPr>
        <p:spPr>
          <a:xfrm>
            <a:off x="4747384" y="2059073"/>
            <a:ext cx="4293304" cy="649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Christina Wirth-Hawkins</a:t>
            </a:r>
          </a:p>
          <a:p>
            <a:pPr algn="ctr"/>
            <a:r>
              <a:rPr lang="en-US" dirty="0">
                <a:solidFill>
                  <a:schemeClr val="tx1"/>
                </a:solidFill>
              </a:rPr>
              <a:t>Director of Assessment Development</a:t>
            </a:r>
          </a:p>
        </p:txBody>
      </p:sp>
      <p:sp>
        <p:nvSpPr>
          <p:cNvPr id="8" name="Rectangle 7"/>
          <p:cNvSpPr/>
          <p:nvPr/>
        </p:nvSpPr>
        <p:spPr>
          <a:xfrm>
            <a:off x="114858" y="2728234"/>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Jared Anthony</a:t>
            </a:r>
          </a:p>
          <a:p>
            <a:pPr algn="ctr"/>
            <a:r>
              <a:rPr lang="en-US" dirty="0">
                <a:solidFill>
                  <a:srgbClr val="000000"/>
                </a:solidFill>
              </a:rPr>
              <a:t>PSAT 9, PSAT 10, SAT</a:t>
            </a:r>
            <a:endParaRPr lang="en-US" sz="1600" dirty="0">
              <a:solidFill>
                <a:srgbClr val="000000"/>
              </a:solidFill>
            </a:endParaRPr>
          </a:p>
        </p:txBody>
      </p:sp>
      <p:sp>
        <p:nvSpPr>
          <p:cNvPr id="9" name="Rectangle 8"/>
          <p:cNvSpPr/>
          <p:nvPr/>
        </p:nvSpPr>
        <p:spPr>
          <a:xfrm>
            <a:off x="114858" y="3403947"/>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Collin Bonner</a:t>
            </a:r>
          </a:p>
          <a:p>
            <a:pPr algn="ctr"/>
            <a:r>
              <a:rPr lang="en-US" dirty="0">
                <a:solidFill>
                  <a:srgbClr val="000000"/>
                </a:solidFill>
              </a:rPr>
              <a:t>Technology, NAEP, International Assessment</a:t>
            </a:r>
          </a:p>
        </p:txBody>
      </p:sp>
      <p:sp>
        <p:nvSpPr>
          <p:cNvPr id="10" name="Rectangle 9"/>
          <p:cNvSpPr/>
          <p:nvPr/>
        </p:nvSpPr>
        <p:spPr>
          <a:xfrm>
            <a:off x="4743008" y="2734743"/>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Jasmine Carey</a:t>
            </a:r>
          </a:p>
          <a:p>
            <a:pPr algn="ctr"/>
            <a:r>
              <a:rPr lang="en-US" dirty="0">
                <a:solidFill>
                  <a:srgbClr val="000000"/>
                </a:solidFill>
              </a:rPr>
              <a:t>Psychometrics and Data</a:t>
            </a:r>
          </a:p>
        </p:txBody>
      </p:sp>
      <p:sp>
        <p:nvSpPr>
          <p:cNvPr id="11" name="Rectangle 10"/>
          <p:cNvSpPr/>
          <p:nvPr/>
        </p:nvSpPr>
        <p:spPr>
          <a:xfrm>
            <a:off x="114858" y="4753074"/>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Heather Villalobos Pavia</a:t>
            </a:r>
            <a:r>
              <a:rPr lang="en-US" dirty="0">
                <a:solidFill>
                  <a:srgbClr val="000000"/>
                </a:solidFill>
              </a:rPr>
              <a:t> </a:t>
            </a:r>
          </a:p>
          <a:p>
            <a:pPr algn="ctr"/>
            <a:r>
              <a:rPr lang="en-US" dirty="0">
                <a:solidFill>
                  <a:srgbClr val="000000"/>
                </a:solidFill>
              </a:rPr>
              <a:t>ACCESS, CSLA, Linguistic Accommodations</a:t>
            </a:r>
          </a:p>
        </p:txBody>
      </p:sp>
      <p:sp>
        <p:nvSpPr>
          <p:cNvPr id="14" name="Rectangle 13"/>
          <p:cNvSpPr/>
          <p:nvPr/>
        </p:nvSpPr>
        <p:spPr>
          <a:xfrm>
            <a:off x="4743008" y="4080297"/>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Molly Mund</a:t>
            </a:r>
          </a:p>
          <a:p>
            <a:pPr algn="ctr"/>
            <a:r>
              <a:rPr lang="en-US" dirty="0">
                <a:solidFill>
                  <a:srgbClr val="000000"/>
                </a:solidFill>
              </a:rPr>
              <a:t>CMAS Content Development</a:t>
            </a:r>
          </a:p>
        </p:txBody>
      </p:sp>
      <p:sp>
        <p:nvSpPr>
          <p:cNvPr id="15" name="Rectangle 14"/>
          <p:cNvSpPr/>
          <p:nvPr/>
        </p:nvSpPr>
        <p:spPr>
          <a:xfrm>
            <a:off x="114858" y="4079662"/>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Arti Sachdeva</a:t>
            </a:r>
          </a:p>
          <a:p>
            <a:pPr algn="ctr"/>
            <a:r>
              <a:rPr lang="en-US" dirty="0" err="1">
                <a:solidFill>
                  <a:srgbClr val="000000"/>
                </a:solidFill>
              </a:rPr>
              <a:t>CoAlt</a:t>
            </a:r>
            <a:r>
              <a:rPr lang="en-US" dirty="0">
                <a:solidFill>
                  <a:srgbClr val="000000"/>
                </a:solidFill>
              </a:rPr>
              <a:t> and SPED Accommodations</a:t>
            </a:r>
          </a:p>
        </p:txBody>
      </p:sp>
      <p:sp>
        <p:nvSpPr>
          <p:cNvPr id="16" name="Rectangle 15"/>
          <p:cNvSpPr/>
          <p:nvPr/>
        </p:nvSpPr>
        <p:spPr>
          <a:xfrm>
            <a:off x="4743008" y="4753074"/>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Nathan Redford</a:t>
            </a:r>
          </a:p>
          <a:p>
            <a:pPr algn="ctr"/>
            <a:r>
              <a:rPr lang="en-US" dirty="0">
                <a:solidFill>
                  <a:srgbClr val="000000"/>
                </a:solidFill>
              </a:rPr>
              <a:t>CMAS Content Development</a:t>
            </a:r>
          </a:p>
        </p:txBody>
      </p:sp>
      <p:sp>
        <p:nvSpPr>
          <p:cNvPr id="17" name="Rectangle 16"/>
          <p:cNvSpPr/>
          <p:nvPr/>
        </p:nvSpPr>
        <p:spPr>
          <a:xfrm>
            <a:off x="4743008" y="3407520"/>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Sara Loerzel</a:t>
            </a:r>
          </a:p>
          <a:p>
            <a:pPr algn="ctr"/>
            <a:r>
              <a:rPr lang="en-US" dirty="0">
                <a:solidFill>
                  <a:srgbClr val="000000"/>
                </a:solidFill>
              </a:rPr>
              <a:t>CMAS Administration and </a:t>
            </a:r>
            <a:r>
              <a:rPr lang="en-US" dirty="0" err="1">
                <a:solidFill>
                  <a:srgbClr val="000000"/>
                </a:solidFill>
              </a:rPr>
              <a:t>PearsonAccess</a:t>
            </a:r>
            <a:r>
              <a:rPr lang="en-US" baseline="30000" dirty="0" err="1">
                <a:solidFill>
                  <a:srgbClr val="000000"/>
                </a:solidFill>
              </a:rPr>
              <a:t>next</a:t>
            </a:r>
            <a:endParaRPr lang="en-US" baseline="30000" dirty="0">
              <a:solidFill>
                <a:srgbClr val="000000"/>
              </a:solidFill>
            </a:endParaRPr>
          </a:p>
        </p:txBody>
      </p:sp>
      <p:sp>
        <p:nvSpPr>
          <p:cNvPr id="19" name="Rectangle 18">
            <a:extLst>
              <a:ext uri="{FF2B5EF4-FFF2-40B4-BE49-F238E27FC236}">
                <a16:creationId xmlns:a16="http://schemas.microsoft.com/office/drawing/2014/main" id="{235FFF2F-D47A-4CBC-9338-EEDA5BB7709D}"/>
              </a:ext>
            </a:extLst>
          </p:cNvPr>
          <p:cNvSpPr/>
          <p:nvPr/>
        </p:nvSpPr>
        <p:spPr>
          <a:xfrm>
            <a:off x="4743008" y="6098626"/>
            <a:ext cx="4297680" cy="6155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Angela Landrum</a:t>
            </a:r>
          </a:p>
          <a:p>
            <a:pPr algn="ctr"/>
            <a:r>
              <a:rPr lang="en-US" sz="1600" dirty="0">
                <a:solidFill>
                  <a:srgbClr val="000000"/>
                </a:solidFill>
              </a:rPr>
              <a:t>Assessment Literacy &amp; Performance Assessments</a:t>
            </a:r>
          </a:p>
        </p:txBody>
      </p:sp>
    </p:spTree>
    <p:extLst>
      <p:ext uri="{BB962C8B-B14F-4D97-AF65-F5344CB8AC3E}">
        <p14:creationId xmlns:p14="http://schemas.microsoft.com/office/powerpoint/2010/main" val="37486403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CoAlt Training</a:t>
            </a:r>
          </a:p>
        </p:txBody>
      </p:sp>
      <p:sp>
        <p:nvSpPr>
          <p:cNvPr id="9" name="Content Placeholder 8"/>
          <p:cNvSpPr>
            <a:spLocks noGrp="1"/>
          </p:cNvSpPr>
          <p:nvPr>
            <p:ph idx="1"/>
          </p:nvPr>
        </p:nvSpPr>
        <p:spPr>
          <a:xfrm>
            <a:off x="274320" y="1359243"/>
            <a:ext cx="8241030" cy="5014055"/>
          </a:xfrm>
        </p:spPr>
        <p:txBody>
          <a:bodyPr>
            <a:noAutofit/>
          </a:bodyPr>
          <a:lstStyle/>
          <a:p>
            <a:pPr marL="285750" indent="-285750">
              <a:buFont typeface="Arial" panose="020B0604020202020204" pitchFamily="34" charset="0"/>
              <a:buChar char="•"/>
            </a:pPr>
            <a:r>
              <a:rPr lang="en-US" dirty="0">
                <a:solidFill>
                  <a:schemeClr val="tx1"/>
                </a:solidFill>
              </a:rPr>
              <a:t>Train teachers in all parts of the </a:t>
            </a:r>
            <a:r>
              <a:rPr lang="en-US" dirty="0" err="1">
                <a:solidFill>
                  <a:schemeClr val="tx1"/>
                </a:solidFill>
              </a:rPr>
              <a:t>CoAlt</a:t>
            </a:r>
            <a:r>
              <a:rPr lang="en-US" dirty="0">
                <a:solidFill>
                  <a:schemeClr val="tx1"/>
                </a:solidFill>
              </a:rPr>
              <a:t> assessment</a:t>
            </a:r>
          </a:p>
          <a:p>
            <a:pPr marL="742950" lvl="1" indent="-285750"/>
            <a:r>
              <a:rPr lang="en-US" dirty="0"/>
              <a:t>Separate modules, one for ELA/math and one for science</a:t>
            </a:r>
          </a:p>
          <a:p>
            <a:pPr marL="1200150" lvl="2" indent="-285750"/>
            <a:r>
              <a:rPr lang="en-US" b="1" dirty="0"/>
              <a:t>Note</a:t>
            </a:r>
            <a:r>
              <a:rPr lang="en-US" dirty="0"/>
              <a:t>: CoAlt Science training will be new this year</a:t>
            </a:r>
          </a:p>
          <a:p>
            <a:pPr marL="742950" lvl="1" indent="-285750"/>
            <a:r>
              <a:rPr lang="en-US" dirty="0"/>
              <a:t>Educators will be required to take and pass a quiz based on the information presented in each module</a:t>
            </a:r>
          </a:p>
          <a:p>
            <a:pPr marL="742950" lvl="1" indent="-285750"/>
            <a:endParaRPr lang="en-US" sz="800" dirty="0">
              <a:solidFill>
                <a:schemeClr val="tx1"/>
              </a:solidFill>
            </a:endParaRPr>
          </a:p>
          <a:p>
            <a:pPr marL="342900" indent="-342900">
              <a:buFont typeface="Arial" panose="020B0604020202020204" pitchFamily="34" charset="0"/>
              <a:buChar char="•"/>
            </a:pPr>
            <a:r>
              <a:rPr lang="en-US" dirty="0">
                <a:solidFill>
                  <a:schemeClr val="tx1"/>
                </a:solidFill>
              </a:rPr>
              <a:t>DAC-specific training</a:t>
            </a:r>
          </a:p>
          <a:p>
            <a:pPr marL="800100" lvl="1" indent="-342900"/>
            <a:r>
              <a:rPr lang="en-US" dirty="0"/>
              <a:t>Posted on CDE Training page at </a:t>
            </a:r>
            <a:r>
              <a:rPr lang="en-US" dirty="0">
                <a:hlinkClick r:id="rId2"/>
              </a:rPr>
              <a:t>http://www.cde.state.co.us/assessment/training-coalt</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50</a:t>
            </a:fld>
            <a:endParaRPr lang="en-US" dirty="0"/>
          </a:p>
        </p:txBody>
      </p:sp>
    </p:spTree>
    <p:extLst>
      <p:ext uri="{BB962C8B-B14F-4D97-AF65-F5344CB8AC3E}">
        <p14:creationId xmlns:p14="http://schemas.microsoft.com/office/powerpoint/2010/main" val="2269505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latin typeface="+mn-lt"/>
              </a:rPr>
              <a:t>Colorado</a:t>
            </a:r>
            <a:br>
              <a:rPr lang="en-US" sz="4400" dirty="0">
                <a:latin typeface="+mn-lt"/>
              </a:rPr>
            </a:br>
            <a:r>
              <a:rPr lang="en-US" sz="4400" dirty="0">
                <a:latin typeface="+mn-lt"/>
              </a:rPr>
              <a:t>PSAT &amp; SAT</a:t>
            </a:r>
          </a:p>
        </p:txBody>
      </p:sp>
      <p:sp>
        <p:nvSpPr>
          <p:cNvPr id="3" name="Slide Number Placeholder 2"/>
          <p:cNvSpPr>
            <a:spLocks noGrp="1"/>
          </p:cNvSpPr>
          <p:nvPr>
            <p:ph type="sldNum" sz="quarter" idx="12"/>
          </p:nvPr>
        </p:nvSpPr>
        <p:spPr/>
        <p:txBody>
          <a:bodyPr/>
          <a:lstStyle/>
          <a:p>
            <a:fld id="{67726FA2-3EC9-4717-AD62-D8C823692DD3}" type="slidenum">
              <a:rPr lang="en-US" smtClean="0"/>
              <a:pPr/>
              <a:t>51</a:t>
            </a:fld>
            <a:endParaRPr lang="en-US" dirty="0"/>
          </a:p>
        </p:txBody>
      </p:sp>
    </p:spTree>
    <p:extLst>
      <p:ext uri="{BB962C8B-B14F-4D97-AF65-F5344CB8AC3E}">
        <p14:creationId xmlns:p14="http://schemas.microsoft.com/office/powerpoint/2010/main" val="4052602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Colorado PSAT and SAT</a:t>
            </a:r>
          </a:p>
        </p:txBody>
      </p:sp>
      <p:sp>
        <p:nvSpPr>
          <p:cNvPr id="3" name="Content Placeholder 2"/>
          <p:cNvSpPr>
            <a:spLocks noGrp="1"/>
          </p:cNvSpPr>
          <p:nvPr>
            <p:ph idx="1"/>
          </p:nvPr>
        </p:nvSpPr>
        <p:spPr>
          <a:xfrm>
            <a:off x="245193" y="1307592"/>
            <a:ext cx="8687140" cy="5264124"/>
          </a:xfrm>
        </p:spPr>
        <p:txBody>
          <a:bodyPr>
            <a:normAutofit/>
          </a:bodyPr>
          <a:lstStyle/>
          <a:p>
            <a:pPr marL="342900" indent="-342900">
              <a:buFont typeface="Arial" panose="020B0604020202020204" pitchFamily="34" charset="0"/>
              <a:buChar char="•"/>
            </a:pPr>
            <a:r>
              <a:rPr lang="en-US" dirty="0">
                <a:solidFill>
                  <a:schemeClr val="tx1"/>
                </a:solidFill>
              </a:rPr>
              <a:t>PSAT 8/9 – administered to all* students in 9</a:t>
            </a:r>
            <a:r>
              <a:rPr lang="en-US" baseline="30000" dirty="0">
                <a:solidFill>
                  <a:schemeClr val="tx1"/>
                </a:solidFill>
              </a:rPr>
              <a:t>th</a:t>
            </a:r>
            <a:r>
              <a:rPr lang="en-US" dirty="0">
                <a:solidFill>
                  <a:schemeClr val="tx1"/>
                </a:solidFill>
              </a:rPr>
              <a:t> grade</a:t>
            </a:r>
          </a:p>
          <a:p>
            <a:pPr marL="342900" indent="-342900">
              <a:buFont typeface="Arial" panose="020B0604020202020204" pitchFamily="34" charset="0"/>
              <a:buChar char="•"/>
            </a:pPr>
            <a:endParaRPr lang="en-US" sz="800" dirty="0">
              <a:solidFill>
                <a:schemeClr val="tx1"/>
              </a:solidFill>
            </a:endParaRPr>
          </a:p>
          <a:p>
            <a:pPr marL="342900" indent="-342900"/>
            <a:r>
              <a:rPr lang="en-US" dirty="0">
                <a:solidFill>
                  <a:schemeClr val="tx1"/>
                </a:solidFill>
              </a:rPr>
              <a:t>PSAT 10 </a:t>
            </a:r>
            <a:r>
              <a:rPr lang="en-US" dirty="0"/>
              <a:t>– administered </a:t>
            </a:r>
            <a:r>
              <a:rPr lang="en-US" dirty="0">
                <a:solidFill>
                  <a:schemeClr val="tx1"/>
                </a:solidFill>
              </a:rPr>
              <a:t>to all* students in 10</a:t>
            </a:r>
            <a:r>
              <a:rPr lang="en-US" baseline="30000" dirty="0">
                <a:solidFill>
                  <a:schemeClr val="tx1"/>
                </a:solidFill>
              </a:rPr>
              <a:t>th</a:t>
            </a:r>
            <a:r>
              <a:rPr lang="en-US" dirty="0">
                <a:solidFill>
                  <a:schemeClr val="tx1"/>
                </a:solidFill>
              </a:rPr>
              <a:t> grade</a:t>
            </a:r>
          </a:p>
          <a:p>
            <a:pPr marL="342900" indent="-342900">
              <a:buFont typeface="Arial" panose="020B0604020202020204" pitchFamily="34" charset="0"/>
              <a:buChar char="•"/>
            </a:pPr>
            <a:endParaRPr lang="en-US" sz="800" dirty="0">
              <a:solidFill>
                <a:schemeClr val="tx1"/>
              </a:solidFill>
            </a:endParaRPr>
          </a:p>
          <a:p>
            <a:pPr marL="342900" indent="-342900"/>
            <a:r>
              <a:rPr lang="en-US" dirty="0">
                <a:solidFill>
                  <a:schemeClr val="tx1"/>
                </a:solidFill>
              </a:rPr>
              <a:t>SAT </a:t>
            </a:r>
            <a:r>
              <a:rPr lang="en-US" dirty="0"/>
              <a:t>– administered </a:t>
            </a:r>
            <a:r>
              <a:rPr lang="en-US" dirty="0">
                <a:solidFill>
                  <a:schemeClr val="tx1"/>
                </a:solidFill>
              </a:rPr>
              <a:t>to all* students in 11</a:t>
            </a:r>
            <a:r>
              <a:rPr lang="en-US" baseline="30000" dirty="0">
                <a:solidFill>
                  <a:schemeClr val="tx1"/>
                </a:solidFill>
              </a:rPr>
              <a:t>th</a:t>
            </a:r>
            <a:r>
              <a:rPr lang="en-US" dirty="0">
                <a:solidFill>
                  <a:schemeClr val="tx1"/>
                </a:solidFill>
              </a:rPr>
              <a:t> grade </a:t>
            </a:r>
          </a:p>
          <a:p>
            <a:endParaRPr lang="en-US" sz="800" dirty="0">
              <a:solidFill>
                <a:schemeClr val="tx1"/>
              </a:solidFill>
            </a:endParaRPr>
          </a:p>
          <a:p>
            <a:pPr marL="0" indent="0">
              <a:buNone/>
            </a:pPr>
            <a:r>
              <a:rPr lang="en-US" sz="2000" dirty="0">
                <a:solidFill>
                  <a:schemeClr val="tx1"/>
                </a:solidFill>
                <a:latin typeface="+mn-lt"/>
              </a:rPr>
              <a:t>*Students who participate in </a:t>
            </a:r>
            <a:r>
              <a:rPr lang="en-US" sz="2000" dirty="0" err="1">
                <a:solidFill>
                  <a:schemeClr val="tx1"/>
                </a:solidFill>
                <a:latin typeface="+mn-lt"/>
              </a:rPr>
              <a:t>CoAlt</a:t>
            </a:r>
            <a:r>
              <a:rPr lang="en-US" sz="2000" dirty="0">
                <a:solidFill>
                  <a:schemeClr val="tx1"/>
                </a:solidFill>
                <a:latin typeface="+mn-lt"/>
              </a:rPr>
              <a:t> take the DLM ELA &amp; Math assessment instead of PSAT/SAT</a:t>
            </a:r>
          </a:p>
          <a:p>
            <a:pPr marL="0" indent="0">
              <a:buNone/>
            </a:pPr>
            <a:endParaRPr lang="en-US" sz="2000" dirty="0"/>
          </a:p>
          <a:p>
            <a:pPr marL="0" indent="0">
              <a:buNone/>
            </a:pPr>
            <a:r>
              <a:rPr lang="en-US" sz="2000" b="1" dirty="0"/>
              <a:t>Note</a:t>
            </a:r>
            <a:r>
              <a:rPr lang="en-US" sz="2000" dirty="0"/>
              <a:t>: PSAT/SAT are expected to be administered through spring 2023</a:t>
            </a:r>
            <a:endParaRPr lang="en-US" sz="2000" dirty="0">
              <a:solidFill>
                <a:schemeClr val="tx1"/>
              </a:solidFill>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52</a:t>
            </a:fld>
            <a:endParaRPr lang="en-US" dirty="0"/>
          </a:p>
        </p:txBody>
      </p:sp>
    </p:spTree>
    <p:extLst>
      <p:ext uri="{BB962C8B-B14F-4D97-AF65-F5344CB8AC3E}">
        <p14:creationId xmlns:p14="http://schemas.microsoft.com/office/powerpoint/2010/main" val="24844396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Colorado PSAT and SAT</a:t>
            </a:r>
            <a:endParaRPr lang="en-US" sz="3600" dirty="0">
              <a:solidFill>
                <a:schemeClr val="tx1"/>
              </a:solidFill>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53</a:t>
            </a:fld>
            <a:endParaRPr lang="en-US" dirty="0"/>
          </a:p>
        </p:txBody>
      </p:sp>
      <p:graphicFrame>
        <p:nvGraphicFramePr>
          <p:cNvPr id="8" name="Content Placeholder 4"/>
          <p:cNvGraphicFramePr>
            <a:graphicFrameLocks/>
          </p:cNvGraphicFramePr>
          <p:nvPr>
            <p:extLst>
              <p:ext uri="{D42A27DB-BD31-4B8C-83A1-F6EECF244321}">
                <p14:modId xmlns:p14="http://schemas.microsoft.com/office/powerpoint/2010/main" val="1299509434"/>
              </p:ext>
            </p:extLst>
          </p:nvPr>
        </p:nvGraphicFramePr>
        <p:xfrm>
          <a:off x="508210" y="2036975"/>
          <a:ext cx="8393195" cy="3293333"/>
        </p:xfrm>
        <a:graphic>
          <a:graphicData uri="http://schemas.openxmlformats.org/drawingml/2006/table">
            <a:tbl>
              <a:tblPr firstRow="1" bandRow="1">
                <a:tableStyleId>{5C22544A-7EE6-4342-B048-85BDC9FD1C3A}</a:tableStyleId>
              </a:tblPr>
              <a:tblGrid>
                <a:gridCol w="1432557">
                  <a:extLst>
                    <a:ext uri="{9D8B030D-6E8A-4147-A177-3AD203B41FA5}">
                      <a16:colId xmlns:a16="http://schemas.microsoft.com/office/drawing/2014/main" val="20000"/>
                    </a:ext>
                  </a:extLst>
                </a:gridCol>
                <a:gridCol w="1296955">
                  <a:extLst>
                    <a:ext uri="{9D8B030D-6E8A-4147-A177-3AD203B41FA5}">
                      <a16:colId xmlns:a16="http://schemas.microsoft.com/office/drawing/2014/main" val="20001"/>
                    </a:ext>
                  </a:extLst>
                </a:gridCol>
                <a:gridCol w="5663683">
                  <a:extLst>
                    <a:ext uri="{9D8B030D-6E8A-4147-A177-3AD203B41FA5}">
                      <a16:colId xmlns:a16="http://schemas.microsoft.com/office/drawing/2014/main" val="20002"/>
                    </a:ext>
                  </a:extLst>
                </a:gridCol>
              </a:tblGrid>
              <a:tr h="0">
                <a:tc>
                  <a:txBody>
                    <a:bodyPr/>
                    <a:lstStyle/>
                    <a:p>
                      <a:pPr marL="0" marR="0" algn="ctr">
                        <a:spcBef>
                          <a:spcPts val="0"/>
                        </a:spcBef>
                        <a:spcAft>
                          <a:spcPts val="0"/>
                        </a:spcAft>
                      </a:pPr>
                      <a:r>
                        <a:rPr lang="en-US" sz="2000" dirty="0">
                          <a:effectLst/>
                        </a:rPr>
                        <a:t>Assessment</a:t>
                      </a:r>
                      <a:endParaRPr lang="en-US" sz="20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dirty="0">
                          <a:effectLst/>
                        </a:rPr>
                        <a:t>Grade</a:t>
                      </a:r>
                      <a:endParaRPr lang="en-US" sz="20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dirty="0">
                          <a:effectLst/>
                        </a:rPr>
                        <a:t>Administration Dates</a:t>
                      </a:r>
                      <a:endParaRPr lang="en-US" sz="20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0">
                <a:tc>
                  <a:txBody>
                    <a:bodyPr/>
                    <a:lstStyle/>
                    <a:p>
                      <a:pPr marL="0" marR="0" algn="ctr">
                        <a:spcBef>
                          <a:spcPts val="0"/>
                        </a:spcBef>
                        <a:spcAft>
                          <a:spcPts val="0"/>
                        </a:spcAft>
                      </a:pPr>
                      <a:endParaRPr lang="en-US" sz="400" dirty="0">
                        <a:effectLst/>
                      </a:endParaRPr>
                    </a:p>
                  </a:txBody>
                  <a:tcPr marL="68580" marR="68580" marT="0" marB="0" anchor="ctr"/>
                </a:tc>
                <a:tc>
                  <a:txBody>
                    <a:bodyPr/>
                    <a:lstStyle/>
                    <a:p>
                      <a:pPr marL="0" marR="0" algn="ctr">
                        <a:spcBef>
                          <a:spcPts val="0"/>
                        </a:spcBef>
                        <a:spcAft>
                          <a:spcPts val="0"/>
                        </a:spcAft>
                      </a:pPr>
                      <a:endParaRPr lang="en-US" sz="400" b="1" dirty="0">
                        <a:solidFill>
                          <a:schemeClr val="tx1">
                            <a:lumMod val="50000"/>
                          </a:schemeClr>
                        </a:solidFill>
                        <a:effectLst/>
                        <a:latin typeface="Calibri"/>
                        <a:ea typeface="Calibri"/>
                        <a:cs typeface="Times New Roman"/>
                      </a:endParaRPr>
                    </a:p>
                  </a:txBody>
                  <a:tcPr marL="68580" marR="68580" marT="0" marB="0" anchor="ctr"/>
                </a:tc>
                <a:tc>
                  <a:txBody>
                    <a:bodyPr/>
                    <a:lstStyle/>
                    <a:p>
                      <a:pPr algn="ctr"/>
                      <a:endParaRPr lang="en-US" sz="400" b="0" i="0" kern="1200" dirty="0">
                        <a:solidFill>
                          <a:srgbClr val="000000"/>
                        </a:solidFill>
                        <a:effectLst/>
                        <a:latin typeface="+mn-lt"/>
                        <a:ea typeface="+mn-ea"/>
                        <a:cs typeface="+mn-cs"/>
                      </a:endParaRPr>
                    </a:p>
                  </a:txBody>
                  <a:tcPr marL="0" marR="0" marT="0" marB="0" anchor="ctr"/>
                </a:tc>
                <a:extLst>
                  <a:ext uri="{0D108BD9-81ED-4DB2-BD59-A6C34878D82A}">
                    <a16:rowId xmlns:a16="http://schemas.microsoft.com/office/drawing/2014/main" val="10001"/>
                  </a:ext>
                </a:extLst>
              </a:tr>
              <a:tr h="1436914">
                <a:tc>
                  <a:txBody>
                    <a:bodyPr/>
                    <a:lstStyle/>
                    <a:p>
                      <a:pPr marL="0" marR="0" algn="ctr">
                        <a:spcBef>
                          <a:spcPts val="0"/>
                        </a:spcBef>
                        <a:spcAft>
                          <a:spcPts val="0"/>
                        </a:spcAft>
                      </a:pPr>
                      <a:r>
                        <a:rPr lang="en-US" sz="1800" dirty="0">
                          <a:effectLst/>
                        </a:rPr>
                        <a:t>PSAT 8/9</a:t>
                      </a:r>
                    </a:p>
                    <a:p>
                      <a:pPr marL="0" marR="0" algn="ctr">
                        <a:spcBef>
                          <a:spcPts val="0"/>
                        </a:spcBef>
                        <a:spcAft>
                          <a:spcPts val="0"/>
                        </a:spcAft>
                      </a:pPr>
                      <a:endParaRPr lang="en-US" sz="1800" dirty="0">
                        <a:effectLst/>
                      </a:endParaRPr>
                    </a:p>
                    <a:p>
                      <a:pPr marL="0" marR="0" algn="ctr">
                        <a:spcBef>
                          <a:spcPts val="0"/>
                        </a:spcBef>
                        <a:spcAft>
                          <a:spcPts val="0"/>
                        </a:spcAft>
                      </a:pPr>
                      <a:r>
                        <a:rPr lang="en-US" sz="1800" dirty="0">
                          <a:effectLst/>
                        </a:rPr>
                        <a:t>PSAT 10</a:t>
                      </a:r>
                      <a:endParaRPr lang="en-US" sz="1800" dirty="0">
                        <a:effectLst/>
                        <a:latin typeface="+mn-lt"/>
                      </a:endParaRPr>
                    </a:p>
                  </a:txBody>
                  <a:tcPr marL="68580" marR="68580" marT="0" marB="0" anchor="ctr"/>
                </a:tc>
                <a:tc>
                  <a:txBody>
                    <a:bodyPr/>
                    <a:lstStyle/>
                    <a:p>
                      <a:pPr marL="0" marR="0" algn="ctr">
                        <a:spcBef>
                          <a:spcPts val="0"/>
                        </a:spcBef>
                        <a:spcAft>
                          <a:spcPts val="0"/>
                        </a:spcAft>
                      </a:pPr>
                      <a:r>
                        <a:rPr lang="en-US" sz="1800" dirty="0">
                          <a:effectLst/>
                        </a:rPr>
                        <a:t>9</a:t>
                      </a:r>
                    </a:p>
                    <a:p>
                      <a:pPr marL="0" marR="0" algn="ctr">
                        <a:spcBef>
                          <a:spcPts val="0"/>
                        </a:spcBef>
                        <a:spcAft>
                          <a:spcPts val="0"/>
                        </a:spcAft>
                      </a:pPr>
                      <a:endParaRPr lang="en-US" sz="1800" dirty="0">
                        <a:effectLst/>
                      </a:endParaRPr>
                    </a:p>
                    <a:p>
                      <a:pPr marL="0" marR="0" algn="ctr">
                        <a:spcBef>
                          <a:spcPts val="0"/>
                        </a:spcBef>
                        <a:spcAft>
                          <a:spcPts val="0"/>
                        </a:spcAft>
                      </a:pPr>
                      <a:r>
                        <a:rPr lang="en-US" sz="1800" dirty="0">
                          <a:effectLst/>
                        </a:rPr>
                        <a:t>10</a:t>
                      </a:r>
                      <a:endParaRPr lang="en-US" sz="1800" b="1" dirty="0">
                        <a:solidFill>
                          <a:schemeClr val="tx1">
                            <a:lumMod val="50000"/>
                          </a:schemeClr>
                        </a:solidFill>
                        <a:effectLst/>
                        <a:latin typeface="+mn-lt"/>
                        <a:ea typeface="Calibri"/>
                        <a:cs typeface="Times New Roman"/>
                      </a:endParaRPr>
                    </a:p>
                  </a:txBody>
                  <a:tcPr marL="68580" marR="68580" marT="0" marB="0" anchor="ctr"/>
                </a:tc>
                <a:tc>
                  <a:txBody>
                    <a:bodyPr/>
                    <a:lstStyle/>
                    <a:p>
                      <a:pPr algn="ctr"/>
                      <a:r>
                        <a:rPr lang="en-US" sz="1800" kern="1200" dirty="0">
                          <a:solidFill>
                            <a:schemeClr val="tx1"/>
                          </a:solidFill>
                          <a:effectLst/>
                        </a:rPr>
                        <a:t>Wed. – Fri., April 13, 14, or 15, 2022*: Primary date</a:t>
                      </a:r>
                      <a:endParaRPr lang="en-US" sz="1800" kern="1200" baseline="30000" dirty="0">
                        <a:solidFill>
                          <a:schemeClr val="tx1"/>
                        </a:solidFill>
                        <a:effectLst/>
                      </a:endParaRPr>
                    </a:p>
                    <a:p>
                      <a:pPr algn="ctr"/>
                      <a:r>
                        <a:rPr lang="en-US" sz="1800" kern="1200" dirty="0">
                          <a:solidFill>
                            <a:schemeClr val="tx1"/>
                          </a:solidFill>
                          <a:effectLst/>
                        </a:rPr>
                        <a:t>Tue. – Thu., April</a:t>
                      </a:r>
                      <a:r>
                        <a:rPr lang="en-US" sz="1800" kern="1200" baseline="0" dirty="0">
                          <a:solidFill>
                            <a:schemeClr val="tx1"/>
                          </a:solidFill>
                          <a:effectLst/>
                        </a:rPr>
                        <a:t> 26, 27, or 28</a:t>
                      </a:r>
                      <a:r>
                        <a:rPr lang="en-US" sz="1800" kern="1200" dirty="0">
                          <a:solidFill>
                            <a:schemeClr val="tx1"/>
                          </a:solidFill>
                          <a:effectLst/>
                        </a:rPr>
                        <a:t>, 2022**: Make-up date</a:t>
                      </a:r>
                    </a:p>
                    <a:p>
                      <a:pPr algn="ctr"/>
                      <a:r>
                        <a:rPr lang="en-US" sz="1800" kern="1200" dirty="0">
                          <a:solidFill>
                            <a:schemeClr val="tx1"/>
                          </a:solidFill>
                          <a:effectLst/>
                        </a:rPr>
                        <a:t>April 13 - 20</a:t>
                      </a:r>
                      <a:r>
                        <a:rPr lang="en-US" sz="1800" kern="1200" baseline="0" dirty="0">
                          <a:solidFill>
                            <a:schemeClr val="tx1"/>
                          </a:solidFill>
                          <a:effectLst/>
                        </a:rPr>
                        <a:t>, 2022: Accommodations window</a:t>
                      </a:r>
                      <a:endParaRPr lang="en-US" sz="1800" b="0" i="0"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2"/>
                  </a:ext>
                </a:extLst>
              </a:tr>
              <a:tr h="1490659">
                <a:tc>
                  <a:txBody>
                    <a:bodyPr/>
                    <a:lstStyle/>
                    <a:p>
                      <a:pPr marL="0" marR="0" algn="ctr">
                        <a:spcBef>
                          <a:spcPts val="0"/>
                        </a:spcBef>
                        <a:spcAft>
                          <a:spcPts val="0"/>
                        </a:spcAft>
                      </a:pPr>
                      <a:r>
                        <a:rPr lang="en-US" sz="1800" dirty="0">
                          <a:effectLst/>
                        </a:rPr>
                        <a:t>SAT</a:t>
                      </a:r>
                      <a:endParaRPr lang="en-US" sz="1800" b="1" dirty="0">
                        <a:solidFill>
                          <a:schemeClr val="tx1">
                            <a:lumMod val="50000"/>
                          </a:schemeClr>
                        </a:solidFill>
                        <a:effectLst/>
                        <a:latin typeface="+mn-lt"/>
                        <a:ea typeface="Calibri"/>
                        <a:cs typeface="Times New Roman"/>
                      </a:endParaRPr>
                    </a:p>
                  </a:txBody>
                  <a:tcPr marL="68580" marR="68580" marT="0" marB="0" anchor="ctr"/>
                </a:tc>
                <a:tc>
                  <a:txBody>
                    <a:bodyPr/>
                    <a:lstStyle/>
                    <a:p>
                      <a:pPr marL="0" marR="0" algn="ctr">
                        <a:spcBef>
                          <a:spcPts val="0"/>
                        </a:spcBef>
                        <a:spcAft>
                          <a:spcPts val="0"/>
                        </a:spcAft>
                      </a:pPr>
                      <a:r>
                        <a:rPr lang="en-US" sz="1800" dirty="0">
                          <a:effectLst/>
                        </a:rPr>
                        <a:t>11</a:t>
                      </a:r>
                      <a:endParaRPr lang="en-US" sz="1800" b="1" dirty="0">
                        <a:solidFill>
                          <a:schemeClr val="tx1">
                            <a:lumMod val="50000"/>
                          </a:schemeClr>
                        </a:solidFill>
                        <a:effectLst/>
                        <a:latin typeface="+mn-lt"/>
                        <a:ea typeface="Calibri"/>
                        <a:cs typeface="Times New Roman"/>
                      </a:endParaRPr>
                    </a:p>
                  </a:txBody>
                  <a:tcPr marL="68580" marR="68580" marT="0" marB="0" anchor="ctr"/>
                </a:tc>
                <a:tc>
                  <a:txBody>
                    <a:bodyPr/>
                    <a:lstStyle/>
                    <a:p>
                      <a:pPr algn="ctr"/>
                      <a:r>
                        <a:rPr lang="en-US" sz="1800" kern="1200" dirty="0">
                          <a:effectLst/>
                        </a:rPr>
                        <a:t>Wednesday, April 13, 2022: Primary test date</a:t>
                      </a:r>
                    </a:p>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a:effectLst/>
                        </a:rPr>
                        <a:t>Tuesday, April 26, 2022: Make-up test date</a:t>
                      </a:r>
                    </a:p>
                    <a:p>
                      <a:pPr algn="ctr" fontAlgn="t"/>
                      <a:r>
                        <a:rPr lang="en-US" sz="1800" dirty="0">
                          <a:solidFill>
                            <a:schemeClr val="tx1"/>
                          </a:solidFill>
                          <a:effectLst/>
                        </a:rPr>
                        <a:t>April 13 - 15, 2022: Accommodations window </a:t>
                      </a:r>
                    </a:p>
                  </a:txBody>
                  <a:tcPr marL="0" marR="0" marT="0" marB="0" anchor="ct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C4F34564-A52A-4AE3-B8B1-35FD5EF9CC04}"/>
              </a:ext>
            </a:extLst>
          </p:cNvPr>
          <p:cNvSpPr txBox="1"/>
          <p:nvPr/>
        </p:nvSpPr>
        <p:spPr>
          <a:xfrm>
            <a:off x="508210" y="5774174"/>
            <a:ext cx="4587240" cy="369332"/>
          </a:xfrm>
          <a:prstGeom prst="rect">
            <a:avLst/>
          </a:prstGeom>
          <a:noFill/>
        </p:spPr>
        <p:txBody>
          <a:bodyPr wrap="square">
            <a:spAutoFit/>
          </a:bodyPr>
          <a:lstStyle/>
          <a:p>
            <a:r>
              <a:rPr lang="en-US" baseline="30000" dirty="0">
                <a:solidFill>
                  <a:srgbClr val="000000"/>
                </a:solidFill>
              </a:rPr>
              <a:t>*</a:t>
            </a:r>
            <a:r>
              <a:rPr lang="en-US" dirty="0">
                <a:solidFill>
                  <a:srgbClr val="000000"/>
                </a:solidFill>
              </a:rPr>
              <a:t>District choice for primary PSAT test date</a:t>
            </a:r>
          </a:p>
        </p:txBody>
      </p:sp>
      <p:sp>
        <p:nvSpPr>
          <p:cNvPr id="9" name="TextBox 8">
            <a:extLst>
              <a:ext uri="{FF2B5EF4-FFF2-40B4-BE49-F238E27FC236}">
                <a16:creationId xmlns:a16="http://schemas.microsoft.com/office/drawing/2014/main" id="{2B75EC05-7099-4D2F-9B8B-C4D34612BCC9}"/>
              </a:ext>
            </a:extLst>
          </p:cNvPr>
          <p:cNvSpPr txBox="1"/>
          <p:nvPr/>
        </p:nvSpPr>
        <p:spPr>
          <a:xfrm>
            <a:off x="508210" y="6065263"/>
            <a:ext cx="4587240" cy="369332"/>
          </a:xfrm>
          <a:prstGeom prst="rect">
            <a:avLst/>
          </a:prstGeom>
          <a:noFill/>
        </p:spPr>
        <p:txBody>
          <a:bodyPr wrap="square">
            <a:spAutoFit/>
          </a:bodyPr>
          <a:lstStyle/>
          <a:p>
            <a:r>
              <a:rPr lang="en-US" baseline="30000" dirty="0">
                <a:solidFill>
                  <a:srgbClr val="000000"/>
                </a:solidFill>
              </a:rPr>
              <a:t>**</a:t>
            </a:r>
            <a:r>
              <a:rPr lang="en-US" dirty="0">
                <a:solidFill>
                  <a:srgbClr val="000000"/>
                </a:solidFill>
              </a:rPr>
              <a:t>District choice for make-up PSAT test date</a:t>
            </a:r>
          </a:p>
        </p:txBody>
      </p:sp>
    </p:spTree>
    <p:extLst>
      <p:ext uri="{BB962C8B-B14F-4D97-AF65-F5344CB8AC3E}">
        <p14:creationId xmlns:p14="http://schemas.microsoft.com/office/powerpoint/2010/main" val="22250406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3600" dirty="0">
                <a:latin typeface="+mn-lt"/>
              </a:rPr>
              <a:t>Colorado PSAT and SAT dates cont.</a:t>
            </a:r>
            <a:endParaRPr lang="en-US" sz="3600" dirty="0">
              <a:solidFill>
                <a:schemeClr val="tx1"/>
              </a:solidFill>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54</a:t>
            </a:fld>
            <a:endParaRPr lang="en-US" dirty="0"/>
          </a:p>
        </p:txBody>
      </p:sp>
      <p:sp>
        <p:nvSpPr>
          <p:cNvPr id="3" name="TextBox 2"/>
          <p:cNvSpPr txBox="1"/>
          <p:nvPr/>
        </p:nvSpPr>
        <p:spPr>
          <a:xfrm>
            <a:off x="427195" y="1446648"/>
            <a:ext cx="8128744" cy="4708981"/>
          </a:xfrm>
          <a:prstGeom prst="rect">
            <a:avLst/>
          </a:prstGeom>
          <a:noFill/>
        </p:spPr>
        <p:txBody>
          <a:bodyPr wrap="square" rtlCol="0">
            <a:spAutoFit/>
          </a:bodyPr>
          <a:lstStyle/>
          <a:p>
            <a:pPr algn="l"/>
            <a:r>
              <a:rPr lang="en-US" sz="2000" dirty="0">
                <a:solidFill>
                  <a:srgbClr val="333333"/>
                </a:solidFill>
              </a:rPr>
              <a:t>Primary Testing Dates</a:t>
            </a:r>
            <a:endParaRPr lang="en-US" sz="2000" b="0" i="0" dirty="0">
              <a:solidFill>
                <a:srgbClr val="333333"/>
              </a:solidFill>
              <a:effectLst/>
            </a:endParaRPr>
          </a:p>
          <a:p>
            <a:pPr marL="285750" indent="-285750" algn="l">
              <a:buFont typeface="Arial" panose="020B0604020202020204" pitchFamily="34" charset="0"/>
              <a:buChar char="•"/>
            </a:pPr>
            <a:r>
              <a:rPr lang="en-US" sz="2000" b="0" i="0" dirty="0">
                <a:solidFill>
                  <a:srgbClr val="333333"/>
                </a:solidFill>
                <a:effectLst/>
              </a:rPr>
              <a:t>Grade 9 may be administered on a different day than Grade 10 if needed. </a:t>
            </a:r>
          </a:p>
          <a:p>
            <a:pPr marL="285750" indent="-285750" algn="l">
              <a:buFont typeface="Arial" panose="020B0604020202020204" pitchFamily="34" charset="0"/>
              <a:buChar char="•"/>
            </a:pPr>
            <a:r>
              <a:rPr lang="en-US" sz="2000" b="0" i="0" dirty="0">
                <a:solidFill>
                  <a:srgbClr val="333333"/>
                </a:solidFill>
                <a:effectLst/>
              </a:rPr>
              <a:t>DACs are encouraged to make a district-wide decision but may allow individual schools to select their primary test date.</a:t>
            </a:r>
          </a:p>
          <a:p>
            <a:pPr marL="285750" indent="-285750" algn="l">
              <a:buFont typeface="Arial" panose="020B0604020202020204" pitchFamily="34" charset="0"/>
              <a:buChar char="•"/>
            </a:pPr>
            <a:r>
              <a:rPr lang="en-US" sz="2000" b="0" i="0" dirty="0">
                <a:effectLst/>
              </a:rPr>
              <a:t>Districts that operate under a 4-day week and have Fridays as scheduled non-contact days will be permitted to schedule the primary test date for the Colorado PSAT on Monday, April 18 if needed.</a:t>
            </a:r>
          </a:p>
          <a:p>
            <a:pPr marL="285750" indent="-285750" algn="l">
              <a:buFont typeface="Arial" panose="020B0604020202020204" pitchFamily="34" charset="0"/>
              <a:buChar char="•"/>
            </a:pPr>
            <a:endParaRPr lang="en-US" sz="2000" dirty="0">
              <a:solidFill>
                <a:srgbClr val="333333"/>
              </a:solidFill>
            </a:endParaRPr>
          </a:p>
          <a:p>
            <a:pPr algn="l"/>
            <a:r>
              <a:rPr lang="en-US" sz="2000" b="0" i="0" dirty="0">
                <a:solidFill>
                  <a:srgbClr val="333333"/>
                </a:solidFill>
                <a:effectLst/>
              </a:rPr>
              <a:t>Make-Up Testing Dates</a:t>
            </a:r>
          </a:p>
          <a:p>
            <a:pPr marL="285750" indent="-285750" algn="l">
              <a:buFont typeface="Arial" panose="020B0604020202020204" pitchFamily="34" charset="0"/>
              <a:buChar char="•"/>
            </a:pPr>
            <a:r>
              <a:rPr lang="en-US" sz="2000" b="0" i="0" dirty="0">
                <a:solidFill>
                  <a:srgbClr val="333333"/>
                </a:solidFill>
                <a:effectLst/>
              </a:rPr>
              <a:t>Each school will administer the PSAT on one of the three available make-up test dates. </a:t>
            </a:r>
          </a:p>
          <a:p>
            <a:pPr marL="285750" indent="-285750" algn="l">
              <a:buFont typeface="Arial" panose="020B0604020202020204" pitchFamily="34" charset="0"/>
              <a:buChar char="•"/>
            </a:pPr>
            <a:r>
              <a:rPr lang="en-US" sz="2000" b="0" i="0" dirty="0">
                <a:solidFill>
                  <a:srgbClr val="333333"/>
                </a:solidFill>
                <a:effectLst/>
              </a:rPr>
              <a:t>Grade 9 make-up tests may be administered on a different day than Grade 10 if needed. </a:t>
            </a:r>
          </a:p>
          <a:p>
            <a:pPr marL="285750" indent="-285750" algn="l">
              <a:buFont typeface="Arial" panose="020B0604020202020204" pitchFamily="34" charset="0"/>
              <a:buChar char="•"/>
            </a:pPr>
            <a:r>
              <a:rPr lang="en-US" sz="2000" b="0" i="0" dirty="0">
                <a:solidFill>
                  <a:srgbClr val="333333"/>
                </a:solidFill>
                <a:effectLst/>
              </a:rPr>
              <a:t>DACs are encouraged to make a district-wide decision but may allow individual schools to select their make-up PSAT test date.</a:t>
            </a:r>
          </a:p>
        </p:txBody>
      </p:sp>
    </p:spTree>
    <p:extLst>
      <p:ext uri="{BB962C8B-B14F-4D97-AF65-F5344CB8AC3E}">
        <p14:creationId xmlns:p14="http://schemas.microsoft.com/office/powerpoint/2010/main" val="1682911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Colorado PSAT and SAT</a:t>
            </a:r>
          </a:p>
        </p:txBody>
      </p:sp>
      <p:sp>
        <p:nvSpPr>
          <p:cNvPr id="3" name="Content Placeholder 2"/>
          <p:cNvSpPr>
            <a:spLocks noGrp="1"/>
          </p:cNvSpPr>
          <p:nvPr>
            <p:ph idx="1"/>
          </p:nvPr>
        </p:nvSpPr>
        <p:spPr>
          <a:xfrm>
            <a:off x="274320" y="1335024"/>
            <a:ext cx="8581813" cy="5236692"/>
          </a:xfrm>
        </p:spPr>
        <p:txBody>
          <a:bodyPr>
            <a:normAutofit/>
          </a:bodyPr>
          <a:lstStyle/>
          <a:p>
            <a:pPr marL="342900" indent="-342900">
              <a:buFont typeface="Arial" panose="020B0604020202020204" pitchFamily="34" charset="0"/>
              <a:buChar char="•"/>
            </a:pPr>
            <a:r>
              <a:rPr lang="en-US" dirty="0">
                <a:solidFill>
                  <a:schemeClr val="tx1"/>
                </a:solidFill>
                <a:latin typeface="+mn-lt"/>
              </a:rPr>
              <a:t>SAT with and without Essay will be administered during the school day</a:t>
            </a:r>
          </a:p>
          <a:p>
            <a:pPr marL="914400" lvl="1" indent="-342900"/>
            <a:r>
              <a:rPr lang="en-US" dirty="0">
                <a:solidFill>
                  <a:schemeClr val="tx1"/>
                </a:solidFill>
              </a:rPr>
              <a:t>Taking the optional SAT Essay is a </a:t>
            </a:r>
            <a:r>
              <a:rPr lang="en-US" dirty="0"/>
              <a:t>student choice</a:t>
            </a:r>
          </a:p>
          <a:p>
            <a:pPr marL="914400" lvl="1" indent="-342900"/>
            <a:r>
              <a:rPr lang="en-US" dirty="0">
                <a:solidFill>
                  <a:schemeClr val="tx1"/>
                </a:solidFill>
              </a:rPr>
              <a:t>Students will have the opportunity to sign up for the essay via their College Board online student account after winter break</a:t>
            </a:r>
          </a:p>
          <a:p>
            <a:pPr marL="914400" lvl="1" indent="-342900"/>
            <a:r>
              <a:rPr lang="en-US" dirty="0"/>
              <a:t>The SAT with Essay will continue to be an option for Colorado students who test on the March 12</a:t>
            </a:r>
            <a:r>
              <a:rPr lang="en-US" baseline="30000" dirty="0"/>
              <a:t>th</a:t>
            </a:r>
            <a:r>
              <a:rPr lang="en-US" dirty="0"/>
              <a:t>  national administration date.</a:t>
            </a:r>
            <a:endParaRPr lang="en-US" dirty="0">
              <a:solidFill>
                <a:schemeClr val="tx1"/>
              </a:solidFill>
            </a:endParaRPr>
          </a:p>
          <a:p>
            <a:pPr marL="342900" indent="-342900">
              <a:buFont typeface="Arial" panose="020B0604020202020204" pitchFamily="34" charset="0"/>
              <a:buChar char="•"/>
            </a:pPr>
            <a:r>
              <a:rPr lang="en-US" dirty="0">
                <a:solidFill>
                  <a:schemeClr val="tx1"/>
                </a:solidFill>
                <a:latin typeface="+mn-lt"/>
              </a:rPr>
              <a:t>Online schools for PSAT</a:t>
            </a:r>
          </a:p>
          <a:p>
            <a:pPr marL="914400" lvl="1" indent="-342900"/>
            <a:r>
              <a:rPr lang="en-US" dirty="0"/>
              <a:t>Must</a:t>
            </a:r>
            <a:r>
              <a:rPr lang="en-US" dirty="0">
                <a:solidFill>
                  <a:schemeClr val="tx1"/>
                </a:solidFill>
                <a:latin typeface="+mn-lt"/>
              </a:rPr>
              <a:t> establish a testing center for 9</a:t>
            </a:r>
            <a:r>
              <a:rPr lang="en-US" baseline="30000" dirty="0">
                <a:solidFill>
                  <a:schemeClr val="tx1"/>
                </a:solidFill>
                <a:latin typeface="+mn-lt"/>
              </a:rPr>
              <a:t>th</a:t>
            </a:r>
            <a:r>
              <a:rPr lang="en-US" dirty="0">
                <a:solidFill>
                  <a:schemeClr val="tx1"/>
                </a:solidFill>
                <a:latin typeface="+mn-lt"/>
              </a:rPr>
              <a:t> and 10</a:t>
            </a:r>
            <a:r>
              <a:rPr lang="en-US" baseline="30000" dirty="0">
                <a:solidFill>
                  <a:schemeClr val="tx1"/>
                </a:solidFill>
                <a:latin typeface="+mn-lt"/>
              </a:rPr>
              <a:t>th</a:t>
            </a:r>
            <a:r>
              <a:rPr lang="en-US" dirty="0">
                <a:solidFill>
                  <a:schemeClr val="tx1"/>
                </a:solidFill>
                <a:latin typeface="+mn-lt"/>
              </a:rPr>
              <a:t> grade students to test</a:t>
            </a:r>
          </a:p>
          <a:p>
            <a:pPr marL="342900" indent="-342900">
              <a:buFont typeface="Arial" panose="020B0604020202020204" pitchFamily="34" charset="0"/>
              <a:buChar char="•"/>
            </a:pPr>
            <a:r>
              <a:rPr lang="en-US" dirty="0">
                <a:solidFill>
                  <a:schemeClr val="tx1"/>
                </a:solidFill>
                <a:latin typeface="+mn-lt"/>
              </a:rPr>
              <a:t>Online schools for SAT</a:t>
            </a:r>
          </a:p>
          <a:p>
            <a:pPr marL="914400" lvl="1" indent="-342900"/>
            <a:r>
              <a:rPr lang="en-US" dirty="0"/>
              <a:t>May</a:t>
            </a:r>
            <a:r>
              <a:rPr lang="en-US" dirty="0">
                <a:solidFill>
                  <a:schemeClr val="tx1"/>
                </a:solidFill>
              </a:rPr>
              <a:t> establish a testing center for 11</a:t>
            </a:r>
            <a:r>
              <a:rPr lang="en-US" baseline="30000" dirty="0">
                <a:solidFill>
                  <a:schemeClr val="tx1"/>
                </a:solidFill>
              </a:rPr>
              <a:t>th</a:t>
            </a:r>
            <a:r>
              <a:rPr lang="en-US" dirty="0">
                <a:solidFill>
                  <a:schemeClr val="tx1"/>
                </a:solidFill>
              </a:rPr>
              <a:t> grade students to test OR</a:t>
            </a:r>
          </a:p>
          <a:p>
            <a:pPr marL="914400" lvl="1" indent="-342900"/>
            <a:r>
              <a:rPr lang="en-US" dirty="0">
                <a:solidFill>
                  <a:schemeClr val="tx1"/>
                </a:solidFill>
              </a:rPr>
              <a:t>May provide a voucher for 11</a:t>
            </a:r>
            <a:r>
              <a:rPr lang="en-US" baseline="30000" dirty="0">
                <a:solidFill>
                  <a:schemeClr val="tx1"/>
                </a:solidFill>
              </a:rPr>
              <a:t>th</a:t>
            </a:r>
            <a:r>
              <a:rPr lang="en-US" dirty="0">
                <a:solidFill>
                  <a:schemeClr val="tx1"/>
                </a:solidFill>
              </a:rPr>
              <a:t> grade students to test on the national SAT test date of </a:t>
            </a:r>
            <a:r>
              <a:rPr lang="en-US" dirty="0"/>
              <a:t>March 12</a:t>
            </a:r>
            <a:r>
              <a:rPr lang="en-US" baseline="30000" dirty="0"/>
              <a:t>th</a:t>
            </a:r>
            <a:endParaRPr lang="en-US" dirty="0"/>
          </a:p>
          <a:p>
            <a:pPr marL="1371600" lvl="2" indent="-342900"/>
            <a:r>
              <a:rPr lang="en-US" sz="2000" dirty="0"/>
              <a:t>Must establish a testing center for the make-up date on April 26</a:t>
            </a:r>
            <a:r>
              <a:rPr lang="en-US" sz="2000" baseline="30000" dirty="0"/>
              <a:t>th</a:t>
            </a:r>
            <a:r>
              <a:rPr lang="en-US" sz="2000" dirty="0"/>
              <a:t>  </a:t>
            </a:r>
            <a:endParaRPr lang="en-US" sz="20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55</a:t>
            </a:fld>
            <a:endParaRPr lang="en-US" dirty="0"/>
          </a:p>
        </p:txBody>
      </p:sp>
    </p:spTree>
    <p:extLst>
      <p:ext uri="{BB962C8B-B14F-4D97-AF65-F5344CB8AC3E}">
        <p14:creationId xmlns:p14="http://schemas.microsoft.com/office/powerpoint/2010/main" val="21674991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10940" cy="756418"/>
          </a:xfrm>
        </p:spPr>
        <p:txBody>
          <a:bodyPr anchor="ctr">
            <a:noAutofit/>
          </a:bodyPr>
          <a:lstStyle/>
          <a:p>
            <a:r>
              <a:rPr lang="en-US" sz="3600" dirty="0">
                <a:latin typeface="+mn-lt"/>
              </a:rPr>
              <a:t>Colorado PSAT and SAT Accommodations</a:t>
            </a:r>
          </a:p>
        </p:txBody>
      </p:sp>
      <p:sp>
        <p:nvSpPr>
          <p:cNvPr id="5" name="Content Placeholder 4"/>
          <p:cNvSpPr>
            <a:spLocks noGrp="1"/>
          </p:cNvSpPr>
          <p:nvPr>
            <p:ph idx="1"/>
          </p:nvPr>
        </p:nvSpPr>
        <p:spPr>
          <a:xfrm>
            <a:off x="274321" y="1463039"/>
            <a:ext cx="8581812" cy="5057401"/>
          </a:xfrm>
        </p:spPr>
        <p:txBody>
          <a:bodyPr>
            <a:noAutofit/>
          </a:bodyPr>
          <a:lstStyle/>
          <a:p>
            <a:pPr marL="342900" indent="-342900">
              <a:spcBef>
                <a:spcPts val="0"/>
              </a:spcBef>
              <a:buFont typeface="Arial" panose="020B0604020202020204" pitchFamily="34" charset="0"/>
              <a:buChar char="•"/>
            </a:pPr>
            <a:r>
              <a:rPr lang="en-US" sz="2000" dirty="0"/>
              <a:t>Students who tested using College Board-approved accommodations for the PSAT or AP exams last year continue to be approved for 2022*</a:t>
            </a:r>
          </a:p>
          <a:p>
            <a:pPr marL="342900" indent="-342900">
              <a:spcBef>
                <a:spcPts val="0"/>
              </a:spcBef>
              <a:buFont typeface="Arial" panose="020B0604020202020204" pitchFamily="34" charset="0"/>
              <a:buChar char="•"/>
            </a:pPr>
            <a:endParaRPr lang="en-US" sz="2000" dirty="0">
              <a:solidFill>
                <a:schemeClr val="tx1"/>
              </a:solidFill>
            </a:endParaRPr>
          </a:p>
          <a:p>
            <a:pPr marL="342900" indent="-342900">
              <a:spcBef>
                <a:spcPts val="0"/>
              </a:spcBef>
              <a:buFont typeface="Arial" panose="020B0604020202020204" pitchFamily="34" charset="0"/>
              <a:buChar char="•"/>
            </a:pPr>
            <a:r>
              <a:rPr lang="en-US" sz="2000" dirty="0">
                <a:solidFill>
                  <a:schemeClr val="tx1"/>
                </a:solidFill>
              </a:rPr>
              <a:t>Accommodations requests must be submitted for </a:t>
            </a:r>
          </a:p>
          <a:p>
            <a:pPr marL="1028700" lvl="1" indent="-342900">
              <a:spcBef>
                <a:spcPts val="0"/>
              </a:spcBef>
            </a:pPr>
            <a:r>
              <a:rPr lang="en-US" dirty="0">
                <a:solidFill>
                  <a:schemeClr val="tx1"/>
                </a:solidFill>
              </a:rPr>
              <a:t>9</a:t>
            </a:r>
            <a:r>
              <a:rPr lang="en-US" baseline="30000" dirty="0">
                <a:solidFill>
                  <a:schemeClr val="tx1"/>
                </a:solidFill>
              </a:rPr>
              <a:t>th</a:t>
            </a:r>
            <a:r>
              <a:rPr lang="en-US" dirty="0">
                <a:solidFill>
                  <a:schemeClr val="tx1"/>
                </a:solidFill>
              </a:rPr>
              <a:t> grade students</a:t>
            </a:r>
          </a:p>
          <a:p>
            <a:pPr marL="1028700" lvl="1" indent="-342900">
              <a:spcBef>
                <a:spcPts val="0"/>
              </a:spcBef>
            </a:pPr>
            <a:r>
              <a:rPr lang="en-US" dirty="0"/>
              <a:t>S</a:t>
            </a:r>
            <a:r>
              <a:rPr lang="en-US" dirty="0">
                <a:solidFill>
                  <a:schemeClr val="tx1"/>
                </a:solidFill>
              </a:rPr>
              <a:t>tudents whose accommodation needs have changed</a:t>
            </a:r>
          </a:p>
          <a:p>
            <a:pPr marL="1028700" lvl="1" indent="-342900">
              <a:spcBef>
                <a:spcPts val="0"/>
              </a:spcBef>
            </a:pPr>
            <a:r>
              <a:rPr lang="en-US" dirty="0"/>
              <a:t>S</a:t>
            </a:r>
            <a:r>
              <a:rPr lang="en-US" dirty="0">
                <a:solidFill>
                  <a:schemeClr val="tx1"/>
                </a:solidFill>
              </a:rPr>
              <a:t>tudents who have not been previously approved by the College Board for testing accommodations</a:t>
            </a:r>
          </a:p>
          <a:p>
            <a:pPr marL="342900" indent="-342900">
              <a:spcBef>
                <a:spcPts val="0"/>
              </a:spcBef>
              <a:buFont typeface="Arial" panose="020B0604020202020204" pitchFamily="34" charset="0"/>
              <a:buChar char="•"/>
            </a:pPr>
            <a:endParaRPr lang="en-US" sz="2000" dirty="0">
              <a:solidFill>
                <a:schemeClr val="tx1"/>
              </a:solidFill>
            </a:endParaRPr>
          </a:p>
          <a:p>
            <a:pPr marL="342900" indent="-342900">
              <a:spcBef>
                <a:spcPts val="0"/>
              </a:spcBef>
              <a:buFont typeface="Arial" panose="020B0604020202020204" pitchFamily="34" charset="0"/>
              <a:buChar char="•"/>
            </a:pPr>
            <a:r>
              <a:rPr lang="en-US" sz="2000" dirty="0">
                <a:solidFill>
                  <a:schemeClr val="tx1"/>
                </a:solidFill>
              </a:rPr>
              <a:t>State-allowed accommodations must be requested and approved each year</a:t>
            </a:r>
          </a:p>
          <a:p>
            <a:pPr marL="1028700" lvl="1" indent="-342900">
              <a:spcBef>
                <a:spcPts val="0"/>
              </a:spcBef>
            </a:pPr>
            <a:r>
              <a:rPr lang="en-US" dirty="0"/>
              <a:t>Very few students utilize state-allowed accommodations (First year in U.S. ELs, math only)</a:t>
            </a:r>
          </a:p>
          <a:p>
            <a:pPr marL="342900" indent="-342900">
              <a:spcBef>
                <a:spcPts val="0"/>
              </a:spcBef>
              <a:buFont typeface="Arial" panose="020B0604020202020204" pitchFamily="34" charset="0"/>
              <a:buChar char="•"/>
            </a:pPr>
            <a:endParaRPr lang="en-US" sz="2000" dirty="0">
              <a:solidFill>
                <a:schemeClr val="tx1"/>
              </a:solidFill>
            </a:endParaRPr>
          </a:p>
          <a:p>
            <a:pPr marL="342900" indent="-342900">
              <a:spcBef>
                <a:spcPts val="0"/>
              </a:spcBef>
              <a:buFont typeface="Arial" panose="020B0604020202020204" pitchFamily="34" charset="0"/>
              <a:buChar char="•"/>
            </a:pPr>
            <a:r>
              <a:rPr lang="en-US" sz="2000" dirty="0">
                <a:solidFill>
                  <a:schemeClr val="tx1"/>
                </a:solidFill>
              </a:rPr>
              <a:t>The default Braille code for College Board assessments will be UEB and UEB with Nemeth for math. UEB math code will be available on request by contacting the College Board SSD office.</a:t>
            </a:r>
          </a:p>
          <a:p>
            <a:pPr>
              <a:spcBef>
                <a:spcPts val="0"/>
              </a:spcBef>
            </a:pPr>
            <a:endParaRPr lang="en-US" sz="2000" dirty="0">
              <a:solidFill>
                <a:schemeClr val="tx1"/>
              </a:solidFill>
            </a:endParaRPr>
          </a:p>
          <a:p>
            <a:pPr marL="0" indent="0">
              <a:spcBef>
                <a:spcPts val="0"/>
              </a:spcBef>
              <a:buNone/>
            </a:pPr>
            <a:r>
              <a:rPr lang="en-US" sz="2000" dirty="0">
                <a:solidFill>
                  <a:schemeClr val="tx1"/>
                </a:solidFill>
              </a:rPr>
              <a:t>	*As long as there are no changes to student’s primary disability</a:t>
            </a:r>
            <a:br>
              <a:rPr lang="en-US" sz="2000" dirty="0">
                <a:solidFill>
                  <a:schemeClr val="tx1"/>
                </a:solidFill>
              </a:rPr>
            </a:br>
            <a:r>
              <a:rPr lang="en-US" sz="2000" dirty="0">
                <a:solidFill>
                  <a:schemeClr val="tx1"/>
                </a:solidFill>
              </a:rPr>
              <a:t>	  or accommodations listed in the student’s IEP</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56</a:t>
            </a:fld>
            <a:endParaRPr lang="en-US" dirty="0"/>
          </a:p>
        </p:txBody>
      </p:sp>
    </p:spTree>
    <p:extLst>
      <p:ext uri="{BB962C8B-B14F-4D97-AF65-F5344CB8AC3E}">
        <p14:creationId xmlns:p14="http://schemas.microsoft.com/office/powerpoint/2010/main" val="11106065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8742680" cy="710141"/>
          </a:xfrm>
        </p:spPr>
        <p:txBody>
          <a:bodyPr anchor="ctr">
            <a:noAutofit/>
          </a:bodyPr>
          <a:lstStyle/>
          <a:p>
            <a:r>
              <a:rPr lang="en-US" sz="2800" dirty="0">
                <a:latin typeface="+mn-lt"/>
              </a:rPr>
              <a:t>Some Differences Between CMAS and PSAT/SAT in Colorado</a:t>
            </a:r>
          </a:p>
        </p:txBody>
      </p:sp>
      <p:sp>
        <p:nvSpPr>
          <p:cNvPr id="3" name="Content Placeholder 2"/>
          <p:cNvSpPr>
            <a:spLocks noGrp="1"/>
          </p:cNvSpPr>
          <p:nvPr>
            <p:ph idx="1"/>
          </p:nvPr>
        </p:nvSpPr>
        <p:spPr>
          <a:xfrm>
            <a:off x="274321" y="1392195"/>
            <a:ext cx="8581812" cy="5329281"/>
          </a:xfrm>
        </p:spPr>
        <p:txBody>
          <a:bodyPr>
            <a:noAutofit/>
          </a:bodyPr>
          <a:lstStyle/>
          <a:p>
            <a:r>
              <a:rPr lang="en-US" dirty="0">
                <a:solidFill>
                  <a:schemeClr val="tx1"/>
                </a:solidFill>
              </a:rPr>
              <a:t>Home Schooled Students</a:t>
            </a:r>
          </a:p>
          <a:p>
            <a:pPr lvl="1"/>
            <a:r>
              <a:rPr lang="en-US" sz="1800" dirty="0"/>
              <a:t>Full-time home-schooled</a:t>
            </a:r>
            <a:r>
              <a:rPr lang="en-US" sz="1800" dirty="0">
                <a:solidFill>
                  <a:schemeClr val="tx1"/>
                </a:solidFill>
              </a:rPr>
              <a:t> students are permitted to take CMAS but are NOT permitted to take the </a:t>
            </a:r>
            <a:r>
              <a:rPr lang="en-US" sz="1800" b="1" dirty="0">
                <a:solidFill>
                  <a:schemeClr val="tx1"/>
                </a:solidFill>
              </a:rPr>
              <a:t>state sponsored </a:t>
            </a:r>
            <a:r>
              <a:rPr lang="en-US" sz="1800" dirty="0">
                <a:solidFill>
                  <a:schemeClr val="tx1"/>
                </a:solidFill>
              </a:rPr>
              <a:t>PSAT or SAT (see C.R.S. 22-7-1006.3(9)(b))  </a:t>
            </a:r>
          </a:p>
          <a:p>
            <a:pPr lvl="1"/>
            <a:r>
              <a:rPr lang="en-US" sz="1800" dirty="0">
                <a:solidFill>
                  <a:schemeClr val="tx1"/>
                </a:solidFill>
              </a:rPr>
              <a:t>Full-time home school students who contact the school or district should be directed to take the PSAT or SAT on a national (Saturday) test date at their own expense</a:t>
            </a:r>
          </a:p>
          <a:p>
            <a:pPr lvl="1"/>
            <a:endParaRPr lang="en-US" sz="1800" dirty="0"/>
          </a:p>
          <a:p>
            <a:pPr marL="457200" lvl="1" indent="0">
              <a:buNone/>
            </a:pPr>
            <a:endParaRPr lang="en-US" sz="1800" dirty="0">
              <a:solidFill>
                <a:schemeClr val="tx1"/>
              </a:solidFill>
            </a:endParaRPr>
          </a:p>
          <a:p>
            <a:r>
              <a:rPr lang="en-US" dirty="0">
                <a:solidFill>
                  <a:schemeClr val="tx1"/>
                </a:solidFill>
              </a:rPr>
              <a:t>Optional Student Questionnaire</a:t>
            </a:r>
          </a:p>
          <a:p>
            <a:pPr lvl="1"/>
            <a:r>
              <a:rPr lang="en-US" sz="1800" dirty="0">
                <a:solidFill>
                  <a:schemeClr val="tx1"/>
                </a:solidFill>
              </a:rPr>
              <a:t>Students taking the PSAT 10 and the SAT have the opportunity to fill out an optional questionnaire and opt-in to College Board’s Student Search Service.  This service connects them with colleges and scholarship opportunities </a:t>
            </a:r>
          </a:p>
          <a:p>
            <a:pPr lvl="1"/>
            <a:r>
              <a:rPr lang="en-US" sz="1800" dirty="0">
                <a:solidFill>
                  <a:schemeClr val="tx1"/>
                </a:solidFill>
              </a:rPr>
              <a:t>Students MUST submit a signed consent form in order to participate in this optional, voluntary activity</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57</a:t>
            </a:fld>
            <a:endParaRPr lang="en-US" dirty="0"/>
          </a:p>
        </p:txBody>
      </p:sp>
    </p:spTree>
    <p:extLst>
      <p:ext uri="{BB962C8B-B14F-4D97-AF65-F5344CB8AC3E}">
        <p14:creationId xmlns:p14="http://schemas.microsoft.com/office/powerpoint/2010/main" val="33699288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2AA3-1787-4997-B0DD-C5CE5BDB3AB1}"/>
              </a:ext>
            </a:extLst>
          </p:cNvPr>
          <p:cNvSpPr>
            <a:spLocks noGrp="1"/>
          </p:cNvSpPr>
          <p:nvPr>
            <p:ph type="title"/>
          </p:nvPr>
        </p:nvSpPr>
        <p:spPr/>
        <p:txBody>
          <a:bodyPr anchor="ctr">
            <a:normAutofit/>
          </a:bodyPr>
          <a:lstStyle/>
          <a:p>
            <a:r>
              <a:rPr lang="en-US" sz="3600" dirty="0">
                <a:latin typeface="+mn-lt"/>
              </a:rPr>
              <a:t>Relevant Policy Reminder</a:t>
            </a:r>
          </a:p>
        </p:txBody>
      </p:sp>
      <p:sp>
        <p:nvSpPr>
          <p:cNvPr id="3" name="Content Placeholder 2">
            <a:extLst>
              <a:ext uri="{FF2B5EF4-FFF2-40B4-BE49-F238E27FC236}">
                <a16:creationId xmlns:a16="http://schemas.microsoft.com/office/drawing/2014/main" id="{119C95C6-D69A-40CE-9E05-1DEA7D02B659}"/>
              </a:ext>
            </a:extLst>
          </p:cNvPr>
          <p:cNvSpPr>
            <a:spLocks noGrp="1"/>
          </p:cNvSpPr>
          <p:nvPr>
            <p:ph idx="1"/>
          </p:nvPr>
        </p:nvSpPr>
        <p:spPr/>
        <p:txBody>
          <a:bodyPr>
            <a:normAutofit/>
          </a:bodyPr>
          <a:lstStyle/>
          <a:p>
            <a:pPr marL="0" indent="0" algn="ctr">
              <a:buNone/>
            </a:pPr>
            <a:endParaRPr lang="en-US" dirty="0"/>
          </a:p>
          <a:p>
            <a:pPr marL="0" indent="0" algn="ctr">
              <a:buNone/>
            </a:pPr>
            <a:endParaRPr lang="en-US" dirty="0"/>
          </a:p>
          <a:p>
            <a:pPr marL="0" indent="0" algn="ctr">
              <a:buNone/>
            </a:pPr>
            <a:r>
              <a:rPr lang="en-US" dirty="0"/>
              <a:t>SB20-175: Student Score on Transcript</a:t>
            </a:r>
          </a:p>
          <a:p>
            <a:pPr marL="457200" lvl="1" indent="0" algn="ctr">
              <a:buNone/>
            </a:pPr>
            <a:endParaRPr lang="en-US" dirty="0"/>
          </a:p>
          <a:p>
            <a:pPr marL="457200" lvl="1" indent="0" algn="ctr">
              <a:buNone/>
            </a:pPr>
            <a:r>
              <a:rPr lang="en-US" dirty="0"/>
              <a:t>This act prohibits a student's level of performance on the readiness assessment administered pursuant to 22-7-1006.3 (SAT) or on a national assessment (any assessment administered throughout the United States to measure postsecondary or workforce readiness) from being indicated on the student's high school transcript.</a:t>
            </a:r>
          </a:p>
          <a:p>
            <a:pPr marL="457200" lvl="1" indent="0" algn="ctr">
              <a:buNone/>
            </a:pPr>
            <a:endParaRPr lang="en-US" dirty="0"/>
          </a:p>
        </p:txBody>
      </p:sp>
      <p:sp>
        <p:nvSpPr>
          <p:cNvPr id="4" name="Slide Number Placeholder 3">
            <a:extLst>
              <a:ext uri="{FF2B5EF4-FFF2-40B4-BE49-F238E27FC236}">
                <a16:creationId xmlns:a16="http://schemas.microsoft.com/office/drawing/2014/main" id="{1B0D07D2-2047-47D3-AAFD-0E4B1EBA5200}"/>
              </a:ext>
            </a:extLst>
          </p:cNvPr>
          <p:cNvSpPr>
            <a:spLocks noGrp="1"/>
          </p:cNvSpPr>
          <p:nvPr>
            <p:ph type="sldNum" sz="quarter" idx="12"/>
          </p:nvPr>
        </p:nvSpPr>
        <p:spPr/>
        <p:txBody>
          <a:bodyPr/>
          <a:lstStyle/>
          <a:p>
            <a:fld id="{C479D5F6-EDCB-402A-AC08-4943A1820E8F}" type="slidenum">
              <a:rPr lang="en-US" smtClean="0"/>
              <a:pPr/>
              <a:t>58</a:t>
            </a:fld>
            <a:endParaRPr lang="en-US" dirty="0"/>
          </a:p>
        </p:txBody>
      </p:sp>
    </p:spTree>
    <p:extLst>
      <p:ext uri="{BB962C8B-B14F-4D97-AF65-F5344CB8AC3E}">
        <p14:creationId xmlns:p14="http://schemas.microsoft.com/office/powerpoint/2010/main" val="6787203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67961"/>
            <a:ext cx="8751025" cy="756418"/>
          </a:xfrm>
        </p:spPr>
        <p:txBody>
          <a:bodyPr anchor="ctr">
            <a:noAutofit/>
          </a:bodyPr>
          <a:lstStyle/>
          <a:p>
            <a:r>
              <a:rPr lang="en-US" sz="2800" dirty="0">
                <a:latin typeface="+mn-lt"/>
              </a:rPr>
              <a:t>Colorado PSAT and SAT Training</a:t>
            </a:r>
          </a:p>
        </p:txBody>
      </p:sp>
      <p:sp>
        <p:nvSpPr>
          <p:cNvPr id="5" name="Content Placeholder 4"/>
          <p:cNvSpPr>
            <a:spLocks noGrp="1"/>
          </p:cNvSpPr>
          <p:nvPr>
            <p:ph idx="1"/>
          </p:nvPr>
        </p:nvSpPr>
        <p:spPr>
          <a:xfrm>
            <a:off x="274320" y="1309817"/>
            <a:ext cx="8241030" cy="5210624"/>
          </a:xfrm>
        </p:spPr>
        <p:txBody>
          <a:bodyPr>
            <a:normAutofit/>
          </a:bodyPr>
          <a:lstStyle/>
          <a:p>
            <a:r>
              <a:rPr lang="en-US" dirty="0">
                <a:solidFill>
                  <a:schemeClr val="tx1"/>
                </a:solidFill>
              </a:rPr>
              <a:t>The CDE College Board DAC Kickoff webinar </a:t>
            </a:r>
            <a:r>
              <a:rPr lang="en-US" dirty="0"/>
              <a:t>will be held on September 14</a:t>
            </a:r>
            <a:r>
              <a:rPr lang="en-US" baseline="30000" dirty="0"/>
              <a:t>th</a:t>
            </a:r>
            <a:r>
              <a:rPr lang="en-US" dirty="0"/>
              <a:t> </a:t>
            </a:r>
          </a:p>
          <a:p>
            <a:pPr lvl="1"/>
            <a:r>
              <a:rPr lang="en-US" dirty="0"/>
              <a:t>Registration email will be sent out this week</a:t>
            </a:r>
          </a:p>
          <a:p>
            <a:pPr marL="457200" lvl="1" indent="0">
              <a:buNone/>
            </a:pPr>
            <a:endParaRPr lang="en-US" dirty="0"/>
          </a:p>
          <a:p>
            <a:r>
              <a:rPr lang="en-US" dirty="0"/>
              <a:t>College Board</a:t>
            </a:r>
            <a:r>
              <a:rPr lang="en-US" dirty="0">
                <a:solidFill>
                  <a:schemeClr val="tx1"/>
                </a:solidFill>
              </a:rPr>
              <a:t> Fall workshops for DACs, SACs, Test Coordinators,  SSD Coordinators and other testing staff will be virtual during the fall</a:t>
            </a:r>
            <a:endParaRPr lang="en-US" dirty="0">
              <a:solidFill>
                <a:srgbClr val="FF0000"/>
              </a:solidFill>
            </a:endParaRPr>
          </a:p>
          <a:p>
            <a:pPr marL="1028700" lvl="1" indent="-342900"/>
            <a:r>
              <a:rPr lang="en-US" dirty="0"/>
              <a:t>Registration for the first set of workshops will be sent out in the next couple of weeks</a:t>
            </a:r>
          </a:p>
          <a:p>
            <a:pPr lvl="1" indent="0">
              <a:buNone/>
            </a:pPr>
            <a:endParaRPr lang="en-US" dirty="0">
              <a:highlight>
                <a:srgbClr val="FFFF00"/>
              </a:highlight>
            </a:endParaRPr>
          </a:p>
          <a:p>
            <a:r>
              <a:rPr lang="en-US" dirty="0">
                <a:solidFill>
                  <a:schemeClr val="tx1"/>
                </a:solidFill>
              </a:rPr>
              <a:t>DAC Office Hours </a:t>
            </a:r>
          </a:p>
          <a:p>
            <a:pPr marL="1028700" lvl="1" indent="-342900"/>
            <a:r>
              <a:rPr lang="en-US" dirty="0"/>
              <a:t>3-4 p.m. on Tuesdays starting in December</a:t>
            </a:r>
          </a:p>
          <a:p>
            <a:pPr marL="1028700" lvl="1" indent="-342900"/>
            <a:r>
              <a:rPr lang="en-US" dirty="0"/>
              <a:t>Like previous years, we will have more frequent office hours as test day becomes closer</a:t>
            </a:r>
          </a:p>
          <a:p>
            <a:pPr marL="342900" indent="-342900"/>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59</a:t>
            </a:fld>
            <a:endParaRPr lang="en-US" dirty="0"/>
          </a:p>
        </p:txBody>
      </p:sp>
    </p:spTree>
    <p:extLst>
      <p:ext uri="{BB962C8B-B14F-4D97-AF65-F5344CB8AC3E}">
        <p14:creationId xmlns:p14="http://schemas.microsoft.com/office/powerpoint/2010/main" val="2647714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6689863" cy="756418"/>
          </a:xfrm>
        </p:spPr>
        <p:txBody>
          <a:bodyPr anchor="ctr">
            <a:noAutofit/>
          </a:bodyPr>
          <a:lstStyle/>
          <a:p>
            <a:r>
              <a:rPr lang="en-US" sz="3600" dirty="0">
                <a:latin typeface="+mn-lt"/>
              </a:rPr>
              <a:t>Spring 2022 Colorado Assessments</a:t>
            </a:r>
          </a:p>
        </p:txBody>
      </p:sp>
      <p:sp>
        <p:nvSpPr>
          <p:cNvPr id="5" name="Slide Number Placeholder 4"/>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a:t>
            </a:fld>
            <a:endParaRPr lang="en-US" dirty="0"/>
          </a:p>
        </p:txBody>
      </p:sp>
      <p:sp>
        <p:nvSpPr>
          <p:cNvPr id="6" name="Text Box 2"/>
          <p:cNvSpPr txBox="1">
            <a:spLocks noChangeArrowheads="1"/>
          </p:cNvSpPr>
          <p:nvPr/>
        </p:nvSpPr>
        <p:spPr bwMode="auto">
          <a:xfrm>
            <a:off x="223929" y="1279118"/>
            <a:ext cx="2377757" cy="923330"/>
          </a:xfrm>
          <a:prstGeom prst="rect">
            <a:avLst/>
          </a:prstGeom>
          <a:solidFill>
            <a:srgbClr val="488BC9"/>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a:solidFill>
                  <a:schemeClr val="bg1"/>
                </a:solidFill>
                <a:effectLst/>
                <a:ea typeface="Calibri"/>
                <a:cs typeface="Times New Roman"/>
              </a:rPr>
              <a:t>Colorado Measures of</a:t>
            </a:r>
          </a:p>
          <a:p>
            <a:pPr marL="0" marR="0" algn="ctr">
              <a:spcBef>
                <a:spcPts val="0"/>
              </a:spcBef>
              <a:spcAft>
                <a:spcPts val="0"/>
              </a:spcAft>
            </a:pPr>
            <a:r>
              <a:rPr lang="en-US" sz="1800" dirty="0">
                <a:solidFill>
                  <a:schemeClr val="bg1"/>
                </a:solidFill>
                <a:effectLst/>
                <a:ea typeface="Calibri"/>
                <a:cs typeface="Times New Roman"/>
              </a:rPr>
              <a:t>Academic Success</a:t>
            </a:r>
          </a:p>
          <a:p>
            <a:pPr marL="0" marR="0" algn="ctr">
              <a:spcBef>
                <a:spcPts val="0"/>
              </a:spcBef>
              <a:spcAft>
                <a:spcPts val="0"/>
              </a:spcAft>
            </a:pPr>
            <a:r>
              <a:rPr lang="en-US" sz="1800" dirty="0">
                <a:solidFill>
                  <a:schemeClr val="bg1"/>
                </a:solidFill>
                <a:effectLst/>
                <a:ea typeface="Calibri"/>
                <a:cs typeface="Times New Roman"/>
              </a:rPr>
              <a:t>(CMAS)</a:t>
            </a:r>
            <a:endParaRPr lang="en-US" sz="1200" dirty="0">
              <a:solidFill>
                <a:schemeClr val="bg1"/>
              </a:solidFill>
              <a:effectLst/>
              <a:ea typeface="Calibri"/>
              <a:cs typeface="Times New Roman"/>
            </a:endParaRPr>
          </a:p>
        </p:txBody>
      </p:sp>
      <p:sp>
        <p:nvSpPr>
          <p:cNvPr id="7" name="Text Box 2"/>
          <p:cNvSpPr txBox="1">
            <a:spLocks noChangeArrowheads="1"/>
          </p:cNvSpPr>
          <p:nvPr/>
        </p:nvSpPr>
        <p:spPr bwMode="auto">
          <a:xfrm>
            <a:off x="223928" y="2423366"/>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a typeface="Calibri"/>
                <a:cs typeface="Times New Roman"/>
              </a:rPr>
              <a:t>Math</a:t>
            </a:r>
            <a:endParaRPr lang="en-US" dirty="0">
              <a:solidFill>
                <a:srgbClr val="000000"/>
              </a:solidFill>
              <a:effectLst/>
              <a:ea typeface="Calibri"/>
              <a:cs typeface="Times New Roman"/>
            </a:endParaRPr>
          </a:p>
        </p:txBody>
      </p:sp>
      <p:sp>
        <p:nvSpPr>
          <p:cNvPr id="8" name="Text Box 2"/>
          <p:cNvSpPr txBox="1">
            <a:spLocks noChangeArrowheads="1"/>
          </p:cNvSpPr>
          <p:nvPr/>
        </p:nvSpPr>
        <p:spPr bwMode="auto">
          <a:xfrm>
            <a:off x="3083044" y="2426967"/>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ffectLst/>
                <a:ea typeface="Calibri"/>
                <a:cs typeface="Times New Roman"/>
              </a:rPr>
              <a:t>Math (DLM)</a:t>
            </a:r>
          </a:p>
        </p:txBody>
      </p:sp>
      <p:sp>
        <p:nvSpPr>
          <p:cNvPr id="11" name="Text Box 2"/>
          <p:cNvSpPr txBox="1">
            <a:spLocks noChangeArrowheads="1"/>
          </p:cNvSpPr>
          <p:nvPr/>
        </p:nvSpPr>
        <p:spPr bwMode="auto">
          <a:xfrm>
            <a:off x="3083044" y="3778796"/>
            <a:ext cx="2377756" cy="646331"/>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ffectLst/>
                <a:ea typeface="Calibri"/>
                <a:cs typeface="Times New Roman"/>
              </a:rPr>
              <a:t>Science (based on    2020 CAS)</a:t>
            </a:r>
          </a:p>
        </p:txBody>
      </p:sp>
      <p:sp>
        <p:nvSpPr>
          <p:cNvPr id="18" name="Text Box 2"/>
          <p:cNvSpPr txBox="1">
            <a:spLocks noChangeArrowheads="1"/>
          </p:cNvSpPr>
          <p:nvPr/>
        </p:nvSpPr>
        <p:spPr bwMode="auto">
          <a:xfrm>
            <a:off x="7564541" y="4886162"/>
            <a:ext cx="1162015" cy="646331"/>
          </a:xfrm>
          <a:prstGeom prst="rect">
            <a:avLst/>
          </a:prstGeom>
          <a:solidFill>
            <a:srgbClr val="7030A0"/>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chemeClr val="bg1"/>
                </a:solidFill>
                <a:effectLst/>
                <a:ea typeface="Calibri"/>
                <a:cs typeface="Times New Roman"/>
              </a:rPr>
              <a:t>ACCESS </a:t>
            </a:r>
          </a:p>
          <a:p>
            <a:pPr marL="0" marR="0" algn="ctr">
              <a:spcBef>
                <a:spcPts val="0"/>
              </a:spcBef>
              <a:spcAft>
                <a:spcPts val="0"/>
              </a:spcAft>
            </a:pPr>
            <a:r>
              <a:rPr lang="en-US" dirty="0">
                <a:solidFill>
                  <a:schemeClr val="bg1"/>
                </a:solidFill>
                <a:effectLst/>
                <a:ea typeface="Calibri"/>
                <a:cs typeface="Times New Roman"/>
              </a:rPr>
              <a:t>for ELLs </a:t>
            </a:r>
          </a:p>
        </p:txBody>
      </p:sp>
      <p:sp>
        <p:nvSpPr>
          <p:cNvPr id="20" name="Text Box 2"/>
          <p:cNvSpPr txBox="1">
            <a:spLocks noChangeArrowheads="1"/>
          </p:cNvSpPr>
          <p:nvPr/>
        </p:nvSpPr>
        <p:spPr bwMode="auto">
          <a:xfrm>
            <a:off x="5961153" y="1301738"/>
            <a:ext cx="2765403" cy="923330"/>
          </a:xfrm>
          <a:prstGeom prst="rect">
            <a:avLst/>
          </a:prstGeom>
          <a:solidFill>
            <a:srgbClr val="FFC000"/>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effectLst/>
                <a:ea typeface="Calibri"/>
                <a:cs typeface="Times New Roman"/>
              </a:rPr>
              <a:t>CO PSAT/SAT**</a:t>
            </a:r>
          </a:p>
          <a:p>
            <a:pPr marL="0" marR="0" algn="ctr">
              <a:spcBef>
                <a:spcPts val="0"/>
              </a:spcBef>
              <a:spcAft>
                <a:spcPts val="0"/>
              </a:spcAft>
            </a:pPr>
            <a:r>
              <a:rPr lang="en-US" dirty="0">
                <a:ea typeface="Calibri"/>
                <a:cs typeface="Times New Roman"/>
              </a:rPr>
              <a:t>SAT – Grade 11</a:t>
            </a:r>
          </a:p>
          <a:p>
            <a:pPr marL="0" marR="0" algn="ctr">
              <a:spcBef>
                <a:spcPts val="0"/>
              </a:spcBef>
              <a:spcAft>
                <a:spcPts val="0"/>
              </a:spcAft>
            </a:pPr>
            <a:r>
              <a:rPr lang="en-US" dirty="0">
                <a:effectLst/>
                <a:ea typeface="Calibri"/>
                <a:cs typeface="Times New Roman"/>
              </a:rPr>
              <a:t>PSAT – Grades 9 and 10</a:t>
            </a:r>
          </a:p>
        </p:txBody>
      </p:sp>
      <p:sp>
        <p:nvSpPr>
          <p:cNvPr id="21" name="Text Box 2"/>
          <p:cNvSpPr txBox="1">
            <a:spLocks noChangeArrowheads="1"/>
          </p:cNvSpPr>
          <p:nvPr/>
        </p:nvSpPr>
        <p:spPr bwMode="auto">
          <a:xfrm>
            <a:off x="5982924" y="3077407"/>
            <a:ext cx="2540590" cy="1200329"/>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Evidenced-based Reading and Writing</a:t>
            </a:r>
          </a:p>
          <a:p>
            <a:pPr algn="ctr"/>
            <a:endParaRPr lang="en-US" dirty="0">
              <a:solidFill>
                <a:srgbClr val="000000"/>
              </a:solidFill>
              <a:ea typeface="Calibri"/>
              <a:cs typeface="Times New Roman"/>
            </a:endParaRPr>
          </a:p>
          <a:p>
            <a:pPr algn="ctr"/>
            <a:r>
              <a:rPr lang="en-US" dirty="0">
                <a:solidFill>
                  <a:srgbClr val="000000"/>
                </a:solidFill>
                <a:ea typeface="Calibri"/>
                <a:cs typeface="Times New Roman"/>
              </a:rPr>
              <a:t>Optional SAT Essay</a:t>
            </a:r>
          </a:p>
        </p:txBody>
      </p:sp>
      <p:sp>
        <p:nvSpPr>
          <p:cNvPr id="2" name="TextBox 1"/>
          <p:cNvSpPr txBox="1"/>
          <p:nvPr/>
        </p:nvSpPr>
        <p:spPr>
          <a:xfrm>
            <a:off x="223929" y="5165476"/>
            <a:ext cx="5251658" cy="1200329"/>
          </a:xfrm>
          <a:prstGeom prst="rect">
            <a:avLst/>
          </a:prstGeom>
          <a:noFill/>
          <a:ln>
            <a:solidFill>
              <a:schemeClr val="accent1"/>
            </a:solidFill>
          </a:ln>
        </p:spPr>
        <p:txBody>
          <a:bodyPr wrap="square" rtlCol="0">
            <a:spAutoFit/>
          </a:bodyPr>
          <a:lstStyle/>
          <a:p>
            <a:r>
              <a:rPr lang="en-US" dirty="0">
                <a:solidFill>
                  <a:srgbClr val="000000"/>
                </a:solidFill>
              </a:rPr>
              <a:t>*Not expected to be administered in spring 2022</a:t>
            </a:r>
          </a:p>
          <a:p>
            <a:r>
              <a:rPr lang="en-US" dirty="0">
                <a:solidFill>
                  <a:srgbClr val="000000"/>
                </a:solidFill>
              </a:rPr>
              <a:t>**Expected to continue through spring 2023</a:t>
            </a:r>
          </a:p>
          <a:p>
            <a:r>
              <a:rPr lang="en-US" dirty="0">
                <a:solidFill>
                  <a:srgbClr val="000000"/>
                </a:solidFill>
              </a:rPr>
              <a:t>***Reading and math administered in grades 4 and 8 in selected schools</a:t>
            </a:r>
          </a:p>
        </p:txBody>
      </p:sp>
      <p:sp>
        <p:nvSpPr>
          <p:cNvPr id="15" name="Text Box 2"/>
          <p:cNvSpPr txBox="1">
            <a:spLocks noChangeArrowheads="1"/>
          </p:cNvSpPr>
          <p:nvPr/>
        </p:nvSpPr>
        <p:spPr bwMode="auto">
          <a:xfrm>
            <a:off x="5961154" y="2426597"/>
            <a:ext cx="2562360" cy="369332"/>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Math</a:t>
            </a:r>
          </a:p>
        </p:txBody>
      </p:sp>
      <p:sp>
        <p:nvSpPr>
          <p:cNvPr id="17" name="Text Box 2"/>
          <p:cNvSpPr txBox="1">
            <a:spLocks noChangeArrowheads="1"/>
          </p:cNvSpPr>
          <p:nvPr/>
        </p:nvSpPr>
        <p:spPr bwMode="auto">
          <a:xfrm>
            <a:off x="223928" y="4458770"/>
            <a:ext cx="2377758" cy="369332"/>
          </a:xfrm>
          <a:prstGeom prst="rect">
            <a:avLst/>
          </a:prstGeom>
          <a:solidFill>
            <a:schemeClr val="bg1">
              <a:lumMod val="75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a typeface="Calibri"/>
                <a:cs typeface="Times New Roman"/>
              </a:rPr>
              <a:t>Social Studies</a:t>
            </a:r>
            <a:r>
              <a:rPr lang="en-US" dirty="0">
                <a:solidFill>
                  <a:srgbClr val="000000"/>
                </a:solidFill>
                <a:effectLst/>
                <a:ea typeface="Calibri"/>
                <a:cs typeface="Times New Roman"/>
              </a:rPr>
              <a:t>*</a:t>
            </a:r>
          </a:p>
        </p:txBody>
      </p:sp>
      <p:sp>
        <p:nvSpPr>
          <p:cNvPr id="22" name="Text Box 2"/>
          <p:cNvSpPr txBox="1">
            <a:spLocks noChangeArrowheads="1"/>
          </p:cNvSpPr>
          <p:nvPr/>
        </p:nvSpPr>
        <p:spPr bwMode="auto">
          <a:xfrm>
            <a:off x="223928" y="3103187"/>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ffectLst/>
                <a:ea typeface="Calibri"/>
                <a:cs typeface="Times New Roman"/>
              </a:rPr>
              <a:t>ELA</a:t>
            </a:r>
          </a:p>
        </p:txBody>
      </p:sp>
      <p:sp>
        <p:nvSpPr>
          <p:cNvPr id="23" name="Text Box 2"/>
          <p:cNvSpPr txBox="1">
            <a:spLocks noChangeArrowheads="1"/>
          </p:cNvSpPr>
          <p:nvPr/>
        </p:nvSpPr>
        <p:spPr bwMode="auto">
          <a:xfrm>
            <a:off x="223928" y="3779931"/>
            <a:ext cx="2377758" cy="646331"/>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a typeface="Calibri"/>
                <a:cs typeface="Times New Roman"/>
              </a:rPr>
              <a:t>Science (based on    CAS 2020)</a:t>
            </a:r>
            <a:endParaRPr lang="en-US" dirty="0">
              <a:solidFill>
                <a:srgbClr val="000000"/>
              </a:solidFill>
              <a:effectLst/>
              <a:ea typeface="Calibri"/>
              <a:cs typeface="Times New Roman"/>
            </a:endParaRPr>
          </a:p>
        </p:txBody>
      </p:sp>
      <p:sp>
        <p:nvSpPr>
          <p:cNvPr id="24" name="Text Box 2"/>
          <p:cNvSpPr txBox="1">
            <a:spLocks noChangeArrowheads="1"/>
          </p:cNvSpPr>
          <p:nvPr/>
        </p:nvSpPr>
        <p:spPr bwMode="auto">
          <a:xfrm>
            <a:off x="3083044" y="3094501"/>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ffectLst/>
                <a:ea typeface="Calibri"/>
                <a:cs typeface="Times New Roman"/>
              </a:rPr>
              <a:t>ELA (DLM)</a:t>
            </a:r>
          </a:p>
        </p:txBody>
      </p:sp>
      <p:sp>
        <p:nvSpPr>
          <p:cNvPr id="25" name="Text Box 2"/>
          <p:cNvSpPr txBox="1">
            <a:spLocks noChangeArrowheads="1"/>
          </p:cNvSpPr>
          <p:nvPr/>
        </p:nvSpPr>
        <p:spPr bwMode="auto">
          <a:xfrm>
            <a:off x="3083044" y="4458770"/>
            <a:ext cx="2379026" cy="369332"/>
          </a:xfrm>
          <a:prstGeom prst="rect">
            <a:avLst/>
          </a:prstGeom>
          <a:solidFill>
            <a:schemeClr val="bg1">
              <a:lumMod val="75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ffectLst/>
                <a:ea typeface="Calibri"/>
                <a:cs typeface="Times New Roman"/>
              </a:rPr>
              <a:t>Social Studies*</a:t>
            </a:r>
          </a:p>
        </p:txBody>
      </p:sp>
      <p:sp>
        <p:nvSpPr>
          <p:cNvPr id="27" name="Text Box 2"/>
          <p:cNvSpPr txBox="1">
            <a:spLocks noChangeArrowheads="1"/>
          </p:cNvSpPr>
          <p:nvPr/>
        </p:nvSpPr>
        <p:spPr bwMode="auto">
          <a:xfrm>
            <a:off x="3083043" y="1290238"/>
            <a:ext cx="2377757" cy="923330"/>
          </a:xfrm>
          <a:prstGeom prst="rect">
            <a:avLst/>
          </a:prstGeom>
          <a:solidFill>
            <a:schemeClr val="accent6">
              <a:lumMod val="75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a:solidFill>
                  <a:schemeClr val="bg1"/>
                </a:solidFill>
                <a:effectLst/>
                <a:ea typeface="Calibri"/>
                <a:cs typeface="Times New Roman"/>
              </a:rPr>
              <a:t>Colorado Alternate Assessments</a:t>
            </a:r>
          </a:p>
          <a:p>
            <a:pPr marL="0" marR="0" algn="ctr">
              <a:spcBef>
                <a:spcPts val="0"/>
              </a:spcBef>
              <a:spcAft>
                <a:spcPts val="0"/>
              </a:spcAft>
            </a:pPr>
            <a:r>
              <a:rPr lang="en-US" sz="1800" dirty="0">
                <a:solidFill>
                  <a:schemeClr val="bg1"/>
                </a:solidFill>
                <a:effectLst/>
                <a:ea typeface="Calibri"/>
                <a:cs typeface="Times New Roman"/>
              </a:rPr>
              <a:t>(CoAlt)</a:t>
            </a:r>
          </a:p>
        </p:txBody>
      </p:sp>
      <p:sp>
        <p:nvSpPr>
          <p:cNvPr id="4" name="Right Arrow 3"/>
          <p:cNvSpPr/>
          <p:nvPr/>
        </p:nvSpPr>
        <p:spPr>
          <a:xfrm>
            <a:off x="2620682" y="1577411"/>
            <a:ext cx="472300" cy="281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flipH="1">
            <a:off x="5460800" y="1579027"/>
            <a:ext cx="481357" cy="2794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2"/>
          <p:cNvSpPr txBox="1">
            <a:spLocks noChangeArrowheads="1"/>
          </p:cNvSpPr>
          <p:nvPr/>
        </p:nvSpPr>
        <p:spPr bwMode="auto">
          <a:xfrm>
            <a:off x="5982924" y="4888477"/>
            <a:ext cx="1390149" cy="1200329"/>
          </a:xfrm>
          <a:prstGeom prst="rect">
            <a:avLst/>
          </a:prstGeom>
          <a:solidFill>
            <a:schemeClr val="bg2"/>
          </a:solidFill>
          <a:ln w="9525">
            <a:no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NAEP ***</a:t>
            </a:r>
          </a:p>
          <a:p>
            <a:pPr algn="ctr"/>
            <a:r>
              <a:rPr lang="en-US" dirty="0">
                <a:solidFill>
                  <a:srgbClr val="000000"/>
                </a:solidFill>
                <a:ea typeface="Calibri"/>
                <a:cs typeface="Times New Roman"/>
              </a:rPr>
              <a:t>&amp; International Assessments</a:t>
            </a:r>
          </a:p>
        </p:txBody>
      </p:sp>
    </p:spTree>
    <p:extLst>
      <p:ext uri="{BB962C8B-B14F-4D97-AF65-F5344CB8AC3E}">
        <p14:creationId xmlns:p14="http://schemas.microsoft.com/office/powerpoint/2010/main" val="16017389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48" y="254514"/>
            <a:ext cx="8757293" cy="756418"/>
          </a:xfrm>
        </p:spPr>
        <p:txBody>
          <a:bodyPr anchor="ctr">
            <a:noAutofit/>
          </a:bodyPr>
          <a:lstStyle/>
          <a:p>
            <a:r>
              <a:rPr lang="en-US" sz="3600" dirty="0">
                <a:latin typeface="+mn-lt"/>
              </a:rPr>
              <a:t>Colorado PSAT and SAT Reminders for 2021-22</a:t>
            </a:r>
          </a:p>
        </p:txBody>
      </p:sp>
      <p:sp>
        <p:nvSpPr>
          <p:cNvPr id="3" name="Content Placeholder 2"/>
          <p:cNvSpPr>
            <a:spLocks noGrp="1"/>
          </p:cNvSpPr>
          <p:nvPr>
            <p:ph idx="1"/>
          </p:nvPr>
        </p:nvSpPr>
        <p:spPr>
          <a:xfrm>
            <a:off x="274320" y="1342768"/>
            <a:ext cx="8243090" cy="4903920"/>
          </a:xfrm>
        </p:spPr>
        <p:txBody>
          <a:bodyPr>
            <a:normAutofit lnSpcReduction="10000"/>
          </a:bodyPr>
          <a:lstStyle/>
          <a:p>
            <a:r>
              <a:rPr lang="en-US" dirty="0"/>
              <a:t>Online Test Day Training</a:t>
            </a:r>
          </a:p>
          <a:p>
            <a:pPr lvl="1"/>
            <a:r>
              <a:rPr lang="en-US" dirty="0"/>
              <a:t>Test Coordinators are required to complete the online test day training and related quizzes.</a:t>
            </a:r>
          </a:p>
          <a:p>
            <a:pPr lvl="1"/>
            <a:r>
              <a:rPr lang="en-US" dirty="0"/>
              <a:t>Proctors and hall and room monitors can be trained using online modules or via a local training but are required to pass the online quiz related to their role.</a:t>
            </a:r>
          </a:p>
          <a:p>
            <a:pPr lvl="1"/>
            <a:r>
              <a:rPr lang="en-US" dirty="0"/>
              <a:t>All testing staff must complete training even if they completed training for prior administrations.</a:t>
            </a:r>
          </a:p>
          <a:p>
            <a:pPr lvl="1"/>
            <a:endParaRPr lang="en-US" dirty="0"/>
          </a:p>
          <a:p>
            <a:r>
              <a:rPr lang="en-US" dirty="0"/>
              <a:t>Consistent with national PSAT and SAT administrations, pre-recorded audio (MP3) will be a downloadable file rather than a USB drive</a:t>
            </a:r>
          </a:p>
          <a:p>
            <a:pPr lvl="1"/>
            <a:r>
              <a:rPr lang="en-US" dirty="0"/>
              <a:t>Flash drives </a:t>
            </a:r>
            <a:r>
              <a:rPr lang="en-US" dirty="0">
                <a:solidFill>
                  <a:schemeClr val="tx1"/>
                </a:solidFill>
              </a:rPr>
              <a:t>are available as a backup if the school cannot download the materials.</a:t>
            </a:r>
          </a:p>
          <a:p>
            <a:pPr lvl="1"/>
            <a:r>
              <a:rPr lang="en-US" dirty="0"/>
              <a:t>Directions for mass installation of the MP3 Application are provided on the MP3 Streaming Access Instructions page in SSD online. </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60</a:t>
            </a:fld>
            <a:endParaRPr lang="en-US" dirty="0"/>
          </a:p>
        </p:txBody>
      </p:sp>
    </p:spTree>
    <p:extLst>
      <p:ext uri="{BB962C8B-B14F-4D97-AF65-F5344CB8AC3E}">
        <p14:creationId xmlns:p14="http://schemas.microsoft.com/office/powerpoint/2010/main" val="16427106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898807" cy="756418"/>
          </a:xfrm>
        </p:spPr>
        <p:txBody>
          <a:bodyPr anchor="ctr">
            <a:normAutofit/>
          </a:bodyPr>
          <a:lstStyle/>
          <a:p>
            <a:r>
              <a:rPr lang="en-US" sz="3600" dirty="0">
                <a:latin typeface="+mn-lt"/>
              </a:rPr>
              <a:t>Fee Waivers for Income Eligible Students</a:t>
            </a:r>
          </a:p>
        </p:txBody>
      </p:sp>
      <p:sp>
        <p:nvSpPr>
          <p:cNvPr id="3" name="Content Placeholder 2"/>
          <p:cNvSpPr>
            <a:spLocks noGrp="1"/>
          </p:cNvSpPr>
          <p:nvPr>
            <p:ph idx="1"/>
          </p:nvPr>
        </p:nvSpPr>
        <p:spPr/>
        <p:txBody>
          <a:bodyPr/>
          <a:lstStyle/>
          <a:p>
            <a:r>
              <a:rPr lang="en-US" dirty="0"/>
              <a:t>Students eligible for free/reduced lunch have access to additional benefits and opportunities:</a:t>
            </a:r>
          </a:p>
          <a:p>
            <a:pPr lvl="1"/>
            <a:r>
              <a:rPr lang="en-US" dirty="0"/>
              <a:t>Free test registrations</a:t>
            </a:r>
          </a:p>
          <a:p>
            <a:pPr lvl="1"/>
            <a:r>
              <a:rPr lang="en-US" dirty="0"/>
              <a:t>Unlimited score reporting (no end date)</a:t>
            </a:r>
          </a:p>
          <a:p>
            <a:pPr lvl="1"/>
            <a:r>
              <a:rPr lang="en-US" dirty="0"/>
              <a:t>Application fee waivers to participating colleges</a:t>
            </a:r>
          </a:p>
          <a:p>
            <a:pPr lvl="1"/>
            <a:endParaRPr lang="en-US" dirty="0"/>
          </a:p>
          <a:p>
            <a:r>
              <a:rPr lang="en-US" dirty="0"/>
              <a:t>In past years, these benefits have gone under-utilized by eligible students. </a:t>
            </a:r>
          </a:p>
          <a:p>
            <a:pPr lvl="1"/>
            <a:r>
              <a:rPr lang="en-US" dirty="0"/>
              <a:t>Help Test Coordinators understand the benefits and opportunities provided to students through College Board’s Fee Waiver program</a:t>
            </a:r>
          </a:p>
          <a:p>
            <a:pPr lvl="1"/>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61</a:t>
            </a:fld>
            <a:endParaRPr lang="en-US" dirty="0"/>
          </a:p>
        </p:txBody>
      </p:sp>
    </p:spTree>
    <p:extLst>
      <p:ext uri="{BB962C8B-B14F-4D97-AF65-F5344CB8AC3E}">
        <p14:creationId xmlns:p14="http://schemas.microsoft.com/office/powerpoint/2010/main" val="34761909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B4F3-515D-4402-9969-6A4D3C0A0FF3}"/>
              </a:ext>
            </a:extLst>
          </p:cNvPr>
          <p:cNvSpPr>
            <a:spLocks noGrp="1"/>
          </p:cNvSpPr>
          <p:nvPr>
            <p:ph type="title"/>
          </p:nvPr>
        </p:nvSpPr>
        <p:spPr/>
        <p:txBody>
          <a:bodyPr>
            <a:normAutofit/>
          </a:bodyPr>
          <a:lstStyle/>
          <a:p>
            <a:r>
              <a:rPr lang="en-US" sz="3600" dirty="0"/>
              <a:t>PSAT/SAT Resources</a:t>
            </a:r>
          </a:p>
        </p:txBody>
      </p:sp>
      <p:sp>
        <p:nvSpPr>
          <p:cNvPr id="3" name="Content Placeholder 2">
            <a:extLst>
              <a:ext uri="{FF2B5EF4-FFF2-40B4-BE49-F238E27FC236}">
                <a16:creationId xmlns:a16="http://schemas.microsoft.com/office/drawing/2014/main" id="{E32BE5A6-33AE-4619-8A9E-F50BF9A77754}"/>
              </a:ext>
            </a:extLst>
          </p:cNvPr>
          <p:cNvSpPr>
            <a:spLocks noGrp="1"/>
          </p:cNvSpPr>
          <p:nvPr>
            <p:ph idx="1"/>
          </p:nvPr>
        </p:nvSpPr>
        <p:spPr>
          <a:xfrm>
            <a:off x="628649" y="1463040"/>
            <a:ext cx="7991243" cy="4640674"/>
          </a:xfrm>
        </p:spPr>
        <p:txBody>
          <a:bodyPr>
            <a:normAutofit fontScale="85000" lnSpcReduction="20000"/>
          </a:bodyPr>
          <a:lstStyle/>
          <a:p>
            <a:pPr>
              <a:spcAft>
                <a:spcPts val="600"/>
              </a:spcAft>
              <a:buFont typeface="Arial" panose="020B0604020202020204" pitchFamily="34" charset="0"/>
              <a:buChar char="•"/>
            </a:pPr>
            <a:endParaRPr lang="en-US" altLang="zh-CN" dirty="0">
              <a:solidFill>
                <a:schemeClr val="dk1"/>
              </a:solidFill>
            </a:endParaRPr>
          </a:p>
          <a:p>
            <a:pPr>
              <a:spcAft>
                <a:spcPts val="600"/>
              </a:spcAft>
            </a:pPr>
            <a:r>
              <a:rPr lang="en-US" altLang="zh-CN" dirty="0">
                <a:solidFill>
                  <a:schemeClr val="dk1"/>
                </a:solidFill>
              </a:rPr>
              <a:t>Check the CDE Assessment/SAT-PSAT webpage                </a:t>
            </a:r>
            <a:r>
              <a:rPr lang="en-US" altLang="zh-CN" dirty="0">
                <a:solidFill>
                  <a:schemeClr val="dk1"/>
                </a:solidFill>
                <a:hlinkClick r:id="rId2"/>
              </a:rPr>
              <a:t>www.cde.state.co.us/assessment/sat-psat</a:t>
            </a:r>
            <a:endParaRPr lang="en-US" altLang="zh-CN" dirty="0">
              <a:solidFill>
                <a:schemeClr val="dk1"/>
              </a:solidFill>
            </a:endParaRPr>
          </a:p>
          <a:p>
            <a:pPr>
              <a:spcAft>
                <a:spcPts val="600"/>
              </a:spcAft>
              <a:buFont typeface="Arial" panose="020B0604020202020204" pitchFamily="34" charset="0"/>
              <a:buChar char="•"/>
            </a:pPr>
            <a:r>
              <a:rPr lang="en-US" altLang="zh-CN" dirty="0">
                <a:solidFill>
                  <a:schemeClr val="dk1"/>
                </a:solidFill>
              </a:rPr>
              <a:t>Check the College Board Colorado Website:  </a:t>
            </a:r>
            <a:br>
              <a:rPr lang="en-US" altLang="zh-CN" dirty="0">
                <a:solidFill>
                  <a:schemeClr val="dk1"/>
                </a:solidFill>
              </a:rPr>
            </a:br>
            <a:r>
              <a:rPr lang="en-US" altLang="zh-CN" dirty="0">
                <a:solidFill>
                  <a:schemeClr val="dk1"/>
                </a:solidFill>
                <a:hlinkClick r:id="rId3"/>
              </a:rPr>
              <a:t>www.collegeboard.org/colorado</a:t>
            </a:r>
            <a:endParaRPr lang="en-US" altLang="zh-CN" dirty="0">
              <a:solidFill>
                <a:schemeClr val="dk1"/>
              </a:solidFill>
            </a:endParaRPr>
          </a:p>
          <a:p>
            <a:pPr>
              <a:spcAft>
                <a:spcPts val="1200"/>
              </a:spcAft>
              <a:buFont typeface="Arial" panose="020B0604020202020204" pitchFamily="34" charset="0"/>
              <a:buChar char="•"/>
            </a:pPr>
            <a:r>
              <a:rPr lang="en-US" altLang="zh-CN" dirty="0">
                <a:solidFill>
                  <a:schemeClr val="dk1"/>
                </a:solidFill>
              </a:rPr>
              <a:t>College Board’s CO Customer Service</a:t>
            </a:r>
            <a:br>
              <a:rPr lang="en-US" altLang="zh-CN" dirty="0">
                <a:solidFill>
                  <a:schemeClr val="dk1"/>
                </a:solidFill>
              </a:rPr>
            </a:br>
            <a:r>
              <a:rPr lang="en-US" altLang="zh-CN" dirty="0">
                <a:solidFill>
                  <a:schemeClr val="dk1"/>
                </a:solidFill>
              </a:rPr>
              <a:t>1-866-917-9030     </a:t>
            </a:r>
            <a:br>
              <a:rPr lang="en-US" altLang="zh-CN" dirty="0">
                <a:solidFill>
                  <a:schemeClr val="dk1"/>
                </a:solidFill>
              </a:rPr>
            </a:br>
            <a:r>
              <a:rPr lang="en-US" altLang="zh-CN" dirty="0">
                <a:solidFill>
                  <a:schemeClr val="dk1"/>
                </a:solidFill>
                <a:hlinkClick r:id="rId4"/>
              </a:rPr>
              <a:t>coloradoadministratorsupport@collegeboard.org</a:t>
            </a:r>
            <a:r>
              <a:rPr lang="en-US" altLang="zh-CN" dirty="0">
                <a:solidFill>
                  <a:schemeClr val="dk1"/>
                </a:solidFill>
              </a:rPr>
              <a:t> </a:t>
            </a:r>
          </a:p>
          <a:p>
            <a:pPr>
              <a:buFont typeface="Arial" panose="020B0604020202020204" pitchFamily="34" charset="0"/>
              <a:buChar char="•"/>
            </a:pPr>
            <a:endParaRPr lang="en-US" altLang="zh-CN" dirty="0">
              <a:solidFill>
                <a:schemeClr val="dk1"/>
              </a:solidFill>
            </a:endParaRPr>
          </a:p>
          <a:p>
            <a:pPr>
              <a:buFont typeface="Arial" panose="020B0604020202020204" pitchFamily="34" charset="0"/>
              <a:buChar char="•"/>
            </a:pPr>
            <a:r>
              <a:rPr lang="en-US" altLang="zh-CN" dirty="0">
                <a:solidFill>
                  <a:schemeClr val="dk1"/>
                </a:solidFill>
              </a:rPr>
              <a:t>Contact the College Board Field Team</a:t>
            </a:r>
          </a:p>
          <a:p>
            <a:pPr marL="685737" lvl="1" indent="-285724">
              <a:buFont typeface="Arial" panose="020B0604020202020204" pitchFamily="34" charset="0"/>
              <a:buChar char="•"/>
            </a:pPr>
            <a:r>
              <a:rPr lang="en-US" altLang="zh-CN" sz="2400" dirty="0">
                <a:solidFill>
                  <a:schemeClr val="dk1"/>
                </a:solidFill>
                <a:hlinkClick r:id="rId5"/>
              </a:rPr>
              <a:t>ColoradoSchoolDaySupport@collegeboard.org</a:t>
            </a:r>
            <a:r>
              <a:rPr lang="en-US" altLang="zh-CN" sz="2400" dirty="0">
                <a:solidFill>
                  <a:schemeClr val="dk1"/>
                </a:solidFill>
              </a:rPr>
              <a:t> </a:t>
            </a:r>
          </a:p>
          <a:p>
            <a:pPr marL="877807" lvl="2" indent="0">
              <a:buClr>
                <a:schemeClr val="accent6"/>
              </a:buClr>
              <a:buNone/>
            </a:pPr>
            <a:endParaRPr lang="en-US" sz="2400" dirty="0">
              <a:solidFill>
                <a:schemeClr val="dk1"/>
              </a:solidFill>
            </a:endParaRPr>
          </a:p>
          <a:p>
            <a:pPr marL="877807" lvl="2" indent="0">
              <a:buClr>
                <a:schemeClr val="accent6"/>
              </a:buClr>
              <a:buNone/>
            </a:pPr>
            <a:r>
              <a:rPr lang="en-US" sz="2400" dirty="0">
                <a:solidFill>
                  <a:schemeClr val="dk1"/>
                </a:solidFill>
              </a:rPr>
              <a:t>Sarah Orlowski 			Kelly Doubleday</a:t>
            </a:r>
          </a:p>
          <a:p>
            <a:pPr marL="877807" lvl="2" indent="0">
              <a:buClr>
                <a:schemeClr val="accent6"/>
              </a:buClr>
              <a:buNone/>
            </a:pPr>
            <a:r>
              <a:rPr lang="en-US" sz="2400" dirty="0">
                <a:solidFill>
                  <a:schemeClr val="dk1"/>
                </a:solidFill>
              </a:rPr>
              <a:t>720-470-2343			970-230-1665</a:t>
            </a:r>
          </a:p>
          <a:p>
            <a:pPr marL="877807" lvl="2" indent="0">
              <a:buClr>
                <a:schemeClr val="accent6"/>
              </a:buClr>
              <a:buNone/>
            </a:pPr>
            <a:r>
              <a:rPr lang="en-US" sz="2400" dirty="0">
                <a:solidFill>
                  <a:schemeClr val="dk1"/>
                </a:solidFill>
                <a:hlinkClick r:id="rId6"/>
              </a:rPr>
              <a:t>sorlowski@collegeboard.org</a:t>
            </a:r>
            <a:r>
              <a:rPr lang="en-US" sz="2400" dirty="0">
                <a:solidFill>
                  <a:schemeClr val="dk1"/>
                </a:solidFill>
              </a:rPr>
              <a:t>	</a:t>
            </a:r>
            <a:r>
              <a:rPr lang="en-US" sz="2400" dirty="0">
                <a:solidFill>
                  <a:schemeClr val="dk1"/>
                </a:solidFill>
                <a:hlinkClick r:id="rId7"/>
              </a:rPr>
              <a:t>kdoubleday@collegeboard.org</a:t>
            </a:r>
            <a:endParaRPr lang="en-US" sz="2400" dirty="0">
              <a:solidFill>
                <a:schemeClr val="dk1"/>
              </a:solidFill>
            </a:endParaRPr>
          </a:p>
          <a:p>
            <a:pPr marL="877807" lvl="2" indent="0">
              <a:buClr>
                <a:schemeClr val="accent6"/>
              </a:buClr>
              <a:buNone/>
            </a:pPr>
            <a:endParaRPr lang="en-US" dirty="0">
              <a:solidFill>
                <a:schemeClr val="dk1"/>
              </a:solidFill>
            </a:endParaRPr>
          </a:p>
          <a:p>
            <a:endParaRPr lang="en-US" dirty="0"/>
          </a:p>
        </p:txBody>
      </p:sp>
      <p:sp>
        <p:nvSpPr>
          <p:cNvPr id="4" name="Slide Number Placeholder 3">
            <a:extLst>
              <a:ext uri="{FF2B5EF4-FFF2-40B4-BE49-F238E27FC236}">
                <a16:creationId xmlns:a16="http://schemas.microsoft.com/office/drawing/2014/main" id="{FC2EF20A-4F92-40F2-8BE4-CF0DCB70AEEE}"/>
              </a:ext>
            </a:extLst>
          </p:cNvPr>
          <p:cNvSpPr>
            <a:spLocks noGrp="1"/>
          </p:cNvSpPr>
          <p:nvPr>
            <p:ph type="sldNum" sz="quarter" idx="12"/>
          </p:nvPr>
        </p:nvSpPr>
        <p:spPr/>
        <p:txBody>
          <a:bodyPr/>
          <a:lstStyle/>
          <a:p>
            <a:fld id="{C479D5F6-EDCB-402A-AC08-4943A1820E8F}" type="slidenum">
              <a:rPr lang="en-US" smtClean="0"/>
              <a:pPr/>
              <a:t>62</a:t>
            </a:fld>
            <a:endParaRPr lang="en-US" dirty="0"/>
          </a:p>
        </p:txBody>
      </p:sp>
    </p:spTree>
    <p:extLst>
      <p:ext uri="{BB962C8B-B14F-4D97-AF65-F5344CB8AC3E}">
        <p14:creationId xmlns:p14="http://schemas.microsoft.com/office/powerpoint/2010/main" val="42150995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National &amp; International Assessments</a:t>
            </a:r>
            <a:br>
              <a:rPr lang="en-US" sz="2700" dirty="0">
                <a:latin typeface="+mn-lt"/>
              </a:rPr>
            </a:br>
            <a:r>
              <a:rPr lang="en-US" sz="2400" dirty="0">
                <a:latin typeface="+mn-lt"/>
              </a:rPr>
              <a:t>(Selected Schools Only)</a:t>
            </a:r>
          </a:p>
        </p:txBody>
      </p:sp>
      <p:sp>
        <p:nvSpPr>
          <p:cNvPr id="3" name="Slide Number Placeholder 2"/>
          <p:cNvSpPr>
            <a:spLocks noGrp="1"/>
          </p:cNvSpPr>
          <p:nvPr>
            <p:ph type="sldNum" sz="quarter" idx="12"/>
          </p:nvPr>
        </p:nvSpPr>
        <p:spPr/>
        <p:txBody>
          <a:bodyPr/>
          <a:lstStyle/>
          <a:p>
            <a:fld id="{67726FA2-3EC9-4717-AD62-D8C823692DD3}" type="slidenum">
              <a:rPr lang="en-US" smtClean="0"/>
              <a:pPr/>
              <a:t>63</a:t>
            </a:fld>
            <a:endParaRPr lang="en-US" dirty="0"/>
          </a:p>
        </p:txBody>
      </p:sp>
    </p:spTree>
    <p:extLst>
      <p:ext uri="{BB962C8B-B14F-4D97-AF65-F5344CB8AC3E}">
        <p14:creationId xmlns:p14="http://schemas.microsoft.com/office/powerpoint/2010/main" val="30551545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33784" cy="756418"/>
          </a:xfrm>
        </p:spPr>
        <p:txBody>
          <a:bodyPr anchor="ctr">
            <a:noAutofit/>
          </a:bodyPr>
          <a:lstStyle/>
          <a:p>
            <a:r>
              <a:rPr lang="en-US" sz="3200" dirty="0">
                <a:latin typeface="+mn-lt"/>
              </a:rPr>
              <a:t>National Assessment of Educational Progress (NAEP)</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solidFill>
                  <a:prstClr val="white">
                    <a:lumMod val="65000"/>
                  </a:prstClr>
                </a:solidFill>
              </a:rPr>
              <a:pPr/>
              <a:t>64</a:t>
            </a:fld>
            <a:endParaRPr lang="en-US" dirty="0">
              <a:solidFill>
                <a:prstClr val="white">
                  <a:lumMod val="65000"/>
                </a:prst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6841" y="1362042"/>
            <a:ext cx="852136" cy="110276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989242666"/>
              </p:ext>
            </p:extLst>
          </p:nvPr>
        </p:nvGraphicFramePr>
        <p:xfrm>
          <a:off x="82142" y="1335023"/>
          <a:ext cx="7660277" cy="5251747"/>
        </p:xfrm>
        <a:graphic>
          <a:graphicData uri="http://schemas.openxmlformats.org/drawingml/2006/table">
            <a:tbl>
              <a:tblPr firstRow="1" bandRow="1">
                <a:tableStyleId>{5C22544A-7EE6-4342-B048-85BDC9FD1C3A}</a:tableStyleId>
              </a:tblPr>
              <a:tblGrid>
                <a:gridCol w="1411028">
                  <a:extLst>
                    <a:ext uri="{9D8B030D-6E8A-4147-A177-3AD203B41FA5}">
                      <a16:colId xmlns:a16="http://schemas.microsoft.com/office/drawing/2014/main" val="3064689663"/>
                    </a:ext>
                  </a:extLst>
                </a:gridCol>
                <a:gridCol w="2083083">
                  <a:extLst>
                    <a:ext uri="{9D8B030D-6E8A-4147-A177-3AD203B41FA5}">
                      <a16:colId xmlns:a16="http://schemas.microsoft.com/office/drawing/2014/main" val="2010507143"/>
                    </a:ext>
                  </a:extLst>
                </a:gridCol>
                <a:gridCol w="2083083">
                  <a:extLst>
                    <a:ext uri="{9D8B030D-6E8A-4147-A177-3AD203B41FA5}">
                      <a16:colId xmlns:a16="http://schemas.microsoft.com/office/drawing/2014/main" val="2363087349"/>
                    </a:ext>
                  </a:extLst>
                </a:gridCol>
                <a:gridCol w="2083083">
                  <a:extLst>
                    <a:ext uri="{9D8B030D-6E8A-4147-A177-3AD203B41FA5}">
                      <a16:colId xmlns:a16="http://schemas.microsoft.com/office/drawing/2014/main" val="4006876786"/>
                    </a:ext>
                  </a:extLst>
                </a:gridCol>
              </a:tblGrid>
              <a:tr h="58438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kern="1200" dirty="0">
                          <a:solidFill>
                            <a:schemeClr val="lt1"/>
                          </a:solidFill>
                          <a:effectLst/>
                          <a:latin typeface="+mn-lt"/>
                          <a:ea typeface="+mn-ea"/>
                          <a:cs typeface="+mn-cs"/>
                        </a:rPr>
                        <a:t>2022 NAEP Assessment Schedule</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49012067"/>
                  </a:ext>
                </a:extLst>
              </a:tr>
              <a:tr h="699031">
                <a:tc>
                  <a:txBody>
                    <a:bodyPr/>
                    <a:lstStyle/>
                    <a:p>
                      <a:r>
                        <a:rPr lang="en-US" sz="1800" b="1" dirty="0"/>
                        <a:t>Program</a:t>
                      </a:r>
                    </a:p>
                  </a:txBody>
                  <a:tcPr/>
                </a:tc>
                <a:tc>
                  <a:txBody>
                    <a:bodyPr/>
                    <a:lstStyle/>
                    <a:p>
                      <a:r>
                        <a:rPr lang="en-US" sz="2000" b="0" dirty="0"/>
                        <a:t>Colorado NAEP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National NAEP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International Assessments</a:t>
                      </a:r>
                    </a:p>
                  </a:txBody>
                  <a:tcPr/>
                </a:tc>
                <a:extLst>
                  <a:ext uri="{0D108BD9-81ED-4DB2-BD59-A6C34878D82A}">
                    <a16:rowId xmlns:a16="http://schemas.microsoft.com/office/drawing/2014/main" val="4097524411"/>
                  </a:ext>
                </a:extLst>
              </a:tr>
              <a:tr h="911779">
                <a:tc>
                  <a:txBody>
                    <a:bodyPr/>
                    <a:lstStyle/>
                    <a:p>
                      <a:r>
                        <a:rPr lang="en-US" sz="1800" b="1" dirty="0"/>
                        <a:t>Assessment</a:t>
                      </a:r>
                    </a:p>
                  </a:txBody>
                  <a:tcPr/>
                </a:tc>
                <a:tc>
                  <a:txBody>
                    <a:bodyPr/>
                    <a:lstStyle/>
                    <a:p>
                      <a:r>
                        <a:rPr lang="en-US" sz="1800" dirty="0"/>
                        <a:t>Reading and Math</a:t>
                      </a:r>
                    </a:p>
                    <a:p>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US History and Civics; Long Term Trend</a:t>
                      </a:r>
                      <a:endParaRPr lang="en-US" sz="1800" dirty="0">
                        <a:solidFill>
                          <a:schemeClr val="tx1"/>
                        </a:solidFill>
                      </a:endParaRPr>
                    </a:p>
                  </a:txBody>
                  <a:tcPr/>
                </a:tc>
                <a:tc>
                  <a:txBody>
                    <a:bodyPr/>
                    <a:lstStyle/>
                    <a:p>
                      <a:r>
                        <a:rPr lang="en-US" sz="1800" dirty="0">
                          <a:solidFill>
                            <a:schemeClr val="tx1"/>
                          </a:solidFill>
                        </a:rPr>
                        <a:t>Progress in International Reading Literacy Study (PIRLS)</a:t>
                      </a:r>
                    </a:p>
                  </a:txBody>
                  <a:tcPr/>
                </a:tc>
                <a:extLst>
                  <a:ext uri="{0D108BD9-81ED-4DB2-BD59-A6C34878D82A}">
                    <a16:rowId xmlns:a16="http://schemas.microsoft.com/office/drawing/2014/main" val="3881787879"/>
                  </a:ext>
                </a:extLst>
              </a:tr>
              <a:tr h="638245">
                <a:tc>
                  <a:txBody>
                    <a:bodyPr/>
                    <a:lstStyle/>
                    <a:p>
                      <a:r>
                        <a:rPr lang="en-US" sz="1800" b="1" dirty="0"/>
                        <a:t>Grade/Age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Grades 4 and 8</a:t>
                      </a:r>
                    </a:p>
                    <a:p>
                      <a:endParaRPr lang="en-US" sz="1800" dirty="0"/>
                    </a:p>
                  </a:txBody>
                  <a:tcPr/>
                </a:tc>
                <a:tc>
                  <a:txBody>
                    <a:bodyPr/>
                    <a:lstStyle/>
                    <a:p>
                      <a:r>
                        <a:rPr lang="en-US" sz="1800" dirty="0">
                          <a:solidFill>
                            <a:schemeClr val="tx1"/>
                          </a:solidFill>
                        </a:rPr>
                        <a:t>Grade 8; Age 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PIRLS: Grade 5 </a:t>
                      </a:r>
                    </a:p>
                  </a:txBody>
                  <a:tcPr/>
                </a:tc>
                <a:extLst>
                  <a:ext uri="{0D108BD9-81ED-4DB2-BD59-A6C34878D82A}">
                    <a16:rowId xmlns:a16="http://schemas.microsoft.com/office/drawing/2014/main" val="1618777680"/>
                  </a:ext>
                </a:extLst>
              </a:tr>
              <a:tr h="911779">
                <a:tc>
                  <a:txBody>
                    <a:bodyPr/>
                    <a:lstStyle/>
                    <a:p>
                      <a:r>
                        <a:rPr lang="en-US" sz="1800" b="1" dirty="0"/>
                        <a:t>Mode</a:t>
                      </a:r>
                    </a:p>
                  </a:txBody>
                  <a:tcPr/>
                </a:tc>
                <a:tc>
                  <a:txBody>
                    <a:bodyPr/>
                    <a:lstStyle/>
                    <a:p>
                      <a:r>
                        <a:rPr lang="en-US" sz="1800" dirty="0"/>
                        <a:t>Digitally Based Assessment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Digitally Based Assessment; Paper and Pencil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Digitally Based Assessment</a:t>
                      </a:r>
                    </a:p>
                  </a:txBody>
                  <a:tcPr/>
                </a:tc>
                <a:extLst>
                  <a:ext uri="{0D108BD9-81ED-4DB2-BD59-A6C34878D82A}">
                    <a16:rowId xmlns:a16="http://schemas.microsoft.com/office/drawing/2014/main" val="2980601390"/>
                  </a:ext>
                </a:extLst>
              </a:tr>
              <a:tr h="479135">
                <a:tc>
                  <a:txBody>
                    <a:bodyPr/>
                    <a:lstStyle/>
                    <a:p>
                      <a:r>
                        <a:rPr lang="en-US" sz="1800" b="1" dirty="0"/>
                        <a:t>Sampling</a:t>
                      </a:r>
                    </a:p>
                  </a:txBody>
                  <a:tcPr/>
                </a:tc>
                <a:tc>
                  <a:txBody>
                    <a:bodyPr/>
                    <a:lstStyle/>
                    <a:p>
                      <a:r>
                        <a:rPr lang="en-US" sz="1800" b="0" i="0" kern="1200" dirty="0">
                          <a:solidFill>
                            <a:schemeClr val="dk1"/>
                          </a:solidFill>
                          <a:effectLst/>
                          <a:latin typeface="+mn-lt"/>
                          <a:ea typeface="+mn-ea"/>
                          <a:cs typeface="+mn-cs"/>
                        </a:rPr>
                        <a:t>State</a:t>
                      </a:r>
                      <a:endParaRPr lang="en-US" sz="1800" dirty="0"/>
                    </a:p>
                  </a:txBody>
                  <a:tcPr/>
                </a:tc>
                <a:tc>
                  <a:txBody>
                    <a:bodyPr/>
                    <a:lstStyle/>
                    <a:p>
                      <a:r>
                        <a:rPr lang="en-US" sz="1800" dirty="0">
                          <a:solidFill>
                            <a:schemeClr val="tx1"/>
                          </a:solidFill>
                        </a:rPr>
                        <a:t>National</a:t>
                      </a:r>
                    </a:p>
                  </a:txBody>
                  <a:tcPr/>
                </a:tc>
                <a:tc>
                  <a:txBody>
                    <a:bodyPr/>
                    <a:lstStyle/>
                    <a:p>
                      <a:r>
                        <a:rPr lang="en-US" sz="1800" dirty="0">
                          <a:solidFill>
                            <a:schemeClr val="tx1"/>
                          </a:solidFill>
                        </a:rPr>
                        <a:t>National</a:t>
                      </a:r>
                    </a:p>
                  </a:txBody>
                  <a:tcPr/>
                </a:tc>
                <a:extLst>
                  <a:ext uri="{0D108BD9-81ED-4DB2-BD59-A6C34878D82A}">
                    <a16:rowId xmlns:a16="http://schemas.microsoft.com/office/drawing/2014/main" val="1889888267"/>
                  </a:ext>
                </a:extLst>
              </a:tr>
              <a:tr h="743992">
                <a:tc>
                  <a:txBody>
                    <a:bodyPr/>
                    <a:lstStyle/>
                    <a:p>
                      <a:r>
                        <a:rPr lang="en-US" sz="1800" b="1" dirty="0"/>
                        <a:t>Status</a:t>
                      </a:r>
                    </a:p>
                  </a:txBody>
                  <a:tcPr/>
                </a:tc>
                <a:tc>
                  <a:txBody>
                    <a:bodyPr/>
                    <a:lstStyle/>
                    <a:p>
                      <a:r>
                        <a:rPr lang="en-US" sz="1800" b="0" i="0" kern="1200" dirty="0">
                          <a:solidFill>
                            <a:schemeClr val="dk1"/>
                          </a:solidFill>
                          <a:effectLst/>
                          <a:latin typeface="+mn-lt"/>
                          <a:ea typeface="+mn-ea"/>
                          <a:cs typeface="+mn-cs"/>
                        </a:rPr>
                        <a:t>January 24 to March 4, 2022</a:t>
                      </a:r>
                    </a:p>
                  </a:txBody>
                  <a:tcPr/>
                </a:tc>
                <a:tc>
                  <a:txBody>
                    <a:bodyPr/>
                    <a:lstStyle/>
                    <a:p>
                      <a:r>
                        <a:rPr lang="en-US" sz="1800" b="0" i="0" kern="1200" dirty="0">
                          <a:solidFill>
                            <a:schemeClr val="dk1"/>
                          </a:solidFill>
                          <a:effectLst/>
                          <a:latin typeface="+mn-lt"/>
                          <a:ea typeface="+mn-ea"/>
                          <a:cs typeface="+mn-cs"/>
                        </a:rPr>
                        <a:t>January 24 to March 4, 2022</a:t>
                      </a:r>
                    </a:p>
                  </a:txBody>
                  <a:tcPr/>
                </a:tc>
                <a:tc>
                  <a:txBody>
                    <a:bodyPr/>
                    <a:lstStyle/>
                    <a:p>
                      <a:r>
                        <a:rPr lang="en-US" sz="1800" b="0" i="0" kern="1200" dirty="0">
                          <a:solidFill>
                            <a:schemeClr val="dk1"/>
                          </a:solidFill>
                          <a:effectLst/>
                          <a:latin typeface="+mn-lt"/>
                          <a:ea typeface="+mn-ea"/>
                          <a:cs typeface="+mn-cs"/>
                        </a:rPr>
                        <a:t>October 4 - 29, 2022</a:t>
                      </a:r>
                    </a:p>
                  </a:txBody>
                  <a:tcPr/>
                </a:tc>
                <a:extLst>
                  <a:ext uri="{0D108BD9-81ED-4DB2-BD59-A6C34878D82A}">
                    <a16:rowId xmlns:a16="http://schemas.microsoft.com/office/drawing/2014/main" val="3459971026"/>
                  </a:ext>
                </a:extLst>
              </a:tr>
            </a:tbl>
          </a:graphicData>
        </a:graphic>
      </p:graphicFrame>
    </p:spTree>
    <p:extLst>
      <p:ext uri="{BB962C8B-B14F-4D97-AF65-F5344CB8AC3E}">
        <p14:creationId xmlns:p14="http://schemas.microsoft.com/office/powerpoint/2010/main" val="20756375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Data &amp; Reporting</a:t>
            </a:r>
          </a:p>
        </p:txBody>
      </p:sp>
      <p:sp>
        <p:nvSpPr>
          <p:cNvPr id="3" name="Slide Number Placeholder 2"/>
          <p:cNvSpPr>
            <a:spLocks noGrp="1"/>
          </p:cNvSpPr>
          <p:nvPr>
            <p:ph type="sldNum" sz="quarter" idx="12"/>
          </p:nvPr>
        </p:nvSpPr>
        <p:spPr/>
        <p:txBody>
          <a:bodyPr/>
          <a:lstStyle/>
          <a:p>
            <a:fld id="{67726FA2-3EC9-4717-AD62-D8C823692DD3}" type="slidenum">
              <a:rPr lang="en-US" smtClean="0"/>
              <a:pPr/>
              <a:t>65</a:t>
            </a:fld>
            <a:endParaRPr lang="en-US" dirty="0"/>
          </a:p>
        </p:txBody>
      </p:sp>
    </p:spTree>
    <p:extLst>
      <p:ext uri="{BB962C8B-B14F-4D97-AF65-F5344CB8AC3E}">
        <p14:creationId xmlns:p14="http://schemas.microsoft.com/office/powerpoint/2010/main" val="15055338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Assessment Data Collections</a:t>
            </a:r>
          </a:p>
        </p:txBody>
      </p:sp>
      <p:sp>
        <p:nvSpPr>
          <p:cNvPr id="5" name="Content Placeholder 4"/>
          <p:cNvSpPr>
            <a:spLocks noGrp="1"/>
          </p:cNvSpPr>
          <p:nvPr>
            <p:ph idx="1"/>
          </p:nvPr>
        </p:nvSpPr>
        <p:spPr>
          <a:xfrm>
            <a:off x="274320" y="1547700"/>
            <a:ext cx="8181857" cy="4991213"/>
          </a:xfrm>
        </p:spPr>
        <p:txBody>
          <a:bodyPr>
            <a:normAutofit/>
          </a:bodyPr>
          <a:lstStyle/>
          <a:p>
            <a:pPr marL="342900" indent="-342900">
              <a:buFont typeface="Arial" panose="020B0604020202020204" pitchFamily="34" charset="0"/>
              <a:buChar char="•"/>
            </a:pPr>
            <a:r>
              <a:rPr lang="en-US" dirty="0"/>
              <a:t>DACs: Know who your data respondent is for each assessment collection.</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Assessment collections include two types of Data Pipeline activities</a:t>
            </a:r>
          </a:p>
          <a:p>
            <a:pPr marL="1028700" lvl="1" indent="-342900"/>
            <a:r>
              <a:rPr lang="en-US" sz="2100" dirty="0"/>
              <a:t>Pre-ID student data</a:t>
            </a:r>
            <a:r>
              <a:rPr lang="en-US" sz="2100" dirty="0">
                <a:solidFill>
                  <a:schemeClr val="tx1"/>
                </a:solidFill>
              </a:rPr>
              <a:t> are pulled from October Count Collection</a:t>
            </a:r>
          </a:p>
          <a:p>
            <a:pPr marL="1485900" lvl="2" indent="-342900"/>
            <a:r>
              <a:rPr lang="en-US" sz="2100" dirty="0"/>
              <a:t>WIDA ACCESS data are pulled from students reported as EL – NEP and LEP after the first snapshot deadline (first week of November)</a:t>
            </a:r>
          </a:p>
          <a:p>
            <a:pPr marL="1485900" lvl="2" indent="-342900"/>
            <a:r>
              <a:rPr lang="en-US" sz="2100" dirty="0">
                <a:solidFill>
                  <a:schemeClr val="tx1"/>
                </a:solidFill>
              </a:rPr>
              <a:t>All othe</a:t>
            </a:r>
            <a:r>
              <a:rPr lang="en-US" sz="2100" dirty="0"/>
              <a:t>r assessment data are pulled from the final approved data in January</a:t>
            </a:r>
            <a:endParaRPr lang="en-US" sz="2100" dirty="0">
              <a:solidFill>
                <a:schemeClr val="tx1"/>
              </a:solidFill>
            </a:endParaRPr>
          </a:p>
          <a:p>
            <a:pPr marL="1028700" lvl="1" indent="-342900"/>
            <a:r>
              <a:rPr lang="en-US" sz="2100" dirty="0">
                <a:solidFill>
                  <a:schemeClr val="tx1"/>
                </a:solidFill>
              </a:rPr>
              <a:t>Student Biographical Data (SBD) reviews</a:t>
            </a:r>
          </a:p>
          <a:p>
            <a:pPr marL="1485900" lvl="2" indent="-342900"/>
            <a:r>
              <a:rPr lang="en-US" sz="2100" dirty="0">
                <a:solidFill>
                  <a:schemeClr val="tx1"/>
                </a:solidFill>
              </a:rPr>
              <a:t>WIDA ACCESS for ELLs: </a:t>
            </a:r>
            <a:r>
              <a:rPr lang="en-US" sz="2100" dirty="0"/>
              <a:t>late March</a:t>
            </a:r>
            <a:endParaRPr lang="en-US" sz="2100" dirty="0">
              <a:solidFill>
                <a:schemeClr val="tx1"/>
              </a:solidFill>
            </a:endParaRPr>
          </a:p>
          <a:p>
            <a:pPr marL="1485900" lvl="2" indent="-342900"/>
            <a:r>
              <a:rPr lang="en-US" sz="2100" dirty="0"/>
              <a:t>CMAS, CO SAT/PSAT and DLM</a:t>
            </a:r>
            <a:r>
              <a:rPr lang="en-US" sz="2100" dirty="0">
                <a:solidFill>
                  <a:schemeClr val="tx1"/>
                </a:solidFill>
              </a:rPr>
              <a:t>: late May – June</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66</a:t>
            </a:fld>
            <a:endParaRPr lang="en-US" dirty="0"/>
          </a:p>
        </p:txBody>
      </p:sp>
    </p:spTree>
    <p:extLst>
      <p:ext uri="{BB962C8B-B14F-4D97-AF65-F5344CB8AC3E}">
        <p14:creationId xmlns:p14="http://schemas.microsoft.com/office/powerpoint/2010/main" val="4911739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53D60-12A0-4F29-92BC-224A3DCF4AD5}"/>
              </a:ext>
            </a:extLst>
          </p:cNvPr>
          <p:cNvSpPr>
            <a:spLocks noGrp="1"/>
          </p:cNvSpPr>
          <p:nvPr>
            <p:ph type="title"/>
          </p:nvPr>
        </p:nvSpPr>
        <p:spPr>
          <a:xfrm>
            <a:off x="223071" y="383318"/>
            <a:ext cx="6081865" cy="756418"/>
          </a:xfrm>
        </p:spPr>
        <p:txBody>
          <a:bodyPr>
            <a:normAutofit/>
          </a:bodyPr>
          <a:lstStyle/>
          <a:p>
            <a:r>
              <a:rPr lang="en-US" sz="3600" dirty="0">
                <a:latin typeface="+mn-lt"/>
              </a:rPr>
              <a:t>Assessment Data Collections</a:t>
            </a:r>
            <a:endParaRPr lang="en-US" sz="3600" dirty="0"/>
          </a:p>
        </p:txBody>
      </p:sp>
      <p:sp>
        <p:nvSpPr>
          <p:cNvPr id="3" name="Content Placeholder 2">
            <a:extLst>
              <a:ext uri="{FF2B5EF4-FFF2-40B4-BE49-F238E27FC236}">
                <a16:creationId xmlns:a16="http://schemas.microsoft.com/office/drawing/2014/main" id="{DC8409D0-8972-4F5C-9507-911F0B89D0FF}"/>
              </a:ext>
            </a:extLst>
          </p:cNvPr>
          <p:cNvSpPr>
            <a:spLocks noGrp="1"/>
          </p:cNvSpPr>
          <p:nvPr>
            <p:ph idx="1"/>
          </p:nvPr>
        </p:nvSpPr>
        <p:spPr/>
        <p:txBody>
          <a:bodyPr/>
          <a:lstStyle/>
          <a:p>
            <a:pPr marL="342900" indent="-342900">
              <a:buFont typeface="Arial" panose="020B0604020202020204" pitchFamily="34" charset="0"/>
              <a:buChar char="•"/>
            </a:pPr>
            <a:r>
              <a:rPr lang="en-US" dirty="0">
                <a:solidFill>
                  <a:schemeClr val="tx1"/>
                </a:solidFill>
              </a:rPr>
              <a:t>Training materials (updated annually)</a:t>
            </a:r>
          </a:p>
          <a:p>
            <a:pPr marL="1028700" lvl="1" indent="-342900"/>
            <a:r>
              <a:rPr lang="en-US" sz="2100" dirty="0">
                <a:solidFill>
                  <a:schemeClr val="tx1"/>
                </a:solidFill>
              </a:rPr>
              <a:t>Assessment Division Data Pipeline Manual for SBD</a:t>
            </a:r>
          </a:p>
          <a:p>
            <a:pPr marL="1485900" lvl="2" indent="-342900"/>
            <a:r>
              <a:rPr lang="en-US" sz="2000" dirty="0">
                <a:hlinkClick r:id="rId2"/>
              </a:rPr>
              <a:t>http://www.cde.state.co.us/assessment/training-data</a:t>
            </a:r>
            <a:endParaRPr lang="en-US" sz="1900" dirty="0">
              <a:solidFill>
                <a:schemeClr val="tx1"/>
              </a:solidFill>
            </a:endParaRPr>
          </a:p>
          <a:p>
            <a:pPr marL="1028700" lvl="1" indent="-342900"/>
            <a:r>
              <a:rPr lang="en-US" sz="2100" dirty="0"/>
              <a:t>SBD file layouts and definitions will be posted as they are finalized</a:t>
            </a:r>
          </a:p>
          <a:p>
            <a:pPr marL="1485900" lvl="2" indent="-342900"/>
            <a:r>
              <a:rPr lang="en-US" sz="2200" dirty="0">
                <a:hlinkClick r:id="rId3"/>
              </a:rPr>
              <a:t>http://www.cde.state.co.us/datapipeline/per-collections</a:t>
            </a:r>
            <a:endParaRPr lang="en-US" sz="1900" dirty="0">
              <a:solidFill>
                <a:schemeClr val="tx1"/>
              </a:solidFill>
            </a:endParaRPr>
          </a:p>
          <a:p>
            <a:pPr marL="342900" indent="-342900">
              <a:buFont typeface="Arial" panose="020B0604020202020204" pitchFamily="34" charset="0"/>
              <a:buChar char="•"/>
            </a:pPr>
            <a:r>
              <a:rPr lang="en-US" dirty="0">
                <a:solidFill>
                  <a:schemeClr val="tx1"/>
                </a:solidFill>
              </a:rPr>
              <a:t>IMS Town Hall virtual meetings</a:t>
            </a:r>
          </a:p>
          <a:p>
            <a:pPr marL="1028700" lvl="1" indent="-342900"/>
            <a:r>
              <a:rPr lang="en-US" sz="2100" dirty="0"/>
              <a:t>Assessment will present and answer questions during active collections </a:t>
            </a:r>
            <a:r>
              <a:rPr lang="en-US" sz="2100" dirty="0">
                <a:hlinkClick r:id="rId4"/>
              </a:rPr>
              <a:t>http://www.cde.state.co.us/datapipeline/train_schedule</a:t>
            </a:r>
            <a:r>
              <a:rPr lang="en-US" sz="2100" dirty="0"/>
              <a:t> </a:t>
            </a:r>
            <a:endParaRPr lang="en-US" sz="2100"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4BF6D7C8-0783-481F-B164-A6E497A9B8BF}"/>
              </a:ext>
            </a:extLst>
          </p:cNvPr>
          <p:cNvSpPr>
            <a:spLocks noGrp="1"/>
          </p:cNvSpPr>
          <p:nvPr>
            <p:ph type="sldNum" sz="quarter" idx="12"/>
          </p:nvPr>
        </p:nvSpPr>
        <p:spPr/>
        <p:txBody>
          <a:bodyPr/>
          <a:lstStyle/>
          <a:p>
            <a:fld id="{C479D5F6-EDCB-402A-AC08-4943A1820E8F}" type="slidenum">
              <a:rPr lang="en-US" smtClean="0"/>
              <a:pPr/>
              <a:t>67</a:t>
            </a:fld>
            <a:endParaRPr lang="en-US" dirty="0"/>
          </a:p>
        </p:txBody>
      </p:sp>
    </p:spTree>
    <p:extLst>
      <p:ext uri="{BB962C8B-B14F-4D97-AF65-F5344CB8AC3E}">
        <p14:creationId xmlns:p14="http://schemas.microsoft.com/office/powerpoint/2010/main" val="33045387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8E0B6-08AC-4D97-9BAD-F2B3AB007234}"/>
              </a:ext>
            </a:extLst>
          </p:cNvPr>
          <p:cNvSpPr>
            <a:spLocks noGrp="1"/>
          </p:cNvSpPr>
          <p:nvPr>
            <p:ph type="title"/>
          </p:nvPr>
        </p:nvSpPr>
        <p:spPr>
          <a:xfrm>
            <a:off x="289581" y="376077"/>
            <a:ext cx="6081865" cy="756418"/>
          </a:xfrm>
        </p:spPr>
        <p:txBody>
          <a:bodyPr>
            <a:normAutofit/>
          </a:bodyPr>
          <a:lstStyle/>
          <a:p>
            <a:r>
              <a:rPr lang="en-US" sz="3600" dirty="0"/>
              <a:t>Spring 2021 Results</a:t>
            </a:r>
          </a:p>
        </p:txBody>
      </p:sp>
      <p:sp>
        <p:nvSpPr>
          <p:cNvPr id="3" name="Content Placeholder 2">
            <a:extLst>
              <a:ext uri="{FF2B5EF4-FFF2-40B4-BE49-F238E27FC236}">
                <a16:creationId xmlns:a16="http://schemas.microsoft.com/office/drawing/2014/main" id="{AB23A27C-3D65-4285-8D9C-33234DDEABD2}"/>
              </a:ext>
            </a:extLst>
          </p:cNvPr>
          <p:cNvSpPr>
            <a:spLocks noGrp="1"/>
          </p:cNvSpPr>
          <p:nvPr>
            <p:ph idx="1"/>
          </p:nvPr>
        </p:nvSpPr>
        <p:spPr>
          <a:xfrm>
            <a:off x="628650" y="1463040"/>
            <a:ext cx="7886700" cy="4963978"/>
          </a:xfrm>
        </p:spPr>
        <p:txBody>
          <a:bodyPr/>
          <a:lstStyle/>
          <a:p>
            <a:r>
              <a:rPr lang="en-US" sz="2200" dirty="0">
                <a:solidFill>
                  <a:srgbClr val="000000"/>
                </a:solidFill>
                <a:latin typeface="Calibri" panose="020F0502020204030204" pitchFamily="34" charset="0"/>
                <a:ea typeface="Calibri" panose="020F0502020204030204" pitchFamily="34" charset="0"/>
              </a:rPr>
              <a:t>R</a:t>
            </a:r>
            <a:r>
              <a:rPr lang="en-US" sz="2200" dirty="0">
                <a:solidFill>
                  <a:srgbClr val="000000"/>
                </a:solidFill>
                <a:effectLst/>
                <a:latin typeface="Calibri" panose="020F0502020204030204" pitchFamily="34" charset="0"/>
                <a:ea typeface="Calibri" panose="020F0502020204030204" pitchFamily="34" charset="0"/>
              </a:rPr>
              <a:t>eminder</a:t>
            </a:r>
            <a:r>
              <a:rPr lang="en-US" sz="2200" dirty="0">
                <a:solidFill>
                  <a:srgbClr val="000000"/>
                </a:solidFill>
                <a:latin typeface="Calibri" panose="020F0502020204030204" pitchFamily="34" charset="0"/>
                <a:ea typeface="Calibri" panose="020F0502020204030204" pitchFamily="34" charset="0"/>
              </a:rPr>
              <a:t>:</a:t>
            </a:r>
            <a:r>
              <a:rPr lang="en-US" sz="2200" dirty="0">
                <a:solidFill>
                  <a:srgbClr val="000000"/>
                </a:solidFill>
                <a:effectLst/>
                <a:latin typeface="Calibri" panose="020F0502020204030204" pitchFamily="34" charset="0"/>
                <a:ea typeface="Calibri" panose="020F0502020204030204" pitchFamily="34" charset="0"/>
              </a:rPr>
              <a:t> CDE provided DACs with access to results and individual student performance reports for all state assessments </a:t>
            </a:r>
          </a:p>
          <a:p>
            <a:pPr lvl="1"/>
            <a:r>
              <a:rPr lang="en-US" dirty="0">
                <a:solidFill>
                  <a:srgbClr val="000000"/>
                </a:solidFill>
                <a:effectLst/>
                <a:latin typeface="Calibri" panose="020F0502020204030204" pitchFamily="34" charset="0"/>
                <a:ea typeface="Calibri" panose="020F0502020204030204" pitchFamily="34" charset="0"/>
              </a:rPr>
              <a:t>DACs provide access to other </a:t>
            </a:r>
            <a:r>
              <a:rPr lang="en-US" dirty="0">
                <a:solidFill>
                  <a:srgbClr val="000000"/>
                </a:solidFill>
                <a:latin typeface="Calibri" panose="020F0502020204030204" pitchFamily="34" charset="0"/>
                <a:ea typeface="Calibri" panose="020F0502020204030204" pitchFamily="34" charset="0"/>
              </a:rPr>
              <a:t>district and school personnel (Pearson)</a:t>
            </a:r>
          </a:p>
          <a:p>
            <a:pPr lvl="1"/>
            <a:r>
              <a:rPr lang="en-US" dirty="0">
                <a:solidFill>
                  <a:srgbClr val="000000"/>
                </a:solidFill>
                <a:latin typeface="Calibri" panose="020F0502020204030204" pitchFamily="34" charset="0"/>
                <a:ea typeface="Calibri" panose="020F0502020204030204" pitchFamily="34" charset="0"/>
              </a:rPr>
              <a:t>Student performance reports should be shared with parents as soon as possible</a:t>
            </a:r>
          </a:p>
          <a:p>
            <a:pPr lvl="2"/>
            <a:r>
              <a:rPr lang="en-US" dirty="0">
                <a:solidFill>
                  <a:srgbClr val="000000"/>
                </a:solidFill>
                <a:effectLst/>
                <a:latin typeface="Calibri" panose="020F0502020204030204" pitchFamily="34" charset="0"/>
                <a:ea typeface="Calibri" panose="020F0502020204030204" pitchFamily="34" charset="0"/>
              </a:rPr>
              <a:t>Colorado statute requires local education providers to ensure that appropriate personnel provide and explain assessment results to the parent or legal guardian of each student enrolled in the school district or the institute charter school (C.R.S.</a:t>
            </a:r>
            <a:r>
              <a:rPr lang="en-US" dirty="0">
                <a:effectLst/>
                <a:latin typeface="Calibri" panose="020F0502020204030204" pitchFamily="34" charset="0"/>
                <a:ea typeface="Calibri" panose="020F0502020204030204" pitchFamily="34" charset="0"/>
              </a:rPr>
              <a:t> §</a:t>
            </a:r>
            <a:r>
              <a:rPr lang="en-US" dirty="0">
                <a:solidFill>
                  <a:srgbClr val="000000"/>
                </a:solidFill>
                <a:effectLst/>
                <a:latin typeface="Calibri" panose="020F0502020204030204" pitchFamily="34" charset="0"/>
                <a:ea typeface="Calibri" panose="020F0502020204030204" pitchFamily="34" charset="0"/>
              </a:rPr>
              <a:t>22-7-1006.3 (8)(a)). </a:t>
            </a:r>
          </a:p>
          <a:p>
            <a:pPr marL="914400" lvl="2" indent="0">
              <a:buNone/>
            </a:pPr>
            <a:endParaRPr lang="en-US" dirty="0">
              <a:effectLst/>
              <a:latin typeface="Calibri" panose="020F0502020204030204" pitchFamily="34" charset="0"/>
              <a:ea typeface="Calibri" panose="020F0502020204030204" pitchFamily="34" charset="0"/>
            </a:endParaRPr>
          </a:p>
          <a:p>
            <a:r>
              <a:rPr lang="en-US" sz="2200" u="sng" dirty="0">
                <a:solidFill>
                  <a:srgbClr val="0563C1"/>
                </a:solidFill>
                <a:effectLst/>
                <a:latin typeface="Calibri" panose="020F0502020204030204" pitchFamily="34" charset="0"/>
                <a:ea typeface="Calibri" panose="020F0502020204030204" pitchFamily="34" charset="0"/>
                <a:hlinkClick r:id="rId2"/>
              </a:rPr>
              <a:t>Communication resources</a:t>
            </a:r>
            <a:r>
              <a:rPr lang="en-US" sz="2200" u="sng" dirty="0">
                <a:solidFill>
                  <a:srgbClr val="0563C1"/>
                </a:solidFill>
                <a:effectLst/>
                <a:latin typeface="Calibri" panose="020F0502020204030204" pitchFamily="34" charset="0"/>
                <a:ea typeface="Calibri" panose="020F0502020204030204" pitchFamily="34" charset="0"/>
              </a:rPr>
              <a:t> </a:t>
            </a:r>
            <a:r>
              <a:rPr lang="en-US" sz="2200" dirty="0">
                <a:solidFill>
                  <a:srgbClr val="000000"/>
                </a:solidFill>
                <a:effectLst/>
                <a:latin typeface="Calibri" panose="020F0502020204030204" pitchFamily="34" charset="0"/>
                <a:ea typeface="Calibri" panose="020F0502020204030204" pitchFamily="34" charset="0"/>
              </a:rPr>
              <a:t>are available to help parents and other audiences understand state assessment results</a:t>
            </a:r>
          </a:p>
          <a:p>
            <a:pPr lvl="1"/>
            <a:r>
              <a:rPr lang="en-US" sz="1800" dirty="0">
                <a:solidFill>
                  <a:srgbClr val="000000"/>
                </a:solidFill>
                <a:latin typeface="Calibri" panose="020F0502020204030204" pitchFamily="34" charset="0"/>
              </a:rPr>
              <a:t>Fact Sheets</a:t>
            </a:r>
          </a:p>
          <a:p>
            <a:pPr lvl="1"/>
            <a:r>
              <a:rPr lang="en-US" sz="1800" dirty="0">
                <a:solidFill>
                  <a:srgbClr val="000000"/>
                </a:solidFill>
                <a:latin typeface="Calibri" panose="020F0502020204030204" pitchFamily="34" charset="0"/>
              </a:rPr>
              <a:t>Sample Family Letters</a:t>
            </a:r>
          </a:p>
          <a:p>
            <a:pPr lvl="1"/>
            <a:r>
              <a:rPr lang="en-US" sz="1800" dirty="0">
                <a:solidFill>
                  <a:srgbClr val="000000"/>
                </a:solidFill>
                <a:latin typeface="Calibri" panose="020F0502020204030204" pitchFamily="34" charset="0"/>
              </a:rPr>
              <a:t>Resources for communicating with educators</a:t>
            </a:r>
            <a:endParaRPr lang="en-US" sz="1800" dirty="0"/>
          </a:p>
        </p:txBody>
      </p:sp>
      <p:sp>
        <p:nvSpPr>
          <p:cNvPr id="4" name="Slide Number Placeholder 3">
            <a:extLst>
              <a:ext uri="{FF2B5EF4-FFF2-40B4-BE49-F238E27FC236}">
                <a16:creationId xmlns:a16="http://schemas.microsoft.com/office/drawing/2014/main" id="{B7386FD4-F42E-43FB-8B8A-2ACB9F91DCD9}"/>
              </a:ext>
            </a:extLst>
          </p:cNvPr>
          <p:cNvSpPr>
            <a:spLocks noGrp="1"/>
          </p:cNvSpPr>
          <p:nvPr>
            <p:ph type="sldNum" sz="quarter" idx="12"/>
          </p:nvPr>
        </p:nvSpPr>
        <p:spPr/>
        <p:txBody>
          <a:bodyPr/>
          <a:lstStyle/>
          <a:p>
            <a:fld id="{C479D5F6-EDCB-402A-AC08-4943A1820E8F}" type="slidenum">
              <a:rPr lang="en-US" smtClean="0"/>
              <a:pPr/>
              <a:t>68</a:t>
            </a:fld>
            <a:endParaRPr lang="en-US" dirty="0"/>
          </a:p>
        </p:txBody>
      </p:sp>
    </p:spTree>
    <p:extLst>
      <p:ext uri="{BB962C8B-B14F-4D97-AF65-F5344CB8AC3E}">
        <p14:creationId xmlns:p14="http://schemas.microsoft.com/office/powerpoint/2010/main" val="12875284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305B7-BB82-4C48-B5E0-7307E3BAB14B}"/>
              </a:ext>
            </a:extLst>
          </p:cNvPr>
          <p:cNvSpPr>
            <a:spLocks noGrp="1"/>
          </p:cNvSpPr>
          <p:nvPr>
            <p:ph type="title"/>
          </p:nvPr>
        </p:nvSpPr>
        <p:spPr>
          <a:xfrm>
            <a:off x="223071" y="166761"/>
            <a:ext cx="6081865" cy="756418"/>
          </a:xfrm>
        </p:spPr>
        <p:txBody>
          <a:bodyPr>
            <a:normAutofit fontScale="90000"/>
          </a:bodyPr>
          <a:lstStyle/>
          <a:p>
            <a:r>
              <a:rPr lang="en-US" sz="3600" dirty="0"/>
              <a:t>Spring 2021 Results </a:t>
            </a:r>
            <a:br>
              <a:rPr lang="en-US" sz="3600" dirty="0"/>
            </a:br>
            <a:r>
              <a:rPr lang="en-US" sz="3600" dirty="0"/>
              <a:t>Interpretation Considerations</a:t>
            </a:r>
          </a:p>
        </p:txBody>
      </p:sp>
      <p:sp>
        <p:nvSpPr>
          <p:cNvPr id="3" name="Content Placeholder 2">
            <a:extLst>
              <a:ext uri="{FF2B5EF4-FFF2-40B4-BE49-F238E27FC236}">
                <a16:creationId xmlns:a16="http://schemas.microsoft.com/office/drawing/2014/main" id="{AED4C4B2-9AA1-48EA-84B7-B38B71AA90C3}"/>
              </a:ext>
            </a:extLst>
          </p:cNvPr>
          <p:cNvSpPr>
            <a:spLocks noGrp="1"/>
          </p:cNvSpPr>
          <p:nvPr>
            <p:ph idx="1"/>
          </p:nvPr>
        </p:nvSpPr>
        <p:spPr>
          <a:xfrm>
            <a:off x="310718" y="1463040"/>
            <a:ext cx="8204632" cy="4640674"/>
          </a:xfrm>
        </p:spPr>
        <p:txBody>
          <a:bodyPr>
            <a:normAutofit lnSpcReduction="10000"/>
          </a:bodyPr>
          <a:lstStyle/>
          <a:p>
            <a:pPr marL="0" indent="0">
              <a:buNone/>
            </a:pPr>
            <a:r>
              <a:rPr lang="en-US" dirty="0"/>
              <a:t>Spring 2021 State Assessments</a:t>
            </a:r>
          </a:p>
          <a:p>
            <a:r>
              <a:rPr lang="en-US" sz="2200" dirty="0"/>
              <a:t>State assessments are the only standards-based indicators of statewide student achievement</a:t>
            </a:r>
          </a:p>
          <a:p>
            <a:r>
              <a:rPr lang="en-US" sz="2200" dirty="0"/>
              <a:t>Temperature check to identify where pandemic may have differentially impacted learning across Colorado student groups </a:t>
            </a:r>
          </a:p>
          <a:p>
            <a:r>
              <a:rPr lang="en-US" sz="2200" dirty="0"/>
              <a:t>Baseline to support the evaluation of future COVID-19 recovery efforts</a:t>
            </a:r>
          </a:p>
          <a:p>
            <a:endParaRPr lang="en-US" dirty="0"/>
          </a:p>
          <a:p>
            <a:pPr marL="0" indent="0">
              <a:buNone/>
            </a:pPr>
            <a:r>
              <a:rPr lang="en-US" dirty="0"/>
              <a:t>Spring 2021 Interpretation Considerations</a:t>
            </a:r>
          </a:p>
          <a:p>
            <a:r>
              <a:rPr lang="en-US" sz="2200" dirty="0"/>
              <a:t>COVID-19 disrupted learning for many students</a:t>
            </a:r>
          </a:p>
          <a:p>
            <a:r>
              <a:rPr lang="en-US" sz="2200" dirty="0"/>
              <a:t>2021 state assessment results provide insight into individual student learning</a:t>
            </a:r>
          </a:p>
          <a:p>
            <a:r>
              <a:rPr lang="en-US" sz="2200" dirty="0"/>
              <a:t>Participation information is critical to interpretation</a:t>
            </a:r>
          </a:p>
        </p:txBody>
      </p:sp>
      <p:sp>
        <p:nvSpPr>
          <p:cNvPr id="4" name="Slide Number Placeholder 3">
            <a:extLst>
              <a:ext uri="{FF2B5EF4-FFF2-40B4-BE49-F238E27FC236}">
                <a16:creationId xmlns:a16="http://schemas.microsoft.com/office/drawing/2014/main" id="{B386FA2F-75C3-4C96-AD4A-8A744D46D6B5}"/>
              </a:ext>
            </a:extLst>
          </p:cNvPr>
          <p:cNvSpPr>
            <a:spLocks noGrp="1"/>
          </p:cNvSpPr>
          <p:nvPr>
            <p:ph type="sldNum" sz="quarter" idx="12"/>
          </p:nvPr>
        </p:nvSpPr>
        <p:spPr/>
        <p:txBody>
          <a:bodyPr/>
          <a:lstStyle/>
          <a:p>
            <a:fld id="{C479D5F6-EDCB-402A-AC08-4943A1820E8F}" type="slidenum">
              <a:rPr lang="en-US" smtClean="0"/>
              <a:pPr/>
              <a:t>69</a:t>
            </a:fld>
            <a:endParaRPr lang="en-US" dirty="0"/>
          </a:p>
        </p:txBody>
      </p:sp>
    </p:spTree>
    <p:extLst>
      <p:ext uri="{BB962C8B-B14F-4D97-AF65-F5344CB8AC3E}">
        <p14:creationId xmlns:p14="http://schemas.microsoft.com/office/powerpoint/2010/main" val="196969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341" y="233990"/>
            <a:ext cx="8742288" cy="756418"/>
          </a:xfrm>
        </p:spPr>
        <p:txBody>
          <a:bodyPr anchor="ctr">
            <a:noAutofit/>
          </a:bodyPr>
          <a:lstStyle/>
          <a:p>
            <a:r>
              <a:rPr lang="en-US" sz="3600" dirty="0">
                <a:latin typeface="+mn-lt"/>
              </a:rPr>
              <a:t>2021-22 State Assessments: Grades 3-8</a:t>
            </a:r>
          </a:p>
        </p:txBody>
      </p:sp>
      <p:sp>
        <p:nvSpPr>
          <p:cNvPr id="5" name="Slide Number Placeholder 4"/>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72288937"/>
              </p:ext>
            </p:extLst>
          </p:nvPr>
        </p:nvGraphicFramePr>
        <p:xfrm>
          <a:off x="2300288" y="1977910"/>
          <a:ext cx="4543424" cy="2627277"/>
        </p:xfrm>
        <a:graphic>
          <a:graphicData uri="http://schemas.openxmlformats.org/drawingml/2006/table">
            <a:tbl>
              <a:tblPr firstRow="1" bandRow="1">
                <a:tableStyleId>{5C22544A-7EE6-4342-B048-85BDC9FD1C3A}</a:tableStyleId>
              </a:tblPr>
              <a:tblGrid>
                <a:gridCol w="850245">
                  <a:extLst>
                    <a:ext uri="{9D8B030D-6E8A-4147-A177-3AD203B41FA5}">
                      <a16:colId xmlns:a16="http://schemas.microsoft.com/office/drawing/2014/main" val="20000"/>
                    </a:ext>
                  </a:extLst>
                </a:gridCol>
                <a:gridCol w="1140479">
                  <a:extLst>
                    <a:ext uri="{9D8B030D-6E8A-4147-A177-3AD203B41FA5}">
                      <a16:colId xmlns:a16="http://schemas.microsoft.com/office/drawing/2014/main" val="20001"/>
                    </a:ext>
                  </a:extLst>
                </a:gridCol>
                <a:gridCol w="1285875">
                  <a:extLst>
                    <a:ext uri="{9D8B030D-6E8A-4147-A177-3AD203B41FA5}">
                      <a16:colId xmlns:a16="http://schemas.microsoft.com/office/drawing/2014/main" val="20002"/>
                    </a:ext>
                  </a:extLst>
                </a:gridCol>
                <a:gridCol w="1266825">
                  <a:extLst>
                    <a:ext uri="{9D8B030D-6E8A-4147-A177-3AD203B41FA5}">
                      <a16:colId xmlns:a16="http://schemas.microsoft.com/office/drawing/2014/main" val="20003"/>
                    </a:ext>
                  </a:extLst>
                </a:gridCol>
              </a:tblGrid>
              <a:tr h="370840">
                <a:tc>
                  <a:txBody>
                    <a:bodyPr/>
                    <a:lstStyle/>
                    <a:p>
                      <a:pPr algn="ctr"/>
                      <a:r>
                        <a:rPr lang="en-US" dirty="0"/>
                        <a:t>Grade</a:t>
                      </a:r>
                    </a:p>
                  </a:txBody>
                  <a:tcPr anchor="ctr"/>
                </a:tc>
                <a:tc>
                  <a:txBody>
                    <a:bodyPr/>
                    <a:lstStyle/>
                    <a:p>
                      <a:pPr algn="ctr"/>
                      <a:r>
                        <a:rPr lang="en-US" dirty="0"/>
                        <a:t>ELA</a:t>
                      </a:r>
                      <a:endParaRPr lang="en-US" baseline="30000" dirty="0"/>
                    </a:p>
                  </a:txBody>
                  <a:tcPr anchor="ctr"/>
                </a:tc>
                <a:tc>
                  <a:txBody>
                    <a:bodyPr/>
                    <a:lstStyle/>
                    <a:p>
                      <a:pPr algn="ctr"/>
                      <a:r>
                        <a:rPr lang="en-US" dirty="0"/>
                        <a:t>Math</a:t>
                      </a:r>
                      <a:endParaRPr lang="en-US" baseline="30000" dirty="0"/>
                    </a:p>
                  </a:txBody>
                  <a:tcPr anchor="ctr"/>
                </a:tc>
                <a:tc>
                  <a:txBody>
                    <a:bodyPr/>
                    <a:lstStyle/>
                    <a:p>
                      <a:pPr algn="ctr"/>
                      <a:r>
                        <a:rPr lang="en-US" dirty="0"/>
                        <a:t>Science</a:t>
                      </a:r>
                    </a:p>
                  </a:txBody>
                  <a:tcPr anchor="ctr"/>
                </a:tc>
                <a:extLst>
                  <a:ext uri="{0D108BD9-81ED-4DB2-BD59-A6C34878D82A}">
                    <a16:rowId xmlns:a16="http://schemas.microsoft.com/office/drawing/2014/main" val="10000"/>
                  </a:ext>
                </a:extLst>
              </a:tr>
              <a:tr h="370840">
                <a:tc>
                  <a:txBody>
                    <a:bodyPr/>
                    <a:lstStyle/>
                    <a:p>
                      <a:pPr algn="ctr"/>
                      <a:r>
                        <a:rPr lang="en-US" dirty="0"/>
                        <a:t>3</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1"/>
                  </a:ext>
                </a:extLst>
              </a:tr>
              <a:tr h="370840">
                <a:tc>
                  <a:txBody>
                    <a:bodyPr/>
                    <a:lstStyle/>
                    <a:p>
                      <a:pPr algn="ctr"/>
                      <a:r>
                        <a:rPr lang="en-US" dirty="0"/>
                        <a:t>4</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2"/>
                  </a:ext>
                </a:extLst>
              </a:tr>
              <a:tr h="370840">
                <a:tc>
                  <a:txBody>
                    <a:bodyPr/>
                    <a:lstStyle/>
                    <a:p>
                      <a:pPr algn="ctr"/>
                      <a:r>
                        <a:rPr lang="en-US" dirty="0"/>
                        <a:t>5</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3"/>
                  </a:ext>
                </a:extLst>
              </a:tr>
              <a:tr h="370840">
                <a:tc>
                  <a:txBody>
                    <a:bodyPr/>
                    <a:lstStyle/>
                    <a:p>
                      <a:pPr algn="ctr"/>
                      <a:r>
                        <a:rPr lang="en-US" dirty="0"/>
                        <a:t>6</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4"/>
                  </a:ext>
                </a:extLst>
              </a:tr>
              <a:tr h="399852">
                <a:tc>
                  <a:txBody>
                    <a:bodyPr/>
                    <a:lstStyle/>
                    <a:p>
                      <a:pPr algn="ctr"/>
                      <a:r>
                        <a:rPr lang="en-US" dirty="0"/>
                        <a:t>7</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5"/>
                  </a:ext>
                </a:extLst>
              </a:tr>
              <a:tr h="373225">
                <a:tc>
                  <a:txBody>
                    <a:bodyPr/>
                    <a:lstStyle/>
                    <a:p>
                      <a:pPr algn="ctr"/>
                      <a:r>
                        <a:rPr lang="en-US" dirty="0"/>
                        <a:t>8</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6"/>
                  </a:ext>
                </a:extLst>
              </a:tr>
            </a:tbl>
          </a:graphicData>
        </a:graphic>
      </p:graphicFrame>
      <p:grpSp>
        <p:nvGrpSpPr>
          <p:cNvPr id="8" name="Group 7"/>
          <p:cNvGrpSpPr/>
          <p:nvPr/>
        </p:nvGrpSpPr>
        <p:grpSpPr>
          <a:xfrm>
            <a:off x="3602910" y="2329358"/>
            <a:ext cx="2819864" cy="2199284"/>
            <a:chOff x="2657252" y="1613755"/>
            <a:chExt cx="2819864" cy="2199284"/>
          </a:xfrm>
        </p:grpSpPr>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1613755"/>
              <a:ext cx="323269" cy="323269"/>
            </a:xfrm>
            <a:prstGeom prst="rect">
              <a:avLst/>
            </a:prstGeom>
          </p:spPr>
        </p:pic>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1977577"/>
              <a:ext cx="323269" cy="323269"/>
            </a:xfrm>
            <a:prstGeom prst="rect">
              <a:avLst/>
            </a:prstGeom>
          </p:spPr>
        </p:pic>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2356897"/>
              <a:ext cx="323269" cy="323269"/>
            </a:xfrm>
            <a:prstGeom prst="rect">
              <a:avLst/>
            </a:prstGeom>
          </p:spPr>
        </p:pic>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2728532"/>
              <a:ext cx="323269" cy="323269"/>
            </a:xfrm>
            <a:prstGeom prst="rect">
              <a:avLst/>
            </a:prstGeom>
          </p:spPr>
        </p:pic>
        <p:pic>
          <p:nvPicPr>
            <p:cNvPr id="13" name="Picture 1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3125462"/>
              <a:ext cx="323269" cy="323269"/>
            </a:xfrm>
            <a:prstGeom prst="rect">
              <a:avLst/>
            </a:prstGeom>
          </p:spPr>
        </p:pic>
        <p:pic>
          <p:nvPicPr>
            <p:cNvPr id="14"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2" y="3489770"/>
              <a:ext cx="323269" cy="323269"/>
            </a:xfrm>
            <a:prstGeom prst="rect">
              <a:avLst/>
            </a:prstGeom>
          </p:spPr>
        </p:pic>
        <p:pic>
          <p:nvPicPr>
            <p:cNvPr id="15" name="Picture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80794" y="3125462"/>
              <a:ext cx="323269" cy="323269"/>
            </a:xfrm>
            <a:prstGeom prst="rect">
              <a:avLst/>
            </a:prstGeom>
          </p:spPr>
        </p:pic>
        <p:pic>
          <p:nvPicPr>
            <p:cNvPr id="16" name="Picture 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1615739"/>
              <a:ext cx="323269" cy="323269"/>
            </a:xfrm>
            <a:prstGeom prst="rect">
              <a:avLst/>
            </a:prstGeom>
          </p:spPr>
        </p:pic>
        <p:pic>
          <p:nvPicPr>
            <p:cNvPr id="17" name="Picture 1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1972193"/>
              <a:ext cx="323269" cy="323269"/>
            </a:xfrm>
            <a:prstGeom prst="rect">
              <a:avLst/>
            </a:prstGeom>
          </p:spPr>
        </p:pic>
        <p:pic>
          <p:nvPicPr>
            <p:cNvPr id="18" name="Picture 1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2351512"/>
              <a:ext cx="323269" cy="323269"/>
            </a:xfrm>
            <a:prstGeom prst="rect">
              <a:avLst/>
            </a:prstGeom>
          </p:spPr>
        </p:pic>
        <p:pic>
          <p:nvPicPr>
            <p:cNvPr id="19" name="Picture 1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2723147"/>
              <a:ext cx="323269" cy="323269"/>
            </a:xfrm>
            <a:prstGeom prst="rect">
              <a:avLst/>
            </a:prstGeom>
          </p:spPr>
        </p:pic>
        <p:pic>
          <p:nvPicPr>
            <p:cNvPr id="20" name="Picture 1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80793" y="3489770"/>
              <a:ext cx="323269" cy="323269"/>
            </a:xfrm>
            <a:prstGeom prst="rect">
              <a:avLst/>
            </a:prstGeom>
          </p:spPr>
        </p:pic>
        <p:pic>
          <p:nvPicPr>
            <p:cNvPr id="21" name="Picture 2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53847" y="2351512"/>
              <a:ext cx="323269" cy="323269"/>
            </a:xfrm>
            <a:prstGeom prst="rect">
              <a:avLst/>
            </a:prstGeom>
          </p:spPr>
        </p:pic>
        <p:pic>
          <p:nvPicPr>
            <p:cNvPr id="22" name="Picture 2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53847" y="3489770"/>
              <a:ext cx="323269" cy="323269"/>
            </a:xfrm>
            <a:prstGeom prst="rect">
              <a:avLst/>
            </a:prstGeom>
          </p:spPr>
        </p:pic>
      </p:grpSp>
      <p:sp>
        <p:nvSpPr>
          <p:cNvPr id="25" name="TextBox 24"/>
          <p:cNvSpPr txBox="1"/>
          <p:nvPr/>
        </p:nvSpPr>
        <p:spPr>
          <a:xfrm>
            <a:off x="154112" y="4748427"/>
            <a:ext cx="8835775" cy="646331"/>
          </a:xfrm>
          <a:prstGeom prst="rect">
            <a:avLst/>
          </a:prstGeom>
          <a:noFill/>
        </p:spPr>
        <p:txBody>
          <a:bodyPr wrap="square" rtlCol="0">
            <a:spAutoFit/>
          </a:bodyPr>
          <a:lstStyle/>
          <a:p>
            <a:r>
              <a:rPr lang="en-US" b="1" dirty="0">
                <a:solidFill>
                  <a:srgbClr val="000000"/>
                </a:solidFill>
              </a:rPr>
              <a:t>Note</a:t>
            </a:r>
            <a:r>
              <a:rPr lang="en-US" dirty="0">
                <a:solidFill>
                  <a:srgbClr val="000000"/>
                </a:solidFill>
              </a:rPr>
              <a:t>: </a:t>
            </a:r>
            <a:r>
              <a:rPr lang="en-US" dirty="0" err="1">
                <a:solidFill>
                  <a:srgbClr val="000000"/>
                </a:solidFill>
              </a:rPr>
              <a:t>CoAlt</a:t>
            </a:r>
            <a:r>
              <a:rPr lang="en-US" dirty="0">
                <a:solidFill>
                  <a:srgbClr val="000000"/>
                </a:solidFill>
              </a:rPr>
              <a:t> science and CoAlt DLM assessments are the corresponding assessments to CMAS science, math and ELA for students with the most significant cognitive disabilities.</a:t>
            </a:r>
          </a:p>
        </p:txBody>
      </p:sp>
    </p:spTree>
    <p:extLst>
      <p:ext uri="{BB962C8B-B14F-4D97-AF65-F5344CB8AC3E}">
        <p14:creationId xmlns:p14="http://schemas.microsoft.com/office/powerpoint/2010/main" val="2855742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536B3-D355-41CC-9560-8C44544D5148}"/>
              </a:ext>
            </a:extLst>
          </p:cNvPr>
          <p:cNvSpPr>
            <a:spLocks noGrp="1"/>
          </p:cNvSpPr>
          <p:nvPr>
            <p:ph type="title"/>
          </p:nvPr>
        </p:nvSpPr>
        <p:spPr>
          <a:xfrm>
            <a:off x="245193" y="254514"/>
            <a:ext cx="8270157" cy="756418"/>
          </a:xfrm>
        </p:spPr>
        <p:txBody>
          <a:bodyPr anchor="ctr">
            <a:normAutofit/>
          </a:bodyPr>
          <a:lstStyle/>
          <a:p>
            <a:r>
              <a:rPr lang="en-US" sz="3600" dirty="0">
                <a:latin typeface="+mn-lt"/>
              </a:rPr>
              <a:t>Reporting of Spring 2021 Results</a:t>
            </a:r>
          </a:p>
        </p:txBody>
      </p:sp>
      <p:sp>
        <p:nvSpPr>
          <p:cNvPr id="3" name="Content Placeholder 2">
            <a:extLst>
              <a:ext uri="{FF2B5EF4-FFF2-40B4-BE49-F238E27FC236}">
                <a16:creationId xmlns:a16="http://schemas.microsoft.com/office/drawing/2014/main" id="{D156C1BB-6AFA-4412-9A80-C922CB2BBF46}"/>
              </a:ext>
            </a:extLst>
          </p:cNvPr>
          <p:cNvSpPr>
            <a:spLocks noGrp="1"/>
          </p:cNvSpPr>
          <p:nvPr>
            <p:ph idx="1"/>
          </p:nvPr>
        </p:nvSpPr>
        <p:spPr>
          <a:xfrm>
            <a:off x="245193" y="1463040"/>
            <a:ext cx="8898807" cy="5030124"/>
          </a:xfrm>
        </p:spPr>
        <p:txBody>
          <a:bodyPr>
            <a:noAutofit/>
          </a:bodyPr>
          <a:lstStyle/>
          <a:p>
            <a:r>
              <a:rPr lang="en-US" sz="1800" dirty="0"/>
              <a:t>Publicly posted State summary results and District and School overall and disaggregated results available at </a:t>
            </a:r>
            <a:r>
              <a:rPr lang="en-US" sz="1800" dirty="0">
                <a:hlinkClick r:id="rId2"/>
              </a:rPr>
              <a:t>http://www.cde.state.co.us/assessment</a:t>
            </a:r>
            <a:endParaRPr lang="en-US" sz="1800" dirty="0"/>
          </a:p>
          <a:p>
            <a:r>
              <a:rPr lang="en-US" sz="1800" dirty="0"/>
              <a:t>Refer to the following </a:t>
            </a:r>
            <a:r>
              <a:rPr lang="en-US" sz="1800" i="1" dirty="0"/>
              <a:t>Data and Results </a:t>
            </a:r>
            <a:r>
              <a:rPr lang="en-US" sz="1800" dirty="0"/>
              <a:t>pages for each program:</a:t>
            </a:r>
          </a:p>
          <a:p>
            <a:pPr lvl="1"/>
            <a:r>
              <a:rPr lang="en-US" sz="1800" dirty="0"/>
              <a:t>WIDA ACCESS for ELLs – </a:t>
            </a:r>
            <a:r>
              <a:rPr lang="en-US" sz="1800" dirty="0">
                <a:hlinkClick r:id="rId3"/>
              </a:rPr>
              <a:t>http://www.cde.state.co.us/assessment/ela-dataandresults</a:t>
            </a:r>
            <a:endParaRPr lang="en-US" sz="1800" dirty="0"/>
          </a:p>
          <a:p>
            <a:pPr lvl="2"/>
            <a:r>
              <a:rPr lang="en-US" dirty="0"/>
              <a:t>Confidential District and School reports and data files in WIDA AMS</a:t>
            </a:r>
          </a:p>
          <a:p>
            <a:pPr lvl="1"/>
            <a:r>
              <a:rPr lang="en-US" sz="1800" dirty="0"/>
              <a:t>CMAS (all content areas) – </a:t>
            </a:r>
            <a:r>
              <a:rPr lang="en-US" sz="1800" dirty="0">
                <a:hlinkClick r:id="rId4"/>
              </a:rPr>
              <a:t>http://www.cde.state.co.us/assessment/cmas-dataandresults</a:t>
            </a:r>
            <a:r>
              <a:rPr lang="en-US" sz="1800" dirty="0"/>
              <a:t>  </a:t>
            </a:r>
          </a:p>
          <a:p>
            <a:pPr lvl="2"/>
            <a:r>
              <a:rPr lang="en-US" dirty="0"/>
              <a:t>Confidential District and School reports and data files in PearsonAccess</a:t>
            </a:r>
            <a:r>
              <a:rPr lang="en-US" baseline="30000" dirty="0"/>
              <a:t>next</a:t>
            </a:r>
          </a:p>
          <a:p>
            <a:pPr lvl="1"/>
            <a:r>
              <a:rPr lang="en-US" sz="1800" dirty="0"/>
              <a:t>PSAT and SAT – </a:t>
            </a:r>
            <a:r>
              <a:rPr lang="en-US" sz="1800" dirty="0">
                <a:hlinkClick r:id="rId5"/>
              </a:rPr>
              <a:t>http://www.cde.state.co.us/assessment/sat-psat-data</a:t>
            </a:r>
            <a:r>
              <a:rPr lang="en-US" sz="1800" dirty="0"/>
              <a:t>  </a:t>
            </a:r>
          </a:p>
          <a:p>
            <a:pPr lvl="2"/>
            <a:r>
              <a:rPr lang="en-US" dirty="0"/>
              <a:t>Confidential District and School reports in CB Reporting Portal; data files in CDE Assessment Syncplicity</a:t>
            </a:r>
          </a:p>
          <a:p>
            <a:pPr lvl="1"/>
            <a:r>
              <a:rPr lang="en-US" sz="1800" dirty="0"/>
              <a:t>CoAlt</a:t>
            </a:r>
          </a:p>
          <a:p>
            <a:pPr lvl="2"/>
            <a:r>
              <a:rPr lang="en-US" dirty="0"/>
              <a:t>ELA and Math – </a:t>
            </a:r>
            <a:r>
              <a:rPr lang="en-US" dirty="0">
                <a:hlinkClick r:id="rId6"/>
              </a:rPr>
              <a:t>http://www.cde.state.co.us/assessment/coalt-englishmath-dataandresults</a:t>
            </a:r>
            <a:r>
              <a:rPr lang="en-US" dirty="0"/>
              <a:t> </a:t>
            </a:r>
          </a:p>
          <a:p>
            <a:pPr lvl="3"/>
            <a:r>
              <a:rPr lang="en-US" dirty="0"/>
              <a:t>Confidential District and School reports and data files in Educator Portal</a:t>
            </a:r>
          </a:p>
          <a:p>
            <a:pPr lvl="2"/>
            <a:r>
              <a:rPr lang="en-US" dirty="0"/>
              <a:t>Science – </a:t>
            </a:r>
            <a:r>
              <a:rPr lang="en-US" dirty="0">
                <a:hlinkClick r:id="rId7"/>
              </a:rPr>
              <a:t>http://www.cde.state.co.us/assessment/coalt-sciencesocial-dataandresults</a:t>
            </a:r>
            <a:r>
              <a:rPr lang="en-US" dirty="0"/>
              <a:t> </a:t>
            </a:r>
          </a:p>
          <a:p>
            <a:pPr lvl="3"/>
            <a:r>
              <a:rPr lang="en-US" dirty="0"/>
              <a:t>Confidential District and School reports and data files in PearsonAccess</a:t>
            </a:r>
            <a:r>
              <a:rPr lang="en-US" baseline="30000" dirty="0"/>
              <a:t>next</a:t>
            </a:r>
          </a:p>
        </p:txBody>
      </p:sp>
      <p:sp>
        <p:nvSpPr>
          <p:cNvPr id="4" name="Slide Number Placeholder 3">
            <a:extLst>
              <a:ext uri="{FF2B5EF4-FFF2-40B4-BE49-F238E27FC236}">
                <a16:creationId xmlns:a16="http://schemas.microsoft.com/office/drawing/2014/main" id="{BCBF19A9-6AB7-4A6C-859A-99F5432D00BF}"/>
              </a:ext>
            </a:extLst>
          </p:cNvPr>
          <p:cNvSpPr>
            <a:spLocks noGrp="1"/>
          </p:cNvSpPr>
          <p:nvPr>
            <p:ph type="sldNum" sz="quarter" idx="12"/>
          </p:nvPr>
        </p:nvSpPr>
        <p:spPr/>
        <p:txBody>
          <a:bodyPr/>
          <a:lstStyle/>
          <a:p>
            <a:fld id="{C479D5F6-EDCB-402A-AC08-4943A1820E8F}" type="slidenum">
              <a:rPr lang="en-US" smtClean="0"/>
              <a:pPr/>
              <a:t>70</a:t>
            </a:fld>
            <a:endParaRPr lang="en-US" dirty="0"/>
          </a:p>
        </p:txBody>
      </p:sp>
    </p:spTree>
    <p:extLst>
      <p:ext uri="{BB962C8B-B14F-4D97-AF65-F5344CB8AC3E}">
        <p14:creationId xmlns:p14="http://schemas.microsoft.com/office/powerpoint/2010/main" val="36425979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192A-A4A6-4BCE-ADF1-E5067740108A}"/>
              </a:ext>
            </a:extLst>
          </p:cNvPr>
          <p:cNvSpPr>
            <a:spLocks noGrp="1"/>
          </p:cNvSpPr>
          <p:nvPr>
            <p:ph type="ctrTitle"/>
          </p:nvPr>
        </p:nvSpPr>
        <p:spPr>
          <a:xfrm>
            <a:off x="324091" y="1901235"/>
            <a:ext cx="8576841" cy="2337620"/>
          </a:xfrm>
        </p:spPr>
        <p:txBody>
          <a:bodyPr>
            <a:noAutofit/>
          </a:bodyPr>
          <a:lstStyle/>
          <a:p>
            <a:r>
              <a:rPr lang="en-US" sz="4400" dirty="0">
                <a:latin typeface="+mn-lt"/>
              </a:rPr>
              <a:t>Performance Assessment Pilot</a:t>
            </a:r>
            <a:br>
              <a:rPr lang="en-US" sz="4400" dirty="0">
                <a:latin typeface="+mn-lt"/>
              </a:rPr>
            </a:br>
            <a:r>
              <a:rPr lang="en-US" sz="4400" dirty="0">
                <a:latin typeface="+mn-lt"/>
              </a:rPr>
              <a:t>&amp;</a:t>
            </a:r>
            <a:br>
              <a:rPr lang="en-US" sz="4400" dirty="0">
                <a:latin typeface="+mn-lt"/>
              </a:rPr>
            </a:br>
            <a:r>
              <a:rPr lang="en-US" sz="4400" dirty="0">
                <a:latin typeface="+mn-lt"/>
              </a:rPr>
              <a:t>Assessment Literacy Resources</a:t>
            </a:r>
          </a:p>
        </p:txBody>
      </p:sp>
      <p:sp>
        <p:nvSpPr>
          <p:cNvPr id="3" name="Slide Number Placeholder 2">
            <a:extLst>
              <a:ext uri="{FF2B5EF4-FFF2-40B4-BE49-F238E27FC236}">
                <a16:creationId xmlns:a16="http://schemas.microsoft.com/office/drawing/2014/main" id="{BBD1277F-30A9-4086-97C3-386CFD9BC286}"/>
              </a:ext>
            </a:extLst>
          </p:cNvPr>
          <p:cNvSpPr>
            <a:spLocks noGrp="1"/>
          </p:cNvSpPr>
          <p:nvPr>
            <p:ph type="sldNum" sz="quarter" idx="12"/>
          </p:nvPr>
        </p:nvSpPr>
        <p:spPr/>
        <p:txBody>
          <a:bodyPr/>
          <a:lstStyle/>
          <a:p>
            <a:fld id="{C479D5F6-EDCB-402A-AC08-4943A1820E8F}" type="slidenum">
              <a:rPr lang="en-US" smtClean="0"/>
              <a:pPr/>
              <a:t>71</a:t>
            </a:fld>
            <a:endParaRPr lang="en-US" dirty="0"/>
          </a:p>
        </p:txBody>
      </p:sp>
    </p:spTree>
    <p:extLst>
      <p:ext uri="{BB962C8B-B14F-4D97-AF65-F5344CB8AC3E}">
        <p14:creationId xmlns:p14="http://schemas.microsoft.com/office/powerpoint/2010/main" val="36147077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22"/>
          <p:cNvSpPr txBox="1">
            <a:spLocks noGrp="1"/>
          </p:cNvSpPr>
          <p:nvPr>
            <p:ph idx="1"/>
          </p:nvPr>
        </p:nvSpPr>
        <p:spPr>
          <a:xfrm>
            <a:off x="628650" y="1241362"/>
            <a:ext cx="7886700" cy="4640674"/>
          </a:xfrm>
          <a:prstGeom prst="rect">
            <a:avLst/>
          </a:prstGeom>
        </p:spPr>
        <p:txBody>
          <a:bodyPr spcFirstLastPara="1" vert="horz" wrap="square" lIns="91425" tIns="91425" rIns="91425" bIns="91425" rtlCol="0" anchor="t" anchorCtr="0">
            <a:noAutofit/>
          </a:bodyPr>
          <a:lstStyle/>
          <a:p>
            <a:r>
              <a:rPr lang="en" dirty="0"/>
              <a:t>Graduation Guidelines Implementation: Class of 2022</a:t>
            </a:r>
          </a:p>
          <a:p>
            <a:r>
              <a:rPr lang="en" dirty="0"/>
              <a:t>Performance Assessment Development &amp; Pilots</a:t>
            </a:r>
          </a:p>
          <a:p>
            <a:pPr lvl="1"/>
            <a:r>
              <a:rPr lang="en" dirty="0"/>
              <a:t>Definition, Design Elements, Performance Outcomes</a:t>
            </a:r>
          </a:p>
          <a:p>
            <a:pPr lvl="1"/>
            <a:r>
              <a:rPr lang="en" dirty="0"/>
              <a:t>Professional Learning Community</a:t>
            </a:r>
          </a:p>
          <a:p>
            <a:pPr lvl="2"/>
            <a:r>
              <a:rPr lang="en" dirty="0"/>
              <a:t>22 Districts Participating: Tasks, Culminating Events, &amp; Graduation Defenses of L</a:t>
            </a:r>
            <a:r>
              <a:rPr lang="en-US" dirty="0"/>
              <a:t>e</a:t>
            </a:r>
            <a:r>
              <a:rPr lang="en" dirty="0"/>
              <a:t>arning </a:t>
            </a:r>
          </a:p>
          <a:p>
            <a:pPr lvl="2"/>
            <a:r>
              <a:rPr lang="en-US" dirty="0"/>
              <a:t>Processes for Calibration, Validation &amp; Guidelines of Sufficiency</a:t>
            </a:r>
          </a:p>
          <a:p>
            <a:pPr lvl="1"/>
            <a:r>
              <a:rPr lang="en-US" dirty="0"/>
              <a:t>OSCAR Classroom: Collaborative Scoring Platform</a:t>
            </a:r>
          </a:p>
          <a:p>
            <a:pPr lvl="1"/>
            <a:r>
              <a:rPr lang="en-US" dirty="0"/>
              <a:t>Examples for statewide use</a:t>
            </a:r>
          </a:p>
          <a:p>
            <a:r>
              <a:rPr lang="en" dirty="0"/>
              <a:t>Performance Assessment Case Study</a:t>
            </a:r>
          </a:p>
          <a:p>
            <a:pPr lvl="1"/>
            <a:r>
              <a:rPr lang="en-US" dirty="0"/>
              <a:t>Center for Assessment, Design, and Evaluation at CU Boulder</a:t>
            </a:r>
          </a:p>
          <a:p>
            <a:pPr lvl="1"/>
            <a:r>
              <a:rPr lang="en-US" dirty="0"/>
              <a:t>Summary and White Papers</a:t>
            </a:r>
          </a:p>
          <a:p>
            <a:pPr marL="0" indent="0" algn="ctr">
              <a:buNone/>
            </a:pPr>
            <a:endParaRPr lang="en-US" sz="2000" dirty="0">
              <a:hlinkClick r:id="rId3"/>
            </a:endParaRPr>
          </a:p>
          <a:p>
            <a:pPr marL="0" indent="0" algn="ctr">
              <a:buNone/>
            </a:pPr>
            <a:r>
              <a:rPr lang="en-US" sz="2000" dirty="0">
                <a:hlinkClick r:id="rId3"/>
              </a:rPr>
              <a:t>https://www.cde.state.co.us/postsecondary/perfassessment</a:t>
            </a:r>
            <a:endParaRPr lang="en" dirty="0"/>
          </a:p>
        </p:txBody>
      </p:sp>
      <p:sp>
        <p:nvSpPr>
          <p:cNvPr id="183" name="Google Shape;183;p22"/>
          <p:cNvSpPr txBox="1">
            <a:spLocks noGrp="1"/>
          </p:cNvSpPr>
          <p:nvPr>
            <p:ph type="sldNum" sz="quarter" idx="12"/>
          </p:nvPr>
        </p:nvSpPr>
        <p:spPr>
          <a:prstGeom prst="rect">
            <a:avLst/>
          </a:prstGeom>
        </p:spPr>
        <p:txBody>
          <a:bodyPr spcFirstLastPara="1" wrap="square" lIns="91425" tIns="91425" rIns="91425" bIns="91425" anchor="t" anchorCtr="0">
            <a:noAutofit/>
          </a:bodyPr>
          <a:lstStyle/>
          <a:p>
            <a:fld id="{00000000-1234-1234-1234-123412341234}" type="slidenum">
              <a:rPr lang="en"/>
              <a:pPr/>
              <a:t>72</a:t>
            </a:fld>
            <a:endParaRPr dirty="0"/>
          </a:p>
        </p:txBody>
      </p:sp>
      <p:sp>
        <p:nvSpPr>
          <p:cNvPr id="7" name="Title 1">
            <a:extLst>
              <a:ext uri="{FF2B5EF4-FFF2-40B4-BE49-F238E27FC236}">
                <a16:creationId xmlns:a16="http://schemas.microsoft.com/office/drawing/2014/main" id="{4C638FF7-9219-4F96-89EB-0C73E2587C24}"/>
              </a:ext>
            </a:extLst>
          </p:cNvPr>
          <p:cNvSpPr txBox="1">
            <a:spLocks/>
          </p:cNvSpPr>
          <p:nvPr/>
        </p:nvSpPr>
        <p:spPr>
          <a:xfrm>
            <a:off x="142174" y="173831"/>
            <a:ext cx="8817099" cy="802133"/>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r>
              <a:rPr lang="en-US" dirty="0">
                <a:latin typeface="+mn-lt"/>
              </a:rPr>
              <a:t>Collaboratively-Developed Standards-Based Performance Assessments: Graduation Guidelines Menu of Assessment Options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4" name="Google Shape;354;p36"/>
          <p:cNvSpPr txBox="1">
            <a:spLocks noGrp="1"/>
          </p:cNvSpPr>
          <p:nvPr>
            <p:ph type="ctrTitle"/>
          </p:nvPr>
        </p:nvSpPr>
        <p:spPr>
          <a:xfrm>
            <a:off x="685800" y="204715"/>
            <a:ext cx="7772400" cy="1328459"/>
          </a:xfrm>
          <a:prstGeom prst="rect">
            <a:avLst/>
          </a:prstGeom>
        </p:spPr>
        <p:txBody>
          <a:bodyPr spcFirstLastPara="1" vert="horz" wrap="square" lIns="91425" tIns="91425" rIns="91425" bIns="91425" rtlCol="0" anchor="b" anchorCtr="0">
            <a:noAutofit/>
          </a:bodyPr>
          <a:lstStyle/>
          <a:p>
            <a:pPr algn="ctr"/>
            <a:r>
              <a:rPr lang="en" sz="6000" b="1" dirty="0">
                <a:solidFill>
                  <a:schemeClr val="tx1"/>
                </a:solidFill>
                <a:latin typeface="+mn-lt"/>
                <a:hlinkClick r:id="rId3">
                  <a:extLst>
                    <a:ext uri="{A12FA001-AC4F-418D-AE19-62706E023703}">
                      <ahyp:hlinkClr xmlns:ahyp="http://schemas.microsoft.com/office/drawing/2018/hyperlinkcolor" val="tx"/>
                    </a:ext>
                  </a:extLst>
                </a:hlinkClick>
              </a:rPr>
              <a:t>OSCAR Classroom</a:t>
            </a:r>
            <a:br>
              <a:rPr lang="en" sz="6000" b="1" dirty="0">
                <a:solidFill>
                  <a:schemeClr val="tx1"/>
                </a:solidFill>
                <a:latin typeface="+mn-lt"/>
              </a:rPr>
            </a:br>
            <a:r>
              <a:rPr lang="en" sz="3000" b="1" i="1" dirty="0">
                <a:latin typeface="+mn-lt"/>
              </a:rPr>
              <a:t>Collaborative Scoring Online Platform </a:t>
            </a:r>
            <a:endParaRPr sz="3000" b="1" i="1" dirty="0">
              <a:latin typeface="+mn-lt"/>
            </a:endParaRPr>
          </a:p>
        </p:txBody>
      </p:sp>
      <p:sp>
        <p:nvSpPr>
          <p:cNvPr id="353" name="Google Shape;353;p36"/>
          <p:cNvSpPr txBox="1">
            <a:spLocks noGrp="1"/>
          </p:cNvSpPr>
          <p:nvPr>
            <p:ph type="sldNum" sz="quarter" idx="12"/>
          </p:nvPr>
        </p:nvSpPr>
        <p:spPr>
          <a:prstGeom prst="rect">
            <a:avLst/>
          </a:prstGeom>
        </p:spPr>
        <p:txBody>
          <a:bodyPr spcFirstLastPara="1" wrap="square" lIns="91425" tIns="91425" rIns="91425" bIns="91425" anchor="t" anchorCtr="0">
            <a:noAutofit/>
          </a:bodyPr>
          <a:lstStyle/>
          <a:p>
            <a:fld id="{00000000-1234-1234-1234-123412341234}" type="slidenum">
              <a:rPr lang="en"/>
              <a:pPr/>
              <a:t>73</a:t>
            </a:fld>
            <a:endParaRPr dirty="0"/>
          </a:p>
        </p:txBody>
      </p:sp>
      <p:pic>
        <p:nvPicPr>
          <p:cNvPr id="355" name="Google Shape;355;p36" descr="A screen shot of a computer&#10;&#10;Description automatically generated"/>
          <p:cNvPicPr preferRelativeResize="0">
            <a:picLocks noGrp="1"/>
          </p:cNvPicPr>
          <p:nvPr>
            <p:ph type="body" idx="4294967295"/>
          </p:nvPr>
        </p:nvPicPr>
        <p:blipFill rotWithShape="1">
          <a:blip r:embed="rId4">
            <a:alphaModFix/>
          </a:blip>
          <a:srcRect l="9189" t="8181" r="9700" b="5692"/>
          <a:stretch/>
        </p:blipFill>
        <p:spPr>
          <a:xfrm>
            <a:off x="223071" y="1917416"/>
            <a:ext cx="4829175" cy="3844925"/>
          </a:xfrm>
          <a:prstGeom prst="rect">
            <a:avLst/>
          </a:prstGeom>
          <a:noFill/>
          <a:ln w="9525" cap="flat" cmpd="sng">
            <a:solidFill>
              <a:srgbClr val="FFFFFF"/>
            </a:solidFill>
            <a:prstDash val="solid"/>
            <a:round/>
            <a:headEnd type="none" w="sm" len="sm"/>
            <a:tailEnd type="none" w="sm" len="sm"/>
          </a:ln>
        </p:spPr>
      </p:pic>
      <p:sp>
        <p:nvSpPr>
          <p:cNvPr id="356" name="Google Shape;356;p36"/>
          <p:cNvSpPr txBox="1"/>
          <p:nvPr/>
        </p:nvSpPr>
        <p:spPr>
          <a:xfrm>
            <a:off x="4992168" y="1797300"/>
            <a:ext cx="4056298" cy="3263400"/>
          </a:xfrm>
          <a:prstGeom prst="rect">
            <a:avLst/>
          </a:prstGeom>
          <a:noFill/>
          <a:ln>
            <a:noFill/>
          </a:ln>
        </p:spPr>
        <p:txBody>
          <a:bodyPr spcFirstLastPara="1" wrap="square" lIns="68575" tIns="34275" rIns="68575" bIns="34275" anchor="t" anchorCtr="0">
            <a:noAutofit/>
          </a:bodyPr>
          <a:lstStyle/>
          <a:p>
            <a:pPr marL="469900" indent="-342900">
              <a:lnSpc>
                <a:spcPct val="115000"/>
              </a:lnSpc>
              <a:buClr>
                <a:schemeClr val="dk1"/>
              </a:buClr>
              <a:buSzPts val="1600"/>
              <a:buFont typeface="Arial" panose="020B0604020202020204" pitchFamily="34" charset="0"/>
              <a:buChar char="•"/>
            </a:pPr>
            <a:r>
              <a:rPr lang="en" sz="1900" dirty="0">
                <a:solidFill>
                  <a:schemeClr val="dk1"/>
                </a:solidFill>
                <a:ea typeface="Lato"/>
                <a:cs typeface="Lato"/>
                <a:sym typeface="Lato"/>
              </a:rPr>
              <a:t>Teachers can upload student work directly into OSCAR Classroom</a:t>
            </a:r>
            <a:endParaRPr sz="1900" dirty="0">
              <a:solidFill>
                <a:schemeClr val="dk1"/>
              </a:solidFill>
              <a:ea typeface="Lato"/>
              <a:cs typeface="Lato"/>
              <a:sym typeface="Lato"/>
            </a:endParaRPr>
          </a:p>
          <a:p>
            <a:pPr marL="469900" indent="-342900">
              <a:lnSpc>
                <a:spcPct val="115000"/>
              </a:lnSpc>
              <a:buClr>
                <a:schemeClr val="dk1"/>
              </a:buClr>
              <a:buSzPts val="1600"/>
              <a:buFont typeface="Arial" panose="020B0604020202020204" pitchFamily="34" charset="0"/>
              <a:buChar char="•"/>
            </a:pPr>
            <a:r>
              <a:rPr lang="en" sz="1900" dirty="0">
                <a:solidFill>
                  <a:schemeClr val="dk1"/>
                </a:solidFill>
                <a:ea typeface="Lato"/>
                <a:cs typeface="Lato"/>
                <a:sym typeface="Lato"/>
              </a:rPr>
              <a:t>Teacher collaborative scoring </a:t>
            </a:r>
            <a:endParaRPr sz="1900" dirty="0">
              <a:solidFill>
                <a:schemeClr val="dk1"/>
              </a:solidFill>
              <a:ea typeface="Lato"/>
              <a:cs typeface="Lato"/>
              <a:sym typeface="Lato"/>
            </a:endParaRPr>
          </a:p>
          <a:p>
            <a:pPr marL="469900" indent="-342900">
              <a:lnSpc>
                <a:spcPct val="115000"/>
              </a:lnSpc>
              <a:buClr>
                <a:schemeClr val="dk1"/>
              </a:buClr>
              <a:buSzPts val="1600"/>
              <a:buFont typeface="Arial" panose="020B0604020202020204" pitchFamily="34" charset="0"/>
              <a:buChar char="•"/>
            </a:pPr>
            <a:r>
              <a:rPr lang="en" sz="1900" dirty="0">
                <a:solidFill>
                  <a:schemeClr val="dk1"/>
                </a:solidFill>
                <a:ea typeface="Lato"/>
                <a:cs typeface="Lato"/>
                <a:sym typeface="Lato"/>
              </a:rPr>
              <a:t>Optional student feedback in addition to scores</a:t>
            </a:r>
            <a:endParaRPr sz="1900" dirty="0">
              <a:solidFill>
                <a:schemeClr val="dk1"/>
              </a:solidFill>
              <a:ea typeface="Lato"/>
              <a:cs typeface="Lato"/>
              <a:sym typeface="Lato"/>
            </a:endParaRPr>
          </a:p>
          <a:p>
            <a:pPr marL="469900" indent="-342900">
              <a:lnSpc>
                <a:spcPct val="115000"/>
              </a:lnSpc>
              <a:buClr>
                <a:schemeClr val="dk1"/>
              </a:buClr>
              <a:buSzPts val="1600"/>
              <a:buFont typeface="Arial" panose="020B0604020202020204" pitchFamily="34" charset="0"/>
              <a:buChar char="•"/>
            </a:pPr>
            <a:r>
              <a:rPr lang="en" sz="1900" dirty="0">
                <a:solidFill>
                  <a:schemeClr val="dk1"/>
                </a:solidFill>
                <a:ea typeface="Lato"/>
                <a:cs typeface="Lato"/>
                <a:sym typeface="Lato"/>
              </a:rPr>
              <a:t>Integrates with Google Drive</a:t>
            </a:r>
            <a:endParaRPr sz="1900" dirty="0">
              <a:solidFill>
                <a:schemeClr val="dk1"/>
              </a:solidFill>
              <a:ea typeface="Lato"/>
              <a:cs typeface="Lato"/>
              <a:sym typeface="Lato"/>
            </a:endParaRPr>
          </a:p>
          <a:p>
            <a:pPr marL="469900" indent="-342900">
              <a:lnSpc>
                <a:spcPct val="115000"/>
              </a:lnSpc>
              <a:buClr>
                <a:schemeClr val="dk1"/>
              </a:buClr>
              <a:buSzPts val="1600"/>
              <a:buFont typeface="Arial" panose="020B0604020202020204" pitchFamily="34" charset="0"/>
              <a:buChar char="•"/>
            </a:pPr>
            <a:r>
              <a:rPr lang="en" sz="1900" dirty="0">
                <a:solidFill>
                  <a:schemeClr val="dk1"/>
                </a:solidFill>
                <a:ea typeface="Lato"/>
                <a:cs typeface="Lato"/>
                <a:sym typeface="Lato"/>
              </a:rPr>
              <a:t>Simple teacher authoring and sharing of performance tasks</a:t>
            </a:r>
            <a:endParaRPr sz="1900" dirty="0">
              <a:solidFill>
                <a:schemeClr val="dk1"/>
              </a:solidFill>
              <a:ea typeface="Lato"/>
              <a:cs typeface="Lato"/>
              <a:sym typeface="Lato"/>
            </a:endParaRPr>
          </a:p>
          <a:p>
            <a:pPr marL="469900" indent="-342900">
              <a:lnSpc>
                <a:spcPct val="115000"/>
              </a:lnSpc>
              <a:buClr>
                <a:schemeClr val="dk1"/>
              </a:buClr>
              <a:buSzPts val="1600"/>
              <a:buFont typeface="Arial" panose="020B0604020202020204" pitchFamily="34" charset="0"/>
              <a:buChar char="•"/>
            </a:pPr>
            <a:r>
              <a:rPr lang="en" sz="1900" dirty="0">
                <a:solidFill>
                  <a:schemeClr val="dk1"/>
                </a:solidFill>
                <a:ea typeface="Lato"/>
                <a:cs typeface="Lato"/>
                <a:sym typeface="Lato"/>
              </a:rPr>
              <a:t>Supports student portfolio scoring</a:t>
            </a:r>
            <a:endParaRPr sz="1900" dirty="0">
              <a:solidFill>
                <a:schemeClr val="dk1"/>
              </a:solidFill>
              <a:ea typeface="Lato"/>
              <a:cs typeface="Lato"/>
              <a:sym typeface="Lato"/>
            </a:endParaRPr>
          </a:p>
          <a:p>
            <a:pPr marL="469900" indent="-342900">
              <a:lnSpc>
                <a:spcPct val="115000"/>
              </a:lnSpc>
              <a:buClr>
                <a:schemeClr val="dk1"/>
              </a:buClr>
              <a:buSzPts val="1600"/>
              <a:buFont typeface="Arial" panose="020B0604020202020204" pitchFamily="34" charset="0"/>
              <a:buChar char="•"/>
            </a:pPr>
            <a:r>
              <a:rPr lang="en" sz="1900" dirty="0">
                <a:solidFill>
                  <a:schemeClr val="dk1"/>
                </a:solidFill>
                <a:ea typeface="Lato"/>
                <a:cs typeface="Lato"/>
                <a:sym typeface="Lato"/>
              </a:rPr>
              <a:t>Supports multi-media responses (video, pdf, images, audio, text)</a:t>
            </a:r>
            <a:endParaRPr sz="1900" dirty="0">
              <a:solidFill>
                <a:schemeClr val="dk1"/>
              </a:solidFill>
              <a:ea typeface="Lato"/>
              <a:cs typeface="Lato"/>
              <a:sym typeface="Lato"/>
            </a:endParaRPr>
          </a:p>
          <a:p>
            <a:pPr marL="469900" indent="-342900">
              <a:lnSpc>
                <a:spcPct val="115000"/>
              </a:lnSpc>
              <a:buClr>
                <a:schemeClr val="dk1"/>
              </a:buClr>
              <a:buSzPts val="1600"/>
              <a:buFont typeface="Arial" panose="020B0604020202020204" pitchFamily="34" charset="0"/>
              <a:buChar char="•"/>
            </a:pPr>
            <a:r>
              <a:rPr lang="en" sz="1900" dirty="0">
                <a:solidFill>
                  <a:schemeClr val="dk1"/>
                </a:solidFill>
                <a:ea typeface="Lato"/>
                <a:cs typeface="Lato"/>
                <a:sym typeface="Lato"/>
              </a:rPr>
              <a:t>Ideal tool for teacher professional development</a:t>
            </a:r>
            <a:endParaRPr sz="1900" dirty="0">
              <a:solidFill>
                <a:schemeClr val="dk1"/>
              </a:solidFill>
              <a:ea typeface="Lato"/>
              <a:cs typeface="Lato"/>
              <a:sym typeface="Lato"/>
            </a:endParaRPr>
          </a:p>
          <a:p>
            <a:pPr marL="400050" indent="-285750">
              <a:lnSpc>
                <a:spcPct val="70000"/>
              </a:lnSpc>
              <a:spcBef>
                <a:spcPts val="800"/>
              </a:spcBef>
              <a:buClr>
                <a:srgbClr val="7F7F7F"/>
              </a:buClr>
              <a:buSzPts val="1800"/>
              <a:buFont typeface="Arial" panose="020B0604020202020204" pitchFamily="34" charset="0"/>
              <a:buChar char="•"/>
            </a:pPr>
            <a:endParaRPr dirty="0">
              <a:solidFill>
                <a:srgbClr val="7F7F7F"/>
              </a:solidFill>
              <a:latin typeface="Calibri"/>
              <a:ea typeface="Calibri"/>
              <a:cs typeface="Calibri"/>
              <a:sym typeface="Calibri"/>
            </a:endParaRPr>
          </a:p>
        </p:txBody>
      </p:sp>
      <p:sp>
        <p:nvSpPr>
          <p:cNvPr id="7" name="TextBox 6">
            <a:extLst>
              <a:ext uri="{FF2B5EF4-FFF2-40B4-BE49-F238E27FC236}">
                <a16:creationId xmlns:a16="http://schemas.microsoft.com/office/drawing/2014/main" id="{24B76E82-0130-494F-9630-5CD50686EE7A}"/>
              </a:ext>
            </a:extLst>
          </p:cNvPr>
          <p:cNvSpPr txBox="1"/>
          <p:nvPr/>
        </p:nvSpPr>
        <p:spPr>
          <a:xfrm>
            <a:off x="223070" y="5762341"/>
            <a:ext cx="4829175" cy="307777"/>
          </a:xfrm>
          <a:prstGeom prst="rect">
            <a:avLst/>
          </a:prstGeom>
          <a:noFill/>
        </p:spPr>
        <p:txBody>
          <a:bodyPr wrap="square">
            <a:spAutoFit/>
          </a:bodyPr>
          <a:lstStyle/>
          <a:p>
            <a:r>
              <a:rPr lang="en-US" sz="1400" b="1" dirty="0">
                <a:hlinkClick r:id="rId3"/>
              </a:rPr>
              <a:t>https://mzdevinc.com/oscar-performance-assessment-tool/</a:t>
            </a:r>
            <a:endParaRPr lang="en-US" sz="1400" b="1"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602A-C611-4E75-8CB6-9D5246235AB9}"/>
              </a:ext>
            </a:extLst>
          </p:cNvPr>
          <p:cNvSpPr>
            <a:spLocks noGrp="1"/>
          </p:cNvSpPr>
          <p:nvPr>
            <p:ph type="title"/>
          </p:nvPr>
        </p:nvSpPr>
        <p:spPr>
          <a:xfrm>
            <a:off x="245193" y="254514"/>
            <a:ext cx="8769598" cy="756418"/>
          </a:xfrm>
        </p:spPr>
        <p:txBody>
          <a:bodyPr anchor="ctr">
            <a:normAutofit/>
          </a:bodyPr>
          <a:lstStyle/>
          <a:p>
            <a:r>
              <a:rPr lang="en-US" sz="3600" dirty="0">
                <a:latin typeface="+mn-lt"/>
              </a:rPr>
              <a:t>Colorado Assessment Literacy Program</a:t>
            </a:r>
          </a:p>
        </p:txBody>
      </p:sp>
      <p:sp>
        <p:nvSpPr>
          <p:cNvPr id="4" name="Slide Number Placeholder 3">
            <a:extLst>
              <a:ext uri="{FF2B5EF4-FFF2-40B4-BE49-F238E27FC236}">
                <a16:creationId xmlns:a16="http://schemas.microsoft.com/office/drawing/2014/main" id="{6347ED82-ECA0-47E9-A969-27A85729DFA1}"/>
              </a:ext>
            </a:extLst>
          </p:cNvPr>
          <p:cNvSpPr>
            <a:spLocks noGrp="1"/>
          </p:cNvSpPr>
          <p:nvPr>
            <p:ph type="sldNum" sz="quarter" idx="12"/>
          </p:nvPr>
        </p:nvSpPr>
        <p:spPr>
          <a:xfrm>
            <a:off x="223071" y="6463113"/>
            <a:ext cx="2057400" cy="365125"/>
          </a:xfrm>
        </p:spPr>
        <p:txBody>
          <a:bodyPr/>
          <a:lstStyle/>
          <a:p>
            <a:pPr marL="0" lvl="0" indent="0" algn="l" rtl="0">
              <a:spcBef>
                <a:spcPts val="0"/>
              </a:spcBef>
              <a:spcAft>
                <a:spcPts val="0"/>
              </a:spcAft>
              <a:buNone/>
            </a:pPr>
            <a:fld id="{00000000-1234-1234-1234-123412341234}" type="slidenum">
              <a:rPr lang="en-US" smtClean="0"/>
              <a:t>74</a:t>
            </a:fld>
            <a:endParaRPr lang="en-US"/>
          </a:p>
        </p:txBody>
      </p:sp>
      <p:sp>
        <p:nvSpPr>
          <p:cNvPr id="7" name="TextBox 6">
            <a:extLst>
              <a:ext uri="{FF2B5EF4-FFF2-40B4-BE49-F238E27FC236}">
                <a16:creationId xmlns:a16="http://schemas.microsoft.com/office/drawing/2014/main" id="{01DC01A1-4B5E-4E7C-9FE9-787187B52963}"/>
              </a:ext>
            </a:extLst>
          </p:cNvPr>
          <p:cNvSpPr txBox="1"/>
          <p:nvPr/>
        </p:nvSpPr>
        <p:spPr>
          <a:xfrm>
            <a:off x="628649" y="6166564"/>
            <a:ext cx="6891087" cy="369332"/>
          </a:xfrm>
          <a:prstGeom prst="rect">
            <a:avLst/>
          </a:prstGeom>
          <a:noFill/>
        </p:spPr>
        <p:txBody>
          <a:bodyPr wrap="square">
            <a:spAutoFit/>
          </a:bodyPr>
          <a:lstStyle/>
          <a:p>
            <a:r>
              <a:rPr lang="en-US" dirty="0">
                <a:hlinkClick r:id="rId3"/>
              </a:rPr>
              <a:t>https://www.cde.state.co.us/assessment/coassessmentlitprog</a:t>
            </a:r>
            <a:endParaRPr lang="en-US" dirty="0"/>
          </a:p>
        </p:txBody>
      </p:sp>
      <p:graphicFrame>
        <p:nvGraphicFramePr>
          <p:cNvPr id="6" name="Content Placeholder 3">
            <a:extLst>
              <a:ext uri="{FF2B5EF4-FFF2-40B4-BE49-F238E27FC236}">
                <a16:creationId xmlns:a16="http://schemas.microsoft.com/office/drawing/2014/main" id="{B948A90A-C4B5-45D8-9F20-825FABB9671C}"/>
              </a:ext>
            </a:extLst>
          </p:cNvPr>
          <p:cNvGraphicFramePr>
            <a:graphicFrameLocks/>
          </p:cNvGraphicFramePr>
          <p:nvPr/>
        </p:nvGraphicFramePr>
        <p:xfrm>
          <a:off x="494270" y="1379839"/>
          <a:ext cx="8258550" cy="47738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422863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Communication</a:t>
            </a:r>
          </a:p>
        </p:txBody>
      </p:sp>
      <p:sp>
        <p:nvSpPr>
          <p:cNvPr id="3" name="Slide Number Placeholder 2"/>
          <p:cNvSpPr>
            <a:spLocks noGrp="1"/>
          </p:cNvSpPr>
          <p:nvPr>
            <p:ph type="sldNum" sz="quarter" idx="12"/>
          </p:nvPr>
        </p:nvSpPr>
        <p:spPr/>
        <p:txBody>
          <a:bodyPr/>
          <a:lstStyle/>
          <a:p>
            <a:fld id="{67726FA2-3EC9-4717-AD62-D8C823692DD3}" type="slidenum">
              <a:rPr lang="en-US" smtClean="0"/>
              <a:pPr/>
              <a:t>75</a:t>
            </a:fld>
            <a:endParaRPr lang="en-US" dirty="0"/>
          </a:p>
        </p:txBody>
      </p:sp>
    </p:spTree>
    <p:extLst>
      <p:ext uri="{BB962C8B-B14F-4D97-AF65-F5344CB8AC3E}">
        <p14:creationId xmlns:p14="http://schemas.microsoft.com/office/powerpoint/2010/main" val="35023379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8503869" cy="756418"/>
          </a:xfrm>
        </p:spPr>
        <p:txBody>
          <a:bodyPr anchor="ctr">
            <a:noAutofit/>
          </a:bodyPr>
          <a:lstStyle/>
          <a:p>
            <a:r>
              <a:rPr lang="en-US" sz="3600" dirty="0">
                <a:latin typeface="+mn-lt"/>
              </a:rPr>
              <a:t>District Assessment Coordinator (DAC)</a:t>
            </a:r>
          </a:p>
        </p:txBody>
      </p:sp>
      <p:sp>
        <p:nvSpPr>
          <p:cNvPr id="2" name="Content Placeholder 1"/>
          <p:cNvSpPr>
            <a:spLocks noGrp="1"/>
          </p:cNvSpPr>
          <p:nvPr>
            <p:ph idx="1"/>
          </p:nvPr>
        </p:nvSpPr>
        <p:spPr>
          <a:xfrm>
            <a:off x="274320" y="1342768"/>
            <a:ext cx="8474742" cy="5515232"/>
          </a:xfrm>
        </p:spPr>
        <p:txBody>
          <a:bodyPr>
            <a:noAutofit/>
          </a:bodyPr>
          <a:lstStyle/>
          <a:p>
            <a:r>
              <a:rPr lang="en-US" b="1" dirty="0">
                <a:solidFill>
                  <a:srgbClr val="040404"/>
                </a:solidFill>
              </a:rPr>
              <a:t>District Assessment Coordinator </a:t>
            </a:r>
            <a:r>
              <a:rPr lang="en-US" sz="1800" dirty="0">
                <a:solidFill>
                  <a:srgbClr val="040404"/>
                </a:solidFill>
                <a:hlinkClick r:id="rId3"/>
              </a:rPr>
              <a:t>http://www.cde.state.co.us/assessment/DAC</a:t>
            </a:r>
            <a:r>
              <a:rPr lang="en-US" sz="1800" dirty="0">
                <a:solidFill>
                  <a:srgbClr val="040404"/>
                </a:solidFill>
              </a:rPr>
              <a:t> </a:t>
            </a:r>
          </a:p>
          <a:p>
            <a:endParaRPr lang="en-US" sz="500" dirty="0">
              <a:solidFill>
                <a:srgbClr val="040404"/>
              </a:solidFill>
            </a:endParaRPr>
          </a:p>
          <a:p>
            <a:pPr lvl="1">
              <a:spcAft>
                <a:spcPts val="600"/>
              </a:spcAft>
            </a:pPr>
            <a:r>
              <a:rPr lang="en-US" dirty="0"/>
              <a:t>Serves as point person for CDE Assessment Division communication </a:t>
            </a:r>
          </a:p>
          <a:p>
            <a:pPr lvl="2">
              <a:spcAft>
                <a:spcPts val="600"/>
              </a:spcAft>
            </a:pPr>
            <a:r>
              <a:rPr lang="en-US" dirty="0"/>
              <a:t>Communicates information to School Assessment Coordinators</a:t>
            </a:r>
          </a:p>
          <a:p>
            <a:pPr lvl="1">
              <a:spcAft>
                <a:spcPts val="600"/>
              </a:spcAft>
            </a:pPr>
            <a:r>
              <a:rPr lang="en-US" dirty="0"/>
              <a:t>Attends all required trainings</a:t>
            </a:r>
          </a:p>
          <a:p>
            <a:pPr lvl="2">
              <a:spcAft>
                <a:spcPts val="600"/>
              </a:spcAft>
            </a:pPr>
            <a:r>
              <a:rPr lang="en-US" dirty="0"/>
              <a:t>Trains district and school level staff involved in assessment administration and materials handling</a:t>
            </a:r>
            <a:endParaRPr lang="en-US" sz="800" dirty="0"/>
          </a:p>
          <a:p>
            <a:pPr lvl="1">
              <a:spcAft>
                <a:spcPts val="600"/>
              </a:spcAft>
            </a:pPr>
            <a:r>
              <a:rPr lang="en-US" dirty="0"/>
              <a:t>Submits Unique Accommodations Requests (UARs)</a:t>
            </a:r>
          </a:p>
          <a:p>
            <a:pPr lvl="1">
              <a:spcAft>
                <a:spcPts val="600"/>
              </a:spcAft>
            </a:pPr>
            <a:r>
              <a:rPr lang="en-US" dirty="0"/>
              <a:t>Notifies CDE of the district’s decision to participate in:</a:t>
            </a:r>
          </a:p>
          <a:p>
            <a:pPr lvl="2">
              <a:spcAft>
                <a:spcPts val="600"/>
              </a:spcAft>
            </a:pPr>
            <a:r>
              <a:rPr lang="en-US" dirty="0"/>
              <a:t>Early CMAS test window for high school science</a:t>
            </a:r>
          </a:p>
          <a:p>
            <a:pPr lvl="2">
              <a:spcAft>
                <a:spcPts val="600"/>
              </a:spcAft>
            </a:pPr>
            <a:r>
              <a:rPr lang="en-US" dirty="0"/>
              <a:t>Extended CMAS test window for online ELA and math to address device capacity concerns</a:t>
            </a:r>
          </a:p>
          <a:p>
            <a:pPr lvl="2">
              <a:spcAft>
                <a:spcPts val="600"/>
              </a:spcAft>
            </a:pPr>
            <a:r>
              <a:rPr lang="en-US" dirty="0"/>
              <a:t>District/school level online or paper administration mode</a:t>
            </a:r>
          </a:p>
          <a:p>
            <a:pPr marL="457200" lvl="1" indent="0">
              <a:buNone/>
            </a:pPr>
            <a:endParaRPr lang="en-US" sz="1800" dirty="0">
              <a:solidFill>
                <a:srgbClr val="FF0000"/>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76</a:t>
            </a:fld>
            <a:endParaRPr lang="en-US" dirty="0"/>
          </a:p>
        </p:txBody>
      </p:sp>
    </p:spTree>
    <p:extLst>
      <p:ext uri="{BB962C8B-B14F-4D97-AF65-F5344CB8AC3E}">
        <p14:creationId xmlns:p14="http://schemas.microsoft.com/office/powerpoint/2010/main" val="26369676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1334531"/>
            <a:ext cx="8526780" cy="5491220"/>
          </a:xfrm>
        </p:spPr>
        <p:txBody>
          <a:bodyPr>
            <a:normAutofit/>
          </a:bodyPr>
          <a:lstStyle/>
          <a:p>
            <a:pPr>
              <a:spcBef>
                <a:spcPts val="0"/>
              </a:spcBef>
            </a:pPr>
            <a:r>
              <a:rPr lang="en-US" sz="2600" b="1" dirty="0">
                <a:solidFill>
                  <a:srgbClr val="040404"/>
                </a:solidFill>
              </a:rPr>
              <a:t>District Assessment Coordinator (continued)</a:t>
            </a:r>
          </a:p>
          <a:p>
            <a:pPr>
              <a:spcBef>
                <a:spcPts val="0"/>
              </a:spcBef>
            </a:pPr>
            <a:endParaRPr lang="en-US" sz="900" b="1" dirty="0">
              <a:solidFill>
                <a:srgbClr val="040404"/>
              </a:solidFill>
            </a:endParaRPr>
          </a:p>
          <a:p>
            <a:pPr lvl="1">
              <a:spcBef>
                <a:spcPts val="0"/>
              </a:spcBef>
            </a:pPr>
            <a:r>
              <a:rPr lang="en-US" dirty="0"/>
              <a:t>Interacts with assessment vendor systems</a:t>
            </a:r>
          </a:p>
          <a:p>
            <a:pPr marL="457200" lvl="1" indent="0">
              <a:spcBef>
                <a:spcPts val="0"/>
              </a:spcBef>
              <a:buNone/>
            </a:pPr>
            <a:endParaRPr lang="en-US" sz="900" dirty="0"/>
          </a:p>
          <a:p>
            <a:pPr lvl="2">
              <a:spcBef>
                <a:spcPts val="0"/>
              </a:spcBef>
            </a:pPr>
            <a:r>
              <a:rPr lang="en-US" sz="1900" dirty="0"/>
              <a:t>Manages student test registration and material ordering </a:t>
            </a:r>
          </a:p>
          <a:p>
            <a:pPr lvl="2">
              <a:spcBef>
                <a:spcPts val="0"/>
              </a:spcBef>
            </a:pPr>
            <a:r>
              <a:rPr lang="en-US" sz="1900" dirty="0"/>
              <a:t>Assigns user roles</a:t>
            </a:r>
          </a:p>
          <a:p>
            <a:pPr lvl="2">
              <a:spcBef>
                <a:spcPts val="0"/>
              </a:spcBef>
            </a:pPr>
            <a:r>
              <a:rPr lang="en-US" sz="1900" dirty="0"/>
              <a:t>Manages and monitors administration</a:t>
            </a:r>
          </a:p>
          <a:p>
            <a:pPr lvl="2">
              <a:spcBef>
                <a:spcPts val="0"/>
              </a:spcBef>
            </a:pPr>
            <a:r>
              <a:rPr lang="en-US" sz="1900" b="1" dirty="0"/>
              <a:t>Has access to demographic and reporting files and reports*</a:t>
            </a:r>
          </a:p>
          <a:p>
            <a:pPr marL="457200" lvl="1" indent="0">
              <a:spcBef>
                <a:spcPts val="0"/>
              </a:spcBef>
              <a:buNone/>
            </a:pPr>
            <a:endParaRPr lang="en-US" sz="900" dirty="0"/>
          </a:p>
          <a:p>
            <a:pPr lvl="1">
              <a:spcBef>
                <a:spcPts val="0"/>
              </a:spcBef>
            </a:pPr>
            <a:r>
              <a:rPr lang="en-US" dirty="0"/>
              <a:t>Reports, investigates and contains administration and security issues/concerns (</a:t>
            </a:r>
            <a:r>
              <a:rPr lang="en-US" dirty="0" err="1"/>
              <a:t>misadministrations</a:t>
            </a:r>
            <a:r>
              <a:rPr lang="en-US" dirty="0"/>
              <a:t> and breaches)</a:t>
            </a:r>
          </a:p>
          <a:p>
            <a:pPr lvl="1">
              <a:spcBef>
                <a:spcPts val="0"/>
              </a:spcBef>
            </a:pPr>
            <a:endParaRPr lang="en-US" sz="900" dirty="0"/>
          </a:p>
          <a:p>
            <a:pPr lvl="1">
              <a:spcBef>
                <a:spcPts val="0"/>
              </a:spcBef>
            </a:pPr>
            <a:r>
              <a:rPr lang="en-US" dirty="0"/>
              <a:t>Works with Data Respondents on final student demographics, especially invalidation/reason not tested codes</a:t>
            </a:r>
          </a:p>
          <a:p>
            <a:pPr lvl="1">
              <a:spcBef>
                <a:spcPts val="0"/>
              </a:spcBef>
            </a:pPr>
            <a:endParaRPr lang="en-US" sz="900" dirty="0"/>
          </a:p>
          <a:p>
            <a:pPr lvl="1">
              <a:spcBef>
                <a:spcPts val="0"/>
              </a:spcBef>
            </a:pPr>
            <a:r>
              <a:rPr lang="en-US" b="1" dirty="0"/>
              <a:t>Shares report and score interpretation </a:t>
            </a:r>
            <a:r>
              <a:rPr lang="en-US" sz="2100" b="1" dirty="0"/>
              <a:t>information throughout district</a:t>
            </a:r>
          </a:p>
          <a:p>
            <a:pPr lvl="1">
              <a:spcBef>
                <a:spcPts val="0"/>
              </a:spcBef>
            </a:pPr>
            <a:endParaRPr lang="en-US" sz="900" dirty="0"/>
          </a:p>
          <a:p>
            <a:pPr lvl="1">
              <a:spcBef>
                <a:spcPts val="0"/>
              </a:spcBef>
            </a:pPr>
            <a:r>
              <a:rPr lang="en-US" sz="2100" dirty="0"/>
              <a:t>Works with District Technology Coordinator</a:t>
            </a:r>
          </a:p>
          <a:p>
            <a:pPr marL="457200" lvl="1" indent="0">
              <a:spcBef>
                <a:spcPts val="0"/>
              </a:spcBef>
              <a:buNone/>
            </a:pPr>
            <a:endParaRPr lang="en-US" sz="900" dirty="0">
              <a:solidFill>
                <a:srgbClr val="FF0000"/>
              </a:solidFill>
            </a:endParaRPr>
          </a:p>
          <a:p>
            <a:pPr marL="0" indent="0">
              <a:spcBef>
                <a:spcPts val="0"/>
              </a:spcBef>
              <a:buNone/>
            </a:pPr>
            <a:r>
              <a:rPr lang="en-US" sz="2000" dirty="0">
                <a:solidFill>
                  <a:srgbClr val="040404"/>
                </a:solidFill>
              </a:rPr>
              <a:t>*DACs have access to sensitive personally identifiable information through vendor management and administration systems. At the DAC’s discretion, others given sensitive data permissions also have access.</a:t>
            </a:r>
          </a:p>
          <a:p>
            <a:endParaRPr lang="en-US" dirty="0"/>
          </a:p>
        </p:txBody>
      </p:sp>
      <p:sp>
        <p:nvSpPr>
          <p:cNvPr id="2" name="Slide Number Placeholder 1"/>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77</a:t>
            </a:fld>
            <a:endParaRPr lang="en-US" dirty="0"/>
          </a:p>
        </p:txBody>
      </p:sp>
      <p:sp>
        <p:nvSpPr>
          <p:cNvPr id="4" name="Title 2"/>
          <p:cNvSpPr txBox="1">
            <a:spLocks/>
          </p:cNvSpPr>
          <p:nvPr/>
        </p:nvSpPr>
        <p:spPr>
          <a:xfrm>
            <a:off x="274320" y="274320"/>
            <a:ext cx="7886700" cy="71014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2400" kern="1200">
                <a:solidFill>
                  <a:srgbClr val="000000"/>
                </a:solidFill>
                <a:latin typeface="Museo Slab 500" panose="02000000000000000000" pitchFamily="50" charset="0"/>
                <a:ea typeface="+mj-ea"/>
                <a:cs typeface="+mj-cs"/>
              </a:defRPr>
            </a:lvl1pPr>
          </a:lstStyle>
          <a:p>
            <a:r>
              <a:rPr lang="en-US" sz="3600" dirty="0">
                <a:solidFill>
                  <a:schemeClr val="bg1"/>
                </a:solidFill>
                <a:latin typeface="+mn-lt"/>
              </a:rPr>
              <a:t>District Assessment Coordinator (DAC)</a:t>
            </a:r>
          </a:p>
        </p:txBody>
      </p:sp>
    </p:spTree>
    <p:extLst>
      <p:ext uri="{BB962C8B-B14F-4D97-AF65-F5344CB8AC3E}">
        <p14:creationId xmlns:p14="http://schemas.microsoft.com/office/powerpoint/2010/main" val="27934707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024867" cy="756418"/>
          </a:xfrm>
        </p:spPr>
        <p:txBody>
          <a:bodyPr anchor="ctr">
            <a:noAutofit/>
          </a:bodyPr>
          <a:lstStyle/>
          <a:p>
            <a:r>
              <a:rPr lang="en-US" sz="3600" dirty="0">
                <a:latin typeface="+mn-lt"/>
              </a:rPr>
              <a:t>District Technology Coordinator (DTC)</a:t>
            </a:r>
          </a:p>
        </p:txBody>
      </p:sp>
      <p:sp>
        <p:nvSpPr>
          <p:cNvPr id="3" name="Content Placeholder 2"/>
          <p:cNvSpPr>
            <a:spLocks noGrp="1"/>
          </p:cNvSpPr>
          <p:nvPr>
            <p:ph idx="1"/>
          </p:nvPr>
        </p:nvSpPr>
        <p:spPr>
          <a:xfrm>
            <a:off x="274320" y="1309816"/>
            <a:ext cx="8241030" cy="5253354"/>
          </a:xfrm>
        </p:spPr>
        <p:txBody>
          <a:bodyPr>
            <a:normAutofit/>
          </a:bodyPr>
          <a:lstStyle/>
          <a:p>
            <a:r>
              <a:rPr lang="en-US" dirty="0">
                <a:solidFill>
                  <a:schemeClr val="tx1"/>
                </a:solidFill>
              </a:rPr>
              <a:t>DTC responsibilities and privileges</a:t>
            </a:r>
          </a:p>
          <a:p>
            <a:pPr marL="1028700" lvl="1" indent="-342900"/>
            <a:r>
              <a:rPr lang="en-US" dirty="0">
                <a:solidFill>
                  <a:schemeClr val="tx1"/>
                </a:solidFill>
              </a:rPr>
              <a:t>Primary technology contact for the district who w</a:t>
            </a:r>
            <a:r>
              <a:rPr lang="en-US" dirty="0"/>
              <a:t>orks with </a:t>
            </a:r>
            <a:r>
              <a:rPr lang="en-US" dirty="0">
                <a:solidFill>
                  <a:schemeClr val="tx1"/>
                </a:solidFill>
              </a:rPr>
              <a:t>CDE Assessment Division regarding online administration of state assessments</a:t>
            </a:r>
          </a:p>
          <a:p>
            <a:pPr marL="1485900" lvl="2" indent="-342900"/>
            <a:r>
              <a:rPr lang="en-US" dirty="0">
                <a:solidFill>
                  <a:schemeClr val="tx1"/>
                </a:solidFill>
              </a:rPr>
              <a:t>Receive critical, in-depth testing vendor communications directly from CDE during administrations</a:t>
            </a:r>
          </a:p>
          <a:p>
            <a:pPr marL="1485900" lvl="2" indent="-342900"/>
            <a:r>
              <a:rPr lang="en-US" dirty="0">
                <a:solidFill>
                  <a:schemeClr val="tx1"/>
                </a:solidFill>
              </a:rPr>
              <a:t>Communicate pertinent technology information to district stakeholders concerning the online administration of state assessments</a:t>
            </a:r>
          </a:p>
          <a:p>
            <a:pPr marL="1028700" lvl="1" indent="-342900"/>
            <a:r>
              <a:rPr lang="en-US" dirty="0">
                <a:solidFill>
                  <a:schemeClr val="tx1"/>
                </a:solidFill>
              </a:rPr>
              <a:t>DTC support for CMAS math, ELA, </a:t>
            </a:r>
            <a:r>
              <a:rPr lang="en-US" dirty="0"/>
              <a:t>and science </a:t>
            </a:r>
            <a:r>
              <a:rPr lang="en-US" sz="1900" dirty="0">
                <a:solidFill>
                  <a:schemeClr val="tx1"/>
                </a:solidFill>
              </a:rPr>
              <a:t>DTCs are escalated to Pearson’s Level 2 Technical Support when contacting the help desk with questions regarding the online assessment system</a:t>
            </a:r>
          </a:p>
          <a:p>
            <a:pPr marL="1485900" lvl="2" indent="-342900"/>
            <a:r>
              <a:rPr lang="en-US" sz="1900" b="1" dirty="0">
                <a:solidFill>
                  <a:schemeClr val="tx1"/>
                </a:solidFill>
              </a:rPr>
              <a:t>Note: </a:t>
            </a:r>
            <a:r>
              <a:rPr lang="en-US" sz="1900" dirty="0">
                <a:solidFill>
                  <a:schemeClr val="tx1"/>
                </a:solidFill>
              </a:rPr>
              <a:t>Only the one officially identified DTC for each district is escalated</a:t>
            </a:r>
          </a:p>
          <a:p>
            <a:pPr marL="1028700" lvl="1" indent="-342900"/>
            <a:r>
              <a:rPr lang="en-US" dirty="0">
                <a:solidFill>
                  <a:schemeClr val="tx1"/>
                </a:solidFill>
              </a:rPr>
              <a:t>Request support directly from Collin Bonner in the CDE Assessment Division</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78</a:t>
            </a:fld>
            <a:endParaRPr lang="en-US" dirty="0"/>
          </a:p>
        </p:txBody>
      </p:sp>
    </p:spTree>
    <p:extLst>
      <p:ext uri="{BB962C8B-B14F-4D97-AF65-F5344CB8AC3E}">
        <p14:creationId xmlns:p14="http://schemas.microsoft.com/office/powerpoint/2010/main" val="11823904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Autofit/>
          </a:bodyPr>
          <a:lstStyle/>
          <a:p>
            <a:r>
              <a:rPr lang="en-US" sz="3600" dirty="0">
                <a:latin typeface="+mn-lt"/>
              </a:rPr>
              <a:t>District Technology Coordinator (DTC)</a:t>
            </a:r>
          </a:p>
        </p:txBody>
      </p:sp>
      <p:sp>
        <p:nvSpPr>
          <p:cNvPr id="3" name="Content Placeholder 2"/>
          <p:cNvSpPr>
            <a:spLocks noGrp="1"/>
          </p:cNvSpPr>
          <p:nvPr>
            <p:ph idx="1"/>
          </p:nvPr>
        </p:nvSpPr>
        <p:spPr>
          <a:xfrm>
            <a:off x="274320" y="1359243"/>
            <a:ext cx="8241030" cy="4744471"/>
          </a:xfrm>
        </p:spPr>
        <p:txBody>
          <a:bodyPr>
            <a:normAutofit/>
          </a:bodyPr>
          <a:lstStyle/>
          <a:p>
            <a:r>
              <a:rPr lang="en-US" sz="2000" dirty="0">
                <a:solidFill>
                  <a:schemeClr val="tx1"/>
                </a:solidFill>
              </a:rPr>
              <a:t>Check the CDE website to determine the appropriate person is listed as DTC</a:t>
            </a:r>
          </a:p>
          <a:p>
            <a:pPr marL="1028700" lvl="1" indent="-342900"/>
            <a:r>
              <a:rPr lang="en-US" dirty="0">
                <a:solidFill>
                  <a:schemeClr val="tx1"/>
                </a:solidFill>
                <a:hlinkClick r:id="rId2"/>
              </a:rPr>
              <a:t>http://www.cde.state.co.us/assessment/DTC</a:t>
            </a:r>
            <a:r>
              <a:rPr lang="en-US" dirty="0">
                <a:solidFill>
                  <a:schemeClr val="tx1"/>
                </a:solidFill>
              </a:rPr>
              <a:t>  </a:t>
            </a:r>
          </a:p>
          <a:p>
            <a:pPr marL="342900" indent="-342900">
              <a:buFont typeface="Arial" panose="020B0604020202020204" pitchFamily="34" charset="0"/>
              <a:buChar char="•"/>
            </a:pPr>
            <a:endParaRPr lang="en-US" sz="800" dirty="0">
              <a:solidFill>
                <a:schemeClr val="tx1"/>
              </a:solidFill>
            </a:endParaRPr>
          </a:p>
          <a:p>
            <a:r>
              <a:rPr lang="en-US" sz="2000" dirty="0">
                <a:solidFill>
                  <a:schemeClr val="tx1"/>
                </a:solidFill>
              </a:rPr>
              <a:t>It is important to identify a DTC for the district –</a:t>
            </a:r>
            <a:r>
              <a:rPr lang="en-US" sz="2000" dirty="0"/>
              <a:t> </a:t>
            </a:r>
            <a:r>
              <a:rPr lang="en-US" sz="2000" dirty="0">
                <a:solidFill>
                  <a:schemeClr val="tx1"/>
                </a:solidFill>
              </a:rPr>
              <a:t>make sure this position is updated if there is a change</a:t>
            </a:r>
          </a:p>
          <a:p>
            <a:pPr marL="1028700" lvl="1" indent="-342900"/>
            <a:r>
              <a:rPr lang="en-US" dirty="0">
                <a:solidFill>
                  <a:schemeClr val="tx1"/>
                </a:solidFill>
              </a:rPr>
              <a:t>Superintendent-appointed</a:t>
            </a:r>
          </a:p>
          <a:p>
            <a:pPr marL="342900" indent="-342900">
              <a:buFont typeface="Arial" panose="020B0604020202020204" pitchFamily="34" charset="0"/>
              <a:buChar char="•"/>
            </a:pPr>
            <a:endParaRPr lang="en-US" sz="800" dirty="0">
              <a:solidFill>
                <a:schemeClr val="tx1"/>
              </a:solidFill>
            </a:endParaRPr>
          </a:p>
          <a:p>
            <a:r>
              <a:rPr lang="en-US" sz="2000" dirty="0">
                <a:solidFill>
                  <a:schemeClr val="tx1"/>
                </a:solidFill>
              </a:rPr>
              <a:t>DTC receives emails from CDE with information about training and technology updates throughout the year</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79</a:t>
            </a:fld>
            <a:endParaRPr lang="en-US" dirty="0"/>
          </a:p>
        </p:txBody>
      </p:sp>
    </p:spTree>
    <p:extLst>
      <p:ext uri="{BB962C8B-B14F-4D97-AF65-F5344CB8AC3E}">
        <p14:creationId xmlns:p14="http://schemas.microsoft.com/office/powerpoint/2010/main" val="181924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21563"/>
            <a:ext cx="8898807" cy="756418"/>
          </a:xfrm>
        </p:spPr>
        <p:txBody>
          <a:bodyPr anchor="ctr">
            <a:noAutofit/>
          </a:bodyPr>
          <a:lstStyle/>
          <a:p>
            <a:r>
              <a:rPr lang="en-US" sz="3600" dirty="0">
                <a:latin typeface="+mn-lt"/>
              </a:rPr>
              <a:t>2021-22 State Assessments: Grades 9-11</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73856590"/>
              </p:ext>
            </p:extLst>
          </p:nvPr>
        </p:nvGraphicFramePr>
        <p:xfrm>
          <a:off x="1382339" y="1967269"/>
          <a:ext cx="5981699" cy="2286000"/>
        </p:xfrm>
        <a:graphic>
          <a:graphicData uri="http://schemas.openxmlformats.org/drawingml/2006/table">
            <a:tbl>
              <a:tblPr firstRow="1" bandRow="1">
                <a:tableStyleId>{5C22544A-7EE6-4342-B048-85BDC9FD1C3A}</a:tableStyleId>
              </a:tblPr>
              <a:tblGrid>
                <a:gridCol w="838199">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tblGrid>
              <a:tr h="655065">
                <a:tc>
                  <a:txBody>
                    <a:bodyPr/>
                    <a:lstStyle/>
                    <a:p>
                      <a:pPr algn="ctr"/>
                      <a:r>
                        <a:rPr lang="en-US" dirty="0"/>
                        <a:t>Grade</a:t>
                      </a:r>
                    </a:p>
                  </a:txBody>
                  <a:tcPr anchor="ctr"/>
                </a:tc>
                <a:tc>
                  <a:txBody>
                    <a:bodyPr/>
                    <a:lstStyle/>
                    <a:p>
                      <a:pPr algn="ctr"/>
                      <a:r>
                        <a:rPr lang="en-US" dirty="0"/>
                        <a:t>CO PSAT *</a:t>
                      </a:r>
                      <a:endParaRPr lang="en-US" baseline="30000" dirty="0"/>
                    </a:p>
                  </a:txBody>
                  <a:tcPr anchor="ctr"/>
                </a:tc>
                <a:tc>
                  <a:txBody>
                    <a:bodyPr/>
                    <a:lstStyle/>
                    <a:p>
                      <a:pPr algn="ctr"/>
                      <a:r>
                        <a:rPr lang="en-US" dirty="0"/>
                        <a:t>CO SAT*</a:t>
                      </a:r>
                      <a:endParaRPr lang="en-US" baseline="30000" dirty="0"/>
                    </a:p>
                  </a:txBody>
                  <a:tcPr anchor="ctr"/>
                </a:tc>
                <a:tc>
                  <a:txBody>
                    <a:bodyPr/>
                    <a:lstStyle/>
                    <a:p>
                      <a:pPr algn="ctr"/>
                      <a:r>
                        <a:rPr lang="en-US" dirty="0"/>
                        <a:t>Science*</a:t>
                      </a:r>
                    </a:p>
                  </a:txBody>
                  <a:tcPr anchor="ctr"/>
                </a:tc>
                <a:extLst>
                  <a:ext uri="{0D108BD9-81ED-4DB2-BD59-A6C34878D82A}">
                    <a16:rowId xmlns:a16="http://schemas.microsoft.com/office/drawing/2014/main" val="10000"/>
                  </a:ext>
                </a:extLst>
              </a:tr>
              <a:tr h="487935">
                <a:tc>
                  <a:txBody>
                    <a:bodyPr/>
                    <a:lstStyle/>
                    <a:p>
                      <a:pPr algn="ctr"/>
                      <a:r>
                        <a:rPr lang="en-US" dirty="0"/>
                        <a:t>9</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1"/>
                  </a:ext>
                </a:extLst>
              </a:tr>
              <a:tr h="487935">
                <a:tc>
                  <a:txBody>
                    <a:bodyPr/>
                    <a:lstStyle/>
                    <a:p>
                      <a:pPr algn="ctr"/>
                      <a:r>
                        <a:rPr lang="en-US" dirty="0"/>
                        <a:t>10</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2"/>
                  </a:ext>
                </a:extLst>
              </a:tr>
              <a:tr h="655065">
                <a:tc>
                  <a:txBody>
                    <a:bodyPr/>
                    <a:lstStyle/>
                    <a:p>
                      <a:pPr algn="ctr"/>
                      <a:r>
                        <a:rPr lang="en-US" dirty="0"/>
                        <a:t>11</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p>
                  </a:txBody>
                  <a:tcPr anchor="ct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51214" y="2671022"/>
            <a:ext cx="323269" cy="323269"/>
          </a:xfrm>
          <a:prstGeom prst="rect">
            <a:avLst/>
          </a:prstGeom>
        </p:spPr>
      </p:pic>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51213" y="3182262"/>
            <a:ext cx="323269" cy="323269"/>
          </a:xfrm>
          <a:prstGeom prst="rect">
            <a:avLst/>
          </a:prstGeom>
        </p:spPr>
      </p:pic>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94596" y="3678575"/>
            <a:ext cx="323269" cy="323269"/>
          </a:xfrm>
          <a:prstGeom prst="rect">
            <a:avLst/>
          </a:prstGeom>
        </p:spPr>
      </p:pic>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88084" y="3678574"/>
            <a:ext cx="323269" cy="323269"/>
          </a:xfrm>
          <a:prstGeom prst="rect">
            <a:avLst/>
          </a:prstGeom>
        </p:spPr>
      </p:pic>
      <p:sp>
        <p:nvSpPr>
          <p:cNvPr id="11" name="TextBox 10"/>
          <p:cNvSpPr txBox="1"/>
          <p:nvPr/>
        </p:nvSpPr>
        <p:spPr>
          <a:xfrm>
            <a:off x="274320" y="4661857"/>
            <a:ext cx="8610600" cy="1754326"/>
          </a:xfrm>
          <a:prstGeom prst="rect">
            <a:avLst/>
          </a:prstGeom>
          <a:noFill/>
        </p:spPr>
        <p:txBody>
          <a:bodyPr wrap="square" rtlCol="0">
            <a:spAutoFit/>
          </a:bodyPr>
          <a:lstStyle/>
          <a:p>
            <a:endParaRPr lang="en-US" b="1" dirty="0">
              <a:solidFill>
                <a:schemeClr val="tx1">
                  <a:lumMod val="50000"/>
                </a:schemeClr>
              </a:solidFill>
            </a:endParaRPr>
          </a:p>
          <a:p>
            <a:r>
              <a:rPr lang="en-US" b="1" dirty="0">
                <a:solidFill>
                  <a:schemeClr val="tx1">
                    <a:lumMod val="50000"/>
                  </a:schemeClr>
                </a:solidFill>
              </a:rPr>
              <a:t>Note</a:t>
            </a:r>
            <a:r>
              <a:rPr lang="en-US" dirty="0">
                <a:solidFill>
                  <a:schemeClr val="tx1">
                    <a:lumMod val="50000"/>
                  </a:schemeClr>
                </a:solidFill>
              </a:rPr>
              <a:t>: </a:t>
            </a:r>
            <a:r>
              <a:rPr lang="en-US" dirty="0">
                <a:solidFill>
                  <a:srgbClr val="000000"/>
                </a:solidFill>
              </a:rPr>
              <a:t>The student-selected writing portion of the SAT will be administered during the school day. Details about the ordering process will be shared later this fall. </a:t>
            </a:r>
          </a:p>
          <a:p>
            <a:endParaRPr lang="en-US" dirty="0">
              <a:solidFill>
                <a:srgbClr val="000000"/>
              </a:solidFill>
            </a:endParaRPr>
          </a:p>
          <a:p>
            <a:r>
              <a:rPr lang="en-US" dirty="0">
                <a:solidFill>
                  <a:srgbClr val="000000"/>
                </a:solidFill>
              </a:rPr>
              <a:t>*CoAlt eligible students will take the corresponding CoAlt assessment at each grade level.</a:t>
            </a:r>
          </a:p>
          <a:p>
            <a:endParaRPr lang="en-US" dirty="0">
              <a:solidFill>
                <a:srgbClr val="000000"/>
              </a:solidFill>
            </a:endParaRPr>
          </a:p>
        </p:txBody>
      </p:sp>
    </p:spTree>
    <p:extLst>
      <p:ext uri="{BB962C8B-B14F-4D97-AF65-F5344CB8AC3E}">
        <p14:creationId xmlns:p14="http://schemas.microsoft.com/office/powerpoint/2010/main" val="17788064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463040"/>
            <a:ext cx="4133850" cy="4583799"/>
          </a:xfrm>
        </p:spPr>
        <p:txBody>
          <a:bodyPr>
            <a:normAutofit/>
          </a:bodyPr>
          <a:lstStyle/>
          <a:p>
            <a:pPr marL="342900" indent="-342900">
              <a:buFont typeface="Arial" panose="020B0604020202020204" pitchFamily="34" charset="0"/>
              <a:buChar char="•"/>
            </a:pPr>
            <a:r>
              <a:rPr lang="en-US" sz="2200" dirty="0">
                <a:solidFill>
                  <a:schemeClr val="tx1"/>
                </a:solidFill>
              </a:rPr>
              <a:t>PSAT and SAT Administration</a:t>
            </a:r>
          </a:p>
          <a:p>
            <a:pPr marL="800100" lvl="1" indent="-342900"/>
            <a:r>
              <a:rPr lang="en-US" sz="1900" dirty="0"/>
              <a:t>Tuesdays from 3-4 p.m.</a:t>
            </a:r>
          </a:p>
          <a:p>
            <a:pPr marL="1485900" lvl="2" indent="-342900"/>
            <a:r>
              <a:rPr lang="en-US" dirty="0"/>
              <a:t>Monthly – Beginning in December</a:t>
            </a:r>
          </a:p>
          <a:p>
            <a:pPr marL="1485900" lvl="2" indent="-342900"/>
            <a:r>
              <a:rPr lang="en-US" dirty="0"/>
              <a:t>More frequent closer to testing</a:t>
            </a:r>
          </a:p>
          <a:p>
            <a:pPr marL="571500" indent="-342900"/>
            <a:endParaRPr lang="en-US" dirty="0"/>
          </a:p>
          <a:p>
            <a:pPr marL="342900" indent="-342900"/>
            <a:r>
              <a:rPr lang="en-US" sz="2200" dirty="0"/>
              <a:t>ACCESS for ELLs Administration </a:t>
            </a:r>
          </a:p>
          <a:p>
            <a:pPr marL="800100" lvl="1" indent="-342900"/>
            <a:r>
              <a:rPr lang="en-US" sz="1900" dirty="0"/>
              <a:t>Wednesdays from 3:30-4 p.m.</a:t>
            </a:r>
          </a:p>
          <a:p>
            <a:pPr marL="800100" lvl="1" indent="-342900"/>
            <a:r>
              <a:rPr lang="en-US" sz="1900" dirty="0"/>
              <a:t>Weekly – November 10, 2021 – February 16, 2022</a:t>
            </a:r>
          </a:p>
          <a:p>
            <a:pPr marL="1257300" lvl="2" indent="-342900"/>
            <a:r>
              <a:rPr lang="en-US" dirty="0"/>
              <a:t>(Cancelled for holidays 11/24, 12/22, 12/29)</a:t>
            </a:r>
          </a:p>
          <a:p>
            <a:pPr marL="571500" indent="-342900"/>
            <a:endParaRPr lang="en-US" dirty="0"/>
          </a:p>
          <a:p>
            <a:pPr lvl="1" indent="0">
              <a:buNone/>
            </a:pPr>
            <a:endParaRPr lang="en-US" dirty="0"/>
          </a:p>
          <a:p>
            <a:pPr lvl="1" indent="0">
              <a:buNone/>
            </a:pPr>
            <a:endParaRPr lang="en-US" dirty="0"/>
          </a:p>
        </p:txBody>
      </p:sp>
      <p:sp>
        <p:nvSpPr>
          <p:cNvPr id="5" name="Content Placeholder 4">
            <a:extLst>
              <a:ext uri="{FF2B5EF4-FFF2-40B4-BE49-F238E27FC236}">
                <a16:creationId xmlns:a16="http://schemas.microsoft.com/office/drawing/2014/main" id="{CDB205FD-14C7-482C-ABC5-3DBD4B751402}"/>
              </a:ext>
            </a:extLst>
          </p:cNvPr>
          <p:cNvSpPr>
            <a:spLocks noGrp="1"/>
          </p:cNvSpPr>
          <p:nvPr>
            <p:ph sz="half" idx="2"/>
          </p:nvPr>
        </p:nvSpPr>
        <p:spPr>
          <a:xfrm>
            <a:off x="4629149" y="1463040"/>
            <a:ext cx="4333875" cy="4858247"/>
          </a:xfrm>
        </p:spPr>
        <p:txBody>
          <a:bodyPr>
            <a:normAutofit fontScale="92500" lnSpcReduction="20000"/>
          </a:bodyPr>
          <a:lstStyle/>
          <a:p>
            <a:pPr marL="342900" indent="-342900"/>
            <a:r>
              <a:rPr lang="en-US" dirty="0"/>
              <a:t>CMAS Administration </a:t>
            </a:r>
          </a:p>
          <a:p>
            <a:pPr marL="800100" lvl="1" indent="-342900"/>
            <a:r>
              <a:rPr lang="en-US" dirty="0"/>
              <a:t>Thursdays from 3-4 p.m.</a:t>
            </a:r>
          </a:p>
          <a:p>
            <a:pPr marL="1485900" lvl="2" indent="-342900"/>
            <a:r>
              <a:rPr lang="en-US" sz="1900" dirty="0"/>
              <a:t>Monthly – December </a:t>
            </a:r>
          </a:p>
          <a:p>
            <a:pPr marL="1485900" lvl="2" indent="-342900"/>
            <a:r>
              <a:rPr lang="en-US" sz="1900" dirty="0"/>
              <a:t>Bi-monthly – January and February</a:t>
            </a:r>
          </a:p>
          <a:p>
            <a:pPr marL="1485900" lvl="2" indent="-342900"/>
            <a:r>
              <a:rPr lang="en-US" sz="1900" dirty="0"/>
              <a:t>Weekly – March through May</a:t>
            </a:r>
          </a:p>
          <a:p>
            <a:pPr marL="342900" indent="-342900"/>
            <a:endParaRPr lang="en-US" dirty="0"/>
          </a:p>
          <a:p>
            <a:pPr marL="342900" indent="-342900"/>
            <a:r>
              <a:rPr lang="en-US" dirty="0"/>
              <a:t>Students with Disabilities (SWD) </a:t>
            </a:r>
          </a:p>
          <a:p>
            <a:pPr marL="800100" lvl="1" indent="-342900"/>
            <a:r>
              <a:rPr lang="en-US" dirty="0"/>
              <a:t>Support for </a:t>
            </a:r>
            <a:r>
              <a:rPr lang="en-US" dirty="0" err="1"/>
              <a:t>CoAlt</a:t>
            </a:r>
            <a:r>
              <a:rPr lang="en-US" dirty="0"/>
              <a:t> administration</a:t>
            </a:r>
          </a:p>
          <a:p>
            <a:pPr marL="800100" lvl="1" indent="-342900"/>
            <a:r>
              <a:rPr lang="en-US" dirty="0"/>
              <a:t>Support the testing of students with IEP or 504 plans</a:t>
            </a:r>
          </a:p>
          <a:p>
            <a:pPr marL="1028700" lvl="1" indent="-342900"/>
            <a:r>
              <a:rPr lang="en-US" dirty="0"/>
              <a:t>Wednesday from 3-3:30 p.m.</a:t>
            </a:r>
          </a:p>
          <a:p>
            <a:pPr marL="1485900" lvl="2" indent="-342900"/>
            <a:r>
              <a:rPr lang="en-US" sz="1900" dirty="0"/>
              <a:t>Monthly – December </a:t>
            </a:r>
          </a:p>
          <a:p>
            <a:pPr marL="1485900" lvl="2" indent="-342900"/>
            <a:r>
              <a:rPr lang="en-US" sz="1900" dirty="0"/>
              <a:t>Bi-monthly – January and February</a:t>
            </a:r>
          </a:p>
          <a:p>
            <a:pPr marL="1485900" lvl="2" indent="-342900"/>
            <a:r>
              <a:rPr lang="en-US" sz="1900" dirty="0"/>
              <a:t>Weekly – March through May</a:t>
            </a:r>
          </a:p>
          <a:p>
            <a:endParaRPr lang="en-US" dirty="0"/>
          </a:p>
        </p:txBody>
      </p:sp>
      <p:sp>
        <p:nvSpPr>
          <p:cNvPr id="2" name="Title 1"/>
          <p:cNvSpPr>
            <a:spLocks noGrp="1"/>
          </p:cNvSpPr>
          <p:nvPr>
            <p:ph type="title"/>
          </p:nvPr>
        </p:nvSpPr>
        <p:spPr>
          <a:xfrm>
            <a:off x="245193" y="254514"/>
            <a:ext cx="8717831" cy="756418"/>
          </a:xfrm>
        </p:spPr>
        <p:txBody>
          <a:bodyPr anchor="ctr">
            <a:noAutofit/>
          </a:bodyPr>
          <a:lstStyle/>
          <a:p>
            <a:r>
              <a:rPr lang="en-US" sz="3200" dirty="0">
                <a:latin typeface="+mn-lt"/>
              </a:rPr>
              <a:t>Office Hours Schedule (dates subject to change)</a:t>
            </a:r>
          </a:p>
        </p:txBody>
      </p:sp>
      <p:sp>
        <p:nvSpPr>
          <p:cNvPr id="4" name="Slide Number Placeholder 3"/>
          <p:cNvSpPr>
            <a:spLocks noGrp="1"/>
          </p:cNvSpPr>
          <p:nvPr>
            <p:ph type="sldNum" sz="quarter" idx="12"/>
          </p:nvPr>
        </p:nvSpPr>
        <p:spPr>
          <a:prstGeom prst="rect">
            <a:avLst/>
          </a:prstGeom>
        </p:spPr>
        <p:txBody>
          <a:bodyPr/>
          <a:lstStyle/>
          <a:p>
            <a:fld id="{67726FA2-3EC9-4717-AD62-D8C823692DD3}" type="slidenum">
              <a:rPr lang="en-US" smtClean="0"/>
              <a:pPr/>
              <a:t>80</a:t>
            </a:fld>
            <a:endParaRPr lang="en-US" dirty="0"/>
          </a:p>
        </p:txBody>
      </p:sp>
    </p:spTree>
    <p:extLst>
      <p:ext uri="{BB962C8B-B14F-4D97-AF65-F5344CB8AC3E}">
        <p14:creationId xmlns:p14="http://schemas.microsoft.com/office/powerpoint/2010/main" val="31632620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113880" cy="756418"/>
          </a:xfrm>
        </p:spPr>
        <p:txBody>
          <a:bodyPr anchor="ctr">
            <a:noAutofit/>
          </a:bodyPr>
          <a:lstStyle/>
          <a:p>
            <a:r>
              <a:rPr lang="en-US" sz="3600" dirty="0">
                <a:latin typeface="+mn-lt"/>
              </a:rPr>
              <a:t>Assessment Emails (*DAC*)</a:t>
            </a:r>
          </a:p>
        </p:txBody>
      </p:sp>
      <p:sp>
        <p:nvSpPr>
          <p:cNvPr id="3" name="Content Placeholder 2"/>
          <p:cNvSpPr>
            <a:spLocks noGrp="1"/>
          </p:cNvSpPr>
          <p:nvPr>
            <p:ph idx="1"/>
          </p:nvPr>
        </p:nvSpPr>
        <p:spPr>
          <a:xfrm>
            <a:off x="274320" y="1367481"/>
            <a:ext cx="8241030" cy="5101685"/>
          </a:xfrm>
        </p:spPr>
        <p:txBody>
          <a:bodyPr>
            <a:normAutofit/>
          </a:bodyPr>
          <a:lstStyle/>
          <a:p>
            <a:r>
              <a:rPr lang="en-US" dirty="0">
                <a:solidFill>
                  <a:schemeClr val="tx1"/>
                </a:solidFill>
              </a:rPr>
              <a:t>CDE sends out DAC emails</a:t>
            </a:r>
            <a:r>
              <a:rPr lang="en-US" dirty="0"/>
              <a:t> (greater frequency in the spring)</a:t>
            </a:r>
            <a:endParaRPr lang="en-US" dirty="0">
              <a:solidFill>
                <a:schemeClr val="tx1"/>
              </a:solidFill>
            </a:endParaRPr>
          </a:p>
          <a:p>
            <a:pPr marL="1028700" lvl="1" indent="-342900"/>
            <a:r>
              <a:rPr lang="en-US" dirty="0">
                <a:solidFill>
                  <a:schemeClr val="tx1"/>
                </a:solidFill>
              </a:rPr>
              <a:t>Emails include information about:</a:t>
            </a:r>
          </a:p>
          <a:p>
            <a:pPr marL="1485900" lvl="2" indent="-342900"/>
            <a:r>
              <a:rPr lang="en-US" dirty="0">
                <a:solidFill>
                  <a:schemeClr val="tx1"/>
                </a:solidFill>
              </a:rPr>
              <a:t>Important updates for the week and coming weeks by assessment program</a:t>
            </a:r>
          </a:p>
          <a:p>
            <a:pPr marL="1943100" lvl="3" indent="-342900"/>
            <a:r>
              <a:rPr lang="en-US" sz="1800" dirty="0">
                <a:solidFill>
                  <a:schemeClr val="tx1"/>
                </a:solidFill>
              </a:rPr>
              <a:t>Tasks for DACs</a:t>
            </a:r>
          </a:p>
          <a:p>
            <a:pPr marL="1943100" lvl="3" indent="-342900"/>
            <a:r>
              <a:rPr lang="en-US" sz="1800" dirty="0">
                <a:solidFill>
                  <a:schemeClr val="tx1"/>
                </a:solidFill>
              </a:rPr>
              <a:t>Results posted</a:t>
            </a:r>
          </a:p>
          <a:p>
            <a:pPr marL="1485900" lvl="2" indent="-342900"/>
            <a:r>
              <a:rPr lang="en-US" dirty="0">
                <a:solidFill>
                  <a:schemeClr val="tx1"/>
                </a:solidFill>
              </a:rPr>
              <a:t>Office hours</a:t>
            </a:r>
          </a:p>
          <a:p>
            <a:pPr marL="1943100" lvl="3" indent="-342900"/>
            <a:r>
              <a:rPr lang="en-US" sz="1800" dirty="0">
                <a:solidFill>
                  <a:schemeClr val="tx1"/>
                </a:solidFill>
              </a:rPr>
              <a:t>Topics that will be covered (if predetermined) </a:t>
            </a:r>
          </a:p>
          <a:p>
            <a:pPr marL="1943100" lvl="3" indent="-342900"/>
            <a:r>
              <a:rPr lang="en-US" sz="1800" dirty="0">
                <a:solidFill>
                  <a:schemeClr val="tx1"/>
                </a:solidFill>
              </a:rPr>
              <a:t>CMAS and SWD topics covered in the weekly bulletin will be covered during office hours if additional clarification is needed</a:t>
            </a:r>
          </a:p>
          <a:p>
            <a:pPr marL="1028700" lvl="1" indent="-342900"/>
            <a:r>
              <a:rPr lang="en-US" dirty="0">
                <a:solidFill>
                  <a:schemeClr val="tx1"/>
                </a:solidFill>
              </a:rPr>
              <a:t>If there are no new updates, an email is not sent</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81</a:t>
            </a:fld>
            <a:endParaRPr lang="en-US" dirty="0"/>
          </a:p>
        </p:txBody>
      </p:sp>
    </p:spTree>
    <p:extLst>
      <p:ext uri="{BB962C8B-B14F-4D97-AF65-F5344CB8AC3E}">
        <p14:creationId xmlns:p14="http://schemas.microsoft.com/office/powerpoint/2010/main" val="1437496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083454" cy="756418"/>
          </a:xfrm>
        </p:spPr>
        <p:txBody>
          <a:bodyPr anchor="ctr">
            <a:normAutofit/>
          </a:bodyPr>
          <a:lstStyle/>
          <a:p>
            <a:r>
              <a:rPr lang="en-US" sz="3600" dirty="0">
                <a:latin typeface="+mn-lt"/>
              </a:rPr>
              <a:t>Transmitting Secure Information</a:t>
            </a:r>
          </a:p>
        </p:txBody>
      </p:sp>
      <p:sp>
        <p:nvSpPr>
          <p:cNvPr id="3" name="Content Placeholder 2"/>
          <p:cNvSpPr>
            <a:spLocks noGrp="1"/>
          </p:cNvSpPr>
          <p:nvPr>
            <p:ph idx="1"/>
          </p:nvPr>
        </p:nvSpPr>
        <p:spPr>
          <a:xfrm>
            <a:off x="274320" y="1301578"/>
            <a:ext cx="8241030" cy="5167588"/>
          </a:xfrm>
        </p:spPr>
        <p:txBody>
          <a:bodyPr>
            <a:normAutofit/>
          </a:bodyPr>
          <a:lstStyle/>
          <a:p>
            <a:pPr marL="342900" indent="-342900">
              <a:buFont typeface="Arial" panose="020B0604020202020204" pitchFamily="34" charset="0"/>
              <a:buChar char="•"/>
            </a:pPr>
            <a:r>
              <a:rPr lang="en-US" sz="2200" dirty="0">
                <a:solidFill>
                  <a:schemeClr val="tx1"/>
                </a:solidFill>
              </a:rPr>
              <a:t>Use Syncplicity to send secure information to CDE </a:t>
            </a:r>
          </a:p>
          <a:p>
            <a:pPr marL="1028700" lvl="1" indent="-342900"/>
            <a:r>
              <a:rPr lang="en-US" dirty="0">
                <a:solidFill>
                  <a:schemeClr val="tx1"/>
                </a:solidFill>
              </a:rPr>
              <a:t>The DAC has access to the </a:t>
            </a:r>
            <a:r>
              <a:rPr lang="en-US" dirty="0" err="1">
                <a:solidFill>
                  <a:schemeClr val="tx1"/>
                </a:solidFill>
              </a:rPr>
              <a:t>CDE_Assessment</a:t>
            </a:r>
            <a:r>
              <a:rPr lang="en-US" dirty="0">
                <a:solidFill>
                  <a:schemeClr val="tx1"/>
                </a:solidFill>
              </a:rPr>
              <a:t> folder</a:t>
            </a:r>
          </a:p>
          <a:p>
            <a:pPr marL="1485900" lvl="2" indent="-342900"/>
            <a:r>
              <a:rPr lang="en-US" dirty="0"/>
              <a:t>One additional individual can be added, if requested</a:t>
            </a:r>
          </a:p>
          <a:p>
            <a:pPr marL="1485900" lvl="2" indent="-342900"/>
            <a:r>
              <a:rPr lang="en-US" dirty="0">
                <a:hlinkClick r:id="rId2"/>
              </a:rPr>
              <a:t>https://forms.gle/eTR8NeAgFXGwQtSBA</a:t>
            </a:r>
            <a:r>
              <a:rPr lang="en-US" dirty="0"/>
              <a:t> </a:t>
            </a:r>
          </a:p>
          <a:p>
            <a:pPr marL="1028700" lvl="1" indent="-342900"/>
            <a:r>
              <a:rPr lang="en-US" dirty="0">
                <a:solidFill>
                  <a:schemeClr val="tx1"/>
                </a:solidFill>
              </a:rPr>
              <a:t>During SBD, the Data Respondent has access to a separate SBD folder</a:t>
            </a:r>
          </a:p>
          <a:p>
            <a:pPr marL="342900" indent="-342900">
              <a:buFont typeface="Arial" panose="020B0604020202020204" pitchFamily="34" charset="0"/>
              <a:buChar char="•"/>
            </a:pPr>
            <a:endParaRPr lang="en-US" sz="800" dirty="0">
              <a:solidFill>
                <a:schemeClr val="tx1"/>
              </a:solidFill>
            </a:endParaRPr>
          </a:p>
          <a:p>
            <a:pPr marL="342900" indent="-342900">
              <a:buFont typeface="Arial" panose="020B0604020202020204" pitchFamily="34" charset="0"/>
              <a:buChar char="•"/>
            </a:pPr>
            <a:r>
              <a:rPr lang="en-US" sz="2200" b="1" dirty="0">
                <a:solidFill>
                  <a:schemeClr val="tx1"/>
                </a:solidFill>
              </a:rPr>
              <a:t>Reminder</a:t>
            </a:r>
            <a:r>
              <a:rPr lang="en-US" sz="2200" dirty="0">
                <a:solidFill>
                  <a:schemeClr val="tx1"/>
                </a:solidFill>
              </a:rPr>
              <a:t>: Do not send personally identifiable information (e.g., SASID, name, free and reduced lunch status, disability status, test scores, etc.) through email</a:t>
            </a:r>
          </a:p>
          <a:p>
            <a:pPr marL="1028700" lvl="1" indent="-342900"/>
            <a:r>
              <a:rPr lang="en-US" dirty="0">
                <a:solidFill>
                  <a:schemeClr val="tx1"/>
                </a:solidFill>
              </a:rPr>
              <a:t>CDE will not respond to emails containing PII</a:t>
            </a:r>
          </a:p>
          <a:p>
            <a:pPr marL="1028700" lvl="1" indent="-342900"/>
            <a:r>
              <a:rPr lang="en-US" dirty="0">
                <a:solidFill>
                  <a:schemeClr val="tx1"/>
                </a:solidFill>
              </a:rPr>
              <a:t>The email will be deleted </a:t>
            </a:r>
          </a:p>
          <a:p>
            <a:pPr marL="1028700" lvl="1" indent="-342900"/>
            <a:r>
              <a:rPr lang="en-US" dirty="0"/>
              <a:t>Remind all staff who may communicate with CDE</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82</a:t>
            </a:fld>
            <a:endParaRPr lang="en-US" dirty="0"/>
          </a:p>
        </p:txBody>
      </p:sp>
    </p:spTree>
    <p:extLst>
      <p:ext uri="{BB962C8B-B14F-4D97-AF65-F5344CB8AC3E}">
        <p14:creationId xmlns:p14="http://schemas.microsoft.com/office/powerpoint/2010/main" val="5963517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Syncplicity</a:t>
            </a:r>
          </a:p>
        </p:txBody>
      </p:sp>
      <p:sp>
        <p:nvSpPr>
          <p:cNvPr id="3" name="Content Placeholder 2"/>
          <p:cNvSpPr>
            <a:spLocks noGrp="1"/>
          </p:cNvSpPr>
          <p:nvPr>
            <p:ph idx="1"/>
          </p:nvPr>
        </p:nvSpPr>
        <p:spPr>
          <a:xfrm>
            <a:off x="274320" y="1463040"/>
            <a:ext cx="8241030" cy="5006126"/>
          </a:xfrm>
        </p:spPr>
        <p:txBody>
          <a:bodyPr>
            <a:normAutofit/>
          </a:bodyPr>
          <a:lstStyle/>
          <a:p>
            <a:r>
              <a:rPr lang="en-US" dirty="0">
                <a:solidFill>
                  <a:schemeClr val="tx1"/>
                </a:solidFill>
              </a:rPr>
              <a:t>All documents from previous years will be removed and archived externally by CDE in September.  Information about the specific deadline will be sent soon.</a:t>
            </a:r>
          </a:p>
          <a:p>
            <a:r>
              <a:rPr lang="en-US" dirty="0">
                <a:solidFill>
                  <a:schemeClr val="tx1"/>
                </a:solidFill>
              </a:rPr>
              <a:t>Locally retain copies of any needed documents</a:t>
            </a:r>
          </a:p>
          <a:p>
            <a:r>
              <a:rPr lang="en-US" dirty="0">
                <a:solidFill>
                  <a:schemeClr val="tx1"/>
                </a:solidFill>
              </a:rPr>
              <a:t>Folder structure</a:t>
            </a:r>
          </a:p>
          <a:p>
            <a:pPr marL="1028700" lvl="1" indent="-342900"/>
            <a:r>
              <a:rPr lang="en-US" dirty="0">
                <a:solidFill>
                  <a:schemeClr val="tx1"/>
                </a:solidFill>
              </a:rPr>
              <a:t>Ensure documents are placed in the correct folders</a:t>
            </a:r>
          </a:p>
          <a:p>
            <a:pPr marL="1028700" lvl="1" indent="-342900"/>
            <a:r>
              <a:rPr lang="en-US" dirty="0">
                <a:solidFill>
                  <a:schemeClr val="tx1"/>
                </a:solidFill>
              </a:rPr>
              <a:t>Provide notice of uploaded files to the appropriate contact at CDE</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83</a:t>
            </a:fld>
            <a:endParaRPr lang="en-US" dirty="0"/>
          </a:p>
        </p:txBody>
      </p:sp>
    </p:spTree>
    <p:extLst>
      <p:ext uri="{BB962C8B-B14F-4D97-AF65-F5344CB8AC3E}">
        <p14:creationId xmlns:p14="http://schemas.microsoft.com/office/powerpoint/2010/main" val="19244190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Fall Checklist (1 of 3)</a:t>
            </a:r>
          </a:p>
        </p:txBody>
      </p:sp>
      <p:sp>
        <p:nvSpPr>
          <p:cNvPr id="3" name="Content Placeholder 2"/>
          <p:cNvSpPr>
            <a:spLocks noGrp="1"/>
          </p:cNvSpPr>
          <p:nvPr>
            <p:ph idx="1"/>
          </p:nvPr>
        </p:nvSpPr>
        <p:spPr>
          <a:xfrm>
            <a:off x="274320" y="1318054"/>
            <a:ext cx="8241030" cy="5151112"/>
          </a:xfrm>
        </p:spPr>
        <p:txBody>
          <a:bodyPr>
            <a:normAutofit/>
          </a:bodyPr>
          <a:lstStyle/>
          <a:p>
            <a:pPr marL="342900" indent="-342900">
              <a:buFont typeface="Wingdings" panose="05000000000000000000" pitchFamily="2" charset="2"/>
              <a:buChar char="q"/>
            </a:pPr>
            <a:r>
              <a:rPr lang="en-US" sz="2000" dirty="0">
                <a:solidFill>
                  <a:schemeClr val="tx1"/>
                </a:solidFill>
              </a:rPr>
              <a:t>Fulfill district policy legislative requirements</a:t>
            </a:r>
          </a:p>
          <a:p>
            <a:pPr marL="1028700" lvl="1" indent="-342900">
              <a:buFont typeface="Wingdings" panose="05000000000000000000" pitchFamily="2" charset="2"/>
              <a:buChar char="q"/>
            </a:pPr>
            <a:r>
              <a:rPr lang="en-US" sz="1800" dirty="0">
                <a:solidFill>
                  <a:schemeClr val="tx1"/>
                </a:solidFill>
              </a:rPr>
              <a:t>Adopt and implement a policy by which the LEP decides whether to request the paper form of the state assessments for its students</a:t>
            </a:r>
          </a:p>
          <a:p>
            <a:pPr marL="1028700" lvl="1" indent="-342900">
              <a:buFont typeface="Wingdings" panose="05000000000000000000" pitchFamily="2" charset="2"/>
              <a:buChar char="q"/>
            </a:pPr>
            <a:r>
              <a:rPr lang="en-US" sz="1800" dirty="0">
                <a:solidFill>
                  <a:schemeClr val="tx1"/>
                </a:solidFill>
              </a:rPr>
              <a:t>Adopt and implement a written policy and procedure by which a student’s parent may excuse the student from participating in one or more of the state assessments</a:t>
            </a:r>
          </a:p>
          <a:p>
            <a:pPr marL="1028700" lvl="1" indent="-342900">
              <a:buFont typeface="Wingdings" panose="05000000000000000000" pitchFamily="2" charset="2"/>
              <a:buChar char="q"/>
            </a:pPr>
            <a:r>
              <a:rPr lang="en-US" sz="1800" dirty="0">
                <a:solidFill>
                  <a:schemeClr val="tx1"/>
                </a:solidFill>
              </a:rPr>
              <a:t>Distribute to parents and post on LEP’s website written information regarding assessments, including an assessment calendar</a:t>
            </a:r>
          </a:p>
          <a:p>
            <a:pPr marL="342900" indent="-342900">
              <a:buFont typeface="Wingdings" panose="05000000000000000000" pitchFamily="2" charset="2"/>
              <a:buChar char="q"/>
            </a:pPr>
            <a:r>
              <a:rPr lang="en-US" sz="2000" dirty="0">
                <a:solidFill>
                  <a:schemeClr val="tx1"/>
                </a:solidFill>
              </a:rPr>
              <a:t>CMAS</a:t>
            </a:r>
          </a:p>
          <a:p>
            <a:pPr marL="800100" lvl="1" indent="-342900">
              <a:buFont typeface="Wingdings" panose="05000000000000000000" pitchFamily="2" charset="2"/>
              <a:buChar char="q"/>
            </a:pPr>
            <a:r>
              <a:rPr lang="en-US" sz="1800" dirty="0">
                <a:solidFill>
                  <a:schemeClr val="tx1"/>
                </a:solidFill>
              </a:rPr>
              <a:t>Determine mode of testing (online or paper) for each school and each content area</a:t>
            </a:r>
          </a:p>
          <a:p>
            <a:pPr marL="800100" lvl="1" indent="-342900">
              <a:buFont typeface="Wingdings" panose="05000000000000000000" pitchFamily="2" charset="2"/>
              <a:buChar char="q"/>
            </a:pPr>
            <a:r>
              <a:rPr lang="en-US" sz="1800" dirty="0">
                <a:solidFill>
                  <a:schemeClr val="tx1"/>
                </a:solidFill>
              </a:rPr>
              <a:t>If testing online, determine if technology capacity requires an extended window for math and ELA (4 or 5 weeks) </a:t>
            </a:r>
          </a:p>
          <a:p>
            <a:pPr marL="800100" lvl="1" indent="-342900">
              <a:buFont typeface="Wingdings" panose="05000000000000000000" pitchFamily="2" charset="2"/>
              <a:buChar char="q"/>
            </a:pPr>
            <a:r>
              <a:rPr lang="en-US" sz="1800" dirty="0">
                <a:solidFill>
                  <a:schemeClr val="tx1"/>
                </a:solidFill>
              </a:rPr>
              <a:t>Determine if an early window </a:t>
            </a:r>
            <a:r>
              <a:rPr lang="en-US" sz="1800" dirty="0"/>
              <a:t>is needed </a:t>
            </a:r>
            <a:r>
              <a:rPr lang="en-US" sz="1800" dirty="0">
                <a:solidFill>
                  <a:schemeClr val="tx1"/>
                </a:solidFill>
              </a:rPr>
              <a:t>for high school science</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84</a:t>
            </a:fld>
            <a:endParaRPr lang="en-US" dirty="0"/>
          </a:p>
        </p:txBody>
      </p:sp>
    </p:spTree>
    <p:extLst>
      <p:ext uri="{BB962C8B-B14F-4D97-AF65-F5344CB8AC3E}">
        <p14:creationId xmlns:p14="http://schemas.microsoft.com/office/powerpoint/2010/main" val="25406988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Fall Checklist (2 of 3)</a:t>
            </a:r>
          </a:p>
        </p:txBody>
      </p:sp>
      <p:sp>
        <p:nvSpPr>
          <p:cNvPr id="3" name="Content Placeholder 2"/>
          <p:cNvSpPr>
            <a:spLocks noGrp="1"/>
          </p:cNvSpPr>
          <p:nvPr>
            <p:ph idx="1"/>
          </p:nvPr>
        </p:nvSpPr>
        <p:spPr>
          <a:xfrm>
            <a:off x="274320" y="1326292"/>
            <a:ext cx="8241030" cy="5142874"/>
          </a:xfrm>
        </p:spPr>
        <p:txBody>
          <a:bodyPr>
            <a:normAutofit/>
          </a:bodyPr>
          <a:lstStyle/>
          <a:p>
            <a:pPr marL="342900" indent="-342900">
              <a:buFont typeface="Wingdings" panose="05000000000000000000" pitchFamily="2" charset="2"/>
              <a:buChar char="q"/>
            </a:pPr>
            <a:r>
              <a:rPr lang="en-US" sz="2000" dirty="0">
                <a:solidFill>
                  <a:schemeClr val="tx1"/>
                </a:solidFill>
              </a:rPr>
              <a:t>Gather accommodation information for assessments</a:t>
            </a:r>
          </a:p>
          <a:p>
            <a:pPr marL="1028700" lvl="1" indent="-342900">
              <a:buFont typeface="Wingdings" panose="05000000000000000000" pitchFamily="2" charset="2"/>
              <a:buChar char="q"/>
            </a:pPr>
            <a:r>
              <a:rPr lang="en-US" sz="1800" dirty="0"/>
              <a:t>CMAS p</a:t>
            </a:r>
            <a:r>
              <a:rPr lang="en-US" sz="1800" dirty="0">
                <a:solidFill>
                  <a:schemeClr val="tx1"/>
                </a:solidFill>
              </a:rPr>
              <a:t>aper-based accommodations/modifications (braille, large print, auditory/signed presentation </a:t>
            </a:r>
            <a:r>
              <a:rPr lang="en-US" sz="1800" dirty="0"/>
              <a:t>scripts (for math and science), CSLA</a:t>
            </a:r>
            <a:r>
              <a:rPr lang="en-US" sz="1800" dirty="0">
                <a:solidFill>
                  <a:schemeClr val="tx1"/>
                </a:solidFill>
              </a:rPr>
              <a:t>, etc.)</a:t>
            </a:r>
          </a:p>
          <a:p>
            <a:pPr marL="1028700" lvl="1" indent="-342900">
              <a:buFont typeface="Wingdings" panose="05000000000000000000" pitchFamily="2" charset="2"/>
              <a:buChar char="q"/>
            </a:pPr>
            <a:r>
              <a:rPr lang="en-US" sz="1800" dirty="0">
                <a:solidFill>
                  <a:schemeClr val="tx1"/>
                </a:solidFill>
              </a:rPr>
              <a:t>CMAS computer-based accommodations/modifications (text-to-speech (TTS), Spanish, etc.)</a:t>
            </a:r>
          </a:p>
          <a:p>
            <a:pPr marL="1028700" lvl="1" indent="-342900">
              <a:buFont typeface="Wingdings" panose="05000000000000000000" pitchFamily="2" charset="2"/>
              <a:buChar char="q"/>
            </a:pPr>
            <a:r>
              <a:rPr lang="en-US" sz="1800" dirty="0">
                <a:solidFill>
                  <a:schemeClr val="tx1"/>
                </a:solidFill>
              </a:rPr>
              <a:t>Determine the need for and submit CMAS unique accommodation requests (UARs) by </a:t>
            </a:r>
            <a:r>
              <a:rPr lang="en-US" sz="1800" b="1" dirty="0">
                <a:solidFill>
                  <a:srgbClr val="488BC9"/>
                </a:solidFill>
              </a:rPr>
              <a:t>December 15</a:t>
            </a:r>
            <a:r>
              <a:rPr lang="en-US" sz="1800" b="1" baseline="30000" dirty="0">
                <a:solidFill>
                  <a:srgbClr val="488BC9"/>
                </a:solidFill>
              </a:rPr>
              <a:t>th</a:t>
            </a:r>
            <a:r>
              <a:rPr lang="en-US" sz="1800" b="1" dirty="0">
                <a:solidFill>
                  <a:srgbClr val="488BC9"/>
                </a:solidFill>
              </a:rPr>
              <a:t> </a:t>
            </a:r>
          </a:p>
          <a:p>
            <a:pPr marL="1485900" lvl="2" indent="-342900">
              <a:buFont typeface="Wingdings" panose="05000000000000000000" pitchFamily="2" charset="2"/>
              <a:buChar char="q"/>
            </a:pPr>
            <a:r>
              <a:rPr lang="en-US" dirty="0"/>
              <a:t>Scribe for constructed response items on the ELA/CSLA assessment</a:t>
            </a:r>
          </a:p>
          <a:p>
            <a:pPr marL="1485900" lvl="2" indent="-342900">
              <a:buFont typeface="Wingdings" panose="05000000000000000000" pitchFamily="2" charset="2"/>
              <a:buChar char="q"/>
            </a:pPr>
            <a:r>
              <a:rPr lang="en-US" dirty="0">
                <a:solidFill>
                  <a:schemeClr val="tx1"/>
                </a:solidFill>
              </a:rPr>
              <a:t>Calculator on non-calculator sections of the math assessment</a:t>
            </a:r>
          </a:p>
          <a:p>
            <a:pPr marL="1028700" lvl="1" indent="-342900">
              <a:buFont typeface="Wingdings" panose="05000000000000000000" pitchFamily="2" charset="2"/>
              <a:buChar char="q"/>
            </a:pPr>
            <a:r>
              <a:rPr lang="en-US" sz="1800" dirty="0">
                <a:solidFill>
                  <a:schemeClr val="tx1"/>
                </a:solidFill>
              </a:rPr>
              <a:t>CMAS Student Registration files with Personal Needs Profile information updated in </a:t>
            </a:r>
            <a:r>
              <a:rPr lang="en-US" sz="1800" dirty="0"/>
              <a:t>PearsonAccess</a:t>
            </a:r>
            <a:r>
              <a:rPr lang="en-US" sz="1800" baseline="30000" dirty="0"/>
              <a:t>next</a:t>
            </a:r>
            <a:r>
              <a:rPr lang="en-US" sz="1800" dirty="0">
                <a:solidFill>
                  <a:schemeClr val="tx1"/>
                </a:solidFill>
              </a:rPr>
              <a:t> in January 2022 </a:t>
            </a:r>
          </a:p>
          <a:p>
            <a:pPr marL="1028700" lvl="1" indent="-342900">
              <a:buFont typeface="Wingdings" panose="05000000000000000000" pitchFamily="2" charset="2"/>
              <a:buChar char="q"/>
            </a:pPr>
            <a:r>
              <a:rPr lang="en-US" sz="1800" dirty="0"/>
              <a:t>Start submitting PSAT and SAT accommodations requests for approval by College Board</a:t>
            </a:r>
          </a:p>
          <a:p>
            <a:endParaRPr lang="en-US" sz="16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85</a:t>
            </a:fld>
            <a:endParaRPr lang="en-US" dirty="0"/>
          </a:p>
        </p:txBody>
      </p:sp>
    </p:spTree>
    <p:extLst>
      <p:ext uri="{BB962C8B-B14F-4D97-AF65-F5344CB8AC3E}">
        <p14:creationId xmlns:p14="http://schemas.microsoft.com/office/powerpoint/2010/main" val="720417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Fall Checklist (3 of 3)</a:t>
            </a:r>
          </a:p>
        </p:txBody>
      </p:sp>
      <p:sp>
        <p:nvSpPr>
          <p:cNvPr id="3" name="Content Placeholder 2"/>
          <p:cNvSpPr>
            <a:spLocks noGrp="1"/>
          </p:cNvSpPr>
          <p:nvPr>
            <p:ph idx="1"/>
          </p:nvPr>
        </p:nvSpPr>
        <p:spPr>
          <a:xfrm>
            <a:off x="274320" y="1350225"/>
            <a:ext cx="8241030" cy="5006126"/>
          </a:xfrm>
        </p:spPr>
        <p:txBody>
          <a:bodyPr>
            <a:normAutofit/>
          </a:bodyPr>
          <a:lstStyle/>
          <a:p>
            <a:pPr marL="342900" indent="-342900">
              <a:buFont typeface="Wingdings" panose="05000000000000000000" pitchFamily="2" charset="2"/>
              <a:buChar char="q"/>
            </a:pPr>
            <a:r>
              <a:rPr lang="en-US" sz="2000" dirty="0">
                <a:solidFill>
                  <a:schemeClr val="tx1"/>
                </a:solidFill>
              </a:rPr>
              <a:t>Attend virtual trainings</a:t>
            </a:r>
          </a:p>
          <a:p>
            <a:pPr marL="1028700" lvl="1" indent="-342900">
              <a:buFont typeface="Wingdings" panose="05000000000000000000" pitchFamily="2" charset="2"/>
              <a:buChar char="q"/>
            </a:pPr>
            <a:r>
              <a:rPr lang="en-US" sz="1800" dirty="0">
                <a:solidFill>
                  <a:schemeClr val="tx1"/>
                </a:solidFill>
              </a:rPr>
              <a:t>Accommodations</a:t>
            </a:r>
          </a:p>
          <a:p>
            <a:pPr marL="1028700" lvl="1" indent="-342900">
              <a:buFont typeface="Wingdings" panose="05000000000000000000" pitchFamily="2" charset="2"/>
              <a:buChar char="q"/>
            </a:pPr>
            <a:r>
              <a:rPr lang="en-US" sz="1800" dirty="0">
                <a:solidFill>
                  <a:schemeClr val="tx1"/>
                </a:solidFill>
              </a:rPr>
              <a:t>ACCESS </a:t>
            </a:r>
          </a:p>
          <a:p>
            <a:pPr marL="1028700" lvl="1" indent="-342900">
              <a:buFont typeface="Wingdings" panose="05000000000000000000" pitchFamily="2" charset="2"/>
              <a:buChar char="q"/>
            </a:pPr>
            <a:r>
              <a:rPr lang="en-US" sz="1800" dirty="0" err="1">
                <a:solidFill>
                  <a:schemeClr val="tx1"/>
                </a:solidFill>
              </a:rPr>
              <a:t>CoAlt</a:t>
            </a:r>
            <a:endParaRPr lang="en-US" sz="1800" dirty="0">
              <a:solidFill>
                <a:schemeClr val="tx1"/>
              </a:solidFill>
            </a:endParaRPr>
          </a:p>
          <a:p>
            <a:pPr marL="1028700" lvl="1" indent="-342900">
              <a:buFont typeface="Wingdings" panose="05000000000000000000" pitchFamily="2" charset="2"/>
              <a:buChar char="q"/>
            </a:pPr>
            <a:r>
              <a:rPr lang="en-US" sz="1800" dirty="0">
                <a:solidFill>
                  <a:schemeClr val="tx1"/>
                </a:solidFill>
              </a:rPr>
              <a:t>CMAS</a:t>
            </a:r>
          </a:p>
          <a:p>
            <a:pPr marL="1028700" lvl="1" indent="-342900">
              <a:buFont typeface="Wingdings" panose="05000000000000000000" pitchFamily="2" charset="2"/>
              <a:buChar char="q"/>
            </a:pPr>
            <a:r>
              <a:rPr lang="en-US" sz="1800" dirty="0">
                <a:solidFill>
                  <a:schemeClr val="tx1"/>
                </a:solidFill>
              </a:rPr>
              <a:t>CO PSAT and SAT</a:t>
            </a:r>
          </a:p>
          <a:p>
            <a:pPr marL="342900" indent="-342900">
              <a:buFont typeface="Wingdings" panose="05000000000000000000" pitchFamily="2" charset="2"/>
              <a:buChar char="q"/>
            </a:pPr>
            <a:r>
              <a:rPr lang="en-US" sz="2000" dirty="0">
                <a:solidFill>
                  <a:schemeClr val="tx1"/>
                </a:solidFill>
              </a:rPr>
              <a:t>Schedule and plan district/school trainings</a:t>
            </a:r>
          </a:p>
          <a:p>
            <a:pPr marL="1028700" lvl="1" indent="-342900">
              <a:buFont typeface="Wingdings" panose="05000000000000000000" pitchFamily="2" charset="2"/>
              <a:buChar char="q"/>
            </a:pPr>
            <a:r>
              <a:rPr lang="en-US" sz="1800" dirty="0"/>
              <a:t>Accommodations</a:t>
            </a:r>
          </a:p>
          <a:p>
            <a:pPr marL="1028700" lvl="1" indent="-342900">
              <a:buFont typeface="Wingdings" panose="05000000000000000000" pitchFamily="2" charset="2"/>
              <a:buChar char="q"/>
            </a:pPr>
            <a:r>
              <a:rPr lang="en-US" sz="1800" dirty="0"/>
              <a:t>ACCESS </a:t>
            </a:r>
          </a:p>
          <a:p>
            <a:pPr marL="1028700" lvl="1" indent="-342900">
              <a:buFont typeface="Wingdings" panose="05000000000000000000" pitchFamily="2" charset="2"/>
              <a:buChar char="q"/>
            </a:pPr>
            <a:r>
              <a:rPr lang="en-US" sz="1800" dirty="0"/>
              <a:t>CoAlt</a:t>
            </a:r>
          </a:p>
          <a:p>
            <a:pPr marL="1028700" lvl="1" indent="-342900">
              <a:buFont typeface="Wingdings" panose="05000000000000000000" pitchFamily="2" charset="2"/>
              <a:buChar char="q"/>
            </a:pPr>
            <a:r>
              <a:rPr lang="en-US" sz="1800" dirty="0"/>
              <a:t>CMAS</a:t>
            </a:r>
          </a:p>
          <a:p>
            <a:pPr marL="1028700" lvl="1" indent="-342900">
              <a:buFont typeface="Wingdings" panose="05000000000000000000" pitchFamily="2" charset="2"/>
              <a:buChar char="q"/>
            </a:pPr>
            <a:r>
              <a:rPr lang="en-US" sz="1800" dirty="0"/>
              <a:t>CO PSAT and SAT</a:t>
            </a:r>
          </a:p>
          <a:p>
            <a:pPr marL="342900" indent="-342900">
              <a:buFont typeface="Wingdings" panose="05000000000000000000" pitchFamily="2" charset="2"/>
              <a:buChar char="q"/>
            </a:pPr>
            <a:endParaRPr lang="en-US" sz="20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86</a:t>
            </a:fld>
            <a:endParaRPr lang="en-US" dirty="0"/>
          </a:p>
        </p:txBody>
      </p:sp>
    </p:spTree>
    <p:extLst>
      <p:ext uri="{BB962C8B-B14F-4D97-AF65-F5344CB8AC3E}">
        <p14:creationId xmlns:p14="http://schemas.microsoft.com/office/powerpoint/2010/main" val="2830613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741789" cy="756418"/>
          </a:xfrm>
        </p:spPr>
        <p:txBody>
          <a:bodyPr anchor="ctr">
            <a:noAutofit/>
          </a:bodyPr>
          <a:lstStyle/>
          <a:p>
            <a:r>
              <a:rPr lang="en-US" sz="2800" dirty="0">
                <a:latin typeface="+mn-lt"/>
              </a:rPr>
              <a:t>2021-22 Training Dates – All Virtual</a:t>
            </a:r>
            <a:br>
              <a:rPr lang="en-US" sz="2800" dirty="0">
                <a:latin typeface="+mn-lt"/>
              </a:rPr>
            </a:br>
            <a:r>
              <a:rPr lang="en-US" sz="2800" dirty="0">
                <a:latin typeface="+mn-lt"/>
              </a:rPr>
              <a:t>(dates subject to change)</a:t>
            </a: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143682638"/>
              </p:ext>
            </p:extLst>
          </p:nvPr>
        </p:nvGraphicFramePr>
        <p:xfrm>
          <a:off x="508211" y="1348884"/>
          <a:ext cx="7886744" cy="4669515"/>
        </p:xfrm>
        <a:graphic>
          <a:graphicData uri="http://schemas.openxmlformats.org/drawingml/2006/table">
            <a:tbl>
              <a:tblPr firstRow="1" bandRow="1">
                <a:tableStyleId>{5C22544A-7EE6-4342-B048-85BDC9FD1C3A}</a:tableStyleId>
              </a:tblPr>
              <a:tblGrid>
                <a:gridCol w="3086117">
                  <a:extLst>
                    <a:ext uri="{9D8B030D-6E8A-4147-A177-3AD203B41FA5}">
                      <a16:colId xmlns:a16="http://schemas.microsoft.com/office/drawing/2014/main" val="20000"/>
                    </a:ext>
                  </a:extLst>
                </a:gridCol>
                <a:gridCol w="2400314">
                  <a:extLst>
                    <a:ext uri="{9D8B030D-6E8A-4147-A177-3AD203B41FA5}">
                      <a16:colId xmlns:a16="http://schemas.microsoft.com/office/drawing/2014/main" val="20001"/>
                    </a:ext>
                  </a:extLst>
                </a:gridCol>
                <a:gridCol w="2400313">
                  <a:extLst>
                    <a:ext uri="{9D8B030D-6E8A-4147-A177-3AD203B41FA5}">
                      <a16:colId xmlns:a16="http://schemas.microsoft.com/office/drawing/2014/main" val="20002"/>
                    </a:ext>
                  </a:extLst>
                </a:gridCol>
              </a:tblGrid>
              <a:tr h="548640">
                <a:tc>
                  <a:txBody>
                    <a:bodyPr/>
                    <a:lstStyle/>
                    <a:p>
                      <a:pPr marL="0" marR="0" algn="ctr">
                        <a:spcBef>
                          <a:spcPts val="0"/>
                        </a:spcBef>
                        <a:spcAft>
                          <a:spcPts val="0"/>
                        </a:spcAft>
                      </a:pPr>
                      <a:r>
                        <a:rPr lang="en-US" sz="1800" dirty="0">
                          <a:effectLst/>
                        </a:rPr>
                        <a:t>Assessment</a:t>
                      </a:r>
                      <a:endParaRPr lang="en-US" sz="1800" dirty="0">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a:effectLst/>
                        </a:rPr>
                        <a:t>Description</a:t>
                      </a:r>
                      <a:endParaRPr lang="en-US" sz="1800" dirty="0">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a:effectLst/>
                        </a:rPr>
                        <a:t>Timeline</a:t>
                      </a:r>
                      <a:endParaRPr lang="en-US" sz="1800" dirty="0">
                        <a:effectLst/>
                        <a:latin typeface="Times New Roman"/>
                        <a:ea typeface="Calibri"/>
                      </a:endParaRPr>
                    </a:p>
                  </a:txBody>
                  <a:tcPr marL="0" marR="0" marT="0" marB="0" anchor="ctr"/>
                </a:tc>
                <a:extLst>
                  <a:ext uri="{0D108BD9-81ED-4DB2-BD59-A6C34878D82A}">
                    <a16:rowId xmlns:a16="http://schemas.microsoft.com/office/drawing/2014/main" val="10000"/>
                  </a:ext>
                </a:extLst>
              </a:tr>
              <a:tr h="548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All</a:t>
                      </a:r>
                      <a:endParaRPr lang="en-US" sz="1800" b="0" dirty="0">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Accommodations</a:t>
                      </a:r>
                      <a:endParaRPr lang="en-US" sz="1800" dirty="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September</a:t>
                      </a:r>
                      <a:endParaRPr lang="en-US" sz="1800" dirty="0">
                        <a:solidFill>
                          <a:schemeClr val="tx1"/>
                        </a:solidFill>
                        <a:effectLst/>
                        <a:latin typeface="+mn-lt"/>
                        <a:ea typeface="Calibri"/>
                      </a:endParaRPr>
                    </a:p>
                  </a:txBody>
                  <a:tcPr marL="0" marR="0" marT="0" marB="0" anchor="ctr"/>
                </a:tc>
                <a:extLst>
                  <a:ext uri="{0D108BD9-81ED-4DB2-BD59-A6C34878D82A}">
                    <a16:rowId xmlns:a16="http://schemas.microsoft.com/office/drawing/2014/main" val="10001"/>
                  </a:ext>
                </a:extLst>
              </a:tr>
              <a:tr h="548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ACCESS for ELLs®</a:t>
                      </a:r>
                      <a:endParaRPr lang="en-US" b="0" dirty="0"/>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Administration</a:t>
                      </a:r>
                      <a:endParaRPr lang="en-US" dirty="0">
                        <a:solidFill>
                          <a:schemeClr val="tx1">
                            <a:lumMod val="50000"/>
                          </a:schemeClr>
                        </a:solidFill>
                      </a:endParaRPr>
                    </a:p>
                  </a:txBody>
                  <a:tcPr marL="0" marR="0" marT="0" marB="0" anchor="ctr"/>
                </a:tc>
                <a:tc>
                  <a:txBody>
                    <a:bodyPr/>
                    <a:lstStyle/>
                    <a:p>
                      <a:pPr marL="0" marR="0" algn="ctr">
                        <a:spcBef>
                          <a:spcPts val="0"/>
                        </a:spcBef>
                        <a:spcAft>
                          <a:spcPts val="0"/>
                        </a:spcAft>
                      </a:pPr>
                      <a:r>
                        <a:rPr lang="en-US" sz="1800" baseline="0" dirty="0">
                          <a:solidFill>
                            <a:schemeClr val="tx1"/>
                          </a:solidFill>
                          <a:effectLst/>
                        </a:rPr>
                        <a:t>October</a:t>
                      </a:r>
                    </a:p>
                  </a:txBody>
                  <a:tcPr marL="0" marR="0" marT="0" marB="0" anchor="ctr"/>
                </a:tc>
                <a:extLst>
                  <a:ext uri="{0D108BD9-81ED-4DB2-BD59-A6C34878D82A}">
                    <a16:rowId xmlns:a16="http://schemas.microsoft.com/office/drawing/2014/main" val="10002"/>
                  </a:ext>
                </a:extLst>
              </a:tr>
              <a:tr h="7683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CoAlt ELA and Math (DLM),</a:t>
                      </a:r>
                    </a:p>
                    <a:p>
                      <a:pPr marL="0" marR="0" algn="ctr">
                        <a:spcBef>
                          <a:spcPts val="0"/>
                        </a:spcBef>
                        <a:spcAft>
                          <a:spcPts val="0"/>
                        </a:spcAft>
                      </a:pPr>
                      <a:r>
                        <a:rPr lang="en-US" sz="1800" dirty="0">
                          <a:effectLst/>
                        </a:rPr>
                        <a:t>Science </a:t>
                      </a:r>
                      <a:endParaRPr lang="en-US" sz="1800" b="0" dirty="0">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Administration</a:t>
                      </a:r>
                      <a:endParaRPr lang="en-US" sz="180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baseline="0" dirty="0">
                          <a:solidFill>
                            <a:schemeClr val="tx1"/>
                          </a:solidFill>
                          <a:effectLst/>
                        </a:rPr>
                        <a:t>November</a:t>
                      </a:r>
                    </a:p>
                  </a:txBody>
                  <a:tcPr marL="0" marR="0" marT="0" marB="0" anchor="ctr"/>
                </a:tc>
                <a:extLst>
                  <a:ext uri="{0D108BD9-81ED-4DB2-BD59-A6C34878D82A}">
                    <a16:rowId xmlns:a16="http://schemas.microsoft.com/office/drawing/2014/main" val="10003"/>
                  </a:ext>
                </a:extLst>
              </a:tr>
              <a:tr h="8471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CMAS Math, ELA, CSLA,</a:t>
                      </a:r>
                    </a:p>
                    <a:p>
                      <a:pPr marL="0" marR="0" algn="ctr">
                        <a:spcBef>
                          <a:spcPts val="0"/>
                        </a:spcBef>
                        <a:spcAft>
                          <a:spcPts val="0"/>
                        </a:spcAft>
                      </a:pPr>
                      <a:r>
                        <a:rPr lang="en-US" sz="1800" dirty="0">
                          <a:effectLst/>
                        </a:rPr>
                        <a:t>Science</a:t>
                      </a:r>
                      <a:endParaRPr lang="en-US" sz="1800" b="0" dirty="0">
                        <a:effectLst/>
                        <a:latin typeface="+mn-lt"/>
                        <a:ea typeface="Calibri"/>
                      </a:endParaRPr>
                    </a:p>
                  </a:txBody>
                  <a:tcPr marL="0" marR="0" marT="0" marB="0" anchor="ctr"/>
                </a:tc>
                <a:tc>
                  <a:txBody>
                    <a:bodyPr/>
                    <a:lstStyle/>
                    <a:p>
                      <a:pPr marL="0" marR="0" algn="ctr">
                        <a:spcBef>
                          <a:spcPts val="0"/>
                        </a:spcBef>
                        <a:spcAft>
                          <a:spcPts val="0"/>
                        </a:spcAft>
                      </a:pPr>
                      <a:r>
                        <a:rPr lang="en-US" sz="1800" baseline="0" dirty="0">
                          <a:effectLst/>
                        </a:rPr>
                        <a:t>Administration</a:t>
                      </a:r>
                    </a:p>
                  </a:txBody>
                  <a:tcPr marL="0" marR="0" marT="0" marB="0" anchor="ctr"/>
                </a:tc>
                <a:tc>
                  <a:txBody>
                    <a:bodyPr/>
                    <a:lstStyle/>
                    <a:p>
                      <a:pPr marL="0" marR="0" algn="ctr">
                        <a:spcBef>
                          <a:spcPts val="0"/>
                        </a:spcBef>
                        <a:spcAft>
                          <a:spcPts val="0"/>
                        </a:spcAft>
                      </a:pPr>
                      <a:r>
                        <a:rPr lang="en-US" sz="1800" dirty="0">
                          <a:solidFill>
                            <a:schemeClr val="tx1"/>
                          </a:solidFill>
                          <a:effectLst/>
                        </a:rPr>
                        <a:t>November</a:t>
                      </a:r>
                    </a:p>
                  </a:txBody>
                  <a:tcPr marL="0" marR="0" marT="0" marB="0" anchor="ctr"/>
                </a:tc>
                <a:extLst>
                  <a:ext uri="{0D108BD9-81ED-4DB2-BD59-A6C34878D82A}">
                    <a16:rowId xmlns:a16="http://schemas.microsoft.com/office/drawing/2014/main" val="10004"/>
                  </a:ext>
                </a:extLst>
              </a:tr>
              <a:tr h="793377">
                <a:tc>
                  <a:txBody>
                    <a:bodyPr/>
                    <a:lstStyle/>
                    <a:p>
                      <a:pPr marL="0" marR="0" algn="ctr">
                        <a:spcBef>
                          <a:spcPts val="0"/>
                        </a:spcBef>
                        <a:spcAft>
                          <a:spcPts val="0"/>
                        </a:spcAft>
                      </a:pPr>
                      <a:r>
                        <a:rPr lang="en-US" sz="1800" dirty="0">
                          <a:effectLst/>
                        </a:rPr>
                        <a:t>CO PSAT and SAT</a:t>
                      </a:r>
                      <a:endParaRPr lang="en-US" sz="1800" b="0" dirty="0">
                        <a:effectLst/>
                        <a:latin typeface="+mn-lt"/>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College Board DAC Kickoff</a:t>
                      </a:r>
                    </a:p>
                  </a:txBody>
                  <a:tcPr marL="0" marR="0" marT="0" marB="0" anchor="ctr"/>
                </a:tc>
                <a:tc>
                  <a:txBody>
                    <a:bodyPr/>
                    <a:lstStyle/>
                    <a:p>
                      <a:pPr marL="0" marR="0" algn="ctr">
                        <a:spcBef>
                          <a:spcPts val="0"/>
                        </a:spcBef>
                        <a:spcAft>
                          <a:spcPts val="0"/>
                        </a:spcAft>
                      </a:pPr>
                      <a:r>
                        <a:rPr lang="en-US" sz="1800" dirty="0">
                          <a:solidFill>
                            <a:schemeClr val="tx1"/>
                          </a:solidFill>
                          <a:effectLst/>
                        </a:rPr>
                        <a:t>September 14</a:t>
                      </a:r>
                      <a:endParaRPr lang="en-US" sz="1800" dirty="0">
                        <a:solidFill>
                          <a:schemeClr val="tx1"/>
                        </a:solidFill>
                        <a:effectLst/>
                        <a:latin typeface="+mn-lt"/>
                        <a:ea typeface="Calibri"/>
                      </a:endParaRPr>
                    </a:p>
                  </a:txBody>
                  <a:tcPr marL="0" marR="0" marT="0" marB="0" anchor="ctr"/>
                </a:tc>
                <a:extLst>
                  <a:ext uri="{0D108BD9-81ED-4DB2-BD59-A6C34878D82A}">
                    <a16:rowId xmlns:a16="http://schemas.microsoft.com/office/drawing/2014/main" val="10005"/>
                  </a:ext>
                </a:extLst>
              </a:tr>
              <a:tr h="614663">
                <a:tc gridSpan="3">
                  <a:txBody>
                    <a:bodyPr/>
                    <a:lstStyle/>
                    <a:p>
                      <a:pPr marL="0" marR="0" algn="ctr">
                        <a:spcBef>
                          <a:spcPts val="0"/>
                        </a:spcBef>
                        <a:spcAft>
                          <a:spcPts val="0"/>
                        </a:spcAft>
                      </a:pPr>
                      <a:r>
                        <a:rPr lang="en-US" sz="1800" dirty="0">
                          <a:effectLst/>
                        </a:rPr>
                        <a:t>DACs must be</a:t>
                      </a:r>
                      <a:r>
                        <a:rPr lang="en-US" sz="1800" baseline="0" dirty="0">
                          <a:effectLst/>
                        </a:rPr>
                        <a:t> trained on all state assessments each year. </a:t>
                      </a:r>
                      <a:endParaRPr lang="en-US" sz="1800" b="0" dirty="0">
                        <a:solidFill>
                          <a:schemeClr val="bg1"/>
                        </a:solidFill>
                        <a:effectLst/>
                      </a:endParaRPr>
                    </a:p>
                  </a:txBody>
                  <a:tcPr marL="0" marR="0" marT="0" marB="0"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a:ea typeface="Calibri"/>
                      </a:endParaRPr>
                    </a:p>
                  </a:txBody>
                  <a:tcPr marL="0" marR="0" marT="0" marB="0" anchor="ctr"/>
                </a:tc>
                <a:tc hMerge="1">
                  <a:txBody>
                    <a:bodyPr/>
                    <a:lstStyle/>
                    <a:p>
                      <a:pPr marL="0" marR="0" algn="ctr">
                        <a:spcBef>
                          <a:spcPts val="0"/>
                        </a:spcBef>
                        <a:spcAft>
                          <a:spcPts val="0"/>
                        </a:spcAft>
                      </a:pPr>
                      <a:endParaRPr lang="en-US" sz="1600" dirty="0">
                        <a:effectLst/>
                        <a:latin typeface="Times New Roman"/>
                        <a:ea typeface="Calibri"/>
                      </a:endParaRPr>
                    </a:p>
                  </a:txBody>
                  <a:tcPr marL="0" marR="0" marT="0" marB="0" anchor="ct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87</a:t>
            </a:fld>
            <a:endParaRPr lang="en-US" dirty="0"/>
          </a:p>
        </p:txBody>
      </p:sp>
    </p:spTree>
    <p:extLst>
      <p:ext uri="{BB962C8B-B14F-4D97-AF65-F5344CB8AC3E}">
        <p14:creationId xmlns:p14="http://schemas.microsoft.com/office/powerpoint/2010/main" val="7606913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Get Involved!</a:t>
            </a:r>
          </a:p>
        </p:txBody>
      </p:sp>
      <p:sp>
        <p:nvSpPr>
          <p:cNvPr id="3" name="Content Placeholder 2"/>
          <p:cNvSpPr>
            <a:spLocks noGrp="1"/>
          </p:cNvSpPr>
          <p:nvPr>
            <p:ph idx="1"/>
          </p:nvPr>
        </p:nvSpPr>
        <p:spPr>
          <a:xfrm>
            <a:off x="274320" y="1463040"/>
            <a:ext cx="8560398" cy="4640674"/>
          </a:xfrm>
        </p:spPr>
        <p:txBody>
          <a:bodyPr>
            <a:normAutofit lnSpcReduction="10000"/>
          </a:bodyPr>
          <a:lstStyle/>
          <a:p>
            <a:pPr>
              <a:lnSpc>
                <a:spcPct val="100000"/>
              </a:lnSpc>
            </a:pPr>
            <a:r>
              <a:rPr lang="en-US" sz="2000" b="1" dirty="0">
                <a:solidFill>
                  <a:schemeClr val="tx1"/>
                </a:solidFill>
              </a:rPr>
              <a:t>Educator input</a:t>
            </a:r>
            <a:r>
              <a:rPr lang="en-US" sz="2000" dirty="0">
                <a:solidFill>
                  <a:schemeClr val="tx1"/>
                </a:solidFill>
              </a:rPr>
              <a:t> is critical to Colorado's state assessment development and validation process. Educators may participate in committees related to the following state assessments: </a:t>
            </a:r>
          </a:p>
          <a:p>
            <a:pPr marL="1028700" lvl="1" indent="-342900">
              <a:lnSpc>
                <a:spcPct val="100000"/>
              </a:lnSpc>
            </a:pPr>
            <a:r>
              <a:rPr lang="en-US" dirty="0">
                <a:solidFill>
                  <a:schemeClr val="tx1"/>
                </a:solidFill>
              </a:rPr>
              <a:t>Colorado Measures of Academic Success (CMAS): Science, Mathematics and English Language Arts/Literacy (ELA)</a:t>
            </a:r>
          </a:p>
          <a:p>
            <a:pPr marL="1028700" lvl="1" indent="-342900">
              <a:lnSpc>
                <a:spcPct val="100000"/>
              </a:lnSpc>
            </a:pPr>
            <a:r>
              <a:rPr lang="en-US" dirty="0"/>
              <a:t>Colorado Spanish Language Arts (CSLA)</a:t>
            </a:r>
          </a:p>
          <a:p>
            <a:pPr marL="1028700" lvl="1" indent="-342900">
              <a:lnSpc>
                <a:spcPct val="100000"/>
              </a:lnSpc>
            </a:pPr>
            <a:r>
              <a:rPr lang="en-US" dirty="0">
                <a:solidFill>
                  <a:schemeClr val="tx1"/>
                </a:solidFill>
              </a:rPr>
              <a:t>Colorado Alternate Assessment (CoAlt): Science</a:t>
            </a:r>
          </a:p>
          <a:p>
            <a:pPr marL="1028700" lvl="1" indent="-342900">
              <a:lnSpc>
                <a:spcPct val="100000"/>
              </a:lnSpc>
            </a:pPr>
            <a:endParaRPr lang="en-US" dirty="0"/>
          </a:p>
          <a:p>
            <a:pPr lvl="1" indent="0">
              <a:lnSpc>
                <a:spcPct val="100000"/>
              </a:lnSpc>
              <a:buNone/>
            </a:pPr>
            <a:r>
              <a:rPr lang="en-US" dirty="0"/>
              <a:t>Note: CMAS and </a:t>
            </a:r>
            <a:r>
              <a:rPr lang="en-US" dirty="0" err="1"/>
              <a:t>CoAlt</a:t>
            </a:r>
            <a:r>
              <a:rPr lang="en-US" dirty="0"/>
              <a:t> Science are new and based on the 2020 CAS</a:t>
            </a:r>
          </a:p>
          <a:p>
            <a:pPr lvl="1" indent="0">
              <a:lnSpc>
                <a:spcPct val="100000"/>
              </a:lnSpc>
              <a:buNone/>
            </a:pPr>
            <a:endParaRPr lang="en-US" dirty="0">
              <a:solidFill>
                <a:schemeClr val="tx1"/>
              </a:solidFill>
            </a:endParaRPr>
          </a:p>
          <a:p>
            <a:pPr marL="0" indent="0" algn="ctr">
              <a:lnSpc>
                <a:spcPct val="100000"/>
              </a:lnSpc>
              <a:buNone/>
            </a:pPr>
            <a:r>
              <a:rPr lang="en-US" sz="2000" dirty="0"/>
              <a:t>Join the Colorado Educator Pool for</a:t>
            </a:r>
            <a:br>
              <a:rPr lang="en-US" sz="2000" dirty="0"/>
            </a:br>
            <a:r>
              <a:rPr lang="en-US" sz="2000" dirty="0"/>
              <a:t>assessment development committee selection:</a:t>
            </a:r>
          </a:p>
          <a:p>
            <a:pPr marL="0" indent="0" algn="ctr">
              <a:lnSpc>
                <a:spcPct val="100000"/>
              </a:lnSpc>
              <a:buNone/>
            </a:pPr>
            <a:r>
              <a:rPr lang="en-US" sz="2000" u="sng" dirty="0">
                <a:hlinkClick r:id="rId2"/>
              </a:rPr>
              <a:t>https://pearson.cvent.com/COEducatorDatabase</a:t>
            </a:r>
            <a:endParaRPr lang="en-US" sz="2000"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88</a:t>
            </a:fld>
            <a:endParaRPr lang="en-US" dirty="0"/>
          </a:p>
        </p:txBody>
      </p:sp>
    </p:spTree>
    <p:extLst>
      <p:ext uri="{BB962C8B-B14F-4D97-AF65-F5344CB8AC3E}">
        <p14:creationId xmlns:p14="http://schemas.microsoft.com/office/powerpoint/2010/main" val="41662679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p:txBody>
          <a:bodyPr>
            <a:normAutofit/>
          </a:bodyPr>
          <a:lstStyle/>
          <a:p>
            <a:r>
              <a:rPr lang="en-US" sz="4800" dirty="0">
                <a:latin typeface="+mn-lt"/>
              </a:rPr>
              <a:t>Questions?</a:t>
            </a:r>
          </a:p>
        </p:txBody>
      </p:sp>
      <p:sp>
        <p:nvSpPr>
          <p:cNvPr id="3" name="Slide Number Placeholder 2"/>
          <p:cNvSpPr>
            <a:spLocks noGrp="1"/>
          </p:cNvSpPr>
          <p:nvPr>
            <p:ph type="sldNum" sz="quarter" idx="12"/>
          </p:nvPr>
        </p:nvSpPr>
        <p:spPr/>
        <p:txBody>
          <a:bodyPr/>
          <a:lstStyle/>
          <a:p>
            <a:fld id="{67726FA2-3EC9-4717-AD62-D8C823692DD3}" type="slidenum">
              <a:rPr lang="en-US" smtClean="0"/>
              <a:pPr/>
              <a:t>89</a:t>
            </a:fld>
            <a:endParaRPr lang="en-US" dirty="0"/>
          </a:p>
        </p:txBody>
      </p:sp>
    </p:spTree>
    <p:extLst>
      <p:ext uri="{BB962C8B-B14F-4D97-AF65-F5344CB8AC3E}">
        <p14:creationId xmlns:p14="http://schemas.microsoft.com/office/powerpoint/2010/main" val="1644464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9338-9895-4329-960F-F329C510A902}"/>
              </a:ext>
            </a:extLst>
          </p:cNvPr>
          <p:cNvSpPr>
            <a:spLocks noGrp="1"/>
          </p:cNvSpPr>
          <p:nvPr>
            <p:ph type="title"/>
          </p:nvPr>
        </p:nvSpPr>
        <p:spPr/>
        <p:txBody>
          <a:bodyPr anchor="ctr">
            <a:normAutofit/>
          </a:bodyPr>
          <a:lstStyle/>
          <a:p>
            <a:r>
              <a:rPr lang="en-US" sz="3600" dirty="0"/>
              <a:t>CMAS and </a:t>
            </a:r>
            <a:r>
              <a:rPr lang="en-US" sz="3600" dirty="0" err="1"/>
              <a:t>CoAlt</a:t>
            </a:r>
            <a:r>
              <a:rPr lang="en-US" sz="3600" dirty="0"/>
              <a:t> Science</a:t>
            </a:r>
          </a:p>
        </p:txBody>
      </p:sp>
      <p:sp>
        <p:nvSpPr>
          <p:cNvPr id="3" name="Content Placeholder 2">
            <a:extLst>
              <a:ext uri="{FF2B5EF4-FFF2-40B4-BE49-F238E27FC236}">
                <a16:creationId xmlns:a16="http://schemas.microsoft.com/office/drawing/2014/main" id="{CDA0AAA4-5414-416A-9725-E3B8512BB29C}"/>
              </a:ext>
            </a:extLst>
          </p:cNvPr>
          <p:cNvSpPr>
            <a:spLocks noGrp="1"/>
          </p:cNvSpPr>
          <p:nvPr>
            <p:ph idx="1"/>
          </p:nvPr>
        </p:nvSpPr>
        <p:spPr/>
        <p:txBody>
          <a:bodyPr/>
          <a:lstStyle/>
          <a:p>
            <a:r>
              <a:rPr lang="en-US" sz="2200" dirty="0"/>
              <a:t>New science tests scheduled for administration in spring 2022</a:t>
            </a:r>
          </a:p>
          <a:p>
            <a:r>
              <a:rPr lang="en-US" sz="2200" dirty="0"/>
              <a:t>Aligned to 2020 Colorado Academic Standards (CAS)</a:t>
            </a:r>
          </a:p>
          <a:p>
            <a:r>
              <a:rPr lang="en-US" sz="2200" dirty="0">
                <a:latin typeface="Calibri" panose="020F0502020204030204" pitchFamily="34" charset="0"/>
                <a:ea typeface="Calibri" panose="020F0502020204030204" pitchFamily="34" charset="0"/>
              </a:rPr>
              <a:t>I</a:t>
            </a:r>
            <a:r>
              <a:rPr lang="en-US" sz="2200" dirty="0">
                <a:effectLst/>
                <a:latin typeface="Calibri" panose="020F0502020204030204" pitchFamily="34" charset="0"/>
                <a:ea typeface="Calibri" panose="020F0502020204030204" pitchFamily="34" charset="0"/>
              </a:rPr>
              <a:t>nstruction on the 2020 CAS science standards is important </a:t>
            </a:r>
          </a:p>
          <a:p>
            <a:pPr lvl="1"/>
            <a:r>
              <a:rPr lang="en-US" dirty="0">
                <a:latin typeface="Calibri" panose="020F0502020204030204" pitchFamily="34" charset="0"/>
                <a:ea typeface="Calibri" panose="020F0502020204030204" pitchFamily="34" charset="0"/>
              </a:rPr>
              <a:t>2020 CAS </a:t>
            </a:r>
            <a:r>
              <a:rPr lang="en-US" dirty="0">
                <a:effectLst/>
                <a:latin typeface="Calibri" panose="020F0502020204030204" pitchFamily="34" charset="0"/>
                <a:ea typeface="Calibri" panose="020F0502020204030204" pitchFamily="34" charset="0"/>
              </a:rPr>
              <a:t>include an important three-dimensional component which will be included on the assessments </a:t>
            </a:r>
          </a:p>
          <a:p>
            <a:pPr lvl="1"/>
            <a:endParaRPr lang="en-US" sz="1400" dirty="0">
              <a:latin typeface="Calibri" panose="020F0502020204030204" pitchFamily="34" charset="0"/>
            </a:endParaRPr>
          </a:p>
          <a:p>
            <a:r>
              <a:rPr lang="en-US" sz="2200" dirty="0"/>
              <a:t>DACs will be notified about upcoming opportunities for Colorado educator feedback on assessment frameworks and performance level descriptors</a:t>
            </a:r>
          </a:p>
          <a:p>
            <a:r>
              <a:rPr lang="en-US" sz="2200" dirty="0"/>
              <a:t>Ongoing Colorado educator involvement in development of the assessments </a:t>
            </a:r>
          </a:p>
        </p:txBody>
      </p:sp>
      <p:sp>
        <p:nvSpPr>
          <p:cNvPr id="4" name="Slide Number Placeholder 3">
            <a:extLst>
              <a:ext uri="{FF2B5EF4-FFF2-40B4-BE49-F238E27FC236}">
                <a16:creationId xmlns:a16="http://schemas.microsoft.com/office/drawing/2014/main" id="{547F3760-3955-40FA-BA6A-B5734210956B}"/>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2194956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CDE Assessment Contacts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971660744"/>
              </p:ext>
            </p:extLst>
          </p:nvPr>
        </p:nvGraphicFramePr>
        <p:xfrm>
          <a:off x="122188" y="1397641"/>
          <a:ext cx="8899624" cy="4572000"/>
        </p:xfrm>
        <a:graphic>
          <a:graphicData uri="http://schemas.openxmlformats.org/drawingml/2006/table">
            <a:tbl>
              <a:tblPr firstRow="1" bandRow="1">
                <a:tableStyleId>{5C22544A-7EE6-4342-B048-85BDC9FD1C3A}</a:tableStyleId>
              </a:tblPr>
              <a:tblGrid>
                <a:gridCol w="3329334">
                  <a:extLst>
                    <a:ext uri="{9D8B030D-6E8A-4147-A177-3AD203B41FA5}">
                      <a16:colId xmlns:a16="http://schemas.microsoft.com/office/drawing/2014/main" val="20000"/>
                    </a:ext>
                  </a:extLst>
                </a:gridCol>
                <a:gridCol w="2105637">
                  <a:extLst>
                    <a:ext uri="{9D8B030D-6E8A-4147-A177-3AD203B41FA5}">
                      <a16:colId xmlns:a16="http://schemas.microsoft.com/office/drawing/2014/main" val="20001"/>
                    </a:ext>
                  </a:extLst>
                </a:gridCol>
                <a:gridCol w="3464653">
                  <a:extLst>
                    <a:ext uri="{9D8B030D-6E8A-4147-A177-3AD203B41FA5}">
                      <a16:colId xmlns:a16="http://schemas.microsoft.com/office/drawing/2014/main" val="20003"/>
                    </a:ext>
                  </a:extLst>
                </a:gridCol>
              </a:tblGrid>
              <a:tr h="502920">
                <a:tc>
                  <a:txBody>
                    <a:bodyPr/>
                    <a:lstStyle/>
                    <a:p>
                      <a:pPr algn="ctr"/>
                      <a:r>
                        <a:rPr lang="en-US" sz="2000" dirty="0"/>
                        <a:t>Questions</a:t>
                      </a:r>
                      <a:r>
                        <a:rPr lang="en-US" sz="2000" baseline="0" dirty="0"/>
                        <a:t> </a:t>
                      </a:r>
                      <a:endParaRPr lang="en-US" sz="2000" dirty="0"/>
                    </a:p>
                  </a:txBody>
                  <a:tcPr anchor="ctr"/>
                </a:tc>
                <a:tc>
                  <a:txBody>
                    <a:bodyPr/>
                    <a:lstStyle/>
                    <a:p>
                      <a:pPr algn="ctr"/>
                      <a:r>
                        <a:rPr lang="en-US" sz="2000" dirty="0"/>
                        <a:t>Contact</a:t>
                      </a:r>
                    </a:p>
                  </a:txBody>
                  <a:tcPr anchor="ctr"/>
                </a:tc>
                <a:tc>
                  <a:txBody>
                    <a:bodyPr/>
                    <a:lstStyle/>
                    <a:p>
                      <a:pPr algn="ctr"/>
                      <a:r>
                        <a:rPr lang="en-US" sz="2000" dirty="0"/>
                        <a:t>Email</a:t>
                      </a:r>
                    </a:p>
                  </a:txBody>
                  <a:tcPr anchor="ctr"/>
                </a:tc>
                <a:extLst>
                  <a:ext uri="{0D108BD9-81ED-4DB2-BD59-A6C34878D82A}">
                    <a16:rowId xmlns:a16="http://schemas.microsoft.com/office/drawing/2014/main" val="10000"/>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CMAS &amp; </a:t>
                      </a:r>
                      <a:r>
                        <a:rPr lang="en-US" sz="1800" dirty="0" err="1"/>
                        <a:t>PearsonAccess</a:t>
                      </a:r>
                      <a:r>
                        <a:rPr lang="en-US" sz="1800" baseline="30000" dirty="0" err="1"/>
                        <a:t>next</a:t>
                      </a:r>
                      <a:endParaRPr lang="en-US" baseline="30000" dirty="0">
                        <a:solidFill>
                          <a:schemeClr val="tx1">
                            <a:lumMod val="50000"/>
                          </a:schemeClr>
                        </a:solidFill>
                      </a:endParaRPr>
                    </a:p>
                  </a:txBody>
                  <a:tcPr anchor="ctr"/>
                </a:tc>
                <a:tc>
                  <a:txBody>
                    <a:bodyPr/>
                    <a:lstStyle/>
                    <a:p>
                      <a:r>
                        <a:rPr lang="en-US" sz="1800" dirty="0"/>
                        <a:t>Sara Loerzel</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hlinkClick r:id="rId2"/>
                        </a:rPr>
                        <a:t>loerzel_s@cde.state.co.us</a:t>
                      </a:r>
                      <a:r>
                        <a:rPr lang="en-US" sz="1800" dirty="0"/>
                        <a:t> </a:t>
                      </a:r>
                    </a:p>
                  </a:txBody>
                  <a:tcPr anchor="ctr"/>
                </a:tc>
                <a:extLst>
                  <a:ext uri="{0D108BD9-81ED-4DB2-BD59-A6C34878D82A}">
                    <a16:rowId xmlns:a16="http://schemas.microsoft.com/office/drawing/2014/main" val="10001"/>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 PSAT &amp;</a:t>
                      </a:r>
                      <a:r>
                        <a:rPr lang="en-US" baseline="0" dirty="0"/>
                        <a:t> SAT</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Jared Anthony</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anthony_j@cde.state.co.us</a:t>
                      </a:r>
                      <a:r>
                        <a:rPr lang="en-US" dirty="0"/>
                        <a:t> </a:t>
                      </a:r>
                      <a:endParaRPr lang="en-US" b="0" dirty="0"/>
                    </a:p>
                  </a:txBody>
                  <a:tcPr anchor="ctr"/>
                </a:tc>
                <a:extLst>
                  <a:ext uri="{0D108BD9-81ED-4DB2-BD59-A6C34878D82A}">
                    <a16:rowId xmlns:a16="http://schemas.microsoft.com/office/drawing/2014/main" val="2366914505"/>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CoAlt</a:t>
                      </a:r>
                      <a:r>
                        <a:rPr lang="en-US" sz="1800" baseline="0" dirty="0"/>
                        <a:t> </a:t>
                      </a:r>
                      <a:r>
                        <a:rPr lang="en-US" sz="1800" dirty="0"/>
                        <a:t>&amp; Accommodations for Students with Disabilities</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Arti Sachdeva</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hlinkClick r:id="rId4"/>
                        </a:rPr>
                        <a:t>sachdeva_a@cde.state.co.us</a:t>
                      </a:r>
                      <a:r>
                        <a:rPr lang="en-US" sz="1800" dirty="0"/>
                        <a:t>  </a:t>
                      </a:r>
                    </a:p>
                  </a:txBody>
                  <a:tcPr anchor="ctr"/>
                </a:tc>
                <a:extLst>
                  <a:ext uri="{0D108BD9-81ED-4DB2-BD59-A6C34878D82A}">
                    <a16:rowId xmlns:a16="http://schemas.microsoft.com/office/drawing/2014/main" val="10002"/>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ACCESS &amp; Accommodations for English Learners</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50" dirty="0"/>
                        <a:t>Heather Villalobos Pavia</a:t>
                      </a:r>
                      <a:endParaRPr lang="en-US" sz="1750"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hlinkClick r:id="rId5"/>
                        </a:rPr>
                        <a:t>villalobospavia_h@cde.state.co.us</a:t>
                      </a:r>
                      <a:r>
                        <a:rPr lang="en-US" sz="1800" dirty="0"/>
                        <a:t> </a:t>
                      </a:r>
                    </a:p>
                  </a:txBody>
                  <a:tcPr anchor="ctr"/>
                </a:tc>
                <a:extLst>
                  <a:ext uri="{0D108BD9-81ED-4DB2-BD59-A6C34878D82A}">
                    <a16:rowId xmlns:a16="http://schemas.microsoft.com/office/drawing/2014/main" val="10003"/>
                  </a:ext>
                </a:extLst>
              </a:tr>
              <a:tr h="502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Technology, </a:t>
                      </a:r>
                      <a:r>
                        <a:rPr lang="en-US" sz="1800" kern="1200" dirty="0">
                          <a:effectLst/>
                        </a:rPr>
                        <a:t>NAEP, &amp; International Assessments</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Collin Bonner</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hlinkClick r:id="rId6"/>
                        </a:rPr>
                        <a:t>bonner_c@cde.state.co.us</a:t>
                      </a:r>
                      <a:r>
                        <a:rPr lang="en-US" sz="1800" dirty="0"/>
                        <a:t> </a:t>
                      </a:r>
                      <a:endParaRPr lang="en-US" dirty="0"/>
                    </a:p>
                  </a:txBody>
                  <a:tcPr anchor="ctr"/>
                </a:tc>
                <a:extLst>
                  <a:ext uri="{0D108BD9-81ED-4DB2-BD59-A6C34878D82A}">
                    <a16:rowId xmlns:a16="http://schemas.microsoft.com/office/drawing/2014/main" val="10004"/>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rPr>
                        <a:t>Assessment Literacy &amp; Performance Assessments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rPr>
                        <a:t>Angela Landrum</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hlinkClick r:id="rId7"/>
                        </a:rPr>
                        <a:t>landrum_a@cde.state.co.us</a:t>
                      </a:r>
                      <a:r>
                        <a:rPr lang="en-US" b="0" dirty="0"/>
                        <a:t> </a:t>
                      </a:r>
                    </a:p>
                  </a:txBody>
                  <a:tcPr anchor="ctr"/>
                </a:tc>
                <a:extLst>
                  <a:ext uri="{0D108BD9-81ED-4DB2-BD59-A6C34878D82A}">
                    <a16:rowId xmlns:a16="http://schemas.microsoft.com/office/drawing/2014/main" val="4287033639"/>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Psychometrics &amp; Data</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Jasmine Carey</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8"/>
                        </a:rPr>
                        <a:t>carey_j@cde.state.co.us</a:t>
                      </a:r>
                      <a:r>
                        <a:rPr lang="en-US" baseline="0" dirty="0"/>
                        <a:t> </a:t>
                      </a:r>
                      <a:endParaRPr lang="en-US" b="0" dirty="0"/>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448891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Thank you!</a:t>
            </a:r>
          </a:p>
        </p:txBody>
      </p:sp>
      <p:sp>
        <p:nvSpPr>
          <p:cNvPr id="3" name="Slide Number Placeholder 2"/>
          <p:cNvSpPr>
            <a:spLocks noGrp="1"/>
          </p:cNvSpPr>
          <p:nvPr>
            <p:ph type="sldNum" sz="quarter" idx="12"/>
          </p:nvPr>
        </p:nvSpPr>
        <p:spPr/>
        <p:txBody>
          <a:bodyPr/>
          <a:lstStyle/>
          <a:p>
            <a:fld id="{67726FA2-3EC9-4717-AD62-D8C823692DD3}" type="slidenum">
              <a:rPr lang="en-US" smtClean="0"/>
              <a:pPr/>
              <a:t>91</a:t>
            </a:fld>
            <a:endParaRPr lang="en-US" dirty="0"/>
          </a:p>
        </p:txBody>
      </p:sp>
    </p:spTree>
    <p:extLst>
      <p:ext uri="{BB962C8B-B14F-4D97-AF65-F5344CB8AC3E}">
        <p14:creationId xmlns:p14="http://schemas.microsoft.com/office/powerpoint/2010/main" val="19556341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Additional Local Education Provider Responsibilities</a:t>
            </a:r>
          </a:p>
        </p:txBody>
      </p:sp>
      <p:sp>
        <p:nvSpPr>
          <p:cNvPr id="3" name="Slide Number Placeholder 2"/>
          <p:cNvSpPr>
            <a:spLocks noGrp="1"/>
          </p:cNvSpPr>
          <p:nvPr>
            <p:ph type="sldNum" sz="quarter" idx="12"/>
          </p:nvPr>
        </p:nvSpPr>
        <p:spPr/>
        <p:txBody>
          <a:bodyPr/>
          <a:lstStyle/>
          <a:p>
            <a:fld id="{67726FA2-3EC9-4717-AD62-D8C823692DD3}" type="slidenum">
              <a:rPr lang="en-US" smtClean="0"/>
              <a:pPr/>
              <a:t>92</a:t>
            </a:fld>
            <a:endParaRPr lang="en-US" dirty="0"/>
          </a:p>
        </p:txBody>
      </p:sp>
    </p:spTree>
    <p:extLst>
      <p:ext uri="{BB962C8B-B14F-4D97-AF65-F5344CB8AC3E}">
        <p14:creationId xmlns:p14="http://schemas.microsoft.com/office/powerpoint/2010/main" val="30883266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Charter Schools</a:t>
            </a:r>
          </a:p>
        </p:txBody>
      </p:sp>
      <p:sp>
        <p:nvSpPr>
          <p:cNvPr id="3" name="Content Placeholder 2"/>
          <p:cNvSpPr>
            <a:spLocks noGrp="1"/>
          </p:cNvSpPr>
          <p:nvPr>
            <p:ph idx="1"/>
          </p:nvPr>
        </p:nvSpPr>
        <p:spPr>
          <a:xfrm>
            <a:off x="274320" y="1463040"/>
            <a:ext cx="8241030" cy="4640674"/>
          </a:xfrm>
        </p:spPr>
        <p:txBody>
          <a:bodyPr>
            <a:normAutofit/>
          </a:bodyPr>
          <a:lstStyle/>
          <a:p>
            <a:pPr marL="342900" indent="-342900">
              <a:lnSpc>
                <a:spcPct val="100000"/>
              </a:lnSpc>
              <a:buFont typeface="Arial" panose="020B0604020202020204" pitchFamily="34" charset="0"/>
              <a:buChar char="•"/>
            </a:pPr>
            <a:r>
              <a:rPr lang="en-US" sz="2200" dirty="0">
                <a:solidFill>
                  <a:schemeClr val="tx1"/>
                </a:solidFill>
              </a:rPr>
              <a:t>Charter Schools are considered their own LEP (Local Education Provider) for purposes of the following state laws:</a:t>
            </a:r>
          </a:p>
          <a:p>
            <a:pPr marL="1028700" lvl="1" indent="-342900">
              <a:lnSpc>
                <a:spcPct val="100000"/>
              </a:lnSpc>
            </a:pPr>
            <a:r>
              <a:rPr lang="en-US" dirty="0">
                <a:solidFill>
                  <a:schemeClr val="tx1"/>
                </a:solidFill>
              </a:rPr>
              <a:t>Paper-based testing options: §22-7-1013(6), §22-7-1006.3(1)(d-e)</a:t>
            </a:r>
          </a:p>
          <a:p>
            <a:pPr marL="1028700" lvl="1" indent="-342900">
              <a:lnSpc>
                <a:spcPct val="100000"/>
              </a:lnSpc>
            </a:pPr>
            <a:r>
              <a:rPr lang="en-US" dirty="0">
                <a:solidFill>
                  <a:schemeClr val="tx1"/>
                </a:solidFill>
              </a:rPr>
              <a:t>Assessment information for parents: §22-7-1013(7)(a)</a:t>
            </a:r>
          </a:p>
          <a:p>
            <a:pPr marL="1028700" lvl="1" indent="-342900">
              <a:lnSpc>
                <a:spcPct val="100000"/>
              </a:lnSpc>
            </a:pPr>
            <a:r>
              <a:rPr lang="en-US" dirty="0">
                <a:solidFill>
                  <a:schemeClr val="tx1"/>
                </a:solidFill>
              </a:rPr>
              <a:t>Parent excuse information: §22-7-1013(8)(a-c)</a:t>
            </a:r>
          </a:p>
          <a:p>
            <a:pPr marL="342900" indent="-342900">
              <a:lnSpc>
                <a:spcPct val="100000"/>
              </a:lnSpc>
              <a:buFont typeface="Arial" panose="020B0604020202020204" pitchFamily="34" charset="0"/>
              <a:buChar char="•"/>
            </a:pPr>
            <a:r>
              <a:rPr lang="en-US" sz="2200" dirty="0">
                <a:solidFill>
                  <a:schemeClr val="tx1"/>
                </a:solidFill>
              </a:rPr>
              <a:t>DACs are responsible for:</a:t>
            </a:r>
          </a:p>
          <a:p>
            <a:pPr marL="1028700" lvl="1" indent="-342900">
              <a:lnSpc>
                <a:spcPct val="100000"/>
              </a:lnSpc>
            </a:pPr>
            <a:r>
              <a:rPr lang="en-US" dirty="0">
                <a:solidFill>
                  <a:schemeClr val="tx1"/>
                </a:solidFill>
              </a:rPr>
              <a:t>Training SACs at charter schools in the district</a:t>
            </a:r>
          </a:p>
          <a:p>
            <a:pPr marL="1028700" lvl="1" indent="-342900">
              <a:lnSpc>
                <a:spcPct val="100000"/>
              </a:lnSpc>
            </a:pPr>
            <a:r>
              <a:rPr lang="en-US" dirty="0">
                <a:solidFill>
                  <a:schemeClr val="tx1"/>
                </a:solidFill>
              </a:rPr>
              <a:t>Communicating charter school paper-based testing selections to CDE </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93</a:t>
            </a:fld>
            <a:endParaRPr lang="en-US" dirty="0"/>
          </a:p>
        </p:txBody>
      </p:sp>
    </p:spTree>
    <p:extLst>
      <p:ext uri="{BB962C8B-B14F-4D97-AF65-F5344CB8AC3E}">
        <p14:creationId xmlns:p14="http://schemas.microsoft.com/office/powerpoint/2010/main" val="8933318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2" y="254514"/>
            <a:ext cx="8898807" cy="756418"/>
          </a:xfrm>
        </p:spPr>
        <p:txBody>
          <a:bodyPr anchor="ctr">
            <a:noAutofit/>
          </a:bodyPr>
          <a:lstStyle/>
          <a:p>
            <a:r>
              <a:rPr lang="en-US" sz="2800" dirty="0">
                <a:latin typeface="+mn-lt"/>
              </a:rPr>
              <a:t>Requirements &amp; District Responsibilities</a:t>
            </a:r>
            <a:br>
              <a:rPr lang="en-US" sz="2800" dirty="0">
                <a:latin typeface="+mn-lt"/>
              </a:rPr>
            </a:br>
            <a:r>
              <a:rPr lang="en-US" sz="2800" dirty="0">
                <a:latin typeface="+mn-lt"/>
              </a:rPr>
              <a:t>Paper-based Testing §22-7-1013(6), §22-7-1006.3(1)(d-e)</a:t>
            </a:r>
          </a:p>
        </p:txBody>
      </p:sp>
      <p:sp>
        <p:nvSpPr>
          <p:cNvPr id="3" name="Content Placeholder 2"/>
          <p:cNvSpPr>
            <a:spLocks noGrp="1"/>
          </p:cNvSpPr>
          <p:nvPr>
            <p:ph idx="1"/>
          </p:nvPr>
        </p:nvSpPr>
        <p:spPr>
          <a:xfrm>
            <a:off x="274320" y="1380744"/>
            <a:ext cx="8800011" cy="5340732"/>
          </a:xfrm>
        </p:spPr>
        <p:txBody>
          <a:bodyPr>
            <a:noAutofit/>
          </a:bodyPr>
          <a:lstStyle/>
          <a:p>
            <a:pPr marL="342900" indent="-342900">
              <a:buFont typeface="Arial" panose="020B0604020202020204" pitchFamily="34" charset="0"/>
              <a:buChar char="•"/>
            </a:pPr>
            <a:r>
              <a:rPr lang="en-US" sz="2000" dirty="0">
                <a:solidFill>
                  <a:schemeClr val="tx1"/>
                </a:solidFill>
              </a:rPr>
              <a:t>Each LEP must adopt and implement a written policy by which it decides whether to request the paper form of the state assessments for its students</a:t>
            </a:r>
          </a:p>
          <a:p>
            <a:pPr marL="1028700" lvl="1" indent="-342900"/>
            <a:r>
              <a:rPr lang="en-US" sz="1800" dirty="0">
                <a:solidFill>
                  <a:schemeClr val="tx1"/>
                </a:solidFill>
              </a:rPr>
              <a:t>Decision must be made in consultation with schools and parents</a:t>
            </a:r>
          </a:p>
          <a:p>
            <a:pPr marL="1028700" lvl="1" indent="-342900"/>
            <a:r>
              <a:rPr lang="en-US" sz="1800" dirty="0">
                <a:solidFill>
                  <a:schemeClr val="tx1"/>
                </a:solidFill>
              </a:rPr>
              <a:t>Copy of policy must be shared with parents and posted on LEP website</a:t>
            </a:r>
          </a:p>
          <a:p>
            <a:pPr marL="1028700" lvl="1" indent="-342900"/>
            <a:r>
              <a:rPr lang="en-US" sz="1800" dirty="0">
                <a:solidFill>
                  <a:schemeClr val="tx1"/>
                </a:solidFill>
              </a:rPr>
              <a:t>LEP may make the decision by school or class (i.e., grade level and content area)</a:t>
            </a:r>
          </a:p>
          <a:p>
            <a:pPr marL="1028700" lvl="1" indent="-342900"/>
            <a:r>
              <a:rPr lang="en-US" sz="1800" dirty="0">
                <a:solidFill>
                  <a:schemeClr val="tx1"/>
                </a:solidFill>
              </a:rPr>
              <a:t>LEP will report to CDE the number of students who will take the paper form (indicated prior to initial order deadline)</a:t>
            </a:r>
          </a:p>
          <a:p>
            <a:pPr marL="342900" indent="-342900">
              <a:buFont typeface="Arial" panose="020B0604020202020204" pitchFamily="34" charset="0"/>
              <a:buChar char="•"/>
            </a:pPr>
            <a:r>
              <a:rPr lang="en-US" sz="2000" dirty="0">
                <a:solidFill>
                  <a:schemeClr val="tx1"/>
                </a:solidFill>
              </a:rPr>
              <a:t>Considerations</a:t>
            </a:r>
          </a:p>
          <a:p>
            <a:pPr marL="1028700" lvl="1" indent="-342900"/>
            <a:r>
              <a:rPr lang="en-US" sz="1800" dirty="0">
                <a:solidFill>
                  <a:schemeClr val="tx1"/>
                </a:solidFill>
              </a:rPr>
              <a:t>Technology capacity</a:t>
            </a:r>
          </a:p>
          <a:p>
            <a:pPr marL="1028700" lvl="1" indent="-342900"/>
            <a:r>
              <a:rPr lang="en-US" sz="1800" dirty="0">
                <a:solidFill>
                  <a:schemeClr val="tx1"/>
                </a:solidFill>
              </a:rPr>
              <a:t>Logistics</a:t>
            </a:r>
          </a:p>
          <a:p>
            <a:pPr marL="1028700" lvl="1" indent="-342900"/>
            <a:r>
              <a:rPr lang="en-US" sz="1800" dirty="0">
                <a:solidFill>
                  <a:schemeClr val="tx1"/>
                </a:solidFill>
              </a:rPr>
              <a:t>Must have the grade appropriate calculators for math (grades 6-8)</a:t>
            </a:r>
          </a:p>
          <a:p>
            <a:pPr marL="342900" indent="-342900">
              <a:buFont typeface="Arial" panose="020B0604020202020204" pitchFamily="34" charset="0"/>
              <a:buChar char="•"/>
            </a:pPr>
            <a:r>
              <a:rPr lang="en-US" sz="2000" dirty="0">
                <a:solidFill>
                  <a:schemeClr val="tx1"/>
                </a:solidFill>
              </a:rPr>
              <a:t>Paper and online form always available to individual students as an accommodation</a:t>
            </a:r>
          </a:p>
          <a:p>
            <a:pPr marL="342900" indent="-342900">
              <a:buFont typeface="Arial" panose="020B0604020202020204" pitchFamily="34" charset="0"/>
              <a:buChar char="•"/>
            </a:pPr>
            <a:r>
              <a:rPr lang="en-US" sz="2000" dirty="0">
                <a:solidFill>
                  <a:schemeClr val="tx1"/>
                </a:solidFill>
              </a:rPr>
              <a:t>Must commit to meeting security requirements and accounting for all secure materials</a:t>
            </a:r>
          </a:p>
          <a:p>
            <a:pPr marL="1028700" lvl="1" indent="-342900"/>
            <a:r>
              <a:rPr lang="en-US" sz="1800" dirty="0">
                <a:solidFill>
                  <a:schemeClr val="tx1"/>
                </a:solidFill>
              </a:rPr>
              <a:t>Chain-of-custody documentation and reports for missing materials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94</a:t>
            </a:fld>
            <a:endParaRPr lang="en-US" dirty="0"/>
          </a:p>
        </p:txBody>
      </p:sp>
    </p:spTree>
    <p:extLst>
      <p:ext uri="{BB962C8B-B14F-4D97-AF65-F5344CB8AC3E}">
        <p14:creationId xmlns:p14="http://schemas.microsoft.com/office/powerpoint/2010/main" val="28150708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2" y="210971"/>
            <a:ext cx="8898808" cy="756418"/>
          </a:xfrm>
        </p:spPr>
        <p:txBody>
          <a:bodyPr anchor="ctr">
            <a:noAutofit/>
          </a:bodyPr>
          <a:lstStyle/>
          <a:p>
            <a:r>
              <a:rPr lang="en-US" sz="2800" dirty="0">
                <a:latin typeface="+mn-lt"/>
              </a:rPr>
              <a:t>Requirements &amp; District Responsibilities</a:t>
            </a:r>
            <a:br>
              <a:rPr lang="en-US" sz="2800" dirty="0">
                <a:latin typeface="+mn-lt"/>
              </a:rPr>
            </a:br>
            <a:r>
              <a:rPr lang="en-US" sz="2800" dirty="0">
                <a:latin typeface="+mn-lt"/>
              </a:rPr>
              <a:t>Assessment Information §22-7-1013(7)(a)</a:t>
            </a:r>
          </a:p>
        </p:txBody>
      </p:sp>
      <p:sp>
        <p:nvSpPr>
          <p:cNvPr id="3" name="Content Placeholder 2"/>
          <p:cNvSpPr>
            <a:spLocks noGrp="1"/>
          </p:cNvSpPr>
          <p:nvPr>
            <p:ph idx="1"/>
          </p:nvPr>
        </p:nvSpPr>
        <p:spPr>
          <a:xfrm>
            <a:off x="274320" y="1463040"/>
            <a:ext cx="8241030" cy="5258436"/>
          </a:xfrm>
        </p:spPr>
        <p:txBody>
          <a:bodyPr>
            <a:normAutofit/>
          </a:bodyPr>
          <a:lstStyle/>
          <a:p>
            <a:pPr marL="342900" indent="-342900">
              <a:buFont typeface="Arial" panose="020B0604020202020204" pitchFamily="34" charset="0"/>
              <a:buChar char="•"/>
            </a:pPr>
            <a:r>
              <a:rPr lang="en-US" sz="2200" dirty="0">
                <a:solidFill>
                  <a:schemeClr val="tx1"/>
                </a:solidFill>
              </a:rPr>
              <a:t>LEP will annually distribute to parents and post on its website, as early in the school year as possible, written information regarding its assessments, including:</a:t>
            </a:r>
          </a:p>
          <a:p>
            <a:pPr marL="1028700" lvl="1" indent="-342900"/>
            <a:r>
              <a:rPr lang="en-US" dirty="0">
                <a:solidFill>
                  <a:schemeClr val="tx1"/>
                </a:solidFill>
              </a:rPr>
              <a:t>The state and local assessments that the LEP will administer </a:t>
            </a:r>
          </a:p>
          <a:p>
            <a:pPr marL="1028700" lvl="1" indent="-342900"/>
            <a:r>
              <a:rPr lang="en-US" dirty="0">
                <a:solidFill>
                  <a:schemeClr val="tx1"/>
                </a:solidFill>
              </a:rPr>
              <a:t>Identify whether it is required by federal law, required by state law or selected by the LEP</a:t>
            </a:r>
          </a:p>
          <a:p>
            <a:pPr marL="1028700" lvl="1" indent="-342900"/>
            <a:r>
              <a:rPr lang="en-US" dirty="0">
                <a:solidFill>
                  <a:schemeClr val="tx1"/>
                </a:solidFill>
              </a:rPr>
              <a:t>Assessment calendar:</a:t>
            </a:r>
          </a:p>
          <a:p>
            <a:pPr marL="1485900" lvl="2" indent="-342900"/>
            <a:r>
              <a:rPr lang="en-US" dirty="0">
                <a:solidFill>
                  <a:schemeClr val="tx1"/>
                </a:solidFill>
              </a:rPr>
              <a:t>Estimated hours of testing each testing day for specific classes/grades for each assessment</a:t>
            </a:r>
          </a:p>
          <a:p>
            <a:pPr marL="1485900" lvl="2" indent="-342900"/>
            <a:r>
              <a:rPr lang="en-US" dirty="0">
                <a:solidFill>
                  <a:schemeClr val="tx1"/>
                </a:solidFill>
              </a:rPr>
              <a:t>Identify whether the assessment is required by state law, federal law or locally selected</a:t>
            </a:r>
          </a:p>
          <a:p>
            <a:pPr marL="1028700" lvl="1" indent="-342900"/>
            <a:r>
              <a:rPr lang="en-US" dirty="0">
                <a:solidFill>
                  <a:schemeClr val="tx1"/>
                </a:solidFill>
              </a:rPr>
              <a:t>The purposes of the assessments</a:t>
            </a:r>
          </a:p>
          <a:p>
            <a:pPr marL="1028700" lvl="1" indent="-342900"/>
            <a:r>
              <a:rPr lang="en-US" dirty="0">
                <a:solidFill>
                  <a:schemeClr val="tx1"/>
                </a:solidFill>
              </a:rPr>
              <a:t>The manner in which assessment results will be used</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95</a:t>
            </a:fld>
            <a:endParaRPr lang="en-US" dirty="0"/>
          </a:p>
        </p:txBody>
      </p:sp>
    </p:spTree>
    <p:extLst>
      <p:ext uri="{BB962C8B-B14F-4D97-AF65-F5344CB8AC3E}">
        <p14:creationId xmlns:p14="http://schemas.microsoft.com/office/powerpoint/2010/main" val="26429057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898807" cy="756418"/>
          </a:xfrm>
        </p:spPr>
        <p:txBody>
          <a:bodyPr anchor="ctr">
            <a:noAutofit/>
          </a:bodyPr>
          <a:lstStyle/>
          <a:p>
            <a:r>
              <a:rPr lang="en-US" sz="2800" dirty="0">
                <a:latin typeface="+mn-lt"/>
              </a:rPr>
              <a:t>Requirements &amp; District Responsibilities</a:t>
            </a:r>
            <a:br>
              <a:rPr lang="en-US" sz="2800" dirty="0">
                <a:latin typeface="+mn-lt"/>
              </a:rPr>
            </a:br>
            <a:r>
              <a:rPr lang="en-US" sz="2800" dirty="0">
                <a:latin typeface="+mn-lt"/>
              </a:rPr>
              <a:t>Parent Excusals §22-7-1013(8)(a-c)</a:t>
            </a:r>
          </a:p>
        </p:txBody>
      </p:sp>
      <p:sp>
        <p:nvSpPr>
          <p:cNvPr id="3" name="Content Placeholder 2"/>
          <p:cNvSpPr>
            <a:spLocks noGrp="1"/>
          </p:cNvSpPr>
          <p:nvPr>
            <p:ph idx="1"/>
          </p:nvPr>
        </p:nvSpPr>
        <p:spPr>
          <a:xfrm>
            <a:off x="337751" y="1316736"/>
            <a:ext cx="8177599" cy="5404740"/>
          </a:xfrm>
        </p:spPr>
        <p:txBody>
          <a:bodyPr>
            <a:normAutofit fontScale="92500" lnSpcReduction="10000"/>
          </a:bodyPr>
          <a:lstStyle/>
          <a:p>
            <a:pPr marL="0" indent="0">
              <a:buNone/>
            </a:pPr>
            <a:r>
              <a:rPr lang="en-US" sz="2600" dirty="0">
                <a:solidFill>
                  <a:srgbClr val="000000"/>
                </a:solidFill>
              </a:rPr>
              <a:t>A student’s parent may excuse the student from participating in a state assessment</a:t>
            </a:r>
            <a:endParaRPr lang="en-US" sz="900" dirty="0">
              <a:solidFill>
                <a:srgbClr val="000000"/>
              </a:solidFill>
            </a:endParaRPr>
          </a:p>
          <a:p>
            <a:pPr>
              <a:spcAft>
                <a:spcPts val="600"/>
              </a:spcAft>
            </a:pPr>
            <a:r>
              <a:rPr lang="en-US" sz="2200" dirty="0">
                <a:solidFill>
                  <a:srgbClr val="000000"/>
                </a:solidFill>
              </a:rPr>
              <a:t>Each LEP will adopt and implement a written policy and procedure by which a student’s parent may excuse the student from participating in one or more of the state assessments.</a:t>
            </a:r>
          </a:p>
          <a:p>
            <a:pPr lvl="1"/>
            <a:r>
              <a:rPr lang="en-US" sz="2200" dirty="0">
                <a:solidFill>
                  <a:srgbClr val="000000"/>
                </a:solidFill>
              </a:rPr>
              <a:t>If a parent excuses his or her student, the LEP shall not impose negative consequence on the student or parent including:</a:t>
            </a:r>
          </a:p>
          <a:p>
            <a:pPr lvl="2"/>
            <a:r>
              <a:rPr lang="en-US" sz="1900" dirty="0">
                <a:solidFill>
                  <a:srgbClr val="000000"/>
                </a:solidFill>
              </a:rPr>
              <a:t>Prohibiting school attendance; imposing an unexcused absence; or prohibiting participation in extracurricular activities.</a:t>
            </a:r>
          </a:p>
          <a:p>
            <a:pPr lvl="2"/>
            <a:r>
              <a:rPr lang="en-US" sz="1900" dirty="0"/>
              <a:t>Prohibiting the student from participating in an activity or receiving any other form of reward that the LEP provides to students who participate in the state assessment.</a:t>
            </a:r>
          </a:p>
          <a:p>
            <a:pPr marL="914400" lvl="2" indent="0">
              <a:buNone/>
            </a:pPr>
            <a:endParaRPr lang="en-US" sz="900" dirty="0">
              <a:solidFill>
                <a:srgbClr val="000000"/>
              </a:solidFill>
            </a:endParaRPr>
          </a:p>
          <a:p>
            <a:pPr>
              <a:spcAft>
                <a:spcPts val="600"/>
              </a:spcAft>
            </a:pPr>
            <a:r>
              <a:rPr lang="en-US" sz="2200" dirty="0">
                <a:solidFill>
                  <a:srgbClr val="000000"/>
                </a:solidFill>
              </a:rPr>
              <a:t>LEP shall not impose an unreasonable burden or requirement on a student that would: </a:t>
            </a:r>
          </a:p>
          <a:p>
            <a:pPr lvl="1"/>
            <a:r>
              <a:rPr lang="en-US" sz="2200" dirty="0">
                <a:solidFill>
                  <a:srgbClr val="000000"/>
                </a:solidFill>
              </a:rPr>
              <a:t>Discourage the student from taking a state assessment or</a:t>
            </a:r>
          </a:p>
          <a:p>
            <a:pPr lvl="1"/>
            <a:r>
              <a:rPr lang="en-US" sz="2200" dirty="0">
                <a:solidFill>
                  <a:srgbClr val="000000"/>
                </a:solidFill>
              </a:rPr>
              <a:t>Encourage the student’s parent to excuse the student from taking the state assessment.</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96</a:t>
            </a:fld>
            <a:endParaRPr lang="en-US" dirty="0"/>
          </a:p>
        </p:txBody>
      </p:sp>
    </p:spTree>
    <p:extLst>
      <p:ext uri="{BB962C8B-B14F-4D97-AF65-F5344CB8AC3E}">
        <p14:creationId xmlns:p14="http://schemas.microsoft.com/office/powerpoint/2010/main" val="33416874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5617</TotalTime>
  <Words>7868</Words>
  <Application>Microsoft Office PowerPoint</Application>
  <PresentationFormat>On-screen Show (4:3)</PresentationFormat>
  <Paragraphs>1136</Paragraphs>
  <Slides>96</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96</vt:i4>
      </vt:variant>
    </vt:vector>
  </HeadingPairs>
  <TitlesOfParts>
    <vt:vector size="106" baseType="lpstr">
      <vt:lpstr>-apple-system</vt:lpstr>
      <vt:lpstr>Arial</vt:lpstr>
      <vt:lpstr>Calibri</vt:lpstr>
      <vt:lpstr>Calibri Light</vt:lpstr>
      <vt:lpstr>Courier New</vt:lpstr>
      <vt:lpstr>Museo Slab 500</vt:lpstr>
      <vt:lpstr>Symbol</vt:lpstr>
      <vt:lpstr>Times New Roman</vt:lpstr>
      <vt:lpstr>Wingdings</vt:lpstr>
      <vt:lpstr>Office Theme</vt:lpstr>
      <vt:lpstr>2021-2022 District Assessment Coordinator Kickoff Meeting</vt:lpstr>
      <vt:lpstr>2021-2022 District Assessment Coordinator Kickoff Meeting</vt:lpstr>
      <vt:lpstr>Welcome and Agenda</vt:lpstr>
      <vt:lpstr>General Information</vt:lpstr>
      <vt:lpstr>Meet the CDE Assessment Team</vt:lpstr>
      <vt:lpstr>Spring 2022 Colorado Assessments</vt:lpstr>
      <vt:lpstr>2021-22 State Assessments: Grades 3-8</vt:lpstr>
      <vt:lpstr>2021-22 State Assessments: Grades 9-11</vt:lpstr>
      <vt:lpstr>CMAS and CoAlt Science</vt:lpstr>
      <vt:lpstr>Annual Training Requirement</vt:lpstr>
      <vt:lpstr>Requirements &amp; District Responsibilities Parent Excusals §22-7-1013(8)(a-c)</vt:lpstr>
      <vt:lpstr>Parent Excusals</vt:lpstr>
      <vt:lpstr>Online Assessment Platforms</vt:lpstr>
      <vt:lpstr>2021-22 State Assessment Schedule </vt:lpstr>
      <vt:lpstr>Tentative 2021-22 State Assessment Calendar</vt:lpstr>
      <vt:lpstr>CMAS Assessment Window </vt:lpstr>
      <vt:lpstr>CMAS Early Window Options</vt:lpstr>
      <vt:lpstr>Scheduling Considerations</vt:lpstr>
      <vt:lpstr>WIDA ACCESS for ELLs® </vt:lpstr>
      <vt:lpstr>ACCESS for ELLs</vt:lpstr>
      <vt:lpstr>ACCESS for ELLs® Key Dates</vt:lpstr>
      <vt:lpstr>ACCESS Training</vt:lpstr>
      <vt:lpstr>WIDA Screener/WAPT</vt:lpstr>
      <vt:lpstr>DRC Device and OS Support Updates</vt:lpstr>
      <vt:lpstr>DRC Chrome Updates</vt:lpstr>
      <vt:lpstr>DRC Technology Reminders</vt:lpstr>
      <vt:lpstr>CMAS Mathematics, English Language Arts/Literacy, Colorado Spanish Language Arts (CSLA) &amp; Science </vt:lpstr>
      <vt:lpstr>CMAS Grades and Content Areas</vt:lpstr>
      <vt:lpstr>PearsonAccessnext</vt:lpstr>
      <vt:lpstr>TestNav Requirements Policy</vt:lpstr>
      <vt:lpstr>TestNav Software Requirements 2021-22</vt:lpstr>
      <vt:lpstr>TestNav Loss of Support 2021-22</vt:lpstr>
      <vt:lpstr>TestNav Components 2021-22</vt:lpstr>
      <vt:lpstr>Site Readiness Activities 2021-22</vt:lpstr>
      <vt:lpstr>High Level CMAS Activities for DACs</vt:lpstr>
      <vt:lpstr>CMAS Training and Office Hours (dates are subject to change)</vt:lpstr>
      <vt:lpstr>CMAS Accommodations</vt:lpstr>
      <vt:lpstr>CMAS Accommodations</vt:lpstr>
      <vt:lpstr>Unique Accommodation Requests (UARs)</vt:lpstr>
      <vt:lpstr>CMAS ELA/CSLA Accommodations Policy</vt:lpstr>
      <vt:lpstr>Primary/Home Language Accommodations</vt:lpstr>
      <vt:lpstr>First Year in US – ELA Only</vt:lpstr>
      <vt:lpstr>CoAlt Science  CoAlt English Language Arts &amp; Mathematics (DLM)</vt:lpstr>
      <vt:lpstr>CoAlt Assessment Administration</vt:lpstr>
      <vt:lpstr>CoAlt Assessment Administration – Grades 3-8</vt:lpstr>
      <vt:lpstr>CoAlt Assessment Administration – High School</vt:lpstr>
      <vt:lpstr>DLM Admin System: KITE Components</vt:lpstr>
      <vt:lpstr>DLM Supported Devices and OS for 2021-22</vt:lpstr>
      <vt:lpstr>CoAlt Training and Office Hours for SWD</vt:lpstr>
      <vt:lpstr>CoAlt Training</vt:lpstr>
      <vt:lpstr>Colorado PSAT &amp; SAT</vt:lpstr>
      <vt:lpstr>Colorado PSAT and SAT</vt:lpstr>
      <vt:lpstr>Colorado PSAT and SAT</vt:lpstr>
      <vt:lpstr>Colorado PSAT and SAT dates cont.</vt:lpstr>
      <vt:lpstr>Colorado PSAT and SAT</vt:lpstr>
      <vt:lpstr>Colorado PSAT and SAT Accommodations</vt:lpstr>
      <vt:lpstr>Some Differences Between CMAS and PSAT/SAT in Colorado</vt:lpstr>
      <vt:lpstr>Relevant Policy Reminder</vt:lpstr>
      <vt:lpstr>Colorado PSAT and SAT Training</vt:lpstr>
      <vt:lpstr>Colorado PSAT and SAT Reminders for 2021-22</vt:lpstr>
      <vt:lpstr>Fee Waivers for Income Eligible Students</vt:lpstr>
      <vt:lpstr>PSAT/SAT Resources</vt:lpstr>
      <vt:lpstr>National &amp; International Assessments (Selected Schools Only)</vt:lpstr>
      <vt:lpstr>National Assessment of Educational Progress (NAEP)</vt:lpstr>
      <vt:lpstr>Data &amp; Reporting</vt:lpstr>
      <vt:lpstr>Assessment Data Collections</vt:lpstr>
      <vt:lpstr>Assessment Data Collections</vt:lpstr>
      <vt:lpstr>Spring 2021 Results</vt:lpstr>
      <vt:lpstr>Spring 2021 Results  Interpretation Considerations</vt:lpstr>
      <vt:lpstr>Reporting of Spring 2021 Results</vt:lpstr>
      <vt:lpstr>Performance Assessment Pilot &amp; Assessment Literacy Resources</vt:lpstr>
      <vt:lpstr>PowerPoint Presentation</vt:lpstr>
      <vt:lpstr>OSCAR Classroom Collaborative Scoring Online Platform </vt:lpstr>
      <vt:lpstr>Colorado Assessment Literacy Program</vt:lpstr>
      <vt:lpstr>Communication</vt:lpstr>
      <vt:lpstr>District Assessment Coordinator (DAC)</vt:lpstr>
      <vt:lpstr>PowerPoint Presentation</vt:lpstr>
      <vt:lpstr>District Technology Coordinator (DTC)</vt:lpstr>
      <vt:lpstr>District Technology Coordinator (DTC)</vt:lpstr>
      <vt:lpstr>Office Hours Schedule (dates subject to change)</vt:lpstr>
      <vt:lpstr>Assessment Emails (*DAC*)</vt:lpstr>
      <vt:lpstr>Transmitting Secure Information</vt:lpstr>
      <vt:lpstr>Syncplicity</vt:lpstr>
      <vt:lpstr>Fall Checklist (1 of 3)</vt:lpstr>
      <vt:lpstr>Fall Checklist (2 of 3)</vt:lpstr>
      <vt:lpstr>Fall Checklist (3 of 3)</vt:lpstr>
      <vt:lpstr>2021-22 Training Dates – All Virtual (dates subject to change)</vt:lpstr>
      <vt:lpstr>Get Involved!</vt:lpstr>
      <vt:lpstr>Questions?</vt:lpstr>
      <vt:lpstr>CDE Assessment Contacts</vt:lpstr>
      <vt:lpstr>Thank you!</vt:lpstr>
      <vt:lpstr>Additional Local Education Provider Responsibilities</vt:lpstr>
      <vt:lpstr>Charter Schools</vt:lpstr>
      <vt:lpstr>Requirements &amp; District Responsibilities Paper-based Testing §22-7-1013(6), §22-7-1006.3(1)(d-e)</vt:lpstr>
      <vt:lpstr>Requirements &amp; District Responsibilities Assessment Information §22-7-1013(7)(a)</vt:lpstr>
      <vt:lpstr>Requirements &amp; District Responsibilities Parent Excusals §22-7-1013(8)(a-c)</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Loerzel, Sara</cp:lastModifiedBy>
  <cp:revision>396</cp:revision>
  <cp:lastPrinted>2019-08-19T17:21:18Z</cp:lastPrinted>
  <dcterms:created xsi:type="dcterms:W3CDTF">2019-06-25T17:30:52Z</dcterms:created>
  <dcterms:modified xsi:type="dcterms:W3CDTF">2021-09-02T17:10:39Z</dcterms:modified>
</cp:coreProperties>
</file>