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58" r:id="rId3"/>
  </p:sldMasterIdLst>
  <p:notesMasterIdLst>
    <p:notesMasterId r:id="rId31"/>
  </p:notesMasterIdLst>
  <p:handoutMasterIdLst>
    <p:handoutMasterId r:id="rId32"/>
  </p:handoutMasterIdLst>
  <p:sldIdLst>
    <p:sldId id="604" r:id="rId4"/>
    <p:sldId id="589" r:id="rId5"/>
    <p:sldId id="557" r:id="rId6"/>
    <p:sldId id="574" r:id="rId7"/>
    <p:sldId id="579" r:id="rId8"/>
    <p:sldId id="580" r:id="rId9"/>
    <p:sldId id="585" r:id="rId10"/>
    <p:sldId id="571" r:id="rId11"/>
    <p:sldId id="587" r:id="rId12"/>
    <p:sldId id="599" r:id="rId13"/>
    <p:sldId id="600" r:id="rId14"/>
    <p:sldId id="605" r:id="rId15"/>
    <p:sldId id="601" r:id="rId16"/>
    <p:sldId id="606" r:id="rId17"/>
    <p:sldId id="572" r:id="rId18"/>
    <p:sldId id="603" r:id="rId19"/>
    <p:sldId id="588" r:id="rId20"/>
    <p:sldId id="590" r:id="rId21"/>
    <p:sldId id="591" r:id="rId22"/>
    <p:sldId id="594" r:id="rId23"/>
    <p:sldId id="595" r:id="rId24"/>
    <p:sldId id="573" r:id="rId25"/>
    <p:sldId id="593" r:id="rId26"/>
    <p:sldId id="597" r:id="rId27"/>
    <p:sldId id="598" r:id="rId28"/>
    <p:sldId id="602" r:id="rId29"/>
    <p:sldId id="518" r:id="rId30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  <p:cmAuthor id="1" name="Allen, Margo" initials="AM" lastIdx="31" clrIdx="1">
    <p:extLst/>
  </p:cmAuthor>
  <p:cmAuthor id="2" name="Boyd, Stephanie" initials="BS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E40"/>
    <a:srgbClr val="101E8E"/>
    <a:srgbClr val="FFC846"/>
    <a:srgbClr val="E1E1E1"/>
    <a:srgbClr val="488BC9"/>
    <a:srgbClr val="EF7521"/>
    <a:srgbClr val="F0F0F0"/>
    <a:srgbClr val="5C6670"/>
    <a:srgbClr val="6EC4E8"/>
    <a:srgbClr val="467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65124" autoAdjust="0"/>
  </p:normalViewPr>
  <p:slideViewPr>
    <p:cSldViewPr snapToGrid="0" showGuides="1">
      <p:cViewPr>
        <p:scale>
          <a:sx n="107" d="100"/>
          <a:sy n="107" d="100"/>
        </p:scale>
        <p:origin x="19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5608"/>
    </p:cViewPr>
  </p:sorterViewPr>
  <p:notesViewPr>
    <p:cSldViewPr snapToGrid="0">
      <p:cViewPr varScale="1">
        <p:scale>
          <a:sx n="120" d="100"/>
          <a:sy n="120" d="100"/>
        </p:scale>
        <p:origin x="21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fsvr-01\Users\Bonner_C\2017\CMAS\TN%20CMAS%20data\2017%20CMAS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fsvr-01\Users\Bonner_C\2017\CMAS\TN%20CMAS%20data\2017%20CMA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790442310496444"/>
          <c:y val="0.124631215524086"/>
          <c:w val="0.843499427262314"/>
          <c:h val="0.82099930807618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00884098935591"/>
                  <c:y val="0.2731979630790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/>
                      <a:t>3005 - </a:t>
                    </a:r>
                    <a:fld id="{1AA61BE4-2771-4E48-B6E8-CBD58B188B27}" type="PERCENTAGE">
                      <a:rPr lang="is-IS"/>
                      <a:pPr>
                        <a:defRPr/>
                      </a:pPr>
                      <a:t>[PERCENTAGE]</a:t>
                    </a:fld>
                    <a:endParaRPr lang="is-IS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606491343618149"/>
                  <c:y val="0.3103807514103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/>
                      <a:t>1009 - </a:t>
                    </a:r>
                    <a:fld id="{B54810DA-F485-2241-A7F4-ECAC29726A6A}" type="PERCENTAGE">
                      <a:rPr lang="is-I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is-IS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00671322342243895"/>
                  <c:y val="-0.01218455830679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i-FI"/>
                      <a:t>1014- </a:t>
                    </a:r>
                    <a:fld id="{D42306C2-882D-BA40-85F0-D6D27F16B468}" type="PERCENTAGE">
                      <a:rPr lang="fi-FI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fi-FI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0677328005879376"/>
                  <c:y val="-0.036374301572450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/>
                      <a:t>3044 - </a:t>
                    </a:r>
                    <a:fld id="{17823641-7CC8-0D41-9BAB-43ECC294B04D}" type="PERCENTAGE">
                      <a:rPr lang="is-I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is-IS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216737630200911"/>
                  <c:y val="-0.02386211962753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sz="1400" dirty="0" smtClean="0"/>
                      <a:t>3016</a:t>
                    </a:r>
                    <a:r>
                      <a:rPr lang="de-DE" sz="1400" baseline="0" dirty="0" smtClean="0"/>
                      <a:t> - </a:t>
                    </a:r>
                    <a:fld id="{FF5E5054-AB86-964F-B40F-DCF61B8D4950}" type="PERCENTAGE">
                      <a:rPr lang="de-DE" sz="14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de-DE" sz="1400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'Weekly Errors'!$A$2:$A$11</c:f>
              <c:strCache>
                <c:ptCount val="5"/>
                <c:pt idx="0">
                  <c:v>Fatal Error : 3005</c:v>
                </c:pt>
                <c:pt idx="1">
                  <c:v>EWS number: 1009</c:v>
                </c:pt>
                <c:pt idx="2">
                  <c:v>EWS number: 1014</c:v>
                </c:pt>
                <c:pt idx="3">
                  <c:v>Error number: 3044</c:v>
                </c:pt>
                <c:pt idx="4">
                  <c:v>Fatal Error : 3016</c:v>
                </c:pt>
              </c:strCache>
              <c:extLst/>
            </c:strRef>
          </c:cat>
          <c:val>
            <c:numRef>
              <c:f>'Weekly Errors'!$F$2:$F$11</c:f>
              <c:numCache>
                <c:formatCode>General</c:formatCode>
                <c:ptCount val="5"/>
                <c:pt idx="0">
                  <c:v>6745.0</c:v>
                </c:pt>
                <c:pt idx="1">
                  <c:v>3337.0</c:v>
                </c:pt>
                <c:pt idx="2">
                  <c:v>783.0</c:v>
                </c:pt>
                <c:pt idx="3">
                  <c:v>480.0</c:v>
                </c:pt>
                <c:pt idx="4">
                  <c:v>270.0</c:v>
                </c:pt>
              </c:numCache>
              <c:extLst/>
            </c:numRef>
          </c:val>
          <c:extLst/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836955927384077"/>
          <c:y val="0.103454153828598"/>
          <c:w val="0.842465439980083"/>
          <c:h val="0.825907812566439"/>
        </c:manualLayout>
      </c:layout>
      <c:pie3DChart>
        <c:varyColors val="1"/>
        <c:ser>
          <c:idx val="0"/>
          <c:order val="0"/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488BC9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EF752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rgbClr val="E1E1E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rgbClr val="FFC846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rgbClr val="101E8E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rgbClr val="86BE4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0759217372467865"/>
                  <c:y val="-0.08833019513865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Sethc.exe</a:t>
                    </a:r>
                    <a:r>
                      <a:rPr lang="en-US" baseline="0" dirty="0" smtClean="0"/>
                      <a:t> - </a:t>
                    </a:r>
                    <a:fld id="{479CBFE7-0C9F-7548-822D-5A52EB3A6AEA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48219373219"/>
                      <c:h val="0.06784420289855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0379597732575095"/>
                  <c:y val="0.05548019133477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Explorer.exe</a:t>
                    </a:r>
                    <a:r>
                      <a:rPr lang="en-US" baseline="0" dirty="0" smtClean="0"/>
                      <a:t> - </a:t>
                    </a:r>
                    <a:fld id="{197B3A34-A28E-A74A-97E7-179274B8140D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21084023151"/>
                      <c:h val="0.07086352657004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0155804843304843"/>
                  <c:y val="-0.008797881243105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 smtClean="0"/>
                      <a:t>EaseOfAccess</a:t>
                    </a:r>
                    <a:r>
                      <a:rPr lang="en-US" baseline="0" dirty="0" smtClean="0"/>
                      <a:t> Dialog - </a:t>
                    </a:r>
                    <a:fld id="{27CEE9FF-65E7-164C-8D14-2AD8CD9F1D00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3839031339"/>
                      <c:h val="0.07086352657004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00569537681988469"/>
                  <c:y val="-0.1375380387234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 smtClean="0"/>
                      <a:t>CtrlAltDel</a:t>
                    </a:r>
                    <a:r>
                      <a:rPr lang="en-US" baseline="0" dirty="0" smtClean="0"/>
                      <a:t> - </a:t>
                    </a:r>
                    <a:fld id="{812C84BC-C1BA-43A1-BA7C-38DE062CC880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011807868968302"/>
                  <c:y val="-0.07646900795009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Firefox.exe</a:t>
                    </a:r>
                    <a:r>
                      <a:rPr lang="en-US" baseline="0" smtClean="0"/>
                      <a:t> - </a:t>
                    </a:r>
                    <a:fld id="{35370AA0-3A23-3A44-A8C8-7255567E2098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01423099356"/>
                      <c:h val="0.09199879227053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80289337831169"/>
                  <c:y val="-0.01698464662025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[System Process]-</a:t>
                    </a:r>
                    <a:r>
                      <a:rPr lang="en-US" baseline="0" dirty="0" smtClean="0"/>
                      <a:t> </a:t>
                    </a:r>
                    <a:fld id="{510B5463-42A8-754C-9889-22AC5020D083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91346294053"/>
                      <c:h val="0.0618055555555555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'3005 Eror cause'!$A$2:$A$13</c:f>
              <c:strCache>
                <c:ptCount val="6"/>
                <c:pt idx="0">
                  <c:v>Msg 3005: sethc.exe</c:v>
                </c:pt>
                <c:pt idx="1">
                  <c:v>Msg 3005: explorer.exe</c:v>
                </c:pt>
                <c:pt idx="2">
                  <c:v>Msg 3005: EaseOfAccessDialog.exe</c:v>
                </c:pt>
                <c:pt idx="3">
                  <c:v>Msg 3005: CTRL-ALT-DELETE</c:v>
                </c:pt>
                <c:pt idx="4">
                  <c:v>Msg 3005: firefox.exe</c:v>
                </c:pt>
                <c:pt idx="5">
                  <c:v>Msg 3005: [System Process]</c:v>
                </c:pt>
              </c:strCache>
              <c:extLst/>
            </c:strRef>
          </c:cat>
          <c:val>
            <c:numRef>
              <c:f>'3005 Eror cause'!$F$2:$F$13</c:f>
              <c:numCache>
                <c:formatCode>General</c:formatCode>
                <c:ptCount val="6"/>
                <c:pt idx="0">
                  <c:v>1099.0</c:v>
                </c:pt>
                <c:pt idx="1">
                  <c:v>837.0</c:v>
                </c:pt>
                <c:pt idx="2">
                  <c:v>632.0</c:v>
                </c:pt>
                <c:pt idx="3">
                  <c:v>623.0</c:v>
                </c:pt>
                <c:pt idx="4">
                  <c:v>450.0</c:v>
                </c:pt>
                <c:pt idx="5">
                  <c:v>300.0</c:v>
                </c:pt>
              </c:numCache>
              <c:extLst/>
            </c:numRef>
          </c:val>
          <c:extLst/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331194-305F-4512-B205-54D5DA14DE31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0A6A7-C31E-4A52-824C-A4C92007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6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68FDDF-4F05-43AA-A352-D3BC014618C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6AB643-1C83-46B1-A4FF-8E4A58FA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8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8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3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2/25/18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5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0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8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2/25/18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2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5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2/25/18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6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0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5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1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2/25/18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2/25/18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2/25/18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5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98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8955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861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74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Transition slide. Insert image or graphic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7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958"/>
            <a:ext cx="6108204" cy="39654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58005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009277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958"/>
            <a:ext cx="6108204" cy="39654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58005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009277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21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2/27/18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17" y="6418098"/>
            <a:ext cx="620394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69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958"/>
            <a:ext cx="6108204" cy="39654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58005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009277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958"/>
            <a:ext cx="6108204" cy="39654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58005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009277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958"/>
            <a:ext cx="6108204" cy="39654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58005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>
                <a:solidFill>
                  <a:srgbClr val="5C6670">
                    <a:tint val="75000"/>
                  </a:srgbClr>
                </a:solidFill>
              </a:rPr>
              <a:pPr/>
              <a:t>2/25/18</a:t>
            </a:fld>
            <a:endParaRPr lang="en-US" dirty="0">
              <a:solidFill>
                <a:srgbClr val="5C667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009277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>
                <a:solidFill>
                  <a:srgbClr val="5C66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66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2/27/18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17" y="6418098"/>
            <a:ext cx="620394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2/27/18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17" y="6418098"/>
            <a:ext cx="620394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7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70776"/>
            <a:ext cx="742988" cy="4141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Transition slide. Insert image or graphic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2/27/2018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17" y="6418098"/>
            <a:ext cx="620394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2/27/18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17" y="6418098"/>
            <a:ext cx="620394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76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2/27/18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17" y="6418098"/>
            <a:ext cx="620394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1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0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2/27/18</a:t>
            </a:r>
          </a:p>
        </p:txBody>
      </p:sp>
    </p:spTree>
    <p:extLst>
      <p:ext uri="{BB962C8B-B14F-4D97-AF65-F5344CB8AC3E}">
        <p14:creationId xmlns:p14="http://schemas.microsoft.com/office/powerpoint/2010/main" val="1937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0" r:id="rId5"/>
    <p:sldLayoutId id="2147483669" r:id="rId6"/>
    <p:sldLayoutId id="2147483756" r:id="rId7"/>
    <p:sldLayoutId id="2147483757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srgbClr val="101E8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01E8C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49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>
              <a:lumMod val="10000"/>
            </a:schemeClr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x/DAACAQ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28650" y="4020065"/>
            <a:ext cx="7886700" cy="236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DTC Troubleshooting and Support Webinar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2200" dirty="0" smtClean="0"/>
              <a:t>February2018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57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Common Early Warning System Triggers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101553"/>
            <a:ext cx="8407893" cy="5370499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Unable to Download Test Content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ProctorCache</a:t>
            </a:r>
            <a:r>
              <a:rPr lang="en-US" dirty="0" smtClean="0"/>
              <a:t> Bypass is OFF</a:t>
            </a:r>
          </a:p>
          <a:p>
            <a:pPr lvl="1"/>
            <a:r>
              <a:rPr lang="en-US" dirty="0" err="1" smtClean="0"/>
              <a:t>ProctorCache</a:t>
            </a:r>
            <a:r>
              <a:rPr lang="en-US" dirty="0" smtClean="0"/>
              <a:t> connection checked on login</a:t>
            </a:r>
          </a:p>
          <a:p>
            <a:pPr lvl="1"/>
            <a:r>
              <a:rPr lang="en-US" dirty="0" smtClean="0"/>
              <a:t>Connection successful - Content gathered from </a:t>
            </a:r>
            <a:r>
              <a:rPr lang="en-US" dirty="0" err="1" smtClean="0"/>
              <a:t>ProctorCache</a:t>
            </a:r>
            <a:r>
              <a:rPr lang="en-US" dirty="0" smtClean="0"/>
              <a:t> machine</a:t>
            </a:r>
          </a:p>
          <a:p>
            <a:pPr lvl="1"/>
            <a:r>
              <a:rPr lang="en-US" dirty="0" smtClean="0"/>
              <a:t>Connection unsuccessful – EWS message displayed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ProctorCache</a:t>
            </a:r>
            <a:r>
              <a:rPr lang="en-US" dirty="0" smtClean="0"/>
              <a:t> Bypass is ON</a:t>
            </a:r>
          </a:p>
          <a:p>
            <a:pPr lvl="1"/>
            <a:r>
              <a:rPr lang="en-US" dirty="0" err="1"/>
              <a:t>ProctorCache</a:t>
            </a:r>
            <a:r>
              <a:rPr lang="en-US" dirty="0"/>
              <a:t> connection checked on login</a:t>
            </a:r>
          </a:p>
          <a:p>
            <a:pPr lvl="1"/>
            <a:r>
              <a:rPr lang="en-US" dirty="0"/>
              <a:t>Connection successful - Content gathered from </a:t>
            </a:r>
            <a:r>
              <a:rPr lang="en-US" dirty="0" err="1"/>
              <a:t>ProctorCache</a:t>
            </a:r>
            <a:r>
              <a:rPr lang="en-US" dirty="0"/>
              <a:t> machine</a:t>
            </a:r>
          </a:p>
          <a:p>
            <a:pPr lvl="1"/>
            <a:r>
              <a:rPr lang="en-US" dirty="0"/>
              <a:t>Connection unsuccessful – </a:t>
            </a:r>
            <a:r>
              <a:rPr lang="en-US" dirty="0" smtClean="0"/>
              <a:t>Content gathered from remote Pearson servers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TestNav </a:t>
            </a:r>
            <a:r>
              <a:rPr lang="en-US" dirty="0" smtClean="0"/>
              <a:t>cannot retrieve content – EWS message displayed</a:t>
            </a:r>
          </a:p>
          <a:p>
            <a:pPr lvl="1"/>
            <a:r>
              <a:rPr lang="en-US" dirty="0"/>
              <a:t>TestNav will make multiple attempts to </a:t>
            </a:r>
            <a:r>
              <a:rPr lang="en-US" dirty="0" smtClean="0"/>
              <a:t>download content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Potential Causes</a:t>
            </a:r>
          </a:p>
          <a:p>
            <a:pPr lvl="1"/>
            <a:r>
              <a:rPr lang="en-US" dirty="0" smtClean="0"/>
              <a:t>Network security is preventing access / blocking content</a:t>
            </a:r>
          </a:p>
          <a:p>
            <a:pPr lvl="1"/>
            <a:r>
              <a:rPr lang="en-US" dirty="0" smtClean="0"/>
              <a:t>Connectivity issues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Common Early Warning System Triggers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101553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Unable to submit responses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estNav periodically attempts to submit SRF files to Pearson. </a:t>
            </a:r>
          </a:p>
          <a:p>
            <a:pPr lvl="1"/>
            <a:r>
              <a:rPr lang="en-US" dirty="0" smtClean="0"/>
              <a:t>If transmission is unsuccessful during the test</a:t>
            </a:r>
          </a:p>
          <a:p>
            <a:pPr lvl="2"/>
            <a:r>
              <a:rPr lang="en-US" dirty="0" smtClean="0"/>
              <a:t>SRF will be maintained locally until next transmission attempt</a:t>
            </a:r>
          </a:p>
          <a:p>
            <a:pPr lvl="2"/>
            <a:r>
              <a:rPr lang="en-US" dirty="0" smtClean="0"/>
              <a:t>Testing continues uninterrupted</a:t>
            </a:r>
          </a:p>
          <a:p>
            <a:pPr lvl="1"/>
            <a:r>
              <a:rPr lang="en-US" dirty="0" smtClean="0"/>
              <a:t>If transmission is unsuccessful during final submission</a:t>
            </a:r>
          </a:p>
          <a:p>
            <a:pPr lvl="2"/>
            <a:r>
              <a:rPr lang="en-US" dirty="0" smtClean="0"/>
              <a:t>SRF will be retained locally</a:t>
            </a:r>
          </a:p>
          <a:p>
            <a:pPr lvl="2"/>
            <a:r>
              <a:rPr lang="en-US" dirty="0" smtClean="0"/>
              <a:t>Error message is displayed and testing halts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Potential Causes</a:t>
            </a:r>
          </a:p>
          <a:p>
            <a:pPr lvl="1"/>
            <a:r>
              <a:rPr lang="en-US" dirty="0" smtClean="0"/>
              <a:t>Connectivity issues</a:t>
            </a:r>
          </a:p>
          <a:p>
            <a:pPr lvl="1"/>
            <a:r>
              <a:rPr lang="en-US" dirty="0" smtClean="0"/>
              <a:t>Network security is preventing the transmission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Common Early Warning System Triggers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28" y="1771336"/>
            <a:ext cx="4477477" cy="34564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5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Common Early Warning System Triggers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8521" y="1065927"/>
            <a:ext cx="8407893" cy="479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1E8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53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5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B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C6E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SRF File Cannot be Found</a:t>
            </a:r>
          </a:p>
          <a:p>
            <a:pPr lvl="1"/>
            <a:r>
              <a:rPr lang="en-US" dirty="0" smtClean="0"/>
              <a:t>When a student is resumed and TestNav cannot find the previous login attempts SRF file</a:t>
            </a:r>
          </a:p>
          <a:p>
            <a:pPr lvl="1"/>
            <a:r>
              <a:rPr lang="en-US" dirty="0" smtClean="0"/>
              <a:t>A message will be displayed giving the option to search for the SRF or continue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Potential Causes</a:t>
            </a:r>
          </a:p>
          <a:p>
            <a:pPr lvl="1"/>
            <a:r>
              <a:rPr lang="en-US" dirty="0" smtClean="0"/>
              <a:t>Student was set to ‘Resume-Upload’ in the assessment portal</a:t>
            </a:r>
          </a:p>
          <a:p>
            <a:pPr lvl="1"/>
            <a:r>
              <a:rPr lang="en-US" dirty="0" smtClean="0"/>
              <a:t>Student resumed on different device</a:t>
            </a:r>
          </a:p>
          <a:p>
            <a:pPr lvl="1"/>
            <a:r>
              <a:rPr lang="en-US" dirty="0" smtClean="0"/>
              <a:t>Network SRF location cannot be reached</a:t>
            </a:r>
          </a:p>
          <a:p>
            <a:pPr lvl="1"/>
            <a:r>
              <a:rPr lang="en-US" dirty="0" smtClean="0"/>
              <a:t>Local SRF file has been manually moved / removed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Common Early Warning System Triggers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8521" y="1065927"/>
            <a:ext cx="8407893" cy="479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1E8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53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5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B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C6E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87" y="1706548"/>
            <a:ext cx="4480560" cy="35147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70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25"/>
            <a:ext cx="8342313" cy="164623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TestNav Log Files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Student Log Files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065927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Three Parts</a:t>
            </a:r>
          </a:p>
          <a:p>
            <a:pPr lvl="1"/>
            <a:r>
              <a:rPr lang="en-US" dirty="0"/>
              <a:t>[ </a:t>
            </a:r>
            <a:r>
              <a:rPr lang="en-US" dirty="0" smtClean="0"/>
              <a:t>timestamp]-</a:t>
            </a:r>
            <a:r>
              <a:rPr lang="en-US" dirty="0" err="1" smtClean="0"/>
              <a:t>Started.log</a:t>
            </a:r>
            <a:endParaRPr lang="en-US" dirty="0" smtClean="0"/>
          </a:p>
          <a:p>
            <a:pPr lvl="2"/>
            <a:r>
              <a:rPr lang="en-US" dirty="0" smtClean="0"/>
              <a:t>Created when TestNav is launched</a:t>
            </a:r>
          </a:p>
          <a:p>
            <a:pPr lvl="2"/>
            <a:r>
              <a:rPr lang="en-US" dirty="0" smtClean="0"/>
              <a:t>Records initialization, device specifications, and client information</a:t>
            </a:r>
          </a:p>
          <a:p>
            <a:pPr lvl="2"/>
            <a:r>
              <a:rPr lang="en-US" dirty="0" smtClean="0"/>
              <a:t>Logging moves to student specific logging on login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[timestamp]-[ Student Identifier ].log</a:t>
            </a:r>
          </a:p>
          <a:p>
            <a:pPr lvl="2"/>
            <a:r>
              <a:rPr lang="en-US" dirty="0" smtClean="0"/>
              <a:t>Records all test and student interactions</a:t>
            </a:r>
          </a:p>
          <a:p>
            <a:pPr lvl="2"/>
            <a:r>
              <a:rPr lang="en-US" dirty="0" smtClean="0"/>
              <a:t>Retrieving content, navigating, interaction (not item specific), SRF saves, error messages</a:t>
            </a:r>
          </a:p>
          <a:p>
            <a:pPr lvl="2"/>
            <a:r>
              <a:rPr lang="en-US" dirty="0" smtClean="0"/>
              <a:t>Logging moves to *</a:t>
            </a:r>
            <a:r>
              <a:rPr lang="en-US" dirty="0" err="1" smtClean="0"/>
              <a:t>NotSignedIn.log</a:t>
            </a:r>
            <a:r>
              <a:rPr lang="en-US" dirty="0" smtClean="0"/>
              <a:t> after successful logout interaction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[ </a:t>
            </a:r>
            <a:r>
              <a:rPr lang="en-US" dirty="0" smtClean="0"/>
              <a:t>timestamp]-</a:t>
            </a:r>
            <a:r>
              <a:rPr lang="en-US" dirty="0" err="1" smtClean="0"/>
              <a:t>NotSignedIn.log</a:t>
            </a:r>
            <a:endParaRPr lang="en-US" dirty="0" smtClean="0"/>
          </a:p>
          <a:p>
            <a:pPr lvl="2"/>
            <a:r>
              <a:rPr lang="en-US" dirty="0" smtClean="0"/>
              <a:t>Records shutdown and cleanup functions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Student Log Files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5021" y="1065927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Finding log files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support.assessment.pearson.com/x/DAACAQ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Linux / Mac / Windows</a:t>
            </a:r>
          </a:p>
          <a:p>
            <a:pPr lvl="1"/>
            <a:r>
              <a:rPr lang="en-US" dirty="0" smtClean="0"/>
              <a:t>Log files will be located in the test computers home directory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Android / Chromebook / iPad</a:t>
            </a:r>
          </a:p>
          <a:p>
            <a:pPr lvl="1"/>
            <a:r>
              <a:rPr lang="en-US" dirty="0" smtClean="0"/>
              <a:t>Log files are written to the device</a:t>
            </a:r>
          </a:p>
          <a:p>
            <a:pPr lvl="1"/>
            <a:r>
              <a:rPr lang="en-US" dirty="0" smtClean="0"/>
              <a:t>Each device has specific retrieval instructions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08" y="4325112"/>
            <a:ext cx="6082320" cy="22835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88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Student Log Files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065928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Opening Log Files</a:t>
            </a:r>
          </a:p>
          <a:p>
            <a:pPr lvl="1"/>
            <a:r>
              <a:rPr lang="en-US" dirty="0" smtClean="0"/>
              <a:t>Open with a text editor</a:t>
            </a:r>
          </a:p>
          <a:p>
            <a:pPr lvl="2"/>
            <a:r>
              <a:rPr lang="en-US" dirty="0" smtClean="0"/>
              <a:t>Notepad</a:t>
            </a:r>
          </a:p>
          <a:p>
            <a:pPr lvl="2"/>
            <a:r>
              <a:rPr lang="en-US" dirty="0" err="1" smtClean="0"/>
              <a:t>TextEdit</a:t>
            </a:r>
            <a:endParaRPr lang="en-US" dirty="0" smtClean="0"/>
          </a:p>
          <a:p>
            <a:pPr lvl="2"/>
            <a:r>
              <a:rPr lang="en-US" dirty="0" smtClean="0"/>
              <a:t>Vim</a:t>
            </a:r>
          </a:p>
          <a:p>
            <a:pPr lvl="2"/>
            <a:r>
              <a:rPr lang="en-US" dirty="0" err="1" smtClean="0"/>
              <a:t>SublimeText</a:t>
            </a:r>
            <a:endParaRPr lang="en-US" dirty="0" smtClean="0"/>
          </a:p>
          <a:p>
            <a:pPr lvl="2"/>
            <a:r>
              <a:rPr lang="en-US" dirty="0" smtClean="0"/>
              <a:t>Etc.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Some advanced editors may allow you to create highlighting and formatting rules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184" y="4321308"/>
            <a:ext cx="6080760" cy="21112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16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Student Log Files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065928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Interpreting Log Files</a:t>
            </a:r>
          </a:p>
          <a:p>
            <a:pPr lvl="1"/>
            <a:r>
              <a:rPr lang="en-US" dirty="0" smtClean="0"/>
              <a:t>Bulk of useful information is located in the student log file</a:t>
            </a:r>
          </a:p>
          <a:p>
            <a:pPr lvl="1"/>
            <a:r>
              <a:rPr lang="en-US" dirty="0" smtClean="0"/>
              <a:t>Each entry is timestamped</a:t>
            </a:r>
          </a:p>
          <a:p>
            <a:pPr lvl="1"/>
            <a:r>
              <a:rPr lang="en-US" dirty="0" smtClean="0"/>
              <a:t>Follow all interactions student made while logged 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Search for key terms</a:t>
            </a:r>
          </a:p>
          <a:p>
            <a:pPr lvl="2"/>
            <a:r>
              <a:rPr lang="en-US" dirty="0" smtClean="0"/>
              <a:t>Error, navigate, submit, logout, save, SRF, write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Useful entries</a:t>
            </a:r>
          </a:p>
          <a:p>
            <a:pPr lvl="2"/>
            <a:r>
              <a:rPr lang="en-US" dirty="0" smtClean="0"/>
              <a:t>Beginning and ending interactions</a:t>
            </a:r>
          </a:p>
          <a:p>
            <a:pPr lvl="2"/>
            <a:r>
              <a:rPr lang="en-US" dirty="0" smtClean="0"/>
              <a:t>Log files that end suddenly or without being passed to shutdown log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Agenda Topics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380999" y="16428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1E8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53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5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B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C6E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2017 Statistics</a:t>
            </a:r>
          </a:p>
          <a:p>
            <a:r>
              <a:rPr lang="en-US" dirty="0" smtClean="0"/>
              <a:t>Common Early Warning System Triggers</a:t>
            </a:r>
          </a:p>
          <a:p>
            <a:r>
              <a:rPr lang="en-US" dirty="0" smtClean="0"/>
              <a:t>Student Log Files</a:t>
            </a:r>
          </a:p>
          <a:p>
            <a:r>
              <a:rPr lang="en-US" dirty="0" smtClean="0"/>
              <a:t>Using the </a:t>
            </a:r>
            <a:r>
              <a:rPr lang="en-US" dirty="0" err="1" smtClean="0"/>
              <a:t>ProctorCache</a:t>
            </a:r>
            <a:r>
              <a:rPr lang="en-US" dirty="0" smtClean="0"/>
              <a:t> Administration Page</a:t>
            </a:r>
          </a:p>
          <a:p>
            <a:r>
              <a:rPr lang="en-US" dirty="0">
                <a:solidFill>
                  <a:srgbClr val="000000"/>
                </a:solidFill>
              </a:rPr>
              <a:t>Example Troubleshooting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25"/>
            <a:ext cx="8342313" cy="164623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Using The </a:t>
            </a:r>
            <a:r>
              <a:rPr lang="en-US" sz="3200" dirty="0" err="1" smtClean="0">
                <a:solidFill>
                  <a:srgbClr val="000000"/>
                </a:solidFill>
              </a:rPr>
              <a:t>ProctorCache</a:t>
            </a:r>
            <a:r>
              <a:rPr lang="en-US" sz="3200" dirty="0" smtClean="0">
                <a:solidFill>
                  <a:srgbClr val="000000"/>
                </a:solidFill>
              </a:rPr>
              <a:t> Administration Page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Using The </a:t>
            </a:r>
            <a:r>
              <a:rPr lang="en-US" dirty="0" err="1"/>
              <a:t>ProctorCache</a:t>
            </a:r>
            <a:r>
              <a:rPr lang="en-US" dirty="0"/>
              <a:t> Administration Page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089678"/>
            <a:ext cx="8407893" cy="479602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err="1" smtClean="0"/>
              <a:t>ProctorCache</a:t>
            </a:r>
            <a:r>
              <a:rPr lang="en-US" dirty="0" smtClean="0"/>
              <a:t> Administration Page</a:t>
            </a:r>
            <a:endParaRPr lang="en-US" dirty="0"/>
          </a:p>
          <a:p>
            <a:pPr lvl="1"/>
            <a:r>
              <a:rPr lang="en-US" dirty="0" smtClean="0"/>
              <a:t>Simple administration site</a:t>
            </a:r>
          </a:p>
          <a:p>
            <a:pPr lvl="1"/>
            <a:r>
              <a:rPr lang="en-US" dirty="0" smtClean="0"/>
              <a:t>View cached content and connected clients</a:t>
            </a:r>
          </a:p>
          <a:p>
            <a:pPr lvl="1"/>
            <a:r>
              <a:rPr lang="en-US" dirty="0" smtClean="0"/>
              <a:t>Can be used for troubleshooting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When to Use</a:t>
            </a:r>
          </a:p>
          <a:p>
            <a:pPr lvl="1"/>
            <a:r>
              <a:rPr lang="en-US" dirty="0" smtClean="0"/>
              <a:t>Pre-test</a:t>
            </a:r>
          </a:p>
          <a:p>
            <a:pPr lvl="2"/>
            <a:r>
              <a:rPr lang="en-US" dirty="0" smtClean="0"/>
              <a:t>Verify cached content status</a:t>
            </a:r>
          </a:p>
          <a:p>
            <a:pPr lvl="1"/>
            <a:r>
              <a:rPr lang="en-US" dirty="0" smtClean="0"/>
              <a:t>Test Time</a:t>
            </a:r>
          </a:p>
          <a:p>
            <a:pPr lvl="2"/>
            <a:r>
              <a:rPr lang="en-US" dirty="0" smtClean="0"/>
              <a:t>Verify cached content status</a:t>
            </a:r>
          </a:p>
          <a:p>
            <a:pPr lvl="2"/>
            <a:r>
              <a:rPr lang="en-US" dirty="0" smtClean="0"/>
              <a:t>Verify cached content is being used</a:t>
            </a:r>
          </a:p>
          <a:p>
            <a:pPr lvl="2"/>
            <a:r>
              <a:rPr lang="en-US" dirty="0" smtClean="0"/>
              <a:t>Verify client connections</a:t>
            </a:r>
          </a:p>
          <a:p>
            <a:pPr lvl="2"/>
            <a:r>
              <a:rPr lang="en-US" dirty="0" smtClean="0"/>
              <a:t>Troubleshoot issues</a:t>
            </a:r>
          </a:p>
          <a:p>
            <a:pPr lvl="1"/>
            <a:r>
              <a:rPr lang="en-US" dirty="0" smtClean="0"/>
              <a:t>Post-test</a:t>
            </a:r>
          </a:p>
          <a:p>
            <a:pPr lvl="2"/>
            <a:r>
              <a:rPr lang="en-US" dirty="0" smtClean="0"/>
              <a:t>Purge cached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25"/>
            <a:ext cx="8342313" cy="164623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Example Troubleshooting Scenarios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T</a:t>
            </a:r>
            <a:r>
              <a:rPr lang="en-US" dirty="0" smtClean="0"/>
              <a:t>roubleshooting Scenario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089678"/>
            <a:ext cx="8407893" cy="479602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Unable to connect to testing server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Potential Causes</a:t>
            </a:r>
          </a:p>
          <a:p>
            <a:pPr lvl="1"/>
            <a:r>
              <a:rPr lang="en-US" dirty="0" smtClean="0"/>
              <a:t>Network / </a:t>
            </a:r>
            <a:r>
              <a:rPr lang="en-US" dirty="0" err="1" smtClean="0"/>
              <a:t>ProctorCache</a:t>
            </a:r>
            <a:r>
              <a:rPr lang="en-US" dirty="0" smtClean="0"/>
              <a:t> down</a:t>
            </a:r>
          </a:p>
          <a:p>
            <a:pPr lvl="1"/>
            <a:r>
              <a:rPr lang="en-US" dirty="0" smtClean="0"/>
              <a:t>Network security blocking item assets</a:t>
            </a:r>
          </a:p>
          <a:p>
            <a:pPr lvl="1"/>
            <a:r>
              <a:rPr lang="en-US" dirty="0" smtClean="0"/>
              <a:t>Content not cached successfully</a:t>
            </a:r>
          </a:p>
          <a:p>
            <a:pPr lvl="1"/>
            <a:r>
              <a:rPr lang="en-US" dirty="0" smtClean="0"/>
              <a:t>Infrastructure configuration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Things to check</a:t>
            </a:r>
          </a:p>
          <a:p>
            <a:pPr lvl="1"/>
            <a:r>
              <a:rPr lang="en-US" dirty="0" smtClean="0"/>
              <a:t>Verify </a:t>
            </a:r>
            <a:r>
              <a:rPr lang="en-US" dirty="0" err="1" smtClean="0"/>
              <a:t>ProctorCache</a:t>
            </a:r>
            <a:r>
              <a:rPr lang="en-US" dirty="0" smtClean="0"/>
              <a:t> service is running</a:t>
            </a:r>
          </a:p>
          <a:p>
            <a:pPr lvl="1"/>
            <a:r>
              <a:rPr lang="en-US" dirty="0" smtClean="0"/>
              <a:t>Verify content was cached successfully</a:t>
            </a:r>
          </a:p>
          <a:p>
            <a:pPr lvl="1"/>
            <a:r>
              <a:rPr lang="en-US" dirty="0" smtClean="0"/>
              <a:t>Verify whitelisted URLs and ports – has anything changed on your network since infrastructure was configured?</a:t>
            </a:r>
          </a:p>
          <a:p>
            <a:pPr lvl="1"/>
            <a:r>
              <a:rPr lang="en-US" dirty="0" smtClean="0"/>
              <a:t>Bypass </a:t>
            </a:r>
            <a:r>
              <a:rPr lang="en-US" dirty="0" err="1" smtClean="0"/>
              <a:t>ProctorCache</a:t>
            </a:r>
            <a:r>
              <a:rPr lang="en-US" dirty="0" smtClean="0"/>
              <a:t> service</a:t>
            </a:r>
          </a:p>
          <a:p>
            <a:pPr lvl="1"/>
            <a:r>
              <a:rPr lang="en-US" dirty="0" smtClean="0"/>
              <a:t>Connect via hotspot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2840" y="192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T</a:t>
            </a:r>
            <a:r>
              <a:rPr lang="en-US" dirty="0" smtClean="0"/>
              <a:t>roubleshooting Scenario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10896" y="1088136"/>
            <a:ext cx="8407893" cy="479602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Student unable to stay logged in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Potential </a:t>
            </a:r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Student intervention</a:t>
            </a:r>
          </a:p>
          <a:p>
            <a:pPr lvl="1"/>
            <a:r>
              <a:rPr lang="en-US" dirty="0" smtClean="0"/>
              <a:t>Device configuration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Things to </a:t>
            </a:r>
            <a:r>
              <a:rPr lang="en-US" dirty="0" smtClean="0"/>
              <a:t>check</a:t>
            </a:r>
          </a:p>
          <a:p>
            <a:pPr lvl="1"/>
            <a:r>
              <a:rPr lang="en-US" dirty="0" smtClean="0"/>
              <a:t>Test examiner should report any abnormal testing situations or observations (hand placement over power button, kicking power strip)</a:t>
            </a:r>
          </a:p>
          <a:p>
            <a:pPr lvl="1"/>
            <a:r>
              <a:rPr lang="en-US" dirty="0" smtClean="0"/>
              <a:t>Look at the student log files for abnormalities</a:t>
            </a:r>
          </a:p>
          <a:p>
            <a:pPr lvl="1"/>
            <a:r>
              <a:rPr lang="en-US" dirty="0" smtClean="0"/>
              <a:t>Look at the device log files for abnormalities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We are working with secure tests – monitoring the student directly may not be appropriate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2840" y="192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T</a:t>
            </a:r>
            <a:r>
              <a:rPr lang="en-US" dirty="0" smtClean="0"/>
              <a:t>roubleshooting Scenario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10896" y="1088136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Orphaned SRF files </a:t>
            </a:r>
            <a:r>
              <a:rPr lang="en-US" dirty="0"/>
              <a:t>a</a:t>
            </a:r>
            <a:r>
              <a:rPr lang="en-US" dirty="0" smtClean="0"/>
              <a:t>fter testing is complete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Potential Causes</a:t>
            </a:r>
          </a:p>
          <a:p>
            <a:pPr lvl="1"/>
            <a:r>
              <a:rPr lang="en-US" dirty="0" smtClean="0"/>
              <a:t>SRF file moved</a:t>
            </a:r>
          </a:p>
          <a:p>
            <a:pPr lvl="1"/>
            <a:r>
              <a:rPr lang="en-US" dirty="0" smtClean="0"/>
              <a:t>Student receives additional error message before SRF can be consumed</a:t>
            </a:r>
          </a:p>
          <a:p>
            <a:pPr lvl="1"/>
            <a:r>
              <a:rPr lang="en-US" dirty="0" smtClean="0"/>
              <a:t>SRF file is skipped when asked to browse / upload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Things to check</a:t>
            </a:r>
          </a:p>
          <a:p>
            <a:pPr lvl="1"/>
            <a:r>
              <a:rPr lang="en-US" dirty="0" smtClean="0"/>
              <a:t>Verify that all students are in complete status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2840" y="192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T</a:t>
            </a:r>
            <a:r>
              <a:rPr lang="en-US" dirty="0" smtClean="0"/>
              <a:t>roubleshooting Scenario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10896" y="1088136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Students are not logged in but still showing active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Potential Causes</a:t>
            </a:r>
          </a:p>
          <a:p>
            <a:pPr lvl="1"/>
            <a:r>
              <a:rPr lang="en-US" dirty="0" smtClean="0"/>
              <a:t>TestNav exited ungracefully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Things to check</a:t>
            </a:r>
          </a:p>
          <a:p>
            <a:pPr lvl="1"/>
            <a:r>
              <a:rPr lang="en-US" dirty="0" smtClean="0"/>
              <a:t>If necessary – investigate the reasons why TestNav exited unexpectedly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2840" y="192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25"/>
            <a:ext cx="8342313" cy="164623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Thank You!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25"/>
            <a:ext cx="8342313" cy="164623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2017 Statistics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Breakdown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2023" y="1271588"/>
            <a:ext cx="3722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 Breakdown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ChromeOS</a:t>
            </a:r>
            <a:r>
              <a:rPr lang="en-US" dirty="0" smtClean="0"/>
              <a:t> – 62%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Windows – 31%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iOS – 4%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OS X – 3%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r>
              <a:rPr lang="en-US" dirty="0">
                <a:solidFill>
                  <a:srgbClr val="000000"/>
                </a:solidFill>
              </a:rPr>
              <a:t>565,375 Successful </a:t>
            </a:r>
            <a:r>
              <a:rPr lang="en-US" dirty="0" smtClean="0">
                <a:solidFill>
                  <a:srgbClr val="000000"/>
                </a:solidFill>
              </a:rPr>
              <a:t>Logins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12,523 Errors logged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2.21% student login attempts received error </a:t>
            </a:r>
            <a:r>
              <a:rPr lang="en-US" dirty="0" smtClean="0">
                <a:solidFill>
                  <a:srgbClr val="000000"/>
                </a:solidFill>
              </a:rPr>
              <a:t>code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6" y="1005840"/>
            <a:ext cx="545896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Top 5 Error Messages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251625"/>
              </p:ext>
            </p:extLst>
          </p:nvPr>
        </p:nvGraphicFramePr>
        <p:xfrm>
          <a:off x="3557016" y="1005840"/>
          <a:ext cx="5705856" cy="420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295" y="1020188"/>
            <a:ext cx="3722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EWS Message Received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3005 – 58%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“TestNav has detected another application ...”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Background applications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1009 - 29%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“Unable </a:t>
            </a:r>
            <a:r>
              <a:rPr lang="en-US" sz="1600" dirty="0"/>
              <a:t>to download test </a:t>
            </a:r>
            <a:r>
              <a:rPr lang="en-US" sz="1600" dirty="0" smtClean="0"/>
              <a:t>content”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Connectivity issues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1014 – 7%</a:t>
            </a:r>
          </a:p>
          <a:p>
            <a:pPr marL="742950" lvl="2" indent="-285750">
              <a:buFont typeface="Arial" charset="0"/>
              <a:buChar char="•"/>
            </a:pPr>
            <a:r>
              <a:rPr lang="en-US" sz="1600" dirty="0" smtClean="0"/>
              <a:t>“Unable </a:t>
            </a:r>
            <a:r>
              <a:rPr lang="en-US" sz="1600" dirty="0"/>
              <a:t>to download test </a:t>
            </a:r>
            <a:r>
              <a:rPr lang="en-US" sz="1600" dirty="0" smtClean="0"/>
              <a:t>content”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742950" lvl="2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Issues </a:t>
            </a:r>
            <a:r>
              <a:rPr lang="en-US" sz="1600" dirty="0">
                <a:solidFill>
                  <a:srgbClr val="000000"/>
                </a:solidFill>
              </a:rPr>
              <a:t>retrieving </a:t>
            </a:r>
            <a:r>
              <a:rPr lang="en-US" sz="1600" dirty="0" smtClean="0">
                <a:solidFill>
                  <a:srgbClr val="000000"/>
                </a:solidFill>
              </a:rPr>
              <a:t>custom stylesheet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3044 – 4%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“You cannot lock the device”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Unable to lock device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3016 – 2%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“Your login information is no longer valid”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Login information invalid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99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Other Error Messages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23" y="1091438"/>
            <a:ext cx="6223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EWS Message Received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3029– 145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Test window has exited </a:t>
            </a:r>
            <a:r>
              <a:rPr lang="en-US" dirty="0" err="1"/>
              <a:t>fullscreen</a:t>
            </a:r>
            <a:r>
              <a:rPr lang="en-US" dirty="0"/>
              <a:t> </a:t>
            </a:r>
            <a:r>
              <a:rPr lang="en-US" dirty="0" smtClean="0"/>
              <a:t>mode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TestNav exited </a:t>
            </a:r>
            <a:r>
              <a:rPr lang="en-US" dirty="0" err="1" smtClean="0"/>
              <a:t>fullscreen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5030 – 129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Unable to communicate with the testing server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Connectivity – unable to communicate with testing server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3050 – 113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charset="0"/>
              </a:rPr>
              <a:t>TestNav is unable to connect to </a:t>
            </a:r>
            <a:r>
              <a:rPr lang="en-US" dirty="0" smtClean="0">
                <a:solidFill>
                  <a:srgbClr val="333333"/>
                </a:solidFill>
                <a:latin typeface="Arial" charset="0"/>
              </a:rPr>
              <a:t>server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Connectivity </a:t>
            </a:r>
            <a:r>
              <a:rPr lang="en-US" dirty="0">
                <a:solidFill>
                  <a:srgbClr val="000000"/>
                </a:solidFill>
              </a:rPr>
              <a:t>– unable to communicate with </a:t>
            </a:r>
            <a:r>
              <a:rPr lang="en-US" dirty="0" smtClean="0">
                <a:solidFill>
                  <a:srgbClr val="000000"/>
                </a:solidFill>
              </a:rPr>
              <a:t>update server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1010 – 107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test content is corrupted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Content checksum mismatch (aggressive content filter)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3055 – 97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TestNav app needs to be restarted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TestNav needs to restart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78" y="1091438"/>
            <a:ext cx="3875543" cy="13910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66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 smtClean="0"/>
              <a:t>Common 3005 Errors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553209"/>
              </p:ext>
            </p:extLst>
          </p:nvPr>
        </p:nvGraphicFramePr>
        <p:xfrm>
          <a:off x="3557016" y="1005840"/>
          <a:ext cx="5705856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295" y="1079559"/>
            <a:ext cx="3722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Common 3005 Errors</a:t>
            </a:r>
          </a:p>
          <a:p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Sethc.exe</a:t>
            </a:r>
            <a:r>
              <a:rPr lang="en-US" sz="1600" dirty="0" smtClean="0"/>
              <a:t> – 1099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Windows </a:t>
            </a:r>
            <a:r>
              <a:rPr lang="en-US" sz="1600" dirty="0" err="1" smtClean="0"/>
              <a:t>acessibility</a:t>
            </a:r>
            <a:r>
              <a:rPr lang="en-US" sz="1600" dirty="0" smtClean="0"/>
              <a:t> options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</a:rPr>
              <a:t>Explorer.exe</a:t>
            </a:r>
            <a:r>
              <a:rPr lang="en-US" sz="1600" dirty="0" smtClean="0">
                <a:solidFill>
                  <a:srgbClr val="000000"/>
                </a:solidFill>
              </a:rPr>
              <a:t> – 837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Taskbar, explorer window, Windows shell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Ease of access dialog – 632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Windows accessibility options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</a:rPr>
              <a:t>Ctrl+Alt+Del</a:t>
            </a:r>
            <a:r>
              <a:rPr lang="en-US" sz="1600" dirty="0" smtClean="0">
                <a:solidFill>
                  <a:srgbClr val="000000"/>
                </a:solidFill>
              </a:rPr>
              <a:t> – 623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Windows escape chord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</a:rPr>
              <a:t>Firefox.exe</a:t>
            </a:r>
            <a:r>
              <a:rPr lang="en-US" sz="1600" dirty="0" smtClean="0">
                <a:solidFill>
                  <a:srgbClr val="000000"/>
                </a:solidFill>
              </a:rPr>
              <a:t> – 450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Firefox browser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Unknown system process – 300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Process could not be trapped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57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25"/>
            <a:ext cx="8342313" cy="1646238"/>
          </a:xfrm>
        </p:spPr>
        <p:txBody>
          <a:bodyPr/>
          <a:lstStyle/>
          <a:p>
            <a:r>
              <a:rPr lang="en-US" sz="3200" dirty="0"/>
              <a:t>Common Early Warning System Triggers</a:t>
            </a:r>
          </a:p>
        </p:txBody>
      </p:sp>
    </p:spTree>
    <p:extLst>
      <p:ext uri="{BB962C8B-B14F-4D97-AF65-F5344CB8AC3E}">
        <p14:creationId xmlns:p14="http://schemas.microsoft.com/office/powerpoint/2010/main" val="157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3" y="192024"/>
            <a:ext cx="8640891" cy="521208"/>
          </a:xfrm>
        </p:spPr>
        <p:txBody>
          <a:bodyPr>
            <a:normAutofit/>
          </a:bodyPr>
          <a:lstStyle/>
          <a:p>
            <a:r>
              <a:rPr lang="en-US" dirty="0"/>
              <a:t>Common Early Warning System Triggers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8521" y="1101554"/>
            <a:ext cx="8407893" cy="47960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Save File Location Invalid</a:t>
            </a:r>
          </a:p>
          <a:p>
            <a:pPr lvl="1"/>
            <a:r>
              <a:rPr lang="en-US" dirty="0" smtClean="0"/>
              <a:t>Save file locations are tested during login, while the test is in progress, and during </a:t>
            </a:r>
            <a:r>
              <a:rPr lang="en-US" dirty="0" err="1" smtClean="0"/>
              <a:t>AppCheck</a:t>
            </a:r>
            <a:endParaRPr lang="en-US" dirty="0" smtClean="0"/>
          </a:p>
          <a:p>
            <a:pPr lvl="1"/>
            <a:r>
              <a:rPr lang="en-US" dirty="0" smtClean="0"/>
              <a:t>Requires read</a:t>
            </a:r>
            <a:r>
              <a:rPr lang="en-US" dirty="0"/>
              <a:t>, write, and delete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Specific error codes</a:t>
            </a:r>
          </a:p>
          <a:p>
            <a:pPr lvl="2"/>
            <a:r>
              <a:rPr lang="en-US" dirty="0" smtClean="0"/>
              <a:t>1017 (primary) – Testing will be interrupted</a:t>
            </a:r>
          </a:p>
          <a:p>
            <a:pPr lvl="2"/>
            <a:r>
              <a:rPr lang="en-US" dirty="0" smtClean="0"/>
              <a:t>1018 (secondary) – Message can be bypassed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Potential Causes</a:t>
            </a:r>
          </a:p>
          <a:p>
            <a:pPr lvl="1"/>
            <a:r>
              <a:rPr lang="en-US" dirty="0" smtClean="0"/>
              <a:t>Network issues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ath issues</a:t>
            </a:r>
          </a:p>
          <a:p>
            <a:pPr lvl="1"/>
            <a:r>
              <a:rPr lang="en-US" dirty="0" smtClean="0"/>
              <a:t>Read/write/delete access issues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54" y="3412140"/>
            <a:ext cx="4304646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DE Brand">
      <a:dk1>
        <a:srgbClr val="101E8C"/>
      </a:dk1>
      <a:lt1>
        <a:srgbClr val="D0D2D3"/>
      </a:lt1>
      <a:dk2>
        <a:srgbClr val="5C6670"/>
      </a:dk2>
      <a:lt2>
        <a:srgbClr val="D3CCBC"/>
      </a:lt2>
      <a:accent1>
        <a:srgbClr val="6EC4E8"/>
      </a:accent1>
      <a:accent2>
        <a:srgbClr val="46797A"/>
      </a:accent2>
      <a:accent3>
        <a:srgbClr val="65503C"/>
      </a:accent3>
      <a:accent4>
        <a:srgbClr val="6D3A5D"/>
      </a:accent4>
      <a:accent5>
        <a:srgbClr val="00953A"/>
      </a:accent5>
      <a:accent6>
        <a:srgbClr val="8FC6E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16783</TotalTime>
  <Words>1144</Words>
  <Application>Microsoft Macintosh PowerPoint</Application>
  <PresentationFormat>On-screen Show (4:3)</PresentationFormat>
  <Paragraphs>298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Museo Slab 500</vt:lpstr>
      <vt:lpstr>Trebuchet MS</vt:lpstr>
      <vt:lpstr>Arial</vt:lpstr>
      <vt:lpstr>Office Theme</vt:lpstr>
      <vt:lpstr>1_Office Theme</vt:lpstr>
      <vt:lpstr>2_Office Theme</vt:lpstr>
      <vt:lpstr>PowerPoint Presentation</vt:lpstr>
      <vt:lpstr>Agenda Topics</vt:lpstr>
      <vt:lpstr>2017 Statistics</vt:lpstr>
      <vt:lpstr>Operating System Breakdown</vt:lpstr>
      <vt:lpstr>Top 5 Error Messages</vt:lpstr>
      <vt:lpstr>Other Error Messages</vt:lpstr>
      <vt:lpstr>Common 3005 Errors</vt:lpstr>
      <vt:lpstr>Common Early Warning System Triggers</vt:lpstr>
      <vt:lpstr>Common Early Warning System Triggers</vt:lpstr>
      <vt:lpstr>Common Early Warning System Triggers</vt:lpstr>
      <vt:lpstr>Common Early Warning System Triggers</vt:lpstr>
      <vt:lpstr>Common Early Warning System Triggers</vt:lpstr>
      <vt:lpstr>Common Early Warning System Triggers</vt:lpstr>
      <vt:lpstr>Common Early Warning System Triggers</vt:lpstr>
      <vt:lpstr>TestNav Log Files</vt:lpstr>
      <vt:lpstr>Student Log Files</vt:lpstr>
      <vt:lpstr>Student Log Files</vt:lpstr>
      <vt:lpstr>Student Log Files</vt:lpstr>
      <vt:lpstr>Student Log Files</vt:lpstr>
      <vt:lpstr>Using The ProctorCache Administration Page</vt:lpstr>
      <vt:lpstr>Using The ProctorCache Administration Page</vt:lpstr>
      <vt:lpstr>Example Troubleshooting Scenarios</vt:lpstr>
      <vt:lpstr>Example Troubleshooting Scenario</vt:lpstr>
      <vt:lpstr>Example Troubleshooting Scenario</vt:lpstr>
      <vt:lpstr>Example Troubleshooting Scenario</vt:lpstr>
      <vt:lpstr>Example Troubleshooting Scenario</vt:lpstr>
      <vt:lpstr>Thank You!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Jeramy Dichiera</cp:lastModifiedBy>
  <cp:revision>641</cp:revision>
  <cp:lastPrinted>2017-09-13T18:00:59Z</cp:lastPrinted>
  <dcterms:created xsi:type="dcterms:W3CDTF">2016-08-31T23:11:11Z</dcterms:created>
  <dcterms:modified xsi:type="dcterms:W3CDTF">2018-02-26T00:09:47Z</dcterms:modified>
</cp:coreProperties>
</file>