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81" r:id="rId1"/>
  </p:sldMasterIdLst>
  <p:notesMasterIdLst>
    <p:notesMasterId r:id="rId94"/>
  </p:notesMasterIdLst>
  <p:handoutMasterIdLst>
    <p:handoutMasterId r:id="rId95"/>
  </p:handoutMasterIdLst>
  <p:sldIdLst>
    <p:sldId id="259" r:id="rId2"/>
    <p:sldId id="262" r:id="rId3"/>
    <p:sldId id="420" r:id="rId4"/>
    <p:sldId id="421" r:id="rId5"/>
    <p:sldId id="422" r:id="rId6"/>
    <p:sldId id="423" r:id="rId7"/>
    <p:sldId id="376" r:id="rId8"/>
    <p:sldId id="377" r:id="rId9"/>
    <p:sldId id="378" r:id="rId10"/>
    <p:sldId id="410" r:id="rId11"/>
    <p:sldId id="411" r:id="rId12"/>
    <p:sldId id="418" r:id="rId13"/>
    <p:sldId id="337" r:id="rId14"/>
    <p:sldId id="263" r:id="rId15"/>
    <p:sldId id="311" r:id="rId16"/>
    <p:sldId id="320" r:id="rId17"/>
    <p:sldId id="321" r:id="rId18"/>
    <p:sldId id="324" r:id="rId19"/>
    <p:sldId id="395" r:id="rId20"/>
    <p:sldId id="370" r:id="rId21"/>
    <p:sldId id="350" r:id="rId22"/>
    <p:sldId id="271" r:id="rId23"/>
    <p:sldId id="299" r:id="rId24"/>
    <p:sldId id="272" r:id="rId25"/>
    <p:sldId id="300" r:id="rId26"/>
    <p:sldId id="381" r:id="rId27"/>
    <p:sldId id="382" r:id="rId28"/>
    <p:sldId id="383" r:id="rId29"/>
    <p:sldId id="400" r:id="rId30"/>
    <p:sldId id="401" r:id="rId31"/>
    <p:sldId id="402" r:id="rId32"/>
    <p:sldId id="403" r:id="rId33"/>
    <p:sldId id="293" r:id="rId34"/>
    <p:sldId id="267" r:id="rId35"/>
    <p:sldId id="424" r:id="rId36"/>
    <p:sldId id="426" r:id="rId37"/>
    <p:sldId id="341" r:id="rId38"/>
    <p:sldId id="305" r:id="rId39"/>
    <p:sldId id="371" r:id="rId40"/>
    <p:sldId id="427" r:id="rId41"/>
    <p:sldId id="368" r:id="rId42"/>
    <p:sldId id="338" r:id="rId43"/>
    <p:sldId id="357" r:id="rId44"/>
    <p:sldId id="413" r:id="rId45"/>
    <p:sldId id="414" r:id="rId46"/>
    <p:sldId id="415" r:id="rId47"/>
    <p:sldId id="302" r:id="rId48"/>
    <p:sldId id="343" r:id="rId49"/>
    <p:sldId id="344" r:id="rId50"/>
    <p:sldId id="287" r:id="rId51"/>
    <p:sldId id="352" r:id="rId52"/>
    <p:sldId id="303" r:id="rId53"/>
    <p:sldId id="353" r:id="rId54"/>
    <p:sldId id="390" r:id="rId55"/>
    <p:sldId id="316" r:id="rId56"/>
    <p:sldId id="349" r:id="rId57"/>
    <p:sldId id="298" r:id="rId58"/>
    <p:sldId id="270" r:id="rId59"/>
    <p:sldId id="355" r:id="rId60"/>
    <p:sldId id="301" r:id="rId61"/>
    <p:sldId id="292" r:id="rId62"/>
    <p:sldId id="317" r:id="rId63"/>
    <p:sldId id="261" r:id="rId64"/>
    <p:sldId id="273" r:id="rId65"/>
    <p:sldId id="284" r:id="rId66"/>
    <p:sldId id="373" r:id="rId67"/>
    <p:sldId id="397" r:id="rId68"/>
    <p:sldId id="398" r:id="rId69"/>
    <p:sldId id="425" r:id="rId70"/>
    <p:sldId id="274" r:id="rId71"/>
    <p:sldId id="275" r:id="rId72"/>
    <p:sldId id="277" r:id="rId73"/>
    <p:sldId id="406" r:id="rId74"/>
    <p:sldId id="407" r:id="rId75"/>
    <p:sldId id="289" r:id="rId76"/>
    <p:sldId id="384" r:id="rId77"/>
    <p:sldId id="290" r:id="rId78"/>
    <p:sldId id="291" r:id="rId79"/>
    <p:sldId id="372" r:id="rId80"/>
    <p:sldId id="348" r:id="rId81"/>
    <p:sldId id="367" r:id="rId82"/>
    <p:sldId id="265" r:id="rId83"/>
    <p:sldId id="408" r:id="rId84"/>
    <p:sldId id="409" r:id="rId85"/>
    <p:sldId id="278" r:id="rId86"/>
    <p:sldId id="360" r:id="rId87"/>
    <p:sldId id="412" r:id="rId88"/>
    <p:sldId id="416" r:id="rId89"/>
    <p:sldId id="417" r:id="rId90"/>
    <p:sldId id="345" r:id="rId91"/>
    <p:sldId id="346" r:id="rId92"/>
    <p:sldId id="347" r:id="rId9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2" name="Author" initials="A" lastIdx="0" clrIdx="2"/>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FFFF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284E427A-3D55-4303-BF80-6455036E1DE7}" styleName="Themed Style 1 - Accent 2">
    <a:tblBg>
      <a:fillRef idx="2">
        <a:schemeClr val="accent2"/>
      </a:fillRef>
      <a:effectRef idx="1">
        <a:schemeClr val="accent2"/>
      </a:effectRef>
    </a:tblBg>
    <a:wholeTbl>
      <a:tcTxStyle>
        <a:fontRef idx="minor">
          <a:scrgbClr r="0" g="0" b="0"/>
        </a:fontRef>
        <a:schemeClr val="dk1"/>
      </a:tcTxStyle>
      <a:tcStyle>
        <a:tcBdr>
          <a:left>
            <a:lnRef idx="1">
              <a:schemeClr val="accent2"/>
            </a:lnRef>
          </a:left>
          <a:right>
            <a:lnRef idx="1">
              <a:schemeClr val="accent2"/>
            </a:lnRef>
          </a:right>
          <a:top>
            <a:lnRef idx="1">
              <a:schemeClr val="accent2"/>
            </a:lnRef>
          </a:top>
          <a:bottom>
            <a:lnRef idx="1">
              <a:schemeClr val="accent2"/>
            </a:lnRef>
          </a:bottom>
          <a:insideH>
            <a:lnRef idx="1">
              <a:schemeClr val="accent2"/>
            </a:lnRef>
          </a:insideH>
          <a:insideV>
            <a:lnRef idx="1">
              <a:schemeClr val="accent2"/>
            </a:lnRef>
          </a:insideV>
        </a:tcBdr>
        <a:fill>
          <a:noFill/>
        </a:fill>
      </a:tcStyle>
    </a:wholeTbl>
    <a:band1H>
      <a:tcStyle>
        <a:tcBdr/>
        <a:fill>
          <a:solidFill>
            <a:schemeClr val="accent2">
              <a:alpha val="40000"/>
            </a:schemeClr>
          </a:solidFill>
        </a:fill>
      </a:tcStyle>
    </a:band1H>
    <a:band2H>
      <a:tcStyle>
        <a:tcBdr/>
      </a:tcStyle>
    </a:band2H>
    <a:band1V>
      <a:tcStyle>
        <a:tcBdr>
          <a:top>
            <a:lnRef idx="1">
              <a:schemeClr val="accent2"/>
            </a:lnRef>
          </a:top>
          <a:bottom>
            <a:lnRef idx="1">
              <a:schemeClr val="accent2"/>
            </a:lnRef>
          </a:bottom>
        </a:tcBdr>
        <a:fill>
          <a:solidFill>
            <a:schemeClr val="accent2">
              <a:alpha val="40000"/>
            </a:schemeClr>
          </a:solidFill>
        </a:fill>
      </a:tcStyle>
    </a:band1V>
    <a:band2V>
      <a:tcStyle>
        <a:tcBdr/>
      </a:tcStyle>
    </a:band2V>
    <a:lastCol>
      <a:tcTxStyle b="on"/>
      <a:tcStyle>
        <a:tcBdr>
          <a:left>
            <a:lnRef idx="2">
              <a:schemeClr val="accent2"/>
            </a:lnRef>
          </a:left>
          <a:right>
            <a:lnRef idx="1">
              <a:schemeClr val="accent2"/>
            </a:lnRef>
          </a:right>
          <a:top>
            <a:lnRef idx="1">
              <a:schemeClr val="accent2"/>
            </a:lnRef>
          </a:top>
          <a:bottom>
            <a:lnRef idx="1">
              <a:schemeClr val="accent2"/>
            </a:lnRef>
          </a:bottom>
          <a:insideH>
            <a:lnRef idx="1">
              <a:schemeClr val="accent2"/>
            </a:lnRef>
          </a:insideH>
          <a:insideV>
            <a:ln>
              <a:noFill/>
            </a:ln>
          </a:insideV>
        </a:tcBdr>
      </a:tcStyle>
    </a:lastCol>
    <a:firstCol>
      <a:tcTxStyle b="on"/>
      <a:tcStyle>
        <a:tcBdr>
          <a:left>
            <a:lnRef idx="1">
              <a:schemeClr val="accent2"/>
            </a:lnRef>
          </a:left>
          <a:right>
            <a:lnRef idx="2">
              <a:schemeClr val="accent2"/>
            </a:lnRef>
          </a:right>
          <a:top>
            <a:lnRef idx="1">
              <a:schemeClr val="accent2"/>
            </a:lnRef>
          </a:top>
          <a:bottom>
            <a:lnRef idx="1">
              <a:schemeClr val="accent2"/>
            </a:lnRef>
          </a:bottom>
          <a:insideH>
            <a:lnRef idx="1">
              <a:schemeClr val="accent2"/>
            </a:lnRef>
          </a:insideH>
          <a:insideV>
            <a:ln>
              <a:noFill/>
            </a:ln>
          </a:insideV>
        </a:tcBdr>
      </a:tcStyle>
    </a:firstCol>
    <a:lastRow>
      <a:tcTxStyle b="on"/>
      <a:tcStyle>
        <a:tcBdr>
          <a:left>
            <a:lnRef idx="1">
              <a:schemeClr val="accent2"/>
            </a:lnRef>
          </a:left>
          <a:right>
            <a:lnRef idx="1">
              <a:schemeClr val="accent2"/>
            </a:lnRef>
          </a:right>
          <a:top>
            <a:lnRef idx="2">
              <a:schemeClr val="accent2"/>
            </a:lnRef>
          </a:top>
          <a:bottom>
            <a:lnRef idx="2">
              <a:schemeClr val="accent2"/>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2"/>
            </a:lnRef>
          </a:left>
          <a:right>
            <a:lnRef idx="1">
              <a:schemeClr val="accent2"/>
            </a:lnRef>
          </a:right>
          <a:top>
            <a:lnRef idx="1">
              <a:schemeClr val="accent2"/>
            </a:lnRef>
          </a:top>
          <a:bottom>
            <a:lnRef idx="2">
              <a:schemeClr val="lt1"/>
            </a:lnRef>
          </a:bottom>
          <a:insideH>
            <a:ln>
              <a:noFill/>
            </a:ln>
          </a:insideH>
          <a:insideV>
            <a:ln>
              <a:noFill/>
            </a:ln>
          </a:insideV>
        </a:tcBdr>
        <a:fill>
          <a:solidFill>
            <a:schemeClr val="accent2"/>
          </a:solidFill>
        </a:fill>
      </a:tcStyle>
    </a:firstRow>
  </a:tblStyle>
  <a:tblStyle styleId="{69C7853C-536D-4A76-A0AE-DD22124D55A5}" styleName="Themed Style 1 - Accent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 styleId="{775DCB02-9BB8-47FD-8907-85C794F793BA}" styleName="Themed Style 1 - Accent 4">
    <a:tblBg>
      <a:fillRef idx="2">
        <a:schemeClr val="accent4"/>
      </a:fillRef>
      <a:effectRef idx="1">
        <a:schemeClr val="accent4"/>
      </a:effectRef>
    </a:tblBg>
    <a:wholeTbl>
      <a:tcTxStyle>
        <a:fontRef idx="minor">
          <a:scrgbClr r="0" g="0" b="0"/>
        </a:fontRef>
        <a:schemeClr val="dk1"/>
      </a:tcTxStyle>
      <a:tcStyle>
        <a:tcBdr>
          <a:left>
            <a:lnRef idx="1">
              <a:schemeClr val="accent4"/>
            </a:lnRef>
          </a:left>
          <a:right>
            <a:lnRef idx="1">
              <a:schemeClr val="accent4"/>
            </a:lnRef>
          </a:right>
          <a:top>
            <a:lnRef idx="1">
              <a:schemeClr val="accent4"/>
            </a:lnRef>
          </a:top>
          <a:bottom>
            <a:lnRef idx="1">
              <a:schemeClr val="accent4"/>
            </a:lnRef>
          </a:bottom>
          <a:insideH>
            <a:lnRef idx="1">
              <a:schemeClr val="accent4"/>
            </a:lnRef>
          </a:insideH>
          <a:insideV>
            <a:lnRef idx="1">
              <a:schemeClr val="accent4"/>
            </a:lnRef>
          </a:insideV>
        </a:tcBdr>
        <a:fill>
          <a:noFill/>
        </a:fill>
      </a:tcStyle>
    </a:wholeTbl>
    <a:band1H>
      <a:tcStyle>
        <a:tcBdr/>
        <a:fill>
          <a:solidFill>
            <a:schemeClr val="accent4">
              <a:alpha val="40000"/>
            </a:schemeClr>
          </a:solidFill>
        </a:fill>
      </a:tcStyle>
    </a:band1H>
    <a:band2H>
      <a:tcStyle>
        <a:tcBdr/>
      </a:tcStyle>
    </a:band2H>
    <a:band1V>
      <a:tcStyle>
        <a:tcBdr>
          <a:top>
            <a:lnRef idx="1">
              <a:schemeClr val="accent4"/>
            </a:lnRef>
          </a:top>
          <a:bottom>
            <a:lnRef idx="1">
              <a:schemeClr val="accent4"/>
            </a:lnRef>
          </a:bottom>
        </a:tcBdr>
        <a:fill>
          <a:solidFill>
            <a:schemeClr val="accent4">
              <a:alpha val="40000"/>
            </a:schemeClr>
          </a:solidFill>
        </a:fill>
      </a:tcStyle>
    </a:band1V>
    <a:band2V>
      <a:tcStyle>
        <a:tcBdr/>
      </a:tcStyle>
    </a:band2V>
    <a:lastCol>
      <a:tcTxStyle b="on"/>
      <a:tcStyle>
        <a:tcBdr>
          <a:left>
            <a:lnRef idx="2">
              <a:schemeClr val="accent4"/>
            </a:lnRef>
          </a:left>
          <a:right>
            <a:lnRef idx="1">
              <a:schemeClr val="accent4"/>
            </a:lnRef>
          </a:right>
          <a:top>
            <a:lnRef idx="1">
              <a:schemeClr val="accent4"/>
            </a:lnRef>
          </a:top>
          <a:bottom>
            <a:lnRef idx="1">
              <a:schemeClr val="accent4"/>
            </a:lnRef>
          </a:bottom>
          <a:insideH>
            <a:lnRef idx="1">
              <a:schemeClr val="accent4"/>
            </a:lnRef>
          </a:insideH>
          <a:insideV>
            <a:ln>
              <a:noFill/>
            </a:ln>
          </a:insideV>
        </a:tcBdr>
      </a:tcStyle>
    </a:lastCol>
    <a:firstCol>
      <a:tcTxStyle b="on"/>
      <a:tcStyle>
        <a:tcBdr>
          <a:left>
            <a:lnRef idx="1">
              <a:schemeClr val="accent4"/>
            </a:lnRef>
          </a:left>
          <a:right>
            <a:lnRef idx="2">
              <a:schemeClr val="accent4"/>
            </a:lnRef>
          </a:right>
          <a:top>
            <a:lnRef idx="1">
              <a:schemeClr val="accent4"/>
            </a:lnRef>
          </a:top>
          <a:bottom>
            <a:lnRef idx="1">
              <a:schemeClr val="accent4"/>
            </a:lnRef>
          </a:bottom>
          <a:insideH>
            <a:lnRef idx="1">
              <a:schemeClr val="accent4"/>
            </a:lnRef>
          </a:insideH>
          <a:insideV>
            <a:ln>
              <a:noFill/>
            </a:ln>
          </a:insideV>
        </a:tcBdr>
      </a:tcStyle>
    </a:firstCol>
    <a:lastRow>
      <a:tcTxStyle b="on"/>
      <a:tcStyle>
        <a:tcBdr>
          <a:left>
            <a:lnRef idx="1">
              <a:schemeClr val="accent4"/>
            </a:lnRef>
          </a:left>
          <a:right>
            <a:lnRef idx="1">
              <a:schemeClr val="accent4"/>
            </a:lnRef>
          </a:right>
          <a:top>
            <a:lnRef idx="2">
              <a:schemeClr val="accent4"/>
            </a:lnRef>
          </a:top>
          <a:bottom>
            <a:lnRef idx="2">
              <a:schemeClr val="accent4"/>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4"/>
            </a:lnRef>
          </a:left>
          <a:right>
            <a:lnRef idx="1">
              <a:schemeClr val="accent4"/>
            </a:lnRef>
          </a:right>
          <a:top>
            <a:lnRef idx="1">
              <a:schemeClr val="accent4"/>
            </a:lnRef>
          </a:top>
          <a:bottom>
            <a:lnRef idx="2">
              <a:schemeClr val="lt1"/>
            </a:lnRef>
          </a:bottom>
          <a:insideH>
            <a:ln>
              <a:noFill/>
            </a:ln>
          </a:insideH>
          <a:insideV>
            <a:ln>
              <a:noFill/>
            </a:ln>
          </a:insideV>
        </a:tcBdr>
        <a:fill>
          <a:solidFill>
            <a:schemeClr val="accent4"/>
          </a:solidFill>
        </a:fill>
      </a:tcStyle>
    </a:firstRow>
  </a:tblStyle>
  <a:tblStyle styleId="{35758FB7-9AC5-4552-8A53-C91805E547FA}" styleName="Themed Style 1 - Accent 5">
    <a:tblBg>
      <a:fillRef idx="2">
        <a:schemeClr val="accent5"/>
      </a:fillRef>
      <a:effectRef idx="1">
        <a:schemeClr val="accent5"/>
      </a:effectRef>
    </a:tblBg>
    <a:wholeTbl>
      <a:tcTxStyle>
        <a:fontRef idx="minor">
          <a:scrgbClr r="0" g="0" b="0"/>
        </a:fontRef>
        <a:schemeClr val="dk1"/>
      </a:tcTxStyle>
      <a:tcStyle>
        <a:tcBdr>
          <a:left>
            <a:lnRef idx="1">
              <a:schemeClr val="accent5"/>
            </a:lnRef>
          </a:left>
          <a:right>
            <a:lnRef idx="1">
              <a:schemeClr val="accent5"/>
            </a:lnRef>
          </a:right>
          <a:top>
            <a:lnRef idx="1">
              <a:schemeClr val="accent5"/>
            </a:lnRef>
          </a:top>
          <a:bottom>
            <a:lnRef idx="1">
              <a:schemeClr val="accent5"/>
            </a:lnRef>
          </a:bottom>
          <a:insideH>
            <a:lnRef idx="1">
              <a:schemeClr val="accent5"/>
            </a:lnRef>
          </a:insideH>
          <a:insideV>
            <a:lnRef idx="1">
              <a:schemeClr val="accent5"/>
            </a:lnRef>
          </a:insideV>
        </a:tcBdr>
        <a:fill>
          <a:noFill/>
        </a:fill>
      </a:tcStyle>
    </a:wholeTbl>
    <a:band1H>
      <a:tcStyle>
        <a:tcBdr/>
        <a:fill>
          <a:solidFill>
            <a:schemeClr val="accent5">
              <a:alpha val="40000"/>
            </a:schemeClr>
          </a:solidFill>
        </a:fill>
      </a:tcStyle>
    </a:band1H>
    <a:band2H>
      <a:tcStyle>
        <a:tcBdr/>
      </a:tcStyle>
    </a:band2H>
    <a:band1V>
      <a:tcStyle>
        <a:tcBdr>
          <a:top>
            <a:lnRef idx="1">
              <a:schemeClr val="accent5"/>
            </a:lnRef>
          </a:top>
          <a:bottom>
            <a:lnRef idx="1">
              <a:schemeClr val="accent5"/>
            </a:lnRef>
          </a:bottom>
        </a:tcBdr>
        <a:fill>
          <a:solidFill>
            <a:schemeClr val="accent5">
              <a:alpha val="40000"/>
            </a:schemeClr>
          </a:solidFill>
        </a:fill>
      </a:tcStyle>
    </a:band1V>
    <a:band2V>
      <a:tcStyle>
        <a:tcBdr/>
      </a:tcStyle>
    </a:band2V>
    <a:lastCol>
      <a:tcTxStyle b="on"/>
      <a:tcStyle>
        <a:tcBdr>
          <a:left>
            <a:lnRef idx="2">
              <a:schemeClr val="accent5"/>
            </a:lnRef>
          </a:left>
          <a:right>
            <a:lnRef idx="1">
              <a:schemeClr val="accent5"/>
            </a:lnRef>
          </a:right>
          <a:top>
            <a:lnRef idx="1">
              <a:schemeClr val="accent5"/>
            </a:lnRef>
          </a:top>
          <a:bottom>
            <a:lnRef idx="1">
              <a:schemeClr val="accent5"/>
            </a:lnRef>
          </a:bottom>
          <a:insideH>
            <a:lnRef idx="1">
              <a:schemeClr val="accent5"/>
            </a:lnRef>
          </a:insideH>
          <a:insideV>
            <a:ln>
              <a:noFill/>
            </a:ln>
          </a:insideV>
        </a:tcBdr>
      </a:tcStyle>
    </a:lastCol>
    <a:firstCol>
      <a:tcTxStyle b="on"/>
      <a:tcStyle>
        <a:tcBdr>
          <a:left>
            <a:lnRef idx="1">
              <a:schemeClr val="accent5"/>
            </a:lnRef>
          </a:left>
          <a:right>
            <a:lnRef idx="2">
              <a:schemeClr val="accent5"/>
            </a:lnRef>
          </a:right>
          <a:top>
            <a:lnRef idx="1">
              <a:schemeClr val="accent5"/>
            </a:lnRef>
          </a:top>
          <a:bottom>
            <a:lnRef idx="1">
              <a:schemeClr val="accent5"/>
            </a:lnRef>
          </a:bottom>
          <a:insideH>
            <a:lnRef idx="1">
              <a:schemeClr val="accent5"/>
            </a:lnRef>
          </a:insideH>
          <a:insideV>
            <a:ln>
              <a:noFill/>
            </a:ln>
          </a:insideV>
        </a:tcBdr>
      </a:tcStyle>
    </a:firstCol>
    <a:lastRow>
      <a:tcTxStyle b="on"/>
      <a:tcStyle>
        <a:tcBdr>
          <a:left>
            <a:lnRef idx="1">
              <a:schemeClr val="accent5"/>
            </a:lnRef>
          </a:left>
          <a:right>
            <a:lnRef idx="1">
              <a:schemeClr val="accent5"/>
            </a:lnRef>
          </a:right>
          <a:top>
            <a:lnRef idx="2">
              <a:schemeClr val="accent5"/>
            </a:lnRef>
          </a:top>
          <a:bottom>
            <a:lnRef idx="2">
              <a:schemeClr val="accent5"/>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5"/>
            </a:lnRef>
          </a:left>
          <a:right>
            <a:lnRef idx="1">
              <a:schemeClr val="accent5"/>
            </a:lnRef>
          </a:right>
          <a:top>
            <a:lnRef idx="1">
              <a:schemeClr val="accent5"/>
            </a:lnRef>
          </a:top>
          <a:bottom>
            <a:lnRef idx="2">
              <a:schemeClr val="lt1"/>
            </a:lnRef>
          </a:bottom>
          <a:insideH>
            <a:ln>
              <a:noFill/>
            </a:ln>
          </a:insideH>
          <a:insideV>
            <a:ln>
              <a:noFill/>
            </a:ln>
          </a:insideV>
        </a:tcBdr>
        <a:fill>
          <a:solidFill>
            <a:schemeClr val="accent5"/>
          </a:solidFill>
        </a:fill>
      </a:tcStyle>
    </a:firstRow>
  </a:tblStyle>
  <a:tblStyle styleId="{08FB837D-C827-4EFA-A057-4D05807E0F7C}" styleName="Themed Style 1 - Accent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257" autoAdjust="0"/>
    <p:restoredTop sz="83481" autoAdjust="0"/>
  </p:normalViewPr>
  <p:slideViewPr>
    <p:cSldViewPr snapToGrid="0" snapToObjects="1">
      <p:cViewPr varScale="1">
        <p:scale>
          <a:sx n="66" d="100"/>
          <a:sy n="66" d="100"/>
        </p:scale>
        <p:origin x="678" y="72"/>
      </p:cViewPr>
      <p:guideLst>
        <p:guide orient="horz" pos="2160"/>
        <p:guide pos="2880"/>
      </p:guideLst>
    </p:cSldViewPr>
  </p:slideViewPr>
  <p:outlineViewPr>
    <p:cViewPr>
      <p:scale>
        <a:sx n="33" d="100"/>
        <a:sy n="33" d="100"/>
      </p:scale>
      <p:origin x="58" y="6682"/>
    </p:cViewPr>
  </p:outlineViewPr>
  <p:notesTextViewPr>
    <p:cViewPr>
      <p:scale>
        <a:sx n="100" d="100"/>
        <a:sy n="100" d="100"/>
      </p:scale>
      <p:origin x="0" y="0"/>
    </p:cViewPr>
  </p:notesTextViewPr>
  <p:sorterViewPr>
    <p:cViewPr varScale="1">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6" Type="http://schemas.openxmlformats.org/officeDocument/2006/relationships/slide" Target="slides/slide75.xml"/><Relationship Id="rId84" Type="http://schemas.openxmlformats.org/officeDocument/2006/relationships/slide" Target="slides/slide83.xml"/><Relationship Id="rId89" Type="http://schemas.openxmlformats.org/officeDocument/2006/relationships/slide" Target="slides/slide88.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74" Type="http://schemas.openxmlformats.org/officeDocument/2006/relationships/slide" Target="slides/slide73.xml"/><Relationship Id="rId79" Type="http://schemas.openxmlformats.org/officeDocument/2006/relationships/slide" Target="slides/slide78.xml"/><Relationship Id="rId87" Type="http://schemas.openxmlformats.org/officeDocument/2006/relationships/slide" Target="slides/slide86.xml"/><Relationship Id="rId5" Type="http://schemas.openxmlformats.org/officeDocument/2006/relationships/slide" Target="slides/slide4.xml"/><Relationship Id="rId61" Type="http://schemas.openxmlformats.org/officeDocument/2006/relationships/slide" Target="slides/slide60.xml"/><Relationship Id="rId82" Type="http://schemas.openxmlformats.org/officeDocument/2006/relationships/slide" Target="slides/slide81.xml"/><Relationship Id="rId90" Type="http://schemas.openxmlformats.org/officeDocument/2006/relationships/slide" Target="slides/slide89.xml"/><Relationship Id="rId95" Type="http://schemas.openxmlformats.org/officeDocument/2006/relationships/handoutMaster" Target="handoutMasters/handoutMaster1.xml"/><Relationship Id="rId19" Type="http://schemas.openxmlformats.org/officeDocument/2006/relationships/slide" Target="slides/slide1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commentAuthors" Target="commentAuthor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notesMaster" Target="notesMasters/notesMaster1.xml"/><Relationship Id="rId9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EEC664B4-81F1-E24F-90AF-27DC019489E9}" type="datetime1">
              <a:rPr lang="en-US" smtClean="0"/>
              <a:t>8/30/2016</a:t>
            </a:fld>
            <a:endParaRPr lang="en-US" dirty="0"/>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2EABA64B-06F0-2A40-A38F-AA9E1DC38B75}" type="slidenum">
              <a:rPr lang="en-US" smtClean="0"/>
              <a:t>‹#›</a:t>
            </a:fld>
            <a:endParaRPr lang="en-US" dirty="0"/>
          </a:p>
        </p:txBody>
      </p:sp>
    </p:spTree>
    <p:extLst>
      <p:ext uri="{BB962C8B-B14F-4D97-AF65-F5344CB8AC3E}">
        <p14:creationId xmlns:p14="http://schemas.microsoft.com/office/powerpoint/2010/main" val="1869764683"/>
      </p:ext>
    </p:extLst>
  </p:cSld>
  <p:clrMap bg1="lt1" tx1="dk1" bg2="lt2" tx2="dk2" accent1="accent1" accent2="accent2" accent3="accent3" accent4="accent4" accent5="accent5" accent6="accent6" hlink="hlink" folHlink="folHlink"/>
  <p:hf/>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F7F1863-8423-8E48-8D02-88636C918AC7}" type="datetime1">
              <a:rPr lang="en-US" smtClean="0"/>
              <a:t>8/30/2016</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3F7242FB-F25E-544B-B72F-E0B5A499AB48}" type="slidenum">
              <a:rPr lang="en-US" smtClean="0"/>
              <a:t>‹#›</a:t>
            </a:fld>
            <a:endParaRPr lang="en-US" dirty="0"/>
          </a:p>
        </p:txBody>
      </p:sp>
    </p:spTree>
    <p:extLst>
      <p:ext uri="{BB962C8B-B14F-4D97-AF65-F5344CB8AC3E}">
        <p14:creationId xmlns:p14="http://schemas.microsoft.com/office/powerpoint/2010/main" val="3210676302"/>
      </p:ext>
    </p:extLst>
  </p:cSld>
  <p:clrMap bg1="lt1" tx1="dk1" bg2="lt2" tx2="dk2" accent1="accent1" accent2="accent2" accent3="accent3" accent4="accent4" accent5="accent5" accent6="accent6" hlink="hlink" folHlink="folHlink"/>
  <p:hf/>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a:t>
            </a:fld>
            <a:endParaRPr lang="en-US" dirty="0"/>
          </a:p>
        </p:txBody>
      </p:sp>
    </p:spTree>
    <p:extLst>
      <p:ext uri="{BB962C8B-B14F-4D97-AF65-F5344CB8AC3E}">
        <p14:creationId xmlns:p14="http://schemas.microsoft.com/office/powerpoint/2010/main" val="1556168950"/>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40</a:t>
            </a:fld>
            <a:endParaRPr lang="en-US" dirty="0"/>
          </a:p>
        </p:txBody>
      </p:sp>
    </p:spTree>
    <p:extLst>
      <p:ext uri="{BB962C8B-B14F-4D97-AF65-F5344CB8AC3E}">
        <p14:creationId xmlns:p14="http://schemas.microsoft.com/office/powerpoint/2010/main" val="187074890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42</a:t>
            </a:fld>
            <a:endParaRPr lang="en-US" dirty="0"/>
          </a:p>
        </p:txBody>
      </p:sp>
    </p:spTree>
    <p:extLst>
      <p:ext uri="{BB962C8B-B14F-4D97-AF65-F5344CB8AC3E}">
        <p14:creationId xmlns:p14="http://schemas.microsoft.com/office/powerpoint/2010/main" val="278635182"/>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43</a:t>
            </a:fld>
            <a:endParaRPr lang="en-US" dirty="0"/>
          </a:p>
        </p:txBody>
      </p:sp>
    </p:spTree>
    <p:extLst>
      <p:ext uri="{BB962C8B-B14F-4D97-AF65-F5344CB8AC3E}">
        <p14:creationId xmlns:p14="http://schemas.microsoft.com/office/powerpoint/2010/main" val="3402898486"/>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44</a:t>
            </a:fld>
            <a:endParaRPr lang="en-US" dirty="0"/>
          </a:p>
        </p:txBody>
      </p:sp>
    </p:spTree>
    <p:extLst>
      <p:ext uri="{BB962C8B-B14F-4D97-AF65-F5344CB8AC3E}">
        <p14:creationId xmlns:p14="http://schemas.microsoft.com/office/powerpoint/2010/main" val="2209037264"/>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47</a:t>
            </a:fld>
            <a:endParaRPr lang="en-US" dirty="0"/>
          </a:p>
        </p:txBody>
      </p:sp>
    </p:spTree>
    <p:extLst>
      <p:ext uri="{BB962C8B-B14F-4D97-AF65-F5344CB8AC3E}">
        <p14:creationId xmlns:p14="http://schemas.microsoft.com/office/powerpoint/2010/main" val="143410420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52</a:t>
            </a:fld>
            <a:endParaRPr lang="en-US" dirty="0"/>
          </a:p>
        </p:txBody>
      </p:sp>
    </p:spTree>
    <p:extLst>
      <p:ext uri="{BB962C8B-B14F-4D97-AF65-F5344CB8AC3E}">
        <p14:creationId xmlns:p14="http://schemas.microsoft.com/office/powerpoint/2010/main" val="35995458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55</a:t>
            </a:fld>
            <a:endParaRPr lang="en-US" dirty="0"/>
          </a:p>
        </p:txBody>
      </p:sp>
    </p:spTree>
    <p:extLst>
      <p:ext uri="{BB962C8B-B14F-4D97-AF65-F5344CB8AC3E}">
        <p14:creationId xmlns:p14="http://schemas.microsoft.com/office/powerpoint/2010/main" val="305136257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57</a:t>
            </a:fld>
            <a:endParaRPr lang="en-US" dirty="0"/>
          </a:p>
        </p:txBody>
      </p:sp>
    </p:spTree>
    <p:extLst>
      <p:ext uri="{BB962C8B-B14F-4D97-AF65-F5344CB8AC3E}">
        <p14:creationId xmlns:p14="http://schemas.microsoft.com/office/powerpoint/2010/main" val="2480991370"/>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58</a:t>
            </a:fld>
            <a:endParaRPr lang="en-US" dirty="0"/>
          </a:p>
        </p:txBody>
      </p:sp>
    </p:spTree>
    <p:extLst>
      <p:ext uri="{BB962C8B-B14F-4D97-AF65-F5344CB8AC3E}">
        <p14:creationId xmlns:p14="http://schemas.microsoft.com/office/powerpoint/2010/main" val="831386819"/>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65</a:t>
            </a:fld>
            <a:endParaRPr lang="en-US" dirty="0"/>
          </a:p>
        </p:txBody>
      </p:sp>
    </p:spTree>
    <p:extLst>
      <p:ext uri="{BB962C8B-B14F-4D97-AF65-F5344CB8AC3E}">
        <p14:creationId xmlns:p14="http://schemas.microsoft.com/office/powerpoint/2010/main" val="15622053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48E46D7-70B4-4D9D-8898-CFB588781446}" type="slidenum">
              <a:rPr lang="en-US" smtClean="0"/>
              <a:t>2</a:t>
            </a:fld>
            <a:endParaRPr lang="en-US" dirty="0"/>
          </a:p>
        </p:txBody>
      </p:sp>
    </p:spTree>
    <p:extLst>
      <p:ext uri="{BB962C8B-B14F-4D97-AF65-F5344CB8AC3E}">
        <p14:creationId xmlns:p14="http://schemas.microsoft.com/office/powerpoint/2010/main" val="98997761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87077C0-E3D9-48A6-8983-BFA68CB604F3}" type="slidenum">
              <a:rPr lang="en-US" smtClean="0"/>
              <a:t>71</a:t>
            </a:fld>
            <a:endParaRPr lang="en-US" dirty="0"/>
          </a:p>
        </p:txBody>
      </p:sp>
    </p:spTree>
    <p:extLst>
      <p:ext uri="{BB962C8B-B14F-4D97-AF65-F5344CB8AC3E}">
        <p14:creationId xmlns:p14="http://schemas.microsoft.com/office/powerpoint/2010/main" val="2923721732"/>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4AD4AACA-AF41-43A1-8D6E-A3F7EC90C462}" type="slidenum">
              <a:rPr lang="en-US" smtClean="0"/>
              <a:pPr/>
              <a:t>74</a:t>
            </a:fld>
            <a:endParaRPr lang="en-US" dirty="0"/>
          </a:p>
        </p:txBody>
      </p:sp>
    </p:spTree>
    <p:extLst>
      <p:ext uri="{BB962C8B-B14F-4D97-AF65-F5344CB8AC3E}">
        <p14:creationId xmlns:p14="http://schemas.microsoft.com/office/powerpoint/2010/main" val="360191716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77</a:t>
            </a:fld>
            <a:endParaRPr lang="en-US" dirty="0"/>
          </a:p>
        </p:txBody>
      </p:sp>
    </p:spTree>
    <p:extLst>
      <p:ext uri="{BB962C8B-B14F-4D97-AF65-F5344CB8AC3E}">
        <p14:creationId xmlns:p14="http://schemas.microsoft.com/office/powerpoint/2010/main" val="1523130853"/>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85</a:t>
            </a:fld>
            <a:endParaRPr lang="en-US" dirty="0"/>
          </a:p>
        </p:txBody>
      </p:sp>
    </p:spTree>
    <p:extLst>
      <p:ext uri="{BB962C8B-B14F-4D97-AF65-F5344CB8AC3E}">
        <p14:creationId xmlns:p14="http://schemas.microsoft.com/office/powerpoint/2010/main" val="3965960249"/>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fld id="{8109B64B-B1EB-4208-83E8-00D0996E8DDA}" type="datetime1">
              <a:rPr lang="en-US" smtClean="0"/>
              <a:t>8/30/2016</a:t>
            </a:fld>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88</a:t>
            </a:fld>
            <a:endParaRPr lang="en-US" dirty="0"/>
          </a:p>
        </p:txBody>
      </p:sp>
      <p:sp>
        <p:nvSpPr>
          <p:cNvPr id="8" name="Footer Placeholder 7"/>
          <p:cNvSpPr>
            <a:spLocks noGrp="1"/>
          </p:cNvSpPr>
          <p:nvPr>
            <p:ph type="ftr" sz="quarter" idx="14"/>
          </p:nvPr>
        </p:nvSpPr>
        <p:spPr/>
        <p:txBody>
          <a:bodyPr/>
          <a:lstStyle/>
          <a:p>
            <a:endParaRPr lang="en-US" dirty="0"/>
          </a:p>
        </p:txBody>
      </p:sp>
      <p:sp>
        <p:nvSpPr>
          <p:cNvPr id="9" name="Header Placeholder 8"/>
          <p:cNvSpPr>
            <a:spLocks noGrp="1"/>
          </p:cNvSpPr>
          <p:nvPr>
            <p:ph type="hdr" sz="quarter" idx="15"/>
          </p:nvPr>
        </p:nvSpPr>
        <p:spPr/>
        <p:txBody>
          <a:bodyPr/>
          <a:lstStyle/>
          <a:p>
            <a:endParaRPr lang="en-US" dirty="0"/>
          </a:p>
        </p:txBody>
      </p:sp>
    </p:spTree>
    <p:extLst>
      <p:ext uri="{BB962C8B-B14F-4D97-AF65-F5344CB8AC3E}">
        <p14:creationId xmlns:p14="http://schemas.microsoft.com/office/powerpoint/2010/main" val="29628914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5" name="Date Placeholder 4"/>
          <p:cNvSpPr>
            <a:spLocks noGrp="1"/>
          </p:cNvSpPr>
          <p:nvPr>
            <p:ph type="dt" idx="11"/>
          </p:nvPr>
        </p:nvSpPr>
        <p:spPr/>
        <p:txBody>
          <a:bodyPr/>
          <a:lstStyle/>
          <a:p>
            <a:fld id="{31504E40-5410-43A3-8FF0-DF0829020210}" type="datetime1">
              <a:rPr lang="en-US" smtClean="0"/>
              <a:t>8/30/2016</a:t>
            </a:fld>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89</a:t>
            </a:fld>
            <a:endParaRPr lang="en-US" dirty="0"/>
          </a:p>
        </p:txBody>
      </p:sp>
      <p:sp>
        <p:nvSpPr>
          <p:cNvPr id="8" name="Footer Placeholder 7"/>
          <p:cNvSpPr>
            <a:spLocks noGrp="1"/>
          </p:cNvSpPr>
          <p:nvPr>
            <p:ph type="ftr" sz="quarter" idx="14"/>
          </p:nvPr>
        </p:nvSpPr>
        <p:spPr/>
        <p:txBody>
          <a:bodyPr/>
          <a:lstStyle/>
          <a:p>
            <a:endParaRPr lang="en-US" dirty="0"/>
          </a:p>
        </p:txBody>
      </p:sp>
      <p:sp>
        <p:nvSpPr>
          <p:cNvPr id="9" name="Header Placeholder 8"/>
          <p:cNvSpPr>
            <a:spLocks noGrp="1"/>
          </p:cNvSpPr>
          <p:nvPr>
            <p:ph type="hdr" sz="quarter" idx="15"/>
          </p:nvPr>
        </p:nvSpPr>
        <p:spPr/>
        <p:txBody>
          <a:bodyPr/>
          <a:lstStyle/>
          <a:p>
            <a:endParaRPr lang="en-US" dirty="0"/>
          </a:p>
        </p:txBody>
      </p:sp>
    </p:spTree>
    <p:extLst>
      <p:ext uri="{BB962C8B-B14F-4D97-AF65-F5344CB8AC3E}">
        <p14:creationId xmlns:p14="http://schemas.microsoft.com/office/powerpoint/2010/main" val="2738492736"/>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EE0341-0817-470F-A1C8-29A632EBB4CA}" type="slidenum">
              <a:rPr lang="en-US" smtClean="0"/>
              <a:t>90</a:t>
            </a:fld>
            <a:endParaRPr lang="en-US" dirty="0"/>
          </a:p>
        </p:txBody>
      </p:sp>
    </p:spTree>
    <p:extLst>
      <p:ext uri="{BB962C8B-B14F-4D97-AF65-F5344CB8AC3E}">
        <p14:creationId xmlns:p14="http://schemas.microsoft.com/office/powerpoint/2010/main" val="1112570836"/>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B2EE0341-0817-470F-A1C8-29A632EBB4CA}" type="slidenum">
              <a:rPr lang="en-US" smtClean="0"/>
              <a:t>91</a:t>
            </a:fld>
            <a:endParaRPr lang="en-US" dirty="0"/>
          </a:p>
        </p:txBody>
      </p:sp>
    </p:spTree>
    <p:extLst>
      <p:ext uri="{BB962C8B-B14F-4D97-AF65-F5344CB8AC3E}">
        <p14:creationId xmlns:p14="http://schemas.microsoft.com/office/powerpoint/2010/main" val="6098381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9</a:t>
            </a:fld>
            <a:endParaRPr lang="en-US" dirty="0"/>
          </a:p>
        </p:txBody>
      </p:sp>
    </p:spTree>
    <p:extLst>
      <p:ext uri="{BB962C8B-B14F-4D97-AF65-F5344CB8AC3E}">
        <p14:creationId xmlns:p14="http://schemas.microsoft.com/office/powerpoint/2010/main" val="223520579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10</a:t>
            </a:fld>
            <a:endParaRPr lang="en-US" dirty="0"/>
          </a:p>
        </p:txBody>
      </p:sp>
    </p:spTree>
    <p:extLst>
      <p:ext uri="{BB962C8B-B14F-4D97-AF65-F5344CB8AC3E}">
        <p14:creationId xmlns:p14="http://schemas.microsoft.com/office/powerpoint/2010/main" val="161649016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14</a:t>
            </a:fld>
            <a:endParaRPr lang="en-US" dirty="0"/>
          </a:p>
        </p:txBody>
      </p:sp>
    </p:spTree>
    <p:extLst>
      <p:ext uri="{BB962C8B-B14F-4D97-AF65-F5344CB8AC3E}">
        <p14:creationId xmlns:p14="http://schemas.microsoft.com/office/powerpoint/2010/main" val="426763766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3EA63E4-907E-4BD6-B667-D231F83B6057}" type="slidenum">
              <a:rPr lang="en-US" smtClean="0"/>
              <a:t>21</a:t>
            </a:fld>
            <a:endParaRPr lang="en-US" dirty="0"/>
          </a:p>
        </p:txBody>
      </p:sp>
    </p:spTree>
    <p:extLst>
      <p:ext uri="{BB962C8B-B14F-4D97-AF65-F5344CB8AC3E}">
        <p14:creationId xmlns:p14="http://schemas.microsoft.com/office/powerpoint/2010/main" val="356097008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25</a:t>
            </a:fld>
            <a:endParaRPr lang="en-US" dirty="0"/>
          </a:p>
        </p:txBody>
      </p:sp>
    </p:spTree>
    <p:extLst>
      <p:ext uri="{BB962C8B-B14F-4D97-AF65-F5344CB8AC3E}">
        <p14:creationId xmlns:p14="http://schemas.microsoft.com/office/powerpoint/2010/main" val="333439175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34</a:t>
            </a:fld>
            <a:endParaRPr lang="en-US" dirty="0"/>
          </a:p>
        </p:txBody>
      </p:sp>
    </p:spTree>
    <p:extLst>
      <p:ext uri="{BB962C8B-B14F-4D97-AF65-F5344CB8AC3E}">
        <p14:creationId xmlns:p14="http://schemas.microsoft.com/office/powerpoint/2010/main" val="18931592"/>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sz="quarter" idx="10"/>
          </p:nvPr>
        </p:nvSpPr>
        <p:spPr/>
        <p:txBody>
          <a:bodyPr/>
          <a:lstStyle/>
          <a:p>
            <a:endParaRPr lang="en-US" dirty="0"/>
          </a:p>
        </p:txBody>
      </p:sp>
      <p:sp>
        <p:nvSpPr>
          <p:cNvPr id="5" name="Date Placeholder 4"/>
          <p:cNvSpPr>
            <a:spLocks noGrp="1"/>
          </p:cNvSpPr>
          <p:nvPr>
            <p:ph type="dt" idx="11"/>
          </p:nvPr>
        </p:nvSpPr>
        <p:spPr/>
        <p:txBody>
          <a:bodyPr/>
          <a:lstStyle/>
          <a:p>
            <a:fld id="{DF7F1863-8423-8E48-8D02-88636C918AC7}" type="datetime1">
              <a:rPr lang="en-US" smtClean="0"/>
              <a:t>8/30/2016</a:t>
            </a:fld>
            <a:endParaRPr lang="en-US" dirty="0"/>
          </a:p>
        </p:txBody>
      </p:sp>
      <p:sp>
        <p:nvSpPr>
          <p:cNvPr id="6" name="Footer Placeholder 5"/>
          <p:cNvSpPr>
            <a:spLocks noGrp="1"/>
          </p:cNvSpPr>
          <p:nvPr>
            <p:ph type="ftr" sz="quarter" idx="12"/>
          </p:nvPr>
        </p:nvSpPr>
        <p:spPr/>
        <p:txBody>
          <a:bodyPr/>
          <a:lstStyle/>
          <a:p>
            <a:endParaRPr lang="en-US" dirty="0"/>
          </a:p>
        </p:txBody>
      </p:sp>
      <p:sp>
        <p:nvSpPr>
          <p:cNvPr id="7" name="Slide Number Placeholder 6"/>
          <p:cNvSpPr>
            <a:spLocks noGrp="1"/>
          </p:cNvSpPr>
          <p:nvPr>
            <p:ph type="sldNum" sz="quarter" idx="13"/>
          </p:nvPr>
        </p:nvSpPr>
        <p:spPr/>
        <p:txBody>
          <a:bodyPr/>
          <a:lstStyle/>
          <a:p>
            <a:fld id="{3F7242FB-F25E-544B-B72F-E0B5A499AB48}" type="slidenum">
              <a:rPr lang="en-US" smtClean="0"/>
              <a:t>36</a:t>
            </a:fld>
            <a:endParaRPr lang="en-US" dirty="0"/>
          </a:p>
        </p:txBody>
      </p:sp>
    </p:spTree>
    <p:extLst>
      <p:ext uri="{BB962C8B-B14F-4D97-AF65-F5344CB8AC3E}">
        <p14:creationId xmlns:p14="http://schemas.microsoft.com/office/powerpoint/2010/main" val="1123864601"/>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5.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0.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1.png"/><Relationship Id="rId1" Type="http://schemas.openxmlformats.org/officeDocument/2006/relationships/slideMaster" Target="../slideMasters/slideMaster1.xml"/></Relationships>
</file>

<file path=ppt/slideLayouts/_rels/slideLayout1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13.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4.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3.emf"/><Relationship Id="rId2" Type="http://schemas.openxmlformats.org/officeDocument/2006/relationships/image" Target="../media/image9.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p:cSld name="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pic>
        <p:nvPicPr>
          <p:cNvPr id="6" name="Picture 5"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preserve="1">
  <p:cSld name="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smtClean="0"/>
              <a:t>Click to edit Master title style</a:t>
            </a:r>
            <a:endParaRPr lang="en-US" dirty="0"/>
          </a:p>
        </p:txBody>
      </p:sp>
      <p:pic>
        <p:nvPicPr>
          <p:cNvPr id="7" name="Picture 6"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smtClean="0"/>
              <a:t>Click to edit Master title style</a:t>
            </a:r>
            <a:endParaRPr lang="en-US" dirty="0"/>
          </a:p>
        </p:txBody>
      </p:sp>
      <p:pic>
        <p:nvPicPr>
          <p:cNvPr id="11" name="Picture 10"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smtClean="0"/>
              <a:t>Click to edit Master title style</a:t>
            </a:r>
            <a:endParaRPr lang="en-US" dirty="0"/>
          </a:p>
        </p:txBody>
      </p:sp>
      <p:pic>
        <p:nvPicPr>
          <p:cNvPr id="10" name="Picture 9"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Click icon to add picture</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smtClean="0"/>
              <a:t>Click to edit Master title style</a:t>
            </a:r>
            <a:endParaRPr lang="en-US" dirty="0"/>
          </a:p>
        </p:txBody>
      </p:sp>
      <p:pic>
        <p:nvPicPr>
          <p:cNvPr id="11" name="Picture 10"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9" name="Picture 8"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showMasterSp="0" preserve="1" userDrawn="1">
  <p:cSld name="2_Title Slide">
    <p:bg>
      <p:bgPr>
        <a:blipFill rotWithShape="1">
          <a:blip r:embed="rId2"/>
          <a:stretch>
            <a:fillRect/>
          </a:stretch>
        </a:blipFill>
        <a:effectLst/>
      </p:bgPr>
    </p:bg>
    <p:spTree>
      <p:nvGrpSpPr>
        <p:cNvPr id="1" name=""/>
        <p:cNvGrpSpPr/>
        <p:nvPr/>
      </p:nvGrpSpPr>
      <p:grpSpPr>
        <a:xfrm>
          <a:off x="0" y="0"/>
          <a:ext cx="0" cy="0"/>
          <a:chOff x="0" y="0"/>
          <a:chExt cx="0" cy="0"/>
        </a:xfrm>
      </p:grpSpPr>
      <p:sp>
        <p:nvSpPr>
          <p:cNvPr id="9" name="Text Placeholder 2"/>
          <p:cNvSpPr>
            <a:spLocks noGrp="1"/>
          </p:cNvSpPr>
          <p:nvPr>
            <p:ph type="body" idx="1"/>
          </p:nvPr>
        </p:nvSpPr>
        <p:spPr>
          <a:xfrm>
            <a:off x="380999" y="4191023"/>
            <a:ext cx="8341851" cy="1167558"/>
          </a:xfrm>
        </p:spPr>
        <p:txBody>
          <a:bodyPr anchor="ctr"/>
          <a:lstStyle>
            <a:lvl1pPr marL="0" indent="0" algn="ctr">
              <a:buNone/>
              <a:defRPr sz="2000">
                <a:solidFill>
                  <a:srgbClr val="45454C"/>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dirty="0" smtClean="0"/>
              <a:t>Click to edit Master text styles</a:t>
            </a:r>
          </a:p>
        </p:txBody>
      </p:sp>
      <p:sp>
        <p:nvSpPr>
          <p:cNvPr id="11" name="Title 11"/>
          <p:cNvSpPr>
            <a:spLocks noGrp="1"/>
          </p:cNvSpPr>
          <p:nvPr>
            <p:ph type="title"/>
          </p:nvPr>
        </p:nvSpPr>
        <p:spPr>
          <a:xfrm>
            <a:off x="380999" y="2441770"/>
            <a:ext cx="8341851" cy="1645920"/>
          </a:xfrm>
        </p:spPr>
        <p:txBody>
          <a:bodyPr/>
          <a:lstStyle>
            <a:lvl1pPr algn="ctr">
              <a:defRPr sz="4200" spc="150" baseline="0">
                <a:solidFill>
                  <a:schemeClr val="accent1">
                    <a:lumMod val="50000"/>
                  </a:schemeClr>
                </a:solidFill>
              </a:defRPr>
            </a:lvl1pPr>
          </a:lstStyle>
          <a:p>
            <a:r>
              <a:rPr lang="en-US" dirty="0" smtClean="0"/>
              <a:t>Click to edit Master title style</a:t>
            </a:r>
            <a:endParaRPr lang="en-US" dirty="0"/>
          </a:p>
        </p:txBody>
      </p:sp>
      <p:sp>
        <p:nvSpPr>
          <p:cNvPr id="3" name="Text Placeholder 2"/>
          <p:cNvSpPr>
            <a:spLocks noGrp="1"/>
          </p:cNvSpPr>
          <p:nvPr>
            <p:ph type="body" sz="quarter" idx="10" hasCustomPrompt="1"/>
          </p:nvPr>
        </p:nvSpPr>
        <p:spPr>
          <a:xfrm>
            <a:off x="380999" y="5995124"/>
            <a:ext cx="8341851" cy="407987"/>
          </a:xfrm>
        </p:spPr>
        <p:txBody>
          <a:bodyPr/>
          <a:lstStyle>
            <a:lvl1pPr marL="45720" indent="0" algn="ctr">
              <a:buFontTx/>
              <a:buNone/>
              <a:defRPr sz="1600" b="0" spc="0">
                <a:solidFill>
                  <a:schemeClr val="tx1">
                    <a:lumMod val="60000"/>
                    <a:lumOff val="40000"/>
                  </a:schemeClr>
                </a:solidFill>
              </a:defRPr>
            </a:lvl1pPr>
          </a:lstStyle>
          <a:p>
            <a:pPr lvl="0"/>
            <a:r>
              <a:rPr lang="en-US" dirty="0" smtClean="0"/>
              <a:t>Month Day Year</a:t>
            </a:r>
            <a:endParaRPr lang="en-US" dirty="0"/>
          </a:p>
        </p:txBody>
      </p:sp>
      <p:pic>
        <p:nvPicPr>
          <p:cNvPr id="13" name="Picture 12" descr="co_cde__dept_rgb.eps"/>
          <p:cNvPicPr>
            <a:picLocks noChangeAspect="1"/>
          </p:cNvPicPr>
          <p:nvPr userDrawn="1"/>
        </p:nvPicPr>
        <p:blipFill rotWithShape="1">
          <a:blip r:embed="rId3" cstate="email">
            <a:extLst>
              <a:ext uri="{28A0092B-C50C-407E-A947-70E740481C1C}">
                <a14:useLocalDpi xmlns:a14="http://schemas.microsoft.com/office/drawing/2010/main" val="0"/>
              </a:ext>
            </a:extLst>
          </a:blip>
          <a:srcRect l="3231" t="4383" r="28033" b="44574"/>
          <a:stretch/>
        </p:blipFill>
        <p:spPr>
          <a:xfrm>
            <a:off x="1657019" y="1007895"/>
            <a:ext cx="5825528" cy="1261751"/>
          </a:xfrm>
          <a:prstGeom prst="rect">
            <a:avLst/>
          </a:prstGeom>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dirty="0"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pic>
        <p:nvPicPr>
          <p:cNvPr id="12" name="Picture 11"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Picture Placeholder 2"/>
          <p:cNvSpPr>
            <a:spLocks noGrp="1"/>
          </p:cNvSpPr>
          <p:nvPr>
            <p:ph type="pic" idx="1"/>
          </p:nvPr>
        </p:nvSpPr>
        <p:spPr>
          <a:xfrm>
            <a:off x="380999" y="460248"/>
            <a:ext cx="6172202" cy="55646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11"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2" name="Title 10"/>
          <p:cNvSpPr>
            <a:spLocks noGrp="1"/>
          </p:cNvSpPr>
          <p:nvPr>
            <p:ph type="title"/>
          </p:nvPr>
        </p:nvSpPr>
        <p:spPr>
          <a:xfrm>
            <a:off x="7037832" y="1096962"/>
            <a:ext cx="1913456" cy="1033590"/>
          </a:xfrm>
        </p:spPr>
        <p:txBody>
          <a:bodyPr anchor="b"/>
          <a:lstStyle>
            <a:lvl1pPr algn="l">
              <a:defRPr sz="2000" spc="0" baseline="0">
                <a:solidFill>
                  <a:schemeClr val="tx1"/>
                </a:solidFill>
              </a:defRPr>
            </a:lvl1pPr>
          </a:lstStyle>
          <a:p>
            <a:r>
              <a:rPr lang="en-US" dirty="0" smtClean="0"/>
              <a:t>Click to edit Master title style</a:t>
            </a:r>
            <a:endParaRPr lang="en-US" dirty="0"/>
          </a:p>
        </p:txBody>
      </p:sp>
      <p:pic>
        <p:nvPicPr>
          <p:cNvPr id="7" name="Picture 6"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dk1" tx1="lt1" bg2="dk2" tx2="lt2" accent1="accent1" accent2="accent2" accent3="accent3" accent4="accent4" accent5="accent5" accent6="accent6" hlink="hlink" folHlink="folHlink"/>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showMasterSp="0" preserve="1" userDrawn="1">
  <p:cSld name="1_Content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47319" y="6356350"/>
            <a:ext cx="18240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9" name="Content Placeholder 2"/>
          <p:cNvSpPr>
            <a:spLocks noGrp="1"/>
          </p:cNvSpPr>
          <p:nvPr>
            <p:ph idx="1"/>
          </p:nvPr>
        </p:nvSpPr>
        <p:spPr>
          <a:xfrm>
            <a:off x="2199640" y="1036320"/>
            <a:ext cx="6589252"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US" dirty="0"/>
          </a:p>
        </p:txBody>
      </p:sp>
      <p:sp>
        <p:nvSpPr>
          <p:cNvPr id="12" name="Text Placeholder 2"/>
          <p:cNvSpPr>
            <a:spLocks noGrp="1"/>
          </p:cNvSpPr>
          <p:nvPr>
            <p:ph type="body" idx="10"/>
          </p:nvPr>
        </p:nvSpPr>
        <p:spPr>
          <a:xfrm>
            <a:off x="2199639" y="304800"/>
            <a:ext cx="6589252" cy="639762"/>
          </a:xfrm>
        </p:spPr>
        <p:txBody>
          <a:bodyPr anchor="ctr" anchorCtr="0">
            <a:normAutofit/>
          </a:bodyPr>
          <a:lstStyle>
            <a:lvl1pPr marL="0" indent="0" algn="l">
              <a:buNone/>
              <a:defRPr sz="2800" b="0" i="0" spc="0">
                <a:solidFill>
                  <a:schemeClr val="tx1"/>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smtClean="0"/>
              <a:t>Click to edit Master text styles</a:t>
            </a:r>
          </a:p>
        </p:txBody>
      </p:sp>
      <p:sp>
        <p:nvSpPr>
          <p:cNvPr id="13" name="Text Placeholder 3"/>
          <p:cNvSpPr>
            <a:spLocks noGrp="1"/>
          </p:cNvSpPr>
          <p:nvPr>
            <p:ph type="body" sz="half" idx="2"/>
          </p:nvPr>
        </p:nvSpPr>
        <p:spPr>
          <a:xfrm>
            <a:off x="60220" y="2171510"/>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4" name="Title 10"/>
          <p:cNvSpPr>
            <a:spLocks noGrp="1"/>
          </p:cNvSpPr>
          <p:nvPr>
            <p:ph type="title"/>
          </p:nvPr>
        </p:nvSpPr>
        <p:spPr>
          <a:xfrm>
            <a:off x="57912" y="1036320"/>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4148795092"/>
      </p:ext>
    </p:extLst>
  </p:cSld>
  <p:clrMapOvr>
    <a:overrideClrMapping bg1="lt1" tx1="dk1" bg2="lt2" tx2="dk2" accent1="accent1" accent2="accent2" accent3="accent3" accent4="accent4" accent5="accent5" accent6="accent6" hlink="hlink" folHlink="folHlink"/>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showMasterSp="0" preserve="1" userDrawn="1">
  <p:cSld name="1_Blank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Footer Placeholder 4"/>
          <p:cNvSpPr>
            <a:spLocks noGrp="1"/>
          </p:cNvSpPr>
          <p:nvPr>
            <p:ph type="ftr" sz="quarter" idx="3"/>
          </p:nvPr>
        </p:nvSpPr>
        <p:spPr>
          <a:xfrm>
            <a:off x="198119" y="6356350"/>
            <a:ext cx="1773249"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6" name="Text Placeholder 3"/>
          <p:cNvSpPr>
            <a:spLocks noGrp="1"/>
          </p:cNvSpPr>
          <p:nvPr>
            <p:ph type="body" sz="half" idx="2"/>
          </p:nvPr>
        </p:nvSpPr>
        <p:spPr>
          <a:xfrm>
            <a:off x="6022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9" name="Title 10"/>
          <p:cNvSpPr>
            <a:spLocks noGrp="1"/>
          </p:cNvSpPr>
          <p:nvPr>
            <p:ph type="title"/>
          </p:nvPr>
        </p:nvSpPr>
        <p:spPr>
          <a:xfrm>
            <a:off x="57912" y="1096962"/>
            <a:ext cx="1913456" cy="1033590"/>
          </a:xfrm>
        </p:spPr>
        <p:txBody>
          <a:bodyPr anchor="b"/>
          <a:lstStyle>
            <a:lvl1pPr algn="l">
              <a:defRPr sz="2000" spc="0" baseline="0"/>
            </a:lvl1pPr>
          </a:lstStyle>
          <a:p>
            <a:r>
              <a:rPr lang="en-US" dirty="0" smtClean="0"/>
              <a:t>Click to edit Master title style</a:t>
            </a:r>
            <a:endParaRPr lang="en-US" dirty="0"/>
          </a:p>
        </p:txBody>
      </p:sp>
      <p:pic>
        <p:nvPicPr>
          <p:cNvPr id="10" name="Picture 9"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911585613"/>
      </p:ext>
    </p:extLst>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lvl1pPr marL="274320" indent="-228600">
              <a:buFont typeface="Wingdings" charset="2"/>
              <a:buChar char="§"/>
              <a:defRPr spc="0"/>
            </a:lvl1pPr>
            <a:lvl2pPr marL="548640" indent="-182880">
              <a:buFont typeface="Wingdings" charset="2"/>
              <a:buChar char="§"/>
              <a:defRPr spc="0"/>
            </a:lvl2pPr>
            <a:lvl3pPr marL="822960" indent="-182880">
              <a:buFont typeface="Wingdings" charset="2"/>
              <a:buChar char="§"/>
              <a:defRPr spc="0"/>
            </a:lvl3pPr>
            <a:lvl4pPr marL="1097280" indent="-182880">
              <a:buFont typeface="Wingdings" charset="2"/>
              <a:buChar char="§"/>
              <a:defRPr spc="0"/>
            </a:lvl4pPr>
            <a:lvl5pPr marL="1280160" indent="-182880">
              <a:buFont typeface="Wingdings" charset="2"/>
              <a:buChar char="§"/>
              <a:defRPr spc="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Title 6"/>
          <p:cNvSpPr>
            <a:spLocks noGrp="1"/>
          </p:cNvSpPr>
          <p:nvPr>
            <p:ph type="title"/>
          </p:nvPr>
        </p:nvSpPr>
        <p:spPr/>
        <p:txBody>
          <a:bodyPr/>
          <a:lstStyle>
            <a:lvl1pPr>
              <a:defRPr b="0" i="0">
                <a:latin typeface="Museo Slab 500"/>
                <a:cs typeface="Museo Slab 500"/>
              </a:defRPr>
            </a:lvl1pPr>
          </a:lstStyle>
          <a:p>
            <a:r>
              <a:rPr lang="en-US" smtClean="0"/>
              <a:t>Click to edit Master title style</a:t>
            </a:r>
            <a:endParaRPr lang="en-US" dirty="0"/>
          </a:p>
        </p:txBody>
      </p:sp>
      <p:sp>
        <p:nvSpPr>
          <p:cNvPr id="5"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lstStyle>
            <a:lvl1pPr algn="l">
              <a:defRPr sz="10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showMasterSp="0" preserve="1" userDrawn="1">
  <p:cSld name="1_Picture with Caption Left">
    <p:bg>
      <p:bgPr>
        <a:blipFill rotWithShape="1">
          <a:blip r:embed="rId2"/>
          <a:stretch>
            <a:fillRect/>
          </a:stretch>
        </a:blipFill>
        <a:effectLst/>
      </p:bgPr>
    </p:bg>
    <p:spTree>
      <p:nvGrpSpPr>
        <p:cNvPr id="1" name=""/>
        <p:cNvGrpSpPr/>
        <p:nvPr/>
      </p:nvGrpSpPr>
      <p:grpSpPr>
        <a:xfrm>
          <a:off x="0" y="0"/>
          <a:ext cx="0" cy="0"/>
          <a:chOff x="0" y="0"/>
          <a:chExt cx="0" cy="0"/>
        </a:xfrm>
      </p:grpSpPr>
      <p:sp>
        <p:nvSpPr>
          <p:cNvPr id="7" name="Picture Placeholder 2"/>
          <p:cNvSpPr>
            <a:spLocks noGrp="1"/>
          </p:cNvSpPr>
          <p:nvPr>
            <p:ph type="pic" idx="1"/>
          </p:nvPr>
        </p:nvSpPr>
        <p:spPr>
          <a:xfrm>
            <a:off x="2213286" y="304800"/>
            <a:ext cx="6625914" cy="5773732"/>
          </a:xfrm>
        </p:spPr>
        <p:txBody>
          <a:bodyPr anchor="ctr"/>
          <a:lstStyle>
            <a:lvl1pPr marL="0" indent="0" algn="ctr">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smtClean="0"/>
              <a:t>Drag picture to placeholder or click icon to add</a:t>
            </a:r>
            <a:endParaRPr lang="en-US" dirty="0"/>
          </a:p>
        </p:txBody>
      </p:sp>
      <p:sp>
        <p:nvSpPr>
          <p:cNvPr id="8" name="Footer Placeholder 4"/>
          <p:cNvSpPr>
            <a:spLocks noGrp="1"/>
          </p:cNvSpPr>
          <p:nvPr>
            <p:ph type="ftr" sz="quarter" idx="3"/>
          </p:nvPr>
        </p:nvSpPr>
        <p:spPr>
          <a:xfrm>
            <a:off x="287528" y="6356350"/>
            <a:ext cx="16764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
        <p:nvSpPr>
          <p:cNvPr id="12" name="Text Placeholder 3"/>
          <p:cNvSpPr>
            <a:spLocks noGrp="1"/>
          </p:cNvSpPr>
          <p:nvPr>
            <p:ph type="body" sz="half" idx="2"/>
          </p:nvPr>
        </p:nvSpPr>
        <p:spPr>
          <a:xfrm>
            <a:off x="53108" y="2232152"/>
            <a:ext cx="1910820" cy="2816352"/>
          </a:xfrm>
        </p:spPr>
        <p:txBody>
          <a:bodyPr tIns="0"/>
          <a:lstStyle>
            <a:lvl1pPr marL="0" indent="0">
              <a:buNone/>
              <a:defRPr sz="1800" b="0" spc="0">
                <a:solidFill>
                  <a:srgbClr val="5C6670"/>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Master text styles</a:t>
            </a:r>
          </a:p>
        </p:txBody>
      </p:sp>
      <p:sp>
        <p:nvSpPr>
          <p:cNvPr id="13" name="Title 10"/>
          <p:cNvSpPr>
            <a:spLocks noGrp="1"/>
          </p:cNvSpPr>
          <p:nvPr>
            <p:ph type="title"/>
          </p:nvPr>
        </p:nvSpPr>
        <p:spPr>
          <a:xfrm>
            <a:off x="50800" y="1096962"/>
            <a:ext cx="1913456" cy="1033590"/>
          </a:xfrm>
        </p:spPr>
        <p:txBody>
          <a:bodyPr anchor="b"/>
          <a:lstStyle>
            <a:lvl1pPr algn="l">
              <a:defRPr sz="2000" spc="0" baseline="0">
                <a:solidFill>
                  <a:srgbClr val="5C6670"/>
                </a:solidFill>
              </a:defRPr>
            </a:lvl1pPr>
          </a:lstStyle>
          <a:p>
            <a:r>
              <a:rPr lang="en-US" dirty="0" smtClean="0"/>
              <a:t>Click to edit Master title style</a:t>
            </a:r>
            <a:endParaRPr lang="en-US" dirty="0"/>
          </a:p>
        </p:txBody>
      </p:sp>
      <p:pic>
        <p:nvPicPr>
          <p:cNvPr id="11" name="Picture 10"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2845491436"/>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Divider Orange">
    <p:bg>
      <p:bgPr>
        <a:solidFill>
          <a:schemeClr val="accent1"/>
        </a:solidFill>
        <a:effectLst/>
      </p:bgPr>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380999" y="3412607"/>
            <a:ext cx="8341851" cy="1645920"/>
          </a:xfrm>
        </p:spPr>
        <p:txBody>
          <a:bodyPr anchor="ctr">
            <a:normAutofit/>
          </a:bodyPr>
          <a:lstStyle>
            <a:lvl1pPr marL="0" indent="0" algn="ctr">
              <a:buNone/>
              <a:defRPr sz="2400">
                <a:solidFill>
                  <a:srgbClr val="404040"/>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12" name="Title 11"/>
          <p:cNvSpPr>
            <a:spLocks noGrp="1"/>
          </p:cNvSpPr>
          <p:nvPr>
            <p:ph type="title"/>
          </p:nvPr>
        </p:nvSpPr>
        <p:spPr>
          <a:xfrm>
            <a:off x="380999" y="1740195"/>
            <a:ext cx="8341851" cy="1645920"/>
          </a:xfrm>
        </p:spPr>
        <p:txBody>
          <a:bodyPr/>
          <a:lstStyle>
            <a:lvl1pPr algn="ctr">
              <a:defRPr sz="4200" spc="150" baseline="0">
                <a:solidFill>
                  <a:srgbClr val="FFFFFF"/>
                </a:solidFill>
              </a:defRPr>
            </a:lvl1pPr>
          </a:lstStyle>
          <a:p>
            <a:r>
              <a:rPr lang="en-US" smtClean="0"/>
              <a:t>Click to edit Master title style</a:t>
            </a:r>
            <a:endParaRPr lang="en-US" dirty="0"/>
          </a:p>
        </p:txBody>
      </p:sp>
      <p:pic>
        <p:nvPicPr>
          <p:cNvPr id="6" name="Picture 5" descr="co_cde_shield_rgb.eps"/>
          <p:cNvPicPr>
            <a:picLocks noChangeAspect="1"/>
          </p:cNvPicPr>
          <p:nvPr/>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5" name="Picture 4" descr="co_cde_shield_rgb.eps"/>
          <p:cNvPicPr>
            <a:picLocks noChangeAspect="1"/>
          </p:cNvPicPr>
          <p:nvPr userDrawn="1"/>
        </p:nvPicPr>
        <p:blipFill>
          <a:blip r:embed="rId2"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extLst>
      <p:ext uri="{BB962C8B-B14F-4D97-AF65-F5344CB8AC3E}">
        <p14:creationId xmlns:p14="http://schemas.microsoft.com/office/powerpoint/2010/main" val="32090919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1_Two Content">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391159" y="1719072"/>
            <a:ext cx="4038600" cy="4407408"/>
          </a:xfrm>
        </p:spPr>
        <p:txBody>
          <a:bodyPr/>
          <a:lstStyle>
            <a:lvl1pPr>
              <a:defRPr sz="2400" spc="0"/>
            </a:lvl1pPr>
            <a:lvl2pPr>
              <a:defRPr sz="2200" spc="0"/>
            </a:lvl2pPr>
            <a:lvl3pPr>
              <a:defRPr sz="2000" spc="0"/>
            </a:lvl3pPr>
            <a:lvl4pPr>
              <a:defRPr sz="1800" spc="0"/>
            </a:lvl4pPr>
            <a:lvl5pPr>
              <a:defRPr sz="160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723660" y="1719072"/>
            <a:ext cx="4038600" cy="4407408"/>
          </a:xfrm>
        </p:spPr>
        <p:txBody>
          <a:bodyPr/>
          <a:lstStyle>
            <a:lvl1pPr>
              <a:defRPr sz="2400" b="1" i="0" spc="0"/>
            </a:lvl1pPr>
            <a:lvl2pPr>
              <a:defRPr sz="2200" b="0" i="0" spc="0"/>
            </a:lvl2pPr>
            <a:lvl3pPr>
              <a:defRPr sz="2000" b="0" i="0" spc="0"/>
            </a:lvl3pPr>
            <a:lvl4pPr>
              <a:defRPr sz="1800" b="0" i="0" spc="0"/>
            </a:lvl4pPr>
            <a:lvl5pPr>
              <a:defRPr sz="1600" b="0" i="0" spc="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Title 7"/>
          <p:cNvSpPr>
            <a:spLocks noGrp="1"/>
          </p:cNvSpPr>
          <p:nvPr>
            <p:ph type="title" hasCustomPrompt="1"/>
          </p:nvPr>
        </p:nvSpPr>
        <p:spPr/>
        <p:txBody>
          <a:bodyPr/>
          <a:lstStyle/>
          <a:p>
            <a:r>
              <a:rPr lang="en-US" dirty="0"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12748095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Blue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5754449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titleOnly" preserve="1">
  <p:cSld name="Title Only Green Narrow Bar">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Title 5"/>
          <p:cNvSpPr>
            <a:spLocks noGrp="1"/>
          </p:cNvSpPr>
          <p:nvPr>
            <p:ph type="title"/>
          </p:nvPr>
        </p:nvSpPr>
        <p:spPr>
          <a:xfrm>
            <a:off x="381000" y="355847"/>
            <a:ext cx="8381260" cy="782073"/>
          </a:xfrm>
        </p:spPr>
        <p:txBody>
          <a:bodyPr/>
          <a:lstStyle/>
          <a:p>
            <a:r>
              <a:rPr lang="en-US" smtClean="0"/>
              <a:t>Click to edit Master title style</a:t>
            </a:r>
            <a:endParaRPr lang="en-US" dirty="0"/>
          </a:p>
        </p:txBody>
      </p:sp>
      <p:sp>
        <p:nvSpPr>
          <p:cNvPr id="7"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spTree>
    <p:extLst>
      <p:ext uri="{BB962C8B-B14F-4D97-AF65-F5344CB8AC3E}">
        <p14:creationId xmlns:p14="http://schemas.microsoft.com/office/powerpoint/2010/main" val="366865741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blank" preserve="1">
  <p:cSld name="Blank">
    <p:bg>
      <p:bgPr>
        <a:blipFill rotWithShape="1">
          <a:blip r:embed="rId2"/>
          <a:stretch>
            <a:fillRect/>
          </a:stretch>
        </a:blipFill>
        <a:effectLst/>
      </p:bgPr>
    </p:bg>
    <p:spTree>
      <p:nvGrpSpPr>
        <p:cNvPr id="1" name=""/>
        <p:cNvGrpSpPr/>
        <p:nvPr/>
      </p:nvGrpSpPr>
      <p:grpSpPr>
        <a:xfrm>
          <a:off x="0" y="0"/>
          <a:ext cx="0" cy="0"/>
          <a:chOff x="0" y="0"/>
          <a:chExt cx="0" cy="0"/>
        </a:xfrm>
      </p:grpSpPr>
      <p:sp>
        <p:nvSpPr>
          <p:cNvPr id="6"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rgbClr val="45454C"/>
                </a:solidFill>
              </a:defRPr>
            </a:lvl1pPr>
          </a:lstStyle>
          <a:p>
            <a:fld id="{757A2F4E-5D54-B04B-91BD-7E78EE1FE9FD}" type="slidenum">
              <a:rPr lang="en-US" smtClean="0"/>
              <a:pPr/>
              <a:t>‹#›</a:t>
            </a:fld>
            <a:endParaRPr lang="en-US" dirty="0" smtClean="0"/>
          </a:p>
        </p:txBody>
      </p:sp>
      <p:pic>
        <p:nvPicPr>
          <p:cNvPr id="5" name="Picture 4"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4" name="Picture 3"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preserve="1">
  <p:cSld name="Content with Caption">
    <p:bg>
      <p:bgPr>
        <a:blipFill rotWithShape="1">
          <a:blip r:embed="rId2"/>
          <a:stretch>
            <a:fillRect/>
          </a:stretch>
        </a:blipFill>
        <a:effectLst/>
      </p:bgPr>
    </p:bg>
    <p:spTree>
      <p:nvGrpSpPr>
        <p:cNvPr id="1" name=""/>
        <p:cNvGrpSpPr/>
        <p:nvPr/>
      </p:nvGrpSpPr>
      <p:grpSpPr>
        <a:xfrm>
          <a:off x="0" y="0"/>
          <a:ext cx="0" cy="0"/>
          <a:chOff x="0" y="0"/>
          <a:chExt cx="0" cy="0"/>
        </a:xfrm>
      </p:grpSpPr>
      <p:sp>
        <p:nvSpPr>
          <p:cNvPr id="3" name="Content Placeholder 2"/>
          <p:cNvSpPr>
            <a:spLocks noGrp="1"/>
          </p:cNvSpPr>
          <p:nvPr>
            <p:ph idx="1"/>
          </p:nvPr>
        </p:nvSpPr>
        <p:spPr>
          <a:xfrm>
            <a:off x="380999" y="1188720"/>
            <a:ext cx="6096001" cy="4969193"/>
          </a:xfrm>
        </p:spPr>
        <p:txBody>
          <a:bodyPr/>
          <a:lstStyle>
            <a:lvl1pPr>
              <a:defRPr sz="2400" spc="0"/>
            </a:lvl1pPr>
            <a:lvl2pPr>
              <a:defRPr sz="2200" spc="0"/>
            </a:lvl2pPr>
            <a:lvl3pPr>
              <a:defRPr sz="2000" spc="0"/>
            </a:lvl3pPr>
            <a:lvl4pPr>
              <a:defRPr sz="1800" spc="0"/>
            </a:lvl4pPr>
            <a:lvl5pPr>
              <a:defRPr sz="1600" spc="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040140" y="2232152"/>
            <a:ext cx="1910820" cy="2816352"/>
          </a:xfrm>
        </p:spPr>
        <p:txBody>
          <a:bodyPr tIns="0"/>
          <a:lstStyle>
            <a:lvl1pPr marL="0" indent="0">
              <a:buNone/>
              <a:defRPr sz="1800" b="0" spc="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11" name="Title 10"/>
          <p:cNvSpPr>
            <a:spLocks noGrp="1"/>
          </p:cNvSpPr>
          <p:nvPr>
            <p:ph type="title"/>
          </p:nvPr>
        </p:nvSpPr>
        <p:spPr>
          <a:xfrm>
            <a:off x="7037832" y="1096962"/>
            <a:ext cx="1913456" cy="1033590"/>
          </a:xfrm>
        </p:spPr>
        <p:txBody>
          <a:bodyPr anchor="b"/>
          <a:lstStyle>
            <a:lvl1pPr algn="l">
              <a:defRPr sz="2000" spc="0" baseline="0"/>
            </a:lvl1pPr>
          </a:lstStyle>
          <a:p>
            <a:r>
              <a:rPr lang="en-US" smtClean="0"/>
              <a:t>Click to edit Master title style</a:t>
            </a:r>
            <a:endParaRPr lang="en-US" dirty="0"/>
          </a:p>
        </p:txBody>
      </p:sp>
      <p:sp>
        <p:nvSpPr>
          <p:cNvPr id="9" name="Footer Placeholder 4"/>
          <p:cNvSpPr>
            <a:spLocks noGrp="1"/>
          </p:cNvSpPr>
          <p:nvPr>
            <p:ph type="ftr" sz="quarter" idx="3"/>
          </p:nvPr>
        </p:nvSpPr>
        <p:spPr>
          <a:xfrm>
            <a:off x="380999" y="6356350"/>
            <a:ext cx="3352800" cy="274320"/>
          </a:xfrm>
          <a:prstGeom prst="rect">
            <a:avLst/>
          </a:prstGeom>
        </p:spPr>
        <p:txBody>
          <a:bodyPr vert="horz" lIns="91440" tIns="45720" rIns="91440" bIns="45720" rtlCol="0" anchor="ctr"/>
          <a:lstStyle>
            <a:lvl1pPr algn="l">
              <a:defRPr sz="1100">
                <a:solidFill>
                  <a:schemeClr val="accent6">
                    <a:lumMod val="50000"/>
                  </a:schemeClr>
                </a:solidFill>
              </a:defRPr>
            </a:lvl1pPr>
          </a:lstStyle>
          <a:p>
            <a:fld id="{757A2F4E-5D54-B04B-91BD-7E78EE1FE9FD}" type="slidenum">
              <a:rPr lang="en-US" smtClean="0"/>
              <a:pPr/>
              <a:t>‹#›</a:t>
            </a:fld>
            <a:endParaRPr lang="en-US" dirty="0" smtClean="0"/>
          </a:p>
        </p:txBody>
      </p:sp>
      <p:sp>
        <p:nvSpPr>
          <p:cNvPr id="10" name="Text Placeholder 2"/>
          <p:cNvSpPr>
            <a:spLocks noGrp="1"/>
          </p:cNvSpPr>
          <p:nvPr>
            <p:ph type="body" idx="10"/>
          </p:nvPr>
        </p:nvSpPr>
        <p:spPr>
          <a:xfrm>
            <a:off x="380998" y="457200"/>
            <a:ext cx="6096001" cy="639762"/>
          </a:xfrm>
        </p:spPr>
        <p:txBody>
          <a:bodyPr anchor="ctr" anchorCtr="0">
            <a:normAutofit/>
          </a:bodyPr>
          <a:lstStyle>
            <a:lvl1pPr marL="0" indent="0" algn="l">
              <a:buNone/>
              <a:defRPr sz="2800" b="0" i="0" spc="0">
                <a:solidFill>
                  <a:srgbClr val="45454C"/>
                </a:solidFill>
                <a:latin typeface="Museo Slab 500"/>
                <a:cs typeface="Museo Slab 50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pic>
        <p:nvPicPr>
          <p:cNvPr id="12" name="Picture 11" descr="co_cde_shield_rgb.eps"/>
          <p:cNvPicPr>
            <a:picLocks noChangeAspect="1"/>
          </p:cNvPicPr>
          <p:nvPr/>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21" Type="http://schemas.openxmlformats.org/officeDocument/2006/relationships/theme" Target="../theme/theme1.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slideLayout" Target="../slideLayouts/slideLayout20.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23" Type="http://schemas.openxmlformats.org/officeDocument/2006/relationships/image" Target="../media/image3.emf"/><Relationship Id="rId10" Type="http://schemas.openxmlformats.org/officeDocument/2006/relationships/slideLayout" Target="../slideLayouts/slideLayout10.xml"/><Relationship Id="rId19" Type="http://schemas.openxmlformats.org/officeDocument/2006/relationships/slideLayout" Target="../slideLayouts/slideLayout19.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 Id="rId22" Type="http://schemas.openxmlformats.org/officeDocument/2006/relationships/image" Target="../media/image2.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rotWithShape="1">
          <a:blip r:embed="rId22"/>
          <a:stretch>
            <a:fillRect/>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81000" y="355847"/>
            <a:ext cx="8381260" cy="1054394"/>
          </a:xfrm>
          <a:prstGeom prst="rect">
            <a:avLst/>
          </a:prstGeom>
        </p:spPr>
        <p:txBody>
          <a:bodyPr vert="horz" lIns="91440" tIns="45720" rIns="91440" bIns="45720" rtlCol="0" anchor="ctr">
            <a:noAutofit/>
          </a:bodyPr>
          <a:lstStyle/>
          <a:p>
            <a:r>
              <a:rPr lang="en-US" smtClean="0"/>
              <a:t>Click to edit Master title style</a:t>
            </a:r>
            <a:endParaRPr lang="en-US" dirty="0"/>
          </a:p>
        </p:txBody>
      </p:sp>
      <p:sp>
        <p:nvSpPr>
          <p:cNvPr id="3" name="Text Placeholder 2"/>
          <p:cNvSpPr>
            <a:spLocks noGrp="1"/>
          </p:cNvSpPr>
          <p:nvPr>
            <p:ph type="body" idx="1"/>
          </p:nvPr>
        </p:nvSpPr>
        <p:spPr>
          <a:xfrm>
            <a:off x="380999" y="1719071"/>
            <a:ext cx="8407893" cy="4407408"/>
          </a:xfrm>
          <a:prstGeom prst="rect">
            <a:avLst/>
          </a:prstGeom>
        </p:spPr>
        <p:txBody>
          <a:bodyPr vert="horz" lIns="91440" tIns="45720" rIns="91440" bIns="45720" rtlCol="0">
            <a:no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Footer Placeholder 6"/>
          <p:cNvSpPr>
            <a:spLocks noGrp="1"/>
          </p:cNvSpPr>
          <p:nvPr>
            <p:ph type="ftr" sz="quarter" idx="3"/>
          </p:nvPr>
        </p:nvSpPr>
        <p:spPr>
          <a:xfrm>
            <a:off x="380999" y="6265545"/>
            <a:ext cx="2895600" cy="365125"/>
          </a:xfrm>
          <a:prstGeom prst="rect">
            <a:avLst/>
          </a:prstGeom>
        </p:spPr>
        <p:txBody>
          <a:bodyPr vert="horz" lIns="91440" tIns="45720" rIns="91440" bIns="45720" rtlCol="0" anchor="ctr">
            <a:noAutofit/>
          </a:bodyPr>
          <a:lstStyle>
            <a:lvl1pPr algn="l">
              <a:defRPr sz="1100" b="1">
                <a:solidFill>
                  <a:srgbClr val="45454C"/>
                </a:solidFill>
              </a:defRPr>
            </a:lvl1pPr>
          </a:lstStyle>
          <a:p>
            <a:fld id="{757A2F4E-5D54-B04B-91BD-7E78EE1FE9FD}" type="slidenum">
              <a:rPr lang="en-US" smtClean="0"/>
              <a:pPr/>
              <a:t>‹#›</a:t>
            </a:fld>
            <a:endParaRPr lang="en-US" dirty="0" smtClean="0"/>
          </a:p>
        </p:txBody>
      </p:sp>
      <p:pic>
        <p:nvPicPr>
          <p:cNvPr id="6" name="Picture 5" descr="co_cde_shield_rgb.eps"/>
          <p:cNvPicPr>
            <a:picLocks noChangeAspect="1"/>
          </p:cNvPicPr>
          <p:nvPr/>
        </p:nvPicPr>
        <p:blipFill>
          <a:blip r:embed="rId2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pic>
        <p:nvPicPr>
          <p:cNvPr id="8" name="Picture 7" descr="co_cde_shield_rgb.eps"/>
          <p:cNvPicPr>
            <a:picLocks noChangeAspect="1"/>
          </p:cNvPicPr>
          <p:nvPr userDrawn="1"/>
        </p:nvPicPr>
        <p:blipFill>
          <a:blip r:embed="rId23" cstate="email">
            <a:extLst>
              <a:ext uri="{28A0092B-C50C-407E-A947-70E740481C1C}">
                <a14:useLocalDpi xmlns:a14="http://schemas.microsoft.com/office/drawing/2010/main" val="0"/>
              </a:ext>
            </a:extLst>
          </a:blip>
          <a:stretch>
            <a:fillRect/>
          </a:stretch>
        </p:blipFill>
        <p:spPr>
          <a:xfrm>
            <a:off x="7726529" y="6078532"/>
            <a:ext cx="1161161" cy="682117"/>
          </a:xfrm>
          <a:prstGeom prst="rect">
            <a:avLst/>
          </a:prstGeom>
        </p:spPr>
      </p:pic>
    </p:spTree>
  </p:cSld>
  <p:clrMap bg1="lt1" tx1="dk1" bg2="lt2" tx2="dk2" accent1="accent1" accent2="accent2" accent3="accent3" accent4="accent4" accent5="accent5" accent6="accent6" hlink="hlink" folHlink="folHlink"/>
  <p:sldLayoutIdLst>
    <p:sldLayoutId id="2147483682" r:id="rId1"/>
    <p:sldLayoutId id="2147483683" r:id="rId2"/>
    <p:sldLayoutId id="2147483684" r:id="rId3"/>
    <p:sldLayoutId id="2147483685" r:id="rId4"/>
    <p:sldLayoutId id="2147483686" r:id="rId5"/>
    <p:sldLayoutId id="2147483687" r:id="rId6"/>
    <p:sldLayoutId id="2147483688" r:id="rId7"/>
    <p:sldLayoutId id="2147483689" r:id="rId8"/>
    <p:sldLayoutId id="2147483690" r:id="rId9"/>
    <p:sldLayoutId id="2147483691" r:id="rId10"/>
    <p:sldLayoutId id="2147483692" r:id="rId11"/>
    <p:sldLayoutId id="2147483693" r:id="rId12"/>
    <p:sldLayoutId id="2147483694" r:id="rId13"/>
    <p:sldLayoutId id="2147483661" r:id="rId14"/>
    <p:sldLayoutId id="2147483662" r:id="rId15"/>
    <p:sldLayoutId id="2147483668" r:id="rId16"/>
    <p:sldLayoutId id="2147483669" r:id="rId17"/>
    <p:sldLayoutId id="2147483670" r:id="rId18"/>
    <p:sldLayoutId id="2147483673" r:id="rId19"/>
    <p:sldLayoutId id="2147483672" r:id="rId20"/>
  </p:sldLayoutIdLst>
  <p:hf hdr="0"/>
  <p:txStyles>
    <p:titleStyle>
      <a:lvl1pPr algn="ctr" defTabSz="914400" rtl="0" eaLnBrk="1" latinLnBrk="0" hangingPunct="1">
        <a:spcBef>
          <a:spcPct val="0"/>
        </a:spcBef>
        <a:buNone/>
        <a:defRPr sz="3600" b="0" i="0" kern="1200" cap="none" spc="200" baseline="0">
          <a:ln>
            <a:noFill/>
          </a:ln>
          <a:solidFill>
            <a:schemeClr val="bg1"/>
          </a:solidFill>
          <a:effectLst/>
          <a:latin typeface="Museo Slab 500"/>
          <a:ea typeface="+mj-ea"/>
          <a:cs typeface="Museo Slab 500"/>
        </a:defRPr>
      </a:lvl1pPr>
    </p:titleStyle>
    <p:body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3" Type="http://schemas.openxmlformats.org/officeDocument/2006/relationships/hyperlink" Target="http://www.cde.state.co.us/assessment/cmas-englishmath-dataandresults" TargetMode="External"/><Relationship Id="rId2" Type="http://schemas.openxmlformats.org/officeDocument/2006/relationships/hyperlink" Target="http://www.cde.state.co.us/assessment/cmas-sciencesocial-dataandresults" TargetMode="Externa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2" Type="http://schemas.openxmlformats.org/officeDocument/2006/relationships/hyperlink" Target="http://www.cde.state.co.us/assessment/annual_trng_requirements" TargetMode="Externa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4.jpeg"/><Relationship Id="rId2" Type="http://schemas.openxmlformats.org/officeDocument/2006/relationships/notesSlide" Target="../notesSlides/notesSlide6.xml"/><Relationship Id="rId1" Type="http://schemas.openxmlformats.org/officeDocument/2006/relationships/slideLayout" Target="../slideLayouts/slideLayout6.xml"/><Relationship Id="rId6" Type="http://schemas.openxmlformats.org/officeDocument/2006/relationships/image" Target="../media/image17.png"/><Relationship Id="rId5" Type="http://schemas.openxmlformats.org/officeDocument/2006/relationships/image" Target="../media/image16.png"/><Relationship Id="rId4" Type="http://schemas.openxmlformats.org/officeDocument/2006/relationships/image" Target="../media/image15.png"/></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hyperlink" Target="https://www.wida.us/assessment/Screener/screener-paper.aspx#prep"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hyperlink" Target="http://www.cde.state.co.us/cde_english/contactus"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3" Type="http://schemas.openxmlformats.org/officeDocument/2006/relationships/hyperlink" Target="http://www.cde.state.co.us/assessment/201617parccafamanual" TargetMode="Externa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2.xml.rels><?xml version="1.0" encoding="UTF-8" standalone="yes"?>
<Relationships xmlns="http://schemas.openxmlformats.org/package/2006/relationships"><Relationship Id="rId3" Type="http://schemas.openxmlformats.org/officeDocument/2006/relationships/hyperlink" Target="http://www.cde.state.co.us/assessment/trainings" TargetMode="External"/><Relationship Id="rId2" Type="http://schemas.openxmlformats.org/officeDocument/2006/relationships/notesSlide" Target="../notesSlides/notesSlide11.xml"/><Relationship Id="rId1" Type="http://schemas.openxmlformats.org/officeDocument/2006/relationships/slideLayout" Target="../slideLayouts/slideLayout6.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3" Type="http://schemas.openxmlformats.org/officeDocument/2006/relationships/hyperlink" Target="https://co.pearsonaccessnext.com/" TargetMode="External"/><Relationship Id="rId2" Type="http://schemas.openxmlformats.org/officeDocument/2006/relationships/image" Target="../media/image18.png"/><Relationship Id="rId1" Type="http://schemas.openxmlformats.org/officeDocument/2006/relationships/slideLayout" Target="../slideLayouts/slideLayout8.xml"/></Relationships>
</file>

<file path=ppt/slides/_rels/slide49.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8.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6.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6.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6.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6.xml.rels><?xml version="1.0" encoding="UTF-8" standalone="yes"?>
<Relationships xmlns="http://schemas.openxmlformats.org/package/2006/relationships"><Relationship Id="rId2" Type="http://schemas.openxmlformats.org/officeDocument/2006/relationships/hyperlink" Target="http://www.cde.state.co.us/assessment/DTC" TargetMode="External"/><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83.xml.rels><?xml version="1.0" encoding="UTF-8" standalone="yes"?>
<Relationships xmlns="http://schemas.openxmlformats.org/package/2006/relationships"><Relationship Id="rId8" Type="http://schemas.openxmlformats.org/officeDocument/2006/relationships/hyperlink" Target="mailto:morton_w@cde.state.co.us" TargetMode="External"/><Relationship Id="rId3" Type="http://schemas.openxmlformats.org/officeDocument/2006/relationships/hyperlink" Target="mailto:boyd_s@cde.state.co.us" TargetMode="External"/><Relationship Id="rId7" Type="http://schemas.openxmlformats.org/officeDocument/2006/relationships/hyperlink" Target="mailto:bonner_s@cde.state.co.us" TargetMode="External"/><Relationship Id="rId2" Type="http://schemas.openxmlformats.org/officeDocument/2006/relationships/hyperlink" Target="mailto:allen_m@cde.state.co.us" TargetMode="External"/><Relationship Id="rId1" Type="http://schemas.openxmlformats.org/officeDocument/2006/relationships/slideLayout" Target="../slideLayouts/slideLayout2.xml"/><Relationship Id="rId6" Type="http://schemas.openxmlformats.org/officeDocument/2006/relationships/hyperlink" Target="mailto:villalobos-pavia_h@cde.state.co.us" TargetMode="External"/><Relationship Id="rId5" Type="http://schemas.openxmlformats.org/officeDocument/2006/relationships/hyperlink" Target="mailto:roden_m@cde.state.co.us" TargetMode="External"/><Relationship Id="rId4" Type="http://schemas.openxmlformats.org/officeDocument/2006/relationships/hyperlink" Target="mailto:loerzel_s@cde.state.co.us" TargetMode="External"/><Relationship Id="rId9" Type="http://schemas.openxmlformats.org/officeDocument/2006/relationships/hyperlink" Target="mailto:sandoval_p@cde.state.co.us" TargetMode="External"/></Relationships>
</file>

<file path=ppt/slides/_rels/slide84.xml.rels><?xml version="1.0" encoding="UTF-8" standalone="yes"?>
<Relationships xmlns="http://schemas.openxmlformats.org/package/2006/relationships"><Relationship Id="rId3" Type="http://schemas.openxmlformats.org/officeDocument/2006/relationships/hyperlink" Target="mailto:carey_j@cde.state.co.us" TargetMode="External"/><Relationship Id="rId2" Type="http://schemas.openxmlformats.org/officeDocument/2006/relationships/hyperlink" Target="mailto:mincic_m@cde.state.co.us" TargetMode="External"/><Relationship Id="rId1" Type="http://schemas.openxmlformats.org/officeDocument/2006/relationships/slideLayout" Target="../slideLayouts/slideLayout2.xml"/><Relationship Id="rId4" Type="http://schemas.openxmlformats.org/officeDocument/2006/relationships/hyperlink" Target="mailto:Shen_s@cde.state.co.us" TargetMode="Externa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3" Type="http://schemas.openxmlformats.org/officeDocument/2006/relationships/image" Target="../media/image20.png"/><Relationship Id="rId2" Type="http://schemas.openxmlformats.org/officeDocument/2006/relationships/notesSlide" Target="../notesSlides/notesSlide24.xml"/><Relationship Id="rId1" Type="http://schemas.openxmlformats.org/officeDocument/2006/relationships/slideLayout" Target="../slideLayouts/slideLayout6.xml"/></Relationships>
</file>

<file path=ppt/slides/_rels/slide89.xml.rels><?xml version="1.0" encoding="UTF-8" standalone="yes"?>
<Relationships xmlns="http://schemas.openxmlformats.org/package/2006/relationships"><Relationship Id="rId3" Type="http://schemas.openxmlformats.org/officeDocument/2006/relationships/hyperlink" Target="http://www.cde.state.co.us/fedprograms/ESSABlog" TargetMode="External"/><Relationship Id="rId2" Type="http://schemas.openxmlformats.org/officeDocument/2006/relationships/notesSlide" Target="../notesSlides/notesSlide25.xml"/><Relationship Id="rId1" Type="http://schemas.openxmlformats.org/officeDocument/2006/relationships/slideLayout" Target="../slideLayouts/slideLayout2.xml"/><Relationship Id="rId5" Type="http://schemas.openxmlformats.org/officeDocument/2006/relationships/hyperlink" Target="http://www.cde.state.co.us/fedprograms/essa" TargetMode="External"/><Relationship Id="rId4" Type="http://schemas.openxmlformats.org/officeDocument/2006/relationships/hyperlink" Target="mailto:essaquestions@cde.state.co.us" TargetMode="Externa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6.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6.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p:cNvSpPr>
            <a:spLocks noGrp="1"/>
          </p:cNvSpPr>
          <p:nvPr>
            <p:ph type="body" idx="1"/>
          </p:nvPr>
        </p:nvSpPr>
        <p:spPr/>
        <p:txBody>
          <a:bodyPr/>
          <a:lstStyle/>
          <a:p>
            <a:r>
              <a:rPr lang="en-US" dirty="0" smtClean="0"/>
              <a:t>August 25, 2016</a:t>
            </a:r>
          </a:p>
        </p:txBody>
      </p:sp>
      <p:sp>
        <p:nvSpPr>
          <p:cNvPr id="5" name="Title 4"/>
          <p:cNvSpPr>
            <a:spLocks noGrp="1"/>
          </p:cNvSpPr>
          <p:nvPr>
            <p:ph type="title"/>
          </p:nvPr>
        </p:nvSpPr>
        <p:spPr/>
        <p:txBody>
          <a:bodyPr/>
          <a:lstStyle/>
          <a:p>
            <a:r>
              <a:rPr lang="en-US" dirty="0" smtClean="0"/>
              <a:t>2016-2017</a:t>
            </a:r>
            <a:br>
              <a:rPr lang="en-US" dirty="0" smtClean="0"/>
            </a:br>
            <a:r>
              <a:rPr lang="en-US" dirty="0" smtClean="0"/>
              <a:t>DAC Kick-Off Meeting</a:t>
            </a:r>
            <a:endParaRPr lang="en-US" dirty="0"/>
          </a:p>
        </p:txBody>
      </p:sp>
      <p:sp>
        <p:nvSpPr>
          <p:cNvPr id="7" name="Text Placeholder 6"/>
          <p:cNvSpPr>
            <a:spLocks noGrp="1"/>
          </p:cNvSpPr>
          <p:nvPr>
            <p:ph type="body" sz="quarter" idx="10"/>
          </p:nvPr>
        </p:nvSpPr>
        <p:spPr/>
        <p:txBody>
          <a:bodyPr/>
          <a:lstStyle/>
          <a:p>
            <a:r>
              <a:rPr lang="en-US" dirty="0" smtClean="0"/>
              <a:t>Assessment Unit</a:t>
            </a:r>
          </a:p>
          <a:p>
            <a:endParaRPr lang="en-US" dirty="0"/>
          </a:p>
          <a:p>
            <a:endParaRPr lang="en-US" dirty="0"/>
          </a:p>
        </p:txBody>
      </p:sp>
    </p:spTree>
    <p:extLst>
      <p:ext uri="{BB962C8B-B14F-4D97-AF65-F5344CB8AC3E}">
        <p14:creationId xmlns:p14="http://schemas.microsoft.com/office/powerpoint/2010/main" val="3109531177"/>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2015-16 Reporting Timeline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10</a:t>
            </a:fld>
            <a:endParaRPr lang="en-US" dirty="0" smtClean="0"/>
          </a:p>
        </p:txBody>
      </p:sp>
      <p:sp>
        <p:nvSpPr>
          <p:cNvPr id="2" name="Content Placeholder 1"/>
          <p:cNvSpPr>
            <a:spLocks noGrp="1"/>
          </p:cNvSpPr>
          <p:nvPr>
            <p:ph idx="4294967295"/>
          </p:nvPr>
        </p:nvSpPr>
        <p:spPr>
          <a:xfrm>
            <a:off x="166974" y="1254568"/>
            <a:ext cx="8407400" cy="4406900"/>
          </a:xfrm>
        </p:spPr>
        <p:txBody>
          <a:bodyPr/>
          <a:lstStyle/>
          <a:p>
            <a:r>
              <a:rPr lang="en-US" dirty="0" smtClean="0">
                <a:solidFill>
                  <a:srgbClr val="000000"/>
                </a:solidFill>
              </a:rPr>
              <a:t>Remaining reports/files:</a:t>
            </a:r>
          </a:p>
          <a:p>
            <a:pPr lvl="1"/>
            <a:r>
              <a:rPr lang="en-US" dirty="0" smtClean="0">
                <a:solidFill>
                  <a:srgbClr val="000000"/>
                </a:solidFill>
              </a:rPr>
              <a:t>Next week (expected): CMAS: PARCC ELA and Math unique to Colorado reports (Performance Level Summaries (disaggregated), Evidence Statement Analysis Reports, and Content Standards Rosters) and hard copy individual student reports</a:t>
            </a:r>
          </a:p>
          <a:p>
            <a:pPr lvl="1"/>
            <a:r>
              <a:rPr lang="en-US" dirty="0">
                <a:solidFill>
                  <a:srgbClr val="000000"/>
                </a:solidFill>
              </a:rPr>
              <a:t>Next week </a:t>
            </a:r>
            <a:r>
              <a:rPr lang="en-US" dirty="0" smtClean="0">
                <a:solidFill>
                  <a:srgbClr val="000000"/>
                </a:solidFill>
              </a:rPr>
              <a:t>(expected): CSLA reports and files</a:t>
            </a:r>
          </a:p>
          <a:p>
            <a:pPr lvl="1"/>
            <a:r>
              <a:rPr lang="en-US" dirty="0" smtClean="0">
                <a:solidFill>
                  <a:srgbClr val="000000"/>
                </a:solidFill>
              </a:rPr>
              <a:t>TBD: DLM individual student reports</a:t>
            </a:r>
            <a:endParaRPr lang="en-US" dirty="0" smtClean="0">
              <a:solidFill>
                <a:srgbClr val="FF0000"/>
              </a:solidFill>
            </a:endParaRPr>
          </a:p>
          <a:p>
            <a:pPr lvl="1"/>
            <a:r>
              <a:rPr lang="en-US" dirty="0" smtClean="0">
                <a:solidFill>
                  <a:srgbClr val="000000"/>
                </a:solidFill>
              </a:rPr>
              <a:t>TBD: DLM aggregated reports</a:t>
            </a:r>
          </a:p>
          <a:p>
            <a:pPr marL="45720" indent="0">
              <a:buNone/>
            </a:pPr>
            <a:endParaRPr lang="en-US" dirty="0" smtClean="0">
              <a:solidFill>
                <a:srgbClr val="FF0000"/>
              </a:solidFill>
            </a:endParaRPr>
          </a:p>
        </p:txBody>
      </p:sp>
    </p:spTree>
    <p:extLst>
      <p:ext uri="{BB962C8B-B14F-4D97-AF65-F5344CB8AC3E}">
        <p14:creationId xmlns:p14="http://schemas.microsoft.com/office/powerpoint/2010/main" val="293971810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2015-16 Reporting Timeline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11</a:t>
            </a:fld>
            <a:endParaRPr lang="en-US" dirty="0" smtClean="0"/>
          </a:p>
        </p:txBody>
      </p:sp>
      <p:sp>
        <p:nvSpPr>
          <p:cNvPr id="2" name="Content Placeholder 1"/>
          <p:cNvSpPr>
            <a:spLocks noGrp="1"/>
          </p:cNvSpPr>
          <p:nvPr>
            <p:ph idx="4294967295"/>
          </p:nvPr>
        </p:nvSpPr>
        <p:spPr>
          <a:xfrm>
            <a:off x="166974" y="1254568"/>
            <a:ext cx="8407400" cy="4406900"/>
          </a:xfrm>
        </p:spPr>
        <p:txBody>
          <a:bodyPr/>
          <a:lstStyle/>
          <a:p>
            <a:r>
              <a:rPr lang="en-US" dirty="0" smtClean="0">
                <a:solidFill>
                  <a:srgbClr val="000000"/>
                </a:solidFill>
              </a:rPr>
              <a:t>Publicly released:</a:t>
            </a:r>
          </a:p>
          <a:p>
            <a:pPr lvl="1"/>
            <a:r>
              <a:rPr lang="en-US" dirty="0" smtClean="0">
                <a:solidFill>
                  <a:srgbClr val="000000"/>
                </a:solidFill>
              </a:rPr>
              <a:t>CMAS and CoAlt: Science and social studies state overall and disaggregated results</a:t>
            </a:r>
          </a:p>
          <a:p>
            <a:pPr lvl="1"/>
            <a:r>
              <a:rPr lang="en-US" dirty="0" smtClean="0">
                <a:solidFill>
                  <a:srgbClr val="000000"/>
                </a:solidFill>
              </a:rPr>
              <a:t>CMAS science school and district overall results</a:t>
            </a:r>
          </a:p>
          <a:p>
            <a:pPr lvl="1"/>
            <a:r>
              <a:rPr lang="en-US" dirty="0" smtClean="0">
                <a:solidFill>
                  <a:srgbClr val="000000"/>
                </a:solidFill>
              </a:rPr>
              <a:t>CMAS: PARCC and DLM ELA/math state overall and disaggregated results</a:t>
            </a:r>
          </a:p>
          <a:p>
            <a:endParaRPr lang="en-US" dirty="0">
              <a:solidFill>
                <a:srgbClr val="000000"/>
              </a:solidFill>
            </a:endParaRPr>
          </a:p>
          <a:p>
            <a:r>
              <a:rPr lang="en-US" dirty="0" smtClean="0">
                <a:solidFill>
                  <a:srgbClr val="000000"/>
                </a:solidFill>
              </a:rPr>
              <a:t>Embargoed until September 1</a:t>
            </a:r>
            <a:r>
              <a:rPr lang="en-US" baseline="30000" dirty="0" smtClean="0">
                <a:solidFill>
                  <a:srgbClr val="000000"/>
                </a:solidFill>
              </a:rPr>
              <a:t>st</a:t>
            </a:r>
            <a:r>
              <a:rPr lang="en-US" dirty="0" smtClean="0">
                <a:solidFill>
                  <a:srgbClr val="000000"/>
                </a:solidFill>
              </a:rPr>
              <a:t>:</a:t>
            </a:r>
          </a:p>
          <a:p>
            <a:pPr lvl="1"/>
            <a:r>
              <a:rPr lang="en-US" dirty="0" smtClean="0">
                <a:solidFill>
                  <a:srgbClr val="000000"/>
                </a:solidFill>
              </a:rPr>
              <a:t>CMAS: PARCC ELA/math school and district overall results</a:t>
            </a:r>
          </a:p>
          <a:p>
            <a:pPr lvl="1"/>
            <a:endParaRPr lang="en-US" dirty="0">
              <a:solidFill>
                <a:srgbClr val="000000"/>
              </a:solidFill>
            </a:endParaRPr>
          </a:p>
          <a:p>
            <a:r>
              <a:rPr lang="en-US" dirty="0" smtClean="0">
                <a:solidFill>
                  <a:srgbClr val="000000"/>
                </a:solidFill>
              </a:rPr>
              <a:t>Mid- to end-September</a:t>
            </a:r>
          </a:p>
          <a:p>
            <a:pPr lvl="1"/>
            <a:r>
              <a:rPr lang="en-US" dirty="0" smtClean="0">
                <a:solidFill>
                  <a:srgbClr val="000000"/>
                </a:solidFill>
              </a:rPr>
              <a:t>CMAS: PARCC ELA and Math Growth </a:t>
            </a:r>
          </a:p>
          <a:p>
            <a:pPr lvl="1"/>
            <a:r>
              <a:rPr lang="en-US" dirty="0" smtClean="0">
                <a:solidFill>
                  <a:srgbClr val="000000"/>
                </a:solidFill>
              </a:rPr>
              <a:t>School and district CMAS disaggregated results</a:t>
            </a:r>
          </a:p>
        </p:txBody>
      </p:sp>
    </p:spTree>
    <p:extLst>
      <p:ext uri="{BB962C8B-B14F-4D97-AF65-F5344CB8AC3E}">
        <p14:creationId xmlns:p14="http://schemas.microsoft.com/office/powerpoint/2010/main" val="185320195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Data Privacy</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12</a:t>
            </a:fld>
            <a:endParaRPr lang="en-US" dirty="0" smtClean="0"/>
          </a:p>
        </p:txBody>
      </p:sp>
      <p:sp>
        <p:nvSpPr>
          <p:cNvPr id="5" name="Content Placeholder 1"/>
          <p:cNvSpPr txBox="1">
            <a:spLocks/>
          </p:cNvSpPr>
          <p:nvPr/>
        </p:nvSpPr>
        <p:spPr>
          <a:xfrm>
            <a:off x="166974" y="1133545"/>
            <a:ext cx="8775320" cy="4406900"/>
          </a:xfrm>
          <a:prstGeom prst="rect">
            <a:avLst/>
          </a:prstGeom>
        </p:spPr>
        <p:txBody>
          <a:bodyPr vert="horz" lIns="91440" tIns="45720" rIns="91440" bIns="45720" rtlCol="0">
            <a:noAutofit/>
          </a:bodyPr>
          <a:lstStyle>
            <a:lvl1pPr marL="502920" indent="-457200" algn="l" defTabSz="914400" rtl="0" eaLnBrk="1" latinLnBrk="0" hangingPunct="1">
              <a:spcBef>
                <a:spcPct val="20000"/>
              </a:spcBef>
              <a:buClr>
                <a:schemeClr val="accent1"/>
              </a:buClr>
              <a:buSzPct val="110000"/>
              <a:buFont typeface="Wingdings" charset="2"/>
              <a:buChar char="§"/>
              <a:defRPr sz="2400" b="1" kern="1200" spc="150" baseline="0">
                <a:solidFill>
                  <a:srgbClr val="5C6670"/>
                </a:solidFill>
                <a:latin typeface="+mn-lt"/>
                <a:ea typeface="+mn-ea"/>
                <a:cs typeface="+mn-cs"/>
              </a:defRPr>
            </a:lvl1pPr>
            <a:lvl2pPr marL="822960" indent="-457200" algn="l" defTabSz="914400" rtl="0" eaLnBrk="1" latinLnBrk="0" hangingPunct="1">
              <a:spcBef>
                <a:spcPct val="20000"/>
              </a:spcBef>
              <a:buClr>
                <a:schemeClr val="accent2"/>
              </a:buClr>
              <a:buSzPct val="110000"/>
              <a:buFont typeface="Wingdings" charset="2"/>
              <a:buChar char="§"/>
              <a:defRPr sz="2200" kern="1200" spc="100" baseline="0">
                <a:solidFill>
                  <a:srgbClr val="5C6670"/>
                </a:solidFill>
                <a:latin typeface="+mn-lt"/>
                <a:ea typeface="+mn-ea"/>
                <a:cs typeface="+mn-cs"/>
              </a:defRPr>
            </a:lvl2pPr>
            <a:lvl3pPr marL="925830" indent="-285750" algn="l" defTabSz="914400" rtl="0" eaLnBrk="1" latinLnBrk="0" hangingPunct="1">
              <a:spcBef>
                <a:spcPct val="20000"/>
              </a:spcBef>
              <a:buClr>
                <a:schemeClr val="accent3"/>
              </a:buClr>
              <a:buSzPct val="110000"/>
              <a:buFont typeface="Wingdings" charset="2"/>
              <a:buChar char="§"/>
              <a:defRPr sz="2000" kern="1200" spc="100" baseline="0">
                <a:solidFill>
                  <a:srgbClr val="5C6670"/>
                </a:solidFill>
                <a:latin typeface="+mn-lt"/>
                <a:ea typeface="+mn-ea"/>
                <a:cs typeface="+mn-cs"/>
              </a:defRPr>
            </a:lvl3pPr>
            <a:lvl4pPr marL="1200150" indent="-285750" algn="l" defTabSz="914400" rtl="0" eaLnBrk="1" latinLnBrk="0" hangingPunct="1">
              <a:spcBef>
                <a:spcPct val="20000"/>
              </a:spcBef>
              <a:buClr>
                <a:schemeClr val="accent4"/>
              </a:buClr>
              <a:buSzPct val="110000"/>
              <a:buFont typeface="Wingdings" charset="2"/>
              <a:buChar char="§"/>
              <a:defRPr sz="1800" kern="1200">
                <a:solidFill>
                  <a:srgbClr val="5C6670"/>
                </a:solidFill>
                <a:latin typeface="+mn-lt"/>
                <a:ea typeface="+mn-ea"/>
                <a:cs typeface="+mn-cs"/>
              </a:defRPr>
            </a:lvl4pPr>
            <a:lvl5pPr marL="1383030" indent="-285750" algn="l" defTabSz="914400" rtl="0" eaLnBrk="1" latinLnBrk="0" hangingPunct="1">
              <a:spcBef>
                <a:spcPct val="20000"/>
              </a:spcBef>
              <a:buClr>
                <a:schemeClr val="accent6"/>
              </a:buClr>
              <a:buSzPct val="110000"/>
              <a:buFont typeface="Wingdings" charset="2"/>
              <a:buChar char="§"/>
              <a:defRPr sz="1600" kern="1200" spc="100" baseline="0">
                <a:solidFill>
                  <a:srgbClr val="5C6670"/>
                </a:solidFill>
                <a:latin typeface="+mn-lt"/>
                <a:ea typeface="+mn-ea"/>
                <a:cs typeface="+mn-cs"/>
              </a:defRPr>
            </a:lvl5pPr>
            <a:lvl6pPr marL="1554480" indent="-182880" algn="l" defTabSz="914400" rtl="0" eaLnBrk="1" latinLnBrk="0" hangingPunct="1">
              <a:spcBef>
                <a:spcPct val="20000"/>
              </a:spcBef>
              <a:buClr>
                <a:schemeClr val="accent1"/>
              </a:buClr>
              <a:buFont typeface="Wingdings" pitchFamily="2" charset="2"/>
              <a:buChar char="§"/>
              <a:defRPr sz="1200" kern="1200">
                <a:solidFill>
                  <a:schemeClr val="tx2"/>
                </a:solidFill>
                <a:latin typeface="+mn-lt"/>
                <a:ea typeface="+mn-ea"/>
                <a:cs typeface="+mn-cs"/>
              </a:defRPr>
            </a:lvl6pPr>
            <a:lvl7pPr marL="1828800" indent="-182880" algn="l" defTabSz="914400" rtl="0" eaLnBrk="1" latinLnBrk="0" hangingPunct="1">
              <a:spcBef>
                <a:spcPct val="20000"/>
              </a:spcBef>
              <a:buClr>
                <a:schemeClr val="accent2"/>
              </a:buClr>
              <a:buFont typeface="Wingdings" pitchFamily="2" charset="2"/>
              <a:buChar char="§"/>
              <a:defRPr sz="1200" kern="1200">
                <a:solidFill>
                  <a:schemeClr val="tx2"/>
                </a:solidFill>
                <a:latin typeface="+mn-lt"/>
                <a:ea typeface="+mn-ea"/>
                <a:cs typeface="+mn-cs"/>
              </a:defRPr>
            </a:lvl7pPr>
            <a:lvl8pPr marL="2103120" indent="-182880" algn="l" defTabSz="914400" rtl="0" eaLnBrk="1" latinLnBrk="0" hangingPunct="1">
              <a:spcBef>
                <a:spcPct val="20000"/>
              </a:spcBef>
              <a:buClr>
                <a:schemeClr val="accent3"/>
              </a:buClr>
              <a:buFont typeface="Wingdings" pitchFamily="2" charset="2"/>
              <a:buChar char="§"/>
              <a:defRPr sz="1200" kern="1200">
                <a:solidFill>
                  <a:schemeClr val="tx2"/>
                </a:solidFill>
                <a:latin typeface="+mn-lt"/>
                <a:ea typeface="+mn-ea"/>
                <a:cs typeface="+mn-cs"/>
              </a:defRPr>
            </a:lvl8pPr>
            <a:lvl9pPr marL="2377440" indent="-182880" algn="l" defTabSz="914400" rtl="0" eaLnBrk="1" latinLnBrk="0" hangingPunct="1">
              <a:spcBef>
                <a:spcPct val="20000"/>
              </a:spcBef>
              <a:buClr>
                <a:schemeClr val="accent5"/>
              </a:buClr>
              <a:buFont typeface="Wingdings" pitchFamily="2" charset="2"/>
              <a:buChar char="§"/>
              <a:defRPr sz="1200" kern="1200">
                <a:solidFill>
                  <a:schemeClr val="tx2"/>
                </a:solidFill>
                <a:latin typeface="+mn-lt"/>
                <a:ea typeface="+mn-ea"/>
                <a:cs typeface="+mn-cs"/>
              </a:defRPr>
            </a:lvl9pPr>
          </a:lstStyle>
          <a:p>
            <a:r>
              <a:rPr lang="en-US" dirty="0">
                <a:solidFill>
                  <a:srgbClr val="000000"/>
                </a:solidFill>
              </a:rPr>
              <a:t>Reminder: The data in </a:t>
            </a:r>
            <a:r>
              <a:rPr lang="en-US" dirty="0" smtClean="0">
                <a:solidFill>
                  <a:srgbClr val="000000"/>
                </a:solidFill>
              </a:rPr>
              <a:t>school and district files </a:t>
            </a:r>
            <a:r>
              <a:rPr lang="en-US" dirty="0">
                <a:solidFill>
                  <a:srgbClr val="000000"/>
                </a:solidFill>
              </a:rPr>
              <a:t>and </a:t>
            </a:r>
            <a:r>
              <a:rPr lang="en-US" dirty="0" smtClean="0">
                <a:solidFill>
                  <a:srgbClr val="000000"/>
                </a:solidFill>
              </a:rPr>
              <a:t>reports </a:t>
            </a:r>
            <a:r>
              <a:rPr lang="en-US" dirty="0">
                <a:solidFill>
                  <a:srgbClr val="000000"/>
                </a:solidFill>
              </a:rPr>
              <a:t>is confidential</a:t>
            </a:r>
          </a:p>
          <a:p>
            <a:pPr lvl="1"/>
            <a:r>
              <a:rPr lang="en-US" dirty="0">
                <a:solidFill>
                  <a:srgbClr val="000000"/>
                </a:solidFill>
              </a:rPr>
              <a:t>Includes state level </a:t>
            </a:r>
            <a:r>
              <a:rPr lang="en-US" dirty="0" smtClean="0">
                <a:solidFill>
                  <a:srgbClr val="000000"/>
                </a:solidFill>
              </a:rPr>
              <a:t>disaggregations </a:t>
            </a:r>
            <a:endParaRPr lang="en-US" dirty="0">
              <a:solidFill>
                <a:srgbClr val="000000"/>
              </a:solidFill>
            </a:endParaRPr>
          </a:p>
          <a:p>
            <a:pPr lvl="1"/>
            <a:r>
              <a:rPr lang="en-US" dirty="0">
                <a:solidFill>
                  <a:srgbClr val="000000"/>
                </a:solidFill>
              </a:rPr>
              <a:t>Public state data reported </a:t>
            </a:r>
            <a:endParaRPr lang="en-US" dirty="0" smtClean="0">
              <a:solidFill>
                <a:srgbClr val="000000"/>
              </a:solidFill>
            </a:endParaRPr>
          </a:p>
          <a:p>
            <a:pPr lvl="2"/>
            <a:r>
              <a:rPr lang="en-US" sz="1800" dirty="0" smtClean="0">
                <a:solidFill>
                  <a:srgbClr val="000000"/>
                </a:solidFill>
                <a:hlinkClick r:id="rId2"/>
              </a:rPr>
              <a:t>http</a:t>
            </a:r>
            <a:r>
              <a:rPr lang="en-US" sz="1800" dirty="0">
                <a:solidFill>
                  <a:srgbClr val="000000"/>
                </a:solidFill>
                <a:hlinkClick r:id="rId2"/>
              </a:rPr>
              <a:t>://</a:t>
            </a:r>
            <a:r>
              <a:rPr lang="en-US" sz="1800" dirty="0" smtClean="0">
                <a:solidFill>
                  <a:srgbClr val="000000"/>
                </a:solidFill>
                <a:hlinkClick r:id="rId2"/>
              </a:rPr>
              <a:t>www.cde.state.co.us/assessment/cmas-sciencesocial-dataandresults</a:t>
            </a:r>
            <a:endParaRPr lang="en-US" sz="1800" dirty="0" smtClean="0">
              <a:solidFill>
                <a:srgbClr val="000000"/>
              </a:solidFill>
            </a:endParaRPr>
          </a:p>
          <a:p>
            <a:pPr lvl="2"/>
            <a:r>
              <a:rPr lang="en-US" sz="1800" dirty="0">
                <a:solidFill>
                  <a:srgbClr val="000000"/>
                </a:solidFill>
                <a:hlinkClick r:id="rId3"/>
              </a:rPr>
              <a:t>http://</a:t>
            </a:r>
            <a:r>
              <a:rPr lang="en-US" sz="1800" dirty="0" smtClean="0">
                <a:solidFill>
                  <a:srgbClr val="000000"/>
                </a:solidFill>
                <a:hlinkClick r:id="rId3"/>
              </a:rPr>
              <a:t>www.cde.state.co.us/assessment/cmas-englishmath-dataandresults</a:t>
            </a:r>
            <a:r>
              <a:rPr lang="en-US" sz="1800" dirty="0" smtClean="0">
                <a:solidFill>
                  <a:srgbClr val="000000"/>
                </a:solidFill>
              </a:rPr>
              <a:t> </a:t>
            </a:r>
            <a:endParaRPr lang="en-US" sz="1800" dirty="0">
              <a:solidFill>
                <a:srgbClr val="000000"/>
              </a:solidFill>
            </a:endParaRPr>
          </a:p>
          <a:p>
            <a:r>
              <a:rPr lang="en-US" dirty="0" smtClean="0">
                <a:solidFill>
                  <a:srgbClr val="000000"/>
                </a:solidFill>
              </a:rPr>
              <a:t>Prior </a:t>
            </a:r>
            <a:r>
              <a:rPr lang="en-US" dirty="0">
                <a:solidFill>
                  <a:srgbClr val="000000"/>
                </a:solidFill>
              </a:rPr>
              <a:t>to making district and school data public, make sure you are in compliance with state and federal law</a:t>
            </a:r>
          </a:p>
          <a:p>
            <a:r>
              <a:rPr lang="en-US" dirty="0">
                <a:solidFill>
                  <a:srgbClr val="000000"/>
                </a:solidFill>
              </a:rPr>
              <a:t>Reminder: The state will </a:t>
            </a:r>
            <a:r>
              <a:rPr lang="en-US" dirty="0" smtClean="0">
                <a:solidFill>
                  <a:srgbClr val="000000"/>
                </a:solidFill>
              </a:rPr>
              <a:t>have posted </a:t>
            </a:r>
            <a:r>
              <a:rPr lang="en-US" dirty="0">
                <a:solidFill>
                  <a:srgbClr val="000000"/>
                </a:solidFill>
              </a:rPr>
              <a:t>school and district overall results with state suppression rules applied</a:t>
            </a:r>
          </a:p>
          <a:p>
            <a:pPr lvl="1"/>
            <a:r>
              <a:rPr lang="en-US" dirty="0">
                <a:solidFill>
                  <a:srgbClr val="000000"/>
                </a:solidFill>
              </a:rPr>
              <a:t>Mean scale score</a:t>
            </a:r>
          </a:p>
          <a:p>
            <a:pPr lvl="1"/>
            <a:r>
              <a:rPr lang="en-US" dirty="0">
                <a:solidFill>
                  <a:srgbClr val="000000"/>
                </a:solidFill>
              </a:rPr>
              <a:t>Percent met and exceeded</a:t>
            </a:r>
            <a:endParaRPr lang="en-US" dirty="0">
              <a:solidFill>
                <a:srgbClr val="000000"/>
              </a:solidFill>
              <a:effectLst/>
            </a:endParaRPr>
          </a:p>
        </p:txBody>
      </p:sp>
    </p:spTree>
    <p:extLst>
      <p:ext uri="{BB962C8B-B14F-4D97-AF65-F5344CB8AC3E}">
        <p14:creationId xmlns:p14="http://schemas.microsoft.com/office/powerpoint/2010/main" val="360030037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General Information</a:t>
            </a:r>
            <a:r>
              <a:rPr lang="en-US" sz="4400" dirty="0"/>
              <a:t/>
            </a:r>
            <a:br>
              <a:rPr lang="en-US" sz="4400" dirty="0"/>
            </a:br>
            <a:endParaRPr lang="en-US" dirty="0"/>
          </a:p>
        </p:txBody>
      </p:sp>
    </p:spTree>
    <p:extLst>
      <p:ext uri="{BB962C8B-B14F-4D97-AF65-F5344CB8AC3E}">
        <p14:creationId xmlns:p14="http://schemas.microsoft.com/office/powerpoint/2010/main" val="25092275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57912" y="414210"/>
            <a:ext cx="1913456" cy="1033590"/>
          </a:xfrm>
        </p:spPr>
        <p:txBody>
          <a:bodyPr/>
          <a:lstStyle/>
          <a:p>
            <a:r>
              <a:rPr lang="en-US" b="1" dirty="0" smtClean="0"/>
              <a:t>Meet the CDE Assessment Team</a:t>
            </a:r>
            <a:endParaRPr lang="en-US" b="1" dirty="0"/>
          </a:p>
        </p:txBody>
      </p:sp>
      <p:sp>
        <p:nvSpPr>
          <p:cNvPr id="10" name="Rectangle 9"/>
          <p:cNvSpPr/>
          <p:nvPr/>
        </p:nvSpPr>
        <p:spPr>
          <a:xfrm>
            <a:off x="3241344" y="81888"/>
            <a:ext cx="3352800" cy="533400"/>
          </a:xfrm>
          <a:prstGeom prst="rect">
            <a:avLst/>
          </a:prstGeom>
          <a:solidFill>
            <a:srgbClr val="92D050"/>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Joyce Zurkowski</a:t>
            </a:r>
          </a:p>
          <a:p>
            <a:pPr algn="ctr"/>
            <a:r>
              <a:rPr lang="en-US" sz="1600" dirty="0" smtClean="0"/>
              <a:t>Executive Director of Assessment</a:t>
            </a:r>
            <a:endParaRPr lang="en-US" sz="1600" dirty="0"/>
          </a:p>
        </p:txBody>
      </p:sp>
      <p:sp>
        <p:nvSpPr>
          <p:cNvPr id="11" name="Rectangle 10"/>
          <p:cNvSpPr/>
          <p:nvPr/>
        </p:nvSpPr>
        <p:spPr>
          <a:xfrm>
            <a:off x="2022144" y="843888"/>
            <a:ext cx="2590800" cy="838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Will Morton</a:t>
            </a:r>
          </a:p>
          <a:p>
            <a:pPr algn="ctr"/>
            <a:r>
              <a:rPr lang="en-US" sz="1600" dirty="0" smtClean="0"/>
              <a:t>Director of Assessment Administration</a:t>
            </a:r>
            <a:endParaRPr lang="en-US" sz="1600" dirty="0"/>
          </a:p>
        </p:txBody>
      </p:sp>
      <p:sp>
        <p:nvSpPr>
          <p:cNvPr id="12" name="Rectangle 11"/>
          <p:cNvSpPr/>
          <p:nvPr/>
        </p:nvSpPr>
        <p:spPr>
          <a:xfrm>
            <a:off x="4689144" y="843888"/>
            <a:ext cx="2819400" cy="83820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Christina Wirth-Hawkins</a:t>
            </a:r>
          </a:p>
          <a:p>
            <a:pPr algn="ctr"/>
            <a:r>
              <a:rPr lang="en-US" sz="1600" dirty="0" smtClean="0"/>
              <a:t>Director of Assessment Development</a:t>
            </a:r>
            <a:endParaRPr lang="en-US" sz="1600" dirty="0"/>
          </a:p>
        </p:txBody>
      </p:sp>
      <p:sp>
        <p:nvSpPr>
          <p:cNvPr id="13" name="Rectangle 12"/>
          <p:cNvSpPr/>
          <p:nvPr/>
        </p:nvSpPr>
        <p:spPr>
          <a:xfrm>
            <a:off x="2022144" y="1793411"/>
            <a:ext cx="2362200" cy="3693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Open </a:t>
            </a:r>
            <a:r>
              <a:rPr lang="en-US" dirty="0" smtClean="0"/>
              <a:t>– PSAT 10/SAT</a:t>
            </a:r>
            <a:r>
              <a:rPr lang="en-US" sz="1600" dirty="0" smtClean="0"/>
              <a:t> </a:t>
            </a:r>
            <a:endParaRPr lang="en-US" sz="1600" dirty="0"/>
          </a:p>
        </p:txBody>
      </p:sp>
      <p:sp>
        <p:nvSpPr>
          <p:cNvPr id="14" name="Rectangle 13"/>
          <p:cNvSpPr/>
          <p:nvPr/>
        </p:nvSpPr>
        <p:spPr>
          <a:xfrm>
            <a:off x="2022144" y="5983689"/>
            <a:ext cx="2386652" cy="615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t>Melissa Mincic</a:t>
            </a:r>
          </a:p>
          <a:p>
            <a:pPr algn="ctr"/>
            <a:r>
              <a:rPr lang="en-US" sz="1600" dirty="0" smtClean="0"/>
              <a:t>Data: ACCESS and SBDs</a:t>
            </a:r>
          </a:p>
        </p:txBody>
      </p:sp>
      <p:sp>
        <p:nvSpPr>
          <p:cNvPr id="15" name="Rectangle 14"/>
          <p:cNvSpPr/>
          <p:nvPr/>
        </p:nvSpPr>
        <p:spPr>
          <a:xfrm>
            <a:off x="2046596" y="5080817"/>
            <a:ext cx="2362200" cy="861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Jasmine Carey</a:t>
            </a:r>
          </a:p>
          <a:p>
            <a:pPr algn="ctr"/>
            <a:r>
              <a:rPr lang="en-US" sz="1600" dirty="0" smtClean="0"/>
              <a:t>Psychometrics,  Data: College Entrance &amp; DLM</a:t>
            </a:r>
          </a:p>
        </p:txBody>
      </p:sp>
      <p:sp>
        <p:nvSpPr>
          <p:cNvPr id="16" name="Rectangle 15"/>
          <p:cNvSpPr/>
          <p:nvPr/>
        </p:nvSpPr>
        <p:spPr>
          <a:xfrm>
            <a:off x="2046596" y="2880810"/>
            <a:ext cx="2362200" cy="113877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Heather </a:t>
            </a:r>
          </a:p>
          <a:p>
            <a:pPr algn="ctr"/>
            <a:r>
              <a:rPr lang="en-US" b="1" dirty="0" smtClean="0"/>
              <a:t>Villalobos Pavia</a:t>
            </a:r>
            <a:r>
              <a:rPr lang="en-US" dirty="0" smtClean="0"/>
              <a:t> </a:t>
            </a:r>
          </a:p>
          <a:p>
            <a:pPr algn="ctr"/>
            <a:r>
              <a:rPr lang="en-US" sz="1600" dirty="0" smtClean="0"/>
              <a:t>ACCESS, CSLA,  Linguistic Accommodations</a:t>
            </a:r>
            <a:endParaRPr lang="en-US" sz="1600" dirty="0"/>
          </a:p>
        </p:txBody>
      </p:sp>
      <p:sp>
        <p:nvSpPr>
          <p:cNvPr id="17" name="Rectangle 16"/>
          <p:cNvSpPr/>
          <p:nvPr/>
        </p:nvSpPr>
        <p:spPr>
          <a:xfrm>
            <a:off x="2022144" y="2224543"/>
            <a:ext cx="2386652" cy="6096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spAutoFit/>
          </a:bodyPr>
          <a:lstStyle/>
          <a:p>
            <a:pPr algn="ctr"/>
            <a:r>
              <a:rPr lang="en-US" b="1" dirty="0" smtClean="0"/>
              <a:t>Pam A. Sandoval </a:t>
            </a:r>
          </a:p>
          <a:p>
            <a:pPr algn="ctr"/>
            <a:r>
              <a:rPr lang="en-US" sz="1600" dirty="0" smtClean="0"/>
              <a:t>NAEP &amp; TIMSS</a:t>
            </a:r>
            <a:endParaRPr lang="en-US" sz="1600" dirty="0"/>
          </a:p>
        </p:txBody>
      </p:sp>
      <p:sp>
        <p:nvSpPr>
          <p:cNvPr id="18" name="Rectangle 17"/>
          <p:cNvSpPr/>
          <p:nvPr/>
        </p:nvSpPr>
        <p:spPr>
          <a:xfrm>
            <a:off x="5146344" y="5203928"/>
            <a:ext cx="2362200" cy="615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Shangte Shen</a:t>
            </a:r>
          </a:p>
          <a:p>
            <a:pPr algn="ctr"/>
            <a:r>
              <a:rPr lang="en-US" sz="1600" dirty="0" smtClean="0"/>
              <a:t>Data:  CMAS, incl.  PARCC</a:t>
            </a:r>
            <a:endParaRPr lang="en-US" sz="1600" dirty="0"/>
          </a:p>
        </p:txBody>
      </p:sp>
      <p:sp>
        <p:nvSpPr>
          <p:cNvPr id="19" name="Rectangle 18"/>
          <p:cNvSpPr/>
          <p:nvPr/>
        </p:nvSpPr>
        <p:spPr>
          <a:xfrm>
            <a:off x="5146344" y="4469806"/>
            <a:ext cx="2362200" cy="615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Collin Bonner</a:t>
            </a:r>
          </a:p>
          <a:p>
            <a:pPr algn="ctr"/>
            <a:r>
              <a:rPr lang="en-US" sz="1600" dirty="0" smtClean="0"/>
              <a:t>Technology Support</a:t>
            </a:r>
            <a:endParaRPr lang="en-US" sz="1600" dirty="0"/>
          </a:p>
        </p:txBody>
      </p:sp>
      <p:sp>
        <p:nvSpPr>
          <p:cNvPr id="20" name="Rectangle 19"/>
          <p:cNvSpPr/>
          <p:nvPr/>
        </p:nvSpPr>
        <p:spPr>
          <a:xfrm>
            <a:off x="2046596" y="4134313"/>
            <a:ext cx="2362200" cy="861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Mindy Roden</a:t>
            </a:r>
          </a:p>
          <a:p>
            <a:pPr algn="ctr"/>
            <a:r>
              <a:rPr lang="en-US" sz="1600" dirty="0" smtClean="0"/>
              <a:t>CoAlt, DLM, </a:t>
            </a:r>
            <a:r>
              <a:rPr lang="en-US" sz="1600" dirty="0"/>
              <a:t> </a:t>
            </a:r>
            <a:r>
              <a:rPr lang="en-US" sz="1600" dirty="0" smtClean="0"/>
              <a:t>SPED Accommodations</a:t>
            </a:r>
            <a:endParaRPr lang="en-US" sz="1600" dirty="0"/>
          </a:p>
        </p:txBody>
      </p:sp>
      <p:sp>
        <p:nvSpPr>
          <p:cNvPr id="21" name="Rectangle 20"/>
          <p:cNvSpPr/>
          <p:nvPr/>
        </p:nvSpPr>
        <p:spPr>
          <a:xfrm>
            <a:off x="5146344" y="1793411"/>
            <a:ext cx="2362200" cy="615553"/>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Stephanie Boyd</a:t>
            </a:r>
          </a:p>
          <a:p>
            <a:pPr algn="ctr"/>
            <a:r>
              <a:rPr lang="en-US" sz="1600" dirty="0" smtClean="0"/>
              <a:t>CMAS: PARCC Coordinator</a:t>
            </a:r>
            <a:endParaRPr lang="en-US" sz="1600" dirty="0"/>
          </a:p>
        </p:txBody>
      </p:sp>
      <p:sp>
        <p:nvSpPr>
          <p:cNvPr id="22" name="Rectangle 21"/>
          <p:cNvSpPr/>
          <p:nvPr/>
        </p:nvSpPr>
        <p:spPr>
          <a:xfrm>
            <a:off x="5146344" y="3450197"/>
            <a:ext cx="2362200" cy="861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Open</a:t>
            </a:r>
          </a:p>
          <a:p>
            <a:pPr algn="ctr"/>
            <a:r>
              <a:rPr lang="en-US" sz="1600" dirty="0" smtClean="0"/>
              <a:t>CMAS Content Development</a:t>
            </a:r>
            <a:endParaRPr lang="en-US" sz="1600" dirty="0"/>
          </a:p>
        </p:txBody>
      </p:sp>
      <p:sp>
        <p:nvSpPr>
          <p:cNvPr id="23" name="Rectangle 22"/>
          <p:cNvSpPr/>
          <p:nvPr/>
        </p:nvSpPr>
        <p:spPr>
          <a:xfrm>
            <a:off x="5146344" y="2508501"/>
            <a:ext cx="2362200" cy="861774"/>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spAutoFit/>
          </a:bodyPr>
          <a:lstStyle/>
          <a:p>
            <a:pPr algn="ctr"/>
            <a:r>
              <a:rPr lang="en-US" b="1" dirty="0" smtClean="0"/>
              <a:t>Sara Loerzel</a:t>
            </a:r>
          </a:p>
          <a:p>
            <a:pPr algn="ctr"/>
            <a:r>
              <a:rPr lang="en-US" sz="1600" dirty="0" smtClean="0"/>
              <a:t>CMAS Administration &amp; PearsonAccess</a:t>
            </a:r>
            <a:endParaRPr lang="en-US" sz="1600" dirty="0"/>
          </a:p>
        </p:txBody>
      </p:sp>
      <p:sp>
        <p:nvSpPr>
          <p:cNvPr id="24" name="Rectangle 23"/>
          <p:cNvSpPr/>
          <p:nvPr/>
        </p:nvSpPr>
        <p:spPr>
          <a:xfrm>
            <a:off x="7584744" y="386688"/>
            <a:ext cx="1524000" cy="106111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000" b="1" dirty="0" smtClean="0"/>
              <a:t>Margo Allen</a:t>
            </a:r>
          </a:p>
          <a:p>
            <a:pPr algn="ctr"/>
            <a:r>
              <a:rPr lang="en-US" sz="1500" dirty="0" smtClean="0"/>
              <a:t>Business Process Manager</a:t>
            </a:r>
          </a:p>
          <a:p>
            <a:pPr algn="ctr"/>
            <a:r>
              <a:rPr lang="en-US" sz="1500" dirty="0" smtClean="0"/>
              <a:t>303-866-6929</a:t>
            </a:r>
            <a:endParaRPr lang="en-US" sz="1500" dirty="0"/>
          </a:p>
        </p:txBody>
      </p:sp>
      <p:cxnSp>
        <p:nvCxnSpPr>
          <p:cNvPr id="26" name="Straight Connector 25"/>
          <p:cNvCxnSpPr/>
          <p:nvPr/>
        </p:nvCxnSpPr>
        <p:spPr>
          <a:xfrm>
            <a:off x="4993944" y="1682088"/>
            <a:ext cx="0" cy="3829619"/>
          </a:xfrm>
          <a:prstGeom prst="line">
            <a:avLst/>
          </a:prstGeom>
        </p:spPr>
        <p:style>
          <a:lnRef idx="1">
            <a:schemeClr val="accent1"/>
          </a:lnRef>
          <a:fillRef idx="0">
            <a:schemeClr val="accent1"/>
          </a:fillRef>
          <a:effectRef idx="0">
            <a:schemeClr val="accent1"/>
          </a:effectRef>
          <a:fontRef idx="minor">
            <a:schemeClr val="tx1"/>
          </a:fontRef>
        </p:style>
      </p:cxnSp>
      <p:cxnSp>
        <p:nvCxnSpPr>
          <p:cNvPr id="27" name="Straight Connector 26"/>
          <p:cNvCxnSpPr/>
          <p:nvPr/>
        </p:nvCxnSpPr>
        <p:spPr>
          <a:xfrm flipH="1">
            <a:off x="4523096" y="1682088"/>
            <a:ext cx="13648" cy="4904450"/>
          </a:xfrm>
          <a:prstGeom prst="line">
            <a:avLst/>
          </a:prstGeom>
        </p:spPr>
        <p:style>
          <a:lnRef idx="1">
            <a:schemeClr val="accent1"/>
          </a:lnRef>
          <a:fillRef idx="0">
            <a:schemeClr val="accent1"/>
          </a:fillRef>
          <a:effectRef idx="0">
            <a:schemeClr val="accent1"/>
          </a:effectRef>
          <a:fontRef idx="minor">
            <a:schemeClr val="tx1"/>
          </a:fontRef>
        </p:style>
      </p:cxnSp>
      <p:cxnSp>
        <p:nvCxnSpPr>
          <p:cNvPr id="31" name="Straight Connector 30"/>
          <p:cNvCxnSpPr>
            <a:endCxn id="21" idx="1"/>
          </p:cNvCxnSpPr>
          <p:nvPr/>
        </p:nvCxnSpPr>
        <p:spPr>
          <a:xfrm>
            <a:off x="4993944" y="2101188"/>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3" name="Straight Connector 32"/>
          <p:cNvCxnSpPr>
            <a:endCxn id="23" idx="1"/>
          </p:cNvCxnSpPr>
          <p:nvPr/>
        </p:nvCxnSpPr>
        <p:spPr>
          <a:xfrm>
            <a:off x="4993944" y="2939388"/>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5" name="Straight Connector 34"/>
          <p:cNvCxnSpPr>
            <a:endCxn id="22" idx="1"/>
          </p:cNvCxnSpPr>
          <p:nvPr/>
        </p:nvCxnSpPr>
        <p:spPr>
          <a:xfrm>
            <a:off x="4993944" y="3881084"/>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0" name="Straight Connector 39"/>
          <p:cNvCxnSpPr>
            <a:endCxn id="19" idx="1"/>
          </p:cNvCxnSpPr>
          <p:nvPr/>
        </p:nvCxnSpPr>
        <p:spPr>
          <a:xfrm>
            <a:off x="4993944" y="4777582"/>
            <a:ext cx="1524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42" name="Straight Connector 41"/>
          <p:cNvCxnSpPr>
            <a:endCxn id="18" idx="1"/>
          </p:cNvCxnSpPr>
          <p:nvPr/>
        </p:nvCxnSpPr>
        <p:spPr>
          <a:xfrm flipV="1">
            <a:off x="4993944" y="5511705"/>
            <a:ext cx="152400"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45" name="Straight Connector 44"/>
          <p:cNvCxnSpPr>
            <a:endCxn id="13" idx="3"/>
          </p:cNvCxnSpPr>
          <p:nvPr/>
        </p:nvCxnSpPr>
        <p:spPr>
          <a:xfrm flipH="1" flipV="1">
            <a:off x="4384344" y="1978077"/>
            <a:ext cx="152400" cy="2"/>
          </a:xfrm>
          <a:prstGeom prst="line">
            <a:avLst/>
          </a:prstGeom>
        </p:spPr>
        <p:style>
          <a:lnRef idx="1">
            <a:schemeClr val="accent1"/>
          </a:lnRef>
          <a:fillRef idx="0">
            <a:schemeClr val="accent1"/>
          </a:fillRef>
          <a:effectRef idx="0">
            <a:schemeClr val="accent1"/>
          </a:effectRef>
          <a:fontRef idx="minor">
            <a:schemeClr val="tx1"/>
          </a:fontRef>
        </p:style>
      </p:cxnSp>
      <p:cxnSp>
        <p:nvCxnSpPr>
          <p:cNvPr id="47" name="Straight Connector 46"/>
          <p:cNvCxnSpPr/>
          <p:nvPr/>
        </p:nvCxnSpPr>
        <p:spPr>
          <a:xfrm flipH="1">
            <a:off x="4370696" y="3009900"/>
            <a:ext cx="1524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49" name="Straight Connector 48"/>
          <p:cNvCxnSpPr>
            <a:endCxn id="16" idx="3"/>
          </p:cNvCxnSpPr>
          <p:nvPr/>
        </p:nvCxnSpPr>
        <p:spPr>
          <a:xfrm flipH="1">
            <a:off x="4408796" y="3450196"/>
            <a:ext cx="1524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1" name="Straight Connector 50"/>
          <p:cNvCxnSpPr>
            <a:endCxn id="15" idx="3"/>
          </p:cNvCxnSpPr>
          <p:nvPr/>
        </p:nvCxnSpPr>
        <p:spPr>
          <a:xfrm flipH="1" flipV="1">
            <a:off x="4408796" y="5511704"/>
            <a:ext cx="76200" cy="3"/>
          </a:xfrm>
          <a:prstGeom prst="line">
            <a:avLst/>
          </a:prstGeom>
        </p:spPr>
        <p:style>
          <a:lnRef idx="1">
            <a:schemeClr val="accent1"/>
          </a:lnRef>
          <a:fillRef idx="0">
            <a:schemeClr val="accent1"/>
          </a:fillRef>
          <a:effectRef idx="0">
            <a:schemeClr val="accent1"/>
          </a:effectRef>
          <a:fontRef idx="minor">
            <a:schemeClr val="tx1"/>
          </a:fontRef>
        </p:style>
      </p:cxnSp>
      <p:cxnSp>
        <p:nvCxnSpPr>
          <p:cNvPr id="53" name="Straight Connector 52"/>
          <p:cNvCxnSpPr>
            <a:stCxn id="14" idx="1"/>
          </p:cNvCxnSpPr>
          <p:nvPr/>
        </p:nvCxnSpPr>
        <p:spPr>
          <a:xfrm flipV="1">
            <a:off x="2022144" y="6291465"/>
            <a:ext cx="2514600" cy="1"/>
          </a:xfrm>
          <a:prstGeom prst="line">
            <a:avLst/>
          </a:prstGeom>
        </p:spPr>
        <p:style>
          <a:lnRef idx="1">
            <a:schemeClr val="accent1"/>
          </a:lnRef>
          <a:fillRef idx="0">
            <a:schemeClr val="accent1"/>
          </a:fillRef>
          <a:effectRef idx="0">
            <a:schemeClr val="accent1"/>
          </a:effectRef>
          <a:fontRef idx="minor">
            <a:schemeClr val="tx1"/>
          </a:fontRef>
        </p:style>
      </p:cxnSp>
      <p:cxnSp>
        <p:nvCxnSpPr>
          <p:cNvPr id="55" name="Straight Connector 54"/>
          <p:cNvCxnSpPr/>
          <p:nvPr/>
        </p:nvCxnSpPr>
        <p:spPr>
          <a:xfrm>
            <a:off x="3927144" y="767688"/>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57" name="Straight Connector 56"/>
          <p:cNvCxnSpPr/>
          <p:nvPr/>
        </p:nvCxnSpPr>
        <p:spPr>
          <a:xfrm>
            <a:off x="3927144" y="767688"/>
            <a:ext cx="17526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60" name="Straight Connector 59"/>
          <p:cNvCxnSpPr/>
          <p:nvPr/>
        </p:nvCxnSpPr>
        <p:spPr>
          <a:xfrm>
            <a:off x="5679744" y="767688"/>
            <a:ext cx="0" cy="762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2" name="Straight Connector 61"/>
          <p:cNvCxnSpPr>
            <a:stCxn id="10" idx="2"/>
          </p:cNvCxnSpPr>
          <p:nvPr/>
        </p:nvCxnSpPr>
        <p:spPr>
          <a:xfrm>
            <a:off x="4917744" y="615288"/>
            <a:ext cx="0" cy="152400"/>
          </a:xfrm>
          <a:prstGeom prst="line">
            <a:avLst/>
          </a:prstGeom>
        </p:spPr>
        <p:style>
          <a:lnRef idx="1">
            <a:schemeClr val="accent1"/>
          </a:lnRef>
          <a:fillRef idx="0">
            <a:schemeClr val="accent1"/>
          </a:fillRef>
          <a:effectRef idx="0">
            <a:schemeClr val="accent1"/>
          </a:effectRef>
          <a:fontRef idx="minor">
            <a:schemeClr val="tx1"/>
          </a:fontRef>
        </p:style>
      </p:cxnSp>
      <p:cxnSp>
        <p:nvCxnSpPr>
          <p:cNvPr id="64" name="Straight Connector 63"/>
          <p:cNvCxnSpPr/>
          <p:nvPr/>
        </p:nvCxnSpPr>
        <p:spPr>
          <a:xfrm flipH="1">
            <a:off x="4917744" y="691488"/>
            <a:ext cx="2667000" cy="0"/>
          </a:xfrm>
          <a:prstGeom prst="line">
            <a:avLst/>
          </a:prstGeom>
        </p:spPr>
        <p:style>
          <a:lnRef idx="1">
            <a:schemeClr val="accent1"/>
          </a:lnRef>
          <a:fillRef idx="0">
            <a:schemeClr val="accent1"/>
          </a:fillRef>
          <a:effectRef idx="0">
            <a:schemeClr val="accent1"/>
          </a:effectRef>
          <a:fontRef idx="minor">
            <a:schemeClr val="tx1"/>
          </a:fontRef>
        </p:style>
      </p:cxnSp>
      <p:cxnSp>
        <p:nvCxnSpPr>
          <p:cNvPr id="36" name="Straight Connector 35"/>
          <p:cNvCxnSpPr>
            <a:endCxn id="20" idx="3"/>
          </p:cNvCxnSpPr>
          <p:nvPr/>
        </p:nvCxnSpPr>
        <p:spPr>
          <a:xfrm flipH="1">
            <a:off x="4408796" y="4565200"/>
            <a:ext cx="152400" cy="0"/>
          </a:xfrm>
          <a:prstGeom prst="line">
            <a:avLst/>
          </a:prstGeom>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1054848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Colorado State Assessments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15</a:t>
            </a:fld>
            <a:endParaRPr lang="en-US" dirty="0" smtClean="0"/>
          </a:p>
        </p:txBody>
      </p:sp>
      <p:sp>
        <p:nvSpPr>
          <p:cNvPr id="6" name="Text Box 2"/>
          <p:cNvSpPr txBox="1">
            <a:spLocks noChangeArrowheads="1"/>
          </p:cNvSpPr>
          <p:nvPr/>
        </p:nvSpPr>
        <p:spPr bwMode="auto">
          <a:xfrm>
            <a:off x="463420" y="2001731"/>
            <a:ext cx="4067175" cy="658495"/>
          </a:xfrm>
          <a:prstGeom prst="rect">
            <a:avLst/>
          </a:prstGeom>
          <a:solidFill>
            <a:schemeClr val="tx1"/>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chemeClr val="bg1"/>
                </a:solidFill>
                <a:effectLst/>
                <a:latin typeface="Calibri"/>
                <a:ea typeface="Calibri"/>
                <a:cs typeface="Times New Roman"/>
              </a:rPr>
              <a:t>Colorado Measures of Academic Success (CMAS)</a:t>
            </a:r>
            <a:endParaRPr lang="en-US" sz="1200" dirty="0">
              <a:solidFill>
                <a:schemeClr val="bg1"/>
              </a:solidFill>
              <a:effectLst/>
              <a:latin typeface="Times New Roman"/>
              <a:ea typeface="Calibri"/>
              <a:cs typeface="Times New Roman"/>
            </a:endParaRPr>
          </a:p>
        </p:txBody>
      </p:sp>
      <p:sp>
        <p:nvSpPr>
          <p:cNvPr id="7" name="Text Box 2"/>
          <p:cNvSpPr txBox="1">
            <a:spLocks noChangeArrowheads="1"/>
          </p:cNvSpPr>
          <p:nvPr/>
        </p:nvSpPr>
        <p:spPr bwMode="auto">
          <a:xfrm>
            <a:off x="463420" y="2858981"/>
            <a:ext cx="1866900" cy="658495"/>
          </a:xfrm>
          <a:prstGeom prst="rect">
            <a:avLst/>
          </a:prstGeom>
          <a:solidFill>
            <a:schemeClr val="tx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ELA/L &amp; Math</a:t>
            </a:r>
            <a:endParaRPr lang="en-US" sz="1200" dirty="0">
              <a:solidFill>
                <a:srgbClr val="000000"/>
              </a:solidFill>
              <a:effectLst/>
              <a:latin typeface="Times New Roman"/>
              <a:ea typeface="Calibri"/>
              <a:cs typeface="Times New Roman"/>
            </a:endParaRPr>
          </a:p>
          <a:p>
            <a:pPr marL="0" marR="0" algn="ctr">
              <a:spcBef>
                <a:spcPts val="0"/>
              </a:spcBef>
              <a:spcAft>
                <a:spcPts val="0"/>
              </a:spcAft>
            </a:pPr>
            <a:r>
              <a:rPr lang="en-US" sz="1800" dirty="0">
                <a:solidFill>
                  <a:srgbClr val="000000"/>
                </a:solidFill>
                <a:effectLst/>
                <a:latin typeface="Calibri"/>
                <a:ea typeface="Calibri"/>
                <a:cs typeface="Times New Roman"/>
              </a:rPr>
              <a:t>(PARCC)</a:t>
            </a:r>
            <a:endParaRPr lang="en-US" sz="1200" dirty="0">
              <a:solidFill>
                <a:srgbClr val="000000"/>
              </a:solidFill>
              <a:effectLst/>
              <a:latin typeface="Times New Roman"/>
              <a:ea typeface="Calibri"/>
              <a:cs typeface="Times New Roman"/>
            </a:endParaRPr>
          </a:p>
        </p:txBody>
      </p:sp>
      <p:sp>
        <p:nvSpPr>
          <p:cNvPr id="8" name="Text Box 2"/>
          <p:cNvSpPr txBox="1">
            <a:spLocks noChangeArrowheads="1"/>
          </p:cNvSpPr>
          <p:nvPr/>
        </p:nvSpPr>
        <p:spPr bwMode="auto">
          <a:xfrm>
            <a:off x="877077" y="3722792"/>
            <a:ext cx="1866900" cy="658495"/>
          </a:xfrm>
          <a:prstGeom prst="rect">
            <a:avLst/>
          </a:prstGeom>
          <a:solidFill>
            <a:schemeClr val="tx2">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CoAlt: ELA/L &amp; Math (DLM)</a:t>
            </a:r>
            <a:endParaRPr lang="en-US" sz="1200" dirty="0">
              <a:solidFill>
                <a:srgbClr val="000000"/>
              </a:solidFill>
              <a:effectLst/>
              <a:latin typeface="Times New Roman"/>
              <a:ea typeface="Calibri"/>
              <a:cs typeface="Times New Roman"/>
            </a:endParaRPr>
          </a:p>
        </p:txBody>
      </p:sp>
      <p:sp>
        <p:nvSpPr>
          <p:cNvPr id="9" name="Text Box 2"/>
          <p:cNvSpPr txBox="1">
            <a:spLocks noChangeArrowheads="1"/>
          </p:cNvSpPr>
          <p:nvPr/>
        </p:nvSpPr>
        <p:spPr bwMode="auto">
          <a:xfrm>
            <a:off x="877077" y="4599455"/>
            <a:ext cx="1866900" cy="937260"/>
          </a:xfrm>
          <a:prstGeom prst="rect">
            <a:avLst/>
          </a:prstGeom>
          <a:solidFill>
            <a:schemeClr val="tx1">
              <a:lumMod val="20000"/>
              <a:lumOff val="8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Colorado Spanish Language Arts (CSLA)</a:t>
            </a:r>
            <a:endParaRPr lang="en-US" sz="1200" dirty="0">
              <a:solidFill>
                <a:srgbClr val="000000"/>
              </a:solidFill>
              <a:effectLst/>
              <a:latin typeface="Times New Roman"/>
              <a:ea typeface="Calibri"/>
              <a:cs typeface="Times New Roman"/>
            </a:endParaRPr>
          </a:p>
        </p:txBody>
      </p:sp>
      <p:sp>
        <p:nvSpPr>
          <p:cNvPr id="10" name="Text Box 2"/>
          <p:cNvSpPr txBox="1">
            <a:spLocks noChangeArrowheads="1"/>
          </p:cNvSpPr>
          <p:nvPr/>
        </p:nvSpPr>
        <p:spPr bwMode="auto">
          <a:xfrm>
            <a:off x="2663695" y="2858981"/>
            <a:ext cx="1866900" cy="658495"/>
          </a:xfrm>
          <a:prstGeom prst="rect">
            <a:avLst/>
          </a:prstGeom>
          <a:solidFill>
            <a:schemeClr val="tx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Science &amp; Social Studies</a:t>
            </a:r>
            <a:endParaRPr lang="en-US" sz="1200" dirty="0">
              <a:solidFill>
                <a:srgbClr val="000000"/>
              </a:solidFill>
              <a:effectLst/>
              <a:latin typeface="Times New Roman"/>
              <a:ea typeface="Calibri"/>
              <a:cs typeface="Times New Roman"/>
            </a:endParaRPr>
          </a:p>
        </p:txBody>
      </p:sp>
      <p:sp>
        <p:nvSpPr>
          <p:cNvPr id="11" name="Text Box 2"/>
          <p:cNvSpPr txBox="1">
            <a:spLocks noChangeArrowheads="1"/>
          </p:cNvSpPr>
          <p:nvPr/>
        </p:nvSpPr>
        <p:spPr bwMode="auto">
          <a:xfrm>
            <a:off x="3186209" y="3739483"/>
            <a:ext cx="1866900" cy="658495"/>
          </a:xfrm>
          <a:prstGeom prst="rect">
            <a:avLst/>
          </a:prstGeom>
          <a:solidFill>
            <a:schemeClr val="tx2">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CoAlt: Science &amp; Social Studies</a:t>
            </a:r>
            <a:endParaRPr lang="en-US" sz="1200" dirty="0">
              <a:solidFill>
                <a:srgbClr val="000000"/>
              </a:solidFill>
              <a:effectLst/>
              <a:latin typeface="Times New Roman"/>
              <a:ea typeface="Calibri"/>
              <a:cs typeface="Times New Roman"/>
            </a:endParaRPr>
          </a:p>
        </p:txBody>
      </p:sp>
      <p:sp>
        <p:nvSpPr>
          <p:cNvPr id="18" name="Text Box 2"/>
          <p:cNvSpPr txBox="1">
            <a:spLocks noChangeArrowheads="1"/>
          </p:cNvSpPr>
          <p:nvPr/>
        </p:nvSpPr>
        <p:spPr bwMode="auto">
          <a:xfrm>
            <a:off x="6895360" y="2005350"/>
            <a:ext cx="1866900" cy="658495"/>
          </a:xfrm>
          <a:prstGeom prst="rect">
            <a:avLst/>
          </a:prstGeom>
          <a:solidFill>
            <a:schemeClr val="accent2"/>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a:solidFill>
                  <a:srgbClr val="000000"/>
                </a:solidFill>
                <a:effectLst/>
                <a:latin typeface="Calibri"/>
                <a:ea typeface="Calibri"/>
                <a:cs typeface="Times New Roman"/>
              </a:rPr>
              <a:t>WIDA: ACCESS </a:t>
            </a:r>
            <a:r>
              <a:rPr lang="en-US" sz="1800" dirty="0" smtClean="0">
                <a:solidFill>
                  <a:srgbClr val="000000"/>
                </a:solidFill>
                <a:effectLst/>
                <a:latin typeface="Calibri"/>
                <a:ea typeface="Calibri"/>
                <a:cs typeface="Times New Roman"/>
              </a:rPr>
              <a:t>2.0 for </a:t>
            </a:r>
            <a:r>
              <a:rPr lang="en-US" sz="1800" dirty="0">
                <a:solidFill>
                  <a:srgbClr val="000000"/>
                </a:solidFill>
                <a:effectLst/>
                <a:latin typeface="Calibri"/>
                <a:ea typeface="Calibri"/>
                <a:cs typeface="Times New Roman"/>
              </a:rPr>
              <a:t>ELLs</a:t>
            </a:r>
            <a:endParaRPr lang="en-US" sz="1200" dirty="0">
              <a:solidFill>
                <a:srgbClr val="000000"/>
              </a:solidFill>
              <a:effectLst/>
              <a:latin typeface="Times New Roman"/>
              <a:ea typeface="Calibri"/>
              <a:cs typeface="Times New Roman"/>
            </a:endParaRPr>
          </a:p>
        </p:txBody>
      </p:sp>
      <p:sp>
        <p:nvSpPr>
          <p:cNvPr id="19" name="Text Box 2"/>
          <p:cNvSpPr txBox="1">
            <a:spLocks noChangeArrowheads="1"/>
          </p:cNvSpPr>
          <p:nvPr/>
        </p:nvSpPr>
        <p:spPr bwMode="auto">
          <a:xfrm>
            <a:off x="463419" y="5924909"/>
            <a:ext cx="7113038" cy="369332"/>
          </a:xfrm>
          <a:prstGeom prst="rect">
            <a:avLst/>
          </a:prstGeom>
          <a:solidFill>
            <a:schemeClr val="bg1"/>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smtClean="0">
                <a:solidFill>
                  <a:srgbClr val="000000"/>
                </a:solidFill>
                <a:effectLst/>
                <a:latin typeface="Calibri"/>
                <a:ea typeface="Calibri"/>
                <a:cs typeface="Times New Roman"/>
              </a:rPr>
              <a:t>Federal Assessment: National </a:t>
            </a:r>
            <a:r>
              <a:rPr lang="en-US" sz="1800" dirty="0">
                <a:solidFill>
                  <a:srgbClr val="000000"/>
                </a:solidFill>
                <a:effectLst/>
                <a:latin typeface="Calibri"/>
                <a:ea typeface="Calibri"/>
                <a:cs typeface="Times New Roman"/>
              </a:rPr>
              <a:t>Assessment of Educational Progress (NAEP)</a:t>
            </a:r>
            <a:endParaRPr lang="en-US" sz="1200" dirty="0">
              <a:solidFill>
                <a:srgbClr val="000000"/>
              </a:solidFill>
              <a:effectLst/>
              <a:latin typeface="Times New Roman"/>
              <a:ea typeface="Calibri"/>
              <a:cs typeface="Times New Roman"/>
            </a:endParaRPr>
          </a:p>
        </p:txBody>
      </p:sp>
      <p:sp>
        <p:nvSpPr>
          <p:cNvPr id="20" name="Text Box 2"/>
          <p:cNvSpPr txBox="1">
            <a:spLocks noChangeArrowheads="1"/>
          </p:cNvSpPr>
          <p:nvPr/>
        </p:nvSpPr>
        <p:spPr bwMode="auto">
          <a:xfrm>
            <a:off x="5202632" y="4467797"/>
            <a:ext cx="1714500" cy="369332"/>
          </a:xfrm>
          <a:prstGeom prst="rect">
            <a:avLst/>
          </a:prstGeom>
          <a:solidFill>
            <a:srgbClr val="FFFF99"/>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smtClean="0">
                <a:solidFill>
                  <a:srgbClr val="000000"/>
                </a:solidFill>
                <a:effectLst/>
                <a:latin typeface="Calibri"/>
                <a:ea typeface="Calibri"/>
                <a:cs typeface="Times New Roman"/>
              </a:rPr>
              <a:t>SAT</a:t>
            </a:r>
            <a:endParaRPr lang="en-US" sz="1200" dirty="0">
              <a:solidFill>
                <a:srgbClr val="000000"/>
              </a:solidFill>
              <a:effectLst/>
              <a:latin typeface="Times New Roman"/>
              <a:ea typeface="Calibri"/>
              <a:cs typeface="Times New Roman"/>
            </a:endParaRPr>
          </a:p>
        </p:txBody>
      </p:sp>
      <p:sp>
        <p:nvSpPr>
          <p:cNvPr id="21" name="Text Box 2"/>
          <p:cNvSpPr txBox="1">
            <a:spLocks noChangeArrowheads="1"/>
          </p:cNvSpPr>
          <p:nvPr/>
        </p:nvSpPr>
        <p:spPr bwMode="auto">
          <a:xfrm>
            <a:off x="5180860" y="2858981"/>
            <a:ext cx="1714500" cy="369332"/>
          </a:xfrm>
          <a:prstGeom prst="rect">
            <a:avLst/>
          </a:prstGeom>
          <a:solidFill>
            <a:schemeClr val="tx1">
              <a:lumMod val="40000"/>
              <a:lumOff val="60000"/>
            </a:schemeClr>
          </a:solidFill>
          <a:ln w="9525">
            <a:solidFill>
              <a:srgbClr val="000000"/>
            </a:solidFill>
            <a:miter lim="800000"/>
            <a:headEnd/>
            <a:tailEnd/>
          </a:ln>
        </p:spPr>
        <p:txBody>
          <a:bodyPr rot="0" vert="horz" wrap="square" lIns="91440" tIns="45720" rIns="91440" bIns="45720" anchor="t" anchorCtr="0">
            <a:spAutoFit/>
          </a:bodyPr>
          <a:lstStyle/>
          <a:p>
            <a:pPr marL="0" marR="0" algn="ctr">
              <a:spcBef>
                <a:spcPts val="0"/>
              </a:spcBef>
              <a:spcAft>
                <a:spcPts val="0"/>
              </a:spcAft>
            </a:pPr>
            <a:r>
              <a:rPr lang="en-US" sz="1800" dirty="0" smtClean="0">
                <a:solidFill>
                  <a:srgbClr val="000000"/>
                </a:solidFill>
                <a:effectLst/>
                <a:latin typeface="Calibri"/>
                <a:ea typeface="Calibri"/>
                <a:cs typeface="Times New Roman"/>
              </a:rPr>
              <a:t>PSAT 10</a:t>
            </a:r>
            <a:endParaRPr lang="en-US" sz="1200" dirty="0">
              <a:solidFill>
                <a:srgbClr val="000000"/>
              </a:solidFill>
              <a:effectLst/>
              <a:latin typeface="Times New Roman"/>
              <a:ea typeface="Calibri"/>
              <a:cs typeface="Times New Roman"/>
            </a:endParaRPr>
          </a:p>
        </p:txBody>
      </p:sp>
      <p:cxnSp>
        <p:nvCxnSpPr>
          <p:cNvPr id="5" name="Elbow Connector 4"/>
          <p:cNvCxnSpPr>
            <a:stCxn id="6" idx="2"/>
            <a:endCxn id="10" idx="0"/>
          </p:cNvCxnSpPr>
          <p:nvPr/>
        </p:nvCxnSpPr>
        <p:spPr>
          <a:xfrm rot="16200000" flipH="1">
            <a:off x="2947699" y="2209534"/>
            <a:ext cx="198755" cy="1100137"/>
          </a:xfrm>
          <a:prstGeom prst="bentConnector3">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16" name="Elbow Connector 15"/>
          <p:cNvCxnSpPr>
            <a:stCxn id="6" idx="2"/>
            <a:endCxn id="7" idx="0"/>
          </p:cNvCxnSpPr>
          <p:nvPr/>
        </p:nvCxnSpPr>
        <p:spPr>
          <a:xfrm rot="5400000">
            <a:off x="1847562" y="2209534"/>
            <a:ext cx="198755" cy="1100138"/>
          </a:xfrm>
          <a:prstGeom prst="bentConnector3">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2" name="Elbow Connector 21"/>
          <p:cNvCxnSpPr/>
          <p:nvPr/>
        </p:nvCxnSpPr>
        <p:spPr>
          <a:xfrm rot="5400000">
            <a:off x="858806" y="3524862"/>
            <a:ext cx="534564" cy="519793"/>
          </a:xfrm>
          <a:prstGeom prst="bentConnector4">
            <a:avLst>
              <a:gd name="adj1" fmla="val 19204"/>
              <a:gd name="adj2" fmla="val 143979"/>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4" name="Elbow Connector 23"/>
          <p:cNvCxnSpPr/>
          <p:nvPr/>
        </p:nvCxnSpPr>
        <p:spPr>
          <a:xfrm rot="5400000">
            <a:off x="3155748" y="3513972"/>
            <a:ext cx="534564" cy="519793"/>
          </a:xfrm>
          <a:prstGeom prst="bentConnector4">
            <a:avLst>
              <a:gd name="adj1" fmla="val 19204"/>
              <a:gd name="adj2" fmla="val 143979"/>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25" name="Elbow Connector 24"/>
          <p:cNvCxnSpPr>
            <a:stCxn id="7" idx="2"/>
            <a:endCxn id="9" idx="1"/>
          </p:cNvCxnSpPr>
          <p:nvPr/>
        </p:nvCxnSpPr>
        <p:spPr>
          <a:xfrm rot="5400000">
            <a:off x="361670" y="4032884"/>
            <a:ext cx="1550609" cy="519793"/>
          </a:xfrm>
          <a:prstGeom prst="bentConnector4">
            <a:avLst>
              <a:gd name="adj1" fmla="val 7510"/>
              <a:gd name="adj2" fmla="val 162827"/>
            </a:avLst>
          </a:prstGeom>
          <a:ln w="15875">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21" idx="2"/>
            <a:endCxn id="20" idx="0"/>
          </p:cNvCxnSpPr>
          <p:nvPr/>
        </p:nvCxnSpPr>
        <p:spPr>
          <a:xfrm>
            <a:off x="6038110" y="3228313"/>
            <a:ext cx="21772" cy="1239484"/>
          </a:xfrm>
          <a:prstGeom prst="straightConnector1">
            <a:avLst/>
          </a:prstGeom>
          <a:ln>
            <a:headEnd type="arrow"/>
            <a:tailEnd type="arrow"/>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4247474"/>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304800"/>
            <a:ext cx="8381260" cy="1442721"/>
          </a:xfrm>
        </p:spPr>
        <p:txBody>
          <a:bodyPr/>
          <a:lstStyle/>
          <a:p>
            <a:r>
              <a:rPr lang="en-US" sz="2400" dirty="0" smtClean="0"/>
              <a:t>State Content Assessments: Grades 3-9</a:t>
            </a:r>
            <a:br>
              <a:rPr lang="en-US" sz="2400" dirty="0" smtClean="0"/>
            </a:br>
            <a:r>
              <a:rPr lang="en-US" sz="2400" dirty="0" smtClean="0"/>
              <a:t>School Year 2016-2017</a:t>
            </a:r>
            <a:endParaRPr lang="en-US" sz="2400" dirty="0"/>
          </a:p>
        </p:txBody>
      </p:sp>
      <p:sp>
        <p:nvSpPr>
          <p:cNvPr id="4" name="Footer Placeholder 3"/>
          <p:cNvSpPr>
            <a:spLocks noGrp="1"/>
          </p:cNvSpPr>
          <p:nvPr>
            <p:ph type="ftr" sz="quarter" idx="3"/>
          </p:nvPr>
        </p:nvSpPr>
        <p:spPr/>
        <p:txBody>
          <a:bodyPr/>
          <a:lstStyle/>
          <a:p>
            <a:fld id="{757A2F4E-5D54-B04B-91BD-7E78EE1FE9FD}" type="slidenum">
              <a:rPr lang="en-US" smtClean="0"/>
              <a:pPr/>
              <a:t>16</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688796671"/>
              </p:ext>
            </p:extLst>
          </p:nvPr>
        </p:nvGraphicFramePr>
        <p:xfrm>
          <a:off x="0" y="914400"/>
          <a:ext cx="9144000" cy="5146040"/>
        </p:xfrm>
        <a:graphic>
          <a:graphicData uri="http://schemas.openxmlformats.org/drawingml/2006/table">
            <a:tbl>
              <a:tblPr firstRow="1" bandRow="1">
                <a:tableStyleId>{5C22544A-7EE6-4342-B048-85BDC9FD1C3A}</a:tableStyleId>
              </a:tblPr>
              <a:tblGrid>
                <a:gridCol w="1042736"/>
                <a:gridCol w="1122948"/>
                <a:gridCol w="4090737"/>
                <a:gridCol w="1283368"/>
                <a:gridCol w="1604211"/>
              </a:tblGrid>
              <a:tr h="370840">
                <a:tc>
                  <a:txBody>
                    <a:bodyPr/>
                    <a:lstStyle/>
                    <a:p>
                      <a:pPr algn="ctr"/>
                      <a:r>
                        <a:rPr lang="en-US" dirty="0" smtClean="0"/>
                        <a:t>Grade</a:t>
                      </a:r>
                      <a:endParaRPr lang="en-US" dirty="0"/>
                    </a:p>
                  </a:txBody>
                  <a:tcPr>
                    <a:solidFill>
                      <a:srgbClr val="00B050"/>
                    </a:solidFill>
                  </a:tcPr>
                </a:tc>
                <a:tc>
                  <a:txBody>
                    <a:bodyPr/>
                    <a:lstStyle/>
                    <a:p>
                      <a:pPr algn="ctr"/>
                      <a:r>
                        <a:rPr lang="en-US" dirty="0" smtClean="0"/>
                        <a:t>ELA</a:t>
                      </a:r>
                      <a:endParaRPr lang="en-US" dirty="0"/>
                    </a:p>
                  </a:txBody>
                  <a:tcPr>
                    <a:solidFill>
                      <a:srgbClr val="00B050"/>
                    </a:solidFill>
                  </a:tcPr>
                </a:tc>
                <a:tc>
                  <a:txBody>
                    <a:bodyPr/>
                    <a:lstStyle/>
                    <a:p>
                      <a:pPr algn="ctr"/>
                      <a:r>
                        <a:rPr lang="en-US" dirty="0" smtClean="0"/>
                        <a:t>Math</a:t>
                      </a:r>
                      <a:endParaRPr lang="en-US" dirty="0"/>
                    </a:p>
                  </a:txBody>
                  <a:tcPr>
                    <a:solidFill>
                      <a:srgbClr val="00B050"/>
                    </a:solidFill>
                  </a:tcPr>
                </a:tc>
                <a:tc>
                  <a:txBody>
                    <a:bodyPr/>
                    <a:lstStyle/>
                    <a:p>
                      <a:pPr algn="ctr"/>
                      <a:r>
                        <a:rPr lang="en-US" dirty="0" smtClean="0"/>
                        <a:t>Science</a:t>
                      </a:r>
                      <a:endParaRPr lang="en-US" dirty="0"/>
                    </a:p>
                  </a:txBody>
                  <a:tcPr>
                    <a:solidFill>
                      <a:srgbClr val="00B050"/>
                    </a:solidFill>
                  </a:tcPr>
                </a:tc>
                <a:tc>
                  <a:txBody>
                    <a:bodyPr/>
                    <a:lstStyle/>
                    <a:p>
                      <a:pPr algn="ctr"/>
                      <a:r>
                        <a:rPr lang="en-US" dirty="0" smtClean="0"/>
                        <a:t>Social Studies*</a:t>
                      </a:r>
                      <a:endParaRPr lang="en-US" dirty="0"/>
                    </a:p>
                  </a:txBody>
                  <a:tcPr>
                    <a:solidFill>
                      <a:srgbClr val="00B050"/>
                    </a:solidFill>
                  </a:tcPr>
                </a:tc>
              </a:tr>
              <a:tr h="370840">
                <a:tc>
                  <a:txBody>
                    <a:bodyPr/>
                    <a:lstStyle/>
                    <a:p>
                      <a:pPr algn="ctr"/>
                      <a:r>
                        <a:rPr lang="en-US" dirty="0" smtClean="0">
                          <a:solidFill>
                            <a:srgbClr val="000000"/>
                          </a:solidFill>
                        </a:rPr>
                        <a:t>3</a:t>
                      </a: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endParaRPr lang="en-US" dirty="0">
                        <a:solidFill>
                          <a:srgbClr val="000000"/>
                        </a:solidFill>
                      </a:endParaRPr>
                    </a:p>
                  </a:txBody>
                  <a:tcPr/>
                </a:tc>
              </a:tr>
              <a:tr h="370840">
                <a:tc>
                  <a:txBody>
                    <a:bodyPr/>
                    <a:lstStyle/>
                    <a:p>
                      <a:pPr algn="ctr"/>
                      <a:r>
                        <a:rPr lang="en-US" dirty="0" smtClean="0">
                          <a:solidFill>
                            <a:srgbClr val="000000"/>
                          </a:solidFill>
                        </a:rPr>
                        <a:t>4</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r>
              <a:tr h="370840">
                <a:tc>
                  <a:txBody>
                    <a:bodyPr/>
                    <a:lstStyle/>
                    <a:p>
                      <a:pPr algn="ctr"/>
                      <a:r>
                        <a:rPr lang="en-US" dirty="0" smtClean="0">
                          <a:solidFill>
                            <a:srgbClr val="000000"/>
                          </a:solidFill>
                        </a:rPr>
                        <a:t>5</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r>
              <a:tr h="370840">
                <a:tc>
                  <a:txBody>
                    <a:bodyPr/>
                    <a:lstStyle/>
                    <a:p>
                      <a:pPr algn="ctr"/>
                      <a:r>
                        <a:rPr lang="en-US" dirty="0" smtClean="0">
                          <a:solidFill>
                            <a:srgbClr val="000000"/>
                          </a:solidFill>
                        </a:rPr>
                        <a:t>6</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endParaRPr lang="en-US" dirty="0">
                        <a:solidFill>
                          <a:srgbClr val="000000"/>
                        </a:solidFill>
                      </a:endParaRPr>
                    </a:p>
                  </a:txBody>
                  <a:tcPr/>
                </a:tc>
              </a:tr>
              <a:tr h="370840">
                <a:tc>
                  <a:txBody>
                    <a:bodyPr/>
                    <a:lstStyle/>
                    <a:p>
                      <a:pPr algn="ctr"/>
                      <a:r>
                        <a:rPr lang="en-US" dirty="0" smtClean="0">
                          <a:solidFill>
                            <a:srgbClr val="000000"/>
                          </a:solidFill>
                        </a:rPr>
                        <a:t>7</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p>
                    <a:p>
                      <a:pPr algn="ctr"/>
                      <a:r>
                        <a:rPr lang="en-US" dirty="0" smtClean="0">
                          <a:solidFill>
                            <a:srgbClr val="000000"/>
                          </a:solidFill>
                        </a:rPr>
                        <a:t>Grade 7 or</a:t>
                      </a:r>
                    </a:p>
                    <a:p>
                      <a:pPr algn="ctr"/>
                      <a:r>
                        <a:rPr lang="en-US" dirty="0" smtClean="0">
                          <a:solidFill>
                            <a:srgbClr val="000000"/>
                          </a:solidFill>
                        </a:rPr>
                        <a:t>Algebra I  or Integrated</a:t>
                      </a:r>
                      <a:r>
                        <a:rPr lang="en-US" baseline="0" dirty="0" smtClean="0">
                          <a:solidFill>
                            <a:srgbClr val="000000"/>
                          </a:solidFill>
                        </a:rPr>
                        <a:t>/Math I</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r>
              <a:tr h="370840">
                <a:tc>
                  <a:txBody>
                    <a:bodyPr/>
                    <a:lstStyle/>
                    <a:p>
                      <a:pPr algn="ctr"/>
                      <a:r>
                        <a:rPr lang="en-US" dirty="0" smtClean="0">
                          <a:solidFill>
                            <a:srgbClr val="000000"/>
                          </a:solidFill>
                        </a:rPr>
                        <a:t>8</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p>
                    <a:p>
                      <a:pPr algn="ctr"/>
                      <a:r>
                        <a:rPr lang="en-US" dirty="0" smtClean="0">
                          <a:solidFill>
                            <a:srgbClr val="000000"/>
                          </a:solidFill>
                        </a:rPr>
                        <a:t>Grade 8 or</a:t>
                      </a:r>
                    </a:p>
                    <a:p>
                      <a:pPr algn="ctr"/>
                      <a:r>
                        <a:rPr lang="en-US" dirty="0" smtClean="0">
                          <a:solidFill>
                            <a:srgbClr val="000000"/>
                          </a:solidFill>
                        </a:rPr>
                        <a:t>Algebra I  or Integrated</a:t>
                      </a:r>
                      <a:r>
                        <a:rPr lang="en-US" baseline="0" dirty="0" smtClean="0">
                          <a:solidFill>
                            <a:srgbClr val="000000"/>
                          </a:solidFill>
                        </a:rPr>
                        <a:t>/Math I or</a:t>
                      </a:r>
                    </a:p>
                    <a:p>
                      <a:pPr algn="ctr"/>
                      <a:r>
                        <a:rPr lang="en-US" baseline="0" dirty="0" smtClean="0">
                          <a:solidFill>
                            <a:srgbClr val="000000"/>
                          </a:solidFill>
                        </a:rPr>
                        <a:t>Geometry or Integrated Math II</a:t>
                      </a:r>
                      <a:endParaRPr lang="en-US" dirty="0" smtClean="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r>
              <a:tr h="370840">
                <a:tc>
                  <a:txBody>
                    <a:bodyPr/>
                    <a:lstStyle/>
                    <a:p>
                      <a:pPr algn="ctr"/>
                      <a:r>
                        <a:rPr lang="en-US" dirty="0" smtClean="0">
                          <a:solidFill>
                            <a:srgbClr val="000000"/>
                          </a:solidFill>
                        </a:rPr>
                        <a:t>9</a:t>
                      </a: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a:t>
                      </a:r>
                    </a:p>
                    <a:p>
                      <a:pPr algn="ctr"/>
                      <a:r>
                        <a:rPr lang="en-US" dirty="0" smtClean="0">
                          <a:solidFill>
                            <a:srgbClr val="000000"/>
                          </a:solidFill>
                        </a:rPr>
                        <a:t>Algebra I  or Integrated</a:t>
                      </a:r>
                      <a:r>
                        <a:rPr lang="en-US" baseline="0" dirty="0" smtClean="0">
                          <a:solidFill>
                            <a:srgbClr val="000000"/>
                          </a:solidFill>
                        </a:rPr>
                        <a:t>/Math I or</a:t>
                      </a:r>
                    </a:p>
                    <a:p>
                      <a:pPr algn="ctr"/>
                      <a:r>
                        <a:rPr lang="en-US" baseline="0" dirty="0" smtClean="0">
                          <a:solidFill>
                            <a:srgbClr val="000000"/>
                          </a:solidFill>
                        </a:rPr>
                        <a:t>Geometry or Integrated Math II or </a:t>
                      </a:r>
                      <a:endParaRPr lang="en-US" dirty="0" smtClean="0">
                        <a:solidFill>
                          <a:srgbClr val="000000"/>
                        </a:solidFill>
                      </a:endParaRPr>
                    </a:p>
                    <a:p>
                      <a:pPr marL="0" marR="0" indent="0" algn="ctr"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Algebra II  or Integrated</a:t>
                      </a:r>
                      <a:r>
                        <a:rPr lang="en-US" baseline="0" dirty="0" smtClean="0">
                          <a:solidFill>
                            <a:srgbClr val="000000"/>
                          </a:solidFill>
                        </a:rPr>
                        <a:t>/Math III</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endParaRPr lang="en-US" dirty="0">
                        <a:solidFill>
                          <a:srgbClr val="000000"/>
                        </a:solidFill>
                      </a:endParaRPr>
                    </a:p>
                  </a:txBody>
                  <a:tcPr/>
                </a:tc>
              </a:tr>
            </a:tbl>
          </a:graphicData>
        </a:graphic>
      </p:graphicFrame>
      <p:sp>
        <p:nvSpPr>
          <p:cNvPr id="6" name="TextBox 5"/>
          <p:cNvSpPr txBox="1"/>
          <p:nvPr/>
        </p:nvSpPr>
        <p:spPr>
          <a:xfrm>
            <a:off x="914400" y="6107668"/>
            <a:ext cx="5087290" cy="369332"/>
          </a:xfrm>
          <a:prstGeom prst="rect">
            <a:avLst/>
          </a:prstGeom>
          <a:noFill/>
        </p:spPr>
        <p:txBody>
          <a:bodyPr wrap="none" rtlCol="0">
            <a:spAutoFit/>
          </a:bodyPr>
          <a:lstStyle/>
          <a:p>
            <a:r>
              <a:rPr lang="en-US" dirty="0" smtClean="0">
                <a:solidFill>
                  <a:srgbClr val="000000"/>
                </a:solidFill>
              </a:rPr>
              <a:t>* Social studies will be assessed on a sampling basis.</a:t>
            </a:r>
          </a:p>
        </p:txBody>
      </p:sp>
    </p:spTree>
    <p:extLst>
      <p:ext uri="{BB962C8B-B14F-4D97-AF65-F5344CB8AC3E}">
        <p14:creationId xmlns:p14="http://schemas.microsoft.com/office/powerpoint/2010/main" val="100562958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52400"/>
            <a:ext cx="8381260" cy="1290321"/>
          </a:xfrm>
        </p:spPr>
        <p:txBody>
          <a:bodyPr/>
          <a:lstStyle/>
          <a:p>
            <a:r>
              <a:rPr lang="en-US" sz="2400" dirty="0" smtClean="0"/>
              <a:t>State Content Assessments: Grades 10 and 11</a:t>
            </a:r>
            <a:br>
              <a:rPr lang="en-US" sz="2400" dirty="0" smtClean="0"/>
            </a:br>
            <a:r>
              <a:rPr lang="en-US" sz="2400" dirty="0" smtClean="0"/>
              <a:t>School Year 2016-2017</a:t>
            </a:r>
            <a:endParaRPr lang="en-US" sz="2400" dirty="0"/>
          </a:p>
        </p:txBody>
      </p:sp>
      <p:sp>
        <p:nvSpPr>
          <p:cNvPr id="4" name="Footer Placeholder 3"/>
          <p:cNvSpPr>
            <a:spLocks noGrp="1"/>
          </p:cNvSpPr>
          <p:nvPr>
            <p:ph type="ftr" sz="quarter" idx="3"/>
          </p:nvPr>
        </p:nvSpPr>
        <p:spPr/>
        <p:txBody>
          <a:bodyPr/>
          <a:lstStyle/>
          <a:p>
            <a:fld id="{757A2F4E-5D54-B04B-91BD-7E78EE1FE9FD}" type="slidenum">
              <a:rPr lang="en-US" smtClean="0"/>
              <a:pPr/>
              <a:t>17</a:t>
            </a:fld>
            <a:endParaRPr lang="en-US" dirty="0" smtClean="0"/>
          </a:p>
        </p:txBody>
      </p:sp>
      <p:graphicFrame>
        <p:nvGraphicFramePr>
          <p:cNvPr id="2" name="Table 1"/>
          <p:cNvGraphicFramePr>
            <a:graphicFrameLocks noGrp="1"/>
          </p:cNvGraphicFramePr>
          <p:nvPr>
            <p:extLst>
              <p:ext uri="{D42A27DB-BD31-4B8C-83A1-F6EECF244321}">
                <p14:modId xmlns:p14="http://schemas.microsoft.com/office/powerpoint/2010/main" val="3077270864"/>
              </p:ext>
            </p:extLst>
          </p:nvPr>
        </p:nvGraphicFramePr>
        <p:xfrm>
          <a:off x="304800" y="1295400"/>
          <a:ext cx="7696198" cy="2067775"/>
        </p:xfrm>
        <a:graphic>
          <a:graphicData uri="http://schemas.openxmlformats.org/drawingml/2006/table">
            <a:tbl>
              <a:tblPr firstRow="1" bandRow="1">
                <a:tableStyleId>{5C22544A-7EE6-4342-B048-85BDC9FD1C3A}</a:tableStyleId>
              </a:tblPr>
              <a:tblGrid>
                <a:gridCol w="838199"/>
                <a:gridCol w="1295400"/>
                <a:gridCol w="1066800"/>
                <a:gridCol w="2819400"/>
                <a:gridCol w="1676399"/>
              </a:tblGrid>
              <a:tr h="753325">
                <a:tc>
                  <a:txBody>
                    <a:bodyPr/>
                    <a:lstStyle/>
                    <a:p>
                      <a:pPr algn="ctr"/>
                      <a:r>
                        <a:rPr lang="en-US" dirty="0" smtClean="0"/>
                        <a:t>Grade</a:t>
                      </a:r>
                      <a:endParaRPr lang="en-US" dirty="0"/>
                    </a:p>
                  </a:txBody>
                  <a:tcPr>
                    <a:solidFill>
                      <a:srgbClr val="00B050"/>
                    </a:solidFill>
                  </a:tcPr>
                </a:tc>
                <a:tc>
                  <a:txBody>
                    <a:bodyPr/>
                    <a:lstStyle/>
                    <a:p>
                      <a:pPr algn="ctr"/>
                      <a:r>
                        <a:rPr lang="en-US" dirty="0" smtClean="0"/>
                        <a:t>PSAT 10</a:t>
                      </a:r>
                      <a:endParaRPr lang="en-US" dirty="0"/>
                    </a:p>
                  </a:txBody>
                  <a:tcPr>
                    <a:solidFill>
                      <a:srgbClr val="00B050"/>
                    </a:solidFill>
                  </a:tcPr>
                </a:tc>
                <a:tc>
                  <a:txBody>
                    <a:bodyPr/>
                    <a:lstStyle/>
                    <a:p>
                      <a:pPr algn="ctr"/>
                      <a:r>
                        <a:rPr lang="en-US" dirty="0" smtClean="0"/>
                        <a:t>SAT</a:t>
                      </a:r>
                      <a:endParaRPr lang="en-US" dirty="0"/>
                    </a:p>
                  </a:txBody>
                  <a:tcPr>
                    <a:solidFill>
                      <a:srgbClr val="00B050"/>
                    </a:solidFill>
                  </a:tcPr>
                </a:tc>
                <a:tc>
                  <a:txBody>
                    <a:bodyPr/>
                    <a:lstStyle/>
                    <a:p>
                      <a:pPr algn="ctr"/>
                      <a:r>
                        <a:rPr lang="en-US" dirty="0" smtClean="0"/>
                        <a:t>Science</a:t>
                      </a:r>
                      <a:endParaRPr lang="en-US" dirty="0"/>
                    </a:p>
                  </a:txBody>
                  <a:tcPr>
                    <a:solidFill>
                      <a:srgbClr val="00B050"/>
                    </a:solidFill>
                  </a:tcPr>
                </a:tc>
                <a:tc>
                  <a:txBody>
                    <a:bodyPr/>
                    <a:lstStyle/>
                    <a:p>
                      <a:pPr algn="ctr"/>
                      <a:r>
                        <a:rPr lang="en-US" dirty="0" smtClean="0"/>
                        <a:t>Social Studies*</a:t>
                      </a:r>
                      <a:endParaRPr lang="en-US" dirty="0"/>
                    </a:p>
                  </a:txBody>
                  <a:tcPr>
                    <a:solidFill>
                      <a:srgbClr val="00B050"/>
                    </a:solidFill>
                  </a:tcPr>
                </a:tc>
              </a:tr>
              <a:tr h="561125">
                <a:tc>
                  <a:txBody>
                    <a:bodyPr/>
                    <a:lstStyle/>
                    <a:p>
                      <a:pPr algn="ctr"/>
                      <a:r>
                        <a:rPr lang="en-US" dirty="0" smtClean="0">
                          <a:solidFill>
                            <a:srgbClr val="000000"/>
                          </a:solidFill>
                        </a:rPr>
                        <a:t>10</a:t>
                      </a: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endParaRPr lang="en-US" dirty="0"/>
                    </a:p>
                  </a:txBody>
                  <a:tcPr/>
                </a:tc>
              </a:tr>
              <a:tr h="753325">
                <a:tc>
                  <a:txBody>
                    <a:bodyPr/>
                    <a:lstStyle/>
                    <a:p>
                      <a:pPr algn="ctr"/>
                      <a:r>
                        <a:rPr lang="en-US" dirty="0" smtClean="0">
                          <a:solidFill>
                            <a:srgbClr val="000000"/>
                          </a:solidFill>
                        </a:rPr>
                        <a:t>11</a:t>
                      </a:r>
                      <a:endParaRPr lang="en-US" dirty="0">
                        <a:solidFill>
                          <a:srgbClr val="000000"/>
                        </a:solidFill>
                      </a:endParaRPr>
                    </a:p>
                  </a:txBody>
                  <a:tcPr/>
                </a:tc>
                <a:tc>
                  <a:txBody>
                    <a:bodyPr/>
                    <a:lstStyle/>
                    <a:p>
                      <a:pPr algn="ctr"/>
                      <a:endParaRPr lang="en-US" dirty="0">
                        <a:solidFill>
                          <a:srgbClr val="000000"/>
                        </a:solidFill>
                      </a:endParaRPr>
                    </a:p>
                  </a:txBody>
                  <a:tcPr/>
                </a:tc>
                <a:tc>
                  <a:txBody>
                    <a:bodyPr/>
                    <a:lstStyle/>
                    <a:p>
                      <a:pPr algn="ctr"/>
                      <a:r>
                        <a:rPr lang="en-US" dirty="0" smtClean="0">
                          <a:solidFill>
                            <a:srgbClr val="000000"/>
                          </a:solidFill>
                        </a:rPr>
                        <a:t>X</a:t>
                      </a:r>
                      <a:endParaRPr lang="en-US" dirty="0">
                        <a:solidFill>
                          <a:srgbClr val="000000"/>
                        </a:solidFill>
                      </a:endParaRPr>
                    </a:p>
                  </a:txBody>
                  <a:tcPr/>
                </a:tc>
                <a:tc>
                  <a:txBody>
                    <a:bodyPr/>
                    <a:lstStyle/>
                    <a:p>
                      <a:pPr algn="ctr"/>
                      <a:r>
                        <a:rPr lang="en-US" dirty="0" smtClean="0">
                          <a:solidFill>
                            <a:srgbClr val="000000"/>
                          </a:solidFill>
                        </a:rPr>
                        <a:t>X </a:t>
                      </a:r>
                    </a:p>
                    <a:p>
                      <a:pPr algn="ctr"/>
                      <a:r>
                        <a:rPr lang="en-US" dirty="0" smtClean="0">
                          <a:solidFill>
                            <a:srgbClr val="000000"/>
                          </a:solidFill>
                        </a:rPr>
                        <a:t>(all)</a:t>
                      </a:r>
                    </a:p>
                  </a:txBody>
                  <a:tcPr/>
                </a:tc>
                <a:tc>
                  <a:txBody>
                    <a:bodyPr/>
                    <a:lstStyle/>
                    <a:p>
                      <a:pPr algn="ctr"/>
                      <a:endParaRPr lang="en-US" dirty="0">
                        <a:solidFill>
                          <a:srgbClr val="000000"/>
                        </a:solidFill>
                      </a:endParaRPr>
                    </a:p>
                  </a:txBody>
                  <a:tcPr/>
                </a:tc>
              </a:tr>
            </a:tbl>
          </a:graphicData>
        </a:graphic>
      </p:graphicFrame>
      <p:sp>
        <p:nvSpPr>
          <p:cNvPr id="7" name="TextBox 6"/>
          <p:cNvSpPr txBox="1"/>
          <p:nvPr/>
        </p:nvSpPr>
        <p:spPr>
          <a:xfrm>
            <a:off x="304800" y="3581400"/>
            <a:ext cx="8610600" cy="2739211"/>
          </a:xfrm>
          <a:prstGeom prst="rect">
            <a:avLst/>
          </a:prstGeom>
          <a:noFill/>
        </p:spPr>
        <p:txBody>
          <a:bodyPr wrap="square" rtlCol="0">
            <a:spAutoFit/>
          </a:bodyPr>
          <a:lstStyle/>
          <a:p>
            <a:r>
              <a:rPr lang="en-US" dirty="0" smtClean="0">
                <a:solidFill>
                  <a:srgbClr val="000000"/>
                </a:solidFill>
              </a:rPr>
              <a:t>The DLM assessment is the corresponding assessment to the PSAT 10/SAT for students with the most significant cognitive disabilities. </a:t>
            </a:r>
          </a:p>
          <a:p>
            <a:endParaRPr lang="en-US" dirty="0" smtClean="0">
              <a:solidFill>
                <a:srgbClr val="000000"/>
              </a:solidFill>
            </a:endParaRPr>
          </a:p>
          <a:p>
            <a:r>
              <a:rPr lang="en-US" dirty="0" smtClean="0">
                <a:solidFill>
                  <a:srgbClr val="000000"/>
                </a:solidFill>
              </a:rPr>
              <a:t>* </a:t>
            </a:r>
            <a:r>
              <a:rPr lang="en-US" dirty="0">
                <a:solidFill>
                  <a:srgbClr val="000000"/>
                </a:solidFill>
              </a:rPr>
              <a:t>Social studies will </a:t>
            </a:r>
            <a:r>
              <a:rPr lang="en-US" dirty="0" smtClean="0">
                <a:solidFill>
                  <a:srgbClr val="000000"/>
                </a:solidFill>
              </a:rPr>
              <a:t>not be </a:t>
            </a:r>
            <a:r>
              <a:rPr lang="en-US" dirty="0">
                <a:solidFill>
                  <a:srgbClr val="000000"/>
                </a:solidFill>
              </a:rPr>
              <a:t>assessed </a:t>
            </a:r>
            <a:r>
              <a:rPr lang="en-US" dirty="0" smtClean="0">
                <a:solidFill>
                  <a:srgbClr val="000000"/>
                </a:solidFill>
              </a:rPr>
              <a:t>at the high school level this year.</a:t>
            </a:r>
            <a:endParaRPr lang="en-US" dirty="0">
              <a:solidFill>
                <a:srgbClr val="000000"/>
              </a:solidFill>
            </a:endParaRPr>
          </a:p>
          <a:p>
            <a:endParaRPr lang="en-US" sz="2000" dirty="0">
              <a:solidFill>
                <a:srgbClr val="000000"/>
              </a:solidFill>
            </a:endParaRPr>
          </a:p>
          <a:p>
            <a:r>
              <a:rPr lang="en-US" sz="2000" dirty="0" smtClean="0">
                <a:solidFill>
                  <a:srgbClr val="000000"/>
                </a:solidFill>
              </a:rPr>
              <a:t>The student-selected writing portion of the SAT will be administered during the school day. </a:t>
            </a:r>
          </a:p>
          <a:p>
            <a:r>
              <a:rPr lang="en-US" sz="2000" dirty="0" smtClean="0">
                <a:solidFill>
                  <a:srgbClr val="000000"/>
                </a:solidFill>
              </a:rPr>
              <a:t>- Details about ordering process will be shared later this fall.  Registrations will be required in December. </a:t>
            </a:r>
            <a:endParaRPr lang="en-US" dirty="0">
              <a:solidFill>
                <a:srgbClr val="000000"/>
              </a:solidFill>
            </a:endParaRPr>
          </a:p>
        </p:txBody>
      </p:sp>
    </p:spTree>
    <p:extLst>
      <p:ext uri="{BB962C8B-B14F-4D97-AF65-F5344CB8AC3E}">
        <p14:creationId xmlns:p14="http://schemas.microsoft.com/office/powerpoint/2010/main" val="1270738782"/>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Social Studies</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18</a:t>
            </a:fld>
            <a:endParaRPr lang="en-US" dirty="0" smtClean="0"/>
          </a:p>
        </p:txBody>
      </p:sp>
      <p:sp>
        <p:nvSpPr>
          <p:cNvPr id="4" name="Content Placeholder 3"/>
          <p:cNvSpPr>
            <a:spLocks noGrp="1"/>
          </p:cNvSpPr>
          <p:nvPr>
            <p:ph idx="4294967295"/>
          </p:nvPr>
        </p:nvSpPr>
        <p:spPr>
          <a:xfrm>
            <a:off x="130629" y="1524000"/>
            <a:ext cx="9013371" cy="4406900"/>
          </a:xfrm>
        </p:spPr>
        <p:txBody>
          <a:bodyPr/>
          <a:lstStyle/>
          <a:p>
            <a:r>
              <a:rPr lang="en-US" dirty="0">
                <a:solidFill>
                  <a:srgbClr val="000000"/>
                </a:solidFill>
              </a:rPr>
              <a:t>Individual schools will be sampled once in three years</a:t>
            </a:r>
          </a:p>
          <a:p>
            <a:r>
              <a:rPr lang="en-US" sz="2600" dirty="0" smtClean="0">
                <a:solidFill>
                  <a:srgbClr val="000000"/>
                </a:solidFill>
              </a:rPr>
              <a:t>Priorities:</a:t>
            </a:r>
          </a:p>
          <a:p>
            <a:pPr lvl="1"/>
            <a:r>
              <a:rPr lang="en-US" sz="2600" dirty="0">
                <a:solidFill>
                  <a:srgbClr val="000000"/>
                </a:solidFill>
              </a:rPr>
              <a:t>Reduce testing burden</a:t>
            </a:r>
          </a:p>
          <a:p>
            <a:pPr lvl="1"/>
            <a:r>
              <a:rPr lang="en-US" sz="2600" dirty="0">
                <a:solidFill>
                  <a:srgbClr val="000000"/>
                </a:solidFill>
              </a:rPr>
              <a:t>Avoid creating cohorts of social studies students</a:t>
            </a:r>
          </a:p>
          <a:p>
            <a:pPr lvl="2"/>
            <a:r>
              <a:rPr lang="en-US" sz="2600" dirty="0">
                <a:solidFill>
                  <a:srgbClr val="000000"/>
                </a:solidFill>
              </a:rPr>
              <a:t>Ex., minimize the number of students who will test as 4</a:t>
            </a:r>
            <a:r>
              <a:rPr lang="en-US" sz="2600" baseline="30000" dirty="0">
                <a:solidFill>
                  <a:srgbClr val="000000"/>
                </a:solidFill>
              </a:rPr>
              <a:t>th</a:t>
            </a:r>
            <a:r>
              <a:rPr lang="en-US" sz="2600" dirty="0">
                <a:solidFill>
                  <a:srgbClr val="000000"/>
                </a:solidFill>
              </a:rPr>
              <a:t> graders and as 7</a:t>
            </a:r>
            <a:r>
              <a:rPr lang="en-US" sz="2600" baseline="30000" dirty="0">
                <a:solidFill>
                  <a:srgbClr val="000000"/>
                </a:solidFill>
              </a:rPr>
              <a:t>th</a:t>
            </a:r>
            <a:r>
              <a:rPr lang="en-US" sz="2600" dirty="0">
                <a:solidFill>
                  <a:srgbClr val="000000"/>
                </a:solidFill>
              </a:rPr>
              <a:t> graders</a:t>
            </a:r>
          </a:p>
          <a:p>
            <a:pPr lvl="1"/>
            <a:r>
              <a:rPr lang="en-US" sz="2600" dirty="0" smtClean="0">
                <a:solidFill>
                  <a:srgbClr val="000000"/>
                </a:solidFill>
              </a:rPr>
              <a:t>Provide state </a:t>
            </a:r>
            <a:r>
              <a:rPr lang="en-US" sz="2600" dirty="0">
                <a:solidFill>
                  <a:srgbClr val="000000"/>
                </a:solidFill>
              </a:rPr>
              <a:t>level results that can be compared from administration to </a:t>
            </a:r>
            <a:r>
              <a:rPr lang="en-US" sz="2600" dirty="0" smtClean="0">
                <a:solidFill>
                  <a:srgbClr val="000000"/>
                </a:solidFill>
              </a:rPr>
              <a:t>administration</a:t>
            </a:r>
          </a:p>
          <a:p>
            <a:pPr marL="45720" indent="0">
              <a:buNone/>
            </a:pPr>
            <a:endParaRPr lang="en-US" sz="1800" dirty="0">
              <a:solidFill>
                <a:srgbClr val="000000"/>
              </a:solidFill>
            </a:endParaRPr>
          </a:p>
          <a:p>
            <a:r>
              <a:rPr lang="en-US" dirty="0" smtClean="0">
                <a:solidFill>
                  <a:srgbClr val="000000"/>
                </a:solidFill>
              </a:rPr>
              <a:t>Notification has been placed in Syncplicity </a:t>
            </a:r>
          </a:p>
          <a:p>
            <a:endParaRPr lang="en-US" dirty="0" smtClean="0"/>
          </a:p>
          <a:p>
            <a:endParaRPr lang="en-US" dirty="0"/>
          </a:p>
        </p:txBody>
      </p:sp>
    </p:spTree>
    <p:extLst>
      <p:ext uri="{BB962C8B-B14F-4D97-AF65-F5344CB8AC3E}">
        <p14:creationId xmlns:p14="http://schemas.microsoft.com/office/powerpoint/2010/main" val="1342850862"/>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hlinkClick r:id="rId2"/>
              </a:rPr>
              <a:t>http://</a:t>
            </a:r>
            <a:r>
              <a:rPr lang="en-US" dirty="0" smtClean="0">
                <a:hlinkClick r:id="rId2"/>
              </a:rPr>
              <a:t>www.cde.state.co.us/assessment/annual_trng_requirements</a:t>
            </a:r>
            <a:endParaRPr lang="en-US" dirty="0" smtClean="0"/>
          </a:p>
          <a:p>
            <a:r>
              <a:rPr lang="en-US" b="0" dirty="0" smtClean="0">
                <a:solidFill>
                  <a:srgbClr val="000000"/>
                </a:solidFill>
              </a:rPr>
              <a:t>Assessment specific training </a:t>
            </a:r>
            <a:r>
              <a:rPr lang="en-US" b="0" dirty="0">
                <a:solidFill>
                  <a:srgbClr val="000000"/>
                </a:solidFill>
              </a:rPr>
              <a:t>for all </a:t>
            </a:r>
            <a:r>
              <a:rPr lang="en-US" b="0" dirty="0" smtClean="0">
                <a:solidFill>
                  <a:srgbClr val="000000"/>
                </a:solidFill>
              </a:rPr>
              <a:t>district and school </a:t>
            </a:r>
            <a:r>
              <a:rPr lang="en-US" b="0" dirty="0">
                <a:solidFill>
                  <a:srgbClr val="000000"/>
                </a:solidFill>
              </a:rPr>
              <a:t>personnel involved in any aspect of Colorado’s state assessments is required on an annual basis</a:t>
            </a:r>
            <a:r>
              <a:rPr lang="en-US" b="0" dirty="0" smtClean="0">
                <a:solidFill>
                  <a:srgbClr val="000000"/>
                </a:solidFill>
              </a:rPr>
              <a:t>.</a:t>
            </a:r>
          </a:p>
          <a:p>
            <a:r>
              <a:rPr lang="en-US" b="0" dirty="0" smtClean="0">
                <a:solidFill>
                  <a:srgbClr val="000000"/>
                </a:solidFill>
              </a:rPr>
              <a:t>DACs </a:t>
            </a:r>
            <a:r>
              <a:rPr lang="en-US" b="0" dirty="0">
                <a:solidFill>
                  <a:srgbClr val="000000"/>
                </a:solidFill>
              </a:rPr>
              <a:t>must meet with School Assessment Coordinators (SACs) to ensure that a training plan is in place for training Test Administrators, Test Examiners, Technology Coordinators, and any other school staff handling secure materials. </a:t>
            </a:r>
            <a:endParaRPr lang="en-US" b="0" dirty="0" smtClean="0">
              <a:solidFill>
                <a:srgbClr val="000000"/>
              </a:solidFill>
            </a:endParaRPr>
          </a:p>
          <a:p>
            <a:r>
              <a:rPr lang="en-US" b="0" dirty="0">
                <a:solidFill>
                  <a:srgbClr val="000000"/>
                </a:solidFill>
              </a:rPr>
              <a:t>Districts are required to </a:t>
            </a:r>
            <a:r>
              <a:rPr lang="en-US" b="0" dirty="0" smtClean="0">
                <a:solidFill>
                  <a:srgbClr val="000000"/>
                </a:solidFill>
              </a:rPr>
              <a:t>collect </a:t>
            </a:r>
            <a:r>
              <a:rPr lang="en-US" b="0" dirty="0">
                <a:solidFill>
                  <a:srgbClr val="000000"/>
                </a:solidFill>
              </a:rPr>
              <a:t>signed documentation that demonstrates an understanding of the policies and procedures set forth by the State of Colorado and the district</a:t>
            </a:r>
            <a:r>
              <a:rPr lang="en-US" b="0" dirty="0"/>
              <a:t>. </a:t>
            </a:r>
          </a:p>
        </p:txBody>
      </p:sp>
      <p:sp>
        <p:nvSpPr>
          <p:cNvPr id="2" name="Title 1"/>
          <p:cNvSpPr>
            <a:spLocks noGrp="1"/>
          </p:cNvSpPr>
          <p:nvPr>
            <p:ph type="title"/>
          </p:nvPr>
        </p:nvSpPr>
        <p:spPr/>
        <p:txBody>
          <a:bodyPr/>
          <a:lstStyle/>
          <a:p>
            <a:r>
              <a:rPr lang="en-US" dirty="0" smtClean="0"/>
              <a:t>Annual Training Requirement</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19</a:t>
            </a:fld>
            <a:endParaRPr lang="en-US" dirty="0" smtClean="0"/>
          </a:p>
        </p:txBody>
      </p:sp>
    </p:spTree>
    <p:extLst>
      <p:ext uri="{BB962C8B-B14F-4D97-AF65-F5344CB8AC3E}">
        <p14:creationId xmlns:p14="http://schemas.microsoft.com/office/powerpoint/2010/main" val="696003531"/>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19743" y="1619055"/>
            <a:ext cx="8860971" cy="4407408"/>
          </a:xfrm>
        </p:spPr>
        <p:txBody>
          <a:bodyPr/>
          <a:lstStyle/>
          <a:p>
            <a:r>
              <a:rPr lang="en-US" dirty="0">
                <a:solidFill>
                  <a:srgbClr val="000000"/>
                </a:solidFill>
              </a:rPr>
              <a:t>2015-16 </a:t>
            </a:r>
            <a:r>
              <a:rPr lang="en-US" dirty="0" smtClean="0">
                <a:solidFill>
                  <a:srgbClr val="000000"/>
                </a:solidFill>
              </a:rPr>
              <a:t>Results</a:t>
            </a:r>
            <a:endParaRPr lang="en-US" dirty="0">
              <a:solidFill>
                <a:srgbClr val="000000"/>
              </a:solidFill>
            </a:endParaRPr>
          </a:p>
          <a:p>
            <a:r>
              <a:rPr lang="en-US" dirty="0" smtClean="0">
                <a:solidFill>
                  <a:srgbClr val="000000"/>
                </a:solidFill>
              </a:rPr>
              <a:t>2016-17 General Information</a:t>
            </a:r>
            <a:endParaRPr lang="en-US" dirty="0" smtClean="0">
              <a:solidFill>
                <a:srgbClr val="FF0000"/>
              </a:solidFill>
            </a:endParaRPr>
          </a:p>
          <a:p>
            <a:r>
              <a:rPr lang="en-US" dirty="0" smtClean="0">
                <a:solidFill>
                  <a:srgbClr val="000000"/>
                </a:solidFill>
              </a:rPr>
              <a:t>WIDA: ACCESS </a:t>
            </a:r>
            <a:r>
              <a:rPr lang="en-US" dirty="0">
                <a:solidFill>
                  <a:srgbClr val="000000"/>
                </a:solidFill>
              </a:rPr>
              <a:t>for English Language Learners</a:t>
            </a:r>
          </a:p>
          <a:p>
            <a:r>
              <a:rPr lang="en-US" dirty="0" smtClean="0">
                <a:solidFill>
                  <a:srgbClr val="000000"/>
                </a:solidFill>
              </a:rPr>
              <a:t>CMAS: </a:t>
            </a:r>
          </a:p>
          <a:p>
            <a:pPr lvl="1"/>
            <a:r>
              <a:rPr lang="en-US" sz="2000" dirty="0">
                <a:solidFill>
                  <a:srgbClr val="000000"/>
                </a:solidFill>
              </a:rPr>
              <a:t>Science and Social </a:t>
            </a:r>
            <a:r>
              <a:rPr lang="en-US" sz="2000" dirty="0" smtClean="0">
                <a:solidFill>
                  <a:srgbClr val="000000"/>
                </a:solidFill>
              </a:rPr>
              <a:t>Studies; PARCC English Language Arts and Mathematics </a:t>
            </a:r>
          </a:p>
          <a:p>
            <a:r>
              <a:rPr lang="en-US" dirty="0" smtClean="0">
                <a:solidFill>
                  <a:srgbClr val="000000"/>
                </a:solidFill>
              </a:rPr>
              <a:t>CoAlt:</a:t>
            </a:r>
          </a:p>
          <a:p>
            <a:pPr lvl="1"/>
            <a:r>
              <a:rPr lang="en-US" sz="2000" dirty="0">
                <a:solidFill>
                  <a:srgbClr val="000000"/>
                </a:solidFill>
              </a:rPr>
              <a:t>Science and Social </a:t>
            </a:r>
            <a:r>
              <a:rPr lang="en-US" sz="2000" dirty="0" smtClean="0">
                <a:solidFill>
                  <a:srgbClr val="000000"/>
                </a:solidFill>
              </a:rPr>
              <a:t>Studies; DLM English </a:t>
            </a:r>
            <a:r>
              <a:rPr lang="en-US" sz="2000" dirty="0">
                <a:solidFill>
                  <a:srgbClr val="000000"/>
                </a:solidFill>
              </a:rPr>
              <a:t>Language Arts and Mathematics </a:t>
            </a:r>
            <a:endParaRPr lang="en-US" sz="2000" dirty="0" smtClean="0">
              <a:solidFill>
                <a:srgbClr val="000000"/>
              </a:solidFill>
            </a:endParaRPr>
          </a:p>
          <a:p>
            <a:r>
              <a:rPr lang="en-US" dirty="0" smtClean="0">
                <a:solidFill>
                  <a:srgbClr val="000000"/>
                </a:solidFill>
              </a:rPr>
              <a:t>PSAT 10 and SAT</a:t>
            </a:r>
          </a:p>
          <a:p>
            <a:r>
              <a:rPr lang="en-US" dirty="0" smtClean="0">
                <a:solidFill>
                  <a:srgbClr val="000000"/>
                </a:solidFill>
              </a:rPr>
              <a:t>Data </a:t>
            </a:r>
          </a:p>
          <a:p>
            <a:r>
              <a:rPr lang="en-US" dirty="0" smtClean="0">
                <a:solidFill>
                  <a:srgbClr val="000000"/>
                </a:solidFill>
              </a:rPr>
              <a:t>NAEP </a:t>
            </a:r>
            <a:r>
              <a:rPr lang="en-US" dirty="0">
                <a:solidFill>
                  <a:srgbClr val="000000"/>
                </a:solidFill>
              </a:rPr>
              <a:t>and International Assessments</a:t>
            </a:r>
          </a:p>
          <a:p>
            <a:r>
              <a:rPr lang="en-US" dirty="0" smtClean="0">
                <a:solidFill>
                  <a:srgbClr val="000000"/>
                </a:solidFill>
              </a:rPr>
              <a:t>Communication</a:t>
            </a:r>
          </a:p>
          <a:p>
            <a:r>
              <a:rPr lang="en-US" dirty="0" smtClean="0">
                <a:solidFill>
                  <a:srgbClr val="000000"/>
                </a:solidFill>
              </a:rPr>
              <a:t>Supplemental Information</a:t>
            </a:r>
          </a:p>
          <a:p>
            <a:endParaRPr lang="en-US" dirty="0"/>
          </a:p>
        </p:txBody>
      </p:sp>
      <p:sp>
        <p:nvSpPr>
          <p:cNvPr id="3" name="Title 2"/>
          <p:cNvSpPr>
            <a:spLocks noGrp="1"/>
          </p:cNvSpPr>
          <p:nvPr>
            <p:ph type="title"/>
          </p:nvPr>
        </p:nvSpPr>
        <p:spPr/>
        <p:txBody>
          <a:bodyPr/>
          <a:lstStyle/>
          <a:p>
            <a:r>
              <a:rPr lang="en-US" dirty="0" smtClean="0"/>
              <a:t>Welcome and Agenda</a:t>
            </a:r>
            <a:endParaRPr lang="en-US" dirty="0"/>
          </a:p>
        </p:txBody>
      </p:sp>
    </p:spTree>
    <p:extLst>
      <p:ext uri="{BB962C8B-B14F-4D97-AF65-F5344CB8AC3E}">
        <p14:creationId xmlns:p14="http://schemas.microsoft.com/office/powerpoint/2010/main" val="323537467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671773"/>
            <a:ext cx="8407893" cy="4407408"/>
          </a:xfrm>
        </p:spPr>
        <p:txBody>
          <a:bodyPr/>
          <a:lstStyle/>
          <a:p>
            <a:r>
              <a:rPr lang="en-US" dirty="0" smtClean="0">
                <a:solidFill>
                  <a:srgbClr val="000000"/>
                </a:solidFill>
              </a:rPr>
              <a:t>Determined by Local Education Provider (LEP)</a:t>
            </a:r>
          </a:p>
          <a:p>
            <a:pPr lvl="1"/>
            <a:r>
              <a:rPr lang="en-US" dirty="0" smtClean="0">
                <a:solidFill>
                  <a:srgbClr val="000000"/>
                </a:solidFill>
              </a:rPr>
              <a:t>Charter schools are their own LEP</a:t>
            </a:r>
          </a:p>
          <a:p>
            <a:r>
              <a:rPr lang="en-US" dirty="0" smtClean="0">
                <a:solidFill>
                  <a:srgbClr val="000000"/>
                </a:solidFill>
              </a:rPr>
              <a:t>Considerations</a:t>
            </a:r>
          </a:p>
          <a:p>
            <a:pPr lvl="1"/>
            <a:r>
              <a:rPr lang="en-US" dirty="0" smtClean="0">
                <a:solidFill>
                  <a:srgbClr val="000000"/>
                </a:solidFill>
              </a:rPr>
              <a:t>Instructional match</a:t>
            </a:r>
          </a:p>
          <a:p>
            <a:pPr lvl="2"/>
            <a:r>
              <a:rPr lang="en-US" dirty="0" smtClean="0">
                <a:solidFill>
                  <a:srgbClr val="000000"/>
                </a:solidFill>
              </a:rPr>
              <a:t>Grade level variation</a:t>
            </a:r>
          </a:p>
          <a:p>
            <a:pPr lvl="1"/>
            <a:r>
              <a:rPr lang="en-US" dirty="0" smtClean="0">
                <a:solidFill>
                  <a:srgbClr val="000000"/>
                </a:solidFill>
              </a:rPr>
              <a:t>Test design</a:t>
            </a:r>
          </a:p>
          <a:p>
            <a:pPr lvl="1"/>
            <a:r>
              <a:rPr lang="en-US" dirty="0" smtClean="0">
                <a:solidFill>
                  <a:srgbClr val="000000"/>
                </a:solidFill>
              </a:rPr>
              <a:t>Technology capacity</a:t>
            </a:r>
          </a:p>
          <a:p>
            <a:pPr lvl="1"/>
            <a:r>
              <a:rPr lang="en-US" dirty="0" smtClean="0">
                <a:solidFill>
                  <a:srgbClr val="000000"/>
                </a:solidFill>
              </a:rPr>
              <a:t>Logistics</a:t>
            </a:r>
          </a:p>
          <a:p>
            <a:pPr lvl="1"/>
            <a:r>
              <a:rPr lang="en-US" dirty="0" smtClean="0">
                <a:solidFill>
                  <a:srgbClr val="000000"/>
                </a:solidFill>
              </a:rPr>
              <a:t>Must have the grade appropriate calculators for math (grades 6-9)</a:t>
            </a:r>
          </a:p>
          <a:p>
            <a:r>
              <a:rPr lang="en-US" dirty="0" smtClean="0">
                <a:solidFill>
                  <a:srgbClr val="000000"/>
                </a:solidFill>
              </a:rPr>
              <a:t>Must commit to meeting the security requirements and accounting for all secure materials</a:t>
            </a:r>
          </a:p>
          <a:p>
            <a:pPr lvl="1"/>
            <a:r>
              <a:rPr lang="en-US" dirty="0" smtClean="0">
                <a:solidFill>
                  <a:srgbClr val="000000"/>
                </a:solidFill>
              </a:rPr>
              <a:t>Includes chain-of-custody documentation and reports for missing materials</a:t>
            </a:r>
          </a:p>
          <a:p>
            <a:pPr lvl="1"/>
            <a:endParaRPr lang="en-US" dirty="0"/>
          </a:p>
        </p:txBody>
      </p:sp>
      <p:sp>
        <p:nvSpPr>
          <p:cNvPr id="3" name="Title 2"/>
          <p:cNvSpPr>
            <a:spLocks noGrp="1"/>
          </p:cNvSpPr>
          <p:nvPr>
            <p:ph type="title"/>
          </p:nvPr>
        </p:nvSpPr>
        <p:spPr/>
        <p:txBody>
          <a:bodyPr/>
          <a:lstStyle/>
          <a:p>
            <a:r>
              <a:rPr lang="en-US" dirty="0" smtClean="0"/>
              <a:t>Paper-based Testing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20</a:t>
            </a:fld>
            <a:endParaRPr lang="en-US" dirty="0" smtClean="0"/>
          </a:p>
        </p:txBody>
      </p:sp>
    </p:spTree>
    <p:extLst>
      <p:ext uri="{BB962C8B-B14F-4D97-AF65-F5344CB8AC3E}">
        <p14:creationId xmlns:p14="http://schemas.microsoft.com/office/powerpoint/2010/main" val="458263869"/>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Online Assessment Platforms</a:t>
            </a:r>
            <a:endParaRPr lang="en-US" dirty="0">
              <a:solidFill>
                <a:srgbClr val="FF0000"/>
              </a:solidFill>
            </a:endParaRPr>
          </a:p>
        </p:txBody>
      </p:sp>
      <p:graphicFrame>
        <p:nvGraphicFramePr>
          <p:cNvPr id="3" name="Content Placeholder 2"/>
          <p:cNvGraphicFramePr>
            <a:graphicFrameLocks noGrp="1"/>
          </p:cNvGraphicFramePr>
          <p:nvPr>
            <p:ph idx="4294967295"/>
            <p:extLst>
              <p:ext uri="{D42A27DB-BD31-4B8C-83A1-F6EECF244321}">
                <p14:modId xmlns:p14="http://schemas.microsoft.com/office/powerpoint/2010/main" val="1287439555"/>
              </p:ext>
            </p:extLst>
          </p:nvPr>
        </p:nvGraphicFramePr>
        <p:xfrm>
          <a:off x="99390" y="1219200"/>
          <a:ext cx="8915398" cy="4876801"/>
        </p:xfrm>
        <a:graphic>
          <a:graphicData uri="http://schemas.openxmlformats.org/drawingml/2006/table">
            <a:tbl>
              <a:tblPr firstRow="1" bandRow="1">
                <a:tableStyleId>{5C22544A-7EE6-4342-B048-85BDC9FD1C3A}</a:tableStyleId>
              </a:tblPr>
              <a:tblGrid>
                <a:gridCol w="1866901"/>
                <a:gridCol w="1562098"/>
                <a:gridCol w="1815353"/>
                <a:gridCol w="3671046"/>
              </a:tblGrid>
              <a:tr h="344410">
                <a:tc>
                  <a:txBody>
                    <a:bodyPr/>
                    <a:lstStyle/>
                    <a:p>
                      <a:r>
                        <a:rPr lang="en-US" sz="1800" dirty="0" smtClean="0"/>
                        <a:t>Assessment</a:t>
                      </a:r>
                      <a:endParaRPr lang="en-US" sz="1800" dirty="0"/>
                    </a:p>
                  </a:txBody>
                  <a:tcPr marL="89196" marR="89196" marT="44598" marB="44598"/>
                </a:tc>
                <a:tc>
                  <a:txBody>
                    <a:bodyPr/>
                    <a:lstStyle/>
                    <a:p>
                      <a:r>
                        <a:rPr lang="en-US" sz="1800" dirty="0" smtClean="0"/>
                        <a:t>Test Engine</a:t>
                      </a:r>
                      <a:endParaRPr lang="en-US" sz="1800" dirty="0"/>
                    </a:p>
                  </a:txBody>
                  <a:tcPr marL="89196" marR="89196" marT="44598" marB="44598"/>
                </a:tc>
                <a:tc>
                  <a:txBody>
                    <a:bodyPr/>
                    <a:lstStyle/>
                    <a:p>
                      <a:r>
                        <a:rPr lang="en-US" sz="1800" dirty="0" smtClean="0"/>
                        <a:t>SIS</a:t>
                      </a:r>
                      <a:endParaRPr lang="en-US" sz="1800" dirty="0"/>
                    </a:p>
                  </a:txBody>
                  <a:tcPr marL="89196" marR="89196" marT="44598" marB="44598"/>
                </a:tc>
                <a:tc>
                  <a:txBody>
                    <a:bodyPr/>
                    <a:lstStyle/>
                    <a:p>
                      <a:r>
                        <a:rPr lang="en-US" sz="1800" dirty="0" smtClean="0"/>
                        <a:t>Notes</a:t>
                      </a:r>
                      <a:endParaRPr lang="en-US" sz="1800" dirty="0"/>
                    </a:p>
                  </a:txBody>
                  <a:tcPr marL="89196" marR="89196" marT="44598" marB="44598"/>
                </a:tc>
              </a:tr>
              <a:tr h="1363883">
                <a:tc>
                  <a:txBody>
                    <a:bodyPr/>
                    <a:lstStyle/>
                    <a:p>
                      <a:pPr marL="0" marR="0" algn="l">
                        <a:spcBef>
                          <a:spcPts val="0"/>
                        </a:spcBef>
                        <a:spcAft>
                          <a:spcPts val="0"/>
                        </a:spcAft>
                      </a:pPr>
                      <a:r>
                        <a:rPr lang="en-US" sz="1800" dirty="0" smtClean="0">
                          <a:solidFill>
                            <a:srgbClr val="000000"/>
                          </a:solidFill>
                          <a:effectLst/>
                          <a:latin typeface="+mn-lt"/>
                        </a:rPr>
                        <a:t>ACCESS for ELLs®</a:t>
                      </a:r>
                    </a:p>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rPr>
                        <a:t>Reading,</a:t>
                      </a:r>
                      <a:r>
                        <a:rPr lang="en-US" sz="1800" baseline="0" dirty="0" smtClean="0">
                          <a:solidFill>
                            <a:srgbClr val="000000"/>
                          </a:solidFill>
                          <a:effectLst/>
                          <a:latin typeface="+mn-lt"/>
                        </a:rPr>
                        <a:t> </a:t>
                      </a:r>
                      <a:r>
                        <a:rPr lang="en-US" sz="1800" dirty="0" smtClean="0">
                          <a:solidFill>
                            <a:srgbClr val="000000"/>
                          </a:solidFill>
                          <a:effectLst/>
                          <a:latin typeface="+mn-lt"/>
                        </a:rPr>
                        <a:t>Writing, Speaking and Listening</a:t>
                      </a:r>
                      <a:endParaRPr lang="en-US" sz="1800" dirty="0" smtClean="0">
                        <a:solidFill>
                          <a:srgbClr val="000000"/>
                        </a:solidFill>
                        <a:effectLst/>
                        <a:latin typeface="+mn-lt"/>
                        <a:ea typeface="Calibri"/>
                      </a:endParaRPr>
                    </a:p>
                  </a:txBody>
                  <a:tcPr marL="89196" marR="89196" marT="44598" marB="44598">
                    <a:solidFill>
                      <a:schemeClr val="accent1">
                        <a:lumMod val="40000"/>
                        <a:lumOff val="60000"/>
                      </a:schemeClr>
                    </a:solidFill>
                  </a:tcPr>
                </a:tc>
                <a:tc>
                  <a:txBody>
                    <a:bodyPr/>
                    <a:lstStyle/>
                    <a:p>
                      <a:endParaRPr lang="en-US" sz="1800" dirty="0">
                        <a:solidFill>
                          <a:srgbClr val="000000"/>
                        </a:solidFill>
                      </a:endParaRPr>
                    </a:p>
                  </a:txBody>
                  <a:tcPr marL="89196" marR="89196" marT="44598" marB="44598">
                    <a:solidFill>
                      <a:schemeClr val="accent1">
                        <a:lumMod val="40000"/>
                        <a:lumOff val="60000"/>
                      </a:schemeClr>
                    </a:solidFill>
                  </a:tcPr>
                </a:tc>
                <a:tc>
                  <a:txBody>
                    <a:bodyPr/>
                    <a:lstStyle/>
                    <a:p>
                      <a:r>
                        <a:rPr lang="en-US" sz="1800" b="0" dirty="0" smtClean="0">
                          <a:solidFill>
                            <a:srgbClr val="000000"/>
                          </a:solidFill>
                        </a:rPr>
                        <a:t>WIDA Assessment Management System </a:t>
                      </a:r>
                      <a:r>
                        <a:rPr lang="en-US" sz="1800" dirty="0" smtClean="0">
                          <a:solidFill>
                            <a:srgbClr val="000000"/>
                          </a:solidFill>
                        </a:rPr>
                        <a:t>(WIDA AMS)</a:t>
                      </a:r>
                      <a:endParaRPr lang="en-US" sz="1800" dirty="0">
                        <a:solidFill>
                          <a:srgbClr val="000000"/>
                        </a:solidFill>
                      </a:endParaRPr>
                    </a:p>
                  </a:txBody>
                  <a:tcPr marL="89196" marR="89196" marT="44598" marB="44598">
                    <a:solidFill>
                      <a:schemeClr val="accent1">
                        <a:lumMod val="40000"/>
                        <a:lumOff val="60000"/>
                      </a:schemeClr>
                    </a:solidFill>
                  </a:tcPr>
                </a:tc>
                <a:tc>
                  <a:txBody>
                    <a:bodyPr/>
                    <a:lstStyle/>
                    <a:p>
                      <a:pPr marL="285750" indent="-285750">
                        <a:buFont typeface="Arial" panose="020B0604020202020204" pitchFamily="34" charset="0"/>
                        <a:buChar char="•"/>
                      </a:pPr>
                      <a:r>
                        <a:rPr lang="en-US" sz="1800" dirty="0" smtClean="0">
                          <a:solidFill>
                            <a:srgbClr val="000000"/>
                          </a:solidFill>
                        </a:rPr>
                        <a:t>Caching server. </a:t>
                      </a:r>
                    </a:p>
                    <a:p>
                      <a:pPr marL="285750" indent="-285750">
                        <a:buFont typeface="Arial" panose="020B0604020202020204" pitchFamily="34" charset="0"/>
                        <a:buChar char="•"/>
                      </a:pPr>
                      <a:r>
                        <a:rPr lang="en-US" sz="1800" dirty="0" smtClean="0">
                          <a:solidFill>
                            <a:srgbClr val="000000"/>
                          </a:solidFill>
                        </a:rPr>
                        <a:t>Clients for Windows, Linux, Mac OSX,</a:t>
                      </a:r>
                      <a:r>
                        <a:rPr lang="en-US" sz="1800" baseline="0" dirty="0" smtClean="0">
                          <a:solidFill>
                            <a:srgbClr val="000000"/>
                          </a:solidFill>
                        </a:rPr>
                        <a:t> Chromebooks, iPads, and Android.</a:t>
                      </a:r>
                    </a:p>
                  </a:txBody>
                  <a:tcPr marL="89196" marR="89196" marT="44598" marB="44598">
                    <a:solidFill>
                      <a:schemeClr val="accent1">
                        <a:lumMod val="40000"/>
                        <a:lumOff val="60000"/>
                      </a:schemeClr>
                    </a:solidFill>
                  </a:tcPr>
                </a:tc>
              </a:tr>
              <a:tr h="8642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CMAS and CoAlt: Science and Social Studies</a:t>
                      </a:r>
                    </a:p>
                  </a:txBody>
                  <a:tcPr marL="89196" marR="89196" marT="44598" marB="44598">
                    <a:solidFill>
                      <a:schemeClr val="accent1">
                        <a:lumMod val="20000"/>
                        <a:lumOff val="80000"/>
                      </a:schemeClr>
                    </a:solidFill>
                  </a:tcPr>
                </a:tc>
                <a:tc>
                  <a:txBody>
                    <a:bodyPr/>
                    <a:lstStyle/>
                    <a:p>
                      <a:endParaRPr lang="en-US" sz="1800" dirty="0">
                        <a:solidFill>
                          <a:srgbClr val="000000"/>
                        </a:solidFill>
                      </a:endParaRPr>
                    </a:p>
                  </a:txBody>
                  <a:tcPr marL="89196" marR="89196" marT="44598" marB="44598">
                    <a:solidFill>
                      <a:schemeClr val="accent1">
                        <a:lumMod val="20000"/>
                        <a:lumOff val="80000"/>
                      </a:schemeClr>
                    </a:solidFill>
                  </a:tcPr>
                </a:tc>
                <a:tc>
                  <a:txBody>
                    <a:bodyPr/>
                    <a:lstStyle/>
                    <a:p>
                      <a:endParaRPr lang="en-US" sz="1800" dirty="0">
                        <a:solidFill>
                          <a:srgbClr val="000000"/>
                        </a:solidFill>
                      </a:endParaRPr>
                    </a:p>
                  </a:txBody>
                  <a:tcPr marL="89196" marR="89196" marT="44598" marB="44598">
                    <a:solidFill>
                      <a:schemeClr val="accent1">
                        <a:lumMod val="20000"/>
                        <a:lumOff val="80000"/>
                      </a:schemeClr>
                    </a:solidFill>
                  </a:tcPr>
                </a:tc>
                <a:tc rowSpan="2">
                  <a:txBody>
                    <a:bodyPr/>
                    <a:lstStyle/>
                    <a:p>
                      <a:pPr marL="285750" marR="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1800" dirty="0" smtClean="0">
                          <a:solidFill>
                            <a:srgbClr val="000000"/>
                          </a:solidFill>
                        </a:rPr>
                        <a:t>Caching server available.</a:t>
                      </a:r>
                    </a:p>
                    <a:p>
                      <a:pPr marL="285750" indent="-285750">
                        <a:buFont typeface="Arial" panose="020B0604020202020204" pitchFamily="34" charset="0"/>
                        <a:buChar char="•"/>
                      </a:pPr>
                      <a:r>
                        <a:rPr lang="en-US" sz="1800" dirty="0" smtClean="0">
                          <a:solidFill>
                            <a:srgbClr val="000000"/>
                          </a:solidFill>
                        </a:rPr>
                        <a:t>Installable apps for desktop </a:t>
                      </a:r>
                      <a:endParaRPr lang="en-US" sz="1800" baseline="0" dirty="0" smtClean="0">
                        <a:solidFill>
                          <a:srgbClr val="000000"/>
                        </a:solidFill>
                      </a:endParaRPr>
                    </a:p>
                    <a:p>
                      <a:pPr marL="285750" indent="-285750">
                        <a:buFont typeface="Arial" panose="020B0604020202020204" pitchFamily="34" charset="0"/>
                        <a:buChar char="•"/>
                      </a:pPr>
                      <a:r>
                        <a:rPr lang="en-US" sz="1800" baseline="0" dirty="0" smtClean="0">
                          <a:solidFill>
                            <a:srgbClr val="000000"/>
                          </a:solidFill>
                        </a:rPr>
                        <a:t>Apps for Chromebooks , Androids, and iPads.</a:t>
                      </a:r>
                      <a:endParaRPr lang="en-US" sz="1800" dirty="0">
                        <a:solidFill>
                          <a:srgbClr val="000000"/>
                        </a:solidFill>
                      </a:endParaRPr>
                    </a:p>
                  </a:txBody>
                  <a:tcPr marL="89196" marR="89196" marT="44598" marB="44598">
                    <a:solidFill>
                      <a:schemeClr val="accent1">
                        <a:lumMod val="20000"/>
                        <a:lumOff val="80000"/>
                      </a:schemeClr>
                    </a:solidFill>
                  </a:tcPr>
                </a:tc>
              </a:tr>
              <a:tr h="864213">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CMAS-ELA</a:t>
                      </a:r>
                      <a:r>
                        <a:rPr lang="en-US" sz="1800" baseline="0" dirty="0" smtClean="0">
                          <a:solidFill>
                            <a:srgbClr val="000000"/>
                          </a:solidFill>
                        </a:rPr>
                        <a:t> </a:t>
                      </a:r>
                      <a:r>
                        <a:rPr lang="en-US" sz="1800" dirty="0" smtClean="0">
                          <a:solidFill>
                            <a:srgbClr val="000000"/>
                          </a:solidFill>
                        </a:rPr>
                        <a:t>and Mathematics (PARCC )</a:t>
                      </a:r>
                    </a:p>
                  </a:txBody>
                  <a:tcPr marL="89196" marR="89196" marT="44598" marB="44598">
                    <a:solidFill>
                      <a:schemeClr val="accent1">
                        <a:lumMod val="20000"/>
                        <a:lumOff val="80000"/>
                      </a:schemeClr>
                    </a:solidFill>
                  </a:tcPr>
                </a:tc>
                <a:tc>
                  <a:txBody>
                    <a:bodyPr/>
                    <a:lstStyle/>
                    <a:p>
                      <a:endParaRPr lang="en-US" sz="1800" dirty="0">
                        <a:solidFill>
                          <a:srgbClr val="000000"/>
                        </a:solidFill>
                      </a:endParaRPr>
                    </a:p>
                  </a:txBody>
                  <a:tcPr marL="89196" marR="89196" marT="44598" marB="44598">
                    <a:solidFill>
                      <a:schemeClr val="accent1">
                        <a:lumMod val="20000"/>
                        <a:lumOff val="80000"/>
                      </a:schemeClr>
                    </a:solidFill>
                  </a:tcPr>
                </a:tc>
                <a:tc>
                  <a:txBody>
                    <a:bodyPr/>
                    <a:lstStyle/>
                    <a:p>
                      <a:endParaRPr lang="en-US" sz="1800" dirty="0">
                        <a:solidFill>
                          <a:srgbClr val="000000"/>
                        </a:solidFill>
                      </a:endParaRPr>
                    </a:p>
                  </a:txBody>
                  <a:tcPr marL="89196" marR="89196" marT="44598" marB="44598">
                    <a:solidFill>
                      <a:schemeClr val="accent1">
                        <a:lumMod val="20000"/>
                        <a:lumOff val="80000"/>
                      </a:schemeClr>
                    </a:solidFill>
                  </a:tcPr>
                </a:tc>
                <a:tc vMerge="1">
                  <a:txBody>
                    <a:bodyPr/>
                    <a:lstStyle/>
                    <a:p>
                      <a:endParaRPr lang="en-US" sz="1800" dirty="0"/>
                    </a:p>
                  </a:txBody>
                  <a:tcPr marL="89196" marR="89196" marT="44598" marB="44598"/>
                </a:tc>
              </a:tr>
              <a:tr h="1228177">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Dynamic Learning Maps (DLM) CoAlt</a:t>
                      </a:r>
                    </a:p>
                  </a:txBody>
                  <a:tcPr marL="89196" marR="89196" marT="44598" marB="44598">
                    <a:solidFill>
                      <a:schemeClr val="accent1">
                        <a:lumMod val="40000"/>
                        <a:lumOff val="60000"/>
                      </a:schemeClr>
                    </a:solidFill>
                  </a:tcPr>
                </a:tc>
                <a:tc>
                  <a:txBody>
                    <a:bodyPr/>
                    <a:lstStyle/>
                    <a:p>
                      <a:endParaRPr lang="en-US" sz="1800" dirty="0">
                        <a:solidFill>
                          <a:srgbClr val="000000"/>
                        </a:solidFill>
                      </a:endParaRPr>
                    </a:p>
                  </a:txBody>
                  <a:tcPr marL="89196" marR="89196" marT="44598" marB="44598">
                    <a:solidFill>
                      <a:schemeClr val="accent1">
                        <a:lumMod val="40000"/>
                        <a:lumOff val="60000"/>
                      </a:schemeClr>
                    </a:solidFill>
                  </a:tcPr>
                </a:tc>
                <a:tc>
                  <a:txBody>
                    <a:bodyPr/>
                    <a:lstStyle/>
                    <a:p>
                      <a:r>
                        <a:rPr lang="en-US" sz="1800" b="0" i="0" kern="1200" dirty="0" smtClean="0">
                          <a:solidFill>
                            <a:srgbClr val="000000"/>
                          </a:solidFill>
                          <a:effectLst/>
                          <a:latin typeface="+mn-lt"/>
                          <a:ea typeface="+mn-ea"/>
                          <a:cs typeface="+mn-cs"/>
                        </a:rPr>
                        <a:t>Educator Portal</a:t>
                      </a:r>
                      <a:endParaRPr lang="en-US" sz="1800" b="0" dirty="0">
                        <a:solidFill>
                          <a:srgbClr val="000000"/>
                        </a:solidFill>
                      </a:endParaRPr>
                    </a:p>
                  </a:txBody>
                  <a:tcPr marL="89196" marR="89196" marT="44598" marB="44598">
                    <a:solidFill>
                      <a:schemeClr val="accent1">
                        <a:lumMod val="40000"/>
                        <a:lumOff val="60000"/>
                      </a:schemeClr>
                    </a:solidFill>
                  </a:tcPr>
                </a:tc>
                <a:tc>
                  <a:txBody>
                    <a:bodyPr/>
                    <a:lstStyle/>
                    <a:p>
                      <a:pPr marL="285750" indent="-285750">
                        <a:buFont typeface="Arial" panose="020B0604020202020204" pitchFamily="34" charset="0"/>
                        <a:buChar char="•"/>
                      </a:pPr>
                      <a:r>
                        <a:rPr lang="en-US" sz="1800" dirty="0" smtClean="0">
                          <a:solidFill>
                            <a:srgbClr val="000000"/>
                          </a:solidFill>
                        </a:rPr>
                        <a:t>KITE</a:t>
                      </a:r>
                      <a:r>
                        <a:rPr lang="en-US" sz="1800" baseline="0" dirty="0" smtClean="0">
                          <a:solidFill>
                            <a:srgbClr val="000000"/>
                          </a:solidFill>
                        </a:rPr>
                        <a:t> c</a:t>
                      </a:r>
                      <a:r>
                        <a:rPr lang="en-US" sz="1800" dirty="0" smtClean="0">
                          <a:solidFill>
                            <a:srgbClr val="000000"/>
                          </a:solidFill>
                        </a:rPr>
                        <a:t>lient install for each device</a:t>
                      </a:r>
                      <a:r>
                        <a:rPr lang="en-US" sz="1800" baseline="0" dirty="0" smtClean="0">
                          <a:solidFill>
                            <a:srgbClr val="000000"/>
                          </a:solidFill>
                        </a:rPr>
                        <a:t>.</a:t>
                      </a:r>
                      <a:endParaRPr lang="en-US" sz="1800" dirty="0" smtClean="0">
                        <a:solidFill>
                          <a:srgbClr val="000000"/>
                        </a:solidFill>
                      </a:endParaRPr>
                    </a:p>
                  </a:txBody>
                  <a:tcPr marL="89196" marR="89196" marT="44598" marB="44598">
                    <a:solidFill>
                      <a:schemeClr val="accent1">
                        <a:lumMod val="40000"/>
                        <a:lumOff val="60000"/>
                      </a:schemeClr>
                    </a:solidFill>
                  </a:tcPr>
                </a:tc>
              </a:tr>
            </a:tbl>
          </a:graphicData>
        </a:graphic>
      </p:graphicFrame>
      <p:pic>
        <p:nvPicPr>
          <p:cNvPr id="7" name="Picture 2" descr="http://www.pearsonassessments.com/content/dam/ped/ani/pa/us/LSA/TestNavlogo_V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65324" y="3285353"/>
            <a:ext cx="1335861" cy="487197"/>
          </a:xfrm>
          <a:prstGeom prst="rect">
            <a:avLst/>
          </a:prstGeom>
          <a:noFill/>
          <a:extLst>
            <a:ext uri="{909E8E84-426E-40DD-AFC4-6F175D3DCCD1}">
              <a14:hiddenFill xmlns:a14="http://schemas.microsoft.com/office/drawing/2010/main">
                <a:solidFill>
                  <a:srgbClr val="FFFFFF"/>
                </a:solidFill>
              </a14:hiddenFill>
            </a:ext>
          </a:extLst>
        </p:spPr>
      </p:pic>
      <p:pic>
        <p:nvPicPr>
          <p:cNvPr id="1030" name="Picture 6" descr="https://educator.cete.us/AART/images/kite-aart-logo_80tall.png"/>
          <p:cNvPicPr>
            <a:picLocks noChangeAspect="1" noChangeArrowheads="1"/>
          </p:cNvPicPr>
          <p:nvPr/>
        </p:nvPicPr>
        <p:blipFill>
          <a:blip r:embed="rId4" cstate="email">
            <a:extLst>
              <a:ext uri="{28A0092B-C50C-407E-A947-70E740481C1C}">
                <a14:useLocalDpi xmlns:a14="http://schemas.microsoft.com/office/drawing/2010/main" val="0"/>
              </a:ext>
            </a:extLst>
          </a:blip>
          <a:srcRect/>
          <a:stretch>
            <a:fillRect/>
          </a:stretch>
        </p:blipFill>
        <p:spPr bwMode="auto">
          <a:xfrm>
            <a:off x="2173425" y="5152231"/>
            <a:ext cx="1127760" cy="363794"/>
          </a:xfrm>
          <a:prstGeom prst="rect">
            <a:avLst/>
          </a:prstGeom>
          <a:noFill/>
          <a:extLst>
            <a:ext uri="{909E8E84-426E-40DD-AFC4-6F175D3DCCD1}">
              <a14:hiddenFill xmlns:a14="http://schemas.microsoft.com/office/drawing/2010/main">
                <a:solidFill>
                  <a:srgbClr val="FFFFFF"/>
                </a:solidFill>
              </a14:hiddenFill>
            </a:ext>
          </a:extLst>
        </p:spPr>
      </p:pic>
      <p:pic>
        <p:nvPicPr>
          <p:cNvPr id="1029" name="Picture 5" descr="https://support.assessment.pearson.com/download/attachments/6029315/pearsonaccess-next-text-small-orange.png?version=1&amp;modificationDate=1414172621000&amp;api=v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512605" y="3386076"/>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11" name="Picture 5" descr="https://support.assessment.pearson.com/download/attachments/6029315/pearsonaccess-next-text-small-orange.png?version=1&amp;modificationDate=1414172621000&amp;api=v2"/>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3499736" y="4188753"/>
            <a:ext cx="1666875" cy="285750"/>
          </a:xfrm>
          <a:prstGeom prst="rect">
            <a:avLst/>
          </a:prstGeom>
          <a:noFill/>
          <a:extLst>
            <a:ext uri="{909E8E84-426E-40DD-AFC4-6F175D3DCCD1}">
              <a14:hiddenFill xmlns:a14="http://schemas.microsoft.com/office/drawing/2010/main">
                <a:solidFill>
                  <a:srgbClr val="FFFFFF"/>
                </a:solidFill>
              </a14:hiddenFill>
            </a:ext>
          </a:extLst>
        </p:spPr>
      </p:pic>
      <p:pic>
        <p:nvPicPr>
          <p:cNvPr id="5" name="Picture 2"/>
          <p:cNvPicPr>
            <a:picLocks noChangeAspect="1" noChangeArrowheads="1"/>
          </p:cNvPicPr>
          <p:nvPr/>
        </p:nvPicPr>
        <p:blipFill>
          <a:blip r:embed="rId6" cstate="email">
            <a:extLst>
              <a:ext uri="{28A0092B-C50C-407E-A947-70E740481C1C}">
                <a14:useLocalDpi xmlns:a14="http://schemas.microsoft.com/office/drawing/2010/main" val="0"/>
              </a:ext>
            </a:extLst>
          </a:blip>
          <a:srcRect/>
          <a:stretch>
            <a:fillRect/>
          </a:stretch>
        </p:blipFill>
        <p:spPr bwMode="auto">
          <a:xfrm>
            <a:off x="1972346" y="1893289"/>
            <a:ext cx="1328839" cy="534505"/>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0" name="Picture 2" descr="http://www.pearsonassessments.com/content/dam/ped/ani/pa/us/LSA/TestNavlogo_V2.jpg"/>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1965323" y="4088030"/>
            <a:ext cx="1335861" cy="48719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846870837"/>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0999" y="4495800"/>
            <a:ext cx="8341851" cy="1645920"/>
          </a:xfrm>
        </p:spPr>
        <p:txBody>
          <a:bodyPr/>
          <a:lstStyle/>
          <a:p>
            <a:r>
              <a:rPr lang="en-US" b="0" dirty="0" smtClean="0">
                <a:solidFill>
                  <a:schemeClr val="bg1"/>
                </a:solidFill>
              </a:rPr>
              <a:t>Heather Villalobos Pavia</a:t>
            </a:r>
            <a:endParaRPr lang="en-US" b="0" dirty="0">
              <a:solidFill>
                <a:schemeClr val="bg1"/>
              </a:solidFill>
            </a:endParaRPr>
          </a:p>
        </p:txBody>
      </p:sp>
      <p:sp>
        <p:nvSpPr>
          <p:cNvPr id="3" name="Title 2"/>
          <p:cNvSpPr>
            <a:spLocks noGrp="1"/>
          </p:cNvSpPr>
          <p:nvPr>
            <p:ph type="title"/>
          </p:nvPr>
        </p:nvSpPr>
        <p:spPr/>
        <p:txBody>
          <a:bodyPr/>
          <a:lstStyle/>
          <a:p>
            <a:r>
              <a:rPr lang="en-US" dirty="0" smtClean="0"/>
              <a:t>WIDA ACCESS for ELLs</a:t>
            </a:r>
            <a:r>
              <a:rPr lang="en-US" sz="1800" baseline="30000" dirty="0" smtClean="0"/>
              <a:t>®</a:t>
            </a:r>
            <a:br>
              <a:rPr lang="en-US" sz="1800" baseline="30000" dirty="0" smtClean="0"/>
            </a:br>
            <a:r>
              <a:rPr lang="en-US" sz="4000" baseline="30000" dirty="0" smtClean="0">
                <a:solidFill>
                  <a:schemeClr val="bg1"/>
                </a:solidFill>
              </a:rPr>
              <a:t>WIDA Screener</a:t>
            </a:r>
            <a:r>
              <a:rPr lang="en-US" sz="4400" dirty="0"/>
              <a:t/>
            </a:r>
            <a:br>
              <a:rPr lang="en-US" sz="4400" dirty="0"/>
            </a:br>
            <a:endParaRPr lang="en-US" dirty="0"/>
          </a:p>
        </p:txBody>
      </p:sp>
    </p:spTree>
    <p:extLst>
      <p:ext uri="{BB962C8B-B14F-4D97-AF65-F5344CB8AC3E}">
        <p14:creationId xmlns:p14="http://schemas.microsoft.com/office/powerpoint/2010/main" val="253378906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95943" y="1719071"/>
            <a:ext cx="8592949" cy="4407408"/>
          </a:xfrm>
        </p:spPr>
        <p:txBody>
          <a:bodyPr/>
          <a:lstStyle/>
          <a:p>
            <a:r>
              <a:rPr lang="en-US" b="0" dirty="0">
                <a:solidFill>
                  <a:srgbClr val="000000"/>
                </a:solidFill>
              </a:rPr>
              <a:t>These English language proficiency assessments for grades 1-12 are available via online or paper. </a:t>
            </a:r>
          </a:p>
          <a:p>
            <a:r>
              <a:rPr lang="en-US" b="0" dirty="0">
                <a:solidFill>
                  <a:srgbClr val="000000"/>
                </a:solidFill>
              </a:rPr>
              <a:t>Kindergarten and alternate ACCESS remain </a:t>
            </a:r>
            <a:r>
              <a:rPr lang="en-US" b="0" dirty="0" smtClean="0">
                <a:solidFill>
                  <a:srgbClr val="000000"/>
                </a:solidFill>
              </a:rPr>
              <a:t>as a </a:t>
            </a:r>
            <a:r>
              <a:rPr lang="en-US" b="0" dirty="0">
                <a:solidFill>
                  <a:srgbClr val="000000"/>
                </a:solidFill>
              </a:rPr>
              <a:t>paper-based kit. </a:t>
            </a:r>
          </a:p>
          <a:p>
            <a:endParaRPr lang="en-US" sz="1000" b="0" dirty="0">
              <a:solidFill>
                <a:srgbClr val="FF0000"/>
              </a:solidFill>
            </a:endParaRPr>
          </a:p>
          <a:p>
            <a:r>
              <a:rPr lang="en-US" b="0" dirty="0">
                <a:solidFill>
                  <a:srgbClr val="000000"/>
                </a:solidFill>
              </a:rPr>
              <a:t>All Test Administrators will need to participate in WIDA’s checklists or quizzes and have an opportunity to ask questions to their school or district assessment leaders.</a:t>
            </a:r>
          </a:p>
          <a:p>
            <a:pPr lvl="1"/>
            <a:endParaRPr lang="en-US" sz="1000" dirty="0">
              <a:solidFill>
                <a:srgbClr val="000000"/>
              </a:solidFill>
            </a:endParaRPr>
          </a:p>
          <a:p>
            <a:endParaRPr lang="en-US" dirty="0">
              <a:solidFill>
                <a:srgbClr val="000000"/>
              </a:solidFill>
            </a:endParaRPr>
          </a:p>
          <a:p>
            <a:endParaRPr lang="en-US" dirty="0"/>
          </a:p>
          <a:p>
            <a:endParaRPr lang="en-US" dirty="0"/>
          </a:p>
        </p:txBody>
      </p:sp>
      <p:sp>
        <p:nvSpPr>
          <p:cNvPr id="4" name="Title 3"/>
          <p:cNvSpPr>
            <a:spLocks noGrp="1"/>
          </p:cNvSpPr>
          <p:nvPr>
            <p:ph type="title"/>
          </p:nvPr>
        </p:nvSpPr>
        <p:spPr/>
        <p:txBody>
          <a:bodyPr/>
          <a:lstStyle/>
          <a:p>
            <a:r>
              <a:rPr lang="en-US" dirty="0"/>
              <a:t>ACCESS for ELLs</a:t>
            </a:r>
            <a:r>
              <a:rPr lang="en-US" baseline="30000" dirty="0"/>
              <a:t>®</a:t>
            </a:r>
            <a:r>
              <a:rPr lang="en-US" dirty="0" smtClean="0"/>
              <a:t/>
            </a:r>
            <a:br>
              <a:rPr lang="en-US" dirty="0" smtClean="0"/>
            </a:br>
            <a:endParaRPr lang="en-US" dirty="0"/>
          </a:p>
        </p:txBody>
      </p:sp>
    </p:spTree>
    <p:extLst>
      <p:ext uri="{BB962C8B-B14F-4D97-AF65-F5344CB8AC3E}">
        <p14:creationId xmlns:p14="http://schemas.microsoft.com/office/powerpoint/2010/main" val="4241123701"/>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Content Placeholder 10"/>
          <p:cNvSpPr>
            <a:spLocks noGrp="1"/>
          </p:cNvSpPr>
          <p:nvPr>
            <p:ph idx="1"/>
          </p:nvPr>
        </p:nvSpPr>
        <p:spPr/>
        <p:txBody>
          <a:bodyPr/>
          <a:lstStyle/>
          <a:p>
            <a:r>
              <a:rPr lang="en-US" dirty="0">
                <a:solidFill>
                  <a:srgbClr val="000000"/>
                </a:solidFill>
              </a:rPr>
              <a:t>ACCESS Testing Window</a:t>
            </a:r>
          </a:p>
          <a:p>
            <a:pPr lvl="1"/>
            <a:r>
              <a:rPr lang="en-US" dirty="0">
                <a:solidFill>
                  <a:srgbClr val="000000"/>
                </a:solidFill>
              </a:rPr>
              <a:t>Monday, January </a:t>
            </a:r>
            <a:r>
              <a:rPr lang="en-US" dirty="0" smtClean="0">
                <a:solidFill>
                  <a:srgbClr val="000000"/>
                </a:solidFill>
              </a:rPr>
              <a:t>9 - </a:t>
            </a:r>
            <a:r>
              <a:rPr lang="en-US" dirty="0">
                <a:solidFill>
                  <a:srgbClr val="000000"/>
                </a:solidFill>
              </a:rPr>
              <a:t>Friday, February </a:t>
            </a:r>
            <a:r>
              <a:rPr lang="en-US" dirty="0" smtClean="0">
                <a:solidFill>
                  <a:srgbClr val="000000"/>
                </a:solidFill>
              </a:rPr>
              <a:t>10, 2017</a:t>
            </a:r>
          </a:p>
          <a:p>
            <a:pPr lvl="1"/>
            <a:endParaRPr lang="en-US" sz="1000" dirty="0">
              <a:solidFill>
                <a:srgbClr val="000000"/>
              </a:solidFill>
            </a:endParaRPr>
          </a:p>
          <a:p>
            <a:r>
              <a:rPr lang="en-US" dirty="0" smtClean="0">
                <a:solidFill>
                  <a:srgbClr val="000000"/>
                </a:solidFill>
              </a:rPr>
              <a:t>Test Order Window</a:t>
            </a:r>
          </a:p>
          <a:p>
            <a:pPr lvl="1"/>
            <a:r>
              <a:rPr lang="en-US" dirty="0" smtClean="0">
                <a:solidFill>
                  <a:srgbClr val="000000"/>
                </a:solidFill>
              </a:rPr>
              <a:t>October 3 – November 11, 2016</a:t>
            </a:r>
          </a:p>
          <a:p>
            <a:pPr lvl="1"/>
            <a:r>
              <a:rPr lang="en-US" dirty="0" smtClean="0">
                <a:solidFill>
                  <a:srgbClr val="000000"/>
                </a:solidFill>
              </a:rPr>
              <a:t>If you do not need tests, still login to Data Recognition Corporation (DRC) and indicate zero</a:t>
            </a:r>
          </a:p>
          <a:p>
            <a:pPr lvl="1"/>
            <a:endParaRPr lang="en-US" sz="1000" dirty="0" smtClean="0">
              <a:solidFill>
                <a:srgbClr val="000000"/>
              </a:solidFill>
            </a:endParaRPr>
          </a:p>
          <a:p>
            <a:r>
              <a:rPr lang="en-US" dirty="0" smtClean="0">
                <a:solidFill>
                  <a:srgbClr val="000000"/>
                </a:solidFill>
              </a:rPr>
              <a:t>WIDA AMS Test Setup Available</a:t>
            </a:r>
          </a:p>
          <a:p>
            <a:pPr lvl="1"/>
            <a:r>
              <a:rPr lang="en-US" dirty="0" smtClean="0">
                <a:solidFill>
                  <a:srgbClr val="000000"/>
                </a:solidFill>
              </a:rPr>
              <a:t>November 29, 2016 – February 10, 2017</a:t>
            </a:r>
          </a:p>
          <a:p>
            <a:pPr lvl="1"/>
            <a:endParaRPr lang="en-US" sz="1000" dirty="0" smtClean="0">
              <a:solidFill>
                <a:srgbClr val="000000"/>
              </a:solidFill>
            </a:endParaRPr>
          </a:p>
          <a:p>
            <a:r>
              <a:rPr lang="en-US" dirty="0" smtClean="0">
                <a:solidFill>
                  <a:srgbClr val="000000"/>
                </a:solidFill>
              </a:rPr>
              <a:t>Districts Receive Test Materials (on or before)</a:t>
            </a:r>
          </a:p>
          <a:p>
            <a:pPr lvl="1"/>
            <a:r>
              <a:rPr lang="en-US" dirty="0" smtClean="0">
                <a:solidFill>
                  <a:srgbClr val="000000"/>
                </a:solidFill>
              </a:rPr>
              <a:t>December 15, 2016</a:t>
            </a:r>
          </a:p>
        </p:txBody>
      </p:sp>
      <p:sp>
        <p:nvSpPr>
          <p:cNvPr id="10" name="Title 9"/>
          <p:cNvSpPr>
            <a:spLocks noGrp="1"/>
          </p:cNvSpPr>
          <p:nvPr>
            <p:ph type="title"/>
          </p:nvPr>
        </p:nvSpPr>
        <p:spPr/>
        <p:txBody>
          <a:bodyPr/>
          <a:lstStyle/>
          <a:p>
            <a:r>
              <a:rPr lang="en-US" dirty="0" smtClean="0">
                <a:latin typeface="Museo Slab 500"/>
                <a:cs typeface="Museo Slab 500"/>
              </a:rPr>
              <a:t>ACCESS for ELLs</a:t>
            </a:r>
            <a:r>
              <a:rPr lang="en-US" baseline="30000" dirty="0" smtClean="0">
                <a:latin typeface="Museo Slab 500"/>
                <a:cs typeface="Museo Slab 500"/>
              </a:rPr>
              <a:t>®</a:t>
            </a:r>
            <a:r>
              <a:rPr lang="en-US" dirty="0" smtClean="0">
                <a:latin typeface="Museo Slab 500"/>
                <a:cs typeface="Museo Slab 500"/>
              </a:rPr>
              <a:t> </a:t>
            </a:r>
            <a:br>
              <a:rPr lang="en-US" dirty="0" smtClean="0">
                <a:latin typeface="Museo Slab 500"/>
                <a:cs typeface="Museo Slab 500"/>
              </a:rPr>
            </a:br>
            <a:r>
              <a:rPr lang="en-US" dirty="0" smtClean="0">
                <a:latin typeface="Museo Slab 500"/>
                <a:cs typeface="Museo Slab 500"/>
              </a:rPr>
              <a:t>Key Dates</a:t>
            </a:r>
            <a:endParaRPr lang="en-US" dirty="0">
              <a:latin typeface="Museo Slab 500"/>
              <a:cs typeface="Museo Slab 500"/>
            </a:endParaRPr>
          </a:p>
        </p:txBody>
      </p:sp>
      <p:sp>
        <p:nvSpPr>
          <p:cNvPr id="4" name="Footer Placeholder 3"/>
          <p:cNvSpPr>
            <a:spLocks noGrp="1"/>
          </p:cNvSpPr>
          <p:nvPr>
            <p:ph type="ftr" sz="quarter" idx="3"/>
          </p:nvPr>
        </p:nvSpPr>
        <p:spPr/>
        <p:txBody>
          <a:bodyPr/>
          <a:lstStyle/>
          <a:p>
            <a:fld id="{757A2F4E-5D54-B04B-91BD-7E78EE1FE9FD}" type="slidenum">
              <a:rPr lang="en-US" smtClean="0"/>
              <a:pPr/>
              <a:t>24</a:t>
            </a:fld>
            <a:endParaRPr lang="en-US" dirty="0" smtClean="0"/>
          </a:p>
        </p:txBody>
      </p:sp>
    </p:spTree>
    <p:extLst>
      <p:ext uri="{BB962C8B-B14F-4D97-AF65-F5344CB8AC3E}">
        <p14:creationId xmlns:p14="http://schemas.microsoft.com/office/powerpoint/2010/main" val="3080876693"/>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0" marR="0" indent="0">
              <a:spcBef>
                <a:spcPts val="0"/>
              </a:spcBef>
              <a:spcAft>
                <a:spcPts val="0"/>
              </a:spcAft>
              <a:buNone/>
            </a:pPr>
            <a:r>
              <a:rPr lang="en-US" dirty="0" smtClean="0">
                <a:solidFill>
                  <a:srgbClr val="000000"/>
                </a:solidFill>
              </a:rPr>
              <a:t>Registration for trainings will be sent at the end of September.</a:t>
            </a:r>
          </a:p>
          <a:p>
            <a:pPr marL="342900" indent="-342900">
              <a:spcBef>
                <a:spcPts val="0"/>
              </a:spcBef>
            </a:pPr>
            <a:r>
              <a:rPr lang="en-US" b="0" dirty="0">
                <a:solidFill>
                  <a:srgbClr val="000000"/>
                </a:solidFill>
              </a:rPr>
              <a:t>Trainings will be all </a:t>
            </a:r>
            <a:r>
              <a:rPr lang="en-US" b="0" dirty="0" smtClean="0">
                <a:solidFill>
                  <a:srgbClr val="000000"/>
                </a:solidFill>
              </a:rPr>
              <a:t>day; </a:t>
            </a:r>
            <a:r>
              <a:rPr lang="en-US" b="0" dirty="0">
                <a:solidFill>
                  <a:srgbClr val="000000"/>
                </a:solidFill>
              </a:rPr>
              <a:t>lunch will be provided by CDE.  </a:t>
            </a:r>
          </a:p>
          <a:p>
            <a:pPr marL="0" marR="0" indent="0">
              <a:spcBef>
                <a:spcPts val="0"/>
              </a:spcBef>
              <a:spcAft>
                <a:spcPts val="0"/>
              </a:spcAft>
              <a:buNone/>
            </a:pPr>
            <a:endParaRPr lang="en-US" b="0" dirty="0" smtClean="0">
              <a:solidFill>
                <a:srgbClr val="000000"/>
              </a:solidFill>
            </a:endParaRPr>
          </a:p>
          <a:p>
            <a:pPr marL="0" marR="0">
              <a:spcBef>
                <a:spcPts val="0"/>
              </a:spcBef>
              <a:spcAft>
                <a:spcPts val="0"/>
              </a:spcAft>
            </a:pPr>
            <a:r>
              <a:rPr lang="en-US" b="0" dirty="0" smtClean="0">
                <a:solidFill>
                  <a:srgbClr val="000000"/>
                </a:solidFill>
              </a:rPr>
              <a:t>October 17, </a:t>
            </a:r>
            <a:r>
              <a:rPr lang="en-US" b="0" dirty="0">
                <a:solidFill>
                  <a:srgbClr val="000000"/>
                </a:solidFill>
              </a:rPr>
              <a:t>2016 – </a:t>
            </a:r>
            <a:r>
              <a:rPr lang="en-US" b="0" dirty="0" smtClean="0">
                <a:solidFill>
                  <a:srgbClr val="000000"/>
                </a:solidFill>
              </a:rPr>
              <a:t>Denver (Golden)</a:t>
            </a:r>
            <a:endParaRPr lang="en-US" b="0" dirty="0">
              <a:solidFill>
                <a:srgbClr val="000000"/>
              </a:solidFill>
            </a:endParaRPr>
          </a:p>
          <a:p>
            <a:pPr marL="0" marR="0">
              <a:spcBef>
                <a:spcPts val="0"/>
              </a:spcBef>
              <a:spcAft>
                <a:spcPts val="0"/>
              </a:spcAft>
            </a:pPr>
            <a:r>
              <a:rPr lang="en-US" b="0" dirty="0">
                <a:solidFill>
                  <a:srgbClr val="000000"/>
                </a:solidFill>
              </a:rPr>
              <a:t>October </a:t>
            </a:r>
            <a:r>
              <a:rPr lang="en-US" b="0" dirty="0" smtClean="0">
                <a:solidFill>
                  <a:srgbClr val="000000"/>
                </a:solidFill>
              </a:rPr>
              <a:t>18, </a:t>
            </a:r>
            <a:r>
              <a:rPr lang="en-US" b="0" dirty="0">
                <a:solidFill>
                  <a:srgbClr val="000000"/>
                </a:solidFill>
              </a:rPr>
              <a:t>2016 – </a:t>
            </a:r>
            <a:r>
              <a:rPr lang="en-US" b="0" dirty="0" smtClean="0">
                <a:solidFill>
                  <a:srgbClr val="000000"/>
                </a:solidFill>
              </a:rPr>
              <a:t>Greeley</a:t>
            </a:r>
            <a:endParaRPr lang="en-US" b="0" dirty="0">
              <a:solidFill>
                <a:srgbClr val="000000"/>
              </a:solidFill>
            </a:endParaRPr>
          </a:p>
          <a:p>
            <a:pPr marL="0" marR="0">
              <a:spcBef>
                <a:spcPts val="0"/>
              </a:spcBef>
              <a:spcAft>
                <a:spcPts val="0"/>
              </a:spcAft>
            </a:pPr>
            <a:r>
              <a:rPr lang="en-US" b="0" dirty="0">
                <a:solidFill>
                  <a:srgbClr val="000000"/>
                </a:solidFill>
              </a:rPr>
              <a:t>October 20, 2016 – </a:t>
            </a:r>
            <a:r>
              <a:rPr lang="en-US" b="0" dirty="0" smtClean="0">
                <a:solidFill>
                  <a:srgbClr val="000000"/>
                </a:solidFill>
              </a:rPr>
              <a:t>Limon</a:t>
            </a:r>
            <a:endParaRPr lang="en-US" b="0" dirty="0">
              <a:solidFill>
                <a:srgbClr val="000000"/>
              </a:solidFill>
            </a:endParaRPr>
          </a:p>
          <a:p>
            <a:pPr marL="0" marR="0">
              <a:spcBef>
                <a:spcPts val="0"/>
              </a:spcBef>
              <a:spcAft>
                <a:spcPts val="0"/>
              </a:spcAft>
            </a:pPr>
            <a:r>
              <a:rPr lang="en-US" b="0" dirty="0">
                <a:solidFill>
                  <a:srgbClr val="000000"/>
                </a:solidFill>
              </a:rPr>
              <a:t>October </a:t>
            </a:r>
            <a:r>
              <a:rPr lang="en-US" b="0" dirty="0" smtClean="0">
                <a:solidFill>
                  <a:srgbClr val="000000"/>
                </a:solidFill>
              </a:rPr>
              <a:t>21, </a:t>
            </a:r>
            <a:r>
              <a:rPr lang="en-US" b="0" dirty="0">
                <a:solidFill>
                  <a:srgbClr val="000000"/>
                </a:solidFill>
              </a:rPr>
              <a:t>2016 – </a:t>
            </a:r>
            <a:r>
              <a:rPr lang="en-US" b="0" dirty="0" smtClean="0">
                <a:solidFill>
                  <a:srgbClr val="000000"/>
                </a:solidFill>
              </a:rPr>
              <a:t>Pueblo</a:t>
            </a:r>
            <a:endParaRPr lang="en-US" b="0" dirty="0">
              <a:solidFill>
                <a:srgbClr val="000000"/>
              </a:solidFill>
            </a:endParaRPr>
          </a:p>
          <a:p>
            <a:pPr marL="0" marR="0">
              <a:spcBef>
                <a:spcPts val="0"/>
              </a:spcBef>
              <a:spcAft>
                <a:spcPts val="0"/>
              </a:spcAft>
            </a:pPr>
            <a:r>
              <a:rPr lang="en-US" b="0" dirty="0">
                <a:solidFill>
                  <a:srgbClr val="000000"/>
                </a:solidFill>
              </a:rPr>
              <a:t>October </a:t>
            </a:r>
            <a:r>
              <a:rPr lang="en-US" b="0" dirty="0" smtClean="0">
                <a:solidFill>
                  <a:srgbClr val="000000"/>
                </a:solidFill>
              </a:rPr>
              <a:t>24 </a:t>
            </a:r>
            <a:r>
              <a:rPr lang="en-US" b="0" dirty="0">
                <a:solidFill>
                  <a:srgbClr val="000000"/>
                </a:solidFill>
              </a:rPr>
              <a:t>2016 – </a:t>
            </a:r>
            <a:r>
              <a:rPr lang="en-US" b="0" dirty="0" smtClean="0">
                <a:solidFill>
                  <a:srgbClr val="000000"/>
                </a:solidFill>
              </a:rPr>
              <a:t>Montrose</a:t>
            </a:r>
          </a:p>
          <a:p>
            <a:pPr marL="0" marR="0">
              <a:spcBef>
                <a:spcPts val="0"/>
              </a:spcBef>
              <a:spcAft>
                <a:spcPts val="0"/>
              </a:spcAft>
            </a:pPr>
            <a:endParaRPr lang="en-US" dirty="0">
              <a:solidFill>
                <a:srgbClr val="000000"/>
              </a:solidFill>
            </a:endParaRPr>
          </a:p>
          <a:p>
            <a:pPr marL="0" marR="0">
              <a:spcBef>
                <a:spcPts val="0"/>
              </a:spcBef>
              <a:spcAft>
                <a:spcPts val="0"/>
              </a:spcAft>
            </a:pPr>
            <a:r>
              <a:rPr lang="en-US" b="0" dirty="0" smtClean="0">
                <a:solidFill>
                  <a:srgbClr val="000000"/>
                </a:solidFill>
              </a:rPr>
              <a:t>WIDA will also offer a variety of pre-testing, during testing, and post-testing webinar trainings.  Topics and dates will be communicated via DAC email. </a:t>
            </a:r>
            <a:endParaRPr lang="en-US" b="0" dirty="0">
              <a:solidFill>
                <a:srgbClr val="000000"/>
              </a:solidFill>
            </a:endParaRPr>
          </a:p>
          <a:p>
            <a:endParaRPr lang="en-US" dirty="0"/>
          </a:p>
        </p:txBody>
      </p:sp>
      <p:sp>
        <p:nvSpPr>
          <p:cNvPr id="3" name="Title 2"/>
          <p:cNvSpPr>
            <a:spLocks noGrp="1"/>
          </p:cNvSpPr>
          <p:nvPr>
            <p:ph type="title"/>
          </p:nvPr>
        </p:nvSpPr>
        <p:spPr/>
        <p:txBody>
          <a:bodyPr/>
          <a:lstStyle/>
          <a:p>
            <a:r>
              <a:rPr lang="en-US" dirty="0" smtClean="0"/>
              <a:t>WIDA Training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25</a:t>
            </a:fld>
            <a:endParaRPr lang="en-US" dirty="0" smtClean="0"/>
          </a:p>
        </p:txBody>
      </p:sp>
    </p:spTree>
    <p:extLst>
      <p:ext uri="{BB962C8B-B14F-4D97-AF65-F5344CB8AC3E}">
        <p14:creationId xmlns:p14="http://schemas.microsoft.com/office/powerpoint/2010/main" val="143426419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000000"/>
                </a:solidFill>
              </a:rPr>
              <a:t>WIDA has created a new screener for grades 1-12 that aligns with ACCESS for ELLs </a:t>
            </a:r>
            <a:r>
              <a:rPr lang="en-US" dirty="0" smtClean="0">
                <a:solidFill>
                  <a:srgbClr val="000000"/>
                </a:solidFill>
              </a:rPr>
              <a:t>2.0</a:t>
            </a:r>
          </a:p>
          <a:p>
            <a:r>
              <a:rPr lang="en-US" dirty="0">
                <a:solidFill>
                  <a:srgbClr val="000000"/>
                </a:solidFill>
              </a:rPr>
              <a:t>The Assessment Unit will provide WIDA Screener paper kits to districts in the fall</a:t>
            </a:r>
            <a:r>
              <a:rPr lang="en-US" dirty="0" smtClean="0">
                <a:solidFill>
                  <a:srgbClr val="000000"/>
                </a:solidFill>
              </a:rPr>
              <a:t>.</a:t>
            </a:r>
          </a:p>
          <a:p>
            <a:pPr lvl="1"/>
            <a:r>
              <a:rPr lang="en-US" dirty="0" smtClean="0">
                <a:solidFill>
                  <a:srgbClr val="000000"/>
                </a:solidFill>
              </a:rPr>
              <a:t>Included in the kit: Student </a:t>
            </a:r>
            <a:r>
              <a:rPr lang="en-US" dirty="0">
                <a:solidFill>
                  <a:srgbClr val="000000"/>
                </a:solidFill>
              </a:rPr>
              <a:t>Test Booklets, audio files for Listening and Speaking domains on USB or CD, Test Administrator’s Script, Student Response Booklets, and Recording </a:t>
            </a:r>
            <a:r>
              <a:rPr lang="en-US" dirty="0" smtClean="0">
                <a:solidFill>
                  <a:srgbClr val="000000"/>
                </a:solidFill>
              </a:rPr>
              <a:t>Script. </a:t>
            </a:r>
          </a:p>
          <a:p>
            <a:r>
              <a:rPr lang="en-US" dirty="0">
                <a:solidFill>
                  <a:srgbClr val="000000"/>
                </a:solidFill>
              </a:rPr>
              <a:t>The preparation and training for WIDA Screener Paper can be found here: </a:t>
            </a:r>
            <a:r>
              <a:rPr lang="en-US" u="sng" dirty="0">
                <a:hlinkClick r:id="rId2"/>
              </a:rPr>
              <a:t>https://www.wida.us/assessment/Screener/screener-paper.aspx#prep</a:t>
            </a:r>
            <a:endParaRPr lang="en-US" dirty="0"/>
          </a:p>
        </p:txBody>
      </p:sp>
      <p:sp>
        <p:nvSpPr>
          <p:cNvPr id="3" name="Title 2"/>
          <p:cNvSpPr>
            <a:spLocks noGrp="1"/>
          </p:cNvSpPr>
          <p:nvPr>
            <p:ph type="title"/>
          </p:nvPr>
        </p:nvSpPr>
        <p:spPr/>
        <p:txBody>
          <a:bodyPr/>
          <a:lstStyle/>
          <a:p>
            <a:r>
              <a:rPr lang="en-US" dirty="0" smtClean="0"/>
              <a:t>WIDA Screener</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26</a:t>
            </a:fld>
            <a:endParaRPr lang="en-US" dirty="0" smtClean="0"/>
          </a:p>
        </p:txBody>
      </p:sp>
    </p:spTree>
    <p:extLst>
      <p:ext uri="{BB962C8B-B14F-4D97-AF65-F5344CB8AC3E}">
        <p14:creationId xmlns:p14="http://schemas.microsoft.com/office/powerpoint/2010/main" val="103444561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solidFill>
                  <a:srgbClr val="000000"/>
                </a:solidFill>
              </a:rPr>
              <a:t>WIDA Screener Online will become available after completion </a:t>
            </a:r>
            <a:r>
              <a:rPr lang="en-US" b="0" dirty="0" smtClean="0">
                <a:solidFill>
                  <a:srgbClr val="000000"/>
                </a:solidFill>
              </a:rPr>
              <a:t>of the </a:t>
            </a:r>
            <a:r>
              <a:rPr lang="en-US" b="0" dirty="0">
                <a:solidFill>
                  <a:srgbClr val="000000"/>
                </a:solidFill>
              </a:rPr>
              <a:t>standard setting work, anticipated in October, 2016. </a:t>
            </a:r>
            <a:endParaRPr lang="en-US" b="0" dirty="0" smtClean="0">
              <a:solidFill>
                <a:srgbClr val="000000"/>
              </a:solidFill>
            </a:endParaRPr>
          </a:p>
          <a:p>
            <a:r>
              <a:rPr lang="en-US" b="0" dirty="0" smtClean="0">
                <a:solidFill>
                  <a:srgbClr val="000000"/>
                </a:solidFill>
              </a:rPr>
              <a:t>Eligibility </a:t>
            </a:r>
            <a:r>
              <a:rPr lang="en-US" b="0" dirty="0">
                <a:solidFill>
                  <a:srgbClr val="000000"/>
                </a:solidFill>
              </a:rPr>
              <a:t>cut scores for the new WIDA Screener (both paper and </a:t>
            </a:r>
            <a:r>
              <a:rPr lang="en-US" b="0" dirty="0" smtClean="0">
                <a:solidFill>
                  <a:srgbClr val="000000"/>
                </a:solidFill>
              </a:rPr>
              <a:t>online</a:t>
            </a:r>
            <a:r>
              <a:rPr lang="en-US" b="0" dirty="0">
                <a:solidFill>
                  <a:srgbClr val="000000"/>
                </a:solidFill>
              </a:rPr>
              <a:t>) will be provided at the time of training</a:t>
            </a:r>
            <a:r>
              <a:rPr lang="en-US" dirty="0"/>
              <a:t>.</a:t>
            </a:r>
          </a:p>
        </p:txBody>
      </p:sp>
      <p:sp>
        <p:nvSpPr>
          <p:cNvPr id="3" name="Title 2"/>
          <p:cNvSpPr>
            <a:spLocks noGrp="1"/>
          </p:cNvSpPr>
          <p:nvPr>
            <p:ph type="title"/>
          </p:nvPr>
        </p:nvSpPr>
        <p:spPr/>
        <p:txBody>
          <a:bodyPr/>
          <a:lstStyle/>
          <a:p>
            <a:r>
              <a:rPr lang="en-US" dirty="0" smtClean="0"/>
              <a:t>WIDA Screener Continued</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27</a:t>
            </a:fld>
            <a:endParaRPr lang="en-US" dirty="0" smtClean="0"/>
          </a:p>
        </p:txBody>
      </p:sp>
    </p:spTree>
    <p:extLst>
      <p:ext uri="{BB962C8B-B14F-4D97-AF65-F5344CB8AC3E}">
        <p14:creationId xmlns:p14="http://schemas.microsoft.com/office/powerpoint/2010/main" val="2233837049"/>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solidFill>
                  <a:srgbClr val="000000"/>
                </a:solidFill>
              </a:rPr>
              <a:t>CDE has determined that districts may use either the existing W-APT or the new WIDA Screener as they like throughout the 2016-2017 school year.  </a:t>
            </a:r>
          </a:p>
          <a:p>
            <a:r>
              <a:rPr lang="en-US" b="0" dirty="0">
                <a:solidFill>
                  <a:srgbClr val="000000"/>
                </a:solidFill>
              </a:rPr>
              <a:t>Full implementation of the new WIDA Screener must be in place by July 1, 2017 for the 2017-2018 school year.  </a:t>
            </a:r>
          </a:p>
          <a:p>
            <a:r>
              <a:rPr lang="en-US" b="0" dirty="0">
                <a:solidFill>
                  <a:srgbClr val="000000"/>
                </a:solidFill>
              </a:rPr>
              <a:t>As a reminder, the Kindergarten W-APT has not been updated and will remain the same.</a:t>
            </a:r>
          </a:p>
          <a:p>
            <a:r>
              <a:rPr lang="en-US" b="0" dirty="0">
                <a:solidFill>
                  <a:srgbClr val="000000"/>
                </a:solidFill>
              </a:rPr>
              <a:t>For questions regarding the process of identifying EL students, please contact the Office </a:t>
            </a:r>
            <a:r>
              <a:rPr lang="en-US" b="0" dirty="0" smtClean="0">
                <a:solidFill>
                  <a:srgbClr val="000000"/>
                </a:solidFill>
              </a:rPr>
              <a:t>of </a:t>
            </a:r>
            <a:r>
              <a:rPr lang="en-US" b="0" dirty="0">
                <a:solidFill>
                  <a:srgbClr val="000000"/>
                </a:solidFill>
              </a:rPr>
              <a:t>Culturally and Linguistically Diverse Education </a:t>
            </a:r>
            <a:r>
              <a:rPr lang="en-US" b="0" dirty="0" smtClean="0">
                <a:solidFill>
                  <a:srgbClr val="000000"/>
                </a:solidFill>
              </a:rPr>
              <a:t>(CLDE) </a:t>
            </a:r>
            <a:r>
              <a:rPr lang="en-US" b="0" dirty="0">
                <a:solidFill>
                  <a:srgbClr val="000000"/>
                </a:solidFill>
              </a:rPr>
              <a:t>at  </a:t>
            </a:r>
            <a:r>
              <a:rPr lang="en-US" u="sng" dirty="0" smtClean="0">
                <a:hlinkClick r:id="rId2"/>
              </a:rPr>
              <a:t>www.cde.state.co.us/cde_english/contactus</a:t>
            </a:r>
            <a:endParaRPr lang="en-US" dirty="0"/>
          </a:p>
          <a:p>
            <a:endParaRPr lang="en-US" dirty="0"/>
          </a:p>
        </p:txBody>
      </p:sp>
      <p:sp>
        <p:nvSpPr>
          <p:cNvPr id="3" name="Title 2"/>
          <p:cNvSpPr>
            <a:spLocks noGrp="1"/>
          </p:cNvSpPr>
          <p:nvPr>
            <p:ph type="title"/>
          </p:nvPr>
        </p:nvSpPr>
        <p:spPr/>
        <p:txBody>
          <a:bodyPr/>
          <a:lstStyle/>
          <a:p>
            <a:r>
              <a:rPr lang="en-US" dirty="0" smtClean="0"/>
              <a:t>WIDA Screener Continued</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28</a:t>
            </a:fld>
            <a:endParaRPr lang="en-US" dirty="0" smtClean="0"/>
          </a:p>
        </p:txBody>
      </p:sp>
    </p:spTree>
    <p:extLst>
      <p:ext uri="{BB962C8B-B14F-4D97-AF65-F5344CB8AC3E}">
        <p14:creationId xmlns:p14="http://schemas.microsoft.com/office/powerpoint/2010/main" val="3886855637"/>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dirty="0">
                <a:solidFill>
                  <a:srgbClr val="000000"/>
                </a:solidFill>
              </a:rPr>
              <a:t>TSM Version 9.1 </a:t>
            </a:r>
            <a:endParaRPr lang="en-US" dirty="0" smtClean="0">
              <a:solidFill>
                <a:srgbClr val="000000"/>
              </a:solidFill>
            </a:endParaRPr>
          </a:p>
          <a:p>
            <a:pPr lvl="1"/>
            <a:r>
              <a:rPr lang="en-US" dirty="0" smtClean="0">
                <a:solidFill>
                  <a:srgbClr val="000000"/>
                </a:solidFill>
              </a:rPr>
              <a:t>Enhanced </a:t>
            </a:r>
            <a:r>
              <a:rPr lang="en-US" dirty="0">
                <a:solidFill>
                  <a:srgbClr val="000000"/>
                </a:solidFill>
              </a:rPr>
              <a:t>content verification </a:t>
            </a:r>
            <a:r>
              <a:rPr lang="en-US" dirty="0" smtClean="0">
                <a:solidFill>
                  <a:srgbClr val="000000"/>
                </a:solidFill>
              </a:rPr>
              <a:t>of increased </a:t>
            </a:r>
            <a:r>
              <a:rPr lang="en-US" dirty="0">
                <a:solidFill>
                  <a:srgbClr val="000000"/>
                </a:solidFill>
              </a:rPr>
              <a:t>content download retries </a:t>
            </a:r>
            <a:endParaRPr lang="en-US" dirty="0" smtClean="0">
              <a:solidFill>
                <a:srgbClr val="000000"/>
              </a:solidFill>
            </a:endParaRPr>
          </a:p>
          <a:p>
            <a:pPr lvl="1"/>
            <a:r>
              <a:rPr lang="en-US" dirty="0" smtClean="0">
                <a:solidFill>
                  <a:srgbClr val="000000"/>
                </a:solidFill>
              </a:rPr>
              <a:t> </a:t>
            </a:r>
            <a:r>
              <a:rPr lang="en-US" dirty="0">
                <a:solidFill>
                  <a:srgbClr val="000000"/>
                </a:solidFill>
              </a:rPr>
              <a:t>On demand content verification with auto-corrections </a:t>
            </a:r>
            <a:endParaRPr lang="en-US" dirty="0" smtClean="0">
              <a:solidFill>
                <a:srgbClr val="000000"/>
              </a:solidFill>
            </a:endParaRPr>
          </a:p>
          <a:p>
            <a:pPr lvl="1"/>
            <a:r>
              <a:rPr lang="en-US" dirty="0" smtClean="0">
                <a:solidFill>
                  <a:srgbClr val="000000"/>
                </a:solidFill>
              </a:rPr>
              <a:t> </a:t>
            </a:r>
            <a:r>
              <a:rPr lang="en-US" dirty="0">
                <a:solidFill>
                  <a:srgbClr val="000000"/>
                </a:solidFill>
              </a:rPr>
              <a:t>Limited log information sent to DRC at regular intervals </a:t>
            </a:r>
            <a:endParaRPr lang="en-US" dirty="0" smtClean="0">
              <a:solidFill>
                <a:srgbClr val="000000"/>
              </a:solidFill>
            </a:endParaRPr>
          </a:p>
          <a:p>
            <a:pPr lvl="1"/>
            <a:r>
              <a:rPr lang="en-US" dirty="0" smtClean="0">
                <a:solidFill>
                  <a:srgbClr val="000000"/>
                </a:solidFill>
              </a:rPr>
              <a:t> </a:t>
            </a:r>
            <a:r>
              <a:rPr lang="en-US" dirty="0">
                <a:solidFill>
                  <a:srgbClr val="000000"/>
                </a:solidFill>
              </a:rPr>
              <a:t>64-bit TSM </a:t>
            </a:r>
            <a:endParaRPr lang="en-US" dirty="0" smtClean="0">
              <a:solidFill>
                <a:srgbClr val="000000"/>
              </a:solidFill>
            </a:endParaRPr>
          </a:p>
          <a:p>
            <a:pPr lvl="1"/>
            <a:r>
              <a:rPr lang="en-US" dirty="0" smtClean="0">
                <a:solidFill>
                  <a:srgbClr val="000000"/>
                </a:solidFill>
              </a:rPr>
              <a:t> </a:t>
            </a:r>
            <a:r>
              <a:rPr lang="en-US" dirty="0">
                <a:solidFill>
                  <a:srgbClr val="000000"/>
                </a:solidFill>
              </a:rPr>
              <a:t>Enhanced Load balancing options </a:t>
            </a:r>
            <a:endParaRPr lang="en-US" dirty="0" smtClean="0">
              <a:solidFill>
                <a:srgbClr val="000000"/>
              </a:solidFill>
            </a:endParaRPr>
          </a:p>
          <a:p>
            <a:pPr lvl="1"/>
            <a:r>
              <a:rPr lang="en-US" dirty="0" smtClean="0">
                <a:solidFill>
                  <a:srgbClr val="000000"/>
                </a:solidFill>
              </a:rPr>
              <a:t>Removed </a:t>
            </a:r>
            <a:r>
              <a:rPr lang="en-US" dirty="0">
                <a:solidFill>
                  <a:srgbClr val="000000"/>
                </a:solidFill>
              </a:rPr>
              <a:t>response caching from TSM (all domains</a:t>
            </a:r>
            <a:r>
              <a:rPr lang="en-US" dirty="0" smtClean="0">
                <a:solidFill>
                  <a:srgbClr val="000000"/>
                </a:solidFill>
              </a:rPr>
              <a:t>)</a:t>
            </a:r>
          </a:p>
          <a:p>
            <a:pPr lvl="1"/>
            <a:r>
              <a:rPr lang="en-US" dirty="0" smtClean="0">
                <a:solidFill>
                  <a:srgbClr val="000000"/>
                </a:solidFill>
              </a:rPr>
              <a:t>Still need the Device Tool Kit to configure client devices.</a:t>
            </a:r>
          </a:p>
        </p:txBody>
      </p:sp>
      <p:sp>
        <p:nvSpPr>
          <p:cNvPr id="2" name="Title 1"/>
          <p:cNvSpPr>
            <a:spLocks noGrp="1"/>
          </p:cNvSpPr>
          <p:nvPr>
            <p:ph type="title"/>
          </p:nvPr>
        </p:nvSpPr>
        <p:spPr/>
        <p:txBody>
          <a:bodyPr/>
          <a:lstStyle/>
          <a:p>
            <a:r>
              <a:rPr lang="en-US" dirty="0" smtClean="0"/>
              <a:t>DRC Component Updates</a:t>
            </a:r>
            <a:endParaRPr lang="en-US" dirty="0"/>
          </a:p>
        </p:txBody>
      </p:sp>
    </p:spTree>
    <p:extLst>
      <p:ext uri="{BB962C8B-B14F-4D97-AF65-F5344CB8AC3E}">
        <p14:creationId xmlns:p14="http://schemas.microsoft.com/office/powerpoint/2010/main" val="3438456483"/>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3132971174"/>
              </p:ext>
            </p:extLst>
          </p:nvPr>
        </p:nvGraphicFramePr>
        <p:xfrm>
          <a:off x="202976" y="960906"/>
          <a:ext cx="8763002" cy="5594137"/>
        </p:xfrm>
        <a:graphic>
          <a:graphicData uri="http://schemas.openxmlformats.org/drawingml/2006/table">
            <a:tbl>
              <a:tblPr firstRow="1" firstCol="1" bandRow="1">
                <a:tableStyleId>{5C22544A-7EE6-4342-B048-85BDC9FD1C3A}</a:tableStyleId>
              </a:tblPr>
              <a:tblGrid>
                <a:gridCol w="3823716"/>
                <a:gridCol w="852631"/>
                <a:gridCol w="4086655"/>
              </a:tblGrid>
              <a:tr h="310619">
                <a:tc>
                  <a:txBody>
                    <a:bodyPr/>
                    <a:lstStyle/>
                    <a:p>
                      <a:pPr marL="0" marR="0" algn="ctr">
                        <a:spcBef>
                          <a:spcPts val="0"/>
                        </a:spcBef>
                        <a:spcAft>
                          <a:spcPts val="0"/>
                        </a:spcAft>
                      </a:pPr>
                      <a:r>
                        <a:rPr lang="en-US" sz="1800" dirty="0">
                          <a:effectLst/>
                        </a:rPr>
                        <a:t>Assessment</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Grade</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a:effectLst/>
                        </a:rPr>
                        <a:t>Tentative Windows</a:t>
                      </a:r>
                      <a:endParaRPr lang="en-US" sz="1800" dirty="0">
                        <a:effectLst/>
                        <a:latin typeface="Times New Roman"/>
                        <a:ea typeface="Calibri"/>
                      </a:endParaRPr>
                    </a:p>
                  </a:txBody>
                  <a:tcPr marL="0" marR="0" marT="0" marB="0" anchor="ctr"/>
                </a:tc>
              </a:tr>
              <a:tr h="620426">
                <a:tc>
                  <a:txBody>
                    <a:bodyPr/>
                    <a:lstStyle/>
                    <a:p>
                      <a:pPr marL="0" marR="0" algn="ctr">
                        <a:spcBef>
                          <a:spcPts val="0"/>
                        </a:spcBef>
                        <a:spcAft>
                          <a:spcPts val="0"/>
                        </a:spcAft>
                      </a:pPr>
                      <a:r>
                        <a:rPr lang="en-US" sz="1800" dirty="0" smtClean="0">
                          <a:effectLst/>
                          <a:latin typeface="+mn-lt"/>
                        </a:rPr>
                        <a:t>ACCESS for ELLs® - Reading, Writing, Speaking and Listening</a:t>
                      </a:r>
                      <a:endParaRPr lang="en-US" sz="1800" dirty="0" smtClean="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40404"/>
                          </a:solidFill>
                          <a:effectLst/>
                          <a:latin typeface="+mn-lt"/>
                          <a:ea typeface="Calibri"/>
                        </a:rPr>
                        <a:t>K-12</a:t>
                      </a:r>
                      <a:endParaRPr lang="en-US" sz="1800" dirty="0">
                        <a:solidFill>
                          <a:srgbClr val="040404"/>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ea typeface="Calibri"/>
                        </a:rPr>
                        <a:t>January 9 - February 10, 2017</a:t>
                      </a:r>
                      <a:endParaRPr lang="en-US" sz="1800" dirty="0">
                        <a:solidFill>
                          <a:srgbClr val="000000"/>
                        </a:solidFill>
                        <a:effectLst/>
                        <a:latin typeface="+mn-lt"/>
                        <a:ea typeface="Calibri"/>
                      </a:endParaRPr>
                    </a:p>
                  </a:txBody>
                  <a:tcPr marL="0" marR="0" marT="0" marB="0" anchor="ctr"/>
                </a:tc>
              </a:tr>
              <a:tr h="55640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CMAS and CoAlt: Social Studies</a:t>
                      </a:r>
                      <a:r>
                        <a:rPr lang="en-US" sz="1800" baseline="30000" dirty="0" smtClean="0">
                          <a:effectLst/>
                          <a:latin typeface="+mn-lt"/>
                        </a:rPr>
                        <a:t>1</a:t>
                      </a:r>
                      <a:endParaRPr lang="en-US" sz="1800" baseline="30000" dirty="0" smtClean="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40404"/>
                          </a:solidFill>
                          <a:effectLst/>
                          <a:latin typeface="+mn-lt"/>
                          <a:ea typeface="Calibri"/>
                        </a:rPr>
                        <a:t>4, 7</a:t>
                      </a:r>
                      <a:endParaRPr lang="en-US" sz="1800" baseline="30000" dirty="0">
                        <a:solidFill>
                          <a:srgbClr val="040404"/>
                        </a:solidFill>
                        <a:effectLst/>
                        <a:latin typeface="+mn-lt"/>
                        <a:ea typeface="Calibri"/>
                      </a:endParaRPr>
                    </a:p>
                  </a:txBody>
                  <a:tcPr marL="0" marR="0" marT="0" marB="0" anchor="ctr"/>
                </a:tc>
                <a:tc>
                  <a:txBody>
                    <a:bodyPr/>
                    <a:lstStyle/>
                    <a:p>
                      <a:pPr marL="0" marR="0" algn="ctr">
                        <a:spcBef>
                          <a:spcPts val="0"/>
                        </a:spcBef>
                        <a:spcAft>
                          <a:spcPts val="0"/>
                        </a:spcAft>
                      </a:pPr>
                      <a:r>
                        <a:rPr lang="en-US" dirty="0" smtClean="0">
                          <a:solidFill>
                            <a:srgbClr val="000000"/>
                          </a:solidFill>
                          <a:latin typeface="+mn-lt"/>
                        </a:rPr>
                        <a:t>April 10 - April 28, 2017</a:t>
                      </a:r>
                      <a:endParaRPr lang="en-US" sz="1800" baseline="30000" dirty="0">
                        <a:solidFill>
                          <a:srgbClr val="000000"/>
                        </a:solidFill>
                        <a:effectLst/>
                        <a:latin typeface="+mn-lt"/>
                        <a:ea typeface="Calibri"/>
                      </a:endParaRPr>
                    </a:p>
                  </a:txBody>
                  <a:tcPr marL="0" marR="0" marT="0" marB="0" anchor="ctr"/>
                </a:tc>
              </a:tr>
              <a:tr h="620967">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CMAS and CoAlt: Science</a:t>
                      </a:r>
                      <a:endParaRPr lang="en-US" sz="1800" baseline="30000" dirty="0" smtClean="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40404"/>
                          </a:solidFill>
                          <a:effectLst/>
                          <a:latin typeface="+mn-lt"/>
                          <a:ea typeface="Calibri"/>
                        </a:rPr>
                        <a:t>5, 8, 11</a:t>
                      </a:r>
                      <a:endParaRPr lang="en-US" sz="1800" baseline="30000" dirty="0">
                        <a:solidFill>
                          <a:srgbClr val="040404"/>
                        </a:solidFill>
                        <a:effectLst/>
                        <a:latin typeface="+mn-lt"/>
                        <a:ea typeface="Calibri"/>
                      </a:endParaRPr>
                    </a:p>
                  </a:txBody>
                  <a:tcPr marL="0" marR="0" marT="0" marB="0" anchor="ctr"/>
                </a:tc>
                <a:tc>
                  <a:txBody>
                    <a:bodyPr/>
                    <a:lstStyle/>
                    <a:p>
                      <a:pPr marL="0" marR="0" algn="ctr">
                        <a:spcBef>
                          <a:spcPts val="0"/>
                        </a:spcBef>
                        <a:spcAft>
                          <a:spcPts val="0"/>
                        </a:spcAft>
                      </a:pPr>
                      <a:r>
                        <a:rPr lang="en-US" dirty="0" smtClean="0">
                          <a:solidFill>
                            <a:srgbClr val="000000"/>
                          </a:solidFill>
                          <a:latin typeface="+mn-lt"/>
                        </a:rPr>
                        <a:t>April 10 - April 28, 2017</a:t>
                      </a:r>
                      <a:r>
                        <a:rPr lang="en-US" baseline="30000" dirty="0" smtClean="0">
                          <a:solidFill>
                            <a:srgbClr val="000000"/>
                          </a:solidFill>
                          <a:latin typeface="+mn-lt"/>
                        </a:rPr>
                        <a:t>2</a:t>
                      </a:r>
                      <a:endParaRPr lang="en-US" sz="1800" baseline="30000" dirty="0">
                        <a:solidFill>
                          <a:srgbClr val="000000"/>
                        </a:solidFill>
                        <a:effectLst/>
                        <a:latin typeface="+mn-lt"/>
                        <a:ea typeface="Calibri"/>
                      </a:endParaRPr>
                    </a:p>
                  </a:txBody>
                  <a:tcPr marL="0" marR="0" marT="0" marB="0" anchor="ctr"/>
                </a:tc>
              </a:tr>
              <a:tr h="60192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CMAS:</a:t>
                      </a:r>
                      <a:r>
                        <a:rPr lang="en-US" sz="1800" baseline="0" dirty="0" smtClean="0">
                          <a:effectLst/>
                          <a:latin typeface="+mn-lt"/>
                        </a:rPr>
                        <a:t> PARCC </a:t>
                      </a:r>
                      <a:r>
                        <a:rPr lang="en-US" sz="1800" dirty="0" smtClean="0">
                          <a:effectLst/>
                          <a:latin typeface="+mn-lt"/>
                        </a:rPr>
                        <a:t>ELA and Math </a:t>
                      </a:r>
                      <a:endParaRPr lang="en-US" sz="1800" dirty="0" smtClean="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40404"/>
                          </a:solidFill>
                          <a:effectLst/>
                          <a:latin typeface="+mn-lt"/>
                          <a:ea typeface="Calibri"/>
                        </a:rPr>
                        <a:t>3-9</a:t>
                      </a:r>
                      <a:endParaRPr lang="en-US" sz="1800" dirty="0">
                        <a:solidFill>
                          <a:srgbClr val="040404"/>
                        </a:solidFill>
                        <a:effectLst/>
                        <a:latin typeface="+mn-lt"/>
                        <a:ea typeface="Calibri"/>
                      </a:endParaRPr>
                    </a:p>
                  </a:txBody>
                  <a:tcPr marL="0" marR="0" marT="0" marB="0" anchor="ctr"/>
                </a:tc>
                <a:tc>
                  <a:txBody>
                    <a:bodyPr/>
                    <a:lstStyle/>
                    <a:p>
                      <a:pPr marL="0" marR="0" algn="ctr">
                        <a:spcBef>
                          <a:spcPts val="0"/>
                        </a:spcBef>
                        <a:spcAft>
                          <a:spcPts val="0"/>
                        </a:spcAft>
                      </a:pPr>
                      <a:r>
                        <a:rPr lang="en-US" sz="1800" b="0" dirty="0" smtClean="0">
                          <a:solidFill>
                            <a:srgbClr val="000000"/>
                          </a:solidFill>
                          <a:effectLst/>
                          <a:latin typeface="+mn-lt"/>
                          <a:ea typeface="Calibri"/>
                        </a:rPr>
                        <a:t>April 10 - </a:t>
                      </a:r>
                      <a:r>
                        <a:rPr lang="en-US" sz="1800" b="0" baseline="0" dirty="0" smtClean="0">
                          <a:solidFill>
                            <a:srgbClr val="000000"/>
                          </a:solidFill>
                          <a:effectLst/>
                          <a:latin typeface="+mn-lt"/>
                          <a:ea typeface="Calibri"/>
                        </a:rPr>
                        <a:t>April 28, 2017</a:t>
                      </a:r>
                      <a:r>
                        <a:rPr lang="en-US" baseline="30000" dirty="0" smtClean="0">
                          <a:solidFill>
                            <a:srgbClr val="000000"/>
                          </a:solidFill>
                          <a:latin typeface="+mn-lt"/>
                        </a:rPr>
                        <a:t>2</a:t>
                      </a:r>
                      <a:endParaRPr lang="en-US" sz="1800" b="0" baseline="0" dirty="0" smtClean="0">
                        <a:solidFill>
                          <a:srgbClr val="000000"/>
                        </a:solidFill>
                        <a:effectLst/>
                        <a:latin typeface="+mn-lt"/>
                        <a:ea typeface="Calibri"/>
                      </a:endParaRPr>
                    </a:p>
                  </a:txBody>
                  <a:tcPr marL="0" marR="0" marT="0" marB="0" anchor="ctr"/>
                </a:tc>
              </a:tr>
              <a:tr h="535276">
                <a:tc>
                  <a:txBody>
                    <a:bodyPr/>
                    <a:lstStyle/>
                    <a:p>
                      <a:pPr marL="0" marR="0" algn="ctr">
                        <a:spcBef>
                          <a:spcPts val="0"/>
                        </a:spcBef>
                        <a:spcAft>
                          <a:spcPts val="0"/>
                        </a:spcAft>
                      </a:pPr>
                      <a:r>
                        <a:rPr lang="en-US" sz="1800" dirty="0" smtClean="0">
                          <a:effectLst/>
                          <a:latin typeface="+mn-lt"/>
                          <a:ea typeface="Calibri"/>
                        </a:rPr>
                        <a:t>CoAlt: DLM ELA and</a:t>
                      </a:r>
                      <a:r>
                        <a:rPr lang="en-US" sz="1800" baseline="0" dirty="0" smtClean="0">
                          <a:effectLst/>
                          <a:latin typeface="+mn-lt"/>
                          <a:ea typeface="Calibri"/>
                        </a:rPr>
                        <a:t> Math</a:t>
                      </a:r>
                      <a:endParaRPr lang="en-US" sz="1800" dirty="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ea typeface="Calibri"/>
                        </a:rPr>
                        <a:t>3-11</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ea typeface="Calibri"/>
                        </a:rPr>
                        <a:t>Aligned to CMAS: ELA</a:t>
                      </a:r>
                      <a:r>
                        <a:rPr lang="en-US" sz="1800" baseline="0" dirty="0" smtClean="0">
                          <a:solidFill>
                            <a:srgbClr val="000000"/>
                          </a:solidFill>
                          <a:effectLst/>
                          <a:latin typeface="+mn-lt"/>
                          <a:ea typeface="Calibri"/>
                        </a:rPr>
                        <a:t> and Math schedule</a:t>
                      </a:r>
                      <a:endParaRPr lang="en-US" sz="1800" dirty="0">
                        <a:solidFill>
                          <a:srgbClr val="000000"/>
                        </a:solidFill>
                        <a:effectLst/>
                        <a:latin typeface="+mn-lt"/>
                        <a:ea typeface="Calibri"/>
                      </a:endParaRPr>
                    </a:p>
                  </a:txBody>
                  <a:tcPr marL="0" marR="0" marT="0" marB="0" anchor="ctr"/>
                </a:tc>
              </a:tr>
              <a:tr h="702597">
                <a:tc>
                  <a:txBody>
                    <a:bodyPr/>
                    <a:lstStyle/>
                    <a:p>
                      <a:pPr marL="0" marR="0" algn="ctr">
                        <a:spcBef>
                          <a:spcPts val="0"/>
                        </a:spcBef>
                        <a:spcAft>
                          <a:spcPts val="0"/>
                        </a:spcAft>
                      </a:pPr>
                      <a:r>
                        <a:rPr lang="en-US" sz="1800" dirty="0" smtClean="0">
                          <a:effectLst/>
                          <a:latin typeface="+mn-lt"/>
                          <a:ea typeface="Calibri"/>
                        </a:rPr>
                        <a:t>PSAT 10</a:t>
                      </a:r>
                      <a:endParaRPr lang="en-US" sz="1800" baseline="0" dirty="0" smtClean="0">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40404"/>
                          </a:solidFill>
                          <a:effectLst/>
                          <a:latin typeface="+mn-lt"/>
                          <a:ea typeface="Calibri"/>
                        </a:rPr>
                        <a:t>10</a:t>
                      </a:r>
                    </a:p>
                  </a:txBody>
                  <a:tcPr marL="0" marR="0" marT="0" marB="0" anchor="ctr"/>
                </a:tc>
                <a:tc>
                  <a:txBody>
                    <a:bodyPr/>
                    <a:lstStyle/>
                    <a:p>
                      <a:pPr algn="ctr"/>
                      <a:r>
                        <a:rPr lang="en-US" sz="1800" b="0" i="0" kern="1200" dirty="0" smtClean="0">
                          <a:solidFill>
                            <a:srgbClr val="000000"/>
                          </a:solidFill>
                          <a:effectLst/>
                          <a:latin typeface="+mn-lt"/>
                          <a:ea typeface="+mn-ea"/>
                          <a:cs typeface="+mn-cs"/>
                        </a:rPr>
                        <a:t>April 11</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or April 12</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2017</a:t>
                      </a:r>
                    </a:p>
                    <a:p>
                      <a:pPr algn="ctr"/>
                      <a:r>
                        <a:rPr lang="en-US" sz="1800" b="0" i="0" kern="1200" dirty="0" smtClean="0">
                          <a:solidFill>
                            <a:srgbClr val="000000"/>
                          </a:solidFill>
                          <a:effectLst/>
                          <a:latin typeface="+mn-lt"/>
                          <a:ea typeface="+mn-ea"/>
                          <a:cs typeface="+mn-cs"/>
                        </a:rPr>
                        <a:t>April 25</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or April 26</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2017 make-up</a:t>
                      </a:r>
                      <a:endParaRPr lang="en-US" sz="1800" b="0" i="0" kern="1200" dirty="0">
                        <a:solidFill>
                          <a:srgbClr val="000000"/>
                        </a:solidFill>
                        <a:effectLst/>
                        <a:latin typeface="+mn-lt"/>
                        <a:ea typeface="+mn-ea"/>
                        <a:cs typeface="+mn-cs"/>
                      </a:endParaRPr>
                    </a:p>
                  </a:txBody>
                  <a:tcPr marL="0" marR="0" marT="0" marB="0" anchor="ctr"/>
                </a:tc>
              </a:tr>
              <a:tr h="702597">
                <a:tc>
                  <a:txBody>
                    <a:bodyPr/>
                    <a:lstStyle/>
                    <a:p>
                      <a:pPr marL="0" marR="0" algn="ctr">
                        <a:spcBef>
                          <a:spcPts val="0"/>
                        </a:spcBef>
                        <a:spcAft>
                          <a:spcPts val="0"/>
                        </a:spcAft>
                      </a:pPr>
                      <a:r>
                        <a:rPr lang="en-US" sz="1800" dirty="0" smtClean="0">
                          <a:effectLst/>
                          <a:latin typeface="+mn-lt"/>
                        </a:rPr>
                        <a:t>SAT</a:t>
                      </a:r>
                      <a:endParaRPr lang="en-US" sz="1800" baseline="0" dirty="0" smtClean="0">
                        <a:effectLst/>
                        <a:latin typeface="+mn-lt"/>
                      </a:endParaRPr>
                    </a:p>
                  </a:txBody>
                  <a:tcPr marL="0" marR="0" marT="0" marB="0" anchor="ctr"/>
                </a:tc>
                <a:tc>
                  <a:txBody>
                    <a:bodyPr/>
                    <a:lstStyle/>
                    <a:p>
                      <a:pPr marL="0" marR="0" algn="ctr">
                        <a:spcBef>
                          <a:spcPts val="0"/>
                        </a:spcBef>
                        <a:spcAft>
                          <a:spcPts val="0"/>
                        </a:spcAft>
                      </a:pPr>
                      <a:r>
                        <a:rPr lang="en-US" sz="1800" dirty="0" smtClean="0">
                          <a:solidFill>
                            <a:srgbClr val="040404"/>
                          </a:solidFill>
                          <a:effectLst/>
                          <a:latin typeface="+mn-lt"/>
                          <a:ea typeface="Calibri"/>
                        </a:rPr>
                        <a:t>11</a:t>
                      </a:r>
                      <a:endParaRPr lang="en-US" sz="1800" dirty="0">
                        <a:solidFill>
                          <a:srgbClr val="040404"/>
                        </a:solidFill>
                        <a:effectLst/>
                        <a:latin typeface="+mn-lt"/>
                        <a:ea typeface="Calibri"/>
                      </a:endParaRPr>
                    </a:p>
                  </a:txBody>
                  <a:tcPr marL="0" marR="0" marT="0" marB="0" anchor="ctr"/>
                </a:tc>
                <a:tc>
                  <a:txBody>
                    <a:bodyPr/>
                    <a:lstStyle/>
                    <a:p>
                      <a:pPr algn="ctr"/>
                      <a:r>
                        <a:rPr lang="en-US" sz="1800" b="0" i="0" kern="1200" dirty="0" smtClean="0">
                          <a:solidFill>
                            <a:srgbClr val="000000"/>
                          </a:solidFill>
                          <a:effectLst/>
                          <a:latin typeface="+mn-lt"/>
                          <a:ea typeface="+mn-ea"/>
                          <a:cs typeface="+mn-cs"/>
                        </a:rPr>
                        <a:t>April 11</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2017</a:t>
                      </a:r>
                    </a:p>
                    <a:p>
                      <a:pPr marL="0" marR="0" indent="0" algn="l" defTabSz="914400" rtl="0" eaLnBrk="1" fontAlgn="t" latinLnBrk="0" hangingPunct="1">
                        <a:lnSpc>
                          <a:spcPct val="100000"/>
                        </a:lnSpc>
                        <a:spcBef>
                          <a:spcPts val="0"/>
                        </a:spcBef>
                        <a:spcAft>
                          <a:spcPts val="0"/>
                        </a:spcAft>
                        <a:buClrTx/>
                        <a:buSzTx/>
                        <a:buFontTx/>
                        <a:buNone/>
                        <a:tabLst/>
                        <a:defRPr/>
                      </a:pPr>
                      <a:r>
                        <a:rPr lang="en-US" sz="1800" b="0" i="0" kern="1200" dirty="0" smtClean="0">
                          <a:solidFill>
                            <a:srgbClr val="000000"/>
                          </a:solidFill>
                          <a:effectLst/>
                          <a:latin typeface="+mn-lt"/>
                          <a:ea typeface="+mn-ea"/>
                          <a:cs typeface="+mn-cs"/>
                        </a:rPr>
                        <a:t>April 25</a:t>
                      </a:r>
                      <a:r>
                        <a:rPr lang="en-US" sz="1800" b="0" i="0" kern="1200" baseline="30000" dirty="0" smtClean="0">
                          <a:solidFill>
                            <a:srgbClr val="000000"/>
                          </a:solidFill>
                          <a:effectLst/>
                          <a:latin typeface="+mn-lt"/>
                          <a:ea typeface="+mn-ea"/>
                          <a:cs typeface="+mn-cs"/>
                        </a:rPr>
                        <a:t>th</a:t>
                      </a:r>
                      <a:r>
                        <a:rPr lang="en-US" sz="1800" b="0" i="0" kern="1200" dirty="0" smtClean="0">
                          <a:solidFill>
                            <a:srgbClr val="000000"/>
                          </a:solidFill>
                          <a:effectLst/>
                          <a:latin typeface="+mn-lt"/>
                          <a:ea typeface="+mn-ea"/>
                          <a:cs typeface="+mn-cs"/>
                        </a:rPr>
                        <a:t>, 2017: Make-up testing date</a:t>
                      </a:r>
                    </a:p>
                    <a:p>
                      <a:pPr algn="l" fontAlgn="t"/>
                      <a:r>
                        <a:rPr lang="en-US" sz="1800" dirty="0" smtClean="0">
                          <a:solidFill>
                            <a:srgbClr val="000000"/>
                          </a:solidFill>
                          <a:effectLst/>
                        </a:rPr>
                        <a:t>April 11</a:t>
                      </a:r>
                      <a:r>
                        <a:rPr lang="en-US" sz="1800" baseline="30000" dirty="0" smtClean="0">
                          <a:solidFill>
                            <a:srgbClr val="000000"/>
                          </a:solidFill>
                          <a:effectLst/>
                        </a:rPr>
                        <a:t>th</a:t>
                      </a:r>
                      <a:r>
                        <a:rPr lang="en-US" sz="1800" dirty="0" smtClean="0">
                          <a:solidFill>
                            <a:srgbClr val="000000"/>
                          </a:solidFill>
                          <a:effectLst/>
                        </a:rPr>
                        <a:t> – 14</a:t>
                      </a:r>
                      <a:r>
                        <a:rPr lang="en-US" sz="1800" baseline="30000" dirty="0" smtClean="0">
                          <a:solidFill>
                            <a:srgbClr val="000000"/>
                          </a:solidFill>
                          <a:effectLst/>
                        </a:rPr>
                        <a:t>th</a:t>
                      </a:r>
                      <a:r>
                        <a:rPr lang="en-US" sz="1800" dirty="0" smtClean="0">
                          <a:solidFill>
                            <a:srgbClr val="000000"/>
                          </a:solidFill>
                          <a:effectLst/>
                        </a:rPr>
                        <a:t>, 2017: Accommodations window </a:t>
                      </a:r>
                    </a:p>
                    <a:p>
                      <a:pPr algn="l" fontAlgn="t"/>
                      <a:r>
                        <a:rPr lang="en-US" sz="1800" dirty="0" smtClean="0">
                          <a:solidFill>
                            <a:srgbClr val="000000"/>
                          </a:solidFill>
                          <a:effectLst/>
                        </a:rPr>
                        <a:t>April 17</a:t>
                      </a:r>
                      <a:r>
                        <a:rPr lang="en-US" sz="1800" baseline="30000" dirty="0" smtClean="0">
                          <a:solidFill>
                            <a:srgbClr val="000000"/>
                          </a:solidFill>
                          <a:effectLst/>
                        </a:rPr>
                        <a:t>th</a:t>
                      </a:r>
                      <a:r>
                        <a:rPr lang="en-US" sz="1800" dirty="0" smtClean="0">
                          <a:solidFill>
                            <a:srgbClr val="000000"/>
                          </a:solidFill>
                          <a:effectLst/>
                        </a:rPr>
                        <a:t> – 21</a:t>
                      </a:r>
                      <a:r>
                        <a:rPr lang="en-US" sz="1800" baseline="30000" dirty="0" smtClean="0">
                          <a:solidFill>
                            <a:srgbClr val="000000"/>
                          </a:solidFill>
                          <a:effectLst/>
                        </a:rPr>
                        <a:t>st</a:t>
                      </a:r>
                      <a:r>
                        <a:rPr lang="en-US" sz="1800" baseline="0" dirty="0" smtClean="0">
                          <a:solidFill>
                            <a:srgbClr val="000000"/>
                          </a:solidFill>
                          <a:effectLst/>
                        </a:rPr>
                        <a:t>, 2017: </a:t>
                      </a:r>
                      <a:r>
                        <a:rPr lang="en-US" sz="1800" dirty="0" smtClean="0">
                          <a:solidFill>
                            <a:srgbClr val="000000"/>
                          </a:solidFill>
                          <a:effectLst/>
                        </a:rPr>
                        <a:t>Accommodations</a:t>
                      </a:r>
                      <a:r>
                        <a:rPr lang="en-US" sz="1800" baseline="0" dirty="0" smtClean="0">
                          <a:solidFill>
                            <a:srgbClr val="000000"/>
                          </a:solidFill>
                          <a:effectLst/>
                        </a:rPr>
                        <a:t> make-up testing</a:t>
                      </a:r>
                      <a:endParaRPr lang="en-US" sz="1800" dirty="0" smtClean="0">
                        <a:solidFill>
                          <a:srgbClr val="000000"/>
                        </a:solidFill>
                        <a:effectLst/>
                      </a:endParaRPr>
                    </a:p>
                  </a:txBody>
                  <a:tcPr marL="0" marR="0" marT="0" marB="0" anchor="ctr"/>
                </a:tc>
              </a:tr>
            </a:tbl>
          </a:graphicData>
        </a:graphic>
      </p:graphicFrame>
      <p:sp>
        <p:nvSpPr>
          <p:cNvPr id="3" name="Title 2"/>
          <p:cNvSpPr>
            <a:spLocks noGrp="1"/>
          </p:cNvSpPr>
          <p:nvPr>
            <p:ph type="title" idx="4294967295"/>
          </p:nvPr>
        </p:nvSpPr>
        <p:spPr>
          <a:xfrm>
            <a:off x="0" y="76200"/>
            <a:ext cx="9144000" cy="1054100"/>
          </a:xfrm>
        </p:spPr>
        <p:txBody>
          <a:bodyPr/>
          <a:lstStyle/>
          <a:p>
            <a:r>
              <a:rPr lang="en-US" dirty="0" smtClean="0">
                <a:solidFill>
                  <a:srgbClr val="040404"/>
                </a:solidFill>
              </a:rPr>
              <a:t>2016-2017 Assessment Calendar</a:t>
            </a:r>
            <a:endParaRPr lang="en-US" dirty="0">
              <a:solidFill>
                <a:srgbClr val="040404"/>
              </a:solidFill>
            </a:endParaRPr>
          </a:p>
        </p:txBody>
      </p:sp>
      <p:sp>
        <p:nvSpPr>
          <p:cNvPr id="2" name="TextBox 1"/>
          <p:cNvSpPr txBox="1"/>
          <p:nvPr/>
        </p:nvSpPr>
        <p:spPr>
          <a:xfrm>
            <a:off x="202976" y="6334780"/>
            <a:ext cx="7735581" cy="523220"/>
          </a:xfrm>
          <a:prstGeom prst="rect">
            <a:avLst/>
          </a:prstGeom>
          <a:noFill/>
        </p:spPr>
        <p:txBody>
          <a:bodyPr wrap="square" rtlCol="0">
            <a:spAutoFit/>
          </a:bodyPr>
          <a:lstStyle/>
          <a:p>
            <a:r>
              <a:rPr lang="en-US" baseline="30000" dirty="0" smtClean="0">
                <a:solidFill>
                  <a:srgbClr val="000000"/>
                </a:solidFill>
              </a:rPr>
              <a:t>1</a:t>
            </a:r>
            <a:r>
              <a:rPr lang="en-US" sz="1400" dirty="0" smtClean="0">
                <a:solidFill>
                  <a:srgbClr val="000000"/>
                </a:solidFill>
              </a:rPr>
              <a:t>Social Studies will be on a sampling basis.</a:t>
            </a:r>
          </a:p>
          <a:p>
            <a:r>
              <a:rPr lang="en-US" baseline="30000" dirty="0" smtClean="0">
                <a:solidFill>
                  <a:srgbClr val="000000"/>
                </a:solidFill>
              </a:rPr>
              <a:t>2</a:t>
            </a:r>
            <a:r>
              <a:rPr lang="en-US" sz="1400" dirty="0" smtClean="0">
                <a:solidFill>
                  <a:srgbClr val="000000"/>
                </a:solidFill>
              </a:rPr>
              <a:t>See next two slides for optional extended window options for online testing.</a:t>
            </a:r>
            <a:endParaRPr lang="en-US" sz="1400" dirty="0">
              <a:solidFill>
                <a:srgbClr val="000000"/>
              </a:solidFill>
            </a:endParaRPr>
          </a:p>
        </p:txBody>
      </p:sp>
    </p:spTree>
    <p:extLst>
      <p:ext uri="{BB962C8B-B14F-4D97-AF65-F5344CB8AC3E}">
        <p14:creationId xmlns:p14="http://schemas.microsoft.com/office/powerpoint/2010/main" val="2573063148"/>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DRC Component Updates</a:t>
            </a:r>
            <a:endParaRPr lang="en-US" dirty="0"/>
          </a:p>
        </p:txBody>
      </p:sp>
      <p:sp>
        <p:nvSpPr>
          <p:cNvPr id="4" name="Content Placeholder 3"/>
          <p:cNvSpPr>
            <a:spLocks noGrp="1"/>
          </p:cNvSpPr>
          <p:nvPr>
            <p:ph idx="4294967295"/>
          </p:nvPr>
        </p:nvSpPr>
        <p:spPr>
          <a:xfrm>
            <a:off x="0" y="1158802"/>
            <a:ext cx="8613775" cy="4406900"/>
          </a:xfrm>
        </p:spPr>
        <p:txBody>
          <a:bodyPr/>
          <a:lstStyle/>
          <a:p>
            <a:r>
              <a:rPr lang="en-US" dirty="0" smtClean="0">
                <a:solidFill>
                  <a:srgbClr val="000000"/>
                </a:solidFill>
              </a:rPr>
              <a:t>Test </a:t>
            </a:r>
            <a:r>
              <a:rPr lang="en-US" dirty="0">
                <a:solidFill>
                  <a:srgbClr val="000000"/>
                </a:solidFill>
              </a:rPr>
              <a:t>Engine &amp; Secure Browser </a:t>
            </a:r>
            <a:endParaRPr lang="en-US" dirty="0" smtClean="0">
              <a:solidFill>
                <a:srgbClr val="000000"/>
              </a:solidFill>
            </a:endParaRPr>
          </a:p>
          <a:p>
            <a:pPr lvl="1"/>
            <a:r>
              <a:rPr lang="en-US" dirty="0" smtClean="0">
                <a:solidFill>
                  <a:srgbClr val="000000"/>
                </a:solidFill>
              </a:rPr>
              <a:t>Test </a:t>
            </a:r>
            <a:r>
              <a:rPr lang="en-US" dirty="0">
                <a:solidFill>
                  <a:srgbClr val="000000"/>
                </a:solidFill>
              </a:rPr>
              <a:t>Responses will go directly from test client to DRC, bypassing the TSM </a:t>
            </a:r>
            <a:endParaRPr lang="en-US" dirty="0" smtClean="0">
              <a:solidFill>
                <a:srgbClr val="000000"/>
              </a:solidFill>
            </a:endParaRPr>
          </a:p>
          <a:p>
            <a:pPr lvl="1"/>
            <a:r>
              <a:rPr lang="en-US" dirty="0" smtClean="0">
                <a:solidFill>
                  <a:srgbClr val="000000"/>
                </a:solidFill>
              </a:rPr>
              <a:t> </a:t>
            </a:r>
            <a:r>
              <a:rPr lang="en-US" dirty="0">
                <a:solidFill>
                  <a:srgbClr val="000000"/>
                </a:solidFill>
              </a:rPr>
              <a:t>Slicing Speaking Test responses into pieces, compress, encrypt and sending separately </a:t>
            </a:r>
            <a:endParaRPr lang="en-US" dirty="0" smtClean="0">
              <a:solidFill>
                <a:srgbClr val="000000"/>
              </a:solidFill>
            </a:endParaRPr>
          </a:p>
          <a:p>
            <a:pPr lvl="1"/>
            <a:r>
              <a:rPr lang="en-US" dirty="0" smtClean="0">
                <a:solidFill>
                  <a:srgbClr val="000000"/>
                </a:solidFill>
              </a:rPr>
              <a:t> </a:t>
            </a:r>
            <a:r>
              <a:rPr lang="en-US" dirty="0">
                <a:solidFill>
                  <a:srgbClr val="000000"/>
                </a:solidFill>
              </a:rPr>
              <a:t>Error messaging </a:t>
            </a:r>
            <a:endParaRPr lang="en-US" dirty="0" smtClean="0">
              <a:solidFill>
                <a:srgbClr val="000000"/>
              </a:solidFill>
            </a:endParaRPr>
          </a:p>
          <a:p>
            <a:pPr lvl="2"/>
            <a:r>
              <a:rPr lang="en-US" dirty="0" smtClean="0">
                <a:solidFill>
                  <a:srgbClr val="000000"/>
                </a:solidFill>
              </a:rPr>
              <a:t> </a:t>
            </a:r>
            <a:r>
              <a:rPr lang="en-US" dirty="0">
                <a:solidFill>
                  <a:srgbClr val="000000"/>
                </a:solidFill>
              </a:rPr>
              <a:t>Student friendly so they don’t feel they did something wrong </a:t>
            </a:r>
            <a:endParaRPr lang="en-US" dirty="0" smtClean="0">
              <a:solidFill>
                <a:srgbClr val="000000"/>
              </a:solidFill>
            </a:endParaRPr>
          </a:p>
          <a:p>
            <a:pPr lvl="2"/>
            <a:r>
              <a:rPr lang="en-US" dirty="0" smtClean="0">
                <a:solidFill>
                  <a:srgbClr val="000000"/>
                </a:solidFill>
              </a:rPr>
              <a:t>Clearer </a:t>
            </a:r>
            <a:r>
              <a:rPr lang="en-US" dirty="0">
                <a:solidFill>
                  <a:srgbClr val="000000"/>
                </a:solidFill>
              </a:rPr>
              <a:t>Speaking Test end-of-test message </a:t>
            </a:r>
            <a:endParaRPr lang="en-US" dirty="0" smtClean="0">
              <a:solidFill>
                <a:srgbClr val="000000"/>
              </a:solidFill>
            </a:endParaRPr>
          </a:p>
          <a:p>
            <a:pPr lvl="2"/>
            <a:r>
              <a:rPr lang="en-US" dirty="0" smtClean="0">
                <a:solidFill>
                  <a:srgbClr val="000000"/>
                </a:solidFill>
              </a:rPr>
              <a:t> </a:t>
            </a:r>
            <a:r>
              <a:rPr lang="en-US" dirty="0">
                <a:solidFill>
                  <a:srgbClr val="000000"/>
                </a:solidFill>
              </a:rPr>
              <a:t>More specific messages on the problem encountered with more information </a:t>
            </a:r>
            <a:endParaRPr lang="en-US" dirty="0" smtClean="0">
              <a:solidFill>
                <a:srgbClr val="000000"/>
              </a:solidFill>
            </a:endParaRPr>
          </a:p>
          <a:p>
            <a:pPr lvl="2"/>
            <a:r>
              <a:rPr lang="en-US" dirty="0" smtClean="0">
                <a:solidFill>
                  <a:srgbClr val="000000"/>
                </a:solidFill>
              </a:rPr>
              <a:t>Improved </a:t>
            </a:r>
            <a:r>
              <a:rPr lang="en-US" dirty="0">
                <a:solidFill>
                  <a:srgbClr val="000000"/>
                </a:solidFill>
              </a:rPr>
              <a:t>troubleshooting information for site and DRC Customer Support </a:t>
            </a:r>
            <a:endParaRPr lang="en-US" dirty="0" smtClean="0">
              <a:solidFill>
                <a:srgbClr val="000000"/>
              </a:solidFill>
            </a:endParaRPr>
          </a:p>
          <a:p>
            <a:pPr lvl="1"/>
            <a:r>
              <a:rPr lang="en-US" dirty="0" smtClean="0">
                <a:solidFill>
                  <a:srgbClr val="000000"/>
                </a:solidFill>
              </a:rPr>
              <a:t> </a:t>
            </a:r>
            <a:r>
              <a:rPr lang="en-US" dirty="0">
                <a:solidFill>
                  <a:srgbClr val="000000"/>
                </a:solidFill>
              </a:rPr>
              <a:t>Resiliency - more retries. Applies to both content retrieval and response processing</a:t>
            </a:r>
          </a:p>
        </p:txBody>
      </p:sp>
    </p:spTree>
    <p:extLst>
      <p:ext uri="{BB962C8B-B14F-4D97-AF65-F5344CB8AC3E}">
        <p14:creationId xmlns:p14="http://schemas.microsoft.com/office/powerpoint/2010/main" val="2227617239"/>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5099" y="1719071"/>
            <a:ext cx="8613794" cy="4407408"/>
          </a:xfrm>
        </p:spPr>
        <p:txBody>
          <a:bodyPr/>
          <a:lstStyle/>
          <a:p>
            <a:r>
              <a:rPr lang="en-US" dirty="0">
                <a:solidFill>
                  <a:srgbClr val="000000"/>
                </a:solidFill>
              </a:rPr>
              <a:t>AMS </a:t>
            </a:r>
            <a:endParaRPr lang="en-US" dirty="0" smtClean="0">
              <a:solidFill>
                <a:srgbClr val="000000"/>
              </a:solidFill>
            </a:endParaRPr>
          </a:p>
          <a:p>
            <a:pPr lvl="1"/>
            <a:r>
              <a:rPr lang="en-US" dirty="0" smtClean="0">
                <a:solidFill>
                  <a:srgbClr val="000000"/>
                </a:solidFill>
              </a:rPr>
              <a:t>Data </a:t>
            </a:r>
            <a:r>
              <a:rPr lang="en-US" dirty="0">
                <a:solidFill>
                  <a:srgbClr val="000000"/>
                </a:solidFill>
              </a:rPr>
              <a:t>Validation export &gt; 500 </a:t>
            </a:r>
            <a:endParaRPr lang="en-US" dirty="0" smtClean="0">
              <a:solidFill>
                <a:srgbClr val="000000"/>
              </a:solidFill>
            </a:endParaRPr>
          </a:p>
          <a:p>
            <a:pPr lvl="1"/>
            <a:r>
              <a:rPr lang="en-US" dirty="0" smtClean="0">
                <a:solidFill>
                  <a:srgbClr val="000000"/>
                </a:solidFill>
              </a:rPr>
              <a:t>Enhanced </a:t>
            </a:r>
            <a:r>
              <a:rPr lang="en-US" dirty="0">
                <a:solidFill>
                  <a:srgbClr val="000000"/>
                </a:solidFill>
              </a:rPr>
              <a:t>District progress report </a:t>
            </a:r>
            <a:endParaRPr lang="en-US" dirty="0" smtClean="0">
              <a:solidFill>
                <a:srgbClr val="000000"/>
              </a:solidFill>
            </a:endParaRPr>
          </a:p>
          <a:p>
            <a:pPr lvl="1"/>
            <a:r>
              <a:rPr lang="en-US" dirty="0" smtClean="0">
                <a:solidFill>
                  <a:srgbClr val="000000"/>
                </a:solidFill>
              </a:rPr>
              <a:t>AMS </a:t>
            </a:r>
            <a:r>
              <a:rPr lang="en-US" dirty="0">
                <a:solidFill>
                  <a:srgbClr val="000000"/>
                </a:solidFill>
              </a:rPr>
              <a:t>Menu changes </a:t>
            </a:r>
            <a:endParaRPr lang="en-US" dirty="0" smtClean="0">
              <a:solidFill>
                <a:srgbClr val="000000"/>
              </a:solidFill>
            </a:endParaRPr>
          </a:p>
          <a:p>
            <a:pPr lvl="1"/>
            <a:r>
              <a:rPr lang="en-US" dirty="0" smtClean="0">
                <a:solidFill>
                  <a:srgbClr val="000000"/>
                </a:solidFill>
              </a:rPr>
              <a:t>4 </a:t>
            </a:r>
            <a:r>
              <a:rPr lang="en-US" dirty="0">
                <a:solidFill>
                  <a:srgbClr val="000000"/>
                </a:solidFill>
              </a:rPr>
              <a:t>Tickets per page from current 8 tickets per page </a:t>
            </a:r>
            <a:endParaRPr lang="en-US" dirty="0" smtClean="0">
              <a:solidFill>
                <a:srgbClr val="000000"/>
              </a:solidFill>
            </a:endParaRPr>
          </a:p>
          <a:p>
            <a:pPr lvl="1"/>
            <a:r>
              <a:rPr lang="en-US" dirty="0" smtClean="0">
                <a:solidFill>
                  <a:srgbClr val="000000"/>
                </a:solidFill>
              </a:rPr>
              <a:t>Student </a:t>
            </a:r>
            <a:r>
              <a:rPr lang="en-US" dirty="0">
                <a:solidFill>
                  <a:srgbClr val="000000"/>
                </a:solidFill>
              </a:rPr>
              <a:t>Transfer </a:t>
            </a:r>
            <a:endParaRPr lang="en-US" dirty="0" smtClean="0">
              <a:solidFill>
                <a:srgbClr val="000000"/>
              </a:solidFill>
            </a:endParaRPr>
          </a:p>
          <a:p>
            <a:pPr lvl="1"/>
            <a:r>
              <a:rPr lang="en-US" dirty="0" smtClean="0">
                <a:solidFill>
                  <a:srgbClr val="000000"/>
                </a:solidFill>
              </a:rPr>
              <a:t>AMS </a:t>
            </a:r>
            <a:r>
              <a:rPr lang="en-US" dirty="0">
                <a:solidFill>
                  <a:srgbClr val="000000"/>
                </a:solidFill>
              </a:rPr>
              <a:t>Student Management </a:t>
            </a:r>
            <a:endParaRPr lang="en-US" dirty="0" smtClean="0">
              <a:solidFill>
                <a:srgbClr val="000000"/>
              </a:solidFill>
            </a:endParaRPr>
          </a:p>
          <a:p>
            <a:pPr lvl="2"/>
            <a:r>
              <a:rPr lang="en-US" dirty="0" smtClean="0">
                <a:solidFill>
                  <a:srgbClr val="000000"/>
                </a:solidFill>
              </a:rPr>
              <a:t>Domain </a:t>
            </a:r>
            <a:r>
              <a:rPr lang="en-US" dirty="0">
                <a:solidFill>
                  <a:srgbClr val="000000"/>
                </a:solidFill>
              </a:rPr>
              <a:t>Termination (role based) </a:t>
            </a:r>
            <a:endParaRPr lang="en-US" dirty="0" smtClean="0">
              <a:solidFill>
                <a:srgbClr val="000000"/>
              </a:solidFill>
            </a:endParaRPr>
          </a:p>
          <a:p>
            <a:pPr lvl="1"/>
            <a:r>
              <a:rPr lang="en-US" dirty="0" smtClean="0">
                <a:solidFill>
                  <a:srgbClr val="000000"/>
                </a:solidFill>
              </a:rPr>
              <a:t> </a:t>
            </a:r>
            <a:r>
              <a:rPr lang="en-US" dirty="0">
                <a:solidFill>
                  <a:srgbClr val="000000"/>
                </a:solidFill>
              </a:rPr>
              <a:t>AMS Test Management </a:t>
            </a:r>
            <a:endParaRPr lang="en-US" dirty="0" smtClean="0">
              <a:solidFill>
                <a:srgbClr val="000000"/>
              </a:solidFill>
            </a:endParaRPr>
          </a:p>
          <a:p>
            <a:pPr lvl="2"/>
            <a:r>
              <a:rPr lang="en-US" dirty="0" smtClean="0">
                <a:solidFill>
                  <a:srgbClr val="000000"/>
                </a:solidFill>
              </a:rPr>
              <a:t>Manage </a:t>
            </a:r>
            <a:r>
              <a:rPr lang="en-US" dirty="0">
                <a:solidFill>
                  <a:srgbClr val="000000"/>
                </a:solidFill>
              </a:rPr>
              <a:t>Student Export All Fields/&gt;</a:t>
            </a:r>
            <a:r>
              <a:rPr lang="en-US" dirty="0" smtClean="0">
                <a:solidFill>
                  <a:srgbClr val="000000"/>
                </a:solidFill>
              </a:rPr>
              <a:t>3000Export/Import</a:t>
            </a:r>
            <a:endParaRPr lang="en-US" dirty="0">
              <a:solidFill>
                <a:srgbClr val="000000"/>
              </a:solidFill>
            </a:endParaRPr>
          </a:p>
        </p:txBody>
      </p:sp>
      <p:sp>
        <p:nvSpPr>
          <p:cNvPr id="2" name="Title 1"/>
          <p:cNvSpPr>
            <a:spLocks noGrp="1"/>
          </p:cNvSpPr>
          <p:nvPr>
            <p:ph type="title"/>
          </p:nvPr>
        </p:nvSpPr>
        <p:spPr/>
        <p:txBody>
          <a:bodyPr/>
          <a:lstStyle/>
          <a:p>
            <a:r>
              <a:rPr lang="en-US" dirty="0" smtClean="0"/>
              <a:t>DRC Component Updates</a:t>
            </a:r>
            <a:endParaRPr lang="en-US" dirty="0"/>
          </a:p>
        </p:txBody>
      </p:sp>
    </p:spTree>
    <p:extLst>
      <p:ext uri="{BB962C8B-B14F-4D97-AF65-F5344CB8AC3E}">
        <p14:creationId xmlns:p14="http://schemas.microsoft.com/office/powerpoint/2010/main" val="1280271459"/>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175099" y="1719071"/>
            <a:ext cx="8613794" cy="4407408"/>
          </a:xfrm>
        </p:spPr>
        <p:txBody>
          <a:bodyPr/>
          <a:lstStyle/>
          <a:p>
            <a:r>
              <a:rPr lang="en-US" dirty="0">
                <a:solidFill>
                  <a:srgbClr val="000000"/>
                </a:solidFill>
              </a:rPr>
              <a:t>September 1, 2016 </a:t>
            </a:r>
            <a:endParaRPr lang="en-US" dirty="0" smtClean="0">
              <a:solidFill>
                <a:srgbClr val="000000"/>
              </a:solidFill>
            </a:endParaRPr>
          </a:p>
          <a:p>
            <a:pPr lvl="1"/>
            <a:r>
              <a:rPr lang="en-US" dirty="0" smtClean="0">
                <a:solidFill>
                  <a:srgbClr val="000000"/>
                </a:solidFill>
              </a:rPr>
              <a:t>Updated </a:t>
            </a:r>
            <a:r>
              <a:rPr lang="en-US" dirty="0">
                <a:solidFill>
                  <a:srgbClr val="000000"/>
                </a:solidFill>
              </a:rPr>
              <a:t>TSM </a:t>
            </a:r>
            <a:r>
              <a:rPr lang="en-US" dirty="0" smtClean="0">
                <a:solidFill>
                  <a:srgbClr val="000000"/>
                </a:solidFill>
              </a:rPr>
              <a:t>Specifications</a:t>
            </a:r>
          </a:p>
          <a:p>
            <a:pPr lvl="1"/>
            <a:r>
              <a:rPr lang="en-US" dirty="0" smtClean="0">
                <a:solidFill>
                  <a:srgbClr val="000000"/>
                </a:solidFill>
              </a:rPr>
              <a:t>Final </a:t>
            </a:r>
            <a:r>
              <a:rPr lang="en-US" dirty="0">
                <a:solidFill>
                  <a:srgbClr val="000000"/>
                </a:solidFill>
              </a:rPr>
              <a:t>Site Technology Readiness Checklist</a:t>
            </a:r>
          </a:p>
        </p:txBody>
      </p:sp>
      <p:sp>
        <p:nvSpPr>
          <p:cNvPr id="2" name="Title 1"/>
          <p:cNvSpPr>
            <a:spLocks noGrp="1"/>
          </p:cNvSpPr>
          <p:nvPr>
            <p:ph type="title"/>
          </p:nvPr>
        </p:nvSpPr>
        <p:spPr/>
        <p:txBody>
          <a:bodyPr/>
          <a:lstStyle/>
          <a:p>
            <a:r>
              <a:rPr lang="en-US" dirty="0" smtClean="0"/>
              <a:t>DRC Component Updates</a:t>
            </a:r>
            <a:endParaRPr lang="en-US" dirty="0"/>
          </a:p>
        </p:txBody>
      </p:sp>
    </p:spTree>
    <p:extLst>
      <p:ext uri="{BB962C8B-B14F-4D97-AF65-F5344CB8AC3E}">
        <p14:creationId xmlns:p14="http://schemas.microsoft.com/office/powerpoint/2010/main" val="794325379"/>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4572000"/>
            <a:ext cx="8341851" cy="1645920"/>
          </a:xfrm>
        </p:spPr>
        <p:txBody>
          <a:bodyPr/>
          <a:lstStyle/>
          <a:p>
            <a:r>
              <a:rPr lang="en-US" b="0" dirty="0" smtClean="0">
                <a:solidFill>
                  <a:schemeClr val="bg1"/>
                </a:solidFill>
              </a:rPr>
              <a:t>Stephanie Boyd and Sara Loerzel</a:t>
            </a:r>
            <a:endParaRPr lang="en-US" b="0" dirty="0">
              <a:solidFill>
                <a:schemeClr val="bg1"/>
              </a:solidFill>
            </a:endParaRPr>
          </a:p>
        </p:txBody>
      </p:sp>
      <p:sp>
        <p:nvSpPr>
          <p:cNvPr id="3" name="Title 2"/>
          <p:cNvSpPr>
            <a:spLocks noGrp="1"/>
          </p:cNvSpPr>
          <p:nvPr>
            <p:ph type="title"/>
          </p:nvPr>
        </p:nvSpPr>
        <p:spPr>
          <a:xfrm>
            <a:off x="333801" y="1740195"/>
            <a:ext cx="8476398" cy="1645920"/>
          </a:xfrm>
        </p:spPr>
        <p:txBody>
          <a:bodyPr/>
          <a:lstStyle/>
          <a:p>
            <a:r>
              <a:rPr lang="en-US" dirty="0"/>
              <a:t>CMAS</a:t>
            </a:r>
            <a:br>
              <a:rPr lang="en-US" dirty="0"/>
            </a:br>
            <a:r>
              <a:rPr lang="en-US" sz="2400" dirty="0"/>
              <a:t>PARCC English Language Arts and Mathematics </a:t>
            </a:r>
            <a:br>
              <a:rPr lang="en-US" sz="2400" dirty="0"/>
            </a:br>
            <a:r>
              <a:rPr lang="en-US" sz="2400" dirty="0"/>
              <a:t>Colorado Spanish Language Arts (CSLA)</a:t>
            </a:r>
            <a:br>
              <a:rPr lang="en-US" sz="2400" dirty="0"/>
            </a:br>
            <a:r>
              <a:rPr lang="en-US" sz="2400" dirty="0"/>
              <a:t>Science and Social Studies</a:t>
            </a:r>
            <a:br>
              <a:rPr lang="en-US" sz="2400" dirty="0"/>
            </a:br>
            <a:endParaRPr lang="en-US" sz="2400" dirty="0"/>
          </a:p>
        </p:txBody>
      </p:sp>
    </p:spTree>
    <p:extLst>
      <p:ext uri="{BB962C8B-B14F-4D97-AF65-F5344CB8AC3E}">
        <p14:creationId xmlns:p14="http://schemas.microsoft.com/office/powerpoint/2010/main" val="354320063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1000" y="1664751"/>
            <a:ext cx="8534400" cy="4602479"/>
          </a:xfrm>
        </p:spPr>
        <p:txBody>
          <a:bodyPr/>
          <a:lstStyle/>
          <a:p>
            <a:pPr marL="45720" indent="0">
              <a:buNone/>
            </a:pPr>
            <a:r>
              <a:rPr lang="en-US" sz="2800" dirty="0">
                <a:solidFill>
                  <a:srgbClr val="000000"/>
                </a:solidFill>
              </a:rPr>
              <a:t>Science and Social Studies</a:t>
            </a:r>
            <a:endParaRPr lang="en-US" sz="2800" dirty="0">
              <a:solidFill>
                <a:schemeClr val="tx1"/>
              </a:solidFill>
            </a:endParaRPr>
          </a:p>
          <a:p>
            <a:r>
              <a:rPr lang="en-US" dirty="0">
                <a:solidFill>
                  <a:srgbClr val="000000"/>
                </a:solidFill>
              </a:rPr>
              <a:t>Elementary, Middle, and High School Assessments</a:t>
            </a:r>
          </a:p>
          <a:p>
            <a:pPr lvl="1"/>
            <a:r>
              <a:rPr lang="en-US" dirty="0">
                <a:solidFill>
                  <a:srgbClr val="000000"/>
                </a:solidFill>
              </a:rPr>
              <a:t>Science: grades 5, 8, and 11</a:t>
            </a:r>
          </a:p>
          <a:p>
            <a:pPr lvl="1"/>
            <a:r>
              <a:rPr lang="en-US" dirty="0">
                <a:solidFill>
                  <a:srgbClr val="000000"/>
                </a:solidFill>
              </a:rPr>
              <a:t>Social studies: grades 4, 7</a:t>
            </a:r>
          </a:p>
          <a:p>
            <a:pPr lvl="2"/>
            <a:r>
              <a:rPr lang="en-US" dirty="0">
                <a:solidFill>
                  <a:srgbClr val="000000"/>
                </a:solidFill>
              </a:rPr>
              <a:t>A sample of schools will administer the social studies assessments</a:t>
            </a:r>
          </a:p>
          <a:p>
            <a:pPr marL="45720" indent="0">
              <a:buNone/>
            </a:pPr>
            <a:r>
              <a:rPr lang="en-US" sz="2800" dirty="0">
                <a:solidFill>
                  <a:srgbClr val="000000"/>
                </a:solidFill>
              </a:rPr>
              <a:t>ELA/Literacy and Math </a:t>
            </a:r>
            <a:r>
              <a:rPr lang="en-US" sz="2800" dirty="0" smtClean="0">
                <a:solidFill>
                  <a:srgbClr val="000000"/>
                </a:solidFill>
              </a:rPr>
              <a:t> </a:t>
            </a:r>
            <a:endParaRPr lang="en-US" sz="2800" dirty="0">
              <a:solidFill>
                <a:srgbClr val="000000"/>
              </a:solidFill>
            </a:endParaRPr>
          </a:p>
          <a:p>
            <a:r>
              <a:rPr lang="en-US" dirty="0">
                <a:solidFill>
                  <a:srgbClr val="000000"/>
                </a:solidFill>
              </a:rPr>
              <a:t>Grades 3-9 all students test: </a:t>
            </a:r>
          </a:p>
          <a:p>
            <a:pPr lvl="1"/>
            <a:r>
              <a:rPr lang="en-US" dirty="0">
                <a:solidFill>
                  <a:srgbClr val="000000"/>
                </a:solidFill>
              </a:rPr>
              <a:t>ELA/L and Mathematics</a:t>
            </a:r>
          </a:p>
          <a:p>
            <a:pPr lvl="1"/>
            <a:r>
              <a:rPr lang="en-US" dirty="0">
                <a:solidFill>
                  <a:srgbClr val="000000"/>
                </a:solidFill>
              </a:rPr>
              <a:t>CSLA for grades 3-4 </a:t>
            </a:r>
            <a:r>
              <a:rPr lang="en-US" dirty="0" smtClean="0">
                <a:solidFill>
                  <a:srgbClr val="000000"/>
                </a:solidFill>
              </a:rPr>
              <a:t>ELA/L </a:t>
            </a:r>
            <a:r>
              <a:rPr lang="en-US" dirty="0">
                <a:solidFill>
                  <a:srgbClr val="000000"/>
                </a:solidFill>
              </a:rPr>
              <a:t>only</a:t>
            </a:r>
          </a:p>
          <a:p>
            <a:pPr lvl="2"/>
            <a:endParaRPr lang="en-US" dirty="0">
              <a:solidFill>
                <a:srgbClr val="000000"/>
              </a:solidFill>
            </a:endParaRPr>
          </a:p>
          <a:p>
            <a:pPr marL="365760" lvl="1" indent="0">
              <a:buNone/>
            </a:pPr>
            <a:endParaRPr lang="en-US" dirty="0">
              <a:solidFill>
                <a:schemeClr val="tx1"/>
              </a:solidFill>
            </a:endParaRPr>
          </a:p>
          <a:p>
            <a:pPr lvl="1"/>
            <a:endParaRPr lang="en-US" dirty="0">
              <a:solidFill>
                <a:schemeClr val="tx1"/>
              </a:solidFill>
            </a:endParaRPr>
          </a:p>
          <a:p>
            <a:pPr marL="365760" lvl="1" indent="0">
              <a:buNone/>
            </a:pPr>
            <a:endParaRPr lang="en-US" sz="2600" dirty="0">
              <a:solidFill>
                <a:schemeClr val="tx1"/>
              </a:solidFill>
            </a:endParaRPr>
          </a:p>
          <a:p>
            <a:pPr marL="365760" lvl="1" indent="0">
              <a:buNone/>
            </a:pPr>
            <a:endParaRPr lang="en-US" sz="2800" dirty="0">
              <a:solidFill>
                <a:schemeClr val="tx1"/>
              </a:solidFill>
            </a:endParaRPr>
          </a:p>
          <a:p>
            <a:pPr lvl="1"/>
            <a:endParaRPr lang="en-US" sz="2800" dirty="0"/>
          </a:p>
          <a:p>
            <a:pPr lvl="1"/>
            <a:endParaRPr lang="en-US" sz="2800" dirty="0"/>
          </a:p>
        </p:txBody>
      </p:sp>
      <p:sp>
        <p:nvSpPr>
          <p:cNvPr id="3" name="Title 2"/>
          <p:cNvSpPr>
            <a:spLocks noGrp="1"/>
          </p:cNvSpPr>
          <p:nvPr>
            <p:ph type="title"/>
          </p:nvPr>
        </p:nvSpPr>
        <p:spPr>
          <a:xfrm>
            <a:off x="0" y="355847"/>
            <a:ext cx="9144000" cy="1054394"/>
          </a:xfrm>
        </p:spPr>
        <p:txBody>
          <a:bodyPr/>
          <a:lstStyle/>
          <a:p>
            <a:r>
              <a:rPr lang="en-US" sz="3200" dirty="0" smtClean="0"/>
              <a:t>CMAS Assessments – </a:t>
            </a:r>
            <a:br>
              <a:rPr lang="en-US" sz="3200" dirty="0" smtClean="0"/>
            </a:br>
            <a:r>
              <a:rPr lang="en-US" sz="3200" dirty="0" smtClean="0"/>
              <a:t>Administration Grades and Content Areas</a:t>
            </a:r>
            <a:endParaRPr lang="en-US" sz="3200" dirty="0"/>
          </a:p>
        </p:txBody>
      </p:sp>
    </p:spTree>
    <p:extLst>
      <p:ext uri="{BB962C8B-B14F-4D97-AF65-F5344CB8AC3E}">
        <p14:creationId xmlns:p14="http://schemas.microsoft.com/office/powerpoint/2010/main" val="2694903320"/>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Math units have similar testing times</a:t>
            </a:r>
            <a:endParaRPr lang="en-US" dirty="0">
              <a:solidFill>
                <a:srgbClr val="000000"/>
              </a:solidFill>
            </a:endParaRPr>
          </a:p>
          <a:p>
            <a:pPr lvl="1"/>
            <a:r>
              <a:rPr lang="en-US" dirty="0">
                <a:solidFill>
                  <a:srgbClr val="000000"/>
                </a:solidFill>
              </a:rPr>
              <a:t>Math grades 3-5: four 60 min. units</a:t>
            </a:r>
          </a:p>
          <a:p>
            <a:pPr lvl="1"/>
            <a:r>
              <a:rPr lang="en-US" dirty="0">
                <a:solidFill>
                  <a:srgbClr val="000000"/>
                </a:solidFill>
              </a:rPr>
              <a:t>Math grades 6-8: three 80 min. units</a:t>
            </a:r>
          </a:p>
          <a:p>
            <a:pPr lvl="1"/>
            <a:r>
              <a:rPr lang="en-US" dirty="0">
                <a:solidFill>
                  <a:srgbClr val="000000"/>
                </a:solidFill>
              </a:rPr>
              <a:t>Math high school: three 90 min. </a:t>
            </a:r>
            <a:r>
              <a:rPr lang="en-US" dirty="0" smtClean="0">
                <a:solidFill>
                  <a:srgbClr val="000000"/>
                </a:solidFill>
              </a:rPr>
              <a:t>units</a:t>
            </a:r>
          </a:p>
          <a:p>
            <a:r>
              <a:rPr lang="en-US" dirty="0" smtClean="0">
                <a:solidFill>
                  <a:srgbClr val="000000"/>
                </a:solidFill>
              </a:rPr>
              <a:t>ELA all grades have 3 units* </a:t>
            </a:r>
          </a:p>
          <a:p>
            <a:pPr lvl="1"/>
            <a:r>
              <a:rPr lang="en-US" sz="2600" dirty="0" smtClean="0">
                <a:solidFill>
                  <a:srgbClr val="000000"/>
                </a:solidFill>
              </a:rPr>
              <a:t>Grade </a:t>
            </a:r>
            <a:r>
              <a:rPr lang="en-US" sz="2600" dirty="0">
                <a:solidFill>
                  <a:srgbClr val="000000"/>
                </a:solidFill>
              </a:rPr>
              <a:t>3: </a:t>
            </a:r>
            <a:r>
              <a:rPr lang="en-US" sz="2600" dirty="0" smtClean="0">
                <a:solidFill>
                  <a:srgbClr val="000000"/>
                </a:solidFill>
              </a:rPr>
              <a:t>2 </a:t>
            </a:r>
            <a:r>
              <a:rPr lang="en-US" sz="2600" dirty="0">
                <a:solidFill>
                  <a:srgbClr val="000000"/>
                </a:solidFill>
              </a:rPr>
              <a:t>units of 90 min. and one unit of 75 min.</a:t>
            </a:r>
            <a:endParaRPr lang="en-US" sz="2600" dirty="0" smtClean="0">
              <a:solidFill>
                <a:srgbClr val="000000"/>
              </a:solidFill>
            </a:endParaRPr>
          </a:p>
          <a:p>
            <a:pPr lvl="1"/>
            <a:r>
              <a:rPr lang="en-US" sz="2600" dirty="0" smtClean="0">
                <a:solidFill>
                  <a:srgbClr val="000000"/>
                </a:solidFill>
              </a:rPr>
              <a:t>Grades </a:t>
            </a:r>
            <a:r>
              <a:rPr lang="en-US" sz="2600" dirty="0">
                <a:solidFill>
                  <a:srgbClr val="000000"/>
                </a:solidFill>
              </a:rPr>
              <a:t>4-5: </a:t>
            </a:r>
            <a:r>
              <a:rPr lang="en-US" sz="2600" dirty="0" smtClean="0">
                <a:solidFill>
                  <a:srgbClr val="000000"/>
                </a:solidFill>
              </a:rPr>
              <a:t>3 </a:t>
            </a:r>
            <a:r>
              <a:rPr lang="en-US" sz="2600" dirty="0">
                <a:solidFill>
                  <a:srgbClr val="000000"/>
                </a:solidFill>
              </a:rPr>
              <a:t>units of 90 min.</a:t>
            </a:r>
          </a:p>
          <a:p>
            <a:pPr lvl="1"/>
            <a:r>
              <a:rPr lang="en-US" sz="2600" dirty="0">
                <a:solidFill>
                  <a:srgbClr val="000000"/>
                </a:solidFill>
              </a:rPr>
              <a:t>Grades 6-9: </a:t>
            </a:r>
            <a:r>
              <a:rPr lang="en-US" sz="2600" dirty="0" smtClean="0">
                <a:solidFill>
                  <a:srgbClr val="000000"/>
                </a:solidFill>
              </a:rPr>
              <a:t>2 </a:t>
            </a:r>
            <a:r>
              <a:rPr lang="en-US" sz="2600" dirty="0">
                <a:solidFill>
                  <a:srgbClr val="000000"/>
                </a:solidFill>
              </a:rPr>
              <a:t>units of 110 min. and one unit of 90 </a:t>
            </a:r>
            <a:r>
              <a:rPr lang="en-US" sz="2600" dirty="0" smtClean="0">
                <a:solidFill>
                  <a:srgbClr val="000000"/>
                </a:solidFill>
              </a:rPr>
              <a:t>min</a:t>
            </a:r>
          </a:p>
          <a:p>
            <a:pPr lvl="1"/>
            <a:endParaRPr lang="en-US" sz="2600" dirty="0">
              <a:solidFill>
                <a:srgbClr val="000000"/>
              </a:solidFill>
            </a:endParaRPr>
          </a:p>
          <a:p>
            <a:pPr marL="365760" lvl="1" indent="0">
              <a:buNone/>
            </a:pPr>
            <a:r>
              <a:rPr lang="en-US" dirty="0" smtClean="0">
                <a:solidFill>
                  <a:srgbClr val="000000"/>
                </a:solidFill>
              </a:rPr>
              <a:t>*4 </a:t>
            </a:r>
            <a:r>
              <a:rPr lang="en-US" dirty="0">
                <a:solidFill>
                  <a:srgbClr val="000000"/>
                </a:solidFill>
              </a:rPr>
              <a:t>units for grades within a school that are selected for the ELA field </a:t>
            </a:r>
            <a:r>
              <a:rPr lang="en-US" dirty="0" smtClean="0">
                <a:solidFill>
                  <a:srgbClr val="000000"/>
                </a:solidFill>
              </a:rPr>
              <a:t>test</a:t>
            </a:r>
            <a:endParaRPr lang="en-US" dirty="0">
              <a:solidFill>
                <a:srgbClr val="000000"/>
              </a:solidFill>
            </a:endParaRPr>
          </a:p>
          <a:p>
            <a:pPr lvl="1"/>
            <a:endParaRPr lang="en-US" dirty="0" smtClean="0">
              <a:solidFill>
                <a:srgbClr val="000000"/>
              </a:solidFill>
            </a:endParaRPr>
          </a:p>
        </p:txBody>
      </p:sp>
      <p:sp>
        <p:nvSpPr>
          <p:cNvPr id="3" name="Title 2"/>
          <p:cNvSpPr>
            <a:spLocks noGrp="1"/>
          </p:cNvSpPr>
          <p:nvPr>
            <p:ph type="title"/>
          </p:nvPr>
        </p:nvSpPr>
        <p:spPr/>
        <p:txBody>
          <a:bodyPr/>
          <a:lstStyle/>
          <a:p>
            <a:r>
              <a:rPr lang="en-US" dirty="0" smtClean="0"/>
              <a:t>ELA &amp; Math Testing Times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35</a:t>
            </a:fld>
            <a:endParaRPr lang="en-US" dirty="0" smtClean="0"/>
          </a:p>
        </p:txBody>
      </p:sp>
    </p:spTree>
    <p:extLst>
      <p:ext uri="{BB962C8B-B14F-4D97-AF65-F5344CB8AC3E}">
        <p14:creationId xmlns:p14="http://schemas.microsoft.com/office/powerpoint/2010/main" val="2433080304"/>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Grades</a:t>
            </a:r>
          </a:p>
          <a:p>
            <a:pPr lvl="1"/>
            <a:r>
              <a:rPr lang="en-US" dirty="0">
                <a:solidFill>
                  <a:srgbClr val="000000"/>
                </a:solidFill>
              </a:rPr>
              <a:t>Social </a:t>
            </a:r>
            <a:r>
              <a:rPr lang="en-US" dirty="0" smtClean="0">
                <a:solidFill>
                  <a:srgbClr val="000000"/>
                </a:solidFill>
              </a:rPr>
              <a:t>Studies* </a:t>
            </a:r>
            <a:r>
              <a:rPr lang="en-US" dirty="0">
                <a:solidFill>
                  <a:srgbClr val="000000"/>
                </a:solidFill>
              </a:rPr>
              <a:t>– </a:t>
            </a:r>
            <a:r>
              <a:rPr lang="en-US" dirty="0" smtClean="0">
                <a:solidFill>
                  <a:srgbClr val="000000"/>
                </a:solidFill>
              </a:rPr>
              <a:t>4 and 7</a:t>
            </a:r>
            <a:endParaRPr lang="en-US" dirty="0">
              <a:solidFill>
                <a:srgbClr val="000000"/>
              </a:solidFill>
            </a:endParaRPr>
          </a:p>
          <a:p>
            <a:pPr lvl="1"/>
            <a:r>
              <a:rPr lang="en-US" dirty="0" smtClean="0">
                <a:solidFill>
                  <a:srgbClr val="000000"/>
                </a:solidFill>
              </a:rPr>
              <a:t>Science – 5, 8,  and 11</a:t>
            </a:r>
          </a:p>
          <a:p>
            <a:r>
              <a:rPr lang="en-US" dirty="0" smtClean="0">
                <a:solidFill>
                  <a:srgbClr val="000000"/>
                </a:solidFill>
              </a:rPr>
              <a:t>S/SS assessments have 3 units</a:t>
            </a:r>
          </a:p>
          <a:p>
            <a:pPr lvl="1"/>
            <a:r>
              <a:rPr lang="en-US" dirty="0" smtClean="0">
                <a:solidFill>
                  <a:srgbClr val="000000"/>
                </a:solidFill>
              </a:rPr>
              <a:t>Current unit timing:</a:t>
            </a:r>
          </a:p>
          <a:p>
            <a:pPr lvl="2"/>
            <a:r>
              <a:rPr lang="en-US" dirty="0" smtClean="0">
                <a:solidFill>
                  <a:srgbClr val="000000"/>
                </a:solidFill>
              </a:rPr>
              <a:t>80 minutes per unit – elementary and middle school</a:t>
            </a:r>
          </a:p>
          <a:p>
            <a:pPr lvl="2"/>
            <a:r>
              <a:rPr lang="en-US" dirty="0">
                <a:solidFill>
                  <a:srgbClr val="000000"/>
                </a:solidFill>
              </a:rPr>
              <a:t>6</a:t>
            </a:r>
            <a:r>
              <a:rPr lang="en-US" dirty="0" smtClean="0">
                <a:solidFill>
                  <a:srgbClr val="000000"/>
                </a:solidFill>
              </a:rPr>
              <a:t>0 minutes per unit – high school</a:t>
            </a:r>
          </a:p>
          <a:p>
            <a:pPr marL="45720" indent="0">
              <a:buNone/>
            </a:pPr>
            <a:endParaRPr lang="en-US" dirty="0" smtClean="0">
              <a:solidFill>
                <a:srgbClr val="000000"/>
              </a:solidFill>
            </a:endParaRPr>
          </a:p>
          <a:p>
            <a:r>
              <a:rPr lang="en-US" dirty="0" smtClean="0">
                <a:solidFill>
                  <a:srgbClr val="000000"/>
                </a:solidFill>
              </a:rPr>
              <a:t>Social Studies</a:t>
            </a:r>
          </a:p>
          <a:p>
            <a:pPr lvl="1"/>
            <a:r>
              <a:rPr lang="en-US" dirty="0">
                <a:solidFill>
                  <a:srgbClr val="000000"/>
                </a:solidFill>
              </a:rPr>
              <a:t>Sampling at the school level</a:t>
            </a:r>
          </a:p>
          <a:p>
            <a:pPr lvl="1"/>
            <a:r>
              <a:rPr lang="en-US" dirty="0">
                <a:solidFill>
                  <a:srgbClr val="000000"/>
                </a:solidFill>
              </a:rPr>
              <a:t>Individual schools will be sampled once in three years</a:t>
            </a:r>
          </a:p>
          <a:p>
            <a:pPr lvl="1"/>
            <a:r>
              <a:rPr lang="en-US" dirty="0" smtClean="0">
                <a:solidFill>
                  <a:srgbClr val="000000"/>
                </a:solidFill>
              </a:rPr>
              <a:t>Selected schools list is in Syncplicity</a:t>
            </a:r>
            <a:endParaRPr lang="en-US" dirty="0">
              <a:solidFill>
                <a:srgbClr val="000000"/>
              </a:solidFill>
            </a:endParaRPr>
          </a:p>
        </p:txBody>
      </p:sp>
      <p:sp>
        <p:nvSpPr>
          <p:cNvPr id="3" name="Title 2"/>
          <p:cNvSpPr>
            <a:spLocks noGrp="1"/>
          </p:cNvSpPr>
          <p:nvPr>
            <p:ph type="title"/>
          </p:nvPr>
        </p:nvSpPr>
        <p:spPr/>
        <p:txBody>
          <a:bodyPr/>
          <a:lstStyle/>
          <a:p>
            <a:r>
              <a:rPr lang="en-US" dirty="0" smtClean="0"/>
              <a:t>Science &amp; Social Studies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36</a:t>
            </a:fld>
            <a:endParaRPr lang="en-US" dirty="0" smtClean="0"/>
          </a:p>
        </p:txBody>
      </p:sp>
    </p:spTree>
    <p:extLst>
      <p:ext uri="{BB962C8B-B14F-4D97-AF65-F5344CB8AC3E}">
        <p14:creationId xmlns:p14="http://schemas.microsoft.com/office/powerpoint/2010/main" val="3106617385"/>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233015"/>
            <a:ext cx="8381260" cy="782073"/>
          </a:xfrm>
        </p:spPr>
        <p:txBody>
          <a:bodyPr/>
          <a:lstStyle/>
          <a:p>
            <a:r>
              <a:rPr lang="en-US" dirty="0" smtClean="0"/>
              <a:t>CMAS: PARCC ELA Field Testing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37</a:t>
            </a:fld>
            <a:endParaRPr lang="en-US" dirty="0" smtClean="0"/>
          </a:p>
        </p:txBody>
      </p:sp>
      <p:sp>
        <p:nvSpPr>
          <p:cNvPr id="2" name="Content Placeholder 1"/>
          <p:cNvSpPr>
            <a:spLocks noGrp="1"/>
          </p:cNvSpPr>
          <p:nvPr>
            <p:ph idx="4294967295"/>
          </p:nvPr>
        </p:nvSpPr>
        <p:spPr>
          <a:xfrm>
            <a:off x="0" y="1143000"/>
            <a:ext cx="9144000" cy="4406900"/>
          </a:xfrm>
        </p:spPr>
        <p:txBody>
          <a:bodyPr/>
          <a:lstStyle/>
          <a:p>
            <a:endParaRPr lang="en-US" sz="1100" dirty="0">
              <a:solidFill>
                <a:srgbClr val="000000"/>
              </a:solidFill>
            </a:endParaRPr>
          </a:p>
          <a:p>
            <a:pPr marL="45720" indent="0">
              <a:buNone/>
            </a:pPr>
            <a:endParaRPr lang="en-US" sz="1100" dirty="0">
              <a:solidFill>
                <a:srgbClr val="000000"/>
              </a:solidFill>
            </a:endParaRPr>
          </a:p>
          <a:p>
            <a:r>
              <a:rPr lang="en-US" sz="2800" b="0" dirty="0">
                <a:solidFill>
                  <a:srgbClr val="000000"/>
                </a:solidFill>
              </a:rPr>
              <a:t>Sampling only one grade per school</a:t>
            </a:r>
          </a:p>
          <a:p>
            <a:r>
              <a:rPr lang="en-US" sz="2800" b="0" dirty="0">
                <a:solidFill>
                  <a:srgbClr val="000000"/>
                </a:solidFill>
              </a:rPr>
              <a:t>Not schools sampled for social studies</a:t>
            </a:r>
          </a:p>
          <a:p>
            <a:r>
              <a:rPr lang="en-US" sz="2800" b="0" dirty="0">
                <a:solidFill>
                  <a:srgbClr val="000000"/>
                </a:solidFill>
              </a:rPr>
              <a:t>Students in sampled grade will have an additional </a:t>
            </a:r>
            <a:r>
              <a:rPr lang="en-US" sz="2800" b="0" dirty="0" smtClean="0">
                <a:solidFill>
                  <a:srgbClr val="000000"/>
                </a:solidFill>
              </a:rPr>
              <a:t>unit. </a:t>
            </a:r>
            <a:r>
              <a:rPr lang="en-US" sz="2800" b="0" dirty="0">
                <a:solidFill>
                  <a:srgbClr val="000000"/>
                </a:solidFill>
              </a:rPr>
              <a:t>PAnext will </a:t>
            </a:r>
            <a:r>
              <a:rPr lang="en-US" sz="2800" b="0" dirty="0" smtClean="0">
                <a:solidFill>
                  <a:srgbClr val="000000"/>
                </a:solidFill>
              </a:rPr>
              <a:t>have 4 units.</a:t>
            </a:r>
            <a:endParaRPr lang="en-US" sz="2800" b="0" dirty="0">
              <a:solidFill>
                <a:srgbClr val="000000"/>
              </a:solidFill>
            </a:endParaRPr>
          </a:p>
          <a:p>
            <a:pPr lvl="1"/>
            <a:r>
              <a:rPr lang="en-US" sz="2600" dirty="0">
                <a:solidFill>
                  <a:srgbClr val="000000"/>
                </a:solidFill>
              </a:rPr>
              <a:t>Grade 3: 3 units of 90 min</a:t>
            </a:r>
            <a:r>
              <a:rPr lang="en-US" sz="2600" dirty="0" smtClean="0">
                <a:solidFill>
                  <a:srgbClr val="000000"/>
                </a:solidFill>
              </a:rPr>
              <a:t>. and </a:t>
            </a:r>
            <a:r>
              <a:rPr lang="en-US" sz="2600" dirty="0">
                <a:solidFill>
                  <a:srgbClr val="000000"/>
                </a:solidFill>
              </a:rPr>
              <a:t>one unit of 75 min. </a:t>
            </a:r>
          </a:p>
          <a:p>
            <a:pPr lvl="1"/>
            <a:r>
              <a:rPr lang="en-US" sz="2600" dirty="0">
                <a:solidFill>
                  <a:srgbClr val="000000"/>
                </a:solidFill>
              </a:rPr>
              <a:t>Grades 4-5: 4 units of 90 min.</a:t>
            </a:r>
          </a:p>
          <a:p>
            <a:pPr lvl="1"/>
            <a:r>
              <a:rPr lang="en-US" sz="2600" dirty="0">
                <a:solidFill>
                  <a:srgbClr val="000000"/>
                </a:solidFill>
              </a:rPr>
              <a:t>Grades 6-9: 3 units of 110 min. </a:t>
            </a:r>
            <a:r>
              <a:rPr lang="en-US" sz="2600" dirty="0" smtClean="0">
                <a:solidFill>
                  <a:srgbClr val="000000"/>
                </a:solidFill>
              </a:rPr>
              <a:t>and one </a:t>
            </a:r>
            <a:r>
              <a:rPr lang="en-US" sz="2600" dirty="0">
                <a:solidFill>
                  <a:srgbClr val="000000"/>
                </a:solidFill>
              </a:rPr>
              <a:t>unit of 90 min.</a:t>
            </a:r>
          </a:p>
          <a:p>
            <a:pPr lvl="1"/>
            <a:endParaRPr lang="en-US" sz="2600" dirty="0">
              <a:solidFill>
                <a:srgbClr val="000000"/>
              </a:solidFill>
            </a:endParaRPr>
          </a:p>
        </p:txBody>
      </p:sp>
    </p:spTree>
    <p:extLst>
      <p:ext uri="{BB962C8B-B14F-4D97-AF65-F5344CB8AC3E}">
        <p14:creationId xmlns:p14="http://schemas.microsoft.com/office/powerpoint/2010/main" val="2154289006"/>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PBT Grade 3</a:t>
            </a:r>
          </a:p>
          <a:p>
            <a:pPr lvl="1"/>
            <a:r>
              <a:rPr lang="en-US" dirty="0" smtClean="0">
                <a:solidFill>
                  <a:srgbClr val="000000"/>
                </a:solidFill>
              </a:rPr>
              <a:t>Consumable booklet</a:t>
            </a:r>
          </a:p>
          <a:p>
            <a:r>
              <a:rPr lang="en-US" dirty="0">
                <a:solidFill>
                  <a:srgbClr val="000000"/>
                </a:solidFill>
              </a:rPr>
              <a:t>ELA and </a:t>
            </a:r>
            <a:r>
              <a:rPr lang="en-US" dirty="0" smtClean="0">
                <a:solidFill>
                  <a:srgbClr val="000000"/>
                </a:solidFill>
              </a:rPr>
              <a:t>Math PBT Grades 4 and above </a:t>
            </a:r>
          </a:p>
          <a:p>
            <a:pPr lvl="1"/>
            <a:r>
              <a:rPr lang="en-US" dirty="0" smtClean="0">
                <a:solidFill>
                  <a:srgbClr val="000000"/>
                </a:solidFill>
              </a:rPr>
              <a:t>Will have test books and answer documents</a:t>
            </a:r>
          </a:p>
          <a:p>
            <a:pPr lvl="1"/>
            <a:r>
              <a:rPr lang="en-US" dirty="0" smtClean="0">
                <a:solidFill>
                  <a:srgbClr val="000000"/>
                </a:solidFill>
              </a:rPr>
              <a:t>Students will need space for the following: </a:t>
            </a:r>
          </a:p>
          <a:p>
            <a:pPr lvl="2"/>
            <a:r>
              <a:rPr lang="en-US" dirty="0" smtClean="0">
                <a:solidFill>
                  <a:srgbClr val="000000"/>
                </a:solidFill>
              </a:rPr>
              <a:t>Test booklet</a:t>
            </a:r>
          </a:p>
          <a:p>
            <a:pPr lvl="2"/>
            <a:r>
              <a:rPr lang="en-US" dirty="0" smtClean="0">
                <a:solidFill>
                  <a:srgbClr val="000000"/>
                </a:solidFill>
              </a:rPr>
              <a:t>Answer document</a:t>
            </a:r>
          </a:p>
          <a:p>
            <a:pPr lvl="2"/>
            <a:r>
              <a:rPr lang="en-US" dirty="0" smtClean="0">
                <a:solidFill>
                  <a:srgbClr val="000000"/>
                </a:solidFill>
              </a:rPr>
              <a:t>Scratch paper</a:t>
            </a:r>
          </a:p>
          <a:p>
            <a:pPr lvl="2"/>
            <a:r>
              <a:rPr lang="en-US" dirty="0" smtClean="0">
                <a:solidFill>
                  <a:srgbClr val="000000"/>
                </a:solidFill>
              </a:rPr>
              <a:t>Math reference sheet</a:t>
            </a:r>
          </a:p>
          <a:p>
            <a:pPr lvl="2"/>
            <a:r>
              <a:rPr lang="en-US" dirty="0" smtClean="0">
                <a:solidFill>
                  <a:srgbClr val="000000"/>
                </a:solidFill>
              </a:rPr>
              <a:t>Calculator (if allowable) </a:t>
            </a:r>
          </a:p>
          <a:p>
            <a:pPr lvl="2"/>
            <a:r>
              <a:rPr lang="en-US" dirty="0" smtClean="0">
                <a:solidFill>
                  <a:srgbClr val="000000"/>
                </a:solidFill>
              </a:rPr>
              <a:t>Provided tools (ruler, protractor)</a:t>
            </a:r>
          </a:p>
        </p:txBody>
      </p:sp>
      <p:sp>
        <p:nvSpPr>
          <p:cNvPr id="3" name="Title 2"/>
          <p:cNvSpPr>
            <a:spLocks noGrp="1"/>
          </p:cNvSpPr>
          <p:nvPr>
            <p:ph type="title"/>
          </p:nvPr>
        </p:nvSpPr>
        <p:spPr/>
        <p:txBody>
          <a:bodyPr/>
          <a:lstStyle/>
          <a:p>
            <a:r>
              <a:rPr lang="en-US" dirty="0" smtClean="0"/>
              <a:t>CMAS: PARCC Paper-based Test (PBT) Format</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38</a:t>
            </a:fld>
            <a:endParaRPr lang="en-US" dirty="0" smtClean="0"/>
          </a:p>
        </p:txBody>
      </p:sp>
    </p:spTree>
    <p:extLst>
      <p:ext uri="{BB962C8B-B14F-4D97-AF65-F5344CB8AC3E}">
        <p14:creationId xmlns:p14="http://schemas.microsoft.com/office/powerpoint/2010/main" val="645188034"/>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a:solidFill>
                  <a:srgbClr val="000000"/>
                </a:solidFill>
              </a:rPr>
              <a:t>The PARCC Test Coordinator Manual (TCM) will be posted in October.  </a:t>
            </a:r>
          </a:p>
          <a:p>
            <a:pPr lvl="1"/>
            <a:r>
              <a:rPr lang="en-US" dirty="0" smtClean="0">
                <a:solidFill>
                  <a:srgbClr val="000000"/>
                </a:solidFill>
              </a:rPr>
              <a:t>Some PARCC states offer fall testing for high school, but Colorado does not participate</a:t>
            </a:r>
          </a:p>
          <a:p>
            <a:endParaRPr lang="en-US" b="0" dirty="0" smtClean="0">
              <a:solidFill>
                <a:srgbClr val="000000"/>
              </a:solidFill>
            </a:endParaRPr>
          </a:p>
          <a:p>
            <a:r>
              <a:rPr lang="en-US" b="0" dirty="0" smtClean="0">
                <a:solidFill>
                  <a:srgbClr val="000000"/>
                </a:solidFill>
              </a:rPr>
              <a:t>Do </a:t>
            </a:r>
            <a:r>
              <a:rPr lang="en-US" b="0" u="sng" dirty="0" smtClean="0">
                <a:solidFill>
                  <a:srgbClr val="000000"/>
                </a:solidFill>
              </a:rPr>
              <a:t>not</a:t>
            </a:r>
            <a:r>
              <a:rPr lang="en-US" b="0" dirty="0" smtClean="0">
                <a:solidFill>
                  <a:srgbClr val="000000"/>
                </a:solidFill>
              </a:rPr>
              <a:t> use the fall Test Administration Manuals (TAMs) or training modules, as they do not reflect any changes in vendor systems (PAnext and TestNav). </a:t>
            </a:r>
          </a:p>
        </p:txBody>
      </p:sp>
      <p:sp>
        <p:nvSpPr>
          <p:cNvPr id="3" name="Title 2"/>
          <p:cNvSpPr>
            <a:spLocks noGrp="1"/>
          </p:cNvSpPr>
          <p:nvPr>
            <p:ph type="title"/>
          </p:nvPr>
        </p:nvSpPr>
        <p:spPr/>
        <p:txBody>
          <a:bodyPr/>
          <a:lstStyle/>
          <a:p>
            <a:r>
              <a:rPr lang="en-US" dirty="0" smtClean="0"/>
              <a:t>CMAS: PARCC Note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39</a:t>
            </a:fld>
            <a:endParaRPr lang="en-US" dirty="0" smtClean="0"/>
          </a:p>
        </p:txBody>
      </p:sp>
    </p:spTree>
    <p:extLst>
      <p:ext uri="{BB962C8B-B14F-4D97-AF65-F5344CB8AC3E}">
        <p14:creationId xmlns:p14="http://schemas.microsoft.com/office/powerpoint/2010/main" val="227979041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p:txBody>
          <a:bodyPr/>
          <a:lstStyle/>
          <a:p>
            <a:r>
              <a:rPr lang="en-US" sz="3200" dirty="0" smtClean="0">
                <a:solidFill>
                  <a:srgbClr val="000000"/>
                </a:solidFill>
              </a:rPr>
              <a:t>Standard window: April 10 </a:t>
            </a:r>
            <a:r>
              <a:rPr lang="en-US" sz="3200" dirty="0">
                <a:solidFill>
                  <a:srgbClr val="000000"/>
                </a:solidFill>
              </a:rPr>
              <a:t>- April </a:t>
            </a:r>
            <a:r>
              <a:rPr lang="en-US" sz="3200" dirty="0" smtClean="0">
                <a:solidFill>
                  <a:srgbClr val="000000"/>
                </a:solidFill>
              </a:rPr>
              <a:t>28</a:t>
            </a:r>
            <a:endParaRPr lang="en-US" sz="3200" dirty="0">
              <a:solidFill>
                <a:srgbClr val="000000"/>
              </a:solidFill>
            </a:endParaRPr>
          </a:p>
          <a:p>
            <a:pPr lvl="1"/>
            <a:r>
              <a:rPr lang="en-US" dirty="0">
                <a:solidFill>
                  <a:srgbClr val="000000"/>
                </a:solidFill>
              </a:rPr>
              <a:t>All </a:t>
            </a:r>
            <a:r>
              <a:rPr lang="en-US" dirty="0" smtClean="0">
                <a:solidFill>
                  <a:srgbClr val="000000"/>
                </a:solidFill>
              </a:rPr>
              <a:t>elementary and middle school science </a:t>
            </a:r>
            <a:r>
              <a:rPr lang="en-US" dirty="0">
                <a:solidFill>
                  <a:srgbClr val="000000"/>
                </a:solidFill>
              </a:rPr>
              <a:t>and social </a:t>
            </a:r>
            <a:r>
              <a:rPr lang="en-US" dirty="0" smtClean="0">
                <a:solidFill>
                  <a:srgbClr val="000000"/>
                </a:solidFill>
              </a:rPr>
              <a:t>studies administrations must be completed within this window</a:t>
            </a:r>
            <a:endParaRPr lang="en-US" dirty="0">
              <a:solidFill>
                <a:srgbClr val="000000"/>
              </a:solidFill>
            </a:endParaRPr>
          </a:p>
          <a:p>
            <a:pPr lvl="1"/>
            <a:r>
              <a:rPr lang="en-US" dirty="0">
                <a:solidFill>
                  <a:srgbClr val="000000"/>
                </a:solidFill>
              </a:rPr>
              <a:t>All </a:t>
            </a:r>
            <a:r>
              <a:rPr lang="en-US" dirty="0" smtClean="0">
                <a:solidFill>
                  <a:srgbClr val="000000"/>
                </a:solidFill>
              </a:rPr>
              <a:t>school-wide paper-based administrations for </a:t>
            </a:r>
            <a:r>
              <a:rPr lang="en-US" dirty="0">
                <a:solidFill>
                  <a:srgbClr val="000000"/>
                </a:solidFill>
              </a:rPr>
              <a:t>ELA and </a:t>
            </a:r>
            <a:r>
              <a:rPr lang="en-US" dirty="0" smtClean="0">
                <a:solidFill>
                  <a:srgbClr val="000000"/>
                </a:solidFill>
              </a:rPr>
              <a:t>math must be completed within this window</a:t>
            </a:r>
          </a:p>
          <a:p>
            <a:pPr lvl="2"/>
            <a:r>
              <a:rPr lang="en-US" dirty="0" smtClean="0">
                <a:solidFill>
                  <a:srgbClr val="000000"/>
                </a:solidFill>
              </a:rPr>
              <a:t>Students requiring paper accommodations in schools administering online assessments may test at the same time as their peers.</a:t>
            </a:r>
            <a:endParaRPr lang="en-US" dirty="0">
              <a:solidFill>
                <a:srgbClr val="000000"/>
              </a:solidFill>
            </a:endParaRPr>
          </a:p>
          <a:p>
            <a:pPr marL="365760" lvl="1" indent="0">
              <a:buNone/>
            </a:pPr>
            <a:endParaRPr lang="en-US" sz="1100" dirty="0">
              <a:solidFill>
                <a:srgbClr val="000000"/>
              </a:solidFill>
            </a:endParaRPr>
          </a:p>
          <a:p>
            <a:r>
              <a:rPr lang="en-US" dirty="0">
                <a:solidFill>
                  <a:srgbClr val="000000"/>
                </a:solidFill>
              </a:rPr>
              <a:t>The window can start </a:t>
            </a:r>
            <a:r>
              <a:rPr lang="en-US" dirty="0" smtClean="0">
                <a:solidFill>
                  <a:srgbClr val="000000"/>
                </a:solidFill>
              </a:rPr>
              <a:t>earlier</a:t>
            </a:r>
            <a:r>
              <a:rPr lang="en-US" dirty="0">
                <a:solidFill>
                  <a:srgbClr val="000000"/>
                </a:solidFill>
              </a:rPr>
              <a:t> </a:t>
            </a:r>
            <a:r>
              <a:rPr lang="en-US" u="sng" dirty="0">
                <a:solidFill>
                  <a:srgbClr val="000000"/>
                </a:solidFill>
              </a:rPr>
              <a:t>only</a:t>
            </a:r>
            <a:r>
              <a:rPr lang="en-US" dirty="0" smtClean="0">
                <a:solidFill>
                  <a:srgbClr val="000000"/>
                </a:solidFill>
              </a:rPr>
              <a:t> for online ELA </a:t>
            </a:r>
            <a:r>
              <a:rPr lang="en-US" dirty="0">
                <a:solidFill>
                  <a:srgbClr val="000000"/>
                </a:solidFill>
              </a:rPr>
              <a:t>and </a:t>
            </a:r>
            <a:r>
              <a:rPr lang="en-US" dirty="0" smtClean="0">
                <a:solidFill>
                  <a:srgbClr val="000000"/>
                </a:solidFill>
              </a:rPr>
              <a:t>math for a total of 6 weeks to </a:t>
            </a:r>
            <a:r>
              <a:rPr lang="en-US" dirty="0">
                <a:solidFill>
                  <a:srgbClr val="000000"/>
                </a:solidFill>
              </a:rPr>
              <a:t>compensate for technology capacity</a:t>
            </a:r>
          </a:p>
          <a:p>
            <a:pPr lvl="1"/>
            <a:r>
              <a:rPr lang="en-US" dirty="0" smtClean="0">
                <a:solidFill>
                  <a:srgbClr val="000000"/>
                </a:solidFill>
              </a:rPr>
              <a:t>March 13</a:t>
            </a:r>
            <a:r>
              <a:rPr lang="en-US" baseline="30000" dirty="0" smtClean="0">
                <a:solidFill>
                  <a:srgbClr val="000000"/>
                </a:solidFill>
              </a:rPr>
              <a:t>th</a:t>
            </a:r>
            <a:r>
              <a:rPr lang="en-US" dirty="0" smtClean="0">
                <a:solidFill>
                  <a:srgbClr val="000000"/>
                </a:solidFill>
              </a:rPr>
              <a:t> </a:t>
            </a:r>
            <a:r>
              <a:rPr lang="en-US" dirty="0">
                <a:solidFill>
                  <a:srgbClr val="000000"/>
                </a:solidFill>
              </a:rPr>
              <a:t>for PARCC</a:t>
            </a:r>
          </a:p>
          <a:p>
            <a:pPr lvl="1"/>
            <a:r>
              <a:rPr lang="en-US" dirty="0">
                <a:solidFill>
                  <a:srgbClr val="000000"/>
                </a:solidFill>
              </a:rPr>
              <a:t>March </a:t>
            </a:r>
            <a:r>
              <a:rPr lang="en-US" dirty="0" smtClean="0">
                <a:solidFill>
                  <a:srgbClr val="000000"/>
                </a:solidFill>
              </a:rPr>
              <a:t>15</a:t>
            </a:r>
            <a:r>
              <a:rPr lang="en-US" baseline="30000" dirty="0" smtClean="0">
                <a:solidFill>
                  <a:srgbClr val="000000"/>
                </a:solidFill>
              </a:rPr>
              <a:t>th</a:t>
            </a:r>
            <a:r>
              <a:rPr lang="en-US" dirty="0" smtClean="0">
                <a:solidFill>
                  <a:srgbClr val="000000"/>
                </a:solidFill>
              </a:rPr>
              <a:t> </a:t>
            </a:r>
            <a:r>
              <a:rPr lang="en-US" dirty="0">
                <a:solidFill>
                  <a:srgbClr val="000000"/>
                </a:solidFill>
              </a:rPr>
              <a:t>for </a:t>
            </a:r>
            <a:r>
              <a:rPr lang="en-US" dirty="0" smtClean="0">
                <a:solidFill>
                  <a:srgbClr val="000000"/>
                </a:solidFill>
              </a:rPr>
              <a:t>DLM</a:t>
            </a:r>
          </a:p>
          <a:p>
            <a:pPr lvl="1"/>
            <a:r>
              <a:rPr lang="en-US" dirty="0" smtClean="0">
                <a:solidFill>
                  <a:srgbClr val="000000"/>
                </a:solidFill>
              </a:rPr>
              <a:t>Notification to CDE at the November trainings</a:t>
            </a:r>
          </a:p>
          <a:p>
            <a:pPr lvl="1"/>
            <a:endParaRPr lang="en-US" dirty="0">
              <a:solidFill>
                <a:srgbClr val="000000"/>
              </a:solidFill>
            </a:endParaRPr>
          </a:p>
          <a:p>
            <a:pPr marL="365760" lvl="1" indent="0">
              <a:buNone/>
            </a:pPr>
            <a:endParaRPr lang="en-US" dirty="0">
              <a:solidFill>
                <a:srgbClr val="000000"/>
              </a:solidFill>
            </a:endParaRPr>
          </a:p>
          <a:p>
            <a:endParaRPr lang="en-US" sz="1100" dirty="0">
              <a:solidFill>
                <a:srgbClr val="000000"/>
              </a:solidFill>
            </a:endParaRPr>
          </a:p>
        </p:txBody>
      </p:sp>
      <p:sp>
        <p:nvSpPr>
          <p:cNvPr id="3" name="Title 2"/>
          <p:cNvSpPr>
            <a:spLocks noGrp="1"/>
          </p:cNvSpPr>
          <p:nvPr>
            <p:ph type="title"/>
          </p:nvPr>
        </p:nvSpPr>
        <p:spPr/>
        <p:txBody>
          <a:bodyPr/>
          <a:lstStyle/>
          <a:p>
            <a:r>
              <a:rPr lang="en-US" dirty="0" smtClean="0"/>
              <a:t>Early CMAS: PARCC ELA and Math Online Administration</a:t>
            </a:r>
            <a:endParaRPr lang="en-US" dirty="0"/>
          </a:p>
        </p:txBody>
      </p:sp>
      <p:sp>
        <p:nvSpPr>
          <p:cNvPr id="2" name="Footer Placeholder 1"/>
          <p:cNvSpPr>
            <a:spLocks noGrp="1"/>
          </p:cNvSpPr>
          <p:nvPr>
            <p:ph type="ftr" sz="quarter" idx="3"/>
          </p:nvPr>
        </p:nvSpPr>
        <p:spPr/>
        <p:txBody>
          <a:bodyPr/>
          <a:lstStyle/>
          <a:p>
            <a:fld id="{757A2F4E-5D54-B04B-91BD-7E78EE1FE9FD}" type="slidenum">
              <a:rPr lang="en-US" smtClean="0"/>
              <a:pPr/>
              <a:t>4</a:t>
            </a:fld>
            <a:endParaRPr lang="en-US" dirty="0" smtClean="0"/>
          </a:p>
        </p:txBody>
      </p:sp>
    </p:spTree>
    <p:extLst>
      <p:ext uri="{BB962C8B-B14F-4D97-AF65-F5344CB8AC3E}">
        <p14:creationId xmlns:p14="http://schemas.microsoft.com/office/powerpoint/2010/main" val="26631930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07259" y="1719071"/>
            <a:ext cx="8763001" cy="4407408"/>
          </a:xfrm>
        </p:spPr>
        <p:txBody>
          <a:bodyPr/>
          <a:lstStyle/>
          <a:p>
            <a:r>
              <a:rPr lang="en-US" sz="2200" dirty="0" smtClean="0">
                <a:solidFill>
                  <a:srgbClr val="000000"/>
                </a:solidFill>
              </a:rPr>
              <a:t>AF&amp;A – Accessibility Features &amp; Accommodations Manual</a:t>
            </a:r>
          </a:p>
          <a:p>
            <a:pPr lvl="1"/>
            <a:r>
              <a:rPr lang="en-US" dirty="0" smtClean="0">
                <a:solidFill>
                  <a:srgbClr val="000000"/>
                </a:solidFill>
              </a:rPr>
              <a:t>Check for current school year’s version</a:t>
            </a:r>
          </a:p>
          <a:p>
            <a:pPr lvl="1"/>
            <a:r>
              <a:rPr lang="en-US" u="sng" dirty="0">
                <a:hlinkClick r:id="rId3"/>
              </a:rPr>
              <a:t>http://www.cde.state.co.us/assessment/201617parccafamanual</a:t>
            </a:r>
            <a:endParaRPr lang="en-US" dirty="0" smtClean="0">
              <a:solidFill>
                <a:srgbClr val="FF0000"/>
              </a:solidFill>
            </a:endParaRPr>
          </a:p>
          <a:p>
            <a:r>
              <a:rPr lang="en-US" sz="2200" dirty="0" smtClean="0">
                <a:solidFill>
                  <a:srgbClr val="000000"/>
                </a:solidFill>
              </a:rPr>
              <a:t>CMAS Accommodations Supplement will be in the Procedures Manual</a:t>
            </a:r>
          </a:p>
          <a:p>
            <a:r>
              <a:rPr lang="en-US" dirty="0" smtClean="0">
                <a:solidFill>
                  <a:srgbClr val="000000"/>
                </a:solidFill>
              </a:rPr>
              <a:t>Assessment </a:t>
            </a:r>
            <a:r>
              <a:rPr lang="en-US" dirty="0">
                <a:solidFill>
                  <a:srgbClr val="000000"/>
                </a:solidFill>
              </a:rPr>
              <a:t>Accommodations Webinar</a:t>
            </a:r>
          </a:p>
          <a:p>
            <a:pPr lvl="1"/>
            <a:r>
              <a:rPr lang="en-US" dirty="0">
                <a:solidFill>
                  <a:srgbClr val="000000"/>
                </a:solidFill>
              </a:rPr>
              <a:t>Monday , August 29</a:t>
            </a:r>
            <a:r>
              <a:rPr lang="en-US" baseline="30000" dirty="0">
                <a:solidFill>
                  <a:srgbClr val="000000"/>
                </a:solidFill>
              </a:rPr>
              <a:t>th</a:t>
            </a:r>
            <a:r>
              <a:rPr lang="en-US" dirty="0">
                <a:solidFill>
                  <a:srgbClr val="000000"/>
                </a:solidFill>
              </a:rPr>
              <a:t> 	1:00-3:00</a:t>
            </a:r>
          </a:p>
          <a:p>
            <a:pPr lvl="1"/>
            <a:r>
              <a:rPr lang="en-US" dirty="0">
                <a:solidFill>
                  <a:srgbClr val="000000"/>
                </a:solidFill>
              </a:rPr>
              <a:t>Tuesday, August 30</a:t>
            </a:r>
            <a:r>
              <a:rPr lang="en-US" baseline="30000" dirty="0">
                <a:solidFill>
                  <a:srgbClr val="000000"/>
                </a:solidFill>
              </a:rPr>
              <a:t>th</a:t>
            </a:r>
            <a:r>
              <a:rPr lang="en-US" dirty="0">
                <a:solidFill>
                  <a:srgbClr val="000000"/>
                </a:solidFill>
              </a:rPr>
              <a:t> 	10:00-12:00</a:t>
            </a:r>
          </a:p>
          <a:p>
            <a:endParaRPr lang="en-US" dirty="0" smtClean="0"/>
          </a:p>
          <a:p>
            <a:endParaRPr lang="en-US" dirty="0" smtClean="0"/>
          </a:p>
        </p:txBody>
      </p:sp>
      <p:sp>
        <p:nvSpPr>
          <p:cNvPr id="3" name="Title 2"/>
          <p:cNvSpPr>
            <a:spLocks noGrp="1"/>
          </p:cNvSpPr>
          <p:nvPr>
            <p:ph type="title"/>
          </p:nvPr>
        </p:nvSpPr>
        <p:spPr/>
        <p:txBody>
          <a:bodyPr/>
          <a:lstStyle/>
          <a:p>
            <a:r>
              <a:rPr lang="en-US" dirty="0" smtClean="0"/>
              <a:t>Accommodations References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40</a:t>
            </a:fld>
            <a:endParaRPr lang="en-US" dirty="0" smtClean="0"/>
          </a:p>
        </p:txBody>
      </p:sp>
    </p:spTree>
    <p:extLst>
      <p:ext uri="{BB962C8B-B14F-4D97-AF65-F5344CB8AC3E}">
        <p14:creationId xmlns:p14="http://schemas.microsoft.com/office/powerpoint/2010/main" val="554892894"/>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Braille for Spring 2017</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41</a:t>
            </a:fld>
            <a:endParaRPr lang="en-US" dirty="0" smtClean="0"/>
          </a:p>
        </p:txBody>
      </p:sp>
      <p:sp>
        <p:nvSpPr>
          <p:cNvPr id="4" name="Rectangle 3"/>
          <p:cNvSpPr/>
          <p:nvPr/>
        </p:nvSpPr>
        <p:spPr>
          <a:xfrm>
            <a:off x="0" y="1173972"/>
            <a:ext cx="9144000" cy="5447645"/>
          </a:xfrm>
          <a:prstGeom prst="rect">
            <a:avLst/>
          </a:prstGeom>
        </p:spPr>
        <p:txBody>
          <a:bodyPr wrap="square">
            <a:spAutoFit/>
          </a:bodyPr>
          <a:lstStyle/>
          <a:p>
            <a:r>
              <a:rPr lang="en-US" sz="2400" dirty="0">
                <a:solidFill>
                  <a:srgbClr val="000000"/>
                </a:solidFill>
              </a:rPr>
              <a:t>Historical system: 	English Braille American Edition (EBAE)</a:t>
            </a:r>
          </a:p>
          <a:p>
            <a:r>
              <a:rPr lang="en-US" sz="2400" dirty="0">
                <a:solidFill>
                  <a:srgbClr val="000000"/>
                </a:solidFill>
              </a:rPr>
              <a:t>January 4, </a:t>
            </a:r>
            <a:r>
              <a:rPr lang="en-US" sz="2400" dirty="0" smtClean="0">
                <a:solidFill>
                  <a:srgbClr val="000000"/>
                </a:solidFill>
              </a:rPr>
              <a:t>2016: </a:t>
            </a:r>
            <a:r>
              <a:rPr lang="en-US" sz="2400" dirty="0">
                <a:solidFill>
                  <a:srgbClr val="000000"/>
                </a:solidFill>
              </a:rPr>
              <a:t>	</a:t>
            </a:r>
            <a:r>
              <a:rPr lang="en-US" sz="2400" dirty="0" smtClean="0">
                <a:solidFill>
                  <a:srgbClr val="000000"/>
                </a:solidFill>
              </a:rPr>
              <a:t>Implementation </a:t>
            </a:r>
            <a:r>
              <a:rPr lang="en-US" sz="2400" dirty="0">
                <a:solidFill>
                  <a:srgbClr val="000000"/>
                </a:solidFill>
              </a:rPr>
              <a:t>of Unified English Braille (UEB)</a:t>
            </a:r>
          </a:p>
          <a:p>
            <a:endParaRPr lang="en-US" dirty="0" smtClean="0">
              <a:solidFill>
                <a:srgbClr val="000000"/>
              </a:solidFill>
            </a:endParaRPr>
          </a:p>
          <a:p>
            <a:r>
              <a:rPr lang="en-US" sz="2400" dirty="0" smtClean="0">
                <a:solidFill>
                  <a:srgbClr val="000000"/>
                </a:solidFill>
              </a:rPr>
              <a:t>What </a:t>
            </a:r>
            <a:r>
              <a:rPr lang="en-US" sz="2400" dirty="0">
                <a:solidFill>
                  <a:srgbClr val="000000"/>
                </a:solidFill>
              </a:rPr>
              <a:t>does that mean?</a:t>
            </a:r>
          </a:p>
          <a:p>
            <a:pPr marL="285750" lvl="0" indent="-285750">
              <a:buFont typeface="Arial" panose="020B0604020202020204" pitchFamily="34" charset="0"/>
              <a:buChar char="•"/>
            </a:pPr>
            <a:r>
              <a:rPr lang="en-US" sz="2000" dirty="0">
                <a:solidFill>
                  <a:srgbClr val="000000"/>
                </a:solidFill>
              </a:rPr>
              <a:t>New materials will be brailled in UEB</a:t>
            </a:r>
          </a:p>
          <a:p>
            <a:pPr marL="285750" lvl="0" indent="-285750">
              <a:buFont typeface="Arial" panose="020B0604020202020204" pitchFamily="34" charset="0"/>
              <a:buChar char="•"/>
            </a:pPr>
            <a:r>
              <a:rPr lang="en-US" sz="2000" dirty="0">
                <a:solidFill>
                  <a:srgbClr val="000000"/>
                </a:solidFill>
              </a:rPr>
              <a:t>Previously brailled materials will continue to be available in EBAE</a:t>
            </a:r>
          </a:p>
          <a:p>
            <a:pPr marL="342900" indent="-342900">
              <a:buFont typeface="Arial" panose="020B0604020202020204" pitchFamily="34" charset="0"/>
              <a:buChar char="•"/>
            </a:pPr>
            <a:r>
              <a:rPr lang="en-US" sz="2000" dirty="0">
                <a:solidFill>
                  <a:srgbClr val="000000"/>
                </a:solidFill>
              </a:rPr>
              <a:t>Colorado TVIs and most school braillists have been trained in UEB.  The vast majority of veteran TVIs and school braillists have now demonstrated braille competency in UEB (literary).  New TVIs to the field are expected to demonstrate UEB (literary) braille competency within their first year of employment.</a:t>
            </a:r>
          </a:p>
          <a:p>
            <a:pPr marL="285750" lvl="0" indent="-285750">
              <a:buFont typeface="Arial" panose="020B0604020202020204" pitchFamily="34" charset="0"/>
              <a:buChar char="•"/>
            </a:pPr>
            <a:endParaRPr lang="en-US" sz="2000" dirty="0">
              <a:solidFill>
                <a:srgbClr val="000000"/>
              </a:solidFill>
            </a:endParaRPr>
          </a:p>
          <a:p>
            <a:pPr marL="285750" lvl="0" indent="-285750">
              <a:buFont typeface="Arial" panose="020B0604020202020204" pitchFamily="34" charset="0"/>
              <a:buChar char="•"/>
            </a:pPr>
            <a:r>
              <a:rPr lang="en-US" sz="2000" dirty="0" smtClean="0">
                <a:solidFill>
                  <a:srgbClr val="000000"/>
                </a:solidFill>
              </a:rPr>
              <a:t>CMAS: PARCC grades 3-5: UEB for ELA and UEB with Nemeth code for math</a:t>
            </a:r>
          </a:p>
          <a:p>
            <a:pPr marL="285750" lvl="0" indent="-285750">
              <a:buFont typeface="Arial" panose="020B0604020202020204" pitchFamily="34" charset="0"/>
              <a:buChar char="•"/>
            </a:pPr>
            <a:r>
              <a:rPr lang="en-US" sz="2000" dirty="0" smtClean="0">
                <a:solidFill>
                  <a:srgbClr val="000000"/>
                </a:solidFill>
              </a:rPr>
              <a:t>CMAS: PARCC grades 6-9: EBAE</a:t>
            </a:r>
            <a:r>
              <a:rPr lang="en-US" sz="2000" dirty="0">
                <a:solidFill>
                  <a:srgbClr val="000000"/>
                </a:solidFill>
              </a:rPr>
              <a:t> </a:t>
            </a:r>
            <a:r>
              <a:rPr lang="en-US" sz="2000" dirty="0" smtClean="0">
                <a:solidFill>
                  <a:srgbClr val="000000"/>
                </a:solidFill>
              </a:rPr>
              <a:t>for ELA and EBAE with </a:t>
            </a:r>
            <a:r>
              <a:rPr lang="en-US" sz="2000" dirty="0">
                <a:solidFill>
                  <a:srgbClr val="000000"/>
                </a:solidFill>
              </a:rPr>
              <a:t>Nemeth code for math</a:t>
            </a:r>
            <a:endParaRPr lang="en-US" sz="2000" dirty="0" smtClean="0">
              <a:solidFill>
                <a:srgbClr val="000000"/>
              </a:solidFill>
            </a:endParaRPr>
          </a:p>
          <a:p>
            <a:pPr marL="285750" lvl="0" indent="-285750">
              <a:buFont typeface="Arial" panose="020B0604020202020204" pitchFamily="34" charset="0"/>
              <a:buChar char="•"/>
            </a:pPr>
            <a:r>
              <a:rPr lang="en-US" sz="2000" dirty="0" smtClean="0">
                <a:solidFill>
                  <a:srgbClr val="000000"/>
                </a:solidFill>
              </a:rPr>
              <a:t>Science &amp; Social Studies grades 4-5: UEB  for SS and UEB with Nemeth code for </a:t>
            </a:r>
            <a:r>
              <a:rPr lang="en-US" sz="2000" dirty="0" err="1" smtClean="0">
                <a:solidFill>
                  <a:srgbClr val="000000"/>
                </a:solidFill>
              </a:rPr>
              <a:t>sci</a:t>
            </a:r>
            <a:endParaRPr lang="en-US" sz="2000" dirty="0" smtClean="0">
              <a:solidFill>
                <a:srgbClr val="000000"/>
              </a:solidFill>
            </a:endParaRPr>
          </a:p>
          <a:p>
            <a:pPr marL="285750" lvl="0" indent="-285750">
              <a:buFont typeface="Arial" panose="020B0604020202020204" pitchFamily="34" charset="0"/>
              <a:buChar char="•"/>
            </a:pPr>
            <a:r>
              <a:rPr lang="en-US" sz="2000" dirty="0" smtClean="0">
                <a:solidFill>
                  <a:srgbClr val="000000"/>
                </a:solidFill>
              </a:rPr>
              <a:t>Science &amp; Social Studies grades 7-8, HS: EBAE</a:t>
            </a:r>
          </a:p>
          <a:p>
            <a:pPr marL="285750" lvl="0" indent="-285750">
              <a:buFont typeface="Arial" panose="020B0604020202020204" pitchFamily="34" charset="0"/>
              <a:buChar char="•"/>
            </a:pPr>
            <a:endParaRPr lang="en-US" sz="2000" dirty="0">
              <a:solidFill>
                <a:srgbClr val="000000"/>
              </a:solidFill>
            </a:endParaRPr>
          </a:p>
          <a:p>
            <a:r>
              <a:rPr lang="en-US" dirty="0">
                <a:solidFill>
                  <a:srgbClr val="000000"/>
                </a:solidFill>
              </a:rPr>
              <a:t> </a:t>
            </a:r>
            <a:endParaRPr lang="en-US" dirty="0" smtClean="0">
              <a:solidFill>
                <a:srgbClr val="000000"/>
              </a:solidFill>
            </a:endParaRPr>
          </a:p>
        </p:txBody>
      </p:sp>
    </p:spTree>
    <p:extLst>
      <p:ext uri="{BB962C8B-B14F-4D97-AF65-F5344CB8AC3E}">
        <p14:creationId xmlns:p14="http://schemas.microsoft.com/office/powerpoint/2010/main" val="209251092"/>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Unique Accommodations (UAR) </a:t>
            </a:r>
            <a:endParaRPr lang="en-US" dirty="0"/>
          </a:p>
        </p:txBody>
      </p:sp>
      <p:sp>
        <p:nvSpPr>
          <p:cNvPr id="2" name="Footer Placeholder 1"/>
          <p:cNvSpPr>
            <a:spLocks noGrp="1"/>
          </p:cNvSpPr>
          <p:nvPr>
            <p:ph type="ftr" sz="quarter" idx="3"/>
          </p:nvPr>
        </p:nvSpPr>
        <p:spPr/>
        <p:txBody>
          <a:bodyPr/>
          <a:lstStyle/>
          <a:p>
            <a:fld id="{757A2F4E-5D54-B04B-91BD-7E78EE1FE9FD}" type="slidenum">
              <a:rPr lang="en-US" smtClean="0"/>
              <a:pPr/>
              <a:t>42</a:t>
            </a:fld>
            <a:endParaRPr lang="en-US" dirty="0" smtClean="0"/>
          </a:p>
        </p:txBody>
      </p:sp>
      <p:sp>
        <p:nvSpPr>
          <p:cNvPr id="4" name="Content Placeholder 3"/>
          <p:cNvSpPr>
            <a:spLocks noGrp="1"/>
          </p:cNvSpPr>
          <p:nvPr>
            <p:ph idx="4294967295"/>
          </p:nvPr>
        </p:nvSpPr>
        <p:spPr>
          <a:xfrm>
            <a:off x="0" y="1137919"/>
            <a:ext cx="9144000" cy="4988243"/>
          </a:xfrm>
        </p:spPr>
        <p:txBody>
          <a:bodyPr/>
          <a:lstStyle/>
          <a:p>
            <a:pPr marL="502920" lvl="1">
              <a:buClr>
                <a:schemeClr val="accent1"/>
              </a:buClr>
            </a:pPr>
            <a:r>
              <a:rPr lang="en-US" dirty="0" smtClean="0">
                <a:solidFill>
                  <a:srgbClr val="000000"/>
                </a:solidFill>
              </a:rPr>
              <a:t>Unique accommodations that could invalidate the test must be approved by CDE. </a:t>
            </a:r>
            <a:r>
              <a:rPr lang="en-US" b="0" dirty="0">
                <a:solidFill>
                  <a:srgbClr val="000000"/>
                </a:solidFill>
              </a:rPr>
              <a:t>Guidance </a:t>
            </a:r>
            <a:r>
              <a:rPr lang="en-US" b="0" dirty="0" smtClean="0">
                <a:solidFill>
                  <a:srgbClr val="000000"/>
                </a:solidFill>
              </a:rPr>
              <a:t>documents and the </a:t>
            </a:r>
            <a:r>
              <a:rPr lang="en-US" dirty="0">
                <a:solidFill>
                  <a:srgbClr val="000000"/>
                </a:solidFill>
              </a:rPr>
              <a:t>Unique Accommodations Requests (UAR</a:t>
            </a:r>
            <a:r>
              <a:rPr lang="en-US" dirty="0" smtClean="0">
                <a:solidFill>
                  <a:srgbClr val="000000"/>
                </a:solidFill>
              </a:rPr>
              <a:t>) form will be available here </a:t>
            </a:r>
            <a:r>
              <a:rPr lang="en-US" dirty="0" smtClean="0">
                <a:solidFill>
                  <a:srgbClr val="000000"/>
                </a:solidFill>
                <a:hlinkClick r:id="rId3"/>
              </a:rPr>
              <a:t>http</a:t>
            </a:r>
            <a:r>
              <a:rPr lang="en-US" dirty="0">
                <a:solidFill>
                  <a:srgbClr val="000000"/>
                </a:solidFill>
                <a:hlinkClick r:id="rId3"/>
              </a:rPr>
              <a:t>://</a:t>
            </a:r>
            <a:r>
              <a:rPr lang="en-US" dirty="0" smtClean="0">
                <a:solidFill>
                  <a:srgbClr val="000000"/>
                </a:solidFill>
                <a:hlinkClick r:id="rId3"/>
              </a:rPr>
              <a:t>www.cde.state.co.us/assessment/trainings</a:t>
            </a:r>
            <a:r>
              <a:rPr lang="en-US" dirty="0" smtClean="0">
                <a:solidFill>
                  <a:srgbClr val="000000"/>
                </a:solidFill>
              </a:rPr>
              <a:t>  for: </a:t>
            </a:r>
          </a:p>
          <a:p>
            <a:pPr lvl="1"/>
            <a:r>
              <a:rPr lang="en-US" dirty="0" smtClean="0">
                <a:solidFill>
                  <a:srgbClr val="000000"/>
                </a:solidFill>
              </a:rPr>
              <a:t>Reading </a:t>
            </a:r>
            <a:r>
              <a:rPr lang="en-US" dirty="0">
                <a:solidFill>
                  <a:srgbClr val="000000"/>
                </a:solidFill>
              </a:rPr>
              <a:t>of the ELA/L (reading) test (oral script, </a:t>
            </a:r>
            <a:r>
              <a:rPr lang="en-US" dirty="0" smtClean="0">
                <a:solidFill>
                  <a:srgbClr val="000000"/>
                </a:solidFill>
              </a:rPr>
              <a:t>TTS, ASL video) </a:t>
            </a:r>
            <a:endParaRPr lang="en-US" dirty="0">
              <a:solidFill>
                <a:srgbClr val="000000"/>
              </a:solidFill>
            </a:endParaRPr>
          </a:p>
          <a:p>
            <a:pPr lvl="1"/>
            <a:r>
              <a:rPr lang="en-US" dirty="0">
                <a:solidFill>
                  <a:srgbClr val="000000"/>
                </a:solidFill>
              </a:rPr>
              <a:t>Scribing for ELA/L constructed responses</a:t>
            </a:r>
          </a:p>
          <a:p>
            <a:pPr lvl="1"/>
            <a:r>
              <a:rPr lang="en-US" dirty="0" smtClean="0">
                <a:solidFill>
                  <a:srgbClr val="000000"/>
                </a:solidFill>
              </a:rPr>
              <a:t>Calculator for </a:t>
            </a:r>
            <a:r>
              <a:rPr lang="en-US" dirty="0">
                <a:solidFill>
                  <a:srgbClr val="000000"/>
                </a:solidFill>
              </a:rPr>
              <a:t>the non-calculator section of </a:t>
            </a:r>
            <a:r>
              <a:rPr lang="en-US" dirty="0" smtClean="0">
                <a:solidFill>
                  <a:srgbClr val="000000"/>
                </a:solidFill>
              </a:rPr>
              <a:t>Mathematics (different forms for grades 3-7 and 8-9)</a:t>
            </a:r>
          </a:p>
          <a:p>
            <a:pPr marL="365760" lvl="1" indent="0">
              <a:buNone/>
            </a:pPr>
            <a:r>
              <a:rPr lang="en-US" sz="1200" dirty="0">
                <a:solidFill>
                  <a:srgbClr val="000000"/>
                </a:solidFill>
              </a:rPr>
              <a:t>	</a:t>
            </a:r>
          </a:p>
          <a:p>
            <a:pPr marL="365760" lvl="1" indent="0">
              <a:buNone/>
            </a:pPr>
            <a:r>
              <a:rPr lang="en-US" dirty="0" smtClean="0">
                <a:solidFill>
                  <a:srgbClr val="000000"/>
                </a:solidFill>
              </a:rPr>
              <a:t>Deadline to submit unique accommodations requests to CDE: </a:t>
            </a:r>
            <a:r>
              <a:rPr lang="en-US" b="1" dirty="0" smtClean="0">
                <a:solidFill>
                  <a:srgbClr val="000000"/>
                </a:solidFill>
              </a:rPr>
              <a:t>December 15</a:t>
            </a:r>
            <a:r>
              <a:rPr lang="en-US" b="1" baseline="30000" dirty="0" smtClean="0">
                <a:solidFill>
                  <a:srgbClr val="000000"/>
                </a:solidFill>
              </a:rPr>
              <a:t>th</a:t>
            </a:r>
          </a:p>
          <a:p>
            <a:pPr marL="365760" lvl="1" indent="0">
              <a:buNone/>
            </a:pPr>
            <a:r>
              <a:rPr lang="en-US" b="1" dirty="0" smtClean="0">
                <a:solidFill>
                  <a:srgbClr val="000000"/>
                </a:solidFill>
              </a:rPr>
              <a:t>Requests after December 15</a:t>
            </a:r>
            <a:r>
              <a:rPr lang="en-US" b="1" baseline="30000" dirty="0" smtClean="0">
                <a:solidFill>
                  <a:srgbClr val="000000"/>
                </a:solidFill>
              </a:rPr>
              <a:t>th</a:t>
            </a:r>
            <a:r>
              <a:rPr lang="en-US" b="1" dirty="0" smtClean="0">
                <a:solidFill>
                  <a:srgbClr val="000000"/>
                </a:solidFill>
              </a:rPr>
              <a:t> are only for new students. </a:t>
            </a:r>
          </a:p>
          <a:p>
            <a:r>
              <a:rPr lang="en-US" b="0" dirty="0" smtClean="0">
                <a:solidFill>
                  <a:srgbClr val="000000"/>
                </a:solidFill>
              </a:rPr>
              <a:t>Documentation of accommodations that do not threaten the validity of the assessment should be kept locally (ex. providing primary reinforcers)</a:t>
            </a:r>
            <a:endParaRPr lang="en-US" b="0" dirty="0">
              <a:solidFill>
                <a:srgbClr val="000000"/>
              </a:solidFill>
            </a:endParaRPr>
          </a:p>
        </p:txBody>
      </p:sp>
    </p:spTree>
    <p:extLst>
      <p:ext uri="{BB962C8B-B14F-4D97-AF65-F5344CB8AC3E}">
        <p14:creationId xmlns:p14="http://schemas.microsoft.com/office/powerpoint/2010/main" val="2111620930"/>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1" y="1719071"/>
            <a:ext cx="9144000" cy="4407408"/>
          </a:xfrm>
        </p:spPr>
        <p:txBody>
          <a:bodyPr/>
          <a:lstStyle/>
          <a:p>
            <a:pPr marL="0" marR="0" indent="0">
              <a:spcBef>
                <a:spcPts val="0"/>
              </a:spcBef>
              <a:spcAft>
                <a:spcPts val="0"/>
              </a:spcAft>
              <a:buNone/>
            </a:pPr>
            <a:endParaRPr lang="en-US" b="0" dirty="0">
              <a:solidFill>
                <a:srgbClr val="000000"/>
              </a:solidFill>
              <a:ea typeface="Calibri"/>
            </a:endParaRPr>
          </a:p>
          <a:p>
            <a:pPr marL="342900" indent="-342900">
              <a:spcBef>
                <a:spcPts val="0"/>
              </a:spcBef>
            </a:pPr>
            <a:r>
              <a:rPr lang="en-US" b="0" dirty="0" smtClean="0">
                <a:solidFill>
                  <a:srgbClr val="000000"/>
                </a:solidFill>
                <a:ea typeface="Calibri"/>
              </a:rPr>
              <a:t>Native </a:t>
            </a:r>
            <a:r>
              <a:rPr lang="en-US" b="0" dirty="0">
                <a:solidFill>
                  <a:srgbClr val="000000"/>
                </a:solidFill>
                <a:ea typeface="Calibri"/>
              </a:rPr>
              <a:t>language accommodations </a:t>
            </a:r>
            <a:r>
              <a:rPr lang="en-US" b="0" dirty="0" smtClean="0">
                <a:solidFill>
                  <a:srgbClr val="000000"/>
                </a:solidFill>
                <a:ea typeface="Calibri"/>
              </a:rPr>
              <a:t>may be used for </a:t>
            </a:r>
            <a:r>
              <a:rPr lang="en-US" b="0" dirty="0">
                <a:solidFill>
                  <a:srgbClr val="000000"/>
                </a:solidFill>
                <a:ea typeface="Calibri"/>
              </a:rPr>
              <a:t>up to 5 years, when </a:t>
            </a:r>
            <a:r>
              <a:rPr lang="en-US" b="0" dirty="0" smtClean="0">
                <a:solidFill>
                  <a:srgbClr val="000000"/>
                </a:solidFill>
                <a:ea typeface="Calibri"/>
              </a:rPr>
              <a:t>appropriate</a:t>
            </a:r>
          </a:p>
          <a:p>
            <a:pPr marL="0" indent="0">
              <a:spcBef>
                <a:spcPts val="0"/>
              </a:spcBef>
              <a:buNone/>
            </a:pPr>
            <a:endParaRPr lang="en-US" b="0" dirty="0">
              <a:solidFill>
                <a:srgbClr val="000000"/>
              </a:solidFill>
              <a:ea typeface="Calibri"/>
            </a:endParaRPr>
          </a:p>
          <a:p>
            <a:pPr marL="342900" indent="-342900">
              <a:spcBef>
                <a:spcPts val="0"/>
              </a:spcBef>
            </a:pPr>
            <a:r>
              <a:rPr lang="en-US" b="0" dirty="0" smtClean="0">
                <a:solidFill>
                  <a:srgbClr val="000000"/>
                </a:solidFill>
                <a:ea typeface="Calibri"/>
              </a:rPr>
              <a:t>Online Spanish text version (with or without TTS)</a:t>
            </a:r>
          </a:p>
          <a:p>
            <a:pPr marL="342900" indent="-342900">
              <a:spcBef>
                <a:spcPts val="0"/>
              </a:spcBef>
            </a:pPr>
            <a:endParaRPr lang="en-US" b="0" dirty="0">
              <a:solidFill>
                <a:srgbClr val="000000"/>
              </a:solidFill>
              <a:ea typeface="Calibri"/>
            </a:endParaRPr>
          </a:p>
          <a:p>
            <a:pPr marL="342900" indent="-342900">
              <a:spcBef>
                <a:spcPts val="0"/>
              </a:spcBef>
            </a:pPr>
            <a:r>
              <a:rPr lang="en-US" b="0" dirty="0" smtClean="0">
                <a:solidFill>
                  <a:srgbClr val="000000"/>
                </a:solidFill>
                <a:ea typeface="Calibri"/>
              </a:rPr>
              <a:t>The Colorado Spanish Language Arts (CSLA) is available for English learners (NEP/LEP) in grades 3 and 4</a:t>
            </a:r>
          </a:p>
          <a:p>
            <a:endParaRPr lang="en-US" dirty="0"/>
          </a:p>
        </p:txBody>
      </p:sp>
      <p:sp>
        <p:nvSpPr>
          <p:cNvPr id="3" name="Title 2"/>
          <p:cNvSpPr>
            <a:spLocks noGrp="1"/>
          </p:cNvSpPr>
          <p:nvPr>
            <p:ph type="title"/>
          </p:nvPr>
        </p:nvSpPr>
        <p:spPr/>
        <p:txBody>
          <a:bodyPr/>
          <a:lstStyle/>
          <a:p>
            <a:r>
              <a:rPr lang="en-US" dirty="0" smtClean="0"/>
              <a:t>Native Language Accommodations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43</a:t>
            </a:fld>
            <a:endParaRPr lang="en-US" dirty="0" smtClean="0"/>
          </a:p>
        </p:txBody>
      </p:sp>
    </p:spTree>
    <p:extLst>
      <p:ext uri="{BB962C8B-B14F-4D97-AF65-F5344CB8AC3E}">
        <p14:creationId xmlns:p14="http://schemas.microsoft.com/office/powerpoint/2010/main" val="2501762085"/>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noFill/>
        </p:spPr>
        <p:txBody>
          <a:bodyPr/>
          <a:lstStyle/>
          <a:p>
            <a:r>
              <a:rPr lang="en-US" dirty="0" smtClean="0">
                <a:solidFill>
                  <a:srgbClr val="000000"/>
                </a:solidFill>
              </a:rPr>
              <a:t>There </a:t>
            </a:r>
            <a:r>
              <a:rPr lang="en-US" dirty="0">
                <a:solidFill>
                  <a:srgbClr val="000000"/>
                </a:solidFill>
              </a:rPr>
              <a:t>are two options available for these </a:t>
            </a:r>
            <a:r>
              <a:rPr lang="en-US" dirty="0" smtClean="0">
                <a:solidFill>
                  <a:srgbClr val="000000"/>
                </a:solidFill>
              </a:rPr>
              <a:t>students</a:t>
            </a:r>
            <a:endParaRPr lang="en-US" dirty="0">
              <a:solidFill>
                <a:srgbClr val="000000"/>
              </a:solidFill>
            </a:endParaRPr>
          </a:p>
          <a:p>
            <a:pPr lvl="1"/>
            <a:r>
              <a:rPr lang="en-US" dirty="0">
                <a:solidFill>
                  <a:srgbClr val="000000"/>
                </a:solidFill>
              </a:rPr>
              <a:t>Year 1: Students test in ELA but scores do not count for status or growth </a:t>
            </a:r>
          </a:p>
          <a:p>
            <a:pPr lvl="1"/>
            <a:r>
              <a:rPr lang="en-US" dirty="0">
                <a:solidFill>
                  <a:srgbClr val="000000"/>
                </a:solidFill>
              </a:rPr>
              <a:t>Year 2: Students test and scores are included in growth calculations</a:t>
            </a:r>
          </a:p>
          <a:p>
            <a:pPr lvl="1"/>
            <a:r>
              <a:rPr lang="en-US" dirty="0">
                <a:solidFill>
                  <a:srgbClr val="000000"/>
                </a:solidFill>
              </a:rPr>
              <a:t>Year 3: Students test and scores are included in status and growth calculations</a:t>
            </a:r>
          </a:p>
          <a:p>
            <a:r>
              <a:rPr lang="en-US" dirty="0">
                <a:solidFill>
                  <a:srgbClr val="000000"/>
                </a:solidFill>
              </a:rPr>
              <a:t> </a:t>
            </a:r>
            <a:r>
              <a:rPr lang="en-US" dirty="0" smtClean="0">
                <a:solidFill>
                  <a:srgbClr val="000000"/>
                </a:solidFill>
              </a:rPr>
              <a:t>OR</a:t>
            </a:r>
            <a:endParaRPr lang="en-US" dirty="0">
              <a:solidFill>
                <a:srgbClr val="000000"/>
              </a:solidFill>
            </a:endParaRPr>
          </a:p>
          <a:p>
            <a:pPr lvl="1"/>
            <a:r>
              <a:rPr lang="en-US" dirty="0">
                <a:solidFill>
                  <a:srgbClr val="000000"/>
                </a:solidFill>
              </a:rPr>
              <a:t>Year 1: Students don’t test in ELA (Participation in ACCESS is required to count as a participant in </a:t>
            </a:r>
            <a:r>
              <a:rPr lang="en-US" dirty="0" smtClean="0">
                <a:solidFill>
                  <a:srgbClr val="000000"/>
                </a:solidFill>
              </a:rPr>
              <a:t>ELA)</a:t>
            </a:r>
            <a:endParaRPr lang="en-US" dirty="0">
              <a:solidFill>
                <a:srgbClr val="000000"/>
              </a:solidFill>
            </a:endParaRPr>
          </a:p>
          <a:p>
            <a:pPr lvl="1"/>
            <a:r>
              <a:rPr lang="en-US" dirty="0">
                <a:solidFill>
                  <a:srgbClr val="000000"/>
                </a:solidFill>
              </a:rPr>
              <a:t>Year 2: Students test and scores are included in status calculations</a:t>
            </a:r>
          </a:p>
          <a:p>
            <a:pPr lvl="1"/>
            <a:r>
              <a:rPr lang="en-US" dirty="0">
                <a:solidFill>
                  <a:srgbClr val="000000"/>
                </a:solidFill>
              </a:rPr>
              <a:t>Year 3: Students test and scores are included in status and growth calculations</a:t>
            </a:r>
          </a:p>
          <a:p>
            <a:endParaRPr lang="en-US" dirty="0"/>
          </a:p>
        </p:txBody>
      </p:sp>
      <p:sp>
        <p:nvSpPr>
          <p:cNvPr id="3" name="Title 2"/>
          <p:cNvSpPr>
            <a:spLocks noGrp="1"/>
          </p:cNvSpPr>
          <p:nvPr>
            <p:ph type="title"/>
          </p:nvPr>
        </p:nvSpPr>
        <p:spPr/>
        <p:txBody>
          <a:bodyPr/>
          <a:lstStyle/>
          <a:p>
            <a:r>
              <a:rPr lang="en-US" dirty="0" smtClean="0"/>
              <a:t>First Year in US for ELA </a:t>
            </a:r>
            <a:br>
              <a:rPr lang="en-US" dirty="0" smtClean="0"/>
            </a:br>
            <a:r>
              <a:rPr lang="en-US" dirty="0" smtClean="0"/>
              <a:t>English Learners Only</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44</a:t>
            </a:fld>
            <a:endParaRPr lang="en-US" dirty="0" smtClean="0"/>
          </a:p>
        </p:txBody>
      </p:sp>
    </p:spTree>
    <p:extLst>
      <p:ext uri="{BB962C8B-B14F-4D97-AF65-F5344CB8AC3E}">
        <p14:creationId xmlns:p14="http://schemas.microsoft.com/office/powerpoint/2010/main" val="3891877980"/>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Reminder</a:t>
            </a:r>
            <a:r>
              <a:rPr lang="en-US" b="0" dirty="0" smtClean="0">
                <a:solidFill>
                  <a:srgbClr val="000000"/>
                </a:solidFill>
              </a:rPr>
              <a:t>: For first year in U.S. English </a:t>
            </a:r>
            <a:r>
              <a:rPr lang="en-US" b="0" dirty="0">
                <a:solidFill>
                  <a:srgbClr val="000000"/>
                </a:solidFill>
              </a:rPr>
              <a:t>learners who </a:t>
            </a:r>
            <a:r>
              <a:rPr lang="en-US" b="0" dirty="0" smtClean="0">
                <a:solidFill>
                  <a:srgbClr val="000000"/>
                </a:solidFill>
              </a:rPr>
              <a:t>have </a:t>
            </a:r>
            <a:r>
              <a:rPr lang="en-US" b="0" dirty="0">
                <a:solidFill>
                  <a:srgbClr val="000000"/>
                </a:solidFill>
              </a:rPr>
              <a:t>a home language of </a:t>
            </a:r>
            <a:r>
              <a:rPr lang="en-US" b="0" dirty="0" smtClean="0">
                <a:solidFill>
                  <a:srgbClr val="000000"/>
                </a:solidFill>
              </a:rPr>
              <a:t>Spanish, the </a:t>
            </a:r>
            <a:r>
              <a:rPr lang="en-US" b="0" dirty="0">
                <a:solidFill>
                  <a:srgbClr val="000000"/>
                </a:solidFill>
              </a:rPr>
              <a:t>Colorado Spanish Language Arts assessment </a:t>
            </a:r>
            <a:r>
              <a:rPr lang="en-US" b="0" dirty="0" smtClean="0">
                <a:solidFill>
                  <a:srgbClr val="000000"/>
                </a:solidFill>
              </a:rPr>
              <a:t>is available in </a:t>
            </a:r>
            <a:r>
              <a:rPr lang="en-US" b="0" dirty="0">
                <a:solidFill>
                  <a:srgbClr val="000000"/>
                </a:solidFill>
              </a:rPr>
              <a:t>place of the CMAS: PARCC ELA assessment.</a:t>
            </a:r>
          </a:p>
          <a:p>
            <a:r>
              <a:rPr lang="en-US" b="0" dirty="0">
                <a:solidFill>
                  <a:srgbClr val="000000"/>
                </a:solidFill>
              </a:rPr>
              <a:t>If the student enrolled in their first U.S. school on or before April </a:t>
            </a:r>
            <a:r>
              <a:rPr lang="en-US" b="0" dirty="0" smtClean="0">
                <a:solidFill>
                  <a:srgbClr val="000000"/>
                </a:solidFill>
              </a:rPr>
              <a:t>10</a:t>
            </a:r>
            <a:r>
              <a:rPr lang="en-US" b="0" baseline="30000" dirty="0" smtClean="0">
                <a:solidFill>
                  <a:srgbClr val="000000"/>
                </a:solidFill>
              </a:rPr>
              <a:t>th</a:t>
            </a:r>
            <a:r>
              <a:rPr lang="en-US" b="0" dirty="0">
                <a:solidFill>
                  <a:srgbClr val="000000"/>
                </a:solidFill>
              </a:rPr>
              <a:t>, </a:t>
            </a:r>
            <a:r>
              <a:rPr lang="en-US" b="0" dirty="0" smtClean="0">
                <a:solidFill>
                  <a:srgbClr val="000000"/>
                </a:solidFill>
              </a:rPr>
              <a:t>2016, </a:t>
            </a:r>
            <a:r>
              <a:rPr lang="en-US" b="0" dirty="0">
                <a:solidFill>
                  <a:srgbClr val="000000"/>
                </a:solidFill>
              </a:rPr>
              <a:t>they should test in English Language Arts. (April </a:t>
            </a:r>
            <a:r>
              <a:rPr lang="en-US" b="0" dirty="0" smtClean="0">
                <a:solidFill>
                  <a:srgbClr val="000000"/>
                </a:solidFill>
              </a:rPr>
              <a:t>10</a:t>
            </a:r>
            <a:r>
              <a:rPr lang="en-US" b="0" baseline="30000" dirty="0" smtClean="0">
                <a:solidFill>
                  <a:srgbClr val="000000"/>
                </a:solidFill>
              </a:rPr>
              <a:t>th</a:t>
            </a:r>
            <a:r>
              <a:rPr lang="en-US" b="0" dirty="0">
                <a:solidFill>
                  <a:srgbClr val="000000"/>
                </a:solidFill>
              </a:rPr>
              <a:t>, </a:t>
            </a:r>
            <a:r>
              <a:rPr lang="en-US" b="0" dirty="0" smtClean="0">
                <a:solidFill>
                  <a:srgbClr val="000000"/>
                </a:solidFill>
              </a:rPr>
              <a:t>2017 </a:t>
            </a:r>
            <a:r>
              <a:rPr lang="en-US" b="0" dirty="0">
                <a:solidFill>
                  <a:srgbClr val="000000"/>
                </a:solidFill>
              </a:rPr>
              <a:t>would be their 366th day.)</a:t>
            </a:r>
          </a:p>
          <a:p>
            <a:pPr marL="45720" indent="0">
              <a:buNone/>
            </a:pPr>
            <a:endParaRPr lang="en-US" b="0" dirty="0" smtClean="0">
              <a:solidFill>
                <a:srgbClr val="000000"/>
              </a:solidFill>
            </a:endParaRPr>
          </a:p>
          <a:p>
            <a:pPr marL="45720" indent="0">
              <a:buNone/>
            </a:pPr>
            <a:r>
              <a:rPr lang="en-US" b="0" dirty="0" smtClean="0">
                <a:solidFill>
                  <a:srgbClr val="000000"/>
                </a:solidFill>
              </a:rPr>
              <a:t>*</a:t>
            </a:r>
            <a:r>
              <a:rPr lang="en-US" b="0" dirty="0">
                <a:solidFill>
                  <a:srgbClr val="000000"/>
                </a:solidFill>
              </a:rPr>
              <a:t>For students who transfer from one U.S. school to another U.S. school, their date of enrollment from the first U.S. school should be used.</a:t>
            </a:r>
          </a:p>
          <a:p>
            <a:endParaRPr lang="en-US" dirty="0"/>
          </a:p>
        </p:txBody>
      </p:sp>
      <p:sp>
        <p:nvSpPr>
          <p:cNvPr id="3" name="Title 2"/>
          <p:cNvSpPr>
            <a:spLocks noGrp="1"/>
          </p:cNvSpPr>
          <p:nvPr>
            <p:ph type="title"/>
          </p:nvPr>
        </p:nvSpPr>
        <p:spPr/>
        <p:txBody>
          <a:bodyPr/>
          <a:lstStyle/>
          <a:p>
            <a:r>
              <a:rPr lang="en-US" dirty="0"/>
              <a:t>First Year in US for ELA </a:t>
            </a:r>
            <a:br>
              <a:rPr lang="en-US" dirty="0"/>
            </a:br>
            <a:r>
              <a:rPr lang="en-US" dirty="0"/>
              <a:t>English Learners Only</a:t>
            </a:r>
          </a:p>
        </p:txBody>
      </p:sp>
      <p:sp>
        <p:nvSpPr>
          <p:cNvPr id="4" name="Footer Placeholder 3"/>
          <p:cNvSpPr>
            <a:spLocks noGrp="1"/>
          </p:cNvSpPr>
          <p:nvPr>
            <p:ph type="ftr" sz="quarter" idx="3"/>
          </p:nvPr>
        </p:nvSpPr>
        <p:spPr/>
        <p:txBody>
          <a:bodyPr/>
          <a:lstStyle/>
          <a:p>
            <a:fld id="{757A2F4E-5D54-B04B-91BD-7E78EE1FE9FD}" type="slidenum">
              <a:rPr lang="en-US" smtClean="0"/>
              <a:pPr/>
              <a:t>45</a:t>
            </a:fld>
            <a:endParaRPr lang="en-US" dirty="0" smtClean="0"/>
          </a:p>
        </p:txBody>
      </p:sp>
    </p:spTree>
    <p:extLst>
      <p:ext uri="{BB962C8B-B14F-4D97-AF65-F5344CB8AC3E}">
        <p14:creationId xmlns:p14="http://schemas.microsoft.com/office/powerpoint/2010/main" val="1752948913"/>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Qualifying students</a:t>
            </a:r>
          </a:p>
          <a:p>
            <a:pPr lvl="1"/>
            <a:r>
              <a:rPr lang="en-US" dirty="0" smtClean="0">
                <a:solidFill>
                  <a:srgbClr val="000000"/>
                </a:solidFill>
              </a:rPr>
              <a:t>English Learners (NEP, LEP)</a:t>
            </a:r>
          </a:p>
          <a:p>
            <a:pPr lvl="1"/>
            <a:r>
              <a:rPr lang="en-US" dirty="0" smtClean="0">
                <a:solidFill>
                  <a:srgbClr val="000000"/>
                </a:solidFill>
              </a:rPr>
              <a:t>Grades 3 and 4</a:t>
            </a:r>
          </a:p>
          <a:p>
            <a:pPr lvl="1"/>
            <a:r>
              <a:rPr lang="en-US" dirty="0" smtClean="0">
                <a:solidFill>
                  <a:srgbClr val="000000"/>
                </a:solidFill>
              </a:rPr>
              <a:t>Language arts instruction in Spanish</a:t>
            </a:r>
          </a:p>
          <a:p>
            <a:pPr lvl="1"/>
            <a:r>
              <a:rPr lang="en-US" dirty="0" smtClean="0">
                <a:solidFill>
                  <a:srgbClr val="000000"/>
                </a:solidFill>
              </a:rPr>
              <a:t>Students can now participate up to five years</a:t>
            </a:r>
          </a:p>
          <a:p>
            <a:pPr lvl="1"/>
            <a:r>
              <a:rPr lang="en-US" dirty="0" smtClean="0">
                <a:solidFill>
                  <a:srgbClr val="000000"/>
                </a:solidFill>
              </a:rPr>
              <a:t>Updated eligibility flowchart coming soon</a:t>
            </a:r>
          </a:p>
          <a:p>
            <a:r>
              <a:rPr lang="en-US" dirty="0" smtClean="0">
                <a:solidFill>
                  <a:srgbClr val="000000"/>
                </a:solidFill>
              </a:rPr>
              <a:t>Students taking CSLA will not take CMAS: PARCC ELA</a:t>
            </a:r>
          </a:p>
          <a:p>
            <a:pPr lvl="1"/>
            <a:r>
              <a:rPr lang="en-US" dirty="0" smtClean="0">
                <a:solidFill>
                  <a:srgbClr val="000000"/>
                </a:solidFill>
              </a:rPr>
              <a:t>They </a:t>
            </a:r>
            <a:r>
              <a:rPr lang="en-US" b="1" dirty="0" smtClean="0">
                <a:solidFill>
                  <a:srgbClr val="000000"/>
                </a:solidFill>
              </a:rPr>
              <a:t>will</a:t>
            </a:r>
            <a:r>
              <a:rPr lang="en-US" dirty="0" smtClean="0">
                <a:solidFill>
                  <a:srgbClr val="000000"/>
                </a:solidFill>
              </a:rPr>
              <a:t> take CMAS: PARCC Math (Spanish accommodations available)</a:t>
            </a:r>
          </a:p>
          <a:p>
            <a:r>
              <a:rPr lang="en-US" dirty="0" smtClean="0">
                <a:solidFill>
                  <a:srgbClr val="000000"/>
                </a:solidFill>
              </a:rPr>
              <a:t>Connect with your EL coordinator</a:t>
            </a:r>
          </a:p>
        </p:txBody>
      </p:sp>
      <p:sp>
        <p:nvSpPr>
          <p:cNvPr id="3" name="Title 2"/>
          <p:cNvSpPr>
            <a:spLocks noGrp="1"/>
          </p:cNvSpPr>
          <p:nvPr>
            <p:ph type="title"/>
          </p:nvPr>
        </p:nvSpPr>
        <p:spPr/>
        <p:txBody>
          <a:bodyPr/>
          <a:lstStyle/>
          <a:p>
            <a:r>
              <a:rPr lang="en-US" dirty="0" smtClean="0"/>
              <a:t>Colorado Spanish Language Arts (CSLA)</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46</a:t>
            </a:fld>
            <a:endParaRPr lang="en-US" dirty="0" smtClean="0"/>
          </a:p>
        </p:txBody>
      </p:sp>
    </p:spTree>
    <p:extLst>
      <p:ext uri="{BB962C8B-B14F-4D97-AF65-F5344CB8AC3E}">
        <p14:creationId xmlns:p14="http://schemas.microsoft.com/office/powerpoint/2010/main" val="1033299862"/>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74171" y="1609887"/>
            <a:ext cx="8817429" cy="4407408"/>
          </a:xfrm>
        </p:spPr>
        <p:txBody>
          <a:bodyPr/>
          <a:lstStyle/>
          <a:p>
            <a:pPr lvl="2"/>
            <a:endParaRPr lang="en-US" sz="1000" dirty="0" smtClean="0">
              <a:solidFill>
                <a:srgbClr val="000000"/>
              </a:solidFill>
            </a:endParaRPr>
          </a:p>
          <a:p>
            <a:r>
              <a:rPr lang="en-US" dirty="0" smtClean="0">
                <a:solidFill>
                  <a:srgbClr val="000000"/>
                </a:solidFill>
              </a:rPr>
              <a:t>Updates will occur several times this year. </a:t>
            </a:r>
          </a:p>
          <a:p>
            <a:pPr lvl="1"/>
            <a:r>
              <a:rPr lang="en-US" dirty="0" smtClean="0">
                <a:solidFill>
                  <a:srgbClr val="000000"/>
                </a:solidFill>
              </a:rPr>
              <a:t>Final version will be available in January/February </a:t>
            </a:r>
          </a:p>
          <a:p>
            <a:pPr lvl="1"/>
            <a:r>
              <a:rPr lang="en-US" dirty="0" smtClean="0">
                <a:solidFill>
                  <a:srgbClr val="000000"/>
                </a:solidFill>
              </a:rPr>
              <a:t>Training in November will cover the final version. </a:t>
            </a:r>
          </a:p>
          <a:p>
            <a:pPr lvl="1"/>
            <a:r>
              <a:rPr lang="en-US" dirty="0" smtClean="0">
                <a:solidFill>
                  <a:srgbClr val="000000"/>
                </a:solidFill>
              </a:rPr>
              <a:t>Additional webinar training will be provided as needed during office hours.</a:t>
            </a:r>
          </a:p>
          <a:p>
            <a:pPr lvl="2"/>
            <a:r>
              <a:rPr lang="en-US" dirty="0" smtClean="0">
                <a:solidFill>
                  <a:srgbClr val="000000"/>
                </a:solidFill>
              </a:rPr>
              <a:t>Any training will be recorded and posted</a:t>
            </a:r>
          </a:p>
          <a:p>
            <a:pPr marL="365760" lvl="1" indent="0">
              <a:buNone/>
            </a:pPr>
            <a:endParaRPr lang="en-US" dirty="0">
              <a:solidFill>
                <a:srgbClr val="000000"/>
              </a:solidFill>
            </a:endParaRPr>
          </a:p>
        </p:txBody>
      </p:sp>
      <p:sp>
        <p:nvSpPr>
          <p:cNvPr id="4" name="Title 3"/>
          <p:cNvSpPr>
            <a:spLocks noGrp="1"/>
          </p:cNvSpPr>
          <p:nvPr>
            <p:ph type="title"/>
          </p:nvPr>
        </p:nvSpPr>
        <p:spPr/>
        <p:txBody>
          <a:bodyPr/>
          <a:lstStyle/>
          <a:p>
            <a:r>
              <a:rPr lang="en-US" dirty="0" smtClean="0"/>
              <a:t>PearsonAccess</a:t>
            </a:r>
            <a:r>
              <a:rPr lang="en-US" baseline="30000" dirty="0" smtClean="0"/>
              <a:t>next</a:t>
            </a:r>
            <a:br>
              <a:rPr lang="en-US" baseline="30000" dirty="0" smtClean="0"/>
            </a:br>
            <a:endParaRPr lang="en-US" baseline="30000" dirty="0">
              <a:solidFill>
                <a:srgbClr val="FF0000"/>
              </a:solidFill>
            </a:endParaRPr>
          </a:p>
        </p:txBody>
      </p:sp>
    </p:spTree>
    <p:extLst>
      <p:ext uri="{BB962C8B-B14F-4D97-AF65-F5344CB8AC3E}">
        <p14:creationId xmlns:p14="http://schemas.microsoft.com/office/powerpoint/2010/main" val="3156286771"/>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ooter Placeholder 3"/>
          <p:cNvSpPr>
            <a:spLocks noGrp="1"/>
          </p:cNvSpPr>
          <p:nvPr>
            <p:ph type="ftr" sz="quarter" idx="3"/>
          </p:nvPr>
        </p:nvSpPr>
        <p:spPr/>
        <p:txBody>
          <a:bodyPr/>
          <a:lstStyle/>
          <a:p>
            <a:fld id="{757A2F4E-5D54-B04B-91BD-7E78EE1FE9FD}" type="slidenum">
              <a:rPr lang="en-US" smtClean="0"/>
              <a:pPr/>
              <a:t>48</a:t>
            </a:fld>
            <a:endParaRPr lang="en-US" dirty="0" smtClean="0"/>
          </a:p>
        </p:txBody>
      </p:sp>
      <p:pic>
        <p:nvPicPr>
          <p:cNvPr id="2" name="Picture 2"/>
          <p:cNvPicPr>
            <a:picLocks noChangeAspect="1" noChangeArrowheads="1"/>
          </p:cNvPicPr>
          <p:nvPr/>
        </p:nvPicPr>
        <p:blipFill>
          <a:blip r:embed="rId2" cstate="email">
            <a:extLst>
              <a:ext uri="{28A0092B-C50C-407E-A947-70E740481C1C}">
                <a14:useLocalDpi xmlns:a14="http://schemas.microsoft.com/office/drawing/2010/main" val="0"/>
              </a:ext>
            </a:extLst>
          </a:blip>
          <a:srcRect/>
          <a:stretch>
            <a:fillRect/>
          </a:stretch>
        </p:blipFill>
        <p:spPr bwMode="auto">
          <a:xfrm>
            <a:off x="0" y="440267"/>
            <a:ext cx="9070990" cy="6190403"/>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3" name="TextBox 2"/>
          <p:cNvSpPr txBox="1"/>
          <p:nvPr/>
        </p:nvSpPr>
        <p:spPr>
          <a:xfrm>
            <a:off x="1106311" y="101600"/>
            <a:ext cx="3928533" cy="369332"/>
          </a:xfrm>
          <a:prstGeom prst="rect">
            <a:avLst/>
          </a:prstGeom>
          <a:noFill/>
        </p:spPr>
        <p:txBody>
          <a:bodyPr wrap="square" rtlCol="0">
            <a:spAutoFit/>
          </a:bodyPr>
          <a:lstStyle/>
          <a:p>
            <a:r>
              <a:rPr lang="en-US" dirty="0">
                <a:hlinkClick r:id="rId3"/>
              </a:rPr>
              <a:t>https://co.pearsonaccessnext.com</a:t>
            </a:r>
            <a:r>
              <a:rPr lang="en-US" dirty="0" smtClean="0">
                <a:hlinkClick r:id="rId3"/>
              </a:rPr>
              <a:t>/</a:t>
            </a:r>
            <a:r>
              <a:rPr lang="en-US" dirty="0" smtClean="0"/>
              <a:t> </a:t>
            </a:r>
            <a:endParaRPr lang="en-US" dirty="0"/>
          </a:p>
        </p:txBody>
      </p:sp>
    </p:spTree>
    <p:extLst>
      <p:ext uri="{BB962C8B-B14F-4D97-AF65-F5344CB8AC3E}">
        <p14:creationId xmlns:p14="http://schemas.microsoft.com/office/powerpoint/2010/main" val="2368548009"/>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Footer Placeholder 1"/>
          <p:cNvSpPr>
            <a:spLocks noGrp="1"/>
          </p:cNvSpPr>
          <p:nvPr>
            <p:ph type="ftr" sz="quarter" idx="3"/>
          </p:nvPr>
        </p:nvSpPr>
        <p:spPr/>
        <p:txBody>
          <a:bodyPr/>
          <a:lstStyle/>
          <a:p>
            <a:fld id="{757A2F4E-5D54-B04B-91BD-7E78EE1FE9FD}" type="slidenum">
              <a:rPr lang="en-US" smtClean="0"/>
              <a:pPr/>
              <a:t>49</a:t>
            </a:fld>
            <a:endParaRPr lang="en-US" dirty="0" smtClean="0"/>
          </a:p>
        </p:txBody>
      </p:sp>
      <p:sp>
        <p:nvSpPr>
          <p:cNvPr id="3" name="TextBox 2"/>
          <p:cNvSpPr txBox="1"/>
          <p:nvPr/>
        </p:nvSpPr>
        <p:spPr>
          <a:xfrm>
            <a:off x="801511" y="459805"/>
            <a:ext cx="7716324" cy="923330"/>
          </a:xfrm>
          <a:prstGeom prst="rect">
            <a:avLst/>
          </a:prstGeom>
          <a:noFill/>
        </p:spPr>
        <p:txBody>
          <a:bodyPr wrap="square" rtlCol="0">
            <a:spAutoFit/>
          </a:bodyPr>
          <a:lstStyle/>
          <a:p>
            <a:r>
              <a:rPr lang="en-US" b="1" dirty="0" smtClean="0">
                <a:solidFill>
                  <a:srgbClr val="000000"/>
                </a:solidFill>
              </a:rPr>
              <a:t>PearsonAccess</a:t>
            </a:r>
            <a:r>
              <a:rPr lang="en-US" b="1" baseline="30000" dirty="0" smtClean="0">
                <a:solidFill>
                  <a:srgbClr val="000000"/>
                </a:solidFill>
              </a:rPr>
              <a:t>next</a:t>
            </a:r>
          </a:p>
          <a:p>
            <a:pPr marL="285750" indent="-285750">
              <a:buFont typeface="Arial" panose="020B0604020202020204" pitchFamily="34" charset="0"/>
              <a:buChar char="•"/>
            </a:pPr>
            <a:r>
              <a:rPr lang="en-US" dirty="0" smtClean="0">
                <a:solidFill>
                  <a:srgbClr val="000000"/>
                </a:solidFill>
              </a:rPr>
              <a:t>Updated dropdown list</a:t>
            </a:r>
          </a:p>
          <a:p>
            <a:pPr marL="285750" indent="-285750">
              <a:buFont typeface="Arial" panose="020B0604020202020204" pitchFamily="34" charset="0"/>
              <a:buChar char="•"/>
            </a:pPr>
            <a:r>
              <a:rPr lang="en-US" dirty="0" smtClean="0">
                <a:solidFill>
                  <a:srgbClr val="000000"/>
                </a:solidFill>
              </a:rPr>
              <a:t>Added previous administrations so that reports will be able to be accessed</a:t>
            </a:r>
            <a:endParaRPr lang="en-US" dirty="0">
              <a:solidFill>
                <a:srgbClr val="000000"/>
              </a:solidFill>
            </a:endParaRPr>
          </a:p>
        </p:txBody>
      </p:sp>
      <p:pic>
        <p:nvPicPr>
          <p:cNvPr id="2050"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81000" y="1914402"/>
            <a:ext cx="8665718" cy="313173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100517063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sz="3600" dirty="0">
                <a:solidFill>
                  <a:srgbClr val="000000"/>
                </a:solidFill>
              </a:rPr>
              <a:t>Standard window: April 10 - April 28</a:t>
            </a:r>
          </a:p>
          <a:p>
            <a:pPr lvl="1"/>
            <a:r>
              <a:rPr lang="en-US" dirty="0">
                <a:solidFill>
                  <a:srgbClr val="000000"/>
                </a:solidFill>
              </a:rPr>
              <a:t>All </a:t>
            </a:r>
            <a:r>
              <a:rPr lang="en-US" dirty="0" smtClean="0">
                <a:solidFill>
                  <a:srgbClr val="000000"/>
                </a:solidFill>
              </a:rPr>
              <a:t>elementary and middle school science </a:t>
            </a:r>
            <a:r>
              <a:rPr lang="en-US" dirty="0">
                <a:solidFill>
                  <a:srgbClr val="000000"/>
                </a:solidFill>
              </a:rPr>
              <a:t>and </a:t>
            </a:r>
            <a:r>
              <a:rPr lang="en-US" dirty="0" smtClean="0">
                <a:solidFill>
                  <a:srgbClr val="000000"/>
                </a:solidFill>
              </a:rPr>
              <a:t>social </a:t>
            </a:r>
            <a:r>
              <a:rPr lang="en-US" dirty="0">
                <a:solidFill>
                  <a:srgbClr val="000000"/>
                </a:solidFill>
              </a:rPr>
              <a:t>studies administrations must be completed within this window</a:t>
            </a:r>
          </a:p>
          <a:p>
            <a:r>
              <a:rPr lang="en-US" dirty="0" smtClean="0">
                <a:solidFill>
                  <a:srgbClr val="000000"/>
                </a:solidFill>
              </a:rPr>
              <a:t>We are investigating if the high </a:t>
            </a:r>
            <a:r>
              <a:rPr lang="en-US" dirty="0">
                <a:solidFill>
                  <a:srgbClr val="000000"/>
                </a:solidFill>
              </a:rPr>
              <a:t>school </a:t>
            </a:r>
            <a:r>
              <a:rPr lang="en-US" dirty="0" smtClean="0">
                <a:solidFill>
                  <a:srgbClr val="000000"/>
                </a:solidFill>
              </a:rPr>
              <a:t>science </a:t>
            </a:r>
            <a:r>
              <a:rPr lang="en-US" dirty="0">
                <a:solidFill>
                  <a:srgbClr val="000000"/>
                </a:solidFill>
              </a:rPr>
              <a:t>window can start </a:t>
            </a:r>
            <a:r>
              <a:rPr lang="en-US" dirty="0" smtClean="0">
                <a:solidFill>
                  <a:srgbClr val="000000"/>
                </a:solidFill>
              </a:rPr>
              <a:t>earlier</a:t>
            </a:r>
          </a:p>
          <a:p>
            <a:pPr lvl="1"/>
            <a:r>
              <a:rPr lang="en-US" dirty="0" smtClean="0">
                <a:solidFill>
                  <a:srgbClr val="000000"/>
                </a:solidFill>
              </a:rPr>
              <a:t>We will update districts via email and office hours when this is finalized </a:t>
            </a:r>
          </a:p>
          <a:p>
            <a:pPr lvl="1"/>
            <a:r>
              <a:rPr lang="en-US" dirty="0" smtClean="0">
                <a:solidFill>
                  <a:srgbClr val="000000"/>
                </a:solidFill>
              </a:rPr>
              <a:t>Process for notifying CDE of intent to participate in early HS science window will be similar to the process for early online ELA/math</a:t>
            </a:r>
            <a:endParaRPr lang="en-US" dirty="0">
              <a:solidFill>
                <a:srgbClr val="000000"/>
              </a:solidFill>
            </a:endParaRPr>
          </a:p>
          <a:p>
            <a:pPr lvl="1"/>
            <a:endParaRPr lang="en-US" dirty="0">
              <a:solidFill>
                <a:srgbClr val="000000"/>
              </a:solidFill>
            </a:endParaRPr>
          </a:p>
          <a:p>
            <a:endParaRPr lang="en-US" dirty="0"/>
          </a:p>
        </p:txBody>
      </p:sp>
      <p:sp>
        <p:nvSpPr>
          <p:cNvPr id="3" name="Title 2"/>
          <p:cNvSpPr>
            <a:spLocks noGrp="1"/>
          </p:cNvSpPr>
          <p:nvPr>
            <p:ph type="title"/>
          </p:nvPr>
        </p:nvSpPr>
        <p:spPr/>
        <p:txBody>
          <a:bodyPr/>
          <a:lstStyle/>
          <a:p>
            <a:r>
              <a:rPr lang="en-US" dirty="0" smtClean="0"/>
              <a:t>Early CMAS: HS Science Administration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a:t>
            </a:fld>
            <a:endParaRPr lang="en-US" dirty="0" smtClean="0"/>
          </a:p>
        </p:txBody>
      </p:sp>
    </p:spTree>
    <p:extLst>
      <p:ext uri="{BB962C8B-B14F-4D97-AF65-F5344CB8AC3E}">
        <p14:creationId xmlns:p14="http://schemas.microsoft.com/office/powerpoint/2010/main" val="1305148025"/>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381000" y="164775"/>
            <a:ext cx="8381260" cy="782073"/>
          </a:xfrm>
        </p:spPr>
        <p:txBody>
          <a:bodyPr/>
          <a:lstStyle/>
          <a:p>
            <a:r>
              <a:rPr lang="en-US" dirty="0" smtClean="0"/>
              <a:t>PearsonAccess</a:t>
            </a:r>
            <a:r>
              <a:rPr lang="en-US" baseline="30000" dirty="0" smtClean="0"/>
              <a:t>next</a:t>
            </a:r>
            <a:r>
              <a:rPr lang="en-US" dirty="0" smtClean="0"/>
              <a:t/>
            </a:r>
            <a:br>
              <a:rPr lang="en-US" dirty="0" smtClean="0"/>
            </a:br>
            <a:r>
              <a:rPr lang="en-US" dirty="0" smtClean="0"/>
              <a:t>User Roles for DACs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50</a:t>
            </a:fld>
            <a:endParaRPr lang="en-US" dirty="0" smtClean="0"/>
          </a:p>
        </p:txBody>
      </p:sp>
      <p:sp>
        <p:nvSpPr>
          <p:cNvPr id="2" name="Content Placeholder 1"/>
          <p:cNvSpPr>
            <a:spLocks noGrp="1"/>
          </p:cNvSpPr>
          <p:nvPr>
            <p:ph idx="4294967295"/>
          </p:nvPr>
        </p:nvSpPr>
        <p:spPr>
          <a:xfrm>
            <a:off x="258763" y="1078710"/>
            <a:ext cx="8885237" cy="4556125"/>
          </a:xfrm>
        </p:spPr>
        <p:txBody>
          <a:bodyPr/>
          <a:lstStyle/>
          <a:p>
            <a:r>
              <a:rPr lang="en-US" sz="2000" dirty="0" smtClean="0">
                <a:solidFill>
                  <a:srgbClr val="000000"/>
                </a:solidFill>
              </a:rPr>
              <a:t>The following user roles are given to DACs. CDE will determine when/if any newly created roles will be assigned to DACs</a:t>
            </a:r>
          </a:p>
          <a:p>
            <a:pPr lvl="1"/>
            <a:r>
              <a:rPr lang="en-US" sz="2000" dirty="0" smtClean="0">
                <a:solidFill>
                  <a:srgbClr val="000000"/>
                </a:solidFill>
              </a:rPr>
              <a:t>LEA/District Test Coordinator (i.e., DAC)</a:t>
            </a:r>
          </a:p>
          <a:p>
            <a:pPr lvl="1"/>
            <a:r>
              <a:rPr lang="en-US" sz="2000" dirty="0" smtClean="0">
                <a:solidFill>
                  <a:srgbClr val="000000"/>
                </a:solidFill>
              </a:rPr>
              <a:t>School Institutional Test Coordinator Coordinator (i.e., SAC)</a:t>
            </a:r>
          </a:p>
          <a:p>
            <a:pPr lvl="1"/>
            <a:r>
              <a:rPr lang="en-US" sz="2000" dirty="0" smtClean="0">
                <a:solidFill>
                  <a:srgbClr val="000000"/>
                </a:solidFill>
              </a:rPr>
              <a:t>Technology Coordinator</a:t>
            </a:r>
            <a:endParaRPr lang="en-US" sz="2000" dirty="0">
              <a:solidFill>
                <a:srgbClr val="FF0000"/>
              </a:solidFill>
            </a:endParaRPr>
          </a:p>
          <a:p>
            <a:pPr lvl="1"/>
            <a:r>
              <a:rPr lang="en-US" sz="2000" dirty="0" smtClean="0">
                <a:solidFill>
                  <a:srgbClr val="000000"/>
                </a:solidFill>
              </a:rPr>
              <a:t>Sensitive Data Role </a:t>
            </a:r>
            <a:r>
              <a:rPr lang="en-US" sz="2000" b="1" dirty="0" smtClean="0">
                <a:solidFill>
                  <a:srgbClr val="000000"/>
                </a:solidFill>
              </a:rPr>
              <a:t>(will have access to PII)</a:t>
            </a:r>
          </a:p>
          <a:p>
            <a:pPr lvl="1"/>
            <a:r>
              <a:rPr lang="en-US" sz="2000" dirty="0" smtClean="0">
                <a:solidFill>
                  <a:srgbClr val="000000"/>
                </a:solidFill>
              </a:rPr>
              <a:t>Request Additional Order Role* (do not give to schools)</a:t>
            </a:r>
          </a:p>
          <a:p>
            <a:pPr lvl="1"/>
            <a:r>
              <a:rPr lang="en-US" sz="2000" dirty="0" smtClean="0">
                <a:solidFill>
                  <a:srgbClr val="000000"/>
                </a:solidFill>
              </a:rPr>
              <a:t>Delete Student Role*</a:t>
            </a:r>
          </a:p>
          <a:p>
            <a:pPr lvl="1"/>
            <a:r>
              <a:rPr lang="en-US" sz="2000" dirty="0" smtClean="0">
                <a:solidFill>
                  <a:srgbClr val="000000"/>
                </a:solidFill>
              </a:rPr>
              <a:t>Published Reports Role (ability to see district, school, and student reports)</a:t>
            </a:r>
          </a:p>
          <a:p>
            <a:pPr lvl="1"/>
            <a:r>
              <a:rPr lang="en-US" sz="2000" dirty="0" smtClean="0">
                <a:solidFill>
                  <a:srgbClr val="000000"/>
                </a:solidFill>
              </a:rPr>
              <a:t>Student Test Update*</a:t>
            </a:r>
          </a:p>
          <a:p>
            <a:pPr lvl="1"/>
            <a:r>
              <a:rPr lang="en-US" sz="2000" dirty="0" smtClean="0">
                <a:solidFill>
                  <a:srgbClr val="000000"/>
                </a:solidFill>
              </a:rPr>
              <a:t>Rejected Student Test*</a:t>
            </a:r>
          </a:p>
          <a:p>
            <a:r>
              <a:rPr lang="en-US" sz="2000" dirty="0" smtClean="0">
                <a:solidFill>
                  <a:srgbClr val="000000"/>
                </a:solidFill>
              </a:rPr>
              <a:t>DACs/SACs will assign user roles to individuals in the            district as appropriate</a:t>
            </a:r>
          </a:p>
          <a:p>
            <a:pPr marL="45720" indent="0">
              <a:buNone/>
            </a:pPr>
            <a:r>
              <a:rPr lang="en-US" sz="1800" b="0" dirty="0" smtClean="0">
                <a:solidFill>
                  <a:srgbClr val="000000"/>
                </a:solidFill>
              </a:rPr>
              <a:t>*Assigned during times when DACs can perform these tasks</a:t>
            </a:r>
          </a:p>
          <a:p>
            <a:endParaRPr lang="en-US" dirty="0"/>
          </a:p>
        </p:txBody>
      </p:sp>
    </p:spTree>
    <p:extLst>
      <p:ext uri="{BB962C8B-B14F-4D97-AF65-F5344CB8AC3E}">
        <p14:creationId xmlns:p14="http://schemas.microsoft.com/office/powerpoint/2010/main" val="2414716521"/>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Content Placeholder 3"/>
          <p:cNvSpPr>
            <a:spLocks noGrp="1"/>
          </p:cNvSpPr>
          <p:nvPr>
            <p:ph idx="1"/>
          </p:nvPr>
        </p:nvSpPr>
        <p:spPr>
          <a:xfrm>
            <a:off x="380999" y="1719071"/>
            <a:ext cx="8519810" cy="4407408"/>
          </a:xfrm>
        </p:spPr>
        <p:txBody>
          <a:bodyPr/>
          <a:lstStyle/>
          <a:p>
            <a:r>
              <a:rPr lang="en-US" dirty="0">
                <a:solidFill>
                  <a:srgbClr val="000000"/>
                </a:solidFill>
              </a:rPr>
              <a:t>PARCC Practice tests are being updated with current test design</a:t>
            </a:r>
          </a:p>
          <a:p>
            <a:r>
              <a:rPr lang="en-US" dirty="0">
                <a:solidFill>
                  <a:srgbClr val="000000"/>
                </a:solidFill>
              </a:rPr>
              <a:t>TestNav </a:t>
            </a:r>
            <a:r>
              <a:rPr lang="en-US" dirty="0" smtClean="0">
                <a:solidFill>
                  <a:srgbClr val="000000"/>
                </a:solidFill>
              </a:rPr>
              <a:t>8.8 – </a:t>
            </a:r>
            <a:r>
              <a:rPr lang="en-US" dirty="0">
                <a:solidFill>
                  <a:srgbClr val="000000"/>
                </a:solidFill>
              </a:rPr>
              <a:t>Desktop app will  </a:t>
            </a:r>
            <a:r>
              <a:rPr lang="en-US" dirty="0" smtClean="0">
                <a:solidFill>
                  <a:srgbClr val="000000"/>
                </a:solidFill>
              </a:rPr>
              <a:t>be available </a:t>
            </a:r>
            <a:r>
              <a:rPr lang="en-US" dirty="0">
                <a:solidFill>
                  <a:srgbClr val="000000"/>
                </a:solidFill>
              </a:rPr>
              <a:t>December</a:t>
            </a:r>
          </a:p>
          <a:p>
            <a:r>
              <a:rPr lang="en-US" dirty="0">
                <a:solidFill>
                  <a:srgbClr val="000000"/>
                </a:solidFill>
              </a:rPr>
              <a:t>PearsonAccessnext 4.0 will update in January/February. </a:t>
            </a:r>
            <a:endParaRPr lang="en-US" dirty="0">
              <a:solidFill>
                <a:srgbClr val="FF0000"/>
              </a:solidFill>
            </a:endParaRPr>
          </a:p>
          <a:p>
            <a:pPr marL="274320" lvl="1" indent="-228600">
              <a:buClr>
                <a:schemeClr val="accent1"/>
              </a:buClr>
            </a:pPr>
            <a:r>
              <a:rPr lang="en-US" b="1" dirty="0">
                <a:solidFill>
                  <a:srgbClr val="000000"/>
                </a:solidFill>
              </a:rPr>
              <a:t>We recommend running the Assess Testing Capacity task in PAnext</a:t>
            </a:r>
          </a:p>
          <a:p>
            <a:pPr marL="548640" lvl="2" indent="-228600">
              <a:buClr>
                <a:schemeClr val="accent1"/>
              </a:buClr>
            </a:pPr>
            <a:r>
              <a:rPr lang="en-US" b="1" dirty="0">
                <a:solidFill>
                  <a:srgbClr val="000000"/>
                </a:solidFill>
              </a:rPr>
              <a:t> </a:t>
            </a:r>
            <a:r>
              <a:rPr lang="en-US" dirty="0">
                <a:solidFill>
                  <a:srgbClr val="000000"/>
                </a:solidFill>
              </a:rPr>
              <a:t>Located in PA next under Organizations&gt;Test Administration task Dropdown menu.</a:t>
            </a:r>
          </a:p>
          <a:p>
            <a:r>
              <a:rPr lang="en-US" dirty="0" smtClean="0">
                <a:solidFill>
                  <a:srgbClr val="000000"/>
                </a:solidFill>
              </a:rPr>
              <a:t>CO site </a:t>
            </a:r>
            <a:r>
              <a:rPr lang="en-US" dirty="0">
                <a:solidFill>
                  <a:srgbClr val="000000"/>
                </a:solidFill>
              </a:rPr>
              <a:t>readiness form is being updated to include ELA audio items. </a:t>
            </a:r>
          </a:p>
          <a:p>
            <a:pPr lvl="1"/>
            <a:r>
              <a:rPr lang="en-US" dirty="0">
                <a:solidFill>
                  <a:srgbClr val="000000"/>
                </a:solidFill>
              </a:rPr>
              <a:t>Strongly suggest that school test their equipment with this form once it is </a:t>
            </a:r>
            <a:r>
              <a:rPr lang="en-US" dirty="0" smtClean="0">
                <a:solidFill>
                  <a:srgbClr val="000000"/>
                </a:solidFill>
              </a:rPr>
              <a:t>available </a:t>
            </a:r>
            <a:endParaRPr lang="en-US" dirty="0">
              <a:solidFill>
                <a:srgbClr val="FF0000"/>
              </a:solidFill>
            </a:endParaRPr>
          </a:p>
          <a:p>
            <a:pPr lvl="1"/>
            <a:r>
              <a:rPr lang="en-US" dirty="0" smtClean="0">
                <a:solidFill>
                  <a:srgbClr val="000000"/>
                </a:solidFill>
              </a:rPr>
              <a:t>If </a:t>
            </a:r>
            <a:r>
              <a:rPr lang="en-US" dirty="0">
                <a:solidFill>
                  <a:srgbClr val="000000"/>
                </a:solidFill>
              </a:rPr>
              <a:t>using iPad 2, must use this form to ensure that audio will work</a:t>
            </a:r>
            <a:endParaRPr lang="en-US" dirty="0">
              <a:solidFill>
                <a:srgbClr val="FF0000"/>
              </a:solidFill>
            </a:endParaRPr>
          </a:p>
          <a:p>
            <a:endParaRPr lang="en-US" dirty="0">
              <a:solidFill>
                <a:srgbClr val="000000"/>
              </a:solidFill>
            </a:endParaRPr>
          </a:p>
        </p:txBody>
      </p:sp>
      <p:sp>
        <p:nvSpPr>
          <p:cNvPr id="2" name="Title 1"/>
          <p:cNvSpPr>
            <a:spLocks noGrp="1"/>
          </p:cNvSpPr>
          <p:nvPr>
            <p:ph type="title"/>
          </p:nvPr>
        </p:nvSpPr>
        <p:spPr/>
        <p:txBody>
          <a:bodyPr/>
          <a:lstStyle/>
          <a:p>
            <a:r>
              <a:rPr lang="en-US" dirty="0" smtClean="0"/>
              <a:t>Updates for 2016-17</a:t>
            </a:r>
            <a:endParaRPr lang="en-US" dirty="0"/>
          </a:p>
        </p:txBody>
      </p:sp>
      <p:sp>
        <p:nvSpPr>
          <p:cNvPr id="3" name="Footer Placeholder 2"/>
          <p:cNvSpPr>
            <a:spLocks noGrp="1"/>
          </p:cNvSpPr>
          <p:nvPr>
            <p:ph type="ftr" sz="quarter" idx="3"/>
          </p:nvPr>
        </p:nvSpPr>
        <p:spPr/>
        <p:txBody>
          <a:bodyPr/>
          <a:lstStyle/>
          <a:p>
            <a:fld id="{757A2F4E-5D54-B04B-91BD-7E78EE1FE9FD}" type="slidenum">
              <a:rPr lang="en-US" smtClean="0"/>
              <a:pPr/>
              <a:t>51</a:t>
            </a:fld>
            <a:endParaRPr lang="en-US" dirty="0" smtClean="0"/>
          </a:p>
        </p:txBody>
      </p:sp>
    </p:spTree>
    <p:extLst>
      <p:ext uri="{BB962C8B-B14F-4D97-AF65-F5344CB8AC3E}">
        <p14:creationId xmlns:p14="http://schemas.microsoft.com/office/powerpoint/2010/main" val="601474916"/>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274320" lvl="1" indent="-228600">
              <a:buClr>
                <a:schemeClr val="accent1"/>
              </a:buClr>
            </a:pPr>
            <a:r>
              <a:rPr lang="en-US" dirty="0" smtClean="0">
                <a:solidFill>
                  <a:srgbClr val="000000"/>
                </a:solidFill>
              </a:rPr>
              <a:t>The </a:t>
            </a:r>
            <a:r>
              <a:rPr lang="en-US" dirty="0">
                <a:solidFill>
                  <a:srgbClr val="000000"/>
                </a:solidFill>
              </a:rPr>
              <a:t>keyboard was removed from Minimum Specifications, kept in Recommended </a:t>
            </a:r>
            <a:r>
              <a:rPr lang="en-US" dirty="0" smtClean="0">
                <a:solidFill>
                  <a:srgbClr val="000000"/>
                </a:solidFill>
              </a:rPr>
              <a:t>Specifications for tablet devices.</a:t>
            </a:r>
            <a:endParaRPr lang="en-US" dirty="0">
              <a:solidFill>
                <a:srgbClr val="000000"/>
              </a:solidFill>
            </a:endParaRPr>
          </a:p>
          <a:p>
            <a:r>
              <a:rPr lang="en-US" b="0" dirty="0" smtClean="0">
                <a:solidFill>
                  <a:srgbClr val="000000"/>
                </a:solidFill>
              </a:rPr>
              <a:t>iOS </a:t>
            </a:r>
            <a:r>
              <a:rPr lang="en-US" b="0" dirty="0">
                <a:solidFill>
                  <a:srgbClr val="000000"/>
                </a:solidFill>
              </a:rPr>
              <a:t>Automatic Assessment </a:t>
            </a:r>
            <a:r>
              <a:rPr lang="en-US" b="0" dirty="0" smtClean="0">
                <a:solidFill>
                  <a:srgbClr val="000000"/>
                </a:solidFill>
              </a:rPr>
              <a:t>Configuration</a:t>
            </a:r>
          </a:p>
          <a:p>
            <a:pPr lvl="1"/>
            <a:r>
              <a:rPr lang="en-US" dirty="0" smtClean="0">
                <a:solidFill>
                  <a:srgbClr val="000000"/>
                </a:solidFill>
              </a:rPr>
              <a:t>Allow Microphone</a:t>
            </a:r>
          </a:p>
          <a:p>
            <a:pPr lvl="1"/>
            <a:r>
              <a:rPr lang="en-US" dirty="0">
                <a:solidFill>
                  <a:srgbClr val="000000"/>
                </a:solidFill>
              </a:rPr>
              <a:t>Allow App Self-Lock prompt </a:t>
            </a:r>
            <a:endParaRPr lang="en-US" dirty="0" smtClean="0">
              <a:solidFill>
                <a:srgbClr val="000000"/>
              </a:solidFill>
            </a:endParaRPr>
          </a:p>
          <a:p>
            <a:r>
              <a:rPr lang="en-US" b="0" dirty="0" smtClean="0">
                <a:solidFill>
                  <a:srgbClr val="000000"/>
                </a:solidFill>
              </a:rPr>
              <a:t>Practice tests can be completed on Chrome and Edge Browsers</a:t>
            </a:r>
          </a:p>
          <a:p>
            <a:r>
              <a:rPr lang="en-US" b="0" dirty="0" smtClean="0">
                <a:solidFill>
                  <a:srgbClr val="000000"/>
                </a:solidFill>
              </a:rPr>
              <a:t>Added support for Windows and Chrome OS Touchscreen devices</a:t>
            </a:r>
          </a:p>
          <a:p>
            <a:r>
              <a:rPr lang="en-US" b="0" dirty="0">
                <a:solidFill>
                  <a:srgbClr val="000000"/>
                </a:solidFill>
              </a:rPr>
              <a:t>The TN log </a:t>
            </a:r>
            <a:r>
              <a:rPr lang="en-US" b="0" dirty="0" smtClean="0">
                <a:solidFill>
                  <a:srgbClr val="000000"/>
                </a:solidFill>
              </a:rPr>
              <a:t>file new </a:t>
            </a:r>
            <a:r>
              <a:rPr lang="en-US" b="0" dirty="0">
                <a:solidFill>
                  <a:srgbClr val="000000"/>
                </a:solidFill>
              </a:rPr>
              <a:t>filename is Date-Time-StudentName to make log files easier to </a:t>
            </a:r>
            <a:r>
              <a:rPr lang="en-US" b="0" dirty="0" smtClean="0">
                <a:solidFill>
                  <a:srgbClr val="000000"/>
                </a:solidFill>
              </a:rPr>
              <a:t>find</a:t>
            </a:r>
          </a:p>
        </p:txBody>
      </p:sp>
      <p:sp>
        <p:nvSpPr>
          <p:cNvPr id="3" name="Title 2"/>
          <p:cNvSpPr>
            <a:spLocks noGrp="1"/>
          </p:cNvSpPr>
          <p:nvPr>
            <p:ph type="title"/>
          </p:nvPr>
        </p:nvSpPr>
        <p:spPr/>
        <p:txBody>
          <a:bodyPr/>
          <a:lstStyle/>
          <a:p>
            <a:r>
              <a:rPr lang="en-US" dirty="0" smtClean="0"/>
              <a:t>TestNav Updates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52</a:t>
            </a:fld>
            <a:endParaRPr lang="en-US" dirty="0" smtClean="0"/>
          </a:p>
        </p:txBody>
      </p:sp>
    </p:spTree>
    <p:extLst>
      <p:ext uri="{BB962C8B-B14F-4D97-AF65-F5344CB8AC3E}">
        <p14:creationId xmlns:p14="http://schemas.microsoft.com/office/powerpoint/2010/main" val="803629365"/>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000000"/>
                </a:solidFill>
              </a:rPr>
              <a:t>Firefox Extended Support Release (ESR)</a:t>
            </a:r>
          </a:p>
          <a:p>
            <a:pPr lvl="1"/>
            <a:r>
              <a:rPr lang="en-US" dirty="0">
                <a:solidFill>
                  <a:srgbClr val="000000"/>
                </a:solidFill>
              </a:rPr>
              <a:t>Firefox ESR 32-bit browser will be the only browser supported </a:t>
            </a:r>
          </a:p>
          <a:p>
            <a:pPr lvl="1"/>
            <a:r>
              <a:rPr lang="en-US" dirty="0">
                <a:solidFill>
                  <a:srgbClr val="000000"/>
                </a:solidFill>
              </a:rPr>
              <a:t>Students using assistive technologies must test with the Firefox 45 ESR 32-bit browser, which is only available on Windows and Mac</a:t>
            </a:r>
          </a:p>
          <a:p>
            <a:pPr lvl="1"/>
            <a:r>
              <a:rPr lang="en-US" dirty="0">
                <a:solidFill>
                  <a:srgbClr val="000000"/>
                </a:solidFill>
              </a:rPr>
              <a:t>Note: Oracle Corporation has posted notice that Java updates are scheduled on the following dates:</a:t>
            </a:r>
          </a:p>
          <a:p>
            <a:pPr lvl="2"/>
            <a:r>
              <a:rPr lang="en-US" dirty="0">
                <a:solidFill>
                  <a:srgbClr val="000000"/>
                </a:solidFill>
              </a:rPr>
              <a:t>October 18, 2016</a:t>
            </a:r>
          </a:p>
          <a:p>
            <a:pPr lvl="2"/>
            <a:r>
              <a:rPr lang="en-US" dirty="0">
                <a:solidFill>
                  <a:srgbClr val="000000"/>
                </a:solidFill>
              </a:rPr>
              <a:t>January 17, 2017</a:t>
            </a:r>
          </a:p>
          <a:p>
            <a:pPr lvl="2"/>
            <a:r>
              <a:rPr lang="en-US" dirty="0">
                <a:solidFill>
                  <a:srgbClr val="000000"/>
                </a:solidFill>
              </a:rPr>
              <a:t>April 18, 2017</a:t>
            </a:r>
          </a:p>
          <a:p>
            <a:endParaRPr lang="en-US" dirty="0"/>
          </a:p>
        </p:txBody>
      </p:sp>
      <p:sp>
        <p:nvSpPr>
          <p:cNvPr id="3" name="Title 2"/>
          <p:cNvSpPr>
            <a:spLocks noGrp="1"/>
          </p:cNvSpPr>
          <p:nvPr>
            <p:ph type="title"/>
          </p:nvPr>
        </p:nvSpPr>
        <p:spPr/>
        <p:txBody>
          <a:bodyPr/>
          <a:lstStyle/>
          <a:p>
            <a:r>
              <a:rPr lang="en-US" dirty="0" smtClean="0"/>
              <a:t>TestNav Updates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53</a:t>
            </a:fld>
            <a:endParaRPr lang="en-US" dirty="0" smtClean="0"/>
          </a:p>
        </p:txBody>
      </p:sp>
    </p:spTree>
    <p:extLst>
      <p:ext uri="{BB962C8B-B14F-4D97-AF65-F5344CB8AC3E}">
        <p14:creationId xmlns:p14="http://schemas.microsoft.com/office/powerpoint/2010/main" val="26232455"/>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solidFill>
                  <a:srgbClr val="000000"/>
                </a:solidFill>
              </a:rPr>
              <a:t>iPad 2s are supported this year with some caveats:</a:t>
            </a:r>
          </a:p>
          <a:p>
            <a:pPr lvl="1"/>
            <a:r>
              <a:rPr lang="en-US" dirty="0">
                <a:solidFill>
                  <a:srgbClr val="000000"/>
                </a:solidFill>
              </a:rPr>
              <a:t>They have </a:t>
            </a:r>
            <a:r>
              <a:rPr lang="en-US" b="1" dirty="0">
                <a:solidFill>
                  <a:srgbClr val="000000"/>
                </a:solidFill>
              </a:rPr>
              <a:t>memory limitations </a:t>
            </a:r>
            <a:r>
              <a:rPr lang="en-US" dirty="0">
                <a:solidFill>
                  <a:srgbClr val="000000"/>
                </a:solidFill>
              </a:rPr>
              <a:t>(512 MB), which fall below </a:t>
            </a:r>
            <a:r>
              <a:rPr lang="en-US" dirty="0" smtClean="0">
                <a:solidFill>
                  <a:srgbClr val="000000"/>
                </a:solidFill>
              </a:rPr>
              <a:t>the </a:t>
            </a:r>
            <a:r>
              <a:rPr lang="en-US" dirty="0">
                <a:solidFill>
                  <a:srgbClr val="000000"/>
                </a:solidFill>
              </a:rPr>
              <a:t>standard recommended memory for testing devices.</a:t>
            </a:r>
          </a:p>
          <a:p>
            <a:pPr lvl="1"/>
            <a:r>
              <a:rPr lang="en-US" dirty="0">
                <a:solidFill>
                  <a:srgbClr val="000000"/>
                </a:solidFill>
              </a:rPr>
              <a:t>Do not use them for accommodated </a:t>
            </a:r>
            <a:r>
              <a:rPr lang="en-US" dirty="0" smtClean="0">
                <a:solidFill>
                  <a:srgbClr val="000000"/>
                </a:solidFill>
              </a:rPr>
              <a:t>forms versions </a:t>
            </a:r>
            <a:r>
              <a:rPr lang="en-US" dirty="0">
                <a:solidFill>
                  <a:srgbClr val="000000"/>
                </a:solidFill>
              </a:rPr>
              <a:t>(TTS, ASL</a:t>
            </a:r>
            <a:r>
              <a:rPr lang="en-US" dirty="0" smtClean="0">
                <a:solidFill>
                  <a:srgbClr val="000000"/>
                </a:solidFill>
              </a:rPr>
              <a:t>) </a:t>
            </a:r>
          </a:p>
          <a:p>
            <a:pPr lvl="1"/>
            <a:r>
              <a:rPr lang="en-US" dirty="0" smtClean="0">
                <a:solidFill>
                  <a:srgbClr val="000000"/>
                </a:solidFill>
              </a:rPr>
              <a:t>Science simulations may cause an issue</a:t>
            </a:r>
            <a:endParaRPr lang="en-US" dirty="0">
              <a:solidFill>
                <a:srgbClr val="000000"/>
              </a:solidFill>
            </a:endParaRPr>
          </a:p>
          <a:p>
            <a:pPr lvl="1"/>
            <a:r>
              <a:rPr lang="en-US" dirty="0">
                <a:solidFill>
                  <a:srgbClr val="000000"/>
                </a:solidFill>
              </a:rPr>
              <a:t>Have a plan in case there is an issue.</a:t>
            </a:r>
          </a:p>
          <a:p>
            <a:endParaRPr lang="en-US" dirty="0"/>
          </a:p>
        </p:txBody>
      </p:sp>
      <p:sp>
        <p:nvSpPr>
          <p:cNvPr id="3" name="Title 2"/>
          <p:cNvSpPr>
            <a:spLocks noGrp="1"/>
          </p:cNvSpPr>
          <p:nvPr>
            <p:ph type="title"/>
          </p:nvPr>
        </p:nvSpPr>
        <p:spPr/>
        <p:txBody>
          <a:bodyPr/>
          <a:lstStyle/>
          <a:p>
            <a:r>
              <a:rPr lang="en-US" dirty="0" smtClean="0"/>
              <a:t>iPad 2</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54</a:t>
            </a:fld>
            <a:endParaRPr lang="en-US" dirty="0" smtClean="0"/>
          </a:p>
        </p:txBody>
      </p:sp>
    </p:spTree>
    <p:extLst>
      <p:ext uri="{BB962C8B-B14F-4D97-AF65-F5344CB8AC3E}">
        <p14:creationId xmlns:p14="http://schemas.microsoft.com/office/powerpoint/2010/main" val="3639234307"/>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355847"/>
            <a:ext cx="8533660" cy="782073"/>
          </a:xfrm>
        </p:spPr>
        <p:txBody>
          <a:bodyPr/>
          <a:lstStyle/>
          <a:p>
            <a:r>
              <a:rPr lang="en-US" dirty="0" smtClean="0"/>
              <a:t>2016-2017 TestNav </a:t>
            </a:r>
            <a:r>
              <a:rPr lang="en-US" dirty="0"/>
              <a:t>Components</a:t>
            </a:r>
          </a:p>
        </p:txBody>
      </p:sp>
      <p:graphicFrame>
        <p:nvGraphicFramePr>
          <p:cNvPr id="3" name="Table 3"/>
          <p:cNvGraphicFramePr>
            <a:graphicFrameLocks noGrp="1"/>
          </p:cNvGraphicFramePr>
          <p:nvPr>
            <p:extLst>
              <p:ext uri="{D42A27DB-BD31-4B8C-83A1-F6EECF244321}">
                <p14:modId xmlns:p14="http://schemas.microsoft.com/office/powerpoint/2010/main" val="2929583242"/>
              </p:ext>
            </p:extLst>
          </p:nvPr>
        </p:nvGraphicFramePr>
        <p:xfrm>
          <a:off x="228600" y="1295400"/>
          <a:ext cx="8686799" cy="4764931"/>
        </p:xfrm>
        <a:graphic>
          <a:graphicData uri="http://schemas.openxmlformats.org/drawingml/2006/table">
            <a:tbl>
              <a:tblPr firstRow="1" bandRow="1">
                <a:tableStyleId>{5C22544A-7EE6-4342-B048-85BDC9FD1C3A}</a:tableStyleId>
              </a:tblPr>
              <a:tblGrid>
                <a:gridCol w="1524000"/>
                <a:gridCol w="1371600"/>
                <a:gridCol w="2514600"/>
                <a:gridCol w="3276599"/>
              </a:tblGrid>
              <a:tr h="1006227">
                <a:tc>
                  <a:txBody>
                    <a:bodyPr/>
                    <a:lstStyle/>
                    <a:p>
                      <a:r>
                        <a:rPr lang="en-US" sz="2000" dirty="0" smtClean="0"/>
                        <a:t>Component</a:t>
                      </a:r>
                      <a:endParaRPr lang="en-US" sz="2000" dirty="0"/>
                    </a:p>
                  </a:txBody>
                  <a:tcPr/>
                </a:tc>
                <a:tc>
                  <a:txBody>
                    <a:bodyPr/>
                    <a:lstStyle/>
                    <a:p>
                      <a:r>
                        <a:rPr lang="en-US" sz="2000" dirty="0" smtClean="0"/>
                        <a:t>Current Software Version</a:t>
                      </a:r>
                      <a:endParaRPr lang="en-US" sz="2000" dirty="0"/>
                    </a:p>
                  </a:txBody>
                  <a:tcPr/>
                </a:tc>
                <a:tc>
                  <a:txBody>
                    <a:bodyPr/>
                    <a:lstStyle/>
                    <a:p>
                      <a:r>
                        <a:rPr lang="en-US" sz="2000" dirty="0" smtClean="0"/>
                        <a:t>Next Release date</a:t>
                      </a:r>
                      <a:endParaRPr lang="en-US" sz="2000" dirty="0"/>
                    </a:p>
                  </a:txBody>
                  <a:tcPr/>
                </a:tc>
                <a:tc>
                  <a:txBody>
                    <a:bodyPr/>
                    <a:lstStyle/>
                    <a:p>
                      <a:r>
                        <a:rPr lang="en-US" sz="2000" dirty="0" smtClean="0"/>
                        <a:t>Recommendations</a:t>
                      </a:r>
                      <a:endParaRPr lang="en-US" sz="2000" dirty="0"/>
                    </a:p>
                  </a:txBody>
                  <a:tcPr/>
                </a:tc>
              </a:tr>
              <a:tr h="962334">
                <a:tc>
                  <a:txBody>
                    <a:bodyPr/>
                    <a:lstStyle/>
                    <a:p>
                      <a:r>
                        <a:rPr lang="en-US" dirty="0" smtClean="0">
                          <a:solidFill>
                            <a:srgbClr val="000000"/>
                          </a:solidFill>
                        </a:rPr>
                        <a:t>Proctor Caching</a:t>
                      </a:r>
                      <a:endParaRPr lang="en-US" dirty="0">
                        <a:solidFill>
                          <a:srgbClr val="000000"/>
                        </a:solidFill>
                      </a:endParaRPr>
                    </a:p>
                  </a:txBody>
                  <a:tcPr/>
                </a:tc>
                <a:tc>
                  <a:txBody>
                    <a:bodyPr/>
                    <a:lstStyle/>
                    <a:p>
                      <a:r>
                        <a:rPr lang="en-US" dirty="0" smtClean="0">
                          <a:solidFill>
                            <a:srgbClr val="000000"/>
                          </a:solidFill>
                        </a:rPr>
                        <a:t>v2016.9.0.0</a:t>
                      </a:r>
                      <a:endParaRPr lang="en-US" dirty="0">
                        <a:solidFill>
                          <a:srgbClr val="000000"/>
                        </a:solidFill>
                      </a:endParaRPr>
                    </a:p>
                  </a:txBody>
                  <a:tcPr/>
                </a:tc>
                <a:tc>
                  <a:txBody>
                    <a:bodyPr/>
                    <a:lstStyle/>
                    <a:p>
                      <a:r>
                        <a:rPr lang="en-US" dirty="0" smtClean="0">
                          <a:solidFill>
                            <a:srgbClr val="000000"/>
                          </a:solidFill>
                        </a:rPr>
                        <a:t>TBD</a:t>
                      </a:r>
                      <a:endParaRPr lang="en-US" dirty="0">
                        <a:solidFill>
                          <a:srgbClr val="000000"/>
                        </a:solidFill>
                      </a:endParaRPr>
                    </a:p>
                  </a:txBody>
                  <a:tcPr/>
                </a:tc>
                <a:tc>
                  <a:txBody>
                    <a:bodyPr/>
                    <a:lstStyle/>
                    <a:p>
                      <a:r>
                        <a:rPr lang="en-US" dirty="0" smtClean="0">
                          <a:solidFill>
                            <a:srgbClr val="000000"/>
                          </a:solidFill>
                        </a:rPr>
                        <a:t>Eliminates the JAVA requirement for caching test content in PA next.</a:t>
                      </a:r>
                      <a:endParaRPr lang="en-US" dirty="0">
                        <a:solidFill>
                          <a:srgbClr val="000000"/>
                        </a:solidFill>
                      </a:endParaRPr>
                    </a:p>
                  </a:txBody>
                  <a:tcPr/>
                </a:tc>
              </a:tr>
              <a:tr h="1418377">
                <a:tc>
                  <a:txBody>
                    <a:bodyPr/>
                    <a:lstStyle/>
                    <a:p>
                      <a:r>
                        <a:rPr lang="en-US" dirty="0" smtClean="0">
                          <a:solidFill>
                            <a:srgbClr val="000000"/>
                          </a:solidFill>
                        </a:rPr>
                        <a:t>TestNav</a:t>
                      </a:r>
                      <a:endParaRPr lang="en-US" dirty="0">
                        <a:solidFill>
                          <a:srgbClr val="000000"/>
                        </a:solidFill>
                      </a:endParaRPr>
                    </a:p>
                  </a:txBody>
                  <a:tcPr/>
                </a:tc>
                <a:tc>
                  <a:txBody>
                    <a:bodyPr/>
                    <a:lstStyle/>
                    <a:p>
                      <a:r>
                        <a:rPr lang="en-US" dirty="0" smtClean="0">
                          <a:solidFill>
                            <a:srgbClr val="000000"/>
                          </a:solidFill>
                        </a:rPr>
                        <a:t>v8.7</a:t>
                      </a:r>
                      <a:endParaRPr lang="en-US"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000000"/>
                          </a:solidFill>
                          <a:effectLst/>
                          <a:latin typeface="+mn-lt"/>
                          <a:ea typeface="+mn-ea"/>
                          <a:cs typeface="+mn-cs"/>
                        </a:rPr>
                        <a:t>Installable TestNav -</a:t>
                      </a:r>
                      <a:endParaRPr lang="en-US" dirty="0" smtClean="0">
                        <a:solidFill>
                          <a:srgbClr val="000000"/>
                        </a:solidFill>
                      </a:endParaRPr>
                    </a:p>
                    <a:p>
                      <a:pPr marL="0" marR="0" indent="0" algn="l" defTabSz="914400" rtl="0" eaLnBrk="1" fontAlgn="auto" latinLnBrk="0" hangingPunct="1">
                        <a:lnSpc>
                          <a:spcPct val="100000"/>
                        </a:lnSpc>
                        <a:spcBef>
                          <a:spcPts val="0"/>
                        </a:spcBef>
                        <a:spcAft>
                          <a:spcPts val="0"/>
                        </a:spcAft>
                        <a:buClrTx/>
                        <a:buSzTx/>
                        <a:buFontTx/>
                        <a:buNone/>
                        <a:tabLst/>
                        <a:defRPr/>
                      </a:pPr>
                      <a:r>
                        <a:rPr lang="en-US" b="1" dirty="0" smtClean="0">
                          <a:solidFill>
                            <a:srgbClr val="000000"/>
                          </a:solidFill>
                        </a:rPr>
                        <a:t>v8.7</a:t>
                      </a:r>
                      <a:r>
                        <a:rPr lang="en-US" b="1" baseline="0" dirty="0" smtClean="0">
                          <a:solidFill>
                            <a:srgbClr val="000000"/>
                          </a:solidFill>
                        </a:rPr>
                        <a:t> </a:t>
                      </a:r>
                      <a:r>
                        <a:rPr lang="en-US" b="0" baseline="0" dirty="0" smtClean="0">
                          <a:solidFill>
                            <a:srgbClr val="000000"/>
                          </a:solidFill>
                        </a:rPr>
                        <a:t>available now </a:t>
                      </a:r>
                      <a:endParaRPr lang="en-US" b="0" dirty="0" smtClean="0">
                        <a:solidFill>
                          <a:srgbClr val="000000"/>
                        </a:solidFill>
                      </a:endParaRPr>
                    </a:p>
                    <a:p>
                      <a:r>
                        <a:rPr lang="en-US" b="1" dirty="0" smtClean="0">
                          <a:solidFill>
                            <a:srgbClr val="000000"/>
                          </a:solidFill>
                        </a:rPr>
                        <a:t>v8.8</a:t>
                      </a:r>
                      <a:r>
                        <a:rPr lang="en-US" baseline="0" dirty="0" smtClean="0">
                          <a:solidFill>
                            <a:srgbClr val="000000"/>
                          </a:solidFill>
                        </a:rPr>
                        <a:t> anticipated release in December</a:t>
                      </a:r>
                      <a:endParaRPr lang="en-US" dirty="0">
                        <a:solidFill>
                          <a:srgbClr val="000000"/>
                        </a:solidFill>
                      </a:endParaRPr>
                    </a:p>
                  </a:txBody>
                  <a:tcPr/>
                </a:tc>
                <a:tc>
                  <a:txBody>
                    <a:bodyPr/>
                    <a:lstStyle/>
                    <a:p>
                      <a:r>
                        <a:rPr lang="en-US" dirty="0" smtClean="0">
                          <a:solidFill>
                            <a:srgbClr val="000000"/>
                          </a:solidFill>
                        </a:rPr>
                        <a:t>Wait</a:t>
                      </a:r>
                      <a:r>
                        <a:rPr lang="en-US" baseline="0" dirty="0" smtClean="0">
                          <a:solidFill>
                            <a:srgbClr val="000000"/>
                          </a:solidFill>
                        </a:rPr>
                        <a:t> until TN </a:t>
                      </a:r>
                      <a:r>
                        <a:rPr lang="en-US" b="1" baseline="0" dirty="0" smtClean="0">
                          <a:solidFill>
                            <a:srgbClr val="000000"/>
                          </a:solidFill>
                        </a:rPr>
                        <a:t>8.8</a:t>
                      </a:r>
                      <a:r>
                        <a:rPr lang="en-US" baseline="0" dirty="0" smtClean="0">
                          <a:solidFill>
                            <a:srgbClr val="000000"/>
                          </a:solidFill>
                        </a:rPr>
                        <a:t> for spring testing then run full testing.</a:t>
                      </a:r>
                      <a:endParaRPr lang="en-US" dirty="0">
                        <a:solidFill>
                          <a:srgbClr val="000000"/>
                        </a:solidFill>
                      </a:endParaRPr>
                    </a:p>
                  </a:txBody>
                  <a:tcPr/>
                </a:tc>
              </a:tr>
              <a:tr h="673634">
                <a:tc>
                  <a:txBody>
                    <a:bodyPr/>
                    <a:lstStyle/>
                    <a:p>
                      <a:r>
                        <a:rPr lang="en-US" dirty="0" smtClean="0">
                          <a:solidFill>
                            <a:srgbClr val="000000"/>
                          </a:solidFill>
                        </a:rPr>
                        <a:t>iPad App</a:t>
                      </a:r>
                      <a:endParaRPr lang="en-US" dirty="0">
                        <a:solidFill>
                          <a:srgbClr val="000000"/>
                        </a:solidFill>
                      </a:endParaRPr>
                    </a:p>
                  </a:txBody>
                  <a:tcPr/>
                </a:tc>
                <a:tc>
                  <a:txBody>
                    <a:bodyPr/>
                    <a:lstStyle/>
                    <a:p>
                      <a:r>
                        <a:rPr lang="en-US" dirty="0" smtClean="0">
                          <a:solidFill>
                            <a:srgbClr val="000000"/>
                          </a:solidFill>
                        </a:rPr>
                        <a:t>v1.5.1</a:t>
                      </a:r>
                      <a:endParaRPr lang="en-US" dirty="0">
                        <a:solidFill>
                          <a:srgbClr val="000000"/>
                        </a:solidFill>
                      </a:endParaRPr>
                    </a:p>
                  </a:txBody>
                  <a:tcPr/>
                </a:tc>
                <a:tc>
                  <a:txBody>
                    <a:bodyPr/>
                    <a:lstStyle/>
                    <a:p>
                      <a:r>
                        <a:rPr lang="en-US" dirty="0" smtClean="0">
                          <a:solidFill>
                            <a:srgbClr val="000000"/>
                          </a:solidFill>
                        </a:rPr>
                        <a:t>TBD</a:t>
                      </a:r>
                      <a:endParaRPr lang="en-US" dirty="0">
                        <a:solidFill>
                          <a:srgbClr val="000000"/>
                        </a:solidFill>
                      </a:endParaRPr>
                    </a:p>
                  </a:txBody>
                  <a:tcPr/>
                </a:tc>
                <a:tc>
                  <a:txBody>
                    <a:bodyPr/>
                    <a:lstStyle/>
                    <a:p>
                      <a:r>
                        <a:rPr lang="en-US" dirty="0" smtClean="0">
                          <a:solidFill>
                            <a:srgbClr val="000000"/>
                          </a:solidFill>
                        </a:rPr>
                        <a:t>Select App Check from the User dropdown menu</a:t>
                      </a:r>
                      <a:endParaRPr lang="en-US" dirty="0">
                        <a:solidFill>
                          <a:srgbClr val="000000"/>
                        </a:solidFill>
                      </a:endParaRPr>
                    </a:p>
                  </a:txBody>
                  <a:tcPr/>
                </a:tc>
              </a:tr>
              <a:tr h="704359">
                <a:tc>
                  <a:txBody>
                    <a:bodyPr/>
                    <a:lstStyle/>
                    <a:p>
                      <a:r>
                        <a:rPr lang="en-US" dirty="0" smtClean="0">
                          <a:solidFill>
                            <a:srgbClr val="000000"/>
                          </a:solidFill>
                        </a:rPr>
                        <a:t>Chromebook App</a:t>
                      </a:r>
                      <a:endParaRPr lang="en-US" dirty="0">
                        <a:solidFill>
                          <a:srgbClr val="000000"/>
                        </a:solidFill>
                      </a:endParaRPr>
                    </a:p>
                  </a:txBody>
                  <a:tcPr/>
                </a:tc>
                <a:tc>
                  <a:txBody>
                    <a:bodyPr/>
                    <a:lstStyle/>
                    <a:p>
                      <a:r>
                        <a:rPr lang="en-US" dirty="0" smtClean="0">
                          <a:solidFill>
                            <a:srgbClr val="000000"/>
                          </a:solidFill>
                        </a:rPr>
                        <a:t>v1.5.78</a:t>
                      </a:r>
                      <a:endParaRPr lang="en-US" dirty="0">
                        <a:solidFill>
                          <a:srgbClr val="000000"/>
                        </a:solidFill>
                      </a:endParaRPr>
                    </a:p>
                  </a:txBody>
                  <a:tcPr/>
                </a:tc>
                <a:tc>
                  <a:txBody>
                    <a:bodyPr/>
                    <a:lstStyle/>
                    <a:p>
                      <a:r>
                        <a:rPr lang="en-US" dirty="0" smtClean="0">
                          <a:solidFill>
                            <a:srgbClr val="000000"/>
                          </a:solidFill>
                        </a:rPr>
                        <a:t>TBD</a:t>
                      </a:r>
                      <a:endParaRPr lang="en-US" dirty="0">
                        <a:solidFill>
                          <a:srgbClr val="000000"/>
                        </a:solidFill>
                      </a:endParaRPr>
                    </a:p>
                  </a:txBody>
                  <a:tcPr/>
                </a:tc>
                <a:tc>
                  <a:txBody>
                    <a:bodyPr/>
                    <a:lstStyle/>
                    <a:p>
                      <a:r>
                        <a:rPr lang="en-US" dirty="0" smtClean="0">
                          <a:solidFill>
                            <a:srgbClr val="000000"/>
                          </a:solidFill>
                        </a:rPr>
                        <a:t>Select App Check from the User dropdown menu</a:t>
                      </a:r>
                      <a:endParaRPr lang="en-US" dirty="0">
                        <a:solidFill>
                          <a:srgbClr val="000000"/>
                        </a:solidFill>
                      </a:endParaRPr>
                    </a:p>
                  </a:txBody>
                  <a:tcPr/>
                </a:tc>
              </a:tr>
            </a:tbl>
          </a:graphicData>
        </a:graphic>
      </p:graphicFrame>
    </p:spTree>
    <p:extLst>
      <p:ext uri="{BB962C8B-B14F-4D97-AF65-F5344CB8AC3E}">
        <p14:creationId xmlns:p14="http://schemas.microsoft.com/office/powerpoint/2010/main" val="4277856196"/>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66711" y="1685204"/>
            <a:ext cx="8407893" cy="4407408"/>
          </a:xfrm>
        </p:spPr>
        <p:txBody>
          <a:bodyPr/>
          <a:lstStyle/>
          <a:p>
            <a:pPr>
              <a:buFont typeface="Wingdings" panose="05000000000000000000" pitchFamily="2" charset="2"/>
              <a:buChar char="q"/>
            </a:pPr>
            <a:r>
              <a:rPr lang="en-US" b="0" dirty="0" smtClean="0">
                <a:solidFill>
                  <a:srgbClr val="000000"/>
                </a:solidFill>
              </a:rPr>
              <a:t>CDE pulls pre-ID mid-December (after December 16)</a:t>
            </a:r>
          </a:p>
          <a:p>
            <a:pPr>
              <a:buFont typeface="Wingdings" panose="05000000000000000000" pitchFamily="2" charset="2"/>
              <a:buChar char="q"/>
            </a:pPr>
            <a:r>
              <a:rPr lang="en-US" b="0" dirty="0" smtClean="0">
                <a:solidFill>
                  <a:srgbClr val="000000"/>
                </a:solidFill>
              </a:rPr>
              <a:t>CMAS (ELA, Math, Science, Social Studies) SR/PNP upload (January)</a:t>
            </a:r>
          </a:p>
          <a:p>
            <a:pPr lvl="1">
              <a:buFont typeface="Wingdings" panose="05000000000000000000" pitchFamily="2" charset="2"/>
              <a:buChar char="q"/>
            </a:pPr>
            <a:r>
              <a:rPr lang="en-US" dirty="0" smtClean="0">
                <a:solidFill>
                  <a:srgbClr val="000000"/>
                </a:solidFill>
              </a:rPr>
              <a:t>Order paper-based materials</a:t>
            </a:r>
          </a:p>
          <a:p>
            <a:pPr>
              <a:buFont typeface="Wingdings" panose="05000000000000000000" pitchFamily="2" charset="2"/>
              <a:buChar char="q"/>
            </a:pPr>
            <a:r>
              <a:rPr lang="en-US" b="0" dirty="0" smtClean="0">
                <a:solidFill>
                  <a:srgbClr val="000000"/>
                </a:solidFill>
              </a:rPr>
              <a:t>Create/update user accounts </a:t>
            </a:r>
            <a:endParaRPr lang="en-US" b="0" dirty="0" smtClean="0">
              <a:solidFill>
                <a:srgbClr val="FF0000"/>
              </a:solidFill>
            </a:endParaRPr>
          </a:p>
          <a:p>
            <a:pPr>
              <a:buFont typeface="Wingdings" panose="05000000000000000000" pitchFamily="2" charset="2"/>
              <a:buChar char="q"/>
            </a:pPr>
            <a:r>
              <a:rPr lang="en-US" b="0" dirty="0">
                <a:solidFill>
                  <a:srgbClr val="000000"/>
                </a:solidFill>
              </a:rPr>
              <a:t>Train </a:t>
            </a:r>
            <a:r>
              <a:rPr lang="en-US" b="0" dirty="0" smtClean="0">
                <a:solidFill>
                  <a:srgbClr val="000000"/>
                </a:solidFill>
              </a:rPr>
              <a:t>STC/SACs and Test Administrators</a:t>
            </a:r>
          </a:p>
          <a:p>
            <a:pPr>
              <a:buFont typeface="Wingdings" panose="05000000000000000000" pitchFamily="2" charset="2"/>
              <a:buChar char="q"/>
            </a:pPr>
            <a:r>
              <a:rPr lang="en-US" b="0" dirty="0" smtClean="0">
                <a:solidFill>
                  <a:srgbClr val="000000"/>
                </a:solidFill>
              </a:rPr>
              <a:t>Create test sessions</a:t>
            </a:r>
          </a:p>
          <a:p>
            <a:pPr>
              <a:buFont typeface="Wingdings" panose="05000000000000000000" pitchFamily="2" charset="2"/>
              <a:buChar char="q"/>
            </a:pPr>
            <a:r>
              <a:rPr lang="en-US" b="0" dirty="0" smtClean="0">
                <a:solidFill>
                  <a:srgbClr val="000000"/>
                </a:solidFill>
              </a:rPr>
              <a:t>Verify proper form assignment (including form-dependent accommodations and accessibility features)</a:t>
            </a:r>
          </a:p>
          <a:p>
            <a:pPr>
              <a:buFont typeface="Wingdings" panose="05000000000000000000" pitchFamily="2" charset="2"/>
              <a:buChar char="q"/>
            </a:pPr>
            <a:r>
              <a:rPr lang="en-US" b="0" dirty="0" smtClean="0">
                <a:solidFill>
                  <a:srgbClr val="000000"/>
                </a:solidFill>
              </a:rPr>
              <a:t>Distribute materials</a:t>
            </a:r>
          </a:p>
          <a:p>
            <a:pPr>
              <a:buFont typeface="Wingdings" panose="05000000000000000000" pitchFamily="2" charset="2"/>
              <a:buChar char="q"/>
            </a:pPr>
            <a:r>
              <a:rPr lang="en-US" b="0" dirty="0" smtClean="0">
                <a:solidFill>
                  <a:srgbClr val="000000"/>
                </a:solidFill>
              </a:rPr>
              <a:t>Administer assessments</a:t>
            </a:r>
          </a:p>
          <a:p>
            <a:pPr>
              <a:buFont typeface="Wingdings" panose="05000000000000000000" pitchFamily="2" charset="2"/>
              <a:buChar char="q"/>
            </a:pPr>
            <a:r>
              <a:rPr lang="en-US" b="0" dirty="0" smtClean="0">
                <a:solidFill>
                  <a:srgbClr val="000000"/>
                </a:solidFill>
              </a:rPr>
              <a:t>Return all scorable secure materials by May 3</a:t>
            </a:r>
            <a:r>
              <a:rPr lang="en-US" b="0" baseline="30000" dirty="0" smtClean="0">
                <a:solidFill>
                  <a:srgbClr val="000000"/>
                </a:solidFill>
              </a:rPr>
              <a:t>rd</a:t>
            </a:r>
            <a:endParaRPr lang="en-US" b="0" dirty="0">
              <a:solidFill>
                <a:srgbClr val="000000"/>
              </a:solidFill>
            </a:endParaRPr>
          </a:p>
        </p:txBody>
      </p:sp>
      <p:sp>
        <p:nvSpPr>
          <p:cNvPr id="3" name="Title 2"/>
          <p:cNvSpPr>
            <a:spLocks noGrp="1"/>
          </p:cNvSpPr>
          <p:nvPr>
            <p:ph type="title"/>
          </p:nvPr>
        </p:nvSpPr>
        <p:spPr/>
        <p:txBody>
          <a:bodyPr/>
          <a:lstStyle/>
          <a:p>
            <a:r>
              <a:rPr lang="en-US" dirty="0" smtClean="0"/>
              <a:t>High Level PearsonAccess</a:t>
            </a:r>
            <a:r>
              <a:rPr lang="en-US" baseline="30000" dirty="0" smtClean="0"/>
              <a:t>next</a:t>
            </a:r>
            <a:r>
              <a:rPr lang="en-US" dirty="0" smtClean="0"/>
              <a:t>  and Administration Activities</a:t>
            </a:r>
            <a:endParaRPr lang="en-US" dirty="0">
              <a:solidFill>
                <a:srgbClr val="FF0000"/>
              </a:solidFill>
            </a:endParaRPr>
          </a:p>
        </p:txBody>
      </p:sp>
      <p:sp>
        <p:nvSpPr>
          <p:cNvPr id="4" name="Footer Placeholder 3"/>
          <p:cNvSpPr>
            <a:spLocks noGrp="1"/>
          </p:cNvSpPr>
          <p:nvPr>
            <p:ph type="ftr" sz="quarter" idx="3"/>
          </p:nvPr>
        </p:nvSpPr>
        <p:spPr/>
        <p:txBody>
          <a:bodyPr/>
          <a:lstStyle/>
          <a:p>
            <a:fld id="{757A2F4E-5D54-B04B-91BD-7E78EE1FE9FD}" type="slidenum">
              <a:rPr lang="en-US" smtClean="0"/>
              <a:pPr/>
              <a:t>56</a:t>
            </a:fld>
            <a:endParaRPr lang="en-US" dirty="0" smtClean="0"/>
          </a:p>
        </p:txBody>
      </p:sp>
    </p:spTree>
    <p:extLst>
      <p:ext uri="{BB962C8B-B14F-4D97-AF65-F5344CB8AC3E}">
        <p14:creationId xmlns:p14="http://schemas.microsoft.com/office/powerpoint/2010/main" val="183050665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CMAS Training and Office Hours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57</a:t>
            </a:fld>
            <a:endParaRPr lang="en-US" dirty="0" smtClean="0"/>
          </a:p>
        </p:txBody>
      </p:sp>
      <p:graphicFrame>
        <p:nvGraphicFramePr>
          <p:cNvPr id="5" name="Content Placeholder 4"/>
          <p:cNvGraphicFramePr>
            <a:graphicFrameLocks/>
          </p:cNvGraphicFramePr>
          <p:nvPr>
            <p:extLst>
              <p:ext uri="{D42A27DB-BD31-4B8C-83A1-F6EECF244321}">
                <p14:modId xmlns:p14="http://schemas.microsoft.com/office/powerpoint/2010/main" val="1890570189"/>
              </p:ext>
            </p:extLst>
          </p:nvPr>
        </p:nvGraphicFramePr>
        <p:xfrm>
          <a:off x="381000" y="1948832"/>
          <a:ext cx="8243645" cy="4316713"/>
        </p:xfrm>
        <a:graphic>
          <a:graphicData uri="http://schemas.openxmlformats.org/drawingml/2006/table">
            <a:tbl>
              <a:tblPr firstRow="1" firstCol="1" bandRow="1">
                <a:tableStyleId>{5C22544A-7EE6-4342-B048-85BDC9FD1C3A}</a:tableStyleId>
              </a:tblPr>
              <a:tblGrid>
                <a:gridCol w="4008483"/>
                <a:gridCol w="4235162"/>
              </a:tblGrid>
              <a:tr h="476233">
                <a:tc>
                  <a:txBody>
                    <a:bodyPr/>
                    <a:lstStyle/>
                    <a:p>
                      <a:pPr marL="0" marR="0">
                        <a:spcBef>
                          <a:spcPts val="0"/>
                        </a:spcBef>
                        <a:spcAft>
                          <a:spcPts val="0"/>
                        </a:spcAft>
                      </a:pPr>
                      <a:r>
                        <a:rPr lang="en-US" sz="2000" b="1" dirty="0" smtClean="0">
                          <a:effectLst/>
                          <a:latin typeface="Calibri"/>
                          <a:ea typeface="Calibri"/>
                          <a:cs typeface="Times New Roman"/>
                        </a:rPr>
                        <a:t>Training</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000" dirty="0" smtClean="0">
                          <a:effectLst/>
                          <a:latin typeface="Calibri"/>
                          <a:ea typeface="Calibri"/>
                          <a:cs typeface="Times New Roman"/>
                        </a:rPr>
                        <a:t>Dates</a:t>
                      </a:r>
                      <a:endParaRPr lang="en-US" sz="1800" dirty="0">
                        <a:effectLst/>
                        <a:latin typeface="Calibri"/>
                        <a:ea typeface="Calibri"/>
                        <a:cs typeface="Times New Roman"/>
                      </a:endParaRPr>
                    </a:p>
                  </a:txBody>
                  <a:tcPr marL="68580" marR="68580" marT="0" marB="0"/>
                </a:tc>
              </a:tr>
              <a:tr h="1218532">
                <a:tc>
                  <a:txBody>
                    <a:bodyPr/>
                    <a:lstStyle/>
                    <a:p>
                      <a:pPr marL="0" marR="0">
                        <a:spcBef>
                          <a:spcPts val="0"/>
                        </a:spcBef>
                        <a:spcAft>
                          <a:spcPts val="0"/>
                        </a:spcAft>
                      </a:pPr>
                      <a:r>
                        <a:rPr lang="en-US" sz="1800" dirty="0" smtClean="0">
                          <a:effectLst/>
                          <a:latin typeface="+mn-lt"/>
                          <a:ea typeface="Calibri"/>
                          <a:cs typeface="Times New Roman"/>
                        </a:rPr>
                        <a:t>CMAS:</a:t>
                      </a:r>
                      <a:r>
                        <a:rPr lang="en-US" sz="1800" baseline="0" dirty="0" smtClean="0">
                          <a:effectLst/>
                          <a:latin typeface="+mn-lt"/>
                          <a:ea typeface="Calibri"/>
                          <a:cs typeface="Times New Roman"/>
                        </a:rPr>
                        <a:t> PARCC ELA/math, CSLA and </a:t>
                      </a:r>
                      <a:r>
                        <a:rPr lang="en-US" sz="1800" baseline="0" dirty="0" smtClean="0">
                          <a:effectLst/>
                          <a:latin typeface="Calibri"/>
                          <a:ea typeface="Calibri"/>
                          <a:cs typeface="Times New Roman"/>
                        </a:rPr>
                        <a:t>S/SS Office Hours</a:t>
                      </a:r>
                      <a:endParaRPr lang="en-US" sz="18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September 15, 2016 </a:t>
                      </a:r>
                    </a:p>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October</a:t>
                      </a:r>
                      <a:r>
                        <a:rPr lang="en-US" baseline="0" dirty="0" smtClean="0">
                          <a:solidFill>
                            <a:srgbClr val="000000"/>
                          </a:solidFill>
                        </a:rPr>
                        <a:t> 20, 2016</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rPr>
                        <a:t>December 1, 2016</a:t>
                      </a:r>
                    </a:p>
                    <a:p>
                      <a:pPr marL="0" marR="0" indent="0" algn="l" defTabSz="914400" rtl="0" eaLnBrk="1" fontAlgn="auto" latinLnBrk="0" hangingPunct="1">
                        <a:lnSpc>
                          <a:spcPct val="100000"/>
                        </a:lnSpc>
                        <a:spcBef>
                          <a:spcPts val="0"/>
                        </a:spcBef>
                        <a:spcAft>
                          <a:spcPts val="0"/>
                        </a:spcAft>
                        <a:buClrTx/>
                        <a:buSzTx/>
                        <a:buFontTx/>
                        <a:buNone/>
                        <a:tabLst/>
                        <a:defRPr/>
                      </a:pPr>
                      <a:r>
                        <a:rPr lang="en-US" baseline="0" dirty="0" smtClean="0">
                          <a:solidFill>
                            <a:srgbClr val="000000"/>
                          </a:solidFill>
                        </a:rPr>
                        <a:t>Weekly Office hours begin January 12, 2017</a:t>
                      </a:r>
                    </a:p>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solidFill>
                          <a:srgbClr val="000000"/>
                        </a:solidFill>
                      </a:endParaRPr>
                    </a:p>
                    <a:p>
                      <a:pPr marL="0" marR="0">
                        <a:spcBef>
                          <a:spcPts val="0"/>
                        </a:spcBef>
                        <a:spcAft>
                          <a:spcPts val="0"/>
                        </a:spcAft>
                      </a:pPr>
                      <a:endParaRPr lang="en-US" sz="1800" dirty="0">
                        <a:solidFill>
                          <a:srgbClr val="000000"/>
                        </a:solidFill>
                        <a:effectLst/>
                        <a:latin typeface="Calibri"/>
                        <a:ea typeface="Calibri"/>
                        <a:cs typeface="Times New Roman"/>
                      </a:endParaRPr>
                    </a:p>
                  </a:txBody>
                  <a:tcPr marL="68580" marR="68580" marT="0" marB="0"/>
                </a:tc>
              </a:tr>
              <a:tr h="677969">
                <a:tc>
                  <a:txBody>
                    <a:bodyPr/>
                    <a:lstStyle/>
                    <a:p>
                      <a:pPr marL="0" marR="0">
                        <a:spcBef>
                          <a:spcPts val="0"/>
                        </a:spcBef>
                        <a:spcAft>
                          <a:spcPts val="0"/>
                        </a:spcAft>
                      </a:pPr>
                      <a:r>
                        <a:rPr lang="en-US" sz="1800" dirty="0" smtClean="0">
                          <a:effectLst/>
                          <a:latin typeface="Calibri"/>
                          <a:ea typeface="Calibri"/>
                          <a:cs typeface="Times New Roman"/>
                        </a:rPr>
                        <a:t>CMAS:</a:t>
                      </a:r>
                      <a:r>
                        <a:rPr lang="en-US" sz="1800" baseline="0" dirty="0" smtClean="0">
                          <a:effectLst/>
                          <a:latin typeface="Calibri"/>
                          <a:ea typeface="Calibri"/>
                          <a:cs typeface="Times New Roman"/>
                        </a:rPr>
                        <a:t> PARCC ELA/math, CSLA and S/SS Training</a:t>
                      </a:r>
                      <a:endParaRPr lang="en-US" sz="18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1800" dirty="0" smtClean="0">
                          <a:solidFill>
                            <a:srgbClr val="000000"/>
                          </a:solidFill>
                          <a:effectLst/>
                          <a:latin typeface="Calibri"/>
                          <a:ea typeface="Calibri"/>
                          <a:cs typeface="Times New Roman"/>
                        </a:rPr>
                        <a:t>November 8 – Grand</a:t>
                      </a:r>
                      <a:r>
                        <a:rPr lang="en-US" sz="1800" baseline="0" dirty="0" smtClean="0">
                          <a:solidFill>
                            <a:srgbClr val="000000"/>
                          </a:solidFill>
                          <a:effectLst/>
                          <a:latin typeface="Calibri"/>
                          <a:ea typeface="Calibri"/>
                          <a:cs typeface="Times New Roman"/>
                        </a:rPr>
                        <a:t> Junction</a:t>
                      </a:r>
                      <a:endParaRPr lang="en-US" sz="1800" dirty="0" smtClean="0">
                        <a:solidFill>
                          <a:srgbClr val="000000"/>
                        </a:solidFill>
                        <a:effectLst/>
                        <a:latin typeface="Calibri"/>
                        <a:ea typeface="Calibri"/>
                        <a:cs typeface="Times New Roman"/>
                      </a:endParaRPr>
                    </a:p>
                    <a:p>
                      <a:pPr marL="0" marR="0">
                        <a:spcBef>
                          <a:spcPts val="0"/>
                        </a:spcBef>
                        <a:spcAft>
                          <a:spcPts val="0"/>
                        </a:spcAft>
                      </a:pPr>
                      <a:r>
                        <a:rPr lang="en-US" sz="1800" dirty="0" smtClean="0">
                          <a:solidFill>
                            <a:srgbClr val="000000"/>
                          </a:solidFill>
                          <a:effectLst/>
                          <a:latin typeface="Calibri"/>
                          <a:ea typeface="Calibri"/>
                          <a:cs typeface="Times New Roman"/>
                        </a:rPr>
                        <a:t>November</a:t>
                      </a:r>
                      <a:r>
                        <a:rPr lang="en-US" sz="1800" baseline="0" dirty="0" smtClean="0">
                          <a:solidFill>
                            <a:srgbClr val="000000"/>
                          </a:solidFill>
                          <a:effectLst/>
                          <a:latin typeface="Calibri"/>
                          <a:ea typeface="Calibri"/>
                          <a:cs typeface="Times New Roman"/>
                        </a:rPr>
                        <a:t> 9 – Carbondale</a:t>
                      </a:r>
                    </a:p>
                    <a:p>
                      <a:pPr marL="0" marR="0">
                        <a:spcBef>
                          <a:spcPts val="0"/>
                        </a:spcBef>
                        <a:spcAft>
                          <a:spcPts val="0"/>
                        </a:spcAft>
                      </a:pPr>
                      <a:r>
                        <a:rPr lang="en-US" sz="1800" dirty="0" smtClean="0">
                          <a:solidFill>
                            <a:srgbClr val="000000"/>
                          </a:solidFill>
                          <a:effectLst/>
                          <a:latin typeface="+mn-lt"/>
                          <a:ea typeface="Calibri"/>
                          <a:cs typeface="Times New Roman"/>
                        </a:rPr>
                        <a:t>November  11– Brush</a:t>
                      </a:r>
                    </a:p>
                    <a:p>
                      <a:pPr marL="0" marR="0">
                        <a:spcBef>
                          <a:spcPts val="0"/>
                        </a:spcBef>
                        <a:spcAft>
                          <a:spcPts val="0"/>
                        </a:spcAft>
                      </a:pPr>
                      <a:r>
                        <a:rPr lang="en-US" sz="1800" dirty="0" smtClean="0">
                          <a:solidFill>
                            <a:srgbClr val="000000"/>
                          </a:solidFill>
                          <a:effectLst/>
                          <a:latin typeface="+mn-lt"/>
                          <a:ea typeface="Calibri"/>
                          <a:cs typeface="Times New Roman"/>
                        </a:rPr>
                        <a:t>November 14 – Alamosa</a:t>
                      </a:r>
                      <a:r>
                        <a:rPr lang="en-US" sz="1800" baseline="0" dirty="0" smtClean="0">
                          <a:solidFill>
                            <a:srgbClr val="000000"/>
                          </a:solidFill>
                          <a:effectLst/>
                          <a:latin typeface="+mn-lt"/>
                          <a:ea typeface="Calibri"/>
                          <a:cs typeface="Times New Roman"/>
                        </a:rPr>
                        <a:t> </a:t>
                      </a:r>
                      <a:endParaRPr lang="en-US" sz="1800" dirty="0" smtClean="0">
                        <a:solidFill>
                          <a:srgbClr val="000000"/>
                        </a:solidFill>
                        <a:effectLst/>
                        <a:latin typeface="+mn-lt"/>
                        <a:ea typeface="Calibri"/>
                        <a:cs typeface="Times New Roman"/>
                      </a:endParaRPr>
                    </a:p>
                    <a:p>
                      <a:pPr marL="0" marR="0">
                        <a:spcBef>
                          <a:spcPts val="0"/>
                        </a:spcBef>
                        <a:spcAft>
                          <a:spcPts val="0"/>
                        </a:spcAft>
                      </a:pPr>
                      <a:r>
                        <a:rPr lang="en-US" sz="1800" dirty="0" smtClean="0">
                          <a:solidFill>
                            <a:srgbClr val="000000"/>
                          </a:solidFill>
                          <a:effectLst/>
                          <a:latin typeface="+mn-lt"/>
                          <a:ea typeface="Calibri"/>
                          <a:cs typeface="Times New Roman"/>
                        </a:rPr>
                        <a:t>November 15 – La</a:t>
                      </a:r>
                      <a:r>
                        <a:rPr lang="en-US" sz="1800" baseline="0" dirty="0" smtClean="0">
                          <a:solidFill>
                            <a:srgbClr val="000000"/>
                          </a:solidFill>
                          <a:effectLst/>
                          <a:latin typeface="+mn-lt"/>
                          <a:ea typeface="Calibri"/>
                          <a:cs typeface="Times New Roman"/>
                        </a:rPr>
                        <a:t> Junta</a:t>
                      </a:r>
                      <a:endParaRPr lang="en-US" sz="1800" dirty="0" smtClean="0">
                        <a:solidFill>
                          <a:srgbClr val="000000"/>
                        </a:solidFill>
                        <a:effectLst/>
                        <a:latin typeface="+mn-lt"/>
                        <a:ea typeface="Calibri"/>
                        <a:cs typeface="Times New Roman"/>
                      </a:endParaRPr>
                    </a:p>
                    <a:p>
                      <a:pPr marL="0" marR="0">
                        <a:spcBef>
                          <a:spcPts val="0"/>
                        </a:spcBef>
                        <a:spcAft>
                          <a:spcPts val="0"/>
                        </a:spcAft>
                      </a:pPr>
                      <a:r>
                        <a:rPr lang="en-US" sz="1800" dirty="0" smtClean="0">
                          <a:solidFill>
                            <a:srgbClr val="000000"/>
                          </a:solidFill>
                          <a:effectLst/>
                          <a:latin typeface="+mn-lt"/>
                          <a:ea typeface="Calibri"/>
                          <a:cs typeface="Times New Roman"/>
                        </a:rPr>
                        <a:t>November 16 – Colorado Springs</a:t>
                      </a:r>
                    </a:p>
                    <a:p>
                      <a:pPr marL="0" marR="0">
                        <a:spcBef>
                          <a:spcPts val="0"/>
                        </a:spcBef>
                        <a:spcAft>
                          <a:spcPts val="0"/>
                        </a:spcAft>
                      </a:pPr>
                      <a:r>
                        <a:rPr lang="en-US" sz="1800" dirty="0" smtClean="0">
                          <a:solidFill>
                            <a:srgbClr val="000000"/>
                          </a:solidFill>
                          <a:effectLst/>
                          <a:latin typeface="+mn-lt"/>
                          <a:ea typeface="Calibri"/>
                          <a:cs typeface="Times New Roman"/>
                        </a:rPr>
                        <a:t>November 17 – Limon</a:t>
                      </a:r>
                    </a:p>
                    <a:p>
                      <a:pPr marL="0" marR="0">
                        <a:spcBef>
                          <a:spcPts val="0"/>
                        </a:spcBef>
                        <a:spcAft>
                          <a:spcPts val="0"/>
                        </a:spcAft>
                      </a:pPr>
                      <a:r>
                        <a:rPr lang="en-US" sz="1800" dirty="0" smtClean="0">
                          <a:solidFill>
                            <a:srgbClr val="000000"/>
                          </a:solidFill>
                          <a:effectLst/>
                          <a:latin typeface="+mn-lt"/>
                          <a:ea typeface="Calibri"/>
                          <a:cs typeface="Times New Roman"/>
                        </a:rPr>
                        <a:t>November 18 – Metro</a:t>
                      </a:r>
                      <a:r>
                        <a:rPr lang="en-US" sz="1800" baseline="0" dirty="0" smtClean="0">
                          <a:solidFill>
                            <a:srgbClr val="000000"/>
                          </a:solidFill>
                          <a:effectLst/>
                          <a:latin typeface="+mn-lt"/>
                          <a:ea typeface="Calibri"/>
                          <a:cs typeface="Times New Roman"/>
                        </a:rPr>
                        <a:t> (Golden)</a:t>
                      </a:r>
                      <a:endParaRPr lang="en-US" sz="1800" dirty="0" smtClean="0">
                        <a:solidFill>
                          <a:srgbClr val="FF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375093825"/>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4572000"/>
            <a:ext cx="8341851" cy="1645920"/>
          </a:xfrm>
        </p:spPr>
        <p:txBody>
          <a:bodyPr/>
          <a:lstStyle/>
          <a:p>
            <a:r>
              <a:rPr lang="en-US" b="0" dirty="0" smtClean="0">
                <a:solidFill>
                  <a:schemeClr val="bg1"/>
                </a:solidFill>
              </a:rPr>
              <a:t>Mindy Roden</a:t>
            </a:r>
            <a:endParaRPr lang="en-US" b="0" dirty="0">
              <a:solidFill>
                <a:schemeClr val="bg1"/>
              </a:solidFill>
            </a:endParaRPr>
          </a:p>
        </p:txBody>
      </p:sp>
      <p:sp>
        <p:nvSpPr>
          <p:cNvPr id="3" name="Title 2"/>
          <p:cNvSpPr>
            <a:spLocks noGrp="1"/>
          </p:cNvSpPr>
          <p:nvPr>
            <p:ph type="title"/>
          </p:nvPr>
        </p:nvSpPr>
        <p:spPr/>
        <p:txBody>
          <a:bodyPr/>
          <a:lstStyle/>
          <a:p>
            <a:r>
              <a:rPr lang="en-US" dirty="0" smtClean="0"/>
              <a:t>CoAlt</a:t>
            </a:r>
            <a:br>
              <a:rPr lang="en-US" dirty="0" smtClean="0"/>
            </a:br>
            <a:r>
              <a:rPr lang="en-US" sz="2400" dirty="0"/>
              <a:t>Science and Social Studies</a:t>
            </a:r>
            <a:br>
              <a:rPr lang="en-US" sz="2400" dirty="0"/>
            </a:br>
            <a:r>
              <a:rPr lang="en-US" sz="2400" dirty="0"/>
              <a:t>English </a:t>
            </a:r>
            <a:r>
              <a:rPr lang="en-US" sz="2400" dirty="0" smtClean="0"/>
              <a:t>Language Arts and Mathematics (DLM)</a:t>
            </a:r>
            <a:br>
              <a:rPr lang="en-US" sz="2400" dirty="0" smtClean="0"/>
            </a:br>
            <a:endParaRPr lang="en-US" sz="2400" dirty="0"/>
          </a:p>
        </p:txBody>
      </p:sp>
    </p:spTree>
    <p:extLst>
      <p:ext uri="{BB962C8B-B14F-4D97-AF65-F5344CB8AC3E}">
        <p14:creationId xmlns:p14="http://schemas.microsoft.com/office/powerpoint/2010/main" val="258065990"/>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0999" y="1719071"/>
            <a:ext cx="8407893" cy="5010342"/>
          </a:xfrm>
        </p:spPr>
        <p:txBody>
          <a:bodyPr/>
          <a:lstStyle/>
          <a:p>
            <a:pPr marL="45720" indent="0">
              <a:buNone/>
            </a:pPr>
            <a:r>
              <a:rPr lang="en-US" dirty="0" smtClean="0">
                <a:solidFill>
                  <a:srgbClr val="000000"/>
                </a:solidFill>
              </a:rPr>
              <a:t>Students with the most significant cognitive disabilities take the Colorado Alternate Assessments (CoAlt)</a:t>
            </a:r>
          </a:p>
          <a:p>
            <a:endParaRPr lang="en-US" sz="1200" dirty="0">
              <a:solidFill>
                <a:srgbClr val="000000"/>
              </a:solidFill>
            </a:endParaRPr>
          </a:p>
          <a:p>
            <a:pPr marL="45720" indent="0">
              <a:buNone/>
            </a:pPr>
            <a:r>
              <a:rPr lang="en-US" dirty="0">
                <a:solidFill>
                  <a:srgbClr val="000000"/>
                </a:solidFill>
              </a:rPr>
              <a:t>Science and Social Studies (Colorado-developed)</a:t>
            </a:r>
          </a:p>
          <a:p>
            <a:r>
              <a:rPr lang="en-US" dirty="0">
                <a:solidFill>
                  <a:srgbClr val="000000"/>
                </a:solidFill>
              </a:rPr>
              <a:t>Elementary, Middle, and High School Assessments</a:t>
            </a:r>
          </a:p>
          <a:p>
            <a:pPr lvl="1"/>
            <a:r>
              <a:rPr lang="en-US" dirty="0">
                <a:solidFill>
                  <a:srgbClr val="000000"/>
                </a:solidFill>
              </a:rPr>
              <a:t>Science: grades 5, 8, and </a:t>
            </a:r>
            <a:r>
              <a:rPr lang="en-US" dirty="0" smtClean="0">
                <a:solidFill>
                  <a:srgbClr val="000000"/>
                </a:solidFill>
              </a:rPr>
              <a:t>11</a:t>
            </a:r>
            <a:endParaRPr lang="en-US" dirty="0">
              <a:solidFill>
                <a:srgbClr val="000000"/>
              </a:solidFill>
            </a:endParaRPr>
          </a:p>
          <a:p>
            <a:pPr lvl="1"/>
            <a:r>
              <a:rPr lang="en-US" dirty="0">
                <a:solidFill>
                  <a:srgbClr val="000000"/>
                </a:solidFill>
              </a:rPr>
              <a:t>Social studies: grades </a:t>
            </a:r>
            <a:r>
              <a:rPr lang="en-US" dirty="0" smtClean="0">
                <a:solidFill>
                  <a:srgbClr val="000000"/>
                </a:solidFill>
              </a:rPr>
              <a:t>4</a:t>
            </a:r>
            <a:r>
              <a:rPr lang="en-US" dirty="0">
                <a:solidFill>
                  <a:srgbClr val="000000"/>
                </a:solidFill>
              </a:rPr>
              <a:t> </a:t>
            </a:r>
            <a:r>
              <a:rPr lang="en-US" dirty="0" smtClean="0">
                <a:solidFill>
                  <a:srgbClr val="000000"/>
                </a:solidFill>
              </a:rPr>
              <a:t>and 7 (high school will not be administered in spring 2017)</a:t>
            </a:r>
          </a:p>
          <a:p>
            <a:pPr lvl="2"/>
            <a:r>
              <a:rPr lang="en-US" dirty="0" smtClean="0">
                <a:solidFill>
                  <a:srgbClr val="000000"/>
                </a:solidFill>
              </a:rPr>
              <a:t>A </a:t>
            </a:r>
            <a:r>
              <a:rPr lang="en-US" dirty="0">
                <a:solidFill>
                  <a:srgbClr val="000000"/>
                </a:solidFill>
              </a:rPr>
              <a:t>sample of schools will administer the social studies </a:t>
            </a:r>
            <a:r>
              <a:rPr lang="en-US" dirty="0" smtClean="0">
                <a:solidFill>
                  <a:srgbClr val="000000"/>
                </a:solidFill>
              </a:rPr>
              <a:t>assessments</a:t>
            </a:r>
          </a:p>
          <a:p>
            <a:pPr marL="640080" lvl="2" indent="0">
              <a:buNone/>
            </a:pPr>
            <a:endParaRPr lang="en-US" sz="1200" dirty="0">
              <a:solidFill>
                <a:srgbClr val="000000"/>
              </a:solidFill>
            </a:endParaRPr>
          </a:p>
          <a:p>
            <a:pPr marL="45720" indent="0">
              <a:buNone/>
            </a:pPr>
            <a:r>
              <a:rPr lang="en-US" dirty="0" smtClean="0">
                <a:solidFill>
                  <a:srgbClr val="000000"/>
                </a:solidFill>
              </a:rPr>
              <a:t>English language arts and mathematics (DLM-developed)</a:t>
            </a:r>
          </a:p>
          <a:p>
            <a:r>
              <a:rPr lang="en-US" dirty="0" smtClean="0">
                <a:solidFill>
                  <a:srgbClr val="000000"/>
                </a:solidFill>
              </a:rPr>
              <a:t>Grades 3-9, 10-11</a:t>
            </a:r>
            <a:endParaRPr lang="en-US" dirty="0">
              <a:solidFill>
                <a:srgbClr val="FF0000"/>
              </a:solidFill>
            </a:endParaRPr>
          </a:p>
          <a:p>
            <a:pPr lvl="1"/>
            <a:r>
              <a:rPr lang="en-US" dirty="0" smtClean="0">
                <a:solidFill>
                  <a:srgbClr val="000000"/>
                </a:solidFill>
              </a:rPr>
              <a:t>Alternate for PARCC ELA and math, PSAT 10 and SAT</a:t>
            </a:r>
            <a:endParaRPr lang="en-US" dirty="0">
              <a:solidFill>
                <a:srgbClr val="000000"/>
              </a:solidFill>
            </a:endParaRPr>
          </a:p>
          <a:p>
            <a:endParaRPr lang="en-US" dirty="0">
              <a:solidFill>
                <a:srgbClr val="000000"/>
              </a:solidFill>
            </a:endParaRPr>
          </a:p>
          <a:p>
            <a:endParaRPr lang="en-US" dirty="0">
              <a:solidFill>
                <a:srgbClr val="000000"/>
              </a:solidFill>
            </a:endParaRPr>
          </a:p>
        </p:txBody>
      </p:sp>
      <p:sp>
        <p:nvSpPr>
          <p:cNvPr id="4" name="Title 3"/>
          <p:cNvSpPr>
            <a:spLocks noGrp="1"/>
          </p:cNvSpPr>
          <p:nvPr>
            <p:ph type="title"/>
          </p:nvPr>
        </p:nvSpPr>
        <p:spPr/>
        <p:txBody>
          <a:bodyPr/>
          <a:lstStyle/>
          <a:p>
            <a:r>
              <a:rPr lang="en-US" dirty="0" smtClean="0"/>
              <a:t>CoAlt Assessment Administration</a:t>
            </a:r>
            <a:endParaRPr lang="en-US" dirty="0"/>
          </a:p>
        </p:txBody>
      </p:sp>
    </p:spTree>
    <p:extLst>
      <p:ext uri="{BB962C8B-B14F-4D97-AF65-F5344CB8AC3E}">
        <p14:creationId xmlns:p14="http://schemas.microsoft.com/office/powerpoint/2010/main" val="94410732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380999" y="1709354"/>
            <a:ext cx="8407893" cy="4407408"/>
          </a:xfrm>
        </p:spPr>
        <p:txBody>
          <a:bodyPr/>
          <a:lstStyle/>
          <a:p>
            <a:r>
              <a:rPr lang="en-US" b="0" dirty="0">
                <a:solidFill>
                  <a:srgbClr val="000000"/>
                </a:solidFill>
              </a:rPr>
              <a:t>The Colorado Spanish Language Arts (CSLA) assessment should be administered in the same window as </a:t>
            </a:r>
            <a:r>
              <a:rPr lang="en-US" b="0" dirty="0" smtClean="0">
                <a:solidFill>
                  <a:srgbClr val="000000"/>
                </a:solidFill>
              </a:rPr>
              <a:t>CMAS: </a:t>
            </a:r>
            <a:r>
              <a:rPr lang="en-US" b="0" dirty="0">
                <a:solidFill>
                  <a:srgbClr val="000000"/>
                </a:solidFill>
              </a:rPr>
              <a:t>PARCC ELA.</a:t>
            </a:r>
          </a:p>
          <a:p>
            <a:endParaRPr lang="en-US" sz="1000" b="0" dirty="0">
              <a:solidFill>
                <a:srgbClr val="FF0000"/>
              </a:solidFill>
            </a:endParaRPr>
          </a:p>
          <a:p>
            <a:r>
              <a:rPr lang="en-US" b="0" u="sng" dirty="0">
                <a:solidFill>
                  <a:srgbClr val="000000"/>
                </a:solidFill>
              </a:rPr>
              <a:t>To the extent possible</a:t>
            </a:r>
            <a:r>
              <a:rPr lang="en-US" b="0" dirty="0">
                <a:solidFill>
                  <a:srgbClr val="000000"/>
                </a:solidFill>
              </a:rPr>
              <a:t>, a student taking </a:t>
            </a:r>
            <a:r>
              <a:rPr lang="en-US" b="0" dirty="0" smtClean="0">
                <a:solidFill>
                  <a:srgbClr val="000000"/>
                </a:solidFill>
              </a:rPr>
              <a:t>CoAlt, CSLA </a:t>
            </a:r>
            <a:r>
              <a:rPr lang="en-US" b="0" dirty="0">
                <a:solidFill>
                  <a:srgbClr val="000000"/>
                </a:solidFill>
              </a:rPr>
              <a:t>or CMAS with accommodations in a content area for which the student is participating in a general education class should be assessed at the same time as their peers to avoid missed instruction</a:t>
            </a:r>
            <a:r>
              <a:rPr lang="en-US" dirty="0">
                <a:solidFill>
                  <a:srgbClr val="000000"/>
                </a:solidFill>
              </a:rPr>
              <a:t>. </a:t>
            </a:r>
            <a:endParaRPr lang="en-US" dirty="0" smtClean="0">
              <a:solidFill>
                <a:srgbClr val="000000"/>
              </a:solidFill>
            </a:endParaRPr>
          </a:p>
          <a:p>
            <a:pPr lvl="1"/>
            <a:r>
              <a:rPr lang="en-US" dirty="0" smtClean="0">
                <a:solidFill>
                  <a:srgbClr val="000000"/>
                </a:solidFill>
              </a:rPr>
              <a:t>Ensure </a:t>
            </a:r>
            <a:r>
              <a:rPr lang="en-US" dirty="0">
                <a:solidFill>
                  <a:srgbClr val="000000"/>
                </a:solidFill>
              </a:rPr>
              <a:t>the students taking these assessments do not miss instruction from </a:t>
            </a:r>
            <a:r>
              <a:rPr lang="en-US" dirty="0" smtClean="0">
                <a:solidFill>
                  <a:srgbClr val="000000"/>
                </a:solidFill>
              </a:rPr>
              <a:t>their </a:t>
            </a:r>
            <a:r>
              <a:rPr lang="en-US" dirty="0">
                <a:solidFill>
                  <a:srgbClr val="000000"/>
                </a:solidFill>
              </a:rPr>
              <a:t>general education </a:t>
            </a:r>
            <a:r>
              <a:rPr lang="en-US" dirty="0" smtClean="0">
                <a:solidFill>
                  <a:srgbClr val="000000"/>
                </a:solidFill>
              </a:rPr>
              <a:t>class.</a:t>
            </a:r>
            <a:endParaRPr lang="en-US" dirty="0">
              <a:solidFill>
                <a:srgbClr val="000000"/>
              </a:solidFill>
            </a:endParaRPr>
          </a:p>
          <a:p>
            <a:endParaRPr lang="en-US" dirty="0">
              <a:solidFill>
                <a:srgbClr val="FF0000"/>
              </a:solidFill>
            </a:endParaRPr>
          </a:p>
          <a:p>
            <a:endParaRPr lang="en-US" dirty="0">
              <a:solidFill>
                <a:srgbClr val="FF0000"/>
              </a:solidFill>
            </a:endParaRPr>
          </a:p>
        </p:txBody>
      </p:sp>
      <p:sp>
        <p:nvSpPr>
          <p:cNvPr id="3" name="Title 2"/>
          <p:cNvSpPr>
            <a:spLocks noGrp="1"/>
          </p:cNvSpPr>
          <p:nvPr>
            <p:ph type="title"/>
          </p:nvPr>
        </p:nvSpPr>
        <p:spPr/>
        <p:txBody>
          <a:bodyPr/>
          <a:lstStyle/>
          <a:p>
            <a:r>
              <a:rPr lang="en-US" dirty="0" smtClean="0"/>
              <a:t>Scheduling Considerations</a:t>
            </a:r>
            <a:br>
              <a:rPr lang="en-US" dirty="0" smtClean="0"/>
            </a:b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a:t>
            </a:fld>
            <a:endParaRPr lang="en-US" dirty="0" smtClean="0"/>
          </a:p>
        </p:txBody>
      </p:sp>
    </p:spTree>
    <p:extLst>
      <p:ext uri="{BB962C8B-B14F-4D97-AF65-F5344CB8AC3E}">
        <p14:creationId xmlns:p14="http://schemas.microsoft.com/office/powerpoint/2010/main" val="335360421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pPr marL="640080" lvl="2" indent="0">
              <a:buNone/>
            </a:pPr>
            <a:endParaRPr lang="en-US" sz="1000" dirty="0" smtClean="0">
              <a:solidFill>
                <a:srgbClr val="000000"/>
              </a:solidFill>
            </a:endParaRPr>
          </a:p>
          <a:p>
            <a:r>
              <a:rPr lang="en-US" sz="2800" b="0" dirty="0" smtClean="0">
                <a:solidFill>
                  <a:srgbClr val="000000"/>
                </a:solidFill>
              </a:rPr>
              <a:t>Paper-based assessment </a:t>
            </a:r>
          </a:p>
          <a:p>
            <a:r>
              <a:rPr lang="en-US" sz="2800" b="0" dirty="0" smtClean="0">
                <a:solidFill>
                  <a:srgbClr val="000000"/>
                </a:solidFill>
              </a:rPr>
              <a:t>Individually administered</a:t>
            </a:r>
          </a:p>
          <a:p>
            <a:r>
              <a:rPr lang="en-US" sz="2800" b="0" dirty="0" smtClean="0">
                <a:solidFill>
                  <a:srgbClr val="000000"/>
                </a:solidFill>
              </a:rPr>
              <a:t>Scored </a:t>
            </a:r>
            <a:r>
              <a:rPr lang="en-US" sz="2800" b="0" dirty="0">
                <a:solidFill>
                  <a:srgbClr val="000000"/>
                </a:solidFill>
              </a:rPr>
              <a:t>locally by the Test </a:t>
            </a:r>
            <a:r>
              <a:rPr lang="en-US" sz="2800" b="0" dirty="0" smtClean="0">
                <a:solidFill>
                  <a:srgbClr val="000000"/>
                </a:solidFill>
              </a:rPr>
              <a:t>Examiner</a:t>
            </a:r>
          </a:p>
          <a:p>
            <a:r>
              <a:rPr lang="en-US" sz="2800" b="0" dirty="0" smtClean="0">
                <a:solidFill>
                  <a:srgbClr val="000000"/>
                </a:solidFill>
              </a:rPr>
              <a:t>Scores are entered into </a:t>
            </a:r>
            <a:r>
              <a:rPr lang="en-US" sz="2800" b="0" dirty="0">
                <a:solidFill>
                  <a:srgbClr val="000000"/>
                </a:solidFill>
              </a:rPr>
              <a:t>t</a:t>
            </a:r>
            <a:r>
              <a:rPr lang="en-US" sz="2800" b="0" dirty="0" smtClean="0">
                <a:solidFill>
                  <a:srgbClr val="000000"/>
                </a:solidFill>
              </a:rPr>
              <a:t>he </a:t>
            </a:r>
            <a:r>
              <a:rPr lang="en-US" sz="2800" b="0" dirty="0">
                <a:solidFill>
                  <a:srgbClr val="000000"/>
                </a:solidFill>
              </a:rPr>
              <a:t>PearsonAccess</a:t>
            </a:r>
            <a:r>
              <a:rPr lang="en-US" sz="2800" b="0" baseline="30000" dirty="0">
                <a:solidFill>
                  <a:srgbClr val="000000"/>
                </a:solidFill>
              </a:rPr>
              <a:t>next</a:t>
            </a:r>
            <a:r>
              <a:rPr lang="en-US" sz="2800" b="0" dirty="0">
                <a:solidFill>
                  <a:srgbClr val="000000"/>
                </a:solidFill>
              </a:rPr>
              <a:t> </a:t>
            </a:r>
            <a:r>
              <a:rPr lang="en-US" sz="2800" b="0" dirty="0" smtClean="0">
                <a:solidFill>
                  <a:srgbClr val="000000"/>
                </a:solidFill>
              </a:rPr>
              <a:t>portal</a:t>
            </a:r>
            <a:endParaRPr lang="en-US" sz="2800" b="0" dirty="0"/>
          </a:p>
        </p:txBody>
      </p:sp>
      <p:sp>
        <p:nvSpPr>
          <p:cNvPr id="3" name="Title 2"/>
          <p:cNvSpPr>
            <a:spLocks noGrp="1"/>
          </p:cNvSpPr>
          <p:nvPr>
            <p:ph type="title"/>
          </p:nvPr>
        </p:nvSpPr>
        <p:spPr/>
        <p:txBody>
          <a:bodyPr/>
          <a:lstStyle/>
          <a:p>
            <a:r>
              <a:rPr lang="en-US" dirty="0" smtClean="0"/>
              <a:t>CoAlt: Science and Social Studies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60</a:t>
            </a:fld>
            <a:endParaRPr lang="en-US" dirty="0" smtClean="0"/>
          </a:p>
        </p:txBody>
      </p:sp>
    </p:spTree>
    <p:extLst>
      <p:ext uri="{BB962C8B-B14F-4D97-AF65-F5344CB8AC3E}">
        <p14:creationId xmlns:p14="http://schemas.microsoft.com/office/powerpoint/2010/main" val="768165222"/>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smtClean="0">
                <a:solidFill>
                  <a:srgbClr val="000000"/>
                </a:solidFill>
              </a:rPr>
              <a:t>Computer-based assessment</a:t>
            </a:r>
            <a:endParaRPr lang="en-US" b="0" dirty="0">
              <a:solidFill>
                <a:srgbClr val="000000"/>
              </a:solidFill>
            </a:endParaRPr>
          </a:p>
          <a:p>
            <a:r>
              <a:rPr lang="en-US" b="0" dirty="0">
                <a:solidFill>
                  <a:srgbClr val="000000"/>
                </a:solidFill>
              </a:rPr>
              <a:t>Individually </a:t>
            </a:r>
            <a:r>
              <a:rPr lang="en-US" b="0" dirty="0" smtClean="0">
                <a:solidFill>
                  <a:srgbClr val="000000"/>
                </a:solidFill>
              </a:rPr>
              <a:t>administered</a:t>
            </a:r>
          </a:p>
          <a:p>
            <a:r>
              <a:rPr lang="en-US" b="0" dirty="0" smtClean="0">
                <a:solidFill>
                  <a:srgbClr val="000000"/>
                </a:solidFill>
              </a:rPr>
              <a:t>Test Administrators/DACs use Educator Portal for student management</a:t>
            </a:r>
          </a:p>
          <a:p>
            <a:r>
              <a:rPr lang="en-US" b="0" dirty="0" smtClean="0">
                <a:solidFill>
                  <a:srgbClr val="000000"/>
                </a:solidFill>
              </a:rPr>
              <a:t>Students test using KITE Client</a:t>
            </a:r>
            <a:endParaRPr lang="en-US" b="0" dirty="0">
              <a:solidFill>
                <a:srgbClr val="000000"/>
              </a:solidFill>
            </a:endParaRPr>
          </a:p>
          <a:p>
            <a:pPr marL="45720" indent="0">
              <a:buNone/>
            </a:pPr>
            <a:endParaRPr lang="en-US" b="0" dirty="0">
              <a:solidFill>
                <a:srgbClr val="000000"/>
              </a:solidFill>
            </a:endParaRPr>
          </a:p>
          <a:p>
            <a:r>
              <a:rPr lang="en-US" b="0" dirty="0" smtClean="0">
                <a:solidFill>
                  <a:srgbClr val="000000"/>
                </a:solidFill>
              </a:rPr>
              <a:t>Same window as CMAS (PARCC) ELA and Math</a:t>
            </a:r>
          </a:p>
          <a:p>
            <a:pPr lvl="1"/>
            <a:r>
              <a:rPr lang="en-US" sz="2400" dirty="0">
                <a:solidFill>
                  <a:srgbClr val="000000"/>
                </a:solidFill>
              </a:rPr>
              <a:t>If using the </a:t>
            </a:r>
            <a:r>
              <a:rPr lang="en-US" sz="2400" dirty="0" smtClean="0">
                <a:solidFill>
                  <a:srgbClr val="000000"/>
                </a:solidFill>
              </a:rPr>
              <a:t>3-week </a:t>
            </a:r>
            <a:r>
              <a:rPr lang="en-US" sz="2400" dirty="0">
                <a:solidFill>
                  <a:srgbClr val="000000"/>
                </a:solidFill>
              </a:rPr>
              <a:t>window (paper-based or online), </a:t>
            </a:r>
            <a:r>
              <a:rPr lang="en-US" sz="2400" dirty="0" smtClean="0">
                <a:solidFill>
                  <a:srgbClr val="000000"/>
                </a:solidFill>
              </a:rPr>
              <a:t>have </a:t>
            </a:r>
            <a:r>
              <a:rPr lang="en-US" sz="2400" dirty="0">
                <a:solidFill>
                  <a:srgbClr val="000000"/>
                </a:solidFill>
              </a:rPr>
              <a:t>the same 3 week window for DLM.  </a:t>
            </a:r>
          </a:p>
          <a:p>
            <a:pPr lvl="1"/>
            <a:r>
              <a:rPr lang="en-US" sz="2400" dirty="0" smtClean="0">
                <a:solidFill>
                  <a:srgbClr val="000000"/>
                </a:solidFill>
              </a:rPr>
              <a:t>If using the 6-week extended window for the general online assessments, have the same 6-week window for DLM.</a:t>
            </a:r>
          </a:p>
        </p:txBody>
      </p:sp>
      <p:sp>
        <p:nvSpPr>
          <p:cNvPr id="3" name="Title 2"/>
          <p:cNvSpPr>
            <a:spLocks noGrp="1"/>
          </p:cNvSpPr>
          <p:nvPr>
            <p:ph type="title"/>
          </p:nvPr>
        </p:nvSpPr>
        <p:spPr/>
        <p:txBody>
          <a:bodyPr/>
          <a:lstStyle/>
          <a:p>
            <a:r>
              <a:rPr lang="en-US" dirty="0" smtClean="0"/>
              <a:t>CoAlt: ELA and Math (DLM)</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61</a:t>
            </a:fld>
            <a:endParaRPr lang="en-US" dirty="0" smtClean="0"/>
          </a:p>
        </p:txBody>
      </p:sp>
    </p:spTree>
    <p:extLst>
      <p:ext uri="{BB962C8B-B14F-4D97-AF65-F5344CB8AC3E}">
        <p14:creationId xmlns:p14="http://schemas.microsoft.com/office/powerpoint/2010/main" val="1854193221"/>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1000" y="170790"/>
            <a:ext cx="8381260" cy="782073"/>
          </a:xfrm>
        </p:spPr>
        <p:txBody>
          <a:bodyPr/>
          <a:lstStyle/>
          <a:p>
            <a:r>
              <a:rPr lang="en-US" dirty="0"/>
              <a:t>DLM’s Administration System: KITE Components</a:t>
            </a:r>
            <a:endParaRPr lang="en-US" dirty="0">
              <a:solidFill>
                <a:srgbClr val="000000"/>
              </a:solidFill>
            </a:endParaRPr>
          </a:p>
        </p:txBody>
      </p:sp>
      <p:graphicFrame>
        <p:nvGraphicFramePr>
          <p:cNvPr id="3" name="Table 2"/>
          <p:cNvGraphicFramePr>
            <a:graphicFrameLocks noGrp="1"/>
          </p:cNvGraphicFramePr>
          <p:nvPr>
            <p:extLst>
              <p:ext uri="{D42A27DB-BD31-4B8C-83A1-F6EECF244321}">
                <p14:modId xmlns:p14="http://schemas.microsoft.com/office/powerpoint/2010/main" val="826029705"/>
              </p:ext>
            </p:extLst>
          </p:nvPr>
        </p:nvGraphicFramePr>
        <p:xfrm>
          <a:off x="228600" y="1295400"/>
          <a:ext cx="8686804" cy="3017520"/>
        </p:xfrm>
        <a:graphic>
          <a:graphicData uri="http://schemas.openxmlformats.org/drawingml/2006/table">
            <a:tbl>
              <a:tblPr firstRow="1" bandRow="1">
                <a:tableStyleId>{5C22544A-7EE6-4342-B048-85BDC9FD1C3A}</a:tableStyleId>
              </a:tblPr>
              <a:tblGrid>
                <a:gridCol w="1350061"/>
                <a:gridCol w="1536014"/>
                <a:gridCol w="1557339"/>
                <a:gridCol w="1340759"/>
                <a:gridCol w="2902631"/>
              </a:tblGrid>
              <a:tr h="596128">
                <a:tc>
                  <a:txBody>
                    <a:bodyPr/>
                    <a:lstStyle/>
                    <a:p>
                      <a:pPr algn="ctr"/>
                      <a:r>
                        <a:rPr lang="en-US" sz="2000" dirty="0" smtClean="0"/>
                        <a:t>Component</a:t>
                      </a:r>
                      <a:endParaRPr lang="en-US" sz="2000" dirty="0"/>
                    </a:p>
                  </a:txBody>
                  <a:tcPr anchor="b"/>
                </a:tc>
                <a:tc>
                  <a:txBody>
                    <a:bodyPr/>
                    <a:lstStyle/>
                    <a:p>
                      <a:pPr algn="ctr"/>
                      <a:r>
                        <a:rPr lang="en-US" sz="2000" dirty="0" smtClean="0"/>
                        <a:t>Current Software Version</a:t>
                      </a:r>
                      <a:endParaRPr lang="en-US" sz="2000" dirty="0"/>
                    </a:p>
                  </a:txBody>
                  <a:tcPr anchor="b"/>
                </a:tc>
                <a:tc>
                  <a:txBody>
                    <a:bodyPr/>
                    <a:lstStyle/>
                    <a:p>
                      <a:pPr algn="ctr"/>
                      <a:r>
                        <a:rPr lang="en-US" sz="2000" dirty="0" smtClean="0"/>
                        <a:t>New Software Version</a:t>
                      </a:r>
                      <a:endParaRPr lang="en-US" sz="2000" dirty="0"/>
                    </a:p>
                  </a:txBody>
                  <a:tcPr anchor="b"/>
                </a:tc>
                <a:tc>
                  <a:txBody>
                    <a:bodyPr/>
                    <a:lstStyle/>
                    <a:p>
                      <a:pPr algn="ctr"/>
                      <a:r>
                        <a:rPr lang="en-US" sz="2000" dirty="0" smtClean="0"/>
                        <a:t>Next Release date</a:t>
                      </a:r>
                      <a:endParaRPr lang="en-US" sz="2000" dirty="0"/>
                    </a:p>
                  </a:txBody>
                  <a:tcPr anchor="b"/>
                </a:tc>
                <a:tc>
                  <a:txBody>
                    <a:bodyPr/>
                    <a:lstStyle/>
                    <a:p>
                      <a:pPr algn="ctr"/>
                      <a:r>
                        <a:rPr lang="en-US" sz="2000" dirty="0" smtClean="0"/>
                        <a:t>Recommendations</a:t>
                      </a:r>
                      <a:endParaRPr lang="en-US" sz="2000" dirty="0"/>
                    </a:p>
                  </a:txBody>
                  <a:tcPr anchor="b"/>
                </a:tc>
              </a:tr>
              <a:tr h="546872">
                <a:tc>
                  <a:txBody>
                    <a:bodyPr/>
                    <a:lstStyle/>
                    <a:p>
                      <a:pPr algn="ctr"/>
                      <a:r>
                        <a:rPr lang="en-US" sz="2000" b="1" dirty="0" smtClean="0">
                          <a:solidFill>
                            <a:srgbClr val="000000"/>
                          </a:solidFill>
                        </a:rPr>
                        <a:t>KITE Local Caching Server</a:t>
                      </a:r>
                      <a:endParaRPr lang="en-US" sz="2000" b="1" dirty="0">
                        <a:solidFill>
                          <a:srgbClr val="000000"/>
                        </a:solidFill>
                      </a:endParaRPr>
                    </a:p>
                  </a:txBody>
                  <a:tcPr/>
                </a:tc>
                <a:tc>
                  <a:txBody>
                    <a:bodyPr/>
                    <a:lstStyle/>
                    <a:p>
                      <a:pPr algn="ctr"/>
                      <a:endParaRPr lang="en-US" sz="2000" b="1" dirty="0">
                        <a:solidFill>
                          <a:srgbClr val="000000"/>
                        </a:solidFill>
                      </a:endParaRPr>
                    </a:p>
                  </a:txBody>
                  <a:tcPr/>
                </a:tc>
                <a:tc>
                  <a:txBody>
                    <a:bodyPr/>
                    <a:lstStyle/>
                    <a:p>
                      <a:pPr algn="ctr"/>
                      <a:endParaRPr lang="en-US" sz="2000" b="1" dirty="0">
                        <a:solidFill>
                          <a:srgbClr val="000000"/>
                        </a:solidFill>
                      </a:endParaRPr>
                    </a:p>
                  </a:txBody>
                  <a:tcPr/>
                </a:tc>
                <a:tc>
                  <a:txBody>
                    <a:bodyPr/>
                    <a:lstStyle/>
                    <a:p>
                      <a:pPr algn="ctr"/>
                      <a:endParaRPr lang="en-US" sz="2000" b="1" dirty="0">
                        <a:solidFill>
                          <a:srgbClr val="000000"/>
                        </a:solidFill>
                      </a:endParaRPr>
                    </a:p>
                  </a:txBody>
                  <a:tcPr/>
                </a:tc>
                <a:tc>
                  <a:txBody>
                    <a:bodyPr/>
                    <a:lstStyle/>
                    <a:p>
                      <a:pPr algn="ctr"/>
                      <a:r>
                        <a:rPr lang="en-US" sz="2000" b="1" u="sng" dirty="0" smtClean="0">
                          <a:solidFill>
                            <a:srgbClr val="FF0000"/>
                          </a:solidFill>
                        </a:rPr>
                        <a:t>DO NOT USE</a:t>
                      </a:r>
                      <a:endParaRPr lang="en-US" sz="2000" b="1" u="sng" dirty="0">
                        <a:solidFill>
                          <a:srgbClr val="FF0000"/>
                        </a:solidFill>
                      </a:endParaRPr>
                    </a:p>
                  </a:txBody>
                  <a:tcPr/>
                </a:tc>
              </a:tr>
              <a:tr h="604408">
                <a:tc>
                  <a:txBody>
                    <a:bodyPr/>
                    <a:lstStyle/>
                    <a:p>
                      <a:pPr algn="ctr"/>
                      <a:r>
                        <a:rPr lang="en-US" sz="2000" dirty="0" smtClean="0">
                          <a:solidFill>
                            <a:srgbClr val="000000"/>
                          </a:solidFill>
                        </a:rPr>
                        <a:t>KITE Client</a:t>
                      </a:r>
                      <a:endParaRPr lang="en-US" sz="20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2.1</a:t>
                      </a:r>
                    </a:p>
                    <a:p>
                      <a:pPr algn="ctr"/>
                      <a:endParaRPr lang="en-US" sz="2000" dirty="0">
                        <a:solidFill>
                          <a:srgbClr val="000000"/>
                        </a:solidFill>
                      </a:endParaRPr>
                    </a:p>
                  </a:txBody>
                  <a:tcPr/>
                </a:tc>
                <a:tc>
                  <a:txBody>
                    <a:bodyPr/>
                    <a:lstStyle/>
                    <a:p>
                      <a:pPr algn="ctr"/>
                      <a:r>
                        <a:rPr lang="en-US" sz="2000" dirty="0" smtClean="0">
                          <a:solidFill>
                            <a:srgbClr val="000000"/>
                          </a:solidFill>
                        </a:rPr>
                        <a:t>3.0</a:t>
                      </a:r>
                      <a:endParaRPr lang="en-US" sz="2000" dirty="0">
                        <a:solidFill>
                          <a:srgbClr val="000000"/>
                        </a:solidFill>
                      </a:endParaRPr>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Mid-September</a:t>
                      </a:r>
                    </a:p>
                    <a:p>
                      <a:pPr algn="ctr"/>
                      <a:endParaRPr lang="en-US" sz="2000" dirty="0">
                        <a:solidFill>
                          <a:srgbClr val="000000"/>
                        </a:solidFill>
                      </a:endParaRPr>
                    </a:p>
                  </a:txBody>
                  <a:tcPr/>
                </a:tc>
                <a:tc>
                  <a:txBody>
                    <a:bodyPr/>
                    <a:lstStyle/>
                    <a:p>
                      <a:pPr algn="ctr"/>
                      <a:r>
                        <a:rPr lang="en-US" sz="2000" dirty="0" smtClean="0">
                          <a:solidFill>
                            <a:srgbClr val="000000"/>
                          </a:solidFill>
                        </a:rPr>
                        <a:t>Reinstall</a:t>
                      </a:r>
                      <a:r>
                        <a:rPr lang="en-US" sz="2000" baseline="0" dirty="0" smtClean="0">
                          <a:solidFill>
                            <a:srgbClr val="000000"/>
                          </a:solidFill>
                        </a:rPr>
                        <a:t> KITE Client on student computers.</a:t>
                      </a:r>
                      <a:endParaRPr lang="en-US" sz="2000" dirty="0">
                        <a:solidFill>
                          <a:srgbClr val="000000"/>
                        </a:solidFill>
                      </a:endParaRPr>
                    </a:p>
                  </a:txBody>
                  <a:tcPr/>
                </a:tc>
              </a:tr>
            </a:tbl>
          </a:graphicData>
        </a:graphic>
      </p:graphicFrame>
    </p:spTree>
    <p:extLst>
      <p:ext uri="{BB962C8B-B14F-4D97-AF65-F5344CB8AC3E}">
        <p14:creationId xmlns:p14="http://schemas.microsoft.com/office/powerpoint/2010/main" val="1644737663"/>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CoAlt Training and Office Hours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63</a:t>
            </a:fld>
            <a:endParaRPr lang="en-US" dirty="0" smtClean="0"/>
          </a:p>
        </p:txBody>
      </p:sp>
      <p:graphicFrame>
        <p:nvGraphicFramePr>
          <p:cNvPr id="5" name="Content Placeholder 4"/>
          <p:cNvGraphicFramePr>
            <a:graphicFrameLocks/>
          </p:cNvGraphicFramePr>
          <p:nvPr>
            <p:extLst>
              <p:ext uri="{D42A27DB-BD31-4B8C-83A1-F6EECF244321}">
                <p14:modId xmlns:p14="http://schemas.microsoft.com/office/powerpoint/2010/main" val="3135342150"/>
              </p:ext>
            </p:extLst>
          </p:nvPr>
        </p:nvGraphicFramePr>
        <p:xfrm>
          <a:off x="381000" y="1723310"/>
          <a:ext cx="7555089" cy="4985363"/>
        </p:xfrm>
        <a:graphic>
          <a:graphicData uri="http://schemas.openxmlformats.org/drawingml/2006/table">
            <a:tbl>
              <a:tblPr firstRow="1" firstCol="1" bandRow="1">
                <a:tableStyleId>{5C22544A-7EE6-4342-B048-85BDC9FD1C3A}</a:tableStyleId>
              </a:tblPr>
              <a:tblGrid>
                <a:gridCol w="3673672"/>
                <a:gridCol w="3881417"/>
              </a:tblGrid>
              <a:tr h="413363">
                <a:tc>
                  <a:txBody>
                    <a:bodyPr/>
                    <a:lstStyle/>
                    <a:p>
                      <a:pPr marL="0" marR="0">
                        <a:spcBef>
                          <a:spcPts val="0"/>
                        </a:spcBef>
                        <a:spcAft>
                          <a:spcPts val="0"/>
                        </a:spcAft>
                      </a:pPr>
                      <a:r>
                        <a:rPr lang="en-US" sz="2000" b="1" dirty="0">
                          <a:effectLst/>
                          <a:latin typeface="Calibri"/>
                          <a:ea typeface="Calibri"/>
                          <a:cs typeface="Times New Roman"/>
                        </a:rPr>
                        <a:t>Training Resource</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000" b="1" dirty="0">
                          <a:effectLst/>
                          <a:latin typeface="Calibri"/>
                          <a:ea typeface="Calibri"/>
                          <a:cs typeface="Times New Roman"/>
                        </a:rPr>
                        <a:t>Location</a:t>
                      </a:r>
                      <a:endParaRPr lang="en-US" sz="2000" dirty="0">
                        <a:effectLst/>
                        <a:latin typeface="Calibri"/>
                        <a:ea typeface="Calibri"/>
                        <a:cs typeface="Times New Roman"/>
                      </a:endParaRPr>
                    </a:p>
                  </a:txBody>
                  <a:tcPr marL="68580" marR="68580" marT="0" marB="0"/>
                </a:tc>
              </a:tr>
              <a:tr h="1331508">
                <a:tc>
                  <a:txBody>
                    <a:bodyPr/>
                    <a:lstStyle/>
                    <a:p>
                      <a:pPr marL="0" marR="0">
                        <a:spcBef>
                          <a:spcPts val="0"/>
                        </a:spcBef>
                        <a:spcAft>
                          <a:spcPts val="0"/>
                        </a:spcAft>
                      </a:pPr>
                      <a:r>
                        <a:rPr lang="en-US" sz="2000" dirty="0" smtClean="0">
                          <a:effectLst/>
                          <a:latin typeface="Calibri"/>
                          <a:ea typeface="Calibri"/>
                          <a:cs typeface="Times New Roman"/>
                        </a:rPr>
                        <a:t>CoAlt Office Hours</a:t>
                      </a:r>
                      <a:endParaRPr lang="en-US" sz="2000" dirty="0">
                        <a:effectLst/>
                        <a:latin typeface="Calibri"/>
                        <a:ea typeface="Calibri"/>
                        <a:cs typeface="Times New Roman"/>
                      </a:endParaRPr>
                    </a:p>
                  </a:txBody>
                  <a:tcPr marL="68580" marR="68580" marT="0" marB="0"/>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September 26</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October</a:t>
                      </a:r>
                      <a:r>
                        <a:rPr lang="en-US" sz="2000" baseline="0" dirty="0" smtClean="0">
                          <a:solidFill>
                            <a:srgbClr val="000000"/>
                          </a:solidFill>
                        </a:rPr>
                        <a:t> 17</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November 14</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December 12</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Weekly January - mid-March</a:t>
                      </a:r>
                    </a:p>
                    <a:p>
                      <a:pPr marL="0" marR="0" indent="0" algn="l" defTabSz="914400" rtl="0" eaLnBrk="1" fontAlgn="auto" latinLnBrk="0" hangingPunct="1">
                        <a:lnSpc>
                          <a:spcPct val="100000"/>
                        </a:lnSpc>
                        <a:spcBef>
                          <a:spcPts val="0"/>
                        </a:spcBef>
                        <a:spcAft>
                          <a:spcPts val="0"/>
                        </a:spcAft>
                        <a:buClrTx/>
                        <a:buSzTx/>
                        <a:buFontTx/>
                        <a:buNone/>
                        <a:tabLst/>
                        <a:defRPr/>
                      </a:pPr>
                      <a:r>
                        <a:rPr lang="en-US" sz="2000" baseline="0" dirty="0" smtClean="0">
                          <a:solidFill>
                            <a:srgbClr val="000000"/>
                          </a:solidFill>
                        </a:rPr>
                        <a:t>Biweekly April - May</a:t>
                      </a:r>
                      <a:endParaRPr lang="en-US" sz="2000" dirty="0" smtClean="0">
                        <a:solidFill>
                          <a:srgbClr val="000000"/>
                        </a:solidFill>
                      </a:endParaRPr>
                    </a:p>
                    <a:p>
                      <a:pPr marL="0" marR="0">
                        <a:spcBef>
                          <a:spcPts val="0"/>
                        </a:spcBef>
                        <a:spcAft>
                          <a:spcPts val="0"/>
                        </a:spcAft>
                      </a:pPr>
                      <a:endParaRPr lang="en-US" sz="2000" dirty="0">
                        <a:solidFill>
                          <a:srgbClr val="FF0000"/>
                        </a:solidFill>
                        <a:effectLst/>
                        <a:latin typeface="Calibri"/>
                        <a:ea typeface="Calibri"/>
                        <a:cs typeface="Times New Roman"/>
                      </a:endParaRPr>
                    </a:p>
                  </a:txBody>
                  <a:tcPr marL="68580" marR="68580" marT="0" marB="0"/>
                </a:tc>
              </a:tr>
              <a:tr h="2130413">
                <a:tc>
                  <a:txBody>
                    <a:bodyPr/>
                    <a:lstStyle/>
                    <a:p>
                      <a:pPr marL="0" marR="0">
                        <a:spcBef>
                          <a:spcPts val="0"/>
                        </a:spcBef>
                        <a:spcAft>
                          <a:spcPts val="0"/>
                        </a:spcAft>
                      </a:pPr>
                      <a:r>
                        <a:rPr lang="en-US" sz="2000" dirty="0" smtClean="0">
                          <a:effectLst/>
                          <a:latin typeface="Calibri"/>
                          <a:ea typeface="Calibri"/>
                          <a:cs typeface="Times New Roman"/>
                        </a:rPr>
                        <a:t>CoAlt Training</a:t>
                      </a:r>
                      <a:endParaRPr lang="en-US" sz="2000" dirty="0">
                        <a:effectLst/>
                        <a:latin typeface="Calibri"/>
                        <a:ea typeface="Calibri"/>
                        <a:cs typeface="Times New Roman"/>
                      </a:endParaRPr>
                    </a:p>
                  </a:txBody>
                  <a:tcPr marL="68580" marR="68580" marT="0" marB="0"/>
                </a:tc>
                <a:tc>
                  <a:txBody>
                    <a:bodyPr/>
                    <a:lstStyle/>
                    <a:p>
                      <a:pPr marL="0" marR="0">
                        <a:spcBef>
                          <a:spcPts val="0"/>
                        </a:spcBef>
                        <a:spcAft>
                          <a:spcPts val="0"/>
                        </a:spcAft>
                      </a:pPr>
                      <a:r>
                        <a:rPr lang="en-US" sz="2000" dirty="0" smtClean="0">
                          <a:solidFill>
                            <a:srgbClr val="000000"/>
                          </a:solidFill>
                          <a:effectLst/>
                          <a:latin typeface="Calibri"/>
                          <a:ea typeface="Calibri"/>
                          <a:cs typeface="Times New Roman"/>
                        </a:rPr>
                        <a:t>October</a:t>
                      </a:r>
                      <a:r>
                        <a:rPr lang="en-US" sz="2000" baseline="0" dirty="0" smtClean="0">
                          <a:solidFill>
                            <a:srgbClr val="000000"/>
                          </a:solidFill>
                          <a:effectLst/>
                          <a:latin typeface="Calibri"/>
                          <a:ea typeface="Calibri"/>
                          <a:cs typeface="Times New Roman"/>
                        </a:rPr>
                        <a:t> 27 - Greeley</a:t>
                      </a:r>
                    </a:p>
                    <a:p>
                      <a:pPr marL="0" marR="0">
                        <a:spcBef>
                          <a:spcPts val="0"/>
                        </a:spcBef>
                        <a:spcAft>
                          <a:spcPts val="0"/>
                        </a:spcAft>
                      </a:pPr>
                      <a:r>
                        <a:rPr lang="en-US" sz="2000" baseline="0" dirty="0" smtClean="0">
                          <a:solidFill>
                            <a:srgbClr val="000000"/>
                          </a:solidFill>
                          <a:effectLst/>
                          <a:latin typeface="Calibri"/>
                          <a:ea typeface="Calibri"/>
                          <a:cs typeface="Times New Roman"/>
                        </a:rPr>
                        <a:t>October 28 - Denver</a:t>
                      </a:r>
                    </a:p>
                    <a:p>
                      <a:pPr marL="0" marR="0">
                        <a:spcBef>
                          <a:spcPts val="0"/>
                        </a:spcBef>
                        <a:spcAft>
                          <a:spcPts val="0"/>
                        </a:spcAft>
                      </a:pPr>
                      <a:r>
                        <a:rPr lang="en-US" sz="2000" baseline="0" dirty="0" smtClean="0">
                          <a:solidFill>
                            <a:srgbClr val="000000"/>
                          </a:solidFill>
                          <a:effectLst/>
                          <a:latin typeface="Calibri"/>
                          <a:ea typeface="Calibri"/>
                          <a:cs typeface="Times New Roman"/>
                        </a:rPr>
                        <a:t>November 2 – Alamosa</a:t>
                      </a:r>
                    </a:p>
                    <a:p>
                      <a:pPr marL="0" marR="0">
                        <a:spcBef>
                          <a:spcPts val="0"/>
                        </a:spcBef>
                        <a:spcAft>
                          <a:spcPts val="0"/>
                        </a:spcAft>
                      </a:pPr>
                      <a:r>
                        <a:rPr lang="en-US" sz="2000" baseline="0" dirty="0" smtClean="0">
                          <a:solidFill>
                            <a:srgbClr val="000000"/>
                          </a:solidFill>
                          <a:effectLst/>
                          <a:latin typeface="Calibri"/>
                          <a:ea typeface="Calibri"/>
                          <a:cs typeface="Times New Roman"/>
                        </a:rPr>
                        <a:t>November 3 – La Junta</a:t>
                      </a:r>
                    </a:p>
                    <a:p>
                      <a:pPr marL="0" marR="0">
                        <a:spcBef>
                          <a:spcPts val="0"/>
                        </a:spcBef>
                        <a:spcAft>
                          <a:spcPts val="0"/>
                        </a:spcAft>
                      </a:pPr>
                      <a:r>
                        <a:rPr lang="en-US" sz="2000" baseline="0" dirty="0" smtClean="0">
                          <a:solidFill>
                            <a:srgbClr val="000000"/>
                          </a:solidFill>
                          <a:effectLst/>
                          <a:latin typeface="Calibri"/>
                          <a:ea typeface="Calibri"/>
                          <a:cs typeface="Times New Roman"/>
                        </a:rPr>
                        <a:t>November 4 – CO Springs</a:t>
                      </a:r>
                    </a:p>
                    <a:p>
                      <a:pPr marL="0" marR="0">
                        <a:spcBef>
                          <a:spcPts val="0"/>
                        </a:spcBef>
                        <a:spcAft>
                          <a:spcPts val="0"/>
                        </a:spcAft>
                      </a:pPr>
                      <a:r>
                        <a:rPr lang="en-US" sz="2000" dirty="0" smtClean="0">
                          <a:solidFill>
                            <a:srgbClr val="000000"/>
                          </a:solidFill>
                          <a:effectLst/>
                          <a:latin typeface="Calibri"/>
                          <a:ea typeface="Calibri"/>
                          <a:cs typeface="Times New Roman"/>
                        </a:rPr>
                        <a:t>November 7 – Grand Junction</a:t>
                      </a:r>
                    </a:p>
                    <a:p>
                      <a:pPr marL="0" marR="0">
                        <a:spcBef>
                          <a:spcPts val="0"/>
                        </a:spcBef>
                        <a:spcAft>
                          <a:spcPts val="0"/>
                        </a:spcAft>
                      </a:pPr>
                      <a:r>
                        <a:rPr lang="en-US" sz="2000" dirty="0" smtClean="0">
                          <a:solidFill>
                            <a:srgbClr val="000000"/>
                          </a:solidFill>
                          <a:effectLst/>
                          <a:latin typeface="Calibri"/>
                          <a:ea typeface="Calibri"/>
                          <a:cs typeface="Times New Roman"/>
                        </a:rPr>
                        <a:t>November</a:t>
                      </a:r>
                      <a:r>
                        <a:rPr lang="en-US" sz="2000" baseline="0" dirty="0" smtClean="0">
                          <a:solidFill>
                            <a:srgbClr val="000000"/>
                          </a:solidFill>
                          <a:effectLst/>
                          <a:latin typeface="Calibri"/>
                          <a:ea typeface="Calibri"/>
                          <a:cs typeface="Times New Roman"/>
                        </a:rPr>
                        <a:t> 8 – Glenwood Springs</a:t>
                      </a:r>
                    </a:p>
                    <a:p>
                      <a:pPr marL="0" marR="0">
                        <a:spcBef>
                          <a:spcPts val="0"/>
                        </a:spcBef>
                        <a:spcAft>
                          <a:spcPts val="0"/>
                        </a:spcAft>
                      </a:pPr>
                      <a:r>
                        <a:rPr lang="en-US" sz="2000" baseline="0" dirty="0" smtClean="0">
                          <a:solidFill>
                            <a:srgbClr val="000000"/>
                          </a:solidFill>
                          <a:effectLst/>
                          <a:latin typeface="Calibri"/>
                          <a:ea typeface="Calibri"/>
                          <a:cs typeface="Times New Roman"/>
                        </a:rPr>
                        <a:t>November 10 - Limon</a:t>
                      </a:r>
                      <a:endParaRPr lang="en-US" sz="2000" dirty="0">
                        <a:solidFill>
                          <a:srgbClr val="000000"/>
                        </a:solidFill>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261514496"/>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4495800"/>
            <a:ext cx="8341851" cy="1645920"/>
          </a:xfrm>
        </p:spPr>
        <p:txBody>
          <a:bodyPr/>
          <a:lstStyle/>
          <a:p>
            <a:r>
              <a:rPr lang="en-US" b="0" dirty="0" smtClean="0">
                <a:solidFill>
                  <a:schemeClr val="bg1"/>
                </a:solidFill>
              </a:rPr>
              <a:t>Will Morton</a:t>
            </a:r>
            <a:endParaRPr lang="en-US" b="0" dirty="0">
              <a:solidFill>
                <a:schemeClr val="bg1"/>
              </a:solidFill>
            </a:endParaRPr>
          </a:p>
        </p:txBody>
      </p:sp>
      <p:sp>
        <p:nvSpPr>
          <p:cNvPr id="3" name="Title 2"/>
          <p:cNvSpPr>
            <a:spLocks noGrp="1"/>
          </p:cNvSpPr>
          <p:nvPr>
            <p:ph type="title"/>
          </p:nvPr>
        </p:nvSpPr>
        <p:spPr/>
        <p:txBody>
          <a:bodyPr/>
          <a:lstStyle/>
          <a:p>
            <a:r>
              <a:rPr lang="en-US" dirty="0"/>
              <a:t>PSAT </a:t>
            </a:r>
            <a:r>
              <a:rPr lang="en-US" dirty="0" smtClean="0"/>
              <a:t>10 &amp; SAT</a:t>
            </a:r>
            <a:endParaRPr lang="en-US" dirty="0"/>
          </a:p>
        </p:txBody>
      </p:sp>
    </p:spTree>
    <p:extLst>
      <p:ext uri="{BB962C8B-B14F-4D97-AF65-F5344CB8AC3E}">
        <p14:creationId xmlns:p14="http://schemas.microsoft.com/office/powerpoint/2010/main" val="2375155212"/>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a:t>PSAT 10 &amp; SAT</a:t>
            </a:r>
          </a:p>
        </p:txBody>
      </p:sp>
      <p:sp>
        <p:nvSpPr>
          <p:cNvPr id="5" name="Content Placeholder 4"/>
          <p:cNvSpPr>
            <a:spLocks noGrp="1"/>
          </p:cNvSpPr>
          <p:nvPr>
            <p:ph idx="4294967295"/>
          </p:nvPr>
        </p:nvSpPr>
        <p:spPr>
          <a:xfrm>
            <a:off x="127000" y="1180783"/>
            <a:ext cx="8407400" cy="4406900"/>
          </a:xfrm>
        </p:spPr>
        <p:txBody>
          <a:bodyPr/>
          <a:lstStyle/>
          <a:p>
            <a:r>
              <a:rPr lang="en-US" dirty="0" smtClean="0">
                <a:solidFill>
                  <a:srgbClr val="000000"/>
                </a:solidFill>
              </a:rPr>
              <a:t>The PSAT 10  will be administered to all</a:t>
            </a:r>
            <a:r>
              <a:rPr lang="en-US" i="1" dirty="0" smtClean="0">
                <a:solidFill>
                  <a:srgbClr val="000000"/>
                </a:solidFill>
              </a:rPr>
              <a:t>*</a:t>
            </a:r>
            <a:r>
              <a:rPr lang="en-US" dirty="0" smtClean="0">
                <a:solidFill>
                  <a:srgbClr val="000000"/>
                </a:solidFill>
              </a:rPr>
              <a:t> students in the </a:t>
            </a:r>
            <a:r>
              <a:rPr lang="en-US" dirty="0">
                <a:solidFill>
                  <a:srgbClr val="000000"/>
                </a:solidFill>
              </a:rPr>
              <a:t>10</a:t>
            </a:r>
            <a:r>
              <a:rPr lang="en-US" baseline="30000" dirty="0">
                <a:solidFill>
                  <a:srgbClr val="000000"/>
                </a:solidFill>
              </a:rPr>
              <a:t>th</a:t>
            </a:r>
            <a:r>
              <a:rPr lang="en-US" dirty="0">
                <a:solidFill>
                  <a:srgbClr val="000000"/>
                </a:solidFill>
              </a:rPr>
              <a:t> </a:t>
            </a:r>
            <a:r>
              <a:rPr lang="en-US" dirty="0" smtClean="0">
                <a:solidFill>
                  <a:srgbClr val="000000"/>
                </a:solidFill>
              </a:rPr>
              <a:t>grade. </a:t>
            </a:r>
          </a:p>
          <a:p>
            <a:pPr lvl="1"/>
            <a:r>
              <a:rPr lang="en-US" dirty="0" smtClean="0">
                <a:solidFill>
                  <a:srgbClr val="000000"/>
                </a:solidFill>
              </a:rPr>
              <a:t>It is aligned </a:t>
            </a:r>
            <a:r>
              <a:rPr lang="en-US" dirty="0">
                <a:solidFill>
                  <a:srgbClr val="000000"/>
                </a:solidFill>
              </a:rPr>
              <a:t>to both the Colorado Academic Standards and the 11</a:t>
            </a:r>
            <a:r>
              <a:rPr lang="en-US" baseline="30000" dirty="0">
                <a:solidFill>
                  <a:srgbClr val="000000"/>
                </a:solidFill>
              </a:rPr>
              <a:t>th</a:t>
            </a:r>
            <a:r>
              <a:rPr lang="en-US" dirty="0">
                <a:solidFill>
                  <a:srgbClr val="000000"/>
                </a:solidFill>
              </a:rPr>
              <a:t> </a:t>
            </a:r>
            <a:r>
              <a:rPr lang="en-US" dirty="0" smtClean="0">
                <a:solidFill>
                  <a:srgbClr val="000000"/>
                </a:solidFill>
              </a:rPr>
              <a:t>grade college entrance exam</a:t>
            </a:r>
          </a:p>
          <a:p>
            <a:r>
              <a:rPr lang="en-US" dirty="0">
                <a:solidFill>
                  <a:srgbClr val="000000"/>
                </a:solidFill>
              </a:rPr>
              <a:t> The </a:t>
            </a:r>
            <a:r>
              <a:rPr lang="en-US" dirty="0" smtClean="0">
                <a:solidFill>
                  <a:srgbClr val="000000"/>
                </a:solidFill>
              </a:rPr>
              <a:t>SAT  </a:t>
            </a:r>
            <a:r>
              <a:rPr lang="en-US" dirty="0">
                <a:solidFill>
                  <a:srgbClr val="000000"/>
                </a:solidFill>
              </a:rPr>
              <a:t>will be administered to all</a:t>
            </a:r>
            <a:r>
              <a:rPr lang="en-US" i="1" dirty="0">
                <a:solidFill>
                  <a:srgbClr val="000000"/>
                </a:solidFill>
              </a:rPr>
              <a:t>*</a:t>
            </a:r>
            <a:r>
              <a:rPr lang="en-US" dirty="0">
                <a:solidFill>
                  <a:srgbClr val="000000"/>
                </a:solidFill>
              </a:rPr>
              <a:t> students in the </a:t>
            </a:r>
            <a:r>
              <a:rPr lang="en-US" dirty="0" smtClean="0">
                <a:solidFill>
                  <a:srgbClr val="000000"/>
                </a:solidFill>
              </a:rPr>
              <a:t>11</a:t>
            </a:r>
            <a:r>
              <a:rPr lang="en-US" baseline="30000" dirty="0" smtClean="0">
                <a:solidFill>
                  <a:srgbClr val="000000"/>
                </a:solidFill>
              </a:rPr>
              <a:t>th</a:t>
            </a:r>
            <a:r>
              <a:rPr lang="en-US" dirty="0" smtClean="0">
                <a:solidFill>
                  <a:srgbClr val="000000"/>
                </a:solidFill>
              </a:rPr>
              <a:t> </a:t>
            </a:r>
            <a:r>
              <a:rPr lang="en-US" dirty="0">
                <a:solidFill>
                  <a:srgbClr val="000000"/>
                </a:solidFill>
              </a:rPr>
              <a:t>grade. </a:t>
            </a:r>
          </a:p>
          <a:p>
            <a:pPr lvl="1"/>
            <a:r>
              <a:rPr lang="en-US" dirty="0" smtClean="0">
                <a:solidFill>
                  <a:srgbClr val="000000"/>
                </a:solidFill>
              </a:rPr>
              <a:t>The SAT is the state’s selected College </a:t>
            </a:r>
            <a:r>
              <a:rPr lang="en-US" dirty="0">
                <a:solidFill>
                  <a:srgbClr val="000000"/>
                </a:solidFill>
              </a:rPr>
              <a:t>Entrance </a:t>
            </a:r>
            <a:r>
              <a:rPr lang="en-US" dirty="0" smtClean="0">
                <a:solidFill>
                  <a:srgbClr val="000000"/>
                </a:solidFill>
              </a:rPr>
              <a:t>Exam.</a:t>
            </a:r>
          </a:p>
          <a:p>
            <a:pPr lvl="1"/>
            <a:r>
              <a:rPr lang="en-US" dirty="0" smtClean="0">
                <a:solidFill>
                  <a:srgbClr val="000000"/>
                </a:solidFill>
              </a:rPr>
              <a:t>All Colorado state colleges accept the SAT</a:t>
            </a:r>
          </a:p>
          <a:p>
            <a:pPr lvl="1"/>
            <a:endParaRPr lang="en-US" dirty="0" smtClean="0">
              <a:solidFill>
                <a:srgbClr val="000000"/>
              </a:solidFill>
            </a:endParaRPr>
          </a:p>
          <a:p>
            <a:pPr marL="45720" indent="0">
              <a:buNone/>
            </a:pPr>
            <a:r>
              <a:rPr lang="en-US" b="0" dirty="0" smtClean="0">
                <a:solidFill>
                  <a:srgbClr val="000000"/>
                </a:solidFill>
              </a:rPr>
              <a:t>*Students who participate in CoAlt will take the DLM assessment instead of the PSAT 10/SAT. This means that all 10</a:t>
            </a:r>
            <a:r>
              <a:rPr lang="en-US" b="0" baseline="30000" dirty="0" smtClean="0">
                <a:solidFill>
                  <a:srgbClr val="000000"/>
                </a:solidFill>
              </a:rPr>
              <a:t>th</a:t>
            </a:r>
            <a:r>
              <a:rPr lang="en-US" b="0" dirty="0" smtClean="0">
                <a:solidFill>
                  <a:srgbClr val="000000"/>
                </a:solidFill>
              </a:rPr>
              <a:t> and 11</a:t>
            </a:r>
            <a:r>
              <a:rPr lang="en-US" b="0" baseline="30000" dirty="0" smtClean="0">
                <a:solidFill>
                  <a:srgbClr val="000000"/>
                </a:solidFill>
              </a:rPr>
              <a:t>th</a:t>
            </a:r>
            <a:r>
              <a:rPr lang="en-US" b="0" dirty="0" smtClean="0">
                <a:solidFill>
                  <a:srgbClr val="000000"/>
                </a:solidFill>
              </a:rPr>
              <a:t> grade students participate in an assessment. </a:t>
            </a:r>
            <a:endParaRPr lang="en-US" b="0" dirty="0">
              <a:solidFill>
                <a:srgbClr val="000000"/>
              </a:solidFill>
            </a:endParaRPr>
          </a:p>
        </p:txBody>
      </p:sp>
    </p:spTree>
    <p:extLst>
      <p:ext uri="{BB962C8B-B14F-4D97-AF65-F5344CB8AC3E}">
        <p14:creationId xmlns:p14="http://schemas.microsoft.com/office/powerpoint/2010/main" val="1217297409"/>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469149237"/>
              </p:ext>
            </p:extLst>
          </p:nvPr>
        </p:nvGraphicFramePr>
        <p:xfrm>
          <a:off x="171449" y="1628774"/>
          <a:ext cx="8829676" cy="3971934"/>
        </p:xfrm>
        <a:graphic>
          <a:graphicData uri="http://schemas.openxmlformats.org/drawingml/2006/table">
            <a:tbl>
              <a:tblPr/>
              <a:tblGrid>
                <a:gridCol w="2558304"/>
                <a:gridCol w="6271372"/>
              </a:tblGrid>
              <a:tr h="1985967">
                <a:tc>
                  <a:txBody>
                    <a:bodyPr/>
                    <a:lstStyle/>
                    <a:p>
                      <a:pPr algn="l" fontAlgn="t"/>
                      <a:r>
                        <a:rPr lang="en-US" sz="2400" dirty="0">
                          <a:solidFill>
                            <a:srgbClr val="000000"/>
                          </a:solidFill>
                          <a:effectLst/>
                        </a:rPr>
                        <a:t>Colorado PSAT </a:t>
                      </a:r>
                      <a:r>
                        <a:rPr lang="en-US" sz="2400" dirty="0" smtClean="0">
                          <a:solidFill>
                            <a:srgbClr val="000000"/>
                          </a:solidFill>
                          <a:effectLst/>
                        </a:rPr>
                        <a:t>10</a:t>
                      </a:r>
                      <a:r>
                        <a:rPr lang="en-US" sz="2400" i="1" baseline="30000" dirty="0" smtClean="0">
                          <a:solidFill>
                            <a:srgbClr val="000000"/>
                          </a:solidFill>
                          <a:effectLst/>
                        </a:rPr>
                        <a:t>1</a:t>
                      </a:r>
                      <a:endParaRPr lang="en-US" sz="2400" dirty="0">
                        <a:solidFill>
                          <a:srgbClr val="000000"/>
                        </a:solidFill>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400" dirty="0">
                          <a:solidFill>
                            <a:srgbClr val="000000"/>
                          </a:solidFill>
                          <a:effectLst/>
                        </a:rPr>
                        <a:t>April 11</a:t>
                      </a:r>
                      <a:r>
                        <a:rPr lang="en-US" sz="2400" baseline="30000" dirty="0">
                          <a:solidFill>
                            <a:srgbClr val="000000"/>
                          </a:solidFill>
                          <a:effectLst/>
                        </a:rPr>
                        <a:t>th</a:t>
                      </a:r>
                      <a:r>
                        <a:rPr lang="en-US" sz="2400" dirty="0">
                          <a:solidFill>
                            <a:srgbClr val="000000"/>
                          </a:solidFill>
                          <a:effectLst/>
                        </a:rPr>
                        <a:t> or April 12</a:t>
                      </a:r>
                      <a:r>
                        <a:rPr lang="en-US" sz="2400" baseline="30000" dirty="0">
                          <a:solidFill>
                            <a:srgbClr val="000000"/>
                          </a:solidFill>
                          <a:effectLst/>
                        </a:rPr>
                        <a:t>th</a:t>
                      </a:r>
                      <a:r>
                        <a:rPr lang="en-US" sz="2400" dirty="0">
                          <a:solidFill>
                            <a:srgbClr val="000000"/>
                          </a:solidFill>
                          <a:effectLst/>
                        </a:rPr>
                        <a:t>, 2017: District choice for initial test date</a:t>
                      </a:r>
                      <a:r>
                        <a:rPr lang="en-US" sz="2400" baseline="30000" dirty="0">
                          <a:solidFill>
                            <a:srgbClr val="000000"/>
                          </a:solidFill>
                          <a:effectLst/>
                        </a:rPr>
                        <a:t> </a:t>
                      </a:r>
                      <a:r>
                        <a:rPr lang="en-US" sz="2400" baseline="30000" dirty="0" smtClean="0">
                          <a:solidFill>
                            <a:srgbClr val="000000"/>
                          </a:solidFill>
                          <a:effectLst/>
                        </a:rPr>
                        <a:t>1</a:t>
                      </a:r>
                      <a:endParaRPr lang="en-US" sz="2400" dirty="0">
                        <a:solidFill>
                          <a:srgbClr val="000000"/>
                        </a:solidFill>
                        <a:effectLst/>
                      </a:endParaRPr>
                    </a:p>
                    <a:p>
                      <a:pPr algn="l" fontAlgn="t"/>
                      <a:r>
                        <a:rPr lang="en-US" sz="2400" dirty="0">
                          <a:solidFill>
                            <a:srgbClr val="000000"/>
                          </a:solidFill>
                          <a:effectLst/>
                        </a:rPr>
                        <a:t>April 25</a:t>
                      </a:r>
                      <a:r>
                        <a:rPr lang="en-US" sz="2400" baseline="30000" dirty="0">
                          <a:solidFill>
                            <a:srgbClr val="000000"/>
                          </a:solidFill>
                          <a:effectLst/>
                        </a:rPr>
                        <a:t>th</a:t>
                      </a:r>
                      <a:r>
                        <a:rPr lang="en-US" sz="2400" dirty="0">
                          <a:solidFill>
                            <a:srgbClr val="000000"/>
                          </a:solidFill>
                          <a:effectLst/>
                        </a:rPr>
                        <a:t> or April 26</a:t>
                      </a:r>
                      <a:r>
                        <a:rPr lang="en-US" sz="2400" baseline="30000" dirty="0">
                          <a:solidFill>
                            <a:srgbClr val="000000"/>
                          </a:solidFill>
                          <a:effectLst/>
                        </a:rPr>
                        <a:t>th</a:t>
                      </a:r>
                      <a:r>
                        <a:rPr lang="en-US" sz="2400" dirty="0">
                          <a:solidFill>
                            <a:srgbClr val="000000"/>
                          </a:solidFill>
                          <a:effectLst/>
                        </a:rPr>
                        <a:t>, 2017: </a:t>
                      </a:r>
                      <a:r>
                        <a:rPr lang="en-US" sz="2400" dirty="0" smtClean="0">
                          <a:solidFill>
                            <a:srgbClr val="000000"/>
                          </a:solidFill>
                          <a:effectLst/>
                        </a:rPr>
                        <a:t>Determined</a:t>
                      </a:r>
                      <a:r>
                        <a:rPr lang="en-US" sz="2400" baseline="0" dirty="0" smtClean="0">
                          <a:solidFill>
                            <a:srgbClr val="000000"/>
                          </a:solidFill>
                          <a:effectLst/>
                        </a:rPr>
                        <a:t> by initial test date</a:t>
                      </a:r>
                      <a:endParaRPr lang="en-US" sz="2400" dirty="0">
                        <a:solidFill>
                          <a:srgbClr val="000000"/>
                        </a:solidFill>
                        <a:effectLst/>
                      </a:endParaRP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r h="1985967">
                <a:tc>
                  <a:txBody>
                    <a:bodyPr/>
                    <a:lstStyle/>
                    <a:p>
                      <a:pPr algn="l" fontAlgn="t"/>
                      <a:r>
                        <a:rPr lang="en-US" sz="2400" dirty="0">
                          <a:solidFill>
                            <a:srgbClr val="000000"/>
                          </a:solidFill>
                          <a:effectLst/>
                        </a:rPr>
                        <a:t>Colorado </a:t>
                      </a:r>
                      <a:r>
                        <a:rPr lang="en-US" sz="2400" dirty="0" smtClean="0">
                          <a:solidFill>
                            <a:srgbClr val="000000"/>
                          </a:solidFill>
                          <a:effectLst/>
                        </a:rPr>
                        <a:t>SAT</a:t>
                      </a:r>
                      <a:endParaRPr lang="en-US" sz="2400" dirty="0">
                        <a:solidFill>
                          <a:srgbClr val="000000"/>
                        </a:solidFill>
                        <a:effectLst/>
                      </a:endParaRPr>
                    </a:p>
                    <a:p>
                      <a:pPr algn="l" fontAlgn="t"/>
                      <a:r>
                        <a:rPr lang="en-US" sz="2400" dirty="0">
                          <a:solidFill>
                            <a:srgbClr val="000000"/>
                          </a:solidFill>
                          <a:effectLst/>
                        </a:rPr>
                        <a:t> </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c>
                  <a:txBody>
                    <a:bodyPr/>
                    <a:lstStyle/>
                    <a:p>
                      <a:pPr algn="l" fontAlgn="t"/>
                      <a:r>
                        <a:rPr lang="en-US" sz="2400" dirty="0">
                          <a:solidFill>
                            <a:srgbClr val="000000"/>
                          </a:solidFill>
                          <a:effectLst/>
                        </a:rPr>
                        <a:t>April 11</a:t>
                      </a:r>
                      <a:r>
                        <a:rPr lang="en-US" sz="2400" baseline="30000" dirty="0">
                          <a:solidFill>
                            <a:srgbClr val="000000"/>
                          </a:solidFill>
                          <a:effectLst/>
                        </a:rPr>
                        <a:t>th</a:t>
                      </a:r>
                      <a:r>
                        <a:rPr lang="en-US" sz="2400" dirty="0">
                          <a:solidFill>
                            <a:srgbClr val="000000"/>
                          </a:solidFill>
                          <a:effectLst/>
                        </a:rPr>
                        <a:t>, 2017: Initial test date</a:t>
                      </a:r>
                    </a:p>
                    <a:p>
                      <a:pPr algn="l" fontAlgn="t"/>
                      <a:r>
                        <a:rPr lang="en-US" sz="2400" dirty="0">
                          <a:solidFill>
                            <a:srgbClr val="000000"/>
                          </a:solidFill>
                          <a:effectLst/>
                        </a:rPr>
                        <a:t>April 11</a:t>
                      </a:r>
                      <a:r>
                        <a:rPr lang="en-US" sz="2400" baseline="30000" dirty="0">
                          <a:solidFill>
                            <a:srgbClr val="000000"/>
                          </a:solidFill>
                          <a:effectLst/>
                        </a:rPr>
                        <a:t>th</a:t>
                      </a:r>
                      <a:r>
                        <a:rPr lang="en-US" sz="2400" dirty="0">
                          <a:solidFill>
                            <a:srgbClr val="000000"/>
                          </a:solidFill>
                          <a:effectLst/>
                        </a:rPr>
                        <a:t> – </a:t>
                      </a:r>
                      <a:r>
                        <a:rPr lang="en-US" sz="2400" dirty="0" smtClean="0">
                          <a:solidFill>
                            <a:srgbClr val="000000"/>
                          </a:solidFill>
                          <a:effectLst/>
                        </a:rPr>
                        <a:t>14</a:t>
                      </a:r>
                      <a:r>
                        <a:rPr lang="en-US" sz="2400" baseline="30000" dirty="0" smtClean="0">
                          <a:solidFill>
                            <a:srgbClr val="000000"/>
                          </a:solidFill>
                          <a:effectLst/>
                        </a:rPr>
                        <a:t>th</a:t>
                      </a:r>
                      <a:r>
                        <a:rPr lang="en-US" sz="2400" dirty="0">
                          <a:solidFill>
                            <a:srgbClr val="000000"/>
                          </a:solidFill>
                          <a:effectLst/>
                        </a:rPr>
                        <a:t>, 2017: Accommodations window </a:t>
                      </a:r>
                      <a:r>
                        <a:rPr lang="en-US" sz="2400" dirty="0" smtClean="0">
                          <a:solidFill>
                            <a:srgbClr val="000000"/>
                          </a:solidFill>
                          <a:effectLst/>
                        </a:rPr>
                        <a:t>April 17</a:t>
                      </a:r>
                      <a:r>
                        <a:rPr lang="en-US" sz="2400" baseline="30000" dirty="0" smtClean="0">
                          <a:solidFill>
                            <a:srgbClr val="000000"/>
                          </a:solidFill>
                          <a:effectLst/>
                        </a:rPr>
                        <a:t>th</a:t>
                      </a:r>
                      <a:r>
                        <a:rPr lang="en-US" sz="2400" dirty="0" smtClean="0">
                          <a:solidFill>
                            <a:srgbClr val="000000"/>
                          </a:solidFill>
                          <a:effectLst/>
                        </a:rPr>
                        <a:t> – 21</a:t>
                      </a:r>
                      <a:r>
                        <a:rPr lang="en-US" sz="2400" baseline="30000" dirty="0" smtClean="0">
                          <a:solidFill>
                            <a:srgbClr val="000000"/>
                          </a:solidFill>
                          <a:effectLst/>
                        </a:rPr>
                        <a:t>st</a:t>
                      </a:r>
                      <a:r>
                        <a:rPr lang="en-US" sz="2400" baseline="0" dirty="0" smtClean="0">
                          <a:solidFill>
                            <a:srgbClr val="000000"/>
                          </a:solidFill>
                          <a:effectLst/>
                        </a:rPr>
                        <a:t>, 2017: </a:t>
                      </a:r>
                      <a:r>
                        <a:rPr lang="en-US" sz="2400" dirty="0" smtClean="0">
                          <a:solidFill>
                            <a:srgbClr val="000000"/>
                          </a:solidFill>
                          <a:effectLst/>
                        </a:rPr>
                        <a:t> Accommodations</a:t>
                      </a:r>
                      <a:r>
                        <a:rPr lang="en-US" sz="2400" baseline="0" dirty="0" smtClean="0">
                          <a:solidFill>
                            <a:srgbClr val="000000"/>
                          </a:solidFill>
                          <a:effectLst/>
                        </a:rPr>
                        <a:t> make-up testing</a:t>
                      </a:r>
                      <a:endParaRPr lang="en-US" sz="2400" dirty="0">
                        <a:solidFill>
                          <a:srgbClr val="000000"/>
                        </a:solidFill>
                        <a:effectLst/>
                      </a:endParaRPr>
                    </a:p>
                    <a:p>
                      <a:pPr algn="l" fontAlgn="t"/>
                      <a:r>
                        <a:rPr lang="en-US" sz="2400" dirty="0">
                          <a:solidFill>
                            <a:srgbClr val="000000"/>
                          </a:solidFill>
                          <a:effectLst/>
                        </a:rPr>
                        <a:t>April 25</a:t>
                      </a:r>
                      <a:r>
                        <a:rPr lang="en-US" sz="2400" baseline="30000" dirty="0">
                          <a:solidFill>
                            <a:srgbClr val="000000"/>
                          </a:solidFill>
                          <a:effectLst/>
                        </a:rPr>
                        <a:t>th</a:t>
                      </a:r>
                      <a:r>
                        <a:rPr lang="en-US" sz="2400" dirty="0">
                          <a:solidFill>
                            <a:srgbClr val="000000"/>
                          </a:solidFill>
                          <a:effectLst/>
                        </a:rPr>
                        <a:t>, 2017: Make-up testing date</a:t>
                      </a:r>
                    </a:p>
                  </a:txBody>
                  <a:tcPr marL="76200" marR="76200" marT="76200" marB="76200">
                    <a:lnL w="9525" cap="flat" cmpd="sng" algn="ctr">
                      <a:solidFill>
                        <a:srgbClr val="DDDDDD"/>
                      </a:solidFill>
                      <a:prstDash val="solid"/>
                      <a:round/>
                      <a:headEnd type="none" w="med" len="med"/>
                      <a:tailEnd type="none" w="med" len="med"/>
                    </a:lnL>
                    <a:lnR w="9525" cap="flat" cmpd="sng" algn="ctr">
                      <a:solidFill>
                        <a:srgbClr val="DDDDDD"/>
                      </a:solidFill>
                      <a:prstDash val="solid"/>
                      <a:round/>
                      <a:headEnd type="none" w="med" len="med"/>
                      <a:tailEnd type="none" w="med" len="med"/>
                    </a:lnR>
                    <a:lnT w="9525" cap="flat" cmpd="sng" algn="ctr">
                      <a:solidFill>
                        <a:srgbClr val="DDDDDD"/>
                      </a:solidFill>
                      <a:prstDash val="solid"/>
                      <a:round/>
                      <a:headEnd type="none" w="med" len="med"/>
                      <a:tailEnd type="none" w="med" len="med"/>
                    </a:lnT>
                    <a:lnB w="9525" cap="flat" cmpd="sng" algn="ctr">
                      <a:solidFill>
                        <a:srgbClr val="DDDDDD"/>
                      </a:solidFill>
                      <a:prstDash val="solid"/>
                      <a:round/>
                      <a:headEnd type="none" w="med" len="med"/>
                      <a:tailEnd type="none" w="med" len="med"/>
                    </a:lnB>
                    <a:solidFill>
                      <a:srgbClr val="FFFFFF"/>
                    </a:solidFill>
                  </a:tcPr>
                </a:tc>
              </a:tr>
            </a:tbl>
          </a:graphicData>
        </a:graphic>
      </p:graphicFrame>
      <p:sp>
        <p:nvSpPr>
          <p:cNvPr id="3" name="Title 2"/>
          <p:cNvSpPr>
            <a:spLocks noGrp="1"/>
          </p:cNvSpPr>
          <p:nvPr>
            <p:ph type="title"/>
          </p:nvPr>
        </p:nvSpPr>
        <p:spPr/>
        <p:txBody>
          <a:bodyPr/>
          <a:lstStyle/>
          <a:p>
            <a:r>
              <a:rPr lang="en-US" dirty="0"/>
              <a:t>PSAT 10 &amp; SAT</a:t>
            </a:r>
          </a:p>
        </p:txBody>
      </p:sp>
      <p:sp>
        <p:nvSpPr>
          <p:cNvPr id="4" name="Footer Placeholder 3"/>
          <p:cNvSpPr>
            <a:spLocks noGrp="1"/>
          </p:cNvSpPr>
          <p:nvPr>
            <p:ph type="ftr" sz="quarter" idx="3"/>
          </p:nvPr>
        </p:nvSpPr>
        <p:spPr/>
        <p:txBody>
          <a:bodyPr/>
          <a:lstStyle/>
          <a:p>
            <a:fld id="{757A2F4E-5D54-B04B-91BD-7E78EE1FE9FD}" type="slidenum">
              <a:rPr lang="en-US" smtClean="0"/>
              <a:pPr/>
              <a:t>66</a:t>
            </a:fld>
            <a:endParaRPr lang="en-US" dirty="0" smtClean="0"/>
          </a:p>
        </p:txBody>
      </p:sp>
      <p:sp>
        <p:nvSpPr>
          <p:cNvPr id="6" name="Rectangle 5"/>
          <p:cNvSpPr/>
          <p:nvPr/>
        </p:nvSpPr>
        <p:spPr>
          <a:xfrm>
            <a:off x="657224" y="5665380"/>
            <a:ext cx="7172325" cy="1200329"/>
          </a:xfrm>
          <a:prstGeom prst="rect">
            <a:avLst/>
          </a:prstGeom>
        </p:spPr>
        <p:txBody>
          <a:bodyPr wrap="square">
            <a:spAutoFit/>
          </a:bodyPr>
          <a:lstStyle/>
          <a:p>
            <a:r>
              <a:rPr lang="en-US" i="1" baseline="30000" dirty="0" smtClean="0"/>
              <a:t>1</a:t>
            </a:r>
            <a:r>
              <a:rPr lang="en-US" i="1" dirty="0"/>
              <a:t> If Tuesday, April 11</a:t>
            </a:r>
            <a:r>
              <a:rPr lang="en-US" i="1" baseline="30000" dirty="0"/>
              <a:t>th</a:t>
            </a:r>
            <a:r>
              <a:rPr lang="en-US" i="1" dirty="0"/>
              <a:t> is chosen as the initial test date for PSAT 10, the make-up date will be Tuesday, April 25</a:t>
            </a:r>
            <a:r>
              <a:rPr lang="en-US" i="1" baseline="30000" dirty="0"/>
              <a:t>th</a:t>
            </a:r>
            <a:r>
              <a:rPr lang="en-US" i="1" dirty="0"/>
              <a:t>.  If the district chooses Wednesday, April 12</a:t>
            </a:r>
            <a:r>
              <a:rPr lang="en-US" i="1" baseline="30000" dirty="0"/>
              <a:t>th</a:t>
            </a:r>
            <a:r>
              <a:rPr lang="en-US" i="1" dirty="0"/>
              <a:t> as the initial test date, the make-up date will be Wednesday, April 26</a:t>
            </a:r>
            <a:r>
              <a:rPr lang="en-US" i="1" baseline="30000" dirty="0"/>
              <a:t>th</a:t>
            </a:r>
            <a:endParaRPr lang="en-US" dirty="0"/>
          </a:p>
        </p:txBody>
      </p:sp>
    </p:spTree>
    <p:extLst>
      <p:ext uri="{BB962C8B-B14F-4D97-AF65-F5344CB8AC3E}">
        <p14:creationId xmlns:p14="http://schemas.microsoft.com/office/powerpoint/2010/main" val="3189233131"/>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SAT with and without </a:t>
            </a:r>
            <a:r>
              <a:rPr lang="en-US" dirty="0">
                <a:solidFill>
                  <a:srgbClr val="000000"/>
                </a:solidFill>
              </a:rPr>
              <a:t>writing will </a:t>
            </a:r>
            <a:r>
              <a:rPr lang="en-US" dirty="0" smtClean="0">
                <a:solidFill>
                  <a:srgbClr val="000000"/>
                </a:solidFill>
              </a:rPr>
              <a:t>be administered during the school day</a:t>
            </a:r>
          </a:p>
          <a:p>
            <a:pPr lvl="1"/>
            <a:r>
              <a:rPr lang="en-US" dirty="0" smtClean="0">
                <a:solidFill>
                  <a:srgbClr val="000000"/>
                </a:solidFill>
              </a:rPr>
              <a:t>Student choice will be collected in December</a:t>
            </a:r>
          </a:p>
          <a:p>
            <a:r>
              <a:rPr lang="en-US" dirty="0" smtClean="0">
                <a:solidFill>
                  <a:srgbClr val="000000"/>
                </a:solidFill>
              </a:rPr>
              <a:t>Online schools for PSAT 10</a:t>
            </a:r>
          </a:p>
          <a:p>
            <a:pPr lvl="1"/>
            <a:r>
              <a:rPr lang="en-US" dirty="0" smtClean="0">
                <a:solidFill>
                  <a:srgbClr val="000000"/>
                </a:solidFill>
              </a:rPr>
              <a:t>Will need to provide a testing center for students to test</a:t>
            </a:r>
          </a:p>
          <a:p>
            <a:r>
              <a:rPr lang="en-US" dirty="0" smtClean="0">
                <a:solidFill>
                  <a:srgbClr val="000000"/>
                </a:solidFill>
              </a:rPr>
              <a:t>Online schools for SAT</a:t>
            </a:r>
          </a:p>
          <a:p>
            <a:pPr lvl="1"/>
            <a:r>
              <a:rPr lang="en-US" dirty="0" smtClean="0">
                <a:solidFill>
                  <a:srgbClr val="000000"/>
                </a:solidFill>
              </a:rPr>
              <a:t>Can provide a testing center for students to test </a:t>
            </a:r>
          </a:p>
          <a:p>
            <a:pPr lvl="1"/>
            <a:r>
              <a:rPr lang="en-US" dirty="0" smtClean="0">
                <a:solidFill>
                  <a:srgbClr val="000000"/>
                </a:solidFill>
              </a:rPr>
              <a:t>May provide a voucher for students to test on the March national test date</a:t>
            </a:r>
          </a:p>
          <a:p>
            <a:pPr lvl="1"/>
            <a:endParaRPr lang="en-US" dirty="0">
              <a:solidFill>
                <a:srgbClr val="000000"/>
              </a:solidFill>
            </a:endParaRPr>
          </a:p>
        </p:txBody>
      </p:sp>
      <p:sp>
        <p:nvSpPr>
          <p:cNvPr id="3" name="Title 2"/>
          <p:cNvSpPr>
            <a:spLocks noGrp="1"/>
          </p:cNvSpPr>
          <p:nvPr>
            <p:ph type="title"/>
          </p:nvPr>
        </p:nvSpPr>
        <p:spPr/>
        <p:txBody>
          <a:bodyPr/>
          <a:lstStyle/>
          <a:p>
            <a:r>
              <a:rPr lang="en-US" dirty="0"/>
              <a:t>PSAT 10 &amp; SAT</a:t>
            </a:r>
          </a:p>
        </p:txBody>
      </p:sp>
      <p:sp>
        <p:nvSpPr>
          <p:cNvPr id="4" name="Footer Placeholder 3"/>
          <p:cNvSpPr>
            <a:spLocks noGrp="1"/>
          </p:cNvSpPr>
          <p:nvPr>
            <p:ph type="ftr" sz="quarter" idx="3"/>
          </p:nvPr>
        </p:nvSpPr>
        <p:spPr/>
        <p:txBody>
          <a:bodyPr/>
          <a:lstStyle/>
          <a:p>
            <a:fld id="{757A2F4E-5D54-B04B-91BD-7E78EE1FE9FD}" type="slidenum">
              <a:rPr lang="en-US" smtClean="0"/>
              <a:pPr/>
              <a:t>67</a:t>
            </a:fld>
            <a:endParaRPr lang="en-US" dirty="0" smtClean="0"/>
          </a:p>
        </p:txBody>
      </p:sp>
    </p:spTree>
    <p:extLst>
      <p:ext uri="{BB962C8B-B14F-4D97-AF65-F5344CB8AC3E}">
        <p14:creationId xmlns:p14="http://schemas.microsoft.com/office/powerpoint/2010/main" val="2301189774"/>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smtClean="0">
                <a:solidFill>
                  <a:srgbClr val="000000"/>
                </a:solidFill>
              </a:rPr>
              <a:t>Students who tested using College </a:t>
            </a:r>
            <a:r>
              <a:rPr lang="en-US" b="0" dirty="0">
                <a:solidFill>
                  <a:srgbClr val="000000"/>
                </a:solidFill>
              </a:rPr>
              <a:t>Board a</a:t>
            </a:r>
            <a:r>
              <a:rPr lang="en-US" b="0" dirty="0" smtClean="0">
                <a:solidFill>
                  <a:srgbClr val="000000"/>
                </a:solidFill>
              </a:rPr>
              <a:t>pproved </a:t>
            </a:r>
            <a:r>
              <a:rPr lang="en-US" b="0" dirty="0">
                <a:solidFill>
                  <a:srgbClr val="000000"/>
                </a:solidFill>
              </a:rPr>
              <a:t>a</a:t>
            </a:r>
            <a:r>
              <a:rPr lang="en-US" b="0" dirty="0" smtClean="0">
                <a:solidFill>
                  <a:srgbClr val="000000"/>
                </a:solidFill>
              </a:rPr>
              <a:t>ccommodations for </a:t>
            </a:r>
            <a:r>
              <a:rPr lang="en-US" b="0" dirty="0">
                <a:solidFill>
                  <a:srgbClr val="000000"/>
                </a:solidFill>
              </a:rPr>
              <a:t>the PSAT </a:t>
            </a:r>
            <a:r>
              <a:rPr lang="en-US" b="0" dirty="0" smtClean="0">
                <a:solidFill>
                  <a:srgbClr val="000000"/>
                </a:solidFill>
              </a:rPr>
              <a:t>10 or AP exams last year continue to </a:t>
            </a:r>
            <a:r>
              <a:rPr lang="en-US" b="0" dirty="0">
                <a:solidFill>
                  <a:srgbClr val="000000"/>
                </a:solidFill>
              </a:rPr>
              <a:t>be approved for </a:t>
            </a:r>
            <a:r>
              <a:rPr lang="en-US" b="0" dirty="0" smtClean="0">
                <a:solidFill>
                  <a:srgbClr val="000000"/>
                </a:solidFill>
              </a:rPr>
              <a:t>2017.*</a:t>
            </a:r>
            <a:endParaRPr lang="en-US" b="0" dirty="0">
              <a:solidFill>
                <a:srgbClr val="000000"/>
              </a:solidFill>
            </a:endParaRPr>
          </a:p>
          <a:p>
            <a:r>
              <a:rPr lang="en-US" b="0" dirty="0">
                <a:solidFill>
                  <a:srgbClr val="000000"/>
                </a:solidFill>
              </a:rPr>
              <a:t>State allowed accommodations </a:t>
            </a:r>
            <a:r>
              <a:rPr lang="en-US" b="0" dirty="0" smtClean="0">
                <a:solidFill>
                  <a:srgbClr val="000000"/>
                </a:solidFill>
              </a:rPr>
              <a:t>must </a:t>
            </a:r>
            <a:r>
              <a:rPr lang="en-US" b="0" dirty="0">
                <a:solidFill>
                  <a:srgbClr val="000000"/>
                </a:solidFill>
              </a:rPr>
              <a:t>be </a:t>
            </a:r>
            <a:r>
              <a:rPr lang="en-US" b="0" dirty="0" smtClean="0">
                <a:solidFill>
                  <a:srgbClr val="000000"/>
                </a:solidFill>
              </a:rPr>
              <a:t>requested and approved </a:t>
            </a:r>
            <a:r>
              <a:rPr lang="en-US" b="0" dirty="0">
                <a:solidFill>
                  <a:srgbClr val="000000"/>
                </a:solidFill>
              </a:rPr>
              <a:t>each </a:t>
            </a:r>
            <a:r>
              <a:rPr lang="en-US" b="0" dirty="0" smtClean="0">
                <a:solidFill>
                  <a:srgbClr val="000000"/>
                </a:solidFill>
              </a:rPr>
              <a:t>year.</a:t>
            </a:r>
          </a:p>
          <a:p>
            <a:r>
              <a:rPr lang="en-US" b="0" dirty="0" smtClean="0">
                <a:solidFill>
                  <a:srgbClr val="000000"/>
                </a:solidFill>
              </a:rPr>
              <a:t>College Board is working to adjust their accommodations request and approval process with the goal of providing a more streamlined process for educators and faster approval for certain populations of students.</a:t>
            </a:r>
            <a:endParaRPr lang="en-US" b="0" dirty="0">
              <a:solidFill>
                <a:srgbClr val="000000"/>
              </a:solidFill>
            </a:endParaRPr>
          </a:p>
          <a:p>
            <a:pPr lvl="1"/>
            <a:endParaRPr lang="en-US" dirty="0">
              <a:solidFill>
                <a:srgbClr val="000000"/>
              </a:solidFill>
            </a:endParaRPr>
          </a:p>
          <a:p>
            <a:pPr marL="365760" lvl="1" indent="0">
              <a:buNone/>
            </a:pPr>
            <a:r>
              <a:rPr lang="en-US" dirty="0">
                <a:solidFill>
                  <a:srgbClr val="000000"/>
                </a:solidFill>
              </a:rPr>
              <a:t>*No changes to student situation</a:t>
            </a:r>
          </a:p>
          <a:p>
            <a:endParaRPr lang="en-US" dirty="0"/>
          </a:p>
        </p:txBody>
      </p:sp>
      <p:sp>
        <p:nvSpPr>
          <p:cNvPr id="3" name="Title 2"/>
          <p:cNvSpPr>
            <a:spLocks noGrp="1"/>
          </p:cNvSpPr>
          <p:nvPr>
            <p:ph type="title"/>
          </p:nvPr>
        </p:nvSpPr>
        <p:spPr/>
        <p:txBody>
          <a:bodyPr/>
          <a:lstStyle/>
          <a:p>
            <a:r>
              <a:rPr lang="en-US" dirty="0"/>
              <a:t>PSAT 10 &amp; </a:t>
            </a:r>
            <a:r>
              <a:rPr lang="en-US" dirty="0" smtClean="0"/>
              <a:t>SAT Accommodations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68</a:t>
            </a:fld>
            <a:endParaRPr lang="en-US" dirty="0" smtClean="0"/>
          </a:p>
        </p:txBody>
      </p:sp>
    </p:spTree>
    <p:extLst>
      <p:ext uri="{BB962C8B-B14F-4D97-AF65-F5344CB8AC3E}">
        <p14:creationId xmlns:p14="http://schemas.microsoft.com/office/powerpoint/2010/main" val="2125910600"/>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smtClean="0">
                <a:solidFill>
                  <a:srgbClr val="000000"/>
                </a:solidFill>
              </a:rPr>
              <a:t>DAC kickoff webinar September 21</a:t>
            </a:r>
            <a:r>
              <a:rPr lang="en-US" b="0" baseline="30000" dirty="0" smtClean="0">
                <a:solidFill>
                  <a:srgbClr val="000000"/>
                </a:solidFill>
              </a:rPr>
              <a:t>st</a:t>
            </a:r>
            <a:r>
              <a:rPr lang="en-US" b="0" dirty="0">
                <a:solidFill>
                  <a:srgbClr val="000000"/>
                </a:solidFill>
              </a:rPr>
              <a:t> </a:t>
            </a:r>
            <a:r>
              <a:rPr lang="en-US" b="0" dirty="0" smtClean="0">
                <a:solidFill>
                  <a:srgbClr val="000000"/>
                </a:solidFill>
              </a:rPr>
              <a:t>2:30-4:30 PM</a:t>
            </a:r>
          </a:p>
          <a:p>
            <a:r>
              <a:rPr lang="en-US" b="0" dirty="0" smtClean="0">
                <a:solidFill>
                  <a:srgbClr val="000000"/>
                </a:solidFill>
              </a:rPr>
              <a:t>SAC kickoff webinar September 22</a:t>
            </a:r>
            <a:r>
              <a:rPr lang="en-US" b="0" baseline="30000" dirty="0" smtClean="0">
                <a:solidFill>
                  <a:srgbClr val="000000"/>
                </a:solidFill>
              </a:rPr>
              <a:t>nd</a:t>
            </a:r>
            <a:r>
              <a:rPr lang="en-US" b="0" dirty="0" smtClean="0">
                <a:solidFill>
                  <a:srgbClr val="000000"/>
                </a:solidFill>
              </a:rPr>
              <a:t> </a:t>
            </a:r>
            <a:r>
              <a:rPr lang="en-US" b="0" dirty="0">
                <a:solidFill>
                  <a:srgbClr val="000000"/>
                </a:solidFill>
              </a:rPr>
              <a:t>2:30-4:30 PM</a:t>
            </a:r>
          </a:p>
          <a:p>
            <a:r>
              <a:rPr lang="en-US" b="0" dirty="0" smtClean="0">
                <a:solidFill>
                  <a:srgbClr val="000000"/>
                </a:solidFill>
              </a:rPr>
              <a:t>Registration links for both webinars will be sent out in the DAC weekly email</a:t>
            </a:r>
            <a:endParaRPr lang="en-US" b="0" dirty="0">
              <a:solidFill>
                <a:srgbClr val="000000"/>
              </a:solidFill>
            </a:endParaRPr>
          </a:p>
        </p:txBody>
      </p:sp>
      <p:sp>
        <p:nvSpPr>
          <p:cNvPr id="3" name="Title 2"/>
          <p:cNvSpPr>
            <a:spLocks noGrp="1"/>
          </p:cNvSpPr>
          <p:nvPr>
            <p:ph type="title"/>
          </p:nvPr>
        </p:nvSpPr>
        <p:spPr/>
        <p:txBody>
          <a:bodyPr/>
          <a:lstStyle/>
          <a:p>
            <a:r>
              <a:rPr lang="en-US" dirty="0"/>
              <a:t>PSAT 10 &amp; </a:t>
            </a:r>
            <a:r>
              <a:rPr lang="en-US" dirty="0" smtClean="0"/>
              <a:t>SAT Training</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69</a:t>
            </a:fld>
            <a:endParaRPr lang="en-US" dirty="0" smtClean="0"/>
          </a:p>
        </p:txBody>
      </p:sp>
    </p:spTree>
    <p:extLst>
      <p:ext uri="{BB962C8B-B14F-4D97-AF65-F5344CB8AC3E}">
        <p14:creationId xmlns:p14="http://schemas.microsoft.com/office/powerpoint/2010/main" val="382595269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p:txBody>
          <a:bodyPr/>
          <a:lstStyle/>
          <a:p>
            <a:endParaRPr lang="en-US" dirty="0"/>
          </a:p>
        </p:txBody>
      </p:sp>
      <p:sp>
        <p:nvSpPr>
          <p:cNvPr id="3" name="Title 2"/>
          <p:cNvSpPr>
            <a:spLocks noGrp="1"/>
          </p:cNvSpPr>
          <p:nvPr>
            <p:ph type="title"/>
          </p:nvPr>
        </p:nvSpPr>
        <p:spPr/>
        <p:txBody>
          <a:bodyPr/>
          <a:lstStyle/>
          <a:p>
            <a:r>
              <a:rPr lang="en-US" dirty="0" smtClean="0"/>
              <a:t>2015-16 Reporting</a:t>
            </a:r>
            <a:endParaRPr lang="en-US" dirty="0"/>
          </a:p>
        </p:txBody>
      </p:sp>
    </p:spTree>
    <p:extLst>
      <p:ext uri="{BB962C8B-B14F-4D97-AF65-F5344CB8AC3E}">
        <p14:creationId xmlns:p14="http://schemas.microsoft.com/office/powerpoint/2010/main" val="25820289"/>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Placeholder 3"/>
          <p:cNvSpPr>
            <a:spLocks noGrp="1"/>
          </p:cNvSpPr>
          <p:nvPr>
            <p:ph type="body" idx="1"/>
          </p:nvPr>
        </p:nvSpPr>
        <p:spPr>
          <a:xfrm>
            <a:off x="457200" y="4545832"/>
            <a:ext cx="8341851" cy="1645920"/>
          </a:xfrm>
        </p:spPr>
        <p:txBody>
          <a:bodyPr>
            <a:normAutofit/>
          </a:bodyPr>
          <a:lstStyle/>
          <a:p>
            <a:r>
              <a:rPr lang="en-US" b="0" dirty="0">
                <a:solidFill>
                  <a:schemeClr val="bg1"/>
                </a:solidFill>
              </a:rPr>
              <a:t>Jasmine </a:t>
            </a:r>
            <a:r>
              <a:rPr lang="en-US" b="0" dirty="0" smtClean="0">
                <a:solidFill>
                  <a:schemeClr val="bg1"/>
                </a:solidFill>
              </a:rPr>
              <a:t>Carey,  Melissa Mincic, Shangte Shen</a:t>
            </a:r>
          </a:p>
        </p:txBody>
      </p:sp>
      <p:sp>
        <p:nvSpPr>
          <p:cNvPr id="3" name="Title 2"/>
          <p:cNvSpPr>
            <a:spLocks noGrp="1"/>
          </p:cNvSpPr>
          <p:nvPr>
            <p:ph type="title"/>
          </p:nvPr>
        </p:nvSpPr>
        <p:spPr/>
        <p:txBody>
          <a:bodyPr/>
          <a:lstStyle/>
          <a:p>
            <a:r>
              <a:rPr lang="en-US" dirty="0" smtClean="0"/>
              <a:t>Data</a:t>
            </a:r>
            <a:endParaRPr lang="en-US" dirty="0"/>
          </a:p>
        </p:txBody>
      </p:sp>
    </p:spTree>
    <p:extLst>
      <p:ext uri="{BB962C8B-B14F-4D97-AF65-F5344CB8AC3E}">
        <p14:creationId xmlns:p14="http://schemas.microsoft.com/office/powerpoint/2010/main" val="2744190567"/>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Assessment Data Collections</a:t>
            </a:r>
            <a:endParaRPr lang="en-US" dirty="0"/>
          </a:p>
        </p:txBody>
      </p:sp>
      <p:sp>
        <p:nvSpPr>
          <p:cNvPr id="4" name="Footer Placeholder 3"/>
          <p:cNvSpPr>
            <a:spLocks noGrp="1"/>
          </p:cNvSpPr>
          <p:nvPr>
            <p:ph type="ftr" sz="quarter" idx="3"/>
          </p:nvPr>
        </p:nvSpPr>
        <p:spPr>
          <a:prstGeom prst="rect">
            <a:avLst/>
          </a:prstGeom>
        </p:spPr>
        <p:txBody>
          <a:bodyPr/>
          <a:lstStyle/>
          <a:p>
            <a:fld id="{757A2F4E-5D54-B04B-91BD-7E78EE1FE9FD}" type="slidenum">
              <a:rPr lang="en-US" smtClean="0"/>
              <a:pPr/>
              <a:t>71</a:t>
            </a:fld>
            <a:endParaRPr lang="en-US" dirty="0" smtClean="0"/>
          </a:p>
        </p:txBody>
      </p:sp>
      <p:sp>
        <p:nvSpPr>
          <p:cNvPr id="2" name="Content Placeholder 1"/>
          <p:cNvSpPr>
            <a:spLocks noGrp="1"/>
          </p:cNvSpPr>
          <p:nvPr>
            <p:ph idx="4294967295"/>
          </p:nvPr>
        </p:nvSpPr>
        <p:spPr>
          <a:xfrm>
            <a:off x="197339" y="1180783"/>
            <a:ext cx="8407400" cy="4406900"/>
          </a:xfrm>
        </p:spPr>
        <p:txBody>
          <a:bodyPr/>
          <a:lstStyle/>
          <a:p>
            <a:r>
              <a:rPr lang="en-US" dirty="0" smtClean="0">
                <a:solidFill>
                  <a:srgbClr val="000000"/>
                </a:solidFill>
              </a:rPr>
              <a:t>Assessment Collections have two Data Pipeline Activities</a:t>
            </a:r>
          </a:p>
          <a:p>
            <a:pPr lvl="1"/>
            <a:r>
              <a:rPr lang="en-US" dirty="0" smtClean="0">
                <a:solidFill>
                  <a:srgbClr val="000000"/>
                </a:solidFill>
              </a:rPr>
              <a:t>Pre-Coded/Pre-ID Labels</a:t>
            </a:r>
          </a:p>
          <a:p>
            <a:pPr lvl="2"/>
            <a:r>
              <a:rPr lang="en-US" dirty="0" smtClean="0">
                <a:solidFill>
                  <a:srgbClr val="000000"/>
                </a:solidFill>
              </a:rPr>
              <a:t>ACCESS for ELLs: November</a:t>
            </a:r>
          </a:p>
          <a:p>
            <a:pPr lvl="2"/>
            <a:r>
              <a:rPr lang="en-US" dirty="0" smtClean="0">
                <a:solidFill>
                  <a:srgbClr val="000000"/>
                </a:solidFill>
              </a:rPr>
              <a:t>All other assessments: December</a:t>
            </a:r>
          </a:p>
          <a:p>
            <a:pPr lvl="1"/>
            <a:r>
              <a:rPr lang="en-US" dirty="0" smtClean="0">
                <a:solidFill>
                  <a:srgbClr val="000000"/>
                </a:solidFill>
              </a:rPr>
              <a:t>Student Biographical Data Review</a:t>
            </a:r>
          </a:p>
          <a:p>
            <a:pPr lvl="2"/>
            <a:r>
              <a:rPr lang="en-US" dirty="0">
                <a:solidFill>
                  <a:srgbClr val="000000"/>
                </a:solidFill>
              </a:rPr>
              <a:t>ACCESS for </a:t>
            </a:r>
            <a:r>
              <a:rPr lang="en-US" dirty="0" smtClean="0">
                <a:solidFill>
                  <a:srgbClr val="000000"/>
                </a:solidFill>
              </a:rPr>
              <a:t>ELLs: April</a:t>
            </a:r>
            <a:endParaRPr lang="en-US" dirty="0">
              <a:solidFill>
                <a:srgbClr val="000000"/>
              </a:solidFill>
            </a:endParaRPr>
          </a:p>
          <a:p>
            <a:pPr lvl="2"/>
            <a:r>
              <a:rPr lang="en-US" dirty="0">
                <a:solidFill>
                  <a:srgbClr val="000000"/>
                </a:solidFill>
              </a:rPr>
              <a:t>All other </a:t>
            </a:r>
            <a:r>
              <a:rPr lang="en-US" dirty="0" smtClean="0">
                <a:solidFill>
                  <a:srgbClr val="000000"/>
                </a:solidFill>
              </a:rPr>
              <a:t>assessments: May - July</a:t>
            </a:r>
            <a:endParaRPr lang="en-US" dirty="0">
              <a:solidFill>
                <a:srgbClr val="000000"/>
              </a:solidFill>
            </a:endParaRPr>
          </a:p>
          <a:p>
            <a:pPr lvl="1"/>
            <a:endParaRPr lang="en-US" sz="1200" dirty="0">
              <a:solidFill>
                <a:srgbClr val="000000"/>
              </a:solidFill>
            </a:endParaRPr>
          </a:p>
          <a:p>
            <a:r>
              <a:rPr lang="en-US" dirty="0" smtClean="0">
                <a:solidFill>
                  <a:srgbClr val="000000"/>
                </a:solidFill>
              </a:rPr>
              <a:t>Training Materials</a:t>
            </a:r>
          </a:p>
          <a:p>
            <a:pPr lvl="1"/>
            <a:r>
              <a:rPr lang="en-US" dirty="0" smtClean="0">
                <a:solidFill>
                  <a:srgbClr val="000000"/>
                </a:solidFill>
              </a:rPr>
              <a:t>Assessment Unit Data Pipeline Manual</a:t>
            </a:r>
          </a:p>
          <a:p>
            <a:pPr lvl="1"/>
            <a:r>
              <a:rPr lang="en-US" dirty="0" smtClean="0">
                <a:solidFill>
                  <a:srgbClr val="000000"/>
                </a:solidFill>
              </a:rPr>
              <a:t>Annual Webinar </a:t>
            </a:r>
          </a:p>
          <a:p>
            <a:pPr marL="365760" lvl="1" indent="0">
              <a:buNone/>
            </a:pPr>
            <a:endParaRPr lang="en-US" sz="1200" dirty="0" smtClean="0">
              <a:solidFill>
                <a:srgbClr val="000000"/>
              </a:solidFill>
            </a:endParaRPr>
          </a:p>
          <a:p>
            <a:r>
              <a:rPr lang="en-US" dirty="0" smtClean="0">
                <a:solidFill>
                  <a:srgbClr val="000000"/>
                </a:solidFill>
              </a:rPr>
              <a:t>Connect with Data Respondents</a:t>
            </a:r>
            <a:endParaRPr lang="en-US" dirty="0">
              <a:solidFill>
                <a:srgbClr val="000000"/>
              </a:solidFill>
            </a:endParaRPr>
          </a:p>
          <a:p>
            <a:endParaRPr lang="en-US" dirty="0" smtClean="0">
              <a:solidFill>
                <a:srgbClr val="000000"/>
              </a:solidFill>
            </a:endParaRPr>
          </a:p>
          <a:p>
            <a:endParaRPr lang="en-US" dirty="0" smtClean="0"/>
          </a:p>
          <a:p>
            <a:endParaRPr lang="en-US" dirty="0" smtClean="0"/>
          </a:p>
          <a:p>
            <a:endParaRPr lang="en-US" dirty="0" smtClean="0"/>
          </a:p>
          <a:p>
            <a:endParaRPr lang="en-US" dirty="0"/>
          </a:p>
        </p:txBody>
      </p:sp>
    </p:spTree>
    <p:extLst>
      <p:ext uri="{BB962C8B-B14F-4D97-AF65-F5344CB8AC3E}">
        <p14:creationId xmlns:p14="http://schemas.microsoft.com/office/powerpoint/2010/main" val="3461027868"/>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1000" y="4526280"/>
            <a:ext cx="8341851" cy="1645920"/>
          </a:xfrm>
        </p:spPr>
        <p:txBody>
          <a:bodyPr/>
          <a:lstStyle/>
          <a:p>
            <a:r>
              <a:rPr lang="en-US" b="0" dirty="0" smtClean="0">
                <a:solidFill>
                  <a:schemeClr val="bg1"/>
                </a:solidFill>
              </a:rPr>
              <a:t>Pam A. Sandoval</a:t>
            </a:r>
            <a:endParaRPr lang="en-US" b="0" dirty="0">
              <a:solidFill>
                <a:schemeClr val="bg1"/>
              </a:solidFill>
            </a:endParaRPr>
          </a:p>
        </p:txBody>
      </p:sp>
      <p:sp>
        <p:nvSpPr>
          <p:cNvPr id="3" name="Title 2"/>
          <p:cNvSpPr>
            <a:spLocks noGrp="1"/>
          </p:cNvSpPr>
          <p:nvPr>
            <p:ph type="title"/>
          </p:nvPr>
        </p:nvSpPr>
        <p:spPr/>
        <p:txBody>
          <a:bodyPr/>
          <a:lstStyle/>
          <a:p>
            <a:r>
              <a:rPr lang="en-US" dirty="0" smtClean="0"/>
              <a:t>NAEP and International Assessments</a:t>
            </a:r>
            <a:br>
              <a:rPr lang="en-US" dirty="0" smtClean="0"/>
            </a:br>
            <a:r>
              <a:rPr lang="en-US" dirty="0" smtClean="0"/>
              <a:t>(selected schools)</a:t>
            </a:r>
            <a:endParaRPr lang="en-US" dirty="0"/>
          </a:p>
        </p:txBody>
      </p:sp>
    </p:spTree>
    <p:extLst>
      <p:ext uri="{BB962C8B-B14F-4D97-AF65-F5344CB8AC3E}">
        <p14:creationId xmlns:p14="http://schemas.microsoft.com/office/powerpoint/2010/main" val="94065736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106018" y="5407060"/>
            <a:ext cx="7938052" cy="1200329"/>
          </a:xfrm>
          <a:prstGeom prst="rect">
            <a:avLst/>
          </a:prstGeom>
          <a:noFill/>
        </p:spPr>
        <p:txBody>
          <a:bodyPr wrap="square" rtlCol="0">
            <a:spAutoFit/>
          </a:bodyPr>
          <a:lstStyle/>
          <a:p>
            <a:r>
              <a:rPr lang="en-US" baseline="30000" dirty="0" smtClean="0">
                <a:solidFill>
                  <a:srgbClr val="000000"/>
                </a:solidFill>
              </a:rPr>
              <a:t>1</a:t>
            </a:r>
            <a:r>
              <a:rPr lang="en-US" dirty="0" smtClean="0">
                <a:solidFill>
                  <a:srgbClr val="000000"/>
                </a:solidFill>
              </a:rPr>
              <a:t>Math </a:t>
            </a:r>
            <a:r>
              <a:rPr lang="en-US" dirty="0">
                <a:solidFill>
                  <a:srgbClr val="000000"/>
                </a:solidFill>
              </a:rPr>
              <a:t>&amp; Reading required by ESSA &amp; tied to Title 1 funds</a:t>
            </a:r>
            <a:r>
              <a:rPr lang="en-US" dirty="0" smtClean="0">
                <a:solidFill>
                  <a:srgbClr val="000000"/>
                </a:solidFill>
              </a:rPr>
              <a:t>.</a:t>
            </a:r>
          </a:p>
          <a:p>
            <a:r>
              <a:rPr lang="en-US" baseline="30000" dirty="0" smtClean="0">
                <a:solidFill>
                  <a:srgbClr val="000000"/>
                </a:solidFill>
              </a:rPr>
              <a:t>2</a:t>
            </a:r>
            <a:r>
              <a:rPr lang="en-US" dirty="0" smtClean="0">
                <a:solidFill>
                  <a:srgbClr val="000000"/>
                </a:solidFill>
              </a:rPr>
              <a:t>Separate </a:t>
            </a:r>
            <a:r>
              <a:rPr lang="en-US" dirty="0">
                <a:solidFill>
                  <a:srgbClr val="000000"/>
                </a:solidFill>
              </a:rPr>
              <a:t>locations are needed for the tablet &amp; reading </a:t>
            </a:r>
            <a:r>
              <a:rPr lang="en-US" dirty="0" smtClean="0">
                <a:solidFill>
                  <a:srgbClr val="000000"/>
                </a:solidFill>
              </a:rPr>
              <a:t>tests.</a:t>
            </a:r>
            <a:endParaRPr lang="en-US" dirty="0">
              <a:solidFill>
                <a:srgbClr val="000000"/>
              </a:solidFill>
            </a:endParaRPr>
          </a:p>
          <a:p>
            <a:r>
              <a:rPr lang="en-US" baseline="30000" dirty="0" smtClean="0">
                <a:solidFill>
                  <a:srgbClr val="000000"/>
                </a:solidFill>
              </a:rPr>
              <a:t>3</a:t>
            </a:r>
            <a:r>
              <a:rPr lang="en-US" dirty="0" smtClean="0">
                <a:solidFill>
                  <a:srgbClr val="000000"/>
                </a:solidFill>
              </a:rPr>
              <a:t>Each </a:t>
            </a:r>
            <a:r>
              <a:rPr lang="en-US" dirty="0">
                <a:solidFill>
                  <a:srgbClr val="000000"/>
                </a:solidFill>
              </a:rPr>
              <a:t>student is tested in only one subject area &amp; </a:t>
            </a:r>
            <a:r>
              <a:rPr lang="en-US" dirty="0" smtClean="0">
                <a:solidFill>
                  <a:srgbClr val="000000"/>
                </a:solidFill>
              </a:rPr>
              <a:t>tests </a:t>
            </a:r>
            <a:r>
              <a:rPr lang="en-US" dirty="0">
                <a:solidFill>
                  <a:srgbClr val="000000"/>
                </a:solidFill>
              </a:rPr>
              <a:t>may be spiraled in same room at same time</a:t>
            </a:r>
            <a:r>
              <a:rPr lang="en-US" dirty="0" smtClean="0">
                <a:solidFill>
                  <a:srgbClr val="000000"/>
                </a:solidFill>
              </a:rPr>
              <a:t>.</a:t>
            </a:r>
            <a:endParaRPr lang="en-US" dirty="0">
              <a:solidFill>
                <a:srgbClr val="000000"/>
              </a:solidFill>
            </a:endParaRPr>
          </a:p>
        </p:txBody>
      </p:sp>
      <p:graphicFrame>
        <p:nvGraphicFramePr>
          <p:cNvPr id="6" name="Table 5"/>
          <p:cNvGraphicFramePr>
            <a:graphicFrameLocks noGrp="1"/>
          </p:cNvGraphicFramePr>
          <p:nvPr>
            <p:extLst>
              <p:ext uri="{D42A27DB-BD31-4B8C-83A1-F6EECF244321}">
                <p14:modId xmlns:p14="http://schemas.microsoft.com/office/powerpoint/2010/main" val="721588090"/>
              </p:ext>
            </p:extLst>
          </p:nvPr>
        </p:nvGraphicFramePr>
        <p:xfrm>
          <a:off x="505246" y="1659562"/>
          <a:ext cx="8408895" cy="3256995"/>
        </p:xfrm>
        <a:graphic>
          <a:graphicData uri="http://schemas.openxmlformats.org/drawingml/2006/table">
            <a:tbl>
              <a:tblPr/>
              <a:tblGrid>
                <a:gridCol w="3271624"/>
                <a:gridCol w="2334306"/>
                <a:gridCol w="2802965"/>
              </a:tblGrid>
              <a:tr h="593308">
                <a:tc gridSpan="3">
                  <a:txBody>
                    <a:bodyPr/>
                    <a:lstStyle/>
                    <a:p>
                      <a:pPr algn="ctr" fontAlgn="b"/>
                      <a:r>
                        <a:rPr lang="en-US" sz="1800" b="1" i="0" u="none" strike="noStrike" dirty="0">
                          <a:solidFill>
                            <a:srgbClr val="000000"/>
                          </a:solidFill>
                          <a:effectLst/>
                          <a:latin typeface="Calibri"/>
                        </a:rPr>
                        <a:t> Assessment window: January 30, 2017, through March 10, 2017 </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n-US"/>
                    </a:p>
                  </a:txBody>
                  <a:tcPr/>
                </a:tc>
                <a:tc hMerge="1">
                  <a:txBody>
                    <a:bodyPr/>
                    <a:lstStyle/>
                    <a:p>
                      <a:endParaRPr lang="en-US"/>
                    </a:p>
                  </a:txBody>
                  <a:tcPr/>
                </a:tc>
              </a:tr>
              <a:tr h="543339">
                <a:tc>
                  <a:txBody>
                    <a:bodyPr/>
                    <a:lstStyle/>
                    <a:p>
                      <a:pPr algn="ctr" fontAlgn="ctr"/>
                      <a:r>
                        <a:rPr lang="en-US" sz="1800" b="1" i="0" u="none" strike="noStrike" dirty="0">
                          <a:solidFill>
                            <a:schemeClr val="bg1"/>
                          </a:solidFill>
                          <a:effectLst/>
                          <a:latin typeface="Calibri"/>
                        </a:rPr>
                        <a:t>Assessment </a:t>
                      </a:r>
                      <a:r>
                        <a:rPr lang="en-US" sz="1800" b="1" i="0" u="none" strike="noStrike" dirty="0" smtClean="0">
                          <a:solidFill>
                            <a:schemeClr val="bg1"/>
                          </a:solidFill>
                          <a:effectLst/>
                          <a:latin typeface="Calibri"/>
                        </a:rPr>
                        <a:t>Subjects</a:t>
                      </a:r>
                      <a:endParaRPr lang="en-US" sz="1800" b="1" i="0" u="none" strike="noStrike" dirty="0">
                        <a:solidFill>
                          <a:schemeClr val="bg1"/>
                        </a:solidFill>
                        <a:effectLst/>
                        <a:latin typeface="Calibri"/>
                      </a:endParaRP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800" b="1" i="0" u="none" strike="noStrike" dirty="0">
                          <a:solidFill>
                            <a:schemeClr val="bg1"/>
                          </a:solidFill>
                          <a:effectLst/>
                          <a:latin typeface="Calibri"/>
                        </a:rPr>
                        <a:t>Test Mode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c>
                  <a:txBody>
                    <a:bodyPr/>
                    <a:lstStyle/>
                    <a:p>
                      <a:pPr algn="ctr" fontAlgn="ctr"/>
                      <a:r>
                        <a:rPr lang="en-US" sz="1800" b="1" i="0" u="none" strike="noStrike" dirty="0">
                          <a:solidFill>
                            <a:schemeClr val="bg1"/>
                          </a:solidFill>
                          <a:effectLst/>
                          <a:latin typeface="Calibri"/>
                        </a:rPr>
                        <a:t>Approximate Test Time</a:t>
                      </a:r>
                    </a:p>
                  </a:txBody>
                  <a:tcPr marL="7620" marR="7620" marT="762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1"/>
                    </a:solidFill>
                  </a:tcPr>
                </a:tc>
              </a:tr>
              <a:tr h="940402">
                <a:tc>
                  <a:txBody>
                    <a:bodyPr/>
                    <a:lstStyle/>
                    <a:p>
                      <a:pPr marL="0" marR="0" indent="0" algn="l" defTabSz="914400" rtl="0" eaLnBrk="1" fontAlgn="t"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a:rPr>
                        <a:t>Math &amp; </a:t>
                      </a:r>
                      <a:r>
                        <a:rPr lang="en-US" sz="1800" b="0" i="0" u="none" strike="noStrike" dirty="0" smtClean="0">
                          <a:solidFill>
                            <a:srgbClr val="000000"/>
                          </a:solidFill>
                          <a:effectLst/>
                          <a:latin typeface="Calibri"/>
                        </a:rPr>
                        <a:t>Reading</a:t>
                      </a:r>
                      <a:r>
                        <a:rPr lang="en-US" b="0" baseline="30000" dirty="0" smtClean="0">
                          <a:solidFill>
                            <a:srgbClr val="000000"/>
                          </a:solidFill>
                        </a:rPr>
                        <a:t>1,2,3</a:t>
                      </a:r>
                      <a:endParaRPr lang="en-US" sz="1800" b="0" i="0" u="none" strike="noStrike" dirty="0" smtClean="0">
                        <a:solidFill>
                          <a:srgbClr val="FF0000"/>
                        </a:solidFill>
                        <a:effectLst/>
                        <a:latin typeface="+mn-lt"/>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800" b="0" i="0" u="none" strike="noStrike" dirty="0">
                          <a:solidFill>
                            <a:srgbClr val="000000"/>
                          </a:solidFill>
                          <a:effectLst/>
                          <a:latin typeface="Calibri"/>
                        </a:rPr>
                        <a:t>Tablets (80%) &amp; Paper-pencil (20%)</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t"/>
                      <a:r>
                        <a:rPr lang="en-US" sz="1800" b="0" i="0" u="none" strike="noStrike" dirty="0">
                          <a:solidFill>
                            <a:srgbClr val="000000"/>
                          </a:solidFill>
                          <a:effectLst/>
                          <a:latin typeface="Calibri"/>
                        </a:rPr>
                        <a:t>Tablets = 120 minutes a session; Paper-pencil = 90 minutes a session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96850">
                <a:tc>
                  <a:txBody>
                    <a:bodyPr/>
                    <a:lstStyle/>
                    <a:p>
                      <a:pPr algn="l" fontAlgn="b"/>
                      <a:r>
                        <a:rPr lang="en-US" sz="1800" b="0" i="0" u="none" strike="noStrike" dirty="0" smtClean="0">
                          <a:solidFill>
                            <a:srgbClr val="000000"/>
                          </a:solidFill>
                          <a:effectLst/>
                          <a:latin typeface="Calibri"/>
                        </a:rPr>
                        <a:t>Math</a:t>
                      </a:r>
                      <a:r>
                        <a:rPr lang="en-US" b="0" baseline="30000" dirty="0" smtClean="0">
                          <a:solidFill>
                            <a:srgbClr val="000000"/>
                          </a:solidFill>
                        </a:rPr>
                        <a:t>1</a:t>
                      </a:r>
                      <a:r>
                        <a:rPr lang="en-US" sz="1800" b="0" i="0" u="none" strike="noStrike" dirty="0" smtClean="0">
                          <a:solidFill>
                            <a:srgbClr val="000000"/>
                          </a:solidFill>
                          <a:effectLst/>
                          <a:latin typeface="Calibri"/>
                        </a:rPr>
                        <a:t>, Reading</a:t>
                      </a:r>
                      <a:r>
                        <a:rPr lang="en-US" b="0" baseline="30000" dirty="0" smtClean="0">
                          <a:solidFill>
                            <a:srgbClr val="000000"/>
                          </a:solidFill>
                        </a:rPr>
                        <a:t>1</a:t>
                      </a:r>
                      <a:r>
                        <a:rPr lang="en-US" sz="1800" b="0" i="0" u="none" strike="noStrike" dirty="0" smtClean="0">
                          <a:solidFill>
                            <a:srgbClr val="000000"/>
                          </a:solidFill>
                          <a:effectLst/>
                          <a:latin typeface="Calibri"/>
                        </a:rPr>
                        <a:t> </a:t>
                      </a:r>
                      <a:r>
                        <a:rPr lang="en-US" sz="1800" b="0" i="0" u="none" strike="noStrike" dirty="0">
                          <a:solidFill>
                            <a:srgbClr val="000000"/>
                          </a:solidFill>
                          <a:effectLst/>
                          <a:latin typeface="Calibri"/>
                        </a:rPr>
                        <a:t>&amp; </a:t>
                      </a:r>
                      <a:r>
                        <a:rPr lang="en-US" sz="1800" b="0" i="0" u="none" strike="noStrike" dirty="0" smtClean="0">
                          <a:solidFill>
                            <a:srgbClr val="000000"/>
                          </a:solidFill>
                          <a:effectLst/>
                          <a:latin typeface="Calibri"/>
                        </a:rPr>
                        <a:t>Writing</a:t>
                      </a:r>
                      <a:r>
                        <a:rPr lang="en-US" sz="1800" b="0" i="0" u="none" strike="noStrike" baseline="30000" dirty="0" smtClean="0">
                          <a:solidFill>
                            <a:srgbClr val="000000"/>
                          </a:solidFill>
                          <a:effectLst/>
                          <a:latin typeface="+mn-lt"/>
                        </a:rPr>
                        <a:t>3</a:t>
                      </a:r>
                      <a:endParaRPr lang="en-US" sz="1800" b="0" i="0" u="none" strike="noStrike" dirty="0">
                        <a:solidFill>
                          <a:srgbClr val="FF0000"/>
                        </a:solidFill>
                        <a:effectLst/>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Tablets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1800" b="0" i="0" u="none" strike="noStrike" dirty="0">
                          <a:solidFill>
                            <a:srgbClr val="000000"/>
                          </a:solidFill>
                          <a:effectLst/>
                          <a:latin typeface="Calibri"/>
                        </a:rPr>
                        <a:t>120 minutes a session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83096">
                <a:tc>
                  <a:txBody>
                    <a:bodyPr/>
                    <a:lstStyle/>
                    <a:p>
                      <a:pPr marL="0" marR="0" indent="0" algn="l" defTabSz="914400" rtl="0" eaLnBrk="1" fontAlgn="b" latinLnBrk="0" hangingPunct="1">
                        <a:lnSpc>
                          <a:spcPct val="100000"/>
                        </a:lnSpc>
                        <a:spcBef>
                          <a:spcPts val="0"/>
                        </a:spcBef>
                        <a:spcAft>
                          <a:spcPts val="0"/>
                        </a:spcAft>
                        <a:buClrTx/>
                        <a:buSzTx/>
                        <a:buFontTx/>
                        <a:buNone/>
                        <a:tabLst/>
                        <a:defRPr/>
                      </a:pPr>
                      <a:r>
                        <a:rPr lang="en-US" sz="1800" b="0" i="0" u="none" strike="noStrike" dirty="0">
                          <a:solidFill>
                            <a:srgbClr val="000000"/>
                          </a:solidFill>
                          <a:effectLst/>
                          <a:latin typeface="Calibri"/>
                        </a:rPr>
                        <a:t>Civics, Geography, U.S. </a:t>
                      </a:r>
                      <a:r>
                        <a:rPr lang="en-US" sz="1800" b="0" i="0" u="none" strike="noStrike" dirty="0" smtClean="0">
                          <a:solidFill>
                            <a:srgbClr val="000000"/>
                          </a:solidFill>
                          <a:effectLst/>
                          <a:latin typeface="Calibri"/>
                        </a:rPr>
                        <a:t>History</a:t>
                      </a:r>
                      <a:r>
                        <a:rPr lang="en-US" sz="1800" b="0" i="0" u="none" strike="noStrike" baseline="30000" dirty="0" smtClean="0">
                          <a:solidFill>
                            <a:srgbClr val="000000"/>
                          </a:solidFill>
                          <a:effectLst/>
                          <a:latin typeface="+mn-lt"/>
                        </a:rPr>
                        <a:t>3</a:t>
                      </a:r>
                      <a:r>
                        <a:rPr lang="en-US" sz="1800" b="0" i="0" u="none" strike="noStrike" dirty="0" smtClean="0">
                          <a:solidFill>
                            <a:srgbClr val="FF0000"/>
                          </a:solidFill>
                          <a:effectLst/>
                          <a:latin typeface="Calibri"/>
                        </a:rPr>
                        <a:t> </a:t>
                      </a:r>
                      <a:endParaRPr lang="en-US" sz="1800" b="0" i="0" u="none" strike="noStrike" dirty="0">
                        <a:solidFill>
                          <a:srgbClr val="FF0000"/>
                        </a:solidFill>
                        <a:effectLst/>
                        <a:latin typeface="Calibri"/>
                      </a:endParaRP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solidFill>
                  </a:tcPr>
                </a:tc>
                <a:tc>
                  <a:txBody>
                    <a:bodyPr/>
                    <a:lstStyle/>
                    <a:p>
                      <a:pPr algn="l" fontAlgn="b"/>
                      <a:r>
                        <a:rPr lang="en-US" sz="1800" b="0" i="0" u="none" strike="noStrike" dirty="0">
                          <a:solidFill>
                            <a:srgbClr val="000000"/>
                          </a:solidFill>
                          <a:effectLst/>
                          <a:latin typeface="Calibri"/>
                        </a:rPr>
                        <a:t>Tablets</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solidFill>
                  </a:tcPr>
                </a:tc>
                <a:tc>
                  <a:txBody>
                    <a:bodyPr/>
                    <a:lstStyle/>
                    <a:p>
                      <a:pPr algn="l" fontAlgn="b"/>
                      <a:r>
                        <a:rPr lang="en-US" sz="1800" b="0" i="0" u="none" strike="noStrike" dirty="0">
                          <a:solidFill>
                            <a:srgbClr val="000000"/>
                          </a:solidFill>
                          <a:effectLst/>
                          <a:latin typeface="Calibri"/>
                        </a:rPr>
                        <a:t>120 minutes a session</a:t>
                      </a:r>
                    </a:p>
                  </a:txBody>
                  <a:tcPr marL="7620" marR="7620" marT="7620"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chemeClr val="accent2"/>
                    </a:solidFill>
                  </a:tcPr>
                </a:tc>
              </a:tr>
            </a:tbl>
          </a:graphicData>
        </a:graphic>
      </p:graphicFrame>
      <p:sp>
        <p:nvSpPr>
          <p:cNvPr id="7" name="Title 6"/>
          <p:cNvSpPr>
            <a:spLocks noGrp="1"/>
          </p:cNvSpPr>
          <p:nvPr>
            <p:ph type="title"/>
          </p:nvPr>
        </p:nvSpPr>
        <p:spPr/>
        <p:txBody>
          <a:bodyPr/>
          <a:lstStyle/>
          <a:p>
            <a:r>
              <a:rPr lang="en-US" b="1" dirty="0">
                <a:latin typeface="Calibri"/>
              </a:rPr>
              <a:t> Colorado 2016-2017 NAEP </a:t>
            </a:r>
          </a:p>
        </p:txBody>
      </p:sp>
      <p:sp>
        <p:nvSpPr>
          <p:cNvPr id="8" name="TextBox 7"/>
          <p:cNvSpPr txBox="1"/>
          <p:nvPr/>
        </p:nvSpPr>
        <p:spPr>
          <a:xfrm>
            <a:off x="637017" y="5037728"/>
            <a:ext cx="2026633" cy="369332"/>
          </a:xfrm>
          <a:prstGeom prst="rect">
            <a:avLst/>
          </a:prstGeom>
          <a:noFill/>
        </p:spPr>
        <p:txBody>
          <a:bodyPr wrap="square" rtlCol="0">
            <a:spAutoFit/>
          </a:bodyPr>
          <a:lstStyle/>
          <a:p>
            <a:r>
              <a:rPr lang="en-US" dirty="0" smtClean="0">
                <a:solidFill>
                  <a:srgbClr val="000066"/>
                </a:solidFill>
                <a:sym typeface="Wingdings"/>
              </a:rPr>
              <a:t>= grade 8 only</a:t>
            </a:r>
            <a:endParaRPr lang="en-US" dirty="0">
              <a:solidFill>
                <a:srgbClr val="000066"/>
              </a:solidFill>
            </a:endParaRPr>
          </a:p>
        </p:txBody>
      </p:sp>
      <p:sp>
        <p:nvSpPr>
          <p:cNvPr id="9" name="Rectangle 8"/>
          <p:cNvSpPr/>
          <p:nvPr/>
        </p:nvSpPr>
        <p:spPr>
          <a:xfrm>
            <a:off x="318016" y="5107235"/>
            <a:ext cx="319001" cy="230833"/>
          </a:xfrm>
          <a:prstGeom prst="rect">
            <a:avLst/>
          </a:prstGeom>
          <a:solidFill>
            <a:schemeClr val="accent2"/>
          </a:solidFill>
          <a:ln>
            <a:solidFill>
              <a:srgbClr val="00006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778009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Box 2"/>
          <p:cNvSpPr txBox="1">
            <a:spLocks noChangeArrowheads="1"/>
          </p:cNvSpPr>
          <p:nvPr/>
        </p:nvSpPr>
        <p:spPr bwMode="auto">
          <a:xfrm>
            <a:off x="5115339" y="1665341"/>
            <a:ext cx="3790122" cy="4783083"/>
          </a:xfrm>
          <a:prstGeom prst="rect">
            <a:avLst/>
          </a:prstGeom>
          <a:noFill/>
          <a:ln w="9525">
            <a:solidFill>
              <a:srgbClr val="000066"/>
            </a:solidFill>
            <a:miter lim="800000"/>
            <a:headEnd/>
            <a:tailEnd/>
          </a:ln>
        </p:spPr>
        <p:txBody>
          <a:bodyPr rot="0" vert="horz" wrap="square" lIns="91440" tIns="45720" rIns="91440" bIns="45720" anchor="t" anchorCtr="0">
            <a:noAutofit/>
          </a:bodyPr>
          <a:lstStyle/>
          <a:p>
            <a:pPr marL="0" marR="0" algn="ctr">
              <a:lnSpc>
                <a:spcPct val="115000"/>
              </a:lnSpc>
              <a:spcBef>
                <a:spcPts val="0"/>
              </a:spcBef>
              <a:spcAft>
                <a:spcPts val="1000"/>
              </a:spcAft>
            </a:pPr>
            <a:r>
              <a:rPr lang="en-US" sz="2000" b="1" dirty="0">
                <a:solidFill>
                  <a:srgbClr val="000000"/>
                </a:solidFill>
                <a:effectLst/>
                <a:latin typeface="Calibri"/>
                <a:ea typeface="Calibri"/>
                <a:cs typeface="Times New Roman"/>
              </a:rPr>
              <a:t>Assessment </a:t>
            </a:r>
            <a:r>
              <a:rPr lang="en-US" sz="2000" b="1" dirty="0" smtClean="0">
                <a:solidFill>
                  <a:srgbClr val="000000"/>
                </a:solidFill>
                <a:effectLst/>
                <a:latin typeface="Calibri"/>
                <a:ea typeface="Calibri"/>
                <a:cs typeface="Times New Roman"/>
              </a:rPr>
              <a:t>Details</a:t>
            </a:r>
            <a:endParaRPr lang="en-US" sz="2000" dirty="0">
              <a:solidFill>
                <a:srgbClr val="000000"/>
              </a:solidFill>
              <a:effectLst/>
              <a:latin typeface="Calibri"/>
              <a:ea typeface="Calibri"/>
              <a:cs typeface="Times New Roman"/>
            </a:endParaRPr>
          </a:p>
          <a:p>
            <a:pPr marL="0" marR="0">
              <a:lnSpc>
                <a:spcPct val="115000"/>
              </a:lnSpc>
              <a:spcBef>
                <a:spcPts val="0"/>
              </a:spcBef>
              <a:spcAft>
                <a:spcPts val="1000"/>
              </a:spcAft>
            </a:pPr>
            <a:r>
              <a:rPr lang="en-US" b="1" dirty="0">
                <a:solidFill>
                  <a:srgbClr val="000000"/>
                </a:solidFill>
                <a:effectLst/>
                <a:latin typeface="Calibri"/>
                <a:ea typeface="Calibri"/>
                <a:cs typeface="Times New Roman"/>
                <a:sym typeface="Wingdings"/>
              </a:rPr>
              <a:t></a:t>
            </a:r>
            <a:r>
              <a:rPr lang="en-US" b="1" dirty="0">
                <a:solidFill>
                  <a:srgbClr val="000000"/>
                </a:solidFill>
                <a:effectLst/>
                <a:latin typeface="Calibri"/>
                <a:ea typeface="Calibri"/>
                <a:cs typeface="Times New Roman"/>
              </a:rPr>
              <a:t> </a:t>
            </a:r>
            <a:r>
              <a:rPr lang="en-US" kern="1200" dirty="0">
                <a:solidFill>
                  <a:srgbClr val="000000"/>
                </a:solidFill>
                <a:effectLst/>
                <a:latin typeface="Calibri"/>
                <a:ea typeface="Times New Roman"/>
                <a:cs typeface="Times New Roman"/>
              </a:rPr>
              <a:t>= 2 sessions of about 25 students each, lasting approximately 120 </a:t>
            </a:r>
            <a:r>
              <a:rPr lang="en-US" kern="1200" dirty="0" smtClean="0">
                <a:solidFill>
                  <a:srgbClr val="000000"/>
                </a:solidFill>
                <a:effectLst/>
                <a:latin typeface="Calibri"/>
                <a:ea typeface="Times New Roman"/>
                <a:cs typeface="Times New Roman"/>
              </a:rPr>
              <a:t>minutes (Alpha &amp; Beta)</a:t>
            </a:r>
            <a:endParaRPr lang="en-US" dirty="0">
              <a:solidFill>
                <a:srgbClr val="000000"/>
              </a:solidFill>
              <a:effectLst/>
              <a:latin typeface="Calibri"/>
              <a:ea typeface="Calibri"/>
              <a:cs typeface="Times New Roman"/>
            </a:endParaRPr>
          </a:p>
          <a:p>
            <a:pPr marL="171450" marR="0" indent="-171450">
              <a:lnSpc>
                <a:spcPct val="115000"/>
              </a:lnSpc>
              <a:spcBef>
                <a:spcPts val="0"/>
              </a:spcBef>
              <a:spcAft>
                <a:spcPts val="1000"/>
              </a:spcAft>
              <a:buFont typeface="Wingdings" panose="05000000000000000000" pitchFamily="2" charset="2"/>
              <a:buChar char="!"/>
            </a:pPr>
            <a:r>
              <a:rPr lang="en-US" kern="1200" dirty="0" smtClean="0">
                <a:solidFill>
                  <a:srgbClr val="000000"/>
                </a:solidFill>
                <a:effectLst/>
                <a:latin typeface="Calibri"/>
                <a:ea typeface="Times New Roman"/>
                <a:cs typeface="Times New Roman"/>
              </a:rPr>
              <a:t>= </a:t>
            </a:r>
            <a:r>
              <a:rPr lang="en-US" kern="1200" dirty="0">
                <a:solidFill>
                  <a:srgbClr val="000000"/>
                </a:solidFill>
                <a:effectLst/>
                <a:latin typeface="Calibri"/>
                <a:ea typeface="Times New Roman"/>
                <a:cs typeface="Times New Roman"/>
              </a:rPr>
              <a:t>1 session of </a:t>
            </a:r>
            <a:r>
              <a:rPr lang="en-US" dirty="0" smtClean="0">
                <a:solidFill>
                  <a:srgbClr val="000000"/>
                </a:solidFill>
                <a:latin typeface="Calibri"/>
                <a:ea typeface="Times New Roman"/>
                <a:cs typeface="Times New Roman"/>
              </a:rPr>
              <a:t>up to 20 </a:t>
            </a:r>
            <a:r>
              <a:rPr lang="en-US" kern="1200" dirty="0" smtClean="0">
                <a:solidFill>
                  <a:srgbClr val="000000"/>
                </a:solidFill>
                <a:effectLst/>
                <a:latin typeface="Calibri"/>
                <a:ea typeface="Times New Roman"/>
                <a:cs typeface="Times New Roman"/>
              </a:rPr>
              <a:t>students</a:t>
            </a:r>
            <a:r>
              <a:rPr lang="en-US" kern="1200" dirty="0">
                <a:solidFill>
                  <a:srgbClr val="000000"/>
                </a:solidFill>
                <a:effectLst/>
                <a:latin typeface="Calibri"/>
                <a:ea typeface="Times New Roman"/>
                <a:cs typeface="Times New Roman"/>
              </a:rPr>
              <a:t>, lasting approximately 90 </a:t>
            </a:r>
            <a:r>
              <a:rPr lang="en-US" kern="1200" dirty="0" smtClean="0">
                <a:solidFill>
                  <a:srgbClr val="000000"/>
                </a:solidFill>
                <a:effectLst/>
                <a:latin typeface="Calibri"/>
                <a:ea typeface="Times New Roman"/>
                <a:cs typeface="Times New Roman"/>
              </a:rPr>
              <a:t>minutes (Alpha)</a:t>
            </a:r>
          </a:p>
          <a:p>
            <a:pPr marR="0">
              <a:lnSpc>
                <a:spcPct val="115000"/>
              </a:lnSpc>
              <a:spcBef>
                <a:spcPts val="0"/>
              </a:spcBef>
              <a:spcAft>
                <a:spcPts val="1000"/>
              </a:spcAft>
            </a:pPr>
            <a:r>
              <a:rPr lang="en-US" b="1" dirty="0">
                <a:solidFill>
                  <a:srgbClr val="000000"/>
                </a:solidFill>
              </a:rPr>
              <a:t>If there is a significant change in the number of students enrolled in the grade after the Student October Count compared to previous years </a:t>
            </a:r>
            <a:r>
              <a:rPr lang="en-US" b="1" dirty="0" smtClean="0">
                <a:solidFill>
                  <a:srgbClr val="000000"/>
                </a:solidFill>
              </a:rPr>
              <a:t>then there </a:t>
            </a:r>
            <a:r>
              <a:rPr lang="en-US" b="1" dirty="0">
                <a:solidFill>
                  <a:srgbClr val="000000"/>
                </a:solidFill>
              </a:rPr>
              <a:t>may be a change in the number of tablet sessions</a:t>
            </a:r>
            <a:r>
              <a:rPr lang="en-US" b="1" dirty="0"/>
              <a:t>.</a:t>
            </a:r>
            <a:endParaRPr lang="en-US" b="1" dirty="0">
              <a:effectLst/>
              <a:latin typeface="Calibri"/>
              <a:ea typeface="Calibri"/>
              <a:cs typeface="Times New Roman"/>
            </a:endParaRPr>
          </a:p>
        </p:txBody>
      </p:sp>
      <p:sp>
        <p:nvSpPr>
          <p:cNvPr id="2" name="Title 1"/>
          <p:cNvSpPr>
            <a:spLocks noGrp="1"/>
          </p:cNvSpPr>
          <p:nvPr>
            <p:ph type="title"/>
          </p:nvPr>
        </p:nvSpPr>
        <p:spPr/>
        <p:txBody>
          <a:bodyPr>
            <a:normAutofit/>
          </a:bodyPr>
          <a:lstStyle/>
          <a:p>
            <a:r>
              <a:rPr lang="en-US" dirty="0" smtClean="0"/>
              <a:t>NAEP 2017 Program</a:t>
            </a:r>
            <a:endParaRPr lang="en-US" dirty="0"/>
          </a:p>
        </p:txBody>
      </p:sp>
      <p:sp>
        <p:nvSpPr>
          <p:cNvPr id="4" name="Slide Number Placeholder 3"/>
          <p:cNvSpPr>
            <a:spLocks noGrp="1"/>
          </p:cNvSpPr>
          <p:nvPr>
            <p:ph type="sldNum" sz="quarter" idx="4294967295"/>
          </p:nvPr>
        </p:nvSpPr>
        <p:spPr>
          <a:xfrm>
            <a:off x="0" y="6492875"/>
            <a:ext cx="2895600" cy="365125"/>
          </a:xfrm>
          <a:prstGeom prst="rect">
            <a:avLst/>
          </a:prstGeom>
        </p:spPr>
        <p:txBody>
          <a:bodyPr/>
          <a:lstStyle/>
          <a:p>
            <a:fld id="{E8308124-6D08-4C7B-87EF-B105D72DE450}" type="slidenum">
              <a:rPr lang="en-US" smtClean="0"/>
              <a:pPr/>
              <a:t>74</a:t>
            </a:fld>
            <a:endParaRPr lang="en-US" dirty="0"/>
          </a:p>
        </p:txBody>
      </p:sp>
      <p:graphicFrame>
        <p:nvGraphicFramePr>
          <p:cNvPr id="6" name="Table 5"/>
          <p:cNvGraphicFramePr>
            <a:graphicFrameLocks noGrp="1"/>
          </p:cNvGraphicFramePr>
          <p:nvPr>
            <p:extLst>
              <p:ext uri="{D42A27DB-BD31-4B8C-83A1-F6EECF244321}">
                <p14:modId xmlns:p14="http://schemas.microsoft.com/office/powerpoint/2010/main" val="644600035"/>
              </p:ext>
            </p:extLst>
          </p:nvPr>
        </p:nvGraphicFramePr>
        <p:xfrm>
          <a:off x="163508" y="1665342"/>
          <a:ext cx="4589905" cy="4653337"/>
        </p:xfrm>
        <a:graphic>
          <a:graphicData uri="http://schemas.openxmlformats.org/drawingml/2006/table">
            <a:tbl>
              <a:tblPr firstRow="1" bandRow="1">
                <a:tableStyleId>{69012ECD-51FC-41F1-AA8D-1B2483CD663E}</a:tableStyleId>
              </a:tblPr>
              <a:tblGrid>
                <a:gridCol w="1551451"/>
                <a:gridCol w="1605075"/>
                <a:gridCol w="1433379"/>
              </a:tblGrid>
              <a:tr h="842077">
                <a:tc>
                  <a:txBody>
                    <a:bodyPr/>
                    <a:lstStyle/>
                    <a:p>
                      <a:pPr algn="ctr"/>
                      <a:endParaRPr lang="en-US" sz="1800" dirty="0"/>
                    </a:p>
                  </a:txBody>
                  <a:tcPr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dirty="0" smtClean="0"/>
                        <a:t>Program</a:t>
                      </a:r>
                      <a:r>
                        <a:rPr lang="en-US" sz="1800" baseline="0" dirty="0" smtClean="0"/>
                        <a:t> 1</a:t>
                      </a:r>
                    </a:p>
                    <a:p>
                      <a:pPr algn="ctr"/>
                      <a:r>
                        <a:rPr lang="en-US" sz="1800" baseline="0" dirty="0" smtClean="0"/>
                        <a:t>(Alpha)</a:t>
                      </a:r>
                      <a:endParaRPr lang="en-US" sz="1800" dirty="0"/>
                    </a:p>
                  </a:txBody>
                  <a:tcPr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c>
                  <a:txBody>
                    <a:bodyPr/>
                    <a:lstStyle/>
                    <a:p>
                      <a:pPr algn="ctr"/>
                      <a:r>
                        <a:rPr lang="en-US" sz="1800" dirty="0" smtClean="0"/>
                        <a:t>Program 2</a:t>
                      </a:r>
                    </a:p>
                    <a:p>
                      <a:pPr algn="ctr"/>
                      <a:r>
                        <a:rPr lang="en-US" sz="1800" dirty="0" smtClean="0"/>
                        <a:t>(Beta)</a:t>
                      </a:r>
                      <a:endParaRPr lang="en-US" sz="1800" dirty="0"/>
                    </a:p>
                  </a:txBody>
                  <a:tcPr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1"/>
                    </a:solidFill>
                  </a:tcPr>
                </a:tc>
              </a:tr>
              <a:tr h="721780">
                <a:tc>
                  <a:txBody>
                    <a:bodyPr/>
                    <a:lstStyle/>
                    <a:p>
                      <a:pPr algn="ctr"/>
                      <a:r>
                        <a:rPr lang="en-US" sz="1800" b="1" dirty="0" smtClean="0">
                          <a:solidFill>
                            <a:srgbClr val="000000"/>
                          </a:solidFill>
                        </a:rPr>
                        <a:t>Civics</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solidFill>
                            <a:srgbClr val="000000"/>
                          </a:solidFill>
                          <a:sym typeface="Wingdings"/>
                        </a:rPr>
                        <a:t></a:t>
                      </a:r>
                    </a:p>
                    <a:p>
                      <a:pPr algn="ctr"/>
                      <a:r>
                        <a:rPr lang="en-US" sz="1800" b="1" dirty="0" smtClean="0">
                          <a:solidFill>
                            <a:srgbClr val="000000"/>
                          </a:solidFill>
                          <a:sym typeface="Wingdings"/>
                        </a:rPr>
                        <a:t>Pilot</a:t>
                      </a:r>
                      <a:endParaRPr lang="en-US" sz="1800"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721780">
                <a:tc>
                  <a:txBody>
                    <a:bodyPr/>
                    <a:lstStyle/>
                    <a:p>
                      <a:pPr algn="ctr"/>
                      <a:r>
                        <a:rPr lang="en-US" sz="1800" b="1" dirty="0" smtClean="0">
                          <a:solidFill>
                            <a:srgbClr val="000000"/>
                          </a:solidFill>
                        </a:rPr>
                        <a:t>Geography</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solidFill>
                            <a:srgbClr val="000000"/>
                          </a:solidFill>
                          <a:sym typeface="Wingdings"/>
                        </a:rPr>
                        <a:t></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sym typeface="Wingdings"/>
                        </a:rPr>
                        <a:t>Pilot</a:t>
                      </a:r>
                      <a:endParaRPr lang="en-US" sz="1800" dirty="0" smtClean="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r h="721780">
                <a:tc>
                  <a:txBody>
                    <a:bodyPr/>
                    <a:lstStyle/>
                    <a:p>
                      <a:pPr algn="ctr"/>
                      <a:r>
                        <a:rPr lang="en-US" sz="1800" b="1" dirty="0" smtClean="0">
                          <a:solidFill>
                            <a:srgbClr val="000000"/>
                          </a:solidFill>
                        </a:rPr>
                        <a:t>Mathematics</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solidFill>
                            <a:srgbClr val="000000"/>
                          </a:solidFill>
                          <a:sym typeface="Wingdings"/>
                        </a:rPr>
                        <a:t></a:t>
                      </a:r>
                    </a:p>
                    <a:p>
                      <a:pPr algn="ctr"/>
                      <a:r>
                        <a:rPr lang="en-US" sz="1800" b="1" dirty="0" smtClean="0">
                          <a:solidFill>
                            <a:srgbClr val="000000"/>
                          </a:solidFill>
                          <a:sym typeface="Wingdings"/>
                        </a:rPr>
                        <a:t>State/TUDA Results</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smtClean="0">
                          <a:solidFill>
                            <a:srgbClr val="000000"/>
                          </a:solidFill>
                          <a:sym typeface="Wingdings"/>
                        </a:rPr>
                        <a:t></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sym typeface="Wingdings"/>
                        </a:rPr>
                        <a:t>Pilot</a:t>
                      </a: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noFill/>
                  </a:tcPr>
                </a:tc>
              </a:tr>
              <a:tr h="721780">
                <a:tc>
                  <a:txBody>
                    <a:bodyPr/>
                    <a:lstStyle/>
                    <a:p>
                      <a:pPr algn="ctr"/>
                      <a:r>
                        <a:rPr lang="en-US" sz="1800" b="1" dirty="0" smtClean="0">
                          <a:solidFill>
                            <a:srgbClr val="000000"/>
                          </a:solidFill>
                        </a:rPr>
                        <a:t>Reading</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solidFill>
                            <a:srgbClr val="000000"/>
                          </a:solidFill>
                          <a:sym typeface="Wingdings"/>
                        </a:rPr>
                        <a:t></a:t>
                      </a:r>
                    </a:p>
                    <a:p>
                      <a:pPr algn="ctr"/>
                      <a:r>
                        <a:rPr lang="en-US" sz="1800" b="1" dirty="0" smtClean="0">
                          <a:solidFill>
                            <a:srgbClr val="000000"/>
                          </a:solidFill>
                        </a:rPr>
                        <a:t>State/TUDA results</a:t>
                      </a: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noFill/>
                  </a:tcPr>
                </a:tc>
                <a:tc>
                  <a:txBody>
                    <a:bodyPr/>
                    <a:lstStyle/>
                    <a:p>
                      <a:pPr algn="ctr"/>
                      <a:r>
                        <a:rPr lang="en-US" sz="1800" b="1" dirty="0" smtClean="0">
                          <a:solidFill>
                            <a:srgbClr val="000000"/>
                          </a:solidFill>
                          <a:sym typeface="Wingdings"/>
                        </a:rPr>
                        <a:t></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sym typeface="Wingdings"/>
                        </a:rPr>
                        <a:t>Pilot</a:t>
                      </a: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noFill/>
                  </a:tcPr>
                </a:tc>
              </a:tr>
              <a:tr h="721780">
                <a:tc>
                  <a:txBody>
                    <a:bodyPr/>
                    <a:lstStyle/>
                    <a:p>
                      <a:pPr algn="ctr"/>
                      <a:r>
                        <a:rPr lang="en-US" sz="1800" b="1" dirty="0" smtClean="0">
                          <a:solidFill>
                            <a:srgbClr val="000000"/>
                          </a:solidFill>
                        </a:rPr>
                        <a:t>U.S.</a:t>
                      </a:r>
                      <a:r>
                        <a:rPr lang="en-US" sz="1800" b="1" baseline="0" dirty="0" smtClean="0">
                          <a:solidFill>
                            <a:srgbClr val="000000"/>
                          </a:solidFill>
                        </a:rPr>
                        <a:t> history</a:t>
                      </a:r>
                      <a:endParaRPr lang="en-US" sz="1800" b="1"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endParaRPr lang="en-US" sz="1800"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tcPr>
                </a:tc>
                <a:tc>
                  <a:txBody>
                    <a:bodyPr/>
                    <a:lstStyle/>
                    <a:p>
                      <a:pPr algn="ctr"/>
                      <a:r>
                        <a:rPr lang="en-US" sz="1800" b="1" dirty="0" smtClean="0">
                          <a:solidFill>
                            <a:srgbClr val="000000"/>
                          </a:solidFill>
                          <a:sym typeface="Wingdings"/>
                        </a:rPr>
                        <a:t></a:t>
                      </a:r>
                    </a:p>
                    <a:p>
                      <a:pPr marL="0" marR="0" indent="0" algn="ctr" defTabSz="457200" rtl="0" eaLnBrk="1" fontAlgn="auto" latinLnBrk="0" hangingPunct="1">
                        <a:lnSpc>
                          <a:spcPct val="100000"/>
                        </a:lnSpc>
                        <a:spcBef>
                          <a:spcPts val="0"/>
                        </a:spcBef>
                        <a:spcAft>
                          <a:spcPts val="0"/>
                        </a:spcAft>
                        <a:buClrTx/>
                        <a:buSzTx/>
                        <a:buFontTx/>
                        <a:buNone/>
                        <a:tabLst/>
                        <a:defRPr/>
                      </a:pPr>
                      <a:r>
                        <a:rPr lang="en-US" sz="1800" b="1" dirty="0" smtClean="0">
                          <a:solidFill>
                            <a:srgbClr val="000000"/>
                          </a:solidFill>
                          <a:sym typeface="Wingdings"/>
                        </a:rPr>
                        <a:t>Pilot</a:t>
                      </a:r>
                      <a:endParaRPr lang="en-US" sz="1800" dirty="0">
                        <a:solidFill>
                          <a:srgbClr val="000000"/>
                        </a:solidFill>
                      </a:endParaRPr>
                    </a:p>
                  </a:txBody>
                  <a:tcPr marL="0" marR="0" marT="0" marB="0" anchor="ctr">
                    <a:lnL w="12700" cap="flat" cmpd="sng" algn="ctr">
                      <a:solidFill>
                        <a:srgbClr val="000066"/>
                      </a:solidFill>
                      <a:prstDash val="solid"/>
                      <a:round/>
                      <a:headEnd type="none" w="med" len="med"/>
                      <a:tailEnd type="none" w="med" len="med"/>
                    </a:lnL>
                    <a:lnR w="12700" cap="flat" cmpd="sng" algn="ctr">
                      <a:solidFill>
                        <a:srgbClr val="000066"/>
                      </a:solidFill>
                      <a:prstDash val="solid"/>
                      <a:round/>
                      <a:headEnd type="none" w="med" len="med"/>
                      <a:tailEnd type="none" w="med" len="med"/>
                    </a:lnR>
                    <a:lnT w="12700" cap="flat" cmpd="sng" algn="ctr">
                      <a:solidFill>
                        <a:srgbClr val="000066"/>
                      </a:solidFill>
                      <a:prstDash val="solid"/>
                      <a:round/>
                      <a:headEnd type="none" w="med" len="med"/>
                      <a:tailEnd type="none" w="med" len="med"/>
                    </a:lnT>
                    <a:lnB w="12700" cap="flat" cmpd="sng" algn="ctr">
                      <a:solidFill>
                        <a:srgbClr val="000066"/>
                      </a:solidFill>
                      <a:prstDash val="solid"/>
                      <a:round/>
                      <a:headEnd type="none" w="med" len="med"/>
                      <a:tailEnd type="none" w="med" len="med"/>
                    </a:lnB>
                    <a:lnTlToBr w="12700" cmpd="sng">
                      <a:noFill/>
                      <a:prstDash val="solid"/>
                    </a:lnTlToBr>
                    <a:lnBlToTr w="12700" cmpd="sng">
                      <a:noFill/>
                      <a:prstDash val="solid"/>
                    </a:lnBlToTr>
                    <a:solidFill>
                      <a:schemeClr val="accent2"/>
                    </a:solidFill>
                  </a:tcPr>
                </a:tc>
              </a:tr>
            </a:tbl>
          </a:graphicData>
        </a:graphic>
      </p:graphicFrame>
      <p:sp>
        <p:nvSpPr>
          <p:cNvPr id="5" name="TextBox 4"/>
          <p:cNvSpPr txBox="1"/>
          <p:nvPr/>
        </p:nvSpPr>
        <p:spPr>
          <a:xfrm>
            <a:off x="2161053" y="6396710"/>
            <a:ext cx="2026633" cy="369332"/>
          </a:xfrm>
          <a:prstGeom prst="rect">
            <a:avLst/>
          </a:prstGeom>
          <a:noFill/>
        </p:spPr>
        <p:txBody>
          <a:bodyPr wrap="square" rtlCol="0">
            <a:spAutoFit/>
          </a:bodyPr>
          <a:lstStyle/>
          <a:p>
            <a:r>
              <a:rPr lang="en-US" dirty="0" smtClean="0">
                <a:solidFill>
                  <a:srgbClr val="000066"/>
                </a:solidFill>
                <a:sym typeface="Wingdings"/>
              </a:rPr>
              <a:t>= grade 8 only</a:t>
            </a:r>
            <a:endParaRPr lang="en-US" dirty="0">
              <a:solidFill>
                <a:srgbClr val="000066"/>
              </a:solidFill>
            </a:endParaRPr>
          </a:p>
        </p:txBody>
      </p:sp>
      <p:sp>
        <p:nvSpPr>
          <p:cNvPr id="7" name="Rectangle 6"/>
          <p:cNvSpPr/>
          <p:nvPr/>
        </p:nvSpPr>
        <p:spPr>
          <a:xfrm>
            <a:off x="1842052" y="6466217"/>
            <a:ext cx="319001" cy="230833"/>
          </a:xfrm>
          <a:prstGeom prst="rect">
            <a:avLst/>
          </a:prstGeom>
          <a:solidFill>
            <a:schemeClr val="accent2"/>
          </a:solidFill>
          <a:ln>
            <a:solidFill>
              <a:srgbClr val="000066"/>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dirty="0"/>
          </a:p>
        </p:txBody>
      </p:sp>
    </p:spTree>
    <p:extLst>
      <p:ext uri="{BB962C8B-B14F-4D97-AF65-F5344CB8AC3E}">
        <p14:creationId xmlns:p14="http://schemas.microsoft.com/office/powerpoint/2010/main" val="3605228697"/>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Communication</a:t>
            </a:r>
            <a:endParaRPr lang="en-US" dirty="0"/>
          </a:p>
        </p:txBody>
      </p:sp>
    </p:spTree>
    <p:extLst>
      <p:ext uri="{BB962C8B-B14F-4D97-AF65-F5344CB8AC3E}">
        <p14:creationId xmlns:p14="http://schemas.microsoft.com/office/powerpoint/2010/main" val="4193385906"/>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b="0" dirty="0" smtClean="0">
                <a:solidFill>
                  <a:srgbClr val="000000"/>
                </a:solidFill>
              </a:rPr>
              <a:t>Please check the website to determine that the appropriate person is listed as the </a:t>
            </a:r>
            <a:r>
              <a:rPr lang="en-US" b="0" dirty="0">
                <a:solidFill>
                  <a:srgbClr val="000000"/>
                </a:solidFill>
              </a:rPr>
              <a:t>D</a:t>
            </a:r>
            <a:r>
              <a:rPr lang="en-US" b="0" dirty="0" smtClean="0">
                <a:solidFill>
                  <a:srgbClr val="000000"/>
                </a:solidFill>
              </a:rPr>
              <a:t>istrict Technology Coordinator at </a:t>
            </a:r>
            <a:r>
              <a:rPr lang="en-US" b="0" dirty="0">
                <a:solidFill>
                  <a:srgbClr val="000000"/>
                </a:solidFill>
                <a:hlinkClick r:id="rId2"/>
              </a:rPr>
              <a:t>http://</a:t>
            </a:r>
            <a:r>
              <a:rPr lang="en-US" b="0" dirty="0" smtClean="0">
                <a:solidFill>
                  <a:srgbClr val="000000"/>
                </a:solidFill>
                <a:hlinkClick r:id="rId2"/>
              </a:rPr>
              <a:t>www.cde.state.co.us/assessment/DTC</a:t>
            </a:r>
            <a:r>
              <a:rPr lang="en-US" b="0" dirty="0" smtClean="0">
                <a:solidFill>
                  <a:srgbClr val="000000"/>
                </a:solidFill>
              </a:rPr>
              <a:t> </a:t>
            </a:r>
          </a:p>
          <a:p>
            <a:r>
              <a:rPr lang="en-US" b="0" dirty="0" smtClean="0">
                <a:solidFill>
                  <a:srgbClr val="000000"/>
                </a:solidFill>
              </a:rPr>
              <a:t>The DTC will receive emails with information about training and technology updates</a:t>
            </a:r>
          </a:p>
          <a:p>
            <a:r>
              <a:rPr lang="en-US" b="0" dirty="0" smtClean="0">
                <a:solidFill>
                  <a:srgbClr val="000000"/>
                </a:solidFill>
              </a:rPr>
              <a:t>It is important to identify a DTC for your district and to make sure this position is updated if there is a change</a:t>
            </a:r>
          </a:p>
          <a:p>
            <a:pPr lvl="1"/>
            <a:r>
              <a:rPr lang="en-US" dirty="0" smtClean="0">
                <a:solidFill>
                  <a:srgbClr val="000000"/>
                </a:solidFill>
              </a:rPr>
              <a:t>Superintendent-appointed</a:t>
            </a:r>
            <a:endParaRPr lang="en-US" dirty="0">
              <a:solidFill>
                <a:srgbClr val="000000"/>
              </a:solidFill>
            </a:endParaRPr>
          </a:p>
        </p:txBody>
      </p:sp>
      <p:sp>
        <p:nvSpPr>
          <p:cNvPr id="3" name="Title 2"/>
          <p:cNvSpPr>
            <a:spLocks noGrp="1"/>
          </p:cNvSpPr>
          <p:nvPr>
            <p:ph type="title"/>
          </p:nvPr>
        </p:nvSpPr>
        <p:spPr/>
        <p:txBody>
          <a:bodyPr/>
          <a:lstStyle/>
          <a:p>
            <a:r>
              <a:rPr lang="en-US" dirty="0" smtClean="0"/>
              <a:t>District Technology Coordinators (DTC)</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76</a:t>
            </a:fld>
            <a:endParaRPr lang="en-US" dirty="0" smtClean="0"/>
          </a:p>
        </p:txBody>
      </p:sp>
    </p:spTree>
    <p:extLst>
      <p:ext uri="{BB962C8B-B14F-4D97-AF65-F5344CB8AC3E}">
        <p14:creationId xmlns:p14="http://schemas.microsoft.com/office/powerpoint/2010/main" val="2953539857"/>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p:txBody>
          <a:bodyPr/>
          <a:lstStyle/>
          <a:p>
            <a:pPr marL="45720" indent="0">
              <a:buNone/>
            </a:pPr>
            <a:r>
              <a:rPr lang="en-US" dirty="0" smtClean="0">
                <a:solidFill>
                  <a:srgbClr val="000000"/>
                </a:solidFill>
              </a:rPr>
              <a:t>August – December:  </a:t>
            </a:r>
          </a:p>
          <a:p>
            <a:r>
              <a:rPr lang="en-US" dirty="0" smtClean="0">
                <a:solidFill>
                  <a:srgbClr val="000000"/>
                </a:solidFill>
              </a:rPr>
              <a:t>CMAS monthly meetings</a:t>
            </a:r>
          </a:p>
          <a:p>
            <a:pPr lvl="1"/>
            <a:r>
              <a:rPr lang="en-US" dirty="0" smtClean="0">
                <a:solidFill>
                  <a:srgbClr val="000000"/>
                </a:solidFill>
              </a:rPr>
              <a:t>Can be more frequent as needed</a:t>
            </a:r>
          </a:p>
          <a:p>
            <a:pPr lvl="1"/>
            <a:r>
              <a:rPr lang="en-US" dirty="0" smtClean="0">
                <a:solidFill>
                  <a:srgbClr val="000000"/>
                </a:solidFill>
              </a:rPr>
              <a:t>Please let us know if you have topics or issues that you would like to have us address</a:t>
            </a:r>
          </a:p>
          <a:p>
            <a:r>
              <a:rPr lang="en-US" dirty="0" smtClean="0">
                <a:solidFill>
                  <a:srgbClr val="000000"/>
                </a:solidFill>
              </a:rPr>
              <a:t>CoAlt </a:t>
            </a:r>
            <a:r>
              <a:rPr lang="en-US" dirty="0">
                <a:solidFill>
                  <a:srgbClr val="000000"/>
                </a:solidFill>
              </a:rPr>
              <a:t>m</a:t>
            </a:r>
            <a:r>
              <a:rPr lang="en-US" dirty="0" smtClean="0">
                <a:solidFill>
                  <a:srgbClr val="000000"/>
                </a:solidFill>
              </a:rPr>
              <a:t>onthly meetings (Sept- Dec)</a:t>
            </a:r>
          </a:p>
          <a:p>
            <a:pPr marL="45720" indent="0">
              <a:buNone/>
            </a:pPr>
            <a:endParaRPr lang="en-US" dirty="0" smtClean="0">
              <a:solidFill>
                <a:srgbClr val="000000"/>
              </a:solidFill>
            </a:endParaRPr>
          </a:p>
          <a:p>
            <a:pPr marL="45720" indent="0">
              <a:buNone/>
            </a:pPr>
            <a:r>
              <a:rPr lang="en-US" dirty="0" smtClean="0">
                <a:solidFill>
                  <a:srgbClr val="000000"/>
                </a:solidFill>
              </a:rPr>
              <a:t>January – May: weekly meetings</a:t>
            </a:r>
          </a:p>
          <a:p>
            <a:r>
              <a:rPr lang="en-US" dirty="0" smtClean="0">
                <a:solidFill>
                  <a:srgbClr val="000000"/>
                </a:solidFill>
              </a:rPr>
              <a:t>CMAS weekly meetings</a:t>
            </a:r>
          </a:p>
          <a:p>
            <a:r>
              <a:rPr lang="en-US" dirty="0" smtClean="0">
                <a:solidFill>
                  <a:srgbClr val="000000"/>
                </a:solidFill>
              </a:rPr>
              <a:t>CoAlt monthly meetings</a:t>
            </a:r>
            <a:endParaRPr lang="en-US" dirty="0">
              <a:solidFill>
                <a:srgbClr val="000000"/>
              </a:solidFill>
            </a:endParaRPr>
          </a:p>
          <a:p>
            <a:pPr lvl="1"/>
            <a:r>
              <a:rPr lang="en-US" dirty="0" smtClean="0">
                <a:solidFill>
                  <a:srgbClr val="000000"/>
                </a:solidFill>
              </a:rPr>
              <a:t>Weekly meetings in Jan-March</a:t>
            </a:r>
          </a:p>
          <a:p>
            <a:pPr lvl="1"/>
            <a:r>
              <a:rPr lang="en-US" dirty="0" smtClean="0">
                <a:solidFill>
                  <a:srgbClr val="000000"/>
                </a:solidFill>
              </a:rPr>
              <a:t>Bi-weekly meetings April - May</a:t>
            </a:r>
          </a:p>
        </p:txBody>
      </p:sp>
      <p:sp>
        <p:nvSpPr>
          <p:cNvPr id="4" name="Title 3"/>
          <p:cNvSpPr>
            <a:spLocks noGrp="1"/>
          </p:cNvSpPr>
          <p:nvPr>
            <p:ph type="title"/>
          </p:nvPr>
        </p:nvSpPr>
        <p:spPr/>
        <p:txBody>
          <a:bodyPr/>
          <a:lstStyle/>
          <a:p>
            <a:r>
              <a:rPr lang="en-US" dirty="0" smtClean="0"/>
              <a:t>Office Hours Schedule</a:t>
            </a:r>
            <a:endParaRPr lang="en-US" dirty="0"/>
          </a:p>
        </p:txBody>
      </p:sp>
    </p:spTree>
    <p:extLst>
      <p:ext uri="{BB962C8B-B14F-4D97-AF65-F5344CB8AC3E}">
        <p14:creationId xmlns:p14="http://schemas.microsoft.com/office/powerpoint/2010/main" val="215884725"/>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CDE will typically send out weekly bulletins</a:t>
            </a:r>
          </a:p>
          <a:p>
            <a:pPr lvl="1"/>
            <a:r>
              <a:rPr lang="en-US" dirty="0" smtClean="0">
                <a:solidFill>
                  <a:srgbClr val="000000"/>
                </a:solidFill>
              </a:rPr>
              <a:t>Bulletins </a:t>
            </a:r>
            <a:r>
              <a:rPr lang="en-US" dirty="0">
                <a:solidFill>
                  <a:srgbClr val="000000"/>
                </a:solidFill>
              </a:rPr>
              <a:t>will </a:t>
            </a:r>
            <a:r>
              <a:rPr lang="en-US" dirty="0" smtClean="0">
                <a:solidFill>
                  <a:srgbClr val="000000"/>
                </a:solidFill>
              </a:rPr>
              <a:t>include information </a:t>
            </a:r>
            <a:r>
              <a:rPr lang="en-US" dirty="0">
                <a:solidFill>
                  <a:srgbClr val="000000"/>
                </a:solidFill>
              </a:rPr>
              <a:t>about:</a:t>
            </a:r>
          </a:p>
          <a:p>
            <a:pPr lvl="2"/>
            <a:r>
              <a:rPr lang="en-US" dirty="0">
                <a:solidFill>
                  <a:srgbClr val="000000"/>
                </a:solidFill>
              </a:rPr>
              <a:t>Important updates for the week and coming weeks</a:t>
            </a:r>
          </a:p>
          <a:p>
            <a:pPr lvl="2"/>
            <a:r>
              <a:rPr lang="en-US" dirty="0">
                <a:solidFill>
                  <a:srgbClr val="000000"/>
                </a:solidFill>
              </a:rPr>
              <a:t>Topics that will </a:t>
            </a:r>
            <a:r>
              <a:rPr lang="en-US" dirty="0" smtClean="0">
                <a:solidFill>
                  <a:srgbClr val="000000"/>
                </a:solidFill>
              </a:rPr>
              <a:t>be </a:t>
            </a:r>
            <a:r>
              <a:rPr lang="en-US" dirty="0">
                <a:solidFill>
                  <a:srgbClr val="000000"/>
                </a:solidFill>
              </a:rPr>
              <a:t>covered during weekly office hours</a:t>
            </a:r>
          </a:p>
          <a:p>
            <a:pPr lvl="2"/>
            <a:r>
              <a:rPr lang="en-US" dirty="0">
                <a:solidFill>
                  <a:srgbClr val="000000"/>
                </a:solidFill>
              </a:rPr>
              <a:t>Provide a recap of previous week’s office hours </a:t>
            </a:r>
            <a:endParaRPr lang="en-US" dirty="0" smtClean="0">
              <a:solidFill>
                <a:srgbClr val="000000"/>
              </a:solidFill>
            </a:endParaRPr>
          </a:p>
          <a:p>
            <a:pPr lvl="2"/>
            <a:r>
              <a:rPr lang="en-US" dirty="0" smtClean="0">
                <a:solidFill>
                  <a:srgbClr val="000000"/>
                </a:solidFill>
              </a:rPr>
              <a:t>May not specifically identify topics from office hours, but topics within the bulletins will be covered on office hours</a:t>
            </a:r>
          </a:p>
          <a:p>
            <a:pPr lvl="1"/>
            <a:r>
              <a:rPr lang="en-US" dirty="0" smtClean="0">
                <a:solidFill>
                  <a:srgbClr val="000000"/>
                </a:solidFill>
              </a:rPr>
              <a:t>If not needed, we will not send a bulletin. </a:t>
            </a:r>
          </a:p>
          <a:p>
            <a:pPr marL="45720" indent="0">
              <a:buNone/>
            </a:pPr>
            <a:endParaRPr lang="en-US" dirty="0" smtClean="0"/>
          </a:p>
        </p:txBody>
      </p:sp>
      <p:sp>
        <p:nvSpPr>
          <p:cNvPr id="3" name="Title 2"/>
          <p:cNvSpPr>
            <a:spLocks noGrp="1"/>
          </p:cNvSpPr>
          <p:nvPr>
            <p:ph type="title"/>
          </p:nvPr>
        </p:nvSpPr>
        <p:spPr/>
        <p:txBody>
          <a:bodyPr/>
          <a:lstStyle/>
          <a:p>
            <a:r>
              <a:rPr lang="en-US" dirty="0" smtClean="0"/>
              <a:t>Weekly Bulletins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78</a:t>
            </a:fld>
            <a:endParaRPr lang="en-US" dirty="0" smtClean="0"/>
          </a:p>
        </p:txBody>
      </p:sp>
    </p:spTree>
    <p:extLst>
      <p:ext uri="{BB962C8B-B14F-4D97-AF65-F5344CB8AC3E}">
        <p14:creationId xmlns:p14="http://schemas.microsoft.com/office/powerpoint/2010/main" val="3629355081"/>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Syncplicity is the way to transmit secure information to/from CDE</a:t>
            </a:r>
          </a:p>
          <a:p>
            <a:pPr lvl="1"/>
            <a:r>
              <a:rPr lang="en-US" dirty="0" smtClean="0">
                <a:solidFill>
                  <a:srgbClr val="000000"/>
                </a:solidFill>
              </a:rPr>
              <a:t>Only the DAC has access to the assessment folder</a:t>
            </a:r>
          </a:p>
          <a:p>
            <a:pPr lvl="1"/>
            <a:r>
              <a:rPr lang="en-US" dirty="0" smtClean="0">
                <a:solidFill>
                  <a:srgbClr val="000000"/>
                </a:solidFill>
              </a:rPr>
              <a:t>During SBD, the Data respondent has access to the separate SBD folder</a:t>
            </a:r>
          </a:p>
          <a:p>
            <a:pPr marL="45720" indent="0">
              <a:buNone/>
            </a:pPr>
            <a:endParaRPr lang="en-US" dirty="0" smtClean="0">
              <a:solidFill>
                <a:srgbClr val="000000"/>
              </a:solidFill>
            </a:endParaRPr>
          </a:p>
          <a:p>
            <a:r>
              <a:rPr lang="en-US" dirty="0" smtClean="0">
                <a:solidFill>
                  <a:srgbClr val="000000"/>
                </a:solidFill>
              </a:rPr>
              <a:t>Reminder: Do not send Personally Identifiable Information (e.g., SASID, name, free and reduced lunch status, disability status, etc.) through email.</a:t>
            </a:r>
          </a:p>
          <a:p>
            <a:pPr marL="365760" lvl="1" indent="0">
              <a:buNone/>
            </a:pPr>
            <a:endParaRPr lang="en-US" dirty="0" smtClean="0">
              <a:solidFill>
                <a:srgbClr val="000000"/>
              </a:solidFill>
            </a:endParaRPr>
          </a:p>
          <a:p>
            <a:endParaRPr lang="en-US" dirty="0">
              <a:solidFill>
                <a:srgbClr val="000000"/>
              </a:solidFill>
            </a:endParaRPr>
          </a:p>
        </p:txBody>
      </p:sp>
      <p:sp>
        <p:nvSpPr>
          <p:cNvPr id="3" name="Title 2"/>
          <p:cNvSpPr>
            <a:spLocks noGrp="1"/>
          </p:cNvSpPr>
          <p:nvPr>
            <p:ph type="title"/>
          </p:nvPr>
        </p:nvSpPr>
        <p:spPr/>
        <p:txBody>
          <a:bodyPr/>
          <a:lstStyle/>
          <a:p>
            <a:r>
              <a:rPr lang="en-US" dirty="0" smtClean="0"/>
              <a:t>Distribution of Secure Information</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79</a:t>
            </a:fld>
            <a:endParaRPr lang="en-US" dirty="0" smtClean="0"/>
          </a:p>
        </p:txBody>
      </p:sp>
    </p:spTree>
    <p:extLst>
      <p:ext uri="{BB962C8B-B14F-4D97-AF65-F5344CB8AC3E}">
        <p14:creationId xmlns:p14="http://schemas.microsoft.com/office/powerpoint/2010/main" val="907539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2015-16 Reporting </a:t>
            </a:r>
            <a:endParaRPr lang="en-US" dirty="0"/>
          </a:p>
        </p:txBody>
      </p:sp>
      <p:sp>
        <p:nvSpPr>
          <p:cNvPr id="5" name="Content Placeholder 4"/>
          <p:cNvSpPr>
            <a:spLocks noGrp="1"/>
          </p:cNvSpPr>
          <p:nvPr>
            <p:ph idx="4294967295"/>
          </p:nvPr>
        </p:nvSpPr>
        <p:spPr>
          <a:xfrm>
            <a:off x="136994" y="1137920"/>
            <a:ext cx="8407400" cy="4406900"/>
          </a:xfrm>
        </p:spPr>
        <p:txBody>
          <a:bodyPr/>
          <a:lstStyle/>
          <a:p>
            <a:pPr marL="45720" indent="0">
              <a:buNone/>
            </a:pPr>
            <a:r>
              <a:rPr lang="en-US" dirty="0" smtClean="0">
                <a:solidFill>
                  <a:srgbClr val="000000"/>
                </a:solidFill>
              </a:rPr>
              <a:t>CDE </a:t>
            </a:r>
            <a:r>
              <a:rPr lang="en-US" dirty="0">
                <a:solidFill>
                  <a:srgbClr val="000000"/>
                </a:solidFill>
              </a:rPr>
              <a:t>reviews </a:t>
            </a:r>
            <a:r>
              <a:rPr lang="en-US" dirty="0" smtClean="0">
                <a:solidFill>
                  <a:srgbClr val="000000"/>
                </a:solidFill>
              </a:rPr>
              <a:t>CMAS data </a:t>
            </a:r>
            <a:r>
              <a:rPr lang="en-US" dirty="0">
                <a:solidFill>
                  <a:srgbClr val="000000"/>
                </a:solidFill>
              </a:rPr>
              <a:t>files and reports before they are released to districts. </a:t>
            </a:r>
            <a:endParaRPr lang="en-US" dirty="0" smtClean="0">
              <a:solidFill>
                <a:srgbClr val="000000"/>
              </a:solidFill>
            </a:endParaRPr>
          </a:p>
          <a:p>
            <a:r>
              <a:rPr lang="en-US" dirty="0" smtClean="0">
                <a:solidFill>
                  <a:srgbClr val="000000"/>
                </a:solidFill>
              </a:rPr>
              <a:t>CMAS and CoAlt Science and Social Studies Reporting:</a:t>
            </a:r>
          </a:p>
          <a:p>
            <a:pPr lvl="1"/>
            <a:r>
              <a:rPr lang="en-US" dirty="0" smtClean="0">
                <a:solidFill>
                  <a:srgbClr val="000000"/>
                </a:solidFill>
              </a:rPr>
              <a:t>Impacted by paper-based testing</a:t>
            </a:r>
          </a:p>
          <a:p>
            <a:pPr lvl="1"/>
            <a:r>
              <a:rPr lang="en-US" dirty="0" smtClean="0">
                <a:solidFill>
                  <a:srgbClr val="000000"/>
                </a:solidFill>
              </a:rPr>
              <a:t>Unanticipated back-and-forth review rounds with the vendor</a:t>
            </a:r>
          </a:p>
          <a:p>
            <a:pPr lvl="1"/>
            <a:r>
              <a:rPr lang="en-US" dirty="0" smtClean="0">
                <a:solidFill>
                  <a:srgbClr val="000000"/>
                </a:solidFill>
              </a:rPr>
              <a:t>Vendor system interactions across content areas limited access to posted reports </a:t>
            </a:r>
          </a:p>
          <a:p>
            <a:r>
              <a:rPr lang="en-US" dirty="0" smtClean="0">
                <a:solidFill>
                  <a:srgbClr val="000000"/>
                </a:solidFill>
              </a:rPr>
              <a:t>CMAS: PARCC ELA and Math Reporting:</a:t>
            </a:r>
          </a:p>
          <a:p>
            <a:pPr lvl="1"/>
            <a:r>
              <a:rPr lang="en-US" dirty="0" smtClean="0">
                <a:solidFill>
                  <a:srgbClr val="000000"/>
                </a:solidFill>
              </a:rPr>
              <a:t>Significantly impacted </a:t>
            </a:r>
            <a:r>
              <a:rPr lang="en-US" dirty="0">
                <a:solidFill>
                  <a:srgbClr val="000000"/>
                </a:solidFill>
              </a:rPr>
              <a:t>by paper-based testing</a:t>
            </a:r>
          </a:p>
          <a:p>
            <a:pPr lvl="1"/>
            <a:r>
              <a:rPr lang="en-US" dirty="0">
                <a:solidFill>
                  <a:srgbClr val="000000"/>
                </a:solidFill>
              </a:rPr>
              <a:t>Vendor system interactions </a:t>
            </a:r>
            <a:r>
              <a:rPr lang="en-US" dirty="0" smtClean="0">
                <a:solidFill>
                  <a:srgbClr val="000000"/>
                </a:solidFill>
              </a:rPr>
              <a:t>limited </a:t>
            </a:r>
            <a:r>
              <a:rPr lang="en-US" dirty="0">
                <a:solidFill>
                  <a:srgbClr val="000000"/>
                </a:solidFill>
              </a:rPr>
              <a:t>access to </a:t>
            </a:r>
            <a:r>
              <a:rPr lang="en-US" dirty="0" smtClean="0">
                <a:solidFill>
                  <a:srgbClr val="000000"/>
                </a:solidFill>
              </a:rPr>
              <a:t>rolling files</a:t>
            </a:r>
          </a:p>
          <a:p>
            <a:r>
              <a:rPr lang="en-US" dirty="0" smtClean="0">
                <a:solidFill>
                  <a:srgbClr val="000000"/>
                </a:solidFill>
              </a:rPr>
              <a:t>CoAlt: DLM ELA </a:t>
            </a:r>
            <a:r>
              <a:rPr lang="en-US" dirty="0">
                <a:solidFill>
                  <a:srgbClr val="000000"/>
                </a:solidFill>
              </a:rPr>
              <a:t>and Math Reporting:</a:t>
            </a:r>
          </a:p>
          <a:p>
            <a:pPr lvl="1"/>
            <a:r>
              <a:rPr lang="en-US" dirty="0" smtClean="0">
                <a:solidFill>
                  <a:srgbClr val="000000"/>
                </a:solidFill>
              </a:rPr>
              <a:t>Vendor reporting errors</a:t>
            </a:r>
            <a:endParaRPr lang="en-US" dirty="0">
              <a:solidFill>
                <a:srgbClr val="000000"/>
              </a:solidFill>
            </a:endParaRPr>
          </a:p>
          <a:p>
            <a:pPr lvl="1"/>
            <a:endParaRPr lang="en-US" dirty="0">
              <a:solidFill>
                <a:srgbClr val="FF0000"/>
              </a:solidFill>
            </a:endParaRPr>
          </a:p>
          <a:p>
            <a:pPr lvl="1"/>
            <a:endParaRPr lang="en-US" dirty="0" smtClean="0">
              <a:solidFill>
                <a:srgbClr val="000000"/>
              </a:solidFill>
            </a:endParaRPr>
          </a:p>
        </p:txBody>
      </p:sp>
    </p:spTree>
    <p:extLst>
      <p:ext uri="{BB962C8B-B14F-4D97-AF65-F5344CB8AC3E}">
        <p14:creationId xmlns:p14="http://schemas.microsoft.com/office/powerpoint/2010/main" val="1391635682"/>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Fall To Do List (1 of 2)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80</a:t>
            </a:fld>
            <a:endParaRPr lang="en-US" dirty="0" smtClean="0"/>
          </a:p>
        </p:txBody>
      </p:sp>
      <p:sp>
        <p:nvSpPr>
          <p:cNvPr id="2" name="Content Placeholder 1"/>
          <p:cNvSpPr>
            <a:spLocks noGrp="1"/>
          </p:cNvSpPr>
          <p:nvPr>
            <p:ph idx="4294967295"/>
          </p:nvPr>
        </p:nvSpPr>
        <p:spPr>
          <a:xfrm>
            <a:off x="0" y="1099673"/>
            <a:ext cx="9144000" cy="4495800"/>
          </a:xfrm>
        </p:spPr>
        <p:txBody>
          <a:bodyPr/>
          <a:lstStyle/>
          <a:p>
            <a:pPr>
              <a:buFont typeface="Wingdings" panose="05000000000000000000" pitchFamily="2" charset="2"/>
              <a:buChar char="q"/>
            </a:pPr>
            <a:r>
              <a:rPr lang="en-US" sz="2300" dirty="0" smtClean="0">
                <a:solidFill>
                  <a:srgbClr val="000000"/>
                </a:solidFill>
              </a:rPr>
              <a:t>Fulfill district policy requirements of HB 15-1323</a:t>
            </a:r>
            <a:endParaRPr lang="en-US" sz="2200" dirty="0" smtClean="0">
              <a:solidFill>
                <a:srgbClr val="000000"/>
              </a:solidFill>
            </a:endParaRPr>
          </a:p>
          <a:p>
            <a:pPr lvl="1">
              <a:buFont typeface="Wingdings" panose="05000000000000000000" pitchFamily="2" charset="2"/>
              <a:buChar char="q"/>
            </a:pPr>
            <a:r>
              <a:rPr lang="en-US" dirty="0" smtClean="0">
                <a:solidFill>
                  <a:srgbClr val="000000"/>
                </a:solidFill>
              </a:rPr>
              <a:t>Adopt and implement a policy by which the </a:t>
            </a:r>
            <a:r>
              <a:rPr lang="en-US" b="1" dirty="0" smtClean="0">
                <a:solidFill>
                  <a:srgbClr val="000000"/>
                </a:solidFill>
              </a:rPr>
              <a:t>LEP</a:t>
            </a:r>
            <a:r>
              <a:rPr lang="en-US" dirty="0" smtClean="0">
                <a:solidFill>
                  <a:srgbClr val="000000"/>
                </a:solidFill>
              </a:rPr>
              <a:t> decides whether to request the paper form of the state assessments for its students</a:t>
            </a:r>
          </a:p>
          <a:p>
            <a:pPr lvl="1">
              <a:buFont typeface="Wingdings" panose="05000000000000000000" pitchFamily="2" charset="2"/>
              <a:buChar char="q"/>
            </a:pPr>
            <a:r>
              <a:rPr lang="en-US" dirty="0" smtClean="0">
                <a:solidFill>
                  <a:srgbClr val="000000"/>
                </a:solidFill>
              </a:rPr>
              <a:t>Adopt and implement a written policy and procedure by which a student’s parent may excuse the student from participating in one or more of the state assessments</a:t>
            </a:r>
          </a:p>
          <a:p>
            <a:pPr lvl="1">
              <a:buFont typeface="Wingdings" panose="05000000000000000000" pitchFamily="2" charset="2"/>
              <a:buChar char="q"/>
            </a:pPr>
            <a:r>
              <a:rPr lang="en-US" dirty="0" smtClean="0">
                <a:solidFill>
                  <a:srgbClr val="000000"/>
                </a:solidFill>
              </a:rPr>
              <a:t>Distribute to parents and post on </a:t>
            </a:r>
            <a:r>
              <a:rPr lang="en-US" b="1" dirty="0" smtClean="0">
                <a:solidFill>
                  <a:srgbClr val="000000"/>
                </a:solidFill>
              </a:rPr>
              <a:t>LEP’s</a:t>
            </a:r>
            <a:r>
              <a:rPr lang="en-US" dirty="0" smtClean="0">
                <a:solidFill>
                  <a:srgbClr val="000000"/>
                </a:solidFill>
              </a:rPr>
              <a:t> website written information regarding assessments, including an assessment calendar</a:t>
            </a:r>
          </a:p>
          <a:p>
            <a:pPr>
              <a:buFont typeface="Wingdings" panose="05000000000000000000" pitchFamily="2" charset="2"/>
              <a:buChar char="q"/>
            </a:pPr>
            <a:r>
              <a:rPr lang="en-US" sz="2300" dirty="0" smtClean="0">
                <a:solidFill>
                  <a:srgbClr val="000000"/>
                </a:solidFill>
              </a:rPr>
              <a:t>Determine mode of testing (computer or paper) for each school and each subject </a:t>
            </a:r>
          </a:p>
          <a:p>
            <a:pPr>
              <a:buFont typeface="Wingdings" panose="05000000000000000000" pitchFamily="2" charset="2"/>
              <a:buChar char="q"/>
            </a:pPr>
            <a:r>
              <a:rPr lang="en-US" sz="2300" dirty="0" smtClean="0">
                <a:solidFill>
                  <a:srgbClr val="000000"/>
                </a:solidFill>
              </a:rPr>
              <a:t>If testing online, determine if technology capacity requires an extended window for ELA and math (4, 5, or 6 weeks)</a:t>
            </a:r>
          </a:p>
          <a:p>
            <a:pPr lvl="1"/>
            <a:endParaRPr lang="en-US" dirty="0" smtClean="0"/>
          </a:p>
          <a:p>
            <a:pPr lvl="1"/>
            <a:endParaRPr lang="en-US" dirty="0" smtClean="0"/>
          </a:p>
          <a:p>
            <a:endParaRPr lang="en-US" dirty="0"/>
          </a:p>
        </p:txBody>
      </p:sp>
    </p:spTree>
    <p:extLst>
      <p:ext uri="{BB962C8B-B14F-4D97-AF65-F5344CB8AC3E}">
        <p14:creationId xmlns:p14="http://schemas.microsoft.com/office/powerpoint/2010/main" val="3908230810"/>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Fall To Do List (2 of 2) </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81</a:t>
            </a:fld>
            <a:endParaRPr lang="en-US" dirty="0" smtClean="0"/>
          </a:p>
        </p:txBody>
      </p:sp>
      <p:sp>
        <p:nvSpPr>
          <p:cNvPr id="2" name="Content Placeholder 1"/>
          <p:cNvSpPr>
            <a:spLocks noGrp="1"/>
          </p:cNvSpPr>
          <p:nvPr>
            <p:ph idx="4294967295"/>
          </p:nvPr>
        </p:nvSpPr>
        <p:spPr>
          <a:xfrm>
            <a:off x="0" y="1101725"/>
            <a:ext cx="9350375" cy="4406900"/>
          </a:xfrm>
        </p:spPr>
        <p:txBody>
          <a:bodyPr/>
          <a:lstStyle/>
          <a:p>
            <a:pPr>
              <a:buFont typeface="Wingdings" panose="05000000000000000000" pitchFamily="2" charset="2"/>
              <a:buChar char="q"/>
            </a:pPr>
            <a:r>
              <a:rPr lang="en-US" sz="2300" dirty="0" smtClean="0">
                <a:solidFill>
                  <a:srgbClr val="000000"/>
                </a:solidFill>
              </a:rPr>
              <a:t>Gather accommodation information for assessments</a:t>
            </a:r>
            <a:endParaRPr lang="en-US" sz="2300" dirty="0">
              <a:solidFill>
                <a:srgbClr val="000000"/>
              </a:solidFill>
            </a:endParaRPr>
          </a:p>
          <a:p>
            <a:pPr lvl="1">
              <a:buFont typeface="Wingdings" panose="05000000000000000000" pitchFamily="2" charset="2"/>
              <a:buChar char="q"/>
            </a:pPr>
            <a:r>
              <a:rPr lang="en-US" sz="2000" dirty="0" smtClean="0">
                <a:solidFill>
                  <a:srgbClr val="000000"/>
                </a:solidFill>
              </a:rPr>
              <a:t>Paper-based accommodations (braille, large print, oral scripts, etc.)</a:t>
            </a:r>
          </a:p>
          <a:p>
            <a:pPr lvl="1">
              <a:buFont typeface="Wingdings" panose="05000000000000000000" pitchFamily="2" charset="2"/>
              <a:buChar char="q"/>
            </a:pPr>
            <a:r>
              <a:rPr lang="en-US" sz="2000" dirty="0" smtClean="0">
                <a:solidFill>
                  <a:srgbClr val="000000"/>
                </a:solidFill>
              </a:rPr>
              <a:t>Computer-based accommodations (text-to-speech (TTS)*, Spanish, etc.)</a:t>
            </a:r>
            <a:endParaRPr lang="en-US" sz="2000" dirty="0">
              <a:solidFill>
                <a:srgbClr val="000000"/>
              </a:solidFill>
            </a:endParaRPr>
          </a:p>
          <a:p>
            <a:pPr lvl="1">
              <a:buFont typeface="Wingdings" panose="05000000000000000000" pitchFamily="2" charset="2"/>
              <a:buChar char="q"/>
            </a:pPr>
            <a:r>
              <a:rPr lang="en-US" sz="2000" dirty="0" smtClean="0">
                <a:solidFill>
                  <a:srgbClr val="000000"/>
                </a:solidFill>
              </a:rPr>
              <a:t>Determine the need for and submit unique accommodations requests</a:t>
            </a:r>
          </a:p>
          <a:p>
            <a:pPr lvl="2">
              <a:buFont typeface="Wingdings" panose="05000000000000000000" pitchFamily="2" charset="2"/>
              <a:buChar char="q"/>
            </a:pPr>
            <a:r>
              <a:rPr lang="en-US" sz="1800" dirty="0" smtClean="0">
                <a:solidFill>
                  <a:srgbClr val="000000"/>
                </a:solidFill>
              </a:rPr>
              <a:t>Includes reading </a:t>
            </a:r>
            <a:r>
              <a:rPr lang="en-US" sz="1800" dirty="0">
                <a:solidFill>
                  <a:srgbClr val="000000"/>
                </a:solidFill>
              </a:rPr>
              <a:t>of the ELA/L assessment (oral script, TTS</a:t>
            </a:r>
            <a:r>
              <a:rPr lang="en-US" sz="1800" dirty="0" smtClean="0">
                <a:solidFill>
                  <a:srgbClr val="000000"/>
                </a:solidFill>
              </a:rPr>
              <a:t>)</a:t>
            </a:r>
            <a:endParaRPr lang="en-US" sz="2000" dirty="0" smtClean="0">
              <a:solidFill>
                <a:srgbClr val="000000"/>
              </a:solidFill>
            </a:endParaRPr>
          </a:p>
          <a:p>
            <a:pPr lvl="1">
              <a:buFont typeface="Wingdings" panose="05000000000000000000" pitchFamily="2" charset="2"/>
              <a:buChar char="q"/>
            </a:pPr>
            <a:r>
              <a:rPr lang="en-US" sz="2000" dirty="0">
                <a:solidFill>
                  <a:srgbClr val="000000"/>
                </a:solidFill>
              </a:rPr>
              <a:t> CMAS </a:t>
            </a:r>
            <a:r>
              <a:rPr lang="en-US" sz="2000" dirty="0" smtClean="0">
                <a:solidFill>
                  <a:srgbClr val="000000"/>
                </a:solidFill>
              </a:rPr>
              <a:t>Student Registration files and Personal Needs Profiles </a:t>
            </a:r>
            <a:r>
              <a:rPr lang="en-US" sz="2000" dirty="0">
                <a:solidFill>
                  <a:srgbClr val="000000"/>
                </a:solidFill>
              </a:rPr>
              <a:t>loaded in </a:t>
            </a:r>
            <a:r>
              <a:rPr lang="en-US" sz="2000" dirty="0" smtClean="0">
                <a:solidFill>
                  <a:srgbClr val="000000"/>
                </a:solidFill>
              </a:rPr>
              <a:t>January 2017 </a:t>
            </a:r>
          </a:p>
          <a:p>
            <a:pPr lvl="1">
              <a:buFont typeface="Wingdings" panose="05000000000000000000" pitchFamily="2" charset="2"/>
              <a:buChar char="q"/>
            </a:pPr>
            <a:r>
              <a:rPr lang="en-US" sz="2000" dirty="0" smtClean="0">
                <a:solidFill>
                  <a:srgbClr val="000000"/>
                </a:solidFill>
              </a:rPr>
              <a:t>Start submitting College Board-approved accommodations requests</a:t>
            </a:r>
          </a:p>
          <a:p>
            <a:pPr>
              <a:buFont typeface="Wingdings" panose="05000000000000000000" pitchFamily="2" charset="2"/>
              <a:buChar char="q"/>
            </a:pPr>
            <a:r>
              <a:rPr lang="en-US" sz="2300" dirty="0" smtClean="0">
                <a:solidFill>
                  <a:srgbClr val="000000"/>
                </a:solidFill>
              </a:rPr>
              <a:t>Attend trainings</a:t>
            </a:r>
          </a:p>
          <a:p>
            <a:pPr lvl="1">
              <a:buFont typeface="Wingdings" panose="05000000000000000000" pitchFamily="2" charset="2"/>
              <a:buChar char="q"/>
            </a:pPr>
            <a:r>
              <a:rPr lang="en-US" dirty="0" smtClean="0">
                <a:solidFill>
                  <a:srgbClr val="000000"/>
                </a:solidFill>
              </a:rPr>
              <a:t>Accommodations</a:t>
            </a:r>
          </a:p>
          <a:p>
            <a:pPr lvl="1">
              <a:buFont typeface="Wingdings" panose="05000000000000000000" pitchFamily="2" charset="2"/>
              <a:buChar char="q"/>
            </a:pPr>
            <a:r>
              <a:rPr lang="en-US" dirty="0" smtClean="0">
                <a:solidFill>
                  <a:srgbClr val="000000"/>
                </a:solidFill>
              </a:rPr>
              <a:t>ACCESS </a:t>
            </a:r>
            <a:endParaRPr lang="en-US" dirty="0">
              <a:solidFill>
                <a:srgbClr val="FF0000"/>
              </a:solidFill>
            </a:endParaRPr>
          </a:p>
          <a:p>
            <a:pPr lvl="1">
              <a:buFont typeface="Wingdings" panose="05000000000000000000" pitchFamily="2" charset="2"/>
              <a:buChar char="q"/>
            </a:pPr>
            <a:r>
              <a:rPr lang="en-US" dirty="0" smtClean="0">
                <a:solidFill>
                  <a:srgbClr val="000000"/>
                </a:solidFill>
              </a:rPr>
              <a:t>CoAlt</a:t>
            </a:r>
          </a:p>
          <a:p>
            <a:pPr lvl="1">
              <a:buFont typeface="Wingdings" panose="05000000000000000000" pitchFamily="2" charset="2"/>
              <a:buChar char="q"/>
            </a:pPr>
            <a:r>
              <a:rPr lang="en-US" dirty="0" smtClean="0">
                <a:solidFill>
                  <a:srgbClr val="000000"/>
                </a:solidFill>
              </a:rPr>
              <a:t>CMAS</a:t>
            </a:r>
          </a:p>
          <a:p>
            <a:pPr lvl="1">
              <a:buFont typeface="Wingdings" panose="05000000000000000000" pitchFamily="2" charset="2"/>
              <a:buChar char="q"/>
            </a:pPr>
            <a:r>
              <a:rPr lang="en-US" dirty="0" smtClean="0">
                <a:solidFill>
                  <a:srgbClr val="000000"/>
                </a:solidFill>
              </a:rPr>
              <a:t>SAT and PSAT 10</a:t>
            </a:r>
            <a:endParaRPr lang="en-US" sz="2000" dirty="0" smtClean="0">
              <a:solidFill>
                <a:srgbClr val="000000"/>
              </a:solidFill>
            </a:endParaRPr>
          </a:p>
          <a:p>
            <a:r>
              <a:rPr lang="en-US" dirty="0" smtClean="0">
                <a:solidFill>
                  <a:srgbClr val="000000"/>
                </a:solidFill>
              </a:rPr>
              <a:t>Schedule and plan district trainings</a:t>
            </a:r>
          </a:p>
          <a:p>
            <a:pPr lvl="1"/>
            <a:endParaRPr lang="en-US" dirty="0" smtClean="0"/>
          </a:p>
          <a:p>
            <a:endParaRPr lang="en-US" dirty="0"/>
          </a:p>
        </p:txBody>
      </p:sp>
    </p:spTree>
    <p:extLst>
      <p:ext uri="{BB962C8B-B14F-4D97-AF65-F5344CB8AC3E}">
        <p14:creationId xmlns:p14="http://schemas.microsoft.com/office/powerpoint/2010/main" val="2578412697"/>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4294967295"/>
            <p:extLst>
              <p:ext uri="{D42A27DB-BD31-4B8C-83A1-F6EECF244321}">
                <p14:modId xmlns:p14="http://schemas.microsoft.com/office/powerpoint/2010/main" val="1795074697"/>
              </p:ext>
            </p:extLst>
          </p:nvPr>
        </p:nvGraphicFramePr>
        <p:xfrm>
          <a:off x="81888" y="1230587"/>
          <a:ext cx="9007525" cy="4664952"/>
        </p:xfrm>
        <a:graphic>
          <a:graphicData uri="http://schemas.openxmlformats.org/drawingml/2006/table">
            <a:tbl>
              <a:tblPr firstRow="1" firstCol="1" bandRow="1">
                <a:tableStyleId>{5C22544A-7EE6-4342-B048-85BDC9FD1C3A}</a:tableStyleId>
              </a:tblPr>
              <a:tblGrid>
                <a:gridCol w="3524684"/>
                <a:gridCol w="2741421"/>
                <a:gridCol w="2741420"/>
              </a:tblGrid>
              <a:tr h="466292">
                <a:tc>
                  <a:txBody>
                    <a:bodyPr/>
                    <a:lstStyle/>
                    <a:p>
                      <a:pPr marL="0" marR="0" algn="ctr">
                        <a:spcBef>
                          <a:spcPts val="0"/>
                        </a:spcBef>
                        <a:spcAft>
                          <a:spcPts val="0"/>
                        </a:spcAft>
                      </a:pPr>
                      <a:r>
                        <a:rPr lang="en-US" sz="1800" dirty="0">
                          <a:effectLst/>
                        </a:rPr>
                        <a:t>Assessment</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Description</a:t>
                      </a:r>
                      <a:endParaRPr lang="en-US" sz="1800" dirty="0">
                        <a:effectLst/>
                        <a:latin typeface="Times New Roman"/>
                        <a:ea typeface="Calibri"/>
                      </a:endParaRPr>
                    </a:p>
                  </a:txBody>
                  <a:tcPr marL="0" marR="0" marT="0" marB="0" anchor="ctr"/>
                </a:tc>
                <a:tc>
                  <a:txBody>
                    <a:bodyPr/>
                    <a:lstStyle/>
                    <a:p>
                      <a:pPr marL="0" marR="0" algn="ctr">
                        <a:spcBef>
                          <a:spcPts val="0"/>
                        </a:spcBef>
                        <a:spcAft>
                          <a:spcPts val="0"/>
                        </a:spcAft>
                      </a:pPr>
                      <a:r>
                        <a:rPr lang="en-US" sz="1800" dirty="0" smtClean="0">
                          <a:effectLst/>
                        </a:rPr>
                        <a:t>Dates (Tentative)</a:t>
                      </a:r>
                      <a:endParaRPr lang="en-US" sz="1800" dirty="0">
                        <a:effectLst/>
                        <a:latin typeface="Times New Roman"/>
                        <a:ea typeface="Calibri"/>
                      </a:endParaRPr>
                    </a:p>
                  </a:txBody>
                  <a:tcPr marL="0" marR="0" marT="0" marB="0" anchor="ctr"/>
                </a:tc>
              </a:tr>
              <a:tr h="26142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ea typeface="Calibri"/>
                        </a:rPr>
                        <a:t>All</a:t>
                      </a:r>
                      <a:endParaRPr lang="en-US" sz="1800" dirty="0">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ea typeface="Calibri"/>
                        </a:rPr>
                        <a:t>Accommodations</a:t>
                      </a:r>
                      <a:endParaRPr lang="en-US" sz="1800" dirty="0">
                        <a:solidFill>
                          <a:srgbClr val="000000"/>
                        </a:solidFill>
                        <a:effectLst/>
                        <a:latin typeface="+mn-lt"/>
                        <a:ea typeface="Calibri"/>
                      </a:endParaRP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ea typeface="Calibri"/>
                        </a:rPr>
                        <a:t>August 29 &amp;</a:t>
                      </a:r>
                      <a:r>
                        <a:rPr lang="en-US" sz="1800" baseline="0" dirty="0" smtClean="0">
                          <a:solidFill>
                            <a:srgbClr val="000000"/>
                          </a:solidFill>
                          <a:effectLst/>
                          <a:latin typeface="+mn-lt"/>
                          <a:ea typeface="Calibri"/>
                        </a:rPr>
                        <a:t> 30</a:t>
                      </a:r>
                      <a:endParaRPr lang="en-US" sz="1800" dirty="0">
                        <a:solidFill>
                          <a:srgbClr val="000000"/>
                        </a:solidFill>
                        <a:effectLst/>
                        <a:latin typeface="+mn-lt"/>
                        <a:ea typeface="Calibri"/>
                      </a:endParaRPr>
                    </a:p>
                  </a:txBody>
                  <a:tcPr marL="0" marR="0" marT="0" marB="0" anchor="ctr"/>
                </a:tc>
              </a:tr>
              <a:tr h="261425">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ACCESS for ELLs®</a:t>
                      </a:r>
                      <a:endParaRPr lang="en-US" dirty="0"/>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rPr>
                        <a:t>Administration</a:t>
                      </a:r>
                      <a:endParaRPr lang="en-US" dirty="0">
                        <a:solidFill>
                          <a:srgbClr val="000000"/>
                        </a:solidFill>
                      </a:endParaRPr>
                    </a:p>
                  </a:txBody>
                  <a:tcPr marL="0" marR="0" marT="0" marB="0" anchor="ctr"/>
                </a:tc>
                <a:tc>
                  <a:txBody>
                    <a:bodyPr/>
                    <a:lstStyle/>
                    <a:p>
                      <a:pPr marL="0" marR="0" algn="ctr">
                        <a:spcBef>
                          <a:spcPts val="0"/>
                        </a:spcBef>
                        <a:spcAft>
                          <a:spcPts val="0"/>
                        </a:spcAft>
                      </a:pPr>
                      <a:r>
                        <a:rPr lang="en-US" sz="1800" baseline="0" dirty="0" smtClean="0">
                          <a:solidFill>
                            <a:srgbClr val="000000"/>
                          </a:solidFill>
                          <a:effectLst/>
                          <a:latin typeface="+mn-lt"/>
                          <a:ea typeface="Calibri"/>
                        </a:rPr>
                        <a:t>October 17 –October 24 </a:t>
                      </a:r>
                    </a:p>
                    <a:p>
                      <a:pPr marL="0" marR="0" algn="ctr">
                        <a:spcBef>
                          <a:spcPts val="0"/>
                        </a:spcBef>
                        <a:spcAft>
                          <a:spcPts val="0"/>
                        </a:spcAft>
                      </a:pPr>
                      <a:r>
                        <a:rPr lang="en-US" sz="1800" baseline="0" dirty="0" smtClean="0">
                          <a:solidFill>
                            <a:srgbClr val="000000"/>
                          </a:solidFill>
                          <a:effectLst/>
                          <a:latin typeface="+mn-lt"/>
                          <a:ea typeface="Calibri"/>
                        </a:rPr>
                        <a:t>(in-person)</a:t>
                      </a:r>
                      <a:endParaRPr lang="en-US" dirty="0">
                        <a:solidFill>
                          <a:srgbClr val="000000"/>
                        </a:solidFill>
                      </a:endParaRPr>
                    </a:p>
                  </a:txBody>
                  <a:tcPr marL="0" marR="0" marT="0" marB="0" anchor="ctr"/>
                </a:tc>
              </a:tr>
              <a:tr h="4572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CoAlt: </a:t>
                      </a:r>
                      <a:r>
                        <a:rPr lang="en-US" sz="1800" dirty="0" smtClean="0">
                          <a:effectLst/>
                          <a:latin typeface="+mn-lt"/>
                          <a:ea typeface="Calibri"/>
                        </a:rPr>
                        <a:t>English Language Arts and Math (DLM),</a:t>
                      </a:r>
                    </a:p>
                    <a:p>
                      <a:pPr marL="0" marR="0" algn="ctr">
                        <a:spcBef>
                          <a:spcPts val="0"/>
                        </a:spcBef>
                        <a:spcAft>
                          <a:spcPts val="0"/>
                        </a:spcAft>
                      </a:pPr>
                      <a:r>
                        <a:rPr lang="en-US" sz="1800" dirty="0" smtClean="0">
                          <a:effectLst/>
                          <a:latin typeface="+mn-lt"/>
                        </a:rPr>
                        <a:t>Science and Social Studies </a:t>
                      </a:r>
                      <a:endParaRPr lang="en-US" sz="1800" dirty="0">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ea typeface="Calibri"/>
                        </a:rPr>
                        <a:t>Administration</a:t>
                      </a:r>
                      <a:endParaRPr lang="en-US" sz="1800" dirty="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baseline="0" dirty="0" smtClean="0">
                          <a:solidFill>
                            <a:srgbClr val="000000"/>
                          </a:solidFill>
                          <a:effectLst/>
                          <a:latin typeface="+mn-lt"/>
                          <a:ea typeface="Calibri"/>
                        </a:rPr>
                        <a:t>October 27 -  November 10</a:t>
                      </a:r>
                    </a:p>
                    <a:p>
                      <a:pPr marL="0" marR="0" algn="ctr">
                        <a:spcBef>
                          <a:spcPts val="0"/>
                        </a:spcBef>
                        <a:spcAft>
                          <a:spcPts val="0"/>
                        </a:spcAft>
                      </a:pPr>
                      <a:r>
                        <a:rPr lang="en-US" sz="1800" dirty="0" smtClean="0">
                          <a:solidFill>
                            <a:srgbClr val="000000"/>
                          </a:solidFill>
                          <a:effectLst/>
                          <a:latin typeface="+mn-lt"/>
                          <a:ea typeface="Calibri"/>
                        </a:rPr>
                        <a:t>(in-person)</a:t>
                      </a:r>
                      <a:endParaRPr lang="en-US" sz="1800" dirty="0">
                        <a:solidFill>
                          <a:srgbClr val="000000"/>
                        </a:solidFill>
                        <a:effectLst/>
                        <a:latin typeface="+mn-lt"/>
                        <a:ea typeface="Calibri"/>
                      </a:endParaRPr>
                    </a:p>
                  </a:txBody>
                  <a:tcPr marL="0" marR="0" marT="0" marB="0" anchor="ctr"/>
                </a:tc>
              </a:tr>
              <a:tr h="609600">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effectLst/>
                          <a:latin typeface="+mn-lt"/>
                        </a:rPr>
                        <a:t>CMAS: English Language Arts and Math (PARCC ),</a:t>
                      </a:r>
                      <a:endParaRPr lang="en-US" sz="1800" dirty="0" smtClean="0">
                        <a:effectLst/>
                        <a:latin typeface="+mn-lt"/>
                        <a:ea typeface="Calibri"/>
                      </a:endParaRPr>
                    </a:p>
                    <a:p>
                      <a:pPr marL="0" marR="0" algn="ctr">
                        <a:spcBef>
                          <a:spcPts val="0"/>
                        </a:spcBef>
                        <a:spcAft>
                          <a:spcPts val="0"/>
                        </a:spcAft>
                      </a:pPr>
                      <a:r>
                        <a:rPr lang="en-US" sz="1800" dirty="0" smtClean="0">
                          <a:effectLst/>
                          <a:latin typeface="+mn-lt"/>
                        </a:rPr>
                        <a:t>Science and Social </a:t>
                      </a:r>
                      <a:r>
                        <a:rPr lang="en-US" sz="1800" b="1" dirty="0" smtClean="0">
                          <a:effectLst/>
                          <a:latin typeface="+mn-lt"/>
                        </a:rPr>
                        <a:t>Studies</a:t>
                      </a:r>
                      <a:endParaRPr lang="en-US" sz="1800" b="1" dirty="0">
                        <a:effectLst/>
                        <a:latin typeface="+mn-lt"/>
                        <a:ea typeface="Calibri"/>
                      </a:endParaRPr>
                    </a:p>
                  </a:txBody>
                  <a:tcPr marL="0" marR="0" marT="0" marB="0" anchor="ctr"/>
                </a:tc>
                <a:tc>
                  <a:txBody>
                    <a:bodyPr/>
                    <a:lstStyle/>
                    <a:p>
                      <a:pPr marL="0" marR="0" algn="ctr">
                        <a:spcBef>
                          <a:spcPts val="0"/>
                        </a:spcBef>
                        <a:spcAft>
                          <a:spcPts val="0"/>
                        </a:spcAft>
                      </a:pPr>
                      <a:r>
                        <a:rPr lang="en-US" sz="1800" baseline="0" dirty="0" smtClean="0">
                          <a:solidFill>
                            <a:srgbClr val="000000"/>
                          </a:solidFill>
                          <a:effectLst/>
                          <a:latin typeface="+mn-lt"/>
                          <a:ea typeface="+mn-ea"/>
                        </a:rPr>
                        <a:t>Spring 2017 Administration</a:t>
                      </a:r>
                    </a:p>
                    <a:p>
                      <a:pPr marL="0" marR="0" algn="ctr">
                        <a:spcBef>
                          <a:spcPts val="0"/>
                        </a:spcBef>
                        <a:spcAft>
                          <a:spcPts val="0"/>
                        </a:spcAft>
                      </a:pPr>
                      <a:r>
                        <a:rPr lang="en-US" sz="1800" baseline="0" dirty="0" smtClean="0">
                          <a:solidFill>
                            <a:srgbClr val="000000"/>
                          </a:solidFill>
                          <a:effectLst/>
                          <a:latin typeface="+mn-lt"/>
                          <a:ea typeface="+mn-ea"/>
                        </a:rPr>
                        <a:t>Technology</a:t>
                      </a:r>
                      <a:endParaRPr lang="en-US" sz="1800" dirty="0" smtClean="0">
                        <a:solidFill>
                          <a:srgbClr val="000000"/>
                        </a:solidFill>
                        <a:effectLst/>
                        <a:latin typeface="+mn-lt"/>
                        <a:ea typeface="+mn-ea"/>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rPr>
                        <a:t>November </a:t>
                      </a:r>
                    </a:p>
                    <a:p>
                      <a:pPr marL="0" marR="0" algn="ctr">
                        <a:spcBef>
                          <a:spcPts val="0"/>
                        </a:spcBef>
                        <a:spcAft>
                          <a:spcPts val="0"/>
                        </a:spcAft>
                      </a:pPr>
                      <a:r>
                        <a:rPr lang="en-US" sz="1800" dirty="0" smtClean="0">
                          <a:solidFill>
                            <a:srgbClr val="000000"/>
                          </a:solidFill>
                          <a:effectLst/>
                          <a:latin typeface="+mn-lt"/>
                        </a:rPr>
                        <a:t>7-18</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ea typeface="Calibri"/>
                        </a:rPr>
                        <a:t>(in-person)</a:t>
                      </a:r>
                    </a:p>
                  </a:txBody>
                  <a:tcPr marL="0" marR="0" marT="0" marB="0" anchor="ctr"/>
                </a:tc>
              </a:tr>
              <a:tr h="1455460">
                <a:tc>
                  <a:txBody>
                    <a:bodyPr/>
                    <a:lstStyle/>
                    <a:p>
                      <a:pPr marL="0" marR="0" algn="ctr">
                        <a:spcBef>
                          <a:spcPts val="0"/>
                        </a:spcBef>
                        <a:spcAft>
                          <a:spcPts val="0"/>
                        </a:spcAft>
                      </a:pPr>
                      <a:r>
                        <a:rPr lang="en-US" sz="1800" baseline="0" dirty="0" smtClean="0">
                          <a:effectLst/>
                          <a:latin typeface="+mn-lt"/>
                        </a:rPr>
                        <a:t>PSAT 10 </a:t>
                      </a:r>
                      <a:r>
                        <a:rPr lang="en-US" sz="1800" dirty="0" smtClean="0">
                          <a:effectLst/>
                          <a:latin typeface="+mn-lt"/>
                        </a:rPr>
                        <a:t>&amp;</a:t>
                      </a:r>
                      <a:r>
                        <a:rPr lang="en-US" sz="1800" baseline="0" dirty="0" smtClean="0">
                          <a:effectLst/>
                          <a:latin typeface="+mn-lt"/>
                        </a:rPr>
                        <a:t> </a:t>
                      </a:r>
                      <a:r>
                        <a:rPr lang="en-US" sz="1800" dirty="0" smtClean="0">
                          <a:effectLst/>
                          <a:latin typeface="+mn-lt"/>
                        </a:rPr>
                        <a:t>SAT</a:t>
                      </a:r>
                    </a:p>
                  </a:txBody>
                  <a:tcPr marL="0" marR="0" marT="0" marB="0" anchor="ct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ea typeface="Calibri"/>
                        </a:rPr>
                        <a:t>DAC kickoff</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effectLst/>
                          <a:latin typeface="+mn-lt"/>
                          <a:ea typeface="Calibri"/>
                        </a:rPr>
                        <a:t>SAC</a:t>
                      </a:r>
                      <a:r>
                        <a:rPr lang="en-US" sz="1800" baseline="0" dirty="0" smtClean="0">
                          <a:solidFill>
                            <a:srgbClr val="000000"/>
                          </a:solidFill>
                          <a:effectLst/>
                          <a:latin typeface="+mn-lt"/>
                          <a:ea typeface="Calibri"/>
                        </a:rPr>
                        <a:t> kickoff</a:t>
                      </a:r>
                    </a:p>
                    <a:p>
                      <a:pPr marL="0" marR="0" indent="0" algn="ctr" defTabSz="914400" rtl="0" eaLnBrk="1" fontAlgn="auto" latinLnBrk="0" hangingPunct="1">
                        <a:lnSpc>
                          <a:spcPct val="100000"/>
                        </a:lnSpc>
                        <a:spcBef>
                          <a:spcPts val="0"/>
                        </a:spcBef>
                        <a:spcAft>
                          <a:spcPts val="0"/>
                        </a:spcAft>
                        <a:buClrTx/>
                        <a:buSzTx/>
                        <a:buFontTx/>
                        <a:buNone/>
                        <a:tabLst/>
                        <a:defRPr/>
                      </a:pPr>
                      <a:r>
                        <a:rPr lang="en-US" sz="1800" baseline="0" dirty="0" smtClean="0">
                          <a:solidFill>
                            <a:srgbClr val="000000"/>
                          </a:solidFill>
                          <a:effectLst/>
                          <a:latin typeface="+mn-lt"/>
                          <a:ea typeface="Calibri"/>
                        </a:rPr>
                        <a:t>Additional training</a:t>
                      </a:r>
                      <a:endParaRPr lang="en-US" sz="1800" dirty="0" smtClean="0">
                        <a:solidFill>
                          <a:srgbClr val="000000"/>
                        </a:solidFill>
                        <a:effectLst/>
                        <a:latin typeface="+mn-lt"/>
                        <a:ea typeface="Calibri"/>
                      </a:endParaRPr>
                    </a:p>
                  </a:txBody>
                  <a:tcPr marL="0" marR="0" marT="0" marB="0" anchor="ctr"/>
                </a:tc>
                <a:tc>
                  <a:txBody>
                    <a:bodyPr/>
                    <a:lstStyle/>
                    <a:p>
                      <a:pPr marL="0" marR="0" algn="ctr">
                        <a:spcBef>
                          <a:spcPts val="0"/>
                        </a:spcBef>
                        <a:spcAft>
                          <a:spcPts val="0"/>
                        </a:spcAft>
                      </a:pPr>
                      <a:r>
                        <a:rPr lang="en-US" sz="1800" dirty="0" smtClean="0">
                          <a:solidFill>
                            <a:srgbClr val="000000"/>
                          </a:solidFill>
                          <a:effectLst/>
                          <a:latin typeface="+mn-lt"/>
                          <a:ea typeface="Calibri"/>
                        </a:rPr>
                        <a:t>September 21</a:t>
                      </a:r>
                    </a:p>
                    <a:p>
                      <a:pPr marL="0" marR="0" algn="ctr">
                        <a:spcBef>
                          <a:spcPts val="0"/>
                        </a:spcBef>
                        <a:spcAft>
                          <a:spcPts val="0"/>
                        </a:spcAft>
                      </a:pPr>
                      <a:r>
                        <a:rPr lang="en-US" sz="1800" dirty="0" smtClean="0">
                          <a:solidFill>
                            <a:srgbClr val="000000"/>
                          </a:solidFill>
                          <a:effectLst/>
                          <a:latin typeface="+mn-lt"/>
                          <a:ea typeface="Calibri"/>
                        </a:rPr>
                        <a:t>September 22</a:t>
                      </a:r>
                    </a:p>
                    <a:p>
                      <a:pPr marL="0" marR="0" algn="ctr">
                        <a:spcBef>
                          <a:spcPts val="0"/>
                        </a:spcBef>
                        <a:spcAft>
                          <a:spcPts val="0"/>
                        </a:spcAft>
                      </a:pPr>
                      <a:r>
                        <a:rPr lang="en-US" sz="1800" dirty="0" smtClean="0">
                          <a:solidFill>
                            <a:srgbClr val="000000"/>
                          </a:solidFill>
                          <a:effectLst/>
                          <a:latin typeface="+mn-lt"/>
                          <a:ea typeface="Calibri"/>
                        </a:rPr>
                        <a:t>TBD</a:t>
                      </a:r>
                    </a:p>
                  </a:txBody>
                  <a:tcPr marL="0" marR="0" marT="0" marB="0" anchor="ctr"/>
                </a:tc>
              </a:tr>
              <a:tr h="243840">
                <a:tc gridSpan="3">
                  <a:txBody>
                    <a:bodyPr/>
                    <a:lstStyle/>
                    <a:p>
                      <a:pPr marL="0" marR="0" algn="ctr">
                        <a:spcBef>
                          <a:spcPts val="0"/>
                        </a:spcBef>
                        <a:spcAft>
                          <a:spcPts val="0"/>
                        </a:spcAft>
                      </a:pPr>
                      <a:r>
                        <a:rPr lang="en-US" sz="1800" b="0" dirty="0" smtClean="0">
                          <a:effectLst/>
                        </a:rPr>
                        <a:t>When possible, webinars will be recorded for those who cannot attend.</a:t>
                      </a:r>
                    </a:p>
                  </a:txBody>
                  <a:tcPr marL="0" marR="0" marT="0" marB="0" anchor="ctr"/>
                </a:tc>
                <a:tc hMerge="1">
                  <a:txBody>
                    <a:bodyPr/>
                    <a:lstStyle/>
                    <a:p>
                      <a:pPr marL="0" marR="0" indent="0" algn="ctr" defTabSz="914400" rtl="0" eaLnBrk="1" fontAlgn="auto" latinLnBrk="0" hangingPunct="1">
                        <a:lnSpc>
                          <a:spcPct val="100000"/>
                        </a:lnSpc>
                        <a:spcBef>
                          <a:spcPts val="0"/>
                        </a:spcBef>
                        <a:spcAft>
                          <a:spcPts val="0"/>
                        </a:spcAft>
                        <a:buClrTx/>
                        <a:buSzTx/>
                        <a:buFontTx/>
                        <a:buNone/>
                        <a:tabLst/>
                        <a:defRPr/>
                      </a:pPr>
                      <a:endParaRPr lang="en-US" sz="1600" dirty="0" smtClean="0">
                        <a:effectLst/>
                        <a:latin typeface="Times New Roman"/>
                        <a:ea typeface="Calibri"/>
                      </a:endParaRPr>
                    </a:p>
                  </a:txBody>
                  <a:tcPr marL="0" marR="0" marT="0" marB="0" anchor="ctr"/>
                </a:tc>
                <a:tc hMerge="1">
                  <a:txBody>
                    <a:bodyPr/>
                    <a:lstStyle/>
                    <a:p>
                      <a:pPr marL="0" marR="0" algn="ctr">
                        <a:spcBef>
                          <a:spcPts val="0"/>
                        </a:spcBef>
                        <a:spcAft>
                          <a:spcPts val="0"/>
                        </a:spcAft>
                      </a:pPr>
                      <a:endParaRPr lang="en-US" sz="1600" dirty="0" smtClean="0">
                        <a:effectLst/>
                        <a:latin typeface="Times New Roman"/>
                        <a:ea typeface="Calibri"/>
                      </a:endParaRPr>
                    </a:p>
                  </a:txBody>
                  <a:tcPr marL="0" marR="0" marT="0" marB="0" anchor="ctr"/>
                </a:tc>
              </a:tr>
            </a:tbl>
          </a:graphicData>
        </a:graphic>
      </p:graphicFrame>
      <p:sp>
        <p:nvSpPr>
          <p:cNvPr id="3" name="Title 2"/>
          <p:cNvSpPr>
            <a:spLocks noGrp="1"/>
          </p:cNvSpPr>
          <p:nvPr>
            <p:ph type="title" idx="4294967295"/>
          </p:nvPr>
        </p:nvSpPr>
        <p:spPr>
          <a:xfrm>
            <a:off x="0" y="114300"/>
            <a:ext cx="9144000" cy="609600"/>
          </a:xfrm>
        </p:spPr>
        <p:txBody>
          <a:bodyPr/>
          <a:lstStyle/>
          <a:p>
            <a:r>
              <a:rPr lang="en-US" dirty="0" smtClean="0">
                <a:solidFill>
                  <a:srgbClr val="040404"/>
                </a:solidFill>
              </a:rPr>
              <a:t>2016-2017 Training Timeline</a:t>
            </a:r>
            <a:endParaRPr lang="en-US" dirty="0">
              <a:solidFill>
                <a:srgbClr val="040404"/>
              </a:solidFill>
            </a:endParaRPr>
          </a:p>
        </p:txBody>
      </p:sp>
    </p:spTree>
    <p:extLst>
      <p:ext uri="{BB962C8B-B14F-4D97-AF65-F5344CB8AC3E}">
        <p14:creationId xmlns:p14="http://schemas.microsoft.com/office/powerpoint/2010/main" val="4270043107"/>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CDE Assessment Contacts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83</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2574974607"/>
              </p:ext>
            </p:extLst>
          </p:nvPr>
        </p:nvGraphicFramePr>
        <p:xfrm>
          <a:off x="93210" y="1712098"/>
          <a:ext cx="8956109" cy="4983480"/>
        </p:xfrm>
        <a:graphic>
          <a:graphicData uri="http://schemas.openxmlformats.org/drawingml/2006/table">
            <a:tbl>
              <a:tblPr firstRow="1" bandRow="1">
                <a:tableStyleId>{5C22544A-7EE6-4342-B048-85BDC9FD1C3A}</a:tableStyleId>
              </a:tblPr>
              <a:tblGrid>
                <a:gridCol w="2993937"/>
                <a:gridCol w="2544915"/>
                <a:gridCol w="3417257"/>
              </a:tblGrid>
              <a:tr h="370840">
                <a:tc>
                  <a:txBody>
                    <a:bodyPr/>
                    <a:lstStyle/>
                    <a:p>
                      <a:pPr algn="ctr"/>
                      <a:r>
                        <a:rPr lang="en-US" sz="2000" dirty="0" smtClean="0"/>
                        <a:t>Questions</a:t>
                      </a:r>
                      <a:r>
                        <a:rPr lang="en-US" sz="2000" baseline="0" dirty="0" smtClean="0"/>
                        <a:t> </a:t>
                      </a:r>
                      <a:endParaRPr lang="en-US" sz="2000" dirty="0"/>
                    </a:p>
                  </a:txBody>
                  <a:tcPr/>
                </a:tc>
                <a:tc>
                  <a:txBody>
                    <a:bodyPr/>
                    <a:lstStyle/>
                    <a:p>
                      <a:pPr algn="ctr"/>
                      <a:r>
                        <a:rPr lang="en-US" sz="2000" dirty="0" smtClean="0"/>
                        <a:t>Contact</a:t>
                      </a:r>
                      <a:endParaRPr lang="en-US" sz="2000" dirty="0"/>
                    </a:p>
                  </a:txBody>
                  <a:tcPr/>
                </a:tc>
                <a:tc>
                  <a:txBody>
                    <a:bodyPr/>
                    <a:lstStyle/>
                    <a:p>
                      <a:pPr algn="ctr"/>
                      <a:r>
                        <a:rPr lang="en-US" sz="2000" dirty="0" smtClean="0"/>
                        <a:t>Email</a:t>
                      </a:r>
                      <a:endParaRPr lang="en-US" sz="2000" dirty="0"/>
                    </a:p>
                  </a:txBody>
                  <a:tcPr/>
                </a:tc>
              </a:tr>
              <a:tr h="370840">
                <a:tc>
                  <a:txBody>
                    <a:bodyPr/>
                    <a:lstStyle/>
                    <a:p>
                      <a:r>
                        <a:rPr lang="en-US" sz="1800" dirty="0" smtClean="0">
                          <a:solidFill>
                            <a:srgbClr val="000000"/>
                          </a:solidFill>
                        </a:rPr>
                        <a:t>General Questions</a:t>
                      </a:r>
                      <a:endParaRPr lang="en-US" dirty="0"/>
                    </a:p>
                  </a:txBody>
                  <a:tcPr/>
                </a:tc>
                <a:tc>
                  <a:txBody>
                    <a:bodyPr/>
                    <a:lstStyle/>
                    <a:p>
                      <a:r>
                        <a:rPr lang="en-US" sz="1800" b="0" dirty="0" smtClean="0">
                          <a:solidFill>
                            <a:srgbClr val="000000"/>
                          </a:solidFill>
                        </a:rPr>
                        <a:t>Margo Allen </a:t>
                      </a:r>
                      <a:endParaRPr lang="en-US" dirty="0"/>
                    </a:p>
                  </a:txBody>
                  <a:tcPr/>
                </a:tc>
                <a:tc>
                  <a:txBody>
                    <a:bodyPr/>
                    <a:lstStyle/>
                    <a:p>
                      <a:r>
                        <a:rPr lang="en-US" sz="1800" b="0" dirty="0" smtClean="0">
                          <a:hlinkClick r:id="rId2"/>
                        </a:rPr>
                        <a:t>allen_m@cde.state.co.us</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CMAS: PARCC ELA and Math</a:t>
                      </a:r>
                      <a:endParaRPr lang="en-US" dirty="0"/>
                    </a:p>
                  </a:txBody>
                  <a:tcPr/>
                </a:tc>
                <a:tc>
                  <a:txBody>
                    <a:bodyPr/>
                    <a:lstStyle/>
                    <a:p>
                      <a:r>
                        <a:rPr lang="en-US" sz="1800" b="0" dirty="0" smtClean="0">
                          <a:solidFill>
                            <a:srgbClr val="000000"/>
                          </a:solidFill>
                        </a:rPr>
                        <a:t>Stephanie Boyd </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hlinkClick r:id="rId3"/>
                        </a:rPr>
                        <a:t>boyd_s@cde.state.co.us</a:t>
                      </a:r>
                      <a:r>
                        <a:rPr lang="en-US" sz="1800" b="0" dirty="0" smtClean="0"/>
                        <a:t> </a:t>
                      </a:r>
                    </a:p>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CMAS: Science and Social Studies</a:t>
                      </a:r>
                      <a:endParaRPr lang="en-US" dirty="0"/>
                    </a:p>
                  </a:txBody>
                  <a:tcPr/>
                </a:tc>
                <a:tc>
                  <a:txBody>
                    <a:bodyPr/>
                    <a:lstStyle/>
                    <a:p>
                      <a:r>
                        <a:rPr lang="en-US" sz="1800" b="0" dirty="0" smtClean="0">
                          <a:solidFill>
                            <a:srgbClr val="000000"/>
                          </a:solidFill>
                        </a:rPr>
                        <a:t>Sara Loerzel</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hlinkClick r:id="rId4"/>
                        </a:rPr>
                        <a:t>loerzel_s@cde.state.co.us</a:t>
                      </a:r>
                      <a:r>
                        <a:rPr lang="en-US" sz="1800" b="0" dirty="0" smtClean="0"/>
                        <a:t> </a:t>
                      </a:r>
                    </a:p>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CoAlt</a:t>
                      </a:r>
                      <a:r>
                        <a:rPr lang="en-US" sz="1800" baseline="0" dirty="0" smtClean="0">
                          <a:solidFill>
                            <a:srgbClr val="000000"/>
                          </a:solidFill>
                        </a:rPr>
                        <a:t> </a:t>
                      </a:r>
                      <a:r>
                        <a:rPr lang="en-US" sz="1800" dirty="0" smtClean="0">
                          <a:solidFill>
                            <a:srgbClr val="000000"/>
                          </a:solidFill>
                        </a:rPr>
                        <a:t>and accommodations for students with disabilities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Mindy Roden</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hlinkClick r:id="rId5"/>
                        </a:rPr>
                        <a:t>roden_m@cde.state.co.us</a:t>
                      </a:r>
                      <a:r>
                        <a:rPr lang="en-US" sz="1800" b="0" dirty="0" smtClean="0"/>
                        <a:t> </a:t>
                      </a:r>
                    </a:p>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ACCESS, CSLA and accommodations for English learners</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Heather Villalobos Pavia</a:t>
                      </a:r>
                      <a:endParaRPr lang="en-US" dirty="0" smtClean="0"/>
                    </a:p>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hlinkClick r:id="rId6"/>
                        </a:rPr>
                        <a:t>villalobospavia_h@cde.state.co.us </a:t>
                      </a:r>
                      <a:r>
                        <a:rPr lang="en-US" sz="1800" b="0" dirty="0" smtClean="0"/>
                        <a:t> </a:t>
                      </a:r>
                    </a:p>
                    <a:p>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dirty="0" smtClean="0">
                          <a:solidFill>
                            <a:srgbClr val="000000"/>
                          </a:solidFill>
                        </a:rPr>
                        <a:t>Technology</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rPr>
                        <a:t>Collin Bonner</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b="0" dirty="0" smtClean="0">
                          <a:solidFill>
                            <a:srgbClr val="000000"/>
                          </a:solidFill>
                          <a:hlinkClick r:id="rId7"/>
                        </a:rPr>
                        <a:t>bonner_b@cde.state.co.us</a:t>
                      </a:r>
                      <a:r>
                        <a:rPr lang="en-US" sz="1800" b="0" dirty="0" smtClean="0">
                          <a:solidFill>
                            <a:srgbClr val="000000"/>
                          </a:solidFill>
                        </a:rPr>
                        <a:t> </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solidFill>
                            <a:srgbClr val="000000"/>
                          </a:solidFill>
                        </a:rPr>
                        <a:t>PSAT 10 and SAT</a:t>
                      </a:r>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000000"/>
                          </a:solidFill>
                        </a:rPr>
                        <a:t>Will Morton </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hlinkClick r:id="rId8"/>
                        </a:rPr>
                        <a:t>morton_w@cde.state.co.us</a:t>
                      </a:r>
                      <a:r>
                        <a:rPr lang="en-US" b="0" dirty="0" smtClean="0"/>
                        <a:t> </a:t>
                      </a:r>
                    </a:p>
                  </a:txBody>
                  <a:tcPr/>
                </a:tc>
              </a:tr>
              <a:tr h="382478">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800" kern="1200" dirty="0" smtClean="0">
                          <a:solidFill>
                            <a:srgbClr val="000000"/>
                          </a:solidFill>
                          <a:effectLst/>
                          <a:latin typeface="+mn-lt"/>
                          <a:ea typeface="+mn-ea"/>
                          <a:cs typeface="+mn-cs"/>
                        </a:rPr>
                        <a:t>NAEP &amp; International Assessments Coordinator</a:t>
                      </a:r>
                      <a:endParaRPr lang="en-US"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000000"/>
                          </a:solidFill>
                        </a:rPr>
                        <a:t>Pam  A.</a:t>
                      </a:r>
                      <a:r>
                        <a:rPr lang="en-US" b="0" baseline="0" dirty="0" smtClean="0">
                          <a:solidFill>
                            <a:srgbClr val="000000"/>
                          </a:solidFill>
                        </a:rPr>
                        <a:t> </a:t>
                      </a:r>
                      <a:r>
                        <a:rPr lang="en-US" b="0" dirty="0" smtClean="0">
                          <a:solidFill>
                            <a:srgbClr val="000000"/>
                          </a:solidFill>
                        </a:rPr>
                        <a:t>Sandoval </a:t>
                      </a:r>
                      <a:endParaRPr lang="en-US"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000000"/>
                          </a:solidFill>
                          <a:hlinkClick r:id="rId9"/>
                        </a:rPr>
                        <a:t>sandoval_p@cde.state.co.us</a:t>
                      </a:r>
                      <a:r>
                        <a:rPr lang="en-US" b="0" dirty="0" smtClean="0">
                          <a:solidFill>
                            <a:srgbClr val="000000"/>
                          </a:solidFill>
                        </a:rPr>
                        <a:t> </a:t>
                      </a:r>
                    </a:p>
                  </a:txBody>
                  <a:tcPr/>
                </a:tc>
              </a:tr>
            </a:tbl>
          </a:graphicData>
        </a:graphic>
      </p:graphicFrame>
    </p:spTree>
    <p:extLst>
      <p:ext uri="{BB962C8B-B14F-4D97-AF65-F5344CB8AC3E}">
        <p14:creationId xmlns:p14="http://schemas.microsoft.com/office/powerpoint/2010/main" val="3015413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CDE Assessment Data Contacts</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84</a:t>
            </a:fld>
            <a:endParaRPr lang="en-US" dirty="0" smtClean="0"/>
          </a:p>
        </p:txBody>
      </p:sp>
      <p:graphicFrame>
        <p:nvGraphicFramePr>
          <p:cNvPr id="5" name="Table 4"/>
          <p:cNvGraphicFramePr>
            <a:graphicFrameLocks noGrp="1"/>
          </p:cNvGraphicFramePr>
          <p:nvPr>
            <p:extLst>
              <p:ext uri="{D42A27DB-BD31-4B8C-83A1-F6EECF244321}">
                <p14:modId xmlns:p14="http://schemas.microsoft.com/office/powerpoint/2010/main" val="1074425113"/>
              </p:ext>
            </p:extLst>
          </p:nvPr>
        </p:nvGraphicFramePr>
        <p:xfrm>
          <a:off x="279618" y="1791138"/>
          <a:ext cx="8573073" cy="3474545"/>
        </p:xfrm>
        <a:graphic>
          <a:graphicData uri="http://schemas.openxmlformats.org/drawingml/2006/table">
            <a:tbl>
              <a:tblPr firstRow="1" bandRow="1">
                <a:tableStyleId>{5C22544A-7EE6-4342-B048-85BDC9FD1C3A}</a:tableStyleId>
              </a:tblPr>
              <a:tblGrid>
                <a:gridCol w="2857691"/>
                <a:gridCol w="2857691"/>
                <a:gridCol w="2857691"/>
              </a:tblGrid>
              <a:tr h="526412">
                <a:tc>
                  <a:txBody>
                    <a:bodyPr/>
                    <a:lstStyle/>
                    <a:p>
                      <a:r>
                        <a:rPr lang="en-US" dirty="0" smtClean="0"/>
                        <a:t>Staff</a:t>
                      </a:r>
                      <a:endParaRPr lang="en-US" dirty="0"/>
                    </a:p>
                  </a:txBody>
                  <a:tcPr/>
                </a:tc>
                <a:tc>
                  <a:txBody>
                    <a:bodyPr/>
                    <a:lstStyle/>
                    <a:p>
                      <a:r>
                        <a:rPr lang="en-US" dirty="0" smtClean="0"/>
                        <a:t>Programs</a:t>
                      </a:r>
                      <a:endParaRPr lang="en-US" dirty="0"/>
                    </a:p>
                  </a:txBody>
                  <a:tcPr/>
                </a:tc>
                <a:tc>
                  <a:txBody>
                    <a:bodyPr/>
                    <a:lstStyle/>
                    <a:p>
                      <a:r>
                        <a:rPr lang="en-US" dirty="0" smtClean="0"/>
                        <a:t>Email </a:t>
                      </a:r>
                      <a:endParaRPr lang="en-US" dirty="0"/>
                    </a:p>
                  </a:txBody>
                  <a:tcPr/>
                </a:tc>
              </a:tr>
              <a:tr h="9086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b="0" dirty="0" smtClean="0">
                          <a:solidFill>
                            <a:srgbClr val="000000"/>
                          </a:solidFill>
                        </a:rPr>
                        <a:t>Melissa Mincic </a:t>
                      </a:r>
                      <a:endParaRPr lang="en-US" sz="2000" dirty="0" smtClean="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Data Support</a:t>
                      </a:r>
                      <a:endParaRPr lang="en-US" sz="2000" dirty="0">
                        <a:solidFill>
                          <a:srgbClr val="000000"/>
                        </a:solidFill>
                      </a:endParaRP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000000"/>
                          </a:solidFill>
                          <a:hlinkClick r:id="rId2"/>
                        </a:rPr>
                        <a:t>mincic_m@cde.state.co.us</a:t>
                      </a:r>
                      <a:r>
                        <a:rPr lang="en-US" b="0" dirty="0" smtClean="0">
                          <a:solidFill>
                            <a:srgbClr val="000000"/>
                          </a:solidFill>
                        </a:rPr>
                        <a:t> </a:t>
                      </a:r>
                    </a:p>
                    <a:p>
                      <a:endParaRPr lang="en-US" dirty="0"/>
                    </a:p>
                  </a:txBody>
                  <a:tcPr/>
                </a:tc>
              </a:tr>
              <a:tr h="1130929">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Jasmine Carey (Psychometrician)</a:t>
                      </a:r>
                    </a:p>
                    <a:p>
                      <a:endParaRPr lang="en-US" sz="2000"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Psychometrics</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b="0" dirty="0" smtClean="0">
                          <a:solidFill>
                            <a:srgbClr val="FF0000"/>
                          </a:solidFill>
                          <a:hlinkClick r:id="rId3"/>
                        </a:rPr>
                        <a:t>carey_j@cde.state.co.us</a:t>
                      </a:r>
                      <a:r>
                        <a:rPr lang="en-US" b="0" dirty="0" smtClean="0">
                          <a:solidFill>
                            <a:srgbClr val="FF0000"/>
                          </a:solidFill>
                        </a:rPr>
                        <a:t> </a:t>
                      </a:r>
                    </a:p>
                    <a:p>
                      <a:endParaRPr lang="en-US" dirty="0"/>
                    </a:p>
                  </a:txBody>
                  <a:tcPr/>
                </a:tc>
              </a:tr>
              <a:tr h="908602">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Shangte Shen</a:t>
                      </a:r>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2000" dirty="0" smtClean="0">
                          <a:solidFill>
                            <a:srgbClr val="000000"/>
                          </a:solidFill>
                        </a:rPr>
                        <a:t>Data</a:t>
                      </a:r>
                      <a:r>
                        <a:rPr lang="en-US" sz="2000" baseline="0" dirty="0" smtClean="0">
                          <a:solidFill>
                            <a:srgbClr val="000000"/>
                          </a:solidFill>
                        </a:rPr>
                        <a:t> Support</a:t>
                      </a:r>
                      <a:endParaRPr lang="en-US" sz="2000" dirty="0">
                        <a:solidFill>
                          <a:srgbClr val="000000"/>
                        </a:solidFill>
                      </a:endParaRPr>
                    </a:p>
                  </a:txBody>
                  <a:tcPr/>
                </a:tc>
                <a:tc>
                  <a:txBody>
                    <a:bodyPr/>
                    <a:lstStyle/>
                    <a:p>
                      <a:r>
                        <a:rPr lang="en-US" dirty="0" smtClean="0">
                          <a:hlinkClick r:id="rId4"/>
                        </a:rPr>
                        <a:t>shen_s@cde.state.co.us</a:t>
                      </a:r>
                      <a:r>
                        <a:rPr lang="en-US" dirty="0" smtClean="0"/>
                        <a:t> </a:t>
                      </a:r>
                      <a:endParaRPr lang="en-US" dirty="0"/>
                    </a:p>
                  </a:txBody>
                  <a:tcPr/>
                </a:tc>
              </a:tr>
            </a:tbl>
          </a:graphicData>
        </a:graphic>
      </p:graphicFrame>
    </p:spTree>
    <p:extLst>
      <p:ext uri="{BB962C8B-B14F-4D97-AF65-F5344CB8AC3E}">
        <p14:creationId xmlns:p14="http://schemas.microsoft.com/office/powerpoint/2010/main" val="2784837675"/>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Tree>
    <p:extLst>
      <p:ext uri="{BB962C8B-B14F-4D97-AF65-F5344CB8AC3E}">
        <p14:creationId xmlns:p14="http://schemas.microsoft.com/office/powerpoint/2010/main" val="2896705385"/>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idx="1"/>
          </p:nvPr>
        </p:nvSpPr>
        <p:spPr>
          <a:xfrm>
            <a:off x="380999" y="3386115"/>
            <a:ext cx="8341851" cy="1645920"/>
          </a:xfrm>
        </p:spPr>
        <p:txBody>
          <a:bodyPr>
            <a:noAutofit/>
          </a:bodyPr>
          <a:lstStyle/>
          <a:p>
            <a:pPr marL="342900" indent="-342900">
              <a:buFont typeface="Arial" panose="020B0604020202020204" pitchFamily="34" charset="0"/>
              <a:buChar char="•"/>
            </a:pPr>
            <a:r>
              <a:rPr lang="en-US" dirty="0" smtClean="0">
                <a:solidFill>
                  <a:schemeClr val="bg1"/>
                </a:solidFill>
              </a:rPr>
              <a:t>ESSA</a:t>
            </a:r>
          </a:p>
          <a:p>
            <a:pPr marL="342900" indent="-342900">
              <a:buFont typeface="Arial" panose="020B0604020202020204" pitchFamily="34" charset="0"/>
              <a:buChar char="•"/>
            </a:pPr>
            <a:r>
              <a:rPr lang="en-US" dirty="0" smtClean="0">
                <a:solidFill>
                  <a:schemeClr val="bg1"/>
                </a:solidFill>
              </a:rPr>
              <a:t>Formative </a:t>
            </a:r>
            <a:r>
              <a:rPr lang="en-US" dirty="0">
                <a:solidFill>
                  <a:schemeClr val="bg1"/>
                </a:solidFill>
              </a:rPr>
              <a:t>Assessment </a:t>
            </a:r>
            <a:r>
              <a:rPr lang="en-US" dirty="0" smtClean="0">
                <a:solidFill>
                  <a:schemeClr val="bg1"/>
                </a:solidFill>
              </a:rPr>
              <a:t>Insights</a:t>
            </a:r>
          </a:p>
          <a:p>
            <a:pPr marL="342900" indent="-342900">
              <a:buFont typeface="Arial" panose="020B0604020202020204" pitchFamily="34" charset="0"/>
              <a:buChar char="•"/>
            </a:pPr>
            <a:r>
              <a:rPr lang="en-US" dirty="0" smtClean="0">
                <a:solidFill>
                  <a:schemeClr val="bg1"/>
                </a:solidFill>
              </a:rPr>
              <a:t>Other </a:t>
            </a:r>
            <a:r>
              <a:rPr lang="en-US" dirty="0">
                <a:solidFill>
                  <a:schemeClr val="bg1"/>
                </a:solidFill>
              </a:rPr>
              <a:t>Requirements Under </a:t>
            </a:r>
            <a:br>
              <a:rPr lang="en-US" dirty="0">
                <a:solidFill>
                  <a:schemeClr val="bg1"/>
                </a:solidFill>
              </a:rPr>
            </a:br>
            <a:r>
              <a:rPr lang="en-US" dirty="0">
                <a:solidFill>
                  <a:schemeClr val="bg1"/>
                </a:solidFill>
              </a:rPr>
              <a:t>HB 15-1323 and District </a:t>
            </a:r>
            <a:r>
              <a:rPr lang="en-US" dirty="0" smtClean="0">
                <a:solidFill>
                  <a:schemeClr val="bg1"/>
                </a:solidFill>
              </a:rPr>
              <a:t>Responsibilities</a:t>
            </a:r>
          </a:p>
        </p:txBody>
      </p:sp>
      <p:sp>
        <p:nvSpPr>
          <p:cNvPr id="3" name="Title 2"/>
          <p:cNvSpPr>
            <a:spLocks noGrp="1"/>
          </p:cNvSpPr>
          <p:nvPr>
            <p:ph type="title"/>
          </p:nvPr>
        </p:nvSpPr>
        <p:spPr>
          <a:xfrm>
            <a:off x="380999" y="1740195"/>
            <a:ext cx="8341851" cy="1645920"/>
          </a:xfrm>
        </p:spPr>
        <p:txBody>
          <a:bodyPr/>
          <a:lstStyle/>
          <a:p>
            <a:r>
              <a:rPr lang="en-US" dirty="0" smtClean="0"/>
              <a:t>Supplemental Information</a:t>
            </a:r>
            <a:endParaRPr lang="en-US" dirty="0"/>
          </a:p>
        </p:txBody>
      </p:sp>
    </p:spTree>
    <p:extLst>
      <p:ext uri="{BB962C8B-B14F-4D97-AF65-F5344CB8AC3E}">
        <p14:creationId xmlns:p14="http://schemas.microsoft.com/office/powerpoint/2010/main" val="239687162"/>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solidFill>
                  <a:srgbClr val="000000"/>
                </a:solidFill>
              </a:rPr>
              <a:t>State plan and innovative assessment demonstration authority </a:t>
            </a:r>
          </a:p>
          <a:p>
            <a:r>
              <a:rPr lang="en-US" dirty="0" smtClean="0">
                <a:solidFill>
                  <a:srgbClr val="000000"/>
                </a:solidFill>
              </a:rPr>
              <a:t>Hub and spoke configuration has been established</a:t>
            </a:r>
          </a:p>
          <a:p>
            <a:r>
              <a:rPr lang="en-US" dirty="0" smtClean="0">
                <a:solidFill>
                  <a:srgbClr val="000000"/>
                </a:solidFill>
              </a:rPr>
              <a:t>We will leverage the monthly CMAS Office Hours to solicit DAC input and provide updates</a:t>
            </a:r>
            <a:endParaRPr lang="en-US" dirty="0">
              <a:solidFill>
                <a:srgbClr val="000000"/>
              </a:solidFill>
            </a:endParaRPr>
          </a:p>
        </p:txBody>
      </p:sp>
      <p:sp>
        <p:nvSpPr>
          <p:cNvPr id="3" name="Title 2"/>
          <p:cNvSpPr>
            <a:spLocks noGrp="1"/>
          </p:cNvSpPr>
          <p:nvPr>
            <p:ph type="title"/>
          </p:nvPr>
        </p:nvSpPr>
        <p:spPr/>
        <p:txBody>
          <a:bodyPr/>
          <a:lstStyle/>
          <a:p>
            <a:r>
              <a:rPr lang="en-US" dirty="0" smtClean="0"/>
              <a:t>ESSA</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87</a:t>
            </a:fld>
            <a:endParaRPr lang="en-US" dirty="0" smtClean="0"/>
          </a:p>
        </p:txBody>
      </p:sp>
    </p:spTree>
    <p:extLst>
      <p:ext uri="{BB962C8B-B14F-4D97-AF65-F5344CB8AC3E}">
        <p14:creationId xmlns:p14="http://schemas.microsoft.com/office/powerpoint/2010/main" val="1823657093"/>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ESSA State Plan Development</a:t>
            </a:r>
          </a:p>
        </p:txBody>
      </p:sp>
      <p:sp>
        <p:nvSpPr>
          <p:cNvPr id="5" name="TextBox 4"/>
          <p:cNvSpPr txBox="1"/>
          <p:nvPr/>
        </p:nvSpPr>
        <p:spPr>
          <a:xfrm>
            <a:off x="234176" y="6367347"/>
            <a:ext cx="1628078" cy="338554"/>
          </a:xfrm>
          <a:prstGeom prst="rect">
            <a:avLst/>
          </a:prstGeom>
          <a:noFill/>
        </p:spPr>
        <p:txBody>
          <a:bodyPr wrap="square" rtlCol="0">
            <a:spAutoFit/>
          </a:bodyPr>
          <a:lstStyle/>
          <a:p>
            <a:r>
              <a:rPr lang="en-US" sz="1600" dirty="0" smtClean="0"/>
              <a:t>44</a:t>
            </a:r>
            <a:endParaRPr lang="en-US" sz="1600" dirty="0"/>
          </a:p>
        </p:txBody>
      </p:sp>
      <p:pic>
        <p:nvPicPr>
          <p:cNvPr id="1026" name="Picture 2"/>
          <p:cNvPicPr>
            <a:picLocks noChangeAspect="1" noChangeArrowheads="1"/>
          </p:cNvPicPr>
          <p:nvPr/>
        </p:nvPicPr>
        <p:blipFill>
          <a:blip r:embed="rId3" cstate="email">
            <a:extLst>
              <a:ext uri="{28A0092B-C50C-407E-A947-70E740481C1C}">
                <a14:useLocalDpi xmlns:a14="http://schemas.microsoft.com/office/drawing/2010/main" val="0"/>
              </a:ext>
            </a:extLst>
          </a:blip>
          <a:srcRect/>
          <a:stretch>
            <a:fillRect/>
          </a:stretch>
        </p:blipFill>
        <p:spPr bwMode="auto">
          <a:xfrm>
            <a:off x="-350168" y="1051111"/>
            <a:ext cx="9594652" cy="586834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231261422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380999" y="1769311"/>
            <a:ext cx="8407893" cy="5016266"/>
          </a:xfrm>
        </p:spPr>
        <p:txBody>
          <a:bodyPr>
            <a:normAutofit/>
          </a:bodyPr>
          <a:lstStyle/>
          <a:p>
            <a:r>
              <a:rPr lang="en-US" sz="2200" dirty="0">
                <a:solidFill>
                  <a:srgbClr val="000000"/>
                </a:solidFill>
                <a:latin typeface="Calibri" panose="020F0502020204030204" pitchFamily="34" charset="0"/>
              </a:rPr>
              <a:t>ESSA in Colorado B</a:t>
            </a:r>
            <a:r>
              <a:rPr lang="en-US" sz="2200" dirty="0" smtClean="0">
                <a:solidFill>
                  <a:srgbClr val="000000"/>
                </a:solidFill>
                <a:latin typeface="Calibri" panose="020F0502020204030204" pitchFamily="34" charset="0"/>
              </a:rPr>
              <a:t>log</a:t>
            </a:r>
          </a:p>
          <a:p>
            <a:pPr marL="623888" lvl="1" indent="0">
              <a:buNone/>
            </a:pPr>
            <a:r>
              <a:rPr lang="en-US" b="0" dirty="0" smtClean="0">
                <a:latin typeface="Calibri" panose="020F0502020204030204" pitchFamily="34" charset="0"/>
                <a:hlinkClick r:id="rId3"/>
              </a:rPr>
              <a:t>http://www.cde.state.co.us/fedprograms/ESSABlog</a:t>
            </a:r>
            <a:endParaRPr lang="en-US" b="0" dirty="0" smtClean="0">
              <a:latin typeface="Calibri" panose="020F0502020204030204" pitchFamily="34" charset="0"/>
            </a:endParaRPr>
          </a:p>
          <a:p>
            <a:pPr marL="45720" indent="0">
              <a:buNone/>
            </a:pPr>
            <a:endParaRPr lang="en-US" sz="2200" dirty="0">
              <a:latin typeface="Calibri" panose="020F0502020204030204" pitchFamily="34" charset="0"/>
            </a:endParaRPr>
          </a:p>
          <a:p>
            <a:r>
              <a:rPr lang="en-US" sz="2200" dirty="0">
                <a:solidFill>
                  <a:srgbClr val="000000"/>
                </a:solidFill>
                <a:latin typeface="Calibri" panose="020F0502020204030204" pitchFamily="34" charset="0"/>
              </a:rPr>
              <a:t>ESSA </a:t>
            </a:r>
            <a:r>
              <a:rPr lang="en-US" sz="2200" dirty="0" smtClean="0">
                <a:solidFill>
                  <a:srgbClr val="000000"/>
                </a:solidFill>
                <a:latin typeface="Calibri" panose="020F0502020204030204" pitchFamily="34" charset="0"/>
              </a:rPr>
              <a:t>Mailbox</a:t>
            </a:r>
          </a:p>
          <a:p>
            <a:pPr marL="623888" lvl="1" indent="0">
              <a:spcAft>
                <a:spcPts val="600"/>
              </a:spcAft>
              <a:buNone/>
            </a:pPr>
            <a:r>
              <a:rPr lang="en-US" b="0" dirty="0" smtClean="0">
                <a:latin typeface="Calibri" panose="020F0502020204030204" pitchFamily="34" charset="0"/>
                <a:hlinkClick r:id="rId4"/>
              </a:rPr>
              <a:t>essaquestions@cde.state.co.us</a:t>
            </a:r>
            <a:r>
              <a:rPr lang="en-US" b="0" dirty="0" smtClean="0">
                <a:latin typeface="Calibri" panose="020F0502020204030204" pitchFamily="34" charset="0"/>
              </a:rPr>
              <a:t/>
            </a:r>
            <a:br>
              <a:rPr lang="en-US" b="0" dirty="0" smtClean="0">
                <a:latin typeface="Calibri" panose="020F0502020204030204" pitchFamily="34" charset="0"/>
              </a:rPr>
            </a:br>
            <a:endParaRPr lang="en-US" b="0" dirty="0">
              <a:latin typeface="Calibri" panose="020F0502020204030204" pitchFamily="34" charset="0"/>
            </a:endParaRPr>
          </a:p>
          <a:p>
            <a:pPr>
              <a:buFont typeface="Wingdings" panose="05000000000000000000" pitchFamily="2" charset="2"/>
              <a:buChar char="§"/>
            </a:pPr>
            <a:r>
              <a:rPr lang="en-US" sz="2200" dirty="0">
                <a:solidFill>
                  <a:srgbClr val="000000"/>
                </a:solidFill>
                <a:latin typeface="Calibri" panose="020F0502020204030204" pitchFamily="34" charset="0"/>
              </a:rPr>
              <a:t>ESSA </a:t>
            </a:r>
            <a:r>
              <a:rPr lang="en-US" sz="2200" dirty="0" smtClean="0">
                <a:solidFill>
                  <a:srgbClr val="000000"/>
                </a:solidFill>
                <a:latin typeface="Calibri" panose="020F0502020204030204" pitchFamily="34" charset="0"/>
              </a:rPr>
              <a:t>Webpage</a:t>
            </a:r>
          </a:p>
          <a:p>
            <a:pPr marL="623888" lvl="1" indent="0">
              <a:buNone/>
            </a:pPr>
            <a:r>
              <a:rPr lang="en-US" b="0" dirty="0" smtClean="0">
                <a:latin typeface="Calibri" panose="020F0502020204030204" pitchFamily="34" charset="0"/>
                <a:hlinkClick r:id="rId5"/>
              </a:rPr>
              <a:t>http</a:t>
            </a:r>
            <a:r>
              <a:rPr lang="en-US" b="0" dirty="0">
                <a:latin typeface="Calibri" panose="020F0502020204030204" pitchFamily="34" charset="0"/>
                <a:hlinkClick r:id="rId5"/>
              </a:rPr>
              <a:t>://</a:t>
            </a:r>
            <a:r>
              <a:rPr lang="en-US" b="0" dirty="0" smtClean="0">
                <a:latin typeface="Calibri" panose="020F0502020204030204" pitchFamily="34" charset="0"/>
                <a:hlinkClick r:id="rId5"/>
              </a:rPr>
              <a:t>www.cde.state.co.us/fedprograms/essa</a:t>
            </a:r>
            <a:endParaRPr lang="en-US" sz="2200" dirty="0">
              <a:solidFill>
                <a:schemeClr val="tx1"/>
              </a:solidFill>
              <a:latin typeface="Calibri" panose="020F0502020204030204" pitchFamily="34" charset="0"/>
            </a:endParaRPr>
          </a:p>
          <a:p>
            <a:pPr marL="45720" indent="0">
              <a:buNone/>
            </a:pPr>
            <a:endParaRPr lang="en-US" dirty="0"/>
          </a:p>
        </p:txBody>
      </p:sp>
      <p:sp>
        <p:nvSpPr>
          <p:cNvPr id="6" name="Title 5"/>
          <p:cNvSpPr>
            <a:spLocks noGrp="1"/>
          </p:cNvSpPr>
          <p:nvPr>
            <p:ph type="title"/>
          </p:nvPr>
        </p:nvSpPr>
        <p:spPr/>
        <p:txBody>
          <a:bodyPr/>
          <a:lstStyle/>
          <a:p>
            <a:r>
              <a:rPr lang="en-US" dirty="0"/>
              <a:t>ESSA… Continuing the Conversation</a:t>
            </a:r>
          </a:p>
        </p:txBody>
      </p:sp>
      <p:sp>
        <p:nvSpPr>
          <p:cNvPr id="7" name="TextBox 6"/>
          <p:cNvSpPr txBox="1"/>
          <p:nvPr/>
        </p:nvSpPr>
        <p:spPr>
          <a:xfrm>
            <a:off x="234176" y="6367347"/>
            <a:ext cx="1628078" cy="338554"/>
          </a:xfrm>
          <a:prstGeom prst="rect">
            <a:avLst/>
          </a:prstGeom>
          <a:noFill/>
        </p:spPr>
        <p:txBody>
          <a:bodyPr wrap="square" rtlCol="0">
            <a:spAutoFit/>
          </a:bodyPr>
          <a:lstStyle/>
          <a:p>
            <a:r>
              <a:rPr lang="en-US" sz="1600" dirty="0" smtClean="0"/>
              <a:t>45</a:t>
            </a:r>
            <a:endParaRPr lang="en-US" sz="1600" dirty="0"/>
          </a:p>
        </p:txBody>
      </p:sp>
    </p:spTree>
    <p:extLst>
      <p:ext uri="{BB962C8B-B14F-4D97-AF65-F5344CB8AC3E}">
        <p14:creationId xmlns:p14="http://schemas.microsoft.com/office/powerpoint/2010/main" val="209211214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p>
            <a:r>
              <a:rPr lang="en-US" dirty="0" smtClean="0"/>
              <a:t>2015-16 Reporting Timeline</a:t>
            </a:r>
            <a:endParaRPr lang="en-US" dirty="0"/>
          </a:p>
        </p:txBody>
      </p:sp>
      <p:sp>
        <p:nvSpPr>
          <p:cNvPr id="4" name="Footer Placeholder 3"/>
          <p:cNvSpPr>
            <a:spLocks noGrp="1"/>
          </p:cNvSpPr>
          <p:nvPr>
            <p:ph type="ftr" sz="quarter" idx="3"/>
          </p:nvPr>
        </p:nvSpPr>
        <p:spPr/>
        <p:txBody>
          <a:bodyPr/>
          <a:lstStyle/>
          <a:p>
            <a:fld id="{757A2F4E-5D54-B04B-91BD-7E78EE1FE9FD}" type="slidenum">
              <a:rPr lang="en-US" smtClean="0"/>
              <a:pPr/>
              <a:t>9</a:t>
            </a:fld>
            <a:endParaRPr lang="en-US" dirty="0" smtClean="0"/>
          </a:p>
        </p:txBody>
      </p:sp>
      <p:sp>
        <p:nvSpPr>
          <p:cNvPr id="2" name="Content Placeholder 1"/>
          <p:cNvSpPr>
            <a:spLocks noGrp="1"/>
          </p:cNvSpPr>
          <p:nvPr>
            <p:ph idx="4294967295"/>
          </p:nvPr>
        </p:nvSpPr>
        <p:spPr>
          <a:xfrm>
            <a:off x="0" y="1137920"/>
            <a:ext cx="8407400" cy="4406900"/>
          </a:xfrm>
        </p:spPr>
        <p:txBody>
          <a:bodyPr/>
          <a:lstStyle/>
          <a:p>
            <a:r>
              <a:rPr lang="en-US" dirty="0" smtClean="0">
                <a:solidFill>
                  <a:srgbClr val="000000"/>
                </a:solidFill>
              </a:rPr>
              <a:t>Schools and Districts have:</a:t>
            </a:r>
          </a:p>
          <a:p>
            <a:pPr lvl="1"/>
            <a:r>
              <a:rPr lang="en-US" dirty="0" smtClean="0">
                <a:solidFill>
                  <a:srgbClr val="000000"/>
                </a:solidFill>
              </a:rPr>
              <a:t>All science and social studies reports and files</a:t>
            </a:r>
          </a:p>
          <a:p>
            <a:pPr lvl="1"/>
            <a:r>
              <a:rPr lang="en-US" dirty="0" smtClean="0">
                <a:solidFill>
                  <a:srgbClr val="000000"/>
                </a:solidFill>
              </a:rPr>
              <a:t>CMAS: PARCC ELA and math individual student level files, electronic individual student reports, summary files, student rosters, district summary of schools</a:t>
            </a:r>
          </a:p>
          <a:p>
            <a:pPr lvl="1"/>
            <a:r>
              <a:rPr lang="en-US" dirty="0" smtClean="0">
                <a:solidFill>
                  <a:srgbClr val="000000"/>
                </a:solidFill>
              </a:rPr>
              <a:t>CoAlt </a:t>
            </a:r>
            <a:r>
              <a:rPr lang="en-US" dirty="0">
                <a:solidFill>
                  <a:srgbClr val="000000"/>
                </a:solidFill>
              </a:rPr>
              <a:t>(DLM): ELA and math individual student level </a:t>
            </a:r>
            <a:r>
              <a:rPr lang="en-US" dirty="0" smtClean="0">
                <a:solidFill>
                  <a:srgbClr val="000000"/>
                </a:solidFill>
              </a:rPr>
              <a:t>files</a:t>
            </a:r>
            <a:endParaRPr lang="en-US" dirty="0">
              <a:solidFill>
                <a:srgbClr val="000000"/>
              </a:solidFill>
            </a:endParaRPr>
          </a:p>
          <a:p>
            <a:pPr lvl="1"/>
            <a:r>
              <a:rPr lang="en-US" dirty="0" smtClean="0">
                <a:solidFill>
                  <a:srgbClr val="000000"/>
                </a:solidFill>
              </a:rPr>
              <a:t>CO ACT reports and files</a:t>
            </a:r>
          </a:p>
          <a:p>
            <a:pPr lvl="1"/>
            <a:r>
              <a:rPr lang="en-US" dirty="0" smtClean="0">
                <a:solidFill>
                  <a:srgbClr val="000000"/>
                </a:solidFill>
              </a:rPr>
              <a:t>PSAT10 reports and files via College Board website</a:t>
            </a:r>
          </a:p>
        </p:txBody>
      </p:sp>
    </p:spTree>
    <p:extLst>
      <p:ext uri="{BB962C8B-B14F-4D97-AF65-F5344CB8AC3E}">
        <p14:creationId xmlns:p14="http://schemas.microsoft.com/office/powerpoint/2010/main" val="2078498658"/>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0" y="1"/>
            <a:ext cx="9144000" cy="1137920"/>
          </a:xfrm>
        </p:spPr>
        <p:txBody>
          <a:bodyPr/>
          <a:lstStyle/>
          <a:p>
            <a:r>
              <a:rPr lang="en-US" sz="3200" dirty="0" smtClean="0"/>
              <a:t>Other Requirements Under </a:t>
            </a:r>
            <a:br>
              <a:rPr lang="en-US" sz="3200" dirty="0" smtClean="0"/>
            </a:br>
            <a:r>
              <a:rPr lang="en-US" sz="3200" dirty="0" smtClean="0"/>
              <a:t>HB 15-1323 and District Responsibilities</a:t>
            </a:r>
            <a:endParaRPr lang="en-US" sz="3200" dirty="0"/>
          </a:p>
        </p:txBody>
      </p:sp>
      <p:sp>
        <p:nvSpPr>
          <p:cNvPr id="4" name="Footer Placeholder 3"/>
          <p:cNvSpPr>
            <a:spLocks noGrp="1"/>
          </p:cNvSpPr>
          <p:nvPr>
            <p:ph type="ftr" sz="quarter" idx="3"/>
          </p:nvPr>
        </p:nvSpPr>
        <p:spPr/>
        <p:txBody>
          <a:bodyPr/>
          <a:lstStyle/>
          <a:p>
            <a:fld id="{757A2F4E-5D54-B04B-91BD-7E78EE1FE9FD}" type="slidenum">
              <a:rPr lang="en-US" smtClean="0"/>
              <a:pPr/>
              <a:t>90</a:t>
            </a:fld>
            <a:endParaRPr lang="en-US" dirty="0" smtClean="0"/>
          </a:p>
        </p:txBody>
      </p:sp>
      <p:sp>
        <p:nvSpPr>
          <p:cNvPr id="2" name="Content Placeholder 1"/>
          <p:cNvSpPr>
            <a:spLocks noGrp="1"/>
          </p:cNvSpPr>
          <p:nvPr>
            <p:ph idx="4294967295"/>
          </p:nvPr>
        </p:nvSpPr>
        <p:spPr>
          <a:xfrm>
            <a:off x="0" y="1143000"/>
            <a:ext cx="9144000" cy="4525963"/>
          </a:xfrm>
        </p:spPr>
        <p:txBody>
          <a:bodyPr/>
          <a:lstStyle/>
          <a:p>
            <a:r>
              <a:rPr lang="en-US" sz="2600" dirty="0" smtClean="0">
                <a:solidFill>
                  <a:srgbClr val="000000"/>
                </a:solidFill>
              </a:rPr>
              <a:t>Each LEP must adopt and implement a written policy by which it decides whether to request the paper form of the state assessments for its students.</a:t>
            </a:r>
          </a:p>
          <a:p>
            <a:pPr lvl="1"/>
            <a:r>
              <a:rPr lang="en-US" sz="2600" dirty="0" smtClean="0">
                <a:solidFill>
                  <a:srgbClr val="000000"/>
                </a:solidFill>
              </a:rPr>
              <a:t>Decision must be made in consultation with schools and parents.</a:t>
            </a:r>
          </a:p>
          <a:p>
            <a:pPr lvl="1"/>
            <a:r>
              <a:rPr lang="en-US" sz="2600" dirty="0">
                <a:solidFill>
                  <a:srgbClr val="000000"/>
                </a:solidFill>
              </a:rPr>
              <a:t>Copy of policy must be shared with parents and posted on </a:t>
            </a:r>
            <a:r>
              <a:rPr lang="en-US" sz="2600" dirty="0" smtClean="0">
                <a:solidFill>
                  <a:srgbClr val="000000"/>
                </a:solidFill>
              </a:rPr>
              <a:t>LEP website before the start of the fall semester.</a:t>
            </a:r>
            <a:endParaRPr lang="en-US" sz="2600" dirty="0">
              <a:solidFill>
                <a:srgbClr val="000000"/>
              </a:solidFill>
            </a:endParaRPr>
          </a:p>
          <a:p>
            <a:pPr lvl="1"/>
            <a:r>
              <a:rPr lang="en-US" sz="2600" dirty="0" smtClean="0">
                <a:solidFill>
                  <a:srgbClr val="000000"/>
                </a:solidFill>
              </a:rPr>
              <a:t>LEP may make the decision by school or classroom </a:t>
            </a:r>
          </a:p>
          <a:p>
            <a:pPr lvl="1"/>
            <a:r>
              <a:rPr lang="en-US" sz="2600" dirty="0" smtClean="0">
                <a:solidFill>
                  <a:srgbClr val="000000"/>
                </a:solidFill>
              </a:rPr>
              <a:t>LEP will </a:t>
            </a:r>
            <a:r>
              <a:rPr lang="en-US" sz="2600" dirty="0">
                <a:solidFill>
                  <a:srgbClr val="000000"/>
                </a:solidFill>
              </a:rPr>
              <a:t>report to CDE </a:t>
            </a:r>
            <a:r>
              <a:rPr lang="en-US" sz="2600" dirty="0" smtClean="0">
                <a:solidFill>
                  <a:srgbClr val="000000"/>
                </a:solidFill>
              </a:rPr>
              <a:t>[through its vendors] the </a:t>
            </a:r>
            <a:r>
              <a:rPr lang="en-US" sz="2600" dirty="0">
                <a:solidFill>
                  <a:srgbClr val="000000"/>
                </a:solidFill>
              </a:rPr>
              <a:t>number of students </a:t>
            </a:r>
            <a:r>
              <a:rPr lang="en-US" sz="2600" dirty="0" smtClean="0">
                <a:solidFill>
                  <a:srgbClr val="000000"/>
                </a:solidFill>
              </a:rPr>
              <a:t>who </a:t>
            </a:r>
            <a:r>
              <a:rPr lang="en-US" sz="2600" dirty="0">
                <a:solidFill>
                  <a:srgbClr val="000000"/>
                </a:solidFill>
              </a:rPr>
              <a:t>will take the </a:t>
            </a:r>
            <a:r>
              <a:rPr lang="en-US" sz="2600" dirty="0" smtClean="0">
                <a:solidFill>
                  <a:srgbClr val="000000"/>
                </a:solidFill>
              </a:rPr>
              <a:t>paper form.</a:t>
            </a:r>
          </a:p>
          <a:p>
            <a:pPr lvl="1"/>
            <a:r>
              <a:rPr lang="en-US" sz="2600" dirty="0" smtClean="0">
                <a:solidFill>
                  <a:srgbClr val="000000"/>
                </a:solidFill>
              </a:rPr>
              <a:t>Charter schools are considered LEPs</a:t>
            </a:r>
          </a:p>
          <a:p>
            <a:r>
              <a:rPr lang="en-US" sz="2600" dirty="0" smtClean="0">
                <a:solidFill>
                  <a:srgbClr val="000000"/>
                </a:solidFill>
              </a:rPr>
              <a:t>Paper form still </a:t>
            </a:r>
            <a:r>
              <a:rPr lang="en-US" sz="2600" dirty="0">
                <a:solidFill>
                  <a:srgbClr val="000000"/>
                </a:solidFill>
              </a:rPr>
              <a:t>available as </a:t>
            </a:r>
            <a:r>
              <a:rPr lang="en-US" sz="2600" dirty="0" smtClean="0">
                <a:solidFill>
                  <a:srgbClr val="000000"/>
                </a:solidFill>
              </a:rPr>
              <a:t>an accommodation.</a:t>
            </a:r>
            <a:endParaRPr lang="en-US" sz="2600" dirty="0">
              <a:solidFill>
                <a:srgbClr val="000000"/>
              </a:solidFill>
            </a:endParaRPr>
          </a:p>
          <a:p>
            <a:r>
              <a:rPr lang="en-US" sz="2600" dirty="0" smtClean="0">
                <a:solidFill>
                  <a:srgbClr val="000000"/>
                </a:solidFill>
              </a:rPr>
              <a:t>Considerations</a:t>
            </a:r>
            <a:endParaRPr lang="en-US" sz="2600" dirty="0">
              <a:solidFill>
                <a:srgbClr val="000000"/>
              </a:solidFill>
            </a:endParaRPr>
          </a:p>
          <a:p>
            <a:pPr lvl="1"/>
            <a:endParaRPr lang="en-US" dirty="0" smtClean="0">
              <a:solidFill>
                <a:srgbClr val="000000"/>
              </a:solidFill>
            </a:endParaRPr>
          </a:p>
        </p:txBody>
      </p:sp>
    </p:spTree>
    <p:extLst>
      <p:ext uri="{BB962C8B-B14F-4D97-AF65-F5344CB8AC3E}">
        <p14:creationId xmlns:p14="http://schemas.microsoft.com/office/powerpoint/2010/main" val="1700750651"/>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2"/>
          <p:cNvSpPr>
            <a:spLocks noGrp="1"/>
          </p:cNvSpPr>
          <p:nvPr>
            <p:ph type="title"/>
          </p:nvPr>
        </p:nvSpPr>
        <p:spPr>
          <a:xfrm>
            <a:off x="0" y="1"/>
            <a:ext cx="9144000" cy="1137920"/>
          </a:xfrm>
        </p:spPr>
        <p:txBody>
          <a:bodyPr/>
          <a:lstStyle/>
          <a:p>
            <a:r>
              <a:rPr lang="en-US" sz="3200" dirty="0" smtClean="0"/>
              <a:t>Other Requirements Under </a:t>
            </a:r>
            <a:br>
              <a:rPr lang="en-US" sz="3200" dirty="0" smtClean="0"/>
            </a:br>
            <a:r>
              <a:rPr lang="en-US" sz="3200" dirty="0" smtClean="0"/>
              <a:t>HB 15-1323 and District Responsibilities</a:t>
            </a:r>
            <a:endParaRPr lang="en-US" sz="3200" dirty="0"/>
          </a:p>
        </p:txBody>
      </p:sp>
      <p:sp>
        <p:nvSpPr>
          <p:cNvPr id="4" name="Footer Placeholder 3"/>
          <p:cNvSpPr>
            <a:spLocks noGrp="1"/>
          </p:cNvSpPr>
          <p:nvPr>
            <p:ph type="ftr" sz="quarter" idx="3"/>
          </p:nvPr>
        </p:nvSpPr>
        <p:spPr/>
        <p:txBody>
          <a:bodyPr/>
          <a:lstStyle/>
          <a:p>
            <a:fld id="{757A2F4E-5D54-B04B-91BD-7E78EE1FE9FD}" type="slidenum">
              <a:rPr lang="en-US" smtClean="0"/>
              <a:pPr/>
              <a:t>91</a:t>
            </a:fld>
            <a:endParaRPr lang="en-US" dirty="0" smtClean="0"/>
          </a:p>
        </p:txBody>
      </p:sp>
      <p:sp>
        <p:nvSpPr>
          <p:cNvPr id="2" name="Content Placeholder 1"/>
          <p:cNvSpPr>
            <a:spLocks noGrp="1"/>
          </p:cNvSpPr>
          <p:nvPr>
            <p:ph idx="4294967295"/>
          </p:nvPr>
        </p:nvSpPr>
        <p:spPr>
          <a:xfrm>
            <a:off x="-76200" y="1066800"/>
            <a:ext cx="9220200" cy="4525963"/>
          </a:xfrm>
        </p:spPr>
        <p:txBody>
          <a:bodyPr/>
          <a:lstStyle/>
          <a:p>
            <a:r>
              <a:rPr lang="en-US" dirty="0" smtClean="0">
                <a:solidFill>
                  <a:srgbClr val="000000"/>
                </a:solidFill>
              </a:rPr>
              <a:t>LEP will annually distribute </a:t>
            </a:r>
            <a:r>
              <a:rPr lang="en-US" dirty="0">
                <a:solidFill>
                  <a:srgbClr val="000000"/>
                </a:solidFill>
              </a:rPr>
              <a:t>to parents </a:t>
            </a:r>
            <a:r>
              <a:rPr lang="en-US" dirty="0" smtClean="0">
                <a:solidFill>
                  <a:srgbClr val="000000"/>
                </a:solidFill>
              </a:rPr>
              <a:t>and post on its website, </a:t>
            </a:r>
            <a:r>
              <a:rPr lang="en-US" dirty="0">
                <a:solidFill>
                  <a:srgbClr val="000000"/>
                </a:solidFill>
              </a:rPr>
              <a:t>as early in the school year as </a:t>
            </a:r>
            <a:r>
              <a:rPr lang="en-US" dirty="0" smtClean="0">
                <a:solidFill>
                  <a:srgbClr val="000000"/>
                </a:solidFill>
              </a:rPr>
              <a:t>possible, written information regarding its assessments, including:</a:t>
            </a:r>
          </a:p>
          <a:p>
            <a:pPr lvl="1"/>
            <a:r>
              <a:rPr lang="en-US" sz="2400" dirty="0">
                <a:solidFill>
                  <a:srgbClr val="000000"/>
                </a:solidFill>
              </a:rPr>
              <a:t>The state and local assessments that the LEP will </a:t>
            </a:r>
            <a:r>
              <a:rPr lang="en-US" sz="2400" dirty="0" smtClean="0">
                <a:solidFill>
                  <a:srgbClr val="000000"/>
                </a:solidFill>
              </a:rPr>
              <a:t>administer </a:t>
            </a:r>
          </a:p>
          <a:p>
            <a:pPr lvl="1"/>
            <a:r>
              <a:rPr lang="en-US" sz="2400" dirty="0" smtClean="0">
                <a:solidFill>
                  <a:srgbClr val="000000"/>
                </a:solidFill>
              </a:rPr>
              <a:t>Identify </a:t>
            </a:r>
            <a:r>
              <a:rPr lang="en-US" sz="2400" dirty="0">
                <a:solidFill>
                  <a:srgbClr val="000000"/>
                </a:solidFill>
              </a:rPr>
              <a:t>whether </a:t>
            </a:r>
            <a:r>
              <a:rPr lang="en-US" sz="2400" dirty="0" smtClean="0">
                <a:solidFill>
                  <a:srgbClr val="000000"/>
                </a:solidFill>
              </a:rPr>
              <a:t>it is </a:t>
            </a:r>
            <a:r>
              <a:rPr lang="en-US" sz="2400" dirty="0">
                <a:solidFill>
                  <a:srgbClr val="000000"/>
                </a:solidFill>
              </a:rPr>
              <a:t>required by federal law, required by state law or selected by the LEP</a:t>
            </a:r>
          </a:p>
          <a:p>
            <a:pPr lvl="1"/>
            <a:r>
              <a:rPr lang="en-US" sz="2400" dirty="0" smtClean="0">
                <a:solidFill>
                  <a:srgbClr val="000000"/>
                </a:solidFill>
              </a:rPr>
              <a:t>Assessment calendar:</a:t>
            </a:r>
          </a:p>
          <a:p>
            <a:pPr lvl="2"/>
            <a:r>
              <a:rPr lang="en-US" sz="2200" dirty="0" smtClean="0">
                <a:solidFill>
                  <a:srgbClr val="000000"/>
                </a:solidFill>
              </a:rPr>
              <a:t>Estimated hours  of testing each testing day for specific classes/grades for each assessment</a:t>
            </a:r>
          </a:p>
          <a:p>
            <a:pPr lvl="2"/>
            <a:r>
              <a:rPr lang="en-US" sz="2200" dirty="0" smtClean="0">
                <a:solidFill>
                  <a:srgbClr val="000000"/>
                </a:solidFill>
              </a:rPr>
              <a:t>Identify whether the assessment is required by state law, federal law or locally selected</a:t>
            </a:r>
          </a:p>
          <a:p>
            <a:pPr lvl="1"/>
            <a:r>
              <a:rPr lang="en-US" sz="2400" dirty="0" smtClean="0">
                <a:solidFill>
                  <a:srgbClr val="000000"/>
                </a:solidFill>
              </a:rPr>
              <a:t>The purposes of the assessments</a:t>
            </a:r>
          </a:p>
          <a:p>
            <a:pPr lvl="1"/>
            <a:r>
              <a:rPr lang="en-US" sz="2400" dirty="0" smtClean="0">
                <a:solidFill>
                  <a:srgbClr val="000000"/>
                </a:solidFill>
              </a:rPr>
              <a:t>The manner in which assessment results will be used.</a:t>
            </a:r>
          </a:p>
          <a:p>
            <a:pPr marL="914400" lvl="3" indent="0">
              <a:buNone/>
            </a:pPr>
            <a:endParaRPr lang="en-US" dirty="0">
              <a:solidFill>
                <a:srgbClr val="000000"/>
              </a:solidFill>
            </a:endParaRPr>
          </a:p>
        </p:txBody>
      </p:sp>
    </p:spTree>
    <p:extLst>
      <p:ext uri="{BB962C8B-B14F-4D97-AF65-F5344CB8AC3E}">
        <p14:creationId xmlns:p14="http://schemas.microsoft.com/office/powerpoint/2010/main" val="2320792025"/>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2"/>
          <p:cNvSpPr>
            <a:spLocks noGrp="1"/>
          </p:cNvSpPr>
          <p:nvPr>
            <p:ph type="title"/>
          </p:nvPr>
        </p:nvSpPr>
        <p:spPr>
          <a:xfrm>
            <a:off x="0" y="1"/>
            <a:ext cx="9144000" cy="1137920"/>
          </a:xfrm>
        </p:spPr>
        <p:txBody>
          <a:bodyPr/>
          <a:lstStyle/>
          <a:p>
            <a:r>
              <a:rPr lang="en-US" sz="3200" dirty="0" smtClean="0"/>
              <a:t>Other Requirements Under </a:t>
            </a:r>
            <a:br>
              <a:rPr lang="en-US" sz="3200" dirty="0" smtClean="0"/>
            </a:br>
            <a:r>
              <a:rPr lang="en-US" sz="3200" dirty="0" smtClean="0"/>
              <a:t>HB 15-1323 and District Responsibilities</a:t>
            </a:r>
            <a:endParaRPr lang="en-US" sz="3200" dirty="0"/>
          </a:p>
        </p:txBody>
      </p:sp>
      <p:sp>
        <p:nvSpPr>
          <p:cNvPr id="4" name="Footer Placeholder 3"/>
          <p:cNvSpPr>
            <a:spLocks noGrp="1"/>
          </p:cNvSpPr>
          <p:nvPr>
            <p:ph type="ftr" sz="quarter" idx="3"/>
          </p:nvPr>
        </p:nvSpPr>
        <p:spPr/>
        <p:txBody>
          <a:bodyPr/>
          <a:lstStyle/>
          <a:p>
            <a:fld id="{757A2F4E-5D54-B04B-91BD-7E78EE1FE9FD}" type="slidenum">
              <a:rPr lang="en-US" smtClean="0"/>
              <a:pPr/>
              <a:t>92</a:t>
            </a:fld>
            <a:endParaRPr lang="en-US" dirty="0" smtClean="0"/>
          </a:p>
        </p:txBody>
      </p:sp>
      <p:sp>
        <p:nvSpPr>
          <p:cNvPr id="2" name="Content Placeholder 1"/>
          <p:cNvSpPr>
            <a:spLocks noGrp="1"/>
          </p:cNvSpPr>
          <p:nvPr>
            <p:ph idx="4294967295"/>
          </p:nvPr>
        </p:nvSpPr>
        <p:spPr>
          <a:xfrm>
            <a:off x="0" y="1066800"/>
            <a:ext cx="9144000" cy="4525963"/>
          </a:xfrm>
        </p:spPr>
        <p:txBody>
          <a:bodyPr/>
          <a:lstStyle/>
          <a:p>
            <a:r>
              <a:rPr lang="en-US" dirty="0" smtClean="0">
                <a:solidFill>
                  <a:srgbClr val="000000"/>
                </a:solidFill>
              </a:rPr>
              <a:t>A student’s parent may excuse the student from participating in a state assessment</a:t>
            </a:r>
          </a:p>
          <a:p>
            <a:pPr lvl="1"/>
            <a:r>
              <a:rPr lang="en-US" dirty="0" smtClean="0">
                <a:solidFill>
                  <a:srgbClr val="000000"/>
                </a:solidFill>
              </a:rPr>
              <a:t>Each LEP will adopt and implement a written policy and procedure by which a student’s parent may excuse the student from participating in one or more of the state assessments.</a:t>
            </a:r>
          </a:p>
          <a:p>
            <a:pPr lvl="2"/>
            <a:r>
              <a:rPr lang="en-US" sz="2200" dirty="0" smtClean="0">
                <a:solidFill>
                  <a:srgbClr val="000000"/>
                </a:solidFill>
              </a:rPr>
              <a:t>If a parent excuses his or her student, the LEP shall not impose negative consequence on the student or parent including:</a:t>
            </a:r>
          </a:p>
          <a:p>
            <a:pPr lvl="3"/>
            <a:r>
              <a:rPr lang="en-US" sz="2200" dirty="0" smtClean="0">
                <a:solidFill>
                  <a:srgbClr val="000000"/>
                </a:solidFill>
              </a:rPr>
              <a:t>Prohibiting school attendance; imposing an unexcused absence; or prohibiting participation in extracurricular activities.</a:t>
            </a:r>
          </a:p>
          <a:p>
            <a:pPr lvl="2"/>
            <a:r>
              <a:rPr lang="en-US" sz="2200" dirty="0" smtClean="0">
                <a:solidFill>
                  <a:srgbClr val="000000"/>
                </a:solidFill>
              </a:rPr>
              <a:t>LEP shall not impose an unreasonable burden or requirement on a student that would: </a:t>
            </a:r>
          </a:p>
          <a:p>
            <a:pPr lvl="3"/>
            <a:r>
              <a:rPr lang="en-US" sz="2200" dirty="0" smtClean="0">
                <a:solidFill>
                  <a:srgbClr val="000000"/>
                </a:solidFill>
              </a:rPr>
              <a:t>Discourage the student from taking a state assessment or</a:t>
            </a:r>
          </a:p>
          <a:p>
            <a:pPr lvl="3"/>
            <a:r>
              <a:rPr lang="en-US" sz="2200" dirty="0" smtClean="0">
                <a:solidFill>
                  <a:srgbClr val="000000"/>
                </a:solidFill>
              </a:rPr>
              <a:t>Encourage the student’s parent to excuse the student from taking the state assessment.</a:t>
            </a:r>
          </a:p>
        </p:txBody>
      </p:sp>
    </p:spTree>
    <p:extLst>
      <p:ext uri="{BB962C8B-B14F-4D97-AF65-F5344CB8AC3E}">
        <p14:creationId xmlns:p14="http://schemas.microsoft.com/office/powerpoint/2010/main" val="2877414590"/>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DE New Blue">
  <a:themeElements>
    <a:clrScheme name="BCo CDE MS Color Palette FINAL">
      <a:dk1>
        <a:srgbClr val="5C6670"/>
      </a:dk1>
      <a:lt1>
        <a:sysClr val="window" lastClr="FFFFFF"/>
      </a:lt1>
      <a:dk2>
        <a:srgbClr val="8FC6E8"/>
      </a:dk2>
      <a:lt2>
        <a:srgbClr val="D3CCBC"/>
      </a:lt2>
      <a:accent1>
        <a:srgbClr val="488BC9"/>
      </a:accent1>
      <a:accent2>
        <a:srgbClr val="FFC846"/>
      </a:accent2>
      <a:accent3>
        <a:srgbClr val="8DC63F"/>
      </a:accent3>
      <a:accent4>
        <a:srgbClr val="6D3A5D"/>
      </a:accent4>
      <a:accent5>
        <a:srgbClr val="46797A"/>
      </a:accent5>
      <a:accent6>
        <a:srgbClr val="EF7521"/>
      </a:accent6>
      <a:hlink>
        <a:srgbClr val="101E8E"/>
      </a:hlink>
      <a:folHlink>
        <a:srgbClr val="18375D"/>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Grid">
      <a:fillStyleLst>
        <a:solidFill>
          <a:schemeClr val="phClr"/>
        </a:solidFill>
        <a:solidFill>
          <a:schemeClr val="phClr">
            <a:tint val="50000"/>
          </a:schemeClr>
        </a:solidFill>
        <a:gradFill rotWithShape="1">
          <a:gsLst>
            <a:gs pos="0">
              <a:schemeClr val="phClr"/>
            </a:gs>
            <a:gs pos="90000">
              <a:schemeClr val="phClr">
                <a:shade val="100000"/>
              </a:schemeClr>
            </a:gs>
            <a:gs pos="100000">
              <a:schemeClr val="phClr">
                <a:shade val="85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effectStyle>
        <a:effectStyle>
          <a:effectLst>
            <a:outerShdw blurRad="31750" dist="25400" dir="5400000" rotWithShape="0">
              <a:srgbClr val="000000">
                <a:alpha val="50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30000"/>
              </a:schemeClr>
            </a:contourClr>
          </a:sp3d>
        </a:effectStyle>
      </a:effectStyleLst>
      <a:bgFillStyleLst>
        <a:solidFill>
          <a:schemeClr val="phClr"/>
        </a:solidFill>
        <a:solidFill>
          <a:schemeClr val="phClr">
            <a:tint val="90000"/>
            <a:shade val="93000"/>
            <a:satMod val="150000"/>
          </a:schemeClr>
        </a:solidFill>
        <a:blipFill rotWithShape="1">
          <a:blip xmlns:r="http://schemas.openxmlformats.org/officeDocument/2006/relationships" r:embed="rId1">
            <a:duotone>
              <a:schemeClr val="phClr">
                <a:tint val="95000"/>
              </a:schemeClr>
              <a:schemeClr val="phClr">
                <a:shade val="93000"/>
                <a:satMod val="11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5524</Words>
  <Application>Microsoft Office PowerPoint</Application>
  <PresentationFormat>On-screen Show (4:3)</PresentationFormat>
  <Paragraphs>1025</Paragraphs>
  <Slides>92</Slides>
  <Notes>27</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92</vt:i4>
      </vt:variant>
    </vt:vector>
  </HeadingPairs>
  <TitlesOfParts>
    <vt:vector size="98" baseType="lpstr">
      <vt:lpstr>Arial</vt:lpstr>
      <vt:lpstr>Calibri</vt:lpstr>
      <vt:lpstr>Museo Slab 500</vt:lpstr>
      <vt:lpstr>Times New Roman</vt:lpstr>
      <vt:lpstr>Wingdings</vt:lpstr>
      <vt:lpstr>CDE New Blue</vt:lpstr>
      <vt:lpstr>2016-2017 DAC Kick-Off Meeting</vt:lpstr>
      <vt:lpstr>Welcome and Agenda</vt:lpstr>
      <vt:lpstr>2016-2017 Assessment Calendar</vt:lpstr>
      <vt:lpstr>Early CMAS: PARCC ELA and Math Online Administration</vt:lpstr>
      <vt:lpstr>Early CMAS: HS Science Administration</vt:lpstr>
      <vt:lpstr>Scheduling Considerations </vt:lpstr>
      <vt:lpstr>2015-16 Reporting</vt:lpstr>
      <vt:lpstr>2015-16 Reporting </vt:lpstr>
      <vt:lpstr>2015-16 Reporting Timeline</vt:lpstr>
      <vt:lpstr>2015-16 Reporting Timeline</vt:lpstr>
      <vt:lpstr>2015-16 Reporting Timeline</vt:lpstr>
      <vt:lpstr>Data Privacy</vt:lpstr>
      <vt:lpstr>General Information </vt:lpstr>
      <vt:lpstr>Meet the CDE Assessment Team</vt:lpstr>
      <vt:lpstr>Colorado State Assessments</vt:lpstr>
      <vt:lpstr>State Content Assessments: Grades 3-9 School Year 2016-2017</vt:lpstr>
      <vt:lpstr>State Content Assessments: Grades 10 and 11 School Year 2016-2017</vt:lpstr>
      <vt:lpstr>Social Studies</vt:lpstr>
      <vt:lpstr>Annual Training Requirement</vt:lpstr>
      <vt:lpstr>Paper-based Testing</vt:lpstr>
      <vt:lpstr>Online Assessment Platforms</vt:lpstr>
      <vt:lpstr>WIDA ACCESS for ELLs® WIDA Screener </vt:lpstr>
      <vt:lpstr>ACCESS for ELLs® </vt:lpstr>
      <vt:lpstr>ACCESS for ELLs®  Key Dates</vt:lpstr>
      <vt:lpstr>WIDA Training</vt:lpstr>
      <vt:lpstr>WIDA Screener</vt:lpstr>
      <vt:lpstr>WIDA Screener Continued</vt:lpstr>
      <vt:lpstr>WIDA Screener Continued</vt:lpstr>
      <vt:lpstr>DRC Component Updates</vt:lpstr>
      <vt:lpstr>DRC Component Updates</vt:lpstr>
      <vt:lpstr>DRC Component Updates</vt:lpstr>
      <vt:lpstr>DRC Component Updates</vt:lpstr>
      <vt:lpstr>CMAS PARCC English Language Arts and Mathematics  Colorado Spanish Language Arts (CSLA) Science and Social Studies </vt:lpstr>
      <vt:lpstr>CMAS Assessments –  Administration Grades and Content Areas</vt:lpstr>
      <vt:lpstr>ELA &amp; Math Testing Times</vt:lpstr>
      <vt:lpstr>Science &amp; Social Studies</vt:lpstr>
      <vt:lpstr>CMAS: PARCC ELA Field Testing</vt:lpstr>
      <vt:lpstr>CMAS: PARCC Paper-based Test (PBT) Format</vt:lpstr>
      <vt:lpstr>CMAS: PARCC Note</vt:lpstr>
      <vt:lpstr>Accommodations References</vt:lpstr>
      <vt:lpstr>Braille for Spring 2017</vt:lpstr>
      <vt:lpstr>Unique Accommodations (UAR) </vt:lpstr>
      <vt:lpstr>Native Language Accommodations</vt:lpstr>
      <vt:lpstr>First Year in US for ELA  English Learners Only</vt:lpstr>
      <vt:lpstr>First Year in US for ELA  English Learners Only</vt:lpstr>
      <vt:lpstr>Colorado Spanish Language Arts (CSLA)</vt:lpstr>
      <vt:lpstr>PearsonAccessnext </vt:lpstr>
      <vt:lpstr>PowerPoint Presentation</vt:lpstr>
      <vt:lpstr>PowerPoint Presentation</vt:lpstr>
      <vt:lpstr>PearsonAccessnext User Roles for DACs</vt:lpstr>
      <vt:lpstr>Updates for 2016-17</vt:lpstr>
      <vt:lpstr>TestNav Updates</vt:lpstr>
      <vt:lpstr>TestNav Updates</vt:lpstr>
      <vt:lpstr>iPad 2</vt:lpstr>
      <vt:lpstr>2016-2017 TestNav Components</vt:lpstr>
      <vt:lpstr>High Level PearsonAccessnext  and Administration Activities</vt:lpstr>
      <vt:lpstr>CMAS Training and Office Hours</vt:lpstr>
      <vt:lpstr>CoAlt Science and Social Studies English Language Arts and Mathematics (DLM) </vt:lpstr>
      <vt:lpstr>CoAlt Assessment Administration</vt:lpstr>
      <vt:lpstr>CoAlt: Science and Social Studies</vt:lpstr>
      <vt:lpstr>CoAlt: ELA and Math (DLM)</vt:lpstr>
      <vt:lpstr>DLM’s Administration System: KITE Components</vt:lpstr>
      <vt:lpstr>CoAlt Training and Office Hours</vt:lpstr>
      <vt:lpstr>PSAT 10 &amp; SAT</vt:lpstr>
      <vt:lpstr>PSAT 10 &amp; SAT</vt:lpstr>
      <vt:lpstr>PSAT 10 &amp; SAT</vt:lpstr>
      <vt:lpstr>PSAT 10 &amp; SAT</vt:lpstr>
      <vt:lpstr>PSAT 10 &amp; SAT Accommodations </vt:lpstr>
      <vt:lpstr>PSAT 10 &amp; SAT Training</vt:lpstr>
      <vt:lpstr>Data</vt:lpstr>
      <vt:lpstr>Assessment Data Collections</vt:lpstr>
      <vt:lpstr>NAEP and International Assessments (selected schools)</vt:lpstr>
      <vt:lpstr> Colorado 2016-2017 NAEP </vt:lpstr>
      <vt:lpstr>NAEP 2017 Program</vt:lpstr>
      <vt:lpstr>Communication</vt:lpstr>
      <vt:lpstr>District Technology Coordinators (DTC)</vt:lpstr>
      <vt:lpstr>Office Hours Schedule</vt:lpstr>
      <vt:lpstr>Weekly Bulletins</vt:lpstr>
      <vt:lpstr>Distribution of Secure Information</vt:lpstr>
      <vt:lpstr>Fall To Do List (1 of 2) </vt:lpstr>
      <vt:lpstr>Fall To Do List (2 of 2) </vt:lpstr>
      <vt:lpstr>2016-2017 Training Timeline</vt:lpstr>
      <vt:lpstr>CDE Assessment Contacts</vt:lpstr>
      <vt:lpstr>CDE Assessment Data Contacts</vt:lpstr>
      <vt:lpstr>Thank You!</vt:lpstr>
      <vt:lpstr>Supplemental Information</vt:lpstr>
      <vt:lpstr>ESSA</vt:lpstr>
      <vt:lpstr>ESSA State Plan Development</vt:lpstr>
      <vt:lpstr>ESSA… Continuing the Conversation</vt:lpstr>
      <vt:lpstr>Other Requirements Under  HB 15-1323 and District Responsibilities</vt:lpstr>
      <vt:lpstr>Other Requirements Under  HB 15-1323 and District Responsibilities</vt:lpstr>
      <vt:lpstr>Other Requirements Under  HB 15-1323 and District Responsibilities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2016-08-25T18:42:56Z</dcterms:created>
  <dcterms:modified xsi:type="dcterms:W3CDTF">2016-08-30T14:24:19Z</dcterms:modified>
</cp:coreProperties>
</file>