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5" r:id="rId2"/>
    <p:sldMasterId id="2147483694" r:id="rId3"/>
  </p:sldMasterIdLst>
  <p:notesMasterIdLst>
    <p:notesMasterId r:id="rId94"/>
  </p:notesMasterIdLst>
  <p:sldIdLst>
    <p:sldId id="258" r:id="rId4"/>
    <p:sldId id="269" r:id="rId5"/>
    <p:sldId id="270" r:id="rId6"/>
    <p:sldId id="271" r:id="rId7"/>
    <p:sldId id="363" r:id="rId8"/>
    <p:sldId id="273" r:id="rId9"/>
    <p:sldId id="274" r:id="rId10"/>
    <p:sldId id="275" r:id="rId11"/>
    <p:sldId id="385" r:id="rId12"/>
    <p:sldId id="277" r:id="rId13"/>
    <p:sldId id="278" r:id="rId14"/>
    <p:sldId id="373" r:id="rId15"/>
    <p:sldId id="374" r:id="rId16"/>
    <p:sldId id="375" r:id="rId17"/>
    <p:sldId id="376" r:id="rId18"/>
    <p:sldId id="377" r:id="rId19"/>
    <p:sldId id="279" r:id="rId20"/>
    <p:sldId id="280" r:id="rId21"/>
    <p:sldId id="281" r:id="rId22"/>
    <p:sldId id="282" r:id="rId23"/>
    <p:sldId id="283" r:id="rId24"/>
    <p:sldId id="284" r:id="rId25"/>
    <p:sldId id="364" r:id="rId26"/>
    <p:sldId id="287" r:id="rId27"/>
    <p:sldId id="288" r:id="rId28"/>
    <p:sldId id="289" r:id="rId29"/>
    <p:sldId id="290" r:id="rId30"/>
    <p:sldId id="291" r:id="rId31"/>
    <p:sldId id="293" r:id="rId32"/>
    <p:sldId id="294" r:id="rId33"/>
    <p:sldId id="296" r:id="rId34"/>
    <p:sldId id="297" r:id="rId35"/>
    <p:sldId id="298" r:id="rId36"/>
    <p:sldId id="299" r:id="rId37"/>
    <p:sldId id="286" r:id="rId38"/>
    <p:sldId id="303" r:id="rId39"/>
    <p:sldId id="302" r:id="rId40"/>
    <p:sldId id="384" r:id="rId41"/>
    <p:sldId id="304" r:id="rId42"/>
    <p:sldId id="380" r:id="rId43"/>
    <p:sldId id="306" r:id="rId44"/>
    <p:sldId id="381" r:id="rId45"/>
    <p:sldId id="382" r:id="rId46"/>
    <p:sldId id="307" r:id="rId47"/>
    <p:sldId id="310" r:id="rId48"/>
    <p:sldId id="308" r:id="rId49"/>
    <p:sldId id="311" r:id="rId50"/>
    <p:sldId id="314" r:id="rId51"/>
    <p:sldId id="359" r:id="rId52"/>
    <p:sldId id="316" r:id="rId53"/>
    <p:sldId id="317" r:id="rId54"/>
    <p:sldId id="319" r:id="rId55"/>
    <p:sldId id="315" r:id="rId56"/>
    <p:sldId id="320" r:id="rId57"/>
    <p:sldId id="321" r:id="rId58"/>
    <p:sldId id="322" r:id="rId59"/>
    <p:sldId id="323" r:id="rId60"/>
    <p:sldId id="325" r:id="rId61"/>
    <p:sldId id="326" r:id="rId62"/>
    <p:sldId id="327" r:id="rId63"/>
    <p:sldId id="383" r:id="rId64"/>
    <p:sldId id="328" r:id="rId65"/>
    <p:sldId id="329" r:id="rId66"/>
    <p:sldId id="330" r:id="rId67"/>
    <p:sldId id="331" r:id="rId68"/>
    <p:sldId id="332" r:id="rId69"/>
    <p:sldId id="333" r:id="rId70"/>
    <p:sldId id="388" r:id="rId71"/>
    <p:sldId id="334" r:id="rId72"/>
    <p:sldId id="335" r:id="rId73"/>
    <p:sldId id="378" r:id="rId74"/>
    <p:sldId id="365" r:id="rId75"/>
    <p:sldId id="337" r:id="rId76"/>
    <p:sldId id="379" r:id="rId77"/>
    <p:sldId id="339" r:id="rId78"/>
    <p:sldId id="386" r:id="rId79"/>
    <p:sldId id="340" r:id="rId80"/>
    <p:sldId id="341" r:id="rId81"/>
    <p:sldId id="342" r:id="rId82"/>
    <p:sldId id="343" r:id="rId83"/>
    <p:sldId id="367" r:id="rId84"/>
    <p:sldId id="345" r:id="rId85"/>
    <p:sldId id="346" r:id="rId86"/>
    <p:sldId id="358" r:id="rId87"/>
    <p:sldId id="347" r:id="rId88"/>
    <p:sldId id="348" r:id="rId89"/>
    <p:sldId id="349" r:id="rId90"/>
    <p:sldId id="389" r:id="rId91"/>
    <p:sldId id="350" r:id="rId92"/>
    <p:sldId id="387" r:id="rId9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arson, Alyssa" initials="AP" lastIdx="1" clrIdx="0"/>
  <p:cmAuthor id="1" name="Boyd, Stephanie" initials="BS" lastIdx="1" clrIdx="1">
    <p:extLst/>
  </p:cmAuthor>
  <p:cmAuthor id="2" name="Villalobos Pavia, Heather" initials="VPH" lastIdx="4"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0D2D3"/>
    <a:srgbClr val="000000"/>
    <a:srgbClr val="8FC6E8"/>
    <a:srgbClr val="6EC4E8"/>
    <a:srgbClr val="46797A"/>
    <a:srgbClr val="65503C"/>
    <a:srgbClr val="00953A"/>
    <a:srgbClr val="6D3A5D"/>
    <a:srgbClr val="82B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2" autoAdjust="0"/>
    <p:restoredTop sz="77266" autoAdjust="0"/>
  </p:normalViewPr>
  <p:slideViewPr>
    <p:cSldViewPr snapToGrid="0" showGuides="1">
      <p:cViewPr varScale="1">
        <p:scale>
          <a:sx n="61" d="100"/>
          <a:sy n="61" d="100"/>
        </p:scale>
        <p:origin x="1518"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6" Type="http://schemas.openxmlformats.org/officeDocument/2006/relationships/slide" Target="slides/slide73.xml"/><Relationship Id="rId84" Type="http://schemas.openxmlformats.org/officeDocument/2006/relationships/slide" Target="slides/slide81.xml"/><Relationship Id="rId89" Type="http://schemas.openxmlformats.org/officeDocument/2006/relationships/slide" Target="slides/slide86.xml"/><Relationship Id="rId97" Type="http://schemas.openxmlformats.org/officeDocument/2006/relationships/viewProps" Target="viewProps.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slide" Target="slides/slide76.xml"/><Relationship Id="rId87" Type="http://schemas.openxmlformats.org/officeDocument/2006/relationships/slide" Target="slides/slide84.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slide" Target="slides/slide79.xml"/><Relationship Id="rId90" Type="http://schemas.openxmlformats.org/officeDocument/2006/relationships/slide" Target="slides/slide87.xml"/><Relationship Id="rId95" Type="http://schemas.openxmlformats.org/officeDocument/2006/relationships/commentAuthors" Target="commentAuthors.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93" Type="http://schemas.openxmlformats.org/officeDocument/2006/relationships/slide" Target="slides/slide90.xml"/><Relationship Id="rId98"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slide" Target="slides/slide85.xml"/><Relationship Id="rId91" Type="http://schemas.openxmlformats.org/officeDocument/2006/relationships/slide" Target="slides/slide88.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notesMaster" Target="notesMasters/notesMaster1.xml"/><Relationship Id="rId9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E68FDDF-4F05-43AA-A352-D3BC014618CA}" type="datetimeFigureOut">
              <a:rPr lang="en-US" smtClean="0"/>
              <a:t>8/24/2017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76AB643-1C83-46B1-A4FF-8E4A58FA665A}" type="slidenum">
              <a:rPr lang="en-US" smtClean="0"/>
              <a:t>‹#›</a:t>
            </a:fld>
            <a:endParaRPr lang="en-US" dirty="0"/>
          </a:p>
        </p:txBody>
      </p:sp>
    </p:spTree>
    <p:extLst>
      <p:ext uri="{BB962C8B-B14F-4D97-AF65-F5344CB8AC3E}">
        <p14:creationId xmlns:p14="http://schemas.microsoft.com/office/powerpoint/2010/main" val="2457026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8E46D7-70B4-4D9D-8898-CFB588781446}" type="slidenum">
              <a:rPr lang="en-US" smtClean="0"/>
              <a:t>2</a:t>
            </a:fld>
            <a:endParaRPr lang="en-US" dirty="0"/>
          </a:p>
        </p:txBody>
      </p:sp>
    </p:spTree>
    <p:extLst>
      <p:ext uri="{BB962C8B-B14F-4D97-AF65-F5344CB8AC3E}">
        <p14:creationId xmlns:p14="http://schemas.microsoft.com/office/powerpoint/2010/main" val="9899776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39</a:t>
            </a:fld>
            <a:endParaRPr lang="en-US" dirty="0"/>
          </a:p>
        </p:txBody>
      </p:sp>
    </p:spTree>
    <p:extLst>
      <p:ext uri="{BB962C8B-B14F-4D97-AF65-F5344CB8AC3E}">
        <p14:creationId xmlns:p14="http://schemas.microsoft.com/office/powerpoint/2010/main" val="1870748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40</a:t>
            </a:fld>
            <a:endParaRPr lang="en-US" dirty="0"/>
          </a:p>
        </p:txBody>
      </p:sp>
    </p:spTree>
    <p:extLst>
      <p:ext uri="{BB962C8B-B14F-4D97-AF65-F5344CB8AC3E}">
        <p14:creationId xmlns:p14="http://schemas.microsoft.com/office/powerpoint/2010/main" val="42392609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41</a:t>
            </a:fld>
            <a:endParaRPr lang="en-US" dirty="0"/>
          </a:p>
        </p:txBody>
      </p:sp>
    </p:spTree>
    <p:extLst>
      <p:ext uri="{BB962C8B-B14F-4D97-AF65-F5344CB8AC3E}">
        <p14:creationId xmlns:p14="http://schemas.microsoft.com/office/powerpoint/2010/main" val="2786351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42</a:t>
            </a:fld>
            <a:endParaRPr lang="en-US" dirty="0"/>
          </a:p>
        </p:txBody>
      </p:sp>
    </p:spTree>
    <p:extLst>
      <p:ext uri="{BB962C8B-B14F-4D97-AF65-F5344CB8AC3E}">
        <p14:creationId xmlns:p14="http://schemas.microsoft.com/office/powerpoint/2010/main" val="28425426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43</a:t>
            </a:fld>
            <a:endParaRPr lang="en-US" dirty="0"/>
          </a:p>
        </p:txBody>
      </p:sp>
    </p:spTree>
    <p:extLst>
      <p:ext uri="{BB962C8B-B14F-4D97-AF65-F5344CB8AC3E}">
        <p14:creationId xmlns:p14="http://schemas.microsoft.com/office/powerpoint/2010/main" val="26010564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44</a:t>
            </a:fld>
            <a:endParaRPr lang="en-US" dirty="0"/>
          </a:p>
        </p:txBody>
      </p:sp>
    </p:spTree>
    <p:extLst>
      <p:ext uri="{BB962C8B-B14F-4D97-AF65-F5344CB8AC3E}">
        <p14:creationId xmlns:p14="http://schemas.microsoft.com/office/powerpoint/2010/main" val="34028984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46</a:t>
            </a:fld>
            <a:endParaRPr lang="en-US" dirty="0"/>
          </a:p>
        </p:txBody>
      </p:sp>
    </p:spTree>
    <p:extLst>
      <p:ext uri="{BB962C8B-B14F-4D97-AF65-F5344CB8AC3E}">
        <p14:creationId xmlns:p14="http://schemas.microsoft.com/office/powerpoint/2010/main" val="22090372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47</a:t>
            </a:fld>
            <a:endParaRPr lang="en-US" dirty="0"/>
          </a:p>
        </p:txBody>
      </p:sp>
    </p:spTree>
    <p:extLst>
      <p:ext uri="{BB962C8B-B14F-4D97-AF65-F5344CB8AC3E}">
        <p14:creationId xmlns:p14="http://schemas.microsoft.com/office/powerpoint/2010/main" val="14341042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50</a:t>
            </a:fld>
            <a:endParaRPr lang="en-US" dirty="0"/>
          </a:p>
        </p:txBody>
      </p:sp>
    </p:spTree>
    <p:extLst>
      <p:ext uri="{BB962C8B-B14F-4D97-AF65-F5344CB8AC3E}">
        <p14:creationId xmlns:p14="http://schemas.microsoft.com/office/powerpoint/2010/main" val="3599545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EA63E4-907E-4BD6-B667-D231F83B6057}" type="slidenum">
              <a:rPr lang="en-US" smtClean="0"/>
              <a:t>52</a:t>
            </a:fld>
            <a:endParaRPr lang="en-US" dirty="0"/>
          </a:p>
        </p:txBody>
      </p:sp>
    </p:spTree>
    <p:extLst>
      <p:ext uri="{BB962C8B-B14F-4D97-AF65-F5344CB8AC3E}">
        <p14:creationId xmlns:p14="http://schemas.microsoft.com/office/powerpoint/2010/main" val="3051362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4</a:t>
            </a:fld>
            <a:endParaRPr lang="en-US" dirty="0"/>
          </a:p>
        </p:txBody>
      </p:sp>
    </p:spTree>
    <p:extLst>
      <p:ext uri="{BB962C8B-B14F-4D97-AF65-F5344CB8AC3E}">
        <p14:creationId xmlns:p14="http://schemas.microsoft.com/office/powerpoint/2010/main" val="42676376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55</a:t>
            </a:fld>
            <a:endParaRPr lang="en-US" dirty="0"/>
          </a:p>
        </p:txBody>
      </p:sp>
    </p:spTree>
    <p:extLst>
      <p:ext uri="{BB962C8B-B14F-4D97-AF65-F5344CB8AC3E}">
        <p14:creationId xmlns:p14="http://schemas.microsoft.com/office/powerpoint/2010/main" val="24809913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56</a:t>
            </a:fld>
            <a:endParaRPr lang="en-US" dirty="0"/>
          </a:p>
        </p:txBody>
      </p:sp>
    </p:spTree>
    <p:extLst>
      <p:ext uri="{BB962C8B-B14F-4D97-AF65-F5344CB8AC3E}">
        <p14:creationId xmlns:p14="http://schemas.microsoft.com/office/powerpoint/2010/main" val="8313868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63</a:t>
            </a:fld>
            <a:endParaRPr lang="en-US" dirty="0"/>
          </a:p>
        </p:txBody>
      </p:sp>
    </p:spTree>
    <p:extLst>
      <p:ext uri="{BB962C8B-B14F-4D97-AF65-F5344CB8AC3E}">
        <p14:creationId xmlns:p14="http://schemas.microsoft.com/office/powerpoint/2010/main" val="15622053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Data</a:t>
            </a:r>
            <a:r>
              <a:rPr lang="en-US" baseline="0" dirty="0" smtClean="0"/>
              <a:t> Respondent needs to be identified for each collection. The Data Respondent needs to be informed about each assessment in which he/she is involved. </a:t>
            </a:r>
            <a:endParaRPr lang="en-US" dirty="0"/>
          </a:p>
        </p:txBody>
      </p:sp>
      <p:sp>
        <p:nvSpPr>
          <p:cNvPr id="4" name="Slide Number Placeholder 3"/>
          <p:cNvSpPr>
            <a:spLocks noGrp="1"/>
          </p:cNvSpPr>
          <p:nvPr>
            <p:ph type="sldNum" sz="quarter" idx="10"/>
          </p:nvPr>
        </p:nvSpPr>
        <p:spPr/>
        <p:txBody>
          <a:bodyPr/>
          <a:lstStyle/>
          <a:p>
            <a:fld id="{387077C0-E3D9-48A6-8983-BFA68CB604F3}" type="slidenum">
              <a:rPr lang="en-US" smtClean="0"/>
              <a:t>70</a:t>
            </a:fld>
            <a:endParaRPr lang="en-US" dirty="0"/>
          </a:p>
        </p:txBody>
      </p:sp>
    </p:spTree>
    <p:extLst>
      <p:ext uri="{BB962C8B-B14F-4D97-AF65-F5344CB8AC3E}">
        <p14:creationId xmlns:p14="http://schemas.microsoft.com/office/powerpoint/2010/main" val="29237217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78</a:t>
            </a:fld>
            <a:endParaRPr lang="en-US" dirty="0"/>
          </a:p>
        </p:txBody>
      </p:sp>
    </p:spTree>
    <p:extLst>
      <p:ext uri="{BB962C8B-B14F-4D97-AF65-F5344CB8AC3E}">
        <p14:creationId xmlns:p14="http://schemas.microsoft.com/office/powerpoint/2010/main" val="15231308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89</a:t>
            </a:fld>
            <a:endParaRPr lang="en-US" dirty="0"/>
          </a:p>
        </p:txBody>
      </p:sp>
    </p:spTree>
    <p:extLst>
      <p:ext uri="{BB962C8B-B14F-4D97-AF65-F5344CB8AC3E}">
        <p14:creationId xmlns:p14="http://schemas.microsoft.com/office/powerpoint/2010/main" val="3965960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EA63E4-907E-4BD6-B667-D231F83B6057}" type="slidenum">
              <a:rPr lang="en-US" smtClean="0"/>
              <a:t>10</a:t>
            </a:fld>
            <a:endParaRPr lang="en-US" dirty="0"/>
          </a:p>
        </p:txBody>
      </p:sp>
    </p:spTree>
    <p:extLst>
      <p:ext uri="{BB962C8B-B14F-4D97-AF65-F5344CB8AC3E}">
        <p14:creationId xmlns:p14="http://schemas.microsoft.com/office/powerpoint/2010/main" val="35609700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18</a:t>
            </a:fld>
            <a:endParaRPr lang="en-US" dirty="0"/>
          </a:p>
        </p:txBody>
      </p:sp>
    </p:spTree>
    <p:extLst>
      <p:ext uri="{BB962C8B-B14F-4D97-AF65-F5344CB8AC3E}">
        <p14:creationId xmlns:p14="http://schemas.microsoft.com/office/powerpoint/2010/main" val="658619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27</a:t>
            </a:fld>
            <a:endParaRPr lang="en-US" dirty="0"/>
          </a:p>
        </p:txBody>
      </p:sp>
    </p:spTree>
    <p:extLst>
      <p:ext uri="{BB962C8B-B14F-4D97-AF65-F5344CB8AC3E}">
        <p14:creationId xmlns:p14="http://schemas.microsoft.com/office/powerpoint/2010/main" val="33343917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activities help free available memory. Devices that lack sufficient memory during testing may experience issues.</a:t>
            </a:r>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30</a:t>
            </a:fld>
            <a:endParaRPr lang="en-US" dirty="0"/>
          </a:p>
        </p:txBody>
      </p:sp>
    </p:spTree>
    <p:extLst>
      <p:ext uri="{BB962C8B-B14F-4D97-AF65-F5344CB8AC3E}">
        <p14:creationId xmlns:p14="http://schemas.microsoft.com/office/powerpoint/2010/main" val="3400139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Operating system vendors such as Google, Microsoft, and Apple are moving to a model where operating system updates occur automatically in the background. Update processes running in the background on testing devices consume CPU and memory, and can affect the testing experience—audio playback may be choppy and Speaking test responses may be distorted. To avoid this situation, verify that no background processes are running on testing devices during testing. Also, if a testing device is set to accept operating system updates automatically, verify that it has the most current version of the operating system before the test session starts.</a:t>
            </a:r>
          </a:p>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31</a:t>
            </a:fld>
            <a:endParaRPr lang="en-US" dirty="0"/>
          </a:p>
        </p:txBody>
      </p:sp>
    </p:spTree>
    <p:extLst>
      <p:ext uri="{BB962C8B-B14F-4D97-AF65-F5344CB8AC3E}">
        <p14:creationId xmlns:p14="http://schemas.microsoft.com/office/powerpoint/2010/main" val="42026756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Available on the DTC</a:t>
            </a:r>
            <a:r>
              <a:rPr lang="en-US" baseline="0" dirty="0" smtClean="0"/>
              <a:t> website http://www.cde.state.co.us/assessment/newassess-dtc </a:t>
            </a:r>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32</a:t>
            </a:fld>
            <a:endParaRPr lang="en-US" dirty="0"/>
          </a:p>
        </p:txBody>
      </p:sp>
    </p:spTree>
    <p:extLst>
      <p:ext uri="{BB962C8B-B14F-4D97-AF65-F5344CB8AC3E}">
        <p14:creationId xmlns:p14="http://schemas.microsoft.com/office/powerpoint/2010/main" val="560217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F7F1863-8423-8E48-8D02-88636C918AC7}" type="datetime1">
              <a:rPr lang="en-US" smtClean="0"/>
              <a:t>8/24/2017</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34</a:t>
            </a:fld>
            <a:endParaRPr lang="en-US" dirty="0"/>
          </a:p>
        </p:txBody>
      </p:sp>
    </p:spTree>
    <p:extLst>
      <p:ext uri="{BB962C8B-B14F-4D97-AF65-F5344CB8AC3E}">
        <p14:creationId xmlns:p14="http://schemas.microsoft.com/office/powerpoint/2010/main" val="189315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 Placeholder 2"/>
          <p:cNvSpPr>
            <a:spLocks noGrp="1"/>
          </p:cNvSpPr>
          <p:nvPr>
            <p:ph idx="1" hasCustomPrompt="1"/>
          </p:nvPr>
        </p:nvSpPr>
        <p:spPr>
          <a:xfrm>
            <a:off x="628650" y="4305600"/>
            <a:ext cx="7886700" cy="2080800"/>
          </a:xfrm>
          <a:prstGeom prst="rect">
            <a:avLst/>
          </a:prstGeom>
        </p:spPr>
        <p:txBody>
          <a:bodyPr vert="horz" lIns="91440" tIns="45720" rIns="91440" bIns="45720" rtlCol="0">
            <a:normAutofit/>
          </a:bodyPr>
          <a:lstStyle>
            <a:lvl1pPr marL="0" indent="0" algn="ctr">
              <a:buNone/>
              <a:defRPr sz="3600">
                <a:latin typeface="Museo Slab 500" panose="02000000000000000000" pitchFamily="50" charset="0"/>
              </a:defRPr>
            </a:lvl1pPr>
          </a:lstStyle>
          <a:p>
            <a:pPr lvl="0"/>
            <a:r>
              <a:rPr lang="en-US" dirty="0" smtClean="0"/>
              <a:t>TITLE</a:t>
            </a:r>
            <a:endParaRPr lang="en-US" dirty="0"/>
          </a:p>
        </p:txBody>
      </p:sp>
    </p:spTree>
    <p:extLst>
      <p:ext uri="{BB962C8B-B14F-4D97-AF65-F5344CB8AC3E}">
        <p14:creationId xmlns:p14="http://schemas.microsoft.com/office/powerpoint/2010/main" val="336011828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 Placeholder 2"/>
          <p:cNvSpPr>
            <a:spLocks noGrp="1"/>
          </p:cNvSpPr>
          <p:nvPr>
            <p:ph idx="1" hasCustomPrompt="1"/>
          </p:nvPr>
        </p:nvSpPr>
        <p:spPr>
          <a:xfrm>
            <a:off x="628650" y="4305600"/>
            <a:ext cx="7886700" cy="2080800"/>
          </a:xfrm>
          <a:prstGeom prst="rect">
            <a:avLst/>
          </a:prstGeom>
        </p:spPr>
        <p:txBody>
          <a:bodyPr vert="horz" lIns="91440" tIns="45720" rIns="91440" bIns="45720" rtlCol="0">
            <a:normAutofit/>
          </a:bodyPr>
          <a:lstStyle>
            <a:lvl1pPr marL="0" indent="0" algn="ctr">
              <a:buNone/>
              <a:defRPr sz="3600">
                <a:solidFill>
                  <a:schemeClr val="bg1">
                    <a:lumMod val="10000"/>
                  </a:schemeClr>
                </a:solidFill>
                <a:latin typeface="Museo Slab 500" panose="02000000000000000000" pitchFamily="50" charset="0"/>
              </a:defRPr>
            </a:lvl1pPr>
          </a:lstStyle>
          <a:p>
            <a:pPr lvl="0"/>
            <a:r>
              <a:rPr lang="en-US" dirty="0" smtClean="0"/>
              <a:t>TITLE</a:t>
            </a:r>
            <a:endParaRPr lang="en-US" dirty="0"/>
          </a:p>
        </p:txBody>
      </p:sp>
    </p:spTree>
    <p:extLst>
      <p:ext uri="{BB962C8B-B14F-4D97-AF65-F5344CB8AC3E}">
        <p14:creationId xmlns:p14="http://schemas.microsoft.com/office/powerpoint/2010/main" val="227109106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02400"/>
            <a:ext cx="7886700" cy="5037025"/>
          </a:xfrm>
        </p:spPr>
        <p:txBody>
          <a:bodyPr/>
          <a:lstStyle>
            <a:lvl1pPr>
              <a:buClr>
                <a:srgbClr val="0D1E8E"/>
              </a:buClr>
              <a:defRPr sz="2400">
                <a:solidFill>
                  <a:schemeClr val="bg1">
                    <a:lumMod val="10000"/>
                  </a:schemeClr>
                </a:solidFill>
                <a:latin typeface="Trebuchet MS" panose="020B0603020202020204" pitchFamily="34" charset="0"/>
              </a:defRPr>
            </a:lvl1pPr>
            <a:lvl2pPr>
              <a:buClr>
                <a:srgbClr val="00953A"/>
              </a:buClr>
              <a:defRPr sz="2000">
                <a:solidFill>
                  <a:schemeClr val="bg1">
                    <a:lumMod val="10000"/>
                  </a:schemeClr>
                </a:solidFill>
                <a:latin typeface="Trebuchet MS" panose="020B0603020202020204" pitchFamily="34" charset="0"/>
              </a:defRPr>
            </a:lvl2pPr>
            <a:lvl3pPr>
              <a:buClr>
                <a:srgbClr val="EF7521"/>
              </a:buClr>
              <a:defRPr sz="1800">
                <a:solidFill>
                  <a:schemeClr val="bg1">
                    <a:lumMod val="10000"/>
                  </a:schemeClr>
                </a:solidFill>
                <a:latin typeface="Trebuchet MS" panose="020B0603020202020204" pitchFamily="34" charset="0"/>
              </a:defRPr>
            </a:lvl3pPr>
            <a:lvl4pPr>
              <a:buClr>
                <a:srgbClr val="82BC00"/>
              </a:buClr>
              <a:defRPr sz="1800">
                <a:solidFill>
                  <a:schemeClr val="bg1">
                    <a:lumMod val="10000"/>
                  </a:schemeClr>
                </a:solidFill>
                <a:latin typeface="Trebuchet MS" panose="020B0603020202020204" pitchFamily="34" charset="0"/>
              </a:defRPr>
            </a:lvl4pPr>
            <a:lvl5pPr>
              <a:buClr>
                <a:srgbClr val="8FC6E8"/>
              </a:buClr>
              <a:defRPr sz="1800">
                <a:solidFill>
                  <a:schemeClr val="bg1">
                    <a:lumMod val="10000"/>
                  </a:schemeClr>
                </a:solidFill>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a:spLocks noGrp="1"/>
          </p:cNvSpPr>
          <p:nvPr>
            <p:ph type="ftr" sz="quarter" idx="11"/>
          </p:nvPr>
        </p:nvSpPr>
        <p:spPr>
          <a:xfrm>
            <a:off x="3028950" y="6508800"/>
            <a:ext cx="3086100" cy="212676"/>
          </a:xfrm>
        </p:spPr>
        <p:txBody>
          <a:bodyPr/>
          <a:lstStyle/>
          <a:p>
            <a:endParaRPr lang="en-US" dirty="0"/>
          </a:p>
        </p:txBody>
      </p:sp>
      <p:sp>
        <p:nvSpPr>
          <p:cNvPr id="12" name="Date Placeholder 2"/>
          <p:cNvSpPr txBox="1">
            <a:spLocks/>
          </p:cNvSpPr>
          <p:nvPr userDrawn="1"/>
        </p:nvSpPr>
        <p:spPr>
          <a:xfrm>
            <a:off x="628650" y="6508800"/>
            <a:ext cx="20574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mtClean="0"/>
              <a:pPr/>
              <a:t>8/24/2017</a:t>
            </a:fld>
            <a:endParaRPr lang="en-US" dirty="0"/>
          </a:p>
        </p:txBody>
      </p:sp>
      <p:sp>
        <p:nvSpPr>
          <p:cNvPr id="13" name="Rectangle 12"/>
          <p:cNvSpPr/>
          <p:nvPr userDrawn="1"/>
        </p:nvSpPr>
        <p:spPr>
          <a:xfrm>
            <a:off x="0" y="0"/>
            <a:ext cx="9144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0" y="787381"/>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0" y="6806227"/>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
        <p:nvSpPr>
          <p:cNvPr id="18" name="Slide Number Placeholder 5"/>
          <p:cNvSpPr txBox="1">
            <a:spLocks/>
          </p:cNvSpPr>
          <p:nvPr userDrawn="1"/>
        </p:nvSpPr>
        <p:spPr>
          <a:xfrm>
            <a:off x="6457950" y="6508800"/>
            <a:ext cx="1257674"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mtClean="0"/>
              <a:pPr/>
              <a:t>‹#›</a:t>
            </a:fld>
            <a:endParaRPr lang="en-US" dirty="0"/>
          </a:p>
        </p:txBody>
      </p:sp>
      <p:sp>
        <p:nvSpPr>
          <p:cNvPr id="11" name="Title Placeholder 1"/>
          <p:cNvSpPr>
            <a:spLocks noGrp="1"/>
          </p:cNvSpPr>
          <p:nvPr>
            <p:ph type="title"/>
          </p:nvPr>
        </p:nvSpPr>
        <p:spPr>
          <a:xfrm>
            <a:off x="192024" y="192024"/>
            <a:ext cx="78867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a:t>
            </a:r>
            <a:r>
              <a:rPr lang="en-US" dirty="0" smtClean="0"/>
              <a:t>master </a:t>
            </a:r>
            <a:r>
              <a:rPr lang="en-US" dirty="0"/>
              <a:t>title style</a:t>
            </a:r>
          </a:p>
        </p:txBody>
      </p:sp>
      <p:pic>
        <p:nvPicPr>
          <p:cNvPr id="17" name="Pictur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2910843"/>
            <a:ext cx="6108204" cy="3965456"/>
          </a:xfrm>
          <a:prstGeom prst="rect">
            <a:avLst/>
          </a:prstGeom>
        </p:spPr>
      </p:pic>
    </p:spTree>
    <p:extLst>
      <p:ext uri="{BB962C8B-B14F-4D97-AF65-F5344CB8AC3E}">
        <p14:creationId xmlns:p14="http://schemas.microsoft.com/office/powerpoint/2010/main" val="294863119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16" y="2669749"/>
            <a:ext cx="2700533" cy="3681991"/>
          </a:xfrm>
          <a:prstGeom prst="rect">
            <a:avLst/>
          </a:prstGeom>
        </p:spPr>
      </p:pic>
      <p:sp>
        <p:nvSpPr>
          <p:cNvPr id="9" name="Content Placeholder 2"/>
          <p:cNvSpPr>
            <a:spLocks noGrp="1"/>
          </p:cNvSpPr>
          <p:nvPr>
            <p:ph idx="1"/>
          </p:nvPr>
        </p:nvSpPr>
        <p:spPr>
          <a:xfrm>
            <a:off x="628650" y="1202400"/>
            <a:ext cx="78867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4"/>
          <p:cNvSpPr>
            <a:spLocks noGrp="1"/>
          </p:cNvSpPr>
          <p:nvPr>
            <p:ph type="ftr" sz="quarter" idx="11"/>
          </p:nvPr>
        </p:nvSpPr>
        <p:spPr>
          <a:xfrm>
            <a:off x="3028950" y="6508800"/>
            <a:ext cx="3086100" cy="212676"/>
          </a:xfrm>
        </p:spPr>
        <p:txBody>
          <a:bodyPr/>
          <a:lstStyle/>
          <a:p>
            <a:endParaRPr lang="en-US" dirty="0"/>
          </a:p>
        </p:txBody>
      </p:sp>
      <p:sp>
        <p:nvSpPr>
          <p:cNvPr id="11" name="Date Placeholder 2"/>
          <p:cNvSpPr txBox="1">
            <a:spLocks/>
          </p:cNvSpPr>
          <p:nvPr userDrawn="1"/>
        </p:nvSpPr>
        <p:spPr>
          <a:xfrm>
            <a:off x="628650" y="6508800"/>
            <a:ext cx="20574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mtClean="0"/>
              <a:pPr/>
              <a:t>8/24/2017</a:t>
            </a:fld>
            <a:endParaRPr lang="en-US" dirty="0"/>
          </a:p>
        </p:txBody>
      </p:sp>
      <p:sp>
        <p:nvSpPr>
          <p:cNvPr id="12" name="Rectangle 11"/>
          <p:cNvSpPr/>
          <p:nvPr userDrawn="1"/>
        </p:nvSpPr>
        <p:spPr>
          <a:xfrm>
            <a:off x="0" y="0"/>
            <a:ext cx="9144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0" y="787381"/>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userDrawn="1"/>
        </p:nvSpPr>
        <p:spPr>
          <a:xfrm>
            <a:off x="0" y="6806227"/>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
        <p:nvSpPr>
          <p:cNvPr id="21" name="Slide Number Placeholder 5"/>
          <p:cNvSpPr txBox="1">
            <a:spLocks/>
          </p:cNvSpPr>
          <p:nvPr userDrawn="1"/>
        </p:nvSpPr>
        <p:spPr>
          <a:xfrm>
            <a:off x="6457950" y="6508800"/>
            <a:ext cx="1257674"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mtClean="0"/>
              <a:pPr/>
              <a:t>‹#›</a:t>
            </a:fld>
            <a:endParaRPr lang="en-US" dirty="0"/>
          </a:p>
        </p:txBody>
      </p:sp>
      <p:sp>
        <p:nvSpPr>
          <p:cNvPr id="13" name="Title Placeholder 1"/>
          <p:cNvSpPr>
            <a:spLocks noGrp="1"/>
          </p:cNvSpPr>
          <p:nvPr>
            <p:ph type="title"/>
          </p:nvPr>
        </p:nvSpPr>
        <p:spPr>
          <a:xfrm>
            <a:off x="192024" y="192024"/>
            <a:ext cx="78867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a:t>
            </a:r>
            <a:r>
              <a:rPr lang="en-US" dirty="0" smtClean="0"/>
              <a:t>master </a:t>
            </a:r>
            <a:r>
              <a:rPr lang="en-US" dirty="0"/>
              <a:t>title style</a:t>
            </a:r>
          </a:p>
        </p:txBody>
      </p:sp>
    </p:spTree>
    <p:extLst>
      <p:ext uri="{BB962C8B-B14F-4D97-AF65-F5344CB8AC3E}">
        <p14:creationId xmlns:p14="http://schemas.microsoft.com/office/powerpoint/2010/main" val="239663055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4" name="Content Placeholder 2"/>
          <p:cNvSpPr>
            <a:spLocks noGrp="1"/>
          </p:cNvSpPr>
          <p:nvPr>
            <p:ph idx="10"/>
          </p:nvPr>
        </p:nvSpPr>
        <p:spPr>
          <a:xfrm>
            <a:off x="628650" y="1202400"/>
            <a:ext cx="7886700" cy="5037025"/>
          </a:xfrm>
        </p:spPr>
        <p:txBody>
          <a:bodyPr/>
          <a:lstStyle>
            <a:lvl1pPr>
              <a:buClr>
                <a:srgbClr val="0D1E8E"/>
              </a:buClr>
              <a:defRPr sz="2400">
                <a:solidFill>
                  <a:schemeClr val="bg1">
                    <a:lumMod val="10000"/>
                  </a:schemeClr>
                </a:solidFill>
                <a:latin typeface="Trebuchet MS" panose="020B0603020202020204" pitchFamily="34" charset="0"/>
              </a:defRPr>
            </a:lvl1pPr>
            <a:lvl2pPr>
              <a:buClr>
                <a:srgbClr val="00953A"/>
              </a:buClr>
              <a:defRPr sz="2000">
                <a:solidFill>
                  <a:schemeClr val="bg1">
                    <a:lumMod val="10000"/>
                  </a:schemeClr>
                </a:solidFill>
                <a:latin typeface="Trebuchet MS" panose="020B0603020202020204" pitchFamily="34" charset="0"/>
              </a:defRPr>
            </a:lvl2pPr>
            <a:lvl3pPr>
              <a:buClr>
                <a:srgbClr val="EF7521"/>
              </a:buClr>
              <a:defRPr sz="1800">
                <a:solidFill>
                  <a:schemeClr val="bg1">
                    <a:lumMod val="10000"/>
                  </a:schemeClr>
                </a:solidFill>
                <a:latin typeface="Trebuchet MS" panose="020B0603020202020204" pitchFamily="34" charset="0"/>
              </a:defRPr>
            </a:lvl3pPr>
            <a:lvl4pPr>
              <a:buClr>
                <a:srgbClr val="82BC00"/>
              </a:buClr>
              <a:defRPr sz="1800">
                <a:solidFill>
                  <a:schemeClr val="bg1">
                    <a:lumMod val="10000"/>
                  </a:schemeClr>
                </a:solidFill>
                <a:latin typeface="Trebuchet MS" panose="020B0603020202020204" pitchFamily="34" charset="0"/>
              </a:defRPr>
            </a:lvl4pPr>
            <a:lvl5pPr>
              <a:buClr>
                <a:srgbClr val="8FC6E8"/>
              </a:buClr>
              <a:defRPr sz="1800">
                <a:solidFill>
                  <a:schemeClr val="bg1">
                    <a:lumMod val="10000"/>
                  </a:schemeClr>
                </a:solidFill>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2910843"/>
            <a:ext cx="6108204" cy="3965456"/>
          </a:xfrm>
          <a:prstGeom prst="rect">
            <a:avLst/>
          </a:prstGeom>
        </p:spPr>
      </p:pic>
      <p:sp>
        <p:nvSpPr>
          <p:cNvPr id="15" name="Footer Placeholder 4"/>
          <p:cNvSpPr>
            <a:spLocks noGrp="1"/>
          </p:cNvSpPr>
          <p:nvPr>
            <p:ph type="ftr" sz="quarter" idx="11"/>
          </p:nvPr>
        </p:nvSpPr>
        <p:spPr>
          <a:xfrm>
            <a:off x="3028950" y="6508800"/>
            <a:ext cx="3086100" cy="212676"/>
          </a:xfrm>
        </p:spPr>
        <p:txBody>
          <a:bodyPr/>
          <a:lstStyle/>
          <a:p>
            <a:endParaRPr lang="en-US" dirty="0"/>
          </a:p>
        </p:txBody>
      </p:sp>
      <p:sp>
        <p:nvSpPr>
          <p:cNvPr id="16" name="Date Placeholder 2"/>
          <p:cNvSpPr txBox="1">
            <a:spLocks/>
          </p:cNvSpPr>
          <p:nvPr userDrawn="1"/>
        </p:nvSpPr>
        <p:spPr>
          <a:xfrm>
            <a:off x="628650" y="6508800"/>
            <a:ext cx="20574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mtClean="0"/>
              <a:pPr/>
              <a:t>8/24/2017</a:t>
            </a:fld>
            <a:endParaRPr lang="en-US" dirty="0"/>
          </a:p>
        </p:txBody>
      </p:sp>
      <p:sp>
        <p:nvSpPr>
          <p:cNvPr id="17" name="Rectangle 16"/>
          <p:cNvSpPr/>
          <p:nvPr userDrawn="1"/>
        </p:nvSpPr>
        <p:spPr>
          <a:xfrm>
            <a:off x="0" y="0"/>
            <a:ext cx="9144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userDrawn="1"/>
        </p:nvSpPr>
        <p:spPr>
          <a:xfrm>
            <a:off x="0" y="787381"/>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userDrawn="1"/>
        </p:nvSpPr>
        <p:spPr>
          <a:xfrm>
            <a:off x="0" y="6806227"/>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
        <p:nvSpPr>
          <p:cNvPr id="22" name="Slide Number Placeholder 5"/>
          <p:cNvSpPr txBox="1">
            <a:spLocks/>
          </p:cNvSpPr>
          <p:nvPr userDrawn="1"/>
        </p:nvSpPr>
        <p:spPr>
          <a:xfrm>
            <a:off x="6457950" y="6508800"/>
            <a:ext cx="1257674"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mtClean="0"/>
              <a:pPr/>
              <a:t>‹#›</a:t>
            </a:fld>
            <a:endParaRPr lang="en-US" dirty="0"/>
          </a:p>
        </p:txBody>
      </p:sp>
      <p:sp>
        <p:nvSpPr>
          <p:cNvPr id="12" name="Title Placeholder 1"/>
          <p:cNvSpPr>
            <a:spLocks noGrp="1"/>
          </p:cNvSpPr>
          <p:nvPr>
            <p:ph type="title"/>
          </p:nvPr>
        </p:nvSpPr>
        <p:spPr>
          <a:xfrm>
            <a:off x="192024" y="192024"/>
            <a:ext cx="78867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a:t>
            </a:r>
            <a:r>
              <a:rPr lang="en-US" dirty="0" smtClean="0"/>
              <a:t>master </a:t>
            </a:r>
            <a:r>
              <a:rPr lang="en-US" dirty="0"/>
              <a:t>title style</a:t>
            </a:r>
          </a:p>
        </p:txBody>
      </p:sp>
    </p:spTree>
    <p:extLst>
      <p:ext uri="{BB962C8B-B14F-4D97-AF65-F5344CB8AC3E}">
        <p14:creationId xmlns:p14="http://schemas.microsoft.com/office/powerpoint/2010/main" val="396488429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0" name="Footer Placeholder 4"/>
          <p:cNvSpPr>
            <a:spLocks noGrp="1"/>
          </p:cNvSpPr>
          <p:nvPr>
            <p:ph type="ftr" sz="quarter" idx="11"/>
          </p:nvPr>
        </p:nvSpPr>
        <p:spPr>
          <a:xfrm>
            <a:off x="3028950" y="6508800"/>
            <a:ext cx="3086100" cy="212676"/>
          </a:xfrm>
        </p:spPr>
        <p:txBody>
          <a:bodyPr/>
          <a:lstStyle/>
          <a:p>
            <a:endParaRPr lang="en-US" dirty="0"/>
          </a:p>
        </p:txBody>
      </p:sp>
      <p:sp>
        <p:nvSpPr>
          <p:cNvPr id="21" name="Date Placeholder 2"/>
          <p:cNvSpPr txBox="1">
            <a:spLocks/>
          </p:cNvSpPr>
          <p:nvPr userDrawn="1"/>
        </p:nvSpPr>
        <p:spPr>
          <a:xfrm>
            <a:off x="628650" y="6508800"/>
            <a:ext cx="20574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mtClean="0"/>
              <a:pPr/>
              <a:t>8/24/2017</a:t>
            </a:fld>
            <a:endParaRPr lang="en-US" dirty="0"/>
          </a:p>
        </p:txBody>
      </p:sp>
      <p:sp>
        <p:nvSpPr>
          <p:cNvPr id="22" name="Rectangle 21"/>
          <p:cNvSpPr/>
          <p:nvPr userDrawn="1"/>
        </p:nvSpPr>
        <p:spPr>
          <a:xfrm>
            <a:off x="0" y="0"/>
            <a:ext cx="9144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userDrawn="1"/>
        </p:nvSpPr>
        <p:spPr>
          <a:xfrm>
            <a:off x="0" y="787381"/>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p:cNvSpPr/>
          <p:nvPr userDrawn="1"/>
        </p:nvSpPr>
        <p:spPr>
          <a:xfrm>
            <a:off x="0" y="6806227"/>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Picture 2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
        <p:nvSpPr>
          <p:cNvPr id="27" name="Slide Number Placeholder 5"/>
          <p:cNvSpPr txBox="1">
            <a:spLocks/>
          </p:cNvSpPr>
          <p:nvPr userDrawn="1"/>
        </p:nvSpPr>
        <p:spPr>
          <a:xfrm>
            <a:off x="6457950" y="6508800"/>
            <a:ext cx="1257674"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mtClean="0"/>
              <a:pPr/>
              <a:t>‹#›</a:t>
            </a:fld>
            <a:endParaRPr lang="en-US" dirty="0"/>
          </a:p>
        </p:txBody>
      </p:sp>
      <p:sp>
        <p:nvSpPr>
          <p:cNvPr id="10" name="Content Placeholder 2"/>
          <p:cNvSpPr>
            <a:spLocks noGrp="1"/>
          </p:cNvSpPr>
          <p:nvPr>
            <p:ph idx="1"/>
          </p:nvPr>
        </p:nvSpPr>
        <p:spPr>
          <a:xfrm>
            <a:off x="628650" y="1207008"/>
            <a:ext cx="3859679" cy="5056992"/>
          </a:xfrm>
        </p:spPr>
        <p:txBody>
          <a:bodyPr/>
          <a:lstStyle>
            <a:lvl1pPr>
              <a:buClr>
                <a:srgbClr val="0D1E8E"/>
              </a:buClr>
              <a:defRPr sz="2400">
                <a:solidFill>
                  <a:schemeClr val="bg1">
                    <a:lumMod val="10000"/>
                  </a:schemeClr>
                </a:solidFill>
                <a:latin typeface="Trebuchet MS" panose="020B0603020202020204" pitchFamily="34" charset="0"/>
              </a:defRPr>
            </a:lvl1pPr>
            <a:lvl2pPr>
              <a:buClr>
                <a:srgbClr val="00953A"/>
              </a:buClr>
              <a:defRPr sz="2000">
                <a:solidFill>
                  <a:schemeClr val="bg1">
                    <a:lumMod val="10000"/>
                  </a:schemeClr>
                </a:solidFill>
                <a:latin typeface="Trebuchet MS" panose="020B0603020202020204" pitchFamily="34" charset="0"/>
              </a:defRPr>
            </a:lvl2pPr>
            <a:lvl3pPr>
              <a:buClr>
                <a:srgbClr val="EF7521"/>
              </a:buClr>
              <a:defRPr sz="1800">
                <a:solidFill>
                  <a:schemeClr val="bg1">
                    <a:lumMod val="10000"/>
                  </a:schemeClr>
                </a:solidFill>
                <a:latin typeface="Trebuchet MS" panose="020B0603020202020204" pitchFamily="34" charset="0"/>
              </a:defRPr>
            </a:lvl3pPr>
            <a:lvl4pPr>
              <a:buClr>
                <a:srgbClr val="82BC00"/>
              </a:buClr>
              <a:defRPr sz="1800">
                <a:solidFill>
                  <a:schemeClr val="bg1">
                    <a:lumMod val="10000"/>
                  </a:schemeClr>
                </a:solidFill>
                <a:latin typeface="Trebuchet MS" panose="020B0603020202020204" pitchFamily="34" charset="0"/>
              </a:defRPr>
            </a:lvl4pPr>
            <a:lvl5pPr>
              <a:buClr>
                <a:srgbClr val="8FC6E8"/>
              </a:buClr>
              <a:defRPr sz="1800">
                <a:solidFill>
                  <a:schemeClr val="bg1">
                    <a:lumMod val="10000"/>
                  </a:schemeClr>
                </a:solidFill>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p:cNvSpPr>
            <a:spLocks noGrp="1"/>
          </p:cNvSpPr>
          <p:nvPr>
            <p:ph idx="13"/>
          </p:nvPr>
        </p:nvSpPr>
        <p:spPr>
          <a:xfrm>
            <a:off x="4644838" y="1207008"/>
            <a:ext cx="3859679" cy="5056992"/>
          </a:xfrm>
        </p:spPr>
        <p:txBody>
          <a:bodyPr/>
          <a:lstStyle>
            <a:lvl1pPr>
              <a:buClr>
                <a:srgbClr val="0D1E8E"/>
              </a:buClr>
              <a:defRPr sz="2400">
                <a:solidFill>
                  <a:schemeClr val="bg1">
                    <a:lumMod val="10000"/>
                  </a:schemeClr>
                </a:solidFill>
                <a:latin typeface="Trebuchet MS" panose="020B0603020202020204" pitchFamily="34" charset="0"/>
              </a:defRPr>
            </a:lvl1pPr>
            <a:lvl2pPr>
              <a:buClr>
                <a:srgbClr val="00953A"/>
              </a:buClr>
              <a:defRPr sz="2000">
                <a:solidFill>
                  <a:schemeClr val="bg1">
                    <a:lumMod val="10000"/>
                  </a:schemeClr>
                </a:solidFill>
                <a:latin typeface="Trebuchet MS" panose="020B0603020202020204" pitchFamily="34" charset="0"/>
              </a:defRPr>
            </a:lvl2pPr>
            <a:lvl3pPr>
              <a:buClr>
                <a:srgbClr val="EF7521"/>
              </a:buClr>
              <a:defRPr sz="1800">
                <a:solidFill>
                  <a:schemeClr val="bg1">
                    <a:lumMod val="10000"/>
                  </a:schemeClr>
                </a:solidFill>
                <a:latin typeface="Trebuchet MS" panose="020B0603020202020204" pitchFamily="34" charset="0"/>
              </a:defRPr>
            </a:lvl3pPr>
            <a:lvl4pPr>
              <a:buClr>
                <a:srgbClr val="82BC00"/>
              </a:buClr>
              <a:defRPr sz="1800">
                <a:solidFill>
                  <a:schemeClr val="bg1">
                    <a:lumMod val="10000"/>
                  </a:schemeClr>
                </a:solidFill>
                <a:latin typeface="Trebuchet MS" panose="020B0603020202020204" pitchFamily="34" charset="0"/>
              </a:defRPr>
            </a:lvl4pPr>
            <a:lvl5pPr>
              <a:buClr>
                <a:srgbClr val="8FC6E8"/>
              </a:buClr>
              <a:defRPr sz="1800">
                <a:solidFill>
                  <a:schemeClr val="bg1">
                    <a:lumMod val="10000"/>
                  </a:schemeClr>
                </a:solidFill>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itle Placeholder 1"/>
          <p:cNvSpPr>
            <a:spLocks noGrp="1"/>
          </p:cNvSpPr>
          <p:nvPr>
            <p:ph type="title"/>
          </p:nvPr>
        </p:nvSpPr>
        <p:spPr>
          <a:xfrm>
            <a:off x="192024" y="192024"/>
            <a:ext cx="78867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a:t>
            </a:r>
            <a:r>
              <a:rPr lang="en-US" dirty="0" smtClean="0"/>
              <a:t>master </a:t>
            </a:r>
            <a:r>
              <a:rPr lang="en-US" dirty="0"/>
              <a:t>title style</a:t>
            </a:r>
          </a:p>
        </p:txBody>
      </p:sp>
    </p:spTree>
    <p:extLst>
      <p:ext uri="{BB962C8B-B14F-4D97-AF65-F5344CB8AC3E}">
        <p14:creationId xmlns:p14="http://schemas.microsoft.com/office/powerpoint/2010/main" val="303890809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Rectangle 5"/>
          <p:cNvSpPr/>
          <p:nvPr userDrawn="1"/>
        </p:nvSpPr>
        <p:spPr>
          <a:xfrm>
            <a:off x="0" y="6127200"/>
            <a:ext cx="9144000" cy="730800"/>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36094"/>
            <a:ext cx="9144000" cy="6177506"/>
          </a:xfrm>
          <a:prstGeom prst="rect">
            <a:avLst/>
          </a:prstGeom>
          <a:gradFill>
            <a:gsLst>
              <a:gs pos="0">
                <a:srgbClr val="6EC4E8"/>
              </a:gs>
              <a:gs pos="50000">
                <a:schemeClr val="bg1"/>
              </a:gs>
              <a:gs pos="100000">
                <a:srgbClr val="5C667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0"/>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6785905"/>
            <a:ext cx="9144000" cy="72189"/>
          </a:xfrm>
          <a:prstGeom prst="rect">
            <a:avLst/>
          </a:prstGeom>
          <a:solidFill>
            <a:srgbClr val="6EC4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00220" y="6369865"/>
            <a:ext cx="742988" cy="415946"/>
          </a:xfrm>
          <a:prstGeom prst="rect">
            <a:avLst/>
          </a:prstGeom>
        </p:spPr>
      </p:pic>
      <p:sp>
        <p:nvSpPr>
          <p:cNvPr id="2" name="Title 1"/>
          <p:cNvSpPr>
            <a:spLocks noGrp="1"/>
          </p:cNvSpPr>
          <p:nvPr>
            <p:ph type="title"/>
          </p:nvPr>
        </p:nvSpPr>
        <p:spPr/>
        <p:txBody>
          <a:bodyPr/>
          <a:lstStyle>
            <a:lvl1pPr>
              <a:defRPr>
                <a:solidFill>
                  <a:schemeClr val="bg1"/>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bg1">
                    <a:lumMod val="85000"/>
                  </a:schemeClr>
                </a:solidFill>
              </a:defRPr>
            </a:lvl1pPr>
          </a:lstStyle>
          <a:p>
            <a:fld id="{49B24EC9-D412-49F8-B26B-B7E454A540B6}" type="datetimeFigureOut">
              <a:rPr lang="en-US" smtClean="0"/>
              <a:pPr/>
              <a:t>8/24/2017</a:t>
            </a:fld>
            <a:endParaRPr lang="en-US" dirty="0"/>
          </a:p>
        </p:txBody>
      </p:sp>
      <p:sp>
        <p:nvSpPr>
          <p:cNvPr id="4" name="Footer Placeholder 3"/>
          <p:cNvSpPr>
            <a:spLocks noGrp="1"/>
          </p:cNvSpPr>
          <p:nvPr>
            <p:ph type="ftr" sz="quarter" idx="11"/>
          </p:nvPr>
        </p:nvSpPr>
        <p:spPr/>
        <p:txBody>
          <a:bodyPr/>
          <a:lstStyle>
            <a:lvl1pPr>
              <a:defRPr>
                <a:solidFill>
                  <a:schemeClr val="bg1">
                    <a:lumMod val="85000"/>
                  </a:schemeClr>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lumMod val="85000"/>
                  </a:schemeClr>
                </a:solidFill>
              </a:defRPr>
            </a:lvl1pPr>
          </a:lstStyle>
          <a:p>
            <a:fld id="{34A3F748-31DA-4297-96EF-69DC737B5DDE}" type="slidenum">
              <a:rPr lang="en-US" smtClean="0"/>
              <a:pPr/>
              <a:t>‹#›</a:t>
            </a:fld>
            <a:endParaRPr lang="en-US" dirty="0"/>
          </a:p>
        </p:txBody>
      </p:sp>
    </p:spTree>
    <p:extLst>
      <p:ext uri="{BB962C8B-B14F-4D97-AF65-F5344CB8AC3E}">
        <p14:creationId xmlns:p14="http://schemas.microsoft.com/office/powerpoint/2010/main" val="69598500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10" name="Rectangle 9"/>
          <p:cNvSpPr/>
          <p:nvPr userDrawn="1"/>
        </p:nvSpPr>
        <p:spPr>
          <a:xfrm>
            <a:off x="0" y="6127200"/>
            <a:ext cx="9144000" cy="730800"/>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36094"/>
            <a:ext cx="9144000" cy="6177506"/>
          </a:xfrm>
          <a:prstGeom prst="rect">
            <a:avLst/>
          </a:prstGeom>
          <a:gradFill>
            <a:gsLst>
              <a:gs pos="0">
                <a:srgbClr val="6EC4E8"/>
              </a:gs>
              <a:gs pos="50000">
                <a:schemeClr val="bg1"/>
              </a:gs>
              <a:gs pos="100000">
                <a:srgbClr val="5C667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userDrawn="1"/>
        </p:nvSpPr>
        <p:spPr>
          <a:xfrm>
            <a:off x="0" y="0"/>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6785905"/>
            <a:ext cx="9144000" cy="72189"/>
          </a:xfrm>
          <a:prstGeom prst="rect">
            <a:avLst/>
          </a:prstGeom>
          <a:solidFill>
            <a:srgbClr val="6EC4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00220" y="6369865"/>
            <a:ext cx="742988" cy="415946"/>
          </a:xfrm>
          <a:prstGeom prst="rect">
            <a:avLst/>
          </a:prstGeom>
        </p:spPr>
      </p:pic>
      <p:sp>
        <p:nvSpPr>
          <p:cNvPr id="13" name="Date Placeholder 2"/>
          <p:cNvSpPr>
            <a:spLocks noGrp="1"/>
          </p:cNvSpPr>
          <p:nvPr>
            <p:ph type="dt" sz="half" idx="10"/>
          </p:nvPr>
        </p:nvSpPr>
        <p:spPr>
          <a:xfrm>
            <a:off x="628650" y="6537600"/>
            <a:ext cx="2057400" cy="183876"/>
          </a:xfrm>
        </p:spPr>
        <p:txBody>
          <a:bodyPr/>
          <a:lstStyle>
            <a:lvl1pPr>
              <a:defRPr>
                <a:solidFill>
                  <a:schemeClr val="bg1">
                    <a:lumMod val="85000"/>
                  </a:schemeClr>
                </a:solidFill>
              </a:defRPr>
            </a:lvl1pPr>
          </a:lstStyle>
          <a:p>
            <a:fld id="{49B24EC9-D412-49F8-B26B-B7E454A540B6}" type="datetimeFigureOut">
              <a:rPr lang="en-US" smtClean="0"/>
              <a:pPr/>
              <a:t>8/24/2017</a:t>
            </a:fld>
            <a:endParaRPr lang="en-US" dirty="0"/>
          </a:p>
        </p:txBody>
      </p:sp>
      <p:sp>
        <p:nvSpPr>
          <p:cNvPr id="14" name="Footer Placeholder 3"/>
          <p:cNvSpPr>
            <a:spLocks noGrp="1"/>
          </p:cNvSpPr>
          <p:nvPr>
            <p:ph type="ftr" sz="quarter" idx="11"/>
          </p:nvPr>
        </p:nvSpPr>
        <p:spPr>
          <a:xfrm>
            <a:off x="3028950" y="6537600"/>
            <a:ext cx="3086100" cy="183876"/>
          </a:xfrm>
        </p:spPr>
        <p:txBody>
          <a:bodyPr/>
          <a:lstStyle>
            <a:lvl1pPr>
              <a:defRPr>
                <a:solidFill>
                  <a:schemeClr val="bg1">
                    <a:lumMod val="85000"/>
                  </a:schemeClr>
                </a:solidFill>
              </a:defRPr>
            </a:lvl1pPr>
          </a:lstStyle>
          <a:p>
            <a:endParaRPr lang="en-US" dirty="0"/>
          </a:p>
        </p:txBody>
      </p:sp>
      <p:sp>
        <p:nvSpPr>
          <p:cNvPr id="15" name="Slide Number Placeholder 4"/>
          <p:cNvSpPr>
            <a:spLocks noGrp="1"/>
          </p:cNvSpPr>
          <p:nvPr>
            <p:ph type="sldNum" sz="quarter" idx="12"/>
          </p:nvPr>
        </p:nvSpPr>
        <p:spPr>
          <a:xfrm>
            <a:off x="6457950" y="6537600"/>
            <a:ext cx="1620774" cy="183876"/>
          </a:xfrm>
        </p:spPr>
        <p:txBody>
          <a:bodyPr/>
          <a:lstStyle>
            <a:lvl1pPr>
              <a:defRPr>
                <a:solidFill>
                  <a:schemeClr val="bg1">
                    <a:lumMod val="85000"/>
                  </a:schemeClr>
                </a:solidFill>
              </a:defRPr>
            </a:lvl1pPr>
          </a:lstStyle>
          <a:p>
            <a:fld id="{34A3F748-31DA-4297-96EF-69DC737B5DDE}" type="slidenum">
              <a:rPr lang="en-US" smtClean="0"/>
              <a:pPr/>
              <a:t>‹#›</a:t>
            </a:fld>
            <a:endParaRPr lang="en-US" dirty="0"/>
          </a:p>
        </p:txBody>
      </p:sp>
      <p:sp>
        <p:nvSpPr>
          <p:cNvPr id="11" name="Text Placeholder 2"/>
          <p:cNvSpPr>
            <a:spLocks noGrp="1"/>
          </p:cNvSpPr>
          <p:nvPr>
            <p:ph idx="1" hasCustomPrompt="1"/>
          </p:nvPr>
        </p:nvSpPr>
        <p:spPr>
          <a:xfrm>
            <a:off x="628650" y="2282400"/>
            <a:ext cx="7886700" cy="2080800"/>
          </a:xfrm>
          <a:prstGeom prst="rect">
            <a:avLst/>
          </a:prstGeom>
        </p:spPr>
        <p:txBody>
          <a:bodyPr vert="horz" lIns="91440" tIns="45720" rIns="91440" bIns="45720" rtlCol="0">
            <a:normAutofit/>
          </a:bodyPr>
          <a:lstStyle>
            <a:lvl1pPr marL="0" indent="0" algn="ctr">
              <a:buNone/>
              <a:defRPr sz="2400" baseline="0">
                <a:latin typeface="Museo Slab 500" panose="02000000000000000000" pitchFamily="50" charset="0"/>
              </a:defRPr>
            </a:lvl1pPr>
          </a:lstStyle>
          <a:p>
            <a:pPr lvl="0"/>
            <a:r>
              <a:rPr lang="en-US" dirty="0" smtClean="0"/>
              <a:t>Transition slide. Insert image or graphic here.</a:t>
            </a:r>
            <a:endParaRPr lang="en-US" dirty="0"/>
          </a:p>
        </p:txBody>
      </p:sp>
    </p:spTree>
    <p:extLst>
      <p:ext uri="{BB962C8B-B14F-4D97-AF65-F5344CB8AC3E}">
        <p14:creationId xmlns:p14="http://schemas.microsoft.com/office/powerpoint/2010/main" val="14087607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9B24EC9-D412-49F8-B26B-B7E454A540B6}" type="datetimeFigureOut">
              <a:rPr lang="en-US" smtClean="0"/>
              <a:pPr/>
              <a:t>8/24/2017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A3F748-31DA-4297-96EF-69DC737B5DDE}" type="slidenum">
              <a:rPr lang="en-US" smtClean="0"/>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Tree>
    <p:extLst>
      <p:ext uri="{BB962C8B-B14F-4D97-AF65-F5344CB8AC3E}">
        <p14:creationId xmlns:p14="http://schemas.microsoft.com/office/powerpoint/2010/main" val="228087030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 Placeholder 2"/>
          <p:cNvSpPr>
            <a:spLocks noGrp="1"/>
          </p:cNvSpPr>
          <p:nvPr>
            <p:ph idx="1" hasCustomPrompt="1"/>
          </p:nvPr>
        </p:nvSpPr>
        <p:spPr>
          <a:xfrm>
            <a:off x="628650" y="4305600"/>
            <a:ext cx="7886700" cy="2080800"/>
          </a:xfrm>
          <a:prstGeom prst="rect">
            <a:avLst/>
          </a:prstGeom>
        </p:spPr>
        <p:txBody>
          <a:bodyPr vert="horz" lIns="91440" tIns="45720" rIns="91440" bIns="45720" rtlCol="0">
            <a:normAutofit/>
          </a:bodyPr>
          <a:lstStyle>
            <a:lvl1pPr marL="0" indent="0" algn="ctr">
              <a:buNone/>
              <a:defRPr sz="3600">
                <a:latin typeface="Museo Slab 500" panose="02000000000000000000" pitchFamily="50" charset="0"/>
              </a:defRPr>
            </a:lvl1pPr>
          </a:lstStyle>
          <a:p>
            <a:pPr lvl="0"/>
            <a:r>
              <a:rPr lang="en-US" dirty="0" smtClean="0"/>
              <a:t>TITLE</a:t>
            </a:r>
            <a:endParaRPr lang="en-US" dirty="0"/>
          </a:p>
        </p:txBody>
      </p:sp>
    </p:spTree>
    <p:extLst>
      <p:ext uri="{BB962C8B-B14F-4D97-AF65-F5344CB8AC3E}">
        <p14:creationId xmlns:p14="http://schemas.microsoft.com/office/powerpoint/2010/main" val="17437467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02400"/>
            <a:ext cx="78867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a:spLocks noGrp="1"/>
          </p:cNvSpPr>
          <p:nvPr>
            <p:ph type="ftr" sz="quarter" idx="11"/>
          </p:nvPr>
        </p:nvSpPr>
        <p:spPr>
          <a:xfrm>
            <a:off x="3028950" y="6508800"/>
            <a:ext cx="3086100" cy="212676"/>
          </a:xfrm>
        </p:spPr>
        <p:txBody>
          <a:bodyPr/>
          <a:lstStyle/>
          <a:p>
            <a:r>
              <a:rPr lang="en-US" dirty="0" smtClean="0">
                <a:solidFill>
                  <a:prstClr val="black">
                    <a:tint val="75000"/>
                  </a:prstClr>
                </a:solidFill>
              </a:rPr>
              <a:t>New DAC Training</a:t>
            </a:r>
            <a:endParaRPr lang="en-US" dirty="0">
              <a:solidFill>
                <a:prstClr val="black">
                  <a:tint val="75000"/>
                </a:prstClr>
              </a:solidFill>
            </a:endParaRPr>
          </a:p>
        </p:txBody>
      </p:sp>
      <p:sp>
        <p:nvSpPr>
          <p:cNvPr id="12" name="Date Placeholder 2"/>
          <p:cNvSpPr txBox="1">
            <a:spLocks/>
          </p:cNvSpPr>
          <p:nvPr userDrawn="1"/>
        </p:nvSpPr>
        <p:spPr>
          <a:xfrm>
            <a:off x="628650" y="6508800"/>
            <a:ext cx="20574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mtClean="0">
                <a:solidFill>
                  <a:prstClr val="black">
                    <a:tint val="75000"/>
                  </a:prstClr>
                </a:solidFill>
              </a:rPr>
              <a:pPr/>
              <a:t>8/24/2017</a:t>
            </a:fld>
            <a:endParaRPr lang="en-US" dirty="0">
              <a:solidFill>
                <a:prstClr val="black">
                  <a:tint val="75000"/>
                </a:prstClr>
              </a:solidFill>
            </a:endParaRPr>
          </a:p>
        </p:txBody>
      </p:sp>
      <p:sp>
        <p:nvSpPr>
          <p:cNvPr id="13" name="Rectangle 12"/>
          <p:cNvSpPr/>
          <p:nvPr userDrawn="1"/>
        </p:nvSpPr>
        <p:spPr>
          <a:xfrm>
            <a:off x="0" y="0"/>
            <a:ext cx="9144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4" name="Rectangle 13"/>
          <p:cNvSpPr/>
          <p:nvPr userDrawn="1"/>
        </p:nvSpPr>
        <p:spPr>
          <a:xfrm>
            <a:off x="0" y="787381"/>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14"/>
          <p:cNvSpPr/>
          <p:nvPr userDrawn="1"/>
        </p:nvSpPr>
        <p:spPr>
          <a:xfrm>
            <a:off x="0" y="6806227"/>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
        <p:nvSpPr>
          <p:cNvPr id="18" name="Slide Number Placeholder 5"/>
          <p:cNvSpPr txBox="1">
            <a:spLocks/>
          </p:cNvSpPr>
          <p:nvPr userDrawn="1"/>
        </p:nvSpPr>
        <p:spPr>
          <a:xfrm>
            <a:off x="6457950" y="6508800"/>
            <a:ext cx="1257674"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mtClean="0">
                <a:solidFill>
                  <a:prstClr val="black">
                    <a:tint val="75000"/>
                  </a:prstClr>
                </a:solidFill>
              </a:rPr>
              <a:pPr/>
              <a:t>‹#›</a:t>
            </a:fld>
            <a:endParaRPr lang="en-US" dirty="0">
              <a:solidFill>
                <a:prstClr val="black">
                  <a:tint val="75000"/>
                </a:prstClr>
              </a:solidFill>
            </a:endParaRPr>
          </a:p>
        </p:txBody>
      </p:sp>
      <p:sp>
        <p:nvSpPr>
          <p:cNvPr id="11" name="Title Placeholder 1"/>
          <p:cNvSpPr>
            <a:spLocks noGrp="1"/>
          </p:cNvSpPr>
          <p:nvPr>
            <p:ph type="title"/>
          </p:nvPr>
        </p:nvSpPr>
        <p:spPr>
          <a:xfrm>
            <a:off x="192024" y="192024"/>
            <a:ext cx="78867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a:t>
            </a:r>
            <a:r>
              <a:rPr lang="en-US" dirty="0" smtClean="0"/>
              <a:t>master </a:t>
            </a:r>
            <a:r>
              <a:rPr lang="en-US" dirty="0"/>
              <a:t>title style</a:t>
            </a:r>
          </a:p>
        </p:txBody>
      </p:sp>
    </p:spTree>
    <p:extLst>
      <p:ext uri="{BB962C8B-B14F-4D97-AF65-F5344CB8AC3E}">
        <p14:creationId xmlns:p14="http://schemas.microsoft.com/office/powerpoint/2010/main" val="197792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10" name="Rectangle 9"/>
          <p:cNvSpPr/>
          <p:nvPr userDrawn="1"/>
        </p:nvSpPr>
        <p:spPr>
          <a:xfrm>
            <a:off x="0" y="6127200"/>
            <a:ext cx="9144000" cy="730800"/>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36094"/>
            <a:ext cx="9144000" cy="6177506"/>
          </a:xfrm>
          <a:prstGeom prst="rect">
            <a:avLst/>
          </a:prstGeom>
          <a:gradFill>
            <a:gsLst>
              <a:gs pos="0">
                <a:srgbClr val="6EC4E8"/>
              </a:gs>
              <a:gs pos="50000">
                <a:schemeClr val="bg1"/>
              </a:gs>
              <a:gs pos="100000">
                <a:srgbClr val="5C667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userDrawn="1"/>
        </p:nvSpPr>
        <p:spPr>
          <a:xfrm>
            <a:off x="0" y="0"/>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6785905"/>
            <a:ext cx="9144000" cy="72189"/>
          </a:xfrm>
          <a:prstGeom prst="rect">
            <a:avLst/>
          </a:prstGeom>
          <a:solidFill>
            <a:srgbClr val="6EC4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00220" y="6369865"/>
            <a:ext cx="742988" cy="415946"/>
          </a:xfrm>
          <a:prstGeom prst="rect">
            <a:avLst/>
          </a:prstGeom>
        </p:spPr>
      </p:pic>
      <p:sp>
        <p:nvSpPr>
          <p:cNvPr id="13" name="Date Placeholder 2"/>
          <p:cNvSpPr>
            <a:spLocks noGrp="1"/>
          </p:cNvSpPr>
          <p:nvPr>
            <p:ph type="dt" sz="half" idx="10"/>
          </p:nvPr>
        </p:nvSpPr>
        <p:spPr>
          <a:xfrm>
            <a:off x="628650" y="6537600"/>
            <a:ext cx="2057400" cy="183876"/>
          </a:xfrm>
          <a:prstGeom prst="rect">
            <a:avLst/>
          </a:prstGeom>
        </p:spPr>
        <p:txBody>
          <a:bodyPr/>
          <a:lstStyle>
            <a:lvl1pPr>
              <a:defRPr>
                <a:solidFill>
                  <a:schemeClr val="bg1">
                    <a:lumMod val="85000"/>
                  </a:schemeClr>
                </a:solidFill>
              </a:defRPr>
            </a:lvl1pPr>
          </a:lstStyle>
          <a:p>
            <a:fld id="{49B24EC9-D412-49F8-B26B-B7E454A540B6}" type="datetimeFigureOut">
              <a:rPr lang="en-US" smtClean="0"/>
              <a:pPr/>
              <a:t>8/24/2017</a:t>
            </a:fld>
            <a:endParaRPr lang="en-US" dirty="0"/>
          </a:p>
        </p:txBody>
      </p:sp>
      <p:sp>
        <p:nvSpPr>
          <p:cNvPr id="14" name="Footer Placeholder 3"/>
          <p:cNvSpPr>
            <a:spLocks noGrp="1"/>
          </p:cNvSpPr>
          <p:nvPr>
            <p:ph type="ftr" sz="quarter" idx="11"/>
          </p:nvPr>
        </p:nvSpPr>
        <p:spPr>
          <a:xfrm>
            <a:off x="3028950" y="6537600"/>
            <a:ext cx="3086100" cy="183876"/>
          </a:xfrm>
        </p:spPr>
        <p:txBody>
          <a:bodyPr/>
          <a:lstStyle>
            <a:lvl1pPr>
              <a:defRPr>
                <a:solidFill>
                  <a:schemeClr val="bg1">
                    <a:lumMod val="85000"/>
                  </a:schemeClr>
                </a:solidFill>
              </a:defRPr>
            </a:lvl1pPr>
          </a:lstStyle>
          <a:p>
            <a:endParaRPr lang="en-US" dirty="0"/>
          </a:p>
        </p:txBody>
      </p:sp>
      <p:sp>
        <p:nvSpPr>
          <p:cNvPr id="15" name="Slide Number Placeholder 4"/>
          <p:cNvSpPr>
            <a:spLocks noGrp="1"/>
          </p:cNvSpPr>
          <p:nvPr>
            <p:ph type="sldNum" sz="quarter" idx="12"/>
          </p:nvPr>
        </p:nvSpPr>
        <p:spPr>
          <a:xfrm>
            <a:off x="6457950" y="6537600"/>
            <a:ext cx="1620774" cy="183876"/>
          </a:xfrm>
          <a:prstGeom prst="rect">
            <a:avLst/>
          </a:prstGeom>
        </p:spPr>
        <p:txBody>
          <a:bodyPr/>
          <a:lstStyle>
            <a:lvl1pPr>
              <a:defRPr>
                <a:solidFill>
                  <a:schemeClr val="bg1">
                    <a:lumMod val="85000"/>
                  </a:schemeClr>
                </a:solidFill>
              </a:defRPr>
            </a:lvl1pPr>
          </a:lstStyle>
          <a:p>
            <a:fld id="{34A3F748-31DA-4297-96EF-69DC737B5DDE}" type="slidenum">
              <a:rPr lang="en-US" smtClean="0"/>
              <a:pPr/>
              <a:t>‹#›</a:t>
            </a:fld>
            <a:endParaRPr lang="en-US" dirty="0"/>
          </a:p>
        </p:txBody>
      </p:sp>
      <p:sp>
        <p:nvSpPr>
          <p:cNvPr id="11" name="Text Placeholder 2"/>
          <p:cNvSpPr>
            <a:spLocks noGrp="1"/>
          </p:cNvSpPr>
          <p:nvPr>
            <p:ph idx="1" hasCustomPrompt="1"/>
          </p:nvPr>
        </p:nvSpPr>
        <p:spPr>
          <a:xfrm>
            <a:off x="628650" y="2282400"/>
            <a:ext cx="7886700" cy="2080800"/>
          </a:xfrm>
          <a:prstGeom prst="rect">
            <a:avLst/>
          </a:prstGeom>
        </p:spPr>
        <p:txBody>
          <a:bodyPr vert="horz" lIns="91440" tIns="45720" rIns="91440" bIns="45720" rtlCol="0">
            <a:normAutofit/>
          </a:bodyPr>
          <a:lstStyle>
            <a:lvl1pPr marL="0" indent="0" algn="ctr">
              <a:buNone/>
              <a:defRPr sz="2400" baseline="0">
                <a:latin typeface="Museo Slab 500" panose="02000000000000000000" pitchFamily="50" charset="0"/>
              </a:defRPr>
            </a:lvl1pPr>
          </a:lstStyle>
          <a:p>
            <a:pPr lvl="0"/>
            <a:r>
              <a:rPr lang="en-US" dirty="0" smtClean="0"/>
              <a:t>Transition slide. Insert image or graphic here.</a:t>
            </a:r>
            <a:endParaRPr lang="en-US" dirty="0"/>
          </a:p>
        </p:txBody>
      </p:sp>
    </p:spTree>
    <p:extLst>
      <p:ext uri="{BB962C8B-B14F-4D97-AF65-F5344CB8AC3E}">
        <p14:creationId xmlns:p14="http://schemas.microsoft.com/office/powerpoint/2010/main" val="237894717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16" y="2669749"/>
            <a:ext cx="2700533" cy="3681991"/>
          </a:xfrm>
          <a:prstGeom prst="rect">
            <a:avLst/>
          </a:prstGeom>
        </p:spPr>
      </p:pic>
      <p:sp>
        <p:nvSpPr>
          <p:cNvPr id="9" name="Content Placeholder 2"/>
          <p:cNvSpPr>
            <a:spLocks noGrp="1"/>
          </p:cNvSpPr>
          <p:nvPr>
            <p:ph idx="1"/>
          </p:nvPr>
        </p:nvSpPr>
        <p:spPr>
          <a:xfrm>
            <a:off x="628650" y="1202400"/>
            <a:ext cx="78867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4"/>
          <p:cNvSpPr>
            <a:spLocks noGrp="1"/>
          </p:cNvSpPr>
          <p:nvPr>
            <p:ph type="ftr" sz="quarter" idx="11"/>
          </p:nvPr>
        </p:nvSpPr>
        <p:spPr>
          <a:xfrm>
            <a:off x="3028950" y="6508800"/>
            <a:ext cx="3086100" cy="212676"/>
          </a:xfrm>
        </p:spPr>
        <p:txBody>
          <a:bodyPr/>
          <a:lstStyle/>
          <a:p>
            <a:r>
              <a:rPr lang="en-US" dirty="0" smtClean="0">
                <a:solidFill>
                  <a:prstClr val="black">
                    <a:tint val="75000"/>
                  </a:prstClr>
                </a:solidFill>
              </a:rPr>
              <a:t>New DAC Training </a:t>
            </a:r>
            <a:endParaRPr lang="en-US" dirty="0">
              <a:solidFill>
                <a:prstClr val="black">
                  <a:tint val="75000"/>
                </a:prstClr>
              </a:solidFill>
            </a:endParaRPr>
          </a:p>
        </p:txBody>
      </p:sp>
      <p:sp>
        <p:nvSpPr>
          <p:cNvPr id="11" name="Date Placeholder 2"/>
          <p:cNvSpPr txBox="1">
            <a:spLocks/>
          </p:cNvSpPr>
          <p:nvPr userDrawn="1"/>
        </p:nvSpPr>
        <p:spPr>
          <a:xfrm>
            <a:off x="628650" y="6508800"/>
            <a:ext cx="20574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mtClean="0">
                <a:solidFill>
                  <a:prstClr val="black">
                    <a:tint val="75000"/>
                  </a:prstClr>
                </a:solidFill>
              </a:rPr>
              <a:pPr/>
              <a:t>8/24/2017</a:t>
            </a:fld>
            <a:endParaRPr lang="en-US" dirty="0">
              <a:solidFill>
                <a:prstClr val="black">
                  <a:tint val="75000"/>
                </a:prstClr>
              </a:solidFill>
            </a:endParaRPr>
          </a:p>
        </p:txBody>
      </p:sp>
      <p:sp>
        <p:nvSpPr>
          <p:cNvPr id="12" name="Rectangle 11"/>
          <p:cNvSpPr/>
          <p:nvPr userDrawn="1"/>
        </p:nvSpPr>
        <p:spPr>
          <a:xfrm>
            <a:off x="0" y="0"/>
            <a:ext cx="9144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4" name="Rectangle 13"/>
          <p:cNvSpPr/>
          <p:nvPr userDrawn="1"/>
        </p:nvSpPr>
        <p:spPr>
          <a:xfrm>
            <a:off x="0" y="787381"/>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8" name="Rectangle 17"/>
          <p:cNvSpPr/>
          <p:nvPr userDrawn="1"/>
        </p:nvSpPr>
        <p:spPr>
          <a:xfrm>
            <a:off x="0" y="6806227"/>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9" name="Picture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
        <p:nvSpPr>
          <p:cNvPr id="21" name="Slide Number Placeholder 5"/>
          <p:cNvSpPr txBox="1">
            <a:spLocks/>
          </p:cNvSpPr>
          <p:nvPr userDrawn="1"/>
        </p:nvSpPr>
        <p:spPr>
          <a:xfrm>
            <a:off x="6457950" y="6508800"/>
            <a:ext cx="1257674"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mtClean="0">
                <a:solidFill>
                  <a:prstClr val="black">
                    <a:tint val="75000"/>
                  </a:prstClr>
                </a:solidFill>
              </a:rPr>
              <a:pPr/>
              <a:t>‹#›</a:t>
            </a:fld>
            <a:endParaRPr lang="en-US" dirty="0">
              <a:solidFill>
                <a:prstClr val="black">
                  <a:tint val="75000"/>
                </a:prstClr>
              </a:solidFill>
            </a:endParaRPr>
          </a:p>
        </p:txBody>
      </p:sp>
      <p:sp>
        <p:nvSpPr>
          <p:cNvPr id="13" name="Title Placeholder 1"/>
          <p:cNvSpPr>
            <a:spLocks noGrp="1"/>
          </p:cNvSpPr>
          <p:nvPr>
            <p:ph type="title"/>
          </p:nvPr>
        </p:nvSpPr>
        <p:spPr>
          <a:xfrm>
            <a:off x="192024" y="192024"/>
            <a:ext cx="78867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a:t>
            </a:r>
            <a:r>
              <a:rPr lang="en-US" dirty="0" smtClean="0"/>
              <a:t>master </a:t>
            </a:r>
            <a:r>
              <a:rPr lang="en-US" dirty="0"/>
              <a:t>title style</a:t>
            </a:r>
          </a:p>
        </p:txBody>
      </p:sp>
    </p:spTree>
    <p:extLst>
      <p:ext uri="{BB962C8B-B14F-4D97-AF65-F5344CB8AC3E}">
        <p14:creationId xmlns:p14="http://schemas.microsoft.com/office/powerpoint/2010/main" val="6245630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4" name="Content Placeholder 2"/>
          <p:cNvSpPr>
            <a:spLocks noGrp="1"/>
          </p:cNvSpPr>
          <p:nvPr>
            <p:ph idx="10"/>
          </p:nvPr>
        </p:nvSpPr>
        <p:spPr>
          <a:xfrm>
            <a:off x="628650" y="1202400"/>
            <a:ext cx="78867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2910843"/>
            <a:ext cx="6108204" cy="3965456"/>
          </a:xfrm>
          <a:prstGeom prst="rect">
            <a:avLst/>
          </a:prstGeom>
        </p:spPr>
      </p:pic>
      <p:sp>
        <p:nvSpPr>
          <p:cNvPr id="15" name="Footer Placeholder 4"/>
          <p:cNvSpPr>
            <a:spLocks noGrp="1"/>
          </p:cNvSpPr>
          <p:nvPr>
            <p:ph type="ftr" sz="quarter" idx="11"/>
          </p:nvPr>
        </p:nvSpPr>
        <p:spPr>
          <a:xfrm>
            <a:off x="3028950" y="6508800"/>
            <a:ext cx="3086100" cy="212676"/>
          </a:xfrm>
        </p:spPr>
        <p:txBody>
          <a:bodyPr/>
          <a:lstStyle/>
          <a:p>
            <a:r>
              <a:rPr lang="en-US" dirty="0" smtClean="0">
                <a:solidFill>
                  <a:prstClr val="black">
                    <a:tint val="75000"/>
                  </a:prstClr>
                </a:solidFill>
              </a:rPr>
              <a:t>New DAC Training</a:t>
            </a:r>
            <a:endParaRPr lang="en-US" dirty="0">
              <a:solidFill>
                <a:prstClr val="black">
                  <a:tint val="75000"/>
                </a:prstClr>
              </a:solidFill>
            </a:endParaRPr>
          </a:p>
        </p:txBody>
      </p:sp>
      <p:sp>
        <p:nvSpPr>
          <p:cNvPr id="16" name="Date Placeholder 2"/>
          <p:cNvSpPr txBox="1">
            <a:spLocks/>
          </p:cNvSpPr>
          <p:nvPr userDrawn="1"/>
        </p:nvSpPr>
        <p:spPr>
          <a:xfrm>
            <a:off x="628650" y="6508800"/>
            <a:ext cx="20574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mtClean="0">
                <a:solidFill>
                  <a:prstClr val="black">
                    <a:tint val="75000"/>
                  </a:prstClr>
                </a:solidFill>
              </a:rPr>
              <a:pPr/>
              <a:t>8/24/2017</a:t>
            </a:fld>
            <a:endParaRPr lang="en-US" dirty="0">
              <a:solidFill>
                <a:prstClr val="black">
                  <a:tint val="75000"/>
                </a:prstClr>
              </a:solidFill>
            </a:endParaRPr>
          </a:p>
        </p:txBody>
      </p:sp>
      <p:sp>
        <p:nvSpPr>
          <p:cNvPr id="17" name="Rectangle 16"/>
          <p:cNvSpPr/>
          <p:nvPr userDrawn="1"/>
        </p:nvSpPr>
        <p:spPr>
          <a:xfrm>
            <a:off x="0" y="0"/>
            <a:ext cx="9144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8" name="Rectangle 17"/>
          <p:cNvSpPr/>
          <p:nvPr userDrawn="1"/>
        </p:nvSpPr>
        <p:spPr>
          <a:xfrm>
            <a:off x="0" y="787381"/>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9" name="Rectangle 18"/>
          <p:cNvSpPr/>
          <p:nvPr userDrawn="1"/>
        </p:nvSpPr>
        <p:spPr>
          <a:xfrm>
            <a:off x="0" y="6806227"/>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
        <p:nvSpPr>
          <p:cNvPr id="22" name="Slide Number Placeholder 5"/>
          <p:cNvSpPr txBox="1">
            <a:spLocks/>
          </p:cNvSpPr>
          <p:nvPr userDrawn="1"/>
        </p:nvSpPr>
        <p:spPr>
          <a:xfrm>
            <a:off x="6457950" y="6508800"/>
            <a:ext cx="1257674"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mtClean="0">
                <a:solidFill>
                  <a:prstClr val="black">
                    <a:tint val="75000"/>
                  </a:prstClr>
                </a:solidFill>
              </a:rPr>
              <a:pPr/>
              <a:t>‹#›</a:t>
            </a:fld>
            <a:endParaRPr lang="en-US" dirty="0">
              <a:solidFill>
                <a:prstClr val="black">
                  <a:tint val="75000"/>
                </a:prstClr>
              </a:solidFill>
            </a:endParaRPr>
          </a:p>
        </p:txBody>
      </p:sp>
      <p:sp>
        <p:nvSpPr>
          <p:cNvPr id="12" name="Title Placeholder 1"/>
          <p:cNvSpPr>
            <a:spLocks noGrp="1"/>
          </p:cNvSpPr>
          <p:nvPr>
            <p:ph type="title"/>
          </p:nvPr>
        </p:nvSpPr>
        <p:spPr>
          <a:xfrm>
            <a:off x="192024" y="192024"/>
            <a:ext cx="78867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a:t>
            </a:r>
            <a:r>
              <a:rPr lang="en-US" dirty="0" smtClean="0"/>
              <a:t>master </a:t>
            </a:r>
            <a:r>
              <a:rPr lang="en-US" dirty="0"/>
              <a:t>title style</a:t>
            </a:r>
          </a:p>
        </p:txBody>
      </p:sp>
    </p:spTree>
    <p:extLst>
      <p:ext uri="{BB962C8B-B14F-4D97-AF65-F5344CB8AC3E}">
        <p14:creationId xmlns:p14="http://schemas.microsoft.com/office/powerpoint/2010/main" val="34793714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0" name="Footer Placeholder 4"/>
          <p:cNvSpPr>
            <a:spLocks noGrp="1"/>
          </p:cNvSpPr>
          <p:nvPr>
            <p:ph type="ftr" sz="quarter" idx="11"/>
          </p:nvPr>
        </p:nvSpPr>
        <p:spPr>
          <a:xfrm>
            <a:off x="3028950" y="6508800"/>
            <a:ext cx="3086100" cy="212676"/>
          </a:xfrm>
        </p:spPr>
        <p:txBody>
          <a:bodyPr/>
          <a:lstStyle/>
          <a:p>
            <a:r>
              <a:rPr lang="en-US" dirty="0" smtClean="0">
                <a:solidFill>
                  <a:prstClr val="black">
                    <a:tint val="75000"/>
                  </a:prstClr>
                </a:solidFill>
              </a:rPr>
              <a:t>New DAC Training</a:t>
            </a:r>
            <a:endParaRPr lang="en-US" dirty="0">
              <a:solidFill>
                <a:prstClr val="black">
                  <a:tint val="75000"/>
                </a:prstClr>
              </a:solidFill>
            </a:endParaRPr>
          </a:p>
        </p:txBody>
      </p:sp>
      <p:sp>
        <p:nvSpPr>
          <p:cNvPr id="21" name="Date Placeholder 2"/>
          <p:cNvSpPr txBox="1">
            <a:spLocks/>
          </p:cNvSpPr>
          <p:nvPr userDrawn="1"/>
        </p:nvSpPr>
        <p:spPr>
          <a:xfrm>
            <a:off x="628650" y="6508800"/>
            <a:ext cx="20574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mtClean="0">
                <a:solidFill>
                  <a:prstClr val="black">
                    <a:tint val="75000"/>
                  </a:prstClr>
                </a:solidFill>
              </a:rPr>
              <a:pPr/>
              <a:t>8/24/2017</a:t>
            </a:fld>
            <a:endParaRPr lang="en-US" dirty="0">
              <a:solidFill>
                <a:prstClr val="black">
                  <a:tint val="75000"/>
                </a:prstClr>
              </a:solidFill>
            </a:endParaRPr>
          </a:p>
        </p:txBody>
      </p:sp>
      <p:sp>
        <p:nvSpPr>
          <p:cNvPr id="22" name="Rectangle 21"/>
          <p:cNvSpPr/>
          <p:nvPr userDrawn="1"/>
        </p:nvSpPr>
        <p:spPr>
          <a:xfrm>
            <a:off x="0" y="0"/>
            <a:ext cx="9144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3" name="Rectangle 22"/>
          <p:cNvSpPr/>
          <p:nvPr userDrawn="1"/>
        </p:nvSpPr>
        <p:spPr>
          <a:xfrm>
            <a:off x="0" y="787381"/>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4" name="Rectangle 23"/>
          <p:cNvSpPr/>
          <p:nvPr userDrawn="1"/>
        </p:nvSpPr>
        <p:spPr>
          <a:xfrm>
            <a:off x="0" y="6806227"/>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25" name="Picture 2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
        <p:nvSpPr>
          <p:cNvPr id="27" name="Slide Number Placeholder 5"/>
          <p:cNvSpPr txBox="1">
            <a:spLocks/>
          </p:cNvSpPr>
          <p:nvPr userDrawn="1"/>
        </p:nvSpPr>
        <p:spPr>
          <a:xfrm>
            <a:off x="6457950" y="6508800"/>
            <a:ext cx="1257674"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mtClean="0">
                <a:solidFill>
                  <a:prstClr val="black">
                    <a:tint val="75000"/>
                  </a:prstClr>
                </a:solidFill>
              </a:rPr>
              <a:pPr/>
              <a:t>‹#›</a:t>
            </a:fld>
            <a:endParaRPr lang="en-US" dirty="0">
              <a:solidFill>
                <a:prstClr val="black">
                  <a:tint val="75000"/>
                </a:prstClr>
              </a:solidFill>
            </a:endParaRPr>
          </a:p>
        </p:txBody>
      </p:sp>
      <p:sp>
        <p:nvSpPr>
          <p:cNvPr id="10" name="Content Placeholder 2"/>
          <p:cNvSpPr>
            <a:spLocks noGrp="1"/>
          </p:cNvSpPr>
          <p:nvPr>
            <p:ph idx="1"/>
          </p:nvPr>
        </p:nvSpPr>
        <p:spPr>
          <a:xfrm>
            <a:off x="628650" y="1207008"/>
            <a:ext cx="3859679" cy="5056992"/>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p:cNvSpPr>
            <a:spLocks noGrp="1"/>
          </p:cNvSpPr>
          <p:nvPr>
            <p:ph idx="13"/>
          </p:nvPr>
        </p:nvSpPr>
        <p:spPr>
          <a:xfrm>
            <a:off x="4644838" y="1207008"/>
            <a:ext cx="3859679" cy="5056992"/>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itle Placeholder 1"/>
          <p:cNvSpPr>
            <a:spLocks noGrp="1"/>
          </p:cNvSpPr>
          <p:nvPr>
            <p:ph type="title"/>
          </p:nvPr>
        </p:nvSpPr>
        <p:spPr>
          <a:xfrm>
            <a:off x="192024" y="192024"/>
            <a:ext cx="78867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a:t>
            </a:r>
            <a:r>
              <a:rPr lang="en-US" dirty="0" smtClean="0"/>
              <a:t>master </a:t>
            </a:r>
            <a:r>
              <a:rPr lang="en-US" dirty="0"/>
              <a:t>title style</a:t>
            </a:r>
          </a:p>
        </p:txBody>
      </p:sp>
    </p:spTree>
    <p:extLst>
      <p:ext uri="{BB962C8B-B14F-4D97-AF65-F5344CB8AC3E}">
        <p14:creationId xmlns:p14="http://schemas.microsoft.com/office/powerpoint/2010/main" val="29124709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Rectangle 5"/>
          <p:cNvSpPr/>
          <p:nvPr userDrawn="1"/>
        </p:nvSpPr>
        <p:spPr>
          <a:xfrm>
            <a:off x="0" y="6127200"/>
            <a:ext cx="9144000" cy="730800"/>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Rectangle 6"/>
          <p:cNvSpPr/>
          <p:nvPr userDrawn="1"/>
        </p:nvSpPr>
        <p:spPr>
          <a:xfrm>
            <a:off x="0" y="36094"/>
            <a:ext cx="9144000" cy="6177506"/>
          </a:xfrm>
          <a:prstGeom prst="rect">
            <a:avLst/>
          </a:prstGeom>
          <a:gradFill>
            <a:gsLst>
              <a:gs pos="0">
                <a:srgbClr val="6EC4E8"/>
              </a:gs>
              <a:gs pos="50000">
                <a:schemeClr val="bg1"/>
              </a:gs>
              <a:gs pos="100000">
                <a:srgbClr val="5C667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 name="Rectangle 7"/>
          <p:cNvSpPr/>
          <p:nvPr userDrawn="1"/>
        </p:nvSpPr>
        <p:spPr>
          <a:xfrm>
            <a:off x="0" y="0"/>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userDrawn="1"/>
        </p:nvSpPr>
        <p:spPr>
          <a:xfrm>
            <a:off x="0" y="6785905"/>
            <a:ext cx="9144000" cy="72189"/>
          </a:xfrm>
          <a:prstGeom prst="rect">
            <a:avLst/>
          </a:prstGeom>
          <a:solidFill>
            <a:srgbClr val="6EC4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00220" y="6369865"/>
            <a:ext cx="742988" cy="415946"/>
          </a:xfrm>
          <a:prstGeom prst="rect">
            <a:avLst/>
          </a:prstGeom>
        </p:spPr>
      </p:pic>
      <p:sp>
        <p:nvSpPr>
          <p:cNvPr id="2" name="Title 1"/>
          <p:cNvSpPr>
            <a:spLocks noGrp="1"/>
          </p:cNvSpPr>
          <p:nvPr>
            <p:ph type="title"/>
          </p:nvPr>
        </p:nvSpPr>
        <p:spPr/>
        <p:txBody>
          <a:bodyPr/>
          <a:lstStyle>
            <a:lvl1pPr>
              <a:defRPr>
                <a:solidFill>
                  <a:schemeClr val="bg1"/>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bg1">
                    <a:lumMod val="85000"/>
                  </a:schemeClr>
                </a:solidFill>
              </a:defRPr>
            </a:lvl1pPr>
          </a:lstStyle>
          <a:p>
            <a:fld id="{49B24EC9-D412-49F8-B26B-B7E454A540B6}" type="datetimeFigureOut">
              <a:rPr lang="en-US" smtClean="0">
                <a:solidFill>
                  <a:prstClr val="white">
                    <a:lumMod val="85000"/>
                  </a:prstClr>
                </a:solidFill>
              </a:rPr>
              <a:pPr/>
              <a:t>8/24/2017</a:t>
            </a:fld>
            <a:endParaRPr lang="en-US" dirty="0">
              <a:solidFill>
                <a:prstClr val="white">
                  <a:lumMod val="85000"/>
                </a:prstClr>
              </a:solidFill>
            </a:endParaRPr>
          </a:p>
        </p:txBody>
      </p:sp>
      <p:sp>
        <p:nvSpPr>
          <p:cNvPr id="4" name="Footer Placeholder 3"/>
          <p:cNvSpPr>
            <a:spLocks noGrp="1"/>
          </p:cNvSpPr>
          <p:nvPr>
            <p:ph type="ftr" sz="quarter" idx="11"/>
          </p:nvPr>
        </p:nvSpPr>
        <p:spPr/>
        <p:txBody>
          <a:bodyPr/>
          <a:lstStyle>
            <a:lvl1pPr>
              <a:defRPr>
                <a:solidFill>
                  <a:schemeClr val="bg1">
                    <a:lumMod val="85000"/>
                  </a:schemeClr>
                </a:solidFill>
              </a:defRPr>
            </a:lvl1pPr>
          </a:lstStyle>
          <a:p>
            <a:endParaRPr lang="en-US" dirty="0">
              <a:solidFill>
                <a:prstClr val="white">
                  <a:lumMod val="85000"/>
                </a:prstClr>
              </a:solidFill>
            </a:endParaRPr>
          </a:p>
        </p:txBody>
      </p:sp>
      <p:sp>
        <p:nvSpPr>
          <p:cNvPr id="5" name="Slide Number Placeholder 4"/>
          <p:cNvSpPr>
            <a:spLocks noGrp="1"/>
          </p:cNvSpPr>
          <p:nvPr>
            <p:ph type="sldNum" sz="quarter" idx="12"/>
          </p:nvPr>
        </p:nvSpPr>
        <p:spPr/>
        <p:txBody>
          <a:bodyPr/>
          <a:lstStyle>
            <a:lvl1pPr>
              <a:defRPr>
                <a:solidFill>
                  <a:schemeClr val="bg1">
                    <a:lumMod val="85000"/>
                  </a:schemeClr>
                </a:solidFill>
              </a:defRPr>
            </a:lvl1pPr>
          </a:lstStyle>
          <a:p>
            <a:fld id="{34A3F748-31DA-4297-96EF-69DC737B5DDE}" type="slidenum">
              <a:rPr lang="en-US" smtClean="0">
                <a:solidFill>
                  <a:prstClr val="white">
                    <a:lumMod val="85000"/>
                  </a:prstClr>
                </a:solidFill>
              </a:rPr>
              <a:pPr/>
              <a:t>‹#›</a:t>
            </a:fld>
            <a:endParaRPr lang="en-US" dirty="0">
              <a:solidFill>
                <a:prstClr val="white">
                  <a:lumMod val="85000"/>
                </a:prstClr>
              </a:solidFill>
            </a:endParaRPr>
          </a:p>
        </p:txBody>
      </p:sp>
    </p:spTree>
    <p:extLst>
      <p:ext uri="{BB962C8B-B14F-4D97-AF65-F5344CB8AC3E}">
        <p14:creationId xmlns:p14="http://schemas.microsoft.com/office/powerpoint/2010/main" val="7620633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10" name="Rectangle 9"/>
          <p:cNvSpPr/>
          <p:nvPr userDrawn="1"/>
        </p:nvSpPr>
        <p:spPr>
          <a:xfrm>
            <a:off x="0" y="6127200"/>
            <a:ext cx="9144000" cy="730800"/>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 name="Rectangle 7"/>
          <p:cNvSpPr/>
          <p:nvPr userDrawn="1"/>
        </p:nvSpPr>
        <p:spPr>
          <a:xfrm>
            <a:off x="0" y="36094"/>
            <a:ext cx="9144000" cy="6177506"/>
          </a:xfrm>
          <a:prstGeom prst="rect">
            <a:avLst/>
          </a:prstGeom>
          <a:gradFill>
            <a:gsLst>
              <a:gs pos="0">
                <a:srgbClr val="6EC4E8"/>
              </a:gs>
              <a:gs pos="50000">
                <a:schemeClr val="bg1"/>
              </a:gs>
              <a:gs pos="100000">
                <a:srgbClr val="5C667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6" name="Rectangle 5"/>
          <p:cNvSpPr/>
          <p:nvPr userDrawn="1"/>
        </p:nvSpPr>
        <p:spPr>
          <a:xfrm>
            <a:off x="0" y="0"/>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Rectangle 6"/>
          <p:cNvSpPr/>
          <p:nvPr userDrawn="1"/>
        </p:nvSpPr>
        <p:spPr>
          <a:xfrm>
            <a:off x="0" y="6785905"/>
            <a:ext cx="9144000" cy="72189"/>
          </a:xfrm>
          <a:prstGeom prst="rect">
            <a:avLst/>
          </a:prstGeom>
          <a:solidFill>
            <a:srgbClr val="6EC4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00220" y="6369865"/>
            <a:ext cx="742988" cy="415946"/>
          </a:xfrm>
          <a:prstGeom prst="rect">
            <a:avLst/>
          </a:prstGeom>
        </p:spPr>
      </p:pic>
      <p:sp>
        <p:nvSpPr>
          <p:cNvPr id="13" name="Date Placeholder 2"/>
          <p:cNvSpPr>
            <a:spLocks noGrp="1"/>
          </p:cNvSpPr>
          <p:nvPr>
            <p:ph type="dt" sz="half" idx="10"/>
          </p:nvPr>
        </p:nvSpPr>
        <p:spPr>
          <a:xfrm>
            <a:off x="628650" y="6537600"/>
            <a:ext cx="2057400" cy="183876"/>
          </a:xfrm>
        </p:spPr>
        <p:txBody>
          <a:bodyPr/>
          <a:lstStyle>
            <a:lvl1pPr>
              <a:defRPr>
                <a:solidFill>
                  <a:schemeClr val="bg1">
                    <a:lumMod val="85000"/>
                  </a:schemeClr>
                </a:solidFill>
              </a:defRPr>
            </a:lvl1pPr>
          </a:lstStyle>
          <a:p>
            <a:fld id="{49B24EC9-D412-49F8-B26B-B7E454A540B6}" type="datetimeFigureOut">
              <a:rPr lang="en-US" smtClean="0">
                <a:solidFill>
                  <a:prstClr val="white">
                    <a:lumMod val="85000"/>
                  </a:prstClr>
                </a:solidFill>
              </a:rPr>
              <a:pPr/>
              <a:t>8/24/2017</a:t>
            </a:fld>
            <a:endParaRPr lang="en-US" dirty="0">
              <a:solidFill>
                <a:prstClr val="white">
                  <a:lumMod val="85000"/>
                </a:prstClr>
              </a:solidFill>
            </a:endParaRPr>
          </a:p>
        </p:txBody>
      </p:sp>
      <p:sp>
        <p:nvSpPr>
          <p:cNvPr id="14" name="Footer Placeholder 3"/>
          <p:cNvSpPr>
            <a:spLocks noGrp="1"/>
          </p:cNvSpPr>
          <p:nvPr>
            <p:ph type="ftr" sz="quarter" idx="11"/>
          </p:nvPr>
        </p:nvSpPr>
        <p:spPr>
          <a:xfrm>
            <a:off x="3028950" y="6537600"/>
            <a:ext cx="3086100" cy="183876"/>
          </a:xfrm>
        </p:spPr>
        <p:txBody>
          <a:bodyPr/>
          <a:lstStyle>
            <a:lvl1pPr>
              <a:defRPr>
                <a:solidFill>
                  <a:schemeClr val="bg1">
                    <a:lumMod val="85000"/>
                  </a:schemeClr>
                </a:solidFill>
              </a:defRPr>
            </a:lvl1pPr>
          </a:lstStyle>
          <a:p>
            <a:endParaRPr lang="en-US" dirty="0">
              <a:solidFill>
                <a:prstClr val="white">
                  <a:lumMod val="85000"/>
                </a:prstClr>
              </a:solidFill>
            </a:endParaRPr>
          </a:p>
        </p:txBody>
      </p:sp>
      <p:sp>
        <p:nvSpPr>
          <p:cNvPr id="15" name="Slide Number Placeholder 4"/>
          <p:cNvSpPr>
            <a:spLocks noGrp="1"/>
          </p:cNvSpPr>
          <p:nvPr>
            <p:ph type="sldNum" sz="quarter" idx="12"/>
          </p:nvPr>
        </p:nvSpPr>
        <p:spPr>
          <a:xfrm>
            <a:off x="6457950" y="6537600"/>
            <a:ext cx="1620774" cy="183876"/>
          </a:xfrm>
        </p:spPr>
        <p:txBody>
          <a:bodyPr/>
          <a:lstStyle>
            <a:lvl1pPr>
              <a:defRPr>
                <a:solidFill>
                  <a:schemeClr val="bg1">
                    <a:lumMod val="85000"/>
                  </a:schemeClr>
                </a:solidFill>
              </a:defRPr>
            </a:lvl1pPr>
          </a:lstStyle>
          <a:p>
            <a:fld id="{34A3F748-31DA-4297-96EF-69DC737B5DDE}" type="slidenum">
              <a:rPr lang="en-US" smtClean="0">
                <a:solidFill>
                  <a:prstClr val="white">
                    <a:lumMod val="85000"/>
                  </a:prstClr>
                </a:solidFill>
              </a:rPr>
              <a:pPr/>
              <a:t>‹#›</a:t>
            </a:fld>
            <a:endParaRPr lang="en-US" dirty="0">
              <a:solidFill>
                <a:prstClr val="white">
                  <a:lumMod val="85000"/>
                </a:prstClr>
              </a:solidFill>
            </a:endParaRPr>
          </a:p>
        </p:txBody>
      </p:sp>
      <p:sp>
        <p:nvSpPr>
          <p:cNvPr id="11" name="Text Placeholder 2"/>
          <p:cNvSpPr>
            <a:spLocks noGrp="1"/>
          </p:cNvSpPr>
          <p:nvPr>
            <p:ph idx="1" hasCustomPrompt="1"/>
          </p:nvPr>
        </p:nvSpPr>
        <p:spPr>
          <a:xfrm>
            <a:off x="628650" y="2282400"/>
            <a:ext cx="7886700" cy="2080800"/>
          </a:xfrm>
          <a:prstGeom prst="rect">
            <a:avLst/>
          </a:prstGeom>
        </p:spPr>
        <p:txBody>
          <a:bodyPr vert="horz" lIns="91440" tIns="45720" rIns="91440" bIns="45720" rtlCol="0">
            <a:normAutofit/>
          </a:bodyPr>
          <a:lstStyle>
            <a:lvl1pPr marL="0" indent="0" algn="ctr">
              <a:buNone/>
              <a:defRPr sz="2400" baseline="0">
                <a:latin typeface="Museo Slab 500" panose="02000000000000000000" pitchFamily="50" charset="0"/>
              </a:defRPr>
            </a:lvl1pPr>
          </a:lstStyle>
          <a:p>
            <a:pPr lvl="0"/>
            <a:r>
              <a:rPr lang="en-US" dirty="0" smtClean="0"/>
              <a:t>Transition slide. Insert image or graphic here.</a:t>
            </a:r>
            <a:endParaRPr lang="en-US" dirty="0"/>
          </a:p>
        </p:txBody>
      </p:sp>
    </p:spTree>
    <p:extLst>
      <p:ext uri="{BB962C8B-B14F-4D97-AF65-F5344CB8AC3E}">
        <p14:creationId xmlns:p14="http://schemas.microsoft.com/office/powerpoint/2010/main" val="24605042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9B24EC9-D412-49F8-B26B-B7E454A540B6}" type="datetimeFigureOut">
              <a:rPr lang="en-US" smtClean="0">
                <a:solidFill>
                  <a:prstClr val="black">
                    <a:tint val="75000"/>
                  </a:prstClr>
                </a:solidFill>
              </a:rPr>
              <a:pPr/>
              <a:t>8/24/2017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4A3F748-31DA-4297-96EF-69DC737B5DDE}" type="slidenum">
              <a:rPr lang="en-US" smtClean="0">
                <a:solidFill>
                  <a:prstClr val="black">
                    <a:tint val="75000"/>
                  </a:prstClr>
                </a:solidFill>
              </a:rPr>
              <a:pPr/>
              <a:t>‹#›</a:t>
            </a:fld>
            <a:endParaRPr lang="en-US" dirty="0">
              <a:solidFill>
                <a:prstClr val="black">
                  <a:tint val="75000"/>
                </a:prstClr>
              </a:solidFill>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Tree>
    <p:extLst>
      <p:ext uri="{BB962C8B-B14F-4D97-AF65-F5344CB8AC3E}">
        <p14:creationId xmlns:p14="http://schemas.microsoft.com/office/powerpoint/2010/main" val="19400142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Content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188720"/>
            <a:ext cx="6096001" cy="4969193"/>
          </a:xfrm>
        </p:spPr>
        <p:txBody>
          <a:bodyPr/>
          <a:lstStyle>
            <a:lvl1pPr>
              <a:defRPr sz="2400" spc="0"/>
            </a:lvl1pPr>
            <a:lvl2pPr>
              <a:defRPr sz="2200" spc="0"/>
            </a:lvl2pPr>
            <a:lvl3pPr>
              <a:defRPr sz="2000" spc="0"/>
            </a:lvl3pPr>
            <a:lvl4pPr>
              <a:defRPr sz="1800" spc="0"/>
            </a:lvl4pPr>
            <a:lvl5pPr>
              <a:defRPr sz="1600" spc="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704014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1" name="Title 10"/>
          <p:cNvSpPr>
            <a:spLocks noGrp="1"/>
          </p:cNvSpPr>
          <p:nvPr>
            <p:ph type="title"/>
          </p:nvPr>
        </p:nvSpPr>
        <p:spPr>
          <a:xfrm>
            <a:off x="7037832" y="1096962"/>
            <a:ext cx="1913456" cy="1033590"/>
          </a:xfrm>
        </p:spPr>
        <p:txBody>
          <a:bodyPr anchor="b"/>
          <a:lstStyle>
            <a:lvl1pPr algn="l">
              <a:defRPr sz="2000" spc="0" baseline="0"/>
            </a:lvl1pPr>
          </a:lstStyle>
          <a:p>
            <a:r>
              <a:rPr lang="en-US" dirty="0" smtClean="0"/>
              <a:t>Click to edit Master title style</a:t>
            </a:r>
            <a:endParaRPr lang="en-US" dirty="0"/>
          </a:p>
        </p:txBody>
      </p:sp>
      <p:sp>
        <p:nvSpPr>
          <p:cNvPr id="9"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chemeClr val="accent6">
                    <a:lumMod val="50000"/>
                  </a:schemeClr>
                </a:solidFill>
              </a:defRPr>
            </a:lvl1pPr>
          </a:lstStyle>
          <a:p>
            <a:fld id="{757A2F4E-5D54-B04B-91BD-7E78EE1FE9FD}" type="slidenum">
              <a:rPr lang="en-US" smtClean="0">
                <a:solidFill>
                  <a:srgbClr val="70AD47">
                    <a:lumMod val="50000"/>
                  </a:srgbClr>
                </a:solidFill>
              </a:rPr>
              <a:pPr/>
              <a:t>‹#›</a:t>
            </a:fld>
            <a:endParaRPr lang="en-US" dirty="0" smtClean="0">
              <a:solidFill>
                <a:srgbClr val="70AD47">
                  <a:lumMod val="50000"/>
                </a:srgbClr>
              </a:solidFill>
            </a:endParaRPr>
          </a:p>
        </p:txBody>
      </p:sp>
      <p:sp>
        <p:nvSpPr>
          <p:cNvPr id="10" name="Text Placeholder 2"/>
          <p:cNvSpPr>
            <a:spLocks noGrp="1"/>
          </p:cNvSpPr>
          <p:nvPr>
            <p:ph type="body" idx="10"/>
          </p:nvPr>
        </p:nvSpPr>
        <p:spPr>
          <a:xfrm>
            <a:off x="380998" y="457200"/>
            <a:ext cx="6096001" cy="639762"/>
          </a:xfrm>
        </p:spPr>
        <p:txBody>
          <a:bodyPr anchor="ctr" anchorCtr="0">
            <a:normAutofit/>
          </a:bodyPr>
          <a:lstStyle>
            <a:lvl1pPr marL="0" indent="0" algn="l">
              <a:buNone/>
              <a:defRPr sz="2800" b="0" i="0" spc="0">
                <a:solidFill>
                  <a:srgbClr val="45454C"/>
                </a:solidFill>
                <a:latin typeface="Museo Slab 500"/>
                <a:cs typeface="Museo Slab 5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pic>
        <p:nvPicPr>
          <p:cNvPr id="12" name="Picture 11" descr="co_cde_shield_rgb.eps"/>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3017553417"/>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5E208E2-AD28-42DB-A022-44E85B5D30C5}" type="datetimeFigureOut">
              <a:rPr lang="en-US" smtClean="0">
                <a:solidFill>
                  <a:prstClr val="black">
                    <a:tint val="75000"/>
                  </a:prstClr>
                </a:solidFill>
              </a:rPr>
              <a:pPr/>
              <a:t>8/24/2017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D2D91EA-FA20-48B8-83C8-3AF2D751E409}"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28313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bg>
      <p:bgRef idx="1002">
        <a:schemeClr val="bg1"/>
      </p:bgRef>
    </p:bg>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515958"/>
            <a:ext cx="6108204" cy="3965456"/>
          </a:xfrm>
          <a:prstGeom prst="rect">
            <a:avLst/>
          </a:prstGeom>
        </p:spPr>
      </p:pic>
      <p:sp>
        <p:nvSpPr>
          <p:cNvPr id="3" name="Content Placeholder 2"/>
          <p:cNvSpPr>
            <a:spLocks noGrp="1"/>
          </p:cNvSpPr>
          <p:nvPr>
            <p:ph idx="1"/>
          </p:nvPr>
        </p:nvSpPr>
        <p:spPr>
          <a:xfrm>
            <a:off x="628650" y="1202400"/>
            <a:ext cx="78867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a:spLocks noGrp="1"/>
          </p:cNvSpPr>
          <p:nvPr>
            <p:ph type="ftr" sz="quarter" idx="11"/>
          </p:nvPr>
        </p:nvSpPr>
        <p:spPr>
          <a:xfrm>
            <a:off x="3028950" y="6508800"/>
            <a:ext cx="3086100" cy="212676"/>
          </a:xfrm>
        </p:spPr>
        <p:txBody>
          <a:bodyPr/>
          <a:lstStyle>
            <a:lvl1pPr algn="ctr">
              <a:defRPr/>
            </a:lvl1pPr>
          </a:lstStyle>
          <a:p>
            <a:endParaRPr lang="en-US" dirty="0"/>
          </a:p>
        </p:txBody>
      </p:sp>
      <p:sp>
        <p:nvSpPr>
          <p:cNvPr id="12" name="Date Placeholder 2"/>
          <p:cNvSpPr txBox="1">
            <a:spLocks/>
          </p:cNvSpPr>
          <p:nvPr userDrawn="1"/>
        </p:nvSpPr>
        <p:spPr>
          <a:xfrm>
            <a:off x="158005" y="6508800"/>
            <a:ext cx="20574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mtClean="0"/>
              <a:pPr/>
              <a:t>8/24/2017</a:t>
            </a:fld>
            <a:endParaRPr lang="en-US" dirty="0"/>
          </a:p>
        </p:txBody>
      </p:sp>
      <p:sp>
        <p:nvSpPr>
          <p:cNvPr id="13" name="Rectangle 12"/>
          <p:cNvSpPr/>
          <p:nvPr userDrawn="1"/>
        </p:nvSpPr>
        <p:spPr>
          <a:xfrm>
            <a:off x="0" y="0"/>
            <a:ext cx="9144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0" y="787381"/>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0" y="6806227"/>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
        <p:nvSpPr>
          <p:cNvPr id="18" name="Slide Number Placeholder 5"/>
          <p:cNvSpPr txBox="1">
            <a:spLocks/>
          </p:cNvSpPr>
          <p:nvPr userDrawn="1"/>
        </p:nvSpPr>
        <p:spPr>
          <a:xfrm>
            <a:off x="7009277" y="6508800"/>
            <a:ext cx="1257674"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mtClean="0"/>
              <a:pPr/>
              <a:t>‹#›</a:t>
            </a:fld>
            <a:endParaRPr lang="en-US" dirty="0"/>
          </a:p>
        </p:txBody>
      </p:sp>
    </p:spTree>
    <p:extLst>
      <p:ext uri="{BB962C8B-B14F-4D97-AF65-F5344CB8AC3E}">
        <p14:creationId xmlns:p14="http://schemas.microsoft.com/office/powerpoint/2010/main" val="229869056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cSld name="Section Divider Orange">
    <p:bg>
      <p:bgPr>
        <a:solidFill>
          <a:srgbClr val="6EC4E8"/>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0999" y="3412607"/>
            <a:ext cx="8341851" cy="1645920"/>
          </a:xfrm>
        </p:spPr>
        <p:txBody>
          <a:bodyPr anchor="ctr">
            <a:normAutofit/>
          </a:bodyPr>
          <a:lstStyle>
            <a:lvl1pPr marL="0" indent="0" algn="ctr">
              <a:buNone/>
              <a:defRPr sz="2400">
                <a:solidFill>
                  <a:srgbClr val="4040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itle 11"/>
          <p:cNvSpPr>
            <a:spLocks noGrp="1"/>
          </p:cNvSpPr>
          <p:nvPr>
            <p:ph type="title"/>
          </p:nvPr>
        </p:nvSpPr>
        <p:spPr>
          <a:xfrm>
            <a:off x="380999" y="1740195"/>
            <a:ext cx="8341851" cy="1645920"/>
          </a:xfrm>
        </p:spPr>
        <p:txBody>
          <a:bodyPr/>
          <a:lstStyle>
            <a:lvl1pPr algn="ctr">
              <a:defRPr sz="4200" spc="150" baseline="0">
                <a:solidFill>
                  <a:srgbClr val="FFFFFF"/>
                </a:solidFill>
              </a:defRPr>
            </a:lvl1pPr>
          </a:lstStyle>
          <a:p>
            <a:r>
              <a:rPr lang="en-US" smtClean="0"/>
              <a:t>Click to edit Master title style</a:t>
            </a:r>
            <a:endParaRPr lang="en-US" dirty="0"/>
          </a:p>
        </p:txBody>
      </p:sp>
      <p:pic>
        <p:nvPicPr>
          <p:cNvPr id="6" name="Picture 5" descr="co_cde_shield_rgb.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pic>
        <p:nvPicPr>
          <p:cNvPr id="5" name="Picture 4" descr="co_cde_shield_rgb.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364087866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cSld name="Blank with Caption Left">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198119" y="6356350"/>
            <a:ext cx="1773249"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smtClean="0"/>
          </a:p>
        </p:txBody>
      </p:sp>
      <p:sp>
        <p:nvSpPr>
          <p:cNvPr id="6" name="Text Placeholder 3"/>
          <p:cNvSpPr>
            <a:spLocks noGrp="1"/>
          </p:cNvSpPr>
          <p:nvPr>
            <p:ph type="body" sz="half" idx="2"/>
          </p:nvPr>
        </p:nvSpPr>
        <p:spPr>
          <a:xfrm>
            <a:off x="6022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itle 10"/>
          <p:cNvSpPr>
            <a:spLocks noGrp="1"/>
          </p:cNvSpPr>
          <p:nvPr>
            <p:ph type="title"/>
          </p:nvPr>
        </p:nvSpPr>
        <p:spPr>
          <a:xfrm>
            <a:off x="57912" y="1096962"/>
            <a:ext cx="1913456" cy="1033590"/>
          </a:xfrm>
        </p:spPr>
        <p:txBody>
          <a:bodyPr anchor="b"/>
          <a:lstStyle>
            <a:lvl1pPr algn="l">
              <a:defRPr sz="2000" spc="0" baseline="0"/>
            </a:lvl1pPr>
          </a:lstStyle>
          <a:p>
            <a:r>
              <a:rPr lang="en-US" smtClean="0"/>
              <a:t>Click to edit Master title style</a:t>
            </a:r>
            <a:endParaRPr lang="en-US" dirty="0"/>
          </a:p>
        </p:txBody>
      </p:sp>
      <p:pic>
        <p:nvPicPr>
          <p:cNvPr id="10" name="Picture 9" descr="co_cde_shield_rgb.ep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pic>
        <p:nvPicPr>
          <p:cNvPr id="8" name="Picture 7" descr="co_cde_shield_rgb.eps"/>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5211420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Blue Narrow Bar">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381000" y="355847"/>
            <a:ext cx="8381260" cy="782073"/>
          </a:xfrm>
        </p:spPr>
        <p:txBody>
          <a:bodyPr/>
          <a:lstStyle/>
          <a:p>
            <a:r>
              <a:rPr lang="en-US" smtClean="0"/>
              <a:t>Click to edit Master title style</a:t>
            </a:r>
            <a:endParaRPr lang="en-US" dirty="0"/>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smtClean="0"/>
          </a:p>
        </p:txBody>
      </p:sp>
    </p:spTree>
    <p:extLst>
      <p:ext uri="{BB962C8B-B14F-4D97-AF65-F5344CB8AC3E}">
        <p14:creationId xmlns:p14="http://schemas.microsoft.com/office/powerpoint/2010/main" val="2761021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cSld name="Blank">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smtClean="0"/>
          </a:p>
        </p:txBody>
      </p:sp>
      <p:pic>
        <p:nvPicPr>
          <p:cNvPr id="5" name="Picture 4" descr="co_cde_shield_rgb.ep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pic>
        <p:nvPicPr>
          <p:cNvPr id="4" name="Picture 3" descr="co_cde_shield_rgb.eps"/>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205414502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02400"/>
            <a:ext cx="78867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a:spLocks noGrp="1"/>
          </p:cNvSpPr>
          <p:nvPr>
            <p:ph type="ftr" sz="quarter" idx="11"/>
          </p:nvPr>
        </p:nvSpPr>
        <p:spPr>
          <a:xfrm>
            <a:off x="3028950" y="6508800"/>
            <a:ext cx="3086100" cy="212676"/>
          </a:xfrm>
        </p:spPr>
        <p:txBody>
          <a:bodyPr/>
          <a:lstStyle/>
          <a:p>
            <a:endParaRPr lang="en-US" dirty="0"/>
          </a:p>
        </p:txBody>
      </p:sp>
      <p:sp>
        <p:nvSpPr>
          <p:cNvPr id="12" name="Date Placeholder 2"/>
          <p:cNvSpPr txBox="1">
            <a:spLocks/>
          </p:cNvSpPr>
          <p:nvPr userDrawn="1"/>
        </p:nvSpPr>
        <p:spPr>
          <a:xfrm>
            <a:off x="628650" y="6508800"/>
            <a:ext cx="20574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mtClean="0"/>
              <a:pPr/>
              <a:t>8/24/2017</a:t>
            </a:fld>
            <a:endParaRPr lang="en-US" dirty="0"/>
          </a:p>
        </p:txBody>
      </p:sp>
      <p:sp>
        <p:nvSpPr>
          <p:cNvPr id="13" name="Rectangle 12"/>
          <p:cNvSpPr/>
          <p:nvPr userDrawn="1"/>
        </p:nvSpPr>
        <p:spPr>
          <a:xfrm>
            <a:off x="0" y="0"/>
            <a:ext cx="9144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0" y="787381"/>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0" y="6806227"/>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
        <p:nvSpPr>
          <p:cNvPr id="18" name="Slide Number Placeholder 5"/>
          <p:cNvSpPr txBox="1">
            <a:spLocks/>
          </p:cNvSpPr>
          <p:nvPr userDrawn="1"/>
        </p:nvSpPr>
        <p:spPr>
          <a:xfrm>
            <a:off x="6457950" y="6508800"/>
            <a:ext cx="1257674"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mtClean="0"/>
              <a:pPr/>
              <a:t>‹#›</a:t>
            </a:fld>
            <a:endParaRPr lang="en-US" dirty="0"/>
          </a:p>
        </p:txBody>
      </p:sp>
      <p:sp>
        <p:nvSpPr>
          <p:cNvPr id="11" name="Title Placeholder 1"/>
          <p:cNvSpPr>
            <a:spLocks noGrp="1"/>
          </p:cNvSpPr>
          <p:nvPr>
            <p:ph type="title"/>
          </p:nvPr>
        </p:nvSpPr>
        <p:spPr>
          <a:xfrm>
            <a:off x="192024" y="192024"/>
            <a:ext cx="78867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a:t>
            </a:r>
            <a:r>
              <a:rPr lang="en-US" dirty="0" smtClean="0"/>
              <a:t>master </a:t>
            </a:r>
            <a:r>
              <a:rPr lang="en-US" dirty="0"/>
              <a:t>title style</a:t>
            </a:r>
          </a:p>
        </p:txBody>
      </p:sp>
    </p:spTree>
    <p:extLst>
      <p:ext uri="{BB962C8B-B14F-4D97-AF65-F5344CB8AC3E}">
        <p14:creationId xmlns:p14="http://schemas.microsoft.com/office/powerpoint/2010/main" val="1587301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02400"/>
            <a:ext cx="78867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a:spLocks noGrp="1"/>
          </p:cNvSpPr>
          <p:nvPr>
            <p:ph type="ftr" sz="quarter" idx="11"/>
          </p:nvPr>
        </p:nvSpPr>
        <p:spPr>
          <a:xfrm>
            <a:off x="3028950" y="6508800"/>
            <a:ext cx="3086100" cy="212676"/>
          </a:xfrm>
        </p:spPr>
        <p:txBody>
          <a:bodyPr/>
          <a:lstStyle/>
          <a:p>
            <a:endParaRPr lang="en-US" dirty="0"/>
          </a:p>
        </p:txBody>
      </p:sp>
      <p:sp>
        <p:nvSpPr>
          <p:cNvPr id="12" name="Date Placeholder 2"/>
          <p:cNvSpPr txBox="1">
            <a:spLocks/>
          </p:cNvSpPr>
          <p:nvPr userDrawn="1"/>
        </p:nvSpPr>
        <p:spPr>
          <a:xfrm>
            <a:off x="628650" y="6508800"/>
            <a:ext cx="20574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mtClean="0"/>
              <a:pPr/>
              <a:t>8/24/2017</a:t>
            </a:fld>
            <a:endParaRPr lang="en-US"/>
          </a:p>
        </p:txBody>
      </p:sp>
      <p:sp>
        <p:nvSpPr>
          <p:cNvPr id="13" name="Rectangle 12"/>
          <p:cNvSpPr/>
          <p:nvPr userDrawn="1"/>
        </p:nvSpPr>
        <p:spPr>
          <a:xfrm>
            <a:off x="0" y="0"/>
            <a:ext cx="9144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0" y="787381"/>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0" y="6806227"/>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
        <p:nvSpPr>
          <p:cNvPr id="18" name="Slide Number Placeholder 5"/>
          <p:cNvSpPr txBox="1">
            <a:spLocks/>
          </p:cNvSpPr>
          <p:nvPr userDrawn="1"/>
        </p:nvSpPr>
        <p:spPr>
          <a:xfrm>
            <a:off x="6457950" y="6508800"/>
            <a:ext cx="1257674"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mtClean="0"/>
              <a:pPr/>
              <a:t>‹#›</a:t>
            </a:fld>
            <a:endParaRPr lang="en-US" dirty="0"/>
          </a:p>
        </p:txBody>
      </p:sp>
      <p:sp>
        <p:nvSpPr>
          <p:cNvPr id="11" name="Title Placeholder 1"/>
          <p:cNvSpPr>
            <a:spLocks noGrp="1"/>
          </p:cNvSpPr>
          <p:nvPr>
            <p:ph type="title"/>
          </p:nvPr>
        </p:nvSpPr>
        <p:spPr>
          <a:xfrm>
            <a:off x="192024" y="192024"/>
            <a:ext cx="78867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a:t>
            </a:r>
            <a:r>
              <a:rPr lang="en-US" dirty="0" smtClean="0"/>
              <a:t>master </a:t>
            </a:r>
            <a:r>
              <a:rPr lang="en-US" dirty="0"/>
              <a:t>title style</a:t>
            </a:r>
          </a:p>
        </p:txBody>
      </p:sp>
    </p:spTree>
    <p:extLst>
      <p:ext uri="{BB962C8B-B14F-4D97-AF65-F5344CB8AC3E}">
        <p14:creationId xmlns:p14="http://schemas.microsoft.com/office/powerpoint/2010/main" val="1966588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theme" Target="../theme/theme3.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Footer Placeholder 6"/>
          <p:cNvSpPr>
            <a:spLocks noGrp="1"/>
          </p:cNvSpPr>
          <p:nvPr>
            <p:ph type="ftr" sz="quarter" idx="3"/>
          </p:nvPr>
        </p:nvSpPr>
        <p:spPr>
          <a:xfrm>
            <a:off x="380999" y="6265545"/>
            <a:ext cx="2895600" cy="365125"/>
          </a:xfrm>
          <a:prstGeom prst="rect">
            <a:avLst/>
          </a:prstGeom>
        </p:spPr>
        <p:txBody>
          <a:bodyPr vert="horz" lIns="91440" tIns="45720" rIns="91440" bIns="45720" rtlCol="0" anchor="ctr">
            <a:noAutofit/>
          </a:bodyPr>
          <a:lstStyle>
            <a:lvl1pPr algn="l">
              <a:defRPr sz="1100" b="1">
                <a:solidFill>
                  <a:srgbClr val="45454C"/>
                </a:solidFill>
              </a:defRPr>
            </a:lvl1pPr>
          </a:lstStyle>
          <a:p>
            <a:endParaRPr lang="en-US" dirty="0"/>
          </a:p>
        </p:txBody>
      </p:sp>
      <p:pic>
        <p:nvPicPr>
          <p:cNvPr id="6" name="Picture 5" descr="co_cde_shield_rgb.eps"/>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pic>
        <p:nvPicPr>
          <p:cNvPr id="8" name="Picture 7" descr="co_cde_shield_rgb.eps"/>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3100621426"/>
      </p:ext>
    </p:extLst>
  </p:cSld>
  <p:clrMap bg1="lt1" tx1="dk1" bg2="lt2" tx2="dk2" accent1="accent1" accent2="accent2" accent3="accent3" accent4="accent4" accent5="accent5" accent6="accent6" hlink="hlink" folHlink="folHlink"/>
  <p:sldLayoutIdLst>
    <p:sldLayoutId id="2147483674" r:id="rId1"/>
    <p:sldLayoutId id="2147483679" r:id="rId2"/>
    <p:sldLayoutId id="2147483662" r:id="rId3"/>
    <p:sldLayoutId id="2147483681" r:id="rId4"/>
    <p:sldLayoutId id="2147483682" r:id="rId5"/>
    <p:sldLayoutId id="2147483683" r:id="rId6"/>
    <p:sldLayoutId id="2147483684" r:id="rId7"/>
    <p:sldLayoutId id="2147483705" r:id="rId8"/>
    <p:sldLayoutId id="2147483706" r:id="rId9"/>
  </p:sldLayoutIdLst>
  <p:timing>
    <p:tnLst>
      <p:par>
        <p:cTn id="1" dur="indefinite" restart="never" nodeType="tmRoot"/>
      </p:par>
    </p:tnLst>
  </p:timing>
  <p:txStyles>
    <p:titleStyle>
      <a:lvl1pPr algn="ctr" defTabSz="914400" rtl="0" eaLnBrk="1" latinLnBrk="0" hangingPunct="1">
        <a:spcBef>
          <a:spcPct val="0"/>
        </a:spcBef>
        <a:buNone/>
        <a:defRPr sz="3600" b="0" i="0" kern="1200" cap="none" spc="200" baseline="0">
          <a:ln>
            <a:noFill/>
          </a:ln>
          <a:solidFill>
            <a:schemeClr val="bg1"/>
          </a:solidFill>
          <a:effectLst/>
          <a:latin typeface="Museo Slab 500"/>
          <a:ea typeface="+mj-ea"/>
          <a:cs typeface="Museo Slab 500"/>
        </a:defRPr>
      </a:lvl1pPr>
    </p:titleStyle>
    <p:bodyStyle>
      <a:lvl1pPr marL="502920" indent="-457200" algn="l" defTabSz="914400" rtl="0" eaLnBrk="1" latinLnBrk="0" hangingPunct="1">
        <a:spcBef>
          <a:spcPct val="20000"/>
        </a:spcBef>
        <a:buClr>
          <a:schemeClr val="accent1"/>
        </a:buClr>
        <a:buSzPct val="110000"/>
        <a:buFont typeface="Wingdings" charset="2"/>
        <a:buChar char="§"/>
        <a:defRPr sz="2400" b="1" kern="1200" spc="150" baseline="0">
          <a:solidFill>
            <a:srgbClr val="5C6670"/>
          </a:solidFill>
          <a:latin typeface="+mn-lt"/>
          <a:ea typeface="+mn-ea"/>
          <a:cs typeface="+mn-cs"/>
        </a:defRPr>
      </a:lvl1pPr>
      <a:lvl2pPr marL="822960" indent="-457200" algn="l" defTabSz="914400" rtl="0" eaLnBrk="1" latinLnBrk="0" hangingPunct="1">
        <a:spcBef>
          <a:spcPct val="20000"/>
        </a:spcBef>
        <a:buClr>
          <a:schemeClr val="accent2"/>
        </a:buClr>
        <a:buSzPct val="110000"/>
        <a:buFont typeface="Wingdings" charset="2"/>
        <a:buChar char="§"/>
        <a:defRPr sz="2200" kern="1200" spc="100" baseline="0">
          <a:solidFill>
            <a:srgbClr val="5C6670"/>
          </a:solidFill>
          <a:latin typeface="+mn-lt"/>
          <a:ea typeface="+mn-ea"/>
          <a:cs typeface="+mn-cs"/>
        </a:defRPr>
      </a:lvl2pPr>
      <a:lvl3pPr marL="925830" indent="-285750" algn="l" defTabSz="914400" rtl="0" eaLnBrk="1" latinLnBrk="0" hangingPunct="1">
        <a:spcBef>
          <a:spcPct val="20000"/>
        </a:spcBef>
        <a:buClr>
          <a:schemeClr val="accent3"/>
        </a:buClr>
        <a:buSzPct val="110000"/>
        <a:buFont typeface="Wingdings" charset="2"/>
        <a:buChar char="§"/>
        <a:defRPr sz="2000" kern="1200" spc="100" baseline="0">
          <a:solidFill>
            <a:srgbClr val="5C6670"/>
          </a:solidFill>
          <a:latin typeface="+mn-lt"/>
          <a:ea typeface="+mn-ea"/>
          <a:cs typeface="+mn-cs"/>
        </a:defRPr>
      </a:lvl3pPr>
      <a:lvl4pPr marL="1200150" indent="-285750" algn="l" defTabSz="914400" rtl="0" eaLnBrk="1" latinLnBrk="0" hangingPunct="1">
        <a:spcBef>
          <a:spcPct val="20000"/>
        </a:spcBef>
        <a:buClr>
          <a:schemeClr val="accent4"/>
        </a:buClr>
        <a:buSzPct val="110000"/>
        <a:buFont typeface="Wingdings" charset="2"/>
        <a:buChar char="§"/>
        <a:defRPr sz="1800" kern="1200">
          <a:solidFill>
            <a:srgbClr val="5C6670"/>
          </a:solidFill>
          <a:latin typeface="+mn-lt"/>
          <a:ea typeface="+mn-ea"/>
          <a:cs typeface="+mn-cs"/>
        </a:defRPr>
      </a:lvl4pPr>
      <a:lvl5pPr marL="1383030" indent="-285750" algn="l" defTabSz="914400" rtl="0" eaLnBrk="1" latinLnBrk="0" hangingPunct="1">
        <a:spcBef>
          <a:spcPct val="20000"/>
        </a:spcBef>
        <a:buClr>
          <a:schemeClr val="accent6"/>
        </a:buClr>
        <a:buSzPct val="110000"/>
        <a:buFont typeface="Wingdings" charset="2"/>
        <a:buChar char="§"/>
        <a:defRPr sz="1600" kern="1200" spc="10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 y="192024"/>
            <a:ext cx="7886700" cy="521208"/>
          </a:xfrm>
          <a:prstGeom prst="rect">
            <a:avLst/>
          </a:prstGeom>
        </p:spPr>
        <p:txBody>
          <a:bodyPr vert="horz" lIns="91440" tIns="45720" rIns="91440" bIns="45720" rtlCol="0" anchor="ctr">
            <a:normAutofit/>
          </a:bodyPr>
          <a:lstStyle/>
          <a:p>
            <a:r>
              <a:rPr lang="en-US" dirty="0"/>
              <a:t>Click to edit </a:t>
            </a:r>
            <a:r>
              <a:rPr lang="en-US" dirty="0" smtClean="0"/>
              <a:t>master </a:t>
            </a:r>
            <a:r>
              <a:rPr lang="en-US" dirty="0"/>
              <a:t>title style</a:t>
            </a:r>
          </a:p>
        </p:txBody>
      </p:sp>
      <p:sp>
        <p:nvSpPr>
          <p:cNvPr id="3" name="Text Placeholder 2"/>
          <p:cNvSpPr>
            <a:spLocks noGrp="1"/>
          </p:cNvSpPr>
          <p:nvPr>
            <p:ph type="body" idx="1"/>
          </p:nvPr>
        </p:nvSpPr>
        <p:spPr>
          <a:xfrm>
            <a:off x="628650" y="1207008"/>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537600"/>
            <a:ext cx="2057400" cy="183876"/>
          </a:xfrm>
          <a:prstGeom prst="rect">
            <a:avLst/>
          </a:prstGeom>
        </p:spPr>
        <p:txBody>
          <a:bodyPr vert="horz" lIns="91440" tIns="45720" rIns="91440" bIns="45720" rtlCol="0" anchor="ctr"/>
          <a:lstStyle>
            <a:lvl1pPr algn="l">
              <a:defRPr sz="1000">
                <a:solidFill>
                  <a:schemeClr val="tx1">
                    <a:tint val="75000"/>
                  </a:schemeClr>
                </a:solidFill>
              </a:defRPr>
            </a:lvl1pPr>
          </a:lstStyle>
          <a:p>
            <a:fld id="{49B24EC9-D412-49F8-B26B-B7E454A540B6}" type="datetimeFigureOut">
              <a:rPr lang="en-US" smtClean="0"/>
              <a:pPr/>
              <a:t>8/24/2017</a:t>
            </a:fld>
            <a:endParaRPr lang="en-US" dirty="0"/>
          </a:p>
        </p:txBody>
      </p:sp>
      <p:sp>
        <p:nvSpPr>
          <p:cNvPr id="5" name="Footer Placeholder 4"/>
          <p:cNvSpPr>
            <a:spLocks noGrp="1"/>
          </p:cNvSpPr>
          <p:nvPr>
            <p:ph type="ftr" sz="quarter" idx="3"/>
          </p:nvPr>
        </p:nvSpPr>
        <p:spPr>
          <a:xfrm>
            <a:off x="3028950" y="6537600"/>
            <a:ext cx="3086100" cy="183876"/>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537600"/>
            <a:ext cx="1620774" cy="183876"/>
          </a:xfrm>
          <a:prstGeom prst="rect">
            <a:avLst/>
          </a:prstGeom>
        </p:spPr>
        <p:txBody>
          <a:bodyPr vert="horz" lIns="91440" tIns="45720" rIns="91440" bIns="45720" rtlCol="0" anchor="ctr"/>
          <a:lstStyle>
            <a:lvl1pPr algn="r">
              <a:defRPr sz="1200">
                <a:solidFill>
                  <a:schemeClr val="tx1">
                    <a:tint val="75000"/>
                  </a:schemeClr>
                </a:solidFill>
              </a:defRPr>
            </a:lvl1pPr>
          </a:lstStyle>
          <a:p>
            <a:fld id="{34A3F748-31DA-4297-96EF-69DC737B5DDE}" type="slidenum">
              <a:rPr lang="en-US" smtClean="0"/>
              <a:t>‹#›</a:t>
            </a:fld>
            <a:endParaRPr lang="en-US" dirty="0"/>
          </a:p>
        </p:txBody>
      </p:sp>
    </p:spTree>
    <p:extLst>
      <p:ext uri="{BB962C8B-B14F-4D97-AF65-F5344CB8AC3E}">
        <p14:creationId xmlns:p14="http://schemas.microsoft.com/office/powerpoint/2010/main" val="388438764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Lst>
  <p:timing>
    <p:tnLst>
      <p:par>
        <p:cTn id="1" dur="indefinite" restart="never" nodeType="tmRoot"/>
      </p:par>
    </p:tnLst>
  </p:timing>
  <p:txStyles>
    <p:titleStyle>
      <a:lvl1pPr algn="l" defTabSz="914400" rtl="0" eaLnBrk="1" latinLnBrk="0" hangingPunct="1">
        <a:lnSpc>
          <a:spcPct val="90000"/>
        </a:lnSpc>
        <a:spcBef>
          <a:spcPct val="0"/>
        </a:spcBef>
        <a:buNone/>
        <a:defRPr sz="2800" kern="1200">
          <a:solidFill>
            <a:schemeClr val="bg1">
              <a:lumMod val="10000"/>
            </a:schemeClr>
          </a:solidFill>
          <a:latin typeface="Museo Slab 500" panose="020000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lumMod val="1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lumMod val="1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lumMod val="1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lumMod val="1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lumMod val="1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 y="192024"/>
            <a:ext cx="7886700" cy="521208"/>
          </a:xfrm>
          <a:prstGeom prst="rect">
            <a:avLst/>
          </a:prstGeom>
        </p:spPr>
        <p:txBody>
          <a:bodyPr vert="horz" lIns="91440" tIns="45720" rIns="91440" bIns="45720" rtlCol="0" anchor="ctr">
            <a:normAutofit/>
          </a:bodyPr>
          <a:lstStyle/>
          <a:p>
            <a:r>
              <a:rPr lang="en-US" dirty="0"/>
              <a:t>Click to edit </a:t>
            </a:r>
            <a:r>
              <a:rPr lang="en-US" dirty="0" smtClean="0"/>
              <a:t>master </a:t>
            </a:r>
            <a:r>
              <a:rPr lang="en-US" dirty="0"/>
              <a:t>title style</a:t>
            </a:r>
          </a:p>
        </p:txBody>
      </p:sp>
      <p:sp>
        <p:nvSpPr>
          <p:cNvPr id="3" name="Text Placeholder 2"/>
          <p:cNvSpPr>
            <a:spLocks noGrp="1"/>
          </p:cNvSpPr>
          <p:nvPr>
            <p:ph type="body" idx="1"/>
          </p:nvPr>
        </p:nvSpPr>
        <p:spPr>
          <a:xfrm>
            <a:off x="628650" y="1207008"/>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537600"/>
            <a:ext cx="2057400" cy="183876"/>
          </a:xfrm>
          <a:prstGeom prst="rect">
            <a:avLst/>
          </a:prstGeom>
        </p:spPr>
        <p:txBody>
          <a:bodyPr vert="horz" lIns="91440" tIns="45720" rIns="91440" bIns="45720" rtlCol="0" anchor="ctr"/>
          <a:lstStyle>
            <a:lvl1pPr algn="l">
              <a:defRPr sz="1000">
                <a:solidFill>
                  <a:schemeClr val="tx1">
                    <a:tint val="75000"/>
                  </a:schemeClr>
                </a:solidFill>
              </a:defRPr>
            </a:lvl1pPr>
          </a:lstStyle>
          <a:p>
            <a:fld id="{49B24EC9-D412-49F8-B26B-B7E454A540B6}" type="datetimeFigureOut">
              <a:rPr lang="en-US" smtClean="0">
                <a:solidFill>
                  <a:prstClr val="black">
                    <a:tint val="75000"/>
                  </a:prstClr>
                </a:solidFill>
              </a:rPr>
              <a:pPr/>
              <a:t>8/24/2017</a:t>
            </a:fld>
            <a:endParaRPr lang="en-US" dirty="0">
              <a:solidFill>
                <a:prstClr val="black">
                  <a:tint val="75000"/>
                </a:prstClr>
              </a:solidFill>
            </a:endParaRPr>
          </a:p>
        </p:txBody>
      </p:sp>
      <p:sp>
        <p:nvSpPr>
          <p:cNvPr id="5" name="Footer Placeholder 4"/>
          <p:cNvSpPr>
            <a:spLocks noGrp="1"/>
          </p:cNvSpPr>
          <p:nvPr>
            <p:ph type="ftr" sz="quarter" idx="3"/>
          </p:nvPr>
        </p:nvSpPr>
        <p:spPr>
          <a:xfrm>
            <a:off x="3028950" y="6537600"/>
            <a:ext cx="3086100" cy="183876"/>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0" y="6537600"/>
            <a:ext cx="1620774" cy="183876"/>
          </a:xfrm>
          <a:prstGeom prst="rect">
            <a:avLst/>
          </a:prstGeom>
        </p:spPr>
        <p:txBody>
          <a:bodyPr vert="horz" lIns="91440" tIns="45720" rIns="91440" bIns="45720" rtlCol="0" anchor="ctr"/>
          <a:lstStyle>
            <a:lvl1pPr algn="r">
              <a:defRPr sz="1200">
                <a:solidFill>
                  <a:schemeClr val="tx1">
                    <a:tint val="75000"/>
                  </a:schemeClr>
                </a:solidFill>
              </a:defRPr>
            </a:lvl1pPr>
          </a:lstStyle>
          <a:p>
            <a:fld id="{34A3F748-31DA-4297-96EF-69DC737B5DD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440594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Lst>
  <p:txStyles>
    <p:titleStyle>
      <a:lvl1pPr algn="l" defTabSz="914400" rtl="0" eaLnBrk="1" latinLnBrk="0" hangingPunct="1">
        <a:lnSpc>
          <a:spcPct val="90000"/>
        </a:lnSpc>
        <a:spcBef>
          <a:spcPct val="0"/>
        </a:spcBef>
        <a:buNone/>
        <a:defRPr sz="2800" kern="1200">
          <a:solidFill>
            <a:schemeClr val="tx1"/>
          </a:solidFill>
          <a:latin typeface="Museo Slab 500" panose="020000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www.cde.state.co.us/assessment"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s://www.wida.us/assessment/ACCESS20.aspx#prep"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hyperlink" Target="http://wida.us/client/W-APT1-12/" TargetMode="Externa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hyperlink" Target="http://www.cde.state.co.us/cde_english/contactus"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hyperlink" Target="http://www.cde.state.co.us/assessment/newassess-dtc"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hyperlink" Target="http://www.cde.state.co.us/assessment/csladecision" TargetMode="Externa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3" Type="http://schemas.openxmlformats.org/officeDocument/2006/relationships/hyperlink" Target="http://www.cde.state.co.us/assessment/trainings"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1.xml"/></Relationships>
</file>

<file path=ppt/slides/_rels/slide7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hyperlink" Target="http://www.cde.state.co.us/assessment/DTC" TargetMode="Externa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8" Type="http://schemas.openxmlformats.org/officeDocument/2006/relationships/hyperlink" Target="mailto:sandoval_p@cde.state.co.us" TargetMode="External"/><Relationship Id="rId3" Type="http://schemas.openxmlformats.org/officeDocument/2006/relationships/hyperlink" Target="mailto:loerzel_s@cde.state.co.us" TargetMode="External"/><Relationship Id="rId7" Type="http://schemas.openxmlformats.org/officeDocument/2006/relationships/hyperlink" Target="mailto:anthony_J@cde.state.co.us" TargetMode="External"/><Relationship Id="rId2" Type="http://schemas.openxmlformats.org/officeDocument/2006/relationships/hyperlink" Target="mailto:allen_m@cde.state.co.us" TargetMode="External"/><Relationship Id="rId1" Type="http://schemas.openxmlformats.org/officeDocument/2006/relationships/slideLayout" Target="../slideLayouts/slideLayout3.xml"/><Relationship Id="rId6" Type="http://schemas.openxmlformats.org/officeDocument/2006/relationships/hyperlink" Target="mailto:bonner_s@cde.state.co.us" TargetMode="External"/><Relationship Id="rId5" Type="http://schemas.openxmlformats.org/officeDocument/2006/relationships/hyperlink" Target="mailto:villalobos-pavia_h@cde.state.co.us" TargetMode="External"/><Relationship Id="rId4" Type="http://schemas.openxmlformats.org/officeDocument/2006/relationships/hyperlink" Target="mailto:roden_m@cde.state.co.us" TargetMode="External"/></Relationships>
</file>

<file path=ppt/slides/_rels/slide87.xml.rels><?xml version="1.0" encoding="UTF-8" standalone="yes"?>
<Relationships xmlns="http://schemas.openxmlformats.org/package/2006/relationships"><Relationship Id="rId3" Type="http://schemas.openxmlformats.org/officeDocument/2006/relationships/hyperlink" Target="mailto:carey_j@cde.state.co.us" TargetMode="External"/><Relationship Id="rId2" Type="http://schemas.openxmlformats.org/officeDocument/2006/relationships/hyperlink" Target="mailto:mincic_m@cde.state.co.us" TargetMode="External"/><Relationship Id="rId1" Type="http://schemas.openxmlformats.org/officeDocument/2006/relationships/slideLayout" Target="../slideLayouts/slideLayout3.xml"/><Relationship Id="rId4" Type="http://schemas.openxmlformats.org/officeDocument/2006/relationships/hyperlink" Target="mailto:Shen_s@cde.state.co.us" TargetMode="External"/></Relationships>
</file>

<file path=ppt/slides/_rels/slide88.xml.rels><?xml version="1.0" encoding="UTF-8" standalone="yes"?>
<Relationships xmlns="http://schemas.openxmlformats.org/package/2006/relationships"><Relationship Id="rId2" Type="http://schemas.openxmlformats.org/officeDocument/2006/relationships/hyperlink" Target="https://pearson.cvent.com/ColoradoEducatorDatabase" TargetMode="External"/><Relationship Id="rId1" Type="http://schemas.openxmlformats.org/officeDocument/2006/relationships/slideLayout" Target="../slideLayouts/slideLayout1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cde.state.co.us/assessment/annual_trng_requirements" TargetMode="Externa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66701" y="3810000"/>
            <a:ext cx="8639174" cy="2576400"/>
          </a:xfrm>
        </p:spPr>
        <p:txBody>
          <a:bodyPr>
            <a:normAutofit fontScale="92500" lnSpcReduction="10000"/>
          </a:bodyPr>
          <a:lstStyle/>
          <a:p>
            <a:r>
              <a:rPr lang="en-US" b="0" dirty="0" smtClean="0">
                <a:solidFill>
                  <a:srgbClr val="000000"/>
                </a:solidFill>
              </a:rPr>
              <a:t>2017-2018</a:t>
            </a:r>
            <a:r>
              <a:rPr lang="en-US" b="0" dirty="0">
                <a:solidFill>
                  <a:srgbClr val="000000"/>
                </a:solidFill>
              </a:rPr>
              <a:t/>
            </a:r>
            <a:br>
              <a:rPr lang="en-US" b="0" dirty="0">
                <a:solidFill>
                  <a:srgbClr val="000000"/>
                </a:solidFill>
              </a:rPr>
            </a:br>
            <a:r>
              <a:rPr lang="en-US" b="0" dirty="0">
                <a:solidFill>
                  <a:srgbClr val="000000"/>
                </a:solidFill>
              </a:rPr>
              <a:t>District Assessment Coordinator</a:t>
            </a:r>
            <a:br>
              <a:rPr lang="en-US" b="0" dirty="0">
                <a:solidFill>
                  <a:srgbClr val="000000"/>
                </a:solidFill>
              </a:rPr>
            </a:br>
            <a:r>
              <a:rPr lang="en-US" b="0" dirty="0">
                <a:solidFill>
                  <a:srgbClr val="000000"/>
                </a:solidFill>
              </a:rPr>
              <a:t>Kick-Off </a:t>
            </a:r>
            <a:r>
              <a:rPr lang="en-US" b="0" dirty="0" smtClean="0">
                <a:solidFill>
                  <a:srgbClr val="000000"/>
                </a:solidFill>
              </a:rPr>
              <a:t>Meeting</a:t>
            </a:r>
          </a:p>
          <a:p>
            <a:endParaRPr lang="en-US" sz="2200" b="0" dirty="0" smtClean="0">
              <a:solidFill>
                <a:srgbClr val="000000"/>
              </a:solidFill>
            </a:endParaRPr>
          </a:p>
          <a:p>
            <a:r>
              <a:rPr lang="en-US" sz="2200" b="0" dirty="0" smtClean="0">
                <a:solidFill>
                  <a:srgbClr val="000000"/>
                </a:solidFill>
              </a:rPr>
              <a:t>CDE Assessment Unit</a:t>
            </a:r>
          </a:p>
          <a:p>
            <a:r>
              <a:rPr lang="en-US" sz="2200" b="0" dirty="0" smtClean="0">
                <a:solidFill>
                  <a:srgbClr val="000000"/>
                </a:solidFill>
              </a:rPr>
              <a:t>August </a:t>
            </a:r>
            <a:r>
              <a:rPr lang="en-US" sz="2200" b="0" dirty="0">
                <a:solidFill>
                  <a:srgbClr val="000000"/>
                </a:solidFill>
              </a:rPr>
              <a:t>24, </a:t>
            </a:r>
            <a:r>
              <a:rPr lang="en-US" sz="2200" b="0" dirty="0" smtClean="0">
                <a:solidFill>
                  <a:srgbClr val="000000"/>
                </a:solidFill>
              </a:rPr>
              <a:t>2017</a:t>
            </a:r>
            <a:endParaRPr lang="en-US" sz="2200" b="0" dirty="0">
              <a:solidFill>
                <a:srgbClr val="000000"/>
              </a:solidFill>
            </a:endParaRPr>
          </a:p>
        </p:txBody>
      </p:sp>
    </p:spTree>
    <p:extLst>
      <p:ext uri="{BB962C8B-B14F-4D97-AF65-F5344CB8AC3E}">
        <p14:creationId xmlns:p14="http://schemas.microsoft.com/office/powerpoint/2010/main" val="3413481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1335797596"/>
              </p:ext>
            </p:extLst>
          </p:nvPr>
        </p:nvGraphicFramePr>
        <p:xfrm>
          <a:off x="271866" y="1049338"/>
          <a:ext cx="8663554" cy="5109420"/>
        </p:xfrm>
        <a:graphic>
          <a:graphicData uri="http://schemas.openxmlformats.org/drawingml/2006/table">
            <a:tbl>
              <a:tblPr firstRow="1" bandRow="1">
                <a:tableStyleId>{073A0DAA-6AF3-43AB-8588-CEC1D06C72B9}</a:tableStyleId>
              </a:tblPr>
              <a:tblGrid>
                <a:gridCol w="1698736"/>
                <a:gridCol w="1698736"/>
                <a:gridCol w="1698736"/>
                <a:gridCol w="3567346"/>
              </a:tblGrid>
              <a:tr h="344410">
                <a:tc>
                  <a:txBody>
                    <a:bodyPr/>
                    <a:lstStyle/>
                    <a:p>
                      <a:r>
                        <a:rPr lang="en-US" sz="1800" dirty="0" smtClean="0"/>
                        <a:t>Assessment</a:t>
                      </a:r>
                      <a:endParaRPr lang="en-US" sz="1800" dirty="0"/>
                    </a:p>
                  </a:txBody>
                  <a:tcPr marL="78904" marR="78904" marT="44598" marB="44598"/>
                </a:tc>
                <a:tc>
                  <a:txBody>
                    <a:bodyPr/>
                    <a:lstStyle/>
                    <a:p>
                      <a:r>
                        <a:rPr lang="en-US" sz="1800" dirty="0" smtClean="0"/>
                        <a:t>Test Engine</a:t>
                      </a:r>
                      <a:endParaRPr lang="en-US" sz="1800" dirty="0"/>
                    </a:p>
                  </a:txBody>
                  <a:tcPr marL="78904" marR="78904" marT="44598" marB="44598"/>
                </a:tc>
                <a:tc>
                  <a:txBody>
                    <a:bodyPr/>
                    <a:lstStyle/>
                    <a:p>
                      <a:r>
                        <a:rPr lang="en-US" sz="1800" dirty="0" smtClean="0"/>
                        <a:t>SIS</a:t>
                      </a:r>
                      <a:endParaRPr lang="en-US" sz="1800" dirty="0"/>
                    </a:p>
                  </a:txBody>
                  <a:tcPr marL="78904" marR="78904" marT="44598" marB="44598"/>
                </a:tc>
                <a:tc>
                  <a:txBody>
                    <a:bodyPr/>
                    <a:lstStyle/>
                    <a:p>
                      <a:r>
                        <a:rPr lang="en-US" sz="1800" dirty="0" smtClean="0"/>
                        <a:t>Notes</a:t>
                      </a:r>
                      <a:endParaRPr lang="en-US" sz="1800" dirty="0"/>
                    </a:p>
                  </a:txBody>
                  <a:tcPr marL="78904" marR="78904" marT="44598" marB="44598"/>
                </a:tc>
              </a:tr>
              <a:tr h="1363883">
                <a:tc>
                  <a:txBody>
                    <a:bodyPr/>
                    <a:lstStyle/>
                    <a:p>
                      <a:pPr marL="0" marR="0" algn="ctr">
                        <a:spcBef>
                          <a:spcPts val="0"/>
                        </a:spcBef>
                        <a:spcAft>
                          <a:spcPts val="0"/>
                        </a:spcAft>
                      </a:pPr>
                      <a:r>
                        <a:rPr lang="en-US" sz="1800" dirty="0" smtClean="0">
                          <a:solidFill>
                            <a:schemeClr val="tx1">
                              <a:lumMod val="50000"/>
                            </a:schemeClr>
                          </a:solidFill>
                          <a:effectLst/>
                        </a:rPr>
                        <a:t>ACCESS for ELLs®</a:t>
                      </a:r>
                    </a:p>
                  </a:txBody>
                  <a:tcPr marL="78904" marR="78904" marT="44598" marB="44598" anchor="ctr"/>
                </a:tc>
                <a:tc>
                  <a:txBody>
                    <a:bodyPr/>
                    <a:lstStyle/>
                    <a:p>
                      <a:endParaRPr lang="en-US" sz="1800" dirty="0">
                        <a:solidFill>
                          <a:schemeClr val="tx1">
                            <a:lumMod val="50000"/>
                          </a:schemeClr>
                        </a:solidFill>
                      </a:endParaRPr>
                    </a:p>
                  </a:txBody>
                  <a:tcPr marL="78904" marR="78904" marT="44598" marB="44598"/>
                </a:tc>
                <a:tc>
                  <a:txBody>
                    <a:bodyPr/>
                    <a:lstStyle/>
                    <a:p>
                      <a:pPr algn="ctr"/>
                      <a:r>
                        <a:rPr lang="en-US" sz="1800" dirty="0" smtClean="0">
                          <a:solidFill>
                            <a:schemeClr val="tx1">
                              <a:lumMod val="50000"/>
                            </a:schemeClr>
                          </a:solidFill>
                        </a:rPr>
                        <a:t>WIDA Assessment Management System (WIDA AMS)</a:t>
                      </a:r>
                      <a:endParaRPr lang="en-US" sz="1800" dirty="0">
                        <a:solidFill>
                          <a:schemeClr val="tx1">
                            <a:lumMod val="50000"/>
                          </a:schemeClr>
                        </a:solidFill>
                      </a:endParaRPr>
                    </a:p>
                  </a:txBody>
                  <a:tcPr marL="78904" marR="78904" marT="44598" marB="44598" anchor="ctr"/>
                </a:tc>
                <a:tc>
                  <a:txBody>
                    <a:bodyPr/>
                    <a:lstStyle/>
                    <a:p>
                      <a:pPr marL="285750" indent="-285750">
                        <a:buFont typeface="Arial" panose="020B0604020202020204" pitchFamily="34" charset="0"/>
                        <a:buChar char="•"/>
                      </a:pPr>
                      <a:r>
                        <a:rPr lang="en-US" sz="1800" dirty="0" smtClean="0">
                          <a:solidFill>
                            <a:schemeClr val="tx1">
                              <a:lumMod val="50000"/>
                            </a:schemeClr>
                          </a:solidFill>
                        </a:rPr>
                        <a:t>Caching server</a:t>
                      </a:r>
                    </a:p>
                    <a:p>
                      <a:pPr marL="285750" indent="-285750">
                        <a:buFont typeface="Arial" panose="020B0604020202020204" pitchFamily="34" charset="0"/>
                        <a:buChar char="•"/>
                      </a:pPr>
                      <a:r>
                        <a:rPr lang="en-US" sz="1800" dirty="0" smtClean="0">
                          <a:solidFill>
                            <a:schemeClr val="tx1">
                              <a:lumMod val="50000"/>
                            </a:schemeClr>
                          </a:solidFill>
                        </a:rPr>
                        <a:t>Clients for Windows, Linux, Mac OSX,</a:t>
                      </a:r>
                      <a:r>
                        <a:rPr lang="en-US" sz="1800" baseline="0" dirty="0" smtClean="0">
                          <a:solidFill>
                            <a:schemeClr val="tx1">
                              <a:lumMod val="50000"/>
                            </a:schemeClr>
                          </a:solidFill>
                        </a:rPr>
                        <a:t> Chromebooks, iPads, and Android</a:t>
                      </a:r>
                    </a:p>
                  </a:txBody>
                  <a:tcPr marL="78904" marR="78904" marT="44598" marB="44598" anchor="ctr"/>
                </a:tc>
              </a:tr>
              <a:tr h="86421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CMAS</a:t>
                      </a:r>
                    </a:p>
                  </a:txBody>
                  <a:tcPr marL="78904" marR="78904" marT="44598" marB="44598" anchor="ctr"/>
                </a:tc>
                <a:tc>
                  <a:txBody>
                    <a:bodyPr/>
                    <a:lstStyle/>
                    <a:p>
                      <a:endParaRPr lang="en-US" sz="1800" dirty="0">
                        <a:solidFill>
                          <a:schemeClr val="tx1">
                            <a:lumMod val="50000"/>
                          </a:schemeClr>
                        </a:solidFill>
                      </a:endParaRPr>
                    </a:p>
                  </a:txBody>
                  <a:tcPr marL="78904" marR="78904" marT="44598" marB="44598"/>
                </a:tc>
                <a:tc>
                  <a:txBody>
                    <a:bodyPr/>
                    <a:lstStyle/>
                    <a:p>
                      <a:pPr algn="ctr"/>
                      <a:endParaRPr lang="en-US" sz="1800" dirty="0">
                        <a:solidFill>
                          <a:schemeClr val="tx1">
                            <a:lumMod val="50000"/>
                          </a:schemeClr>
                        </a:solidFill>
                      </a:endParaRPr>
                    </a:p>
                  </a:txBody>
                  <a:tcPr marL="78904" marR="78904" marT="44598" marB="44598" anchor="ct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smtClean="0">
                          <a:solidFill>
                            <a:schemeClr val="tx1">
                              <a:lumMod val="50000"/>
                            </a:schemeClr>
                          </a:solidFill>
                        </a:rPr>
                        <a:t>Caching server available</a:t>
                      </a:r>
                    </a:p>
                    <a:p>
                      <a:pPr marL="285750" indent="-285750">
                        <a:buFont typeface="Arial" panose="020B0604020202020204" pitchFamily="34" charset="0"/>
                        <a:buChar char="•"/>
                      </a:pPr>
                      <a:r>
                        <a:rPr lang="en-US" sz="1800" dirty="0" smtClean="0">
                          <a:solidFill>
                            <a:schemeClr val="tx1">
                              <a:lumMod val="50000"/>
                            </a:schemeClr>
                          </a:solidFill>
                        </a:rPr>
                        <a:t>Installable apps for desktop, </a:t>
                      </a:r>
                      <a:r>
                        <a:rPr lang="en-US" sz="1800" baseline="0" dirty="0" smtClean="0">
                          <a:solidFill>
                            <a:schemeClr val="tx1">
                              <a:lumMod val="50000"/>
                            </a:schemeClr>
                          </a:solidFill>
                        </a:rPr>
                        <a:t>Chromebooks , Androids, and iPads</a:t>
                      </a:r>
                      <a:endParaRPr lang="en-US" sz="1800" dirty="0">
                        <a:solidFill>
                          <a:schemeClr val="tx1">
                            <a:lumMod val="50000"/>
                          </a:schemeClr>
                        </a:solidFill>
                      </a:endParaRPr>
                    </a:p>
                  </a:txBody>
                  <a:tcPr marL="78904" marR="78904" marT="44598" marB="44598" anchor="ctr"/>
                </a:tc>
              </a:tr>
              <a:tr h="86421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CoAlt Science and Social Studies</a:t>
                      </a:r>
                    </a:p>
                  </a:txBody>
                  <a:tcPr marL="78904" marR="78904" marT="44598" marB="44598" anchor="ctr"/>
                </a:tc>
                <a:tc>
                  <a:txBody>
                    <a:bodyPr/>
                    <a:lstStyle/>
                    <a:p>
                      <a:pPr algn="ctr"/>
                      <a:r>
                        <a:rPr lang="en-US" sz="1800" dirty="0" smtClean="0">
                          <a:solidFill>
                            <a:schemeClr val="tx1">
                              <a:lumMod val="50000"/>
                            </a:schemeClr>
                          </a:solidFill>
                        </a:rPr>
                        <a:t>N/A</a:t>
                      </a:r>
                      <a:endParaRPr lang="en-US" sz="1800" dirty="0">
                        <a:solidFill>
                          <a:schemeClr val="tx1">
                            <a:lumMod val="50000"/>
                          </a:schemeClr>
                        </a:solidFill>
                      </a:endParaRPr>
                    </a:p>
                  </a:txBody>
                  <a:tcPr marL="78904" marR="78904" marT="44598" marB="44598" anchor="ctr"/>
                </a:tc>
                <a:tc>
                  <a:txBody>
                    <a:bodyPr/>
                    <a:lstStyle/>
                    <a:p>
                      <a:pPr algn="ctr"/>
                      <a:endParaRPr lang="en-US" sz="1800" dirty="0">
                        <a:solidFill>
                          <a:schemeClr val="tx1">
                            <a:lumMod val="50000"/>
                          </a:schemeClr>
                        </a:solidFill>
                      </a:endParaRPr>
                    </a:p>
                  </a:txBody>
                  <a:tcPr marL="78904" marR="78904" marT="44598" marB="44598" anchor="ctr"/>
                </a:tc>
                <a:tc>
                  <a:txBody>
                    <a:bodyPr/>
                    <a:lstStyle/>
                    <a:p>
                      <a:pPr marL="285750" indent="-285750">
                        <a:buFont typeface="Arial" panose="020B0604020202020204" pitchFamily="34" charset="0"/>
                        <a:buChar char="•"/>
                      </a:pPr>
                      <a:endParaRPr lang="en-US" sz="1800" dirty="0">
                        <a:solidFill>
                          <a:schemeClr val="tx1">
                            <a:lumMod val="50000"/>
                          </a:schemeClr>
                        </a:solidFill>
                      </a:endParaRPr>
                    </a:p>
                  </a:txBody>
                  <a:tcPr marL="78904" marR="78904" marT="44598" marB="44598" anchor="ctr"/>
                </a:tc>
              </a:tr>
              <a:tr h="108056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CoAlt ELA and Math (Dynamic Learning Maps (DLM))</a:t>
                      </a:r>
                    </a:p>
                  </a:txBody>
                  <a:tcPr marL="78904" marR="78904" marT="44598" marB="44598" anchor="ctr"/>
                </a:tc>
                <a:tc>
                  <a:txBody>
                    <a:bodyPr/>
                    <a:lstStyle/>
                    <a:p>
                      <a:endParaRPr lang="en-US" sz="1800" dirty="0">
                        <a:solidFill>
                          <a:schemeClr val="tx1">
                            <a:lumMod val="50000"/>
                          </a:schemeClr>
                        </a:solidFill>
                      </a:endParaRPr>
                    </a:p>
                  </a:txBody>
                  <a:tcPr marL="78904" marR="78904" marT="44598" marB="44598"/>
                </a:tc>
                <a:tc>
                  <a:txBody>
                    <a:bodyPr/>
                    <a:lstStyle/>
                    <a:p>
                      <a:pPr algn="ctr"/>
                      <a:r>
                        <a:rPr lang="en-US" sz="1800" kern="1200" dirty="0" smtClean="0">
                          <a:solidFill>
                            <a:schemeClr val="tx1">
                              <a:lumMod val="50000"/>
                            </a:schemeClr>
                          </a:solidFill>
                          <a:effectLst/>
                        </a:rPr>
                        <a:t>Educator Portal</a:t>
                      </a:r>
                      <a:endParaRPr lang="en-US" sz="1800" b="0" dirty="0">
                        <a:solidFill>
                          <a:schemeClr val="tx1">
                            <a:lumMod val="50000"/>
                          </a:schemeClr>
                        </a:solidFill>
                      </a:endParaRPr>
                    </a:p>
                  </a:txBody>
                  <a:tcPr marL="78904" marR="78904" marT="44598" marB="44598" anchor="ctr"/>
                </a:tc>
                <a:tc>
                  <a:txBody>
                    <a:bodyPr/>
                    <a:lstStyle/>
                    <a:p>
                      <a:pPr marL="285750" indent="-285750">
                        <a:buFont typeface="Arial" panose="020B0604020202020204" pitchFamily="34" charset="0"/>
                        <a:buChar char="•"/>
                      </a:pPr>
                      <a:r>
                        <a:rPr lang="en-US" sz="1800" dirty="0" smtClean="0">
                          <a:solidFill>
                            <a:schemeClr val="tx1">
                              <a:lumMod val="50000"/>
                            </a:schemeClr>
                          </a:solidFill>
                        </a:rPr>
                        <a:t>KITE</a:t>
                      </a:r>
                      <a:r>
                        <a:rPr lang="en-US" sz="1800" baseline="0" dirty="0" smtClean="0">
                          <a:solidFill>
                            <a:schemeClr val="tx1">
                              <a:lumMod val="50000"/>
                            </a:schemeClr>
                          </a:solidFill>
                        </a:rPr>
                        <a:t> c</a:t>
                      </a:r>
                      <a:r>
                        <a:rPr lang="en-US" sz="1800" dirty="0" smtClean="0">
                          <a:solidFill>
                            <a:schemeClr val="tx1">
                              <a:lumMod val="50000"/>
                            </a:schemeClr>
                          </a:solidFill>
                        </a:rPr>
                        <a:t>lient install for each device</a:t>
                      </a:r>
                    </a:p>
                  </a:txBody>
                  <a:tcPr marL="78904" marR="78904" marT="44598" marB="44598" anchor="ctr"/>
                </a:tc>
              </a:tr>
            </a:tbl>
          </a:graphicData>
        </a:graphic>
      </p:graphicFrame>
      <p:sp>
        <p:nvSpPr>
          <p:cNvPr id="4" name="Title 3"/>
          <p:cNvSpPr>
            <a:spLocks noGrp="1"/>
          </p:cNvSpPr>
          <p:nvPr>
            <p:ph type="title" idx="4294967295"/>
          </p:nvPr>
        </p:nvSpPr>
        <p:spPr>
          <a:xfrm>
            <a:off x="192024" y="192024"/>
            <a:ext cx="7886700" cy="521208"/>
          </a:xfrm>
        </p:spPr>
        <p:txBody>
          <a:bodyPr>
            <a:normAutofit fontScale="90000"/>
          </a:bodyPr>
          <a:lstStyle/>
          <a:p>
            <a:pPr algn="l"/>
            <a:r>
              <a:rPr lang="en-US" dirty="0" smtClean="0"/>
              <a:t>Online Assessment Platforms</a:t>
            </a:r>
            <a:endParaRPr lang="en-US" dirty="0">
              <a:solidFill>
                <a:srgbClr val="FF0000"/>
              </a:solidFill>
            </a:endParaRPr>
          </a:p>
        </p:txBody>
      </p:sp>
      <p:pic>
        <p:nvPicPr>
          <p:cNvPr id="7" name="Picture 2" descr="http://www.pearsonassessments.com/content/dam/ped/ani/pa/us/LSA/TestNavlogo_V2.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173423" y="3258698"/>
            <a:ext cx="1335861" cy="48719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educator.cete.us/AART/images/kite-aart-logo_80tall.png"/>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173423" y="5372635"/>
            <a:ext cx="1127760" cy="363794"/>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https://support.assessment.pearson.com/download/attachments/6029315/pearsonaccess-next-text-small-orange.png?version=1&amp;modificationDate=1414172621000&amp;api=v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29971" y="3355370"/>
            <a:ext cx="1666875" cy="28575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5" descr="https://support.assessment.pearson.com/download/attachments/6029315/pearsonaccess-next-text-small-orange.png?version=1&amp;modificationDate=1414172621000&amp;api=v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29972" y="4385536"/>
            <a:ext cx="1666875" cy="28575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2176933" y="1937789"/>
            <a:ext cx="1328839" cy="5345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68708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024" y="192024"/>
            <a:ext cx="7886700" cy="521208"/>
          </a:xfrm>
        </p:spPr>
        <p:txBody>
          <a:bodyPr>
            <a:normAutofit fontScale="90000"/>
          </a:bodyPr>
          <a:lstStyle/>
          <a:p>
            <a:pPr algn="l"/>
            <a:r>
              <a:rPr lang="en-US" dirty="0" smtClean="0"/>
              <a:t>Data Privacy</a:t>
            </a:r>
            <a:endParaRPr lang="en-US" dirty="0"/>
          </a:p>
        </p:txBody>
      </p:sp>
      <p:sp>
        <p:nvSpPr>
          <p:cNvPr id="5" name="Content Placeholder 1"/>
          <p:cNvSpPr txBox="1">
            <a:spLocks/>
          </p:cNvSpPr>
          <p:nvPr/>
        </p:nvSpPr>
        <p:spPr>
          <a:xfrm>
            <a:off x="184340" y="1028770"/>
            <a:ext cx="8775320" cy="4406900"/>
          </a:xfrm>
          <a:prstGeom prst="rect">
            <a:avLst/>
          </a:prstGeom>
        </p:spPr>
        <p:txBody>
          <a:bodyPr vert="horz" lIns="91440" tIns="45720" rIns="91440" bIns="45720" rtlCol="0">
            <a:noAutofit/>
          </a:bodyPr>
          <a:lstStyle>
            <a:lvl1pPr marL="502920" indent="-457200" algn="l" defTabSz="914400" rtl="0" eaLnBrk="1" latinLnBrk="0" hangingPunct="1">
              <a:spcBef>
                <a:spcPct val="20000"/>
              </a:spcBef>
              <a:buClr>
                <a:schemeClr val="accent1"/>
              </a:buClr>
              <a:buSzPct val="110000"/>
              <a:buFont typeface="Wingdings" charset="2"/>
              <a:buChar char="§"/>
              <a:defRPr sz="2400" b="1" kern="1200" spc="150" baseline="0">
                <a:solidFill>
                  <a:srgbClr val="5C6670"/>
                </a:solidFill>
                <a:latin typeface="+mn-lt"/>
                <a:ea typeface="+mn-ea"/>
                <a:cs typeface="+mn-cs"/>
              </a:defRPr>
            </a:lvl1pPr>
            <a:lvl2pPr marL="822960" indent="-457200" algn="l" defTabSz="914400" rtl="0" eaLnBrk="1" latinLnBrk="0" hangingPunct="1">
              <a:spcBef>
                <a:spcPct val="20000"/>
              </a:spcBef>
              <a:buClr>
                <a:schemeClr val="accent2"/>
              </a:buClr>
              <a:buSzPct val="110000"/>
              <a:buFont typeface="Wingdings" charset="2"/>
              <a:buChar char="§"/>
              <a:defRPr sz="2200" kern="1200" spc="100" baseline="0">
                <a:solidFill>
                  <a:srgbClr val="5C6670"/>
                </a:solidFill>
                <a:latin typeface="+mn-lt"/>
                <a:ea typeface="+mn-ea"/>
                <a:cs typeface="+mn-cs"/>
              </a:defRPr>
            </a:lvl2pPr>
            <a:lvl3pPr marL="925830" indent="-285750" algn="l" defTabSz="914400" rtl="0" eaLnBrk="1" latinLnBrk="0" hangingPunct="1">
              <a:spcBef>
                <a:spcPct val="20000"/>
              </a:spcBef>
              <a:buClr>
                <a:schemeClr val="accent3"/>
              </a:buClr>
              <a:buSzPct val="110000"/>
              <a:buFont typeface="Wingdings" charset="2"/>
              <a:buChar char="§"/>
              <a:defRPr sz="2000" kern="1200" spc="100" baseline="0">
                <a:solidFill>
                  <a:srgbClr val="5C6670"/>
                </a:solidFill>
                <a:latin typeface="+mn-lt"/>
                <a:ea typeface="+mn-ea"/>
                <a:cs typeface="+mn-cs"/>
              </a:defRPr>
            </a:lvl3pPr>
            <a:lvl4pPr marL="1200150" indent="-285750" algn="l" defTabSz="914400" rtl="0" eaLnBrk="1" latinLnBrk="0" hangingPunct="1">
              <a:spcBef>
                <a:spcPct val="20000"/>
              </a:spcBef>
              <a:buClr>
                <a:schemeClr val="accent4"/>
              </a:buClr>
              <a:buSzPct val="110000"/>
              <a:buFont typeface="Wingdings" charset="2"/>
              <a:buChar char="§"/>
              <a:defRPr sz="1800" kern="1200">
                <a:solidFill>
                  <a:srgbClr val="5C6670"/>
                </a:solidFill>
                <a:latin typeface="+mn-lt"/>
                <a:ea typeface="+mn-ea"/>
                <a:cs typeface="+mn-cs"/>
              </a:defRPr>
            </a:lvl4pPr>
            <a:lvl5pPr marL="1383030" indent="-285750" algn="l" defTabSz="914400" rtl="0" eaLnBrk="1" latinLnBrk="0" hangingPunct="1">
              <a:spcBef>
                <a:spcPct val="20000"/>
              </a:spcBef>
              <a:buClr>
                <a:schemeClr val="accent6"/>
              </a:buClr>
              <a:buSzPct val="110000"/>
              <a:buFont typeface="Wingdings" charset="2"/>
              <a:buChar char="§"/>
              <a:defRPr sz="1600" kern="1200" spc="10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spc="0" dirty="0">
                <a:solidFill>
                  <a:srgbClr val="000000"/>
                </a:solidFill>
              </a:rPr>
              <a:t>Reminder: The data in </a:t>
            </a:r>
            <a:r>
              <a:rPr lang="en-US" spc="0" dirty="0" smtClean="0">
                <a:solidFill>
                  <a:srgbClr val="000000"/>
                </a:solidFill>
              </a:rPr>
              <a:t>school and district files </a:t>
            </a:r>
            <a:r>
              <a:rPr lang="en-US" spc="0" dirty="0">
                <a:solidFill>
                  <a:srgbClr val="000000"/>
                </a:solidFill>
              </a:rPr>
              <a:t>and </a:t>
            </a:r>
            <a:r>
              <a:rPr lang="en-US" spc="0" dirty="0" smtClean="0">
                <a:solidFill>
                  <a:srgbClr val="000000"/>
                </a:solidFill>
              </a:rPr>
              <a:t>reports </a:t>
            </a:r>
            <a:r>
              <a:rPr lang="en-US" spc="0" dirty="0">
                <a:solidFill>
                  <a:srgbClr val="000000"/>
                </a:solidFill>
              </a:rPr>
              <a:t>is </a:t>
            </a:r>
            <a:r>
              <a:rPr lang="en-US" spc="0" dirty="0" smtClean="0">
                <a:solidFill>
                  <a:srgbClr val="000000"/>
                </a:solidFill>
              </a:rPr>
              <a:t>confidential and for internal district and school use only</a:t>
            </a:r>
            <a:endParaRPr lang="en-US" spc="0" dirty="0">
              <a:solidFill>
                <a:srgbClr val="000000"/>
              </a:solidFill>
            </a:endParaRPr>
          </a:p>
          <a:p>
            <a:pPr lvl="1"/>
            <a:r>
              <a:rPr lang="en-US" spc="0" dirty="0">
                <a:solidFill>
                  <a:srgbClr val="000000"/>
                </a:solidFill>
              </a:rPr>
              <a:t>Includes state level </a:t>
            </a:r>
            <a:r>
              <a:rPr lang="en-US" spc="0" dirty="0" smtClean="0">
                <a:solidFill>
                  <a:srgbClr val="000000"/>
                </a:solidFill>
              </a:rPr>
              <a:t>disaggregations </a:t>
            </a:r>
            <a:endParaRPr lang="en-US" spc="0" dirty="0">
              <a:solidFill>
                <a:srgbClr val="000000"/>
              </a:solidFill>
            </a:endParaRPr>
          </a:p>
          <a:p>
            <a:pPr lvl="1"/>
            <a:r>
              <a:rPr lang="en-US" spc="0" dirty="0">
                <a:solidFill>
                  <a:srgbClr val="000000"/>
                </a:solidFill>
              </a:rPr>
              <a:t>Public state data reported </a:t>
            </a:r>
            <a:endParaRPr lang="en-US" spc="0" dirty="0" smtClean="0">
              <a:solidFill>
                <a:srgbClr val="000000"/>
              </a:solidFill>
            </a:endParaRPr>
          </a:p>
          <a:p>
            <a:pPr lvl="2"/>
            <a:r>
              <a:rPr lang="en-US" sz="1800" spc="0" dirty="0" smtClean="0">
                <a:solidFill>
                  <a:srgbClr val="000000"/>
                </a:solidFill>
              </a:rPr>
              <a:t>See “Data and Results” link under each program page </a:t>
            </a:r>
            <a:r>
              <a:rPr lang="en-US" sz="1800" spc="0" dirty="0">
                <a:solidFill>
                  <a:srgbClr val="000000"/>
                </a:solidFill>
              </a:rPr>
              <a:t>at </a:t>
            </a:r>
            <a:r>
              <a:rPr lang="en-US" sz="1800" spc="0" dirty="0">
                <a:solidFill>
                  <a:srgbClr val="000000"/>
                </a:solidFill>
                <a:hlinkClick r:id="rId2"/>
              </a:rPr>
              <a:t>http://</a:t>
            </a:r>
            <a:r>
              <a:rPr lang="en-US" sz="1800" spc="0" dirty="0" smtClean="0">
                <a:solidFill>
                  <a:srgbClr val="000000"/>
                </a:solidFill>
                <a:hlinkClick r:id="rId2"/>
              </a:rPr>
              <a:t>www.cde.state.co.us/assessment</a:t>
            </a:r>
            <a:r>
              <a:rPr lang="en-US" sz="1800" spc="0" dirty="0" smtClean="0">
                <a:solidFill>
                  <a:srgbClr val="000000"/>
                </a:solidFill>
              </a:rPr>
              <a:t> </a:t>
            </a:r>
          </a:p>
          <a:p>
            <a:pPr lvl="2"/>
            <a:endParaRPr lang="en-US" sz="1800" spc="0" dirty="0" smtClean="0">
              <a:solidFill>
                <a:srgbClr val="000000"/>
              </a:solidFill>
            </a:endParaRPr>
          </a:p>
          <a:p>
            <a:r>
              <a:rPr lang="en-US" spc="0" dirty="0" smtClean="0">
                <a:solidFill>
                  <a:srgbClr val="000000"/>
                </a:solidFill>
              </a:rPr>
              <a:t>Prior to making district and school data public, make sure you are in compliance with state and federal law</a:t>
            </a:r>
          </a:p>
          <a:p>
            <a:endParaRPr lang="en-US" spc="0" dirty="0" smtClean="0">
              <a:solidFill>
                <a:srgbClr val="000000"/>
              </a:solidFill>
            </a:endParaRPr>
          </a:p>
          <a:p>
            <a:r>
              <a:rPr lang="en-US" spc="0" dirty="0" smtClean="0">
                <a:solidFill>
                  <a:srgbClr val="000000"/>
                </a:solidFill>
              </a:rPr>
              <a:t>Reminder</a:t>
            </a:r>
            <a:r>
              <a:rPr lang="en-US" spc="0" dirty="0">
                <a:solidFill>
                  <a:srgbClr val="000000"/>
                </a:solidFill>
              </a:rPr>
              <a:t>: The state </a:t>
            </a:r>
            <a:r>
              <a:rPr lang="en-US" spc="0" dirty="0" smtClean="0">
                <a:solidFill>
                  <a:srgbClr val="000000"/>
                </a:solidFill>
              </a:rPr>
              <a:t>posts school </a:t>
            </a:r>
            <a:r>
              <a:rPr lang="en-US" spc="0" dirty="0">
                <a:solidFill>
                  <a:srgbClr val="000000"/>
                </a:solidFill>
              </a:rPr>
              <a:t>and district overall results with state suppression rules applied</a:t>
            </a:r>
          </a:p>
          <a:p>
            <a:pPr lvl="1"/>
            <a:r>
              <a:rPr lang="en-US" spc="0" dirty="0">
                <a:solidFill>
                  <a:srgbClr val="000000"/>
                </a:solidFill>
              </a:rPr>
              <a:t>Mean scale score</a:t>
            </a:r>
          </a:p>
          <a:p>
            <a:pPr lvl="1"/>
            <a:r>
              <a:rPr lang="en-US" spc="0" dirty="0">
                <a:solidFill>
                  <a:srgbClr val="000000"/>
                </a:solidFill>
              </a:rPr>
              <a:t>Percent met and exceeded</a:t>
            </a:r>
            <a:endParaRPr lang="en-US" spc="0" dirty="0">
              <a:solidFill>
                <a:srgbClr val="000000"/>
              </a:solidFill>
              <a:effectLst/>
            </a:endParaRPr>
          </a:p>
        </p:txBody>
      </p:sp>
      <p:pic>
        <p:nvPicPr>
          <p:cNvPr id="3" name="Picture 2"/>
          <p:cNvPicPr>
            <a:picLocks noChangeAspect="1"/>
          </p:cNvPicPr>
          <p:nvPr/>
        </p:nvPicPr>
        <p:blipFill rotWithShape="1">
          <a:blip r:embed="rId3"/>
          <a:srcRect l="2337" t="3049" r="2443"/>
          <a:stretch/>
        </p:blipFill>
        <p:spPr>
          <a:xfrm>
            <a:off x="6492685" y="1943099"/>
            <a:ext cx="2466975" cy="1514475"/>
          </a:xfrm>
          <a:prstGeom prst="rect">
            <a:avLst/>
          </a:prstGeom>
        </p:spPr>
      </p:pic>
    </p:spTree>
    <p:extLst>
      <p:ext uri="{BB962C8B-B14F-4D97-AF65-F5344CB8AC3E}">
        <p14:creationId xmlns:p14="http://schemas.microsoft.com/office/powerpoint/2010/main" val="36003003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2752725"/>
            <a:ext cx="7886700" cy="1734300"/>
          </a:xfrm>
        </p:spPr>
        <p:txBody>
          <a:bodyPr>
            <a:normAutofit/>
          </a:bodyPr>
          <a:lstStyle/>
          <a:p>
            <a:r>
              <a:rPr lang="en-US" sz="3200" dirty="0" smtClean="0">
                <a:solidFill>
                  <a:srgbClr val="000000"/>
                </a:solidFill>
              </a:rPr>
              <a:t>Legislation</a:t>
            </a:r>
            <a:endParaRPr lang="en-US" sz="3200" dirty="0">
              <a:solidFill>
                <a:srgbClr val="000000"/>
              </a:solidFill>
            </a:endParaRPr>
          </a:p>
        </p:txBody>
      </p:sp>
      <p:sp>
        <p:nvSpPr>
          <p:cNvPr id="3" name="Title 2"/>
          <p:cNvSpPr>
            <a:spLocks noGrp="1"/>
          </p:cNvSpPr>
          <p:nvPr>
            <p:ph type="title" idx="4294967295"/>
          </p:nvPr>
        </p:nvSpPr>
        <p:spPr>
          <a:xfrm>
            <a:off x="0" y="355600"/>
            <a:ext cx="8382000" cy="1054100"/>
          </a:xfrm>
        </p:spPr>
        <p:txBody>
          <a:bodyPr/>
          <a:lstStyle/>
          <a:p>
            <a:r>
              <a:rPr lang="en-US" sz="4400" dirty="0"/>
              <a:t/>
            </a:r>
            <a:br>
              <a:rPr lang="en-US" sz="4400" dirty="0"/>
            </a:br>
            <a:endParaRPr lang="en-US" dirty="0"/>
          </a:p>
        </p:txBody>
      </p:sp>
    </p:spTree>
    <p:extLst>
      <p:ext uri="{BB962C8B-B14F-4D97-AF65-F5344CB8AC3E}">
        <p14:creationId xmlns:p14="http://schemas.microsoft.com/office/powerpoint/2010/main" val="29786109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024" y="192024"/>
            <a:ext cx="7886700" cy="521208"/>
          </a:xfrm>
        </p:spPr>
        <p:txBody>
          <a:bodyPr>
            <a:normAutofit fontScale="90000"/>
          </a:bodyPr>
          <a:lstStyle/>
          <a:p>
            <a:pPr algn="l"/>
            <a:r>
              <a:rPr lang="en-US" dirty="0" smtClean="0"/>
              <a:t>Charter Schools</a:t>
            </a:r>
            <a:endParaRPr lang="en-US" dirty="0"/>
          </a:p>
        </p:txBody>
      </p:sp>
      <p:sp>
        <p:nvSpPr>
          <p:cNvPr id="5" name="Content Placeholder 1"/>
          <p:cNvSpPr txBox="1">
            <a:spLocks/>
          </p:cNvSpPr>
          <p:nvPr/>
        </p:nvSpPr>
        <p:spPr>
          <a:xfrm>
            <a:off x="184340" y="1028770"/>
            <a:ext cx="8775320" cy="4406900"/>
          </a:xfrm>
          <a:prstGeom prst="rect">
            <a:avLst/>
          </a:prstGeom>
        </p:spPr>
        <p:txBody>
          <a:bodyPr vert="horz" lIns="91440" tIns="45720" rIns="91440" bIns="45720" rtlCol="0">
            <a:noAutofit/>
          </a:bodyPr>
          <a:lstStyle>
            <a:lvl1pPr marL="502920" indent="-457200" algn="l" defTabSz="914400" rtl="0" eaLnBrk="1" latinLnBrk="0" hangingPunct="1">
              <a:spcBef>
                <a:spcPct val="20000"/>
              </a:spcBef>
              <a:buClr>
                <a:schemeClr val="accent1"/>
              </a:buClr>
              <a:buSzPct val="110000"/>
              <a:buFont typeface="Wingdings" charset="2"/>
              <a:buChar char="§"/>
              <a:defRPr sz="2400" b="1" kern="1200" spc="150" baseline="0">
                <a:solidFill>
                  <a:srgbClr val="5C6670"/>
                </a:solidFill>
                <a:latin typeface="+mn-lt"/>
                <a:ea typeface="+mn-ea"/>
                <a:cs typeface="+mn-cs"/>
              </a:defRPr>
            </a:lvl1pPr>
            <a:lvl2pPr marL="822960" indent="-457200" algn="l" defTabSz="914400" rtl="0" eaLnBrk="1" latinLnBrk="0" hangingPunct="1">
              <a:spcBef>
                <a:spcPct val="20000"/>
              </a:spcBef>
              <a:buClr>
                <a:schemeClr val="accent2"/>
              </a:buClr>
              <a:buSzPct val="110000"/>
              <a:buFont typeface="Wingdings" charset="2"/>
              <a:buChar char="§"/>
              <a:defRPr sz="2200" kern="1200" spc="100" baseline="0">
                <a:solidFill>
                  <a:srgbClr val="5C6670"/>
                </a:solidFill>
                <a:latin typeface="+mn-lt"/>
                <a:ea typeface="+mn-ea"/>
                <a:cs typeface="+mn-cs"/>
              </a:defRPr>
            </a:lvl2pPr>
            <a:lvl3pPr marL="925830" indent="-285750" algn="l" defTabSz="914400" rtl="0" eaLnBrk="1" latinLnBrk="0" hangingPunct="1">
              <a:spcBef>
                <a:spcPct val="20000"/>
              </a:spcBef>
              <a:buClr>
                <a:schemeClr val="accent3"/>
              </a:buClr>
              <a:buSzPct val="110000"/>
              <a:buFont typeface="Wingdings" charset="2"/>
              <a:buChar char="§"/>
              <a:defRPr sz="2000" kern="1200" spc="100" baseline="0">
                <a:solidFill>
                  <a:srgbClr val="5C6670"/>
                </a:solidFill>
                <a:latin typeface="+mn-lt"/>
                <a:ea typeface="+mn-ea"/>
                <a:cs typeface="+mn-cs"/>
              </a:defRPr>
            </a:lvl3pPr>
            <a:lvl4pPr marL="1200150" indent="-285750" algn="l" defTabSz="914400" rtl="0" eaLnBrk="1" latinLnBrk="0" hangingPunct="1">
              <a:spcBef>
                <a:spcPct val="20000"/>
              </a:spcBef>
              <a:buClr>
                <a:schemeClr val="accent4"/>
              </a:buClr>
              <a:buSzPct val="110000"/>
              <a:buFont typeface="Wingdings" charset="2"/>
              <a:buChar char="§"/>
              <a:defRPr sz="1800" kern="1200">
                <a:solidFill>
                  <a:srgbClr val="5C6670"/>
                </a:solidFill>
                <a:latin typeface="+mn-lt"/>
                <a:ea typeface="+mn-ea"/>
                <a:cs typeface="+mn-cs"/>
              </a:defRPr>
            </a:lvl4pPr>
            <a:lvl5pPr marL="1383030" indent="-285750" algn="l" defTabSz="914400" rtl="0" eaLnBrk="1" latinLnBrk="0" hangingPunct="1">
              <a:spcBef>
                <a:spcPct val="20000"/>
              </a:spcBef>
              <a:buClr>
                <a:schemeClr val="accent6"/>
              </a:buClr>
              <a:buSzPct val="110000"/>
              <a:buFont typeface="Wingdings" charset="2"/>
              <a:buChar char="§"/>
              <a:defRPr sz="1600" kern="1200" spc="10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spc="0" dirty="0">
                <a:solidFill>
                  <a:srgbClr val="000000"/>
                </a:solidFill>
              </a:rPr>
              <a:t>Charter Schools are considered their own LEP (Local Education Provider) for purposes of the following state </a:t>
            </a:r>
            <a:r>
              <a:rPr lang="en-US" spc="0" dirty="0" smtClean="0">
                <a:solidFill>
                  <a:srgbClr val="000000"/>
                </a:solidFill>
              </a:rPr>
              <a:t>laws:</a:t>
            </a:r>
          </a:p>
          <a:p>
            <a:pPr lvl="1"/>
            <a:r>
              <a:rPr lang="en-US" spc="0" dirty="0" smtClean="0">
                <a:solidFill>
                  <a:srgbClr val="000000"/>
                </a:solidFill>
              </a:rPr>
              <a:t>Paper-based testing options: §22-7-1013(6</a:t>
            </a:r>
            <a:r>
              <a:rPr lang="en-US" spc="0" dirty="0">
                <a:solidFill>
                  <a:srgbClr val="000000"/>
                </a:solidFill>
              </a:rPr>
              <a:t>), §22-7-1006.3(1)(d-e</a:t>
            </a:r>
            <a:r>
              <a:rPr lang="en-US" spc="0" dirty="0" smtClean="0">
                <a:solidFill>
                  <a:srgbClr val="000000"/>
                </a:solidFill>
              </a:rPr>
              <a:t>)</a:t>
            </a:r>
          </a:p>
          <a:p>
            <a:pPr lvl="1"/>
            <a:r>
              <a:rPr lang="en-US" spc="0" dirty="0" smtClean="0">
                <a:solidFill>
                  <a:srgbClr val="000000"/>
                </a:solidFill>
              </a:rPr>
              <a:t>Assessment information for parents: §22-7-1013(7</a:t>
            </a:r>
            <a:r>
              <a:rPr lang="en-US" spc="0" dirty="0">
                <a:solidFill>
                  <a:srgbClr val="000000"/>
                </a:solidFill>
              </a:rPr>
              <a:t>)(a</a:t>
            </a:r>
            <a:r>
              <a:rPr lang="en-US" spc="0" dirty="0" smtClean="0">
                <a:solidFill>
                  <a:srgbClr val="000000"/>
                </a:solidFill>
              </a:rPr>
              <a:t>)</a:t>
            </a:r>
          </a:p>
          <a:p>
            <a:pPr lvl="1"/>
            <a:r>
              <a:rPr lang="en-US" spc="0" dirty="0" smtClean="0">
                <a:solidFill>
                  <a:srgbClr val="000000"/>
                </a:solidFill>
              </a:rPr>
              <a:t>Parent excuse information: §22-7-1013(8</a:t>
            </a:r>
            <a:r>
              <a:rPr lang="en-US" spc="0" dirty="0">
                <a:solidFill>
                  <a:srgbClr val="000000"/>
                </a:solidFill>
              </a:rPr>
              <a:t>)(a-c)</a:t>
            </a:r>
          </a:p>
          <a:p>
            <a:r>
              <a:rPr lang="en-US" spc="0" dirty="0">
                <a:solidFill>
                  <a:srgbClr val="000000"/>
                </a:solidFill>
              </a:rPr>
              <a:t>DACs are responsible for:</a:t>
            </a:r>
          </a:p>
          <a:p>
            <a:pPr lvl="1"/>
            <a:r>
              <a:rPr lang="en-US" spc="0" dirty="0">
                <a:solidFill>
                  <a:srgbClr val="000000"/>
                </a:solidFill>
              </a:rPr>
              <a:t>Training SACs at charter schools in the district</a:t>
            </a:r>
          </a:p>
          <a:p>
            <a:pPr lvl="1"/>
            <a:r>
              <a:rPr lang="en-US" spc="0" dirty="0">
                <a:solidFill>
                  <a:srgbClr val="000000"/>
                </a:solidFill>
              </a:rPr>
              <a:t>Communicating charter school PBT selections to CDE  </a:t>
            </a:r>
          </a:p>
          <a:p>
            <a:endParaRPr lang="en-US" spc="0" dirty="0">
              <a:solidFill>
                <a:srgbClr val="000000"/>
              </a:solidFill>
              <a:effectLst/>
            </a:endParaRPr>
          </a:p>
        </p:txBody>
      </p:sp>
    </p:spTree>
    <p:extLst>
      <p:ext uri="{BB962C8B-B14F-4D97-AF65-F5344CB8AC3E}">
        <p14:creationId xmlns:p14="http://schemas.microsoft.com/office/powerpoint/2010/main" val="16143150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024" y="192024"/>
            <a:ext cx="8951976" cy="521208"/>
          </a:xfrm>
        </p:spPr>
        <p:txBody>
          <a:bodyPr>
            <a:normAutofit fontScale="90000"/>
          </a:bodyPr>
          <a:lstStyle/>
          <a:p>
            <a:pPr algn="l"/>
            <a:r>
              <a:rPr lang="en-US" sz="3200" dirty="0" smtClean="0"/>
              <a:t>Requirements </a:t>
            </a:r>
            <a:r>
              <a:rPr lang="en-US" sz="3200" dirty="0"/>
              <a:t>&amp; District Responsibilities</a:t>
            </a:r>
            <a:br>
              <a:rPr lang="en-US" sz="3200" dirty="0"/>
            </a:br>
            <a:r>
              <a:rPr lang="en-US" sz="2800" b="1" dirty="0">
                <a:latin typeface="Museo Slab 500" panose="02000000000000000000" pitchFamily="50" charset="0"/>
                <a:cs typeface="Courier New" panose="02070309020205020404" pitchFamily="49" charset="0"/>
              </a:rPr>
              <a:t>§</a:t>
            </a:r>
            <a:r>
              <a:rPr lang="en-US" sz="2800" dirty="0">
                <a:latin typeface="Museo Slab 500" panose="02000000000000000000" pitchFamily="50" charset="0"/>
                <a:cs typeface="Courier New" panose="02070309020205020404" pitchFamily="49" charset="0"/>
              </a:rPr>
              <a:t>22-7-1013(6</a:t>
            </a:r>
            <a:r>
              <a:rPr lang="en-US" sz="2800" dirty="0">
                <a:cs typeface="Courier New" panose="02070309020205020404" pitchFamily="49" charset="0"/>
              </a:rPr>
              <a:t>), </a:t>
            </a:r>
            <a:r>
              <a:rPr lang="en-US" sz="2800" b="1" dirty="0">
                <a:cs typeface="Courier New" panose="02070309020205020404" pitchFamily="49" charset="0"/>
              </a:rPr>
              <a:t>§</a:t>
            </a:r>
            <a:r>
              <a:rPr lang="en-US" sz="2800" dirty="0">
                <a:cs typeface="Courier New" panose="02070309020205020404" pitchFamily="49" charset="0"/>
              </a:rPr>
              <a:t>22-7-1006.3(1)(d-e)</a:t>
            </a:r>
            <a:endParaRPr lang="en-US" dirty="0"/>
          </a:p>
        </p:txBody>
      </p:sp>
      <p:sp>
        <p:nvSpPr>
          <p:cNvPr id="5" name="Content Placeholder 1"/>
          <p:cNvSpPr txBox="1">
            <a:spLocks/>
          </p:cNvSpPr>
          <p:nvPr/>
        </p:nvSpPr>
        <p:spPr>
          <a:xfrm>
            <a:off x="184340" y="895420"/>
            <a:ext cx="8775320" cy="4406900"/>
          </a:xfrm>
          <a:prstGeom prst="rect">
            <a:avLst/>
          </a:prstGeom>
        </p:spPr>
        <p:txBody>
          <a:bodyPr vert="horz" lIns="91440" tIns="45720" rIns="91440" bIns="45720" rtlCol="0">
            <a:noAutofit/>
          </a:bodyPr>
          <a:lstStyle>
            <a:lvl1pPr marL="502920" indent="-457200" algn="l" defTabSz="914400" rtl="0" eaLnBrk="1" latinLnBrk="0" hangingPunct="1">
              <a:spcBef>
                <a:spcPct val="20000"/>
              </a:spcBef>
              <a:buClr>
                <a:schemeClr val="accent1"/>
              </a:buClr>
              <a:buSzPct val="110000"/>
              <a:buFont typeface="Wingdings" charset="2"/>
              <a:buChar char="§"/>
              <a:defRPr sz="2400" b="1" kern="1200" spc="150" baseline="0">
                <a:solidFill>
                  <a:srgbClr val="5C6670"/>
                </a:solidFill>
                <a:latin typeface="+mn-lt"/>
                <a:ea typeface="+mn-ea"/>
                <a:cs typeface="+mn-cs"/>
              </a:defRPr>
            </a:lvl1pPr>
            <a:lvl2pPr marL="822960" indent="-457200" algn="l" defTabSz="914400" rtl="0" eaLnBrk="1" latinLnBrk="0" hangingPunct="1">
              <a:spcBef>
                <a:spcPct val="20000"/>
              </a:spcBef>
              <a:buClr>
                <a:schemeClr val="accent2"/>
              </a:buClr>
              <a:buSzPct val="110000"/>
              <a:buFont typeface="Wingdings" charset="2"/>
              <a:buChar char="§"/>
              <a:defRPr sz="2200" kern="1200" spc="100" baseline="0">
                <a:solidFill>
                  <a:srgbClr val="5C6670"/>
                </a:solidFill>
                <a:latin typeface="+mn-lt"/>
                <a:ea typeface="+mn-ea"/>
                <a:cs typeface="+mn-cs"/>
              </a:defRPr>
            </a:lvl2pPr>
            <a:lvl3pPr marL="925830" indent="-285750" algn="l" defTabSz="914400" rtl="0" eaLnBrk="1" latinLnBrk="0" hangingPunct="1">
              <a:spcBef>
                <a:spcPct val="20000"/>
              </a:spcBef>
              <a:buClr>
                <a:schemeClr val="accent3"/>
              </a:buClr>
              <a:buSzPct val="110000"/>
              <a:buFont typeface="Wingdings" charset="2"/>
              <a:buChar char="§"/>
              <a:defRPr sz="2000" kern="1200" spc="100" baseline="0">
                <a:solidFill>
                  <a:srgbClr val="5C6670"/>
                </a:solidFill>
                <a:latin typeface="+mn-lt"/>
                <a:ea typeface="+mn-ea"/>
                <a:cs typeface="+mn-cs"/>
              </a:defRPr>
            </a:lvl3pPr>
            <a:lvl4pPr marL="1200150" indent="-285750" algn="l" defTabSz="914400" rtl="0" eaLnBrk="1" latinLnBrk="0" hangingPunct="1">
              <a:spcBef>
                <a:spcPct val="20000"/>
              </a:spcBef>
              <a:buClr>
                <a:schemeClr val="accent4"/>
              </a:buClr>
              <a:buSzPct val="110000"/>
              <a:buFont typeface="Wingdings" charset="2"/>
              <a:buChar char="§"/>
              <a:defRPr sz="1800" kern="1200">
                <a:solidFill>
                  <a:srgbClr val="5C6670"/>
                </a:solidFill>
                <a:latin typeface="+mn-lt"/>
                <a:ea typeface="+mn-ea"/>
                <a:cs typeface="+mn-cs"/>
              </a:defRPr>
            </a:lvl4pPr>
            <a:lvl5pPr marL="1383030" indent="-285750" algn="l" defTabSz="914400" rtl="0" eaLnBrk="1" latinLnBrk="0" hangingPunct="1">
              <a:spcBef>
                <a:spcPct val="20000"/>
              </a:spcBef>
              <a:buClr>
                <a:schemeClr val="accent6"/>
              </a:buClr>
              <a:buSzPct val="110000"/>
              <a:buFont typeface="Wingdings" charset="2"/>
              <a:buChar char="§"/>
              <a:defRPr sz="1600" kern="1200" spc="10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sz="2000" spc="0" dirty="0">
                <a:solidFill>
                  <a:srgbClr val="000000"/>
                </a:solidFill>
              </a:rPr>
              <a:t>Each LEP must adopt and implement a written policy by which it decides whether to request the paper form of the state assessments for its students.</a:t>
            </a:r>
          </a:p>
          <a:p>
            <a:pPr lvl="1"/>
            <a:r>
              <a:rPr lang="en-US" sz="1800" spc="0" dirty="0">
                <a:solidFill>
                  <a:srgbClr val="000000"/>
                </a:solidFill>
              </a:rPr>
              <a:t>Decision must be made in consultation with schools and parents.</a:t>
            </a:r>
          </a:p>
          <a:p>
            <a:pPr lvl="1"/>
            <a:r>
              <a:rPr lang="en-US" sz="1800" spc="0" dirty="0">
                <a:solidFill>
                  <a:srgbClr val="000000"/>
                </a:solidFill>
              </a:rPr>
              <a:t>Copy of policy must be shared with parents and posted on LEP website before the start of the fall semester.</a:t>
            </a:r>
          </a:p>
          <a:p>
            <a:pPr lvl="1"/>
            <a:r>
              <a:rPr lang="en-US" sz="1800" spc="0" dirty="0">
                <a:solidFill>
                  <a:srgbClr val="000000"/>
                </a:solidFill>
              </a:rPr>
              <a:t>LEP may make the decision by school or </a:t>
            </a:r>
            <a:r>
              <a:rPr lang="en-US" sz="1800" spc="0" dirty="0" smtClean="0">
                <a:solidFill>
                  <a:srgbClr val="000000"/>
                </a:solidFill>
              </a:rPr>
              <a:t>class (i.e., by grade level </a:t>
            </a:r>
            <a:r>
              <a:rPr lang="en-US" sz="1800" spc="0" dirty="0">
                <a:solidFill>
                  <a:srgbClr val="000000"/>
                </a:solidFill>
              </a:rPr>
              <a:t>and content </a:t>
            </a:r>
            <a:r>
              <a:rPr lang="en-US" sz="1800" spc="0" dirty="0" smtClean="0">
                <a:solidFill>
                  <a:srgbClr val="000000"/>
                </a:solidFill>
              </a:rPr>
              <a:t>area)</a:t>
            </a:r>
          </a:p>
          <a:p>
            <a:pPr lvl="1"/>
            <a:r>
              <a:rPr lang="en-US" sz="1800" spc="0" dirty="0" smtClean="0">
                <a:solidFill>
                  <a:srgbClr val="000000"/>
                </a:solidFill>
              </a:rPr>
              <a:t>LEP </a:t>
            </a:r>
            <a:r>
              <a:rPr lang="en-US" sz="1800" spc="0" dirty="0">
                <a:solidFill>
                  <a:srgbClr val="000000"/>
                </a:solidFill>
              </a:rPr>
              <a:t>will report to CDE the number of students who will take the paper form. (Indicated prior to initial order deadline.)</a:t>
            </a:r>
          </a:p>
          <a:p>
            <a:r>
              <a:rPr lang="en-US" sz="2000" spc="0" dirty="0">
                <a:solidFill>
                  <a:srgbClr val="000000"/>
                </a:solidFill>
              </a:rPr>
              <a:t>Considerations</a:t>
            </a:r>
          </a:p>
          <a:p>
            <a:pPr lvl="1"/>
            <a:r>
              <a:rPr lang="en-US" sz="1800" spc="0" dirty="0" smtClean="0">
                <a:solidFill>
                  <a:srgbClr val="000000"/>
                </a:solidFill>
              </a:rPr>
              <a:t>Technology </a:t>
            </a:r>
            <a:r>
              <a:rPr lang="en-US" sz="1800" spc="0" dirty="0">
                <a:solidFill>
                  <a:srgbClr val="000000"/>
                </a:solidFill>
              </a:rPr>
              <a:t>capacity</a:t>
            </a:r>
          </a:p>
          <a:p>
            <a:pPr lvl="1"/>
            <a:r>
              <a:rPr lang="en-US" sz="1800" spc="0" dirty="0">
                <a:solidFill>
                  <a:srgbClr val="000000"/>
                </a:solidFill>
              </a:rPr>
              <a:t>Logistics</a:t>
            </a:r>
          </a:p>
          <a:p>
            <a:pPr lvl="1"/>
            <a:r>
              <a:rPr lang="en-US" sz="1800" spc="0" dirty="0">
                <a:solidFill>
                  <a:srgbClr val="000000"/>
                </a:solidFill>
              </a:rPr>
              <a:t>Must have the grade appropriate calculators for math (grades 6-8)</a:t>
            </a:r>
          </a:p>
          <a:p>
            <a:r>
              <a:rPr lang="en-US" sz="2000" spc="0" dirty="0" smtClean="0">
                <a:solidFill>
                  <a:srgbClr val="000000"/>
                </a:solidFill>
              </a:rPr>
              <a:t>Paper </a:t>
            </a:r>
            <a:r>
              <a:rPr lang="en-US" sz="2000" spc="0" dirty="0">
                <a:solidFill>
                  <a:srgbClr val="000000"/>
                </a:solidFill>
              </a:rPr>
              <a:t>form always available to individual students as an accommodation.</a:t>
            </a:r>
          </a:p>
          <a:p>
            <a:pPr lvl="1"/>
            <a:r>
              <a:rPr lang="en-US" sz="1800" spc="0" dirty="0">
                <a:solidFill>
                  <a:srgbClr val="000000"/>
                </a:solidFill>
              </a:rPr>
              <a:t>Online form is also available as an accommodation</a:t>
            </a:r>
            <a:r>
              <a:rPr lang="en-US" sz="1800" spc="0" dirty="0" smtClean="0">
                <a:solidFill>
                  <a:srgbClr val="000000"/>
                </a:solidFill>
              </a:rPr>
              <a:t>.</a:t>
            </a:r>
          </a:p>
          <a:p>
            <a:r>
              <a:rPr lang="en-US" sz="2000" spc="0" dirty="0" smtClean="0">
                <a:solidFill>
                  <a:srgbClr val="000000"/>
                </a:solidFill>
              </a:rPr>
              <a:t>Must </a:t>
            </a:r>
            <a:r>
              <a:rPr lang="en-US" sz="2000" spc="0" dirty="0">
                <a:solidFill>
                  <a:srgbClr val="000000"/>
                </a:solidFill>
              </a:rPr>
              <a:t>commit to meeting the security requirements and accounting for all secure materials</a:t>
            </a:r>
          </a:p>
          <a:p>
            <a:pPr lvl="1"/>
            <a:r>
              <a:rPr lang="en-US" sz="1800" spc="0" dirty="0" smtClean="0">
                <a:solidFill>
                  <a:srgbClr val="000000"/>
                </a:solidFill>
              </a:rPr>
              <a:t>Chain-of-custody </a:t>
            </a:r>
            <a:r>
              <a:rPr lang="en-US" sz="1800" spc="0" dirty="0">
                <a:solidFill>
                  <a:srgbClr val="000000"/>
                </a:solidFill>
              </a:rPr>
              <a:t>documentation and reports/documentation for missing materials</a:t>
            </a:r>
          </a:p>
          <a:p>
            <a:endParaRPr lang="en-US" spc="0" dirty="0">
              <a:solidFill>
                <a:srgbClr val="000000"/>
              </a:solidFill>
              <a:effectLst/>
            </a:endParaRPr>
          </a:p>
        </p:txBody>
      </p:sp>
    </p:spTree>
    <p:extLst>
      <p:ext uri="{BB962C8B-B14F-4D97-AF65-F5344CB8AC3E}">
        <p14:creationId xmlns:p14="http://schemas.microsoft.com/office/powerpoint/2010/main" val="28333606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024" y="192024"/>
            <a:ext cx="8951976" cy="521208"/>
          </a:xfrm>
        </p:spPr>
        <p:txBody>
          <a:bodyPr>
            <a:normAutofit fontScale="90000"/>
          </a:bodyPr>
          <a:lstStyle/>
          <a:p>
            <a:pPr algn="l"/>
            <a:r>
              <a:rPr lang="en-US" sz="3200" dirty="0" smtClean="0"/>
              <a:t>Requirements </a:t>
            </a:r>
            <a:r>
              <a:rPr lang="en-US" sz="3200" dirty="0"/>
              <a:t>&amp; District Responsibilities</a:t>
            </a:r>
            <a:br>
              <a:rPr lang="en-US" sz="3200" dirty="0"/>
            </a:br>
            <a:r>
              <a:rPr lang="en-US" sz="2800" b="1" dirty="0">
                <a:cs typeface="Courier New" panose="02070309020205020404" pitchFamily="49" charset="0"/>
              </a:rPr>
              <a:t>§</a:t>
            </a:r>
            <a:r>
              <a:rPr lang="en-US" sz="2800" dirty="0"/>
              <a:t>22-7-1013(7)(a</a:t>
            </a:r>
            <a:r>
              <a:rPr lang="en-US" sz="2800" dirty="0" smtClean="0"/>
              <a:t>)</a:t>
            </a:r>
            <a:endParaRPr lang="en-US" dirty="0"/>
          </a:p>
        </p:txBody>
      </p:sp>
      <p:sp>
        <p:nvSpPr>
          <p:cNvPr id="5" name="Content Placeholder 1"/>
          <p:cNvSpPr txBox="1">
            <a:spLocks/>
          </p:cNvSpPr>
          <p:nvPr/>
        </p:nvSpPr>
        <p:spPr>
          <a:xfrm>
            <a:off x="184340" y="1028770"/>
            <a:ext cx="8775320" cy="4406900"/>
          </a:xfrm>
          <a:prstGeom prst="rect">
            <a:avLst/>
          </a:prstGeom>
        </p:spPr>
        <p:txBody>
          <a:bodyPr vert="horz" lIns="91440" tIns="45720" rIns="91440" bIns="45720" rtlCol="0">
            <a:noAutofit/>
          </a:bodyPr>
          <a:lstStyle>
            <a:lvl1pPr marL="502920" indent="-457200" algn="l" defTabSz="914400" rtl="0" eaLnBrk="1" latinLnBrk="0" hangingPunct="1">
              <a:spcBef>
                <a:spcPct val="20000"/>
              </a:spcBef>
              <a:buClr>
                <a:schemeClr val="accent1"/>
              </a:buClr>
              <a:buSzPct val="110000"/>
              <a:buFont typeface="Wingdings" charset="2"/>
              <a:buChar char="§"/>
              <a:defRPr sz="2400" b="1" kern="1200" spc="150" baseline="0">
                <a:solidFill>
                  <a:srgbClr val="5C6670"/>
                </a:solidFill>
                <a:latin typeface="+mn-lt"/>
                <a:ea typeface="+mn-ea"/>
                <a:cs typeface="+mn-cs"/>
              </a:defRPr>
            </a:lvl1pPr>
            <a:lvl2pPr marL="822960" indent="-457200" algn="l" defTabSz="914400" rtl="0" eaLnBrk="1" latinLnBrk="0" hangingPunct="1">
              <a:spcBef>
                <a:spcPct val="20000"/>
              </a:spcBef>
              <a:buClr>
                <a:schemeClr val="accent2"/>
              </a:buClr>
              <a:buSzPct val="110000"/>
              <a:buFont typeface="Wingdings" charset="2"/>
              <a:buChar char="§"/>
              <a:defRPr sz="2200" kern="1200" spc="100" baseline="0">
                <a:solidFill>
                  <a:srgbClr val="5C6670"/>
                </a:solidFill>
                <a:latin typeface="+mn-lt"/>
                <a:ea typeface="+mn-ea"/>
                <a:cs typeface="+mn-cs"/>
              </a:defRPr>
            </a:lvl2pPr>
            <a:lvl3pPr marL="925830" indent="-285750" algn="l" defTabSz="914400" rtl="0" eaLnBrk="1" latinLnBrk="0" hangingPunct="1">
              <a:spcBef>
                <a:spcPct val="20000"/>
              </a:spcBef>
              <a:buClr>
                <a:schemeClr val="accent3"/>
              </a:buClr>
              <a:buSzPct val="110000"/>
              <a:buFont typeface="Wingdings" charset="2"/>
              <a:buChar char="§"/>
              <a:defRPr sz="2000" kern="1200" spc="100" baseline="0">
                <a:solidFill>
                  <a:srgbClr val="5C6670"/>
                </a:solidFill>
                <a:latin typeface="+mn-lt"/>
                <a:ea typeface="+mn-ea"/>
                <a:cs typeface="+mn-cs"/>
              </a:defRPr>
            </a:lvl3pPr>
            <a:lvl4pPr marL="1200150" indent="-285750" algn="l" defTabSz="914400" rtl="0" eaLnBrk="1" latinLnBrk="0" hangingPunct="1">
              <a:spcBef>
                <a:spcPct val="20000"/>
              </a:spcBef>
              <a:buClr>
                <a:schemeClr val="accent4"/>
              </a:buClr>
              <a:buSzPct val="110000"/>
              <a:buFont typeface="Wingdings" charset="2"/>
              <a:buChar char="§"/>
              <a:defRPr sz="1800" kern="1200">
                <a:solidFill>
                  <a:srgbClr val="5C6670"/>
                </a:solidFill>
                <a:latin typeface="+mn-lt"/>
                <a:ea typeface="+mn-ea"/>
                <a:cs typeface="+mn-cs"/>
              </a:defRPr>
            </a:lvl4pPr>
            <a:lvl5pPr marL="1383030" indent="-285750" algn="l" defTabSz="914400" rtl="0" eaLnBrk="1" latinLnBrk="0" hangingPunct="1">
              <a:spcBef>
                <a:spcPct val="20000"/>
              </a:spcBef>
              <a:buClr>
                <a:schemeClr val="accent6"/>
              </a:buClr>
              <a:buSzPct val="110000"/>
              <a:buFont typeface="Wingdings" charset="2"/>
              <a:buChar char="§"/>
              <a:defRPr sz="1600" kern="1200" spc="10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spc="0" dirty="0">
                <a:solidFill>
                  <a:srgbClr val="000000"/>
                </a:solidFill>
              </a:rPr>
              <a:t>LEP will annually distribute to parents and post on its website, as early in the school year as possible, written information regarding its assessments, including:</a:t>
            </a:r>
          </a:p>
          <a:p>
            <a:pPr lvl="1"/>
            <a:r>
              <a:rPr lang="en-US" spc="0" dirty="0">
                <a:solidFill>
                  <a:srgbClr val="000000"/>
                </a:solidFill>
              </a:rPr>
              <a:t>The state and local assessments that the LEP will administer </a:t>
            </a:r>
          </a:p>
          <a:p>
            <a:pPr lvl="1"/>
            <a:r>
              <a:rPr lang="en-US" spc="0" dirty="0">
                <a:solidFill>
                  <a:srgbClr val="000000"/>
                </a:solidFill>
              </a:rPr>
              <a:t>Identify whether it is required by federal law, required by state law or selected by the LEP</a:t>
            </a:r>
          </a:p>
          <a:p>
            <a:pPr lvl="1"/>
            <a:r>
              <a:rPr lang="en-US" spc="0" dirty="0">
                <a:solidFill>
                  <a:srgbClr val="000000"/>
                </a:solidFill>
              </a:rPr>
              <a:t>Assessment calendar:</a:t>
            </a:r>
          </a:p>
          <a:p>
            <a:pPr lvl="2"/>
            <a:r>
              <a:rPr lang="en-US" spc="0" dirty="0">
                <a:solidFill>
                  <a:srgbClr val="000000"/>
                </a:solidFill>
              </a:rPr>
              <a:t>Estimated hours of testing each testing day for specific classes/grades for each assessment</a:t>
            </a:r>
          </a:p>
          <a:p>
            <a:pPr lvl="2"/>
            <a:r>
              <a:rPr lang="en-US" spc="0" dirty="0">
                <a:solidFill>
                  <a:srgbClr val="000000"/>
                </a:solidFill>
              </a:rPr>
              <a:t>Identify whether the assessment is required by state law, federal law or locally selected</a:t>
            </a:r>
          </a:p>
          <a:p>
            <a:pPr lvl="1"/>
            <a:r>
              <a:rPr lang="en-US" spc="0" dirty="0">
                <a:solidFill>
                  <a:srgbClr val="000000"/>
                </a:solidFill>
              </a:rPr>
              <a:t>The purposes of the assessments</a:t>
            </a:r>
          </a:p>
          <a:p>
            <a:pPr lvl="1"/>
            <a:r>
              <a:rPr lang="en-US" spc="0" dirty="0">
                <a:solidFill>
                  <a:srgbClr val="000000"/>
                </a:solidFill>
              </a:rPr>
              <a:t>The manner in which assessment results will be used</a:t>
            </a:r>
          </a:p>
        </p:txBody>
      </p:sp>
    </p:spTree>
    <p:extLst>
      <p:ext uri="{BB962C8B-B14F-4D97-AF65-F5344CB8AC3E}">
        <p14:creationId xmlns:p14="http://schemas.microsoft.com/office/powerpoint/2010/main" val="3142631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024" y="192024"/>
            <a:ext cx="8951976" cy="521208"/>
          </a:xfrm>
        </p:spPr>
        <p:txBody>
          <a:bodyPr>
            <a:normAutofit fontScale="90000"/>
          </a:bodyPr>
          <a:lstStyle/>
          <a:p>
            <a:pPr algn="l"/>
            <a:r>
              <a:rPr lang="en-US" sz="3200" dirty="0" smtClean="0"/>
              <a:t>Requirements </a:t>
            </a:r>
            <a:r>
              <a:rPr lang="en-US" sz="3200" dirty="0"/>
              <a:t>&amp; District Responsibilities</a:t>
            </a:r>
            <a:br>
              <a:rPr lang="en-US" sz="3200" dirty="0"/>
            </a:br>
            <a:r>
              <a:rPr lang="en-US" sz="2800" b="1" dirty="0">
                <a:cs typeface="Courier New" panose="02070309020205020404" pitchFamily="49" charset="0"/>
              </a:rPr>
              <a:t>§</a:t>
            </a:r>
            <a:r>
              <a:rPr lang="en-US" sz="2800" dirty="0">
                <a:cs typeface="Courier New" panose="02070309020205020404" pitchFamily="49" charset="0"/>
              </a:rPr>
              <a:t>22-7-1013(8)(a-c)</a:t>
            </a:r>
            <a:endParaRPr lang="en-US" dirty="0"/>
          </a:p>
        </p:txBody>
      </p:sp>
      <p:sp>
        <p:nvSpPr>
          <p:cNvPr id="5" name="Content Placeholder 1"/>
          <p:cNvSpPr txBox="1">
            <a:spLocks/>
          </p:cNvSpPr>
          <p:nvPr/>
        </p:nvSpPr>
        <p:spPr>
          <a:xfrm>
            <a:off x="184340" y="1028770"/>
            <a:ext cx="8775320" cy="4406900"/>
          </a:xfrm>
          <a:prstGeom prst="rect">
            <a:avLst/>
          </a:prstGeom>
        </p:spPr>
        <p:txBody>
          <a:bodyPr vert="horz" lIns="91440" tIns="45720" rIns="91440" bIns="45720" rtlCol="0">
            <a:noAutofit/>
          </a:bodyPr>
          <a:lstStyle>
            <a:lvl1pPr marL="502920" indent="-457200" algn="l" defTabSz="914400" rtl="0" eaLnBrk="1" latinLnBrk="0" hangingPunct="1">
              <a:spcBef>
                <a:spcPct val="20000"/>
              </a:spcBef>
              <a:buClr>
                <a:schemeClr val="accent1"/>
              </a:buClr>
              <a:buSzPct val="110000"/>
              <a:buFont typeface="Wingdings" charset="2"/>
              <a:buChar char="§"/>
              <a:defRPr sz="2400" b="1" kern="1200" spc="150" baseline="0">
                <a:solidFill>
                  <a:srgbClr val="5C6670"/>
                </a:solidFill>
                <a:latin typeface="+mn-lt"/>
                <a:ea typeface="+mn-ea"/>
                <a:cs typeface="+mn-cs"/>
              </a:defRPr>
            </a:lvl1pPr>
            <a:lvl2pPr marL="822960" indent="-457200" algn="l" defTabSz="914400" rtl="0" eaLnBrk="1" latinLnBrk="0" hangingPunct="1">
              <a:spcBef>
                <a:spcPct val="20000"/>
              </a:spcBef>
              <a:buClr>
                <a:schemeClr val="accent2"/>
              </a:buClr>
              <a:buSzPct val="110000"/>
              <a:buFont typeface="Wingdings" charset="2"/>
              <a:buChar char="§"/>
              <a:defRPr sz="2200" kern="1200" spc="100" baseline="0">
                <a:solidFill>
                  <a:srgbClr val="5C6670"/>
                </a:solidFill>
                <a:latin typeface="+mn-lt"/>
                <a:ea typeface="+mn-ea"/>
                <a:cs typeface="+mn-cs"/>
              </a:defRPr>
            </a:lvl2pPr>
            <a:lvl3pPr marL="925830" indent="-285750" algn="l" defTabSz="914400" rtl="0" eaLnBrk="1" latinLnBrk="0" hangingPunct="1">
              <a:spcBef>
                <a:spcPct val="20000"/>
              </a:spcBef>
              <a:buClr>
                <a:schemeClr val="accent3"/>
              </a:buClr>
              <a:buSzPct val="110000"/>
              <a:buFont typeface="Wingdings" charset="2"/>
              <a:buChar char="§"/>
              <a:defRPr sz="2000" kern="1200" spc="100" baseline="0">
                <a:solidFill>
                  <a:srgbClr val="5C6670"/>
                </a:solidFill>
                <a:latin typeface="+mn-lt"/>
                <a:ea typeface="+mn-ea"/>
                <a:cs typeface="+mn-cs"/>
              </a:defRPr>
            </a:lvl3pPr>
            <a:lvl4pPr marL="1200150" indent="-285750" algn="l" defTabSz="914400" rtl="0" eaLnBrk="1" latinLnBrk="0" hangingPunct="1">
              <a:spcBef>
                <a:spcPct val="20000"/>
              </a:spcBef>
              <a:buClr>
                <a:schemeClr val="accent4"/>
              </a:buClr>
              <a:buSzPct val="110000"/>
              <a:buFont typeface="Wingdings" charset="2"/>
              <a:buChar char="§"/>
              <a:defRPr sz="1800" kern="1200">
                <a:solidFill>
                  <a:srgbClr val="5C6670"/>
                </a:solidFill>
                <a:latin typeface="+mn-lt"/>
                <a:ea typeface="+mn-ea"/>
                <a:cs typeface="+mn-cs"/>
              </a:defRPr>
            </a:lvl4pPr>
            <a:lvl5pPr marL="1383030" indent="-285750" algn="l" defTabSz="914400" rtl="0" eaLnBrk="1" latinLnBrk="0" hangingPunct="1">
              <a:spcBef>
                <a:spcPct val="20000"/>
              </a:spcBef>
              <a:buClr>
                <a:schemeClr val="accent6"/>
              </a:buClr>
              <a:buSzPct val="110000"/>
              <a:buFont typeface="Wingdings" charset="2"/>
              <a:buChar char="§"/>
              <a:defRPr sz="1600" kern="1200" spc="10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spc="0" dirty="0">
                <a:solidFill>
                  <a:srgbClr val="000000"/>
                </a:solidFill>
              </a:rPr>
              <a:t>A student’s parent may excuse the student from participating in a state assessment</a:t>
            </a:r>
          </a:p>
          <a:p>
            <a:pPr lvl="1"/>
            <a:r>
              <a:rPr lang="en-US" spc="0" dirty="0">
                <a:solidFill>
                  <a:srgbClr val="000000"/>
                </a:solidFill>
              </a:rPr>
              <a:t>Each LEP will adopt and implement a written policy and procedure by which a student’s parent may excuse the student from participating in one or more of the state assessments.</a:t>
            </a:r>
          </a:p>
          <a:p>
            <a:pPr lvl="2"/>
            <a:r>
              <a:rPr lang="en-US" spc="0" dirty="0">
                <a:solidFill>
                  <a:srgbClr val="000000"/>
                </a:solidFill>
              </a:rPr>
              <a:t>If a parent excuses his or her student, the LEP shall not impose negative consequence on the student or parent including:</a:t>
            </a:r>
          </a:p>
          <a:p>
            <a:pPr lvl="3"/>
            <a:r>
              <a:rPr lang="en-US" dirty="0">
                <a:solidFill>
                  <a:srgbClr val="000000"/>
                </a:solidFill>
              </a:rPr>
              <a:t>Prohibiting school attendance, imposing an unexcused absence, or prohibiting participation in extracurricular activities.</a:t>
            </a:r>
          </a:p>
          <a:p>
            <a:pPr lvl="2"/>
            <a:r>
              <a:rPr lang="en-US" spc="0" dirty="0">
                <a:solidFill>
                  <a:srgbClr val="000000"/>
                </a:solidFill>
              </a:rPr>
              <a:t>LEP shall not impose an unreasonable burden or requirement on a student that would: </a:t>
            </a:r>
          </a:p>
          <a:p>
            <a:pPr lvl="3"/>
            <a:r>
              <a:rPr lang="en-US" dirty="0">
                <a:solidFill>
                  <a:srgbClr val="000000"/>
                </a:solidFill>
              </a:rPr>
              <a:t>Discourage the student from taking a state assessment or</a:t>
            </a:r>
          </a:p>
          <a:p>
            <a:pPr lvl="3"/>
            <a:r>
              <a:rPr lang="en-US" dirty="0">
                <a:solidFill>
                  <a:srgbClr val="000000"/>
                </a:solidFill>
              </a:rPr>
              <a:t>Encourage the student’s parent to excuse the student from taking the state assessment.</a:t>
            </a:r>
          </a:p>
        </p:txBody>
      </p:sp>
    </p:spTree>
    <p:extLst>
      <p:ext uri="{BB962C8B-B14F-4D97-AF65-F5344CB8AC3E}">
        <p14:creationId xmlns:p14="http://schemas.microsoft.com/office/powerpoint/2010/main" val="34594130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90643" y="2574338"/>
            <a:ext cx="7886700" cy="2080800"/>
          </a:xfrm>
        </p:spPr>
        <p:txBody>
          <a:bodyPr>
            <a:normAutofit/>
          </a:bodyPr>
          <a:lstStyle/>
          <a:p>
            <a:r>
              <a:rPr lang="en-US" sz="3200" dirty="0">
                <a:solidFill>
                  <a:srgbClr val="000000"/>
                </a:solidFill>
              </a:rPr>
              <a:t>2017-18 State Assessment Schedule</a:t>
            </a:r>
          </a:p>
        </p:txBody>
      </p:sp>
    </p:spTree>
    <p:extLst>
      <p:ext uri="{BB962C8B-B14F-4D97-AF65-F5344CB8AC3E}">
        <p14:creationId xmlns:p14="http://schemas.microsoft.com/office/powerpoint/2010/main" val="24634128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516555834"/>
              </p:ext>
            </p:extLst>
          </p:nvPr>
        </p:nvGraphicFramePr>
        <p:xfrm>
          <a:off x="158045" y="938266"/>
          <a:ext cx="8892964" cy="4906646"/>
        </p:xfrm>
        <a:graphic>
          <a:graphicData uri="http://schemas.openxmlformats.org/drawingml/2006/table">
            <a:tbl>
              <a:tblPr firstRow="1" firstCol="1" bandRow="1">
                <a:tableStyleId>{073A0DAA-6AF3-43AB-8588-CEC1D06C72B9}</a:tableStyleId>
              </a:tblPr>
              <a:tblGrid>
                <a:gridCol w="3255622"/>
                <a:gridCol w="1003349"/>
                <a:gridCol w="4633993"/>
              </a:tblGrid>
              <a:tr h="310619">
                <a:tc>
                  <a:txBody>
                    <a:bodyPr/>
                    <a:lstStyle/>
                    <a:p>
                      <a:pPr marL="0" marR="0" algn="ctr">
                        <a:spcBef>
                          <a:spcPts val="0"/>
                        </a:spcBef>
                        <a:spcAft>
                          <a:spcPts val="0"/>
                        </a:spcAft>
                      </a:pPr>
                      <a:r>
                        <a:rPr lang="en-US" sz="1800" dirty="0" smtClean="0">
                          <a:effectLst/>
                        </a:rPr>
                        <a:t>Assessment</a:t>
                      </a:r>
                      <a:endParaRPr lang="en-US" sz="1800" dirty="0">
                        <a:solidFill>
                          <a:schemeClr val="bg1">
                            <a:lumMod val="10000"/>
                          </a:schemeClr>
                        </a:solidFill>
                        <a:effectLst/>
                        <a:latin typeface="Times New Roman"/>
                        <a:ea typeface="Calibri"/>
                      </a:endParaRPr>
                    </a:p>
                  </a:txBody>
                  <a:tcPr marL="0" marR="0" marT="0" marB="0" anchor="ctr"/>
                </a:tc>
                <a:tc>
                  <a:txBody>
                    <a:bodyPr/>
                    <a:lstStyle/>
                    <a:p>
                      <a:pPr marL="0" marR="0" algn="ctr">
                        <a:spcBef>
                          <a:spcPts val="0"/>
                        </a:spcBef>
                        <a:spcAft>
                          <a:spcPts val="0"/>
                        </a:spcAft>
                      </a:pPr>
                      <a:r>
                        <a:rPr lang="en-US" sz="1800" dirty="0" smtClean="0">
                          <a:effectLst/>
                        </a:rPr>
                        <a:t>Grade(s)</a:t>
                      </a:r>
                      <a:endParaRPr lang="en-US" sz="1800" dirty="0">
                        <a:solidFill>
                          <a:schemeClr val="bg1">
                            <a:lumMod val="10000"/>
                          </a:schemeClr>
                        </a:solidFill>
                        <a:effectLst/>
                        <a:latin typeface="Times New Roman"/>
                        <a:ea typeface="Calibri"/>
                      </a:endParaRPr>
                    </a:p>
                  </a:txBody>
                  <a:tcPr marL="0" marR="0" marT="0" marB="0" anchor="ctr"/>
                </a:tc>
                <a:tc>
                  <a:txBody>
                    <a:bodyPr/>
                    <a:lstStyle/>
                    <a:p>
                      <a:pPr marL="0" marR="0" algn="ctr">
                        <a:spcBef>
                          <a:spcPts val="0"/>
                        </a:spcBef>
                        <a:spcAft>
                          <a:spcPts val="0"/>
                        </a:spcAft>
                      </a:pPr>
                      <a:r>
                        <a:rPr lang="en-US" sz="1800" dirty="0">
                          <a:effectLst/>
                        </a:rPr>
                        <a:t>Tentative Windows</a:t>
                      </a:r>
                      <a:endParaRPr lang="en-US" sz="1800" dirty="0">
                        <a:solidFill>
                          <a:schemeClr val="bg1">
                            <a:lumMod val="10000"/>
                          </a:schemeClr>
                        </a:solidFill>
                        <a:effectLst/>
                        <a:latin typeface="Times New Roman"/>
                        <a:ea typeface="Calibri"/>
                      </a:endParaRPr>
                    </a:p>
                  </a:txBody>
                  <a:tcPr marL="0" marR="0" marT="0" marB="0" anchor="ctr"/>
                </a:tc>
              </a:tr>
              <a:tr h="635531">
                <a:tc>
                  <a:txBody>
                    <a:bodyPr/>
                    <a:lstStyle/>
                    <a:p>
                      <a:pPr marL="0" marR="0" algn="ctr">
                        <a:spcBef>
                          <a:spcPts val="0"/>
                        </a:spcBef>
                        <a:spcAft>
                          <a:spcPts val="0"/>
                        </a:spcAft>
                      </a:pPr>
                      <a:r>
                        <a:rPr lang="en-US" sz="1800" b="0" dirty="0" smtClean="0">
                          <a:effectLst/>
                        </a:rPr>
                        <a:t>ACCESS for ELLs® </a:t>
                      </a:r>
                      <a:endParaRPr lang="en-US" sz="1800" b="0" dirty="0" smtClean="0">
                        <a:solidFill>
                          <a:schemeClr val="tx1">
                            <a:lumMod val="50000"/>
                          </a:schemeClr>
                        </a:solidFill>
                        <a:effectLst/>
                        <a:latin typeface="+mn-lt"/>
                        <a:ea typeface="Calibri"/>
                      </a:endParaRPr>
                    </a:p>
                  </a:txBody>
                  <a:tcPr marL="0" marR="0" marT="0" marB="0" anchor="ctr"/>
                </a:tc>
                <a:tc>
                  <a:txBody>
                    <a:bodyPr/>
                    <a:lstStyle/>
                    <a:p>
                      <a:pPr marL="0" marR="0" algn="ctr">
                        <a:spcBef>
                          <a:spcPts val="0"/>
                        </a:spcBef>
                        <a:spcAft>
                          <a:spcPts val="0"/>
                        </a:spcAft>
                      </a:pPr>
                      <a:r>
                        <a:rPr lang="en-US" sz="1800" dirty="0" smtClean="0">
                          <a:solidFill>
                            <a:srgbClr val="000000"/>
                          </a:solidFill>
                          <a:effectLst/>
                        </a:rPr>
                        <a:t>K-12</a:t>
                      </a:r>
                      <a:endParaRPr lang="en-US" sz="1800" dirty="0">
                        <a:solidFill>
                          <a:srgbClr val="000000"/>
                        </a:solidFill>
                        <a:effectLst/>
                        <a:latin typeface="+mn-lt"/>
                        <a:ea typeface="Calibri"/>
                      </a:endParaRPr>
                    </a:p>
                  </a:txBody>
                  <a:tcPr marL="0" marR="0" marT="0" marB="0" anchor="ctr"/>
                </a:tc>
                <a:tc>
                  <a:txBody>
                    <a:bodyPr/>
                    <a:lstStyle/>
                    <a:p>
                      <a:pPr marL="0" marR="0" algn="ctr">
                        <a:spcBef>
                          <a:spcPts val="0"/>
                        </a:spcBef>
                        <a:spcAft>
                          <a:spcPts val="0"/>
                        </a:spcAft>
                      </a:pPr>
                      <a:r>
                        <a:rPr lang="en-US" sz="1800" dirty="0" smtClean="0">
                          <a:solidFill>
                            <a:srgbClr val="000000"/>
                          </a:solidFill>
                          <a:effectLst/>
                        </a:rPr>
                        <a:t>January 8 - February 9, 2018</a:t>
                      </a:r>
                      <a:endParaRPr lang="en-US" sz="1800" dirty="0">
                        <a:solidFill>
                          <a:srgbClr val="000000"/>
                        </a:solidFill>
                        <a:effectLst/>
                        <a:latin typeface="+mn-lt"/>
                        <a:ea typeface="Calibri"/>
                      </a:endParaRPr>
                    </a:p>
                  </a:txBody>
                  <a:tcPr marL="0" marR="0" marT="0" marB="0" anchor="ctr"/>
                </a:tc>
              </a:tr>
              <a:tr h="57864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smtClean="0">
                          <a:effectLst/>
                        </a:rPr>
                        <a:t>CMAS and CoAlt: Social Studies</a:t>
                      </a:r>
                      <a:endParaRPr lang="en-US" sz="1800" b="0" baseline="30000" dirty="0" smtClean="0">
                        <a:solidFill>
                          <a:schemeClr val="tx1">
                            <a:lumMod val="50000"/>
                          </a:schemeClr>
                        </a:solidFill>
                        <a:effectLst/>
                        <a:latin typeface="+mn-lt"/>
                        <a:ea typeface="Calibri"/>
                      </a:endParaRPr>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rgbClr val="000000"/>
                          </a:solidFill>
                          <a:effectLst/>
                        </a:rPr>
                        <a:t>4</a:t>
                      </a:r>
                      <a:r>
                        <a:rPr lang="en-US" sz="1800" baseline="30000" dirty="0" smtClean="0">
                          <a:solidFill>
                            <a:srgbClr val="000000"/>
                          </a:solidFill>
                          <a:effectLst/>
                        </a:rPr>
                        <a:t>1</a:t>
                      </a:r>
                      <a:r>
                        <a:rPr lang="en-US" sz="1800" dirty="0" smtClean="0">
                          <a:solidFill>
                            <a:srgbClr val="000000"/>
                          </a:solidFill>
                          <a:effectLst/>
                        </a:rPr>
                        <a:t>, 7</a:t>
                      </a:r>
                      <a:r>
                        <a:rPr lang="en-US" sz="1800" baseline="30000" dirty="0" smtClean="0">
                          <a:solidFill>
                            <a:srgbClr val="000000"/>
                          </a:solidFill>
                          <a:effectLst/>
                        </a:rPr>
                        <a:t>1</a:t>
                      </a:r>
                      <a:r>
                        <a:rPr lang="en-US" sz="1800" dirty="0" smtClean="0">
                          <a:solidFill>
                            <a:srgbClr val="000000"/>
                          </a:solidFill>
                          <a:effectLst/>
                        </a:rPr>
                        <a:t>, 11</a:t>
                      </a:r>
                      <a:r>
                        <a:rPr lang="en-US" sz="1800" baseline="30000" dirty="0" smtClean="0">
                          <a:solidFill>
                            <a:srgbClr val="000000"/>
                          </a:solidFill>
                          <a:effectLst/>
                        </a:rPr>
                        <a:t>2</a:t>
                      </a:r>
                      <a:endParaRPr lang="en-US" sz="1800" baseline="30000" dirty="0">
                        <a:solidFill>
                          <a:srgbClr val="000000"/>
                        </a:solidFill>
                        <a:effectLst/>
                        <a:latin typeface="+mn-lt"/>
                        <a:ea typeface="Calibri"/>
                      </a:endParaRPr>
                    </a:p>
                  </a:txBody>
                  <a:tcPr marL="0" marR="0" marT="0" marB="0" anchor="ctr"/>
                </a:tc>
                <a:tc rowSpan="3">
                  <a:txBody>
                    <a:bodyPr/>
                    <a:lstStyle/>
                    <a:p>
                      <a:pPr marL="0" marR="0" algn="ctr">
                        <a:spcBef>
                          <a:spcPts val="0"/>
                        </a:spcBef>
                        <a:spcAft>
                          <a:spcPts val="0"/>
                        </a:spcAft>
                      </a:pPr>
                      <a:r>
                        <a:rPr lang="en-US" dirty="0" smtClean="0">
                          <a:solidFill>
                            <a:srgbClr val="000000"/>
                          </a:solidFill>
                        </a:rPr>
                        <a:t>April 9 - 27, 2018</a:t>
                      </a:r>
                      <a:endParaRPr lang="en-US" sz="1800" baseline="30000" dirty="0">
                        <a:solidFill>
                          <a:srgbClr val="000000"/>
                        </a:solidFill>
                        <a:effectLst/>
                        <a:latin typeface="+mn-lt"/>
                        <a:ea typeface="Calibri"/>
                      </a:endParaRPr>
                    </a:p>
                  </a:txBody>
                  <a:tcPr marL="0" marR="0" marT="0" marB="0" anchor="ctr"/>
                </a:tc>
              </a:tr>
              <a:tr h="57864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smtClean="0">
                          <a:effectLst/>
                        </a:rPr>
                        <a:t>CMAS and CoAlt: Science</a:t>
                      </a:r>
                      <a:endParaRPr lang="en-US" sz="1800" b="0" baseline="30000" dirty="0" smtClean="0">
                        <a:solidFill>
                          <a:schemeClr val="tx1">
                            <a:lumMod val="50000"/>
                          </a:schemeClr>
                        </a:solidFill>
                        <a:effectLst/>
                        <a:latin typeface="+mn-lt"/>
                        <a:ea typeface="Calibri"/>
                      </a:endParaRPr>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rgbClr val="000000"/>
                          </a:solidFill>
                          <a:effectLst/>
                        </a:rPr>
                        <a:t>5, 8, 11</a:t>
                      </a:r>
                      <a:r>
                        <a:rPr lang="en-US" baseline="30000" dirty="0" smtClean="0">
                          <a:solidFill>
                            <a:srgbClr val="000000"/>
                          </a:solidFill>
                        </a:rPr>
                        <a:t>2</a:t>
                      </a:r>
                      <a:endParaRPr lang="en-US" sz="1800" baseline="30000" dirty="0" smtClean="0">
                        <a:solidFill>
                          <a:srgbClr val="000000"/>
                        </a:solidFill>
                        <a:effectLst/>
                        <a:latin typeface="+mn-lt"/>
                        <a:ea typeface="Calibri"/>
                      </a:endParaRPr>
                    </a:p>
                  </a:txBody>
                  <a:tcPr marL="0" marR="0" marT="0" marB="0" anchor="ctr"/>
                </a:tc>
                <a:tc vMerge="1">
                  <a:txBody>
                    <a:bodyPr/>
                    <a:lstStyle/>
                    <a:p>
                      <a:pPr marL="0" marR="0" algn="ctr">
                        <a:spcBef>
                          <a:spcPts val="0"/>
                        </a:spcBef>
                        <a:spcAft>
                          <a:spcPts val="0"/>
                        </a:spcAft>
                      </a:pPr>
                      <a:endParaRPr lang="en-US" sz="1800" baseline="30000" dirty="0">
                        <a:solidFill>
                          <a:schemeClr val="tx1">
                            <a:lumMod val="50000"/>
                          </a:schemeClr>
                        </a:solidFill>
                        <a:effectLst/>
                        <a:latin typeface="+mn-lt"/>
                        <a:ea typeface="Calibri"/>
                      </a:endParaRPr>
                    </a:p>
                  </a:txBody>
                  <a:tcPr marL="0" marR="0" marT="0" marB="0" anchor="ctr"/>
                </a:tc>
              </a:tr>
              <a:tr h="57864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smtClean="0">
                          <a:effectLst/>
                        </a:rPr>
                        <a:t>CMAS:</a:t>
                      </a:r>
                      <a:r>
                        <a:rPr lang="en-US" sz="1800" b="0" baseline="0" dirty="0" smtClean="0">
                          <a:effectLst/>
                        </a:rPr>
                        <a:t> </a:t>
                      </a:r>
                      <a:r>
                        <a:rPr lang="en-US" sz="1800" b="0" dirty="0" smtClean="0">
                          <a:effectLst/>
                        </a:rPr>
                        <a:t>Math</a:t>
                      </a:r>
                      <a:r>
                        <a:rPr lang="en-US" sz="1800" b="0" baseline="0" dirty="0" smtClean="0">
                          <a:effectLst/>
                        </a:rPr>
                        <a:t> and ELA (CSLA</a:t>
                      </a:r>
                      <a:r>
                        <a:rPr lang="en-US" sz="1800" b="0" baseline="30000" dirty="0" smtClean="0">
                          <a:effectLst/>
                        </a:rPr>
                        <a:t>3)</a:t>
                      </a:r>
                      <a:r>
                        <a:rPr lang="en-US" sz="1800" b="0" dirty="0" smtClean="0">
                          <a:effectLst/>
                        </a:rPr>
                        <a:t> </a:t>
                      </a:r>
                      <a:endParaRPr lang="en-US" sz="1800" b="0" dirty="0" smtClean="0">
                        <a:solidFill>
                          <a:schemeClr val="tx1">
                            <a:lumMod val="50000"/>
                          </a:schemeClr>
                        </a:solidFill>
                        <a:effectLst/>
                        <a:latin typeface="+mn-lt"/>
                        <a:ea typeface="Calibri"/>
                      </a:endParaRPr>
                    </a:p>
                  </a:txBody>
                  <a:tcPr marL="0" marR="0" marT="0" marB="0" anchor="ctr"/>
                </a:tc>
                <a:tc>
                  <a:txBody>
                    <a:bodyPr/>
                    <a:lstStyle/>
                    <a:p>
                      <a:pPr marL="0" marR="0" algn="ctr">
                        <a:spcBef>
                          <a:spcPts val="0"/>
                        </a:spcBef>
                        <a:spcAft>
                          <a:spcPts val="0"/>
                        </a:spcAft>
                      </a:pPr>
                      <a:r>
                        <a:rPr lang="en-US" sz="1800" dirty="0" smtClean="0">
                          <a:solidFill>
                            <a:srgbClr val="000000"/>
                          </a:solidFill>
                          <a:effectLst/>
                        </a:rPr>
                        <a:t>3-8</a:t>
                      </a:r>
                      <a:r>
                        <a:rPr lang="en-US" sz="1800" baseline="30000" dirty="0" smtClean="0">
                          <a:solidFill>
                            <a:srgbClr val="000000"/>
                          </a:solidFill>
                          <a:effectLst/>
                        </a:rPr>
                        <a:t>2</a:t>
                      </a:r>
                      <a:endParaRPr lang="en-US" sz="1800" baseline="30000" dirty="0">
                        <a:solidFill>
                          <a:srgbClr val="000000"/>
                        </a:solidFill>
                        <a:effectLst/>
                        <a:latin typeface="+mn-lt"/>
                        <a:ea typeface="Calibri"/>
                      </a:endParaRPr>
                    </a:p>
                  </a:txBody>
                  <a:tcPr marL="0" marR="0" marT="0" marB="0" anchor="ctr"/>
                </a:tc>
                <a:tc vMerge="1">
                  <a:txBody>
                    <a:bodyPr/>
                    <a:lstStyle/>
                    <a:p>
                      <a:pPr marL="0" marR="0" algn="ctr">
                        <a:spcBef>
                          <a:spcPts val="0"/>
                        </a:spcBef>
                        <a:spcAft>
                          <a:spcPts val="0"/>
                        </a:spcAft>
                      </a:pPr>
                      <a:endParaRPr lang="en-US" sz="1800" b="0" baseline="0" dirty="0" smtClean="0">
                        <a:solidFill>
                          <a:schemeClr val="tx1">
                            <a:lumMod val="50000"/>
                          </a:schemeClr>
                        </a:solidFill>
                        <a:effectLst/>
                        <a:latin typeface="+mn-lt"/>
                        <a:ea typeface="Calibri"/>
                      </a:endParaRPr>
                    </a:p>
                  </a:txBody>
                  <a:tcPr marL="0" marR="0" marT="0" marB="0" anchor="ctr"/>
                </a:tc>
              </a:tr>
              <a:tr h="578644">
                <a:tc>
                  <a:txBody>
                    <a:bodyPr/>
                    <a:lstStyle/>
                    <a:p>
                      <a:pPr marL="0" marR="0" algn="ctr">
                        <a:spcBef>
                          <a:spcPts val="0"/>
                        </a:spcBef>
                        <a:spcAft>
                          <a:spcPts val="0"/>
                        </a:spcAft>
                      </a:pPr>
                      <a:r>
                        <a:rPr lang="en-US" sz="1800" b="0" dirty="0" smtClean="0">
                          <a:effectLst/>
                        </a:rPr>
                        <a:t>CoAlt: DLM ELA and</a:t>
                      </a:r>
                      <a:r>
                        <a:rPr lang="en-US" sz="1800" b="0" baseline="0" dirty="0" smtClean="0">
                          <a:effectLst/>
                        </a:rPr>
                        <a:t> Math</a:t>
                      </a:r>
                      <a:endParaRPr lang="en-US" sz="1800" b="0" dirty="0">
                        <a:solidFill>
                          <a:schemeClr val="tx1">
                            <a:lumMod val="50000"/>
                          </a:schemeClr>
                        </a:solidFill>
                        <a:effectLst/>
                        <a:latin typeface="+mn-lt"/>
                        <a:ea typeface="Calibri"/>
                      </a:endParaRPr>
                    </a:p>
                  </a:txBody>
                  <a:tcPr marL="0" marR="0" marT="0" marB="0" anchor="ctr"/>
                </a:tc>
                <a:tc>
                  <a:txBody>
                    <a:bodyPr/>
                    <a:lstStyle/>
                    <a:p>
                      <a:pPr marL="0" marR="0" algn="ctr">
                        <a:spcBef>
                          <a:spcPts val="0"/>
                        </a:spcBef>
                        <a:spcAft>
                          <a:spcPts val="0"/>
                        </a:spcAft>
                      </a:pPr>
                      <a:r>
                        <a:rPr lang="en-US" sz="1800" dirty="0" smtClean="0">
                          <a:solidFill>
                            <a:srgbClr val="000000"/>
                          </a:solidFill>
                          <a:effectLst/>
                        </a:rPr>
                        <a:t>3-11</a:t>
                      </a:r>
                      <a:endParaRPr lang="en-US" sz="1800" dirty="0">
                        <a:solidFill>
                          <a:srgbClr val="000000"/>
                        </a:solidFill>
                        <a:effectLst/>
                        <a:latin typeface="+mn-lt"/>
                        <a:ea typeface="Calibri"/>
                      </a:endParaRPr>
                    </a:p>
                  </a:txBody>
                  <a:tcPr marL="0" marR="0" marT="0" marB="0" anchor="ctr"/>
                </a:tc>
                <a:tc>
                  <a:txBody>
                    <a:bodyPr/>
                    <a:lstStyle/>
                    <a:p>
                      <a:pPr marL="0" marR="0" algn="ctr">
                        <a:spcBef>
                          <a:spcPts val="0"/>
                        </a:spcBef>
                        <a:spcAft>
                          <a:spcPts val="0"/>
                        </a:spcAft>
                      </a:pPr>
                      <a:r>
                        <a:rPr lang="en-US" sz="1800" dirty="0" smtClean="0">
                          <a:solidFill>
                            <a:srgbClr val="000000"/>
                          </a:solidFill>
                          <a:effectLst/>
                        </a:rPr>
                        <a:t>Aligned to CMAS: Math </a:t>
                      </a:r>
                      <a:r>
                        <a:rPr lang="en-US" sz="1800" baseline="0" dirty="0" smtClean="0">
                          <a:solidFill>
                            <a:srgbClr val="000000"/>
                          </a:solidFill>
                          <a:effectLst/>
                        </a:rPr>
                        <a:t>and ELA schedule</a:t>
                      </a:r>
                      <a:endParaRPr lang="en-US" sz="1800" dirty="0">
                        <a:solidFill>
                          <a:srgbClr val="000000"/>
                        </a:solidFill>
                        <a:effectLst/>
                        <a:latin typeface="+mn-lt"/>
                        <a:ea typeface="Calibri"/>
                      </a:endParaRPr>
                    </a:p>
                  </a:txBody>
                  <a:tcPr marL="0" marR="0" marT="0" marB="0" anchor="ctr"/>
                </a:tc>
              </a:tr>
              <a:tr h="640080">
                <a:tc>
                  <a:txBody>
                    <a:bodyPr/>
                    <a:lstStyle/>
                    <a:p>
                      <a:pPr marL="0" marR="0" algn="ctr">
                        <a:spcBef>
                          <a:spcPts val="0"/>
                        </a:spcBef>
                        <a:spcAft>
                          <a:spcPts val="0"/>
                        </a:spcAft>
                      </a:pPr>
                      <a:r>
                        <a:rPr lang="en-US" sz="1800" b="0" dirty="0" smtClean="0">
                          <a:effectLst/>
                        </a:rPr>
                        <a:t>CO PSAT</a:t>
                      </a:r>
                      <a:endParaRPr lang="en-US" sz="1800" b="0" baseline="0" dirty="0" smtClean="0">
                        <a:solidFill>
                          <a:schemeClr val="tx1">
                            <a:lumMod val="50000"/>
                          </a:schemeClr>
                        </a:solidFill>
                        <a:effectLst/>
                        <a:latin typeface="+mn-lt"/>
                        <a:ea typeface="Calibri"/>
                      </a:endParaRPr>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rgbClr val="000000"/>
                          </a:solidFill>
                          <a:effectLst/>
                        </a:rPr>
                        <a:t>9,</a:t>
                      </a:r>
                      <a:r>
                        <a:rPr lang="en-US" sz="1800" baseline="0" dirty="0" smtClean="0">
                          <a:solidFill>
                            <a:srgbClr val="000000"/>
                          </a:solidFill>
                          <a:effectLst/>
                        </a:rPr>
                        <a:t> </a:t>
                      </a:r>
                      <a:r>
                        <a:rPr lang="en-US" sz="1800" dirty="0" smtClean="0">
                          <a:solidFill>
                            <a:srgbClr val="000000"/>
                          </a:solidFill>
                          <a:effectLst/>
                        </a:rPr>
                        <a:t>10</a:t>
                      </a:r>
                      <a:endParaRPr lang="en-US" sz="1800" dirty="0" smtClean="0">
                        <a:solidFill>
                          <a:srgbClr val="000000"/>
                        </a:solidFill>
                        <a:effectLst/>
                        <a:latin typeface="+mn-lt"/>
                        <a:ea typeface="Calibri"/>
                      </a:endParaRPr>
                    </a:p>
                  </a:txBody>
                  <a:tcPr marL="0" marR="0" marT="0" marB="0" anchor="ctr"/>
                </a:tc>
                <a:tc>
                  <a:txBody>
                    <a:bodyPr/>
                    <a:lstStyle/>
                    <a:p>
                      <a:pPr algn="ctr"/>
                      <a:r>
                        <a:rPr lang="en-US" sz="1800" kern="1200" dirty="0" smtClean="0">
                          <a:solidFill>
                            <a:srgbClr val="000000"/>
                          </a:solidFill>
                          <a:effectLst/>
                        </a:rPr>
                        <a:t>April 10,</a:t>
                      </a:r>
                      <a:r>
                        <a:rPr lang="en-US" sz="1800" kern="1200" baseline="0" dirty="0" smtClean="0">
                          <a:solidFill>
                            <a:srgbClr val="000000"/>
                          </a:solidFill>
                          <a:effectLst/>
                        </a:rPr>
                        <a:t> </a:t>
                      </a:r>
                      <a:r>
                        <a:rPr lang="en-US" sz="1800" kern="1200" dirty="0" smtClean="0">
                          <a:solidFill>
                            <a:srgbClr val="000000"/>
                          </a:solidFill>
                          <a:effectLst/>
                        </a:rPr>
                        <a:t>11 or 12, 2018</a:t>
                      </a:r>
                    </a:p>
                    <a:p>
                      <a:pPr algn="ctr"/>
                      <a:r>
                        <a:rPr lang="en-US" sz="1800" kern="1200" dirty="0" smtClean="0">
                          <a:solidFill>
                            <a:srgbClr val="000000"/>
                          </a:solidFill>
                          <a:effectLst/>
                        </a:rPr>
                        <a:t>April 11 - 20, 2018: Make-up window</a:t>
                      </a:r>
                    </a:p>
                    <a:p>
                      <a:pPr algn="ctr"/>
                      <a:r>
                        <a:rPr lang="en-US" sz="1800" b="0" i="0" kern="1200" dirty="0" smtClean="0">
                          <a:solidFill>
                            <a:srgbClr val="000000"/>
                          </a:solidFill>
                          <a:effectLst/>
                          <a:latin typeface="+mn-lt"/>
                          <a:ea typeface="+mn-ea"/>
                          <a:cs typeface="+mn-cs"/>
                        </a:rPr>
                        <a:t>April 10 -</a:t>
                      </a:r>
                      <a:r>
                        <a:rPr lang="en-US" sz="1800" b="0" i="0" kern="1200" baseline="0" dirty="0" smtClean="0">
                          <a:solidFill>
                            <a:srgbClr val="000000"/>
                          </a:solidFill>
                          <a:effectLst/>
                          <a:latin typeface="+mn-lt"/>
                          <a:ea typeface="+mn-ea"/>
                          <a:cs typeface="+mn-cs"/>
                        </a:rPr>
                        <a:t> 17, 2018: Accommodations window</a:t>
                      </a:r>
                      <a:endParaRPr lang="en-US" sz="1800" b="0" i="0" kern="1200" dirty="0">
                        <a:solidFill>
                          <a:srgbClr val="000000"/>
                        </a:solidFill>
                        <a:effectLst/>
                        <a:latin typeface="+mn-lt"/>
                        <a:ea typeface="+mn-ea"/>
                        <a:cs typeface="+mn-cs"/>
                      </a:endParaRPr>
                    </a:p>
                  </a:txBody>
                  <a:tcPr marL="0" marR="0" marT="0" marB="0" anchor="ctr"/>
                </a:tc>
              </a:tr>
              <a:tr h="702597">
                <a:tc>
                  <a:txBody>
                    <a:bodyPr/>
                    <a:lstStyle/>
                    <a:p>
                      <a:pPr marL="0" marR="0" algn="ctr">
                        <a:spcBef>
                          <a:spcPts val="0"/>
                        </a:spcBef>
                        <a:spcAft>
                          <a:spcPts val="0"/>
                        </a:spcAft>
                      </a:pPr>
                      <a:r>
                        <a:rPr lang="en-US" sz="1800" b="0" dirty="0" smtClean="0">
                          <a:effectLst/>
                        </a:rPr>
                        <a:t>CO SAT</a:t>
                      </a:r>
                      <a:endParaRPr lang="en-US" sz="1800" b="0" baseline="0" dirty="0" smtClean="0">
                        <a:solidFill>
                          <a:schemeClr val="tx1">
                            <a:lumMod val="50000"/>
                          </a:schemeClr>
                        </a:solidFill>
                        <a:effectLst/>
                        <a:latin typeface="+mn-lt"/>
                      </a:endParaRPr>
                    </a:p>
                  </a:txBody>
                  <a:tcPr marL="0" marR="0" marT="0" marB="0" anchor="ctr"/>
                </a:tc>
                <a:tc>
                  <a:txBody>
                    <a:bodyPr/>
                    <a:lstStyle/>
                    <a:p>
                      <a:pPr marL="0" marR="0" algn="ctr">
                        <a:spcBef>
                          <a:spcPts val="0"/>
                        </a:spcBef>
                        <a:spcAft>
                          <a:spcPts val="0"/>
                        </a:spcAft>
                      </a:pPr>
                      <a:r>
                        <a:rPr lang="en-US" sz="1800" dirty="0" smtClean="0">
                          <a:solidFill>
                            <a:srgbClr val="000000"/>
                          </a:solidFill>
                          <a:effectLst/>
                        </a:rPr>
                        <a:t>11</a:t>
                      </a:r>
                      <a:endParaRPr lang="en-US" sz="1800" dirty="0">
                        <a:solidFill>
                          <a:srgbClr val="000000"/>
                        </a:solidFill>
                        <a:effectLst/>
                        <a:latin typeface="+mn-lt"/>
                        <a:ea typeface="Calibri"/>
                      </a:endParaRPr>
                    </a:p>
                  </a:txBody>
                  <a:tcPr marL="0" marR="0" marT="0" marB="0" anchor="ctr"/>
                </a:tc>
                <a:tc>
                  <a:txBody>
                    <a:bodyPr/>
                    <a:lstStyle/>
                    <a:p>
                      <a:pPr algn="ctr"/>
                      <a:r>
                        <a:rPr lang="en-US" sz="1800" kern="1200" dirty="0" smtClean="0">
                          <a:solidFill>
                            <a:srgbClr val="000000"/>
                          </a:solidFill>
                          <a:effectLst/>
                        </a:rPr>
                        <a:t>April 10, 2018</a:t>
                      </a:r>
                    </a:p>
                    <a:p>
                      <a:pPr marL="0" marR="0" indent="0" algn="ctr" defTabSz="914400" rtl="0" eaLnBrk="1" fontAlgn="t" latinLnBrk="0" hangingPunct="1">
                        <a:lnSpc>
                          <a:spcPct val="100000"/>
                        </a:lnSpc>
                        <a:spcBef>
                          <a:spcPts val="0"/>
                        </a:spcBef>
                        <a:spcAft>
                          <a:spcPts val="0"/>
                        </a:spcAft>
                        <a:buClrTx/>
                        <a:buSzTx/>
                        <a:buFontTx/>
                        <a:buNone/>
                        <a:tabLst/>
                        <a:defRPr/>
                      </a:pPr>
                      <a:r>
                        <a:rPr lang="en-US" sz="1800" kern="1200" dirty="0" smtClean="0">
                          <a:solidFill>
                            <a:srgbClr val="000000"/>
                          </a:solidFill>
                          <a:effectLst/>
                        </a:rPr>
                        <a:t>April 24, 2018: Make-up test date</a:t>
                      </a:r>
                    </a:p>
                    <a:p>
                      <a:pPr algn="ctr" fontAlgn="t"/>
                      <a:r>
                        <a:rPr lang="en-US" sz="1800" dirty="0" smtClean="0">
                          <a:solidFill>
                            <a:srgbClr val="000000"/>
                          </a:solidFill>
                          <a:effectLst/>
                        </a:rPr>
                        <a:t>April 10 - 13, 2018: Accommodations window </a:t>
                      </a:r>
                    </a:p>
                  </a:txBody>
                  <a:tcPr marL="0" marR="0" marT="0" marB="0" anchor="ctr"/>
                </a:tc>
              </a:tr>
            </a:tbl>
          </a:graphicData>
        </a:graphic>
      </p:graphicFrame>
      <p:sp>
        <p:nvSpPr>
          <p:cNvPr id="3" name="Title 2"/>
          <p:cNvSpPr>
            <a:spLocks noGrp="1"/>
          </p:cNvSpPr>
          <p:nvPr>
            <p:ph type="title" idx="4294967295"/>
          </p:nvPr>
        </p:nvSpPr>
        <p:spPr>
          <a:xfrm>
            <a:off x="0" y="192088"/>
            <a:ext cx="7886700" cy="520700"/>
          </a:xfrm>
        </p:spPr>
        <p:txBody>
          <a:bodyPr/>
          <a:lstStyle/>
          <a:p>
            <a:r>
              <a:rPr lang="en-US" dirty="0" smtClean="0">
                <a:solidFill>
                  <a:srgbClr val="FFFFFF"/>
                </a:solidFill>
              </a:rPr>
              <a:t>2017-18 Assessment Calendar</a:t>
            </a:r>
            <a:endParaRPr lang="en-US" dirty="0">
              <a:solidFill>
                <a:srgbClr val="FFFFFF"/>
              </a:solidFill>
            </a:endParaRPr>
          </a:p>
        </p:txBody>
      </p:sp>
      <p:sp>
        <p:nvSpPr>
          <p:cNvPr id="2" name="TextBox 1"/>
          <p:cNvSpPr txBox="1"/>
          <p:nvPr/>
        </p:nvSpPr>
        <p:spPr>
          <a:xfrm>
            <a:off x="942975" y="5893463"/>
            <a:ext cx="6995582" cy="923330"/>
          </a:xfrm>
          <a:prstGeom prst="rect">
            <a:avLst/>
          </a:prstGeom>
          <a:noFill/>
        </p:spPr>
        <p:txBody>
          <a:bodyPr wrap="square" rtlCol="0">
            <a:spAutoFit/>
          </a:bodyPr>
          <a:lstStyle/>
          <a:p>
            <a:r>
              <a:rPr lang="en-US" baseline="30000" dirty="0" smtClean="0">
                <a:solidFill>
                  <a:srgbClr val="000000"/>
                </a:solidFill>
              </a:rPr>
              <a:t>1</a:t>
            </a:r>
            <a:r>
              <a:rPr lang="en-US" dirty="0" smtClean="0">
                <a:solidFill>
                  <a:srgbClr val="000000"/>
                </a:solidFill>
              </a:rPr>
              <a:t>Grades 4 and 7 Social Studies will be administered on a sampling basis</a:t>
            </a:r>
          </a:p>
          <a:p>
            <a:r>
              <a:rPr lang="en-US" baseline="30000" dirty="0" smtClean="0">
                <a:solidFill>
                  <a:srgbClr val="000000"/>
                </a:solidFill>
              </a:rPr>
              <a:t>2</a:t>
            </a:r>
            <a:r>
              <a:rPr lang="en-US" dirty="0" smtClean="0">
                <a:solidFill>
                  <a:srgbClr val="000000"/>
                </a:solidFill>
              </a:rPr>
              <a:t>See next two slides for early window options</a:t>
            </a:r>
          </a:p>
          <a:p>
            <a:r>
              <a:rPr lang="en-US" baseline="30000" dirty="0" smtClean="0">
                <a:solidFill>
                  <a:srgbClr val="000000"/>
                </a:solidFill>
              </a:rPr>
              <a:t>3</a:t>
            </a:r>
            <a:r>
              <a:rPr lang="en-US" dirty="0" smtClean="0">
                <a:solidFill>
                  <a:srgbClr val="000000"/>
                </a:solidFill>
              </a:rPr>
              <a:t>CSLA is for eligible English learners in grades 3 and 4 only</a:t>
            </a:r>
            <a:endParaRPr lang="en-US" dirty="0">
              <a:solidFill>
                <a:srgbClr val="000000"/>
              </a:solidFill>
            </a:endParaRPr>
          </a:p>
        </p:txBody>
      </p:sp>
    </p:spTree>
    <p:extLst>
      <p:ext uri="{BB962C8B-B14F-4D97-AF65-F5344CB8AC3E}">
        <p14:creationId xmlns:p14="http://schemas.microsoft.com/office/powerpoint/2010/main" val="25730631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spc="0" dirty="0" smtClean="0">
                <a:solidFill>
                  <a:srgbClr val="000000"/>
                </a:solidFill>
                <a:latin typeface="+mn-lt"/>
              </a:rPr>
              <a:t>Official window: April 9 – 27, 2018</a:t>
            </a:r>
            <a:endParaRPr lang="en-US" spc="0" dirty="0">
              <a:solidFill>
                <a:srgbClr val="000000"/>
              </a:solidFill>
              <a:latin typeface="+mn-lt"/>
            </a:endParaRPr>
          </a:p>
          <a:p>
            <a:pPr lvl="1"/>
            <a:r>
              <a:rPr lang="en-US" spc="0" dirty="0">
                <a:solidFill>
                  <a:srgbClr val="000000"/>
                </a:solidFill>
                <a:latin typeface="+mn-lt"/>
              </a:rPr>
              <a:t>All </a:t>
            </a:r>
            <a:r>
              <a:rPr lang="en-US" spc="0" dirty="0" smtClean="0">
                <a:solidFill>
                  <a:srgbClr val="000000"/>
                </a:solidFill>
                <a:latin typeface="+mn-lt"/>
              </a:rPr>
              <a:t>elementary and middle school science </a:t>
            </a:r>
            <a:r>
              <a:rPr lang="en-US" spc="0" dirty="0">
                <a:solidFill>
                  <a:srgbClr val="000000"/>
                </a:solidFill>
                <a:latin typeface="+mn-lt"/>
              </a:rPr>
              <a:t>and social </a:t>
            </a:r>
            <a:r>
              <a:rPr lang="en-US" spc="0" dirty="0" smtClean="0">
                <a:solidFill>
                  <a:srgbClr val="000000"/>
                </a:solidFill>
                <a:latin typeface="+mn-lt"/>
              </a:rPr>
              <a:t>studies administrations must be completed within this window</a:t>
            </a:r>
            <a:endParaRPr lang="en-US" spc="0" dirty="0">
              <a:solidFill>
                <a:srgbClr val="000000"/>
              </a:solidFill>
              <a:latin typeface="+mn-lt"/>
            </a:endParaRPr>
          </a:p>
          <a:p>
            <a:pPr lvl="1"/>
            <a:r>
              <a:rPr lang="en-US" spc="0" dirty="0">
                <a:solidFill>
                  <a:srgbClr val="000000"/>
                </a:solidFill>
                <a:latin typeface="+mn-lt"/>
              </a:rPr>
              <a:t>All </a:t>
            </a:r>
            <a:r>
              <a:rPr lang="en-US" spc="0" dirty="0" smtClean="0">
                <a:solidFill>
                  <a:srgbClr val="000000"/>
                </a:solidFill>
                <a:latin typeface="+mn-lt"/>
              </a:rPr>
              <a:t>school-wide paper-based administrations for math and ELA must be completed within this window</a:t>
            </a:r>
          </a:p>
          <a:p>
            <a:pPr lvl="2"/>
            <a:r>
              <a:rPr lang="en-US" spc="0" dirty="0" smtClean="0">
                <a:solidFill>
                  <a:srgbClr val="000000"/>
                </a:solidFill>
                <a:latin typeface="+mn-lt"/>
              </a:rPr>
              <a:t>Students requiring paper accommodations in schools utilizing the extended online window options may test at the same time as their peers (this includes CSLA)</a:t>
            </a:r>
            <a:endParaRPr lang="en-US" spc="0" dirty="0">
              <a:solidFill>
                <a:srgbClr val="000000"/>
              </a:solidFill>
              <a:latin typeface="+mn-lt"/>
            </a:endParaRPr>
          </a:p>
          <a:p>
            <a:pPr marL="365760" lvl="1" indent="0">
              <a:buNone/>
            </a:pPr>
            <a:endParaRPr lang="en-US" sz="1100" dirty="0">
              <a:solidFill>
                <a:srgbClr val="000000"/>
              </a:solidFill>
            </a:endParaRPr>
          </a:p>
          <a:p>
            <a:pPr lvl="1"/>
            <a:endParaRPr lang="en-US" dirty="0">
              <a:solidFill>
                <a:srgbClr val="000000"/>
              </a:solidFill>
            </a:endParaRPr>
          </a:p>
          <a:p>
            <a:pPr marL="365760" lvl="1" indent="0">
              <a:buNone/>
            </a:pPr>
            <a:endParaRPr lang="en-US" dirty="0">
              <a:solidFill>
                <a:srgbClr val="000000"/>
              </a:solidFill>
            </a:endParaRPr>
          </a:p>
          <a:p>
            <a:endParaRPr lang="en-US" sz="1100" dirty="0">
              <a:solidFill>
                <a:srgbClr val="000000"/>
              </a:solidFill>
            </a:endParaRPr>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CMAS Assessment Window</a:t>
            </a:r>
            <a:endParaRPr lang="en-US" dirty="0"/>
          </a:p>
        </p:txBody>
      </p:sp>
    </p:spTree>
    <p:extLst>
      <p:ext uri="{BB962C8B-B14F-4D97-AF65-F5344CB8AC3E}">
        <p14:creationId xmlns:p14="http://schemas.microsoft.com/office/powerpoint/2010/main" val="26631930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110506" y="1027929"/>
            <a:ext cx="8860971" cy="4407408"/>
          </a:xfrm>
        </p:spPr>
        <p:txBody>
          <a:bodyPr/>
          <a:lstStyle/>
          <a:p>
            <a:r>
              <a:rPr lang="en-US" spc="0" dirty="0" smtClean="0">
                <a:solidFill>
                  <a:srgbClr val="000000"/>
                </a:solidFill>
                <a:latin typeface="+mn-lt"/>
              </a:rPr>
              <a:t>General Information</a:t>
            </a:r>
          </a:p>
          <a:p>
            <a:r>
              <a:rPr lang="en-US" spc="0" dirty="0" smtClean="0">
                <a:solidFill>
                  <a:srgbClr val="000000"/>
                </a:solidFill>
                <a:latin typeface="+mn-lt"/>
              </a:rPr>
              <a:t>Legislation</a:t>
            </a:r>
          </a:p>
          <a:p>
            <a:r>
              <a:rPr lang="en-US" spc="0" dirty="0" smtClean="0">
                <a:solidFill>
                  <a:srgbClr val="000000"/>
                </a:solidFill>
                <a:latin typeface="+mn-lt"/>
              </a:rPr>
              <a:t>2017-18 </a:t>
            </a:r>
            <a:r>
              <a:rPr lang="en-US" spc="0" dirty="0">
                <a:solidFill>
                  <a:srgbClr val="000000"/>
                </a:solidFill>
                <a:latin typeface="+mn-lt"/>
              </a:rPr>
              <a:t>State Assessment Schedule</a:t>
            </a:r>
            <a:endParaRPr lang="en-US" spc="0" dirty="0" smtClean="0">
              <a:solidFill>
                <a:srgbClr val="000000"/>
              </a:solidFill>
              <a:latin typeface="+mn-lt"/>
            </a:endParaRPr>
          </a:p>
          <a:p>
            <a:r>
              <a:rPr lang="en-US" spc="0" dirty="0" smtClean="0">
                <a:solidFill>
                  <a:srgbClr val="000000"/>
                </a:solidFill>
                <a:latin typeface="+mn-lt"/>
              </a:rPr>
              <a:t>WIDA: ACCESS </a:t>
            </a:r>
            <a:r>
              <a:rPr lang="en-US" spc="0" dirty="0">
                <a:solidFill>
                  <a:srgbClr val="000000"/>
                </a:solidFill>
                <a:latin typeface="+mn-lt"/>
              </a:rPr>
              <a:t>for </a:t>
            </a:r>
            <a:r>
              <a:rPr lang="en-US" spc="0" dirty="0" smtClean="0">
                <a:solidFill>
                  <a:srgbClr val="000000"/>
                </a:solidFill>
                <a:latin typeface="+mn-lt"/>
              </a:rPr>
              <a:t>ELLs</a:t>
            </a:r>
            <a:r>
              <a:rPr lang="en-US" spc="0" baseline="30000" dirty="0" smtClean="0">
                <a:solidFill>
                  <a:srgbClr val="000000"/>
                </a:solidFill>
                <a:latin typeface="+mn-lt"/>
              </a:rPr>
              <a:t>®</a:t>
            </a:r>
          </a:p>
          <a:p>
            <a:r>
              <a:rPr lang="en-US" spc="0" dirty="0" smtClean="0">
                <a:solidFill>
                  <a:srgbClr val="000000"/>
                </a:solidFill>
                <a:latin typeface="+mn-lt"/>
              </a:rPr>
              <a:t>CMAS </a:t>
            </a:r>
            <a:r>
              <a:rPr lang="en-US" sz="2000" b="0" spc="0" dirty="0">
                <a:solidFill>
                  <a:srgbClr val="000000"/>
                </a:solidFill>
                <a:latin typeface="+mn-lt"/>
              </a:rPr>
              <a:t>Mathematics, English Language </a:t>
            </a:r>
            <a:r>
              <a:rPr lang="en-US" sz="2000" b="0" spc="0" dirty="0" smtClean="0">
                <a:solidFill>
                  <a:srgbClr val="000000"/>
                </a:solidFill>
                <a:latin typeface="+mn-lt"/>
              </a:rPr>
              <a:t>Arts/Literacy, Colorado Spanish Language Arts (CSLA), Science and Social Studies </a:t>
            </a:r>
          </a:p>
          <a:p>
            <a:r>
              <a:rPr lang="en-US" spc="0" dirty="0" smtClean="0">
                <a:solidFill>
                  <a:srgbClr val="000000"/>
                </a:solidFill>
                <a:latin typeface="+mn-lt"/>
              </a:rPr>
              <a:t>CoAlt </a:t>
            </a:r>
            <a:r>
              <a:rPr lang="en-US" sz="2000" b="0" spc="0" dirty="0" smtClean="0">
                <a:solidFill>
                  <a:srgbClr val="000000"/>
                </a:solidFill>
                <a:latin typeface="+mn-lt"/>
              </a:rPr>
              <a:t>Science </a:t>
            </a:r>
            <a:r>
              <a:rPr lang="en-US" sz="2000" b="0" spc="0" dirty="0">
                <a:solidFill>
                  <a:srgbClr val="000000"/>
                </a:solidFill>
                <a:latin typeface="+mn-lt"/>
              </a:rPr>
              <a:t>and Social </a:t>
            </a:r>
            <a:r>
              <a:rPr lang="en-US" sz="2000" b="0" spc="0" dirty="0" smtClean="0">
                <a:solidFill>
                  <a:srgbClr val="000000"/>
                </a:solidFill>
                <a:latin typeface="+mn-lt"/>
              </a:rPr>
              <a:t>Studies; English </a:t>
            </a:r>
            <a:r>
              <a:rPr lang="en-US" sz="2000" b="0" spc="0" dirty="0">
                <a:solidFill>
                  <a:srgbClr val="000000"/>
                </a:solidFill>
                <a:latin typeface="+mn-lt"/>
              </a:rPr>
              <a:t>Language Arts and Mathematics </a:t>
            </a:r>
            <a:r>
              <a:rPr lang="en-US" sz="2000" b="0" spc="0" dirty="0" smtClean="0">
                <a:solidFill>
                  <a:srgbClr val="000000"/>
                </a:solidFill>
                <a:latin typeface="+mn-lt"/>
              </a:rPr>
              <a:t>(DLM)</a:t>
            </a:r>
          </a:p>
          <a:p>
            <a:r>
              <a:rPr lang="en-US" spc="0" dirty="0" smtClean="0">
                <a:solidFill>
                  <a:srgbClr val="000000"/>
                </a:solidFill>
                <a:latin typeface="+mn-lt"/>
              </a:rPr>
              <a:t>Colorado PSAT and SAT</a:t>
            </a:r>
          </a:p>
          <a:p>
            <a:r>
              <a:rPr lang="en-US" spc="0" dirty="0" smtClean="0">
                <a:solidFill>
                  <a:srgbClr val="000000"/>
                </a:solidFill>
                <a:latin typeface="+mn-lt"/>
              </a:rPr>
              <a:t>Data </a:t>
            </a:r>
          </a:p>
          <a:p>
            <a:r>
              <a:rPr lang="en-US" spc="0" dirty="0" smtClean="0">
                <a:solidFill>
                  <a:srgbClr val="000000"/>
                </a:solidFill>
                <a:latin typeface="+mn-lt"/>
              </a:rPr>
              <a:t>National and </a:t>
            </a:r>
            <a:r>
              <a:rPr lang="en-US" spc="0" dirty="0">
                <a:solidFill>
                  <a:srgbClr val="000000"/>
                </a:solidFill>
                <a:latin typeface="+mn-lt"/>
              </a:rPr>
              <a:t>International Assessments</a:t>
            </a:r>
          </a:p>
          <a:p>
            <a:r>
              <a:rPr lang="en-US" spc="0" dirty="0" smtClean="0">
                <a:solidFill>
                  <a:srgbClr val="000000"/>
                </a:solidFill>
                <a:latin typeface="+mn-lt"/>
              </a:rPr>
              <a:t>Communication</a:t>
            </a:r>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Welcome and Agenda</a:t>
            </a:r>
            <a:endParaRPr lang="en-US" dirty="0"/>
          </a:p>
        </p:txBody>
      </p:sp>
    </p:spTree>
    <p:extLst>
      <p:ext uri="{BB962C8B-B14F-4D97-AF65-F5344CB8AC3E}">
        <p14:creationId xmlns:p14="http://schemas.microsoft.com/office/powerpoint/2010/main" val="32353746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182370"/>
            <a:ext cx="8296276" cy="5380355"/>
          </a:xfrm>
        </p:spPr>
        <p:txBody>
          <a:bodyPr/>
          <a:lstStyle/>
          <a:p>
            <a:r>
              <a:rPr lang="en-US" spc="0" dirty="0" smtClean="0">
                <a:solidFill>
                  <a:srgbClr val="000000"/>
                </a:solidFill>
                <a:latin typeface="+mn-lt"/>
              </a:rPr>
              <a:t>Math and ELA</a:t>
            </a:r>
          </a:p>
          <a:p>
            <a:pPr lvl="1"/>
            <a:r>
              <a:rPr lang="en-US" spc="0" dirty="0" smtClean="0">
                <a:solidFill>
                  <a:srgbClr val="000000"/>
                </a:solidFill>
                <a:latin typeface="+mn-lt"/>
              </a:rPr>
              <a:t>To </a:t>
            </a:r>
            <a:r>
              <a:rPr lang="en-US" spc="0" dirty="0">
                <a:solidFill>
                  <a:srgbClr val="000000"/>
                </a:solidFill>
                <a:latin typeface="+mn-lt"/>
              </a:rPr>
              <a:t>compensate for technology </a:t>
            </a:r>
            <a:r>
              <a:rPr lang="en-US" spc="0" dirty="0" smtClean="0">
                <a:solidFill>
                  <a:srgbClr val="000000"/>
                </a:solidFill>
                <a:latin typeface="+mn-lt"/>
              </a:rPr>
              <a:t>capacity, the math and ELA window </a:t>
            </a:r>
            <a:r>
              <a:rPr lang="en-US" spc="0" dirty="0">
                <a:solidFill>
                  <a:srgbClr val="000000"/>
                </a:solidFill>
                <a:latin typeface="+mn-lt"/>
              </a:rPr>
              <a:t>can </a:t>
            </a:r>
            <a:r>
              <a:rPr lang="en-US" spc="0" dirty="0" smtClean="0">
                <a:solidFill>
                  <a:srgbClr val="000000"/>
                </a:solidFill>
                <a:latin typeface="+mn-lt"/>
              </a:rPr>
              <a:t>open early for </a:t>
            </a:r>
            <a:r>
              <a:rPr lang="en-US" u="sng" spc="0" dirty="0">
                <a:solidFill>
                  <a:srgbClr val="000000"/>
                </a:solidFill>
                <a:latin typeface="+mn-lt"/>
              </a:rPr>
              <a:t>online </a:t>
            </a:r>
            <a:r>
              <a:rPr lang="en-US" u="sng" spc="0" dirty="0" smtClean="0">
                <a:solidFill>
                  <a:srgbClr val="000000"/>
                </a:solidFill>
                <a:latin typeface="+mn-lt"/>
              </a:rPr>
              <a:t>administrations only</a:t>
            </a:r>
            <a:endParaRPr lang="en-US" spc="0" dirty="0" smtClean="0">
              <a:solidFill>
                <a:srgbClr val="000000"/>
              </a:solidFill>
              <a:latin typeface="+mn-lt"/>
            </a:endParaRPr>
          </a:p>
          <a:p>
            <a:pPr lvl="1"/>
            <a:r>
              <a:rPr lang="en-US" spc="0" dirty="0">
                <a:solidFill>
                  <a:srgbClr val="000000"/>
                </a:solidFill>
                <a:latin typeface="+mn-lt"/>
              </a:rPr>
              <a:t>Earliest start date for online math and ELA: March </a:t>
            </a:r>
            <a:r>
              <a:rPr lang="en-US" spc="0" dirty="0" smtClean="0">
                <a:solidFill>
                  <a:srgbClr val="000000"/>
                </a:solidFill>
                <a:latin typeface="+mn-lt"/>
              </a:rPr>
              <a:t>19, 2018</a:t>
            </a:r>
            <a:endParaRPr lang="en-US" spc="0" dirty="0">
              <a:solidFill>
                <a:srgbClr val="000000"/>
              </a:solidFill>
              <a:latin typeface="+mn-lt"/>
            </a:endParaRPr>
          </a:p>
          <a:p>
            <a:pPr lvl="1"/>
            <a:r>
              <a:rPr lang="en-US" spc="0" dirty="0" smtClean="0">
                <a:solidFill>
                  <a:srgbClr val="000000"/>
                </a:solidFill>
                <a:latin typeface="+mn-lt"/>
              </a:rPr>
              <a:t>This is an </a:t>
            </a:r>
            <a:r>
              <a:rPr lang="en-US" u="sng" spc="0" dirty="0" smtClean="0">
                <a:solidFill>
                  <a:srgbClr val="000000"/>
                </a:solidFill>
                <a:latin typeface="+mn-lt"/>
              </a:rPr>
              <a:t>extended</a:t>
            </a:r>
            <a:r>
              <a:rPr lang="en-US" spc="0" dirty="0" smtClean="0">
                <a:solidFill>
                  <a:srgbClr val="000000"/>
                </a:solidFill>
                <a:latin typeface="+mn-lt"/>
              </a:rPr>
              <a:t> window – total </a:t>
            </a:r>
            <a:r>
              <a:rPr lang="en-US" spc="0" dirty="0">
                <a:solidFill>
                  <a:srgbClr val="000000"/>
                </a:solidFill>
                <a:latin typeface="+mn-lt"/>
              </a:rPr>
              <a:t>of </a:t>
            </a:r>
            <a:r>
              <a:rPr lang="en-US" spc="0" dirty="0" smtClean="0">
                <a:solidFill>
                  <a:srgbClr val="000000"/>
                </a:solidFill>
                <a:latin typeface="+mn-lt"/>
              </a:rPr>
              <a:t>5 testing weeks</a:t>
            </a:r>
            <a:endParaRPr lang="en-US" spc="0" dirty="0">
              <a:solidFill>
                <a:srgbClr val="000000"/>
              </a:solidFill>
              <a:latin typeface="+mn-lt"/>
            </a:endParaRPr>
          </a:p>
          <a:p>
            <a:r>
              <a:rPr lang="en-US" spc="0" dirty="0" smtClean="0">
                <a:solidFill>
                  <a:srgbClr val="000000"/>
                </a:solidFill>
                <a:latin typeface="+mn-lt"/>
              </a:rPr>
              <a:t>High School Science and Social Studies</a:t>
            </a:r>
          </a:p>
          <a:p>
            <a:pPr lvl="1"/>
            <a:r>
              <a:rPr lang="en-US" spc="0" dirty="0" smtClean="0">
                <a:solidFill>
                  <a:srgbClr val="000000"/>
                </a:solidFill>
                <a:latin typeface="+mn-lt"/>
              </a:rPr>
              <a:t>To accommodated high school assessment schedules including SAT, AP, and IB exams, the high school science and social studies window can open and close early</a:t>
            </a:r>
          </a:p>
          <a:p>
            <a:pPr lvl="1"/>
            <a:r>
              <a:rPr lang="en-US" spc="0" dirty="0" smtClean="0">
                <a:solidFill>
                  <a:srgbClr val="000000"/>
                </a:solidFill>
                <a:latin typeface="+mn-lt"/>
              </a:rPr>
              <a:t>Early window options high school:</a:t>
            </a:r>
          </a:p>
          <a:p>
            <a:pPr lvl="2"/>
            <a:r>
              <a:rPr lang="en-US" spc="0" dirty="0" smtClean="0">
                <a:solidFill>
                  <a:srgbClr val="000000"/>
                </a:solidFill>
                <a:latin typeface="+mn-lt"/>
              </a:rPr>
              <a:t>March 26 – April 13, 2018</a:t>
            </a:r>
          </a:p>
          <a:p>
            <a:pPr lvl="2"/>
            <a:r>
              <a:rPr lang="en-US" spc="0" dirty="0" smtClean="0">
                <a:solidFill>
                  <a:srgbClr val="000000"/>
                </a:solidFill>
                <a:latin typeface="+mn-lt"/>
              </a:rPr>
              <a:t>April 2 – 20, 2018</a:t>
            </a:r>
          </a:p>
          <a:p>
            <a:pPr lvl="1"/>
            <a:r>
              <a:rPr lang="en-US" spc="0" dirty="0" smtClean="0">
                <a:solidFill>
                  <a:srgbClr val="000000"/>
                </a:solidFill>
                <a:latin typeface="+mn-lt"/>
              </a:rPr>
              <a:t>This is an </a:t>
            </a:r>
            <a:r>
              <a:rPr lang="en-US" u="sng" spc="0" dirty="0" smtClean="0">
                <a:solidFill>
                  <a:srgbClr val="000000"/>
                </a:solidFill>
                <a:latin typeface="+mn-lt"/>
              </a:rPr>
              <a:t>early</a:t>
            </a:r>
            <a:r>
              <a:rPr lang="en-US" spc="0" dirty="0" smtClean="0">
                <a:solidFill>
                  <a:srgbClr val="000000"/>
                </a:solidFill>
                <a:latin typeface="+mn-lt"/>
              </a:rPr>
              <a:t> window – total of 3 testing weeks </a:t>
            </a:r>
          </a:p>
          <a:p>
            <a:pPr marL="274320" lvl="1" indent="-228600">
              <a:buClr>
                <a:schemeClr val="accent1"/>
              </a:buClr>
            </a:pPr>
            <a:r>
              <a:rPr lang="en-US" b="1" spc="0" dirty="0">
                <a:solidFill>
                  <a:srgbClr val="000000"/>
                </a:solidFill>
                <a:latin typeface="+mn-lt"/>
              </a:rPr>
              <a:t>Districts will be asked at fall administration </a:t>
            </a:r>
            <a:r>
              <a:rPr lang="en-US" b="1" spc="0" dirty="0" smtClean="0">
                <a:solidFill>
                  <a:srgbClr val="000000"/>
                </a:solidFill>
                <a:latin typeface="+mn-lt"/>
              </a:rPr>
              <a:t>trainings to </a:t>
            </a:r>
            <a:r>
              <a:rPr lang="en-US" b="1" spc="0" dirty="0">
                <a:solidFill>
                  <a:srgbClr val="000000"/>
                </a:solidFill>
                <a:latin typeface="+mn-lt"/>
              </a:rPr>
              <a:t>notify CDE of intent to participate in </a:t>
            </a:r>
            <a:r>
              <a:rPr lang="en-US" b="1" spc="0" dirty="0" smtClean="0">
                <a:solidFill>
                  <a:srgbClr val="000000"/>
                </a:solidFill>
                <a:latin typeface="+mn-lt"/>
              </a:rPr>
              <a:t>early windows by December 15</a:t>
            </a:r>
            <a:endParaRPr lang="en-US" b="1" spc="0" dirty="0">
              <a:solidFill>
                <a:srgbClr val="000000"/>
              </a:solidFill>
              <a:latin typeface="+mn-lt"/>
            </a:endParaRPr>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CMAS Early Window Options</a:t>
            </a:r>
            <a:endParaRPr lang="en-US" dirty="0"/>
          </a:p>
        </p:txBody>
      </p:sp>
    </p:spTree>
    <p:extLst>
      <p:ext uri="{BB962C8B-B14F-4D97-AF65-F5344CB8AC3E}">
        <p14:creationId xmlns:p14="http://schemas.microsoft.com/office/powerpoint/2010/main" val="13051480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295018"/>
            <a:ext cx="8407893" cy="4407408"/>
          </a:xfrm>
        </p:spPr>
        <p:txBody>
          <a:bodyPr/>
          <a:lstStyle/>
          <a:p>
            <a:r>
              <a:rPr lang="en-US" b="0" spc="0" dirty="0">
                <a:solidFill>
                  <a:srgbClr val="000000"/>
                </a:solidFill>
                <a:latin typeface="+mn-lt"/>
              </a:rPr>
              <a:t>The Colorado Spanish Language Arts (CSLA) </a:t>
            </a:r>
            <a:r>
              <a:rPr lang="en-US" b="0" spc="0" dirty="0" smtClean="0">
                <a:solidFill>
                  <a:srgbClr val="000000"/>
                </a:solidFill>
                <a:latin typeface="+mn-lt"/>
              </a:rPr>
              <a:t>assessment is an accommodated version of the ELA assessment. It is to be administered </a:t>
            </a:r>
            <a:r>
              <a:rPr lang="en-US" b="0" spc="0" dirty="0">
                <a:solidFill>
                  <a:srgbClr val="000000"/>
                </a:solidFill>
                <a:latin typeface="+mn-lt"/>
              </a:rPr>
              <a:t>in the same window as </a:t>
            </a:r>
            <a:r>
              <a:rPr lang="en-US" b="0" spc="0" dirty="0" smtClean="0">
                <a:solidFill>
                  <a:srgbClr val="000000"/>
                </a:solidFill>
                <a:latin typeface="+mn-lt"/>
              </a:rPr>
              <a:t>ELA.</a:t>
            </a:r>
            <a:endParaRPr lang="en-US" b="0" spc="0" dirty="0">
              <a:solidFill>
                <a:srgbClr val="000000"/>
              </a:solidFill>
              <a:latin typeface="+mn-lt"/>
            </a:endParaRPr>
          </a:p>
          <a:p>
            <a:endParaRPr lang="en-US" sz="1000" b="0" spc="0" dirty="0">
              <a:solidFill>
                <a:srgbClr val="FF0000"/>
              </a:solidFill>
              <a:latin typeface="+mn-lt"/>
            </a:endParaRPr>
          </a:p>
          <a:p>
            <a:r>
              <a:rPr lang="en-US" b="0" u="sng" spc="0" dirty="0">
                <a:solidFill>
                  <a:srgbClr val="000000"/>
                </a:solidFill>
                <a:latin typeface="+mn-lt"/>
              </a:rPr>
              <a:t>To the extent possible</a:t>
            </a:r>
            <a:r>
              <a:rPr lang="en-US" b="0" spc="0" dirty="0">
                <a:solidFill>
                  <a:srgbClr val="000000"/>
                </a:solidFill>
                <a:latin typeface="+mn-lt"/>
              </a:rPr>
              <a:t>, a student taking </a:t>
            </a:r>
            <a:r>
              <a:rPr lang="en-US" b="0" spc="0" dirty="0" smtClean="0">
                <a:solidFill>
                  <a:srgbClr val="000000"/>
                </a:solidFill>
                <a:latin typeface="+mn-lt"/>
              </a:rPr>
              <a:t>CoAlt, CSLA, </a:t>
            </a:r>
            <a:r>
              <a:rPr lang="en-US" b="0" spc="0" dirty="0">
                <a:solidFill>
                  <a:srgbClr val="000000"/>
                </a:solidFill>
                <a:latin typeface="+mn-lt"/>
              </a:rPr>
              <a:t>or CMAS with </a:t>
            </a:r>
            <a:r>
              <a:rPr lang="en-US" b="0" spc="0" dirty="0" smtClean="0">
                <a:solidFill>
                  <a:srgbClr val="000000"/>
                </a:solidFill>
                <a:latin typeface="+mn-lt"/>
              </a:rPr>
              <a:t>accommodations </a:t>
            </a:r>
            <a:r>
              <a:rPr lang="en-US" b="0" spc="0" dirty="0">
                <a:solidFill>
                  <a:srgbClr val="000000"/>
                </a:solidFill>
                <a:latin typeface="+mn-lt"/>
              </a:rPr>
              <a:t>in a content area for which the student is participating in a general education class should be assessed at the same time as their peers to avoid missed instruction</a:t>
            </a:r>
            <a:r>
              <a:rPr lang="en-US" spc="0" dirty="0">
                <a:solidFill>
                  <a:srgbClr val="000000"/>
                </a:solidFill>
                <a:latin typeface="+mn-lt"/>
              </a:rPr>
              <a:t>. </a:t>
            </a:r>
            <a:endParaRPr lang="en-US" spc="0" dirty="0" smtClean="0">
              <a:solidFill>
                <a:srgbClr val="000000"/>
              </a:solidFill>
              <a:latin typeface="+mn-lt"/>
            </a:endParaRPr>
          </a:p>
          <a:p>
            <a:pPr lvl="1"/>
            <a:r>
              <a:rPr lang="en-US" spc="0" dirty="0" smtClean="0">
                <a:solidFill>
                  <a:srgbClr val="000000"/>
                </a:solidFill>
                <a:latin typeface="+mn-lt"/>
              </a:rPr>
              <a:t>Ensure </a:t>
            </a:r>
            <a:r>
              <a:rPr lang="en-US" spc="0" dirty="0">
                <a:solidFill>
                  <a:srgbClr val="000000"/>
                </a:solidFill>
                <a:latin typeface="+mn-lt"/>
              </a:rPr>
              <a:t>the students taking these assessments do not miss instruction from </a:t>
            </a:r>
            <a:r>
              <a:rPr lang="en-US" spc="0" dirty="0" smtClean="0">
                <a:solidFill>
                  <a:srgbClr val="000000"/>
                </a:solidFill>
                <a:latin typeface="+mn-lt"/>
              </a:rPr>
              <a:t>their </a:t>
            </a:r>
            <a:r>
              <a:rPr lang="en-US" spc="0" dirty="0">
                <a:solidFill>
                  <a:srgbClr val="000000"/>
                </a:solidFill>
                <a:latin typeface="+mn-lt"/>
              </a:rPr>
              <a:t>general education </a:t>
            </a:r>
            <a:r>
              <a:rPr lang="en-US" spc="0" dirty="0" smtClean="0">
                <a:solidFill>
                  <a:srgbClr val="000000"/>
                </a:solidFill>
                <a:latin typeface="+mn-lt"/>
              </a:rPr>
              <a:t>class.</a:t>
            </a:r>
            <a:endParaRPr lang="en-US" spc="0" dirty="0">
              <a:solidFill>
                <a:srgbClr val="000000"/>
              </a:solidFill>
              <a:latin typeface="+mn-lt"/>
            </a:endParaRPr>
          </a:p>
          <a:p>
            <a:endParaRPr lang="en-US" dirty="0">
              <a:solidFill>
                <a:srgbClr val="FF0000"/>
              </a:solidFill>
            </a:endParaRPr>
          </a:p>
          <a:p>
            <a:endParaRPr lang="en-US" dirty="0">
              <a:solidFill>
                <a:srgbClr val="FF0000"/>
              </a:solidFill>
            </a:endParaRPr>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Scheduling Considerations</a:t>
            </a:r>
            <a:endParaRPr lang="en-US" dirty="0"/>
          </a:p>
        </p:txBody>
      </p:sp>
    </p:spTree>
    <p:extLst>
      <p:ext uri="{BB962C8B-B14F-4D97-AF65-F5344CB8AC3E}">
        <p14:creationId xmlns:p14="http://schemas.microsoft.com/office/powerpoint/2010/main" val="33536042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spc="0" dirty="0">
                <a:solidFill>
                  <a:srgbClr val="000000"/>
                </a:solidFill>
                <a:latin typeface="+mn-lt"/>
              </a:rPr>
              <a:t>Individual schools will be sampled once in three </a:t>
            </a:r>
            <a:r>
              <a:rPr lang="en-US" spc="0" dirty="0" smtClean="0">
                <a:solidFill>
                  <a:srgbClr val="000000"/>
                </a:solidFill>
                <a:latin typeface="+mn-lt"/>
              </a:rPr>
              <a:t>years</a:t>
            </a:r>
          </a:p>
          <a:p>
            <a:pPr lvl="1"/>
            <a:r>
              <a:rPr lang="en-US" spc="0" dirty="0">
                <a:solidFill>
                  <a:srgbClr val="000000"/>
                </a:solidFill>
              </a:rPr>
              <a:t>2017-18 is Year 3 of the first social studies assessment cycle</a:t>
            </a:r>
          </a:p>
          <a:p>
            <a:pPr lvl="1"/>
            <a:r>
              <a:rPr lang="en-US" spc="0" dirty="0">
                <a:solidFill>
                  <a:srgbClr val="000000"/>
                </a:solidFill>
              </a:rPr>
              <a:t>High school social studies was not administered in Years 1 and 2</a:t>
            </a:r>
          </a:p>
          <a:p>
            <a:pPr lvl="2"/>
            <a:r>
              <a:rPr lang="en-US" u="sng" spc="0" dirty="0" smtClean="0">
                <a:solidFill>
                  <a:srgbClr val="000000"/>
                </a:solidFill>
              </a:rPr>
              <a:t>All</a:t>
            </a:r>
            <a:r>
              <a:rPr lang="en-US" spc="0" dirty="0" smtClean="0">
                <a:solidFill>
                  <a:srgbClr val="000000"/>
                </a:solidFill>
              </a:rPr>
              <a:t> </a:t>
            </a:r>
            <a:r>
              <a:rPr lang="en-US" spc="0" dirty="0">
                <a:solidFill>
                  <a:srgbClr val="000000"/>
                </a:solidFill>
              </a:rPr>
              <a:t>high schools are currently scheduled to administer the social studies </a:t>
            </a:r>
            <a:r>
              <a:rPr lang="en-US" spc="0" dirty="0" smtClean="0">
                <a:solidFill>
                  <a:srgbClr val="000000"/>
                </a:solidFill>
              </a:rPr>
              <a:t>assessment in grade 11 </a:t>
            </a:r>
            <a:r>
              <a:rPr lang="en-US" spc="0" dirty="0">
                <a:solidFill>
                  <a:srgbClr val="000000"/>
                </a:solidFill>
              </a:rPr>
              <a:t>in spring </a:t>
            </a:r>
            <a:r>
              <a:rPr lang="en-US" spc="0" dirty="0" smtClean="0">
                <a:solidFill>
                  <a:srgbClr val="000000"/>
                </a:solidFill>
              </a:rPr>
              <a:t>2018</a:t>
            </a:r>
            <a:endParaRPr lang="en-US" spc="0" dirty="0">
              <a:solidFill>
                <a:srgbClr val="000000"/>
              </a:solidFill>
              <a:latin typeface="+mn-lt"/>
            </a:endParaRPr>
          </a:p>
          <a:p>
            <a:r>
              <a:rPr lang="en-US" spc="0" dirty="0" smtClean="0">
                <a:solidFill>
                  <a:srgbClr val="000000"/>
                </a:solidFill>
                <a:latin typeface="+mn-lt"/>
              </a:rPr>
              <a:t>Sampling plan priorities:</a:t>
            </a:r>
          </a:p>
          <a:p>
            <a:pPr lvl="1"/>
            <a:r>
              <a:rPr lang="en-US" spc="0" dirty="0">
                <a:solidFill>
                  <a:srgbClr val="000000"/>
                </a:solidFill>
                <a:latin typeface="+mn-lt"/>
              </a:rPr>
              <a:t>Reduce testing burden</a:t>
            </a:r>
          </a:p>
          <a:p>
            <a:pPr lvl="1"/>
            <a:r>
              <a:rPr lang="en-US" spc="0" dirty="0">
                <a:solidFill>
                  <a:srgbClr val="000000"/>
                </a:solidFill>
                <a:latin typeface="+mn-lt"/>
              </a:rPr>
              <a:t>Avoid creating cohorts of social studies students</a:t>
            </a:r>
          </a:p>
          <a:p>
            <a:pPr lvl="2"/>
            <a:r>
              <a:rPr lang="en-US" spc="0" dirty="0" smtClean="0">
                <a:solidFill>
                  <a:srgbClr val="000000"/>
                </a:solidFill>
                <a:latin typeface="+mn-lt"/>
              </a:rPr>
              <a:t>Minimize </a:t>
            </a:r>
            <a:r>
              <a:rPr lang="en-US" spc="0" dirty="0">
                <a:solidFill>
                  <a:srgbClr val="000000"/>
                </a:solidFill>
                <a:latin typeface="+mn-lt"/>
              </a:rPr>
              <a:t>the number of students who will test as 4</a:t>
            </a:r>
            <a:r>
              <a:rPr lang="en-US" spc="0" baseline="30000" dirty="0">
                <a:solidFill>
                  <a:srgbClr val="000000"/>
                </a:solidFill>
                <a:latin typeface="+mn-lt"/>
              </a:rPr>
              <a:t>th</a:t>
            </a:r>
            <a:r>
              <a:rPr lang="en-US" spc="0" dirty="0">
                <a:solidFill>
                  <a:srgbClr val="000000"/>
                </a:solidFill>
                <a:latin typeface="+mn-lt"/>
              </a:rPr>
              <a:t> </a:t>
            </a:r>
            <a:r>
              <a:rPr lang="en-US" spc="0" dirty="0" smtClean="0">
                <a:solidFill>
                  <a:srgbClr val="000000"/>
                </a:solidFill>
                <a:latin typeface="+mn-lt"/>
              </a:rPr>
              <a:t>and 7</a:t>
            </a:r>
            <a:r>
              <a:rPr lang="en-US" spc="0" baseline="30000" dirty="0" smtClean="0">
                <a:solidFill>
                  <a:srgbClr val="000000"/>
                </a:solidFill>
                <a:latin typeface="+mn-lt"/>
              </a:rPr>
              <a:t>th</a:t>
            </a:r>
            <a:r>
              <a:rPr lang="en-US" spc="0" dirty="0" smtClean="0">
                <a:solidFill>
                  <a:srgbClr val="000000"/>
                </a:solidFill>
                <a:latin typeface="+mn-lt"/>
              </a:rPr>
              <a:t> </a:t>
            </a:r>
            <a:r>
              <a:rPr lang="en-US" spc="0" dirty="0">
                <a:solidFill>
                  <a:srgbClr val="000000"/>
                </a:solidFill>
                <a:latin typeface="+mn-lt"/>
              </a:rPr>
              <a:t>graders</a:t>
            </a:r>
          </a:p>
          <a:p>
            <a:pPr lvl="1"/>
            <a:r>
              <a:rPr lang="en-US" spc="0" dirty="0" smtClean="0">
                <a:solidFill>
                  <a:srgbClr val="000000"/>
                </a:solidFill>
                <a:latin typeface="+mn-lt"/>
              </a:rPr>
              <a:t>Provide state </a:t>
            </a:r>
            <a:r>
              <a:rPr lang="en-US" spc="0" dirty="0">
                <a:solidFill>
                  <a:srgbClr val="000000"/>
                </a:solidFill>
                <a:latin typeface="+mn-lt"/>
              </a:rPr>
              <a:t>level results that can be compared from administration to </a:t>
            </a:r>
            <a:r>
              <a:rPr lang="en-US" spc="0" dirty="0" smtClean="0">
                <a:solidFill>
                  <a:srgbClr val="000000"/>
                </a:solidFill>
                <a:latin typeface="+mn-lt"/>
              </a:rPr>
              <a:t>administration</a:t>
            </a:r>
          </a:p>
          <a:p>
            <a:r>
              <a:rPr lang="en-US" spc="0" dirty="0" smtClean="0">
                <a:solidFill>
                  <a:srgbClr val="000000"/>
                </a:solidFill>
                <a:latin typeface="+mn-lt"/>
              </a:rPr>
              <a:t>See notification in Syncplicity (posted August 15, 2017)</a:t>
            </a:r>
          </a:p>
          <a:p>
            <a:endParaRPr lang="en-US" dirty="0" smtClean="0"/>
          </a:p>
          <a:p>
            <a:endParaRPr lang="en-US" dirty="0"/>
          </a:p>
        </p:txBody>
      </p:sp>
      <p:sp>
        <p:nvSpPr>
          <p:cNvPr id="2" name="Title 1"/>
          <p:cNvSpPr>
            <a:spLocks noGrp="1"/>
          </p:cNvSpPr>
          <p:nvPr>
            <p:ph type="title" idx="4294967295"/>
          </p:nvPr>
        </p:nvSpPr>
        <p:spPr>
          <a:xfrm>
            <a:off x="192024" y="192024"/>
            <a:ext cx="7886700" cy="521208"/>
          </a:xfrm>
        </p:spPr>
        <p:txBody>
          <a:bodyPr>
            <a:normAutofit fontScale="90000"/>
          </a:bodyPr>
          <a:lstStyle/>
          <a:p>
            <a:pPr algn="l"/>
            <a:r>
              <a:rPr lang="en-US" dirty="0" smtClean="0"/>
              <a:t>Social Studies</a:t>
            </a:r>
            <a:endParaRPr lang="en-US" dirty="0"/>
          </a:p>
        </p:txBody>
      </p:sp>
    </p:spTree>
    <p:extLst>
      <p:ext uri="{BB962C8B-B14F-4D97-AF65-F5344CB8AC3E}">
        <p14:creationId xmlns:p14="http://schemas.microsoft.com/office/powerpoint/2010/main" val="10318665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200026" y="192088"/>
            <a:ext cx="8943974" cy="520700"/>
          </a:xfrm>
        </p:spPr>
        <p:txBody>
          <a:bodyPr>
            <a:normAutofit fontScale="90000"/>
          </a:bodyPr>
          <a:lstStyle/>
          <a:p>
            <a:pPr algn="l"/>
            <a:r>
              <a:rPr lang="en-US" dirty="0" smtClean="0"/>
              <a:t>Mathematics</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64503998"/>
              </p:ext>
            </p:extLst>
          </p:nvPr>
        </p:nvGraphicFramePr>
        <p:xfrm>
          <a:off x="192024" y="1086531"/>
          <a:ext cx="8742426" cy="3933618"/>
        </p:xfrm>
        <a:graphic>
          <a:graphicData uri="http://schemas.openxmlformats.org/drawingml/2006/table">
            <a:tbl>
              <a:tblPr firstRow="1" bandRow="1">
                <a:tableStyleId>{073A0DAA-6AF3-43AB-8588-CEC1D06C72B9}</a:tableStyleId>
              </a:tblPr>
              <a:tblGrid>
                <a:gridCol w="2417826"/>
                <a:gridCol w="6324600"/>
              </a:tblGrid>
              <a:tr h="1159089">
                <a:tc>
                  <a:txBody>
                    <a:bodyPr/>
                    <a:lstStyle/>
                    <a:p>
                      <a:pPr algn="ctr"/>
                      <a:r>
                        <a:rPr lang="en-US" sz="2400" dirty="0" smtClean="0"/>
                        <a:t>Student Grade</a:t>
                      </a:r>
                      <a:endParaRPr lang="en-US" sz="2400" dirty="0"/>
                    </a:p>
                  </a:txBody>
                  <a:tcPr anchor="ctr"/>
                </a:tc>
                <a:tc>
                  <a:txBody>
                    <a:bodyPr/>
                    <a:lstStyle/>
                    <a:p>
                      <a:pPr algn="ctr"/>
                      <a:r>
                        <a:rPr lang="en-US" sz="2400" dirty="0" smtClean="0"/>
                        <a:t>Mathematics Assessments Available</a:t>
                      </a:r>
                      <a:endParaRPr lang="en-US" sz="2400" dirty="0"/>
                    </a:p>
                  </a:txBody>
                  <a:tcPr anchor="ctr"/>
                </a:tc>
              </a:tr>
              <a:tr h="1159089">
                <a:tc>
                  <a:txBody>
                    <a:bodyPr/>
                    <a:lstStyle/>
                    <a:p>
                      <a:pPr algn="ctr"/>
                      <a:r>
                        <a:rPr lang="en-US" sz="3200" dirty="0" smtClean="0">
                          <a:solidFill>
                            <a:srgbClr val="000000"/>
                          </a:solidFill>
                        </a:rPr>
                        <a:t>7</a:t>
                      </a:r>
                      <a:endParaRPr lang="en-US" sz="3200" dirty="0">
                        <a:solidFill>
                          <a:srgbClr val="000000"/>
                        </a:solidFill>
                      </a:endParaRPr>
                    </a:p>
                  </a:txBody>
                  <a:tcPr anchor="ctr"/>
                </a:tc>
                <a:tc>
                  <a:txBody>
                    <a:bodyPr/>
                    <a:lstStyle/>
                    <a:p>
                      <a:pPr marL="285750" indent="-285750">
                        <a:buFont typeface="Arial" panose="020B0604020202020204" pitchFamily="34" charset="0"/>
                        <a:buChar char="•"/>
                      </a:pPr>
                      <a:r>
                        <a:rPr lang="en-US" sz="2000" dirty="0" smtClean="0">
                          <a:solidFill>
                            <a:srgbClr val="000000"/>
                          </a:solidFill>
                        </a:rPr>
                        <a:t>Grade 7 Math</a:t>
                      </a:r>
                    </a:p>
                    <a:p>
                      <a:pPr marL="285750" indent="-285750">
                        <a:buFont typeface="Arial" panose="020B0604020202020204" pitchFamily="34" charset="0"/>
                        <a:buChar char="•"/>
                      </a:pPr>
                      <a:r>
                        <a:rPr lang="en-US" sz="2000" dirty="0" smtClean="0">
                          <a:solidFill>
                            <a:srgbClr val="000000"/>
                          </a:solidFill>
                        </a:rPr>
                        <a:t>Algebra</a:t>
                      </a:r>
                      <a:r>
                        <a:rPr lang="en-US" sz="2000" baseline="0" dirty="0" smtClean="0">
                          <a:solidFill>
                            <a:srgbClr val="000000"/>
                          </a:solidFill>
                        </a:rPr>
                        <a:t> I</a:t>
                      </a:r>
                    </a:p>
                    <a:p>
                      <a:pPr marL="285750" indent="-285750">
                        <a:buFont typeface="Arial" panose="020B0604020202020204" pitchFamily="34" charset="0"/>
                        <a:buChar char="•"/>
                      </a:pPr>
                      <a:r>
                        <a:rPr lang="en-US" sz="2000" baseline="0" dirty="0" smtClean="0">
                          <a:solidFill>
                            <a:srgbClr val="000000"/>
                          </a:solidFill>
                        </a:rPr>
                        <a:t>Integrated Math I</a:t>
                      </a:r>
                      <a:endParaRPr lang="en-US" sz="2000" dirty="0">
                        <a:solidFill>
                          <a:srgbClr val="000000"/>
                        </a:solidFill>
                      </a:endParaRPr>
                    </a:p>
                  </a:txBody>
                  <a:tcPr anchor="ctr"/>
                </a:tc>
              </a:tr>
              <a:tr h="1159089">
                <a:tc>
                  <a:txBody>
                    <a:bodyPr/>
                    <a:lstStyle/>
                    <a:p>
                      <a:pPr algn="ctr"/>
                      <a:r>
                        <a:rPr lang="en-US" sz="3200" dirty="0" smtClean="0">
                          <a:solidFill>
                            <a:srgbClr val="000000"/>
                          </a:solidFill>
                        </a:rPr>
                        <a:t>8</a:t>
                      </a:r>
                      <a:endParaRPr lang="en-US" sz="3200" dirty="0">
                        <a:solidFill>
                          <a:srgbClr val="000000"/>
                        </a:solidFill>
                      </a:endParaRPr>
                    </a:p>
                  </a:txBody>
                  <a:tcPr anchor="ctr"/>
                </a:tc>
                <a:tc>
                  <a:txBody>
                    <a:bodyPr/>
                    <a:lstStyle/>
                    <a:p>
                      <a:pPr marL="285750" indent="-285750">
                        <a:buFont typeface="Arial" panose="020B0604020202020204" pitchFamily="34" charset="0"/>
                        <a:buChar char="•"/>
                      </a:pPr>
                      <a:r>
                        <a:rPr lang="en-US" sz="2000" dirty="0" smtClean="0">
                          <a:solidFill>
                            <a:srgbClr val="000000"/>
                          </a:solidFill>
                        </a:rPr>
                        <a:t>Grade 8 Math</a:t>
                      </a:r>
                    </a:p>
                    <a:p>
                      <a:pPr marL="285750" indent="-285750">
                        <a:buFont typeface="Arial" panose="020B0604020202020204" pitchFamily="34" charset="0"/>
                        <a:buChar char="•"/>
                      </a:pPr>
                      <a:r>
                        <a:rPr lang="en-US" sz="2000" dirty="0" smtClean="0">
                          <a:solidFill>
                            <a:srgbClr val="000000"/>
                          </a:solidFill>
                        </a:rPr>
                        <a:t>Algebra</a:t>
                      </a:r>
                      <a:r>
                        <a:rPr lang="en-US" sz="2000" baseline="0" dirty="0" smtClean="0">
                          <a:solidFill>
                            <a:srgbClr val="000000"/>
                          </a:solidFill>
                        </a:rPr>
                        <a:t> I</a:t>
                      </a:r>
                    </a:p>
                    <a:p>
                      <a:pPr marL="285750" indent="-285750">
                        <a:buFont typeface="Arial" panose="020B0604020202020204" pitchFamily="34" charset="0"/>
                        <a:buChar char="•"/>
                      </a:pPr>
                      <a:r>
                        <a:rPr lang="en-US" sz="2000" baseline="0" dirty="0" smtClean="0">
                          <a:solidFill>
                            <a:srgbClr val="000000"/>
                          </a:solidFill>
                        </a:rPr>
                        <a:t>Integrated Math I</a:t>
                      </a:r>
                    </a:p>
                    <a:p>
                      <a:pPr marL="285750" indent="-285750">
                        <a:buFont typeface="Arial" panose="020B0604020202020204" pitchFamily="34" charset="0"/>
                        <a:buChar char="•"/>
                      </a:pPr>
                      <a:r>
                        <a:rPr lang="en-US" sz="2000" baseline="0" dirty="0" smtClean="0">
                          <a:solidFill>
                            <a:srgbClr val="000000"/>
                          </a:solidFill>
                        </a:rPr>
                        <a:t>Geometry</a:t>
                      </a:r>
                    </a:p>
                    <a:p>
                      <a:pPr marL="285750" indent="-285750">
                        <a:buFont typeface="Arial" panose="020B0604020202020204" pitchFamily="34" charset="0"/>
                        <a:buChar char="•"/>
                      </a:pPr>
                      <a:r>
                        <a:rPr lang="en-US" sz="2000" baseline="0" dirty="0" smtClean="0">
                          <a:solidFill>
                            <a:srgbClr val="000000"/>
                          </a:solidFill>
                        </a:rPr>
                        <a:t>Integrated Math II</a:t>
                      </a:r>
                      <a:endParaRPr lang="en-US" sz="2000" dirty="0">
                        <a:solidFill>
                          <a:srgbClr val="000000"/>
                        </a:solidFill>
                      </a:endParaRPr>
                    </a:p>
                  </a:txBody>
                  <a:tcPr anchor="ctr"/>
                </a:tc>
              </a:tr>
            </a:tbl>
          </a:graphicData>
        </a:graphic>
      </p:graphicFrame>
      <p:sp>
        <p:nvSpPr>
          <p:cNvPr id="9" name="TextBox 8"/>
          <p:cNvSpPr txBox="1"/>
          <p:nvPr/>
        </p:nvSpPr>
        <p:spPr>
          <a:xfrm>
            <a:off x="200026" y="5165766"/>
            <a:ext cx="8724900" cy="1200329"/>
          </a:xfrm>
          <a:prstGeom prst="rect">
            <a:avLst/>
          </a:prstGeom>
          <a:noFill/>
        </p:spPr>
        <p:txBody>
          <a:bodyPr wrap="square" rtlCol="0">
            <a:spAutoFit/>
          </a:bodyPr>
          <a:lstStyle/>
          <a:p>
            <a:r>
              <a:rPr lang="en-US" dirty="0" smtClean="0">
                <a:solidFill>
                  <a:srgbClr val="000000"/>
                </a:solidFill>
              </a:rPr>
              <a:t>ESSA guidelines indicate that math flexibility is allowed when high school math courses are administered as part of the state’s plan. Because Colorado is no longer administering the high school math assessments at high school (PSAT and SAT instead), this flexibility is likely not to be available in future years. </a:t>
            </a:r>
            <a:endParaRPr lang="en-US" dirty="0">
              <a:solidFill>
                <a:srgbClr val="000000"/>
              </a:solidFill>
            </a:endParaRPr>
          </a:p>
        </p:txBody>
      </p:sp>
      <p:grpSp>
        <p:nvGrpSpPr>
          <p:cNvPr id="8" name="Group 7"/>
          <p:cNvGrpSpPr/>
          <p:nvPr/>
        </p:nvGrpSpPr>
        <p:grpSpPr>
          <a:xfrm>
            <a:off x="6242832" y="2810702"/>
            <a:ext cx="2520167" cy="1477328"/>
            <a:chOff x="6335108" y="2271860"/>
            <a:chExt cx="2547035" cy="1111441"/>
          </a:xfrm>
        </p:grpSpPr>
        <p:sp>
          <p:nvSpPr>
            <p:cNvPr id="2" name="Rectangle 1"/>
            <p:cNvSpPr/>
            <p:nvPr/>
          </p:nvSpPr>
          <p:spPr>
            <a:xfrm>
              <a:off x="6335109" y="2271860"/>
              <a:ext cx="2547034" cy="1102936"/>
            </a:xfrm>
            <a:prstGeom prst="rect">
              <a:avLst/>
            </a:prstGeom>
            <a:solidFill>
              <a:srgbClr val="FFC8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6335108" y="2271860"/>
              <a:ext cx="2547035" cy="1111441"/>
            </a:xfrm>
            <a:prstGeom prst="rect">
              <a:avLst/>
            </a:prstGeom>
            <a:noFill/>
          </p:spPr>
          <p:txBody>
            <a:bodyPr wrap="square" rtlCol="0" anchor="ctr">
              <a:spAutoFit/>
            </a:bodyPr>
            <a:lstStyle/>
            <a:p>
              <a:pPr algn="ctr"/>
              <a:r>
                <a:rPr lang="en-US" dirty="0" smtClean="0">
                  <a:solidFill>
                    <a:srgbClr val="000000"/>
                  </a:solidFill>
                </a:rPr>
                <a:t>Off grade level testing is a misadministration. This includes testing outside of the approved math tests for any grade</a:t>
              </a:r>
              <a:r>
                <a:rPr lang="en-US" sz="1400" dirty="0" smtClean="0">
                  <a:solidFill>
                    <a:srgbClr val="000000"/>
                  </a:solidFill>
                </a:rPr>
                <a:t>.</a:t>
              </a:r>
              <a:endParaRPr lang="en-US" sz="1400" dirty="0">
                <a:solidFill>
                  <a:srgbClr val="000000"/>
                </a:solidFill>
              </a:endParaRPr>
            </a:p>
          </p:txBody>
        </p:sp>
      </p:grpSp>
    </p:spTree>
    <p:extLst>
      <p:ext uri="{BB962C8B-B14F-4D97-AF65-F5344CB8AC3E}">
        <p14:creationId xmlns:p14="http://schemas.microsoft.com/office/powerpoint/2010/main" val="33399392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idx="1"/>
          </p:nvPr>
        </p:nvSpPr>
        <p:spPr>
          <a:xfrm>
            <a:off x="400843" y="4591647"/>
            <a:ext cx="7886700" cy="2080800"/>
          </a:xfrm>
        </p:spPr>
        <p:txBody>
          <a:bodyPr/>
          <a:lstStyle/>
          <a:p>
            <a:r>
              <a:rPr lang="en-US" b="0" dirty="0" smtClean="0">
                <a:solidFill>
                  <a:schemeClr val="bg1"/>
                </a:solidFill>
              </a:rPr>
              <a:t>Heather Villalobos Pavia</a:t>
            </a:r>
            <a:endParaRPr lang="en-US" b="0" dirty="0">
              <a:solidFill>
                <a:schemeClr val="bg1"/>
              </a:solidFill>
            </a:endParaRPr>
          </a:p>
        </p:txBody>
      </p:sp>
      <p:sp>
        <p:nvSpPr>
          <p:cNvPr id="3" name="Title 2"/>
          <p:cNvSpPr>
            <a:spLocks noGrp="1"/>
          </p:cNvSpPr>
          <p:nvPr>
            <p:ph type="title" idx="4294967295"/>
          </p:nvPr>
        </p:nvSpPr>
        <p:spPr>
          <a:xfrm>
            <a:off x="173036" y="2288184"/>
            <a:ext cx="8342313" cy="1646238"/>
          </a:xfrm>
        </p:spPr>
        <p:txBody>
          <a:bodyPr/>
          <a:lstStyle/>
          <a:p>
            <a:r>
              <a:rPr lang="en-US" sz="3200" dirty="0" smtClean="0">
                <a:solidFill>
                  <a:srgbClr val="000000"/>
                </a:solidFill>
              </a:rPr>
              <a:t>WIDA</a:t>
            </a:r>
            <a:br>
              <a:rPr lang="en-US" sz="3200" dirty="0" smtClean="0">
                <a:solidFill>
                  <a:srgbClr val="000000"/>
                </a:solidFill>
              </a:rPr>
            </a:br>
            <a:r>
              <a:rPr lang="en-US" sz="3200" dirty="0" smtClean="0">
                <a:solidFill>
                  <a:srgbClr val="000000"/>
                </a:solidFill>
              </a:rPr>
              <a:t>ACCESS for ELLs</a:t>
            </a:r>
            <a:r>
              <a:rPr lang="en-US" sz="3200" baseline="30000" dirty="0" smtClean="0">
                <a:solidFill>
                  <a:srgbClr val="000000"/>
                </a:solidFill>
              </a:rPr>
              <a:t>®</a:t>
            </a:r>
            <a:br>
              <a:rPr lang="en-US" sz="3200" baseline="30000" dirty="0" smtClean="0">
                <a:solidFill>
                  <a:srgbClr val="000000"/>
                </a:solidFill>
              </a:rPr>
            </a:br>
            <a:r>
              <a:rPr lang="en-US" sz="3200" baseline="30000" dirty="0" smtClean="0">
                <a:solidFill>
                  <a:srgbClr val="000000"/>
                </a:solidFill>
              </a:rPr>
              <a:t>W-APT &amp;WIDA Screener</a:t>
            </a:r>
            <a:endParaRPr lang="en-US" sz="3200" dirty="0"/>
          </a:p>
        </p:txBody>
      </p:sp>
    </p:spTree>
    <p:extLst>
      <p:ext uri="{BB962C8B-B14F-4D97-AF65-F5344CB8AC3E}">
        <p14:creationId xmlns:p14="http://schemas.microsoft.com/office/powerpoint/2010/main" val="25337890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95943" y="1285875"/>
            <a:ext cx="8592949" cy="4840604"/>
          </a:xfrm>
        </p:spPr>
        <p:txBody>
          <a:bodyPr/>
          <a:lstStyle/>
          <a:p>
            <a:r>
              <a:rPr lang="en-US" b="0" spc="0" dirty="0" smtClean="0">
                <a:solidFill>
                  <a:srgbClr val="000000"/>
                </a:solidFill>
                <a:latin typeface="+mn-lt"/>
              </a:rPr>
              <a:t>Grades </a:t>
            </a:r>
            <a:r>
              <a:rPr lang="en-US" b="0" spc="0" dirty="0">
                <a:solidFill>
                  <a:srgbClr val="000000"/>
                </a:solidFill>
                <a:latin typeface="+mn-lt"/>
              </a:rPr>
              <a:t>1-12 are available </a:t>
            </a:r>
            <a:r>
              <a:rPr lang="en-US" b="0" spc="0" dirty="0" smtClean="0">
                <a:solidFill>
                  <a:srgbClr val="000000"/>
                </a:solidFill>
                <a:latin typeface="+mn-lt"/>
              </a:rPr>
              <a:t>on paper or online</a:t>
            </a:r>
            <a:endParaRPr lang="en-US" b="0" spc="0" dirty="0">
              <a:solidFill>
                <a:srgbClr val="000000"/>
              </a:solidFill>
              <a:latin typeface="+mn-lt"/>
            </a:endParaRPr>
          </a:p>
          <a:p>
            <a:pPr lvl="1"/>
            <a:r>
              <a:rPr lang="en-US" b="0" spc="0" dirty="0">
                <a:solidFill>
                  <a:srgbClr val="000000"/>
                </a:solidFill>
                <a:latin typeface="+mn-lt"/>
              </a:rPr>
              <a:t>Kindergarten and </a:t>
            </a:r>
            <a:r>
              <a:rPr lang="en-US" b="0" spc="0" dirty="0" smtClean="0">
                <a:solidFill>
                  <a:srgbClr val="000000"/>
                </a:solidFill>
                <a:latin typeface="+mn-lt"/>
              </a:rPr>
              <a:t>Alternate </a:t>
            </a:r>
            <a:r>
              <a:rPr lang="en-US" b="0" spc="0" dirty="0">
                <a:solidFill>
                  <a:srgbClr val="000000"/>
                </a:solidFill>
                <a:latin typeface="+mn-lt"/>
              </a:rPr>
              <a:t>ACCESS remain </a:t>
            </a:r>
            <a:r>
              <a:rPr lang="en-US" b="0" spc="0" dirty="0" smtClean="0">
                <a:solidFill>
                  <a:srgbClr val="000000"/>
                </a:solidFill>
                <a:latin typeface="+mn-lt"/>
              </a:rPr>
              <a:t>as paper-based kits </a:t>
            </a:r>
            <a:endParaRPr lang="en-US" b="0" spc="0" dirty="0">
              <a:solidFill>
                <a:srgbClr val="000000"/>
              </a:solidFill>
              <a:latin typeface="+mn-lt"/>
            </a:endParaRPr>
          </a:p>
          <a:p>
            <a:endParaRPr lang="en-US" sz="1000" b="0" spc="0" dirty="0">
              <a:solidFill>
                <a:srgbClr val="FF0000"/>
              </a:solidFill>
              <a:latin typeface="+mn-lt"/>
            </a:endParaRPr>
          </a:p>
          <a:p>
            <a:r>
              <a:rPr lang="en-US" b="0" spc="0" dirty="0">
                <a:solidFill>
                  <a:srgbClr val="000000"/>
                </a:solidFill>
                <a:latin typeface="+mn-lt"/>
              </a:rPr>
              <a:t>All Test Administrators </a:t>
            </a:r>
            <a:r>
              <a:rPr lang="en-US" b="0" spc="0" dirty="0" smtClean="0">
                <a:solidFill>
                  <a:srgbClr val="000000"/>
                </a:solidFill>
                <a:latin typeface="+mn-lt"/>
              </a:rPr>
              <a:t>need </a:t>
            </a:r>
            <a:r>
              <a:rPr lang="en-US" b="0" spc="0" dirty="0">
                <a:solidFill>
                  <a:srgbClr val="000000"/>
                </a:solidFill>
                <a:latin typeface="+mn-lt"/>
              </a:rPr>
              <a:t>to participate in WIDA’s </a:t>
            </a:r>
            <a:r>
              <a:rPr lang="en-US" b="0" spc="0" dirty="0" smtClean="0">
                <a:solidFill>
                  <a:srgbClr val="000000"/>
                </a:solidFill>
                <a:latin typeface="+mn-lt"/>
              </a:rPr>
              <a:t>quizzes </a:t>
            </a:r>
            <a:r>
              <a:rPr lang="en-US" b="0" spc="0" dirty="0">
                <a:solidFill>
                  <a:srgbClr val="000000"/>
                </a:solidFill>
                <a:latin typeface="+mn-lt"/>
              </a:rPr>
              <a:t>and have an opportunity to ask questions to their school or district assessment </a:t>
            </a:r>
            <a:r>
              <a:rPr lang="en-US" b="0" spc="0" dirty="0" smtClean="0">
                <a:solidFill>
                  <a:srgbClr val="000000"/>
                </a:solidFill>
                <a:latin typeface="+mn-lt"/>
              </a:rPr>
              <a:t>leaders</a:t>
            </a:r>
          </a:p>
          <a:p>
            <a:pPr lvl="1"/>
            <a:r>
              <a:rPr lang="en-US" spc="0" dirty="0" smtClean="0">
                <a:solidFill>
                  <a:srgbClr val="000000"/>
                </a:solidFill>
                <a:latin typeface="+mn-lt"/>
              </a:rPr>
              <a:t>Checklists may be used to track assessment activities</a:t>
            </a:r>
            <a:endParaRPr lang="en-US" b="0" spc="0" dirty="0">
              <a:solidFill>
                <a:srgbClr val="000000"/>
              </a:solidFill>
              <a:latin typeface="+mn-lt"/>
            </a:endParaRPr>
          </a:p>
          <a:p>
            <a:pPr lvl="1"/>
            <a:endParaRPr lang="en-US" sz="1000" dirty="0">
              <a:solidFill>
                <a:srgbClr val="000000"/>
              </a:solidFill>
              <a:latin typeface="+mn-lt"/>
            </a:endParaRPr>
          </a:p>
          <a:p>
            <a:endParaRPr lang="en-US" dirty="0">
              <a:solidFill>
                <a:srgbClr val="000000"/>
              </a:solidFill>
              <a:latin typeface="+mn-lt"/>
            </a:endParaRPr>
          </a:p>
          <a:p>
            <a:endParaRPr lang="en-US" dirty="0">
              <a:latin typeface="+mn-lt"/>
            </a:endParaRPr>
          </a:p>
          <a:p>
            <a:endParaRPr lang="en-US" dirty="0"/>
          </a:p>
        </p:txBody>
      </p:sp>
      <p:sp>
        <p:nvSpPr>
          <p:cNvPr id="4" name="Title 3"/>
          <p:cNvSpPr>
            <a:spLocks noGrp="1"/>
          </p:cNvSpPr>
          <p:nvPr>
            <p:ph type="title" idx="4294967295"/>
          </p:nvPr>
        </p:nvSpPr>
        <p:spPr>
          <a:xfrm>
            <a:off x="192024" y="192024"/>
            <a:ext cx="7886700" cy="521208"/>
          </a:xfrm>
        </p:spPr>
        <p:txBody>
          <a:bodyPr>
            <a:normAutofit fontScale="90000"/>
          </a:bodyPr>
          <a:lstStyle/>
          <a:p>
            <a:pPr algn="l"/>
            <a:r>
              <a:rPr lang="en-US" dirty="0" smtClean="0"/>
              <a:t/>
            </a:r>
            <a:br>
              <a:rPr lang="en-US" dirty="0" smtClean="0"/>
            </a:br>
            <a:r>
              <a:rPr lang="en-US" dirty="0" smtClean="0"/>
              <a:t>ACCESS </a:t>
            </a:r>
            <a:r>
              <a:rPr lang="en-US" dirty="0"/>
              <a:t>for </a:t>
            </a:r>
            <a:r>
              <a:rPr lang="en-US" dirty="0" smtClean="0"/>
              <a:t>ELLs</a:t>
            </a:r>
            <a:r>
              <a:rPr lang="en-US" baseline="30000" dirty="0" smtClean="0"/>
              <a:t>®</a:t>
            </a:r>
            <a:r>
              <a:rPr lang="en-US" dirty="0" smtClean="0"/>
              <a:t/>
            </a:r>
            <a:br>
              <a:rPr lang="en-US" dirty="0" smtClean="0"/>
            </a:br>
            <a:endParaRPr lang="en-US" dirty="0"/>
          </a:p>
        </p:txBody>
      </p:sp>
    </p:spTree>
    <p:extLst>
      <p:ext uri="{BB962C8B-B14F-4D97-AF65-F5344CB8AC3E}">
        <p14:creationId xmlns:p14="http://schemas.microsoft.com/office/powerpoint/2010/main" val="42411237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lstStyle/>
          <a:p>
            <a:r>
              <a:rPr lang="en-US" spc="0" dirty="0">
                <a:solidFill>
                  <a:srgbClr val="000000"/>
                </a:solidFill>
                <a:latin typeface="+mn-lt"/>
              </a:rPr>
              <a:t>ACCESS Testing Window</a:t>
            </a:r>
          </a:p>
          <a:p>
            <a:pPr lvl="1"/>
            <a:r>
              <a:rPr lang="en-US" spc="0" dirty="0">
                <a:solidFill>
                  <a:srgbClr val="000000"/>
                </a:solidFill>
                <a:latin typeface="+mn-lt"/>
              </a:rPr>
              <a:t>Monday, January 8 –</a:t>
            </a:r>
            <a:r>
              <a:rPr lang="en-US" spc="0" dirty="0" smtClean="0">
                <a:solidFill>
                  <a:srgbClr val="000000"/>
                </a:solidFill>
                <a:latin typeface="+mn-lt"/>
              </a:rPr>
              <a:t> Friday</a:t>
            </a:r>
            <a:r>
              <a:rPr lang="en-US" spc="0" dirty="0">
                <a:solidFill>
                  <a:srgbClr val="000000"/>
                </a:solidFill>
                <a:latin typeface="+mn-lt"/>
              </a:rPr>
              <a:t>, February </a:t>
            </a:r>
            <a:r>
              <a:rPr lang="en-US" spc="0" dirty="0" smtClean="0">
                <a:solidFill>
                  <a:srgbClr val="000000"/>
                </a:solidFill>
                <a:latin typeface="+mn-lt"/>
              </a:rPr>
              <a:t>9, 2018</a:t>
            </a:r>
          </a:p>
          <a:p>
            <a:pPr lvl="1"/>
            <a:endParaRPr lang="en-US" sz="1000" spc="0" dirty="0">
              <a:solidFill>
                <a:srgbClr val="000000"/>
              </a:solidFill>
              <a:latin typeface="+mn-lt"/>
            </a:endParaRPr>
          </a:p>
          <a:p>
            <a:r>
              <a:rPr lang="en-US" spc="0" dirty="0" smtClean="0">
                <a:solidFill>
                  <a:srgbClr val="000000"/>
                </a:solidFill>
                <a:latin typeface="+mn-lt"/>
              </a:rPr>
              <a:t>Test Order Window</a:t>
            </a:r>
          </a:p>
          <a:p>
            <a:pPr lvl="1"/>
            <a:r>
              <a:rPr lang="en-US" spc="0" dirty="0" smtClean="0">
                <a:solidFill>
                  <a:srgbClr val="000000"/>
                </a:solidFill>
                <a:latin typeface="+mn-lt"/>
              </a:rPr>
              <a:t>October 25 – November 10, 2017</a:t>
            </a:r>
          </a:p>
          <a:p>
            <a:pPr marL="365760" lvl="1" indent="0">
              <a:buNone/>
            </a:pPr>
            <a:endParaRPr lang="en-US" sz="1000" spc="0" dirty="0" smtClean="0">
              <a:solidFill>
                <a:srgbClr val="000000"/>
              </a:solidFill>
              <a:latin typeface="+mn-lt"/>
            </a:endParaRPr>
          </a:p>
          <a:p>
            <a:r>
              <a:rPr lang="en-US" spc="0" dirty="0" smtClean="0">
                <a:solidFill>
                  <a:srgbClr val="000000"/>
                </a:solidFill>
                <a:latin typeface="+mn-lt"/>
              </a:rPr>
              <a:t>WIDA AMS Test Setup Available</a:t>
            </a:r>
          </a:p>
          <a:p>
            <a:pPr lvl="1"/>
            <a:r>
              <a:rPr lang="en-US" spc="0" dirty="0" smtClean="0">
                <a:solidFill>
                  <a:srgbClr val="000000"/>
                </a:solidFill>
                <a:latin typeface="+mn-lt"/>
              </a:rPr>
              <a:t>November 28, 2017 – February </a:t>
            </a:r>
            <a:r>
              <a:rPr lang="en-US" spc="0" dirty="0">
                <a:solidFill>
                  <a:srgbClr val="000000"/>
                </a:solidFill>
                <a:latin typeface="+mn-lt"/>
              </a:rPr>
              <a:t>9</a:t>
            </a:r>
            <a:r>
              <a:rPr lang="en-US" spc="0" dirty="0" smtClean="0">
                <a:solidFill>
                  <a:srgbClr val="000000"/>
                </a:solidFill>
                <a:latin typeface="+mn-lt"/>
              </a:rPr>
              <a:t>, 2018</a:t>
            </a:r>
          </a:p>
          <a:p>
            <a:pPr lvl="1"/>
            <a:endParaRPr lang="en-US" sz="1000" spc="0" dirty="0" smtClean="0">
              <a:solidFill>
                <a:srgbClr val="000000"/>
              </a:solidFill>
              <a:latin typeface="+mn-lt"/>
            </a:endParaRPr>
          </a:p>
          <a:p>
            <a:r>
              <a:rPr lang="en-US" spc="0" dirty="0" smtClean="0">
                <a:solidFill>
                  <a:srgbClr val="000000"/>
                </a:solidFill>
                <a:latin typeface="+mn-lt"/>
              </a:rPr>
              <a:t>Districts Receive Test Materials (on or before)</a:t>
            </a:r>
          </a:p>
          <a:p>
            <a:pPr lvl="1"/>
            <a:r>
              <a:rPr lang="en-US" spc="0" dirty="0" smtClean="0">
                <a:solidFill>
                  <a:srgbClr val="000000"/>
                </a:solidFill>
                <a:latin typeface="+mn-lt"/>
              </a:rPr>
              <a:t>December 14, 2017</a:t>
            </a:r>
          </a:p>
        </p:txBody>
      </p:sp>
      <p:sp>
        <p:nvSpPr>
          <p:cNvPr id="10" name="Title 9"/>
          <p:cNvSpPr>
            <a:spLocks noGrp="1"/>
          </p:cNvSpPr>
          <p:nvPr>
            <p:ph type="title" idx="4294967295"/>
          </p:nvPr>
        </p:nvSpPr>
        <p:spPr>
          <a:xfrm>
            <a:off x="192024" y="192024"/>
            <a:ext cx="7886700" cy="521208"/>
          </a:xfrm>
        </p:spPr>
        <p:txBody>
          <a:bodyPr>
            <a:normAutofit fontScale="90000"/>
          </a:bodyPr>
          <a:lstStyle/>
          <a:p>
            <a:pPr algn="l"/>
            <a:r>
              <a:rPr lang="en-US" dirty="0" smtClean="0">
                <a:latin typeface="Museo Slab 500"/>
                <a:cs typeface="Museo Slab 500"/>
              </a:rPr>
              <a:t>ACCESS for ELLs</a:t>
            </a:r>
            <a:r>
              <a:rPr lang="en-US" baseline="30000" dirty="0" smtClean="0">
                <a:latin typeface="Museo Slab 500"/>
                <a:cs typeface="Museo Slab 500"/>
              </a:rPr>
              <a:t>®</a:t>
            </a:r>
            <a:r>
              <a:rPr lang="en-US" dirty="0" smtClean="0">
                <a:latin typeface="Museo Slab 500"/>
                <a:cs typeface="Museo Slab 500"/>
              </a:rPr>
              <a:t> Key Dates</a:t>
            </a:r>
            <a:endParaRPr lang="en-US" dirty="0">
              <a:latin typeface="Museo Slab 500"/>
              <a:cs typeface="Museo Slab 500"/>
            </a:endParaRPr>
          </a:p>
        </p:txBody>
      </p:sp>
    </p:spTree>
    <p:extLst>
      <p:ext uri="{BB962C8B-B14F-4D97-AF65-F5344CB8AC3E}">
        <p14:creationId xmlns:p14="http://schemas.microsoft.com/office/powerpoint/2010/main" val="30808766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2925" y="1202400"/>
            <a:ext cx="8229115" cy="5037025"/>
          </a:xfrm>
        </p:spPr>
        <p:txBody>
          <a:bodyPr/>
          <a:lstStyle/>
          <a:p>
            <a:pPr marL="0" marR="0" indent="0">
              <a:spcBef>
                <a:spcPts val="0"/>
              </a:spcBef>
              <a:spcAft>
                <a:spcPts val="0"/>
              </a:spcAft>
              <a:buNone/>
            </a:pPr>
            <a:r>
              <a:rPr lang="en-US" spc="0" dirty="0" smtClean="0">
                <a:solidFill>
                  <a:srgbClr val="000000"/>
                </a:solidFill>
                <a:latin typeface="+mn-lt"/>
              </a:rPr>
              <a:t>Registration information for trainings will be sent to DACs</a:t>
            </a:r>
          </a:p>
          <a:p>
            <a:pPr marL="0" marR="0" indent="0">
              <a:spcBef>
                <a:spcPts val="0"/>
              </a:spcBef>
              <a:spcAft>
                <a:spcPts val="0"/>
              </a:spcAft>
              <a:buNone/>
            </a:pPr>
            <a:endParaRPr lang="en-US" spc="0" dirty="0" smtClean="0">
              <a:solidFill>
                <a:srgbClr val="000000"/>
              </a:solidFill>
              <a:latin typeface="+mn-lt"/>
            </a:endParaRPr>
          </a:p>
          <a:p>
            <a:pPr marL="342900" indent="-342900">
              <a:spcBef>
                <a:spcPts val="0"/>
              </a:spcBef>
            </a:pPr>
            <a:r>
              <a:rPr lang="en-US" b="0" spc="0" dirty="0">
                <a:solidFill>
                  <a:srgbClr val="000000"/>
                </a:solidFill>
                <a:latin typeface="+mn-lt"/>
              </a:rPr>
              <a:t>Trainings will be all </a:t>
            </a:r>
            <a:r>
              <a:rPr lang="en-US" b="0" spc="0" dirty="0" smtClean="0">
                <a:solidFill>
                  <a:srgbClr val="000000"/>
                </a:solidFill>
                <a:latin typeface="+mn-lt"/>
              </a:rPr>
              <a:t>day; </a:t>
            </a:r>
            <a:r>
              <a:rPr lang="en-US" b="0" spc="0" dirty="0">
                <a:solidFill>
                  <a:srgbClr val="000000"/>
                </a:solidFill>
                <a:latin typeface="+mn-lt"/>
              </a:rPr>
              <a:t>lunch will be provided by </a:t>
            </a:r>
            <a:r>
              <a:rPr lang="en-US" b="0" spc="0" dirty="0" smtClean="0">
                <a:solidFill>
                  <a:srgbClr val="000000"/>
                </a:solidFill>
                <a:latin typeface="+mn-lt"/>
              </a:rPr>
              <a:t>CDE</a:t>
            </a:r>
            <a:endParaRPr lang="en-US" b="0" spc="0" dirty="0">
              <a:solidFill>
                <a:srgbClr val="000000"/>
              </a:solidFill>
              <a:latin typeface="+mn-lt"/>
            </a:endParaRPr>
          </a:p>
          <a:p>
            <a:pPr marL="0" marR="0" indent="0">
              <a:spcBef>
                <a:spcPts val="0"/>
              </a:spcBef>
              <a:spcAft>
                <a:spcPts val="0"/>
              </a:spcAft>
              <a:buNone/>
            </a:pPr>
            <a:endParaRPr lang="en-US" b="0" spc="0" dirty="0">
              <a:solidFill>
                <a:srgbClr val="FF0000"/>
              </a:solidFill>
              <a:latin typeface="+mn-lt"/>
            </a:endParaRPr>
          </a:p>
          <a:p>
            <a:pPr marL="342900" marR="0" indent="-342900">
              <a:spcBef>
                <a:spcPts val="0"/>
              </a:spcBef>
              <a:spcAft>
                <a:spcPts val="0"/>
              </a:spcAft>
            </a:pPr>
            <a:r>
              <a:rPr lang="en-US" b="0" spc="0" dirty="0">
                <a:solidFill>
                  <a:srgbClr val="000000"/>
                </a:solidFill>
                <a:latin typeface="+mn-lt"/>
              </a:rPr>
              <a:t>WIDA will also offer a variety of pre-testing, during testing, and post-testing webinar trainings. </a:t>
            </a:r>
            <a:r>
              <a:rPr lang="en-US" b="0" spc="0" dirty="0" smtClean="0">
                <a:solidFill>
                  <a:srgbClr val="000000"/>
                </a:solidFill>
                <a:latin typeface="+mn-lt"/>
              </a:rPr>
              <a:t>This information is available on WIDA’s website: </a:t>
            </a:r>
          </a:p>
          <a:p>
            <a:pPr marL="662940" lvl="1" indent="-342900">
              <a:spcBef>
                <a:spcPts val="0"/>
              </a:spcBef>
            </a:pPr>
            <a:r>
              <a:rPr lang="en-US" b="0" spc="0" dirty="0">
                <a:solidFill>
                  <a:srgbClr val="000000"/>
                </a:solidFill>
                <a:latin typeface="+mn-lt"/>
                <a:hlinkClick r:id="rId3"/>
              </a:rPr>
              <a:t>https://</a:t>
            </a:r>
            <a:r>
              <a:rPr lang="en-US" b="0" spc="0" dirty="0" smtClean="0">
                <a:solidFill>
                  <a:srgbClr val="000000"/>
                </a:solidFill>
                <a:latin typeface="+mn-lt"/>
                <a:hlinkClick r:id="rId3"/>
              </a:rPr>
              <a:t>www.wida.us/assessment/ACCESS20.aspx#prep</a:t>
            </a:r>
            <a:r>
              <a:rPr lang="en-US" b="0" spc="0" dirty="0" smtClean="0">
                <a:solidFill>
                  <a:srgbClr val="000000"/>
                </a:solidFill>
                <a:latin typeface="+mn-lt"/>
              </a:rPr>
              <a:t> </a:t>
            </a:r>
            <a:endParaRPr lang="en-US" b="0" spc="0" dirty="0">
              <a:solidFill>
                <a:srgbClr val="000000"/>
              </a:solidFill>
              <a:latin typeface="+mn-lt"/>
            </a:endParaRPr>
          </a:p>
          <a:p>
            <a:endParaRPr lang="en-US" dirty="0"/>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WIDA Training</a:t>
            </a:r>
            <a:endParaRPr lang="en-US" dirty="0"/>
          </a:p>
        </p:txBody>
      </p:sp>
    </p:spTree>
    <p:extLst>
      <p:ext uri="{BB962C8B-B14F-4D97-AF65-F5344CB8AC3E}">
        <p14:creationId xmlns:p14="http://schemas.microsoft.com/office/powerpoint/2010/main" val="14342641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0" spc="0" dirty="0">
                <a:solidFill>
                  <a:srgbClr val="000000"/>
                </a:solidFill>
                <a:latin typeface="+mn-lt"/>
              </a:rPr>
              <a:t>WIDA </a:t>
            </a:r>
            <a:r>
              <a:rPr lang="en-US" b="0" spc="0" dirty="0" smtClean="0">
                <a:solidFill>
                  <a:srgbClr val="000000"/>
                </a:solidFill>
                <a:latin typeface="+mn-lt"/>
              </a:rPr>
              <a:t>Screener is available on WIDA’s website, </a:t>
            </a:r>
            <a:r>
              <a:rPr lang="en-US" b="0" spc="0" dirty="0">
                <a:solidFill>
                  <a:srgbClr val="000000"/>
                </a:solidFill>
                <a:latin typeface="+mn-lt"/>
              </a:rPr>
              <a:t>however the Office of Culturally and Linguistically Diverse Education (CLDE</a:t>
            </a:r>
            <a:r>
              <a:rPr lang="en-US" b="0" spc="0" dirty="0" smtClean="0">
                <a:solidFill>
                  <a:srgbClr val="000000"/>
                </a:solidFill>
                <a:latin typeface="+mn-lt"/>
              </a:rPr>
              <a:t>) has not provided eligibility criteria</a:t>
            </a:r>
          </a:p>
          <a:p>
            <a:r>
              <a:rPr lang="en-US" b="0" spc="0" dirty="0" smtClean="0">
                <a:solidFill>
                  <a:srgbClr val="000000"/>
                </a:solidFill>
                <a:latin typeface="+mn-lt"/>
              </a:rPr>
              <a:t>Continue using W-APT</a:t>
            </a:r>
          </a:p>
          <a:p>
            <a:pPr lvl="1"/>
            <a:r>
              <a:rPr lang="en-US" b="0" spc="0" dirty="0" smtClean="0">
                <a:solidFill>
                  <a:srgbClr val="000000"/>
                </a:solidFill>
                <a:latin typeface="+mn-lt"/>
              </a:rPr>
              <a:t>Effective Aug</a:t>
            </a:r>
            <a:r>
              <a:rPr lang="en-US" spc="0" dirty="0" smtClean="0">
                <a:solidFill>
                  <a:srgbClr val="000000"/>
                </a:solidFill>
                <a:latin typeface="+mn-lt"/>
              </a:rPr>
              <a:t>ust</a:t>
            </a:r>
            <a:r>
              <a:rPr lang="en-US" b="0" spc="0" dirty="0" smtClean="0">
                <a:solidFill>
                  <a:srgbClr val="000000"/>
                </a:solidFill>
                <a:latin typeface="+mn-lt"/>
              </a:rPr>
              <a:t> </a:t>
            </a:r>
            <a:r>
              <a:rPr lang="en-US" b="0" spc="0" dirty="0">
                <a:solidFill>
                  <a:srgbClr val="000000"/>
                </a:solidFill>
                <a:latin typeface="+mn-lt"/>
              </a:rPr>
              <a:t>31, </a:t>
            </a:r>
            <a:r>
              <a:rPr lang="en-US" b="0" spc="0" dirty="0" smtClean="0">
                <a:solidFill>
                  <a:srgbClr val="000000"/>
                </a:solidFill>
                <a:latin typeface="+mn-lt"/>
              </a:rPr>
              <a:t>2017: View </a:t>
            </a:r>
            <a:r>
              <a:rPr lang="en-US" b="0" spc="0" dirty="0">
                <a:solidFill>
                  <a:srgbClr val="000000"/>
                </a:solidFill>
                <a:latin typeface="+mn-lt"/>
              </a:rPr>
              <a:t>training materials and download the Grades 1-12 W-APT test </a:t>
            </a:r>
            <a:r>
              <a:rPr lang="en-US" b="0" spc="0" dirty="0" smtClean="0">
                <a:solidFill>
                  <a:srgbClr val="000000"/>
                </a:solidFill>
                <a:latin typeface="+mn-lt"/>
              </a:rPr>
              <a:t>forms from </a:t>
            </a:r>
            <a:r>
              <a:rPr lang="en-US" b="0" spc="0" dirty="0">
                <a:solidFill>
                  <a:srgbClr val="000000"/>
                </a:solidFill>
                <a:latin typeface="+mn-lt"/>
                <a:hlinkClick r:id="rId2"/>
              </a:rPr>
              <a:t>http://wida.us/client/W-APT1-12</a:t>
            </a:r>
            <a:r>
              <a:rPr lang="en-US" b="0" spc="0" dirty="0" smtClean="0">
                <a:solidFill>
                  <a:srgbClr val="000000"/>
                </a:solidFill>
                <a:latin typeface="+mn-lt"/>
                <a:hlinkClick r:id="rId2"/>
              </a:rPr>
              <a:t>/</a:t>
            </a:r>
            <a:r>
              <a:rPr lang="en-US" b="0" spc="0" dirty="0" smtClean="0">
                <a:solidFill>
                  <a:srgbClr val="000000"/>
                </a:solidFill>
                <a:latin typeface="+mn-lt"/>
              </a:rPr>
              <a:t> </a:t>
            </a:r>
          </a:p>
          <a:p>
            <a:pPr lvl="2"/>
            <a:r>
              <a:rPr lang="en-US" b="0" spc="0" dirty="0" smtClean="0">
                <a:solidFill>
                  <a:srgbClr val="000000"/>
                </a:solidFill>
                <a:latin typeface="+mn-lt"/>
              </a:rPr>
              <a:t>Log in</a:t>
            </a:r>
            <a:r>
              <a:rPr lang="en-US" b="0" spc="0" dirty="0">
                <a:solidFill>
                  <a:srgbClr val="000000"/>
                </a:solidFill>
                <a:latin typeface="+mn-lt"/>
              </a:rPr>
              <a:t> </a:t>
            </a:r>
            <a:r>
              <a:rPr lang="en-US" b="0" spc="0" dirty="0" smtClean="0">
                <a:solidFill>
                  <a:srgbClr val="000000"/>
                </a:solidFill>
                <a:latin typeface="+mn-lt"/>
              </a:rPr>
              <a:t>with assigned WIDA.US username and password</a:t>
            </a:r>
            <a:endParaRPr lang="en-US" b="0" spc="0" dirty="0">
              <a:solidFill>
                <a:srgbClr val="000000"/>
              </a:solidFill>
              <a:latin typeface="+mn-lt"/>
            </a:endParaRPr>
          </a:p>
          <a:p>
            <a:r>
              <a:rPr lang="en-US" b="0" spc="0" dirty="0" smtClean="0">
                <a:solidFill>
                  <a:srgbClr val="000000"/>
                </a:solidFill>
                <a:latin typeface="+mn-lt"/>
              </a:rPr>
              <a:t>Watch for communications from CLDE with WIDA Screener eligibility criteria </a:t>
            </a:r>
          </a:p>
          <a:p>
            <a:r>
              <a:rPr lang="en-US" b="0" spc="0" dirty="0" smtClean="0">
                <a:solidFill>
                  <a:srgbClr val="000000"/>
                </a:solidFill>
                <a:latin typeface="+mn-lt"/>
              </a:rPr>
              <a:t>WIDA Screener paper kits were provided to districts in May. Keep them secure until CLDE is ready to move forward with WIDA Screener. </a:t>
            </a:r>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WIDA Screener</a:t>
            </a:r>
            <a:endParaRPr lang="en-US" dirty="0"/>
          </a:p>
        </p:txBody>
      </p:sp>
    </p:spTree>
    <p:extLst>
      <p:ext uri="{BB962C8B-B14F-4D97-AF65-F5344CB8AC3E}">
        <p14:creationId xmlns:p14="http://schemas.microsoft.com/office/powerpoint/2010/main" val="10344456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1475" y="1202400"/>
            <a:ext cx="8448675" cy="5037025"/>
          </a:xfrm>
        </p:spPr>
        <p:txBody>
          <a:bodyPr/>
          <a:lstStyle/>
          <a:p>
            <a:r>
              <a:rPr lang="en-US" b="0" spc="0" dirty="0" smtClean="0">
                <a:solidFill>
                  <a:srgbClr val="000000"/>
                </a:solidFill>
                <a:latin typeface="+mn-lt"/>
              </a:rPr>
              <a:t>Reminder</a:t>
            </a:r>
            <a:r>
              <a:rPr lang="en-US" b="0" spc="0" dirty="0">
                <a:solidFill>
                  <a:srgbClr val="000000"/>
                </a:solidFill>
                <a:latin typeface="+mn-lt"/>
              </a:rPr>
              <a:t>:</a:t>
            </a:r>
            <a:r>
              <a:rPr lang="en-US" b="0" spc="0" dirty="0" smtClean="0">
                <a:solidFill>
                  <a:srgbClr val="000000"/>
                </a:solidFill>
                <a:latin typeface="+mn-lt"/>
              </a:rPr>
              <a:t> The </a:t>
            </a:r>
            <a:r>
              <a:rPr lang="en-US" b="0" spc="0" dirty="0">
                <a:solidFill>
                  <a:srgbClr val="000000"/>
                </a:solidFill>
                <a:latin typeface="+mn-lt"/>
              </a:rPr>
              <a:t>Kindergarten W-APT has not been updated and will remain the same</a:t>
            </a:r>
            <a:r>
              <a:rPr lang="en-US" b="0" spc="0" dirty="0" smtClean="0">
                <a:solidFill>
                  <a:srgbClr val="000000"/>
                </a:solidFill>
                <a:latin typeface="+mn-lt"/>
              </a:rPr>
              <a:t>.</a:t>
            </a:r>
          </a:p>
          <a:p>
            <a:endParaRPr lang="en-US" b="0" spc="0" dirty="0">
              <a:solidFill>
                <a:srgbClr val="000000"/>
              </a:solidFill>
              <a:latin typeface="+mn-lt"/>
            </a:endParaRPr>
          </a:p>
          <a:p>
            <a:r>
              <a:rPr lang="en-US" b="0" spc="0" dirty="0">
                <a:solidFill>
                  <a:srgbClr val="000000"/>
                </a:solidFill>
                <a:latin typeface="+mn-lt"/>
              </a:rPr>
              <a:t>For questions regarding the process of identifying EL students, please contact </a:t>
            </a:r>
            <a:r>
              <a:rPr lang="en-US" b="0" spc="0" dirty="0" smtClean="0">
                <a:solidFill>
                  <a:srgbClr val="000000"/>
                </a:solidFill>
                <a:latin typeface="+mn-lt"/>
              </a:rPr>
              <a:t>CLDE </a:t>
            </a:r>
            <a:r>
              <a:rPr lang="en-US" b="0" spc="0" dirty="0">
                <a:solidFill>
                  <a:srgbClr val="000000"/>
                </a:solidFill>
                <a:latin typeface="+mn-lt"/>
              </a:rPr>
              <a:t>at  </a:t>
            </a:r>
            <a:r>
              <a:rPr lang="en-US" b="0" u="sng" spc="0" dirty="0" smtClean="0">
                <a:latin typeface="+mn-lt"/>
                <a:hlinkClick r:id="rId2"/>
              </a:rPr>
              <a:t>www.cde.state.co.us/cde_english/contactus</a:t>
            </a:r>
            <a:endParaRPr lang="en-US" b="0" u="sng" spc="0" dirty="0" smtClean="0">
              <a:latin typeface="+mn-lt"/>
            </a:endParaRPr>
          </a:p>
          <a:p>
            <a:endParaRPr lang="en-US" u="sng" spc="0" dirty="0">
              <a:latin typeface="+mn-lt"/>
            </a:endParaRPr>
          </a:p>
          <a:p>
            <a:r>
              <a:rPr lang="en-US" b="0" spc="0" dirty="0">
                <a:solidFill>
                  <a:srgbClr val="000000"/>
                </a:solidFill>
                <a:latin typeface="+mn-lt"/>
              </a:rPr>
              <a:t>Full implementation of the new WIDA Screener </a:t>
            </a:r>
            <a:r>
              <a:rPr lang="en-US" b="0" spc="0" dirty="0" smtClean="0">
                <a:solidFill>
                  <a:srgbClr val="000000"/>
                </a:solidFill>
                <a:latin typeface="+mn-lt"/>
              </a:rPr>
              <a:t>will </a:t>
            </a:r>
            <a:r>
              <a:rPr lang="en-US" b="0" spc="0" dirty="0">
                <a:solidFill>
                  <a:srgbClr val="000000"/>
                </a:solidFill>
                <a:latin typeface="+mn-lt"/>
              </a:rPr>
              <a:t>be in place by July 1, </a:t>
            </a:r>
            <a:r>
              <a:rPr lang="en-US" b="0" spc="0" dirty="0" smtClean="0">
                <a:solidFill>
                  <a:srgbClr val="000000"/>
                </a:solidFill>
                <a:latin typeface="+mn-lt"/>
              </a:rPr>
              <a:t>2018 </a:t>
            </a:r>
            <a:r>
              <a:rPr lang="en-US" b="0" spc="0" dirty="0">
                <a:solidFill>
                  <a:srgbClr val="000000"/>
                </a:solidFill>
                <a:latin typeface="+mn-lt"/>
              </a:rPr>
              <a:t>for the </a:t>
            </a:r>
            <a:r>
              <a:rPr lang="en-US" b="0" spc="0" dirty="0" smtClean="0">
                <a:solidFill>
                  <a:srgbClr val="000000"/>
                </a:solidFill>
                <a:latin typeface="+mn-lt"/>
              </a:rPr>
              <a:t>2018-19 </a:t>
            </a:r>
            <a:r>
              <a:rPr lang="en-US" b="0" spc="0" dirty="0">
                <a:solidFill>
                  <a:srgbClr val="000000"/>
                </a:solidFill>
                <a:latin typeface="+mn-lt"/>
              </a:rPr>
              <a:t>school </a:t>
            </a:r>
            <a:r>
              <a:rPr lang="en-US" b="0" spc="0" dirty="0" smtClean="0">
                <a:solidFill>
                  <a:srgbClr val="000000"/>
                </a:solidFill>
                <a:latin typeface="+mn-lt"/>
              </a:rPr>
              <a:t>year</a:t>
            </a:r>
          </a:p>
          <a:p>
            <a:pPr lvl="1"/>
            <a:r>
              <a:rPr lang="en-US" spc="0" dirty="0" smtClean="0">
                <a:solidFill>
                  <a:srgbClr val="000000"/>
                </a:solidFill>
                <a:latin typeface="+mn-lt"/>
              </a:rPr>
              <a:t>2017-18 is the final year for W-APT</a:t>
            </a:r>
            <a:endParaRPr lang="en-US" spc="0" dirty="0">
              <a:solidFill>
                <a:srgbClr val="000000"/>
              </a:solidFill>
              <a:latin typeface="+mn-lt"/>
            </a:endParaRPr>
          </a:p>
          <a:p>
            <a:endParaRPr lang="en-US" dirty="0"/>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WIDA Screener Continued</a:t>
            </a:r>
            <a:endParaRPr lang="en-US" dirty="0"/>
          </a:p>
        </p:txBody>
      </p:sp>
    </p:spTree>
    <p:extLst>
      <p:ext uri="{BB962C8B-B14F-4D97-AF65-F5344CB8AC3E}">
        <p14:creationId xmlns:p14="http://schemas.microsoft.com/office/powerpoint/2010/main" val="3886855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2749125"/>
            <a:ext cx="7886700" cy="2080800"/>
          </a:xfrm>
        </p:spPr>
        <p:txBody>
          <a:bodyPr>
            <a:normAutofit/>
          </a:bodyPr>
          <a:lstStyle/>
          <a:p>
            <a:r>
              <a:rPr lang="en-US" sz="3200" dirty="0">
                <a:solidFill>
                  <a:srgbClr val="000000"/>
                </a:solidFill>
              </a:rPr>
              <a:t>General Information</a:t>
            </a:r>
          </a:p>
        </p:txBody>
      </p:sp>
      <p:sp>
        <p:nvSpPr>
          <p:cNvPr id="3" name="Title 2"/>
          <p:cNvSpPr>
            <a:spLocks noGrp="1"/>
          </p:cNvSpPr>
          <p:nvPr>
            <p:ph type="title" idx="4294967295"/>
          </p:nvPr>
        </p:nvSpPr>
        <p:spPr>
          <a:xfrm>
            <a:off x="0" y="355600"/>
            <a:ext cx="8382000" cy="1054100"/>
          </a:xfrm>
        </p:spPr>
        <p:txBody>
          <a:bodyPr/>
          <a:lstStyle/>
          <a:p>
            <a:r>
              <a:rPr lang="en-US" sz="4400" dirty="0"/>
              <a:t/>
            </a:r>
            <a:br>
              <a:rPr lang="en-US" sz="4400" dirty="0"/>
            </a:br>
            <a:endParaRPr lang="en-US" dirty="0"/>
          </a:p>
        </p:txBody>
      </p:sp>
    </p:spTree>
    <p:extLst>
      <p:ext uri="{BB962C8B-B14F-4D97-AF65-F5344CB8AC3E}">
        <p14:creationId xmlns:p14="http://schemas.microsoft.com/office/powerpoint/2010/main" val="25092275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90525" y="1066800"/>
            <a:ext cx="8372475" cy="5172625"/>
          </a:xfrm>
        </p:spPr>
        <p:txBody>
          <a:bodyPr/>
          <a:lstStyle/>
          <a:p>
            <a:r>
              <a:rPr lang="en-US" b="0" spc="0" dirty="0">
                <a:solidFill>
                  <a:srgbClr val="000000"/>
                </a:solidFill>
                <a:latin typeface="+mn-lt"/>
              </a:rPr>
              <a:t>Tablet/Netbook/Chromebook </a:t>
            </a:r>
            <a:r>
              <a:rPr lang="en-US" b="0" spc="0" dirty="0" smtClean="0">
                <a:solidFill>
                  <a:srgbClr val="000000"/>
                </a:solidFill>
                <a:latin typeface="+mn-lt"/>
              </a:rPr>
              <a:t>Devices</a:t>
            </a:r>
          </a:p>
          <a:p>
            <a:pPr lvl="1"/>
            <a:r>
              <a:rPr lang="en-US" spc="0" dirty="0">
                <a:solidFill>
                  <a:srgbClr val="000000"/>
                </a:solidFill>
                <a:latin typeface="+mn-lt"/>
              </a:rPr>
              <a:t>DRC recommends that these devices </a:t>
            </a:r>
            <a:r>
              <a:rPr lang="en-US" spc="0" dirty="0" smtClean="0">
                <a:solidFill>
                  <a:srgbClr val="000000"/>
                </a:solidFill>
                <a:latin typeface="+mn-lt"/>
              </a:rPr>
              <a:t>be streamlined </a:t>
            </a:r>
            <a:r>
              <a:rPr lang="en-US" spc="0" dirty="0">
                <a:solidFill>
                  <a:srgbClr val="000000"/>
                </a:solidFill>
                <a:latin typeface="+mn-lt"/>
              </a:rPr>
              <a:t>for the DRC INSIGHT App </a:t>
            </a:r>
            <a:endParaRPr lang="en-US" spc="0" dirty="0" smtClean="0">
              <a:solidFill>
                <a:srgbClr val="000000"/>
              </a:solidFill>
              <a:latin typeface="+mn-lt"/>
            </a:endParaRPr>
          </a:p>
          <a:p>
            <a:pPr lvl="2"/>
            <a:r>
              <a:rPr lang="en-US" spc="0" dirty="0" smtClean="0">
                <a:solidFill>
                  <a:srgbClr val="000000"/>
                </a:solidFill>
                <a:latin typeface="+mn-lt"/>
              </a:rPr>
              <a:t>All </a:t>
            </a:r>
            <a:r>
              <a:rPr lang="en-US" spc="0" dirty="0">
                <a:solidFill>
                  <a:srgbClr val="000000"/>
                </a:solidFill>
                <a:latin typeface="+mn-lt"/>
              </a:rPr>
              <a:t>applications and features that are unnecessary for testing should be disabled, removed, or turned off to ensure that the </a:t>
            </a:r>
            <a:r>
              <a:rPr lang="en-US" spc="0" dirty="0" smtClean="0">
                <a:solidFill>
                  <a:srgbClr val="000000"/>
                </a:solidFill>
                <a:latin typeface="+mn-lt"/>
              </a:rPr>
              <a:t>maximum amount </a:t>
            </a:r>
            <a:r>
              <a:rPr lang="en-US" spc="0" dirty="0">
                <a:solidFill>
                  <a:srgbClr val="000000"/>
                </a:solidFill>
                <a:latin typeface="+mn-lt"/>
              </a:rPr>
              <a:t>of device memory is available for testing. </a:t>
            </a:r>
            <a:endParaRPr lang="en-US" spc="0" dirty="0" smtClean="0">
              <a:solidFill>
                <a:srgbClr val="000000"/>
              </a:solidFill>
              <a:latin typeface="+mn-lt"/>
            </a:endParaRPr>
          </a:p>
          <a:p>
            <a:pPr lvl="3"/>
            <a:r>
              <a:rPr lang="en-US" dirty="0" smtClean="0">
                <a:solidFill>
                  <a:srgbClr val="000000"/>
                </a:solidFill>
                <a:latin typeface="+mn-lt"/>
              </a:rPr>
              <a:t>This </a:t>
            </a:r>
            <a:r>
              <a:rPr lang="en-US" dirty="0">
                <a:solidFill>
                  <a:srgbClr val="000000"/>
                </a:solidFill>
                <a:latin typeface="+mn-lt"/>
              </a:rPr>
              <a:t>includes services such as Bluetooth (unless a Bluetooth keyboard or mouse is needed), GPS, and </a:t>
            </a:r>
            <a:r>
              <a:rPr lang="en-US" dirty="0" smtClean="0">
                <a:solidFill>
                  <a:srgbClr val="000000"/>
                </a:solidFill>
                <a:latin typeface="+mn-lt"/>
              </a:rPr>
              <a:t>power saving </a:t>
            </a:r>
            <a:r>
              <a:rPr lang="en-US" dirty="0">
                <a:solidFill>
                  <a:srgbClr val="000000"/>
                </a:solidFill>
                <a:latin typeface="+mn-lt"/>
              </a:rPr>
              <a:t>modes that reduce performance to maximize battery life.</a:t>
            </a:r>
          </a:p>
          <a:p>
            <a:pPr lvl="2"/>
            <a:r>
              <a:rPr lang="en-US" spc="0" dirty="0">
                <a:solidFill>
                  <a:srgbClr val="000000"/>
                </a:solidFill>
                <a:latin typeface="+mn-lt"/>
              </a:rPr>
              <a:t>DRC </a:t>
            </a:r>
            <a:r>
              <a:rPr lang="en-US" spc="0" dirty="0" smtClean="0">
                <a:solidFill>
                  <a:srgbClr val="000000"/>
                </a:solidFill>
                <a:latin typeface="+mn-lt"/>
              </a:rPr>
              <a:t>recommends </a:t>
            </a:r>
            <a:r>
              <a:rPr lang="en-US" spc="0" dirty="0">
                <a:solidFill>
                  <a:srgbClr val="000000"/>
                </a:solidFill>
                <a:latin typeface="+mn-lt"/>
              </a:rPr>
              <a:t>rebooting </a:t>
            </a:r>
            <a:r>
              <a:rPr lang="en-US" spc="0" dirty="0" smtClean="0">
                <a:solidFill>
                  <a:srgbClr val="000000"/>
                </a:solidFill>
                <a:latin typeface="+mn-lt"/>
              </a:rPr>
              <a:t>devices </a:t>
            </a:r>
            <a:r>
              <a:rPr lang="en-US" spc="0" dirty="0">
                <a:solidFill>
                  <a:srgbClr val="000000"/>
                </a:solidFill>
                <a:latin typeface="+mn-lt"/>
              </a:rPr>
              <a:t>before testing. </a:t>
            </a:r>
            <a:endParaRPr lang="en-US" spc="0" dirty="0" smtClean="0">
              <a:solidFill>
                <a:srgbClr val="000000"/>
              </a:solidFill>
              <a:latin typeface="+mn-lt"/>
            </a:endParaRPr>
          </a:p>
          <a:p>
            <a:r>
              <a:rPr lang="en-US" sz="2000" b="0" spc="0" dirty="0">
                <a:solidFill>
                  <a:srgbClr val="000000"/>
                </a:solidFill>
                <a:latin typeface="+mn-lt"/>
              </a:rPr>
              <a:t>IPA Software</a:t>
            </a:r>
          </a:p>
          <a:p>
            <a:pPr lvl="1"/>
            <a:r>
              <a:rPr lang="en-US" sz="1800" spc="0" dirty="0">
                <a:solidFill>
                  <a:srgbClr val="000000"/>
                </a:solidFill>
                <a:latin typeface="+mn-lt"/>
              </a:rPr>
              <a:t>Intelligent personal assistant (IPA) software, such as Siri for iOS and MacOS, or Cortana for Windows 10, should be disabled during testing for the appropriate devices</a:t>
            </a:r>
          </a:p>
          <a:p>
            <a:pPr lvl="1"/>
            <a:r>
              <a:rPr lang="en-US" sz="1800" spc="0" dirty="0">
                <a:solidFill>
                  <a:srgbClr val="000000"/>
                </a:solidFill>
                <a:latin typeface="+mn-lt"/>
              </a:rPr>
              <a:t>If IPA software is not disabled, the testing site is responsible for ensuring the security and integrity of the test by actively monitoring that students are not using these applications</a:t>
            </a:r>
          </a:p>
          <a:p>
            <a:endParaRPr lang="en-US" spc="0" dirty="0" smtClean="0">
              <a:solidFill>
                <a:srgbClr val="000000"/>
              </a:solidFill>
              <a:latin typeface="+mn-lt"/>
            </a:endParaRPr>
          </a:p>
        </p:txBody>
      </p:sp>
      <p:sp>
        <p:nvSpPr>
          <p:cNvPr id="2" name="Title 1"/>
          <p:cNvSpPr>
            <a:spLocks noGrp="1"/>
          </p:cNvSpPr>
          <p:nvPr>
            <p:ph type="title" idx="4294967295"/>
          </p:nvPr>
        </p:nvSpPr>
        <p:spPr>
          <a:xfrm>
            <a:off x="192024" y="192024"/>
            <a:ext cx="7886700" cy="521208"/>
          </a:xfrm>
        </p:spPr>
        <p:txBody>
          <a:bodyPr>
            <a:normAutofit fontScale="90000"/>
          </a:bodyPr>
          <a:lstStyle/>
          <a:p>
            <a:pPr algn="l"/>
            <a:r>
              <a:rPr lang="en-US" dirty="0" smtClean="0"/>
              <a:t>DRC Configuration Updates</a:t>
            </a:r>
            <a:endParaRPr lang="en-US" dirty="0"/>
          </a:p>
        </p:txBody>
      </p:sp>
    </p:spTree>
    <p:extLst>
      <p:ext uri="{BB962C8B-B14F-4D97-AF65-F5344CB8AC3E}">
        <p14:creationId xmlns:p14="http://schemas.microsoft.com/office/powerpoint/2010/main" val="3438456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75099" y="1066800"/>
            <a:ext cx="8768876" cy="5059679"/>
          </a:xfrm>
        </p:spPr>
        <p:txBody>
          <a:bodyPr/>
          <a:lstStyle/>
          <a:p>
            <a:r>
              <a:rPr lang="en-US" sz="2200" b="0" spc="0" dirty="0">
                <a:solidFill>
                  <a:srgbClr val="000000"/>
                </a:solidFill>
                <a:latin typeface="+mn-lt"/>
              </a:rPr>
              <a:t>Chrome OS Support and Chrome Devices</a:t>
            </a:r>
          </a:p>
          <a:p>
            <a:pPr lvl="1"/>
            <a:r>
              <a:rPr lang="en-US" spc="0" dirty="0">
                <a:solidFill>
                  <a:srgbClr val="000000"/>
                </a:solidFill>
                <a:latin typeface="+mn-lt"/>
              </a:rPr>
              <a:t>As of July 2017, DRC </a:t>
            </a:r>
            <a:r>
              <a:rPr lang="en-US" spc="0" dirty="0" smtClean="0">
                <a:solidFill>
                  <a:srgbClr val="000000"/>
                </a:solidFill>
                <a:latin typeface="+mn-lt"/>
              </a:rPr>
              <a:t>offers the </a:t>
            </a:r>
            <a:r>
              <a:rPr lang="en-US" spc="0" dirty="0">
                <a:solidFill>
                  <a:srgbClr val="000000"/>
                </a:solidFill>
                <a:latin typeface="+mn-lt"/>
              </a:rPr>
              <a:t>following levels of support for Chrome </a:t>
            </a:r>
            <a:r>
              <a:rPr lang="en-US" spc="0" dirty="0" smtClean="0">
                <a:solidFill>
                  <a:srgbClr val="000000"/>
                </a:solidFill>
                <a:latin typeface="+mn-lt"/>
              </a:rPr>
              <a:t>OS:</a:t>
            </a:r>
            <a:endParaRPr lang="en-US" spc="0" dirty="0">
              <a:solidFill>
                <a:srgbClr val="000000"/>
              </a:solidFill>
              <a:latin typeface="+mn-lt"/>
            </a:endParaRPr>
          </a:p>
          <a:p>
            <a:pPr lvl="2"/>
            <a:r>
              <a:rPr lang="en-US" spc="0" dirty="0" smtClean="0">
                <a:solidFill>
                  <a:srgbClr val="000000"/>
                </a:solidFill>
                <a:latin typeface="+mn-lt"/>
              </a:rPr>
              <a:t>Full </a:t>
            </a:r>
            <a:r>
              <a:rPr lang="en-US" spc="0" dirty="0">
                <a:solidFill>
                  <a:srgbClr val="000000"/>
                </a:solidFill>
                <a:latin typeface="+mn-lt"/>
              </a:rPr>
              <a:t>Support for the current stable channel level</a:t>
            </a:r>
          </a:p>
          <a:p>
            <a:pPr lvl="2"/>
            <a:r>
              <a:rPr lang="en-US" spc="0" dirty="0" smtClean="0">
                <a:solidFill>
                  <a:srgbClr val="000000"/>
                </a:solidFill>
                <a:latin typeface="+mn-lt"/>
              </a:rPr>
              <a:t>Best </a:t>
            </a:r>
            <a:r>
              <a:rPr lang="en-US" spc="0" dirty="0">
                <a:solidFill>
                  <a:srgbClr val="000000"/>
                </a:solidFill>
                <a:latin typeface="+mn-lt"/>
              </a:rPr>
              <a:t>Effort Support for stable channel levels between </a:t>
            </a:r>
            <a:r>
              <a:rPr lang="en-US" spc="0" dirty="0" smtClean="0">
                <a:solidFill>
                  <a:srgbClr val="000000"/>
                </a:solidFill>
                <a:latin typeface="+mn-lt"/>
              </a:rPr>
              <a:t>58 </a:t>
            </a:r>
            <a:r>
              <a:rPr lang="en-US" spc="0" dirty="0">
                <a:solidFill>
                  <a:srgbClr val="000000"/>
                </a:solidFill>
                <a:latin typeface="+mn-lt"/>
              </a:rPr>
              <a:t>and the current stable channel level</a:t>
            </a:r>
          </a:p>
          <a:p>
            <a:pPr lvl="2"/>
            <a:r>
              <a:rPr lang="en-US" spc="0" dirty="0" smtClean="0">
                <a:solidFill>
                  <a:srgbClr val="000000"/>
                </a:solidFill>
                <a:latin typeface="+mn-lt"/>
              </a:rPr>
              <a:t>End </a:t>
            </a:r>
            <a:r>
              <a:rPr lang="en-US" spc="0" dirty="0">
                <a:solidFill>
                  <a:srgbClr val="000000"/>
                </a:solidFill>
                <a:latin typeface="+mn-lt"/>
              </a:rPr>
              <a:t>of Support (no support) for stable channel levels below </a:t>
            </a:r>
            <a:r>
              <a:rPr lang="en-US" spc="0" dirty="0" smtClean="0">
                <a:solidFill>
                  <a:srgbClr val="000000"/>
                </a:solidFill>
                <a:latin typeface="+mn-lt"/>
              </a:rPr>
              <a:t>58</a:t>
            </a:r>
          </a:p>
          <a:p>
            <a:r>
              <a:rPr lang="en-US" sz="2200" b="0" spc="0" dirty="0">
                <a:solidFill>
                  <a:srgbClr val="000000"/>
                </a:solidFill>
                <a:latin typeface="+mn-lt"/>
              </a:rPr>
              <a:t>Automatic Operating System Updates and Other Background Processes</a:t>
            </a:r>
          </a:p>
          <a:p>
            <a:pPr lvl="1"/>
            <a:r>
              <a:rPr lang="en-US" spc="0" dirty="0">
                <a:solidFill>
                  <a:srgbClr val="000000"/>
                </a:solidFill>
                <a:latin typeface="+mn-lt"/>
              </a:rPr>
              <a:t>Impacts Google, Microsoft, and Apple </a:t>
            </a:r>
          </a:p>
          <a:p>
            <a:pPr lvl="1"/>
            <a:r>
              <a:rPr lang="en-US" spc="0" dirty="0">
                <a:solidFill>
                  <a:srgbClr val="000000"/>
                </a:solidFill>
                <a:latin typeface="+mn-lt"/>
              </a:rPr>
              <a:t>Update processes running in the background on testing devices consume CPU and memory</a:t>
            </a:r>
          </a:p>
          <a:p>
            <a:pPr lvl="1"/>
            <a:r>
              <a:rPr lang="en-US" spc="0" dirty="0">
                <a:solidFill>
                  <a:srgbClr val="000000"/>
                </a:solidFill>
                <a:latin typeface="+mn-lt"/>
              </a:rPr>
              <a:t>Can affect the testing experience</a:t>
            </a:r>
          </a:p>
          <a:p>
            <a:pPr lvl="2"/>
            <a:r>
              <a:rPr lang="en-US" spc="0" dirty="0">
                <a:solidFill>
                  <a:srgbClr val="000000"/>
                </a:solidFill>
                <a:latin typeface="+mn-lt"/>
              </a:rPr>
              <a:t>Audio playback may be choppy </a:t>
            </a:r>
          </a:p>
          <a:p>
            <a:pPr lvl="2"/>
            <a:r>
              <a:rPr lang="en-US" spc="0" dirty="0">
                <a:solidFill>
                  <a:srgbClr val="000000"/>
                </a:solidFill>
                <a:latin typeface="+mn-lt"/>
              </a:rPr>
              <a:t>Speaking test responses may be </a:t>
            </a:r>
            <a:r>
              <a:rPr lang="en-US" spc="0" dirty="0" smtClean="0">
                <a:solidFill>
                  <a:srgbClr val="000000"/>
                </a:solidFill>
                <a:latin typeface="+mn-lt"/>
              </a:rPr>
              <a:t>distorted</a:t>
            </a:r>
          </a:p>
          <a:p>
            <a:pPr marL="0" lvl="2" indent="0">
              <a:buClr>
                <a:srgbClr val="0D1E8E"/>
              </a:buClr>
              <a:buNone/>
            </a:pPr>
            <a:r>
              <a:rPr lang="en-US" sz="2200" b="1" spc="0" dirty="0" smtClean="0">
                <a:solidFill>
                  <a:srgbClr val="000000"/>
                </a:solidFill>
                <a:latin typeface="+mn-lt"/>
              </a:rPr>
              <a:t>Verify devices have the most current version of the operating system before the test session starts to avoid issues.</a:t>
            </a:r>
          </a:p>
          <a:p>
            <a:endParaRPr lang="en-US" dirty="0">
              <a:solidFill>
                <a:srgbClr val="000000"/>
              </a:solidFill>
              <a:latin typeface="+mn-lt"/>
            </a:endParaRPr>
          </a:p>
        </p:txBody>
      </p:sp>
      <p:sp>
        <p:nvSpPr>
          <p:cNvPr id="2" name="Title 1"/>
          <p:cNvSpPr>
            <a:spLocks noGrp="1"/>
          </p:cNvSpPr>
          <p:nvPr>
            <p:ph type="title" idx="4294967295"/>
          </p:nvPr>
        </p:nvSpPr>
        <p:spPr>
          <a:xfrm>
            <a:off x="192024" y="192024"/>
            <a:ext cx="7886700" cy="521208"/>
          </a:xfrm>
        </p:spPr>
        <p:txBody>
          <a:bodyPr>
            <a:normAutofit fontScale="90000"/>
          </a:bodyPr>
          <a:lstStyle/>
          <a:p>
            <a:pPr algn="l"/>
            <a:r>
              <a:rPr lang="en-US" dirty="0" smtClean="0"/>
              <a:t>DRC Component Updates</a:t>
            </a:r>
            <a:endParaRPr lang="en-US" dirty="0"/>
          </a:p>
        </p:txBody>
      </p:sp>
    </p:spTree>
    <p:extLst>
      <p:ext uri="{BB962C8B-B14F-4D97-AF65-F5344CB8AC3E}">
        <p14:creationId xmlns:p14="http://schemas.microsoft.com/office/powerpoint/2010/main" val="12802714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75099" y="1047750"/>
            <a:ext cx="8613794" cy="5078729"/>
          </a:xfrm>
        </p:spPr>
        <p:txBody>
          <a:bodyPr/>
          <a:lstStyle/>
          <a:p>
            <a:r>
              <a:rPr lang="en-US" b="0" spc="0" dirty="0" smtClean="0">
                <a:solidFill>
                  <a:srgbClr val="000000"/>
                </a:solidFill>
                <a:latin typeface="+mn-lt"/>
              </a:rPr>
              <a:t>October of 2017 </a:t>
            </a:r>
          </a:p>
          <a:p>
            <a:pPr lvl="1"/>
            <a:r>
              <a:rPr lang="en-US" spc="0" dirty="0" smtClean="0">
                <a:solidFill>
                  <a:srgbClr val="000000"/>
                </a:solidFill>
                <a:latin typeface="+mn-lt"/>
              </a:rPr>
              <a:t>Updates to Supported </a:t>
            </a:r>
            <a:r>
              <a:rPr lang="en-US" spc="0" dirty="0">
                <a:solidFill>
                  <a:srgbClr val="000000"/>
                </a:solidFill>
                <a:latin typeface="+mn-lt"/>
              </a:rPr>
              <a:t>System Requirements for ACCESS for ELLs 2.0 and </a:t>
            </a:r>
            <a:r>
              <a:rPr lang="en-US" spc="0" dirty="0" smtClean="0">
                <a:solidFill>
                  <a:srgbClr val="000000"/>
                </a:solidFill>
                <a:latin typeface="+mn-lt"/>
              </a:rPr>
              <a:t>Screener</a:t>
            </a:r>
            <a:endParaRPr lang="en-US" spc="0" dirty="0">
              <a:solidFill>
                <a:srgbClr val="000000"/>
              </a:solidFill>
              <a:latin typeface="+mn-lt"/>
            </a:endParaRPr>
          </a:p>
          <a:p>
            <a:pPr lvl="1"/>
            <a:r>
              <a:rPr lang="en-US" spc="0" dirty="0" smtClean="0">
                <a:solidFill>
                  <a:srgbClr val="000000"/>
                </a:solidFill>
                <a:latin typeface="+mn-lt"/>
              </a:rPr>
              <a:t>Final </a:t>
            </a:r>
            <a:r>
              <a:rPr lang="en-US" spc="0" dirty="0">
                <a:solidFill>
                  <a:srgbClr val="000000"/>
                </a:solidFill>
                <a:latin typeface="+mn-lt"/>
              </a:rPr>
              <a:t>Site Technology Readiness </a:t>
            </a:r>
            <a:r>
              <a:rPr lang="en-US" spc="0" dirty="0" smtClean="0">
                <a:solidFill>
                  <a:srgbClr val="000000"/>
                </a:solidFill>
                <a:latin typeface="+mn-lt"/>
              </a:rPr>
              <a:t>Checklist</a:t>
            </a:r>
          </a:p>
          <a:p>
            <a:pPr lvl="1"/>
            <a:r>
              <a:rPr lang="en-US" spc="0" dirty="0">
                <a:solidFill>
                  <a:srgbClr val="000000"/>
                </a:solidFill>
                <a:latin typeface="+mn-lt"/>
              </a:rPr>
              <a:t>Available on the DTC website </a:t>
            </a:r>
            <a:r>
              <a:rPr lang="en-US" spc="0" dirty="0" smtClean="0">
                <a:solidFill>
                  <a:srgbClr val="000000"/>
                </a:solidFill>
                <a:latin typeface="+mn-lt"/>
                <a:hlinkClick r:id="rId3"/>
              </a:rPr>
              <a:t>http</a:t>
            </a:r>
            <a:r>
              <a:rPr lang="en-US" spc="0" dirty="0">
                <a:solidFill>
                  <a:srgbClr val="000000"/>
                </a:solidFill>
                <a:latin typeface="+mn-lt"/>
                <a:hlinkClick r:id="rId3"/>
              </a:rPr>
              <a:t>://</a:t>
            </a:r>
            <a:r>
              <a:rPr lang="en-US" spc="0" dirty="0" smtClean="0">
                <a:solidFill>
                  <a:srgbClr val="000000"/>
                </a:solidFill>
                <a:latin typeface="+mn-lt"/>
                <a:hlinkClick r:id="rId3"/>
              </a:rPr>
              <a:t>www.cde.state.co.us/assessment/newassess-dtc</a:t>
            </a:r>
            <a:r>
              <a:rPr lang="en-US" spc="0" dirty="0" smtClean="0">
                <a:solidFill>
                  <a:srgbClr val="000000"/>
                </a:solidFill>
                <a:latin typeface="+mn-lt"/>
              </a:rPr>
              <a:t>  </a:t>
            </a:r>
            <a:endParaRPr lang="en-US" spc="0" dirty="0">
              <a:solidFill>
                <a:srgbClr val="000000"/>
              </a:solidFill>
              <a:latin typeface="+mn-lt"/>
            </a:endParaRPr>
          </a:p>
          <a:p>
            <a:pPr lvl="1"/>
            <a:endParaRPr lang="en-US" dirty="0">
              <a:solidFill>
                <a:srgbClr val="000000"/>
              </a:solidFill>
              <a:latin typeface="+mn-lt"/>
            </a:endParaRPr>
          </a:p>
        </p:txBody>
      </p:sp>
      <p:sp>
        <p:nvSpPr>
          <p:cNvPr id="2" name="Title 1"/>
          <p:cNvSpPr>
            <a:spLocks noGrp="1"/>
          </p:cNvSpPr>
          <p:nvPr>
            <p:ph type="title" idx="4294967295"/>
          </p:nvPr>
        </p:nvSpPr>
        <p:spPr>
          <a:xfrm>
            <a:off x="192024" y="192024"/>
            <a:ext cx="7886700" cy="521208"/>
          </a:xfrm>
        </p:spPr>
        <p:txBody>
          <a:bodyPr>
            <a:normAutofit fontScale="90000"/>
          </a:bodyPr>
          <a:lstStyle/>
          <a:p>
            <a:pPr algn="l"/>
            <a:r>
              <a:rPr lang="en-US" dirty="0" smtClean="0"/>
              <a:t>DRC Component Updates</a:t>
            </a:r>
            <a:endParaRPr lang="en-US" dirty="0"/>
          </a:p>
        </p:txBody>
      </p:sp>
    </p:spTree>
    <p:extLst>
      <p:ext uri="{BB962C8B-B14F-4D97-AF65-F5344CB8AC3E}">
        <p14:creationId xmlns:p14="http://schemas.microsoft.com/office/powerpoint/2010/main" val="7943253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idx="1"/>
          </p:nvPr>
        </p:nvSpPr>
        <p:spPr>
          <a:xfrm>
            <a:off x="589742" y="4528524"/>
            <a:ext cx="7886700" cy="2080800"/>
          </a:xfrm>
        </p:spPr>
        <p:txBody>
          <a:bodyPr/>
          <a:lstStyle/>
          <a:p>
            <a:r>
              <a:rPr lang="en-US" b="0" dirty="0" smtClean="0">
                <a:solidFill>
                  <a:schemeClr val="bg1"/>
                </a:solidFill>
              </a:rPr>
              <a:t>Sara Loerzel</a:t>
            </a:r>
            <a:endParaRPr lang="en-US" b="0" dirty="0">
              <a:solidFill>
                <a:schemeClr val="bg1"/>
              </a:solidFill>
            </a:endParaRPr>
          </a:p>
        </p:txBody>
      </p:sp>
      <p:sp>
        <p:nvSpPr>
          <p:cNvPr id="3" name="Title 2"/>
          <p:cNvSpPr>
            <a:spLocks noGrp="1"/>
          </p:cNvSpPr>
          <p:nvPr>
            <p:ph type="title" idx="4294967295"/>
          </p:nvPr>
        </p:nvSpPr>
        <p:spPr>
          <a:xfrm>
            <a:off x="294467" y="2290121"/>
            <a:ext cx="8477250" cy="1646238"/>
          </a:xfrm>
        </p:spPr>
        <p:txBody>
          <a:bodyPr/>
          <a:lstStyle/>
          <a:p>
            <a:r>
              <a:rPr lang="en-US" dirty="0">
                <a:solidFill>
                  <a:srgbClr val="000000"/>
                </a:solidFill>
              </a:rPr>
              <a:t>CMAS</a:t>
            </a:r>
            <a:br>
              <a:rPr lang="en-US" dirty="0">
                <a:solidFill>
                  <a:srgbClr val="000000"/>
                </a:solidFill>
              </a:rPr>
            </a:br>
            <a:r>
              <a:rPr lang="en-US" sz="2400" dirty="0" smtClean="0">
                <a:solidFill>
                  <a:srgbClr val="000000"/>
                </a:solidFill>
              </a:rPr>
              <a:t>Mathematics, English </a:t>
            </a:r>
            <a:r>
              <a:rPr lang="en-US" sz="2400" dirty="0">
                <a:solidFill>
                  <a:srgbClr val="000000"/>
                </a:solidFill>
              </a:rPr>
              <a:t>Language </a:t>
            </a:r>
            <a:r>
              <a:rPr lang="en-US" sz="2400" dirty="0" smtClean="0">
                <a:solidFill>
                  <a:srgbClr val="000000"/>
                </a:solidFill>
              </a:rPr>
              <a:t>Arts/Literacy,</a:t>
            </a:r>
            <a:r>
              <a:rPr lang="en-US" sz="2400" dirty="0">
                <a:solidFill>
                  <a:srgbClr val="000000"/>
                </a:solidFill>
              </a:rPr>
              <a:t/>
            </a:r>
            <a:br>
              <a:rPr lang="en-US" sz="2400" dirty="0">
                <a:solidFill>
                  <a:srgbClr val="000000"/>
                </a:solidFill>
              </a:rPr>
            </a:br>
            <a:r>
              <a:rPr lang="en-US" sz="2400" dirty="0">
                <a:solidFill>
                  <a:srgbClr val="000000"/>
                </a:solidFill>
              </a:rPr>
              <a:t>Colorado Spanish Language Arts (CSLA</a:t>
            </a:r>
            <a:r>
              <a:rPr lang="en-US" sz="2400" dirty="0" smtClean="0">
                <a:solidFill>
                  <a:srgbClr val="000000"/>
                </a:solidFill>
              </a:rPr>
              <a:t>),</a:t>
            </a:r>
            <a:r>
              <a:rPr lang="en-US" sz="2400" dirty="0">
                <a:solidFill>
                  <a:srgbClr val="000000"/>
                </a:solidFill>
              </a:rPr>
              <a:t/>
            </a:r>
            <a:br>
              <a:rPr lang="en-US" sz="2400" dirty="0">
                <a:solidFill>
                  <a:srgbClr val="000000"/>
                </a:solidFill>
              </a:rPr>
            </a:br>
            <a:r>
              <a:rPr lang="en-US" sz="2400" dirty="0">
                <a:solidFill>
                  <a:srgbClr val="000000"/>
                </a:solidFill>
              </a:rPr>
              <a:t>Science and Social </a:t>
            </a:r>
            <a:r>
              <a:rPr lang="en-US" sz="2400" dirty="0" smtClean="0">
                <a:solidFill>
                  <a:srgbClr val="000000"/>
                </a:solidFill>
              </a:rPr>
              <a:t>Studies</a:t>
            </a:r>
            <a:endParaRPr lang="en-US" sz="2400" dirty="0">
              <a:solidFill>
                <a:srgbClr val="000000"/>
              </a:solidFill>
            </a:endParaRPr>
          </a:p>
        </p:txBody>
      </p:sp>
    </p:spTree>
    <p:extLst>
      <p:ext uri="{BB962C8B-B14F-4D97-AF65-F5344CB8AC3E}">
        <p14:creationId xmlns:p14="http://schemas.microsoft.com/office/powerpoint/2010/main" val="35432006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022889"/>
            <a:ext cx="8534400" cy="5244342"/>
          </a:xfrm>
        </p:spPr>
        <p:txBody>
          <a:bodyPr/>
          <a:lstStyle/>
          <a:p>
            <a:pPr marL="45720" indent="0">
              <a:buNone/>
            </a:pPr>
            <a:r>
              <a:rPr lang="en-US" sz="2800" spc="0" dirty="0">
                <a:solidFill>
                  <a:srgbClr val="000000"/>
                </a:solidFill>
                <a:latin typeface="+mn-lt"/>
              </a:rPr>
              <a:t>Science and Social Studies</a:t>
            </a:r>
            <a:endParaRPr lang="en-US" sz="2800" spc="0" dirty="0">
              <a:solidFill>
                <a:schemeClr val="tx1"/>
              </a:solidFill>
              <a:latin typeface="+mn-lt"/>
            </a:endParaRPr>
          </a:p>
          <a:p>
            <a:r>
              <a:rPr lang="en-US" b="0" spc="0" dirty="0">
                <a:solidFill>
                  <a:srgbClr val="000000"/>
                </a:solidFill>
                <a:latin typeface="+mn-lt"/>
              </a:rPr>
              <a:t>Elementary, Middle, and High School Assessments</a:t>
            </a:r>
          </a:p>
          <a:p>
            <a:pPr lvl="1"/>
            <a:r>
              <a:rPr lang="en-US" spc="0" dirty="0">
                <a:solidFill>
                  <a:srgbClr val="000000"/>
                </a:solidFill>
                <a:latin typeface="+mn-lt"/>
              </a:rPr>
              <a:t>Science: grades 5, 8, and 11</a:t>
            </a:r>
          </a:p>
          <a:p>
            <a:pPr lvl="1"/>
            <a:r>
              <a:rPr lang="en-US" spc="0" dirty="0">
                <a:solidFill>
                  <a:srgbClr val="000000"/>
                </a:solidFill>
                <a:latin typeface="+mn-lt"/>
              </a:rPr>
              <a:t>Social </a:t>
            </a:r>
            <a:r>
              <a:rPr lang="en-US" spc="0" dirty="0" smtClean="0">
                <a:solidFill>
                  <a:srgbClr val="000000"/>
                </a:solidFill>
                <a:latin typeface="+mn-lt"/>
              </a:rPr>
              <a:t>Studies</a:t>
            </a:r>
            <a:r>
              <a:rPr lang="en-US" spc="0" dirty="0">
                <a:solidFill>
                  <a:srgbClr val="000000"/>
                </a:solidFill>
                <a:latin typeface="+mn-lt"/>
              </a:rPr>
              <a:t>: grades 4, </a:t>
            </a:r>
            <a:r>
              <a:rPr lang="en-US" spc="0" dirty="0" smtClean="0">
                <a:solidFill>
                  <a:srgbClr val="000000"/>
                </a:solidFill>
                <a:latin typeface="+mn-lt"/>
              </a:rPr>
              <a:t>7, 11</a:t>
            </a:r>
            <a:endParaRPr lang="en-US" spc="0" dirty="0">
              <a:solidFill>
                <a:srgbClr val="000000"/>
              </a:solidFill>
              <a:latin typeface="+mn-lt"/>
            </a:endParaRPr>
          </a:p>
          <a:p>
            <a:pPr lvl="2"/>
            <a:r>
              <a:rPr lang="en-US" spc="0" dirty="0" smtClean="0">
                <a:solidFill>
                  <a:srgbClr val="000000"/>
                </a:solidFill>
                <a:latin typeface="+mn-lt"/>
              </a:rPr>
              <a:t>A </a:t>
            </a:r>
            <a:r>
              <a:rPr lang="en-US" spc="0" dirty="0">
                <a:solidFill>
                  <a:srgbClr val="000000"/>
                </a:solidFill>
                <a:latin typeface="+mn-lt"/>
              </a:rPr>
              <a:t>sample of schools will administer the social studies </a:t>
            </a:r>
            <a:r>
              <a:rPr lang="en-US" spc="0" dirty="0" smtClean="0">
                <a:solidFill>
                  <a:srgbClr val="000000"/>
                </a:solidFill>
                <a:latin typeface="+mn-lt"/>
              </a:rPr>
              <a:t>assessments in grades 4 and 7; all schools will administer the social studies assessment in grade 11</a:t>
            </a:r>
          </a:p>
          <a:p>
            <a:pPr lvl="2"/>
            <a:r>
              <a:rPr lang="en-US" spc="0" dirty="0">
                <a:solidFill>
                  <a:srgbClr val="000000"/>
                </a:solidFill>
                <a:latin typeface="+mn-lt"/>
              </a:rPr>
              <a:t>Individual schools </a:t>
            </a:r>
            <a:r>
              <a:rPr lang="en-US" spc="0" dirty="0" smtClean="0">
                <a:solidFill>
                  <a:srgbClr val="000000"/>
                </a:solidFill>
                <a:latin typeface="+mn-lt"/>
              </a:rPr>
              <a:t>sampled </a:t>
            </a:r>
            <a:r>
              <a:rPr lang="en-US" spc="0" dirty="0">
                <a:solidFill>
                  <a:srgbClr val="000000"/>
                </a:solidFill>
                <a:latin typeface="+mn-lt"/>
              </a:rPr>
              <a:t>once in three years</a:t>
            </a:r>
          </a:p>
          <a:p>
            <a:pPr lvl="2"/>
            <a:r>
              <a:rPr lang="en-US" spc="0" dirty="0">
                <a:solidFill>
                  <a:srgbClr val="000000"/>
                </a:solidFill>
                <a:latin typeface="+mn-lt"/>
              </a:rPr>
              <a:t>Selected schools </a:t>
            </a:r>
            <a:r>
              <a:rPr lang="en-US" spc="0" dirty="0" smtClean="0">
                <a:solidFill>
                  <a:srgbClr val="000000"/>
                </a:solidFill>
                <a:latin typeface="+mn-lt"/>
              </a:rPr>
              <a:t>list for spring 2018 </a:t>
            </a:r>
            <a:r>
              <a:rPr lang="en-US" spc="0" dirty="0">
                <a:solidFill>
                  <a:srgbClr val="000000"/>
                </a:solidFill>
                <a:latin typeface="+mn-lt"/>
              </a:rPr>
              <a:t>is </a:t>
            </a:r>
            <a:r>
              <a:rPr lang="en-US" spc="0" dirty="0" smtClean="0">
                <a:solidFill>
                  <a:srgbClr val="000000"/>
                </a:solidFill>
                <a:latin typeface="+mn-lt"/>
              </a:rPr>
              <a:t>on Syncplicity</a:t>
            </a:r>
            <a:endParaRPr lang="en-US" spc="0" dirty="0">
              <a:solidFill>
                <a:srgbClr val="000000"/>
              </a:solidFill>
              <a:latin typeface="+mn-lt"/>
            </a:endParaRPr>
          </a:p>
          <a:p>
            <a:pPr marL="45720" indent="0">
              <a:buNone/>
            </a:pPr>
            <a:r>
              <a:rPr lang="en-US" sz="2800" spc="0" dirty="0" smtClean="0">
                <a:solidFill>
                  <a:srgbClr val="000000"/>
                </a:solidFill>
                <a:latin typeface="+mn-lt"/>
              </a:rPr>
              <a:t>Math and ELA </a:t>
            </a:r>
            <a:endParaRPr lang="en-US" sz="2800" spc="0" dirty="0">
              <a:solidFill>
                <a:srgbClr val="000000"/>
              </a:solidFill>
              <a:latin typeface="+mn-lt"/>
            </a:endParaRPr>
          </a:p>
          <a:p>
            <a:r>
              <a:rPr lang="en-US" b="0" spc="0" dirty="0" smtClean="0">
                <a:solidFill>
                  <a:srgbClr val="000000"/>
                </a:solidFill>
                <a:latin typeface="+mn-lt"/>
              </a:rPr>
              <a:t>Elementary and Middle School Assessments </a:t>
            </a:r>
            <a:endParaRPr lang="en-US" b="0" spc="0" dirty="0">
              <a:solidFill>
                <a:srgbClr val="000000"/>
              </a:solidFill>
              <a:latin typeface="+mn-lt"/>
            </a:endParaRPr>
          </a:p>
          <a:p>
            <a:pPr lvl="1"/>
            <a:r>
              <a:rPr lang="en-US" spc="0" dirty="0" smtClean="0">
                <a:solidFill>
                  <a:srgbClr val="000000"/>
                </a:solidFill>
                <a:latin typeface="+mn-lt"/>
              </a:rPr>
              <a:t>Math: grades 3-8</a:t>
            </a:r>
          </a:p>
          <a:p>
            <a:pPr lvl="1"/>
            <a:r>
              <a:rPr lang="en-US" spc="0" dirty="0" smtClean="0">
                <a:solidFill>
                  <a:srgbClr val="000000"/>
                </a:solidFill>
                <a:latin typeface="+mn-lt"/>
              </a:rPr>
              <a:t>ELA: grades 3-8</a:t>
            </a:r>
          </a:p>
          <a:p>
            <a:pPr lvl="2"/>
            <a:r>
              <a:rPr lang="en-US" spc="0" dirty="0" smtClean="0">
                <a:solidFill>
                  <a:srgbClr val="000000"/>
                </a:solidFill>
                <a:latin typeface="+mn-lt"/>
              </a:rPr>
              <a:t>CSLA: ELA accommodation for </a:t>
            </a:r>
            <a:r>
              <a:rPr lang="en-US" spc="0" dirty="0">
                <a:solidFill>
                  <a:srgbClr val="000000"/>
                </a:solidFill>
                <a:latin typeface="+mn-lt"/>
              </a:rPr>
              <a:t>eligible grades 3-4 </a:t>
            </a:r>
            <a:r>
              <a:rPr lang="en-US" spc="0" dirty="0" smtClean="0">
                <a:solidFill>
                  <a:srgbClr val="000000"/>
                </a:solidFill>
                <a:latin typeface="+mn-lt"/>
              </a:rPr>
              <a:t>ELs only</a:t>
            </a:r>
            <a:endParaRPr lang="en-US" spc="0" dirty="0">
              <a:solidFill>
                <a:srgbClr val="000000"/>
              </a:solidFill>
              <a:latin typeface="+mn-lt"/>
            </a:endParaRPr>
          </a:p>
          <a:p>
            <a:pPr lvl="2"/>
            <a:endParaRPr lang="en-US" spc="0" dirty="0">
              <a:solidFill>
                <a:srgbClr val="000000"/>
              </a:solidFill>
              <a:latin typeface="+mn-lt"/>
            </a:endParaRPr>
          </a:p>
          <a:p>
            <a:pPr marL="365760" lvl="1" indent="0">
              <a:buNone/>
            </a:pPr>
            <a:endParaRPr lang="en-US" dirty="0">
              <a:solidFill>
                <a:schemeClr val="tx1"/>
              </a:solidFill>
            </a:endParaRPr>
          </a:p>
          <a:p>
            <a:pPr lvl="1"/>
            <a:endParaRPr lang="en-US" dirty="0">
              <a:solidFill>
                <a:schemeClr val="tx1"/>
              </a:solidFill>
            </a:endParaRPr>
          </a:p>
          <a:p>
            <a:pPr marL="365760" lvl="1" indent="0">
              <a:buNone/>
            </a:pPr>
            <a:endParaRPr lang="en-US" sz="2600" dirty="0">
              <a:solidFill>
                <a:schemeClr val="tx1"/>
              </a:solidFill>
            </a:endParaRPr>
          </a:p>
          <a:p>
            <a:pPr marL="365760" lvl="1" indent="0">
              <a:buNone/>
            </a:pPr>
            <a:endParaRPr lang="en-US" sz="2800" dirty="0">
              <a:solidFill>
                <a:schemeClr val="tx1"/>
              </a:solidFill>
            </a:endParaRPr>
          </a:p>
          <a:p>
            <a:pPr lvl="1"/>
            <a:endParaRPr lang="en-US" sz="2800" dirty="0"/>
          </a:p>
          <a:p>
            <a:pPr lvl="1"/>
            <a:endParaRPr lang="en-US" sz="2800" dirty="0"/>
          </a:p>
        </p:txBody>
      </p:sp>
      <p:sp>
        <p:nvSpPr>
          <p:cNvPr id="3" name="Title 2"/>
          <p:cNvSpPr>
            <a:spLocks noGrp="1"/>
          </p:cNvSpPr>
          <p:nvPr>
            <p:ph type="title" idx="4294967295"/>
          </p:nvPr>
        </p:nvSpPr>
        <p:spPr>
          <a:xfrm>
            <a:off x="123986" y="108488"/>
            <a:ext cx="9020014" cy="650929"/>
          </a:xfrm>
        </p:spPr>
        <p:txBody>
          <a:bodyPr>
            <a:normAutofit/>
          </a:bodyPr>
          <a:lstStyle/>
          <a:p>
            <a:pPr algn="l"/>
            <a:r>
              <a:rPr lang="en-US" sz="3200" dirty="0" smtClean="0"/>
              <a:t>CMAS Grades and Content Areas</a:t>
            </a:r>
            <a:endParaRPr lang="en-US" sz="3200" dirty="0"/>
          </a:p>
        </p:txBody>
      </p:sp>
    </p:spTree>
    <p:extLst>
      <p:ext uri="{BB962C8B-B14F-4D97-AF65-F5344CB8AC3E}">
        <p14:creationId xmlns:p14="http://schemas.microsoft.com/office/powerpoint/2010/main" val="26949033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pc="0" dirty="0" smtClean="0">
                <a:solidFill>
                  <a:srgbClr val="000000"/>
                </a:solidFill>
                <a:latin typeface="+mn-lt"/>
              </a:rPr>
              <a:t>Pearson Customer Support – combined for all content areas</a:t>
            </a:r>
          </a:p>
          <a:p>
            <a:pPr lvl="1"/>
            <a:r>
              <a:rPr lang="en-US" spc="0" dirty="0" smtClean="0">
                <a:solidFill>
                  <a:srgbClr val="000000"/>
                </a:solidFill>
                <a:latin typeface="+mn-lt"/>
              </a:rPr>
              <a:t>Phone, web (formerly email), and chat</a:t>
            </a:r>
          </a:p>
          <a:p>
            <a:pPr lvl="2"/>
            <a:r>
              <a:rPr lang="en-US" spc="0" dirty="0" smtClean="0">
                <a:solidFill>
                  <a:srgbClr val="000000"/>
                </a:solidFill>
                <a:latin typeface="+mn-lt"/>
              </a:rPr>
              <a:t>1-888-687-4759</a:t>
            </a:r>
          </a:p>
          <a:p>
            <a:r>
              <a:rPr lang="en-US" spc="0" dirty="0" smtClean="0">
                <a:solidFill>
                  <a:srgbClr val="000000"/>
                </a:solidFill>
                <a:latin typeface="+mn-lt"/>
              </a:rPr>
              <a:t>Use only CDE documentation this year</a:t>
            </a:r>
          </a:p>
          <a:p>
            <a:pPr lvl="1"/>
            <a:r>
              <a:rPr lang="en-US" i="1" spc="0" dirty="0" smtClean="0">
                <a:solidFill>
                  <a:srgbClr val="000000"/>
                </a:solidFill>
                <a:latin typeface="+mn-lt"/>
              </a:rPr>
              <a:t>CMAS and CoAlt Procedures Manual </a:t>
            </a:r>
            <a:r>
              <a:rPr lang="en-US" spc="0" dirty="0" smtClean="0">
                <a:solidFill>
                  <a:srgbClr val="000000"/>
                </a:solidFill>
                <a:latin typeface="+mn-lt"/>
              </a:rPr>
              <a:t>includes all content areas and accommodation information </a:t>
            </a:r>
          </a:p>
          <a:p>
            <a:pPr lvl="1"/>
            <a:r>
              <a:rPr lang="en-US" i="1" spc="0" dirty="0" smtClean="0">
                <a:solidFill>
                  <a:srgbClr val="000000"/>
                </a:solidFill>
                <a:latin typeface="+mn-lt"/>
              </a:rPr>
              <a:t>CMAS Test Administrator Manuals </a:t>
            </a:r>
            <a:r>
              <a:rPr lang="en-US" spc="0" dirty="0" smtClean="0">
                <a:solidFill>
                  <a:srgbClr val="000000"/>
                </a:solidFill>
                <a:latin typeface="+mn-lt"/>
              </a:rPr>
              <a:t>(TAMs) will include all content areas</a:t>
            </a:r>
          </a:p>
          <a:p>
            <a:pPr lvl="1"/>
            <a:r>
              <a:rPr lang="en-US" spc="0" dirty="0" smtClean="0">
                <a:solidFill>
                  <a:srgbClr val="000000"/>
                </a:solidFill>
                <a:latin typeface="+mn-lt"/>
              </a:rPr>
              <a:t>PARCC forms will not be accepted </a:t>
            </a:r>
          </a:p>
          <a:p>
            <a:pPr lvl="1"/>
            <a:endParaRPr lang="en-US" spc="0" dirty="0">
              <a:latin typeface="+mn-lt"/>
            </a:endParaRPr>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CMAS Updates for 2018</a:t>
            </a:r>
            <a:endParaRPr lang="en-US" dirty="0"/>
          </a:p>
        </p:txBody>
      </p:sp>
    </p:spTree>
    <p:extLst>
      <p:ext uri="{BB962C8B-B14F-4D97-AF65-F5344CB8AC3E}">
        <p14:creationId xmlns:p14="http://schemas.microsoft.com/office/powerpoint/2010/main" val="96533270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0" spc="0" dirty="0" smtClean="0">
                <a:solidFill>
                  <a:srgbClr val="000000"/>
                </a:solidFill>
                <a:latin typeface="+mn-lt"/>
              </a:rPr>
              <a:t>This year, only CMAS manuals will be used </a:t>
            </a:r>
          </a:p>
          <a:p>
            <a:pPr lvl="1"/>
            <a:r>
              <a:rPr lang="en-US" i="1" spc="0" dirty="0" smtClean="0">
                <a:solidFill>
                  <a:srgbClr val="000000"/>
                </a:solidFill>
                <a:latin typeface="+mn-lt"/>
              </a:rPr>
              <a:t>CMAS and CoAlt Procedures Manual</a:t>
            </a:r>
          </a:p>
          <a:p>
            <a:pPr lvl="2"/>
            <a:r>
              <a:rPr lang="en-US" spc="0" dirty="0" smtClean="0">
                <a:solidFill>
                  <a:srgbClr val="000000"/>
                </a:solidFill>
                <a:latin typeface="+mn-lt"/>
              </a:rPr>
              <a:t>The </a:t>
            </a:r>
            <a:r>
              <a:rPr lang="en-US" i="1" spc="0" dirty="0" smtClean="0">
                <a:solidFill>
                  <a:srgbClr val="000000"/>
                </a:solidFill>
                <a:latin typeface="+mn-lt"/>
              </a:rPr>
              <a:t>PARCC Test Coordinator Manual</a:t>
            </a:r>
            <a:r>
              <a:rPr lang="en-US" spc="0" dirty="0" smtClean="0">
                <a:solidFill>
                  <a:srgbClr val="000000"/>
                </a:solidFill>
                <a:latin typeface="+mn-lt"/>
              </a:rPr>
              <a:t> (TCM) must </a:t>
            </a:r>
            <a:r>
              <a:rPr lang="en-US" b="1" spc="0" dirty="0" smtClean="0">
                <a:solidFill>
                  <a:srgbClr val="000000"/>
                </a:solidFill>
                <a:latin typeface="+mn-lt"/>
              </a:rPr>
              <a:t>not</a:t>
            </a:r>
            <a:r>
              <a:rPr lang="en-US" spc="0" dirty="0" smtClean="0">
                <a:solidFill>
                  <a:srgbClr val="000000"/>
                </a:solidFill>
                <a:latin typeface="+mn-lt"/>
              </a:rPr>
              <a:t> be used</a:t>
            </a:r>
          </a:p>
          <a:p>
            <a:pPr lvl="1"/>
            <a:r>
              <a:rPr lang="en-US" spc="0" dirty="0" smtClean="0">
                <a:solidFill>
                  <a:srgbClr val="000000"/>
                </a:solidFill>
                <a:latin typeface="+mn-lt"/>
              </a:rPr>
              <a:t>Colorado accessibility features and accommodations information found in </a:t>
            </a:r>
            <a:r>
              <a:rPr lang="en-US" i="1" spc="0" dirty="0" smtClean="0">
                <a:solidFill>
                  <a:srgbClr val="000000"/>
                </a:solidFill>
                <a:latin typeface="+mn-lt"/>
              </a:rPr>
              <a:t>Section 6.0 </a:t>
            </a:r>
            <a:r>
              <a:rPr lang="en-US" spc="0" dirty="0" smtClean="0">
                <a:solidFill>
                  <a:srgbClr val="000000"/>
                </a:solidFill>
                <a:latin typeface="+mn-lt"/>
              </a:rPr>
              <a:t>of the </a:t>
            </a:r>
            <a:r>
              <a:rPr lang="en-US" i="1" spc="0" dirty="0" smtClean="0">
                <a:solidFill>
                  <a:srgbClr val="000000"/>
                </a:solidFill>
                <a:latin typeface="+mn-lt"/>
              </a:rPr>
              <a:t>Procedures Manual</a:t>
            </a:r>
          </a:p>
          <a:p>
            <a:pPr lvl="2"/>
            <a:r>
              <a:rPr lang="en-US" spc="0" dirty="0" smtClean="0">
                <a:solidFill>
                  <a:srgbClr val="000000"/>
                </a:solidFill>
                <a:latin typeface="+mn-lt"/>
              </a:rPr>
              <a:t>The </a:t>
            </a:r>
            <a:r>
              <a:rPr lang="en-US" i="1" spc="0" dirty="0">
                <a:solidFill>
                  <a:srgbClr val="000000"/>
                </a:solidFill>
                <a:latin typeface="+mn-lt"/>
              </a:rPr>
              <a:t>PARCC Accessibility Features &amp; Accommodations Manual </a:t>
            </a:r>
            <a:r>
              <a:rPr lang="en-US" spc="0" dirty="0" smtClean="0">
                <a:solidFill>
                  <a:srgbClr val="000000"/>
                </a:solidFill>
                <a:latin typeface="+mn-lt"/>
              </a:rPr>
              <a:t>(AF&amp;A)</a:t>
            </a:r>
            <a:r>
              <a:rPr lang="en-US" i="1" spc="0" dirty="0" smtClean="0">
                <a:solidFill>
                  <a:srgbClr val="000000"/>
                </a:solidFill>
                <a:latin typeface="+mn-lt"/>
              </a:rPr>
              <a:t> </a:t>
            </a:r>
            <a:r>
              <a:rPr lang="en-US" spc="0" dirty="0" smtClean="0">
                <a:solidFill>
                  <a:srgbClr val="000000"/>
                </a:solidFill>
                <a:latin typeface="+mn-lt"/>
              </a:rPr>
              <a:t>must </a:t>
            </a:r>
            <a:r>
              <a:rPr lang="en-US" b="1" spc="0" dirty="0">
                <a:solidFill>
                  <a:srgbClr val="000000"/>
                </a:solidFill>
                <a:latin typeface="+mn-lt"/>
              </a:rPr>
              <a:t>not</a:t>
            </a:r>
            <a:r>
              <a:rPr lang="en-US" spc="0" dirty="0">
                <a:solidFill>
                  <a:srgbClr val="000000"/>
                </a:solidFill>
                <a:latin typeface="+mn-lt"/>
              </a:rPr>
              <a:t> be used for guidance in </a:t>
            </a:r>
            <a:r>
              <a:rPr lang="en-US" spc="0" dirty="0" smtClean="0">
                <a:solidFill>
                  <a:srgbClr val="000000"/>
                </a:solidFill>
                <a:latin typeface="+mn-lt"/>
              </a:rPr>
              <a:t>Colorado</a:t>
            </a:r>
          </a:p>
          <a:p>
            <a:pPr lvl="1"/>
            <a:r>
              <a:rPr lang="en-US" i="1" spc="0" dirty="0" smtClean="0">
                <a:solidFill>
                  <a:srgbClr val="000000"/>
                </a:solidFill>
                <a:latin typeface="+mn-lt"/>
              </a:rPr>
              <a:t>CMAS Test Administrator Manuals</a:t>
            </a:r>
            <a:r>
              <a:rPr lang="en-US" spc="0" dirty="0" smtClean="0">
                <a:solidFill>
                  <a:srgbClr val="000000"/>
                </a:solidFill>
                <a:latin typeface="+mn-lt"/>
              </a:rPr>
              <a:t> (TAMs)</a:t>
            </a:r>
            <a:endParaRPr lang="en-US" spc="0" dirty="0">
              <a:solidFill>
                <a:srgbClr val="000000"/>
              </a:solidFill>
              <a:latin typeface="+mn-lt"/>
            </a:endParaRPr>
          </a:p>
          <a:p>
            <a:pPr lvl="2"/>
            <a:r>
              <a:rPr lang="en-US" b="0" spc="0" dirty="0" smtClean="0">
                <a:solidFill>
                  <a:srgbClr val="000000"/>
                </a:solidFill>
                <a:latin typeface="+mn-lt"/>
              </a:rPr>
              <a:t>Math and ELA assessments will still use some PARCC content, but the test forms and administration directions and rules will be unique to Colorado</a:t>
            </a:r>
          </a:p>
          <a:p>
            <a:r>
              <a:rPr lang="en-US" b="0" spc="0" dirty="0" smtClean="0">
                <a:solidFill>
                  <a:srgbClr val="000000"/>
                </a:solidFill>
                <a:latin typeface="+mn-lt"/>
              </a:rPr>
              <a:t>CSLA will not have a separate administration in PAnext</a:t>
            </a:r>
          </a:p>
          <a:p>
            <a:pPr lvl="1"/>
            <a:r>
              <a:rPr lang="en-US" spc="0" dirty="0" smtClean="0">
                <a:solidFill>
                  <a:srgbClr val="000000"/>
                </a:solidFill>
                <a:latin typeface="+mn-lt"/>
              </a:rPr>
              <a:t>The CSLA form will function as </a:t>
            </a:r>
            <a:r>
              <a:rPr lang="en-US" spc="0" dirty="0">
                <a:solidFill>
                  <a:srgbClr val="000000"/>
                </a:solidFill>
                <a:latin typeface="+mn-lt"/>
              </a:rPr>
              <a:t>an </a:t>
            </a:r>
            <a:r>
              <a:rPr lang="en-US" spc="0" dirty="0" smtClean="0">
                <a:solidFill>
                  <a:srgbClr val="000000"/>
                </a:solidFill>
                <a:latin typeface="+mn-lt"/>
              </a:rPr>
              <a:t>accommodation that is assigned like braille or the Spanish versions of the math assessments </a:t>
            </a:r>
            <a:endParaRPr lang="en-US" b="0" spc="0" dirty="0" smtClean="0">
              <a:solidFill>
                <a:srgbClr val="000000"/>
              </a:solidFill>
              <a:latin typeface="+mn-lt"/>
            </a:endParaRPr>
          </a:p>
          <a:p>
            <a:endParaRPr lang="en-US" b="0" dirty="0" smtClean="0">
              <a:solidFill>
                <a:srgbClr val="000000"/>
              </a:solidFill>
              <a:latin typeface="+mn-lt"/>
            </a:endParaRPr>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CMAS Math &amp; ELA Note</a:t>
            </a:r>
            <a:endParaRPr lang="en-US" dirty="0"/>
          </a:p>
        </p:txBody>
      </p:sp>
    </p:spTree>
    <p:extLst>
      <p:ext uri="{BB962C8B-B14F-4D97-AF65-F5344CB8AC3E}">
        <p14:creationId xmlns:p14="http://schemas.microsoft.com/office/powerpoint/2010/main" val="22797904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4325" y="1030950"/>
            <a:ext cx="8201025" cy="5037025"/>
          </a:xfrm>
        </p:spPr>
        <p:txBody>
          <a:bodyPr/>
          <a:lstStyle/>
          <a:p>
            <a:r>
              <a:rPr lang="en-US" spc="0" dirty="0" smtClean="0">
                <a:solidFill>
                  <a:srgbClr val="000000"/>
                </a:solidFill>
                <a:latin typeface="+mn-lt"/>
              </a:rPr>
              <a:t>All science and social studies, grade 3 math and ELA PBT</a:t>
            </a:r>
          </a:p>
          <a:p>
            <a:pPr lvl="1"/>
            <a:r>
              <a:rPr lang="en-US" spc="0" dirty="0" smtClean="0">
                <a:solidFill>
                  <a:srgbClr val="000000"/>
                </a:solidFill>
                <a:latin typeface="+mn-lt"/>
              </a:rPr>
              <a:t>Consumable test booklet</a:t>
            </a:r>
          </a:p>
          <a:p>
            <a:pPr lvl="1"/>
            <a:r>
              <a:rPr lang="en-US" spc="0" dirty="0" smtClean="0">
                <a:solidFill>
                  <a:srgbClr val="000000"/>
                </a:solidFill>
                <a:latin typeface="+mn-lt"/>
              </a:rPr>
              <a:t>Students will need space for the following:</a:t>
            </a:r>
          </a:p>
          <a:p>
            <a:pPr lvl="2"/>
            <a:r>
              <a:rPr lang="en-US" spc="0" dirty="0" smtClean="0">
                <a:solidFill>
                  <a:srgbClr val="000000"/>
                </a:solidFill>
                <a:latin typeface="+mn-lt"/>
              </a:rPr>
              <a:t>Test booklet</a:t>
            </a:r>
          </a:p>
          <a:p>
            <a:pPr lvl="2"/>
            <a:r>
              <a:rPr lang="en-US" spc="0" dirty="0" smtClean="0">
                <a:solidFill>
                  <a:srgbClr val="000000"/>
                </a:solidFill>
                <a:latin typeface="+mn-lt"/>
              </a:rPr>
              <a:t>Scratch paper</a:t>
            </a:r>
          </a:p>
          <a:p>
            <a:pPr lvl="2"/>
            <a:r>
              <a:rPr lang="en-US" spc="0" dirty="0" smtClean="0">
                <a:solidFill>
                  <a:srgbClr val="000000"/>
                </a:solidFill>
                <a:latin typeface="+mn-lt"/>
              </a:rPr>
              <a:t>Source book (social studies only)</a:t>
            </a:r>
          </a:p>
          <a:p>
            <a:pPr lvl="2"/>
            <a:r>
              <a:rPr lang="en-US" spc="0" dirty="0" smtClean="0">
                <a:solidFill>
                  <a:srgbClr val="000000"/>
                </a:solidFill>
                <a:latin typeface="+mn-lt"/>
              </a:rPr>
              <a:t>Periodic table (high school science only)</a:t>
            </a:r>
          </a:p>
          <a:p>
            <a:r>
              <a:rPr lang="en-US" spc="0" dirty="0" smtClean="0">
                <a:solidFill>
                  <a:srgbClr val="000000"/>
                </a:solidFill>
                <a:latin typeface="+mn-lt"/>
              </a:rPr>
              <a:t>Grades 4+ math and ELA PBT</a:t>
            </a:r>
          </a:p>
          <a:p>
            <a:pPr lvl="1"/>
            <a:r>
              <a:rPr lang="en-US" spc="0" dirty="0" smtClean="0">
                <a:solidFill>
                  <a:srgbClr val="000000"/>
                </a:solidFill>
                <a:latin typeface="+mn-lt"/>
              </a:rPr>
              <a:t>Test booklets and answer documents</a:t>
            </a:r>
          </a:p>
          <a:p>
            <a:pPr lvl="1"/>
            <a:r>
              <a:rPr lang="en-US" spc="0" dirty="0" smtClean="0">
                <a:solidFill>
                  <a:srgbClr val="000000"/>
                </a:solidFill>
                <a:latin typeface="+mn-lt"/>
              </a:rPr>
              <a:t>Students will need space for the following: </a:t>
            </a:r>
          </a:p>
          <a:p>
            <a:pPr lvl="2"/>
            <a:r>
              <a:rPr lang="en-US" spc="0" dirty="0" smtClean="0">
                <a:solidFill>
                  <a:srgbClr val="000000"/>
                </a:solidFill>
                <a:latin typeface="+mn-lt"/>
              </a:rPr>
              <a:t>Test booklet</a:t>
            </a:r>
          </a:p>
          <a:p>
            <a:pPr lvl="2"/>
            <a:r>
              <a:rPr lang="en-US" spc="0" dirty="0" smtClean="0">
                <a:solidFill>
                  <a:srgbClr val="000000"/>
                </a:solidFill>
                <a:latin typeface="+mn-lt"/>
              </a:rPr>
              <a:t>Answer document</a:t>
            </a:r>
          </a:p>
          <a:p>
            <a:pPr lvl="2"/>
            <a:r>
              <a:rPr lang="en-US" spc="0" dirty="0" smtClean="0">
                <a:solidFill>
                  <a:srgbClr val="000000"/>
                </a:solidFill>
                <a:latin typeface="+mn-lt"/>
              </a:rPr>
              <a:t>Scratch paper</a:t>
            </a:r>
          </a:p>
          <a:p>
            <a:pPr lvl="2"/>
            <a:r>
              <a:rPr lang="en-US" spc="0" dirty="0" smtClean="0">
                <a:solidFill>
                  <a:srgbClr val="000000"/>
                </a:solidFill>
                <a:latin typeface="+mn-lt"/>
              </a:rPr>
              <a:t>Math reference sheet (math only)</a:t>
            </a:r>
          </a:p>
          <a:p>
            <a:pPr lvl="2"/>
            <a:r>
              <a:rPr lang="en-US" spc="0" dirty="0" smtClean="0">
                <a:solidFill>
                  <a:srgbClr val="000000"/>
                </a:solidFill>
                <a:latin typeface="+mn-lt"/>
              </a:rPr>
              <a:t>Calculator (math only, if allowable) </a:t>
            </a:r>
          </a:p>
          <a:p>
            <a:pPr lvl="2"/>
            <a:r>
              <a:rPr lang="en-US" spc="0" dirty="0" smtClean="0">
                <a:solidFill>
                  <a:srgbClr val="000000"/>
                </a:solidFill>
                <a:latin typeface="+mn-lt"/>
              </a:rPr>
              <a:t>Provided ruler or protractor (math only)</a:t>
            </a:r>
          </a:p>
        </p:txBody>
      </p:sp>
      <p:sp>
        <p:nvSpPr>
          <p:cNvPr id="3" name="Title 2"/>
          <p:cNvSpPr>
            <a:spLocks noGrp="1"/>
          </p:cNvSpPr>
          <p:nvPr>
            <p:ph type="title" idx="4294967295"/>
          </p:nvPr>
        </p:nvSpPr>
        <p:spPr>
          <a:xfrm>
            <a:off x="192024" y="192024"/>
            <a:ext cx="8827990" cy="521208"/>
          </a:xfrm>
        </p:spPr>
        <p:txBody>
          <a:bodyPr>
            <a:normAutofit fontScale="90000"/>
          </a:bodyPr>
          <a:lstStyle/>
          <a:p>
            <a:pPr algn="l"/>
            <a:r>
              <a:rPr lang="en-US" dirty="0" smtClean="0"/>
              <a:t>CMAS Paper-based Test (PBT) Format</a:t>
            </a:r>
            <a:endParaRPr lang="en-US" dirty="0"/>
          </a:p>
        </p:txBody>
      </p:sp>
    </p:spTree>
    <p:extLst>
      <p:ext uri="{BB962C8B-B14F-4D97-AF65-F5344CB8AC3E}">
        <p14:creationId xmlns:p14="http://schemas.microsoft.com/office/powerpoint/2010/main" val="64518803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dirty="0" smtClean="0"/>
              <a:t>Accommodation Changes</a:t>
            </a:r>
          </a:p>
          <a:p>
            <a:pPr lvl="1"/>
            <a:r>
              <a:rPr lang="en-US" dirty="0" smtClean="0"/>
              <a:t>Closed Captioning (will appear on any item with audio – no longer needs to be assigned) </a:t>
            </a:r>
          </a:p>
          <a:p>
            <a:pPr lvl="1"/>
            <a:r>
              <a:rPr lang="en-US" dirty="0" smtClean="0"/>
              <a:t>TTS Text Only vs. TTS Text and Graphics</a:t>
            </a:r>
          </a:p>
          <a:p>
            <a:pPr lvl="2"/>
            <a:r>
              <a:rPr lang="en-US" dirty="0" smtClean="0"/>
              <a:t>No longer need to assign a TTS format</a:t>
            </a:r>
          </a:p>
          <a:p>
            <a:pPr lvl="2"/>
            <a:r>
              <a:rPr lang="en-US" dirty="0" smtClean="0"/>
              <a:t>All TTS assignments will be TTS Text and Graphics</a:t>
            </a:r>
          </a:p>
          <a:p>
            <a:pPr lvl="2"/>
            <a:r>
              <a:rPr lang="en-US" dirty="0" smtClean="0"/>
              <a:t>Will appear as </a:t>
            </a:r>
            <a:r>
              <a:rPr lang="en-US" dirty="0"/>
              <a:t>“Text-to-Speech” or </a:t>
            </a:r>
            <a:r>
              <a:rPr lang="en-US" dirty="0" smtClean="0"/>
              <a:t>“TTS” in PAnext</a:t>
            </a:r>
          </a:p>
          <a:p>
            <a:pPr lvl="1"/>
            <a:r>
              <a:rPr lang="en-US" dirty="0" smtClean="0"/>
              <a:t>Refreshable braille no longer offered</a:t>
            </a:r>
          </a:p>
          <a:p>
            <a:pPr lvl="2"/>
            <a:endParaRPr lang="en-US" dirty="0">
              <a:latin typeface="+mn-lt"/>
            </a:endParaRPr>
          </a:p>
          <a:p>
            <a:r>
              <a:rPr lang="en-US" dirty="0" smtClean="0">
                <a:latin typeface="+mn-lt"/>
              </a:rPr>
              <a:t>Additional accommodation information will be provided during the Accommodations Training</a:t>
            </a:r>
          </a:p>
          <a:p>
            <a:pPr lvl="1"/>
            <a:endParaRPr lang="en-US" dirty="0" smtClean="0"/>
          </a:p>
        </p:txBody>
      </p:sp>
      <p:sp>
        <p:nvSpPr>
          <p:cNvPr id="3" name="Title 2"/>
          <p:cNvSpPr>
            <a:spLocks noGrp="1"/>
          </p:cNvSpPr>
          <p:nvPr>
            <p:ph type="title"/>
          </p:nvPr>
        </p:nvSpPr>
        <p:spPr>
          <a:xfrm>
            <a:off x="192024" y="192024"/>
            <a:ext cx="8951976" cy="521208"/>
          </a:xfrm>
        </p:spPr>
        <p:txBody>
          <a:bodyPr>
            <a:noAutofit/>
          </a:bodyPr>
          <a:lstStyle/>
          <a:p>
            <a:r>
              <a:rPr lang="en-US" sz="3200" dirty="0" smtClean="0">
                <a:solidFill>
                  <a:srgbClr val="FFFFFF"/>
                </a:solidFill>
              </a:rPr>
              <a:t>Accommodation Updates for 2017-18</a:t>
            </a:r>
            <a:endParaRPr lang="en-US" sz="3200" dirty="0">
              <a:solidFill>
                <a:srgbClr val="FFFFFF"/>
              </a:solidFill>
            </a:endParaRPr>
          </a:p>
        </p:txBody>
      </p:sp>
    </p:spTree>
    <p:extLst>
      <p:ext uri="{BB962C8B-B14F-4D97-AF65-F5344CB8AC3E}">
        <p14:creationId xmlns:p14="http://schemas.microsoft.com/office/powerpoint/2010/main" val="149965233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9575" y="1219609"/>
            <a:ext cx="8763001" cy="4407408"/>
          </a:xfrm>
        </p:spPr>
        <p:txBody>
          <a:bodyPr/>
          <a:lstStyle/>
          <a:p>
            <a:r>
              <a:rPr lang="en-US" sz="2200" spc="0" dirty="0" smtClean="0">
                <a:solidFill>
                  <a:srgbClr val="000000"/>
                </a:solidFill>
                <a:latin typeface="+mn-lt"/>
              </a:rPr>
              <a:t>All CMAS </a:t>
            </a:r>
            <a:r>
              <a:rPr lang="en-US" sz="2200" spc="0" dirty="0">
                <a:solidFill>
                  <a:srgbClr val="000000"/>
                </a:solidFill>
                <a:latin typeface="+mn-lt"/>
              </a:rPr>
              <a:t>a</a:t>
            </a:r>
            <a:r>
              <a:rPr lang="en-US" sz="2200" spc="0" dirty="0" smtClean="0">
                <a:solidFill>
                  <a:srgbClr val="000000"/>
                </a:solidFill>
                <a:latin typeface="+mn-lt"/>
              </a:rPr>
              <a:t>ccommodations information will be in the Procedures Manual</a:t>
            </a:r>
          </a:p>
          <a:p>
            <a:r>
              <a:rPr lang="en-US" spc="0" dirty="0" smtClean="0">
                <a:solidFill>
                  <a:srgbClr val="000000"/>
                </a:solidFill>
                <a:latin typeface="+mn-lt"/>
              </a:rPr>
              <a:t>Assessment </a:t>
            </a:r>
            <a:r>
              <a:rPr lang="en-US" spc="0" dirty="0">
                <a:solidFill>
                  <a:srgbClr val="000000"/>
                </a:solidFill>
                <a:latin typeface="+mn-lt"/>
              </a:rPr>
              <a:t>Accommodations Webinar</a:t>
            </a:r>
          </a:p>
          <a:p>
            <a:pPr lvl="1"/>
            <a:r>
              <a:rPr lang="en-US" spc="0" dirty="0" smtClean="0">
                <a:solidFill>
                  <a:srgbClr val="000000"/>
                </a:solidFill>
                <a:latin typeface="+mn-lt"/>
              </a:rPr>
              <a:t>Monday, September 18 from 1:00-2:30</a:t>
            </a:r>
            <a:endParaRPr lang="en-US" spc="0" dirty="0">
              <a:solidFill>
                <a:srgbClr val="000000"/>
              </a:solidFill>
              <a:latin typeface="+mn-lt"/>
            </a:endParaRPr>
          </a:p>
          <a:p>
            <a:pPr lvl="1"/>
            <a:r>
              <a:rPr lang="en-US" spc="0" dirty="0">
                <a:solidFill>
                  <a:srgbClr val="000000"/>
                </a:solidFill>
                <a:latin typeface="+mn-lt"/>
              </a:rPr>
              <a:t>Tuesday, </a:t>
            </a:r>
            <a:r>
              <a:rPr lang="en-US" spc="0" dirty="0" smtClean="0">
                <a:solidFill>
                  <a:srgbClr val="000000"/>
                </a:solidFill>
                <a:latin typeface="+mn-lt"/>
              </a:rPr>
              <a:t>September 19 from 10:00-11:30</a:t>
            </a:r>
          </a:p>
          <a:p>
            <a:r>
              <a:rPr lang="en-US" spc="0" dirty="0" smtClean="0">
                <a:solidFill>
                  <a:srgbClr val="000000"/>
                </a:solidFill>
                <a:latin typeface="+mn-lt"/>
              </a:rPr>
              <a:t>Unique Accommodations Webinar</a:t>
            </a:r>
          </a:p>
          <a:p>
            <a:pPr lvl="1"/>
            <a:r>
              <a:rPr lang="en-US" spc="0" dirty="0" smtClean="0">
                <a:solidFill>
                  <a:srgbClr val="000000"/>
                </a:solidFill>
                <a:latin typeface="+mn-lt"/>
              </a:rPr>
              <a:t>Wednesday, September 27 from 10:00-11:30 </a:t>
            </a:r>
            <a:endParaRPr lang="en-US" spc="0" dirty="0">
              <a:solidFill>
                <a:srgbClr val="000000"/>
              </a:solidFill>
              <a:latin typeface="+mn-lt"/>
            </a:endParaRPr>
          </a:p>
          <a:p>
            <a:r>
              <a:rPr lang="en-US" spc="0" dirty="0" smtClean="0">
                <a:solidFill>
                  <a:srgbClr val="000000"/>
                </a:solidFill>
                <a:latin typeface="+mn-lt"/>
              </a:rPr>
              <a:t>Updated Accommodations Crosswalk will be posted on CDE Assessment webpage in September</a:t>
            </a:r>
          </a:p>
          <a:p>
            <a:endParaRPr lang="en-US" dirty="0" smtClean="0"/>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Accommodations References</a:t>
            </a:r>
            <a:endParaRPr lang="en-US" dirty="0"/>
          </a:p>
        </p:txBody>
      </p:sp>
    </p:spTree>
    <p:extLst>
      <p:ext uri="{BB962C8B-B14F-4D97-AF65-F5344CB8AC3E}">
        <p14:creationId xmlns:p14="http://schemas.microsoft.com/office/powerpoint/2010/main" val="554892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232474" y="192088"/>
            <a:ext cx="7654225" cy="520700"/>
          </a:xfrm>
        </p:spPr>
        <p:txBody>
          <a:bodyPr>
            <a:noAutofit/>
          </a:bodyPr>
          <a:lstStyle/>
          <a:p>
            <a:pPr algn="l"/>
            <a:r>
              <a:rPr lang="en-US" sz="3200" dirty="0" smtClean="0">
                <a:solidFill>
                  <a:srgbClr val="FFFFFF"/>
                </a:solidFill>
              </a:rPr>
              <a:t>Meet the CDE Assessment Team</a:t>
            </a:r>
            <a:endParaRPr lang="en-US" sz="3200" dirty="0">
              <a:solidFill>
                <a:srgbClr val="FFFFFF"/>
              </a:solidFill>
            </a:endParaRPr>
          </a:p>
        </p:txBody>
      </p:sp>
      <p:sp>
        <p:nvSpPr>
          <p:cNvPr id="10" name="Rectangle 9"/>
          <p:cNvSpPr/>
          <p:nvPr/>
        </p:nvSpPr>
        <p:spPr>
          <a:xfrm>
            <a:off x="2426178" y="1008056"/>
            <a:ext cx="4297680" cy="6492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Joyce Zurkowski</a:t>
            </a:r>
          </a:p>
          <a:p>
            <a:pPr algn="ctr"/>
            <a:r>
              <a:rPr lang="en-US" dirty="0" smtClean="0"/>
              <a:t>Executive Director of Assessment</a:t>
            </a:r>
            <a:endParaRPr lang="en-US" dirty="0"/>
          </a:p>
        </p:txBody>
      </p:sp>
      <p:sp>
        <p:nvSpPr>
          <p:cNvPr id="11" name="Rectangle 10"/>
          <p:cNvSpPr/>
          <p:nvPr/>
        </p:nvSpPr>
        <p:spPr>
          <a:xfrm>
            <a:off x="114858" y="1758287"/>
            <a:ext cx="4297680" cy="6492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Will Morton	</a:t>
            </a:r>
          </a:p>
          <a:p>
            <a:pPr algn="ctr"/>
            <a:r>
              <a:rPr lang="en-US" dirty="0" smtClean="0"/>
              <a:t>Director of Assessment Administration</a:t>
            </a:r>
            <a:endParaRPr lang="en-US" dirty="0"/>
          </a:p>
        </p:txBody>
      </p:sp>
      <p:sp>
        <p:nvSpPr>
          <p:cNvPr id="12" name="Rectangle 11"/>
          <p:cNvSpPr/>
          <p:nvPr/>
        </p:nvSpPr>
        <p:spPr>
          <a:xfrm>
            <a:off x="4745196" y="1758287"/>
            <a:ext cx="4293304" cy="6492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Christina Wirth-Hawkins</a:t>
            </a:r>
          </a:p>
          <a:p>
            <a:pPr algn="ctr"/>
            <a:r>
              <a:rPr lang="en-US" dirty="0" smtClean="0"/>
              <a:t>Director of Assessment Development</a:t>
            </a:r>
            <a:endParaRPr lang="en-US" dirty="0"/>
          </a:p>
        </p:txBody>
      </p:sp>
      <p:sp>
        <p:nvSpPr>
          <p:cNvPr id="13" name="Rectangle 12"/>
          <p:cNvSpPr/>
          <p:nvPr/>
        </p:nvSpPr>
        <p:spPr>
          <a:xfrm>
            <a:off x="114858" y="2485151"/>
            <a:ext cx="4297680" cy="64633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b="1" dirty="0" smtClean="0">
                <a:solidFill>
                  <a:srgbClr val="000000"/>
                </a:solidFill>
              </a:rPr>
              <a:t>Jared Anthony</a:t>
            </a:r>
          </a:p>
          <a:p>
            <a:pPr algn="ctr"/>
            <a:r>
              <a:rPr lang="en-US" dirty="0" smtClean="0">
                <a:solidFill>
                  <a:srgbClr val="000000"/>
                </a:solidFill>
              </a:rPr>
              <a:t>College Board Suite of Assessments</a:t>
            </a:r>
            <a:endParaRPr lang="en-US" sz="1600" dirty="0">
              <a:solidFill>
                <a:srgbClr val="000000"/>
              </a:solidFill>
            </a:endParaRPr>
          </a:p>
        </p:txBody>
      </p:sp>
      <p:sp>
        <p:nvSpPr>
          <p:cNvPr id="14" name="Rectangle 13"/>
          <p:cNvSpPr/>
          <p:nvPr/>
        </p:nvSpPr>
        <p:spPr>
          <a:xfrm>
            <a:off x="4740820" y="4667656"/>
            <a:ext cx="4297680" cy="64633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b="1" dirty="0" smtClean="0">
                <a:solidFill>
                  <a:srgbClr val="000000"/>
                </a:solidFill>
              </a:rPr>
              <a:t>Melissa Mincic</a:t>
            </a:r>
          </a:p>
          <a:p>
            <a:pPr algn="ctr"/>
            <a:r>
              <a:rPr lang="en-US" dirty="0" smtClean="0">
                <a:solidFill>
                  <a:srgbClr val="000000"/>
                </a:solidFill>
              </a:rPr>
              <a:t>Data: ACCESS &amp; SBDs</a:t>
            </a:r>
          </a:p>
        </p:txBody>
      </p:sp>
      <p:sp>
        <p:nvSpPr>
          <p:cNvPr id="15" name="Rectangle 14"/>
          <p:cNvSpPr/>
          <p:nvPr/>
        </p:nvSpPr>
        <p:spPr>
          <a:xfrm>
            <a:off x="114858" y="5372205"/>
            <a:ext cx="4297680" cy="64633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b="1" dirty="0" smtClean="0">
                <a:solidFill>
                  <a:srgbClr val="000000"/>
                </a:solidFill>
              </a:rPr>
              <a:t>Jasmine Carey</a:t>
            </a:r>
          </a:p>
          <a:p>
            <a:pPr algn="ctr"/>
            <a:r>
              <a:rPr lang="en-US" dirty="0" smtClean="0">
                <a:solidFill>
                  <a:srgbClr val="000000"/>
                </a:solidFill>
              </a:rPr>
              <a:t>Psychometrics, Data: College Board &amp; DLM</a:t>
            </a:r>
          </a:p>
        </p:txBody>
      </p:sp>
      <p:sp>
        <p:nvSpPr>
          <p:cNvPr id="16" name="Rectangle 15"/>
          <p:cNvSpPr/>
          <p:nvPr/>
        </p:nvSpPr>
        <p:spPr>
          <a:xfrm>
            <a:off x="114858" y="3937599"/>
            <a:ext cx="4297680" cy="64633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b="1" dirty="0" smtClean="0">
                <a:solidFill>
                  <a:srgbClr val="000000"/>
                </a:solidFill>
              </a:rPr>
              <a:t>Heather Villalobos Pavia</a:t>
            </a:r>
            <a:r>
              <a:rPr lang="en-US" dirty="0" smtClean="0">
                <a:solidFill>
                  <a:srgbClr val="000000"/>
                </a:solidFill>
              </a:rPr>
              <a:t> </a:t>
            </a:r>
          </a:p>
          <a:p>
            <a:pPr algn="ctr"/>
            <a:r>
              <a:rPr lang="en-US" dirty="0" smtClean="0">
                <a:solidFill>
                  <a:srgbClr val="000000"/>
                </a:solidFill>
              </a:rPr>
              <a:t>ACCESS, CSLA, Linguistic Accommodations</a:t>
            </a:r>
            <a:endParaRPr lang="en-US" dirty="0">
              <a:solidFill>
                <a:srgbClr val="000000"/>
              </a:solidFill>
            </a:endParaRPr>
          </a:p>
        </p:txBody>
      </p:sp>
      <p:sp>
        <p:nvSpPr>
          <p:cNvPr id="17" name="Rectangle 16"/>
          <p:cNvSpPr/>
          <p:nvPr/>
        </p:nvSpPr>
        <p:spPr>
          <a:xfrm>
            <a:off x="114858" y="3208972"/>
            <a:ext cx="4297680" cy="64633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b="1" dirty="0" smtClean="0">
                <a:solidFill>
                  <a:srgbClr val="000000"/>
                </a:solidFill>
              </a:rPr>
              <a:t>Pam A. Sandoval </a:t>
            </a:r>
          </a:p>
          <a:p>
            <a:pPr algn="ctr"/>
            <a:r>
              <a:rPr lang="en-US" dirty="0" smtClean="0">
                <a:solidFill>
                  <a:srgbClr val="000000"/>
                </a:solidFill>
              </a:rPr>
              <a:t>NAEP, TIMSS &amp; ICILS</a:t>
            </a:r>
            <a:endParaRPr lang="en-US" dirty="0">
              <a:solidFill>
                <a:srgbClr val="000000"/>
              </a:solidFill>
            </a:endParaRPr>
          </a:p>
        </p:txBody>
      </p:sp>
      <p:sp>
        <p:nvSpPr>
          <p:cNvPr id="18" name="Rectangle 17"/>
          <p:cNvSpPr/>
          <p:nvPr/>
        </p:nvSpPr>
        <p:spPr>
          <a:xfrm>
            <a:off x="114858" y="6114420"/>
            <a:ext cx="4297680" cy="64633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b="1" dirty="0" smtClean="0">
                <a:solidFill>
                  <a:srgbClr val="000000"/>
                </a:solidFill>
              </a:rPr>
              <a:t>Shangte Shen</a:t>
            </a:r>
          </a:p>
          <a:p>
            <a:pPr algn="ctr"/>
            <a:r>
              <a:rPr lang="en-US" dirty="0" smtClean="0">
                <a:solidFill>
                  <a:srgbClr val="000000"/>
                </a:solidFill>
              </a:rPr>
              <a:t>Data: CMAS &amp; CoAlt</a:t>
            </a:r>
            <a:endParaRPr lang="en-US" dirty="0">
              <a:solidFill>
                <a:srgbClr val="000000"/>
              </a:solidFill>
            </a:endParaRPr>
          </a:p>
        </p:txBody>
      </p:sp>
      <p:sp>
        <p:nvSpPr>
          <p:cNvPr id="19" name="Rectangle 18"/>
          <p:cNvSpPr/>
          <p:nvPr/>
        </p:nvSpPr>
        <p:spPr>
          <a:xfrm>
            <a:off x="4745196" y="3937599"/>
            <a:ext cx="4297680" cy="64633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b="1" dirty="0" smtClean="0">
                <a:solidFill>
                  <a:srgbClr val="000000"/>
                </a:solidFill>
              </a:rPr>
              <a:t>Collin Bonner</a:t>
            </a:r>
          </a:p>
          <a:p>
            <a:pPr algn="ctr"/>
            <a:r>
              <a:rPr lang="en-US" dirty="0" smtClean="0">
                <a:solidFill>
                  <a:srgbClr val="000000"/>
                </a:solidFill>
              </a:rPr>
              <a:t>Technology Support</a:t>
            </a:r>
            <a:endParaRPr lang="en-US" dirty="0">
              <a:solidFill>
                <a:srgbClr val="000000"/>
              </a:solidFill>
            </a:endParaRPr>
          </a:p>
        </p:txBody>
      </p:sp>
      <p:sp>
        <p:nvSpPr>
          <p:cNvPr id="20" name="Rectangle 19"/>
          <p:cNvSpPr/>
          <p:nvPr/>
        </p:nvSpPr>
        <p:spPr>
          <a:xfrm>
            <a:off x="114858" y="4651973"/>
            <a:ext cx="4297680" cy="64633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b="1" dirty="0" smtClean="0">
                <a:solidFill>
                  <a:srgbClr val="000000"/>
                </a:solidFill>
              </a:rPr>
              <a:t>Mindy Roden</a:t>
            </a:r>
          </a:p>
          <a:p>
            <a:pPr algn="ctr"/>
            <a:r>
              <a:rPr lang="en-US" dirty="0" smtClean="0">
                <a:solidFill>
                  <a:srgbClr val="000000"/>
                </a:solidFill>
              </a:rPr>
              <a:t>CoAlt, DLM, SPED Accommodations</a:t>
            </a:r>
            <a:endParaRPr lang="en-US" dirty="0">
              <a:solidFill>
                <a:srgbClr val="000000"/>
              </a:solidFill>
            </a:endParaRPr>
          </a:p>
        </p:txBody>
      </p:sp>
      <p:sp>
        <p:nvSpPr>
          <p:cNvPr id="22" name="Rectangle 21"/>
          <p:cNvSpPr/>
          <p:nvPr/>
        </p:nvSpPr>
        <p:spPr>
          <a:xfrm>
            <a:off x="4745196" y="3208972"/>
            <a:ext cx="4297680" cy="64633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b="1" dirty="0" smtClean="0">
                <a:solidFill>
                  <a:srgbClr val="000000"/>
                </a:solidFill>
              </a:rPr>
              <a:t>Katie Schmidt</a:t>
            </a:r>
          </a:p>
          <a:p>
            <a:pPr algn="ctr"/>
            <a:r>
              <a:rPr lang="en-US" dirty="0" smtClean="0">
                <a:solidFill>
                  <a:srgbClr val="000000"/>
                </a:solidFill>
              </a:rPr>
              <a:t>CMAS Content Development</a:t>
            </a:r>
            <a:endParaRPr lang="en-US" dirty="0">
              <a:solidFill>
                <a:srgbClr val="000000"/>
              </a:solidFill>
            </a:endParaRPr>
          </a:p>
        </p:txBody>
      </p:sp>
      <p:sp>
        <p:nvSpPr>
          <p:cNvPr id="23" name="Rectangle 22"/>
          <p:cNvSpPr/>
          <p:nvPr/>
        </p:nvSpPr>
        <p:spPr>
          <a:xfrm>
            <a:off x="4745196" y="2485151"/>
            <a:ext cx="4297680" cy="64633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b="1" dirty="0" smtClean="0">
                <a:solidFill>
                  <a:srgbClr val="000000"/>
                </a:solidFill>
              </a:rPr>
              <a:t>Sara Loerzel</a:t>
            </a:r>
          </a:p>
          <a:p>
            <a:pPr algn="ctr"/>
            <a:r>
              <a:rPr lang="en-US" dirty="0" smtClean="0">
                <a:solidFill>
                  <a:srgbClr val="000000"/>
                </a:solidFill>
              </a:rPr>
              <a:t>CMAS Administration &amp; PA</a:t>
            </a:r>
            <a:r>
              <a:rPr lang="en-US" baseline="30000" dirty="0" smtClean="0">
                <a:solidFill>
                  <a:srgbClr val="000000"/>
                </a:solidFill>
              </a:rPr>
              <a:t>next</a:t>
            </a:r>
            <a:endParaRPr lang="en-US" baseline="30000" dirty="0">
              <a:solidFill>
                <a:srgbClr val="000000"/>
              </a:solidFill>
            </a:endParaRPr>
          </a:p>
        </p:txBody>
      </p:sp>
      <p:sp>
        <p:nvSpPr>
          <p:cNvPr id="24" name="Rectangle 23"/>
          <p:cNvSpPr/>
          <p:nvPr/>
        </p:nvSpPr>
        <p:spPr>
          <a:xfrm>
            <a:off x="7514500" y="311365"/>
            <a:ext cx="1524000" cy="134591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Margo Allen</a:t>
            </a:r>
          </a:p>
          <a:p>
            <a:pPr algn="ctr"/>
            <a:r>
              <a:rPr lang="en-US" dirty="0" smtClean="0">
                <a:solidFill>
                  <a:srgbClr val="000000"/>
                </a:solidFill>
              </a:rPr>
              <a:t>Business Process Manager</a:t>
            </a:r>
          </a:p>
          <a:p>
            <a:pPr algn="ctr"/>
            <a:r>
              <a:rPr lang="en-US" dirty="0" smtClean="0">
                <a:solidFill>
                  <a:srgbClr val="000000"/>
                </a:solidFill>
              </a:rPr>
              <a:t>303-866-6929</a:t>
            </a:r>
            <a:endParaRPr lang="en-US" dirty="0">
              <a:solidFill>
                <a:srgbClr val="000000"/>
              </a:solidFill>
            </a:endParaRPr>
          </a:p>
        </p:txBody>
      </p:sp>
    </p:spTree>
    <p:extLst>
      <p:ext uri="{BB962C8B-B14F-4D97-AF65-F5344CB8AC3E}">
        <p14:creationId xmlns:p14="http://schemas.microsoft.com/office/powerpoint/2010/main" val="371054848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9575" y="1219609"/>
            <a:ext cx="8763001" cy="4407408"/>
          </a:xfrm>
        </p:spPr>
        <p:txBody>
          <a:bodyPr/>
          <a:lstStyle/>
          <a:p>
            <a:pPr marL="45720" indent="0">
              <a:buNone/>
            </a:pPr>
            <a:r>
              <a:rPr lang="en-US" spc="0" dirty="0">
                <a:solidFill>
                  <a:srgbClr val="000000"/>
                </a:solidFill>
                <a:latin typeface="+mn-lt"/>
              </a:rPr>
              <a:t>Historical system: English Braille American Edition (EBAE)</a:t>
            </a:r>
          </a:p>
          <a:p>
            <a:pPr marL="45720" indent="0">
              <a:buNone/>
            </a:pPr>
            <a:r>
              <a:rPr lang="en-US" spc="0" dirty="0">
                <a:solidFill>
                  <a:srgbClr val="000000"/>
                </a:solidFill>
                <a:latin typeface="+mn-lt"/>
              </a:rPr>
              <a:t>January 4, 2016: Implementation of Unified English Braille (UEB)</a:t>
            </a:r>
          </a:p>
          <a:p>
            <a:endParaRPr lang="en-US" spc="0" dirty="0">
              <a:solidFill>
                <a:srgbClr val="000000"/>
              </a:solidFill>
              <a:latin typeface="+mn-lt"/>
            </a:endParaRPr>
          </a:p>
          <a:p>
            <a:pPr marL="285750" lvl="0" indent="-285750">
              <a:buFont typeface="Arial" panose="020B0604020202020204" pitchFamily="34" charset="0"/>
              <a:buChar char="•"/>
            </a:pPr>
            <a:r>
              <a:rPr lang="en-US" sz="2000" spc="0" dirty="0" smtClean="0">
                <a:solidFill>
                  <a:srgbClr val="000000"/>
                </a:solidFill>
                <a:latin typeface="+mn-lt"/>
              </a:rPr>
              <a:t>Students who were registered for CMAS braille last year will be registered for braille in </a:t>
            </a:r>
            <a:r>
              <a:rPr lang="en-US" sz="2000" spc="0" dirty="0">
                <a:solidFill>
                  <a:srgbClr val="000000"/>
                </a:solidFill>
                <a:latin typeface="+mn-lt"/>
              </a:rPr>
              <a:t>the initial file upload into </a:t>
            </a:r>
            <a:r>
              <a:rPr lang="en-US" sz="2000" spc="0" dirty="0" smtClean="0">
                <a:solidFill>
                  <a:srgbClr val="000000"/>
                </a:solidFill>
                <a:latin typeface="+mn-lt"/>
              </a:rPr>
              <a:t>PAnext </a:t>
            </a:r>
          </a:p>
          <a:p>
            <a:pPr marL="742950" lvl="1" indent="-285750">
              <a:buFont typeface="Arial" panose="020B0604020202020204" pitchFamily="34" charset="0"/>
              <a:buChar char="•"/>
            </a:pPr>
            <a:r>
              <a:rPr lang="en-US" spc="0" dirty="0" smtClean="0">
                <a:solidFill>
                  <a:srgbClr val="000000"/>
                </a:solidFill>
                <a:latin typeface="+mn-lt"/>
              </a:rPr>
              <a:t>All students will be registered for UEB (Nemeth code for math)</a:t>
            </a:r>
          </a:p>
          <a:p>
            <a:pPr marL="845820" lvl="2">
              <a:buFont typeface="Arial" panose="020B0604020202020204" pitchFamily="34" charset="0"/>
              <a:buChar char="•"/>
            </a:pPr>
            <a:r>
              <a:rPr lang="en-US" spc="0" dirty="0" smtClean="0">
                <a:solidFill>
                  <a:srgbClr val="000000"/>
                </a:solidFill>
                <a:latin typeface="+mn-lt"/>
              </a:rPr>
              <a:t>Confirm braille assignments</a:t>
            </a:r>
          </a:p>
          <a:p>
            <a:pPr marL="845820" lvl="2">
              <a:buFont typeface="Arial" panose="020B0604020202020204" pitchFamily="34" charset="0"/>
              <a:buChar char="•"/>
            </a:pPr>
            <a:r>
              <a:rPr lang="en-US" spc="0" dirty="0" smtClean="0">
                <a:solidFill>
                  <a:srgbClr val="000000"/>
                </a:solidFill>
                <a:latin typeface="+mn-lt"/>
              </a:rPr>
              <a:t>Districts </a:t>
            </a:r>
            <a:r>
              <a:rPr lang="en-US" spc="0" dirty="0">
                <a:solidFill>
                  <a:srgbClr val="000000"/>
                </a:solidFill>
                <a:latin typeface="+mn-lt"/>
              </a:rPr>
              <a:t>will need to identify and register all 3</a:t>
            </a:r>
            <a:r>
              <a:rPr lang="en-US" spc="0" baseline="30000" dirty="0">
                <a:solidFill>
                  <a:srgbClr val="000000"/>
                </a:solidFill>
                <a:latin typeface="+mn-lt"/>
              </a:rPr>
              <a:t>rd</a:t>
            </a:r>
            <a:r>
              <a:rPr lang="en-US" spc="0" dirty="0">
                <a:solidFill>
                  <a:srgbClr val="000000"/>
                </a:solidFill>
                <a:latin typeface="+mn-lt"/>
              </a:rPr>
              <a:t> </a:t>
            </a:r>
            <a:r>
              <a:rPr lang="en-US" spc="0" dirty="0" smtClean="0">
                <a:solidFill>
                  <a:srgbClr val="000000"/>
                </a:solidFill>
                <a:latin typeface="+mn-lt"/>
              </a:rPr>
              <a:t>and 11</a:t>
            </a:r>
            <a:r>
              <a:rPr lang="en-US" spc="0" baseline="30000" dirty="0" smtClean="0">
                <a:solidFill>
                  <a:srgbClr val="000000"/>
                </a:solidFill>
                <a:latin typeface="+mn-lt"/>
              </a:rPr>
              <a:t>th</a:t>
            </a:r>
            <a:r>
              <a:rPr lang="en-US" spc="0" dirty="0" smtClean="0">
                <a:solidFill>
                  <a:srgbClr val="000000"/>
                </a:solidFill>
                <a:latin typeface="+mn-lt"/>
              </a:rPr>
              <a:t> graders </a:t>
            </a:r>
            <a:r>
              <a:rPr lang="en-US" spc="0" dirty="0">
                <a:solidFill>
                  <a:srgbClr val="000000"/>
                </a:solidFill>
                <a:latin typeface="+mn-lt"/>
              </a:rPr>
              <a:t>and any new or additional students needing </a:t>
            </a:r>
            <a:r>
              <a:rPr lang="en-US" spc="0" dirty="0" smtClean="0">
                <a:solidFill>
                  <a:srgbClr val="000000"/>
                </a:solidFill>
                <a:latin typeface="+mn-lt"/>
              </a:rPr>
              <a:t>braille</a:t>
            </a:r>
            <a:endParaRPr lang="en-US" spc="0" dirty="0">
              <a:solidFill>
                <a:srgbClr val="000000"/>
              </a:solidFill>
              <a:latin typeface="+mn-lt"/>
            </a:endParaRPr>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Braille for Spring 2018</a:t>
            </a:r>
            <a:endParaRPr lang="en-US" dirty="0"/>
          </a:p>
        </p:txBody>
      </p:sp>
    </p:spTree>
    <p:extLst>
      <p:ext uri="{BB962C8B-B14F-4D97-AF65-F5344CB8AC3E}">
        <p14:creationId xmlns:p14="http://schemas.microsoft.com/office/powerpoint/2010/main" val="369873222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spc="0" dirty="0">
                <a:solidFill>
                  <a:srgbClr val="000000"/>
                </a:solidFill>
                <a:latin typeface="+mn-lt"/>
              </a:rPr>
              <a:t>A very limited number of students who meet specific criteria may qualify for unique accommodations </a:t>
            </a:r>
          </a:p>
          <a:p>
            <a:pPr lvl="1"/>
            <a:r>
              <a:rPr lang="en-US" spc="0" dirty="0">
                <a:solidFill>
                  <a:srgbClr val="000000"/>
                </a:solidFill>
                <a:latin typeface="+mn-lt"/>
              </a:rPr>
              <a:t>These accommodations might impact the construct being measured. For that reason, additional documentation is required. </a:t>
            </a:r>
          </a:p>
          <a:p>
            <a:r>
              <a:rPr lang="en-US" spc="0" dirty="0">
                <a:solidFill>
                  <a:srgbClr val="000000"/>
                </a:solidFill>
                <a:latin typeface="+mn-lt"/>
              </a:rPr>
              <a:t>Accommodations requiring CDE approval:</a:t>
            </a:r>
          </a:p>
          <a:p>
            <a:pPr lvl="1"/>
            <a:r>
              <a:rPr lang="en-US" spc="0" dirty="0">
                <a:solidFill>
                  <a:srgbClr val="000000"/>
                </a:solidFill>
                <a:latin typeface="+mn-lt"/>
              </a:rPr>
              <a:t>Auditory presentation/reading of the ELA (reading) test must be approved by CDE, including:</a:t>
            </a:r>
          </a:p>
          <a:p>
            <a:pPr lvl="2"/>
            <a:r>
              <a:rPr lang="en-US" spc="0" dirty="0">
                <a:solidFill>
                  <a:srgbClr val="000000"/>
                </a:solidFill>
                <a:latin typeface="+mn-lt"/>
              </a:rPr>
              <a:t>Text-to-speech (TTS) for ELA</a:t>
            </a:r>
          </a:p>
          <a:p>
            <a:pPr lvl="2"/>
            <a:r>
              <a:rPr lang="en-US" spc="0" dirty="0">
                <a:solidFill>
                  <a:srgbClr val="000000"/>
                </a:solidFill>
                <a:latin typeface="+mn-lt"/>
              </a:rPr>
              <a:t>Oral script for ELA (human signer, human reader)</a:t>
            </a:r>
          </a:p>
          <a:p>
            <a:pPr lvl="1"/>
            <a:r>
              <a:rPr lang="en-US" spc="0" dirty="0">
                <a:solidFill>
                  <a:srgbClr val="000000"/>
                </a:solidFill>
                <a:latin typeface="+mn-lt"/>
              </a:rPr>
              <a:t>Scribe for ELA constructed responses</a:t>
            </a:r>
          </a:p>
          <a:p>
            <a:pPr lvl="1"/>
            <a:r>
              <a:rPr lang="en-US" spc="0" dirty="0">
                <a:solidFill>
                  <a:srgbClr val="000000"/>
                </a:solidFill>
                <a:latin typeface="+mn-lt"/>
              </a:rPr>
              <a:t>Calculator on non-calculator section of math</a:t>
            </a:r>
          </a:p>
          <a:p>
            <a:pPr lvl="1"/>
            <a:r>
              <a:rPr lang="en-US" spc="0" dirty="0">
                <a:solidFill>
                  <a:srgbClr val="000000"/>
                </a:solidFill>
                <a:latin typeface="+mn-lt"/>
              </a:rPr>
              <a:t>Any accommodation that may impact the construct of the assessment</a:t>
            </a:r>
          </a:p>
        </p:txBody>
      </p:sp>
      <p:sp>
        <p:nvSpPr>
          <p:cNvPr id="3" name="Title 2"/>
          <p:cNvSpPr>
            <a:spLocks noGrp="1"/>
          </p:cNvSpPr>
          <p:nvPr>
            <p:ph type="title" idx="4294967295"/>
          </p:nvPr>
        </p:nvSpPr>
        <p:spPr>
          <a:xfrm>
            <a:off x="192023" y="192024"/>
            <a:ext cx="8951977" cy="521208"/>
          </a:xfrm>
        </p:spPr>
        <p:txBody>
          <a:bodyPr>
            <a:noAutofit/>
          </a:bodyPr>
          <a:lstStyle/>
          <a:p>
            <a:pPr algn="l"/>
            <a:r>
              <a:rPr lang="en-US" sz="3000" dirty="0" smtClean="0"/>
              <a:t>Unique Accommodation Requests (UARs) </a:t>
            </a:r>
            <a:endParaRPr lang="en-US" sz="3000" dirty="0"/>
          </a:p>
        </p:txBody>
      </p:sp>
    </p:spTree>
    <p:extLst>
      <p:ext uri="{BB962C8B-B14F-4D97-AF65-F5344CB8AC3E}">
        <p14:creationId xmlns:p14="http://schemas.microsoft.com/office/powerpoint/2010/main" val="211162093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marL="45720" lvl="0" indent="0">
              <a:lnSpc>
                <a:spcPct val="90000"/>
              </a:lnSpc>
              <a:spcBef>
                <a:spcPts val="1000"/>
              </a:spcBef>
              <a:buSzTx/>
              <a:buNone/>
            </a:pPr>
            <a:r>
              <a:rPr lang="en-US" sz="2800" b="0" spc="0" dirty="0">
                <a:solidFill>
                  <a:srgbClr val="000000"/>
                </a:solidFill>
                <a:latin typeface="+mn-lt"/>
              </a:rPr>
              <a:t>Use of unique accommodations without CDE approval may result in invalidation and/or suppression of student test scores.  </a:t>
            </a:r>
          </a:p>
          <a:p>
            <a:pPr lvl="0">
              <a:lnSpc>
                <a:spcPct val="90000"/>
              </a:lnSpc>
              <a:spcBef>
                <a:spcPts val="1000"/>
              </a:spcBef>
              <a:buSzTx/>
              <a:buFont typeface="Arial" panose="020B0604020202020204" pitchFamily="34" charset="0"/>
              <a:buChar char="•"/>
            </a:pPr>
            <a:r>
              <a:rPr lang="en-US" b="0" spc="0" dirty="0">
                <a:solidFill>
                  <a:srgbClr val="000000"/>
                </a:solidFill>
                <a:latin typeface="+mn-lt"/>
              </a:rPr>
              <a:t>Auditory presentation of ELA</a:t>
            </a:r>
          </a:p>
          <a:p>
            <a:pPr lvl="0">
              <a:lnSpc>
                <a:spcPct val="90000"/>
              </a:lnSpc>
              <a:spcBef>
                <a:spcPts val="1000"/>
              </a:spcBef>
              <a:buSzTx/>
              <a:buFont typeface="Arial" panose="020B0604020202020204" pitchFamily="34" charset="0"/>
              <a:buChar char="•"/>
            </a:pPr>
            <a:r>
              <a:rPr lang="en-US" b="0" spc="0" dirty="0">
                <a:solidFill>
                  <a:srgbClr val="000000"/>
                </a:solidFill>
                <a:latin typeface="+mn-lt"/>
              </a:rPr>
              <a:t>Calculator on non-calculator sections of math</a:t>
            </a:r>
          </a:p>
          <a:p>
            <a:pPr lvl="0">
              <a:lnSpc>
                <a:spcPct val="90000"/>
              </a:lnSpc>
              <a:spcBef>
                <a:spcPts val="1000"/>
              </a:spcBef>
              <a:buSzTx/>
              <a:buFont typeface="Arial" panose="020B0604020202020204" pitchFamily="34" charset="0"/>
              <a:buChar char="•"/>
            </a:pPr>
            <a:r>
              <a:rPr lang="en-US" b="0" spc="0" dirty="0">
                <a:solidFill>
                  <a:srgbClr val="000000"/>
                </a:solidFill>
                <a:latin typeface="+mn-lt"/>
              </a:rPr>
              <a:t>Scribe on writing (constructed response) portion of ELA</a:t>
            </a:r>
          </a:p>
        </p:txBody>
      </p:sp>
      <p:sp>
        <p:nvSpPr>
          <p:cNvPr id="3" name="Title 2"/>
          <p:cNvSpPr>
            <a:spLocks noGrp="1"/>
          </p:cNvSpPr>
          <p:nvPr>
            <p:ph type="title" idx="4294967295"/>
          </p:nvPr>
        </p:nvSpPr>
        <p:spPr>
          <a:xfrm>
            <a:off x="192023" y="192024"/>
            <a:ext cx="8951977" cy="521208"/>
          </a:xfrm>
        </p:spPr>
        <p:txBody>
          <a:bodyPr>
            <a:noAutofit/>
          </a:bodyPr>
          <a:lstStyle/>
          <a:p>
            <a:pPr algn="l"/>
            <a:r>
              <a:rPr lang="en-US" sz="3000" dirty="0" smtClean="0"/>
              <a:t>Use of Unapproved Accommodations</a:t>
            </a:r>
            <a:endParaRPr lang="en-US" sz="3000" dirty="0"/>
          </a:p>
        </p:txBody>
      </p:sp>
    </p:spTree>
    <p:extLst>
      <p:ext uri="{BB962C8B-B14F-4D97-AF65-F5344CB8AC3E}">
        <p14:creationId xmlns:p14="http://schemas.microsoft.com/office/powerpoint/2010/main" val="109348265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92023" y="1202400"/>
            <a:ext cx="8694802" cy="5037025"/>
          </a:xfrm>
        </p:spPr>
        <p:txBody>
          <a:bodyPr/>
          <a:lstStyle/>
          <a:p>
            <a:r>
              <a:rPr lang="en-US" spc="0" dirty="0">
                <a:solidFill>
                  <a:srgbClr val="000000"/>
                </a:solidFill>
                <a:latin typeface="+mn-lt"/>
              </a:rPr>
              <a:t>Deadline to submit to CDE: December 15 (annually)</a:t>
            </a:r>
          </a:p>
          <a:p>
            <a:pPr lvl="1"/>
            <a:r>
              <a:rPr lang="en-US" spc="0" dirty="0">
                <a:solidFill>
                  <a:srgbClr val="000000"/>
                </a:solidFill>
                <a:latin typeface="+mn-lt"/>
              </a:rPr>
              <a:t>Post on Syncplicity in UAR folder</a:t>
            </a:r>
          </a:p>
          <a:p>
            <a:pPr lvl="2"/>
            <a:r>
              <a:rPr lang="en-US" spc="0" dirty="0">
                <a:solidFill>
                  <a:srgbClr val="000000"/>
                </a:solidFill>
                <a:latin typeface="+mn-lt"/>
              </a:rPr>
              <a:t>Submit all UARs for the district at once if </a:t>
            </a:r>
            <a:r>
              <a:rPr lang="en-US" spc="0" dirty="0" smtClean="0">
                <a:solidFill>
                  <a:srgbClr val="000000"/>
                </a:solidFill>
                <a:latin typeface="+mn-lt"/>
              </a:rPr>
              <a:t>possible</a:t>
            </a:r>
          </a:p>
          <a:p>
            <a:pPr lvl="2"/>
            <a:r>
              <a:rPr lang="en-US" spc="0" dirty="0" smtClean="0">
                <a:solidFill>
                  <a:srgbClr val="000000"/>
                </a:solidFill>
                <a:latin typeface="+mn-lt"/>
              </a:rPr>
              <a:t>Must complete spreadsheet with student information</a:t>
            </a:r>
            <a:endParaRPr lang="en-US" spc="0" dirty="0">
              <a:solidFill>
                <a:srgbClr val="000000"/>
              </a:solidFill>
              <a:latin typeface="+mn-lt"/>
            </a:endParaRPr>
          </a:p>
          <a:p>
            <a:pPr lvl="2"/>
            <a:r>
              <a:rPr lang="en-US" spc="0" dirty="0">
                <a:solidFill>
                  <a:srgbClr val="000000"/>
                </a:solidFill>
                <a:latin typeface="+mn-lt"/>
              </a:rPr>
              <a:t>Notify Mindy Roden </a:t>
            </a:r>
            <a:r>
              <a:rPr lang="en-US" b="1" i="1" u="sng" spc="0" dirty="0" smtClean="0">
                <a:solidFill>
                  <a:srgbClr val="000000"/>
                </a:solidFill>
                <a:latin typeface="+mn-lt"/>
              </a:rPr>
              <a:t>AND</a:t>
            </a:r>
            <a:r>
              <a:rPr lang="en-US" spc="0" dirty="0" smtClean="0">
                <a:solidFill>
                  <a:srgbClr val="000000"/>
                </a:solidFill>
                <a:latin typeface="+mn-lt"/>
              </a:rPr>
              <a:t> Margo Allen via </a:t>
            </a:r>
            <a:r>
              <a:rPr lang="en-US" spc="0" dirty="0">
                <a:solidFill>
                  <a:srgbClr val="000000"/>
                </a:solidFill>
                <a:latin typeface="+mn-lt"/>
              </a:rPr>
              <a:t>email when posted in Syncplicity (do not send UAR forms through email)</a:t>
            </a:r>
          </a:p>
          <a:p>
            <a:r>
              <a:rPr lang="en-US" spc="0" dirty="0">
                <a:solidFill>
                  <a:srgbClr val="000000"/>
                </a:solidFill>
                <a:latin typeface="+mn-lt"/>
              </a:rPr>
              <a:t>Use updated UAR forms – data is required upon submission</a:t>
            </a:r>
          </a:p>
          <a:p>
            <a:pPr lvl="1"/>
            <a:r>
              <a:rPr lang="en-US" spc="0" dirty="0">
                <a:solidFill>
                  <a:srgbClr val="000000"/>
                </a:solidFill>
                <a:latin typeface="+mn-lt"/>
              </a:rPr>
              <a:t>Must use 2017-18 form</a:t>
            </a:r>
          </a:p>
          <a:p>
            <a:pPr lvl="1"/>
            <a:r>
              <a:rPr lang="en-US" spc="0" dirty="0">
                <a:solidFill>
                  <a:srgbClr val="000000"/>
                </a:solidFill>
                <a:latin typeface="+mn-lt"/>
              </a:rPr>
              <a:t>Must include current data (from the current school year)</a:t>
            </a:r>
          </a:p>
          <a:p>
            <a:pPr lvl="2"/>
            <a:r>
              <a:rPr lang="en-US" spc="0" dirty="0">
                <a:solidFill>
                  <a:srgbClr val="000000"/>
                </a:solidFill>
                <a:latin typeface="+mn-lt"/>
              </a:rPr>
              <a:t>Forms without data will be rejected</a:t>
            </a:r>
          </a:p>
          <a:p>
            <a:pPr lvl="2"/>
            <a:r>
              <a:rPr lang="en-US" spc="0" dirty="0">
                <a:solidFill>
                  <a:srgbClr val="000000"/>
                </a:solidFill>
                <a:latin typeface="+mn-lt"/>
              </a:rPr>
              <a:t>Past CMAS scores, IEP eligibility data, and other scores from previous years </a:t>
            </a:r>
            <a:r>
              <a:rPr lang="en-US" u="sng" spc="0" dirty="0">
                <a:solidFill>
                  <a:srgbClr val="000000"/>
                </a:solidFill>
                <a:latin typeface="+mn-lt"/>
              </a:rPr>
              <a:t>cannot</a:t>
            </a:r>
            <a:r>
              <a:rPr lang="en-US" spc="0" dirty="0">
                <a:solidFill>
                  <a:srgbClr val="000000"/>
                </a:solidFill>
                <a:latin typeface="+mn-lt"/>
              </a:rPr>
              <a:t> be used</a:t>
            </a:r>
          </a:p>
          <a:p>
            <a:r>
              <a:rPr lang="en-US" spc="0" dirty="0">
                <a:solidFill>
                  <a:srgbClr val="000000"/>
                </a:solidFill>
                <a:latin typeface="+mn-lt"/>
              </a:rPr>
              <a:t>CDE will respond to each UAR</a:t>
            </a:r>
          </a:p>
          <a:p>
            <a:pPr lvl="1"/>
            <a:r>
              <a:rPr lang="en-US" spc="0" dirty="0">
                <a:solidFill>
                  <a:srgbClr val="000000"/>
                </a:solidFill>
                <a:latin typeface="+mn-lt"/>
              </a:rPr>
              <a:t>Written </a:t>
            </a:r>
            <a:r>
              <a:rPr lang="en-US" spc="0" dirty="0" smtClean="0">
                <a:solidFill>
                  <a:srgbClr val="000000"/>
                </a:solidFill>
                <a:latin typeface="+mn-lt"/>
              </a:rPr>
              <a:t>feedback re: approval or denial provided in Syncplicity</a:t>
            </a:r>
            <a:endParaRPr lang="en-US" spc="0" dirty="0">
              <a:solidFill>
                <a:srgbClr val="000000"/>
              </a:solidFill>
              <a:latin typeface="+mn-lt"/>
            </a:endParaRPr>
          </a:p>
          <a:p>
            <a:pPr lvl="1"/>
            <a:r>
              <a:rPr lang="en-US" spc="0" dirty="0">
                <a:solidFill>
                  <a:srgbClr val="000000"/>
                </a:solidFill>
                <a:latin typeface="+mn-lt"/>
              </a:rPr>
              <a:t>Unapproved requests will indicate the reason for rejection</a:t>
            </a:r>
          </a:p>
        </p:txBody>
      </p:sp>
      <p:sp>
        <p:nvSpPr>
          <p:cNvPr id="3" name="Title 2"/>
          <p:cNvSpPr>
            <a:spLocks noGrp="1"/>
          </p:cNvSpPr>
          <p:nvPr>
            <p:ph type="title" idx="4294967295"/>
          </p:nvPr>
        </p:nvSpPr>
        <p:spPr>
          <a:xfrm>
            <a:off x="192023" y="192024"/>
            <a:ext cx="8951977" cy="521208"/>
          </a:xfrm>
        </p:spPr>
        <p:txBody>
          <a:bodyPr>
            <a:noAutofit/>
          </a:bodyPr>
          <a:lstStyle/>
          <a:p>
            <a:pPr algn="l"/>
            <a:r>
              <a:rPr lang="en-US" sz="3000" dirty="0" smtClean="0"/>
              <a:t>Unique Accommodation Requests</a:t>
            </a:r>
            <a:endParaRPr lang="en-US" sz="3000" dirty="0"/>
          </a:p>
        </p:txBody>
      </p:sp>
    </p:spTree>
    <p:extLst>
      <p:ext uri="{BB962C8B-B14F-4D97-AF65-F5344CB8AC3E}">
        <p14:creationId xmlns:p14="http://schemas.microsoft.com/office/powerpoint/2010/main" val="242812672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5565" y="1209674"/>
            <a:ext cx="8168129" cy="4286713"/>
          </a:xfrm>
        </p:spPr>
        <p:txBody>
          <a:bodyPr/>
          <a:lstStyle/>
          <a:p>
            <a:pPr marL="342900" indent="-342900">
              <a:spcBef>
                <a:spcPts val="0"/>
              </a:spcBef>
            </a:pPr>
            <a:r>
              <a:rPr lang="en-US" b="0" spc="0" dirty="0" smtClean="0">
                <a:solidFill>
                  <a:srgbClr val="000000"/>
                </a:solidFill>
                <a:latin typeface="+mn-lt"/>
                <a:ea typeface="Calibri"/>
              </a:rPr>
              <a:t>Native </a:t>
            </a:r>
            <a:r>
              <a:rPr lang="en-US" b="0" spc="0" dirty="0">
                <a:solidFill>
                  <a:srgbClr val="000000"/>
                </a:solidFill>
                <a:latin typeface="+mn-lt"/>
                <a:ea typeface="Calibri"/>
              </a:rPr>
              <a:t>language accommodations </a:t>
            </a:r>
            <a:r>
              <a:rPr lang="en-US" b="0" spc="0" dirty="0" smtClean="0">
                <a:solidFill>
                  <a:srgbClr val="000000"/>
                </a:solidFill>
                <a:latin typeface="+mn-lt"/>
                <a:ea typeface="Calibri"/>
              </a:rPr>
              <a:t>may be used for </a:t>
            </a:r>
            <a:r>
              <a:rPr lang="en-US" b="0" spc="0" dirty="0">
                <a:solidFill>
                  <a:srgbClr val="000000"/>
                </a:solidFill>
                <a:latin typeface="+mn-lt"/>
                <a:ea typeface="Calibri"/>
              </a:rPr>
              <a:t>up to 5 years, when </a:t>
            </a:r>
            <a:r>
              <a:rPr lang="en-US" b="0" spc="0" dirty="0" smtClean="0">
                <a:solidFill>
                  <a:srgbClr val="000000"/>
                </a:solidFill>
                <a:latin typeface="+mn-lt"/>
                <a:ea typeface="Calibri"/>
              </a:rPr>
              <a:t>appropriate</a:t>
            </a:r>
          </a:p>
          <a:p>
            <a:pPr marL="0" indent="0">
              <a:spcBef>
                <a:spcPts val="0"/>
              </a:spcBef>
              <a:buNone/>
            </a:pPr>
            <a:endParaRPr lang="en-US" b="0" spc="0" dirty="0">
              <a:solidFill>
                <a:srgbClr val="000000"/>
              </a:solidFill>
              <a:latin typeface="+mn-lt"/>
              <a:ea typeface="Calibri"/>
            </a:endParaRPr>
          </a:p>
          <a:p>
            <a:pPr marL="342900" indent="-342900">
              <a:spcBef>
                <a:spcPts val="0"/>
              </a:spcBef>
            </a:pPr>
            <a:r>
              <a:rPr lang="en-US" b="0" spc="0" dirty="0" smtClean="0">
                <a:solidFill>
                  <a:srgbClr val="000000"/>
                </a:solidFill>
                <a:latin typeface="+mn-lt"/>
                <a:ea typeface="Calibri"/>
              </a:rPr>
              <a:t>Online Spanish text version (includes TTS)</a:t>
            </a:r>
          </a:p>
          <a:p>
            <a:pPr marL="662940" lvl="1" indent="-342900">
              <a:spcBef>
                <a:spcPts val="0"/>
              </a:spcBef>
            </a:pPr>
            <a:r>
              <a:rPr lang="en-US" spc="0" dirty="0" smtClean="0">
                <a:solidFill>
                  <a:srgbClr val="000000"/>
                </a:solidFill>
                <a:latin typeface="+mn-lt"/>
                <a:ea typeface="Calibri"/>
              </a:rPr>
              <a:t>Math</a:t>
            </a:r>
          </a:p>
          <a:p>
            <a:pPr marL="662940" lvl="1" indent="-342900">
              <a:spcBef>
                <a:spcPts val="0"/>
              </a:spcBef>
            </a:pPr>
            <a:r>
              <a:rPr lang="en-US" b="0" spc="0" dirty="0" smtClean="0">
                <a:solidFill>
                  <a:srgbClr val="000000"/>
                </a:solidFill>
                <a:latin typeface="+mn-lt"/>
                <a:ea typeface="Calibri"/>
              </a:rPr>
              <a:t>Science</a:t>
            </a:r>
          </a:p>
          <a:p>
            <a:pPr marL="662940" lvl="1" indent="-342900">
              <a:spcBef>
                <a:spcPts val="0"/>
              </a:spcBef>
            </a:pPr>
            <a:r>
              <a:rPr lang="en-US" spc="0" dirty="0" smtClean="0">
                <a:solidFill>
                  <a:srgbClr val="000000"/>
                </a:solidFill>
                <a:latin typeface="+mn-lt"/>
                <a:ea typeface="Calibri"/>
              </a:rPr>
              <a:t>Social Studies</a:t>
            </a:r>
            <a:endParaRPr lang="en-US" b="0" spc="0" dirty="0" smtClean="0">
              <a:solidFill>
                <a:srgbClr val="000000"/>
              </a:solidFill>
              <a:latin typeface="+mn-lt"/>
              <a:ea typeface="Calibri"/>
            </a:endParaRPr>
          </a:p>
          <a:p>
            <a:pPr marL="342900" indent="-342900">
              <a:spcBef>
                <a:spcPts val="0"/>
              </a:spcBef>
            </a:pPr>
            <a:endParaRPr lang="en-US" b="0" spc="0" dirty="0">
              <a:solidFill>
                <a:srgbClr val="000000"/>
              </a:solidFill>
              <a:latin typeface="+mn-lt"/>
              <a:ea typeface="Calibri"/>
            </a:endParaRPr>
          </a:p>
          <a:p>
            <a:pPr marL="342900" indent="-342900">
              <a:spcBef>
                <a:spcPts val="0"/>
              </a:spcBef>
            </a:pPr>
            <a:r>
              <a:rPr lang="en-US" b="0" spc="0" dirty="0" smtClean="0">
                <a:solidFill>
                  <a:srgbClr val="000000"/>
                </a:solidFill>
                <a:latin typeface="+mn-lt"/>
                <a:ea typeface="Calibri"/>
              </a:rPr>
              <a:t>The Colorado Spanish Language Arts (CSLA) is available for eligible English learners (NEP/LEP) in grades 3 and 4 (paper-based accommodation to ELA)</a:t>
            </a:r>
          </a:p>
          <a:p>
            <a:endParaRPr lang="en-US" dirty="0"/>
          </a:p>
        </p:txBody>
      </p:sp>
      <p:sp>
        <p:nvSpPr>
          <p:cNvPr id="3" name="Title 2"/>
          <p:cNvSpPr>
            <a:spLocks noGrp="1"/>
          </p:cNvSpPr>
          <p:nvPr>
            <p:ph type="title" idx="4294967295"/>
          </p:nvPr>
        </p:nvSpPr>
        <p:spPr>
          <a:xfrm>
            <a:off x="192023" y="192024"/>
            <a:ext cx="8270051" cy="521208"/>
          </a:xfrm>
        </p:spPr>
        <p:txBody>
          <a:bodyPr>
            <a:normAutofit fontScale="90000"/>
          </a:bodyPr>
          <a:lstStyle/>
          <a:p>
            <a:pPr algn="l"/>
            <a:r>
              <a:rPr lang="en-US" dirty="0" smtClean="0"/>
              <a:t>Native Language Accommodations</a:t>
            </a:r>
            <a:endParaRPr lang="en-US" dirty="0"/>
          </a:p>
        </p:txBody>
      </p:sp>
    </p:spTree>
    <p:extLst>
      <p:ext uri="{BB962C8B-B14F-4D97-AF65-F5344CB8AC3E}">
        <p14:creationId xmlns:p14="http://schemas.microsoft.com/office/powerpoint/2010/main" val="25017620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1" y="1202400"/>
            <a:ext cx="8639174" cy="5037025"/>
          </a:xfrm>
        </p:spPr>
        <p:txBody>
          <a:bodyPr/>
          <a:lstStyle/>
          <a:p>
            <a:r>
              <a:rPr lang="en-US" spc="0" dirty="0" smtClean="0">
                <a:solidFill>
                  <a:srgbClr val="000000"/>
                </a:solidFill>
                <a:latin typeface="+mn-lt"/>
              </a:rPr>
              <a:t>Qualifying </a:t>
            </a:r>
            <a:r>
              <a:rPr lang="en-US" spc="0" dirty="0">
                <a:solidFill>
                  <a:srgbClr val="000000"/>
                </a:solidFill>
                <a:latin typeface="+mn-lt"/>
              </a:rPr>
              <a:t>students</a:t>
            </a:r>
          </a:p>
          <a:p>
            <a:pPr lvl="1"/>
            <a:r>
              <a:rPr lang="en-US" spc="0" dirty="0">
                <a:solidFill>
                  <a:srgbClr val="000000"/>
                </a:solidFill>
                <a:latin typeface="+mn-lt"/>
              </a:rPr>
              <a:t>English Learners (NEP, LEP)</a:t>
            </a:r>
          </a:p>
          <a:p>
            <a:pPr lvl="1"/>
            <a:r>
              <a:rPr lang="en-US" spc="0" dirty="0">
                <a:solidFill>
                  <a:srgbClr val="000000"/>
                </a:solidFill>
                <a:latin typeface="+mn-lt"/>
              </a:rPr>
              <a:t>Grades 3 and 4</a:t>
            </a:r>
          </a:p>
          <a:p>
            <a:pPr lvl="1"/>
            <a:r>
              <a:rPr lang="en-US" spc="0" dirty="0">
                <a:solidFill>
                  <a:srgbClr val="000000"/>
                </a:solidFill>
                <a:latin typeface="+mn-lt"/>
              </a:rPr>
              <a:t>Language arts instruction in Spanish within the past 9 months</a:t>
            </a:r>
          </a:p>
          <a:p>
            <a:pPr lvl="1"/>
            <a:r>
              <a:rPr lang="en-US" spc="0" dirty="0">
                <a:solidFill>
                  <a:srgbClr val="000000"/>
                </a:solidFill>
                <a:latin typeface="+mn-lt"/>
              </a:rPr>
              <a:t>Students in an English language development program for less than five years can participate</a:t>
            </a:r>
          </a:p>
          <a:p>
            <a:pPr lvl="1"/>
            <a:r>
              <a:rPr lang="en-US" spc="0" dirty="0">
                <a:solidFill>
                  <a:srgbClr val="000000"/>
                </a:solidFill>
                <a:latin typeface="+mn-lt"/>
              </a:rPr>
              <a:t>Eligibility flowchart </a:t>
            </a:r>
            <a:r>
              <a:rPr lang="en-US" spc="0" dirty="0" smtClean="0">
                <a:solidFill>
                  <a:srgbClr val="000000"/>
                </a:solidFill>
                <a:latin typeface="+mn-lt"/>
                <a:hlinkClick r:id="rId2"/>
              </a:rPr>
              <a:t>http</a:t>
            </a:r>
            <a:r>
              <a:rPr lang="en-US" spc="0" dirty="0">
                <a:solidFill>
                  <a:srgbClr val="000000"/>
                </a:solidFill>
                <a:latin typeface="+mn-lt"/>
                <a:hlinkClick r:id="rId2"/>
              </a:rPr>
              <a:t>://www.cde.state.co.us/assessment/csladecision</a:t>
            </a:r>
            <a:r>
              <a:rPr lang="en-US" spc="0" dirty="0">
                <a:solidFill>
                  <a:srgbClr val="000000"/>
                </a:solidFill>
                <a:latin typeface="+mn-lt"/>
              </a:rPr>
              <a:t> </a:t>
            </a:r>
          </a:p>
          <a:p>
            <a:r>
              <a:rPr lang="en-US" spc="0" dirty="0">
                <a:solidFill>
                  <a:srgbClr val="000000"/>
                </a:solidFill>
                <a:latin typeface="+mn-lt"/>
              </a:rPr>
              <a:t>CSLA will be selected as an accommodation for ELA</a:t>
            </a:r>
          </a:p>
          <a:p>
            <a:r>
              <a:rPr lang="en-US" spc="0" dirty="0" smtClean="0">
                <a:solidFill>
                  <a:srgbClr val="000000"/>
                </a:solidFill>
                <a:latin typeface="+mn-lt"/>
              </a:rPr>
              <a:t>Connect </a:t>
            </a:r>
            <a:r>
              <a:rPr lang="en-US" spc="0" dirty="0">
                <a:solidFill>
                  <a:srgbClr val="000000"/>
                </a:solidFill>
                <a:latin typeface="+mn-lt"/>
              </a:rPr>
              <a:t>with the district’s EL </a:t>
            </a:r>
            <a:r>
              <a:rPr lang="en-US" spc="0" dirty="0" smtClean="0">
                <a:solidFill>
                  <a:srgbClr val="000000"/>
                </a:solidFill>
                <a:latin typeface="+mn-lt"/>
              </a:rPr>
              <a:t>coordinator</a:t>
            </a:r>
            <a:endParaRPr lang="en-US" spc="0" dirty="0">
              <a:solidFill>
                <a:srgbClr val="000000"/>
              </a:solidFill>
              <a:latin typeface="+mn-lt"/>
            </a:endParaRPr>
          </a:p>
        </p:txBody>
      </p:sp>
      <p:sp>
        <p:nvSpPr>
          <p:cNvPr id="3" name="Title 2"/>
          <p:cNvSpPr>
            <a:spLocks noGrp="1"/>
          </p:cNvSpPr>
          <p:nvPr>
            <p:ph type="title" idx="4294967295"/>
          </p:nvPr>
        </p:nvSpPr>
        <p:spPr>
          <a:xfrm>
            <a:off x="192024" y="192024"/>
            <a:ext cx="8951976" cy="521208"/>
          </a:xfrm>
        </p:spPr>
        <p:txBody>
          <a:bodyPr>
            <a:normAutofit fontScale="90000"/>
          </a:bodyPr>
          <a:lstStyle/>
          <a:p>
            <a:pPr algn="l"/>
            <a:r>
              <a:rPr lang="en-US" dirty="0" smtClean="0"/>
              <a:t>Colorado Spanish Language Arts CSLA</a:t>
            </a:r>
            <a:endParaRPr lang="en-US" dirty="0"/>
          </a:p>
        </p:txBody>
      </p:sp>
    </p:spTree>
    <p:extLst>
      <p:ext uri="{BB962C8B-B14F-4D97-AF65-F5344CB8AC3E}">
        <p14:creationId xmlns:p14="http://schemas.microsoft.com/office/powerpoint/2010/main" val="103329986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7175" y="1050000"/>
            <a:ext cx="8410575" cy="5037025"/>
          </a:xfrm>
          <a:noFill/>
        </p:spPr>
        <p:txBody>
          <a:bodyPr/>
          <a:lstStyle/>
          <a:p>
            <a:r>
              <a:rPr lang="en-US" spc="0" dirty="0">
                <a:solidFill>
                  <a:schemeClr val="tx1">
                    <a:lumMod val="50000"/>
                  </a:schemeClr>
                </a:solidFill>
                <a:latin typeface="+mn-lt"/>
              </a:rPr>
              <a:t>Enrolled in a U.S. school for fewer than 12 months </a:t>
            </a:r>
          </a:p>
          <a:p>
            <a:pPr lvl="1"/>
            <a:r>
              <a:rPr lang="en-US" sz="2200" b="1" spc="0" dirty="0">
                <a:solidFill>
                  <a:schemeClr val="tx1">
                    <a:lumMod val="50000"/>
                  </a:schemeClr>
                </a:solidFill>
                <a:latin typeface="+mn-lt"/>
              </a:rPr>
              <a:t>Non-English Proficient </a:t>
            </a:r>
            <a:r>
              <a:rPr lang="en-US" sz="2200" spc="0" dirty="0">
                <a:solidFill>
                  <a:schemeClr val="tx1">
                    <a:lumMod val="50000"/>
                  </a:schemeClr>
                </a:solidFill>
                <a:latin typeface="+mn-lt"/>
              </a:rPr>
              <a:t>(NEP) students, based on W-APT and local body of evidence, are exempt from taking the CMAS ELA assessment only (code ELA test with Not Tested Reason 02)</a:t>
            </a:r>
          </a:p>
          <a:p>
            <a:pPr lvl="2"/>
            <a:r>
              <a:rPr lang="en-US" sz="1900" spc="0" dirty="0">
                <a:solidFill>
                  <a:schemeClr val="tx1">
                    <a:lumMod val="50000"/>
                  </a:schemeClr>
                </a:solidFill>
                <a:latin typeface="+mn-lt"/>
              </a:rPr>
              <a:t>A student’s parent/guardian may opt their child into testing. Results will be used for accountability and growth calculations. </a:t>
            </a:r>
          </a:p>
          <a:p>
            <a:pPr lvl="1"/>
            <a:r>
              <a:rPr lang="en-US" sz="2200" b="1" spc="0" dirty="0">
                <a:solidFill>
                  <a:schemeClr val="tx1">
                    <a:lumMod val="50000"/>
                  </a:schemeClr>
                </a:solidFill>
                <a:latin typeface="+mn-lt"/>
              </a:rPr>
              <a:t>Limited English Proficient </a:t>
            </a:r>
            <a:r>
              <a:rPr lang="en-US" sz="2200" spc="0" dirty="0">
                <a:solidFill>
                  <a:schemeClr val="tx1">
                    <a:lumMod val="50000"/>
                  </a:schemeClr>
                </a:solidFill>
                <a:latin typeface="+mn-lt"/>
              </a:rPr>
              <a:t>(LEP) students, based on W-APT and local body of evidence, should be assessed on the CMAS ELA assessment</a:t>
            </a:r>
          </a:p>
          <a:p>
            <a:r>
              <a:rPr lang="en-US" spc="0" dirty="0">
                <a:solidFill>
                  <a:schemeClr val="tx1">
                    <a:lumMod val="50000"/>
                  </a:schemeClr>
                </a:solidFill>
                <a:latin typeface="+mn-lt"/>
              </a:rPr>
              <a:t>Note: NEP and LEP students in grades 3 and 4 whose native language is Spanish take CSLA</a:t>
            </a:r>
          </a:p>
          <a:p>
            <a:pPr lvl="1"/>
            <a:r>
              <a:rPr lang="en-US" sz="2200" spc="0" dirty="0">
                <a:solidFill>
                  <a:schemeClr val="tx1">
                    <a:lumMod val="50000"/>
                  </a:schemeClr>
                </a:solidFill>
                <a:latin typeface="+mn-lt"/>
              </a:rPr>
              <a:t>Students are exempt from ELA testing only when an equivalent native-language assessment is not </a:t>
            </a:r>
            <a:r>
              <a:rPr lang="en-US" sz="2200" spc="0" dirty="0" smtClean="0">
                <a:solidFill>
                  <a:schemeClr val="tx1">
                    <a:lumMod val="50000"/>
                  </a:schemeClr>
                </a:solidFill>
                <a:latin typeface="+mn-lt"/>
              </a:rPr>
              <a:t>available</a:t>
            </a:r>
          </a:p>
          <a:p>
            <a:pPr lvl="1"/>
            <a:r>
              <a:rPr lang="en-US" sz="2200" spc="0" dirty="0" smtClean="0">
                <a:solidFill>
                  <a:srgbClr val="000000"/>
                </a:solidFill>
                <a:latin typeface="+mn-lt"/>
              </a:rPr>
              <a:t>Students will take other content area assessments (e.g., math, social studies)</a:t>
            </a:r>
            <a:endParaRPr lang="en-US" sz="2200" spc="0" dirty="0">
              <a:solidFill>
                <a:schemeClr val="tx1">
                  <a:lumMod val="50000"/>
                </a:schemeClr>
              </a:solidFill>
              <a:latin typeface="+mn-lt"/>
            </a:endParaRPr>
          </a:p>
          <a:p>
            <a:pPr lvl="1"/>
            <a:endParaRPr lang="en-US" spc="0" dirty="0" smtClean="0">
              <a:solidFill>
                <a:schemeClr val="tx1">
                  <a:lumMod val="50000"/>
                </a:schemeClr>
              </a:solidFill>
              <a:latin typeface="+mn-lt"/>
            </a:endParaRPr>
          </a:p>
        </p:txBody>
      </p:sp>
      <p:sp>
        <p:nvSpPr>
          <p:cNvPr id="3" name="Title 2"/>
          <p:cNvSpPr>
            <a:spLocks noGrp="1"/>
          </p:cNvSpPr>
          <p:nvPr>
            <p:ph type="title" idx="4294967295"/>
          </p:nvPr>
        </p:nvSpPr>
        <p:spPr>
          <a:xfrm>
            <a:off x="192024" y="192024"/>
            <a:ext cx="8951976" cy="521208"/>
          </a:xfrm>
        </p:spPr>
        <p:txBody>
          <a:bodyPr>
            <a:normAutofit fontScale="90000"/>
          </a:bodyPr>
          <a:lstStyle/>
          <a:p>
            <a:pPr algn="l"/>
            <a:r>
              <a:rPr lang="en-US" dirty="0" smtClean="0"/>
              <a:t>First Year in US – ELA Only</a:t>
            </a:r>
            <a:endParaRPr lang="en-US" dirty="0"/>
          </a:p>
        </p:txBody>
      </p:sp>
    </p:spTree>
    <p:extLst>
      <p:ext uri="{BB962C8B-B14F-4D97-AF65-F5344CB8AC3E}">
        <p14:creationId xmlns:p14="http://schemas.microsoft.com/office/powerpoint/2010/main" val="389187798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04907" y="904875"/>
            <a:ext cx="8817429" cy="4566854"/>
          </a:xfrm>
        </p:spPr>
        <p:txBody>
          <a:bodyPr/>
          <a:lstStyle/>
          <a:p>
            <a:pPr lvl="2"/>
            <a:endParaRPr lang="en-US" sz="1000" spc="0" dirty="0" smtClean="0">
              <a:solidFill>
                <a:srgbClr val="000000"/>
              </a:solidFill>
              <a:latin typeface="+mn-lt"/>
            </a:endParaRPr>
          </a:p>
          <a:p>
            <a:r>
              <a:rPr lang="en-US" spc="0" dirty="0" smtClean="0">
                <a:solidFill>
                  <a:srgbClr val="000000"/>
                </a:solidFill>
                <a:latin typeface="+mn-lt"/>
              </a:rPr>
              <a:t>The online platform used for CMAS data management and administration</a:t>
            </a:r>
          </a:p>
          <a:p>
            <a:r>
              <a:rPr lang="en-US" spc="0" dirty="0" smtClean="0">
                <a:solidFill>
                  <a:srgbClr val="000000"/>
                </a:solidFill>
                <a:latin typeface="+mn-lt"/>
              </a:rPr>
              <a:t>PAnext use will be covered during the fall trainings</a:t>
            </a:r>
          </a:p>
          <a:p>
            <a:pPr lvl="1"/>
            <a:r>
              <a:rPr lang="en-US" spc="0" dirty="0" smtClean="0">
                <a:solidFill>
                  <a:srgbClr val="000000"/>
                </a:solidFill>
                <a:latin typeface="+mn-lt"/>
              </a:rPr>
              <a:t>CSLA will no longer be accessed through a separate administration – use CMAS: Math and ELA Spring 2018 administration</a:t>
            </a:r>
          </a:p>
          <a:p>
            <a:r>
              <a:rPr lang="en-US" spc="0" dirty="0" smtClean="0">
                <a:solidFill>
                  <a:srgbClr val="000000"/>
                </a:solidFill>
                <a:latin typeface="+mn-lt"/>
              </a:rPr>
              <a:t>Updates</a:t>
            </a:r>
          </a:p>
          <a:p>
            <a:pPr lvl="1"/>
            <a:r>
              <a:rPr lang="en-US" spc="0" dirty="0" smtClean="0">
                <a:solidFill>
                  <a:srgbClr val="000000"/>
                </a:solidFill>
                <a:latin typeface="+mn-lt"/>
              </a:rPr>
              <a:t>Enrollment transfers can be submitted/approved/rejected through file import/export</a:t>
            </a:r>
          </a:p>
          <a:p>
            <a:pPr lvl="1"/>
            <a:r>
              <a:rPr lang="en-US" spc="0" dirty="0" smtClean="0">
                <a:solidFill>
                  <a:srgbClr val="000000"/>
                </a:solidFill>
                <a:latin typeface="+mn-lt"/>
              </a:rPr>
              <a:t>Option to </a:t>
            </a:r>
            <a:r>
              <a:rPr lang="en-US" u="sng" spc="0" dirty="0" smtClean="0">
                <a:solidFill>
                  <a:srgbClr val="000000"/>
                </a:solidFill>
                <a:latin typeface="+mn-lt"/>
              </a:rPr>
              <a:t>not</a:t>
            </a:r>
            <a:r>
              <a:rPr lang="en-US" spc="0" dirty="0" smtClean="0">
                <a:solidFill>
                  <a:srgbClr val="000000"/>
                </a:solidFill>
                <a:latin typeface="+mn-lt"/>
              </a:rPr>
              <a:t> auto-create test sessions upon SR/PNP import</a:t>
            </a:r>
          </a:p>
          <a:p>
            <a:pPr lvl="1"/>
            <a:r>
              <a:rPr lang="en-US" spc="0" dirty="0" smtClean="0">
                <a:solidFill>
                  <a:srgbClr val="000000"/>
                </a:solidFill>
                <a:latin typeface="+mn-lt"/>
              </a:rPr>
              <a:t>Student Testing Tickets – easily confused characters removed (e.g., I and 1)</a:t>
            </a:r>
          </a:p>
          <a:p>
            <a:r>
              <a:rPr lang="en-US" spc="0" dirty="0" smtClean="0">
                <a:solidFill>
                  <a:srgbClr val="000000"/>
                </a:solidFill>
                <a:latin typeface="+mn-lt"/>
              </a:rPr>
              <a:t>Additional webinar training for new features and updates will be provided as needed during office hours</a:t>
            </a:r>
          </a:p>
          <a:p>
            <a:pPr lvl="1"/>
            <a:r>
              <a:rPr lang="en-US" spc="0" dirty="0" smtClean="0">
                <a:solidFill>
                  <a:srgbClr val="000000"/>
                </a:solidFill>
                <a:latin typeface="+mn-lt"/>
              </a:rPr>
              <a:t>Training on PAnext will be recorded and posted to the CDE </a:t>
            </a:r>
            <a:r>
              <a:rPr lang="en-US" spc="0" dirty="0">
                <a:solidFill>
                  <a:srgbClr val="000000"/>
                </a:solidFill>
                <a:latin typeface="+mn-lt"/>
              </a:rPr>
              <a:t>Trainings webpage </a:t>
            </a:r>
            <a:r>
              <a:rPr lang="en-US" spc="0" dirty="0" smtClean="0">
                <a:solidFill>
                  <a:srgbClr val="000000"/>
                </a:solidFill>
                <a:latin typeface="+mn-lt"/>
              </a:rPr>
              <a:t>at </a:t>
            </a:r>
            <a:r>
              <a:rPr lang="en-US" spc="0" dirty="0">
                <a:solidFill>
                  <a:srgbClr val="000000"/>
                </a:solidFill>
                <a:latin typeface="+mn-lt"/>
                <a:hlinkClick r:id="rId3"/>
              </a:rPr>
              <a:t>http://</a:t>
            </a:r>
            <a:r>
              <a:rPr lang="en-US" spc="0" dirty="0" smtClean="0">
                <a:solidFill>
                  <a:srgbClr val="000000"/>
                </a:solidFill>
                <a:latin typeface="+mn-lt"/>
                <a:hlinkClick r:id="rId3"/>
              </a:rPr>
              <a:t>www.cde.state.co.us/assessment/trainings</a:t>
            </a:r>
            <a:endParaRPr lang="en-US" spc="0" dirty="0" smtClean="0">
              <a:solidFill>
                <a:srgbClr val="000000"/>
              </a:solidFill>
              <a:latin typeface="+mn-lt"/>
            </a:endParaRPr>
          </a:p>
          <a:p>
            <a:pPr marL="365760" lvl="1" indent="0">
              <a:buNone/>
            </a:pPr>
            <a:endParaRPr lang="en-US" dirty="0">
              <a:solidFill>
                <a:srgbClr val="000000"/>
              </a:solidFill>
            </a:endParaRPr>
          </a:p>
        </p:txBody>
      </p:sp>
      <p:sp>
        <p:nvSpPr>
          <p:cNvPr id="4" name="Title 3"/>
          <p:cNvSpPr>
            <a:spLocks noGrp="1"/>
          </p:cNvSpPr>
          <p:nvPr>
            <p:ph type="title" idx="4294967295"/>
          </p:nvPr>
        </p:nvSpPr>
        <p:spPr>
          <a:xfrm>
            <a:off x="192024" y="192024"/>
            <a:ext cx="7886700" cy="521208"/>
          </a:xfrm>
        </p:spPr>
        <p:txBody>
          <a:bodyPr>
            <a:normAutofit fontScale="90000"/>
          </a:bodyPr>
          <a:lstStyle/>
          <a:p>
            <a:pPr algn="l"/>
            <a:r>
              <a:rPr lang="en-US" dirty="0" smtClean="0"/>
              <a:t>PearsonAccess</a:t>
            </a:r>
            <a:r>
              <a:rPr lang="en-US" baseline="30000" dirty="0" smtClean="0"/>
              <a:t>next</a:t>
            </a:r>
            <a:endParaRPr lang="en-US" baseline="30000" dirty="0">
              <a:solidFill>
                <a:srgbClr val="FF0000"/>
              </a:solidFill>
            </a:endParaRPr>
          </a:p>
        </p:txBody>
      </p:sp>
    </p:spTree>
    <p:extLst>
      <p:ext uri="{BB962C8B-B14F-4D97-AF65-F5344CB8AC3E}">
        <p14:creationId xmlns:p14="http://schemas.microsoft.com/office/powerpoint/2010/main" val="31562867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2024" y="1044878"/>
            <a:ext cx="8827989" cy="5037025"/>
          </a:xfrm>
        </p:spPr>
        <p:txBody>
          <a:bodyPr/>
          <a:lstStyle/>
          <a:p>
            <a:r>
              <a:rPr lang="en-US" sz="2000" spc="0" dirty="0" smtClean="0">
                <a:solidFill>
                  <a:srgbClr val="000000"/>
                </a:solidFill>
                <a:latin typeface="+mn-lt"/>
              </a:rPr>
              <a:t>Permissions are updated throughout the year </a:t>
            </a:r>
          </a:p>
          <a:p>
            <a:r>
              <a:rPr lang="en-US" sz="2000" spc="0" dirty="0" smtClean="0">
                <a:solidFill>
                  <a:srgbClr val="000000"/>
                </a:solidFill>
                <a:latin typeface="+mn-lt"/>
              </a:rPr>
              <a:t>The following user roles are given to DACs. CDE will determine when/if any newly created roles will be assigned to DACs:</a:t>
            </a:r>
          </a:p>
          <a:p>
            <a:pPr lvl="1"/>
            <a:r>
              <a:rPr lang="en-US" sz="2000" spc="0" dirty="0" smtClean="0">
                <a:solidFill>
                  <a:srgbClr val="000000"/>
                </a:solidFill>
                <a:latin typeface="+mn-lt"/>
              </a:rPr>
              <a:t>LEA/District Test Coordinator (i.e., DAC)</a:t>
            </a:r>
          </a:p>
          <a:p>
            <a:pPr lvl="1"/>
            <a:r>
              <a:rPr lang="en-US" sz="2000" spc="0" dirty="0" smtClean="0">
                <a:solidFill>
                  <a:srgbClr val="000000"/>
                </a:solidFill>
                <a:latin typeface="+mn-lt"/>
              </a:rPr>
              <a:t>Technology Coordinator</a:t>
            </a:r>
            <a:endParaRPr lang="en-US" sz="2000" spc="0" dirty="0">
              <a:solidFill>
                <a:srgbClr val="FF0000"/>
              </a:solidFill>
              <a:latin typeface="+mn-lt"/>
            </a:endParaRPr>
          </a:p>
          <a:p>
            <a:pPr lvl="1"/>
            <a:r>
              <a:rPr lang="en-US" sz="2000" spc="0" dirty="0" smtClean="0">
                <a:solidFill>
                  <a:srgbClr val="000000"/>
                </a:solidFill>
                <a:latin typeface="+mn-lt"/>
              </a:rPr>
              <a:t>Sensitive Data Role* </a:t>
            </a:r>
            <a:r>
              <a:rPr lang="en-US" sz="2000" b="1" spc="0" dirty="0" smtClean="0">
                <a:solidFill>
                  <a:srgbClr val="000000"/>
                </a:solidFill>
                <a:latin typeface="+mn-lt"/>
              </a:rPr>
              <a:t>(will have access to PII)</a:t>
            </a:r>
          </a:p>
          <a:p>
            <a:pPr lvl="1"/>
            <a:r>
              <a:rPr lang="en-US" sz="2000" spc="0" dirty="0" smtClean="0">
                <a:solidFill>
                  <a:srgbClr val="000000"/>
                </a:solidFill>
                <a:latin typeface="+mn-lt"/>
              </a:rPr>
              <a:t>Delete Student Role*</a:t>
            </a:r>
          </a:p>
          <a:p>
            <a:pPr lvl="1"/>
            <a:r>
              <a:rPr lang="en-US" sz="2000" spc="0" dirty="0" smtClean="0">
                <a:solidFill>
                  <a:srgbClr val="000000"/>
                </a:solidFill>
                <a:latin typeface="+mn-lt"/>
              </a:rPr>
              <a:t>Published Reports Role (ability to see district, school, and student reports)</a:t>
            </a:r>
          </a:p>
          <a:p>
            <a:pPr lvl="1"/>
            <a:r>
              <a:rPr lang="en-US" sz="2000" spc="0" dirty="0" smtClean="0">
                <a:solidFill>
                  <a:srgbClr val="000000"/>
                </a:solidFill>
                <a:latin typeface="+mn-lt"/>
              </a:rPr>
              <a:t>Student Test Update*</a:t>
            </a:r>
          </a:p>
          <a:p>
            <a:pPr lvl="1"/>
            <a:r>
              <a:rPr lang="en-US" spc="0" dirty="0" smtClean="0">
                <a:solidFill>
                  <a:srgbClr val="000000"/>
                </a:solidFill>
                <a:latin typeface="+mn-lt"/>
              </a:rPr>
              <a:t>OnDemand Reports Role</a:t>
            </a:r>
            <a:endParaRPr lang="en-US" sz="2000" spc="0" dirty="0" smtClean="0">
              <a:solidFill>
                <a:srgbClr val="000000"/>
              </a:solidFill>
              <a:latin typeface="+mn-lt"/>
            </a:endParaRPr>
          </a:p>
          <a:p>
            <a:r>
              <a:rPr lang="en-US" sz="2000" spc="0" dirty="0" smtClean="0">
                <a:solidFill>
                  <a:srgbClr val="000000"/>
                </a:solidFill>
                <a:latin typeface="+mn-lt"/>
              </a:rPr>
              <a:t>DACs/SACs will assign user roles to individuals in district/schools as appropriate</a:t>
            </a:r>
          </a:p>
          <a:p>
            <a:r>
              <a:rPr lang="en-US" sz="2000" spc="0" dirty="0" smtClean="0">
                <a:solidFill>
                  <a:srgbClr val="000000"/>
                </a:solidFill>
                <a:latin typeface="+mn-lt"/>
              </a:rPr>
              <a:t>The </a:t>
            </a:r>
            <a:r>
              <a:rPr lang="en-US" sz="2000" u="sng" spc="0" dirty="0" smtClean="0">
                <a:solidFill>
                  <a:srgbClr val="000000"/>
                </a:solidFill>
                <a:latin typeface="+mn-lt"/>
              </a:rPr>
              <a:t>one</a:t>
            </a:r>
            <a:r>
              <a:rPr lang="en-US" sz="2000" spc="0" dirty="0" smtClean="0">
                <a:solidFill>
                  <a:srgbClr val="000000"/>
                </a:solidFill>
                <a:latin typeface="+mn-lt"/>
              </a:rPr>
              <a:t> officially identified DAC for each district (superintendent-appointed) will be flagged for Customer Support to escalate to CDE when needed</a:t>
            </a:r>
          </a:p>
          <a:p>
            <a:pPr lvl="1"/>
            <a:r>
              <a:rPr lang="en-US" sz="1600" spc="0" dirty="0" smtClean="0">
                <a:solidFill>
                  <a:srgbClr val="000000"/>
                </a:solidFill>
                <a:latin typeface="+mn-lt"/>
              </a:rPr>
              <a:t>All other users with LEA/District Test Coordinator will be referred to the DAC for escalation</a:t>
            </a:r>
          </a:p>
          <a:p>
            <a:pPr marL="45720" indent="0">
              <a:buNone/>
            </a:pPr>
            <a:r>
              <a:rPr lang="en-US" sz="1800" b="0" spc="0" dirty="0" smtClean="0">
                <a:solidFill>
                  <a:srgbClr val="000000"/>
                </a:solidFill>
                <a:latin typeface="+mn-lt"/>
              </a:rPr>
              <a:t>*Assigned during times when DACs can perform these tasks</a:t>
            </a:r>
          </a:p>
          <a:p>
            <a:endParaRPr lang="en-US" dirty="0">
              <a:latin typeface="+mn-lt"/>
            </a:endParaRPr>
          </a:p>
        </p:txBody>
      </p:sp>
      <p:sp>
        <p:nvSpPr>
          <p:cNvPr id="3" name="Title 2"/>
          <p:cNvSpPr>
            <a:spLocks noGrp="1"/>
          </p:cNvSpPr>
          <p:nvPr>
            <p:ph type="title" idx="4294967295"/>
          </p:nvPr>
        </p:nvSpPr>
        <p:spPr>
          <a:xfrm>
            <a:off x="192024" y="192024"/>
            <a:ext cx="8827990" cy="521208"/>
          </a:xfrm>
        </p:spPr>
        <p:txBody>
          <a:bodyPr>
            <a:normAutofit fontScale="90000"/>
          </a:bodyPr>
          <a:lstStyle/>
          <a:p>
            <a:pPr algn="l"/>
            <a:r>
              <a:rPr lang="en-US" dirty="0" smtClean="0"/>
              <a:t>PearsonAccess</a:t>
            </a:r>
            <a:r>
              <a:rPr lang="en-US" baseline="30000" dirty="0" smtClean="0"/>
              <a:t>next </a:t>
            </a:r>
            <a:r>
              <a:rPr lang="en-US" dirty="0" smtClean="0"/>
              <a:t>User Roles for DACs</a:t>
            </a:r>
            <a:endParaRPr lang="en-US" dirty="0"/>
          </a:p>
        </p:txBody>
      </p:sp>
    </p:spTree>
    <p:extLst>
      <p:ext uri="{BB962C8B-B14F-4D97-AF65-F5344CB8AC3E}">
        <p14:creationId xmlns:p14="http://schemas.microsoft.com/office/powerpoint/2010/main" val="241471652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spc="0" dirty="0" smtClean="0">
                <a:solidFill>
                  <a:schemeClr val="tx1">
                    <a:lumMod val="50000"/>
                  </a:schemeClr>
                </a:solidFill>
                <a:latin typeface="+mn-lt"/>
              </a:rPr>
              <a:t>DACs will not be given the following user roles because they override other roles and limit access: </a:t>
            </a:r>
          </a:p>
          <a:p>
            <a:pPr lvl="1"/>
            <a:r>
              <a:rPr lang="en-US" sz="2400" spc="0" dirty="0" smtClean="0">
                <a:solidFill>
                  <a:schemeClr val="tx1">
                    <a:lumMod val="50000"/>
                  </a:schemeClr>
                </a:solidFill>
                <a:latin typeface="+mn-lt"/>
              </a:rPr>
              <a:t>Test Examiner</a:t>
            </a:r>
          </a:p>
          <a:p>
            <a:pPr lvl="1"/>
            <a:r>
              <a:rPr lang="en-US" sz="2400" spc="0" dirty="0" smtClean="0">
                <a:solidFill>
                  <a:schemeClr val="tx1">
                    <a:lumMod val="50000"/>
                  </a:schemeClr>
                </a:solidFill>
                <a:latin typeface="+mn-lt"/>
              </a:rPr>
              <a:t>OnDemand Teacher Report Access</a:t>
            </a:r>
          </a:p>
          <a:p>
            <a:pPr lvl="1"/>
            <a:endParaRPr lang="en-US" sz="2400" b="1" spc="0" dirty="0">
              <a:solidFill>
                <a:schemeClr val="tx1">
                  <a:lumMod val="50000"/>
                </a:schemeClr>
              </a:solidFill>
              <a:latin typeface="+mn-lt"/>
            </a:endParaRPr>
          </a:p>
          <a:p>
            <a:r>
              <a:rPr lang="en-US" spc="0" dirty="0" smtClean="0">
                <a:solidFill>
                  <a:schemeClr val="tx1">
                    <a:lumMod val="50000"/>
                  </a:schemeClr>
                </a:solidFill>
                <a:latin typeface="+mn-lt"/>
              </a:rPr>
              <a:t>These roles should not be given to any assessment coordinators, district or school level</a:t>
            </a:r>
          </a:p>
          <a:p>
            <a:pPr lvl="1"/>
            <a:endParaRPr lang="en-US" dirty="0"/>
          </a:p>
        </p:txBody>
      </p:sp>
      <p:sp>
        <p:nvSpPr>
          <p:cNvPr id="4" name="Title 3"/>
          <p:cNvSpPr>
            <a:spLocks noGrp="1"/>
          </p:cNvSpPr>
          <p:nvPr>
            <p:ph type="title" idx="4294967295"/>
          </p:nvPr>
        </p:nvSpPr>
        <p:spPr>
          <a:xfrm>
            <a:off x="185980" y="192088"/>
            <a:ext cx="8540508" cy="520700"/>
          </a:xfrm>
        </p:spPr>
        <p:txBody>
          <a:bodyPr>
            <a:noAutofit/>
          </a:bodyPr>
          <a:lstStyle/>
          <a:p>
            <a:pPr algn="l"/>
            <a:r>
              <a:rPr lang="en-US" sz="3200" dirty="0" smtClean="0">
                <a:solidFill>
                  <a:schemeClr val="bg2">
                    <a:lumMod val="20000"/>
                    <a:lumOff val="80000"/>
                  </a:schemeClr>
                </a:solidFill>
              </a:rPr>
              <a:t>User Roles </a:t>
            </a:r>
            <a:endParaRPr lang="en-US" sz="3200" dirty="0">
              <a:solidFill>
                <a:schemeClr val="bg2">
                  <a:lumMod val="20000"/>
                  <a:lumOff val="80000"/>
                </a:schemeClr>
              </a:solidFill>
            </a:endParaRPr>
          </a:p>
        </p:txBody>
      </p:sp>
    </p:spTree>
    <p:extLst>
      <p:ext uri="{BB962C8B-B14F-4D97-AF65-F5344CB8AC3E}">
        <p14:creationId xmlns:p14="http://schemas.microsoft.com/office/powerpoint/2010/main" val="8154262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Colorado Assessments Breakdown</a:t>
            </a:r>
            <a:endParaRPr lang="en-US" dirty="0"/>
          </a:p>
        </p:txBody>
      </p:sp>
      <p:sp>
        <p:nvSpPr>
          <p:cNvPr id="6" name="Text Box 2"/>
          <p:cNvSpPr txBox="1">
            <a:spLocks noChangeArrowheads="1"/>
          </p:cNvSpPr>
          <p:nvPr/>
        </p:nvSpPr>
        <p:spPr bwMode="auto">
          <a:xfrm>
            <a:off x="101471" y="1306406"/>
            <a:ext cx="2832230" cy="658495"/>
          </a:xfrm>
          <a:prstGeom prst="rect">
            <a:avLst/>
          </a:prstGeom>
          <a:solidFill>
            <a:srgbClr val="488BC9"/>
          </a:solidFill>
          <a:ln w="9525">
            <a:solidFill>
              <a:srgbClr val="000000"/>
            </a:solidFill>
            <a:miter lim="800000"/>
            <a:headEnd/>
            <a:tailEnd/>
          </a:ln>
        </p:spPr>
        <p:txBody>
          <a:bodyPr rot="0" vert="horz" wrap="square" lIns="91440" tIns="45720" rIns="91440" bIns="45720" anchor="t" anchorCtr="0">
            <a:spAutoFit/>
          </a:bodyPr>
          <a:lstStyle/>
          <a:p>
            <a:pPr algn="ctr"/>
            <a:r>
              <a:rPr lang="en-US" dirty="0">
                <a:solidFill>
                  <a:prstClr val="white"/>
                </a:solidFill>
                <a:latin typeface="Trebuchet MS" panose="020B0603020202020204" pitchFamily="34" charset="0"/>
                <a:ea typeface="Calibri"/>
                <a:cs typeface="Times New Roman"/>
              </a:rPr>
              <a:t>Colorado Measures of Academic Success (CMAS)</a:t>
            </a:r>
            <a:endParaRPr lang="en-US" sz="1200" dirty="0">
              <a:solidFill>
                <a:prstClr val="white"/>
              </a:solidFill>
              <a:latin typeface="Trebuchet MS" panose="020B0603020202020204" pitchFamily="34" charset="0"/>
              <a:ea typeface="Calibri"/>
              <a:cs typeface="Times New Roman"/>
            </a:endParaRPr>
          </a:p>
        </p:txBody>
      </p:sp>
      <p:sp>
        <p:nvSpPr>
          <p:cNvPr id="7" name="Text Box 2"/>
          <p:cNvSpPr txBox="1">
            <a:spLocks noChangeArrowheads="1"/>
          </p:cNvSpPr>
          <p:nvPr/>
        </p:nvSpPr>
        <p:spPr bwMode="auto">
          <a:xfrm>
            <a:off x="101470" y="2163656"/>
            <a:ext cx="2832231" cy="646331"/>
          </a:xfrm>
          <a:prstGeom prst="rect">
            <a:avLst/>
          </a:prstGeom>
          <a:solidFill>
            <a:schemeClr val="accent1">
              <a:lumMod val="40000"/>
              <a:lumOff val="60000"/>
            </a:schemeClr>
          </a:solidFill>
          <a:ln w="9525">
            <a:solidFill>
              <a:srgbClr val="000000"/>
            </a:solidFill>
            <a:miter lim="800000"/>
            <a:headEnd/>
            <a:tailEnd/>
          </a:ln>
        </p:spPr>
        <p:txBody>
          <a:bodyPr rot="0" vert="horz" wrap="square" lIns="91440" tIns="45720" rIns="91440" bIns="45720" anchor="t" anchorCtr="0">
            <a:spAutoFit/>
          </a:bodyPr>
          <a:lstStyle/>
          <a:p>
            <a:pPr algn="ctr"/>
            <a:r>
              <a:rPr lang="en-US" dirty="0" smtClean="0">
                <a:solidFill>
                  <a:srgbClr val="000000"/>
                </a:solidFill>
                <a:latin typeface="Trebuchet MS" panose="020B0603020202020204" pitchFamily="34" charset="0"/>
                <a:ea typeface="Calibri"/>
                <a:cs typeface="Times New Roman"/>
              </a:rPr>
              <a:t>ELA (including CSLA***) and CoAlt ELA (DLM)**</a:t>
            </a:r>
            <a:endParaRPr lang="en-US" sz="1200" dirty="0">
              <a:solidFill>
                <a:srgbClr val="000000"/>
              </a:solidFill>
              <a:latin typeface="Trebuchet MS" panose="020B0603020202020204" pitchFamily="34" charset="0"/>
              <a:ea typeface="Calibri"/>
              <a:cs typeface="Times New Roman"/>
            </a:endParaRPr>
          </a:p>
        </p:txBody>
      </p:sp>
      <p:sp>
        <p:nvSpPr>
          <p:cNvPr id="18" name="Text Box 2"/>
          <p:cNvSpPr txBox="1">
            <a:spLocks noChangeArrowheads="1"/>
          </p:cNvSpPr>
          <p:nvPr/>
        </p:nvSpPr>
        <p:spPr bwMode="auto">
          <a:xfrm>
            <a:off x="5086017" y="1306406"/>
            <a:ext cx="1866900" cy="658495"/>
          </a:xfrm>
          <a:prstGeom prst="rect">
            <a:avLst/>
          </a:prstGeom>
          <a:solidFill>
            <a:schemeClr val="accent4"/>
          </a:solidFill>
          <a:ln w="9525">
            <a:solidFill>
              <a:srgbClr val="000000"/>
            </a:solidFill>
            <a:miter lim="800000"/>
            <a:headEnd/>
            <a:tailEnd/>
          </a:ln>
        </p:spPr>
        <p:txBody>
          <a:bodyPr rot="0" vert="horz" wrap="square" lIns="91440" tIns="45720" rIns="91440" bIns="45720" anchor="t" anchorCtr="0">
            <a:spAutoFit/>
          </a:bodyPr>
          <a:lstStyle/>
          <a:p>
            <a:pPr algn="ctr"/>
            <a:r>
              <a:rPr lang="en-US" dirty="0">
                <a:solidFill>
                  <a:srgbClr val="000000"/>
                </a:solidFill>
                <a:latin typeface="Trebuchet MS" panose="020B0603020202020204" pitchFamily="34" charset="0"/>
                <a:ea typeface="Calibri"/>
                <a:cs typeface="Times New Roman"/>
              </a:rPr>
              <a:t>WIDA: ACCESS </a:t>
            </a:r>
            <a:r>
              <a:rPr lang="en-US" dirty="0" smtClean="0">
                <a:solidFill>
                  <a:srgbClr val="000000"/>
                </a:solidFill>
                <a:latin typeface="Trebuchet MS" panose="020B0603020202020204" pitchFamily="34" charset="0"/>
                <a:ea typeface="Calibri"/>
                <a:cs typeface="Times New Roman"/>
              </a:rPr>
              <a:t>2.0 for ELLs**</a:t>
            </a:r>
            <a:endParaRPr lang="en-US" sz="1200" dirty="0">
              <a:solidFill>
                <a:srgbClr val="000000"/>
              </a:solidFill>
              <a:latin typeface="Trebuchet MS" panose="020B0603020202020204" pitchFamily="34" charset="0"/>
              <a:ea typeface="Calibri"/>
              <a:cs typeface="Times New Roman"/>
            </a:endParaRPr>
          </a:p>
        </p:txBody>
      </p:sp>
      <p:sp>
        <p:nvSpPr>
          <p:cNvPr id="19" name="Text Box 2"/>
          <p:cNvSpPr txBox="1">
            <a:spLocks noChangeArrowheads="1"/>
          </p:cNvSpPr>
          <p:nvPr/>
        </p:nvSpPr>
        <p:spPr bwMode="auto">
          <a:xfrm>
            <a:off x="7171825" y="1306406"/>
            <a:ext cx="1866900" cy="2031325"/>
          </a:xfrm>
          <a:prstGeom prst="rect">
            <a:avLst/>
          </a:prstGeom>
          <a:solidFill>
            <a:schemeClr val="bg2"/>
          </a:solidFill>
          <a:ln w="9525">
            <a:solidFill>
              <a:srgbClr val="000000"/>
            </a:solidFill>
            <a:miter lim="800000"/>
            <a:headEnd/>
            <a:tailEnd/>
          </a:ln>
        </p:spPr>
        <p:txBody>
          <a:bodyPr rot="0" vert="horz" wrap="square" lIns="91440" tIns="45720" rIns="91440" bIns="45720" anchor="t" anchorCtr="0">
            <a:spAutoFit/>
          </a:bodyPr>
          <a:lstStyle/>
          <a:p>
            <a:pPr algn="ctr"/>
            <a:r>
              <a:rPr lang="en-US" dirty="0">
                <a:solidFill>
                  <a:srgbClr val="000000"/>
                </a:solidFill>
                <a:latin typeface="Trebuchet MS" panose="020B0603020202020204" pitchFamily="34" charset="0"/>
                <a:ea typeface="Calibri"/>
                <a:cs typeface="Times New Roman"/>
              </a:rPr>
              <a:t>National Assessment of Educational Progress (NAEP</a:t>
            </a:r>
            <a:r>
              <a:rPr lang="en-US" dirty="0" smtClean="0">
                <a:solidFill>
                  <a:srgbClr val="000000"/>
                </a:solidFill>
                <a:latin typeface="Trebuchet MS" panose="020B0603020202020204" pitchFamily="34" charset="0"/>
                <a:ea typeface="Calibri"/>
                <a:cs typeface="Times New Roman"/>
              </a:rPr>
              <a:t>)**** </a:t>
            </a:r>
          </a:p>
          <a:p>
            <a:pPr algn="ctr"/>
            <a:r>
              <a:rPr lang="en-US" dirty="0" smtClean="0">
                <a:solidFill>
                  <a:srgbClr val="000000"/>
                </a:solidFill>
                <a:latin typeface="Trebuchet MS" panose="020B0603020202020204" pitchFamily="34" charset="0"/>
                <a:ea typeface="Calibri"/>
                <a:cs typeface="Times New Roman"/>
              </a:rPr>
              <a:t>&amp; International Assessments</a:t>
            </a:r>
            <a:endParaRPr lang="en-US" sz="1200" dirty="0">
              <a:solidFill>
                <a:srgbClr val="000000"/>
              </a:solidFill>
              <a:latin typeface="Trebuchet MS" panose="020B0603020202020204" pitchFamily="34" charset="0"/>
              <a:ea typeface="Calibri"/>
              <a:cs typeface="Times New Roman"/>
            </a:endParaRPr>
          </a:p>
        </p:txBody>
      </p:sp>
      <p:sp>
        <p:nvSpPr>
          <p:cNvPr id="20" name="Text Box 2"/>
          <p:cNvSpPr txBox="1">
            <a:spLocks noChangeArrowheads="1"/>
          </p:cNvSpPr>
          <p:nvPr/>
        </p:nvSpPr>
        <p:spPr bwMode="auto">
          <a:xfrm>
            <a:off x="3152609" y="2163656"/>
            <a:ext cx="1714500" cy="646331"/>
          </a:xfrm>
          <a:prstGeom prst="rect">
            <a:avLst/>
          </a:prstGeom>
          <a:solidFill>
            <a:schemeClr val="accent6">
              <a:lumMod val="40000"/>
              <a:lumOff val="60000"/>
            </a:schemeClr>
          </a:solidFill>
          <a:ln w="9525">
            <a:solidFill>
              <a:srgbClr val="000000"/>
            </a:solidFill>
            <a:miter lim="800000"/>
            <a:headEnd/>
            <a:tailEnd/>
          </a:ln>
        </p:spPr>
        <p:txBody>
          <a:bodyPr rot="0" vert="horz" wrap="square" lIns="91440" tIns="45720" rIns="91440" bIns="45720" anchor="t" anchorCtr="0">
            <a:spAutoFit/>
          </a:bodyPr>
          <a:lstStyle/>
          <a:p>
            <a:pPr algn="ctr"/>
            <a:r>
              <a:rPr lang="en-US" dirty="0" smtClean="0">
                <a:solidFill>
                  <a:srgbClr val="000000"/>
                </a:solidFill>
                <a:latin typeface="Trebuchet MS" panose="020B0603020202020204" pitchFamily="34" charset="0"/>
                <a:ea typeface="Calibri"/>
                <a:cs typeface="Times New Roman"/>
              </a:rPr>
              <a:t>SAT </a:t>
            </a:r>
          </a:p>
          <a:p>
            <a:pPr algn="ctr"/>
            <a:r>
              <a:rPr lang="en-US" dirty="0" smtClean="0">
                <a:solidFill>
                  <a:srgbClr val="000000"/>
                </a:solidFill>
                <a:latin typeface="Trebuchet MS" panose="020B0603020202020204" pitchFamily="34" charset="0"/>
                <a:ea typeface="Calibri"/>
                <a:cs typeface="Times New Roman"/>
              </a:rPr>
              <a:t>(11</a:t>
            </a:r>
            <a:r>
              <a:rPr lang="en-US" baseline="30000" dirty="0" smtClean="0">
                <a:solidFill>
                  <a:srgbClr val="000000"/>
                </a:solidFill>
                <a:latin typeface="Trebuchet MS" panose="020B0603020202020204" pitchFamily="34" charset="0"/>
                <a:ea typeface="Calibri"/>
                <a:cs typeface="Times New Roman"/>
              </a:rPr>
              <a:t>th</a:t>
            </a:r>
            <a:r>
              <a:rPr lang="en-US" dirty="0" smtClean="0">
                <a:solidFill>
                  <a:srgbClr val="000000"/>
                </a:solidFill>
                <a:latin typeface="Trebuchet MS" panose="020B0603020202020204" pitchFamily="34" charset="0"/>
                <a:ea typeface="Calibri"/>
                <a:cs typeface="Times New Roman"/>
              </a:rPr>
              <a:t> </a:t>
            </a:r>
            <a:r>
              <a:rPr lang="en-US" dirty="0">
                <a:solidFill>
                  <a:srgbClr val="000000"/>
                </a:solidFill>
                <a:latin typeface="Trebuchet MS" panose="020B0603020202020204" pitchFamily="34" charset="0"/>
                <a:ea typeface="Calibri"/>
                <a:cs typeface="Times New Roman"/>
              </a:rPr>
              <a:t>Grade</a:t>
            </a:r>
            <a:r>
              <a:rPr lang="en-US" dirty="0" smtClean="0">
                <a:solidFill>
                  <a:srgbClr val="000000"/>
                </a:solidFill>
                <a:latin typeface="Trebuchet MS" panose="020B0603020202020204" pitchFamily="34" charset="0"/>
                <a:ea typeface="Calibri"/>
                <a:cs typeface="Times New Roman"/>
              </a:rPr>
              <a:t>)**</a:t>
            </a:r>
            <a:endParaRPr lang="en-US" sz="1200" dirty="0">
              <a:solidFill>
                <a:srgbClr val="000000"/>
              </a:solidFill>
              <a:latin typeface="Trebuchet MS" panose="020B0603020202020204" pitchFamily="34" charset="0"/>
              <a:ea typeface="Calibri"/>
              <a:cs typeface="Times New Roman"/>
            </a:endParaRPr>
          </a:p>
        </p:txBody>
      </p:sp>
      <p:sp>
        <p:nvSpPr>
          <p:cNvPr id="21" name="Text Box 2"/>
          <p:cNvSpPr txBox="1">
            <a:spLocks noChangeArrowheads="1"/>
          </p:cNvSpPr>
          <p:nvPr/>
        </p:nvSpPr>
        <p:spPr bwMode="auto">
          <a:xfrm>
            <a:off x="3156632" y="3005764"/>
            <a:ext cx="1714500" cy="646331"/>
          </a:xfrm>
          <a:prstGeom prst="rect">
            <a:avLst/>
          </a:prstGeom>
          <a:solidFill>
            <a:schemeClr val="accent6">
              <a:lumMod val="40000"/>
              <a:lumOff val="60000"/>
            </a:schemeClr>
          </a:solidFill>
          <a:ln w="9525">
            <a:solidFill>
              <a:srgbClr val="000000"/>
            </a:solidFill>
            <a:miter lim="800000"/>
            <a:headEnd/>
            <a:tailEnd/>
          </a:ln>
        </p:spPr>
        <p:txBody>
          <a:bodyPr rot="0" vert="horz" wrap="square" lIns="91440" tIns="45720" rIns="91440" bIns="45720" anchor="t" anchorCtr="0">
            <a:spAutoFit/>
          </a:bodyPr>
          <a:lstStyle/>
          <a:p>
            <a:pPr algn="ctr"/>
            <a:r>
              <a:rPr lang="en-US" dirty="0" smtClean="0">
                <a:solidFill>
                  <a:srgbClr val="000000"/>
                </a:solidFill>
                <a:latin typeface="Trebuchet MS" panose="020B0603020202020204" pitchFamily="34" charset="0"/>
                <a:ea typeface="Calibri"/>
                <a:cs typeface="Times New Roman"/>
              </a:rPr>
              <a:t>PSAT 10</a:t>
            </a:r>
          </a:p>
          <a:p>
            <a:pPr algn="ctr"/>
            <a:r>
              <a:rPr lang="en-US" dirty="0" smtClean="0">
                <a:solidFill>
                  <a:srgbClr val="000000"/>
                </a:solidFill>
                <a:latin typeface="Trebuchet MS" panose="020B0603020202020204" pitchFamily="34" charset="0"/>
                <a:ea typeface="Calibri"/>
                <a:cs typeface="Times New Roman"/>
              </a:rPr>
              <a:t>(10</a:t>
            </a:r>
            <a:r>
              <a:rPr lang="en-US" baseline="30000" dirty="0" smtClean="0">
                <a:solidFill>
                  <a:srgbClr val="000000"/>
                </a:solidFill>
                <a:latin typeface="Trebuchet MS" panose="020B0603020202020204" pitchFamily="34" charset="0"/>
                <a:ea typeface="Calibri"/>
                <a:cs typeface="Times New Roman"/>
              </a:rPr>
              <a:t>th</a:t>
            </a:r>
            <a:r>
              <a:rPr lang="en-US" dirty="0" smtClean="0">
                <a:solidFill>
                  <a:srgbClr val="000000"/>
                </a:solidFill>
                <a:latin typeface="Trebuchet MS" panose="020B0603020202020204" pitchFamily="34" charset="0"/>
                <a:ea typeface="Calibri"/>
                <a:cs typeface="Times New Roman"/>
              </a:rPr>
              <a:t> </a:t>
            </a:r>
            <a:r>
              <a:rPr lang="en-US" dirty="0">
                <a:solidFill>
                  <a:srgbClr val="000000"/>
                </a:solidFill>
                <a:latin typeface="Trebuchet MS" panose="020B0603020202020204" pitchFamily="34" charset="0"/>
                <a:ea typeface="Calibri"/>
                <a:cs typeface="Times New Roman"/>
              </a:rPr>
              <a:t>Grade</a:t>
            </a:r>
            <a:r>
              <a:rPr lang="en-US" dirty="0" smtClean="0">
                <a:solidFill>
                  <a:srgbClr val="000000"/>
                </a:solidFill>
                <a:latin typeface="Trebuchet MS" panose="020B0603020202020204" pitchFamily="34" charset="0"/>
                <a:ea typeface="Calibri"/>
                <a:cs typeface="Times New Roman"/>
              </a:rPr>
              <a:t>)*</a:t>
            </a:r>
            <a:endParaRPr lang="en-US" sz="1200" dirty="0">
              <a:solidFill>
                <a:srgbClr val="000000"/>
              </a:solidFill>
              <a:latin typeface="Trebuchet MS" panose="020B0603020202020204" pitchFamily="34" charset="0"/>
              <a:ea typeface="Calibri"/>
              <a:cs typeface="Times New Roman"/>
            </a:endParaRPr>
          </a:p>
        </p:txBody>
      </p:sp>
      <p:sp>
        <p:nvSpPr>
          <p:cNvPr id="2" name="TextBox 1"/>
          <p:cNvSpPr txBox="1"/>
          <p:nvPr/>
        </p:nvSpPr>
        <p:spPr>
          <a:xfrm>
            <a:off x="3536276" y="5150119"/>
            <a:ext cx="4966382" cy="1200329"/>
          </a:xfrm>
          <a:prstGeom prst="rect">
            <a:avLst/>
          </a:prstGeom>
          <a:noFill/>
          <a:ln>
            <a:solidFill>
              <a:schemeClr val="accent1"/>
            </a:solidFill>
          </a:ln>
        </p:spPr>
        <p:txBody>
          <a:bodyPr wrap="square" rtlCol="0">
            <a:spAutoFit/>
          </a:bodyPr>
          <a:lstStyle/>
          <a:p>
            <a:r>
              <a:rPr lang="en-US" dirty="0" smtClean="0">
                <a:solidFill>
                  <a:srgbClr val="000000"/>
                </a:solidFill>
                <a:latin typeface="Trebuchet MS" panose="020B0603020202020204" pitchFamily="34" charset="0"/>
              </a:rPr>
              <a:t>* Required by Colorado law</a:t>
            </a:r>
          </a:p>
          <a:p>
            <a:r>
              <a:rPr lang="en-US" dirty="0" smtClean="0">
                <a:solidFill>
                  <a:srgbClr val="000000"/>
                </a:solidFill>
                <a:latin typeface="Trebuchet MS" panose="020B0603020202020204" pitchFamily="34" charset="0"/>
              </a:rPr>
              <a:t>** Required by Colorado and federal law</a:t>
            </a:r>
          </a:p>
          <a:p>
            <a:r>
              <a:rPr lang="en-US" dirty="0" smtClean="0">
                <a:solidFill>
                  <a:srgbClr val="000000"/>
                </a:solidFill>
                <a:latin typeface="Trebuchet MS" panose="020B0603020202020204" pitchFamily="34" charset="0"/>
              </a:rPr>
              <a:t>*** Allowed by Colorado law</a:t>
            </a:r>
          </a:p>
          <a:p>
            <a:r>
              <a:rPr lang="en-US" dirty="0" smtClean="0">
                <a:solidFill>
                  <a:srgbClr val="000000"/>
                </a:solidFill>
                <a:latin typeface="Trebuchet MS" panose="020B0603020202020204" pitchFamily="34" charset="0"/>
              </a:rPr>
              <a:t>**** Not administered in Colorado in 2018</a:t>
            </a:r>
          </a:p>
        </p:txBody>
      </p:sp>
      <p:sp>
        <p:nvSpPr>
          <p:cNvPr id="15" name="Text Box 2"/>
          <p:cNvSpPr txBox="1">
            <a:spLocks noChangeArrowheads="1"/>
          </p:cNvSpPr>
          <p:nvPr/>
        </p:nvSpPr>
        <p:spPr bwMode="auto">
          <a:xfrm>
            <a:off x="3152609" y="3847872"/>
            <a:ext cx="1714500" cy="646331"/>
          </a:xfrm>
          <a:prstGeom prst="rect">
            <a:avLst/>
          </a:prstGeom>
          <a:solidFill>
            <a:schemeClr val="accent6">
              <a:lumMod val="40000"/>
              <a:lumOff val="60000"/>
            </a:schemeClr>
          </a:solidFill>
          <a:ln w="9525">
            <a:solidFill>
              <a:srgbClr val="000000"/>
            </a:solidFill>
            <a:miter lim="800000"/>
            <a:headEnd/>
            <a:tailEnd/>
          </a:ln>
        </p:spPr>
        <p:txBody>
          <a:bodyPr rot="0" vert="horz" wrap="square" lIns="91440" tIns="45720" rIns="91440" bIns="45720" anchor="t" anchorCtr="0">
            <a:spAutoFit/>
          </a:bodyPr>
          <a:lstStyle/>
          <a:p>
            <a:pPr algn="ctr"/>
            <a:r>
              <a:rPr lang="en-US" dirty="0" smtClean="0">
                <a:solidFill>
                  <a:srgbClr val="000000"/>
                </a:solidFill>
                <a:latin typeface="Trebuchet MS" panose="020B0603020202020204" pitchFamily="34" charset="0"/>
                <a:ea typeface="Calibri"/>
                <a:cs typeface="Times New Roman"/>
              </a:rPr>
              <a:t>PSAT 8/9</a:t>
            </a:r>
          </a:p>
          <a:p>
            <a:pPr algn="ctr"/>
            <a:r>
              <a:rPr lang="en-US" dirty="0" smtClean="0">
                <a:solidFill>
                  <a:srgbClr val="000000"/>
                </a:solidFill>
                <a:latin typeface="Trebuchet MS" panose="020B0603020202020204" pitchFamily="34" charset="0"/>
                <a:ea typeface="Calibri"/>
                <a:cs typeface="Times New Roman"/>
              </a:rPr>
              <a:t>(9</a:t>
            </a:r>
            <a:r>
              <a:rPr lang="en-US" baseline="30000" dirty="0" smtClean="0">
                <a:solidFill>
                  <a:srgbClr val="000000"/>
                </a:solidFill>
                <a:latin typeface="Trebuchet MS" panose="020B0603020202020204" pitchFamily="34" charset="0"/>
                <a:ea typeface="Calibri"/>
                <a:cs typeface="Times New Roman"/>
              </a:rPr>
              <a:t>th</a:t>
            </a:r>
            <a:r>
              <a:rPr lang="en-US" dirty="0" smtClean="0">
                <a:solidFill>
                  <a:srgbClr val="000000"/>
                </a:solidFill>
                <a:latin typeface="Trebuchet MS" panose="020B0603020202020204" pitchFamily="34" charset="0"/>
                <a:ea typeface="Calibri"/>
                <a:cs typeface="Times New Roman"/>
              </a:rPr>
              <a:t> </a:t>
            </a:r>
            <a:r>
              <a:rPr lang="en-US" dirty="0">
                <a:solidFill>
                  <a:srgbClr val="000000"/>
                </a:solidFill>
                <a:latin typeface="Trebuchet MS" panose="020B0603020202020204" pitchFamily="34" charset="0"/>
                <a:ea typeface="Calibri"/>
                <a:cs typeface="Times New Roman"/>
              </a:rPr>
              <a:t>Grade</a:t>
            </a:r>
            <a:r>
              <a:rPr lang="en-US" dirty="0" smtClean="0">
                <a:solidFill>
                  <a:srgbClr val="000000"/>
                </a:solidFill>
                <a:latin typeface="Trebuchet MS" panose="020B0603020202020204" pitchFamily="34" charset="0"/>
                <a:ea typeface="Calibri"/>
                <a:cs typeface="Times New Roman"/>
              </a:rPr>
              <a:t>)*</a:t>
            </a:r>
            <a:endParaRPr lang="en-US" sz="1200" dirty="0">
              <a:solidFill>
                <a:srgbClr val="000000"/>
              </a:solidFill>
              <a:latin typeface="Trebuchet MS" panose="020B0603020202020204" pitchFamily="34" charset="0"/>
              <a:ea typeface="Calibri"/>
              <a:cs typeface="Times New Roman"/>
            </a:endParaRPr>
          </a:p>
        </p:txBody>
      </p:sp>
      <p:sp>
        <p:nvSpPr>
          <p:cNvPr id="16" name="Text Box 2"/>
          <p:cNvSpPr txBox="1">
            <a:spLocks noChangeArrowheads="1"/>
          </p:cNvSpPr>
          <p:nvPr/>
        </p:nvSpPr>
        <p:spPr bwMode="auto">
          <a:xfrm>
            <a:off x="101470" y="3005764"/>
            <a:ext cx="2832231" cy="646331"/>
          </a:xfrm>
          <a:prstGeom prst="rect">
            <a:avLst/>
          </a:prstGeom>
          <a:solidFill>
            <a:schemeClr val="accent1">
              <a:lumMod val="40000"/>
              <a:lumOff val="60000"/>
            </a:schemeClr>
          </a:solidFill>
          <a:ln w="9525">
            <a:solidFill>
              <a:srgbClr val="000000"/>
            </a:solidFill>
            <a:miter lim="800000"/>
            <a:headEnd/>
            <a:tailEnd/>
          </a:ln>
        </p:spPr>
        <p:txBody>
          <a:bodyPr rot="0" vert="horz" wrap="square" lIns="91440" tIns="45720" rIns="91440" bIns="45720" anchor="t" anchorCtr="0">
            <a:spAutoFit/>
          </a:bodyPr>
          <a:lstStyle/>
          <a:p>
            <a:pPr algn="ctr"/>
            <a:r>
              <a:rPr lang="en-US" dirty="0" smtClean="0">
                <a:solidFill>
                  <a:srgbClr val="000000"/>
                </a:solidFill>
                <a:latin typeface="Trebuchet MS" panose="020B0603020202020204" pitchFamily="34" charset="0"/>
                <a:ea typeface="Calibri"/>
                <a:cs typeface="Times New Roman"/>
              </a:rPr>
              <a:t>Math and CoAlt Math (DLM)**</a:t>
            </a:r>
            <a:endParaRPr lang="en-US" sz="1200" dirty="0">
              <a:solidFill>
                <a:srgbClr val="000000"/>
              </a:solidFill>
              <a:latin typeface="Trebuchet MS" panose="020B0603020202020204" pitchFamily="34" charset="0"/>
              <a:ea typeface="Calibri"/>
              <a:cs typeface="Times New Roman"/>
            </a:endParaRPr>
          </a:p>
        </p:txBody>
      </p:sp>
      <p:sp>
        <p:nvSpPr>
          <p:cNvPr id="17" name="Text Box 2"/>
          <p:cNvSpPr txBox="1">
            <a:spLocks noChangeArrowheads="1"/>
          </p:cNvSpPr>
          <p:nvPr/>
        </p:nvSpPr>
        <p:spPr bwMode="auto">
          <a:xfrm>
            <a:off x="101470" y="3847872"/>
            <a:ext cx="2832231" cy="646331"/>
          </a:xfrm>
          <a:prstGeom prst="rect">
            <a:avLst/>
          </a:prstGeom>
          <a:solidFill>
            <a:schemeClr val="accent1">
              <a:lumMod val="40000"/>
              <a:lumOff val="60000"/>
            </a:schemeClr>
          </a:solidFill>
          <a:ln w="9525">
            <a:solidFill>
              <a:srgbClr val="000000"/>
            </a:solidFill>
            <a:miter lim="800000"/>
            <a:headEnd/>
            <a:tailEnd/>
          </a:ln>
        </p:spPr>
        <p:txBody>
          <a:bodyPr rot="0" vert="horz" wrap="square" lIns="91440" tIns="45720" rIns="91440" bIns="45720" anchor="t" anchorCtr="0">
            <a:spAutoFit/>
          </a:bodyPr>
          <a:lstStyle/>
          <a:p>
            <a:pPr algn="ctr"/>
            <a:r>
              <a:rPr lang="en-US" dirty="0" smtClean="0">
                <a:solidFill>
                  <a:srgbClr val="000000"/>
                </a:solidFill>
                <a:latin typeface="Trebuchet MS" panose="020B0603020202020204" pitchFamily="34" charset="0"/>
                <a:ea typeface="Calibri"/>
                <a:cs typeface="Times New Roman"/>
              </a:rPr>
              <a:t>Science and CoAlt Science**</a:t>
            </a:r>
            <a:endParaRPr lang="en-US" sz="1200" dirty="0">
              <a:solidFill>
                <a:srgbClr val="000000"/>
              </a:solidFill>
              <a:latin typeface="Trebuchet MS" panose="020B0603020202020204" pitchFamily="34" charset="0"/>
              <a:ea typeface="Calibri"/>
              <a:cs typeface="Times New Roman"/>
            </a:endParaRPr>
          </a:p>
        </p:txBody>
      </p:sp>
      <p:sp>
        <p:nvSpPr>
          <p:cNvPr id="22" name="Text Box 2"/>
          <p:cNvSpPr txBox="1">
            <a:spLocks noChangeArrowheads="1"/>
          </p:cNvSpPr>
          <p:nvPr/>
        </p:nvSpPr>
        <p:spPr bwMode="auto">
          <a:xfrm>
            <a:off x="101470" y="4689980"/>
            <a:ext cx="2832231" cy="646331"/>
          </a:xfrm>
          <a:prstGeom prst="rect">
            <a:avLst/>
          </a:prstGeom>
          <a:solidFill>
            <a:schemeClr val="accent1">
              <a:lumMod val="40000"/>
              <a:lumOff val="60000"/>
            </a:schemeClr>
          </a:solidFill>
          <a:ln w="9525">
            <a:solidFill>
              <a:srgbClr val="000000"/>
            </a:solidFill>
            <a:miter lim="800000"/>
            <a:headEnd/>
            <a:tailEnd/>
          </a:ln>
        </p:spPr>
        <p:txBody>
          <a:bodyPr rot="0" vert="horz" wrap="square" lIns="91440" tIns="45720" rIns="91440" bIns="45720" anchor="t" anchorCtr="0">
            <a:spAutoFit/>
          </a:bodyPr>
          <a:lstStyle/>
          <a:p>
            <a:pPr algn="ctr"/>
            <a:r>
              <a:rPr lang="en-US" dirty="0" smtClean="0">
                <a:solidFill>
                  <a:srgbClr val="000000"/>
                </a:solidFill>
                <a:latin typeface="Trebuchet MS" panose="020B0603020202020204" pitchFamily="34" charset="0"/>
                <a:ea typeface="Calibri"/>
                <a:cs typeface="Times New Roman"/>
              </a:rPr>
              <a:t>Social Studies and CoAlt Social Studies*</a:t>
            </a:r>
            <a:endParaRPr lang="en-US" sz="1200" dirty="0">
              <a:solidFill>
                <a:srgbClr val="000000"/>
              </a:solidFill>
              <a:latin typeface="Trebuchet MS" panose="020B0603020202020204" pitchFamily="34" charset="0"/>
              <a:ea typeface="Calibri"/>
              <a:cs typeface="Times New Roman"/>
            </a:endParaRPr>
          </a:p>
        </p:txBody>
      </p:sp>
      <p:sp>
        <p:nvSpPr>
          <p:cNvPr id="23" name="Text Box 2"/>
          <p:cNvSpPr txBox="1">
            <a:spLocks noChangeArrowheads="1"/>
          </p:cNvSpPr>
          <p:nvPr/>
        </p:nvSpPr>
        <p:spPr bwMode="auto">
          <a:xfrm>
            <a:off x="3152609" y="1311055"/>
            <a:ext cx="1714500" cy="646331"/>
          </a:xfrm>
          <a:prstGeom prst="rect">
            <a:avLst/>
          </a:prstGeom>
          <a:solidFill>
            <a:schemeClr val="accent6"/>
          </a:solidFill>
          <a:ln w="9525">
            <a:solidFill>
              <a:srgbClr val="000000"/>
            </a:solidFill>
            <a:miter lim="800000"/>
            <a:headEnd/>
            <a:tailEnd/>
          </a:ln>
        </p:spPr>
        <p:txBody>
          <a:bodyPr rot="0" vert="horz" wrap="square" lIns="91440" tIns="45720" rIns="91440" bIns="45720" anchor="t" anchorCtr="0">
            <a:spAutoFit/>
          </a:bodyPr>
          <a:lstStyle/>
          <a:p>
            <a:pPr algn="ctr"/>
            <a:r>
              <a:rPr lang="en-US" dirty="0" smtClean="0">
                <a:solidFill>
                  <a:srgbClr val="000000"/>
                </a:solidFill>
                <a:latin typeface="Trebuchet MS" panose="020B0603020202020204" pitchFamily="34" charset="0"/>
                <a:ea typeface="Calibri"/>
                <a:cs typeface="Times New Roman"/>
              </a:rPr>
              <a:t>CO PSAT </a:t>
            </a:r>
          </a:p>
          <a:p>
            <a:pPr algn="ctr"/>
            <a:r>
              <a:rPr lang="en-US" dirty="0" smtClean="0">
                <a:solidFill>
                  <a:srgbClr val="000000"/>
                </a:solidFill>
                <a:latin typeface="Trebuchet MS" panose="020B0603020202020204" pitchFamily="34" charset="0"/>
                <a:ea typeface="Calibri"/>
                <a:cs typeface="Times New Roman"/>
              </a:rPr>
              <a:t>&amp; SAT</a:t>
            </a:r>
            <a:endParaRPr lang="en-US" sz="1200" dirty="0">
              <a:solidFill>
                <a:srgbClr val="000000"/>
              </a:solidFill>
              <a:latin typeface="Trebuchet MS" panose="020B0603020202020204" pitchFamily="34" charset="0"/>
              <a:ea typeface="Calibri"/>
              <a:cs typeface="Times New Roman"/>
            </a:endParaRPr>
          </a:p>
        </p:txBody>
      </p:sp>
    </p:spTree>
    <p:extLst>
      <p:ext uri="{BB962C8B-B14F-4D97-AF65-F5344CB8AC3E}">
        <p14:creationId xmlns:p14="http://schemas.microsoft.com/office/powerpoint/2010/main" val="225849336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0" lvl="0">
              <a:spcAft>
                <a:spcPts val="1000"/>
              </a:spcAft>
            </a:pPr>
            <a:r>
              <a:rPr lang="en-GB" spc="0" dirty="0">
                <a:solidFill>
                  <a:srgbClr val="000000"/>
                </a:solidFill>
                <a:latin typeface="+mn-lt"/>
              </a:rPr>
              <a:t>Support ending for: </a:t>
            </a:r>
          </a:p>
          <a:p>
            <a:pPr marL="914400" lvl="1">
              <a:spcAft>
                <a:spcPts val="1000"/>
              </a:spcAft>
              <a:buClr>
                <a:schemeClr val="dk1"/>
              </a:buClr>
            </a:pPr>
            <a:r>
              <a:rPr lang="en-GB" spc="0" dirty="0">
                <a:solidFill>
                  <a:srgbClr val="000000"/>
                </a:solidFill>
                <a:latin typeface="+mn-lt"/>
              </a:rPr>
              <a:t>iOS 9</a:t>
            </a:r>
          </a:p>
          <a:p>
            <a:pPr marL="914400" lvl="1">
              <a:spcAft>
                <a:spcPts val="1000"/>
              </a:spcAft>
              <a:buClr>
                <a:schemeClr val="dk1"/>
              </a:buClr>
            </a:pPr>
            <a:r>
              <a:rPr lang="en-GB" spc="0" dirty="0" smtClean="0">
                <a:solidFill>
                  <a:srgbClr val="000000"/>
                </a:solidFill>
                <a:latin typeface="+mn-lt"/>
              </a:rPr>
              <a:t>iPad </a:t>
            </a:r>
            <a:r>
              <a:rPr lang="en-GB" spc="0" dirty="0">
                <a:solidFill>
                  <a:srgbClr val="000000"/>
                </a:solidFill>
                <a:latin typeface="+mn-lt"/>
              </a:rPr>
              <a:t>2 &amp; 3</a:t>
            </a:r>
          </a:p>
          <a:p>
            <a:pPr marL="914400" lvl="1">
              <a:spcAft>
                <a:spcPts val="1000"/>
              </a:spcAft>
              <a:buClr>
                <a:schemeClr val="dk1"/>
              </a:buClr>
            </a:pPr>
            <a:r>
              <a:rPr lang="en-GB" spc="0" dirty="0">
                <a:solidFill>
                  <a:srgbClr val="000000"/>
                </a:solidFill>
                <a:latin typeface="+mn-lt"/>
              </a:rPr>
              <a:t>Android 5 &amp; 6</a:t>
            </a:r>
          </a:p>
          <a:p>
            <a:pPr marL="914400" lvl="1">
              <a:spcAft>
                <a:spcPts val="1000"/>
              </a:spcAft>
              <a:buClr>
                <a:schemeClr val="dk1"/>
              </a:buClr>
            </a:pPr>
            <a:r>
              <a:rPr lang="en-GB" spc="0" dirty="0">
                <a:solidFill>
                  <a:srgbClr val="000000"/>
                </a:solidFill>
                <a:latin typeface="+mn-lt"/>
              </a:rPr>
              <a:t>Chrome OS 50-56</a:t>
            </a:r>
          </a:p>
          <a:p>
            <a:pPr marL="457200" lvl="0" indent="0">
              <a:spcBef>
                <a:spcPts val="1000"/>
              </a:spcBef>
              <a:spcAft>
                <a:spcPts val="1000"/>
              </a:spcAft>
              <a:buNone/>
            </a:pPr>
            <a:endParaRPr lang="en-GB" sz="1600" spc="0" dirty="0">
              <a:solidFill>
                <a:srgbClr val="000000"/>
              </a:solidFill>
              <a:highlight>
                <a:srgbClr val="FFFFFF"/>
              </a:highlight>
              <a:latin typeface="+mn-lt"/>
            </a:endParaRPr>
          </a:p>
          <a:p>
            <a:pPr marL="457200" lvl="0">
              <a:spcAft>
                <a:spcPts val="1000"/>
              </a:spcAft>
            </a:pPr>
            <a:r>
              <a:rPr lang="en-GB" spc="0" dirty="0">
                <a:solidFill>
                  <a:srgbClr val="000000"/>
                </a:solidFill>
                <a:latin typeface="+mn-lt"/>
              </a:rPr>
              <a:t>Increased minimum requirements</a:t>
            </a:r>
          </a:p>
          <a:p>
            <a:pPr marL="914400" lvl="1">
              <a:lnSpc>
                <a:spcPct val="115000"/>
              </a:lnSpc>
              <a:spcAft>
                <a:spcPts val="1000"/>
              </a:spcAft>
              <a:buClr>
                <a:schemeClr val="dk1"/>
              </a:buClr>
            </a:pPr>
            <a:r>
              <a:rPr lang="en-GB" spc="0" dirty="0">
                <a:solidFill>
                  <a:srgbClr val="000000"/>
                </a:solidFill>
                <a:latin typeface="+mn-lt"/>
              </a:rPr>
              <a:t>1GB - iOS</a:t>
            </a:r>
          </a:p>
          <a:p>
            <a:pPr marL="914400" lvl="1">
              <a:lnSpc>
                <a:spcPct val="115000"/>
              </a:lnSpc>
              <a:spcAft>
                <a:spcPts val="1000"/>
              </a:spcAft>
              <a:buClr>
                <a:schemeClr val="dk1"/>
              </a:buClr>
            </a:pPr>
            <a:r>
              <a:rPr lang="en-GB" spc="0" dirty="0">
                <a:solidFill>
                  <a:srgbClr val="000000"/>
                </a:solidFill>
                <a:latin typeface="+mn-lt"/>
              </a:rPr>
              <a:t>2GB - Android, M</a:t>
            </a:r>
            <a:r>
              <a:rPr lang="en-GB" spc="0" dirty="0" smtClean="0">
                <a:solidFill>
                  <a:srgbClr val="000000"/>
                </a:solidFill>
                <a:latin typeface="+mn-lt"/>
              </a:rPr>
              <a:t>acOS</a:t>
            </a:r>
            <a:r>
              <a:rPr lang="en-GB" spc="0" dirty="0">
                <a:solidFill>
                  <a:srgbClr val="000000"/>
                </a:solidFill>
                <a:latin typeface="+mn-lt"/>
              </a:rPr>
              <a:t>, Windows</a:t>
            </a:r>
          </a:p>
          <a:p>
            <a:pPr marL="0" lvl="0" indent="0">
              <a:spcBef>
                <a:spcPts val="0"/>
              </a:spcBef>
              <a:spcAft>
                <a:spcPts val="1000"/>
              </a:spcAft>
              <a:buNone/>
            </a:pPr>
            <a:endParaRPr lang="en-GB" dirty="0"/>
          </a:p>
          <a:p>
            <a:pPr marL="0" lvl="0" indent="0">
              <a:lnSpc>
                <a:spcPct val="118750"/>
              </a:lnSpc>
              <a:spcBef>
                <a:spcPts val="0"/>
              </a:spcBef>
              <a:buClr>
                <a:schemeClr val="dk1"/>
              </a:buClr>
              <a:buSzPct val="25000"/>
              <a:buNone/>
            </a:pPr>
            <a:endParaRPr lang="en-GB" sz="1600" b="0" dirty="0">
              <a:solidFill>
                <a:srgbClr val="000000"/>
              </a:solidFill>
              <a:latin typeface="Arial"/>
              <a:ea typeface="Arial"/>
              <a:cs typeface="Arial"/>
              <a:sym typeface="Arial"/>
            </a:endParaRPr>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GB" dirty="0" smtClean="0"/>
              <a:t>TestNav Requirements </a:t>
            </a:r>
            <a:r>
              <a:rPr lang="en-US" dirty="0"/>
              <a:t>2017-18</a:t>
            </a:r>
          </a:p>
        </p:txBody>
      </p:sp>
    </p:spTree>
    <p:extLst>
      <p:ext uri="{BB962C8B-B14F-4D97-AF65-F5344CB8AC3E}">
        <p14:creationId xmlns:p14="http://schemas.microsoft.com/office/powerpoint/2010/main" val="80362936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pc="0" dirty="0">
                <a:solidFill>
                  <a:srgbClr val="000000"/>
                </a:solidFill>
                <a:latin typeface="+mn-lt"/>
              </a:rPr>
              <a:t>Firefox Extended Support Release (ESR)</a:t>
            </a:r>
          </a:p>
          <a:p>
            <a:pPr lvl="1"/>
            <a:r>
              <a:rPr lang="en-US" spc="0" dirty="0">
                <a:solidFill>
                  <a:srgbClr val="000000"/>
                </a:solidFill>
                <a:latin typeface="+mn-lt"/>
              </a:rPr>
              <a:t>Firefox </a:t>
            </a:r>
            <a:r>
              <a:rPr lang="en-US" spc="0" dirty="0" smtClean="0">
                <a:solidFill>
                  <a:srgbClr val="000000"/>
                </a:solidFill>
                <a:latin typeface="+mn-lt"/>
              </a:rPr>
              <a:t>52 ESR </a:t>
            </a:r>
            <a:r>
              <a:rPr lang="en-US" spc="0" dirty="0">
                <a:solidFill>
                  <a:srgbClr val="000000"/>
                </a:solidFill>
                <a:latin typeface="+mn-lt"/>
              </a:rPr>
              <a:t>32-bit browser will be the only browser supported </a:t>
            </a:r>
          </a:p>
          <a:p>
            <a:pPr lvl="1"/>
            <a:r>
              <a:rPr lang="en-US" spc="0" dirty="0">
                <a:solidFill>
                  <a:srgbClr val="000000"/>
                </a:solidFill>
                <a:latin typeface="+mn-lt"/>
              </a:rPr>
              <a:t>Students using assistive technologies must test with the Firefox </a:t>
            </a:r>
            <a:r>
              <a:rPr lang="en-US" spc="0" dirty="0" smtClean="0">
                <a:solidFill>
                  <a:srgbClr val="000000"/>
                </a:solidFill>
                <a:latin typeface="+mn-lt"/>
              </a:rPr>
              <a:t>52 </a:t>
            </a:r>
            <a:r>
              <a:rPr lang="en-US" spc="0" dirty="0">
                <a:solidFill>
                  <a:srgbClr val="000000"/>
                </a:solidFill>
                <a:latin typeface="+mn-lt"/>
              </a:rPr>
              <a:t>ESR 32-bit browser, which is only available on Windows and Mac</a:t>
            </a:r>
          </a:p>
          <a:p>
            <a:pPr lvl="1"/>
            <a:r>
              <a:rPr lang="en-US" b="1" spc="0" dirty="0">
                <a:solidFill>
                  <a:srgbClr val="000000"/>
                </a:solidFill>
                <a:latin typeface="+mn-lt"/>
              </a:rPr>
              <a:t>Note</a:t>
            </a:r>
            <a:r>
              <a:rPr lang="en-US" spc="0" dirty="0">
                <a:solidFill>
                  <a:srgbClr val="000000"/>
                </a:solidFill>
                <a:latin typeface="+mn-lt"/>
              </a:rPr>
              <a:t>: Oracle Corporation has posted notice that Java updates are scheduled on the following dates:</a:t>
            </a:r>
          </a:p>
          <a:p>
            <a:pPr lvl="4"/>
            <a:r>
              <a:rPr lang="en-US" b="0" spc="0" dirty="0" smtClean="0">
                <a:solidFill>
                  <a:srgbClr val="000000"/>
                </a:solidFill>
                <a:latin typeface="+mn-lt"/>
              </a:rPr>
              <a:t>October 17, </a:t>
            </a:r>
            <a:r>
              <a:rPr lang="en-US" b="0" spc="0" dirty="0">
                <a:solidFill>
                  <a:srgbClr val="000000"/>
                </a:solidFill>
                <a:latin typeface="+mn-lt"/>
              </a:rPr>
              <a:t>2017</a:t>
            </a:r>
          </a:p>
          <a:p>
            <a:pPr lvl="4"/>
            <a:r>
              <a:rPr lang="en-US" b="0" spc="0" dirty="0" smtClean="0">
                <a:solidFill>
                  <a:srgbClr val="000000"/>
                </a:solidFill>
                <a:latin typeface="+mn-lt"/>
              </a:rPr>
              <a:t>January 16, </a:t>
            </a:r>
            <a:r>
              <a:rPr lang="en-US" b="0" spc="0" dirty="0">
                <a:solidFill>
                  <a:srgbClr val="000000"/>
                </a:solidFill>
                <a:latin typeface="+mn-lt"/>
              </a:rPr>
              <a:t>2018</a:t>
            </a:r>
          </a:p>
          <a:p>
            <a:pPr lvl="4"/>
            <a:r>
              <a:rPr lang="en-US" b="0" spc="0" dirty="0" smtClean="0">
                <a:solidFill>
                  <a:srgbClr val="000000"/>
                </a:solidFill>
                <a:latin typeface="+mn-lt"/>
              </a:rPr>
              <a:t>April 17, </a:t>
            </a:r>
            <a:r>
              <a:rPr lang="en-US" b="0" spc="0" dirty="0">
                <a:solidFill>
                  <a:srgbClr val="000000"/>
                </a:solidFill>
                <a:latin typeface="+mn-lt"/>
              </a:rPr>
              <a:t>2018</a:t>
            </a:r>
          </a:p>
          <a:p>
            <a:endParaRPr lang="en-US" dirty="0"/>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TestNav Updates</a:t>
            </a:r>
            <a:endParaRPr lang="en-US" dirty="0"/>
          </a:p>
        </p:txBody>
      </p:sp>
    </p:spTree>
    <p:extLst>
      <p:ext uri="{BB962C8B-B14F-4D97-AF65-F5344CB8AC3E}">
        <p14:creationId xmlns:p14="http://schemas.microsoft.com/office/powerpoint/2010/main" val="2623245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024" y="192024"/>
            <a:ext cx="7886700" cy="521208"/>
          </a:xfrm>
        </p:spPr>
        <p:txBody>
          <a:bodyPr>
            <a:normAutofit fontScale="90000"/>
          </a:bodyPr>
          <a:lstStyle/>
          <a:p>
            <a:pPr algn="l"/>
            <a:r>
              <a:rPr lang="en-US" dirty="0" smtClean="0"/>
              <a:t>2017-18 TestNav </a:t>
            </a:r>
            <a:r>
              <a:rPr lang="en-US" dirty="0"/>
              <a:t>Components</a:t>
            </a:r>
          </a:p>
        </p:txBody>
      </p:sp>
      <p:graphicFrame>
        <p:nvGraphicFramePr>
          <p:cNvPr id="4" name="Table 3"/>
          <p:cNvGraphicFramePr>
            <a:graphicFrameLocks noGrp="1"/>
          </p:cNvGraphicFramePr>
          <p:nvPr>
            <p:extLst>
              <p:ext uri="{D42A27DB-BD31-4B8C-83A1-F6EECF244321}">
                <p14:modId xmlns:p14="http://schemas.microsoft.com/office/powerpoint/2010/main" val="1262081833"/>
              </p:ext>
            </p:extLst>
          </p:nvPr>
        </p:nvGraphicFramePr>
        <p:xfrm>
          <a:off x="82062" y="943708"/>
          <a:ext cx="8991600" cy="5416593"/>
        </p:xfrm>
        <a:graphic>
          <a:graphicData uri="http://schemas.openxmlformats.org/drawingml/2006/table">
            <a:tbl>
              <a:tblPr firstRow="1" bandRow="1">
                <a:tableStyleId>{073A0DAA-6AF3-43AB-8588-CEC1D06C72B9}</a:tableStyleId>
              </a:tblPr>
              <a:tblGrid>
                <a:gridCol w="1590842"/>
                <a:gridCol w="1352216"/>
                <a:gridCol w="1749927"/>
                <a:gridCol w="4298615"/>
              </a:tblGrid>
              <a:tr h="1006227">
                <a:tc>
                  <a:txBody>
                    <a:bodyPr/>
                    <a:lstStyle/>
                    <a:p>
                      <a:pPr algn="ctr"/>
                      <a:r>
                        <a:rPr lang="en-US" sz="2000" dirty="0" smtClean="0"/>
                        <a:t>Component</a:t>
                      </a:r>
                      <a:endParaRPr lang="en-US" sz="2000" dirty="0"/>
                    </a:p>
                  </a:txBody>
                  <a:tcPr anchor="ctr"/>
                </a:tc>
                <a:tc>
                  <a:txBody>
                    <a:bodyPr/>
                    <a:lstStyle/>
                    <a:p>
                      <a:pPr algn="ctr"/>
                      <a:r>
                        <a:rPr lang="en-US" sz="2000" dirty="0" smtClean="0"/>
                        <a:t>Current Software Version</a:t>
                      </a:r>
                      <a:endParaRPr lang="en-US" sz="2000" dirty="0"/>
                    </a:p>
                  </a:txBody>
                  <a:tcPr anchor="ctr"/>
                </a:tc>
                <a:tc>
                  <a:txBody>
                    <a:bodyPr/>
                    <a:lstStyle/>
                    <a:p>
                      <a:pPr algn="ctr"/>
                      <a:r>
                        <a:rPr lang="en-US" sz="2000" dirty="0" smtClean="0"/>
                        <a:t>Next Release Date</a:t>
                      </a:r>
                      <a:endParaRPr lang="en-US" sz="2000" dirty="0"/>
                    </a:p>
                  </a:txBody>
                  <a:tcPr anchor="ctr"/>
                </a:tc>
                <a:tc>
                  <a:txBody>
                    <a:bodyPr/>
                    <a:lstStyle/>
                    <a:p>
                      <a:pPr algn="ctr"/>
                      <a:r>
                        <a:rPr lang="en-US" sz="2000" dirty="0" smtClean="0"/>
                        <a:t>Installation</a:t>
                      </a:r>
                      <a:endParaRPr lang="en-US" sz="2000" dirty="0"/>
                    </a:p>
                  </a:txBody>
                  <a:tcPr anchor="ctr"/>
                </a:tc>
              </a:tr>
              <a:tr h="962334">
                <a:tc>
                  <a:txBody>
                    <a:bodyPr/>
                    <a:lstStyle/>
                    <a:p>
                      <a:r>
                        <a:rPr lang="en-US" dirty="0" smtClean="0">
                          <a:solidFill>
                            <a:sysClr val="windowText" lastClr="000000"/>
                          </a:solidFill>
                        </a:rPr>
                        <a:t>Proctor Caching</a:t>
                      </a:r>
                      <a:endParaRPr lang="en-US" dirty="0">
                        <a:solidFill>
                          <a:sysClr val="windowText" lastClr="000000"/>
                        </a:solidFill>
                      </a:endParaRPr>
                    </a:p>
                  </a:txBody>
                  <a:tcPr anchor="ctr"/>
                </a:tc>
                <a:tc>
                  <a:txBody>
                    <a:bodyPr/>
                    <a:lstStyle/>
                    <a:p>
                      <a:pPr algn="ctr"/>
                      <a:r>
                        <a:rPr lang="en-US" dirty="0" smtClean="0">
                          <a:solidFill>
                            <a:sysClr val="windowText" lastClr="000000"/>
                          </a:solidFill>
                        </a:rPr>
                        <a:t>v2016.9.0.0</a:t>
                      </a:r>
                      <a:endParaRPr lang="en-US" dirty="0">
                        <a:solidFill>
                          <a:sysClr val="windowText" lastClr="000000"/>
                        </a:solidFill>
                      </a:endParaRPr>
                    </a:p>
                  </a:txBody>
                  <a:tcPr anchor="ctr"/>
                </a:tc>
                <a:tc>
                  <a:txBody>
                    <a:bodyPr/>
                    <a:lstStyle/>
                    <a:p>
                      <a:pPr algn="ctr"/>
                      <a:r>
                        <a:rPr lang="en-US" dirty="0" smtClean="0">
                          <a:solidFill>
                            <a:sysClr val="windowText" lastClr="000000"/>
                          </a:solidFill>
                        </a:rPr>
                        <a:t>TBD</a:t>
                      </a:r>
                      <a:endParaRPr lang="en-US" dirty="0">
                        <a:solidFill>
                          <a:sysClr val="windowText" lastClr="000000"/>
                        </a:solidFill>
                      </a:endParaRPr>
                    </a:p>
                  </a:txBody>
                  <a:tcPr anchor="ctr"/>
                </a:tc>
                <a:tc>
                  <a:txBody>
                    <a:bodyPr/>
                    <a:lstStyle/>
                    <a:p>
                      <a:r>
                        <a:rPr lang="en-US" dirty="0" smtClean="0">
                          <a:solidFill>
                            <a:sysClr val="windowText" lastClr="000000"/>
                          </a:solidFill>
                        </a:rPr>
                        <a:t>Uninstall and reinstall newest version</a:t>
                      </a:r>
                      <a:endParaRPr lang="en-US" dirty="0">
                        <a:solidFill>
                          <a:sysClr val="windowText" lastClr="000000"/>
                        </a:solidFill>
                      </a:endParaRPr>
                    </a:p>
                  </a:txBody>
                  <a:tcPr anchor="ctr"/>
                </a:tc>
              </a:tr>
              <a:tr h="1155639">
                <a:tc>
                  <a:txBody>
                    <a:bodyPr/>
                    <a:lstStyle/>
                    <a:p>
                      <a:r>
                        <a:rPr lang="en-US" dirty="0" smtClean="0">
                          <a:solidFill>
                            <a:sysClr val="windowText" lastClr="000000"/>
                          </a:solidFill>
                        </a:rPr>
                        <a:t>TestNav Server</a:t>
                      </a:r>
                      <a:r>
                        <a:rPr lang="en-US" baseline="0" dirty="0" smtClean="0">
                          <a:solidFill>
                            <a:sysClr val="windowText" lastClr="000000"/>
                          </a:solidFill>
                        </a:rPr>
                        <a:t> side software</a:t>
                      </a:r>
                      <a:endParaRPr lang="en-US" dirty="0">
                        <a:solidFill>
                          <a:sysClr val="windowText" lastClr="000000"/>
                        </a:solidFill>
                      </a:endParaRPr>
                    </a:p>
                  </a:txBody>
                  <a:tcPr anchor="ctr"/>
                </a:tc>
                <a:tc>
                  <a:txBody>
                    <a:bodyPr/>
                    <a:lstStyle/>
                    <a:p>
                      <a:pPr algn="ctr"/>
                      <a:r>
                        <a:rPr lang="en-US" dirty="0" smtClean="0">
                          <a:solidFill>
                            <a:sysClr val="windowText" lastClr="000000"/>
                          </a:solidFill>
                        </a:rPr>
                        <a:t>v8.9</a:t>
                      </a:r>
                      <a:endParaRPr lang="en-US" dirty="0">
                        <a:solidFill>
                          <a:sysClr val="windowText" lastClr="000000"/>
                        </a:solidFill>
                      </a:endParaRPr>
                    </a:p>
                  </a:txBody>
                  <a:tcPr anchor="ctr"/>
                </a:tc>
                <a:tc>
                  <a:txBody>
                    <a:bodyPr/>
                    <a:lstStyle/>
                    <a:p>
                      <a:pPr algn="ctr"/>
                      <a:r>
                        <a:rPr lang="en-US" dirty="0" smtClean="0">
                          <a:solidFill>
                            <a:sysClr val="windowText" lastClr="000000"/>
                          </a:solidFill>
                        </a:rPr>
                        <a:t>v8.10</a:t>
                      </a:r>
                      <a:r>
                        <a:rPr lang="en-US" baseline="0" dirty="0" smtClean="0">
                          <a:solidFill>
                            <a:sysClr val="windowText" lastClr="000000"/>
                          </a:solidFill>
                        </a:rPr>
                        <a:t> anticipated January</a:t>
                      </a:r>
                      <a:endParaRPr lang="en-US" dirty="0">
                        <a:solidFill>
                          <a:sysClr val="windowText" lastClr="000000"/>
                        </a:solidFill>
                      </a:endParaRPr>
                    </a:p>
                  </a:txBody>
                  <a:tcPr anchor="ctr"/>
                </a:tc>
                <a:tc>
                  <a:txBody>
                    <a:bodyPr/>
                    <a:lstStyle/>
                    <a:p>
                      <a:r>
                        <a:rPr lang="en-US" dirty="0" smtClean="0">
                          <a:solidFill>
                            <a:sysClr val="windowText" lastClr="000000"/>
                          </a:solidFill>
                        </a:rPr>
                        <a:t>No Install required apps are automatically updated</a:t>
                      </a:r>
                      <a:endParaRPr lang="en-US" dirty="0">
                        <a:solidFill>
                          <a:sysClr val="windowText" lastClr="000000"/>
                        </a:solidFill>
                      </a:endParaRPr>
                    </a:p>
                  </a:txBody>
                  <a:tcPr anchor="ctr"/>
                </a:tc>
              </a:tr>
              <a:tr h="727862">
                <a:tc>
                  <a:txBody>
                    <a:bodyPr/>
                    <a:lstStyle/>
                    <a:p>
                      <a:r>
                        <a:rPr lang="en-US" dirty="0" smtClean="0">
                          <a:solidFill>
                            <a:sysClr val="windowText" lastClr="000000"/>
                          </a:solidFill>
                        </a:rPr>
                        <a:t>Desktop Client App</a:t>
                      </a:r>
                      <a:endParaRPr lang="en-US" dirty="0">
                        <a:solidFill>
                          <a:sysClr val="windowText" lastClr="000000"/>
                        </a:solidFill>
                      </a:endParaRPr>
                    </a:p>
                  </a:txBody>
                  <a:tcPr anchor="ctr"/>
                </a:tc>
                <a:tc>
                  <a:txBody>
                    <a:bodyPr/>
                    <a:lstStyle/>
                    <a:p>
                      <a:pPr algn="ctr"/>
                      <a:r>
                        <a:rPr lang="en-US" dirty="0" smtClean="0">
                          <a:solidFill>
                            <a:sysClr val="windowText" lastClr="000000"/>
                          </a:solidFill>
                        </a:rPr>
                        <a:t>V1.6.5</a:t>
                      </a:r>
                      <a:endParaRPr lang="en-US" dirty="0">
                        <a:solidFill>
                          <a:sysClr val="windowText" lastClr="000000"/>
                        </a:solidFill>
                      </a:endParaRPr>
                    </a:p>
                  </a:txBody>
                  <a:tcPr anchor="ctr"/>
                </a:tc>
                <a:tc>
                  <a:txBody>
                    <a:bodyPr/>
                    <a:lstStyle/>
                    <a:p>
                      <a:pPr algn="ctr"/>
                      <a:r>
                        <a:rPr lang="en-US" dirty="0" smtClean="0">
                          <a:solidFill>
                            <a:sysClr val="windowText" lastClr="000000"/>
                          </a:solidFill>
                        </a:rPr>
                        <a:t>TBD</a:t>
                      </a:r>
                      <a:endParaRPr lang="en-US" dirty="0">
                        <a:solidFill>
                          <a:sysClr val="windowText" lastClr="000000"/>
                        </a:solidFill>
                      </a:endParaRPr>
                    </a:p>
                  </a:txBody>
                  <a:tcPr anchor="ctr"/>
                </a:tc>
                <a:tc>
                  <a:txBody>
                    <a:bodyPr/>
                    <a:lstStyle/>
                    <a:p>
                      <a:r>
                        <a:rPr lang="en-US" dirty="0" smtClean="0">
                          <a:solidFill>
                            <a:sysClr val="windowText" lastClr="000000"/>
                          </a:solidFill>
                        </a:rPr>
                        <a:t>The new app can be pushed out to Mac OS or Windows OS devices without the need to uninstall the old version.</a:t>
                      </a:r>
                      <a:endParaRPr lang="en-US" dirty="0">
                        <a:solidFill>
                          <a:sysClr val="windowText" lastClr="000000"/>
                        </a:solidFill>
                      </a:endParaRPr>
                    </a:p>
                  </a:txBody>
                  <a:tcPr anchor="ctr"/>
                </a:tc>
              </a:tr>
              <a:tr h="673634">
                <a:tc>
                  <a:txBody>
                    <a:bodyPr/>
                    <a:lstStyle/>
                    <a:p>
                      <a:r>
                        <a:rPr lang="en-US" dirty="0" smtClean="0">
                          <a:solidFill>
                            <a:sysClr val="windowText" lastClr="000000"/>
                          </a:solidFill>
                        </a:rPr>
                        <a:t>iPad Client App</a:t>
                      </a:r>
                      <a:endParaRPr lang="en-US" dirty="0">
                        <a:solidFill>
                          <a:sysClr val="windowText" lastClr="000000"/>
                        </a:solidFill>
                      </a:endParaRPr>
                    </a:p>
                  </a:txBody>
                  <a:tcPr anchor="ctr"/>
                </a:tc>
                <a:tc>
                  <a:txBody>
                    <a:bodyPr/>
                    <a:lstStyle/>
                    <a:p>
                      <a:pPr algn="ctr"/>
                      <a:r>
                        <a:rPr lang="en-US" dirty="0" smtClean="0">
                          <a:solidFill>
                            <a:sysClr val="windowText" lastClr="000000"/>
                          </a:solidFill>
                        </a:rPr>
                        <a:t>v1.6.1</a:t>
                      </a:r>
                      <a:endParaRPr lang="en-US" dirty="0">
                        <a:solidFill>
                          <a:sysClr val="windowText" lastClr="000000"/>
                        </a:solidFill>
                      </a:endParaRPr>
                    </a:p>
                  </a:txBody>
                  <a:tcPr anchor="ctr"/>
                </a:tc>
                <a:tc>
                  <a:txBody>
                    <a:bodyPr/>
                    <a:lstStyle/>
                    <a:p>
                      <a:pPr algn="ctr"/>
                      <a:r>
                        <a:rPr lang="en-US" dirty="0" smtClean="0">
                          <a:solidFill>
                            <a:sysClr val="windowText" lastClr="000000"/>
                          </a:solidFill>
                        </a:rPr>
                        <a:t>TBD</a:t>
                      </a:r>
                      <a:endParaRPr lang="en-US" dirty="0">
                        <a:solidFill>
                          <a:sysClr val="windowText" lastClr="000000"/>
                        </a:solidFill>
                      </a:endParaRPr>
                    </a:p>
                  </a:txBody>
                  <a:tcPr anchor="ctr"/>
                </a:tc>
                <a:tc>
                  <a:txBody>
                    <a:bodyPr/>
                    <a:lstStyle/>
                    <a:p>
                      <a:r>
                        <a:rPr lang="en-US" dirty="0" smtClean="0">
                          <a:solidFill>
                            <a:sysClr val="windowText" lastClr="000000"/>
                          </a:solidFill>
                        </a:rPr>
                        <a:t>Auto updates are supported</a:t>
                      </a:r>
                      <a:endParaRPr lang="en-US" dirty="0">
                        <a:solidFill>
                          <a:sysClr val="windowText" lastClr="000000"/>
                        </a:solidFill>
                      </a:endParaRPr>
                    </a:p>
                  </a:txBody>
                  <a:tcPr anchor="ctr"/>
                </a:tc>
              </a:tr>
              <a:tr h="704359">
                <a:tc>
                  <a:txBody>
                    <a:bodyPr/>
                    <a:lstStyle/>
                    <a:p>
                      <a:r>
                        <a:rPr lang="en-US" dirty="0" smtClean="0">
                          <a:solidFill>
                            <a:sysClr val="windowText" lastClr="000000"/>
                          </a:solidFill>
                        </a:rPr>
                        <a:t>Chromebook Client App</a:t>
                      </a:r>
                      <a:endParaRPr lang="en-US" dirty="0">
                        <a:solidFill>
                          <a:sysClr val="windowText" lastClr="000000"/>
                        </a:solidFill>
                      </a:endParaRPr>
                    </a:p>
                  </a:txBody>
                  <a:tcPr anchor="ctr"/>
                </a:tc>
                <a:tc>
                  <a:txBody>
                    <a:bodyPr/>
                    <a:lstStyle/>
                    <a:p>
                      <a:pPr algn="ctr"/>
                      <a:r>
                        <a:rPr lang="en-US" dirty="0" smtClean="0">
                          <a:solidFill>
                            <a:sysClr val="windowText" lastClr="000000"/>
                          </a:solidFill>
                        </a:rPr>
                        <a:t>v1.6.86</a:t>
                      </a:r>
                      <a:endParaRPr lang="en-US" dirty="0">
                        <a:solidFill>
                          <a:sysClr val="windowText" lastClr="000000"/>
                        </a:solidFill>
                      </a:endParaRPr>
                    </a:p>
                  </a:txBody>
                  <a:tcPr anchor="ctr"/>
                </a:tc>
                <a:tc>
                  <a:txBody>
                    <a:bodyPr/>
                    <a:lstStyle/>
                    <a:p>
                      <a:pPr algn="ctr"/>
                      <a:r>
                        <a:rPr lang="en-US" dirty="0" smtClean="0">
                          <a:solidFill>
                            <a:sysClr val="windowText" lastClr="000000"/>
                          </a:solidFill>
                        </a:rPr>
                        <a:t>TBD</a:t>
                      </a:r>
                      <a:endParaRPr lang="en-US" dirty="0">
                        <a:solidFill>
                          <a:sysClr val="windowText" lastClr="000000"/>
                        </a:solidFill>
                      </a:endParaRPr>
                    </a:p>
                  </a:txBody>
                  <a:tcPr anchor="ctr"/>
                </a:tc>
                <a:tc>
                  <a:txBody>
                    <a:bodyPr/>
                    <a:lstStyle/>
                    <a:p>
                      <a:r>
                        <a:rPr lang="en-US" dirty="0" smtClean="0">
                          <a:solidFill>
                            <a:sysClr val="windowText" lastClr="000000"/>
                          </a:solidFill>
                        </a:rPr>
                        <a:t>Auto updates are supported</a:t>
                      </a:r>
                      <a:endParaRPr lang="en-US" dirty="0">
                        <a:solidFill>
                          <a:sysClr val="windowText" lastClr="000000"/>
                        </a:solidFill>
                      </a:endParaRPr>
                    </a:p>
                  </a:txBody>
                  <a:tcPr anchor="ctr"/>
                </a:tc>
              </a:tr>
            </a:tbl>
          </a:graphicData>
        </a:graphic>
      </p:graphicFrame>
    </p:spTree>
    <p:extLst>
      <p:ext uri="{BB962C8B-B14F-4D97-AF65-F5344CB8AC3E}">
        <p14:creationId xmlns:p14="http://schemas.microsoft.com/office/powerpoint/2010/main" val="427785619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80999" y="1190625"/>
            <a:ext cx="8519810" cy="4935854"/>
          </a:xfrm>
        </p:spPr>
        <p:txBody>
          <a:bodyPr/>
          <a:lstStyle/>
          <a:p>
            <a:r>
              <a:rPr lang="en-US" spc="0" dirty="0" smtClean="0">
                <a:solidFill>
                  <a:srgbClr val="000000"/>
                </a:solidFill>
                <a:latin typeface="+mn-lt"/>
              </a:rPr>
              <a:t>TestNav 8.10 – </a:t>
            </a:r>
            <a:r>
              <a:rPr lang="en-US" spc="0" dirty="0">
                <a:solidFill>
                  <a:srgbClr val="000000"/>
                </a:solidFill>
                <a:latin typeface="+mn-lt"/>
              </a:rPr>
              <a:t>Desktop app </a:t>
            </a:r>
            <a:r>
              <a:rPr lang="en-US" spc="0" dirty="0" smtClean="0">
                <a:solidFill>
                  <a:srgbClr val="000000"/>
                </a:solidFill>
                <a:latin typeface="+mn-lt"/>
              </a:rPr>
              <a:t>will be available January</a:t>
            </a:r>
          </a:p>
          <a:p>
            <a:r>
              <a:rPr lang="en-US" b="1" spc="0" dirty="0" smtClean="0">
                <a:solidFill>
                  <a:srgbClr val="000000"/>
                </a:solidFill>
                <a:latin typeface="+mn-lt"/>
              </a:rPr>
              <a:t>CDE recommends:</a:t>
            </a:r>
            <a:endParaRPr lang="en-US" spc="0" dirty="0">
              <a:solidFill>
                <a:srgbClr val="000000"/>
              </a:solidFill>
              <a:latin typeface="+mn-lt"/>
            </a:endParaRPr>
          </a:p>
          <a:p>
            <a:pPr lvl="1"/>
            <a:r>
              <a:rPr lang="en-US" b="1" spc="0" dirty="0" smtClean="0">
                <a:solidFill>
                  <a:srgbClr val="000000"/>
                </a:solidFill>
                <a:latin typeface="+mn-lt"/>
              </a:rPr>
              <a:t>Conduct </a:t>
            </a:r>
            <a:r>
              <a:rPr lang="en-US" b="1" spc="0" dirty="0">
                <a:solidFill>
                  <a:srgbClr val="000000"/>
                </a:solidFill>
                <a:latin typeface="+mn-lt"/>
              </a:rPr>
              <a:t>CMAS Infrastructure Trial </a:t>
            </a:r>
            <a:r>
              <a:rPr lang="en-US" b="1" spc="0" dirty="0" smtClean="0">
                <a:solidFill>
                  <a:srgbClr val="000000"/>
                </a:solidFill>
                <a:latin typeface="+mn-lt"/>
              </a:rPr>
              <a:t>through the PAnext Training Site</a:t>
            </a:r>
            <a:endParaRPr lang="en-US" b="1" spc="0" dirty="0">
              <a:solidFill>
                <a:srgbClr val="000000"/>
              </a:solidFill>
              <a:latin typeface="+mn-lt"/>
            </a:endParaRPr>
          </a:p>
          <a:p>
            <a:pPr lvl="2"/>
            <a:r>
              <a:rPr lang="en-US" spc="0" dirty="0">
                <a:solidFill>
                  <a:srgbClr val="000000"/>
                </a:solidFill>
                <a:latin typeface="+mn-lt"/>
              </a:rPr>
              <a:t>Provides a way to test </a:t>
            </a:r>
            <a:r>
              <a:rPr lang="en-US" spc="0" dirty="0" smtClean="0">
                <a:solidFill>
                  <a:srgbClr val="000000"/>
                </a:solidFill>
                <a:latin typeface="+mn-lt"/>
              </a:rPr>
              <a:t>the local online </a:t>
            </a:r>
            <a:r>
              <a:rPr lang="en-US" spc="0" dirty="0">
                <a:solidFill>
                  <a:srgbClr val="000000"/>
                </a:solidFill>
                <a:latin typeface="+mn-lt"/>
              </a:rPr>
              <a:t>assessment environment to verify that your network, proctor caching devices, and student testing devices are configured correctly using Colorado-specific item </a:t>
            </a:r>
            <a:r>
              <a:rPr lang="en-US" spc="0" dirty="0" smtClean="0">
                <a:solidFill>
                  <a:srgbClr val="000000"/>
                </a:solidFill>
                <a:latin typeface="+mn-lt"/>
              </a:rPr>
              <a:t>types </a:t>
            </a:r>
            <a:endParaRPr lang="en-US" spc="0" dirty="0">
              <a:solidFill>
                <a:srgbClr val="000000"/>
              </a:solidFill>
              <a:latin typeface="+mn-lt"/>
            </a:endParaRPr>
          </a:p>
          <a:p>
            <a:pPr lvl="2"/>
            <a:r>
              <a:rPr lang="en-US" spc="0" dirty="0">
                <a:solidFill>
                  <a:srgbClr val="000000"/>
                </a:solidFill>
                <a:latin typeface="+mn-lt"/>
              </a:rPr>
              <a:t>Highly recommended for districts and schools using a virtualized device solutions to see how Colorado-specific item types will preform during </a:t>
            </a:r>
            <a:r>
              <a:rPr lang="en-US" spc="0" dirty="0" smtClean="0">
                <a:solidFill>
                  <a:srgbClr val="000000"/>
                </a:solidFill>
                <a:latin typeface="+mn-lt"/>
              </a:rPr>
              <a:t>testing  </a:t>
            </a:r>
            <a:endParaRPr lang="en-US" spc="0" dirty="0">
              <a:solidFill>
                <a:srgbClr val="000000"/>
              </a:solidFill>
              <a:latin typeface="+mn-lt"/>
            </a:endParaRPr>
          </a:p>
          <a:p>
            <a:endParaRPr lang="en-US" dirty="0">
              <a:solidFill>
                <a:srgbClr val="000000"/>
              </a:solidFill>
            </a:endParaRPr>
          </a:p>
        </p:txBody>
      </p:sp>
      <p:sp>
        <p:nvSpPr>
          <p:cNvPr id="2" name="Title 1"/>
          <p:cNvSpPr>
            <a:spLocks noGrp="1"/>
          </p:cNvSpPr>
          <p:nvPr>
            <p:ph type="title" idx="4294967295"/>
          </p:nvPr>
        </p:nvSpPr>
        <p:spPr>
          <a:xfrm>
            <a:off x="192024" y="192024"/>
            <a:ext cx="8539994" cy="521208"/>
          </a:xfrm>
        </p:spPr>
        <p:txBody>
          <a:bodyPr>
            <a:normAutofit fontScale="90000"/>
          </a:bodyPr>
          <a:lstStyle/>
          <a:p>
            <a:pPr algn="l"/>
            <a:r>
              <a:rPr lang="en-US" dirty="0" smtClean="0"/>
              <a:t>Site Readiness Activities for 2017-18</a:t>
            </a:r>
            <a:endParaRPr lang="en-US" dirty="0"/>
          </a:p>
        </p:txBody>
      </p:sp>
    </p:spTree>
    <p:extLst>
      <p:ext uri="{BB962C8B-B14F-4D97-AF65-F5344CB8AC3E}">
        <p14:creationId xmlns:p14="http://schemas.microsoft.com/office/powerpoint/2010/main" val="60147491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8312" y="960896"/>
            <a:ext cx="8804209" cy="5447588"/>
          </a:xfrm>
        </p:spPr>
        <p:txBody>
          <a:bodyPr/>
          <a:lstStyle/>
          <a:p>
            <a:pPr>
              <a:buFont typeface="Wingdings" panose="05000000000000000000" pitchFamily="2" charset="2"/>
              <a:buChar char="q"/>
            </a:pPr>
            <a:r>
              <a:rPr lang="en-US" b="0" spc="0" dirty="0" smtClean="0">
                <a:solidFill>
                  <a:srgbClr val="000000"/>
                </a:solidFill>
                <a:latin typeface="+mn-lt"/>
              </a:rPr>
              <a:t>CDE pulls from October Count Collection in Data Pipeline</a:t>
            </a:r>
            <a:endParaRPr lang="en-US" b="0" spc="0" dirty="0" smtClean="0">
              <a:solidFill>
                <a:srgbClr val="FF0000"/>
              </a:solidFill>
              <a:latin typeface="+mn-lt"/>
            </a:endParaRPr>
          </a:p>
          <a:p>
            <a:pPr>
              <a:buFont typeface="Wingdings" panose="05000000000000000000" pitchFamily="2" charset="2"/>
              <a:buChar char="q"/>
            </a:pPr>
            <a:r>
              <a:rPr lang="en-US" b="0" spc="0" dirty="0" smtClean="0">
                <a:solidFill>
                  <a:srgbClr val="000000"/>
                </a:solidFill>
                <a:latin typeface="+mn-lt"/>
              </a:rPr>
              <a:t>CMAS and CoAlt SR/PNP updates in PAnext (January)</a:t>
            </a:r>
          </a:p>
          <a:p>
            <a:pPr lvl="1">
              <a:buFont typeface="Wingdings" panose="05000000000000000000" pitchFamily="2" charset="2"/>
              <a:buChar char="q"/>
            </a:pPr>
            <a:r>
              <a:rPr lang="en-US" spc="0" dirty="0" smtClean="0">
                <a:solidFill>
                  <a:srgbClr val="000000"/>
                </a:solidFill>
                <a:latin typeface="+mn-lt"/>
              </a:rPr>
              <a:t>Order paper-based materials including accommodations</a:t>
            </a:r>
          </a:p>
          <a:p>
            <a:pPr>
              <a:buFont typeface="Wingdings" panose="05000000000000000000" pitchFamily="2" charset="2"/>
              <a:buChar char="q"/>
            </a:pPr>
            <a:r>
              <a:rPr lang="en-US" b="0" spc="0" dirty="0" smtClean="0">
                <a:solidFill>
                  <a:srgbClr val="000000"/>
                </a:solidFill>
                <a:latin typeface="+mn-lt"/>
              </a:rPr>
              <a:t>Create/update user accounts in PAnext</a:t>
            </a:r>
            <a:endParaRPr lang="en-US" b="0" spc="0" dirty="0" smtClean="0">
              <a:solidFill>
                <a:srgbClr val="FF0000"/>
              </a:solidFill>
              <a:latin typeface="+mn-lt"/>
            </a:endParaRPr>
          </a:p>
          <a:p>
            <a:pPr>
              <a:buFont typeface="Wingdings" panose="05000000000000000000" pitchFamily="2" charset="2"/>
              <a:buChar char="q"/>
            </a:pPr>
            <a:r>
              <a:rPr lang="en-US" b="0" spc="0" dirty="0">
                <a:solidFill>
                  <a:srgbClr val="000000"/>
                </a:solidFill>
                <a:latin typeface="+mn-lt"/>
              </a:rPr>
              <a:t>Train </a:t>
            </a:r>
            <a:r>
              <a:rPr lang="en-US" b="0" spc="0" dirty="0" smtClean="0">
                <a:solidFill>
                  <a:srgbClr val="000000"/>
                </a:solidFill>
                <a:latin typeface="+mn-lt"/>
              </a:rPr>
              <a:t>SACs and Test Administrators</a:t>
            </a:r>
          </a:p>
          <a:p>
            <a:pPr>
              <a:buFont typeface="Wingdings" panose="05000000000000000000" pitchFamily="2" charset="2"/>
              <a:buChar char="q"/>
            </a:pPr>
            <a:r>
              <a:rPr lang="en-US" b="0" spc="0" dirty="0" smtClean="0">
                <a:solidFill>
                  <a:srgbClr val="000000"/>
                </a:solidFill>
                <a:latin typeface="+mn-lt"/>
              </a:rPr>
              <a:t>Create test sessions for online assessments in PAnext</a:t>
            </a:r>
          </a:p>
          <a:p>
            <a:pPr>
              <a:buFont typeface="Wingdings" panose="05000000000000000000" pitchFamily="2" charset="2"/>
              <a:buChar char="q"/>
            </a:pPr>
            <a:r>
              <a:rPr lang="en-US" b="0" spc="0" dirty="0" smtClean="0">
                <a:solidFill>
                  <a:srgbClr val="000000"/>
                </a:solidFill>
                <a:latin typeface="+mn-lt"/>
              </a:rPr>
              <a:t>Verify proper form assignment (including form-dependent accommodations and accessibility features) in PAnext</a:t>
            </a:r>
          </a:p>
          <a:p>
            <a:pPr>
              <a:buFont typeface="Wingdings" panose="05000000000000000000" pitchFamily="2" charset="2"/>
              <a:buChar char="q"/>
            </a:pPr>
            <a:r>
              <a:rPr lang="en-US" b="0" spc="0" dirty="0" smtClean="0">
                <a:solidFill>
                  <a:srgbClr val="000000"/>
                </a:solidFill>
                <a:latin typeface="+mn-lt"/>
              </a:rPr>
              <a:t>Distribute/collect manuals and materials</a:t>
            </a:r>
          </a:p>
          <a:p>
            <a:pPr>
              <a:buFont typeface="Wingdings" panose="05000000000000000000" pitchFamily="2" charset="2"/>
              <a:buChar char="q"/>
            </a:pPr>
            <a:r>
              <a:rPr lang="en-US" b="0" spc="0" dirty="0" smtClean="0">
                <a:solidFill>
                  <a:srgbClr val="000000"/>
                </a:solidFill>
                <a:latin typeface="+mn-lt"/>
              </a:rPr>
              <a:t>Administer assessments</a:t>
            </a:r>
          </a:p>
          <a:p>
            <a:pPr>
              <a:buFont typeface="Wingdings" panose="05000000000000000000" pitchFamily="2" charset="2"/>
              <a:buChar char="q"/>
            </a:pPr>
            <a:r>
              <a:rPr lang="en-US" b="0" spc="0" dirty="0" smtClean="0">
                <a:solidFill>
                  <a:srgbClr val="000000"/>
                </a:solidFill>
                <a:latin typeface="+mn-lt"/>
              </a:rPr>
              <a:t>Ship all scorable secure materials to Pearson by May 2</a:t>
            </a:r>
            <a:r>
              <a:rPr lang="en-US" b="0" spc="0" baseline="30000" dirty="0" smtClean="0">
                <a:solidFill>
                  <a:srgbClr val="000000"/>
                </a:solidFill>
                <a:latin typeface="+mn-lt"/>
              </a:rPr>
              <a:t>nd</a:t>
            </a:r>
            <a:r>
              <a:rPr lang="en-US" b="0" spc="0" dirty="0" smtClean="0">
                <a:solidFill>
                  <a:srgbClr val="000000"/>
                </a:solidFill>
                <a:latin typeface="+mn-lt"/>
              </a:rPr>
              <a:t>  </a:t>
            </a:r>
          </a:p>
          <a:p>
            <a:pPr>
              <a:buFont typeface="Wingdings" panose="05000000000000000000" pitchFamily="2" charset="2"/>
              <a:buChar char="q"/>
            </a:pPr>
            <a:r>
              <a:rPr lang="en-US" b="0" spc="0" dirty="0" smtClean="0">
                <a:solidFill>
                  <a:srgbClr val="000000"/>
                </a:solidFill>
                <a:latin typeface="+mn-lt"/>
              </a:rPr>
              <a:t>Return all non-scorable secure materials to Pearson by May 4</a:t>
            </a:r>
            <a:r>
              <a:rPr lang="en-US" b="0" spc="0" baseline="30000" dirty="0" smtClean="0">
                <a:solidFill>
                  <a:srgbClr val="000000"/>
                </a:solidFill>
                <a:latin typeface="+mn-lt"/>
              </a:rPr>
              <a:t>th</a:t>
            </a:r>
            <a:r>
              <a:rPr lang="en-US" b="0" spc="0" dirty="0" smtClean="0">
                <a:solidFill>
                  <a:srgbClr val="000000"/>
                </a:solidFill>
                <a:latin typeface="+mn-lt"/>
              </a:rPr>
              <a:t> </a:t>
            </a:r>
            <a:endParaRPr lang="en-US" b="0" spc="0" dirty="0">
              <a:solidFill>
                <a:srgbClr val="000000"/>
              </a:solidFill>
              <a:latin typeface="+mn-lt"/>
            </a:endParaRPr>
          </a:p>
        </p:txBody>
      </p:sp>
      <p:sp>
        <p:nvSpPr>
          <p:cNvPr id="3" name="Title 2"/>
          <p:cNvSpPr>
            <a:spLocks noGrp="1"/>
          </p:cNvSpPr>
          <p:nvPr>
            <p:ph type="title" idx="4294967295"/>
          </p:nvPr>
        </p:nvSpPr>
        <p:spPr>
          <a:xfrm>
            <a:off x="192024" y="192024"/>
            <a:ext cx="8951976" cy="521208"/>
          </a:xfrm>
        </p:spPr>
        <p:txBody>
          <a:bodyPr>
            <a:normAutofit/>
          </a:bodyPr>
          <a:lstStyle/>
          <a:p>
            <a:pPr algn="l"/>
            <a:r>
              <a:rPr lang="en-US" sz="2800" dirty="0" smtClean="0"/>
              <a:t>High Level CMAS Preparation Activities</a:t>
            </a:r>
            <a:endParaRPr lang="en-US" sz="2800" dirty="0">
              <a:solidFill>
                <a:srgbClr val="FF0000"/>
              </a:solidFill>
            </a:endParaRPr>
          </a:p>
        </p:txBody>
      </p:sp>
    </p:spTree>
    <p:extLst>
      <p:ext uri="{BB962C8B-B14F-4D97-AF65-F5344CB8AC3E}">
        <p14:creationId xmlns:p14="http://schemas.microsoft.com/office/powerpoint/2010/main" val="183050665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CMAS Training and Office Hours</a:t>
            </a:r>
            <a:endParaRPr lang="en-US" dirty="0"/>
          </a:p>
        </p:txBody>
      </p:sp>
      <p:graphicFrame>
        <p:nvGraphicFramePr>
          <p:cNvPr id="5" name="Content Placeholder 4"/>
          <p:cNvGraphicFramePr>
            <a:graphicFrameLocks/>
          </p:cNvGraphicFramePr>
          <p:nvPr>
            <p:extLst>
              <p:ext uri="{D42A27DB-BD31-4B8C-83A1-F6EECF244321}">
                <p14:modId xmlns:p14="http://schemas.microsoft.com/office/powerpoint/2010/main" val="458841352"/>
              </p:ext>
            </p:extLst>
          </p:nvPr>
        </p:nvGraphicFramePr>
        <p:xfrm>
          <a:off x="381000" y="1548782"/>
          <a:ext cx="8243645" cy="2372734"/>
        </p:xfrm>
        <a:graphic>
          <a:graphicData uri="http://schemas.openxmlformats.org/drawingml/2006/table">
            <a:tbl>
              <a:tblPr firstRow="1" firstCol="1" bandRow="1">
                <a:tableStyleId>{793D81CF-94F2-401A-BA57-92F5A7B2D0C5}</a:tableStyleId>
              </a:tblPr>
              <a:tblGrid>
                <a:gridCol w="4008483"/>
                <a:gridCol w="4235162"/>
              </a:tblGrid>
              <a:tr h="476233">
                <a:tc>
                  <a:txBody>
                    <a:bodyPr/>
                    <a:lstStyle/>
                    <a:p>
                      <a:pPr marL="0" marR="0" algn="ctr">
                        <a:spcBef>
                          <a:spcPts val="0"/>
                        </a:spcBef>
                        <a:spcAft>
                          <a:spcPts val="0"/>
                        </a:spcAft>
                      </a:pPr>
                      <a:r>
                        <a:rPr lang="en-US" sz="2000" dirty="0" smtClean="0">
                          <a:effectLst/>
                        </a:rPr>
                        <a:t>Training Resource</a:t>
                      </a:r>
                      <a:endParaRPr lang="en-US" sz="2000" dirty="0">
                        <a:effectLst/>
                        <a:latin typeface="+mn-lt"/>
                        <a:ea typeface="Calibri"/>
                        <a:cs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2000" dirty="0" smtClean="0">
                          <a:effectLst/>
                        </a:rPr>
                        <a:t>Dates</a:t>
                      </a:r>
                      <a:endParaRPr lang="en-US" sz="1800" dirty="0">
                        <a:effectLst/>
                        <a:latin typeface="Calibri"/>
                        <a:ea typeface="Calibri"/>
                        <a:cs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1218532">
                <a:tc>
                  <a:txBody>
                    <a:bodyPr/>
                    <a:lstStyle/>
                    <a:p>
                      <a:pPr marL="0" marR="0" algn="ctr">
                        <a:spcBef>
                          <a:spcPts val="0"/>
                        </a:spcBef>
                        <a:spcAft>
                          <a:spcPts val="0"/>
                        </a:spcAft>
                      </a:pPr>
                      <a:r>
                        <a:rPr lang="en-US" sz="1800" b="0" dirty="0" smtClean="0">
                          <a:solidFill>
                            <a:srgbClr val="000000"/>
                          </a:solidFill>
                          <a:effectLst/>
                        </a:rPr>
                        <a:t>CMAS</a:t>
                      </a:r>
                      <a:r>
                        <a:rPr lang="en-US" sz="1800" b="0" baseline="0" dirty="0" smtClean="0">
                          <a:solidFill>
                            <a:srgbClr val="000000"/>
                          </a:solidFill>
                          <a:effectLst/>
                        </a:rPr>
                        <a:t> Math, ELA/CSLA, and S/SS</a:t>
                      </a:r>
                    </a:p>
                    <a:p>
                      <a:pPr marL="0" marR="0" algn="ctr">
                        <a:spcBef>
                          <a:spcPts val="0"/>
                        </a:spcBef>
                        <a:spcAft>
                          <a:spcPts val="0"/>
                        </a:spcAft>
                      </a:pPr>
                      <a:r>
                        <a:rPr lang="en-US" sz="1800" b="0" baseline="0" dirty="0" smtClean="0">
                          <a:solidFill>
                            <a:srgbClr val="000000"/>
                          </a:solidFill>
                          <a:effectLst/>
                        </a:rPr>
                        <a:t>Office Hours</a:t>
                      </a:r>
                      <a:endParaRPr lang="en-US" sz="1800" b="0" dirty="0">
                        <a:solidFill>
                          <a:srgbClr val="000000"/>
                        </a:solidFill>
                        <a:effectLst/>
                        <a:latin typeface="Calibri"/>
                        <a:ea typeface="Calibri"/>
                        <a:cs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11430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September 21, 2017 </a:t>
                      </a:r>
                    </a:p>
                    <a:p>
                      <a:pPr marL="11430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October</a:t>
                      </a:r>
                      <a:r>
                        <a:rPr lang="en-US" baseline="0" dirty="0" smtClean="0">
                          <a:solidFill>
                            <a:srgbClr val="000000"/>
                          </a:solidFill>
                        </a:rPr>
                        <a:t> 12, 2017 (tentative)</a:t>
                      </a:r>
                    </a:p>
                    <a:p>
                      <a:pPr marL="11430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solidFill>
                            <a:srgbClr val="000000"/>
                          </a:solidFill>
                        </a:rPr>
                        <a:t>December 7, 2017 Technology (tentative)</a:t>
                      </a:r>
                    </a:p>
                    <a:p>
                      <a:pPr marL="11430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solidFill>
                            <a:srgbClr val="000000"/>
                          </a:solidFill>
                        </a:rPr>
                        <a:t>Weekly Office hours begin in January</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677969">
                <a:tc>
                  <a:txBody>
                    <a:bodyPr/>
                    <a:lstStyle/>
                    <a:p>
                      <a:pPr marL="0" marR="0" algn="ctr">
                        <a:spcBef>
                          <a:spcPts val="0"/>
                        </a:spcBef>
                        <a:spcAft>
                          <a:spcPts val="0"/>
                        </a:spcAft>
                      </a:pPr>
                      <a:r>
                        <a:rPr lang="en-US" sz="1800" b="0" dirty="0" smtClean="0">
                          <a:solidFill>
                            <a:srgbClr val="000000"/>
                          </a:solidFill>
                          <a:effectLst/>
                        </a:rPr>
                        <a:t>CMAS </a:t>
                      </a:r>
                      <a:r>
                        <a:rPr lang="en-US" sz="1800" b="0" baseline="0" dirty="0" smtClean="0">
                          <a:solidFill>
                            <a:srgbClr val="000000"/>
                          </a:solidFill>
                          <a:effectLst/>
                        </a:rPr>
                        <a:t>Math, ELA/CSLA, and S/SS</a:t>
                      </a:r>
                    </a:p>
                    <a:p>
                      <a:pPr marL="0" marR="0" algn="ctr">
                        <a:spcBef>
                          <a:spcPts val="0"/>
                        </a:spcBef>
                        <a:spcAft>
                          <a:spcPts val="0"/>
                        </a:spcAft>
                      </a:pPr>
                      <a:r>
                        <a:rPr lang="en-US" sz="1800" b="0" baseline="0" dirty="0" smtClean="0">
                          <a:solidFill>
                            <a:srgbClr val="000000"/>
                          </a:solidFill>
                          <a:effectLst/>
                        </a:rPr>
                        <a:t>Training</a:t>
                      </a:r>
                      <a:endParaRPr lang="en-US" sz="1800" b="0" dirty="0">
                        <a:solidFill>
                          <a:srgbClr val="000000"/>
                        </a:solidFill>
                        <a:effectLst/>
                        <a:latin typeface="Calibri"/>
                        <a:ea typeface="Calibri"/>
                        <a:cs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114300" marR="0" indent="0">
                        <a:spcBef>
                          <a:spcPts val="0"/>
                        </a:spcBef>
                        <a:spcAft>
                          <a:spcPts val="0"/>
                        </a:spcAft>
                      </a:pPr>
                      <a:r>
                        <a:rPr lang="en-US" sz="1800" dirty="0" smtClean="0">
                          <a:solidFill>
                            <a:srgbClr val="000000"/>
                          </a:solidFill>
                          <a:effectLst/>
                          <a:latin typeface="+mn-lt"/>
                          <a:ea typeface="+mn-ea"/>
                          <a:cs typeface="+mn-cs"/>
                        </a:rPr>
                        <a:t>TBD</a:t>
                      </a:r>
                      <a:r>
                        <a:rPr lang="en-US" sz="1800" baseline="0" dirty="0" smtClean="0">
                          <a:solidFill>
                            <a:srgbClr val="000000"/>
                          </a:solidFill>
                          <a:effectLst/>
                          <a:latin typeface="+mn-lt"/>
                          <a:ea typeface="+mn-ea"/>
                          <a:cs typeface="+mn-cs"/>
                        </a:rPr>
                        <a:t> October/November</a:t>
                      </a:r>
                      <a:endParaRPr lang="en-US" sz="1800" dirty="0" smtClean="0">
                        <a:solidFill>
                          <a:srgbClr val="000000"/>
                        </a:solidFill>
                        <a:effectLst/>
                        <a:latin typeface="Calibri"/>
                        <a:ea typeface="Calibri"/>
                        <a:cs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7509382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idx="1"/>
          </p:nvPr>
        </p:nvSpPr>
        <p:spPr>
          <a:xfrm>
            <a:off x="706140" y="4529655"/>
            <a:ext cx="7886700" cy="2080800"/>
          </a:xfrm>
        </p:spPr>
        <p:txBody>
          <a:bodyPr/>
          <a:lstStyle/>
          <a:p>
            <a:r>
              <a:rPr lang="en-US" b="0" dirty="0" smtClean="0">
                <a:solidFill>
                  <a:schemeClr val="bg1"/>
                </a:solidFill>
              </a:rPr>
              <a:t>Mindy Roden</a:t>
            </a:r>
            <a:endParaRPr lang="en-US" b="0" dirty="0">
              <a:solidFill>
                <a:schemeClr val="bg1"/>
              </a:solidFill>
            </a:endParaRPr>
          </a:p>
        </p:txBody>
      </p:sp>
      <p:sp>
        <p:nvSpPr>
          <p:cNvPr id="3" name="Title 2"/>
          <p:cNvSpPr>
            <a:spLocks noGrp="1"/>
          </p:cNvSpPr>
          <p:nvPr>
            <p:ph type="title" idx="4294967295"/>
          </p:nvPr>
        </p:nvSpPr>
        <p:spPr>
          <a:xfrm>
            <a:off x="478334" y="2191127"/>
            <a:ext cx="8342313" cy="1646238"/>
          </a:xfrm>
        </p:spPr>
        <p:txBody>
          <a:bodyPr/>
          <a:lstStyle/>
          <a:p>
            <a:r>
              <a:rPr lang="en-US" dirty="0" smtClean="0">
                <a:solidFill>
                  <a:srgbClr val="000000"/>
                </a:solidFill>
              </a:rPr>
              <a:t>CoAlt</a:t>
            </a:r>
            <a:br>
              <a:rPr lang="en-US" dirty="0" smtClean="0">
                <a:solidFill>
                  <a:srgbClr val="000000"/>
                </a:solidFill>
              </a:rPr>
            </a:br>
            <a:r>
              <a:rPr lang="en-US" sz="2400" dirty="0">
                <a:solidFill>
                  <a:srgbClr val="000000"/>
                </a:solidFill>
              </a:rPr>
              <a:t>Science and Social Studies</a:t>
            </a:r>
            <a:br>
              <a:rPr lang="en-US" sz="2400" dirty="0">
                <a:solidFill>
                  <a:srgbClr val="000000"/>
                </a:solidFill>
              </a:rPr>
            </a:br>
            <a:r>
              <a:rPr lang="en-US" sz="2400" dirty="0">
                <a:solidFill>
                  <a:srgbClr val="000000"/>
                </a:solidFill>
              </a:rPr>
              <a:t>English </a:t>
            </a:r>
            <a:r>
              <a:rPr lang="en-US" sz="2400" dirty="0" smtClean="0">
                <a:solidFill>
                  <a:srgbClr val="000000"/>
                </a:solidFill>
              </a:rPr>
              <a:t>Language Arts and Mathematics (DLM)</a:t>
            </a:r>
            <a:endParaRPr lang="en-US" sz="2400" dirty="0">
              <a:solidFill>
                <a:srgbClr val="000000"/>
              </a:solidFill>
            </a:endParaRPr>
          </a:p>
        </p:txBody>
      </p:sp>
    </p:spTree>
    <p:extLst>
      <p:ext uri="{BB962C8B-B14F-4D97-AF65-F5344CB8AC3E}">
        <p14:creationId xmlns:p14="http://schemas.microsoft.com/office/powerpoint/2010/main" val="25806599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42899" y="972729"/>
            <a:ext cx="8407893" cy="5010342"/>
          </a:xfrm>
        </p:spPr>
        <p:txBody>
          <a:bodyPr/>
          <a:lstStyle/>
          <a:p>
            <a:pPr marL="45720" indent="0">
              <a:buNone/>
            </a:pPr>
            <a:r>
              <a:rPr lang="en-US" spc="0" dirty="0" smtClean="0">
                <a:solidFill>
                  <a:srgbClr val="000000"/>
                </a:solidFill>
                <a:latin typeface="+mn-lt"/>
              </a:rPr>
              <a:t>Students with the most significant cognitive disabilities take the Colorado Alternate Assessments (CoAlt)</a:t>
            </a:r>
          </a:p>
          <a:p>
            <a:r>
              <a:rPr lang="en-US" b="0" spc="0" dirty="0" smtClean="0">
                <a:solidFill>
                  <a:srgbClr val="000000"/>
                </a:solidFill>
                <a:latin typeface="+mn-lt"/>
              </a:rPr>
              <a:t>Less than 1% of students</a:t>
            </a:r>
          </a:p>
          <a:p>
            <a:endParaRPr lang="en-US" sz="1200" spc="0" dirty="0">
              <a:solidFill>
                <a:srgbClr val="000000"/>
              </a:solidFill>
              <a:latin typeface="+mn-lt"/>
            </a:endParaRPr>
          </a:p>
          <a:p>
            <a:pPr marL="45720" indent="0">
              <a:buNone/>
            </a:pPr>
            <a:r>
              <a:rPr lang="en-US" spc="0" dirty="0">
                <a:solidFill>
                  <a:srgbClr val="000000"/>
                </a:solidFill>
                <a:latin typeface="+mn-lt"/>
              </a:rPr>
              <a:t>Science and Social Studies (Colorado-developed)</a:t>
            </a:r>
          </a:p>
          <a:p>
            <a:r>
              <a:rPr lang="en-US" b="0" spc="0" dirty="0">
                <a:solidFill>
                  <a:srgbClr val="000000"/>
                </a:solidFill>
                <a:latin typeface="+mn-lt"/>
              </a:rPr>
              <a:t>Elementary, Middle, and High School Assessments</a:t>
            </a:r>
          </a:p>
          <a:p>
            <a:pPr lvl="1"/>
            <a:r>
              <a:rPr lang="en-US" spc="0" dirty="0">
                <a:solidFill>
                  <a:srgbClr val="000000"/>
                </a:solidFill>
                <a:latin typeface="+mn-lt"/>
              </a:rPr>
              <a:t>Science: grades 5, 8, and </a:t>
            </a:r>
            <a:r>
              <a:rPr lang="en-US" spc="0" dirty="0" smtClean="0">
                <a:solidFill>
                  <a:srgbClr val="000000"/>
                </a:solidFill>
                <a:latin typeface="+mn-lt"/>
              </a:rPr>
              <a:t>11</a:t>
            </a:r>
            <a:endParaRPr lang="en-US" spc="0" dirty="0">
              <a:solidFill>
                <a:srgbClr val="000000"/>
              </a:solidFill>
              <a:latin typeface="+mn-lt"/>
            </a:endParaRPr>
          </a:p>
          <a:p>
            <a:pPr lvl="1"/>
            <a:r>
              <a:rPr lang="en-US" spc="0" dirty="0">
                <a:solidFill>
                  <a:srgbClr val="000000"/>
                </a:solidFill>
                <a:latin typeface="+mn-lt"/>
              </a:rPr>
              <a:t>Social studies: grades </a:t>
            </a:r>
            <a:r>
              <a:rPr lang="en-US" spc="0" dirty="0" smtClean="0">
                <a:solidFill>
                  <a:srgbClr val="000000"/>
                </a:solidFill>
                <a:latin typeface="+mn-lt"/>
              </a:rPr>
              <a:t>4 and 7</a:t>
            </a:r>
          </a:p>
          <a:p>
            <a:pPr lvl="2"/>
            <a:r>
              <a:rPr lang="en-US" spc="0" dirty="0" smtClean="0">
                <a:solidFill>
                  <a:srgbClr val="000000"/>
                </a:solidFill>
                <a:latin typeface="+mn-lt"/>
              </a:rPr>
              <a:t>A sample of schools will administer the social studies assessments</a:t>
            </a:r>
          </a:p>
          <a:p>
            <a:pPr lvl="1"/>
            <a:r>
              <a:rPr lang="en-US" spc="0" dirty="0">
                <a:solidFill>
                  <a:srgbClr val="000000"/>
                </a:solidFill>
                <a:latin typeface="+mn-lt"/>
              </a:rPr>
              <a:t>Social studies: grade 11 (all schools)</a:t>
            </a:r>
          </a:p>
          <a:p>
            <a:pPr marL="640080" lvl="2" indent="0">
              <a:buNone/>
            </a:pPr>
            <a:endParaRPr lang="en-US" sz="1200" spc="0" dirty="0">
              <a:solidFill>
                <a:srgbClr val="000000"/>
              </a:solidFill>
              <a:latin typeface="+mn-lt"/>
            </a:endParaRPr>
          </a:p>
          <a:p>
            <a:pPr marL="45720" indent="0">
              <a:buNone/>
            </a:pPr>
            <a:r>
              <a:rPr lang="en-US" spc="0" dirty="0" smtClean="0">
                <a:solidFill>
                  <a:srgbClr val="000000"/>
                </a:solidFill>
                <a:latin typeface="+mn-lt"/>
              </a:rPr>
              <a:t>English language arts and mathematics (DLM-developed)</a:t>
            </a:r>
          </a:p>
          <a:p>
            <a:r>
              <a:rPr lang="en-US" b="0" spc="0" dirty="0" smtClean="0">
                <a:solidFill>
                  <a:srgbClr val="000000"/>
                </a:solidFill>
                <a:latin typeface="+mn-lt"/>
              </a:rPr>
              <a:t>Grades 3-11</a:t>
            </a:r>
            <a:endParaRPr lang="en-US" b="0" spc="0" dirty="0">
              <a:solidFill>
                <a:srgbClr val="FF0000"/>
              </a:solidFill>
              <a:latin typeface="+mn-lt"/>
            </a:endParaRPr>
          </a:p>
          <a:p>
            <a:pPr lvl="1"/>
            <a:r>
              <a:rPr lang="en-US" spc="0" dirty="0" smtClean="0">
                <a:solidFill>
                  <a:srgbClr val="000000"/>
                </a:solidFill>
                <a:latin typeface="+mn-lt"/>
              </a:rPr>
              <a:t>Alternate for math, ELA, PSAT, and SAT</a:t>
            </a:r>
            <a:endParaRPr lang="en-US" spc="0" dirty="0">
              <a:solidFill>
                <a:srgbClr val="000000"/>
              </a:solidFill>
              <a:latin typeface="+mn-lt"/>
            </a:endParaRPr>
          </a:p>
          <a:p>
            <a:endParaRPr lang="en-US" dirty="0">
              <a:solidFill>
                <a:srgbClr val="000000"/>
              </a:solidFill>
            </a:endParaRPr>
          </a:p>
          <a:p>
            <a:endParaRPr lang="en-US" dirty="0">
              <a:solidFill>
                <a:srgbClr val="000000"/>
              </a:solidFill>
            </a:endParaRPr>
          </a:p>
        </p:txBody>
      </p:sp>
      <p:sp>
        <p:nvSpPr>
          <p:cNvPr id="4" name="Title 3"/>
          <p:cNvSpPr>
            <a:spLocks noGrp="1"/>
          </p:cNvSpPr>
          <p:nvPr>
            <p:ph type="title" idx="4294967295"/>
          </p:nvPr>
        </p:nvSpPr>
        <p:spPr>
          <a:xfrm>
            <a:off x="192024" y="192024"/>
            <a:ext cx="7886700" cy="521208"/>
          </a:xfrm>
        </p:spPr>
        <p:txBody>
          <a:bodyPr>
            <a:normAutofit fontScale="90000"/>
          </a:bodyPr>
          <a:lstStyle/>
          <a:p>
            <a:pPr algn="l"/>
            <a:r>
              <a:rPr lang="en-US" dirty="0" smtClean="0"/>
              <a:t>CoAlt Assessment Administration</a:t>
            </a:r>
            <a:endParaRPr lang="en-US" dirty="0"/>
          </a:p>
        </p:txBody>
      </p:sp>
    </p:spTree>
    <p:extLst>
      <p:ext uri="{BB962C8B-B14F-4D97-AF65-F5344CB8AC3E}">
        <p14:creationId xmlns:p14="http://schemas.microsoft.com/office/powerpoint/2010/main" val="94410732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5275" y="1028700"/>
            <a:ext cx="8591550" cy="5210725"/>
          </a:xfrm>
        </p:spPr>
        <p:txBody>
          <a:bodyPr/>
          <a:lstStyle/>
          <a:p>
            <a:r>
              <a:rPr lang="en-US" b="0" spc="0" dirty="0" smtClean="0">
                <a:solidFill>
                  <a:srgbClr val="000000"/>
                </a:solidFill>
                <a:latin typeface="+mn-lt"/>
              </a:rPr>
              <a:t>CoAlt Science and Social Studies</a:t>
            </a:r>
          </a:p>
          <a:p>
            <a:pPr lvl="1"/>
            <a:r>
              <a:rPr lang="en-US" b="0" spc="0" dirty="0" smtClean="0">
                <a:solidFill>
                  <a:srgbClr val="000000"/>
                </a:solidFill>
                <a:latin typeface="+mn-lt"/>
              </a:rPr>
              <a:t>Paper-based </a:t>
            </a:r>
            <a:r>
              <a:rPr lang="en-US" b="0" spc="0" dirty="0">
                <a:solidFill>
                  <a:srgbClr val="000000"/>
                </a:solidFill>
                <a:latin typeface="+mn-lt"/>
              </a:rPr>
              <a:t>assessment </a:t>
            </a:r>
          </a:p>
          <a:p>
            <a:pPr lvl="1"/>
            <a:r>
              <a:rPr lang="en-US" b="0" spc="0" dirty="0">
                <a:solidFill>
                  <a:srgbClr val="000000"/>
                </a:solidFill>
                <a:latin typeface="+mn-lt"/>
              </a:rPr>
              <a:t>Individually administered</a:t>
            </a:r>
          </a:p>
          <a:p>
            <a:pPr lvl="1"/>
            <a:r>
              <a:rPr lang="en-US" b="0" spc="0" dirty="0">
                <a:solidFill>
                  <a:srgbClr val="000000"/>
                </a:solidFill>
                <a:latin typeface="+mn-lt"/>
              </a:rPr>
              <a:t>Scored locally by the Test Examiner</a:t>
            </a:r>
          </a:p>
          <a:p>
            <a:pPr lvl="1"/>
            <a:r>
              <a:rPr lang="en-US" b="0" spc="0" dirty="0">
                <a:solidFill>
                  <a:srgbClr val="000000"/>
                </a:solidFill>
                <a:latin typeface="+mn-lt"/>
              </a:rPr>
              <a:t>Scores are entered into </a:t>
            </a:r>
            <a:r>
              <a:rPr lang="en-US" b="0" spc="0" dirty="0" smtClean="0">
                <a:solidFill>
                  <a:srgbClr val="000000"/>
                </a:solidFill>
                <a:latin typeface="+mn-lt"/>
              </a:rPr>
              <a:t>PearsonAccess</a:t>
            </a:r>
            <a:r>
              <a:rPr lang="en-US" b="0" spc="0" baseline="30000" dirty="0" smtClean="0">
                <a:solidFill>
                  <a:srgbClr val="000000"/>
                </a:solidFill>
                <a:latin typeface="+mn-lt"/>
              </a:rPr>
              <a:t>next </a:t>
            </a:r>
            <a:r>
              <a:rPr lang="en-US" b="0" spc="0" dirty="0" smtClean="0">
                <a:solidFill>
                  <a:srgbClr val="000000"/>
                </a:solidFill>
                <a:latin typeface="+mn-lt"/>
              </a:rPr>
              <a:t>by Test Examiner, DAC, or SAC</a:t>
            </a:r>
            <a:endParaRPr lang="en-US" b="0" spc="0" dirty="0">
              <a:latin typeface="+mn-lt"/>
            </a:endParaRPr>
          </a:p>
          <a:p>
            <a:r>
              <a:rPr lang="en-US" b="0" spc="0" dirty="0" smtClean="0">
                <a:solidFill>
                  <a:srgbClr val="000000"/>
                </a:solidFill>
                <a:latin typeface="+mn-lt"/>
              </a:rPr>
              <a:t>CoAlt ELA and Math (DLM)</a:t>
            </a:r>
          </a:p>
          <a:p>
            <a:pPr lvl="1"/>
            <a:r>
              <a:rPr lang="en-US" b="0" spc="0" dirty="0" smtClean="0">
                <a:solidFill>
                  <a:srgbClr val="000000"/>
                </a:solidFill>
                <a:latin typeface="+mn-lt"/>
              </a:rPr>
              <a:t>Computer-based assessment</a:t>
            </a:r>
            <a:endParaRPr lang="en-US" b="0" spc="0" dirty="0">
              <a:solidFill>
                <a:srgbClr val="000000"/>
              </a:solidFill>
              <a:latin typeface="+mn-lt"/>
            </a:endParaRPr>
          </a:p>
          <a:p>
            <a:pPr lvl="1"/>
            <a:r>
              <a:rPr lang="en-US" b="0" spc="0" dirty="0">
                <a:solidFill>
                  <a:srgbClr val="000000"/>
                </a:solidFill>
                <a:latin typeface="+mn-lt"/>
              </a:rPr>
              <a:t>Individually </a:t>
            </a:r>
            <a:r>
              <a:rPr lang="en-US" b="0" spc="0" dirty="0" smtClean="0">
                <a:solidFill>
                  <a:srgbClr val="000000"/>
                </a:solidFill>
                <a:latin typeface="+mn-lt"/>
              </a:rPr>
              <a:t>administered</a:t>
            </a:r>
          </a:p>
          <a:p>
            <a:pPr lvl="1"/>
            <a:r>
              <a:rPr lang="en-US" b="0" spc="0" dirty="0" smtClean="0">
                <a:solidFill>
                  <a:srgbClr val="000000"/>
                </a:solidFill>
                <a:latin typeface="+mn-lt"/>
              </a:rPr>
              <a:t>Test Administrators/DACs use Educator Portal for student management</a:t>
            </a:r>
          </a:p>
          <a:p>
            <a:pPr lvl="1"/>
            <a:r>
              <a:rPr lang="en-US" b="0" spc="0" dirty="0" smtClean="0">
                <a:solidFill>
                  <a:srgbClr val="000000"/>
                </a:solidFill>
                <a:latin typeface="+mn-lt"/>
              </a:rPr>
              <a:t>Students test using KITE Client</a:t>
            </a:r>
            <a:endParaRPr lang="en-US" spc="0" dirty="0">
              <a:solidFill>
                <a:srgbClr val="000000"/>
              </a:solidFill>
              <a:latin typeface="+mn-lt"/>
            </a:endParaRPr>
          </a:p>
          <a:p>
            <a:pPr lvl="1"/>
            <a:r>
              <a:rPr lang="en-US" b="0" spc="0" dirty="0" smtClean="0">
                <a:solidFill>
                  <a:srgbClr val="000000"/>
                </a:solidFill>
                <a:latin typeface="+mn-lt"/>
              </a:rPr>
              <a:t>Same window as CMAS math and ELA</a:t>
            </a:r>
          </a:p>
          <a:p>
            <a:pPr lvl="2"/>
            <a:r>
              <a:rPr lang="en-US" spc="0" dirty="0" smtClean="0">
                <a:solidFill>
                  <a:srgbClr val="000000"/>
                </a:solidFill>
                <a:latin typeface="+mn-lt"/>
              </a:rPr>
              <a:t>If </a:t>
            </a:r>
            <a:r>
              <a:rPr lang="en-US" spc="0" dirty="0">
                <a:solidFill>
                  <a:srgbClr val="000000"/>
                </a:solidFill>
                <a:latin typeface="+mn-lt"/>
              </a:rPr>
              <a:t>using the </a:t>
            </a:r>
            <a:r>
              <a:rPr lang="en-US" spc="0" dirty="0" smtClean="0">
                <a:solidFill>
                  <a:srgbClr val="000000"/>
                </a:solidFill>
                <a:latin typeface="+mn-lt"/>
              </a:rPr>
              <a:t>3 week </a:t>
            </a:r>
            <a:r>
              <a:rPr lang="en-US" spc="0" dirty="0">
                <a:solidFill>
                  <a:srgbClr val="000000"/>
                </a:solidFill>
                <a:latin typeface="+mn-lt"/>
              </a:rPr>
              <a:t>window (paper-based or online), </a:t>
            </a:r>
            <a:r>
              <a:rPr lang="en-US" spc="0" dirty="0" smtClean="0">
                <a:solidFill>
                  <a:srgbClr val="000000"/>
                </a:solidFill>
                <a:latin typeface="+mn-lt"/>
              </a:rPr>
              <a:t>have </a:t>
            </a:r>
            <a:r>
              <a:rPr lang="en-US" spc="0" dirty="0">
                <a:solidFill>
                  <a:srgbClr val="000000"/>
                </a:solidFill>
                <a:latin typeface="+mn-lt"/>
              </a:rPr>
              <a:t>the same 3 week window for </a:t>
            </a:r>
            <a:r>
              <a:rPr lang="en-US" spc="0" dirty="0" smtClean="0">
                <a:solidFill>
                  <a:srgbClr val="000000"/>
                </a:solidFill>
                <a:latin typeface="+mn-lt"/>
              </a:rPr>
              <a:t>DLM </a:t>
            </a:r>
            <a:endParaRPr lang="en-US" spc="0" dirty="0">
              <a:solidFill>
                <a:srgbClr val="000000"/>
              </a:solidFill>
              <a:latin typeface="+mn-lt"/>
            </a:endParaRPr>
          </a:p>
          <a:p>
            <a:pPr lvl="2"/>
            <a:r>
              <a:rPr lang="en-US" spc="0" dirty="0" smtClean="0">
                <a:solidFill>
                  <a:srgbClr val="000000"/>
                </a:solidFill>
                <a:latin typeface="+mn-lt"/>
              </a:rPr>
              <a:t>If using the extended window for the CMAS math and ELA online assessments, have the same window for DLM</a:t>
            </a:r>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CoAlt Assessment Administration</a:t>
            </a:r>
            <a:endParaRPr lang="en-US" dirty="0"/>
          </a:p>
        </p:txBody>
      </p:sp>
    </p:spTree>
    <p:extLst>
      <p:ext uri="{BB962C8B-B14F-4D97-AF65-F5344CB8AC3E}">
        <p14:creationId xmlns:p14="http://schemas.microsoft.com/office/powerpoint/2010/main" val="185419322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024" y="192024"/>
            <a:ext cx="8951976" cy="521208"/>
          </a:xfrm>
        </p:spPr>
        <p:txBody>
          <a:bodyPr>
            <a:noAutofit/>
          </a:bodyPr>
          <a:lstStyle/>
          <a:p>
            <a:pPr algn="l"/>
            <a:r>
              <a:rPr lang="en-US" sz="3200" dirty="0" smtClean="0"/>
              <a:t>DLM Admin </a:t>
            </a:r>
            <a:r>
              <a:rPr lang="en-US" sz="3200" dirty="0"/>
              <a:t>System: KITE Components</a:t>
            </a:r>
            <a:endParaRPr lang="en-US" sz="3200" dirty="0">
              <a:solidFill>
                <a:srgbClr val="00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963706809"/>
              </p:ext>
            </p:extLst>
          </p:nvPr>
        </p:nvGraphicFramePr>
        <p:xfrm>
          <a:off x="228600" y="1295400"/>
          <a:ext cx="8686804" cy="2724374"/>
        </p:xfrm>
        <a:graphic>
          <a:graphicData uri="http://schemas.openxmlformats.org/drawingml/2006/table">
            <a:tbl>
              <a:tblPr firstRow="1" bandRow="1">
                <a:tableStyleId>{073A0DAA-6AF3-43AB-8588-CEC1D06C72B9}</a:tableStyleId>
              </a:tblPr>
              <a:tblGrid>
                <a:gridCol w="1552575"/>
                <a:gridCol w="1333500"/>
                <a:gridCol w="1557339"/>
                <a:gridCol w="1340759"/>
                <a:gridCol w="2902631"/>
              </a:tblGrid>
              <a:tr h="1017494">
                <a:tc>
                  <a:txBody>
                    <a:bodyPr/>
                    <a:lstStyle/>
                    <a:p>
                      <a:pPr algn="ctr"/>
                      <a:r>
                        <a:rPr lang="en-US" sz="2000" dirty="0" smtClean="0"/>
                        <a:t>Component</a:t>
                      </a:r>
                      <a:endParaRPr lang="en-US" sz="2000" dirty="0"/>
                    </a:p>
                  </a:txBody>
                  <a:tcPr anchor="ctr"/>
                </a:tc>
                <a:tc>
                  <a:txBody>
                    <a:bodyPr/>
                    <a:lstStyle/>
                    <a:p>
                      <a:pPr algn="ctr"/>
                      <a:r>
                        <a:rPr lang="en-US" sz="2000" dirty="0" smtClean="0"/>
                        <a:t>Current Software Version</a:t>
                      </a:r>
                      <a:endParaRPr lang="en-US" sz="2000" dirty="0"/>
                    </a:p>
                  </a:txBody>
                  <a:tcPr anchor="ctr"/>
                </a:tc>
                <a:tc>
                  <a:txBody>
                    <a:bodyPr/>
                    <a:lstStyle/>
                    <a:p>
                      <a:pPr algn="ctr"/>
                      <a:r>
                        <a:rPr lang="en-US" sz="2000" dirty="0" smtClean="0"/>
                        <a:t>New Software Version</a:t>
                      </a:r>
                      <a:endParaRPr lang="en-US" sz="2000" dirty="0"/>
                    </a:p>
                  </a:txBody>
                  <a:tcPr anchor="ctr"/>
                </a:tc>
                <a:tc>
                  <a:txBody>
                    <a:bodyPr/>
                    <a:lstStyle/>
                    <a:p>
                      <a:pPr algn="ctr"/>
                      <a:r>
                        <a:rPr lang="en-US" sz="2000" dirty="0" smtClean="0"/>
                        <a:t>Next Release Date</a:t>
                      </a:r>
                      <a:endParaRPr lang="en-US" sz="2000" dirty="0"/>
                    </a:p>
                  </a:txBody>
                  <a:tcPr anchor="ctr"/>
                </a:tc>
                <a:tc>
                  <a:txBody>
                    <a:bodyPr/>
                    <a:lstStyle/>
                    <a:p>
                      <a:pPr algn="ctr"/>
                      <a:r>
                        <a:rPr lang="en-US" sz="2000" dirty="0" smtClean="0"/>
                        <a:t>Recommendations</a:t>
                      </a:r>
                      <a:endParaRPr lang="en-US" sz="2000" dirty="0"/>
                    </a:p>
                  </a:txBody>
                  <a:tcPr anchor="ctr"/>
                </a:tc>
              </a:tr>
              <a:tr h="546872">
                <a:tc>
                  <a:txBody>
                    <a:bodyPr/>
                    <a:lstStyle/>
                    <a:p>
                      <a:pPr algn="ctr"/>
                      <a:r>
                        <a:rPr lang="en-US" sz="2000" dirty="0" smtClean="0">
                          <a:solidFill>
                            <a:schemeClr val="tx1">
                              <a:lumMod val="50000"/>
                            </a:schemeClr>
                          </a:solidFill>
                        </a:rPr>
                        <a:t>KITE Local Caching Server</a:t>
                      </a:r>
                      <a:endParaRPr lang="en-US" sz="2000" b="1" dirty="0">
                        <a:solidFill>
                          <a:schemeClr val="tx1">
                            <a:lumMod val="50000"/>
                          </a:schemeClr>
                        </a:solidFill>
                      </a:endParaRPr>
                    </a:p>
                  </a:txBody>
                  <a:tcPr anchor="ctr"/>
                </a:tc>
                <a:tc>
                  <a:txBody>
                    <a:bodyPr/>
                    <a:lstStyle/>
                    <a:p>
                      <a:pPr algn="ctr"/>
                      <a:endParaRPr lang="en-US" sz="2000" b="1" dirty="0">
                        <a:solidFill>
                          <a:schemeClr val="tx1">
                            <a:lumMod val="50000"/>
                          </a:schemeClr>
                        </a:solidFill>
                      </a:endParaRPr>
                    </a:p>
                  </a:txBody>
                  <a:tcPr anchor="ctr"/>
                </a:tc>
                <a:tc>
                  <a:txBody>
                    <a:bodyPr/>
                    <a:lstStyle/>
                    <a:p>
                      <a:pPr algn="ctr"/>
                      <a:endParaRPr lang="en-US" sz="2000" b="1" dirty="0">
                        <a:solidFill>
                          <a:schemeClr val="tx1">
                            <a:lumMod val="50000"/>
                          </a:schemeClr>
                        </a:solidFill>
                      </a:endParaRPr>
                    </a:p>
                  </a:txBody>
                  <a:tcPr anchor="ctr"/>
                </a:tc>
                <a:tc>
                  <a:txBody>
                    <a:bodyPr/>
                    <a:lstStyle/>
                    <a:p>
                      <a:pPr algn="ctr"/>
                      <a:endParaRPr lang="en-US" sz="2000" b="1" dirty="0">
                        <a:solidFill>
                          <a:schemeClr val="tx1">
                            <a:lumMod val="50000"/>
                          </a:schemeClr>
                        </a:solidFill>
                      </a:endParaRPr>
                    </a:p>
                  </a:txBody>
                  <a:tcPr anchor="ctr"/>
                </a:tc>
                <a:tc>
                  <a:txBody>
                    <a:bodyPr/>
                    <a:lstStyle/>
                    <a:p>
                      <a:pPr algn="ctr"/>
                      <a:r>
                        <a:rPr lang="en-US" sz="2000" u="sng" dirty="0" smtClean="0">
                          <a:solidFill>
                            <a:schemeClr val="tx1">
                              <a:lumMod val="50000"/>
                            </a:schemeClr>
                          </a:solidFill>
                        </a:rPr>
                        <a:t>Not Available</a:t>
                      </a:r>
                      <a:endParaRPr lang="en-US" sz="2000" b="1" u="sng" dirty="0">
                        <a:solidFill>
                          <a:schemeClr val="tx1">
                            <a:lumMod val="50000"/>
                          </a:schemeClr>
                        </a:solidFill>
                      </a:endParaRPr>
                    </a:p>
                  </a:txBody>
                  <a:tcPr anchor="ctr"/>
                </a:tc>
              </a:tr>
              <a:tr h="604408">
                <a:tc>
                  <a:txBody>
                    <a:bodyPr/>
                    <a:lstStyle/>
                    <a:p>
                      <a:pPr algn="ctr"/>
                      <a:r>
                        <a:rPr lang="en-US" sz="2000" dirty="0" smtClean="0">
                          <a:solidFill>
                            <a:srgbClr val="000000"/>
                          </a:solidFill>
                        </a:rPr>
                        <a:t>KITE Client</a:t>
                      </a:r>
                      <a:endParaRPr lang="en-US" sz="2000" dirty="0">
                        <a:solidFill>
                          <a:srgbClr val="00000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rgbClr val="000000"/>
                          </a:solidFill>
                        </a:rPr>
                        <a:t>3.0</a:t>
                      </a:r>
                    </a:p>
                  </a:txBody>
                  <a:tcPr anchor="ctr"/>
                </a:tc>
                <a:tc>
                  <a:txBody>
                    <a:bodyPr/>
                    <a:lstStyle/>
                    <a:p>
                      <a:pPr algn="ctr"/>
                      <a:r>
                        <a:rPr lang="en-US" sz="2000" dirty="0" smtClean="0">
                          <a:solidFill>
                            <a:srgbClr val="000000"/>
                          </a:solidFill>
                        </a:rPr>
                        <a:t>5.0</a:t>
                      </a:r>
                      <a:endParaRPr lang="en-US" sz="2000" dirty="0">
                        <a:solidFill>
                          <a:srgbClr val="00000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rgbClr val="000000"/>
                          </a:solidFill>
                        </a:rPr>
                        <a:t>August 31</a:t>
                      </a:r>
                    </a:p>
                  </a:txBody>
                  <a:tcPr anchor="ctr"/>
                </a:tc>
                <a:tc>
                  <a:txBody>
                    <a:bodyPr/>
                    <a:lstStyle/>
                    <a:p>
                      <a:pPr algn="ctr"/>
                      <a:r>
                        <a:rPr lang="en-US" sz="2000" dirty="0" smtClean="0">
                          <a:solidFill>
                            <a:srgbClr val="000000"/>
                          </a:solidFill>
                        </a:rPr>
                        <a:t>Auto</a:t>
                      </a:r>
                      <a:r>
                        <a:rPr lang="en-US" sz="2000" baseline="0" dirty="0" smtClean="0">
                          <a:solidFill>
                            <a:srgbClr val="000000"/>
                          </a:solidFill>
                        </a:rPr>
                        <a:t> Update when the app is launched.</a:t>
                      </a:r>
                      <a:endParaRPr lang="en-US" sz="2000" dirty="0">
                        <a:solidFill>
                          <a:srgbClr val="000000"/>
                        </a:solidFill>
                      </a:endParaRPr>
                    </a:p>
                  </a:txBody>
                  <a:tcPr anchor="ctr"/>
                </a:tc>
              </a:tr>
            </a:tbl>
          </a:graphicData>
        </a:graphic>
      </p:graphicFrame>
    </p:spTree>
    <p:extLst>
      <p:ext uri="{BB962C8B-B14F-4D97-AF65-F5344CB8AC3E}">
        <p14:creationId xmlns:p14="http://schemas.microsoft.com/office/powerpoint/2010/main" val="16447376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192024" y="192024"/>
            <a:ext cx="8951976" cy="521208"/>
          </a:xfrm>
        </p:spPr>
        <p:txBody>
          <a:bodyPr>
            <a:noAutofit/>
          </a:bodyPr>
          <a:lstStyle/>
          <a:p>
            <a:pPr algn="l"/>
            <a:r>
              <a:rPr lang="en-US" sz="3200" dirty="0" smtClean="0"/>
              <a:t>2017-18 State Assessments: Grades 3-8</a:t>
            </a:r>
            <a:endParaRPr lang="en-US" sz="3200" dirty="0"/>
          </a:p>
        </p:txBody>
      </p:sp>
      <p:graphicFrame>
        <p:nvGraphicFramePr>
          <p:cNvPr id="5" name="Table 4"/>
          <p:cNvGraphicFramePr>
            <a:graphicFrameLocks noGrp="1"/>
          </p:cNvGraphicFramePr>
          <p:nvPr>
            <p:extLst>
              <p:ext uri="{D42A27DB-BD31-4B8C-83A1-F6EECF244321}">
                <p14:modId xmlns:p14="http://schemas.microsoft.com/office/powerpoint/2010/main" val="3372630205"/>
              </p:ext>
            </p:extLst>
          </p:nvPr>
        </p:nvGraphicFramePr>
        <p:xfrm>
          <a:off x="1428751" y="1216938"/>
          <a:ext cx="6315074" cy="3450355"/>
        </p:xfrm>
        <a:graphic>
          <a:graphicData uri="http://schemas.openxmlformats.org/drawingml/2006/table">
            <a:tbl>
              <a:tblPr firstRow="1" bandRow="1">
                <a:tableStyleId>{073A0DAA-6AF3-43AB-8588-CEC1D06C72B9}</a:tableStyleId>
              </a:tblPr>
              <a:tblGrid>
                <a:gridCol w="850245"/>
                <a:gridCol w="1140479"/>
                <a:gridCol w="1285875"/>
                <a:gridCol w="1266825"/>
                <a:gridCol w="1771650"/>
              </a:tblGrid>
              <a:tr h="370840">
                <a:tc>
                  <a:txBody>
                    <a:bodyPr/>
                    <a:lstStyle/>
                    <a:p>
                      <a:pPr algn="ctr"/>
                      <a:r>
                        <a:rPr lang="en-US" dirty="0" smtClean="0"/>
                        <a:t>Grade</a:t>
                      </a:r>
                      <a:endParaRPr lang="en-US" dirty="0"/>
                    </a:p>
                  </a:txBody>
                  <a:tcPr anchor="ctr"/>
                </a:tc>
                <a:tc>
                  <a:txBody>
                    <a:bodyPr/>
                    <a:lstStyle/>
                    <a:p>
                      <a:pPr algn="ctr"/>
                      <a:r>
                        <a:rPr lang="en-US" dirty="0" smtClean="0"/>
                        <a:t>ELA</a:t>
                      </a:r>
                      <a:endParaRPr lang="en-US" baseline="30000" dirty="0"/>
                    </a:p>
                  </a:txBody>
                  <a:tcPr anchor="ctr"/>
                </a:tc>
                <a:tc>
                  <a:txBody>
                    <a:bodyPr/>
                    <a:lstStyle/>
                    <a:p>
                      <a:pPr algn="ctr"/>
                      <a:r>
                        <a:rPr lang="en-US" dirty="0" smtClean="0"/>
                        <a:t>Math</a:t>
                      </a:r>
                      <a:endParaRPr lang="en-US" baseline="30000" dirty="0"/>
                    </a:p>
                  </a:txBody>
                  <a:tcPr anchor="ctr"/>
                </a:tc>
                <a:tc>
                  <a:txBody>
                    <a:bodyPr/>
                    <a:lstStyle/>
                    <a:p>
                      <a:pPr algn="ctr"/>
                      <a:r>
                        <a:rPr lang="en-US" dirty="0" smtClean="0"/>
                        <a:t>Science</a:t>
                      </a:r>
                      <a:endParaRPr lang="en-US" dirty="0"/>
                    </a:p>
                  </a:txBody>
                  <a:tcPr anchor="ctr"/>
                </a:tc>
                <a:tc>
                  <a:txBody>
                    <a:bodyPr/>
                    <a:lstStyle/>
                    <a:p>
                      <a:pPr algn="ctr"/>
                      <a:r>
                        <a:rPr lang="en-US" dirty="0" smtClean="0"/>
                        <a:t>Social Studies</a:t>
                      </a:r>
                      <a:r>
                        <a:rPr lang="en-US" baseline="30000" dirty="0" smtClean="0"/>
                        <a:t>*</a:t>
                      </a:r>
                      <a:endParaRPr lang="en-US" baseline="30000" dirty="0"/>
                    </a:p>
                  </a:txBody>
                  <a:tcPr anchor="ctr"/>
                </a:tc>
              </a:tr>
              <a:tr h="370840">
                <a:tc>
                  <a:txBody>
                    <a:bodyPr/>
                    <a:lstStyle/>
                    <a:p>
                      <a:pPr algn="ctr"/>
                      <a:r>
                        <a:rPr lang="en-US" dirty="0" smtClean="0">
                          <a:solidFill>
                            <a:schemeClr val="tx1">
                              <a:lumMod val="50000"/>
                            </a:schemeClr>
                          </a:solidFill>
                        </a:rPr>
                        <a:t>3</a:t>
                      </a: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r>
              <a:tr h="370840">
                <a:tc>
                  <a:txBody>
                    <a:bodyPr/>
                    <a:lstStyle/>
                    <a:p>
                      <a:pPr algn="ctr"/>
                      <a:r>
                        <a:rPr lang="en-US" dirty="0" smtClean="0">
                          <a:solidFill>
                            <a:schemeClr val="tx1">
                              <a:lumMod val="50000"/>
                            </a:schemeClr>
                          </a:solidFill>
                        </a:rPr>
                        <a:t>4</a:t>
                      </a: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r>
              <a:tr h="370840">
                <a:tc>
                  <a:txBody>
                    <a:bodyPr/>
                    <a:lstStyle/>
                    <a:p>
                      <a:pPr algn="ctr"/>
                      <a:r>
                        <a:rPr lang="en-US" dirty="0" smtClean="0">
                          <a:solidFill>
                            <a:schemeClr val="tx1">
                              <a:lumMod val="50000"/>
                            </a:schemeClr>
                          </a:solidFill>
                        </a:rPr>
                        <a:t>5</a:t>
                      </a: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r>
              <a:tr h="370840">
                <a:tc>
                  <a:txBody>
                    <a:bodyPr/>
                    <a:lstStyle/>
                    <a:p>
                      <a:pPr algn="ctr"/>
                      <a:r>
                        <a:rPr lang="en-US" dirty="0" smtClean="0">
                          <a:solidFill>
                            <a:schemeClr val="tx1">
                              <a:lumMod val="50000"/>
                            </a:schemeClr>
                          </a:solidFill>
                        </a:rPr>
                        <a:t>6</a:t>
                      </a: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r>
              <a:tr h="681755">
                <a:tc>
                  <a:txBody>
                    <a:bodyPr/>
                    <a:lstStyle/>
                    <a:p>
                      <a:pPr algn="ctr"/>
                      <a:r>
                        <a:rPr lang="en-US" dirty="0" smtClean="0">
                          <a:solidFill>
                            <a:schemeClr val="tx1">
                              <a:lumMod val="50000"/>
                            </a:schemeClr>
                          </a:solidFill>
                        </a:rPr>
                        <a:t>7</a:t>
                      </a: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r>
              <a:tr h="914400">
                <a:tc>
                  <a:txBody>
                    <a:bodyPr/>
                    <a:lstStyle/>
                    <a:p>
                      <a:pPr algn="ctr"/>
                      <a:r>
                        <a:rPr lang="en-US" dirty="0" smtClean="0">
                          <a:solidFill>
                            <a:schemeClr val="tx1">
                              <a:lumMod val="50000"/>
                            </a:schemeClr>
                          </a:solidFill>
                        </a:rPr>
                        <a:t>8</a:t>
                      </a: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smtClean="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r>
            </a:tbl>
          </a:graphicData>
        </a:graphic>
      </p:graphicFrame>
      <p:sp>
        <p:nvSpPr>
          <p:cNvPr id="6" name="TextBox 5"/>
          <p:cNvSpPr txBox="1"/>
          <p:nvPr/>
        </p:nvSpPr>
        <p:spPr>
          <a:xfrm>
            <a:off x="143837" y="4967808"/>
            <a:ext cx="8835775" cy="1477328"/>
          </a:xfrm>
          <a:prstGeom prst="rect">
            <a:avLst/>
          </a:prstGeom>
          <a:noFill/>
        </p:spPr>
        <p:txBody>
          <a:bodyPr wrap="square" rtlCol="0">
            <a:spAutoFit/>
          </a:bodyPr>
          <a:lstStyle/>
          <a:p>
            <a:r>
              <a:rPr lang="en-US" b="1" dirty="0" smtClean="0">
                <a:solidFill>
                  <a:srgbClr val="000000"/>
                </a:solidFill>
              </a:rPr>
              <a:t>Note</a:t>
            </a:r>
            <a:r>
              <a:rPr lang="en-US" dirty="0" smtClean="0">
                <a:solidFill>
                  <a:srgbClr val="000000"/>
                </a:solidFill>
              </a:rPr>
              <a:t>: The CoAlt science and social studies and CoAlt DLM assessments are the </a:t>
            </a:r>
            <a:r>
              <a:rPr lang="en-US" dirty="0">
                <a:solidFill>
                  <a:srgbClr val="000000"/>
                </a:solidFill>
              </a:rPr>
              <a:t>corresponding </a:t>
            </a:r>
            <a:r>
              <a:rPr lang="en-US" dirty="0" smtClean="0">
                <a:solidFill>
                  <a:srgbClr val="000000"/>
                </a:solidFill>
              </a:rPr>
              <a:t>assessments to CMAS science, social studies, math, and ELA for </a:t>
            </a:r>
            <a:r>
              <a:rPr lang="en-US" dirty="0">
                <a:solidFill>
                  <a:srgbClr val="000000"/>
                </a:solidFill>
              </a:rPr>
              <a:t>students with the most significant cognitive disabilities</a:t>
            </a:r>
            <a:r>
              <a:rPr lang="en-US" dirty="0" smtClean="0">
                <a:solidFill>
                  <a:srgbClr val="000000"/>
                </a:solidFill>
              </a:rPr>
              <a:t>.</a:t>
            </a:r>
          </a:p>
          <a:p>
            <a:endParaRPr lang="en-US" dirty="0">
              <a:solidFill>
                <a:srgbClr val="000000"/>
              </a:solidFill>
            </a:endParaRPr>
          </a:p>
          <a:p>
            <a:r>
              <a:rPr lang="en-US" baseline="30000" dirty="0">
                <a:solidFill>
                  <a:srgbClr val="000000"/>
                </a:solidFill>
              </a:rPr>
              <a:t>*</a:t>
            </a:r>
            <a:r>
              <a:rPr lang="en-US" dirty="0" smtClean="0">
                <a:solidFill>
                  <a:srgbClr val="000000"/>
                </a:solidFill>
              </a:rPr>
              <a:t>Social studies will be assessed on a sampling basis for grades 4 and 7.</a:t>
            </a:r>
          </a:p>
        </p:txBody>
      </p:sp>
      <p:grpSp>
        <p:nvGrpSpPr>
          <p:cNvPr id="2" name="Group 1"/>
          <p:cNvGrpSpPr/>
          <p:nvPr/>
        </p:nvGrpSpPr>
        <p:grpSpPr>
          <a:xfrm>
            <a:off x="2657253" y="1613755"/>
            <a:ext cx="4398695" cy="2750326"/>
            <a:chOff x="2657253" y="1613755"/>
            <a:chExt cx="4398695" cy="2750326"/>
          </a:xfrm>
        </p:grpSpPr>
        <p:pic>
          <p:nvPicPr>
            <p:cNvPr id="8" name="Picture 7"/>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657253" y="1613755"/>
              <a:ext cx="323269" cy="323269"/>
            </a:xfrm>
            <a:prstGeom prst="rect">
              <a:avLst/>
            </a:prstGeom>
          </p:spPr>
        </p:pic>
        <p:pic>
          <p:nvPicPr>
            <p:cNvPr id="10" name="Picture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657253" y="1977577"/>
              <a:ext cx="323269" cy="323269"/>
            </a:xfrm>
            <a:prstGeom prst="rect">
              <a:avLst/>
            </a:prstGeom>
          </p:spPr>
        </p:pic>
        <p:pic>
          <p:nvPicPr>
            <p:cNvPr id="11" name="Picture 10"/>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657253" y="2356897"/>
              <a:ext cx="323269" cy="323269"/>
            </a:xfrm>
            <a:prstGeom prst="rect">
              <a:avLst/>
            </a:prstGeom>
          </p:spPr>
        </p:pic>
        <p:pic>
          <p:nvPicPr>
            <p:cNvPr id="12" name="Picture 11"/>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657253" y="2728532"/>
              <a:ext cx="323269" cy="323269"/>
            </a:xfrm>
            <a:prstGeom prst="rect">
              <a:avLst/>
            </a:prstGeom>
          </p:spPr>
        </p:pic>
        <p:pic>
          <p:nvPicPr>
            <p:cNvPr id="13" name="Picture 12"/>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657253" y="3237428"/>
              <a:ext cx="323269" cy="323269"/>
            </a:xfrm>
            <a:prstGeom prst="rect">
              <a:avLst/>
            </a:prstGeom>
          </p:spPr>
        </p:pic>
        <p:pic>
          <p:nvPicPr>
            <p:cNvPr id="14" name="Picture 1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657253" y="4040812"/>
              <a:ext cx="323269" cy="323269"/>
            </a:xfrm>
            <a:prstGeom prst="rect">
              <a:avLst/>
            </a:prstGeom>
          </p:spPr>
        </p:pic>
        <p:pic>
          <p:nvPicPr>
            <p:cNvPr id="16" name="Picture 15"/>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3905550" y="3290495"/>
              <a:ext cx="323269" cy="323269"/>
            </a:xfrm>
            <a:prstGeom prst="rect">
              <a:avLst/>
            </a:prstGeom>
          </p:spPr>
        </p:pic>
        <p:pic>
          <p:nvPicPr>
            <p:cNvPr id="17" name="Picture 16"/>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3905550" y="1615739"/>
              <a:ext cx="323269" cy="323269"/>
            </a:xfrm>
            <a:prstGeom prst="rect">
              <a:avLst/>
            </a:prstGeom>
          </p:spPr>
        </p:pic>
        <p:pic>
          <p:nvPicPr>
            <p:cNvPr id="18" name="Picture 17"/>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3905550" y="1972193"/>
              <a:ext cx="323269" cy="323269"/>
            </a:xfrm>
            <a:prstGeom prst="rect">
              <a:avLst/>
            </a:prstGeom>
          </p:spPr>
        </p:pic>
        <p:pic>
          <p:nvPicPr>
            <p:cNvPr id="19" name="Picture 18"/>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3905550" y="2351512"/>
              <a:ext cx="323269" cy="323269"/>
            </a:xfrm>
            <a:prstGeom prst="rect">
              <a:avLst/>
            </a:prstGeom>
          </p:spPr>
        </p:pic>
        <p:pic>
          <p:nvPicPr>
            <p:cNvPr id="20" name="Picture 1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3905550" y="2723147"/>
              <a:ext cx="323269" cy="323269"/>
            </a:xfrm>
            <a:prstGeom prst="rect">
              <a:avLst/>
            </a:prstGeom>
          </p:spPr>
        </p:pic>
        <p:pic>
          <p:nvPicPr>
            <p:cNvPr id="21" name="Picture 20"/>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3905550" y="4040811"/>
              <a:ext cx="323269" cy="323269"/>
            </a:xfrm>
            <a:prstGeom prst="rect">
              <a:avLst/>
            </a:prstGeom>
          </p:spPr>
        </p:pic>
        <p:pic>
          <p:nvPicPr>
            <p:cNvPr id="22" name="Picture 21"/>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153847" y="2351512"/>
              <a:ext cx="323269" cy="323269"/>
            </a:xfrm>
            <a:prstGeom prst="rect">
              <a:avLst/>
            </a:prstGeom>
          </p:spPr>
        </p:pic>
        <p:pic>
          <p:nvPicPr>
            <p:cNvPr id="23" name="Picture 22"/>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153847" y="4040811"/>
              <a:ext cx="323269" cy="323269"/>
            </a:xfrm>
            <a:prstGeom prst="rect">
              <a:avLst/>
            </a:prstGeom>
          </p:spPr>
        </p:pic>
        <p:pic>
          <p:nvPicPr>
            <p:cNvPr id="24" name="Picture 2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732679" y="1979801"/>
              <a:ext cx="323269" cy="323269"/>
            </a:xfrm>
            <a:prstGeom prst="rect">
              <a:avLst/>
            </a:prstGeom>
          </p:spPr>
        </p:pic>
        <p:pic>
          <p:nvPicPr>
            <p:cNvPr id="25" name="Picture 24"/>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732678" y="3233922"/>
              <a:ext cx="323269" cy="323269"/>
            </a:xfrm>
            <a:prstGeom prst="rect">
              <a:avLst/>
            </a:prstGeom>
          </p:spPr>
        </p:pic>
      </p:grpSp>
    </p:spTree>
    <p:extLst>
      <p:ext uri="{BB962C8B-B14F-4D97-AF65-F5344CB8AC3E}">
        <p14:creationId xmlns:p14="http://schemas.microsoft.com/office/powerpoint/2010/main" val="100562958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192023" y="192024"/>
            <a:ext cx="8752191" cy="521208"/>
          </a:xfrm>
        </p:spPr>
        <p:txBody>
          <a:bodyPr>
            <a:normAutofit/>
          </a:bodyPr>
          <a:lstStyle/>
          <a:p>
            <a:pPr algn="l"/>
            <a:r>
              <a:rPr lang="en-US" sz="2800" dirty="0" smtClean="0"/>
              <a:t>CoAlt Training and Office Hours for SWD</a:t>
            </a:r>
            <a:endParaRPr lang="en-US" sz="2800" dirty="0"/>
          </a:p>
        </p:txBody>
      </p:sp>
      <p:graphicFrame>
        <p:nvGraphicFramePr>
          <p:cNvPr id="5" name="Content Placeholder 4"/>
          <p:cNvGraphicFramePr>
            <a:graphicFrameLocks/>
          </p:cNvGraphicFramePr>
          <p:nvPr>
            <p:extLst>
              <p:ext uri="{D42A27DB-BD31-4B8C-83A1-F6EECF244321}">
                <p14:modId xmlns:p14="http://schemas.microsoft.com/office/powerpoint/2010/main" val="4271009000"/>
              </p:ext>
            </p:extLst>
          </p:nvPr>
        </p:nvGraphicFramePr>
        <p:xfrm>
          <a:off x="849501" y="1024917"/>
          <a:ext cx="7555089" cy="4562067"/>
        </p:xfrm>
        <a:graphic>
          <a:graphicData uri="http://schemas.openxmlformats.org/drawingml/2006/table">
            <a:tbl>
              <a:tblPr firstRow="1" firstCol="1" bandRow="1">
                <a:tableStyleId>{793D81CF-94F2-401A-BA57-92F5A7B2D0C5}</a:tableStyleId>
              </a:tblPr>
              <a:tblGrid>
                <a:gridCol w="3673672"/>
                <a:gridCol w="3881417"/>
              </a:tblGrid>
              <a:tr h="315552">
                <a:tc>
                  <a:txBody>
                    <a:bodyPr/>
                    <a:lstStyle/>
                    <a:p>
                      <a:pPr marL="0" marR="0" algn="ctr">
                        <a:spcBef>
                          <a:spcPts val="0"/>
                        </a:spcBef>
                        <a:spcAft>
                          <a:spcPts val="0"/>
                        </a:spcAft>
                      </a:pPr>
                      <a:r>
                        <a:rPr lang="en-US" sz="2000" dirty="0">
                          <a:effectLst/>
                        </a:rPr>
                        <a:t>Training Resource</a:t>
                      </a:r>
                      <a:endParaRPr lang="en-US" sz="2000" dirty="0">
                        <a:effectLst/>
                        <a:latin typeface="Calibri"/>
                        <a:ea typeface="Calibri"/>
                        <a:cs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2000" dirty="0">
                          <a:effectLst/>
                        </a:rPr>
                        <a:t>Location</a:t>
                      </a:r>
                      <a:endParaRPr lang="en-US" sz="2000" dirty="0">
                        <a:effectLst/>
                        <a:latin typeface="Calibri"/>
                        <a:ea typeface="Calibri"/>
                        <a:cs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1577761">
                <a:tc>
                  <a:txBody>
                    <a:bodyPr/>
                    <a:lstStyle/>
                    <a:p>
                      <a:pPr marL="0" marR="0" algn="ctr">
                        <a:spcBef>
                          <a:spcPts val="0"/>
                        </a:spcBef>
                        <a:spcAft>
                          <a:spcPts val="0"/>
                        </a:spcAft>
                      </a:pPr>
                      <a:r>
                        <a:rPr lang="en-US" sz="2000" b="0" dirty="0" smtClean="0">
                          <a:solidFill>
                            <a:schemeClr val="tx1">
                              <a:lumMod val="50000"/>
                            </a:schemeClr>
                          </a:solidFill>
                          <a:effectLst/>
                        </a:rPr>
                        <a:t>Office Hours</a:t>
                      </a:r>
                      <a:endParaRPr lang="en-US" sz="2000" b="0" dirty="0">
                        <a:solidFill>
                          <a:schemeClr val="tx1">
                            <a:lumMod val="50000"/>
                          </a:schemeClr>
                        </a:solidFill>
                        <a:effectLst/>
                        <a:latin typeface="Calibri"/>
                        <a:ea typeface="Calibri"/>
                        <a:cs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114300" marR="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rgbClr val="000000"/>
                          </a:solidFill>
                        </a:rPr>
                        <a:t>October</a:t>
                      </a:r>
                      <a:r>
                        <a:rPr lang="en-US" sz="2000" baseline="0" dirty="0" smtClean="0">
                          <a:solidFill>
                            <a:srgbClr val="000000"/>
                          </a:solidFill>
                        </a:rPr>
                        <a:t> 16, 2017</a:t>
                      </a:r>
                    </a:p>
                    <a:p>
                      <a:pPr marL="114300" marR="0" indent="0" algn="l" defTabSz="914400" rtl="0" eaLnBrk="1" fontAlgn="auto" latinLnBrk="0" hangingPunct="1">
                        <a:lnSpc>
                          <a:spcPct val="100000"/>
                        </a:lnSpc>
                        <a:spcBef>
                          <a:spcPts val="0"/>
                        </a:spcBef>
                        <a:spcAft>
                          <a:spcPts val="0"/>
                        </a:spcAft>
                        <a:buClrTx/>
                        <a:buSzTx/>
                        <a:buFontTx/>
                        <a:buNone/>
                        <a:tabLst/>
                        <a:defRPr/>
                      </a:pPr>
                      <a:r>
                        <a:rPr lang="en-US" sz="2000" baseline="0" dirty="0" smtClean="0">
                          <a:solidFill>
                            <a:srgbClr val="000000"/>
                          </a:solidFill>
                        </a:rPr>
                        <a:t>November 13, 2017</a:t>
                      </a:r>
                    </a:p>
                    <a:p>
                      <a:pPr marL="114300" marR="0" indent="0" algn="l" defTabSz="914400" rtl="0" eaLnBrk="1" fontAlgn="auto" latinLnBrk="0" hangingPunct="1">
                        <a:lnSpc>
                          <a:spcPct val="100000"/>
                        </a:lnSpc>
                        <a:spcBef>
                          <a:spcPts val="0"/>
                        </a:spcBef>
                        <a:spcAft>
                          <a:spcPts val="0"/>
                        </a:spcAft>
                        <a:buClrTx/>
                        <a:buSzTx/>
                        <a:buFontTx/>
                        <a:buNone/>
                        <a:tabLst/>
                        <a:defRPr/>
                      </a:pPr>
                      <a:r>
                        <a:rPr lang="en-US" sz="2000" baseline="0" dirty="0" smtClean="0">
                          <a:solidFill>
                            <a:srgbClr val="000000"/>
                          </a:solidFill>
                        </a:rPr>
                        <a:t>December 18, 2017</a:t>
                      </a:r>
                    </a:p>
                    <a:p>
                      <a:pPr marL="114300" marR="0" indent="0" algn="l" defTabSz="914400" rtl="0" eaLnBrk="1" fontAlgn="auto" latinLnBrk="0" hangingPunct="1">
                        <a:lnSpc>
                          <a:spcPct val="100000"/>
                        </a:lnSpc>
                        <a:spcBef>
                          <a:spcPts val="0"/>
                        </a:spcBef>
                        <a:spcAft>
                          <a:spcPts val="0"/>
                        </a:spcAft>
                        <a:buClrTx/>
                        <a:buSzTx/>
                        <a:buFontTx/>
                        <a:buNone/>
                        <a:tabLst/>
                        <a:defRPr/>
                      </a:pPr>
                      <a:r>
                        <a:rPr lang="en-US" sz="2000" baseline="0" dirty="0" smtClean="0">
                          <a:solidFill>
                            <a:srgbClr val="000000"/>
                          </a:solidFill>
                        </a:rPr>
                        <a:t>Weekly: January – mid-March</a:t>
                      </a:r>
                    </a:p>
                    <a:p>
                      <a:pPr marL="114300" marR="0" indent="0" algn="l" defTabSz="914400" rtl="0" eaLnBrk="1" fontAlgn="auto" latinLnBrk="0" hangingPunct="1">
                        <a:lnSpc>
                          <a:spcPct val="100000"/>
                        </a:lnSpc>
                        <a:spcBef>
                          <a:spcPts val="0"/>
                        </a:spcBef>
                        <a:spcAft>
                          <a:spcPts val="0"/>
                        </a:spcAft>
                        <a:buClrTx/>
                        <a:buSzTx/>
                        <a:buFontTx/>
                        <a:buNone/>
                        <a:tabLst/>
                        <a:defRPr/>
                      </a:pPr>
                      <a:r>
                        <a:rPr lang="en-US" sz="2000" baseline="0" dirty="0" smtClean="0">
                          <a:solidFill>
                            <a:srgbClr val="000000"/>
                          </a:solidFill>
                        </a:rPr>
                        <a:t>Bi-weekly: April – May</a:t>
                      </a:r>
                      <a:endParaRPr lang="en-US" sz="2000" dirty="0" smtClean="0">
                        <a:solidFill>
                          <a:srgbClr val="000000"/>
                        </a:solidFill>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2668754">
                <a:tc>
                  <a:txBody>
                    <a:bodyPr/>
                    <a:lstStyle/>
                    <a:p>
                      <a:pPr marL="0" marR="0" algn="ctr">
                        <a:spcBef>
                          <a:spcPts val="0"/>
                        </a:spcBef>
                        <a:spcAft>
                          <a:spcPts val="0"/>
                        </a:spcAft>
                      </a:pPr>
                      <a:r>
                        <a:rPr lang="en-US" sz="2000" b="0" dirty="0" smtClean="0">
                          <a:solidFill>
                            <a:schemeClr val="tx1">
                              <a:lumMod val="50000"/>
                            </a:schemeClr>
                          </a:solidFill>
                          <a:effectLst/>
                        </a:rPr>
                        <a:t>Regional CoAlt Trainings</a:t>
                      </a:r>
                    </a:p>
                    <a:p>
                      <a:pPr marL="0" marR="0" algn="ctr">
                        <a:spcBef>
                          <a:spcPts val="0"/>
                        </a:spcBef>
                        <a:spcAft>
                          <a:spcPts val="0"/>
                        </a:spcAft>
                      </a:pPr>
                      <a:r>
                        <a:rPr lang="en-US" sz="2000" b="0" dirty="0" smtClean="0">
                          <a:solidFill>
                            <a:schemeClr val="tx1">
                              <a:lumMod val="50000"/>
                            </a:schemeClr>
                          </a:solidFill>
                          <a:effectLst/>
                          <a:latin typeface="Calibri"/>
                          <a:ea typeface="Calibri"/>
                          <a:cs typeface="Times New Roman"/>
                        </a:rPr>
                        <a:t>(Tentative)</a:t>
                      </a:r>
                      <a:endParaRPr lang="en-US" sz="2000" b="0" dirty="0">
                        <a:solidFill>
                          <a:schemeClr val="tx1">
                            <a:lumMod val="50000"/>
                          </a:schemeClr>
                        </a:solidFill>
                        <a:effectLst/>
                        <a:latin typeface="Calibri"/>
                        <a:ea typeface="Calibri"/>
                        <a:cs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2D3"/>
                    </a:solidFill>
                  </a:tcPr>
                </a:tc>
                <a:tc>
                  <a:txBody>
                    <a:bodyPr/>
                    <a:lstStyle/>
                    <a:p>
                      <a:pPr marL="114300" marR="0" indent="0">
                        <a:spcBef>
                          <a:spcPts val="0"/>
                        </a:spcBef>
                        <a:spcAft>
                          <a:spcPts val="0"/>
                        </a:spcAft>
                      </a:pPr>
                      <a:r>
                        <a:rPr lang="en-US" sz="2000" dirty="0" smtClean="0">
                          <a:solidFill>
                            <a:srgbClr val="000000"/>
                          </a:solidFill>
                          <a:effectLst/>
                          <a:latin typeface="Calibri"/>
                          <a:ea typeface="Calibri"/>
                          <a:cs typeface="Times New Roman"/>
                        </a:rPr>
                        <a:t>October 2</a:t>
                      </a:r>
                      <a:r>
                        <a:rPr lang="en-US" sz="2000" baseline="0" dirty="0" smtClean="0">
                          <a:solidFill>
                            <a:srgbClr val="000000"/>
                          </a:solidFill>
                          <a:effectLst/>
                          <a:latin typeface="Calibri"/>
                          <a:ea typeface="Calibri"/>
                          <a:cs typeface="Times New Roman"/>
                        </a:rPr>
                        <a:t> – Grand Junction</a:t>
                      </a:r>
                    </a:p>
                    <a:p>
                      <a:pPr marL="114300" marR="0" indent="0">
                        <a:spcBef>
                          <a:spcPts val="0"/>
                        </a:spcBef>
                        <a:spcAft>
                          <a:spcPts val="0"/>
                        </a:spcAft>
                      </a:pPr>
                      <a:r>
                        <a:rPr lang="en-US" sz="2000" baseline="0" dirty="0" smtClean="0">
                          <a:solidFill>
                            <a:srgbClr val="000000"/>
                          </a:solidFill>
                          <a:effectLst/>
                          <a:latin typeface="Calibri"/>
                          <a:ea typeface="Calibri"/>
                          <a:cs typeface="Times New Roman"/>
                        </a:rPr>
                        <a:t>October 4 – Steamboat</a:t>
                      </a:r>
                    </a:p>
                    <a:p>
                      <a:pPr marL="114300" marR="0" indent="0">
                        <a:spcBef>
                          <a:spcPts val="0"/>
                        </a:spcBef>
                        <a:spcAft>
                          <a:spcPts val="0"/>
                        </a:spcAft>
                      </a:pPr>
                      <a:r>
                        <a:rPr lang="en-US" sz="2000" baseline="0" dirty="0" smtClean="0">
                          <a:solidFill>
                            <a:srgbClr val="000000"/>
                          </a:solidFill>
                          <a:effectLst/>
                          <a:latin typeface="Calibri"/>
                          <a:ea typeface="Calibri"/>
                          <a:cs typeface="Times New Roman"/>
                        </a:rPr>
                        <a:t>October 6 – Limon</a:t>
                      </a:r>
                    </a:p>
                    <a:p>
                      <a:pPr marL="114300" marR="0" indent="0">
                        <a:spcBef>
                          <a:spcPts val="0"/>
                        </a:spcBef>
                        <a:spcAft>
                          <a:spcPts val="0"/>
                        </a:spcAft>
                      </a:pPr>
                      <a:r>
                        <a:rPr lang="en-US" sz="2000" baseline="0" dirty="0" smtClean="0">
                          <a:solidFill>
                            <a:srgbClr val="000000"/>
                          </a:solidFill>
                          <a:effectLst/>
                          <a:latin typeface="Calibri"/>
                          <a:ea typeface="Calibri"/>
                          <a:cs typeface="Times New Roman"/>
                        </a:rPr>
                        <a:t>October 9 – Pueblo</a:t>
                      </a:r>
                    </a:p>
                    <a:p>
                      <a:pPr marL="114300" marR="0" indent="0">
                        <a:spcBef>
                          <a:spcPts val="0"/>
                        </a:spcBef>
                        <a:spcAft>
                          <a:spcPts val="0"/>
                        </a:spcAft>
                      </a:pPr>
                      <a:r>
                        <a:rPr lang="en-US" sz="2000" baseline="0" dirty="0" smtClean="0">
                          <a:solidFill>
                            <a:srgbClr val="000000"/>
                          </a:solidFill>
                          <a:effectLst/>
                          <a:latin typeface="Calibri"/>
                          <a:ea typeface="Calibri"/>
                          <a:cs typeface="Times New Roman"/>
                        </a:rPr>
                        <a:t>October 10 – La Junta</a:t>
                      </a:r>
                    </a:p>
                    <a:p>
                      <a:pPr marL="114300" marR="0" indent="0">
                        <a:spcBef>
                          <a:spcPts val="0"/>
                        </a:spcBef>
                        <a:spcAft>
                          <a:spcPts val="0"/>
                        </a:spcAft>
                      </a:pPr>
                      <a:r>
                        <a:rPr lang="en-US" sz="2000" baseline="0" dirty="0" smtClean="0">
                          <a:solidFill>
                            <a:srgbClr val="000000"/>
                          </a:solidFill>
                          <a:effectLst/>
                          <a:latin typeface="Calibri"/>
                          <a:ea typeface="Calibri"/>
                          <a:cs typeface="Times New Roman"/>
                        </a:rPr>
                        <a:t>October 11 – Alamosa</a:t>
                      </a:r>
                    </a:p>
                    <a:p>
                      <a:pPr marL="114300" marR="0" indent="0">
                        <a:spcBef>
                          <a:spcPts val="0"/>
                        </a:spcBef>
                        <a:spcAft>
                          <a:spcPts val="0"/>
                        </a:spcAft>
                      </a:pPr>
                      <a:r>
                        <a:rPr lang="en-US" sz="2000" baseline="0" dirty="0" smtClean="0">
                          <a:solidFill>
                            <a:srgbClr val="000000"/>
                          </a:solidFill>
                          <a:effectLst/>
                          <a:latin typeface="Calibri"/>
                          <a:ea typeface="Calibri"/>
                          <a:cs typeface="Times New Roman"/>
                        </a:rPr>
                        <a:t>October 18 – Denver</a:t>
                      </a:r>
                    </a:p>
                    <a:p>
                      <a:pPr marL="114300" marR="0" indent="0">
                        <a:spcBef>
                          <a:spcPts val="0"/>
                        </a:spcBef>
                        <a:spcAft>
                          <a:spcPts val="0"/>
                        </a:spcAft>
                      </a:pPr>
                      <a:r>
                        <a:rPr lang="en-US" sz="2000" baseline="0" dirty="0" smtClean="0">
                          <a:solidFill>
                            <a:srgbClr val="000000"/>
                          </a:solidFill>
                          <a:effectLst/>
                          <a:latin typeface="Calibri"/>
                          <a:ea typeface="Calibri"/>
                          <a:cs typeface="Times New Roman"/>
                        </a:rPr>
                        <a:t>October  19 - Greeley</a:t>
                      </a:r>
                      <a:endParaRPr lang="en-US" sz="2000" dirty="0">
                        <a:solidFill>
                          <a:srgbClr val="000000"/>
                        </a:solidFill>
                        <a:effectLst/>
                        <a:latin typeface="Calibri"/>
                        <a:ea typeface="Calibri"/>
                        <a:cs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2D3"/>
                    </a:solidFill>
                  </a:tcPr>
                </a:tc>
              </a:tr>
            </a:tbl>
          </a:graphicData>
        </a:graphic>
      </p:graphicFrame>
    </p:spTree>
    <p:extLst>
      <p:ext uri="{BB962C8B-B14F-4D97-AF65-F5344CB8AC3E}">
        <p14:creationId xmlns:p14="http://schemas.microsoft.com/office/powerpoint/2010/main" val="26151449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7150" indent="-228600">
              <a:lnSpc>
                <a:spcPct val="90000"/>
              </a:lnSpc>
              <a:buFont typeface="Arial" panose="020B0604020202020204" pitchFamily="34" charset="0"/>
              <a:buChar char="•"/>
            </a:pPr>
            <a:r>
              <a:rPr lang="en-US" dirty="0">
                <a:solidFill>
                  <a:schemeClr val="bg1">
                    <a:lumMod val="10000"/>
                  </a:schemeClr>
                </a:solidFill>
                <a:latin typeface="+mn-lt"/>
              </a:rPr>
              <a:t>DAC-provided training for district and school staff:</a:t>
            </a:r>
          </a:p>
          <a:p>
            <a:pPr marL="514350" lvl="1" indent="-228600">
              <a:lnSpc>
                <a:spcPct val="90000"/>
              </a:lnSpc>
              <a:buFont typeface="Arial" panose="020B0604020202020204" pitchFamily="34" charset="0"/>
              <a:buChar char="•"/>
            </a:pPr>
            <a:r>
              <a:rPr lang="en-US" dirty="0">
                <a:solidFill>
                  <a:schemeClr val="bg1">
                    <a:lumMod val="10000"/>
                  </a:schemeClr>
                </a:solidFill>
                <a:latin typeface="+mn-lt"/>
              </a:rPr>
              <a:t>All CoAlt ELA and math (DLM) training is hosted on Moodle</a:t>
            </a:r>
          </a:p>
          <a:p>
            <a:pPr marL="971550" lvl="2" indent="-228600">
              <a:lnSpc>
                <a:spcPct val="90000"/>
              </a:lnSpc>
              <a:buFont typeface="Arial" panose="020B0604020202020204" pitchFamily="34" charset="0"/>
              <a:buChar char="•"/>
            </a:pPr>
            <a:r>
              <a:rPr lang="en-US" sz="2000" dirty="0">
                <a:solidFill>
                  <a:schemeClr val="bg1">
                    <a:lumMod val="10000"/>
                  </a:schemeClr>
                </a:solidFill>
                <a:latin typeface="+mn-lt"/>
              </a:rPr>
              <a:t>Facilitated for in-person</a:t>
            </a:r>
          </a:p>
          <a:p>
            <a:pPr marL="1485900" lvl="3" indent="-228600">
              <a:lnSpc>
                <a:spcPct val="90000"/>
              </a:lnSpc>
              <a:buFont typeface="Arial" panose="020B0604020202020204" pitchFamily="34" charset="0"/>
              <a:buChar char="•"/>
            </a:pPr>
            <a:r>
              <a:rPr lang="en-US" dirty="0">
                <a:solidFill>
                  <a:schemeClr val="bg1">
                    <a:lumMod val="10000"/>
                  </a:schemeClr>
                </a:solidFill>
                <a:latin typeface="+mn-lt"/>
              </a:rPr>
              <a:t>Quizzes must be completed online</a:t>
            </a:r>
          </a:p>
          <a:p>
            <a:pPr marL="971550" lvl="2" indent="-228600">
              <a:lnSpc>
                <a:spcPct val="90000"/>
              </a:lnSpc>
              <a:buFont typeface="Arial" panose="020B0604020202020204" pitchFamily="34" charset="0"/>
              <a:buChar char="•"/>
            </a:pPr>
            <a:r>
              <a:rPr lang="en-US" sz="2000" dirty="0">
                <a:solidFill>
                  <a:schemeClr val="bg1">
                    <a:lumMod val="10000"/>
                  </a:schemeClr>
                </a:solidFill>
                <a:latin typeface="+mn-lt"/>
              </a:rPr>
              <a:t>Online for independent completion</a:t>
            </a:r>
          </a:p>
          <a:p>
            <a:pPr marL="1485900" lvl="3" indent="-228600">
              <a:lnSpc>
                <a:spcPct val="90000"/>
              </a:lnSpc>
              <a:buFont typeface="Arial" panose="020B0604020202020204" pitchFamily="34" charset="0"/>
              <a:buChar char="•"/>
            </a:pPr>
            <a:r>
              <a:rPr lang="en-US" dirty="0">
                <a:solidFill>
                  <a:schemeClr val="bg1">
                    <a:lumMod val="10000"/>
                  </a:schemeClr>
                </a:solidFill>
                <a:latin typeface="+mn-lt"/>
              </a:rPr>
              <a:t>Quizzes must be completed online</a:t>
            </a:r>
          </a:p>
          <a:p>
            <a:pPr marL="971550" lvl="2" indent="-228600">
              <a:lnSpc>
                <a:spcPct val="90000"/>
              </a:lnSpc>
              <a:buFont typeface="Arial" panose="020B0604020202020204" pitchFamily="34" charset="0"/>
              <a:buChar char="•"/>
            </a:pPr>
            <a:r>
              <a:rPr lang="en-US" sz="2000" dirty="0">
                <a:solidFill>
                  <a:schemeClr val="bg1">
                    <a:lumMod val="10000"/>
                  </a:schemeClr>
                </a:solidFill>
                <a:latin typeface="+mn-lt"/>
              </a:rPr>
              <a:t>Must pass all quizzes with 80% accuracy</a:t>
            </a:r>
          </a:p>
          <a:p>
            <a:pPr marL="514350" lvl="1" indent="-228600">
              <a:lnSpc>
                <a:spcPct val="90000"/>
              </a:lnSpc>
              <a:buFont typeface="Arial" panose="020B0604020202020204" pitchFamily="34" charset="0"/>
              <a:buChar char="•"/>
            </a:pPr>
            <a:r>
              <a:rPr lang="en-US" dirty="0">
                <a:solidFill>
                  <a:schemeClr val="bg1">
                    <a:lumMod val="10000"/>
                  </a:schemeClr>
                </a:solidFill>
                <a:latin typeface="+mn-lt"/>
              </a:rPr>
              <a:t>Must provide training for CoAlt science and social studies</a:t>
            </a:r>
          </a:p>
          <a:p>
            <a:endParaRPr lang="en-US" dirty="0"/>
          </a:p>
        </p:txBody>
      </p:sp>
      <p:sp>
        <p:nvSpPr>
          <p:cNvPr id="3" name="Title 2"/>
          <p:cNvSpPr>
            <a:spLocks noGrp="1"/>
          </p:cNvSpPr>
          <p:nvPr>
            <p:ph type="title"/>
          </p:nvPr>
        </p:nvSpPr>
        <p:spPr/>
        <p:txBody>
          <a:bodyPr/>
          <a:lstStyle/>
          <a:p>
            <a:r>
              <a:rPr lang="en-US" dirty="0" smtClean="0">
                <a:solidFill>
                  <a:srgbClr val="FFFFFF"/>
                </a:solidFill>
              </a:rPr>
              <a:t>CoAlt Training</a:t>
            </a:r>
            <a:endParaRPr lang="en-US" dirty="0">
              <a:solidFill>
                <a:srgbClr val="FFFFFF"/>
              </a:solidFill>
            </a:endParaRPr>
          </a:p>
        </p:txBody>
      </p:sp>
    </p:spTree>
    <p:extLst>
      <p:ext uri="{BB962C8B-B14F-4D97-AF65-F5344CB8AC3E}">
        <p14:creationId xmlns:p14="http://schemas.microsoft.com/office/powerpoint/2010/main" val="127916128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idx="1"/>
          </p:nvPr>
        </p:nvSpPr>
        <p:spPr>
          <a:xfrm>
            <a:off x="628650" y="4173192"/>
            <a:ext cx="7886700" cy="2080800"/>
          </a:xfrm>
        </p:spPr>
        <p:txBody>
          <a:bodyPr/>
          <a:lstStyle/>
          <a:p>
            <a:r>
              <a:rPr lang="en-US" b="0" dirty="0" smtClean="0">
                <a:solidFill>
                  <a:schemeClr val="bg1"/>
                </a:solidFill>
              </a:rPr>
              <a:t>Jared Anthony</a:t>
            </a:r>
            <a:endParaRPr lang="en-US" b="0" dirty="0">
              <a:solidFill>
                <a:schemeClr val="bg1"/>
              </a:solidFill>
            </a:endParaRPr>
          </a:p>
        </p:txBody>
      </p:sp>
      <p:sp>
        <p:nvSpPr>
          <p:cNvPr id="3" name="Title 2"/>
          <p:cNvSpPr>
            <a:spLocks noGrp="1"/>
          </p:cNvSpPr>
          <p:nvPr>
            <p:ph type="title" idx="4294967295"/>
          </p:nvPr>
        </p:nvSpPr>
        <p:spPr>
          <a:xfrm>
            <a:off x="0" y="2305429"/>
            <a:ext cx="9144000" cy="1646238"/>
          </a:xfrm>
        </p:spPr>
        <p:txBody>
          <a:bodyPr/>
          <a:lstStyle/>
          <a:p>
            <a:r>
              <a:rPr lang="en-US" dirty="0" smtClean="0">
                <a:solidFill>
                  <a:srgbClr val="000000"/>
                </a:solidFill>
              </a:rPr>
              <a:t>Colorado</a:t>
            </a:r>
            <a:br>
              <a:rPr lang="en-US" dirty="0" smtClean="0">
                <a:solidFill>
                  <a:srgbClr val="000000"/>
                </a:solidFill>
              </a:rPr>
            </a:br>
            <a:r>
              <a:rPr lang="en-US" dirty="0" smtClean="0">
                <a:solidFill>
                  <a:srgbClr val="000000"/>
                </a:solidFill>
              </a:rPr>
              <a:t>PSAT &amp; SAT</a:t>
            </a:r>
            <a:endParaRPr lang="en-US" dirty="0">
              <a:solidFill>
                <a:srgbClr val="000000"/>
              </a:solidFill>
            </a:endParaRPr>
          </a:p>
        </p:txBody>
      </p:sp>
    </p:spTree>
    <p:extLst>
      <p:ext uri="{BB962C8B-B14F-4D97-AF65-F5344CB8AC3E}">
        <p14:creationId xmlns:p14="http://schemas.microsoft.com/office/powerpoint/2010/main" val="237515521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92025" y="1202400"/>
            <a:ext cx="8704002" cy="5037025"/>
          </a:xfrm>
        </p:spPr>
        <p:txBody>
          <a:bodyPr/>
          <a:lstStyle/>
          <a:p>
            <a:r>
              <a:rPr lang="en-US" spc="0" dirty="0">
                <a:solidFill>
                  <a:srgbClr val="000000"/>
                </a:solidFill>
                <a:latin typeface="+mn-lt"/>
              </a:rPr>
              <a:t>The Colorado PSAT 8/9 will be administered to all* students in 9</a:t>
            </a:r>
            <a:r>
              <a:rPr lang="en-US" spc="0" baseline="30000" dirty="0">
                <a:solidFill>
                  <a:srgbClr val="000000"/>
                </a:solidFill>
                <a:latin typeface="+mn-lt"/>
              </a:rPr>
              <a:t>th</a:t>
            </a:r>
            <a:r>
              <a:rPr lang="en-US" spc="0" dirty="0">
                <a:solidFill>
                  <a:srgbClr val="000000"/>
                </a:solidFill>
                <a:latin typeface="+mn-lt"/>
              </a:rPr>
              <a:t> </a:t>
            </a:r>
            <a:r>
              <a:rPr lang="en-US" spc="0" dirty="0" smtClean="0">
                <a:solidFill>
                  <a:srgbClr val="000000"/>
                </a:solidFill>
                <a:latin typeface="+mn-lt"/>
              </a:rPr>
              <a:t>grade</a:t>
            </a:r>
            <a:endParaRPr lang="en-US" spc="0" dirty="0">
              <a:solidFill>
                <a:srgbClr val="000000"/>
              </a:solidFill>
              <a:latin typeface="+mn-lt"/>
            </a:endParaRPr>
          </a:p>
          <a:p>
            <a:endParaRPr lang="en-US" spc="0" dirty="0" smtClean="0">
              <a:solidFill>
                <a:srgbClr val="000000"/>
              </a:solidFill>
              <a:latin typeface="+mn-lt"/>
            </a:endParaRPr>
          </a:p>
          <a:p>
            <a:r>
              <a:rPr lang="en-US" spc="0" dirty="0" smtClean="0">
                <a:solidFill>
                  <a:srgbClr val="000000"/>
                </a:solidFill>
                <a:latin typeface="+mn-lt"/>
              </a:rPr>
              <a:t>The </a:t>
            </a:r>
            <a:r>
              <a:rPr lang="en-US" spc="0" dirty="0">
                <a:solidFill>
                  <a:srgbClr val="000000"/>
                </a:solidFill>
                <a:latin typeface="+mn-lt"/>
              </a:rPr>
              <a:t>Colorado PSAT 10 </a:t>
            </a:r>
            <a:r>
              <a:rPr lang="en-US" spc="0" dirty="0" smtClean="0">
                <a:solidFill>
                  <a:srgbClr val="000000"/>
                </a:solidFill>
                <a:latin typeface="+mn-lt"/>
              </a:rPr>
              <a:t>will </a:t>
            </a:r>
            <a:r>
              <a:rPr lang="en-US" spc="0" dirty="0">
                <a:solidFill>
                  <a:srgbClr val="000000"/>
                </a:solidFill>
                <a:latin typeface="+mn-lt"/>
              </a:rPr>
              <a:t>be administered to all</a:t>
            </a:r>
            <a:r>
              <a:rPr lang="en-US" i="1" spc="0" dirty="0">
                <a:solidFill>
                  <a:srgbClr val="000000"/>
                </a:solidFill>
                <a:latin typeface="+mn-lt"/>
              </a:rPr>
              <a:t>*</a:t>
            </a:r>
            <a:r>
              <a:rPr lang="en-US" spc="0" dirty="0">
                <a:solidFill>
                  <a:srgbClr val="000000"/>
                </a:solidFill>
                <a:latin typeface="+mn-lt"/>
              </a:rPr>
              <a:t> students in 10</a:t>
            </a:r>
            <a:r>
              <a:rPr lang="en-US" spc="0" baseline="30000" dirty="0">
                <a:solidFill>
                  <a:srgbClr val="000000"/>
                </a:solidFill>
                <a:latin typeface="+mn-lt"/>
              </a:rPr>
              <a:t>th</a:t>
            </a:r>
            <a:r>
              <a:rPr lang="en-US" spc="0" dirty="0">
                <a:solidFill>
                  <a:srgbClr val="000000"/>
                </a:solidFill>
                <a:latin typeface="+mn-lt"/>
              </a:rPr>
              <a:t> </a:t>
            </a:r>
            <a:r>
              <a:rPr lang="en-US" spc="0" dirty="0" smtClean="0">
                <a:solidFill>
                  <a:srgbClr val="000000"/>
                </a:solidFill>
                <a:latin typeface="+mn-lt"/>
              </a:rPr>
              <a:t>grade</a:t>
            </a:r>
            <a:endParaRPr lang="en-US" spc="0" dirty="0">
              <a:solidFill>
                <a:srgbClr val="000000"/>
              </a:solidFill>
              <a:latin typeface="+mn-lt"/>
            </a:endParaRPr>
          </a:p>
          <a:p>
            <a:pPr lvl="1"/>
            <a:r>
              <a:rPr lang="en-US" spc="0" dirty="0" smtClean="0">
                <a:solidFill>
                  <a:srgbClr val="000000"/>
                </a:solidFill>
                <a:latin typeface="+mn-lt"/>
              </a:rPr>
              <a:t>The PSAT is </a:t>
            </a:r>
            <a:r>
              <a:rPr lang="en-US" spc="0" dirty="0">
                <a:solidFill>
                  <a:srgbClr val="000000"/>
                </a:solidFill>
                <a:latin typeface="+mn-lt"/>
              </a:rPr>
              <a:t>aligned to both the Colorado Academic Standards and the 11</a:t>
            </a:r>
            <a:r>
              <a:rPr lang="en-US" spc="0" baseline="30000" dirty="0">
                <a:solidFill>
                  <a:srgbClr val="000000"/>
                </a:solidFill>
                <a:latin typeface="+mn-lt"/>
              </a:rPr>
              <a:t>th</a:t>
            </a:r>
            <a:r>
              <a:rPr lang="en-US" spc="0" dirty="0">
                <a:solidFill>
                  <a:srgbClr val="000000"/>
                </a:solidFill>
                <a:latin typeface="+mn-lt"/>
              </a:rPr>
              <a:t> grade college entrance exam</a:t>
            </a:r>
          </a:p>
          <a:p>
            <a:endParaRPr lang="en-US" spc="0" dirty="0" smtClean="0">
              <a:solidFill>
                <a:srgbClr val="000000"/>
              </a:solidFill>
              <a:latin typeface="+mn-lt"/>
            </a:endParaRPr>
          </a:p>
          <a:p>
            <a:r>
              <a:rPr lang="en-US" spc="0" dirty="0" smtClean="0">
                <a:solidFill>
                  <a:srgbClr val="000000"/>
                </a:solidFill>
                <a:latin typeface="+mn-lt"/>
              </a:rPr>
              <a:t>The </a:t>
            </a:r>
            <a:r>
              <a:rPr lang="en-US" spc="0" dirty="0">
                <a:solidFill>
                  <a:srgbClr val="000000"/>
                </a:solidFill>
                <a:latin typeface="+mn-lt"/>
              </a:rPr>
              <a:t>Colorado SAT will be administered to all</a:t>
            </a:r>
            <a:r>
              <a:rPr lang="en-US" i="1" spc="0" dirty="0">
                <a:solidFill>
                  <a:srgbClr val="000000"/>
                </a:solidFill>
                <a:latin typeface="+mn-lt"/>
              </a:rPr>
              <a:t>*</a:t>
            </a:r>
            <a:r>
              <a:rPr lang="en-US" spc="0" dirty="0">
                <a:solidFill>
                  <a:srgbClr val="000000"/>
                </a:solidFill>
                <a:latin typeface="+mn-lt"/>
              </a:rPr>
              <a:t> students in 11</a:t>
            </a:r>
            <a:r>
              <a:rPr lang="en-US" spc="0" baseline="30000" dirty="0">
                <a:solidFill>
                  <a:srgbClr val="000000"/>
                </a:solidFill>
                <a:latin typeface="+mn-lt"/>
              </a:rPr>
              <a:t>th</a:t>
            </a:r>
            <a:r>
              <a:rPr lang="en-US" spc="0" dirty="0">
                <a:solidFill>
                  <a:srgbClr val="000000"/>
                </a:solidFill>
                <a:latin typeface="+mn-lt"/>
              </a:rPr>
              <a:t> </a:t>
            </a:r>
            <a:r>
              <a:rPr lang="en-US" spc="0" dirty="0" smtClean="0">
                <a:solidFill>
                  <a:srgbClr val="000000"/>
                </a:solidFill>
                <a:latin typeface="+mn-lt"/>
              </a:rPr>
              <a:t>grade </a:t>
            </a:r>
            <a:endParaRPr lang="en-US" spc="0" dirty="0">
              <a:solidFill>
                <a:srgbClr val="000000"/>
              </a:solidFill>
              <a:latin typeface="+mn-lt"/>
            </a:endParaRPr>
          </a:p>
          <a:p>
            <a:pPr lvl="1"/>
            <a:r>
              <a:rPr lang="en-US" spc="0" dirty="0">
                <a:solidFill>
                  <a:srgbClr val="000000"/>
                </a:solidFill>
                <a:latin typeface="+mn-lt"/>
              </a:rPr>
              <a:t>The SAT is the state’s selected College Entrance </a:t>
            </a:r>
            <a:r>
              <a:rPr lang="en-US" spc="0" dirty="0" smtClean="0">
                <a:solidFill>
                  <a:srgbClr val="000000"/>
                </a:solidFill>
                <a:latin typeface="+mn-lt"/>
              </a:rPr>
              <a:t>Exam</a:t>
            </a:r>
            <a:endParaRPr lang="en-US" spc="0" dirty="0">
              <a:solidFill>
                <a:srgbClr val="000000"/>
              </a:solidFill>
              <a:latin typeface="+mn-lt"/>
            </a:endParaRPr>
          </a:p>
          <a:p>
            <a:pPr lvl="1"/>
            <a:r>
              <a:rPr lang="en-US" spc="0" dirty="0">
                <a:solidFill>
                  <a:srgbClr val="000000"/>
                </a:solidFill>
                <a:latin typeface="+mn-lt"/>
              </a:rPr>
              <a:t>All Colorado state colleges accept the SAT</a:t>
            </a:r>
          </a:p>
          <a:p>
            <a:pPr lvl="1"/>
            <a:endParaRPr lang="en-US" sz="1800" spc="0" dirty="0">
              <a:solidFill>
                <a:srgbClr val="000000"/>
              </a:solidFill>
              <a:latin typeface="+mn-lt"/>
            </a:endParaRPr>
          </a:p>
          <a:p>
            <a:pPr marL="45720" indent="0">
              <a:buNone/>
            </a:pPr>
            <a:r>
              <a:rPr lang="en-US" sz="1800" b="0" spc="0" dirty="0">
                <a:solidFill>
                  <a:srgbClr val="000000"/>
                </a:solidFill>
                <a:latin typeface="+mn-lt"/>
              </a:rPr>
              <a:t>*Students who participate in CoAlt will take the DLM assessment instead of </a:t>
            </a:r>
            <a:r>
              <a:rPr lang="en-US" sz="1800" b="0" spc="0" dirty="0" smtClean="0">
                <a:solidFill>
                  <a:srgbClr val="000000"/>
                </a:solidFill>
                <a:latin typeface="+mn-lt"/>
              </a:rPr>
              <a:t>PSAT/SAT.</a:t>
            </a:r>
            <a:endParaRPr lang="en-US" sz="1800" b="0" spc="0" dirty="0">
              <a:solidFill>
                <a:srgbClr val="000000"/>
              </a:solidFill>
              <a:latin typeface="+mn-lt"/>
            </a:endParaRPr>
          </a:p>
        </p:txBody>
      </p:sp>
      <p:sp>
        <p:nvSpPr>
          <p:cNvPr id="4" name="Title 3"/>
          <p:cNvSpPr>
            <a:spLocks noGrp="1"/>
          </p:cNvSpPr>
          <p:nvPr>
            <p:ph type="title" idx="4294967295"/>
          </p:nvPr>
        </p:nvSpPr>
        <p:spPr>
          <a:xfrm>
            <a:off x="192024" y="192024"/>
            <a:ext cx="8951976" cy="521208"/>
          </a:xfrm>
        </p:spPr>
        <p:txBody>
          <a:bodyPr>
            <a:normAutofit fontScale="90000"/>
          </a:bodyPr>
          <a:lstStyle/>
          <a:p>
            <a:pPr algn="l"/>
            <a:r>
              <a:rPr lang="en-US" dirty="0"/>
              <a:t>Colorado PSAT and SAT</a:t>
            </a:r>
          </a:p>
        </p:txBody>
      </p:sp>
    </p:spTree>
    <p:extLst>
      <p:ext uri="{BB962C8B-B14F-4D97-AF65-F5344CB8AC3E}">
        <p14:creationId xmlns:p14="http://schemas.microsoft.com/office/powerpoint/2010/main" val="121729740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67602434"/>
              </p:ext>
            </p:extLst>
          </p:nvPr>
        </p:nvGraphicFramePr>
        <p:xfrm>
          <a:off x="154820" y="1034354"/>
          <a:ext cx="8829676" cy="4595903"/>
        </p:xfrm>
        <a:graphic>
          <a:graphicData uri="http://schemas.openxmlformats.org/drawingml/2006/table">
            <a:tbl>
              <a:tblPr/>
              <a:tblGrid>
                <a:gridCol w="2558304"/>
                <a:gridCol w="6271372"/>
              </a:tblGrid>
              <a:tr h="623969">
                <a:tc>
                  <a:txBody>
                    <a:bodyPr/>
                    <a:lstStyle/>
                    <a:p>
                      <a:pPr algn="ctr" fontAlgn="t"/>
                      <a:r>
                        <a:rPr lang="en-US" sz="2400" b="1" dirty="0" smtClean="0">
                          <a:solidFill>
                            <a:schemeClr val="bg1"/>
                          </a:solidFill>
                          <a:effectLst/>
                        </a:rPr>
                        <a:t>Assessment</a:t>
                      </a:r>
                      <a:endParaRPr lang="en-US" sz="2400" b="1" dirty="0">
                        <a:solidFill>
                          <a:schemeClr val="bg1"/>
                        </a:solidFill>
                        <a:effectLst/>
                      </a:endParaRPr>
                    </a:p>
                  </a:txBody>
                  <a:tcPr marL="76200" marR="76200" marT="76200" marB="762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schemeClr>
                    </a:solidFill>
                  </a:tcPr>
                </a:tc>
                <a:tc>
                  <a:txBody>
                    <a:bodyPr/>
                    <a:lstStyle/>
                    <a:p>
                      <a:pPr algn="ctr" fontAlgn="t"/>
                      <a:r>
                        <a:rPr lang="en-US" sz="2400" b="1" dirty="0" smtClean="0">
                          <a:solidFill>
                            <a:schemeClr val="bg1"/>
                          </a:solidFill>
                          <a:effectLst/>
                        </a:rPr>
                        <a:t>Administration</a:t>
                      </a:r>
                      <a:r>
                        <a:rPr lang="en-US" sz="2400" b="1" baseline="0" dirty="0" smtClean="0">
                          <a:solidFill>
                            <a:schemeClr val="bg1"/>
                          </a:solidFill>
                          <a:effectLst/>
                        </a:rPr>
                        <a:t> </a:t>
                      </a:r>
                      <a:r>
                        <a:rPr lang="en-US" sz="2400" b="1" dirty="0" smtClean="0">
                          <a:solidFill>
                            <a:schemeClr val="bg1"/>
                          </a:solidFill>
                          <a:effectLst/>
                        </a:rPr>
                        <a:t>Dates</a:t>
                      </a:r>
                      <a:endParaRPr lang="en-US" sz="2400" b="1" dirty="0">
                        <a:solidFill>
                          <a:schemeClr val="bg1"/>
                        </a:solidFill>
                        <a:effectLst/>
                      </a:endParaRPr>
                    </a:p>
                  </a:txBody>
                  <a:tcPr marL="76200" marR="76200" marT="76200" marB="762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50000"/>
                      </a:schemeClr>
                    </a:solidFill>
                  </a:tcPr>
                </a:tc>
              </a:tr>
              <a:tr h="1985967">
                <a:tc>
                  <a:txBody>
                    <a:bodyPr/>
                    <a:lstStyle/>
                    <a:p>
                      <a:pPr algn="ctr" fontAlgn="t"/>
                      <a:r>
                        <a:rPr lang="en-US" sz="2400" dirty="0">
                          <a:solidFill>
                            <a:srgbClr val="000000"/>
                          </a:solidFill>
                          <a:effectLst/>
                        </a:rPr>
                        <a:t>Colorado PSAT </a:t>
                      </a:r>
                      <a:r>
                        <a:rPr lang="en-US" sz="2400" dirty="0" smtClean="0">
                          <a:solidFill>
                            <a:srgbClr val="000000"/>
                          </a:solidFill>
                          <a:effectLst/>
                        </a:rPr>
                        <a:t>9</a:t>
                      </a:r>
                      <a:endParaRPr lang="en-US" sz="2400" i="0" baseline="30000" dirty="0" smtClean="0">
                        <a:solidFill>
                          <a:srgbClr val="000000"/>
                        </a:solidFill>
                        <a:effectLst/>
                      </a:endParaRPr>
                    </a:p>
                    <a:p>
                      <a:pPr algn="ctr" fontAlgn="t"/>
                      <a:r>
                        <a:rPr lang="en-US" sz="2400" dirty="0" smtClean="0">
                          <a:solidFill>
                            <a:srgbClr val="000000"/>
                          </a:solidFill>
                          <a:effectLst/>
                        </a:rPr>
                        <a:t>Colorado PSAT 10</a:t>
                      </a:r>
                      <a:endParaRPr lang="en-US" sz="2400" i="0" dirty="0">
                        <a:solidFill>
                          <a:srgbClr val="000000"/>
                        </a:solidFill>
                        <a:effectLst/>
                      </a:endParaRPr>
                    </a:p>
                  </a:txBody>
                  <a:tcPr marL="76200" marR="76200" marT="76200" marB="762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fontAlgn="t"/>
                      <a:r>
                        <a:rPr lang="en-US" sz="2400" dirty="0" smtClean="0">
                          <a:solidFill>
                            <a:srgbClr val="000000"/>
                          </a:solidFill>
                          <a:effectLst/>
                        </a:rPr>
                        <a:t>April 10, 11</a:t>
                      </a:r>
                      <a:r>
                        <a:rPr lang="en-US" sz="2400" baseline="30000" dirty="0" smtClean="0">
                          <a:solidFill>
                            <a:srgbClr val="000000"/>
                          </a:solidFill>
                          <a:effectLst/>
                        </a:rPr>
                        <a:t> </a:t>
                      </a:r>
                      <a:r>
                        <a:rPr lang="en-US" sz="2400" dirty="0" smtClean="0">
                          <a:solidFill>
                            <a:srgbClr val="000000"/>
                          </a:solidFill>
                          <a:effectLst/>
                        </a:rPr>
                        <a:t>or 12, 2018: District choice for initial test date</a:t>
                      </a:r>
                      <a:r>
                        <a:rPr lang="en-US" sz="2400" baseline="30000" dirty="0" smtClean="0">
                          <a:solidFill>
                            <a:srgbClr val="000000"/>
                          </a:solidFill>
                          <a:effectLst/>
                        </a:rPr>
                        <a:t> </a:t>
                      </a:r>
                    </a:p>
                    <a:p>
                      <a:pPr algn="l" fontAlgn="t"/>
                      <a:r>
                        <a:rPr lang="en-US" sz="2400" dirty="0" smtClean="0">
                          <a:solidFill>
                            <a:srgbClr val="000000"/>
                          </a:solidFill>
                          <a:effectLst/>
                        </a:rPr>
                        <a:t>April 10 – 17, 2018: Accommodations window </a:t>
                      </a:r>
                    </a:p>
                    <a:p>
                      <a:pPr algn="l" fontAlgn="t"/>
                      <a:r>
                        <a:rPr lang="en-US" sz="2400" dirty="0" smtClean="0">
                          <a:solidFill>
                            <a:srgbClr val="000000"/>
                          </a:solidFill>
                          <a:effectLst/>
                        </a:rPr>
                        <a:t>April 11 – April 20, 2018: Make-up window</a:t>
                      </a:r>
                    </a:p>
                  </a:txBody>
                  <a:tcPr marL="76200" marR="76200" marT="76200" marB="762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r>
              <a:tr h="1985967">
                <a:tc>
                  <a:txBody>
                    <a:bodyPr/>
                    <a:lstStyle/>
                    <a:p>
                      <a:pPr algn="ctr" fontAlgn="t"/>
                      <a:r>
                        <a:rPr lang="en-US" sz="2400" dirty="0">
                          <a:solidFill>
                            <a:srgbClr val="000000"/>
                          </a:solidFill>
                          <a:effectLst/>
                        </a:rPr>
                        <a:t>Colorado </a:t>
                      </a:r>
                      <a:r>
                        <a:rPr lang="en-US" sz="2400" dirty="0" smtClean="0">
                          <a:solidFill>
                            <a:srgbClr val="000000"/>
                          </a:solidFill>
                          <a:effectLst/>
                        </a:rPr>
                        <a:t>SAT</a:t>
                      </a:r>
                      <a:endParaRPr lang="en-US" sz="2400" dirty="0">
                        <a:solidFill>
                          <a:srgbClr val="000000"/>
                        </a:solidFill>
                        <a:effectLst/>
                      </a:endParaRPr>
                    </a:p>
                  </a:txBody>
                  <a:tcPr marL="76200" marR="76200" marT="76200" marB="762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a:txBody>
                    <a:bodyPr/>
                    <a:lstStyle/>
                    <a:p>
                      <a:pPr algn="l" fontAlgn="t"/>
                      <a:r>
                        <a:rPr lang="en-US" sz="2400" dirty="0" smtClean="0">
                          <a:solidFill>
                            <a:srgbClr val="000000"/>
                          </a:solidFill>
                          <a:effectLst/>
                        </a:rPr>
                        <a:t>April 10, 2018: Initial test date</a:t>
                      </a:r>
                    </a:p>
                    <a:p>
                      <a:pPr algn="l" fontAlgn="t"/>
                      <a:r>
                        <a:rPr lang="en-US" sz="2400" dirty="0" smtClean="0">
                          <a:solidFill>
                            <a:srgbClr val="000000"/>
                          </a:solidFill>
                          <a:effectLst/>
                        </a:rPr>
                        <a:t>April 10 – 13, 2018: Accommodations window April 24, 2018: Make-up testing date</a:t>
                      </a:r>
                      <a:endParaRPr lang="en-US" sz="2400" dirty="0">
                        <a:solidFill>
                          <a:srgbClr val="000000"/>
                        </a:solidFill>
                        <a:effectLst/>
                      </a:endParaRPr>
                    </a:p>
                  </a:txBody>
                  <a:tcPr marL="76200" marR="76200" marT="76200" marB="762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r>
            </a:tbl>
          </a:graphicData>
        </a:graphic>
      </p:graphicFrame>
      <p:sp>
        <p:nvSpPr>
          <p:cNvPr id="3" name="Title 2"/>
          <p:cNvSpPr>
            <a:spLocks noGrp="1"/>
          </p:cNvSpPr>
          <p:nvPr>
            <p:ph type="title" idx="4294967295"/>
          </p:nvPr>
        </p:nvSpPr>
        <p:spPr>
          <a:xfrm>
            <a:off x="192024" y="192024"/>
            <a:ext cx="8951976" cy="521208"/>
          </a:xfrm>
        </p:spPr>
        <p:txBody>
          <a:bodyPr>
            <a:normAutofit fontScale="90000"/>
          </a:bodyPr>
          <a:lstStyle/>
          <a:p>
            <a:pPr algn="l"/>
            <a:r>
              <a:rPr lang="en-US" dirty="0"/>
              <a:t>Colorado PSAT and SAT</a:t>
            </a:r>
          </a:p>
        </p:txBody>
      </p:sp>
    </p:spTree>
    <p:extLst>
      <p:ext uri="{BB962C8B-B14F-4D97-AF65-F5344CB8AC3E}">
        <p14:creationId xmlns:p14="http://schemas.microsoft.com/office/powerpoint/2010/main" val="318923313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2024" y="1202400"/>
            <a:ext cx="8781495" cy="5037025"/>
          </a:xfrm>
        </p:spPr>
        <p:txBody>
          <a:bodyPr/>
          <a:lstStyle/>
          <a:p>
            <a:r>
              <a:rPr lang="en-US" sz="2800" spc="0" dirty="0">
                <a:solidFill>
                  <a:srgbClr val="000000"/>
                </a:solidFill>
                <a:latin typeface="+mn-lt"/>
              </a:rPr>
              <a:t>SAT with and without Essay will be administered during the school day</a:t>
            </a:r>
          </a:p>
          <a:p>
            <a:pPr lvl="1"/>
            <a:r>
              <a:rPr lang="en-US" sz="2400" spc="0" dirty="0">
                <a:solidFill>
                  <a:srgbClr val="000000"/>
                </a:solidFill>
                <a:latin typeface="+mn-lt"/>
              </a:rPr>
              <a:t>Students will have the opportunity to sign up for the essay </a:t>
            </a:r>
            <a:r>
              <a:rPr lang="en-US" sz="2400" spc="0" dirty="0" smtClean="0">
                <a:solidFill>
                  <a:srgbClr val="000000"/>
                </a:solidFill>
                <a:latin typeface="+mn-lt"/>
              </a:rPr>
              <a:t>after </a:t>
            </a:r>
            <a:r>
              <a:rPr lang="en-US" sz="2400" spc="0" dirty="0">
                <a:solidFill>
                  <a:srgbClr val="000000"/>
                </a:solidFill>
                <a:latin typeface="+mn-lt"/>
              </a:rPr>
              <a:t>winter break</a:t>
            </a:r>
          </a:p>
          <a:p>
            <a:r>
              <a:rPr lang="en-US" sz="2800" spc="0" dirty="0">
                <a:solidFill>
                  <a:srgbClr val="000000"/>
                </a:solidFill>
                <a:latin typeface="+mn-lt"/>
              </a:rPr>
              <a:t>Online schools for PSAT</a:t>
            </a:r>
          </a:p>
          <a:p>
            <a:pPr lvl="1"/>
            <a:r>
              <a:rPr lang="en-US" sz="2400" spc="0" dirty="0">
                <a:solidFill>
                  <a:srgbClr val="000000"/>
                </a:solidFill>
                <a:latin typeface="+mn-lt"/>
              </a:rPr>
              <a:t>Will need to establish a testing center for students to test</a:t>
            </a:r>
          </a:p>
          <a:p>
            <a:r>
              <a:rPr lang="en-US" sz="2800" spc="0" dirty="0">
                <a:solidFill>
                  <a:srgbClr val="000000"/>
                </a:solidFill>
                <a:latin typeface="+mn-lt"/>
              </a:rPr>
              <a:t>Online schools for SAT</a:t>
            </a:r>
          </a:p>
          <a:p>
            <a:pPr lvl="1"/>
            <a:r>
              <a:rPr lang="en-US" sz="2400" spc="0" dirty="0">
                <a:solidFill>
                  <a:srgbClr val="000000"/>
                </a:solidFill>
                <a:latin typeface="+mn-lt"/>
              </a:rPr>
              <a:t>Can establish a testing center for students to test </a:t>
            </a:r>
          </a:p>
          <a:p>
            <a:pPr lvl="1"/>
            <a:r>
              <a:rPr lang="en-US" sz="2400" spc="0" dirty="0">
                <a:solidFill>
                  <a:srgbClr val="000000"/>
                </a:solidFill>
                <a:latin typeface="+mn-lt"/>
              </a:rPr>
              <a:t>May provide a voucher for students to test on the March national test </a:t>
            </a:r>
            <a:r>
              <a:rPr lang="en-US" sz="2400" spc="0" dirty="0" smtClean="0">
                <a:solidFill>
                  <a:srgbClr val="000000"/>
                </a:solidFill>
                <a:latin typeface="+mn-lt"/>
              </a:rPr>
              <a:t>date</a:t>
            </a:r>
            <a:endParaRPr lang="en-US" sz="2400" spc="0" dirty="0">
              <a:solidFill>
                <a:srgbClr val="000000"/>
              </a:solidFill>
              <a:latin typeface="+mn-lt"/>
            </a:endParaRPr>
          </a:p>
        </p:txBody>
      </p:sp>
      <p:sp>
        <p:nvSpPr>
          <p:cNvPr id="3" name="Title 2"/>
          <p:cNvSpPr>
            <a:spLocks noGrp="1"/>
          </p:cNvSpPr>
          <p:nvPr>
            <p:ph type="title" idx="4294967295"/>
          </p:nvPr>
        </p:nvSpPr>
        <p:spPr>
          <a:xfrm>
            <a:off x="192024" y="192024"/>
            <a:ext cx="8951976" cy="521208"/>
          </a:xfrm>
        </p:spPr>
        <p:txBody>
          <a:bodyPr>
            <a:normAutofit fontScale="90000"/>
          </a:bodyPr>
          <a:lstStyle/>
          <a:p>
            <a:pPr algn="l"/>
            <a:r>
              <a:rPr lang="en-US" dirty="0"/>
              <a:t>Colorado PSAT and SAT</a:t>
            </a:r>
          </a:p>
        </p:txBody>
      </p:sp>
    </p:spTree>
    <p:extLst>
      <p:ext uri="{BB962C8B-B14F-4D97-AF65-F5344CB8AC3E}">
        <p14:creationId xmlns:p14="http://schemas.microsoft.com/office/powerpoint/2010/main" val="230118977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6975" y="1202400"/>
            <a:ext cx="8694549" cy="5037025"/>
          </a:xfrm>
        </p:spPr>
        <p:txBody>
          <a:bodyPr/>
          <a:lstStyle/>
          <a:p>
            <a:r>
              <a:rPr lang="en-US" sz="2800" b="0" spc="0" dirty="0">
                <a:solidFill>
                  <a:srgbClr val="000000"/>
                </a:solidFill>
                <a:latin typeface="+mn-lt"/>
              </a:rPr>
              <a:t>Students who tested using College </a:t>
            </a:r>
            <a:r>
              <a:rPr lang="en-US" sz="2800" b="0" spc="0" dirty="0" smtClean="0">
                <a:solidFill>
                  <a:srgbClr val="000000"/>
                </a:solidFill>
                <a:latin typeface="+mn-lt"/>
              </a:rPr>
              <a:t>Board-approved </a:t>
            </a:r>
            <a:r>
              <a:rPr lang="en-US" sz="2800" b="0" spc="0" dirty="0">
                <a:solidFill>
                  <a:srgbClr val="000000"/>
                </a:solidFill>
                <a:latin typeface="+mn-lt"/>
              </a:rPr>
              <a:t>accommodations for the PSAT or AP exams last year continue to be approved for </a:t>
            </a:r>
            <a:r>
              <a:rPr lang="en-US" sz="2800" b="0" spc="0" dirty="0" smtClean="0">
                <a:solidFill>
                  <a:srgbClr val="000000"/>
                </a:solidFill>
                <a:latin typeface="+mn-lt"/>
              </a:rPr>
              <a:t>2018*</a:t>
            </a:r>
            <a:endParaRPr lang="en-US" sz="2800" b="0" spc="0" dirty="0">
              <a:solidFill>
                <a:srgbClr val="000000"/>
              </a:solidFill>
              <a:latin typeface="+mn-lt"/>
            </a:endParaRPr>
          </a:p>
          <a:p>
            <a:r>
              <a:rPr lang="en-US" sz="2800" b="0" spc="0" dirty="0" smtClean="0">
                <a:solidFill>
                  <a:srgbClr val="000000"/>
                </a:solidFill>
                <a:latin typeface="+mn-lt"/>
              </a:rPr>
              <a:t>State-allowed </a:t>
            </a:r>
            <a:r>
              <a:rPr lang="en-US" sz="2800" b="0" spc="0" dirty="0">
                <a:solidFill>
                  <a:srgbClr val="000000"/>
                </a:solidFill>
                <a:latin typeface="+mn-lt"/>
              </a:rPr>
              <a:t>accommodations must be requested and approved each </a:t>
            </a:r>
            <a:r>
              <a:rPr lang="en-US" sz="2800" b="0" spc="0" dirty="0" smtClean="0">
                <a:solidFill>
                  <a:srgbClr val="000000"/>
                </a:solidFill>
                <a:latin typeface="+mn-lt"/>
              </a:rPr>
              <a:t>year</a:t>
            </a:r>
            <a:endParaRPr lang="en-US" sz="2800" b="0" spc="0" dirty="0">
              <a:solidFill>
                <a:srgbClr val="000000"/>
              </a:solidFill>
              <a:latin typeface="+mn-lt"/>
            </a:endParaRPr>
          </a:p>
          <a:p>
            <a:r>
              <a:rPr lang="en-US" sz="2800" b="0" spc="0" dirty="0">
                <a:solidFill>
                  <a:srgbClr val="000000"/>
                </a:solidFill>
                <a:latin typeface="+mn-lt"/>
              </a:rPr>
              <a:t>College Board </a:t>
            </a:r>
            <a:r>
              <a:rPr lang="en-US" sz="2800" b="0" spc="0" dirty="0" smtClean="0">
                <a:solidFill>
                  <a:srgbClr val="000000"/>
                </a:solidFill>
                <a:latin typeface="+mn-lt"/>
              </a:rPr>
              <a:t>braille assessments </a:t>
            </a:r>
            <a:r>
              <a:rPr lang="en-US" sz="2800" b="0" spc="0" dirty="0">
                <a:solidFill>
                  <a:srgbClr val="000000"/>
                </a:solidFill>
                <a:latin typeface="+mn-lt"/>
              </a:rPr>
              <a:t>will be offered in UEB only</a:t>
            </a:r>
          </a:p>
          <a:p>
            <a:r>
              <a:rPr lang="en-US" sz="2800" b="0" spc="0" dirty="0" smtClean="0">
                <a:solidFill>
                  <a:srgbClr val="000000"/>
                </a:solidFill>
                <a:latin typeface="+mn-lt"/>
              </a:rPr>
              <a:t>College </a:t>
            </a:r>
            <a:r>
              <a:rPr lang="en-US" sz="2800" b="0" spc="0" dirty="0">
                <a:solidFill>
                  <a:srgbClr val="000000"/>
                </a:solidFill>
                <a:latin typeface="+mn-lt"/>
              </a:rPr>
              <a:t>Board has adjusted and improved their accommodations request and approval </a:t>
            </a:r>
            <a:r>
              <a:rPr lang="en-US" sz="2800" b="0" spc="0" dirty="0" smtClean="0">
                <a:solidFill>
                  <a:srgbClr val="000000"/>
                </a:solidFill>
                <a:latin typeface="+mn-lt"/>
              </a:rPr>
              <a:t>process</a:t>
            </a:r>
          </a:p>
          <a:p>
            <a:pPr lvl="1"/>
            <a:r>
              <a:rPr lang="en-US" sz="2400" b="0" spc="0" dirty="0" smtClean="0">
                <a:solidFill>
                  <a:srgbClr val="000000"/>
                </a:solidFill>
                <a:latin typeface="+mn-lt"/>
              </a:rPr>
              <a:t>Goal: Provide </a:t>
            </a:r>
            <a:r>
              <a:rPr lang="en-US" sz="2400" b="0" spc="0" dirty="0">
                <a:solidFill>
                  <a:srgbClr val="000000"/>
                </a:solidFill>
                <a:latin typeface="+mn-lt"/>
              </a:rPr>
              <a:t>a more streamlined process for educators and faster approval for certain populations of </a:t>
            </a:r>
            <a:r>
              <a:rPr lang="en-US" sz="2400" b="0" spc="0" dirty="0" smtClean="0">
                <a:solidFill>
                  <a:srgbClr val="000000"/>
                </a:solidFill>
                <a:latin typeface="+mn-lt"/>
              </a:rPr>
              <a:t>students</a:t>
            </a:r>
          </a:p>
          <a:p>
            <a:pPr marL="365760" lvl="1" indent="0">
              <a:buNone/>
            </a:pPr>
            <a:r>
              <a:rPr lang="en-US" sz="2400" spc="0" dirty="0" smtClean="0">
                <a:solidFill>
                  <a:srgbClr val="000000"/>
                </a:solidFill>
                <a:latin typeface="+mn-lt"/>
              </a:rPr>
              <a:t>*No changes to student situation</a:t>
            </a:r>
          </a:p>
          <a:p>
            <a:endParaRPr lang="en-US" dirty="0"/>
          </a:p>
        </p:txBody>
      </p:sp>
      <p:sp>
        <p:nvSpPr>
          <p:cNvPr id="3" name="Title 2"/>
          <p:cNvSpPr>
            <a:spLocks noGrp="1"/>
          </p:cNvSpPr>
          <p:nvPr>
            <p:ph type="title" idx="4294967295"/>
          </p:nvPr>
        </p:nvSpPr>
        <p:spPr>
          <a:xfrm>
            <a:off x="53788" y="222760"/>
            <a:ext cx="9090212" cy="521208"/>
          </a:xfrm>
        </p:spPr>
        <p:txBody>
          <a:bodyPr>
            <a:normAutofit fontScale="90000"/>
          </a:bodyPr>
          <a:lstStyle/>
          <a:p>
            <a:pPr algn="l"/>
            <a:r>
              <a:rPr lang="en-US" dirty="0"/>
              <a:t>Colorado </a:t>
            </a:r>
            <a:r>
              <a:rPr lang="en-US" dirty="0" smtClean="0"/>
              <a:t>PSAT/SAT Accommodations </a:t>
            </a:r>
            <a:endParaRPr lang="en-US" dirty="0"/>
          </a:p>
        </p:txBody>
      </p:sp>
    </p:spTree>
    <p:extLst>
      <p:ext uri="{BB962C8B-B14F-4D97-AF65-F5344CB8AC3E}">
        <p14:creationId xmlns:p14="http://schemas.microsoft.com/office/powerpoint/2010/main" val="212591060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b="0" spc="0" dirty="0">
                <a:solidFill>
                  <a:srgbClr val="000000"/>
                </a:solidFill>
                <a:latin typeface="+mn-lt"/>
              </a:rPr>
              <a:t>Registration links for </a:t>
            </a:r>
            <a:r>
              <a:rPr lang="en-US" sz="2800" b="0" spc="0" dirty="0" smtClean="0">
                <a:solidFill>
                  <a:srgbClr val="000000"/>
                </a:solidFill>
                <a:latin typeface="+mn-lt"/>
              </a:rPr>
              <a:t>DAC and SAC webinars </a:t>
            </a:r>
            <a:r>
              <a:rPr lang="en-US" sz="2800" b="0" spc="0" dirty="0">
                <a:solidFill>
                  <a:srgbClr val="000000"/>
                </a:solidFill>
                <a:latin typeface="+mn-lt"/>
              </a:rPr>
              <a:t>will be sent out in </a:t>
            </a:r>
            <a:r>
              <a:rPr lang="en-US" sz="2800" b="0" spc="0" dirty="0" smtClean="0">
                <a:solidFill>
                  <a:srgbClr val="000000"/>
                </a:solidFill>
                <a:latin typeface="+mn-lt"/>
              </a:rPr>
              <a:t>a DAC </a:t>
            </a:r>
            <a:r>
              <a:rPr lang="en-US" sz="2800" b="0" spc="0" dirty="0">
                <a:solidFill>
                  <a:srgbClr val="000000"/>
                </a:solidFill>
                <a:latin typeface="+mn-lt"/>
              </a:rPr>
              <a:t>weekly email</a:t>
            </a:r>
          </a:p>
          <a:p>
            <a:pPr lvl="1"/>
            <a:r>
              <a:rPr lang="en-US" sz="2400" b="0" spc="0" dirty="0" smtClean="0">
                <a:solidFill>
                  <a:srgbClr val="000000"/>
                </a:solidFill>
                <a:latin typeface="+mn-lt"/>
              </a:rPr>
              <a:t>DAC </a:t>
            </a:r>
            <a:r>
              <a:rPr lang="en-US" sz="2400" b="0" spc="0" dirty="0">
                <a:solidFill>
                  <a:srgbClr val="000000"/>
                </a:solidFill>
                <a:latin typeface="+mn-lt"/>
              </a:rPr>
              <a:t>kickoff </a:t>
            </a:r>
            <a:r>
              <a:rPr lang="en-US" sz="2400" b="0" spc="0" dirty="0" smtClean="0">
                <a:solidFill>
                  <a:srgbClr val="000000"/>
                </a:solidFill>
                <a:latin typeface="+mn-lt"/>
              </a:rPr>
              <a:t>webinar: </a:t>
            </a:r>
            <a:r>
              <a:rPr lang="en-US" sz="2400" b="0" spc="0" dirty="0">
                <a:solidFill>
                  <a:srgbClr val="000000"/>
                </a:solidFill>
                <a:latin typeface="+mn-lt"/>
              </a:rPr>
              <a:t>September TBD</a:t>
            </a:r>
            <a:r>
              <a:rPr lang="en-US" sz="2400" b="0" spc="0" baseline="30000" dirty="0">
                <a:solidFill>
                  <a:srgbClr val="000000"/>
                </a:solidFill>
                <a:latin typeface="+mn-lt"/>
              </a:rPr>
              <a:t> </a:t>
            </a:r>
          </a:p>
          <a:p>
            <a:pPr lvl="1"/>
            <a:r>
              <a:rPr lang="en-US" sz="2400" b="0" spc="0" dirty="0">
                <a:solidFill>
                  <a:srgbClr val="000000"/>
                </a:solidFill>
                <a:latin typeface="+mn-lt"/>
              </a:rPr>
              <a:t>SAC kickoff </a:t>
            </a:r>
            <a:r>
              <a:rPr lang="en-US" sz="2400" b="0" spc="0" dirty="0" smtClean="0">
                <a:solidFill>
                  <a:srgbClr val="000000"/>
                </a:solidFill>
                <a:latin typeface="+mn-lt"/>
              </a:rPr>
              <a:t>webinar: </a:t>
            </a:r>
            <a:r>
              <a:rPr lang="en-US" sz="2400" b="0" spc="0" dirty="0">
                <a:solidFill>
                  <a:srgbClr val="000000"/>
                </a:solidFill>
                <a:latin typeface="+mn-lt"/>
              </a:rPr>
              <a:t>September </a:t>
            </a:r>
            <a:r>
              <a:rPr lang="en-US" sz="2400" b="0" spc="0" dirty="0" smtClean="0">
                <a:solidFill>
                  <a:srgbClr val="000000"/>
                </a:solidFill>
                <a:latin typeface="+mn-lt"/>
              </a:rPr>
              <a:t>TBD</a:t>
            </a:r>
            <a:endParaRPr lang="en-US" sz="2400" b="0" spc="0" dirty="0">
              <a:solidFill>
                <a:srgbClr val="000000"/>
              </a:solidFill>
              <a:latin typeface="+mn-lt"/>
            </a:endParaRPr>
          </a:p>
        </p:txBody>
      </p:sp>
      <p:sp>
        <p:nvSpPr>
          <p:cNvPr id="3" name="Title 2"/>
          <p:cNvSpPr>
            <a:spLocks noGrp="1"/>
          </p:cNvSpPr>
          <p:nvPr>
            <p:ph type="title" idx="4294967295"/>
          </p:nvPr>
        </p:nvSpPr>
        <p:spPr>
          <a:xfrm>
            <a:off x="192024" y="192024"/>
            <a:ext cx="8951976" cy="521208"/>
          </a:xfrm>
        </p:spPr>
        <p:txBody>
          <a:bodyPr>
            <a:normAutofit fontScale="90000"/>
          </a:bodyPr>
          <a:lstStyle/>
          <a:p>
            <a:pPr algn="l"/>
            <a:r>
              <a:rPr lang="en-US" dirty="0"/>
              <a:t>Colorado PSAT and </a:t>
            </a:r>
            <a:r>
              <a:rPr lang="en-US" dirty="0" smtClean="0"/>
              <a:t>SAT Training</a:t>
            </a:r>
            <a:endParaRPr lang="en-US" dirty="0"/>
          </a:p>
        </p:txBody>
      </p:sp>
    </p:spTree>
    <p:extLst>
      <p:ext uri="{BB962C8B-B14F-4D97-AF65-F5344CB8AC3E}">
        <p14:creationId xmlns:p14="http://schemas.microsoft.com/office/powerpoint/2010/main" val="382595269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4983" y="1022888"/>
            <a:ext cx="8818536" cy="5331417"/>
          </a:xfrm>
        </p:spPr>
        <p:txBody>
          <a:bodyPr/>
          <a:lstStyle/>
          <a:p>
            <a:pPr marL="0" lvl="0" indent="0">
              <a:lnSpc>
                <a:spcPct val="90000"/>
              </a:lnSpc>
              <a:spcBef>
                <a:spcPts val="1000"/>
              </a:spcBef>
              <a:buSzTx/>
              <a:buNone/>
            </a:pPr>
            <a:r>
              <a:rPr lang="en-US" sz="1900" spc="0" dirty="0">
                <a:solidFill>
                  <a:prstClr val="black"/>
                </a:solidFill>
                <a:latin typeface="Arial" panose="020B0604020202020204" pitchFamily="34" charset="0"/>
                <a:cs typeface="Arial" panose="020B0604020202020204" pitchFamily="34" charset="0"/>
              </a:rPr>
              <a:t>PSAT 10</a:t>
            </a:r>
            <a:endParaRPr lang="en-US" sz="1900" b="0" spc="0" dirty="0">
              <a:solidFill>
                <a:prstClr val="black"/>
              </a:solidFill>
              <a:latin typeface="Arial" panose="020B0604020202020204" pitchFamily="34" charset="0"/>
              <a:cs typeface="Arial" panose="020B0604020202020204" pitchFamily="34" charset="0"/>
            </a:endParaRPr>
          </a:p>
          <a:p>
            <a:pPr marL="685800" lvl="1" indent="-228600">
              <a:lnSpc>
                <a:spcPct val="90000"/>
              </a:lnSpc>
              <a:spcBef>
                <a:spcPts val="500"/>
              </a:spcBef>
              <a:buSzTx/>
              <a:buFont typeface="Arial" panose="020B0604020202020204" pitchFamily="34" charset="0"/>
              <a:buChar char="•"/>
            </a:pPr>
            <a:r>
              <a:rPr lang="en-US" sz="1900" spc="0" dirty="0">
                <a:solidFill>
                  <a:prstClr val="black"/>
                </a:solidFill>
                <a:latin typeface="Arial" panose="020B0604020202020204" pitchFamily="34" charset="0"/>
                <a:cs typeface="Arial" panose="020B0604020202020204" pitchFamily="34" charset="0"/>
              </a:rPr>
              <a:t>The Student data questionnaire (SDQ) and answer sheet have been combined for less paperwork and to reduce pre-administration time</a:t>
            </a:r>
          </a:p>
          <a:p>
            <a:pPr marL="0" lvl="1" indent="0">
              <a:spcBef>
                <a:spcPts val="1000"/>
              </a:spcBef>
              <a:buClr>
                <a:srgbClr val="0D1E8E"/>
              </a:buClr>
              <a:buSzTx/>
              <a:buNone/>
            </a:pPr>
            <a:r>
              <a:rPr lang="en-US" sz="1900" b="1" spc="0" dirty="0">
                <a:solidFill>
                  <a:prstClr val="black"/>
                </a:solidFill>
                <a:latin typeface="Arial" panose="020B0604020202020204" pitchFamily="34" charset="0"/>
                <a:cs typeface="Arial" panose="020B0604020202020204" pitchFamily="34" charset="0"/>
              </a:rPr>
              <a:t>SAT</a:t>
            </a:r>
          </a:p>
          <a:p>
            <a:pPr marL="685800" lvl="1" indent="-228600">
              <a:lnSpc>
                <a:spcPct val="90000"/>
              </a:lnSpc>
              <a:spcBef>
                <a:spcPts val="500"/>
              </a:spcBef>
              <a:buSzTx/>
              <a:buFont typeface="Arial" panose="020B0604020202020204" pitchFamily="34" charset="0"/>
              <a:buChar char="•"/>
            </a:pPr>
            <a:r>
              <a:rPr lang="en-US" sz="1900" spc="0" dirty="0">
                <a:solidFill>
                  <a:prstClr val="black"/>
                </a:solidFill>
                <a:latin typeface="Arial" panose="020B0604020202020204" pitchFamily="34" charset="0"/>
                <a:cs typeface="Arial" panose="020B0604020202020204" pitchFamily="34" charset="0"/>
              </a:rPr>
              <a:t>Paper Registration Forms and Admission Tickets eliminated.</a:t>
            </a:r>
          </a:p>
          <a:p>
            <a:pPr marL="685800" lvl="1" indent="-228600">
              <a:lnSpc>
                <a:spcPct val="90000"/>
              </a:lnSpc>
              <a:spcBef>
                <a:spcPts val="500"/>
              </a:spcBef>
              <a:buSzTx/>
              <a:buFont typeface="Arial" panose="020B0604020202020204" pitchFamily="34" charset="0"/>
              <a:buChar char="•"/>
            </a:pPr>
            <a:r>
              <a:rPr lang="en-US" sz="1900" spc="0" dirty="0">
                <a:solidFill>
                  <a:prstClr val="black"/>
                </a:solidFill>
                <a:latin typeface="Arial" panose="020B0604020202020204" pitchFamily="34" charset="0"/>
                <a:cs typeface="Arial" panose="020B0604020202020204" pitchFamily="34" charset="0"/>
              </a:rPr>
              <a:t>Student ID requirements improved</a:t>
            </a:r>
          </a:p>
          <a:p>
            <a:pPr marL="685800" lvl="1" indent="-228600">
              <a:lnSpc>
                <a:spcPct val="90000"/>
              </a:lnSpc>
              <a:spcBef>
                <a:spcPts val="500"/>
              </a:spcBef>
              <a:buSzTx/>
              <a:buFont typeface="Arial" panose="020B0604020202020204" pitchFamily="34" charset="0"/>
              <a:buChar char="•"/>
            </a:pPr>
            <a:r>
              <a:rPr lang="en-US" sz="1900" spc="0" dirty="0">
                <a:solidFill>
                  <a:prstClr val="black"/>
                </a:solidFill>
                <a:latin typeface="Arial" panose="020B0604020202020204" pitchFamily="34" charset="0"/>
                <a:cs typeface="Arial" panose="020B0604020202020204" pitchFamily="34" charset="0"/>
              </a:rPr>
              <a:t>Online Attendance Roster (ETS roster) eliminated.  Schools will create local rosters to use for attendance on test day.</a:t>
            </a:r>
          </a:p>
          <a:p>
            <a:pPr marL="685800" lvl="1" indent="-228600">
              <a:lnSpc>
                <a:spcPct val="90000"/>
              </a:lnSpc>
              <a:spcBef>
                <a:spcPts val="500"/>
              </a:spcBef>
              <a:buSzTx/>
              <a:buFont typeface="Arial" panose="020B0604020202020204" pitchFamily="34" charset="0"/>
              <a:buChar char="•"/>
            </a:pPr>
            <a:r>
              <a:rPr lang="en-US" sz="1900" spc="0" dirty="0">
                <a:solidFill>
                  <a:prstClr val="black"/>
                </a:solidFill>
                <a:latin typeface="Arial" panose="020B0604020202020204" pitchFamily="34" charset="0"/>
                <a:cs typeface="Arial" panose="020B0604020202020204" pitchFamily="34" charset="0"/>
              </a:rPr>
              <a:t>Students will identify their four free scores sends on their answer sheet.</a:t>
            </a:r>
          </a:p>
          <a:p>
            <a:pPr marL="685800" lvl="1" indent="-228600">
              <a:lnSpc>
                <a:spcPct val="90000"/>
              </a:lnSpc>
              <a:spcBef>
                <a:spcPts val="500"/>
              </a:spcBef>
              <a:buSzTx/>
              <a:buFont typeface="Arial" panose="020B0604020202020204" pitchFamily="34" charset="0"/>
              <a:buChar char="•"/>
            </a:pPr>
            <a:r>
              <a:rPr lang="en-US" sz="1900" spc="0" dirty="0">
                <a:solidFill>
                  <a:prstClr val="black"/>
                </a:solidFill>
                <a:latin typeface="Arial" panose="020B0604020202020204" pitchFamily="34" charset="0"/>
                <a:cs typeface="Arial" panose="020B0604020202020204" pitchFamily="34" charset="0"/>
              </a:rPr>
              <a:t>Nonstandard Administration Report (NAR) roster enhanced to include all students with accommodations, room groupings, and test windows</a:t>
            </a:r>
          </a:p>
          <a:p>
            <a:pPr marL="685800" lvl="1" indent="-228600">
              <a:lnSpc>
                <a:spcPct val="90000"/>
              </a:lnSpc>
              <a:spcBef>
                <a:spcPts val="500"/>
              </a:spcBef>
              <a:buSzTx/>
              <a:buFont typeface="Arial" panose="020B0604020202020204" pitchFamily="34" charset="0"/>
              <a:buChar char="•"/>
            </a:pPr>
            <a:r>
              <a:rPr lang="en-US" sz="1900" spc="0" dirty="0">
                <a:solidFill>
                  <a:prstClr val="black"/>
                </a:solidFill>
                <a:latin typeface="Arial" panose="020B0604020202020204" pitchFamily="34" charset="0"/>
                <a:cs typeface="Arial" panose="020B0604020202020204" pitchFamily="34" charset="0"/>
              </a:rPr>
              <a:t>Test Center numbers (except for off-site locations) have been eliminated.</a:t>
            </a:r>
          </a:p>
          <a:p>
            <a:pPr marL="0" lvl="1" indent="0">
              <a:lnSpc>
                <a:spcPct val="110000"/>
              </a:lnSpc>
              <a:spcBef>
                <a:spcPts val="1000"/>
              </a:spcBef>
              <a:buClr>
                <a:srgbClr val="0D1E8E"/>
              </a:buClr>
              <a:buSzTx/>
              <a:buNone/>
            </a:pPr>
            <a:r>
              <a:rPr lang="en-US" sz="1900" b="1" spc="0" dirty="0">
                <a:solidFill>
                  <a:prstClr val="black"/>
                </a:solidFill>
                <a:latin typeface="Arial" panose="020B0604020202020204" pitchFamily="34" charset="0"/>
                <a:cs typeface="Arial" panose="020B0604020202020204" pitchFamily="34" charset="0"/>
              </a:rPr>
              <a:t>Both </a:t>
            </a:r>
          </a:p>
          <a:p>
            <a:pPr marL="685800" lvl="1" indent="-228600">
              <a:lnSpc>
                <a:spcPct val="90000"/>
              </a:lnSpc>
              <a:spcBef>
                <a:spcPts val="500"/>
              </a:spcBef>
              <a:buSzTx/>
              <a:buFont typeface="Arial" panose="020B0604020202020204" pitchFamily="34" charset="0"/>
              <a:buChar char="•"/>
            </a:pPr>
            <a:r>
              <a:rPr lang="en-US" sz="1900" spc="0" dirty="0">
                <a:solidFill>
                  <a:prstClr val="black"/>
                </a:solidFill>
                <a:latin typeface="Arial" panose="020B0604020202020204" pitchFamily="34" charset="0"/>
                <a:cs typeface="Arial" panose="020B0604020202020204" pitchFamily="34" charset="0"/>
              </a:rPr>
              <a:t>Improved accommodations supporting information</a:t>
            </a:r>
          </a:p>
          <a:p>
            <a:pPr marL="685800" lvl="1" indent="-228600">
              <a:lnSpc>
                <a:spcPct val="90000"/>
              </a:lnSpc>
              <a:spcBef>
                <a:spcPts val="500"/>
              </a:spcBef>
              <a:buSzTx/>
              <a:buFont typeface="Arial" panose="020B0604020202020204" pitchFamily="34" charset="0"/>
              <a:buChar char="•"/>
            </a:pPr>
            <a:r>
              <a:rPr lang="en-US" sz="1900" spc="0" dirty="0">
                <a:solidFill>
                  <a:prstClr val="black"/>
                </a:solidFill>
                <a:latin typeface="Arial" panose="020B0604020202020204" pitchFamily="34" charset="0"/>
                <a:cs typeface="Arial" panose="020B0604020202020204" pitchFamily="34" charset="0"/>
              </a:rPr>
              <a:t>Additional languages supported for EL students using glossaries and/or translated test directions</a:t>
            </a:r>
          </a:p>
        </p:txBody>
      </p:sp>
      <p:sp>
        <p:nvSpPr>
          <p:cNvPr id="3" name="Title 2"/>
          <p:cNvSpPr>
            <a:spLocks noGrp="1"/>
          </p:cNvSpPr>
          <p:nvPr>
            <p:ph type="title" idx="4294967295"/>
          </p:nvPr>
        </p:nvSpPr>
        <p:spPr>
          <a:xfrm>
            <a:off x="192024" y="192024"/>
            <a:ext cx="8951976" cy="521208"/>
          </a:xfrm>
        </p:spPr>
        <p:txBody>
          <a:bodyPr>
            <a:normAutofit fontScale="90000"/>
          </a:bodyPr>
          <a:lstStyle/>
          <a:p>
            <a:pPr algn="l"/>
            <a:r>
              <a:rPr lang="en-US" dirty="0"/>
              <a:t>New in 2017-2018</a:t>
            </a:r>
          </a:p>
        </p:txBody>
      </p:sp>
    </p:spTree>
    <p:extLst>
      <p:ext uri="{BB962C8B-B14F-4D97-AF65-F5344CB8AC3E}">
        <p14:creationId xmlns:p14="http://schemas.microsoft.com/office/powerpoint/2010/main" val="73980957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1"/>
          </p:nvPr>
        </p:nvSpPr>
        <p:spPr>
          <a:xfrm>
            <a:off x="173037" y="4529652"/>
            <a:ext cx="8769485" cy="2080800"/>
          </a:xfrm>
        </p:spPr>
        <p:txBody>
          <a:bodyPr>
            <a:normAutofit/>
          </a:bodyPr>
          <a:lstStyle/>
          <a:p>
            <a:r>
              <a:rPr lang="en-US" b="0" dirty="0">
                <a:solidFill>
                  <a:schemeClr val="bg1"/>
                </a:solidFill>
              </a:rPr>
              <a:t>Jasmine </a:t>
            </a:r>
            <a:r>
              <a:rPr lang="en-US" b="0" dirty="0" smtClean="0">
                <a:solidFill>
                  <a:schemeClr val="bg1"/>
                </a:solidFill>
              </a:rPr>
              <a:t>Carey, Melissa Mincic, Shangte Shen</a:t>
            </a:r>
          </a:p>
        </p:txBody>
      </p:sp>
      <p:sp>
        <p:nvSpPr>
          <p:cNvPr id="3" name="Title 2"/>
          <p:cNvSpPr>
            <a:spLocks noGrp="1"/>
          </p:cNvSpPr>
          <p:nvPr>
            <p:ph type="title" idx="4294967295"/>
          </p:nvPr>
        </p:nvSpPr>
        <p:spPr>
          <a:xfrm>
            <a:off x="173037" y="2292182"/>
            <a:ext cx="8769485" cy="1646238"/>
          </a:xfrm>
        </p:spPr>
        <p:txBody>
          <a:bodyPr/>
          <a:lstStyle/>
          <a:p>
            <a:r>
              <a:rPr lang="en-US" dirty="0" smtClean="0">
                <a:solidFill>
                  <a:srgbClr val="000000"/>
                </a:solidFill>
              </a:rPr>
              <a:t>Data</a:t>
            </a:r>
            <a:endParaRPr lang="en-US" dirty="0">
              <a:solidFill>
                <a:srgbClr val="000000"/>
              </a:solidFill>
            </a:endParaRPr>
          </a:p>
        </p:txBody>
      </p:sp>
    </p:spTree>
    <p:extLst>
      <p:ext uri="{BB962C8B-B14F-4D97-AF65-F5344CB8AC3E}">
        <p14:creationId xmlns:p14="http://schemas.microsoft.com/office/powerpoint/2010/main" val="27441905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192024" y="192024"/>
            <a:ext cx="8951976" cy="521208"/>
          </a:xfrm>
        </p:spPr>
        <p:txBody>
          <a:bodyPr>
            <a:noAutofit/>
          </a:bodyPr>
          <a:lstStyle/>
          <a:p>
            <a:pPr algn="l"/>
            <a:r>
              <a:rPr lang="en-US" sz="3200" dirty="0" smtClean="0"/>
              <a:t>2017-18 State Assessments: Grades 9-11</a:t>
            </a:r>
            <a:endParaRPr lang="en-US" sz="3200" dirty="0"/>
          </a:p>
        </p:txBody>
      </p:sp>
      <p:graphicFrame>
        <p:nvGraphicFramePr>
          <p:cNvPr id="2" name="Table 1"/>
          <p:cNvGraphicFramePr>
            <a:graphicFrameLocks noGrp="1"/>
          </p:cNvGraphicFramePr>
          <p:nvPr>
            <p:extLst>
              <p:ext uri="{D42A27DB-BD31-4B8C-83A1-F6EECF244321}">
                <p14:modId xmlns:p14="http://schemas.microsoft.com/office/powerpoint/2010/main" val="3060443699"/>
              </p:ext>
            </p:extLst>
          </p:nvPr>
        </p:nvGraphicFramePr>
        <p:xfrm>
          <a:off x="723901" y="1248906"/>
          <a:ext cx="7696199" cy="2286000"/>
        </p:xfrm>
        <a:graphic>
          <a:graphicData uri="http://schemas.openxmlformats.org/drawingml/2006/table">
            <a:tbl>
              <a:tblPr firstRow="1" bandRow="1">
                <a:tableStyleId>{073A0DAA-6AF3-43AB-8588-CEC1D06C72B9}</a:tableStyleId>
              </a:tblPr>
              <a:tblGrid>
                <a:gridCol w="838199"/>
                <a:gridCol w="1714500"/>
                <a:gridCol w="1714500"/>
                <a:gridCol w="1714500"/>
                <a:gridCol w="1714500"/>
              </a:tblGrid>
              <a:tr h="655065">
                <a:tc>
                  <a:txBody>
                    <a:bodyPr/>
                    <a:lstStyle/>
                    <a:p>
                      <a:pPr algn="ctr"/>
                      <a:r>
                        <a:rPr lang="en-US" dirty="0" smtClean="0"/>
                        <a:t>Grade</a:t>
                      </a:r>
                      <a:endParaRPr lang="en-US" dirty="0"/>
                    </a:p>
                  </a:txBody>
                  <a:tcPr anchor="ctr"/>
                </a:tc>
                <a:tc>
                  <a:txBody>
                    <a:bodyPr/>
                    <a:lstStyle/>
                    <a:p>
                      <a:pPr algn="ctr"/>
                      <a:r>
                        <a:rPr lang="en-US" dirty="0" smtClean="0"/>
                        <a:t>CO PSAT </a:t>
                      </a:r>
                      <a:endParaRPr lang="en-US" baseline="30000" dirty="0"/>
                    </a:p>
                  </a:txBody>
                  <a:tcPr anchor="ctr"/>
                </a:tc>
                <a:tc>
                  <a:txBody>
                    <a:bodyPr/>
                    <a:lstStyle/>
                    <a:p>
                      <a:pPr algn="ctr"/>
                      <a:r>
                        <a:rPr lang="en-US" dirty="0" smtClean="0"/>
                        <a:t>CO SAT</a:t>
                      </a:r>
                      <a:endParaRPr lang="en-US" baseline="30000" dirty="0"/>
                    </a:p>
                  </a:txBody>
                  <a:tcPr anchor="ctr"/>
                </a:tc>
                <a:tc>
                  <a:txBody>
                    <a:bodyPr/>
                    <a:lstStyle/>
                    <a:p>
                      <a:pPr algn="ctr"/>
                      <a:r>
                        <a:rPr lang="en-US" dirty="0" smtClean="0"/>
                        <a:t>Science</a:t>
                      </a:r>
                      <a:endParaRPr lang="en-US" dirty="0"/>
                    </a:p>
                  </a:txBody>
                  <a:tcPr anchor="ctr"/>
                </a:tc>
                <a:tc>
                  <a:txBody>
                    <a:bodyPr/>
                    <a:lstStyle/>
                    <a:p>
                      <a:pPr algn="ctr"/>
                      <a:r>
                        <a:rPr lang="en-US" dirty="0" smtClean="0"/>
                        <a:t>Social Studies</a:t>
                      </a:r>
                      <a:endParaRPr lang="en-US" dirty="0"/>
                    </a:p>
                  </a:txBody>
                  <a:tcPr anchor="ctr"/>
                </a:tc>
              </a:tr>
              <a:tr h="487935">
                <a:tc>
                  <a:txBody>
                    <a:bodyPr/>
                    <a:lstStyle/>
                    <a:p>
                      <a:pPr algn="ctr"/>
                      <a:r>
                        <a:rPr lang="en-US" dirty="0" smtClean="0">
                          <a:solidFill>
                            <a:schemeClr val="tx1">
                              <a:lumMod val="50000"/>
                            </a:schemeClr>
                          </a:solidFill>
                        </a:rPr>
                        <a:t>9</a:t>
                      </a: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r>
              <a:tr h="487935">
                <a:tc>
                  <a:txBody>
                    <a:bodyPr/>
                    <a:lstStyle/>
                    <a:p>
                      <a:pPr algn="ctr"/>
                      <a:r>
                        <a:rPr lang="en-US" dirty="0" smtClean="0">
                          <a:solidFill>
                            <a:schemeClr val="tx1">
                              <a:lumMod val="50000"/>
                            </a:schemeClr>
                          </a:solidFill>
                        </a:rPr>
                        <a:t>10</a:t>
                      </a: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r>
              <a:tr h="655065">
                <a:tc>
                  <a:txBody>
                    <a:bodyPr/>
                    <a:lstStyle/>
                    <a:p>
                      <a:pPr algn="ctr"/>
                      <a:r>
                        <a:rPr lang="en-US" dirty="0" smtClean="0">
                          <a:solidFill>
                            <a:schemeClr val="tx1">
                              <a:lumMod val="50000"/>
                            </a:schemeClr>
                          </a:solidFill>
                        </a:rPr>
                        <a:t>11</a:t>
                      </a: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endParaRPr lang="en-US" dirty="0">
                        <a:solidFill>
                          <a:schemeClr val="tx1">
                            <a:lumMod val="50000"/>
                          </a:schemeClr>
                        </a:solidFill>
                      </a:endParaRPr>
                    </a:p>
                  </a:txBody>
                  <a:tcPr anchor="ctr"/>
                </a:tc>
                <a:tc>
                  <a:txBody>
                    <a:bodyPr/>
                    <a:lstStyle/>
                    <a:p>
                      <a:pPr algn="ctr"/>
                      <a:r>
                        <a:rPr lang="en-US" dirty="0" smtClean="0">
                          <a:solidFill>
                            <a:schemeClr val="tx1">
                              <a:lumMod val="50000"/>
                            </a:schemeClr>
                          </a:solidFill>
                        </a:rPr>
                        <a:t> </a:t>
                      </a:r>
                    </a:p>
                    <a:p>
                      <a:pPr algn="ctr"/>
                      <a:r>
                        <a:rPr lang="en-US" dirty="0" smtClean="0">
                          <a:solidFill>
                            <a:schemeClr val="tx1">
                              <a:lumMod val="50000"/>
                            </a:schemeClr>
                          </a:solidFill>
                        </a:rPr>
                        <a:t>(all)</a:t>
                      </a:r>
                    </a:p>
                  </a:txBody>
                  <a:tcPr anchor="ctr"/>
                </a:tc>
                <a:tc>
                  <a:txBody>
                    <a:bodyPr/>
                    <a:lstStyle/>
                    <a:p>
                      <a:pPr algn="ctr"/>
                      <a:endParaRPr lang="en-US" dirty="0" smtClean="0">
                        <a:solidFill>
                          <a:schemeClr val="tx1">
                            <a:lumMod val="50000"/>
                          </a:schemeClr>
                        </a:solidFill>
                      </a:endParaRPr>
                    </a:p>
                    <a:p>
                      <a:pPr algn="ctr"/>
                      <a:r>
                        <a:rPr lang="en-US" dirty="0" smtClean="0">
                          <a:solidFill>
                            <a:schemeClr val="tx1">
                              <a:lumMod val="50000"/>
                            </a:schemeClr>
                          </a:solidFill>
                        </a:rPr>
                        <a:t>(all)</a:t>
                      </a:r>
                      <a:endParaRPr lang="en-US" dirty="0">
                        <a:solidFill>
                          <a:schemeClr val="tx1">
                            <a:lumMod val="50000"/>
                          </a:schemeClr>
                        </a:solidFill>
                      </a:endParaRPr>
                    </a:p>
                  </a:txBody>
                  <a:tcPr anchor="ctr"/>
                </a:tc>
              </a:tr>
            </a:tbl>
          </a:graphicData>
        </a:graphic>
      </p:graphicFrame>
      <p:sp>
        <p:nvSpPr>
          <p:cNvPr id="7" name="TextBox 6"/>
          <p:cNvSpPr txBox="1"/>
          <p:nvPr/>
        </p:nvSpPr>
        <p:spPr>
          <a:xfrm>
            <a:off x="304800" y="3720882"/>
            <a:ext cx="8610600" cy="646331"/>
          </a:xfrm>
          <a:prstGeom prst="rect">
            <a:avLst/>
          </a:prstGeom>
          <a:noFill/>
        </p:spPr>
        <p:txBody>
          <a:bodyPr wrap="square" rtlCol="0">
            <a:spAutoFit/>
          </a:bodyPr>
          <a:lstStyle/>
          <a:p>
            <a:r>
              <a:rPr lang="en-US" b="1" dirty="0" smtClean="0">
                <a:solidFill>
                  <a:schemeClr val="tx1">
                    <a:lumMod val="50000"/>
                  </a:schemeClr>
                </a:solidFill>
              </a:rPr>
              <a:t>Note</a:t>
            </a:r>
            <a:r>
              <a:rPr lang="en-US" dirty="0" smtClean="0">
                <a:solidFill>
                  <a:schemeClr val="tx1">
                    <a:lumMod val="50000"/>
                  </a:schemeClr>
                </a:solidFill>
              </a:rPr>
              <a:t>: </a:t>
            </a:r>
            <a:r>
              <a:rPr lang="en-US" dirty="0" smtClean="0">
                <a:solidFill>
                  <a:srgbClr val="000000"/>
                </a:solidFill>
              </a:rPr>
              <a:t>The student-selected writing portion of the SAT will be administered during the school day. Details about the ordering process will be shared later this fall. </a:t>
            </a:r>
            <a:endParaRPr lang="en-US" dirty="0">
              <a:solidFill>
                <a:srgbClr val="000000"/>
              </a:solidFill>
            </a:endParaRPr>
          </a:p>
        </p:txBody>
      </p:sp>
      <p:pic>
        <p:nvPicPr>
          <p:cNvPr id="6" name="Picture 5"/>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240285" y="1989896"/>
            <a:ext cx="323269" cy="323269"/>
          </a:xfrm>
          <a:prstGeom prst="rect">
            <a:avLst/>
          </a:prstGeom>
        </p:spPr>
      </p:pic>
      <p:pic>
        <p:nvPicPr>
          <p:cNvPr id="8" name="Picture 7"/>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240285" y="2477394"/>
            <a:ext cx="323269" cy="323269"/>
          </a:xfrm>
          <a:prstGeom prst="rect">
            <a:avLst/>
          </a:prstGeom>
        </p:spPr>
      </p:pic>
      <p:pic>
        <p:nvPicPr>
          <p:cNvPr id="9" name="Picture 8"/>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031718" y="2980156"/>
            <a:ext cx="323269" cy="323269"/>
          </a:xfrm>
          <a:prstGeom prst="rect">
            <a:avLst/>
          </a:prstGeom>
        </p:spPr>
      </p:pic>
      <p:pic>
        <p:nvPicPr>
          <p:cNvPr id="10" name="Picture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714100" y="2969449"/>
            <a:ext cx="323269" cy="323269"/>
          </a:xfrm>
          <a:prstGeom prst="rect">
            <a:avLst/>
          </a:prstGeom>
        </p:spPr>
      </p:pic>
      <p:pic>
        <p:nvPicPr>
          <p:cNvPr id="11" name="Picture 10"/>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7408032" y="2969448"/>
            <a:ext cx="323269" cy="323269"/>
          </a:xfrm>
          <a:prstGeom prst="rect">
            <a:avLst/>
          </a:prstGeom>
        </p:spPr>
      </p:pic>
    </p:spTree>
    <p:extLst>
      <p:ext uri="{BB962C8B-B14F-4D97-AF65-F5344CB8AC3E}">
        <p14:creationId xmlns:p14="http://schemas.microsoft.com/office/powerpoint/2010/main" val="1270738782"/>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059525"/>
            <a:ext cx="7886700" cy="5037025"/>
          </a:xfrm>
        </p:spPr>
        <p:txBody>
          <a:bodyPr/>
          <a:lstStyle/>
          <a:p>
            <a:r>
              <a:rPr lang="en-US" spc="0" dirty="0" smtClean="0">
                <a:solidFill>
                  <a:srgbClr val="000000"/>
                </a:solidFill>
                <a:latin typeface="+mn-lt"/>
              </a:rPr>
              <a:t>Assessment Collections have two types of Data Pipeline Activities</a:t>
            </a:r>
          </a:p>
          <a:p>
            <a:pPr lvl="1"/>
            <a:r>
              <a:rPr lang="en-US" spc="0" dirty="0" smtClean="0">
                <a:solidFill>
                  <a:srgbClr val="000000"/>
                </a:solidFill>
                <a:latin typeface="+mn-lt"/>
              </a:rPr>
              <a:t>Pre-Coded/Pre-ID Labels will be pulled from October Count Collection</a:t>
            </a:r>
          </a:p>
          <a:p>
            <a:pPr lvl="2"/>
            <a:r>
              <a:rPr lang="en-US" spc="0" dirty="0" smtClean="0">
                <a:solidFill>
                  <a:srgbClr val="000000"/>
                </a:solidFill>
                <a:latin typeface="+mn-lt"/>
              </a:rPr>
              <a:t>There will not be a separate collection for these </a:t>
            </a:r>
          </a:p>
          <a:p>
            <a:pPr lvl="1"/>
            <a:r>
              <a:rPr lang="en-US" spc="0" dirty="0" smtClean="0">
                <a:solidFill>
                  <a:srgbClr val="000000"/>
                </a:solidFill>
                <a:latin typeface="+mn-lt"/>
              </a:rPr>
              <a:t>Student Biographical Data Reviews</a:t>
            </a:r>
          </a:p>
          <a:p>
            <a:pPr lvl="2"/>
            <a:r>
              <a:rPr lang="en-US" spc="0" dirty="0" smtClean="0">
                <a:solidFill>
                  <a:srgbClr val="000000"/>
                </a:solidFill>
                <a:latin typeface="+mn-lt"/>
              </a:rPr>
              <a:t>WIDA ACCESS </a:t>
            </a:r>
            <a:r>
              <a:rPr lang="en-US" spc="0" dirty="0">
                <a:solidFill>
                  <a:srgbClr val="000000"/>
                </a:solidFill>
                <a:latin typeface="+mn-lt"/>
              </a:rPr>
              <a:t>for </a:t>
            </a:r>
            <a:r>
              <a:rPr lang="en-US" spc="0" dirty="0" smtClean="0">
                <a:solidFill>
                  <a:srgbClr val="000000"/>
                </a:solidFill>
                <a:latin typeface="+mn-lt"/>
              </a:rPr>
              <a:t>ELLs: April</a:t>
            </a:r>
            <a:endParaRPr lang="en-US" spc="0" dirty="0">
              <a:solidFill>
                <a:srgbClr val="000000"/>
              </a:solidFill>
              <a:latin typeface="+mn-lt"/>
            </a:endParaRPr>
          </a:p>
          <a:p>
            <a:pPr lvl="2"/>
            <a:r>
              <a:rPr lang="en-US" spc="0" dirty="0">
                <a:solidFill>
                  <a:srgbClr val="000000"/>
                </a:solidFill>
                <a:latin typeface="+mn-lt"/>
              </a:rPr>
              <a:t>All other </a:t>
            </a:r>
            <a:r>
              <a:rPr lang="en-US" spc="0" dirty="0" smtClean="0">
                <a:solidFill>
                  <a:srgbClr val="000000"/>
                </a:solidFill>
                <a:latin typeface="+mn-lt"/>
              </a:rPr>
              <a:t>assessments: May - June</a:t>
            </a:r>
            <a:endParaRPr lang="en-US" spc="0" dirty="0">
              <a:solidFill>
                <a:srgbClr val="000000"/>
              </a:solidFill>
              <a:latin typeface="+mn-lt"/>
            </a:endParaRPr>
          </a:p>
          <a:p>
            <a:pPr lvl="1"/>
            <a:endParaRPr lang="en-US" sz="1200" spc="0" dirty="0">
              <a:solidFill>
                <a:srgbClr val="000000"/>
              </a:solidFill>
              <a:latin typeface="+mn-lt"/>
            </a:endParaRPr>
          </a:p>
          <a:p>
            <a:r>
              <a:rPr lang="en-US" spc="0" dirty="0" smtClean="0">
                <a:solidFill>
                  <a:srgbClr val="000000"/>
                </a:solidFill>
                <a:latin typeface="+mn-lt"/>
              </a:rPr>
              <a:t>Training Materials (updated annually)</a:t>
            </a:r>
          </a:p>
          <a:p>
            <a:pPr lvl="1"/>
            <a:r>
              <a:rPr lang="en-US" spc="0" dirty="0" smtClean="0">
                <a:solidFill>
                  <a:srgbClr val="000000"/>
                </a:solidFill>
                <a:latin typeface="+mn-lt"/>
              </a:rPr>
              <a:t>Assessment Unit Data Pipeline Manual</a:t>
            </a:r>
          </a:p>
          <a:p>
            <a:pPr lvl="1"/>
            <a:r>
              <a:rPr lang="en-US" spc="0" dirty="0" smtClean="0">
                <a:solidFill>
                  <a:srgbClr val="000000"/>
                </a:solidFill>
                <a:latin typeface="+mn-lt"/>
              </a:rPr>
              <a:t>Webinar </a:t>
            </a:r>
          </a:p>
          <a:p>
            <a:pPr lvl="1"/>
            <a:endParaRPr lang="en-US" sz="1200" spc="0" dirty="0" smtClean="0">
              <a:solidFill>
                <a:srgbClr val="000000"/>
              </a:solidFill>
              <a:latin typeface="+mn-lt"/>
            </a:endParaRPr>
          </a:p>
          <a:p>
            <a:r>
              <a:rPr lang="en-US" spc="0" dirty="0" smtClean="0">
                <a:solidFill>
                  <a:srgbClr val="000000"/>
                </a:solidFill>
                <a:latin typeface="+mn-lt"/>
              </a:rPr>
              <a:t>Town Hall Virtual Meetings</a:t>
            </a:r>
          </a:p>
          <a:p>
            <a:pPr marL="365760" lvl="1" indent="0">
              <a:buNone/>
            </a:pPr>
            <a:endParaRPr lang="en-US" sz="1200" spc="0" dirty="0" smtClean="0">
              <a:solidFill>
                <a:srgbClr val="000000"/>
              </a:solidFill>
              <a:latin typeface="+mn-lt"/>
            </a:endParaRPr>
          </a:p>
          <a:p>
            <a:r>
              <a:rPr lang="en-US" spc="0" dirty="0" smtClean="0">
                <a:solidFill>
                  <a:srgbClr val="000000"/>
                </a:solidFill>
                <a:latin typeface="+mn-lt"/>
              </a:rPr>
              <a:t>Connect with Data Respondents</a:t>
            </a:r>
            <a:endParaRPr lang="en-US" spc="0" dirty="0">
              <a:solidFill>
                <a:srgbClr val="000000"/>
              </a:solidFill>
              <a:latin typeface="+mn-lt"/>
            </a:endParaRPr>
          </a:p>
          <a:p>
            <a:endParaRPr lang="en-US" dirty="0" smtClean="0">
              <a:solidFill>
                <a:srgbClr val="000000"/>
              </a:solidFill>
            </a:endParaRPr>
          </a:p>
          <a:p>
            <a:endParaRPr lang="en-US" dirty="0" smtClean="0"/>
          </a:p>
          <a:p>
            <a:endParaRPr lang="en-US" dirty="0" smtClean="0"/>
          </a:p>
          <a:p>
            <a:endParaRPr lang="en-US" dirty="0" smtClean="0"/>
          </a:p>
          <a:p>
            <a:endParaRPr lang="en-US" dirty="0"/>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Assessment Data Collections</a:t>
            </a:r>
            <a:endParaRPr lang="en-US" dirty="0"/>
          </a:p>
        </p:txBody>
      </p:sp>
    </p:spTree>
    <p:extLst>
      <p:ext uri="{BB962C8B-B14F-4D97-AF65-F5344CB8AC3E}">
        <p14:creationId xmlns:p14="http://schemas.microsoft.com/office/powerpoint/2010/main" val="346102786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00844" y="2682875"/>
            <a:ext cx="8342313" cy="1646238"/>
          </a:xfrm>
        </p:spPr>
        <p:txBody>
          <a:bodyPr>
            <a:normAutofit fontScale="90000"/>
          </a:bodyPr>
          <a:lstStyle/>
          <a:p>
            <a:pPr algn="ctr"/>
            <a:r>
              <a:rPr lang="en-US" sz="4000" dirty="0" smtClean="0">
                <a:solidFill>
                  <a:srgbClr val="000000"/>
                </a:solidFill>
              </a:rPr>
              <a:t>National &amp; International Assessments</a:t>
            </a:r>
            <a:r>
              <a:rPr lang="en-US" sz="3600" dirty="0" smtClean="0">
                <a:solidFill>
                  <a:srgbClr val="000000"/>
                </a:solidFill>
              </a:rPr>
              <a:t/>
            </a:r>
            <a:br>
              <a:rPr lang="en-US" sz="3600" dirty="0" smtClean="0">
                <a:solidFill>
                  <a:srgbClr val="000000"/>
                </a:solidFill>
              </a:rPr>
            </a:br>
            <a:r>
              <a:rPr lang="en-US" sz="2200" dirty="0">
                <a:solidFill>
                  <a:srgbClr val="000000"/>
                </a:solidFill>
              </a:rPr>
              <a:t/>
            </a:r>
            <a:br>
              <a:rPr lang="en-US" sz="2200" dirty="0">
                <a:solidFill>
                  <a:srgbClr val="000000"/>
                </a:solidFill>
              </a:rPr>
            </a:br>
            <a:r>
              <a:rPr lang="en-US" sz="2200" dirty="0" smtClean="0">
                <a:solidFill>
                  <a:srgbClr val="000000"/>
                </a:solidFill>
              </a:rPr>
              <a:t>NAEP, TIMSS, &amp; ICILS</a:t>
            </a:r>
            <a:br>
              <a:rPr lang="en-US" sz="2200" dirty="0" smtClean="0">
                <a:solidFill>
                  <a:srgbClr val="000000"/>
                </a:solidFill>
              </a:rPr>
            </a:br>
            <a:r>
              <a:rPr lang="en-US" sz="2200" dirty="0" smtClean="0">
                <a:solidFill>
                  <a:srgbClr val="000000"/>
                </a:solidFill>
              </a:rPr>
              <a:t>(Selected Schools Only)</a:t>
            </a:r>
            <a:r>
              <a:rPr lang="en-US" sz="2200" dirty="0" smtClean="0"/>
              <a:t/>
            </a:r>
            <a:br>
              <a:rPr lang="en-US" sz="2200" dirty="0" smtClean="0"/>
            </a:br>
            <a:r>
              <a:rPr lang="en-US" sz="2200" dirty="0"/>
              <a:t/>
            </a:r>
            <a:br>
              <a:rPr lang="en-US" sz="2200" dirty="0"/>
            </a:br>
            <a:r>
              <a:rPr lang="en-US" sz="2200" dirty="0" smtClean="0"/>
              <a:t>Pam A. Sandoval</a:t>
            </a:r>
            <a:endParaRPr lang="en-US" sz="2200" dirty="0"/>
          </a:p>
        </p:txBody>
      </p:sp>
    </p:spTree>
    <p:extLst>
      <p:ext uri="{BB962C8B-B14F-4D97-AF65-F5344CB8AC3E}">
        <p14:creationId xmlns:p14="http://schemas.microsoft.com/office/powerpoint/2010/main" val="1937606519"/>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solidFill>
                  <a:srgbClr val="000000"/>
                </a:solidFill>
              </a:rPr>
              <a:t>No NAEP testing in Colorado in 2018 </a:t>
            </a:r>
          </a:p>
          <a:p>
            <a:r>
              <a:rPr lang="en-US" dirty="0" smtClean="0">
                <a:solidFill>
                  <a:srgbClr val="000000"/>
                </a:solidFill>
              </a:rPr>
              <a:t>Colorado will have NAEP testing </a:t>
            </a:r>
            <a:r>
              <a:rPr lang="en-US" dirty="0">
                <a:solidFill>
                  <a:srgbClr val="000000"/>
                </a:solidFill>
              </a:rPr>
              <a:t>in 2019</a:t>
            </a:r>
            <a:br>
              <a:rPr lang="en-US" dirty="0">
                <a:solidFill>
                  <a:srgbClr val="000000"/>
                </a:solidFill>
              </a:rPr>
            </a:br>
            <a:endParaRPr lang="en-US" dirty="0">
              <a:solidFill>
                <a:srgbClr val="000000"/>
              </a:solidFill>
            </a:endParaRPr>
          </a:p>
        </p:txBody>
      </p:sp>
      <p:sp>
        <p:nvSpPr>
          <p:cNvPr id="4" name="Title 3"/>
          <p:cNvSpPr>
            <a:spLocks noGrp="1"/>
          </p:cNvSpPr>
          <p:nvPr>
            <p:ph type="title"/>
          </p:nvPr>
        </p:nvSpPr>
        <p:spPr>
          <a:xfrm>
            <a:off x="192024" y="192024"/>
            <a:ext cx="8951976" cy="521208"/>
          </a:xfrm>
        </p:spPr>
        <p:txBody>
          <a:bodyPr>
            <a:noAutofit/>
          </a:bodyPr>
          <a:lstStyle/>
          <a:p>
            <a:r>
              <a:rPr lang="en-US" sz="2600" dirty="0" smtClean="0">
                <a:solidFill>
                  <a:srgbClr val="FFFFFF"/>
                </a:solidFill>
              </a:rPr>
              <a:t>National Assessment of Educational Progress (NAEP)</a:t>
            </a:r>
            <a:endParaRPr lang="en-US" sz="2600" dirty="0">
              <a:solidFill>
                <a:srgbClr val="FFFFFF"/>
              </a:solidFill>
            </a:endParaRPr>
          </a:p>
        </p:txBody>
      </p:sp>
      <p:pic>
        <p:nvPicPr>
          <p:cNvPr id="6" name="Picture 5" descr="C:\Users\sandoval_p\AppData\Local\Temp\1\Temp1_CO.zip\CO_NAEP_Black_Transparent.png"/>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7994650" y="1202400"/>
            <a:ext cx="520700" cy="667385"/>
          </a:xfrm>
          <a:prstGeom prst="rect">
            <a:avLst/>
          </a:prstGeom>
          <a:noFill/>
          <a:ln>
            <a:noFill/>
          </a:ln>
        </p:spPr>
      </p:pic>
    </p:spTree>
    <p:extLst>
      <p:ext uri="{BB962C8B-B14F-4D97-AF65-F5344CB8AC3E}">
        <p14:creationId xmlns:p14="http://schemas.microsoft.com/office/powerpoint/2010/main" val="279519997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
          </p:nvPr>
        </p:nvSpPr>
        <p:spPr/>
        <p:txBody>
          <a:bodyPr/>
          <a:lstStyle/>
          <a:p>
            <a:r>
              <a:rPr lang="en-US" dirty="0" smtClean="0"/>
              <a:t>Trends in Mathematics and Science Study (TIMSS)</a:t>
            </a:r>
          </a:p>
          <a:p>
            <a:r>
              <a:rPr lang="en-US" dirty="0" smtClean="0"/>
              <a:t>Assessment Window: March 5 – April 13, 2018</a:t>
            </a:r>
          </a:p>
          <a:p>
            <a:r>
              <a:rPr lang="en-US" dirty="0" smtClean="0"/>
              <a:t>Administration Details:</a:t>
            </a:r>
          </a:p>
          <a:p>
            <a:pPr lvl="1"/>
            <a:r>
              <a:rPr lang="en-US" dirty="0" smtClean="0"/>
              <a:t>Grade 4 = 72 minutes</a:t>
            </a:r>
          </a:p>
          <a:p>
            <a:pPr lvl="1"/>
            <a:r>
              <a:rPr lang="en-US" dirty="0" smtClean="0"/>
              <a:t>Grade 8 = 90 minutes</a:t>
            </a:r>
          </a:p>
          <a:p>
            <a:pPr lvl="1"/>
            <a:r>
              <a:rPr lang="en-US" dirty="0" smtClean="0"/>
              <a:t>Tablets, styluses, and keyboards will be provided</a:t>
            </a:r>
          </a:p>
          <a:p>
            <a:r>
              <a:rPr lang="en-US" dirty="0" smtClean="0"/>
              <a:t>Students</a:t>
            </a:r>
          </a:p>
          <a:p>
            <a:pPr lvl="1"/>
            <a:r>
              <a:rPr lang="en-US" dirty="0" smtClean="0"/>
              <a:t>2 classes tested</a:t>
            </a:r>
          </a:p>
          <a:p>
            <a:pPr lvl="2"/>
            <a:r>
              <a:rPr lang="en-US" dirty="0" smtClean="0"/>
              <a:t>1 AM class</a:t>
            </a:r>
          </a:p>
          <a:p>
            <a:pPr lvl="2"/>
            <a:r>
              <a:rPr lang="en-US" dirty="0" smtClean="0"/>
              <a:t>1 PM class</a:t>
            </a:r>
          </a:p>
          <a:p>
            <a:r>
              <a:rPr lang="en-US" dirty="0" smtClean="0">
                <a:latin typeface="+mn-lt"/>
              </a:rPr>
              <a:t>Administered on a sampling basis to selected schools</a:t>
            </a:r>
          </a:p>
          <a:p>
            <a:pPr lvl="1"/>
            <a:r>
              <a:rPr lang="en-US" dirty="0" smtClean="0">
                <a:latin typeface="+mn-lt"/>
              </a:rPr>
              <a:t>Districts will be notified of school selection</a:t>
            </a:r>
            <a:endParaRPr lang="en-US" dirty="0">
              <a:latin typeface="+mn-lt"/>
            </a:endParaRPr>
          </a:p>
        </p:txBody>
      </p:sp>
      <p:sp>
        <p:nvSpPr>
          <p:cNvPr id="7" name="Title 6"/>
          <p:cNvSpPr>
            <a:spLocks noGrp="1"/>
          </p:cNvSpPr>
          <p:nvPr>
            <p:ph type="title"/>
          </p:nvPr>
        </p:nvSpPr>
        <p:spPr/>
        <p:txBody>
          <a:bodyPr>
            <a:noAutofit/>
          </a:bodyPr>
          <a:lstStyle/>
          <a:p>
            <a:pPr algn="l"/>
            <a:r>
              <a:rPr lang="en-US" sz="3200" dirty="0">
                <a:solidFill>
                  <a:srgbClr val="FFFFFF"/>
                </a:solidFill>
                <a:latin typeface="Museo Slab 500" pitchFamily="50" charset="0"/>
              </a:rPr>
              <a:t> Colorado </a:t>
            </a:r>
            <a:r>
              <a:rPr lang="en-US" sz="3200" dirty="0" smtClean="0">
                <a:solidFill>
                  <a:srgbClr val="FFFFFF"/>
                </a:solidFill>
                <a:latin typeface="Museo Slab 500" pitchFamily="50" charset="0"/>
              </a:rPr>
              <a:t>2017-18 TIMSS </a:t>
            </a:r>
            <a:endParaRPr lang="en-US" sz="3200" dirty="0">
              <a:solidFill>
                <a:srgbClr val="FFFFFF"/>
              </a:solidFill>
              <a:latin typeface="Museo Slab 500" pitchFamily="50" charset="0"/>
            </a:endParaRPr>
          </a:p>
        </p:txBody>
      </p:sp>
      <p:pic>
        <p:nvPicPr>
          <p:cNvPr id="5" name="Picture 4"/>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7475219" y="2147780"/>
            <a:ext cx="1207010" cy="874778"/>
          </a:xfrm>
          <a:prstGeom prst="rect">
            <a:avLst/>
          </a:prstGeom>
        </p:spPr>
      </p:pic>
    </p:spTree>
    <p:extLst>
      <p:ext uri="{BB962C8B-B14F-4D97-AF65-F5344CB8AC3E}">
        <p14:creationId xmlns:p14="http://schemas.microsoft.com/office/powerpoint/2010/main" val="778009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
          </p:nvPr>
        </p:nvSpPr>
        <p:spPr>
          <a:xfrm>
            <a:off x="628650" y="1202400"/>
            <a:ext cx="8286750" cy="5037025"/>
          </a:xfrm>
        </p:spPr>
        <p:txBody>
          <a:bodyPr/>
          <a:lstStyle/>
          <a:p>
            <a:r>
              <a:rPr lang="en-US" dirty="0" smtClean="0"/>
              <a:t>International Computer and Information Literacy Study (ICILS)</a:t>
            </a:r>
          </a:p>
          <a:p>
            <a:r>
              <a:rPr lang="en-US" dirty="0" smtClean="0"/>
              <a:t>Assessment Window: March 5 – May 25, 2018</a:t>
            </a:r>
          </a:p>
          <a:p>
            <a:r>
              <a:rPr lang="en-US" dirty="0" smtClean="0"/>
              <a:t>Administration Details:</a:t>
            </a:r>
          </a:p>
          <a:p>
            <a:pPr lvl="1"/>
            <a:r>
              <a:rPr lang="en-US" dirty="0" smtClean="0"/>
              <a:t>One session of about 30 students</a:t>
            </a:r>
          </a:p>
          <a:p>
            <a:pPr lvl="1"/>
            <a:r>
              <a:rPr lang="en-US" dirty="0" smtClean="0"/>
              <a:t>Approximately 2.5 hours</a:t>
            </a:r>
          </a:p>
          <a:p>
            <a:pPr lvl="1"/>
            <a:r>
              <a:rPr lang="en-US" dirty="0" smtClean="0"/>
              <a:t>Microsoft Surface Pro 4s will be provided</a:t>
            </a:r>
          </a:p>
          <a:p>
            <a:r>
              <a:rPr lang="en-US" dirty="0" smtClean="0"/>
              <a:t>Students</a:t>
            </a:r>
          </a:p>
          <a:p>
            <a:pPr lvl="1"/>
            <a:r>
              <a:rPr lang="en-US" dirty="0" smtClean="0"/>
              <a:t>About 30 grade 8 students</a:t>
            </a:r>
          </a:p>
          <a:p>
            <a:pPr lvl="0"/>
            <a:r>
              <a:rPr lang="en-US" dirty="0">
                <a:solidFill>
                  <a:srgbClr val="D0D2D3">
                    <a:lumMod val="10000"/>
                  </a:srgbClr>
                </a:solidFill>
                <a:latin typeface="Calibri" panose="020F0502020204030204"/>
              </a:rPr>
              <a:t>Administered on a sampling basis to selected schools</a:t>
            </a:r>
          </a:p>
          <a:p>
            <a:pPr lvl="1"/>
            <a:r>
              <a:rPr lang="en-US" dirty="0">
                <a:solidFill>
                  <a:srgbClr val="D0D2D3">
                    <a:lumMod val="10000"/>
                  </a:srgbClr>
                </a:solidFill>
                <a:latin typeface="Calibri" panose="020F0502020204030204"/>
              </a:rPr>
              <a:t>Districts will be notified of school selection</a:t>
            </a:r>
          </a:p>
          <a:p>
            <a:endParaRPr lang="en-US" dirty="0"/>
          </a:p>
        </p:txBody>
      </p:sp>
      <p:sp>
        <p:nvSpPr>
          <p:cNvPr id="7" name="Title 6"/>
          <p:cNvSpPr>
            <a:spLocks noGrp="1"/>
          </p:cNvSpPr>
          <p:nvPr>
            <p:ph type="title"/>
          </p:nvPr>
        </p:nvSpPr>
        <p:spPr/>
        <p:txBody>
          <a:bodyPr>
            <a:noAutofit/>
          </a:bodyPr>
          <a:lstStyle/>
          <a:p>
            <a:pPr algn="l"/>
            <a:r>
              <a:rPr lang="en-US" sz="3200" dirty="0">
                <a:solidFill>
                  <a:srgbClr val="FFFFFF"/>
                </a:solidFill>
                <a:latin typeface="Museo Slab 500" pitchFamily="50" charset="0"/>
              </a:rPr>
              <a:t> Colorado </a:t>
            </a:r>
            <a:r>
              <a:rPr lang="en-US" sz="3200" dirty="0" smtClean="0">
                <a:solidFill>
                  <a:srgbClr val="FFFFFF"/>
                </a:solidFill>
                <a:latin typeface="Museo Slab 500" pitchFamily="50" charset="0"/>
              </a:rPr>
              <a:t>2017-18 ICILS</a:t>
            </a:r>
            <a:endParaRPr lang="en-US" sz="3200" dirty="0">
              <a:solidFill>
                <a:srgbClr val="FFFFFF"/>
              </a:solidFill>
              <a:latin typeface="Museo Slab 500" pitchFamily="50" charset="0"/>
            </a:endParaRPr>
          </a:p>
        </p:txBody>
      </p:sp>
      <p:pic>
        <p:nvPicPr>
          <p:cNvPr id="4" name="Picture 3"/>
          <p:cNvPicPr>
            <a:picLocks noChangeAspect="1"/>
          </p:cNvPicPr>
          <p:nvPr/>
        </p:nvPicPr>
        <p:blipFill>
          <a:blip r:embed="rId2"/>
          <a:stretch>
            <a:fillRect/>
          </a:stretch>
        </p:blipFill>
        <p:spPr>
          <a:xfrm>
            <a:off x="7245286" y="2025462"/>
            <a:ext cx="1666875" cy="1695450"/>
          </a:xfrm>
          <a:prstGeom prst="rect">
            <a:avLst/>
          </a:prstGeom>
        </p:spPr>
      </p:pic>
    </p:spTree>
    <p:extLst>
      <p:ext uri="{BB962C8B-B14F-4D97-AF65-F5344CB8AC3E}">
        <p14:creationId xmlns:p14="http://schemas.microsoft.com/office/powerpoint/2010/main" val="89053833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61992" y="2216150"/>
            <a:ext cx="9020014" cy="1646238"/>
          </a:xfrm>
        </p:spPr>
        <p:txBody>
          <a:bodyPr/>
          <a:lstStyle/>
          <a:p>
            <a:r>
              <a:rPr lang="en-US" dirty="0" smtClean="0">
                <a:solidFill>
                  <a:srgbClr val="000000"/>
                </a:solidFill>
              </a:rPr>
              <a:t>Communication</a:t>
            </a:r>
            <a:endParaRPr lang="en-US" dirty="0">
              <a:solidFill>
                <a:srgbClr val="000000"/>
              </a:solidFill>
            </a:endParaRPr>
          </a:p>
        </p:txBody>
      </p:sp>
    </p:spTree>
    <p:extLst>
      <p:ext uri="{BB962C8B-B14F-4D97-AF65-F5344CB8AC3E}">
        <p14:creationId xmlns:p14="http://schemas.microsoft.com/office/powerpoint/2010/main" val="4193385906"/>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0525" y="1202400"/>
            <a:ext cx="8391525" cy="5037025"/>
          </a:xfrm>
        </p:spPr>
        <p:txBody>
          <a:bodyPr/>
          <a:lstStyle/>
          <a:p>
            <a:r>
              <a:rPr lang="en-US" b="0" spc="0" dirty="0" smtClean="0">
                <a:solidFill>
                  <a:srgbClr val="000000"/>
                </a:solidFill>
                <a:latin typeface="+mn-lt"/>
              </a:rPr>
              <a:t>DTC Responsibilities and Privileges</a:t>
            </a:r>
          </a:p>
          <a:p>
            <a:pPr lvl="1"/>
            <a:r>
              <a:rPr lang="en-US" b="0" spc="0" dirty="0" smtClean="0">
                <a:solidFill>
                  <a:srgbClr val="000000"/>
                </a:solidFill>
                <a:latin typeface="+mn-lt"/>
              </a:rPr>
              <a:t>Serve </a:t>
            </a:r>
            <a:r>
              <a:rPr lang="en-US" b="0" spc="0" dirty="0">
                <a:solidFill>
                  <a:srgbClr val="000000"/>
                </a:solidFill>
                <a:latin typeface="+mn-lt"/>
              </a:rPr>
              <a:t>as the primary </a:t>
            </a:r>
            <a:r>
              <a:rPr lang="en-US" b="0" spc="0" dirty="0" smtClean="0">
                <a:solidFill>
                  <a:srgbClr val="000000"/>
                </a:solidFill>
                <a:latin typeface="+mn-lt"/>
              </a:rPr>
              <a:t>technology contact </a:t>
            </a:r>
            <a:r>
              <a:rPr lang="en-US" b="0" spc="0" dirty="0">
                <a:solidFill>
                  <a:srgbClr val="000000"/>
                </a:solidFill>
                <a:latin typeface="+mn-lt"/>
              </a:rPr>
              <a:t>between </a:t>
            </a:r>
            <a:r>
              <a:rPr lang="en-US" b="0" spc="0" dirty="0" smtClean="0">
                <a:solidFill>
                  <a:srgbClr val="000000"/>
                </a:solidFill>
                <a:latin typeface="+mn-lt"/>
              </a:rPr>
              <a:t>the </a:t>
            </a:r>
            <a:r>
              <a:rPr lang="en-US" b="0" spc="0" dirty="0">
                <a:solidFill>
                  <a:srgbClr val="000000"/>
                </a:solidFill>
                <a:latin typeface="+mn-lt"/>
              </a:rPr>
              <a:t>district and the CDE Assessment Unit regarding online administration of state </a:t>
            </a:r>
            <a:r>
              <a:rPr lang="en-US" b="0" spc="0" dirty="0" smtClean="0">
                <a:solidFill>
                  <a:srgbClr val="000000"/>
                </a:solidFill>
                <a:latin typeface="+mn-lt"/>
              </a:rPr>
              <a:t>assessments</a:t>
            </a:r>
            <a:endParaRPr lang="en-US" b="0" spc="0" dirty="0">
              <a:solidFill>
                <a:srgbClr val="000000"/>
              </a:solidFill>
              <a:latin typeface="+mn-lt"/>
            </a:endParaRPr>
          </a:p>
          <a:p>
            <a:pPr lvl="1"/>
            <a:r>
              <a:rPr lang="en-US" b="0" spc="0" dirty="0" smtClean="0">
                <a:solidFill>
                  <a:srgbClr val="000000"/>
                </a:solidFill>
                <a:latin typeface="+mn-lt"/>
              </a:rPr>
              <a:t>Receive </a:t>
            </a:r>
            <a:r>
              <a:rPr lang="en-US" b="0" spc="0" dirty="0">
                <a:solidFill>
                  <a:srgbClr val="000000"/>
                </a:solidFill>
                <a:latin typeface="+mn-lt"/>
              </a:rPr>
              <a:t>critical, in-depth </a:t>
            </a:r>
            <a:r>
              <a:rPr lang="en-US" spc="0" dirty="0">
                <a:solidFill>
                  <a:srgbClr val="000000"/>
                </a:solidFill>
                <a:latin typeface="+mn-lt"/>
              </a:rPr>
              <a:t>testing </a:t>
            </a:r>
            <a:r>
              <a:rPr lang="en-US" spc="0" dirty="0" smtClean="0">
                <a:solidFill>
                  <a:srgbClr val="000000"/>
                </a:solidFill>
                <a:latin typeface="+mn-lt"/>
              </a:rPr>
              <a:t>vendor </a:t>
            </a:r>
            <a:r>
              <a:rPr lang="en-US" b="0" spc="0" dirty="0" smtClean="0">
                <a:solidFill>
                  <a:srgbClr val="000000"/>
                </a:solidFill>
                <a:latin typeface="+mn-lt"/>
              </a:rPr>
              <a:t>communications directly </a:t>
            </a:r>
            <a:r>
              <a:rPr lang="en-US" b="0" spc="0" dirty="0">
                <a:solidFill>
                  <a:srgbClr val="000000"/>
                </a:solidFill>
                <a:latin typeface="+mn-lt"/>
              </a:rPr>
              <a:t>from CDE during </a:t>
            </a:r>
            <a:r>
              <a:rPr lang="en-US" b="0" spc="0" dirty="0" smtClean="0">
                <a:solidFill>
                  <a:srgbClr val="000000"/>
                </a:solidFill>
                <a:latin typeface="+mn-lt"/>
              </a:rPr>
              <a:t>administrations</a:t>
            </a:r>
            <a:endParaRPr lang="en-US" b="0" spc="0" dirty="0">
              <a:solidFill>
                <a:srgbClr val="000000"/>
              </a:solidFill>
              <a:latin typeface="+mn-lt"/>
            </a:endParaRPr>
          </a:p>
          <a:p>
            <a:pPr lvl="1"/>
            <a:r>
              <a:rPr lang="en-US" b="0" spc="0" dirty="0" smtClean="0">
                <a:solidFill>
                  <a:srgbClr val="000000"/>
                </a:solidFill>
                <a:latin typeface="+mn-lt"/>
              </a:rPr>
              <a:t>Communicate pertinent </a:t>
            </a:r>
            <a:r>
              <a:rPr lang="en-US" spc="0" dirty="0">
                <a:solidFill>
                  <a:srgbClr val="000000"/>
                </a:solidFill>
                <a:latin typeface="+mn-lt"/>
              </a:rPr>
              <a:t>technology </a:t>
            </a:r>
            <a:r>
              <a:rPr lang="en-US" b="0" spc="0" dirty="0" smtClean="0">
                <a:solidFill>
                  <a:srgbClr val="000000"/>
                </a:solidFill>
                <a:latin typeface="+mn-lt"/>
              </a:rPr>
              <a:t>information </a:t>
            </a:r>
            <a:r>
              <a:rPr lang="en-US" b="0" spc="0" dirty="0">
                <a:solidFill>
                  <a:srgbClr val="000000"/>
                </a:solidFill>
                <a:latin typeface="+mn-lt"/>
              </a:rPr>
              <a:t>to district stakeholders concerning the online administration of state </a:t>
            </a:r>
            <a:r>
              <a:rPr lang="en-US" b="0" spc="0" dirty="0" smtClean="0">
                <a:solidFill>
                  <a:srgbClr val="000000"/>
                </a:solidFill>
                <a:latin typeface="+mn-lt"/>
              </a:rPr>
              <a:t>assessments</a:t>
            </a:r>
            <a:endParaRPr lang="en-US" b="0" spc="0" dirty="0">
              <a:solidFill>
                <a:srgbClr val="000000"/>
              </a:solidFill>
              <a:latin typeface="+mn-lt"/>
            </a:endParaRPr>
          </a:p>
          <a:p>
            <a:pPr lvl="1"/>
            <a:r>
              <a:rPr lang="en-US" spc="0" dirty="0" smtClean="0">
                <a:solidFill>
                  <a:srgbClr val="000000"/>
                </a:solidFill>
                <a:latin typeface="+mn-lt"/>
              </a:rPr>
              <a:t>DTC support for CMAS </a:t>
            </a:r>
            <a:r>
              <a:rPr lang="en-US" spc="0" dirty="0">
                <a:solidFill>
                  <a:srgbClr val="000000"/>
                </a:solidFill>
                <a:latin typeface="+mn-lt"/>
              </a:rPr>
              <a:t>math, ELA, science, and social </a:t>
            </a:r>
            <a:r>
              <a:rPr lang="en-US" spc="0" dirty="0" smtClean="0">
                <a:solidFill>
                  <a:srgbClr val="000000"/>
                </a:solidFill>
                <a:latin typeface="+mn-lt"/>
              </a:rPr>
              <a:t>studies</a:t>
            </a:r>
          </a:p>
          <a:p>
            <a:pPr lvl="2"/>
            <a:r>
              <a:rPr lang="en-US" b="0" spc="0" dirty="0" smtClean="0">
                <a:solidFill>
                  <a:srgbClr val="000000"/>
                </a:solidFill>
                <a:latin typeface="+mn-lt"/>
              </a:rPr>
              <a:t>The DTC will be </a:t>
            </a:r>
            <a:r>
              <a:rPr lang="en-US" b="0" spc="0" dirty="0">
                <a:solidFill>
                  <a:srgbClr val="000000"/>
                </a:solidFill>
                <a:latin typeface="+mn-lt"/>
              </a:rPr>
              <a:t>escalated to Pearson’s Level 2 </a:t>
            </a:r>
            <a:r>
              <a:rPr lang="en-US" b="0" spc="0" dirty="0" smtClean="0">
                <a:solidFill>
                  <a:srgbClr val="000000"/>
                </a:solidFill>
                <a:latin typeface="+mn-lt"/>
              </a:rPr>
              <a:t>Technical Support </a:t>
            </a:r>
            <a:r>
              <a:rPr lang="en-US" b="0" spc="0" dirty="0">
                <a:solidFill>
                  <a:srgbClr val="000000"/>
                </a:solidFill>
                <a:latin typeface="+mn-lt"/>
              </a:rPr>
              <a:t>when contacting the help desk with questions regarding the online assessment </a:t>
            </a:r>
            <a:r>
              <a:rPr lang="en-US" b="0" spc="0" dirty="0" smtClean="0">
                <a:solidFill>
                  <a:srgbClr val="000000"/>
                </a:solidFill>
                <a:latin typeface="+mn-lt"/>
              </a:rPr>
              <a:t>system</a:t>
            </a:r>
          </a:p>
          <a:p>
            <a:pPr lvl="2"/>
            <a:r>
              <a:rPr lang="en-US" b="1" spc="0" dirty="0" smtClean="0">
                <a:solidFill>
                  <a:srgbClr val="000000"/>
                </a:solidFill>
                <a:latin typeface="+mn-lt"/>
              </a:rPr>
              <a:t>Note</a:t>
            </a:r>
            <a:r>
              <a:rPr lang="en-US" b="0" spc="0" dirty="0">
                <a:solidFill>
                  <a:srgbClr val="000000"/>
                </a:solidFill>
                <a:latin typeface="+mn-lt"/>
              </a:rPr>
              <a:t>: Only </a:t>
            </a:r>
            <a:r>
              <a:rPr lang="en-US" b="0" spc="0" dirty="0" smtClean="0">
                <a:solidFill>
                  <a:srgbClr val="000000"/>
                </a:solidFill>
                <a:latin typeface="+mn-lt"/>
              </a:rPr>
              <a:t>the </a:t>
            </a:r>
            <a:r>
              <a:rPr lang="en-US" b="0" u="sng" spc="0" dirty="0" smtClean="0">
                <a:solidFill>
                  <a:srgbClr val="000000"/>
                </a:solidFill>
                <a:latin typeface="+mn-lt"/>
              </a:rPr>
              <a:t>one</a:t>
            </a:r>
            <a:r>
              <a:rPr lang="en-US" b="0" spc="0" dirty="0" smtClean="0">
                <a:solidFill>
                  <a:srgbClr val="000000"/>
                </a:solidFill>
                <a:latin typeface="+mn-lt"/>
              </a:rPr>
              <a:t> officially </a:t>
            </a:r>
            <a:r>
              <a:rPr lang="en-US" b="0" spc="0" dirty="0">
                <a:solidFill>
                  <a:srgbClr val="000000"/>
                </a:solidFill>
                <a:latin typeface="+mn-lt"/>
              </a:rPr>
              <a:t>identified </a:t>
            </a:r>
            <a:r>
              <a:rPr lang="en-US" b="0" spc="0" dirty="0" smtClean="0">
                <a:solidFill>
                  <a:srgbClr val="000000"/>
                </a:solidFill>
                <a:latin typeface="+mn-lt"/>
              </a:rPr>
              <a:t>DTC for each district </a:t>
            </a:r>
            <a:r>
              <a:rPr lang="en-US" b="0" spc="0" dirty="0">
                <a:solidFill>
                  <a:srgbClr val="000000"/>
                </a:solidFill>
                <a:latin typeface="+mn-lt"/>
              </a:rPr>
              <a:t>will be </a:t>
            </a:r>
            <a:r>
              <a:rPr lang="en-US" b="0" spc="0" dirty="0" smtClean="0">
                <a:solidFill>
                  <a:srgbClr val="000000"/>
                </a:solidFill>
                <a:latin typeface="+mn-lt"/>
              </a:rPr>
              <a:t>escalated</a:t>
            </a:r>
            <a:endParaRPr lang="en-US" b="0" spc="0" dirty="0">
              <a:solidFill>
                <a:srgbClr val="000000"/>
              </a:solidFill>
              <a:latin typeface="+mn-lt"/>
            </a:endParaRPr>
          </a:p>
          <a:p>
            <a:pPr lvl="1"/>
            <a:r>
              <a:rPr lang="en-US" b="0" spc="0" dirty="0" smtClean="0">
                <a:solidFill>
                  <a:srgbClr val="000000"/>
                </a:solidFill>
                <a:latin typeface="+mn-lt"/>
              </a:rPr>
              <a:t>Request </a:t>
            </a:r>
            <a:r>
              <a:rPr lang="en-US" b="0" spc="0" dirty="0">
                <a:solidFill>
                  <a:srgbClr val="000000"/>
                </a:solidFill>
                <a:latin typeface="+mn-lt"/>
              </a:rPr>
              <a:t>support directly from </a:t>
            </a:r>
            <a:r>
              <a:rPr lang="en-US" b="0" spc="0" dirty="0" smtClean="0">
                <a:solidFill>
                  <a:srgbClr val="000000"/>
                </a:solidFill>
                <a:latin typeface="+mn-lt"/>
              </a:rPr>
              <a:t>Collin Bonner in the </a:t>
            </a:r>
            <a:r>
              <a:rPr lang="en-US" b="0" spc="0" dirty="0">
                <a:solidFill>
                  <a:srgbClr val="000000"/>
                </a:solidFill>
                <a:latin typeface="+mn-lt"/>
              </a:rPr>
              <a:t>CDE Assessment </a:t>
            </a:r>
            <a:r>
              <a:rPr lang="en-US" b="0" spc="0" dirty="0" smtClean="0">
                <a:solidFill>
                  <a:srgbClr val="000000"/>
                </a:solidFill>
                <a:latin typeface="+mn-lt"/>
              </a:rPr>
              <a:t>Unit</a:t>
            </a:r>
          </a:p>
          <a:p>
            <a:endParaRPr lang="en-US" sz="2200" b="0" spc="0" dirty="0">
              <a:solidFill>
                <a:srgbClr val="000000"/>
              </a:solidFill>
              <a:latin typeface="+mn-lt"/>
            </a:endParaRPr>
          </a:p>
        </p:txBody>
      </p:sp>
      <p:sp>
        <p:nvSpPr>
          <p:cNvPr id="3" name="Title 2"/>
          <p:cNvSpPr>
            <a:spLocks noGrp="1"/>
          </p:cNvSpPr>
          <p:nvPr>
            <p:ph type="title" idx="4294967295"/>
          </p:nvPr>
        </p:nvSpPr>
        <p:spPr>
          <a:xfrm>
            <a:off x="192024" y="192024"/>
            <a:ext cx="8951976" cy="521208"/>
          </a:xfrm>
        </p:spPr>
        <p:txBody>
          <a:bodyPr>
            <a:normAutofit fontScale="90000"/>
          </a:bodyPr>
          <a:lstStyle/>
          <a:p>
            <a:pPr algn="l"/>
            <a:r>
              <a:rPr lang="en-US" dirty="0"/>
              <a:t>District Technology Coordinator (DTC)</a:t>
            </a:r>
          </a:p>
        </p:txBody>
      </p:sp>
    </p:spTree>
    <p:extLst>
      <p:ext uri="{BB962C8B-B14F-4D97-AF65-F5344CB8AC3E}">
        <p14:creationId xmlns:p14="http://schemas.microsoft.com/office/powerpoint/2010/main" val="2829621976"/>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0" spc="0" dirty="0" smtClean="0">
                <a:solidFill>
                  <a:srgbClr val="000000"/>
                </a:solidFill>
                <a:latin typeface="+mn-lt"/>
              </a:rPr>
              <a:t>Please check the CDE website to determine that the appropriate person is listed as the </a:t>
            </a:r>
            <a:r>
              <a:rPr lang="en-US" b="0" spc="0" dirty="0">
                <a:solidFill>
                  <a:srgbClr val="000000"/>
                </a:solidFill>
                <a:latin typeface="+mn-lt"/>
              </a:rPr>
              <a:t>D</a:t>
            </a:r>
            <a:r>
              <a:rPr lang="en-US" b="0" spc="0" dirty="0" smtClean="0">
                <a:solidFill>
                  <a:srgbClr val="000000"/>
                </a:solidFill>
                <a:latin typeface="+mn-lt"/>
              </a:rPr>
              <a:t>istrict Technology Coordinator</a:t>
            </a:r>
          </a:p>
          <a:p>
            <a:pPr lvl="1"/>
            <a:r>
              <a:rPr lang="en-US" b="0" spc="0" dirty="0" smtClean="0">
                <a:solidFill>
                  <a:srgbClr val="000000"/>
                </a:solidFill>
                <a:latin typeface="+mn-lt"/>
                <a:hlinkClick r:id="rId2"/>
              </a:rPr>
              <a:t>http</a:t>
            </a:r>
            <a:r>
              <a:rPr lang="en-US" b="0" spc="0" dirty="0">
                <a:solidFill>
                  <a:srgbClr val="000000"/>
                </a:solidFill>
                <a:latin typeface="+mn-lt"/>
                <a:hlinkClick r:id="rId2"/>
              </a:rPr>
              <a:t>://</a:t>
            </a:r>
            <a:r>
              <a:rPr lang="en-US" b="0" spc="0" dirty="0" smtClean="0">
                <a:solidFill>
                  <a:srgbClr val="000000"/>
                </a:solidFill>
                <a:latin typeface="+mn-lt"/>
                <a:hlinkClick r:id="rId2"/>
              </a:rPr>
              <a:t>www.cde.state.co.us/assessment/DTC</a:t>
            </a:r>
            <a:r>
              <a:rPr lang="en-US" b="0" spc="0" dirty="0" smtClean="0">
                <a:solidFill>
                  <a:srgbClr val="000000"/>
                </a:solidFill>
                <a:latin typeface="+mn-lt"/>
              </a:rPr>
              <a:t> </a:t>
            </a:r>
          </a:p>
          <a:p>
            <a:pPr lvl="1"/>
            <a:endParaRPr lang="en-US" b="0" spc="0" dirty="0" smtClean="0">
              <a:solidFill>
                <a:srgbClr val="000000"/>
              </a:solidFill>
              <a:latin typeface="+mn-lt"/>
            </a:endParaRPr>
          </a:p>
          <a:p>
            <a:r>
              <a:rPr lang="en-US" b="0" spc="0" dirty="0">
                <a:solidFill>
                  <a:srgbClr val="000000"/>
                </a:solidFill>
                <a:latin typeface="+mn-lt"/>
              </a:rPr>
              <a:t>It is important to identify a DTC for the district and to make sure this position is updated if there is a change</a:t>
            </a:r>
          </a:p>
          <a:p>
            <a:pPr lvl="1"/>
            <a:r>
              <a:rPr lang="en-US" spc="0" dirty="0" smtClean="0">
                <a:solidFill>
                  <a:srgbClr val="000000"/>
                </a:solidFill>
                <a:latin typeface="+mn-lt"/>
              </a:rPr>
              <a:t>Superintendent-appointed</a:t>
            </a:r>
          </a:p>
          <a:p>
            <a:pPr lvl="1"/>
            <a:endParaRPr lang="en-US" spc="0" dirty="0">
              <a:solidFill>
                <a:srgbClr val="000000"/>
              </a:solidFill>
              <a:latin typeface="+mn-lt"/>
            </a:endParaRPr>
          </a:p>
          <a:p>
            <a:r>
              <a:rPr lang="en-US" b="0" spc="0" dirty="0" smtClean="0">
                <a:solidFill>
                  <a:srgbClr val="000000"/>
                </a:solidFill>
                <a:latin typeface="+mn-lt"/>
              </a:rPr>
              <a:t>The DTC will receive emails from CDE with information about training and technology updates throughout the year</a:t>
            </a:r>
          </a:p>
        </p:txBody>
      </p:sp>
      <p:sp>
        <p:nvSpPr>
          <p:cNvPr id="3" name="Title 2"/>
          <p:cNvSpPr>
            <a:spLocks noGrp="1"/>
          </p:cNvSpPr>
          <p:nvPr>
            <p:ph type="title" idx="4294967295"/>
          </p:nvPr>
        </p:nvSpPr>
        <p:spPr>
          <a:xfrm>
            <a:off x="192024" y="192024"/>
            <a:ext cx="8951976" cy="521208"/>
          </a:xfrm>
        </p:spPr>
        <p:txBody>
          <a:bodyPr>
            <a:normAutofit fontScale="90000"/>
          </a:bodyPr>
          <a:lstStyle/>
          <a:p>
            <a:pPr algn="l"/>
            <a:r>
              <a:rPr lang="en-US" dirty="0" smtClean="0"/>
              <a:t>District Technology Coordinator (DTC</a:t>
            </a:r>
            <a:r>
              <a:rPr lang="en-US" dirty="0"/>
              <a:t>)</a:t>
            </a:r>
          </a:p>
        </p:txBody>
      </p:sp>
    </p:spTree>
    <p:extLst>
      <p:ext uri="{BB962C8B-B14F-4D97-AF65-F5344CB8AC3E}">
        <p14:creationId xmlns:p14="http://schemas.microsoft.com/office/powerpoint/2010/main" val="2953539857"/>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spc="0" dirty="0">
                <a:solidFill>
                  <a:srgbClr val="000000"/>
                </a:solidFill>
                <a:latin typeface="+mn-lt"/>
              </a:rPr>
              <a:t>CMAS Office Hours</a:t>
            </a:r>
          </a:p>
          <a:p>
            <a:pPr lvl="1"/>
            <a:r>
              <a:rPr lang="en-US" sz="2400" spc="0" dirty="0">
                <a:solidFill>
                  <a:srgbClr val="000000"/>
                </a:solidFill>
                <a:latin typeface="+mn-lt"/>
              </a:rPr>
              <a:t>September, possibly November and </a:t>
            </a:r>
            <a:r>
              <a:rPr lang="en-US" sz="2400" spc="0" dirty="0" smtClean="0">
                <a:solidFill>
                  <a:srgbClr val="000000"/>
                </a:solidFill>
                <a:latin typeface="+mn-lt"/>
              </a:rPr>
              <a:t>December </a:t>
            </a:r>
          </a:p>
          <a:p>
            <a:pPr lvl="1"/>
            <a:r>
              <a:rPr lang="en-US" sz="2400" spc="0" dirty="0" smtClean="0">
                <a:solidFill>
                  <a:srgbClr val="000000"/>
                </a:solidFill>
                <a:latin typeface="+mn-lt"/>
              </a:rPr>
              <a:t>Weekly </a:t>
            </a:r>
            <a:r>
              <a:rPr lang="en-US" sz="2400" spc="0" dirty="0">
                <a:solidFill>
                  <a:srgbClr val="000000"/>
                </a:solidFill>
                <a:latin typeface="+mn-lt"/>
              </a:rPr>
              <a:t>from January through May</a:t>
            </a:r>
          </a:p>
          <a:p>
            <a:pPr lvl="2"/>
            <a:r>
              <a:rPr lang="en-US" sz="2000" spc="0" dirty="0">
                <a:solidFill>
                  <a:srgbClr val="000000"/>
                </a:solidFill>
                <a:latin typeface="+mn-lt"/>
              </a:rPr>
              <a:t>Thursdays from 3-4 p.m.</a:t>
            </a:r>
          </a:p>
          <a:p>
            <a:endParaRPr lang="en-US" spc="0" dirty="0" smtClean="0">
              <a:solidFill>
                <a:srgbClr val="000000"/>
              </a:solidFill>
              <a:latin typeface="+mn-lt"/>
            </a:endParaRPr>
          </a:p>
          <a:p>
            <a:r>
              <a:rPr lang="en-US" spc="0" dirty="0" smtClean="0">
                <a:solidFill>
                  <a:srgbClr val="000000"/>
                </a:solidFill>
                <a:latin typeface="+mn-lt"/>
              </a:rPr>
              <a:t>Students with Disabilities (SWD) </a:t>
            </a:r>
            <a:r>
              <a:rPr lang="en-US" spc="0" dirty="0">
                <a:solidFill>
                  <a:srgbClr val="000000"/>
                </a:solidFill>
                <a:latin typeface="+mn-lt"/>
              </a:rPr>
              <a:t>Office Hours to support the testing of students with IEP or 504 plans</a:t>
            </a:r>
          </a:p>
          <a:p>
            <a:pPr lvl="1"/>
            <a:r>
              <a:rPr lang="en-US" sz="2400" spc="0" dirty="0">
                <a:solidFill>
                  <a:srgbClr val="000000"/>
                </a:solidFill>
                <a:latin typeface="+mn-lt"/>
              </a:rPr>
              <a:t>Monthly from </a:t>
            </a:r>
            <a:r>
              <a:rPr lang="en-US" sz="2400" spc="0" dirty="0" smtClean="0">
                <a:solidFill>
                  <a:srgbClr val="000000"/>
                </a:solidFill>
                <a:latin typeface="+mn-lt"/>
              </a:rPr>
              <a:t>October through </a:t>
            </a:r>
            <a:r>
              <a:rPr lang="en-US" sz="2400" spc="0" dirty="0">
                <a:solidFill>
                  <a:srgbClr val="000000"/>
                </a:solidFill>
                <a:latin typeface="+mn-lt"/>
              </a:rPr>
              <a:t>December</a:t>
            </a:r>
          </a:p>
          <a:p>
            <a:pPr lvl="1"/>
            <a:r>
              <a:rPr lang="en-US" sz="2400" spc="0" dirty="0">
                <a:solidFill>
                  <a:srgbClr val="000000"/>
                </a:solidFill>
                <a:latin typeface="+mn-lt"/>
              </a:rPr>
              <a:t>Weekly January through March</a:t>
            </a:r>
          </a:p>
          <a:p>
            <a:pPr lvl="2"/>
            <a:r>
              <a:rPr lang="en-US" sz="2000" spc="0" dirty="0">
                <a:solidFill>
                  <a:srgbClr val="000000"/>
                </a:solidFill>
                <a:latin typeface="+mn-lt"/>
              </a:rPr>
              <a:t>Mondays from 2-3 p.m.</a:t>
            </a:r>
          </a:p>
        </p:txBody>
      </p:sp>
      <p:sp>
        <p:nvSpPr>
          <p:cNvPr id="4" name="Title 3"/>
          <p:cNvSpPr>
            <a:spLocks noGrp="1"/>
          </p:cNvSpPr>
          <p:nvPr>
            <p:ph type="title" idx="4294967295"/>
          </p:nvPr>
        </p:nvSpPr>
        <p:spPr>
          <a:xfrm>
            <a:off x="192024" y="192024"/>
            <a:ext cx="7886700" cy="521208"/>
          </a:xfrm>
        </p:spPr>
        <p:txBody>
          <a:bodyPr>
            <a:normAutofit fontScale="90000"/>
          </a:bodyPr>
          <a:lstStyle/>
          <a:p>
            <a:pPr algn="l"/>
            <a:r>
              <a:rPr lang="en-US" dirty="0" smtClean="0"/>
              <a:t>Office Hours Schedule</a:t>
            </a:r>
            <a:endParaRPr lang="en-US" dirty="0"/>
          </a:p>
        </p:txBody>
      </p:sp>
    </p:spTree>
    <p:extLst>
      <p:ext uri="{BB962C8B-B14F-4D97-AF65-F5344CB8AC3E}">
        <p14:creationId xmlns:p14="http://schemas.microsoft.com/office/powerpoint/2010/main" val="215884725"/>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0963" y="1202400"/>
            <a:ext cx="8462074" cy="5037025"/>
          </a:xfrm>
        </p:spPr>
        <p:txBody>
          <a:bodyPr/>
          <a:lstStyle/>
          <a:p>
            <a:r>
              <a:rPr lang="en-US" sz="2800" spc="0" dirty="0" smtClean="0">
                <a:solidFill>
                  <a:srgbClr val="000000"/>
                </a:solidFill>
                <a:latin typeface="+mn-lt"/>
              </a:rPr>
              <a:t>CDE will send out bulletins, typically weekly </a:t>
            </a:r>
          </a:p>
          <a:p>
            <a:pPr lvl="1"/>
            <a:r>
              <a:rPr lang="en-US" sz="2400" spc="0" dirty="0" smtClean="0">
                <a:solidFill>
                  <a:srgbClr val="000000"/>
                </a:solidFill>
                <a:latin typeface="+mn-lt"/>
              </a:rPr>
              <a:t>Bulletins </a:t>
            </a:r>
            <a:r>
              <a:rPr lang="en-US" sz="2400" spc="0" dirty="0">
                <a:solidFill>
                  <a:srgbClr val="000000"/>
                </a:solidFill>
                <a:latin typeface="+mn-lt"/>
              </a:rPr>
              <a:t>will </a:t>
            </a:r>
            <a:r>
              <a:rPr lang="en-US" sz="2400" spc="0" dirty="0" smtClean="0">
                <a:solidFill>
                  <a:srgbClr val="000000"/>
                </a:solidFill>
                <a:latin typeface="+mn-lt"/>
              </a:rPr>
              <a:t>include information </a:t>
            </a:r>
            <a:r>
              <a:rPr lang="en-US" sz="2400" spc="0" dirty="0">
                <a:solidFill>
                  <a:srgbClr val="000000"/>
                </a:solidFill>
                <a:latin typeface="+mn-lt"/>
              </a:rPr>
              <a:t>about:</a:t>
            </a:r>
          </a:p>
          <a:p>
            <a:pPr lvl="2"/>
            <a:r>
              <a:rPr lang="en-US" sz="2000" spc="0" dirty="0">
                <a:solidFill>
                  <a:srgbClr val="000000"/>
                </a:solidFill>
                <a:latin typeface="+mn-lt"/>
              </a:rPr>
              <a:t>Important updates for the week and coming </a:t>
            </a:r>
            <a:r>
              <a:rPr lang="en-US" sz="2000" spc="0" dirty="0" smtClean="0">
                <a:solidFill>
                  <a:srgbClr val="000000"/>
                </a:solidFill>
                <a:latin typeface="+mn-lt"/>
              </a:rPr>
              <a:t>weeks by </a:t>
            </a:r>
            <a:r>
              <a:rPr lang="en-US" sz="2000" spc="0" dirty="0">
                <a:solidFill>
                  <a:srgbClr val="000000"/>
                </a:solidFill>
                <a:latin typeface="+mn-lt"/>
              </a:rPr>
              <a:t>assessment program</a:t>
            </a:r>
            <a:endParaRPr lang="en-US" sz="2000" spc="0" dirty="0" smtClean="0">
              <a:solidFill>
                <a:srgbClr val="000000"/>
              </a:solidFill>
              <a:latin typeface="+mn-lt"/>
            </a:endParaRPr>
          </a:p>
          <a:p>
            <a:pPr lvl="3"/>
            <a:r>
              <a:rPr lang="en-US" sz="2000" dirty="0" smtClean="0">
                <a:solidFill>
                  <a:srgbClr val="000000"/>
                </a:solidFill>
                <a:latin typeface="+mn-lt"/>
              </a:rPr>
              <a:t>Tasks for DACs</a:t>
            </a:r>
          </a:p>
          <a:p>
            <a:pPr lvl="3"/>
            <a:r>
              <a:rPr lang="en-US" sz="2000" dirty="0" smtClean="0">
                <a:solidFill>
                  <a:srgbClr val="000000"/>
                </a:solidFill>
                <a:latin typeface="+mn-lt"/>
              </a:rPr>
              <a:t>Results posted</a:t>
            </a:r>
            <a:endParaRPr lang="en-US" sz="2000" dirty="0">
              <a:solidFill>
                <a:srgbClr val="000000"/>
              </a:solidFill>
              <a:latin typeface="+mn-lt"/>
            </a:endParaRPr>
          </a:p>
          <a:p>
            <a:pPr lvl="2"/>
            <a:r>
              <a:rPr lang="en-US" sz="2000" spc="0" dirty="0" smtClean="0">
                <a:solidFill>
                  <a:srgbClr val="000000"/>
                </a:solidFill>
                <a:latin typeface="+mn-lt"/>
              </a:rPr>
              <a:t>Office hours</a:t>
            </a:r>
          </a:p>
          <a:p>
            <a:pPr lvl="3"/>
            <a:r>
              <a:rPr lang="en-US" sz="2000" spc="0" dirty="0" smtClean="0">
                <a:solidFill>
                  <a:srgbClr val="000000"/>
                </a:solidFill>
                <a:latin typeface="+mn-lt"/>
              </a:rPr>
              <a:t>Topics </a:t>
            </a:r>
            <a:r>
              <a:rPr lang="en-US" sz="2000" spc="0" dirty="0">
                <a:solidFill>
                  <a:srgbClr val="000000"/>
                </a:solidFill>
                <a:latin typeface="+mn-lt"/>
              </a:rPr>
              <a:t>that will </a:t>
            </a:r>
            <a:r>
              <a:rPr lang="en-US" sz="2000" spc="0" dirty="0" smtClean="0">
                <a:solidFill>
                  <a:srgbClr val="000000"/>
                </a:solidFill>
                <a:latin typeface="+mn-lt"/>
              </a:rPr>
              <a:t>be covered (if predetermined) </a:t>
            </a:r>
            <a:endParaRPr lang="en-US" sz="2000" spc="0" dirty="0">
              <a:solidFill>
                <a:srgbClr val="000000"/>
              </a:solidFill>
              <a:latin typeface="+mn-lt"/>
            </a:endParaRPr>
          </a:p>
          <a:p>
            <a:pPr lvl="3"/>
            <a:r>
              <a:rPr lang="en-US" sz="2000" spc="0" dirty="0" smtClean="0">
                <a:solidFill>
                  <a:srgbClr val="000000"/>
                </a:solidFill>
                <a:latin typeface="+mn-lt"/>
              </a:rPr>
              <a:t>Topics covered in previous </a:t>
            </a:r>
            <a:r>
              <a:rPr lang="en-US" sz="2000" spc="0" dirty="0">
                <a:solidFill>
                  <a:srgbClr val="000000"/>
                </a:solidFill>
                <a:latin typeface="+mn-lt"/>
              </a:rPr>
              <a:t>week’s office </a:t>
            </a:r>
            <a:r>
              <a:rPr lang="en-US" sz="2000" spc="0" dirty="0" smtClean="0">
                <a:solidFill>
                  <a:srgbClr val="000000"/>
                </a:solidFill>
                <a:latin typeface="+mn-lt"/>
              </a:rPr>
              <a:t>hours</a:t>
            </a:r>
          </a:p>
          <a:p>
            <a:pPr lvl="3"/>
            <a:r>
              <a:rPr lang="en-US" sz="2000" spc="0" dirty="0" smtClean="0">
                <a:solidFill>
                  <a:srgbClr val="000000"/>
                </a:solidFill>
                <a:latin typeface="+mn-lt"/>
              </a:rPr>
              <a:t>CMAS and SWD topics covered in the weekly bulletin will be covered during office hours if additional clarification is needed</a:t>
            </a:r>
          </a:p>
          <a:p>
            <a:pPr lvl="1"/>
            <a:r>
              <a:rPr lang="en-US" sz="2400" spc="0" dirty="0" smtClean="0">
                <a:solidFill>
                  <a:srgbClr val="000000"/>
                </a:solidFill>
                <a:latin typeface="+mn-lt"/>
              </a:rPr>
              <a:t>If there are no new updates, a bulletin will not be sent</a:t>
            </a:r>
          </a:p>
          <a:p>
            <a:pPr marL="45720" indent="0">
              <a:buNone/>
            </a:pPr>
            <a:endParaRPr lang="en-US" dirty="0" smtClean="0"/>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Weekly Assessment Bulletins</a:t>
            </a:r>
            <a:endParaRPr lang="en-US" dirty="0"/>
          </a:p>
        </p:txBody>
      </p:sp>
    </p:spTree>
    <p:extLst>
      <p:ext uri="{BB962C8B-B14F-4D97-AF65-F5344CB8AC3E}">
        <p14:creationId xmlns:p14="http://schemas.microsoft.com/office/powerpoint/2010/main" val="3629355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b="0" spc="0" dirty="0" smtClean="0">
                <a:solidFill>
                  <a:srgbClr val="5C6670">
                    <a:lumMod val="50000"/>
                  </a:srgbClr>
                </a:solidFill>
                <a:latin typeface="Calibri"/>
              </a:rPr>
              <a:t>The </a:t>
            </a:r>
            <a:r>
              <a:rPr lang="en-US" b="0" spc="0" dirty="0">
                <a:solidFill>
                  <a:srgbClr val="5C6670">
                    <a:lumMod val="50000"/>
                  </a:srgbClr>
                </a:solidFill>
                <a:latin typeface="Calibri"/>
              </a:rPr>
              <a:t>CoAlt </a:t>
            </a:r>
            <a:r>
              <a:rPr lang="en-US" b="0" spc="0" dirty="0" smtClean="0">
                <a:solidFill>
                  <a:srgbClr val="5C6670">
                    <a:lumMod val="50000"/>
                  </a:srgbClr>
                </a:solidFill>
                <a:latin typeface="Calibri"/>
              </a:rPr>
              <a:t>assessments </a:t>
            </a:r>
            <a:r>
              <a:rPr lang="en-US" b="0" spc="0" dirty="0">
                <a:solidFill>
                  <a:srgbClr val="5C6670">
                    <a:lumMod val="50000"/>
                  </a:srgbClr>
                </a:solidFill>
                <a:latin typeface="Calibri"/>
              </a:rPr>
              <a:t>are the corresponding assessments to </a:t>
            </a:r>
            <a:r>
              <a:rPr lang="en-US" b="0" spc="0" dirty="0" smtClean="0">
                <a:solidFill>
                  <a:srgbClr val="5C6670">
                    <a:lumMod val="50000"/>
                  </a:srgbClr>
                </a:solidFill>
                <a:latin typeface="Calibri"/>
              </a:rPr>
              <a:t>CMAS, </a:t>
            </a:r>
            <a:r>
              <a:rPr lang="en-US" b="0" spc="0" dirty="0">
                <a:solidFill>
                  <a:srgbClr val="5C6670">
                    <a:lumMod val="50000"/>
                  </a:srgbClr>
                </a:solidFill>
                <a:latin typeface="Calibri"/>
              </a:rPr>
              <a:t>PSAT, and SAT for students with the most significant cognitive disabilities. </a:t>
            </a:r>
            <a:endParaRPr lang="en-US" b="0" spc="0" dirty="0" smtClean="0">
              <a:solidFill>
                <a:srgbClr val="5C6670">
                  <a:lumMod val="50000"/>
                </a:srgbClr>
              </a:solidFill>
              <a:latin typeface="Calibri"/>
            </a:endParaRPr>
          </a:p>
          <a:p>
            <a:pPr lvl="1"/>
            <a:r>
              <a:rPr lang="en-US" sz="1800" b="0" spc="0" dirty="0" smtClean="0">
                <a:solidFill>
                  <a:srgbClr val="5C6670">
                    <a:lumMod val="50000"/>
                  </a:srgbClr>
                </a:solidFill>
                <a:latin typeface="Calibri"/>
              </a:rPr>
              <a:t>High school science </a:t>
            </a:r>
            <a:r>
              <a:rPr lang="en-US" sz="1800" b="0" spc="0" dirty="0">
                <a:solidFill>
                  <a:srgbClr val="5C6670">
                    <a:lumMod val="50000"/>
                  </a:srgbClr>
                </a:solidFill>
                <a:latin typeface="Calibri"/>
              </a:rPr>
              <a:t>and social studies </a:t>
            </a:r>
            <a:r>
              <a:rPr lang="en-US" sz="1800" b="0" spc="0" dirty="0" smtClean="0">
                <a:solidFill>
                  <a:srgbClr val="5C6670">
                    <a:lumMod val="50000"/>
                  </a:srgbClr>
                </a:solidFill>
                <a:latin typeface="Calibri"/>
              </a:rPr>
              <a:t>in grade 11</a:t>
            </a:r>
          </a:p>
          <a:p>
            <a:pPr lvl="1"/>
            <a:r>
              <a:rPr lang="en-US" sz="1800" b="0" spc="0" dirty="0" smtClean="0">
                <a:solidFill>
                  <a:srgbClr val="5C6670">
                    <a:lumMod val="50000"/>
                  </a:srgbClr>
                </a:solidFill>
                <a:latin typeface="Calibri"/>
              </a:rPr>
              <a:t>ELA and math in grades 9-11</a:t>
            </a:r>
          </a:p>
          <a:p>
            <a:pPr lvl="1"/>
            <a:endParaRPr lang="en-US" sz="1800" b="0" spc="0" dirty="0" smtClean="0">
              <a:solidFill>
                <a:srgbClr val="5C6670">
                  <a:lumMod val="50000"/>
                </a:srgbClr>
              </a:solidFill>
              <a:latin typeface="Calibri"/>
            </a:endParaRPr>
          </a:p>
          <a:p>
            <a:r>
              <a:rPr lang="en-US" b="0" spc="0" dirty="0" smtClean="0">
                <a:solidFill>
                  <a:srgbClr val="5C6670">
                    <a:lumMod val="50000"/>
                  </a:srgbClr>
                </a:solidFill>
                <a:latin typeface="Calibri"/>
              </a:rPr>
              <a:t>Any </a:t>
            </a:r>
            <a:r>
              <a:rPr lang="en-US" b="0" spc="0" dirty="0">
                <a:solidFill>
                  <a:srgbClr val="5C6670">
                    <a:lumMod val="50000"/>
                  </a:srgbClr>
                </a:solidFill>
                <a:latin typeface="Calibri"/>
              </a:rPr>
              <a:t>9</a:t>
            </a:r>
            <a:r>
              <a:rPr lang="en-US" b="0" spc="0" baseline="30000" dirty="0">
                <a:solidFill>
                  <a:srgbClr val="5C6670">
                    <a:lumMod val="50000"/>
                  </a:srgbClr>
                </a:solidFill>
                <a:latin typeface="Calibri"/>
              </a:rPr>
              <a:t>th</a:t>
            </a:r>
            <a:r>
              <a:rPr lang="en-US" b="0" spc="0" dirty="0">
                <a:solidFill>
                  <a:srgbClr val="5C6670">
                    <a:lumMod val="50000"/>
                  </a:srgbClr>
                </a:solidFill>
                <a:latin typeface="Calibri"/>
              </a:rPr>
              <a:t>, 10</a:t>
            </a:r>
            <a:r>
              <a:rPr lang="en-US" b="0" spc="0" baseline="30000" dirty="0">
                <a:solidFill>
                  <a:srgbClr val="5C6670">
                    <a:lumMod val="50000"/>
                  </a:srgbClr>
                </a:solidFill>
                <a:latin typeface="Calibri"/>
              </a:rPr>
              <a:t>th</a:t>
            </a:r>
            <a:r>
              <a:rPr lang="en-US" b="0" spc="0" dirty="0">
                <a:solidFill>
                  <a:srgbClr val="5C6670">
                    <a:lumMod val="50000"/>
                  </a:srgbClr>
                </a:solidFill>
                <a:latin typeface="Calibri"/>
              </a:rPr>
              <a:t>, or 11</a:t>
            </a:r>
            <a:r>
              <a:rPr lang="en-US" b="0" spc="0" baseline="30000" dirty="0">
                <a:solidFill>
                  <a:srgbClr val="5C6670">
                    <a:lumMod val="50000"/>
                  </a:srgbClr>
                </a:solidFill>
                <a:latin typeface="Calibri"/>
              </a:rPr>
              <a:t>th</a:t>
            </a:r>
            <a:r>
              <a:rPr lang="en-US" b="0" spc="0" dirty="0">
                <a:solidFill>
                  <a:srgbClr val="5C6670">
                    <a:lumMod val="50000"/>
                  </a:srgbClr>
                </a:solidFill>
                <a:latin typeface="Calibri"/>
              </a:rPr>
              <a:t> grade student with a significant cognitive disability whose IEP indicates participation in alternate assessments will take appropriate CoAlt assessment and </a:t>
            </a:r>
            <a:r>
              <a:rPr lang="en-US" spc="0" dirty="0">
                <a:solidFill>
                  <a:srgbClr val="5C6670">
                    <a:lumMod val="50000"/>
                  </a:srgbClr>
                </a:solidFill>
                <a:latin typeface="Calibri"/>
              </a:rPr>
              <a:t>not</a:t>
            </a:r>
            <a:r>
              <a:rPr lang="en-US" b="0" spc="0" dirty="0">
                <a:solidFill>
                  <a:srgbClr val="5C6670">
                    <a:lumMod val="50000"/>
                  </a:srgbClr>
                </a:solidFill>
                <a:latin typeface="Calibri"/>
              </a:rPr>
              <a:t> PSAT, SAT, or </a:t>
            </a:r>
            <a:r>
              <a:rPr lang="en-US" b="0" spc="0" dirty="0" smtClean="0">
                <a:solidFill>
                  <a:srgbClr val="5C6670">
                    <a:lumMod val="50000"/>
                  </a:srgbClr>
                </a:solidFill>
                <a:latin typeface="Calibri"/>
              </a:rPr>
              <a:t>CMAS.</a:t>
            </a:r>
          </a:p>
          <a:p>
            <a:pPr lvl="1"/>
            <a:r>
              <a:rPr lang="en-US" b="0" spc="0" dirty="0" smtClean="0">
                <a:solidFill>
                  <a:srgbClr val="5C6670">
                    <a:lumMod val="50000"/>
                  </a:srgbClr>
                </a:solidFill>
                <a:latin typeface="Calibri"/>
              </a:rPr>
              <a:t>If </a:t>
            </a:r>
            <a:r>
              <a:rPr lang="en-US" b="0" spc="0" dirty="0">
                <a:solidFill>
                  <a:srgbClr val="5C6670">
                    <a:lumMod val="50000"/>
                  </a:srgbClr>
                </a:solidFill>
                <a:latin typeface="Calibri"/>
              </a:rPr>
              <a:t>the parent wishes </a:t>
            </a:r>
            <a:r>
              <a:rPr lang="en-US" b="0" spc="0" dirty="0" smtClean="0">
                <a:solidFill>
                  <a:srgbClr val="5C6670">
                    <a:lumMod val="50000"/>
                  </a:srgbClr>
                </a:solidFill>
                <a:latin typeface="Calibri"/>
              </a:rPr>
              <a:t>for the </a:t>
            </a:r>
            <a:r>
              <a:rPr lang="en-US" b="0" spc="0" dirty="0">
                <a:solidFill>
                  <a:srgbClr val="5C6670">
                    <a:lumMod val="50000"/>
                  </a:srgbClr>
                </a:solidFill>
                <a:latin typeface="Calibri"/>
              </a:rPr>
              <a:t>student </a:t>
            </a:r>
            <a:r>
              <a:rPr lang="en-US" b="0" spc="0" dirty="0" smtClean="0">
                <a:solidFill>
                  <a:srgbClr val="5C6670">
                    <a:lumMod val="50000"/>
                  </a:srgbClr>
                </a:solidFill>
                <a:latin typeface="Calibri"/>
              </a:rPr>
              <a:t>to take the </a:t>
            </a:r>
            <a:r>
              <a:rPr lang="en-US" b="0" spc="0" dirty="0">
                <a:solidFill>
                  <a:srgbClr val="5C6670">
                    <a:lumMod val="50000"/>
                  </a:srgbClr>
                </a:solidFill>
                <a:latin typeface="Calibri"/>
              </a:rPr>
              <a:t>CO PSAT or SAT, the IEP team must convene and change the </a:t>
            </a:r>
            <a:r>
              <a:rPr lang="en-US" b="0" spc="0" dirty="0" smtClean="0">
                <a:solidFill>
                  <a:srgbClr val="5C6670">
                    <a:lumMod val="50000"/>
                  </a:srgbClr>
                </a:solidFill>
                <a:latin typeface="Calibri"/>
              </a:rPr>
              <a:t>IEP.</a:t>
            </a:r>
            <a:endParaRPr lang="en-US" b="0" spc="0" dirty="0">
              <a:latin typeface="+mn-lt"/>
            </a:endParaRPr>
          </a:p>
        </p:txBody>
      </p:sp>
      <p:sp>
        <p:nvSpPr>
          <p:cNvPr id="2" name="Title 1"/>
          <p:cNvSpPr>
            <a:spLocks noGrp="1"/>
          </p:cNvSpPr>
          <p:nvPr>
            <p:ph type="title" idx="4294967295"/>
          </p:nvPr>
        </p:nvSpPr>
        <p:spPr>
          <a:xfrm>
            <a:off x="192024" y="192024"/>
            <a:ext cx="8951976" cy="521208"/>
          </a:xfrm>
        </p:spPr>
        <p:txBody>
          <a:bodyPr>
            <a:normAutofit fontScale="90000"/>
          </a:bodyPr>
          <a:lstStyle/>
          <a:p>
            <a:pPr algn="l"/>
            <a:r>
              <a:rPr lang="en-US" dirty="0" smtClean="0"/>
              <a:t>High School Alternate Assessments</a:t>
            </a:r>
            <a:endParaRPr lang="en-US" dirty="0"/>
          </a:p>
        </p:txBody>
      </p:sp>
    </p:spTree>
    <p:extLst>
      <p:ext uri="{BB962C8B-B14F-4D97-AF65-F5344CB8AC3E}">
        <p14:creationId xmlns:p14="http://schemas.microsoft.com/office/powerpoint/2010/main" val="696003531"/>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pc="0" dirty="0" smtClean="0">
                <a:solidFill>
                  <a:srgbClr val="000000"/>
                </a:solidFill>
                <a:latin typeface="Calibri" panose="020F0502020204030204" pitchFamily="34" charset="0"/>
              </a:rPr>
              <a:t>Use Syncplicity to send secure information to CDE</a:t>
            </a:r>
          </a:p>
          <a:p>
            <a:pPr lvl="1"/>
            <a:r>
              <a:rPr lang="en-US" spc="0" dirty="0" smtClean="0">
                <a:solidFill>
                  <a:srgbClr val="000000"/>
                </a:solidFill>
                <a:latin typeface="Calibri" panose="020F0502020204030204" pitchFamily="34" charset="0"/>
              </a:rPr>
              <a:t>Only the DAC has access to the assessment folder</a:t>
            </a:r>
          </a:p>
          <a:p>
            <a:pPr lvl="1"/>
            <a:r>
              <a:rPr lang="en-US" spc="0" dirty="0" smtClean="0">
                <a:solidFill>
                  <a:srgbClr val="000000"/>
                </a:solidFill>
                <a:latin typeface="Calibri" panose="020F0502020204030204" pitchFamily="34" charset="0"/>
              </a:rPr>
              <a:t>During SBD, the Data Respondent has access to a separate SBD folder</a:t>
            </a:r>
          </a:p>
          <a:p>
            <a:pPr marL="45720" indent="0">
              <a:buNone/>
            </a:pPr>
            <a:endParaRPr lang="en-US" spc="0" dirty="0" smtClean="0">
              <a:solidFill>
                <a:srgbClr val="000000"/>
              </a:solidFill>
              <a:latin typeface="Calibri" panose="020F0502020204030204" pitchFamily="34" charset="0"/>
            </a:endParaRPr>
          </a:p>
          <a:p>
            <a:r>
              <a:rPr lang="en-US" spc="0" dirty="0" smtClean="0">
                <a:solidFill>
                  <a:srgbClr val="000000"/>
                </a:solidFill>
                <a:latin typeface="Calibri" panose="020F0502020204030204" pitchFamily="34" charset="0"/>
              </a:rPr>
              <a:t>Reminder: Do not send Personally Identifiable Information (e.g., SASID, name, free and reduced lunch status, disability status, etc.) through email</a:t>
            </a:r>
          </a:p>
          <a:p>
            <a:pPr lvl="1"/>
            <a:r>
              <a:rPr lang="en-US" spc="0" dirty="0" smtClean="0">
                <a:solidFill>
                  <a:srgbClr val="000000"/>
                </a:solidFill>
                <a:latin typeface="Calibri" panose="020F0502020204030204" pitchFamily="34" charset="0"/>
              </a:rPr>
              <a:t>CDE is not allowed to respond to emails containing PII</a:t>
            </a:r>
          </a:p>
          <a:p>
            <a:pPr lvl="1"/>
            <a:r>
              <a:rPr lang="en-US" spc="0" dirty="0" smtClean="0">
                <a:solidFill>
                  <a:srgbClr val="000000"/>
                </a:solidFill>
                <a:latin typeface="Calibri" panose="020F0502020204030204" pitchFamily="34" charset="0"/>
              </a:rPr>
              <a:t>CDE must delete the email  </a:t>
            </a:r>
          </a:p>
          <a:p>
            <a:pPr marL="365760" lvl="1" indent="0">
              <a:buNone/>
            </a:pPr>
            <a:endParaRPr lang="en-US" spc="0" dirty="0" smtClean="0">
              <a:solidFill>
                <a:srgbClr val="000000"/>
              </a:solidFill>
              <a:latin typeface="Calibri" panose="020F0502020204030204" pitchFamily="34" charset="0"/>
            </a:endParaRPr>
          </a:p>
          <a:p>
            <a:endParaRPr lang="en-US" dirty="0">
              <a:solidFill>
                <a:srgbClr val="000000"/>
              </a:solidFill>
            </a:endParaRPr>
          </a:p>
        </p:txBody>
      </p:sp>
      <p:sp>
        <p:nvSpPr>
          <p:cNvPr id="3" name="Title 2"/>
          <p:cNvSpPr>
            <a:spLocks noGrp="1"/>
          </p:cNvSpPr>
          <p:nvPr>
            <p:ph type="title" idx="4294967295"/>
          </p:nvPr>
        </p:nvSpPr>
        <p:spPr>
          <a:xfrm>
            <a:off x="192024" y="192024"/>
            <a:ext cx="8951976" cy="521208"/>
          </a:xfrm>
        </p:spPr>
        <p:txBody>
          <a:bodyPr>
            <a:normAutofit fontScale="90000"/>
          </a:bodyPr>
          <a:lstStyle/>
          <a:p>
            <a:pPr algn="l"/>
            <a:r>
              <a:rPr lang="en-US" dirty="0" smtClean="0"/>
              <a:t>Transmitting Secure Information</a:t>
            </a:r>
            <a:endParaRPr lang="en-US" dirty="0"/>
          </a:p>
        </p:txBody>
      </p:sp>
    </p:spTree>
    <p:extLst>
      <p:ext uri="{BB962C8B-B14F-4D97-AF65-F5344CB8AC3E}">
        <p14:creationId xmlns:p14="http://schemas.microsoft.com/office/powerpoint/2010/main" val="9075395"/>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pc="0" dirty="0">
                <a:solidFill>
                  <a:srgbClr val="000000"/>
                </a:solidFill>
                <a:latin typeface="+mn-lt"/>
              </a:rPr>
              <a:t>All documents from previous years will be removed and archived externally by CDE beginning September 1st</a:t>
            </a:r>
          </a:p>
          <a:p>
            <a:pPr lvl="1"/>
            <a:r>
              <a:rPr lang="en-US" spc="0" dirty="0">
                <a:solidFill>
                  <a:srgbClr val="000000"/>
                </a:solidFill>
                <a:latin typeface="+mn-lt"/>
              </a:rPr>
              <a:t>Locally retain copies of any needed documents</a:t>
            </a:r>
          </a:p>
          <a:p>
            <a:r>
              <a:rPr lang="en-US" spc="0" dirty="0">
                <a:solidFill>
                  <a:srgbClr val="000000"/>
                </a:solidFill>
                <a:latin typeface="+mn-lt"/>
              </a:rPr>
              <a:t>New folder structure for 2017-18</a:t>
            </a:r>
          </a:p>
          <a:p>
            <a:pPr lvl="1"/>
            <a:r>
              <a:rPr lang="en-US" spc="0" dirty="0">
                <a:solidFill>
                  <a:srgbClr val="000000"/>
                </a:solidFill>
                <a:latin typeface="+mn-lt"/>
              </a:rPr>
              <a:t>Ensure that documents are placed in the correct folders</a:t>
            </a:r>
          </a:p>
          <a:p>
            <a:pPr lvl="1"/>
            <a:r>
              <a:rPr lang="en-US" spc="0" dirty="0">
                <a:solidFill>
                  <a:srgbClr val="000000"/>
                </a:solidFill>
                <a:latin typeface="+mn-lt"/>
              </a:rPr>
              <a:t>Provide notice of uploaded files to the appropriate contact at CDE</a:t>
            </a:r>
          </a:p>
          <a:p>
            <a:pPr lvl="1"/>
            <a:r>
              <a:rPr lang="en-US" b="1" spc="0" dirty="0">
                <a:solidFill>
                  <a:srgbClr val="000000"/>
                </a:solidFill>
                <a:latin typeface="+mn-lt"/>
              </a:rPr>
              <a:t>Recommended</a:t>
            </a:r>
            <a:r>
              <a:rPr lang="en-US" spc="0" dirty="0">
                <a:solidFill>
                  <a:srgbClr val="000000"/>
                </a:solidFill>
                <a:latin typeface="+mn-lt"/>
              </a:rPr>
              <a:t>: Discontinue use of the Syncplicity desktop app – use the browser version (unsync local devices from the desktop app)</a:t>
            </a:r>
          </a:p>
          <a:p>
            <a:pPr lvl="2"/>
            <a:r>
              <a:rPr lang="en-US" spc="0" dirty="0">
                <a:solidFill>
                  <a:srgbClr val="000000"/>
                </a:solidFill>
                <a:latin typeface="+mn-lt"/>
              </a:rPr>
              <a:t>Files loaded through the browser are shared/updated faster than those loaded through the desktop app</a:t>
            </a:r>
          </a:p>
          <a:p>
            <a:pPr lvl="2"/>
            <a:r>
              <a:rPr lang="en-US" spc="0" dirty="0">
                <a:solidFill>
                  <a:srgbClr val="000000"/>
                </a:solidFill>
                <a:latin typeface="+mn-lt"/>
              </a:rPr>
              <a:t>Continuous syncing of desktop app devices sometimes causes reappearance of old documents and duplication of folders</a:t>
            </a:r>
          </a:p>
          <a:p>
            <a:pPr marL="365760" lvl="1" indent="0">
              <a:buNone/>
            </a:pPr>
            <a:endParaRPr lang="en-US" dirty="0" smtClean="0">
              <a:solidFill>
                <a:srgbClr val="000000"/>
              </a:solidFill>
            </a:endParaRPr>
          </a:p>
          <a:p>
            <a:endParaRPr lang="en-US" dirty="0">
              <a:solidFill>
                <a:srgbClr val="000000"/>
              </a:solidFill>
            </a:endParaRPr>
          </a:p>
        </p:txBody>
      </p:sp>
      <p:sp>
        <p:nvSpPr>
          <p:cNvPr id="3" name="Title 2"/>
          <p:cNvSpPr>
            <a:spLocks noGrp="1"/>
          </p:cNvSpPr>
          <p:nvPr>
            <p:ph type="title" idx="4294967295"/>
          </p:nvPr>
        </p:nvSpPr>
        <p:spPr>
          <a:xfrm>
            <a:off x="192024" y="192024"/>
            <a:ext cx="8951976" cy="521208"/>
          </a:xfrm>
        </p:spPr>
        <p:txBody>
          <a:bodyPr>
            <a:normAutofit fontScale="90000"/>
          </a:bodyPr>
          <a:lstStyle/>
          <a:p>
            <a:pPr algn="l"/>
            <a:r>
              <a:rPr lang="en-US" dirty="0" smtClean="0"/>
              <a:t>Syncplicity</a:t>
            </a:r>
            <a:endParaRPr lang="en-US" dirty="0"/>
          </a:p>
        </p:txBody>
      </p:sp>
    </p:spTree>
    <p:extLst>
      <p:ext uri="{BB962C8B-B14F-4D97-AF65-F5344CB8AC3E}">
        <p14:creationId xmlns:p14="http://schemas.microsoft.com/office/powerpoint/2010/main" val="3715294118"/>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2024" y="1063278"/>
            <a:ext cx="8805902" cy="5037025"/>
          </a:xfrm>
        </p:spPr>
        <p:txBody>
          <a:bodyPr/>
          <a:lstStyle/>
          <a:p>
            <a:pPr>
              <a:buFont typeface="Wingdings" panose="05000000000000000000" pitchFamily="2" charset="2"/>
              <a:buChar char="q"/>
            </a:pPr>
            <a:r>
              <a:rPr lang="en-US" sz="2300" spc="0" dirty="0" smtClean="0">
                <a:solidFill>
                  <a:srgbClr val="000000"/>
                </a:solidFill>
                <a:latin typeface="+mn-lt"/>
              </a:rPr>
              <a:t>Fulfill district policy requirements of required in legislation</a:t>
            </a:r>
            <a:endParaRPr lang="en-US" sz="2200" spc="0" dirty="0" smtClean="0">
              <a:solidFill>
                <a:srgbClr val="000000"/>
              </a:solidFill>
              <a:latin typeface="+mn-lt"/>
            </a:endParaRPr>
          </a:p>
          <a:p>
            <a:pPr lvl="1">
              <a:buFont typeface="Wingdings" panose="05000000000000000000" pitchFamily="2" charset="2"/>
              <a:buChar char="q"/>
            </a:pPr>
            <a:r>
              <a:rPr lang="en-US" spc="0" dirty="0" smtClean="0">
                <a:solidFill>
                  <a:srgbClr val="000000"/>
                </a:solidFill>
                <a:latin typeface="+mn-lt"/>
              </a:rPr>
              <a:t>Adopt and implement a policy by which the </a:t>
            </a:r>
            <a:r>
              <a:rPr lang="en-US" b="1" spc="0" dirty="0" smtClean="0">
                <a:solidFill>
                  <a:srgbClr val="000000"/>
                </a:solidFill>
                <a:latin typeface="+mn-lt"/>
              </a:rPr>
              <a:t>LEP</a:t>
            </a:r>
            <a:r>
              <a:rPr lang="en-US" spc="0" dirty="0" smtClean="0">
                <a:solidFill>
                  <a:srgbClr val="000000"/>
                </a:solidFill>
                <a:latin typeface="+mn-lt"/>
              </a:rPr>
              <a:t> decides whether to request the paper form of the state assessments for its students</a:t>
            </a:r>
          </a:p>
          <a:p>
            <a:pPr lvl="1">
              <a:buFont typeface="Wingdings" panose="05000000000000000000" pitchFamily="2" charset="2"/>
              <a:buChar char="q"/>
            </a:pPr>
            <a:r>
              <a:rPr lang="en-US" spc="0" dirty="0" smtClean="0">
                <a:solidFill>
                  <a:srgbClr val="000000"/>
                </a:solidFill>
                <a:latin typeface="+mn-lt"/>
              </a:rPr>
              <a:t>Adopt and implement a written policy and procedure by which a student’s parent may excuse the student from participating in one or more of the state assessments</a:t>
            </a:r>
          </a:p>
          <a:p>
            <a:pPr lvl="1">
              <a:buFont typeface="Wingdings" panose="05000000000000000000" pitchFamily="2" charset="2"/>
              <a:buChar char="q"/>
            </a:pPr>
            <a:r>
              <a:rPr lang="en-US" spc="0" dirty="0" smtClean="0">
                <a:solidFill>
                  <a:srgbClr val="000000"/>
                </a:solidFill>
                <a:latin typeface="+mn-lt"/>
              </a:rPr>
              <a:t>Distribute to parents and post on </a:t>
            </a:r>
            <a:r>
              <a:rPr lang="en-US" b="1" spc="0" dirty="0" smtClean="0">
                <a:solidFill>
                  <a:srgbClr val="000000"/>
                </a:solidFill>
                <a:latin typeface="+mn-lt"/>
              </a:rPr>
              <a:t>LEP’s</a:t>
            </a:r>
            <a:r>
              <a:rPr lang="en-US" spc="0" dirty="0" smtClean="0">
                <a:solidFill>
                  <a:srgbClr val="000000"/>
                </a:solidFill>
                <a:latin typeface="+mn-lt"/>
              </a:rPr>
              <a:t> website written information regarding assessments, including an assessment calendar</a:t>
            </a:r>
          </a:p>
          <a:p>
            <a:pPr>
              <a:buFont typeface="Wingdings" panose="05000000000000000000" pitchFamily="2" charset="2"/>
              <a:buChar char="q"/>
            </a:pPr>
            <a:r>
              <a:rPr lang="en-US" sz="2300" spc="0" dirty="0" smtClean="0">
                <a:solidFill>
                  <a:srgbClr val="000000"/>
                </a:solidFill>
                <a:latin typeface="+mn-lt"/>
              </a:rPr>
              <a:t>Determine mode of testing (computer or paper) for each school and each subject </a:t>
            </a:r>
          </a:p>
          <a:p>
            <a:pPr>
              <a:buFont typeface="Wingdings" panose="05000000000000000000" pitchFamily="2" charset="2"/>
              <a:buChar char="q"/>
            </a:pPr>
            <a:r>
              <a:rPr lang="en-US" sz="2300" spc="0" dirty="0" smtClean="0">
                <a:solidFill>
                  <a:srgbClr val="000000"/>
                </a:solidFill>
                <a:latin typeface="+mn-lt"/>
              </a:rPr>
              <a:t>If testing online, determine if technology capacity requires an extended window for math and ELA (4 or 5 weeks) </a:t>
            </a:r>
          </a:p>
          <a:p>
            <a:pPr>
              <a:buFont typeface="Wingdings" panose="05000000000000000000" pitchFamily="2" charset="2"/>
              <a:buChar char="q"/>
            </a:pPr>
            <a:r>
              <a:rPr lang="en-US" sz="2300" spc="0" dirty="0" smtClean="0">
                <a:solidFill>
                  <a:srgbClr val="000000"/>
                </a:solidFill>
                <a:latin typeface="+mn-lt"/>
              </a:rPr>
              <a:t>If needed, request an early window for high school science and social studies</a:t>
            </a:r>
          </a:p>
          <a:p>
            <a:pPr lvl="1"/>
            <a:endParaRPr lang="en-US" dirty="0" smtClean="0">
              <a:latin typeface="+mn-lt"/>
            </a:endParaRPr>
          </a:p>
          <a:p>
            <a:pPr lvl="1"/>
            <a:endParaRPr lang="en-US" dirty="0" smtClean="0"/>
          </a:p>
          <a:p>
            <a:endParaRPr lang="en-US" dirty="0"/>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Fall Checklist (1 of 3) </a:t>
            </a:r>
            <a:endParaRPr lang="en-US" dirty="0"/>
          </a:p>
        </p:txBody>
      </p:sp>
    </p:spTree>
    <p:extLst>
      <p:ext uri="{BB962C8B-B14F-4D97-AF65-F5344CB8AC3E}">
        <p14:creationId xmlns:p14="http://schemas.microsoft.com/office/powerpoint/2010/main" val="390823081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4775" y="1069050"/>
            <a:ext cx="8858250" cy="5037025"/>
          </a:xfrm>
        </p:spPr>
        <p:txBody>
          <a:bodyPr/>
          <a:lstStyle/>
          <a:p>
            <a:pPr>
              <a:buFont typeface="Wingdings" panose="05000000000000000000" pitchFamily="2" charset="2"/>
              <a:buChar char="q"/>
            </a:pPr>
            <a:r>
              <a:rPr lang="en-US" sz="2300" spc="0" dirty="0" smtClean="0">
                <a:solidFill>
                  <a:srgbClr val="000000"/>
                </a:solidFill>
                <a:latin typeface="+mn-lt"/>
              </a:rPr>
              <a:t>Gather accommodation information for assessments</a:t>
            </a:r>
            <a:endParaRPr lang="en-US" sz="2300" spc="0" dirty="0">
              <a:solidFill>
                <a:srgbClr val="000000"/>
              </a:solidFill>
              <a:latin typeface="+mn-lt"/>
            </a:endParaRPr>
          </a:p>
          <a:p>
            <a:pPr lvl="1">
              <a:buFont typeface="Wingdings" panose="05000000000000000000" pitchFamily="2" charset="2"/>
              <a:buChar char="q"/>
            </a:pPr>
            <a:r>
              <a:rPr lang="en-US" sz="2000" spc="0" dirty="0" smtClean="0">
                <a:solidFill>
                  <a:srgbClr val="000000"/>
                </a:solidFill>
                <a:latin typeface="+mn-lt"/>
              </a:rPr>
              <a:t>Paper-based accommodations (braille, large print, oral scripts, CSLA, etc.)</a:t>
            </a:r>
          </a:p>
          <a:p>
            <a:pPr lvl="1">
              <a:buFont typeface="Wingdings" panose="05000000000000000000" pitchFamily="2" charset="2"/>
              <a:buChar char="q"/>
            </a:pPr>
            <a:r>
              <a:rPr lang="en-US" sz="2000" spc="0" dirty="0" smtClean="0">
                <a:solidFill>
                  <a:srgbClr val="000000"/>
                </a:solidFill>
                <a:latin typeface="+mn-lt"/>
              </a:rPr>
              <a:t>Computer-based accommodations (text-to-speech (TTS)*, Spanish, etc.)</a:t>
            </a:r>
            <a:endParaRPr lang="en-US" sz="2000" spc="0" dirty="0">
              <a:solidFill>
                <a:srgbClr val="000000"/>
              </a:solidFill>
              <a:latin typeface="+mn-lt"/>
            </a:endParaRPr>
          </a:p>
          <a:p>
            <a:pPr lvl="1">
              <a:buFont typeface="Wingdings" panose="05000000000000000000" pitchFamily="2" charset="2"/>
              <a:buChar char="q"/>
            </a:pPr>
            <a:r>
              <a:rPr lang="en-US" sz="2000" spc="0" dirty="0" smtClean="0">
                <a:solidFill>
                  <a:srgbClr val="000000"/>
                </a:solidFill>
                <a:latin typeface="+mn-lt"/>
              </a:rPr>
              <a:t>Determine the need for and submit unique accommodation requests (UARs) by December 15</a:t>
            </a:r>
            <a:r>
              <a:rPr lang="en-US" sz="2000" spc="0" baseline="30000" dirty="0" smtClean="0">
                <a:solidFill>
                  <a:srgbClr val="000000"/>
                </a:solidFill>
                <a:latin typeface="+mn-lt"/>
              </a:rPr>
              <a:t>th</a:t>
            </a:r>
            <a:r>
              <a:rPr lang="en-US" sz="2000" spc="0" dirty="0" smtClean="0">
                <a:solidFill>
                  <a:srgbClr val="000000"/>
                </a:solidFill>
                <a:latin typeface="+mn-lt"/>
              </a:rPr>
              <a:t>. </a:t>
            </a:r>
          </a:p>
          <a:p>
            <a:pPr lvl="2">
              <a:buFont typeface="Wingdings" panose="05000000000000000000" pitchFamily="2" charset="2"/>
              <a:buChar char="q"/>
            </a:pPr>
            <a:r>
              <a:rPr lang="en-US" sz="1800" spc="0" dirty="0" smtClean="0">
                <a:solidFill>
                  <a:srgbClr val="000000"/>
                </a:solidFill>
                <a:latin typeface="+mn-lt"/>
              </a:rPr>
              <a:t>Includes auditory presentation (reading) of </a:t>
            </a:r>
            <a:r>
              <a:rPr lang="en-US" sz="1800" spc="0" dirty="0">
                <a:solidFill>
                  <a:srgbClr val="000000"/>
                </a:solidFill>
                <a:latin typeface="+mn-lt"/>
              </a:rPr>
              <a:t>the </a:t>
            </a:r>
            <a:r>
              <a:rPr lang="en-US" sz="1800" spc="0" dirty="0" smtClean="0">
                <a:solidFill>
                  <a:srgbClr val="000000"/>
                </a:solidFill>
                <a:latin typeface="+mn-lt"/>
              </a:rPr>
              <a:t>ELA </a:t>
            </a:r>
            <a:r>
              <a:rPr lang="en-US" sz="1800" spc="0" dirty="0">
                <a:solidFill>
                  <a:srgbClr val="000000"/>
                </a:solidFill>
                <a:latin typeface="+mn-lt"/>
              </a:rPr>
              <a:t>assessment </a:t>
            </a:r>
            <a:r>
              <a:rPr lang="en-US" sz="1800" spc="0" dirty="0" smtClean="0">
                <a:solidFill>
                  <a:srgbClr val="000000"/>
                </a:solidFill>
                <a:latin typeface="+mn-lt"/>
              </a:rPr>
              <a:t>(e.g., oral </a:t>
            </a:r>
            <a:r>
              <a:rPr lang="en-US" sz="1800" spc="0" dirty="0">
                <a:solidFill>
                  <a:srgbClr val="000000"/>
                </a:solidFill>
                <a:latin typeface="+mn-lt"/>
              </a:rPr>
              <a:t>script, </a:t>
            </a:r>
            <a:r>
              <a:rPr lang="en-US" sz="1800" spc="0" dirty="0" smtClean="0">
                <a:solidFill>
                  <a:srgbClr val="000000"/>
                </a:solidFill>
                <a:latin typeface="+mn-lt"/>
              </a:rPr>
              <a:t>TTS, sign language)</a:t>
            </a:r>
            <a:endParaRPr lang="en-US" sz="2000" spc="0" dirty="0" smtClean="0">
              <a:solidFill>
                <a:srgbClr val="000000"/>
              </a:solidFill>
              <a:latin typeface="+mn-lt"/>
            </a:endParaRPr>
          </a:p>
          <a:p>
            <a:pPr lvl="1">
              <a:buFont typeface="Wingdings" panose="05000000000000000000" pitchFamily="2" charset="2"/>
              <a:buChar char="q"/>
            </a:pPr>
            <a:r>
              <a:rPr lang="en-US" sz="2000" spc="0" dirty="0" smtClean="0">
                <a:solidFill>
                  <a:srgbClr val="000000"/>
                </a:solidFill>
                <a:latin typeface="+mn-lt"/>
              </a:rPr>
              <a:t>CMAS Student Registration files with Personal Needs Profile information updated in PAnext in January 2018 </a:t>
            </a:r>
          </a:p>
          <a:p>
            <a:pPr lvl="1">
              <a:buFont typeface="Wingdings" panose="05000000000000000000" pitchFamily="2" charset="2"/>
              <a:buChar char="q"/>
            </a:pPr>
            <a:r>
              <a:rPr lang="en-US" sz="2000" spc="0" dirty="0" smtClean="0">
                <a:solidFill>
                  <a:srgbClr val="000000"/>
                </a:solidFill>
                <a:latin typeface="+mn-lt"/>
              </a:rPr>
              <a:t>Start submitting PSAT and SAT accommodations </a:t>
            </a:r>
            <a:r>
              <a:rPr lang="en-US" spc="0" dirty="0" smtClean="0">
                <a:solidFill>
                  <a:srgbClr val="000000"/>
                </a:solidFill>
                <a:latin typeface="+mn-lt"/>
              </a:rPr>
              <a:t>requests that need to be approved by College Board</a:t>
            </a:r>
            <a:endParaRPr lang="en-US" sz="2000" spc="0" dirty="0" smtClean="0">
              <a:solidFill>
                <a:srgbClr val="000000"/>
              </a:solidFill>
              <a:latin typeface="+mn-lt"/>
            </a:endParaRPr>
          </a:p>
          <a:p>
            <a:pPr lvl="1"/>
            <a:endParaRPr lang="en-US" spc="0" dirty="0" smtClean="0">
              <a:solidFill>
                <a:srgbClr val="000000"/>
              </a:solidFill>
              <a:latin typeface="+mn-lt"/>
            </a:endParaRPr>
          </a:p>
          <a:p>
            <a:pPr marL="45720" indent="0">
              <a:buNone/>
            </a:pPr>
            <a:r>
              <a:rPr lang="en-US" sz="2000" b="0" spc="0" dirty="0" smtClean="0">
                <a:solidFill>
                  <a:srgbClr val="000000"/>
                </a:solidFill>
                <a:latin typeface="+mn-lt"/>
              </a:rPr>
              <a:t>*For CMAS ELA, TTS is a unique accommodation requiring approval by CDE. TTS is an accessibility feature for CMAS math, science, and social studies.</a:t>
            </a:r>
            <a:endParaRPr lang="en-US" sz="2000" b="0" spc="0" dirty="0">
              <a:solidFill>
                <a:srgbClr val="000000"/>
              </a:solidFill>
              <a:latin typeface="+mn-lt"/>
            </a:endParaRPr>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Fall Checklist (2 of 3) </a:t>
            </a:r>
            <a:endParaRPr lang="en-US" dirty="0"/>
          </a:p>
        </p:txBody>
      </p:sp>
    </p:spTree>
    <p:extLst>
      <p:ext uri="{BB962C8B-B14F-4D97-AF65-F5344CB8AC3E}">
        <p14:creationId xmlns:p14="http://schemas.microsoft.com/office/powerpoint/2010/main" val="2578412697"/>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anose="05000000000000000000" pitchFamily="2" charset="2"/>
              <a:buChar char="q"/>
            </a:pPr>
            <a:r>
              <a:rPr lang="en-US" sz="2300" spc="0" dirty="0">
                <a:solidFill>
                  <a:srgbClr val="000000"/>
                </a:solidFill>
                <a:latin typeface="+mn-lt"/>
              </a:rPr>
              <a:t>Attend trainings</a:t>
            </a:r>
          </a:p>
          <a:p>
            <a:pPr lvl="1">
              <a:buFont typeface="Wingdings" panose="05000000000000000000" pitchFamily="2" charset="2"/>
              <a:buChar char="q"/>
            </a:pPr>
            <a:r>
              <a:rPr lang="en-US" spc="0" dirty="0">
                <a:solidFill>
                  <a:srgbClr val="000000"/>
                </a:solidFill>
                <a:latin typeface="+mn-lt"/>
              </a:rPr>
              <a:t>Accommodations</a:t>
            </a:r>
          </a:p>
          <a:p>
            <a:pPr lvl="1">
              <a:buFont typeface="Wingdings" panose="05000000000000000000" pitchFamily="2" charset="2"/>
              <a:buChar char="q"/>
            </a:pPr>
            <a:r>
              <a:rPr lang="en-US" spc="0" dirty="0">
                <a:solidFill>
                  <a:srgbClr val="000000"/>
                </a:solidFill>
                <a:latin typeface="+mn-lt"/>
              </a:rPr>
              <a:t>ACCESS </a:t>
            </a:r>
            <a:endParaRPr lang="en-US" spc="0" dirty="0">
              <a:solidFill>
                <a:srgbClr val="FF0000"/>
              </a:solidFill>
              <a:latin typeface="+mn-lt"/>
            </a:endParaRPr>
          </a:p>
          <a:p>
            <a:pPr lvl="1">
              <a:buFont typeface="Wingdings" panose="05000000000000000000" pitchFamily="2" charset="2"/>
              <a:buChar char="q"/>
            </a:pPr>
            <a:r>
              <a:rPr lang="en-US" spc="0" dirty="0">
                <a:solidFill>
                  <a:srgbClr val="000000"/>
                </a:solidFill>
                <a:latin typeface="+mn-lt"/>
              </a:rPr>
              <a:t>CoAlt</a:t>
            </a:r>
          </a:p>
          <a:p>
            <a:pPr lvl="1">
              <a:buFont typeface="Wingdings" panose="05000000000000000000" pitchFamily="2" charset="2"/>
              <a:buChar char="q"/>
            </a:pPr>
            <a:r>
              <a:rPr lang="en-US" spc="0" dirty="0">
                <a:solidFill>
                  <a:srgbClr val="000000"/>
                </a:solidFill>
                <a:latin typeface="+mn-lt"/>
              </a:rPr>
              <a:t>CMAS</a:t>
            </a:r>
          </a:p>
          <a:p>
            <a:pPr lvl="1">
              <a:buFont typeface="Wingdings" panose="05000000000000000000" pitchFamily="2" charset="2"/>
              <a:buChar char="q"/>
            </a:pPr>
            <a:r>
              <a:rPr lang="en-US" spc="0" dirty="0" smtClean="0">
                <a:solidFill>
                  <a:srgbClr val="000000"/>
                </a:solidFill>
                <a:latin typeface="+mn-lt"/>
              </a:rPr>
              <a:t>CO PSAT and SAT</a:t>
            </a:r>
            <a:endParaRPr lang="en-US" spc="0" dirty="0">
              <a:solidFill>
                <a:srgbClr val="000000"/>
              </a:solidFill>
              <a:latin typeface="+mn-lt"/>
            </a:endParaRPr>
          </a:p>
          <a:p>
            <a:pPr>
              <a:buFont typeface="Wingdings" panose="05000000000000000000" pitchFamily="2" charset="2"/>
              <a:buChar char="q"/>
            </a:pPr>
            <a:r>
              <a:rPr lang="en-US" sz="2300" spc="0" dirty="0">
                <a:solidFill>
                  <a:srgbClr val="000000"/>
                </a:solidFill>
                <a:latin typeface="+mn-lt"/>
              </a:rPr>
              <a:t>Schedule and plan district trainings</a:t>
            </a:r>
          </a:p>
          <a:p>
            <a:endParaRPr lang="en-US" sz="2300" spc="0" dirty="0">
              <a:solidFill>
                <a:srgbClr val="000000"/>
              </a:solidFill>
              <a:latin typeface="+mn-lt"/>
            </a:endParaRPr>
          </a:p>
        </p:txBody>
      </p:sp>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a:t>Fall </a:t>
            </a:r>
            <a:r>
              <a:rPr lang="en-US" dirty="0" smtClean="0"/>
              <a:t>Checklist (3 </a:t>
            </a:r>
            <a:r>
              <a:rPr lang="en-US" dirty="0"/>
              <a:t>of 3) </a:t>
            </a:r>
          </a:p>
        </p:txBody>
      </p:sp>
    </p:spTree>
    <p:extLst>
      <p:ext uri="{BB962C8B-B14F-4D97-AF65-F5344CB8AC3E}">
        <p14:creationId xmlns:p14="http://schemas.microsoft.com/office/powerpoint/2010/main" val="295289690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780047168"/>
              </p:ext>
            </p:extLst>
          </p:nvPr>
        </p:nvGraphicFramePr>
        <p:xfrm>
          <a:off x="675145" y="1108748"/>
          <a:ext cx="7886744" cy="4723097"/>
        </p:xfrm>
        <a:graphic>
          <a:graphicData uri="http://schemas.openxmlformats.org/drawingml/2006/table">
            <a:tbl>
              <a:tblPr firstRow="1" firstCol="1" bandRow="1">
                <a:tableStyleId>{073A0DAA-6AF3-43AB-8588-CEC1D06C72B9}</a:tableStyleId>
              </a:tblPr>
              <a:tblGrid>
                <a:gridCol w="3086117"/>
                <a:gridCol w="2400314"/>
                <a:gridCol w="2400313"/>
              </a:tblGrid>
              <a:tr h="548640">
                <a:tc>
                  <a:txBody>
                    <a:bodyPr/>
                    <a:lstStyle/>
                    <a:p>
                      <a:pPr marL="0" marR="0" algn="ctr">
                        <a:spcBef>
                          <a:spcPts val="0"/>
                        </a:spcBef>
                        <a:spcAft>
                          <a:spcPts val="0"/>
                        </a:spcAft>
                      </a:pPr>
                      <a:r>
                        <a:rPr lang="en-US" sz="1800" dirty="0">
                          <a:effectLst/>
                        </a:rPr>
                        <a:t>Assessment</a:t>
                      </a:r>
                      <a:endParaRPr lang="en-US" sz="1800" dirty="0">
                        <a:effectLst/>
                        <a:latin typeface="Times New Roman"/>
                        <a:ea typeface="Calibri"/>
                      </a:endParaRPr>
                    </a:p>
                  </a:txBody>
                  <a:tcPr marL="0" marR="0" marT="0" marB="0" anchor="ctr"/>
                </a:tc>
                <a:tc>
                  <a:txBody>
                    <a:bodyPr/>
                    <a:lstStyle/>
                    <a:p>
                      <a:pPr marL="0" marR="0" algn="ctr">
                        <a:spcBef>
                          <a:spcPts val="0"/>
                        </a:spcBef>
                        <a:spcAft>
                          <a:spcPts val="0"/>
                        </a:spcAft>
                      </a:pPr>
                      <a:r>
                        <a:rPr lang="en-US" sz="1800" dirty="0" smtClean="0">
                          <a:effectLst/>
                        </a:rPr>
                        <a:t>Description</a:t>
                      </a:r>
                      <a:endParaRPr lang="en-US" sz="1800" dirty="0">
                        <a:effectLst/>
                        <a:latin typeface="Times New Roman"/>
                        <a:ea typeface="Calibri"/>
                      </a:endParaRPr>
                    </a:p>
                  </a:txBody>
                  <a:tcPr marL="0" marR="0" marT="0" marB="0" anchor="ctr"/>
                </a:tc>
                <a:tc>
                  <a:txBody>
                    <a:bodyPr/>
                    <a:lstStyle/>
                    <a:p>
                      <a:pPr marL="0" marR="0" algn="ctr">
                        <a:spcBef>
                          <a:spcPts val="0"/>
                        </a:spcBef>
                        <a:spcAft>
                          <a:spcPts val="0"/>
                        </a:spcAft>
                      </a:pPr>
                      <a:r>
                        <a:rPr lang="en-US" sz="1800" dirty="0" smtClean="0">
                          <a:effectLst/>
                        </a:rPr>
                        <a:t>Dates (Tentative)</a:t>
                      </a:r>
                      <a:endParaRPr lang="en-US" sz="1800" dirty="0">
                        <a:effectLst/>
                        <a:latin typeface="Times New Roman"/>
                        <a:ea typeface="Calibri"/>
                      </a:endParaRPr>
                    </a:p>
                  </a:txBody>
                  <a:tcPr marL="0" marR="0" marT="0" marB="0" anchor="ctr"/>
                </a:tc>
              </a:tr>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smtClean="0">
                          <a:effectLst/>
                        </a:rPr>
                        <a:t>All</a:t>
                      </a:r>
                      <a:endParaRPr lang="en-US" sz="1800" b="0" dirty="0">
                        <a:effectLst/>
                        <a:latin typeface="+mn-lt"/>
                        <a:ea typeface="Calibri"/>
                      </a:endParaRPr>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effectLst/>
                        </a:rPr>
                        <a:t>Accommodations</a:t>
                      </a:r>
                      <a:endParaRPr lang="en-US" sz="1800" dirty="0">
                        <a:solidFill>
                          <a:schemeClr val="tx1">
                            <a:lumMod val="50000"/>
                          </a:schemeClr>
                        </a:solidFill>
                        <a:effectLst/>
                        <a:latin typeface="+mn-lt"/>
                        <a:ea typeface="Calibri"/>
                      </a:endParaRPr>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effectLst/>
                        </a:rPr>
                        <a:t>September 18 &amp;</a:t>
                      </a:r>
                      <a:r>
                        <a:rPr lang="en-US" sz="1800" baseline="0" dirty="0" smtClean="0">
                          <a:solidFill>
                            <a:schemeClr val="tx1">
                              <a:lumMod val="50000"/>
                            </a:schemeClr>
                          </a:solidFill>
                          <a:effectLst/>
                        </a:rPr>
                        <a:t> 19</a:t>
                      </a:r>
                      <a:endParaRPr lang="en-US" sz="1800" dirty="0">
                        <a:solidFill>
                          <a:schemeClr val="tx1">
                            <a:lumMod val="50000"/>
                          </a:schemeClr>
                        </a:solidFill>
                        <a:effectLst/>
                        <a:latin typeface="+mn-lt"/>
                        <a:ea typeface="Calibri"/>
                      </a:endParaRPr>
                    </a:p>
                  </a:txBody>
                  <a:tcPr marL="0" marR="0" marT="0" marB="0" anchor="ctr"/>
                </a:tc>
              </a:tr>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smtClean="0">
                          <a:effectLst/>
                        </a:rPr>
                        <a:t>ACCESS for ELLs®</a:t>
                      </a:r>
                      <a:endParaRPr lang="en-US" b="0" dirty="0"/>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effectLst/>
                        </a:rPr>
                        <a:t>Administration</a:t>
                      </a:r>
                      <a:endParaRPr lang="en-US" dirty="0">
                        <a:solidFill>
                          <a:schemeClr val="tx1">
                            <a:lumMod val="50000"/>
                          </a:schemeClr>
                        </a:solidFill>
                      </a:endParaRPr>
                    </a:p>
                  </a:txBody>
                  <a:tcPr marL="0" marR="0" marT="0" marB="0" anchor="ctr"/>
                </a:tc>
                <a:tc>
                  <a:txBody>
                    <a:bodyPr/>
                    <a:lstStyle/>
                    <a:p>
                      <a:pPr marL="0" marR="0" algn="ctr">
                        <a:spcBef>
                          <a:spcPts val="0"/>
                        </a:spcBef>
                        <a:spcAft>
                          <a:spcPts val="0"/>
                        </a:spcAft>
                      </a:pPr>
                      <a:r>
                        <a:rPr lang="en-US" sz="1800" baseline="0" dirty="0" smtClean="0">
                          <a:solidFill>
                            <a:srgbClr val="000000"/>
                          </a:solidFill>
                          <a:effectLst/>
                        </a:rPr>
                        <a:t>TBD September/October </a:t>
                      </a:r>
                    </a:p>
                    <a:p>
                      <a:pPr marL="0" marR="0" algn="ctr">
                        <a:spcBef>
                          <a:spcPts val="0"/>
                        </a:spcBef>
                        <a:spcAft>
                          <a:spcPts val="0"/>
                        </a:spcAft>
                      </a:pPr>
                      <a:r>
                        <a:rPr lang="en-US" sz="1800" baseline="0" dirty="0" smtClean="0">
                          <a:solidFill>
                            <a:srgbClr val="000000"/>
                          </a:solidFill>
                          <a:effectLst/>
                        </a:rPr>
                        <a:t>(in-person)</a:t>
                      </a:r>
                      <a:endParaRPr lang="en-US" dirty="0">
                        <a:solidFill>
                          <a:srgbClr val="000000"/>
                        </a:solidFill>
                      </a:endParaRPr>
                    </a:p>
                  </a:txBody>
                  <a:tcPr marL="0" marR="0" marT="0" marB="0" anchor="ctr"/>
                </a:tc>
              </a:tr>
              <a:tr h="61718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smtClean="0">
                          <a:effectLst/>
                        </a:rPr>
                        <a:t>CoAlt ELA and Math (DLM),</a:t>
                      </a:r>
                    </a:p>
                    <a:p>
                      <a:pPr marL="0" marR="0" algn="ctr">
                        <a:spcBef>
                          <a:spcPts val="0"/>
                        </a:spcBef>
                        <a:spcAft>
                          <a:spcPts val="0"/>
                        </a:spcAft>
                      </a:pPr>
                      <a:r>
                        <a:rPr lang="en-US" sz="1800" b="0" dirty="0" smtClean="0">
                          <a:effectLst/>
                        </a:rPr>
                        <a:t>Science and Social Studies </a:t>
                      </a:r>
                      <a:endParaRPr lang="en-US" sz="1800" b="0" dirty="0">
                        <a:effectLst/>
                        <a:latin typeface="+mn-lt"/>
                        <a:ea typeface="Calibri"/>
                      </a:endParaRPr>
                    </a:p>
                  </a:txBody>
                  <a:tcPr marL="0" marR="0" marT="0" marB="0" anchor="ctr"/>
                </a:tc>
                <a:tc>
                  <a:txBody>
                    <a:bodyPr/>
                    <a:lstStyle/>
                    <a:p>
                      <a:pPr marL="0" marR="0" algn="ctr">
                        <a:spcBef>
                          <a:spcPts val="0"/>
                        </a:spcBef>
                        <a:spcAft>
                          <a:spcPts val="0"/>
                        </a:spcAft>
                      </a:pPr>
                      <a:r>
                        <a:rPr lang="en-US" sz="1800" dirty="0" smtClean="0">
                          <a:solidFill>
                            <a:schemeClr val="tx1">
                              <a:lumMod val="50000"/>
                            </a:schemeClr>
                          </a:solidFill>
                          <a:effectLst/>
                        </a:rPr>
                        <a:t>Administration</a:t>
                      </a:r>
                      <a:endParaRPr lang="en-US" sz="1800" dirty="0">
                        <a:solidFill>
                          <a:schemeClr val="tx1">
                            <a:lumMod val="50000"/>
                          </a:schemeClr>
                        </a:solidFill>
                        <a:effectLst/>
                        <a:latin typeface="+mn-lt"/>
                        <a:ea typeface="Calibri"/>
                      </a:endParaRPr>
                    </a:p>
                  </a:txBody>
                  <a:tcPr marL="0" marR="0" marT="0" marB="0" anchor="ctr"/>
                </a:tc>
                <a:tc>
                  <a:txBody>
                    <a:bodyPr/>
                    <a:lstStyle/>
                    <a:p>
                      <a:pPr marL="0" marR="0" algn="ctr">
                        <a:spcBef>
                          <a:spcPts val="0"/>
                        </a:spcBef>
                        <a:spcAft>
                          <a:spcPts val="0"/>
                        </a:spcAft>
                      </a:pPr>
                      <a:r>
                        <a:rPr lang="en-US" sz="1800" baseline="0" dirty="0" smtClean="0">
                          <a:solidFill>
                            <a:schemeClr val="tx1">
                              <a:lumMod val="50000"/>
                            </a:schemeClr>
                          </a:solidFill>
                          <a:effectLst/>
                        </a:rPr>
                        <a:t>TBD October</a:t>
                      </a:r>
                    </a:p>
                    <a:p>
                      <a:pPr marL="0" marR="0" algn="ctr">
                        <a:spcBef>
                          <a:spcPts val="0"/>
                        </a:spcBef>
                        <a:spcAft>
                          <a:spcPts val="0"/>
                        </a:spcAft>
                      </a:pPr>
                      <a:r>
                        <a:rPr lang="en-US" sz="1800" dirty="0" smtClean="0">
                          <a:solidFill>
                            <a:schemeClr val="tx1">
                              <a:lumMod val="50000"/>
                            </a:schemeClr>
                          </a:solidFill>
                          <a:effectLst/>
                        </a:rPr>
                        <a:t>(in-person)</a:t>
                      </a:r>
                      <a:endParaRPr lang="en-US" sz="1800" dirty="0">
                        <a:solidFill>
                          <a:schemeClr val="tx1">
                            <a:lumMod val="50000"/>
                          </a:schemeClr>
                        </a:solidFill>
                        <a:effectLst/>
                        <a:latin typeface="+mn-lt"/>
                        <a:ea typeface="Calibri"/>
                      </a:endParaRPr>
                    </a:p>
                  </a:txBody>
                  <a:tcPr marL="0" marR="0" marT="0" marB="0" anchor="ctr"/>
                </a:tc>
              </a:tr>
              <a:tr h="92266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smtClean="0">
                          <a:effectLst/>
                        </a:rPr>
                        <a:t>CMAS Math, ELA, CSLA,</a:t>
                      </a:r>
                    </a:p>
                    <a:p>
                      <a:pPr marL="0" marR="0" algn="ctr">
                        <a:spcBef>
                          <a:spcPts val="0"/>
                        </a:spcBef>
                        <a:spcAft>
                          <a:spcPts val="0"/>
                        </a:spcAft>
                      </a:pPr>
                      <a:r>
                        <a:rPr lang="en-US" sz="1800" b="0" dirty="0" smtClean="0">
                          <a:effectLst/>
                        </a:rPr>
                        <a:t>Science and Social Studies</a:t>
                      </a:r>
                      <a:endParaRPr lang="en-US" sz="1800" b="0" dirty="0">
                        <a:effectLst/>
                        <a:latin typeface="+mn-lt"/>
                        <a:ea typeface="Calibri"/>
                      </a:endParaRPr>
                    </a:p>
                  </a:txBody>
                  <a:tcPr marL="0" marR="0" marT="0" marB="0" anchor="ctr"/>
                </a:tc>
                <a:tc>
                  <a:txBody>
                    <a:bodyPr/>
                    <a:lstStyle/>
                    <a:p>
                      <a:pPr marL="0" marR="0" algn="ctr">
                        <a:spcBef>
                          <a:spcPts val="0"/>
                        </a:spcBef>
                        <a:spcAft>
                          <a:spcPts val="0"/>
                        </a:spcAft>
                      </a:pPr>
                      <a:r>
                        <a:rPr lang="en-US" sz="1800" baseline="0" dirty="0" smtClean="0">
                          <a:solidFill>
                            <a:schemeClr val="tx1">
                              <a:lumMod val="50000"/>
                            </a:schemeClr>
                          </a:solidFill>
                          <a:effectLst/>
                        </a:rPr>
                        <a:t>Spring 2018 Administration</a:t>
                      </a:r>
                    </a:p>
                    <a:p>
                      <a:pPr marL="0" marR="0" algn="ctr">
                        <a:spcBef>
                          <a:spcPts val="0"/>
                        </a:spcBef>
                        <a:spcAft>
                          <a:spcPts val="0"/>
                        </a:spcAft>
                      </a:pPr>
                      <a:r>
                        <a:rPr lang="en-US" sz="1800" baseline="0" dirty="0" smtClean="0">
                          <a:solidFill>
                            <a:schemeClr val="tx1">
                              <a:lumMod val="50000"/>
                            </a:schemeClr>
                          </a:solidFill>
                          <a:effectLst/>
                        </a:rPr>
                        <a:t>Technology</a:t>
                      </a:r>
                      <a:endParaRPr lang="en-US" sz="1800" dirty="0" smtClean="0">
                        <a:solidFill>
                          <a:schemeClr val="tx1">
                            <a:lumMod val="50000"/>
                          </a:schemeClr>
                        </a:solidFill>
                        <a:effectLst/>
                        <a:latin typeface="+mn-lt"/>
                        <a:ea typeface="+mn-ea"/>
                      </a:endParaRPr>
                    </a:p>
                  </a:txBody>
                  <a:tcPr marL="0" marR="0" marT="0" marB="0" anchor="ctr"/>
                </a:tc>
                <a:tc>
                  <a:txBody>
                    <a:bodyPr/>
                    <a:lstStyle/>
                    <a:p>
                      <a:pPr marL="0" marR="0" algn="ctr">
                        <a:spcBef>
                          <a:spcPts val="0"/>
                        </a:spcBef>
                        <a:spcAft>
                          <a:spcPts val="0"/>
                        </a:spcAft>
                      </a:pPr>
                      <a:r>
                        <a:rPr lang="en-US" sz="1800" dirty="0" smtClean="0">
                          <a:solidFill>
                            <a:srgbClr val="000000"/>
                          </a:solidFill>
                          <a:effectLst/>
                        </a:rPr>
                        <a:t>TBD October/November</a:t>
                      </a:r>
                    </a:p>
                    <a:p>
                      <a:pPr marL="0" marR="0" algn="ctr">
                        <a:spcBef>
                          <a:spcPts val="0"/>
                        </a:spcBef>
                        <a:spcAft>
                          <a:spcPts val="0"/>
                        </a:spcAft>
                      </a:pPr>
                      <a:r>
                        <a:rPr lang="en-US" sz="1800" dirty="0" smtClean="0">
                          <a:solidFill>
                            <a:srgbClr val="000000"/>
                          </a:solidFill>
                          <a:effectLst/>
                          <a:latin typeface="+mn-lt"/>
                          <a:ea typeface="Calibri"/>
                        </a:rPr>
                        <a:t>(in-person)</a:t>
                      </a:r>
                    </a:p>
                  </a:txBody>
                  <a:tcPr marL="0" marR="0" marT="0" marB="0" anchor="ctr"/>
                </a:tc>
              </a:tr>
              <a:tr h="922666">
                <a:tc>
                  <a:txBody>
                    <a:bodyPr/>
                    <a:lstStyle/>
                    <a:p>
                      <a:pPr marL="0" marR="0" algn="ctr">
                        <a:spcBef>
                          <a:spcPts val="0"/>
                        </a:spcBef>
                        <a:spcAft>
                          <a:spcPts val="0"/>
                        </a:spcAft>
                      </a:pPr>
                      <a:r>
                        <a:rPr lang="en-US" sz="1800" b="0" dirty="0" smtClean="0">
                          <a:effectLst/>
                        </a:rPr>
                        <a:t>CO PSAT and SAT</a:t>
                      </a:r>
                      <a:endParaRPr lang="en-US" sz="1800" b="0" dirty="0" smtClean="0">
                        <a:effectLst/>
                        <a:latin typeface="+mn-lt"/>
                      </a:endParaRPr>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effectLst/>
                        </a:rPr>
                        <a:t>DAC Kickoff</a:t>
                      </a:r>
                    </a:p>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effectLst/>
                        </a:rPr>
                        <a:t>SAC</a:t>
                      </a:r>
                      <a:r>
                        <a:rPr lang="en-US" sz="1800" baseline="0" dirty="0" smtClean="0">
                          <a:solidFill>
                            <a:schemeClr val="tx1">
                              <a:lumMod val="50000"/>
                            </a:schemeClr>
                          </a:solidFill>
                          <a:effectLst/>
                        </a:rPr>
                        <a:t> Kickoff</a:t>
                      </a:r>
                    </a:p>
                    <a:p>
                      <a:pPr marL="0" marR="0" indent="0" algn="ctr" defTabSz="914400" rtl="0" eaLnBrk="1" fontAlgn="auto" latinLnBrk="0" hangingPunct="1">
                        <a:lnSpc>
                          <a:spcPct val="100000"/>
                        </a:lnSpc>
                        <a:spcBef>
                          <a:spcPts val="0"/>
                        </a:spcBef>
                        <a:spcAft>
                          <a:spcPts val="0"/>
                        </a:spcAft>
                        <a:buClrTx/>
                        <a:buSzTx/>
                        <a:buFontTx/>
                        <a:buNone/>
                        <a:tabLst/>
                        <a:defRPr/>
                      </a:pPr>
                      <a:r>
                        <a:rPr lang="en-US" sz="1800" baseline="0" dirty="0" smtClean="0">
                          <a:solidFill>
                            <a:schemeClr val="tx1">
                              <a:lumMod val="50000"/>
                            </a:schemeClr>
                          </a:solidFill>
                          <a:effectLst/>
                        </a:rPr>
                        <a:t>Additional Training</a:t>
                      </a:r>
                      <a:endParaRPr lang="en-US" sz="1800" dirty="0" smtClean="0">
                        <a:solidFill>
                          <a:schemeClr val="tx1">
                            <a:lumMod val="50000"/>
                          </a:schemeClr>
                        </a:solidFill>
                        <a:effectLst/>
                        <a:latin typeface="+mn-lt"/>
                        <a:ea typeface="Calibri"/>
                      </a:endParaRPr>
                    </a:p>
                  </a:txBody>
                  <a:tcPr marL="0" marR="0" marT="0" marB="0" anchor="ctr"/>
                </a:tc>
                <a:tc>
                  <a:txBody>
                    <a:bodyPr/>
                    <a:lstStyle/>
                    <a:p>
                      <a:pPr marL="0" marR="0" algn="ctr">
                        <a:spcBef>
                          <a:spcPts val="0"/>
                        </a:spcBef>
                        <a:spcAft>
                          <a:spcPts val="0"/>
                        </a:spcAft>
                      </a:pPr>
                      <a:r>
                        <a:rPr lang="en-US" sz="1800" dirty="0" smtClean="0">
                          <a:solidFill>
                            <a:srgbClr val="000000"/>
                          </a:solidFill>
                          <a:effectLst/>
                        </a:rPr>
                        <a:t>TBD September</a:t>
                      </a:r>
                      <a:endParaRPr lang="en-US" sz="1800" dirty="0" smtClean="0">
                        <a:solidFill>
                          <a:srgbClr val="000000"/>
                        </a:solidFill>
                        <a:effectLst/>
                        <a:latin typeface="+mn-lt"/>
                        <a:ea typeface="Calibri"/>
                      </a:endParaRPr>
                    </a:p>
                  </a:txBody>
                  <a:tcPr marL="0" marR="0" marT="0" marB="0" anchor="ctr"/>
                </a:tc>
              </a:tr>
              <a:tr h="614663">
                <a:tc gridSpan="3">
                  <a:txBody>
                    <a:bodyPr/>
                    <a:lstStyle/>
                    <a:p>
                      <a:pPr marL="0" marR="0" algn="ctr">
                        <a:spcBef>
                          <a:spcPts val="0"/>
                        </a:spcBef>
                        <a:spcAft>
                          <a:spcPts val="0"/>
                        </a:spcAft>
                      </a:pPr>
                      <a:r>
                        <a:rPr lang="en-US" sz="1800" dirty="0" smtClean="0">
                          <a:effectLst/>
                        </a:rPr>
                        <a:t>When possible, training webinars will be recorded for individuals</a:t>
                      </a:r>
                      <a:r>
                        <a:rPr lang="en-US" sz="1800" baseline="0" dirty="0" smtClean="0">
                          <a:effectLst/>
                        </a:rPr>
                        <a:t> </a:t>
                      </a:r>
                      <a:r>
                        <a:rPr lang="en-US" sz="1800" dirty="0" smtClean="0">
                          <a:effectLst/>
                        </a:rPr>
                        <a:t>who cannot attend</a:t>
                      </a:r>
                      <a:r>
                        <a:rPr lang="en-US" sz="1800" baseline="0" dirty="0" smtClean="0">
                          <a:effectLst/>
                        </a:rPr>
                        <a:t> in</a:t>
                      </a:r>
                      <a:r>
                        <a:rPr lang="en-US" sz="1800" dirty="0" smtClean="0">
                          <a:effectLst/>
                        </a:rPr>
                        <a:t> person. DACs must be</a:t>
                      </a:r>
                      <a:r>
                        <a:rPr lang="en-US" sz="1800" baseline="0" dirty="0" smtClean="0">
                          <a:effectLst/>
                        </a:rPr>
                        <a:t> trained on all state assessments each year. </a:t>
                      </a:r>
                      <a:endParaRPr lang="en-US" sz="1800" b="0" dirty="0" smtClean="0">
                        <a:effectLst/>
                      </a:endParaRPr>
                    </a:p>
                  </a:txBody>
                  <a:tcPr marL="0" marR="0" marT="0" marB="0"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effectLst/>
                        <a:latin typeface="Times New Roman"/>
                        <a:ea typeface="Calibri"/>
                      </a:endParaRPr>
                    </a:p>
                  </a:txBody>
                  <a:tcPr marL="0" marR="0" marT="0" marB="0" anchor="ctr"/>
                </a:tc>
                <a:tc hMerge="1">
                  <a:txBody>
                    <a:bodyPr/>
                    <a:lstStyle/>
                    <a:p>
                      <a:pPr marL="0" marR="0" algn="ctr">
                        <a:spcBef>
                          <a:spcPts val="0"/>
                        </a:spcBef>
                        <a:spcAft>
                          <a:spcPts val="0"/>
                        </a:spcAft>
                      </a:pPr>
                      <a:endParaRPr lang="en-US" sz="1600" dirty="0" smtClean="0">
                        <a:effectLst/>
                        <a:latin typeface="Times New Roman"/>
                        <a:ea typeface="Calibri"/>
                      </a:endParaRPr>
                    </a:p>
                  </a:txBody>
                  <a:tcPr marL="0" marR="0" marT="0" marB="0" anchor="ctr"/>
                </a:tc>
              </a:tr>
            </a:tbl>
          </a:graphicData>
        </a:graphic>
      </p:graphicFrame>
      <p:sp>
        <p:nvSpPr>
          <p:cNvPr id="3" name="Title 2"/>
          <p:cNvSpPr>
            <a:spLocks noGrp="1"/>
          </p:cNvSpPr>
          <p:nvPr>
            <p:ph type="title" idx="4294967295"/>
          </p:nvPr>
        </p:nvSpPr>
        <p:spPr>
          <a:xfrm>
            <a:off x="170480" y="192088"/>
            <a:ext cx="7716219" cy="520700"/>
          </a:xfrm>
        </p:spPr>
        <p:txBody>
          <a:bodyPr>
            <a:noAutofit/>
          </a:bodyPr>
          <a:lstStyle/>
          <a:p>
            <a:pPr algn="l"/>
            <a:r>
              <a:rPr lang="en-US" sz="3200" dirty="0" smtClean="0">
                <a:solidFill>
                  <a:srgbClr val="FFFFFF"/>
                </a:solidFill>
              </a:rPr>
              <a:t>2017-18 Training Dates</a:t>
            </a:r>
            <a:endParaRPr lang="en-US" sz="3200" dirty="0">
              <a:solidFill>
                <a:srgbClr val="FFFFFF"/>
              </a:solidFill>
            </a:endParaRPr>
          </a:p>
        </p:txBody>
      </p:sp>
    </p:spTree>
    <p:extLst>
      <p:ext uri="{BB962C8B-B14F-4D97-AF65-F5344CB8AC3E}">
        <p14:creationId xmlns:p14="http://schemas.microsoft.com/office/powerpoint/2010/main" val="4270043107"/>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CDE Assessment Contacts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816117750"/>
              </p:ext>
            </p:extLst>
          </p:nvPr>
        </p:nvGraphicFramePr>
        <p:xfrm>
          <a:off x="93210" y="961812"/>
          <a:ext cx="8956110" cy="5394960"/>
        </p:xfrm>
        <a:graphic>
          <a:graphicData uri="http://schemas.openxmlformats.org/drawingml/2006/table">
            <a:tbl>
              <a:tblPr firstRow="1" bandRow="1">
                <a:tableStyleId>{073A0DAA-6AF3-43AB-8588-CEC1D06C72B9}</a:tableStyleId>
              </a:tblPr>
              <a:tblGrid>
                <a:gridCol w="2859540"/>
                <a:gridCol w="1543050"/>
                <a:gridCol w="1136263"/>
                <a:gridCol w="3417257"/>
              </a:tblGrid>
              <a:tr h="640080">
                <a:tc>
                  <a:txBody>
                    <a:bodyPr/>
                    <a:lstStyle/>
                    <a:p>
                      <a:pPr algn="ctr"/>
                      <a:r>
                        <a:rPr lang="en-US" sz="2000" dirty="0" smtClean="0"/>
                        <a:t>Questions</a:t>
                      </a:r>
                      <a:r>
                        <a:rPr lang="en-US" sz="2000" baseline="0" dirty="0" smtClean="0"/>
                        <a:t> </a:t>
                      </a:r>
                      <a:endParaRPr lang="en-US" sz="2000" dirty="0"/>
                    </a:p>
                  </a:txBody>
                  <a:tcPr anchor="ctr"/>
                </a:tc>
                <a:tc>
                  <a:txBody>
                    <a:bodyPr/>
                    <a:lstStyle/>
                    <a:p>
                      <a:pPr algn="ctr"/>
                      <a:r>
                        <a:rPr lang="en-US" sz="2000" dirty="0" smtClean="0"/>
                        <a:t>Contact</a:t>
                      </a:r>
                      <a:endParaRPr lang="en-US" sz="2000" dirty="0"/>
                    </a:p>
                  </a:txBody>
                  <a:tcPr anchor="ctr"/>
                </a:tc>
                <a:tc>
                  <a:txBody>
                    <a:bodyPr/>
                    <a:lstStyle/>
                    <a:p>
                      <a:pPr algn="ctr"/>
                      <a:r>
                        <a:rPr lang="en-US" sz="2000" dirty="0" smtClean="0"/>
                        <a:t>303-866-</a:t>
                      </a:r>
                      <a:endParaRPr lang="en-US" sz="2000" dirty="0"/>
                    </a:p>
                  </a:txBody>
                  <a:tcPr anchor="ctr"/>
                </a:tc>
                <a:tc>
                  <a:txBody>
                    <a:bodyPr/>
                    <a:lstStyle/>
                    <a:p>
                      <a:pPr algn="ctr"/>
                      <a:r>
                        <a:rPr lang="en-US" sz="2000" dirty="0" smtClean="0"/>
                        <a:t>Email</a:t>
                      </a:r>
                      <a:endParaRPr lang="en-US" sz="2000" dirty="0"/>
                    </a:p>
                  </a:txBody>
                  <a:tcPr anchor="ctr"/>
                </a:tc>
              </a:tr>
              <a:tr h="640080">
                <a:tc>
                  <a:txBody>
                    <a:bodyPr/>
                    <a:lstStyle/>
                    <a:p>
                      <a:r>
                        <a:rPr lang="en-US" sz="1800" dirty="0" smtClean="0">
                          <a:solidFill>
                            <a:schemeClr val="tx1">
                              <a:lumMod val="50000"/>
                            </a:schemeClr>
                          </a:solidFill>
                        </a:rPr>
                        <a:t>General Questions</a:t>
                      </a:r>
                      <a:endParaRPr lang="en-US" dirty="0">
                        <a:solidFill>
                          <a:schemeClr val="tx1">
                            <a:lumMod val="50000"/>
                          </a:schemeClr>
                        </a:solidFill>
                      </a:endParaRPr>
                    </a:p>
                  </a:txBody>
                  <a:tcPr anchor="ctr"/>
                </a:tc>
                <a:tc>
                  <a:txBody>
                    <a:bodyPr/>
                    <a:lstStyle/>
                    <a:p>
                      <a:r>
                        <a:rPr lang="en-US" sz="1800" dirty="0" smtClean="0">
                          <a:solidFill>
                            <a:schemeClr val="tx1">
                              <a:lumMod val="50000"/>
                            </a:schemeClr>
                          </a:solidFill>
                        </a:rPr>
                        <a:t>Margo Allen </a:t>
                      </a:r>
                      <a:endParaRPr lang="en-US" dirty="0">
                        <a:solidFill>
                          <a:schemeClr val="tx1">
                            <a:lumMod val="50000"/>
                          </a:schemeClr>
                        </a:solidFill>
                      </a:endParaRPr>
                    </a:p>
                  </a:txBody>
                  <a:tcPr anchor="ctr"/>
                </a:tc>
                <a:tc>
                  <a:txBody>
                    <a:bodyPr/>
                    <a:lstStyle/>
                    <a:p>
                      <a:pPr algn="ctr"/>
                      <a:r>
                        <a:rPr lang="en-US" dirty="0" smtClean="0">
                          <a:solidFill>
                            <a:schemeClr val="tx1">
                              <a:lumMod val="50000"/>
                            </a:schemeClr>
                          </a:solidFill>
                        </a:rPr>
                        <a:t>6929</a:t>
                      </a:r>
                      <a:endParaRPr lang="en-US" dirty="0">
                        <a:solidFill>
                          <a:schemeClr val="tx1">
                            <a:lumMod val="50000"/>
                          </a:schemeClr>
                        </a:solidFill>
                      </a:endParaRPr>
                    </a:p>
                  </a:txBody>
                  <a:tcPr anchor="ctr"/>
                </a:tc>
                <a:tc>
                  <a:txBody>
                    <a:bodyPr/>
                    <a:lstStyle/>
                    <a:p>
                      <a:r>
                        <a:rPr lang="en-US" sz="1800" dirty="0" smtClean="0">
                          <a:hlinkClick r:id="rId2"/>
                        </a:rPr>
                        <a:t>allen_m@cde.state.co.us</a:t>
                      </a:r>
                      <a:endParaRPr lang="en-US" dirty="0"/>
                    </a:p>
                  </a:txBody>
                  <a:tcPr anchor="ctr"/>
                </a:tc>
              </a:tr>
              <a:tr h="640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CMAS &amp; PAnext</a:t>
                      </a:r>
                      <a:endParaRPr lang="en-US" dirty="0">
                        <a:solidFill>
                          <a:schemeClr val="tx1">
                            <a:lumMod val="50000"/>
                          </a:schemeClr>
                        </a:solidFill>
                      </a:endParaRPr>
                    </a:p>
                  </a:txBody>
                  <a:tcPr anchor="ctr"/>
                </a:tc>
                <a:tc>
                  <a:txBody>
                    <a:bodyPr/>
                    <a:lstStyle/>
                    <a:p>
                      <a:r>
                        <a:rPr lang="en-US" sz="1800" dirty="0" smtClean="0">
                          <a:solidFill>
                            <a:schemeClr val="tx1">
                              <a:lumMod val="50000"/>
                            </a:schemeClr>
                          </a:solidFill>
                        </a:rPr>
                        <a:t>Sara Loerzel</a:t>
                      </a:r>
                      <a:endParaRPr lang="en-US" dirty="0">
                        <a:solidFill>
                          <a:schemeClr val="tx1">
                            <a:lumMod val="50000"/>
                          </a:schemeClr>
                        </a:solidFill>
                      </a:endParaRPr>
                    </a:p>
                  </a:txBody>
                  <a:tcPr anchor="ctr"/>
                </a:tc>
                <a:tc>
                  <a:txBody>
                    <a:bodyPr/>
                    <a:lstStyle/>
                    <a:p>
                      <a:pPr algn="ctr"/>
                      <a:r>
                        <a:rPr lang="en-US" dirty="0" smtClean="0">
                          <a:solidFill>
                            <a:schemeClr val="tx1">
                              <a:lumMod val="50000"/>
                            </a:schemeClr>
                          </a:solidFill>
                        </a:rPr>
                        <a:t>3266</a:t>
                      </a:r>
                      <a:endParaRPr lang="en-US" dirty="0">
                        <a:solidFill>
                          <a:schemeClr val="tx1">
                            <a:lumMod val="50000"/>
                          </a:schemeClr>
                        </a:solidFill>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hlinkClick r:id="rId3"/>
                        </a:rPr>
                        <a:t>loerzel_s@cde.state.co.us</a:t>
                      </a:r>
                      <a:r>
                        <a:rPr lang="en-US" sz="1800" dirty="0" smtClean="0"/>
                        <a:t> </a:t>
                      </a:r>
                    </a:p>
                  </a:txBody>
                  <a:tcPr anchor="ctr"/>
                </a:tc>
              </a:tr>
              <a:tr h="640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CoAlt</a:t>
                      </a:r>
                      <a:r>
                        <a:rPr lang="en-US" sz="1800" baseline="0" dirty="0" smtClean="0">
                          <a:solidFill>
                            <a:schemeClr val="tx1">
                              <a:lumMod val="50000"/>
                            </a:schemeClr>
                          </a:solidFill>
                        </a:rPr>
                        <a:t> </a:t>
                      </a:r>
                      <a:r>
                        <a:rPr lang="en-US" sz="1800" dirty="0" smtClean="0">
                          <a:solidFill>
                            <a:schemeClr val="tx1">
                              <a:lumMod val="50000"/>
                            </a:schemeClr>
                          </a:solidFill>
                        </a:rPr>
                        <a:t>&amp; Accommodations for Students with Disabilities</a:t>
                      </a:r>
                      <a:endParaRPr lang="en-US" dirty="0">
                        <a:solidFill>
                          <a:schemeClr val="tx1">
                            <a:lumMod val="50000"/>
                          </a:schemeClr>
                        </a:solidFill>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Mindy Roden</a:t>
                      </a:r>
                      <a:endParaRPr lang="en-US" dirty="0" smtClean="0">
                        <a:solidFill>
                          <a:schemeClr val="tx1">
                            <a:lumMod val="50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chemeClr val="tx1">
                              <a:lumMod val="50000"/>
                            </a:schemeClr>
                          </a:solidFill>
                        </a:rPr>
                        <a:t>6709</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hlinkClick r:id="rId4"/>
                        </a:rPr>
                        <a:t>roden_m@cde.state.co.us</a:t>
                      </a:r>
                      <a:r>
                        <a:rPr lang="en-US" sz="1800" dirty="0" smtClean="0"/>
                        <a:t> </a:t>
                      </a:r>
                    </a:p>
                  </a:txBody>
                  <a:tcPr anchor="ctr"/>
                </a:tc>
              </a:tr>
              <a:tr h="640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ACCESS &amp; Accommodations for English Learners</a:t>
                      </a:r>
                      <a:endParaRPr lang="en-US" dirty="0">
                        <a:solidFill>
                          <a:schemeClr val="tx1">
                            <a:lumMod val="50000"/>
                          </a:schemeClr>
                        </a:solidFill>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Heather Villalobos Pavia</a:t>
                      </a:r>
                      <a:endParaRPr lang="en-US" dirty="0" smtClean="0">
                        <a:solidFill>
                          <a:schemeClr val="tx1">
                            <a:lumMod val="50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chemeClr val="tx1">
                              <a:lumMod val="50000"/>
                            </a:schemeClr>
                          </a:solidFill>
                        </a:rPr>
                        <a:t>6118</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hlinkClick r:id="rId5"/>
                        </a:rPr>
                        <a:t>villalobospavia_h@cde.state.co.us </a:t>
                      </a:r>
                      <a:r>
                        <a:rPr lang="en-US" sz="1800" dirty="0" smtClean="0"/>
                        <a:t> </a:t>
                      </a:r>
                    </a:p>
                  </a:txBody>
                  <a:tcPr anchor="ctr"/>
                </a:tc>
              </a:tr>
              <a:tr h="640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Technology &amp; PAnext</a:t>
                      </a:r>
                      <a:endParaRPr lang="en-US" dirty="0">
                        <a:solidFill>
                          <a:schemeClr val="tx1">
                            <a:lumMod val="50000"/>
                          </a:schemeClr>
                        </a:solidFill>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Collin Bonner</a:t>
                      </a:r>
                      <a:endParaRPr lang="en-US" dirty="0">
                        <a:solidFill>
                          <a:schemeClr val="tx1">
                            <a:lumMod val="50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chemeClr val="tx1">
                              <a:lumMod val="50000"/>
                            </a:schemeClr>
                          </a:solidFill>
                        </a:rPr>
                        <a:t>6752</a:t>
                      </a:r>
                      <a:endParaRPr lang="en-US" dirty="0">
                        <a:solidFill>
                          <a:schemeClr val="tx1">
                            <a:lumMod val="50000"/>
                          </a:schemeClr>
                        </a:solidFill>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hlinkClick r:id="rId6"/>
                        </a:rPr>
                        <a:t>bonner_b@cde.state.co.us</a:t>
                      </a:r>
                      <a:r>
                        <a:rPr lang="en-US" sz="1800" dirty="0" smtClean="0"/>
                        <a:t> </a:t>
                      </a:r>
                      <a:endParaRPr lang="en-US" dirty="0"/>
                    </a:p>
                  </a:txBody>
                  <a:tcPr anchor="ctr"/>
                </a:tc>
              </a:tr>
              <a:tr h="640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lumMod val="50000"/>
                            </a:schemeClr>
                          </a:solidFill>
                        </a:rPr>
                        <a:t>CO PSAT &amp;</a:t>
                      </a:r>
                      <a:r>
                        <a:rPr lang="en-US" baseline="0" dirty="0" smtClean="0">
                          <a:solidFill>
                            <a:schemeClr val="tx1">
                              <a:lumMod val="50000"/>
                            </a:schemeClr>
                          </a:solidFill>
                        </a:rPr>
                        <a:t> SAT</a:t>
                      </a:r>
                      <a:endParaRPr lang="en-US" dirty="0">
                        <a:solidFill>
                          <a:schemeClr val="tx1">
                            <a:lumMod val="50000"/>
                          </a:schemeClr>
                        </a:solidFill>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lumMod val="50000"/>
                            </a:schemeClr>
                          </a:solidFill>
                        </a:rPr>
                        <a:t>Jared Anthony</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chemeClr val="tx1">
                              <a:lumMod val="50000"/>
                            </a:schemeClr>
                          </a:solidFill>
                        </a:rPr>
                        <a:t>6932</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hlinkClick r:id="rId7"/>
                        </a:rPr>
                        <a:t>anthony_j@cde.state.co.us</a:t>
                      </a:r>
                      <a:endParaRPr lang="en-US" b="0" dirty="0" smtClean="0"/>
                    </a:p>
                  </a:txBody>
                  <a:tcPr anchor="ctr"/>
                </a:tc>
              </a:tr>
              <a:tr h="640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tx1">
                              <a:lumMod val="50000"/>
                            </a:schemeClr>
                          </a:solidFill>
                          <a:effectLst/>
                        </a:rPr>
                        <a:t>NAEP &amp; International Assessments Coordinator</a:t>
                      </a:r>
                      <a:endParaRPr lang="en-US" dirty="0">
                        <a:solidFill>
                          <a:schemeClr val="tx1">
                            <a:lumMod val="50000"/>
                          </a:schemeClr>
                        </a:solidFill>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lumMod val="50000"/>
                            </a:schemeClr>
                          </a:solidFill>
                        </a:rPr>
                        <a:t>Pam A.</a:t>
                      </a:r>
                      <a:r>
                        <a:rPr lang="en-US" baseline="0" dirty="0" smtClean="0">
                          <a:solidFill>
                            <a:schemeClr val="tx1">
                              <a:lumMod val="50000"/>
                            </a:schemeClr>
                          </a:solidFill>
                        </a:rPr>
                        <a:t> </a:t>
                      </a:r>
                      <a:r>
                        <a:rPr lang="en-US" dirty="0" smtClean="0">
                          <a:solidFill>
                            <a:schemeClr val="tx1">
                              <a:lumMod val="50000"/>
                            </a:schemeClr>
                          </a:solidFill>
                        </a:rPr>
                        <a:t>Sandoval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chemeClr val="tx1">
                              <a:lumMod val="50000"/>
                            </a:schemeClr>
                          </a:solidFill>
                        </a:rPr>
                        <a:t>6643</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hlinkClick r:id="rId8"/>
                        </a:rPr>
                        <a:t>sandoval_p@cde.state.co.us</a:t>
                      </a:r>
                      <a:r>
                        <a:rPr lang="en-US" dirty="0" smtClean="0"/>
                        <a:t> </a:t>
                      </a:r>
                      <a:endParaRPr lang="en-US" b="0" dirty="0" smtClean="0">
                        <a:solidFill>
                          <a:srgbClr val="000000"/>
                        </a:solidFill>
                      </a:endParaRPr>
                    </a:p>
                  </a:txBody>
                  <a:tcPr anchor="ctr"/>
                </a:tc>
              </a:tr>
            </a:tbl>
          </a:graphicData>
        </a:graphic>
      </p:graphicFrame>
    </p:spTree>
    <p:extLst>
      <p:ext uri="{BB962C8B-B14F-4D97-AF65-F5344CB8AC3E}">
        <p14:creationId xmlns:p14="http://schemas.microsoft.com/office/powerpoint/2010/main" val="301541329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192024" y="192024"/>
            <a:ext cx="7886700" cy="521208"/>
          </a:xfrm>
        </p:spPr>
        <p:txBody>
          <a:bodyPr>
            <a:normAutofit fontScale="90000"/>
          </a:bodyPr>
          <a:lstStyle/>
          <a:p>
            <a:pPr algn="l"/>
            <a:r>
              <a:rPr lang="en-US" dirty="0" smtClean="0"/>
              <a:t>CDE Assessment Data Contacts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622456163"/>
              </p:ext>
            </p:extLst>
          </p:nvPr>
        </p:nvGraphicFramePr>
        <p:xfrm>
          <a:off x="270093" y="1048188"/>
          <a:ext cx="8573074" cy="3474544"/>
        </p:xfrm>
        <a:graphic>
          <a:graphicData uri="http://schemas.openxmlformats.org/drawingml/2006/table">
            <a:tbl>
              <a:tblPr firstRow="1" bandRow="1">
                <a:tableStyleId>{073A0DAA-6AF3-43AB-8588-CEC1D06C72B9}</a:tableStyleId>
              </a:tblPr>
              <a:tblGrid>
                <a:gridCol w="2435007"/>
                <a:gridCol w="1851530"/>
                <a:gridCol w="1428846"/>
                <a:gridCol w="2857691"/>
              </a:tblGrid>
              <a:tr h="868636">
                <a:tc>
                  <a:txBody>
                    <a:bodyPr/>
                    <a:lstStyle/>
                    <a:p>
                      <a:pPr algn="ctr"/>
                      <a:r>
                        <a:rPr lang="en-US" sz="1800" dirty="0" smtClean="0"/>
                        <a:t>Staff</a:t>
                      </a:r>
                      <a:endParaRPr lang="en-US" sz="1800" dirty="0"/>
                    </a:p>
                  </a:txBody>
                  <a:tcPr anchor="ctr"/>
                </a:tc>
                <a:tc>
                  <a:txBody>
                    <a:bodyPr/>
                    <a:lstStyle/>
                    <a:p>
                      <a:pPr algn="ctr"/>
                      <a:r>
                        <a:rPr lang="en-US" sz="1800" dirty="0" smtClean="0"/>
                        <a:t>Programs</a:t>
                      </a:r>
                      <a:endParaRPr lang="en-US" sz="1800" dirty="0"/>
                    </a:p>
                  </a:txBody>
                  <a:tcPr anchor="ctr"/>
                </a:tc>
                <a:tc>
                  <a:txBody>
                    <a:bodyPr/>
                    <a:lstStyle/>
                    <a:p>
                      <a:pPr algn="ctr"/>
                      <a:r>
                        <a:rPr lang="en-US" sz="1800" dirty="0" smtClean="0"/>
                        <a:t>303-866-</a:t>
                      </a:r>
                      <a:endParaRPr lang="en-US" sz="1800" dirty="0"/>
                    </a:p>
                  </a:txBody>
                  <a:tcPr anchor="ctr"/>
                </a:tc>
                <a:tc>
                  <a:txBody>
                    <a:bodyPr/>
                    <a:lstStyle/>
                    <a:p>
                      <a:pPr algn="ctr"/>
                      <a:r>
                        <a:rPr lang="en-US" sz="1800" dirty="0" smtClean="0"/>
                        <a:t>Email </a:t>
                      </a:r>
                      <a:endParaRPr lang="en-US" sz="1800" dirty="0"/>
                    </a:p>
                  </a:txBody>
                  <a:tcPr anchor="ctr"/>
                </a:tc>
              </a:tr>
              <a:tr h="8686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Melissa Mincic </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Data Support</a:t>
                      </a:r>
                      <a:endParaRPr lang="en-US" sz="1800" dirty="0">
                        <a:solidFill>
                          <a:schemeClr val="tx1">
                            <a:lumMod val="50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6281</a:t>
                      </a:r>
                      <a:endParaRPr lang="en-US" sz="1800" dirty="0">
                        <a:solidFill>
                          <a:schemeClr val="tx1">
                            <a:lumMod val="50000"/>
                          </a:schemeClr>
                        </a:solidFill>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hlinkClick r:id="rId2"/>
                        </a:rPr>
                        <a:t>mincic_m@cde.state.co.us</a:t>
                      </a:r>
                      <a:r>
                        <a:rPr lang="en-US" sz="1800" dirty="0" smtClean="0"/>
                        <a:t> </a:t>
                      </a:r>
                    </a:p>
                  </a:txBody>
                  <a:tcPr anchor="ctr"/>
                </a:tc>
              </a:tr>
              <a:tr h="8686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Jasmine Carey (Psychometrician)</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Psychometrics</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6634</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hlinkClick r:id="rId3"/>
                        </a:rPr>
                        <a:t>carey_j@cde.state.co.us</a:t>
                      </a:r>
                      <a:r>
                        <a:rPr lang="en-US" sz="1800" dirty="0" smtClean="0"/>
                        <a:t> </a:t>
                      </a:r>
                    </a:p>
                  </a:txBody>
                  <a:tcPr anchor="ctr"/>
                </a:tc>
              </a:tr>
              <a:tr h="8686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Shangte Shen</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Data</a:t>
                      </a:r>
                      <a:r>
                        <a:rPr lang="en-US" sz="1800" baseline="0" dirty="0" smtClean="0">
                          <a:solidFill>
                            <a:schemeClr val="tx1">
                              <a:lumMod val="50000"/>
                            </a:schemeClr>
                          </a:solidFill>
                        </a:rPr>
                        <a:t> Support</a:t>
                      </a:r>
                      <a:endParaRPr lang="en-US" sz="1800" dirty="0">
                        <a:solidFill>
                          <a:schemeClr val="tx1">
                            <a:lumMod val="50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lumMod val="50000"/>
                            </a:schemeClr>
                          </a:solidFill>
                        </a:rPr>
                        <a:t>6877</a:t>
                      </a:r>
                      <a:endParaRPr lang="en-US" sz="1800" dirty="0">
                        <a:solidFill>
                          <a:schemeClr val="tx1">
                            <a:lumMod val="50000"/>
                          </a:schemeClr>
                        </a:solidFill>
                      </a:endParaRPr>
                    </a:p>
                  </a:txBody>
                  <a:tcPr anchor="ctr"/>
                </a:tc>
                <a:tc>
                  <a:txBody>
                    <a:bodyPr/>
                    <a:lstStyle/>
                    <a:p>
                      <a:r>
                        <a:rPr lang="en-US" sz="1800" dirty="0" smtClean="0">
                          <a:hlinkClick r:id="rId4"/>
                        </a:rPr>
                        <a:t>shen_s@cde.state.co.us</a:t>
                      </a:r>
                      <a:r>
                        <a:rPr lang="en-US" sz="1800" dirty="0" smtClean="0"/>
                        <a:t> </a:t>
                      </a:r>
                      <a:endParaRPr lang="en-US" sz="1800" dirty="0"/>
                    </a:p>
                  </a:txBody>
                  <a:tcPr anchor="ctr"/>
                </a:tc>
              </a:tr>
            </a:tbl>
          </a:graphicData>
        </a:graphic>
      </p:graphicFrame>
    </p:spTree>
    <p:extLst>
      <p:ext uri="{BB962C8B-B14F-4D97-AF65-F5344CB8AC3E}">
        <p14:creationId xmlns:p14="http://schemas.microsoft.com/office/powerpoint/2010/main" val="2784837675"/>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sz="2800" b="1" dirty="0">
                <a:latin typeface="+mn-lt"/>
              </a:rPr>
              <a:t>Educator input</a:t>
            </a:r>
            <a:r>
              <a:rPr lang="en-US" sz="2800" dirty="0">
                <a:latin typeface="+mn-lt"/>
              </a:rPr>
              <a:t> is critical to Colorado's state assessment development and validation process. Educators may participate in committees related to the following state assessments: </a:t>
            </a:r>
          </a:p>
          <a:p>
            <a:pPr lvl="1"/>
            <a:r>
              <a:rPr lang="en-US" sz="2400" dirty="0">
                <a:latin typeface="+mn-lt"/>
              </a:rPr>
              <a:t>Colorado Measures of Academic Success (CMAS): Science, Social Studies, Mathematics and English Language Arts/Literacy (ELA)</a:t>
            </a:r>
          </a:p>
          <a:p>
            <a:pPr lvl="1"/>
            <a:r>
              <a:rPr lang="en-US" sz="2400" dirty="0">
                <a:latin typeface="+mn-lt"/>
              </a:rPr>
              <a:t>Colorado Alternate Assessment (CoAlt): Science and Social Studies</a:t>
            </a:r>
          </a:p>
          <a:p>
            <a:pPr lvl="1"/>
            <a:r>
              <a:rPr lang="en-US" sz="2400" dirty="0">
                <a:latin typeface="+mn-lt"/>
              </a:rPr>
              <a:t>Colorado Spanish Language Arts (CSLA)</a:t>
            </a:r>
          </a:p>
          <a:p>
            <a:r>
              <a:rPr lang="en-US" sz="2800" u="sng" dirty="0">
                <a:latin typeface="+mn-lt"/>
                <a:hlinkClick r:id="rId2"/>
              </a:rPr>
              <a:t>Join the Colorado Educator Pool for assessment development committee selection</a:t>
            </a:r>
            <a:r>
              <a:rPr lang="en-US" sz="2800" dirty="0">
                <a:latin typeface="+mn-lt"/>
              </a:rPr>
              <a:t>. </a:t>
            </a:r>
          </a:p>
          <a:p>
            <a:endParaRPr lang="en-US" dirty="0"/>
          </a:p>
        </p:txBody>
      </p:sp>
      <p:sp>
        <p:nvSpPr>
          <p:cNvPr id="4" name="Title 3"/>
          <p:cNvSpPr>
            <a:spLocks noGrp="1"/>
          </p:cNvSpPr>
          <p:nvPr>
            <p:ph type="title"/>
          </p:nvPr>
        </p:nvSpPr>
        <p:spPr/>
        <p:txBody>
          <a:bodyPr>
            <a:noAutofit/>
          </a:bodyPr>
          <a:lstStyle/>
          <a:p>
            <a:r>
              <a:rPr lang="en-US" sz="3200" dirty="0" smtClean="0">
                <a:solidFill>
                  <a:srgbClr val="FFFFFF"/>
                </a:solidFill>
              </a:rPr>
              <a:t>Get Involved!</a:t>
            </a:r>
            <a:endParaRPr lang="en-US" sz="3200" dirty="0">
              <a:solidFill>
                <a:srgbClr val="FFFFFF"/>
              </a:solidFill>
            </a:endParaRPr>
          </a:p>
        </p:txBody>
      </p:sp>
    </p:spTree>
    <p:extLst>
      <p:ext uri="{BB962C8B-B14F-4D97-AF65-F5344CB8AC3E}">
        <p14:creationId xmlns:p14="http://schemas.microsoft.com/office/powerpoint/2010/main" val="178642487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8494" y="2270359"/>
            <a:ext cx="8342313" cy="1646238"/>
          </a:xfrm>
        </p:spPr>
        <p:txBody>
          <a:bodyPr/>
          <a:lstStyle/>
          <a:p>
            <a:r>
              <a:rPr lang="en-US" sz="3200" dirty="0" smtClean="0">
                <a:solidFill>
                  <a:srgbClr val="000000"/>
                </a:solidFill>
              </a:rPr>
              <a:t>Thank You!</a:t>
            </a:r>
            <a:endParaRPr lang="en-US" sz="3200" dirty="0">
              <a:solidFill>
                <a:srgbClr val="000000"/>
              </a:solidFill>
            </a:endParaRPr>
          </a:p>
        </p:txBody>
      </p:sp>
    </p:spTree>
    <p:extLst>
      <p:ext uri="{BB962C8B-B14F-4D97-AF65-F5344CB8AC3E}">
        <p14:creationId xmlns:p14="http://schemas.microsoft.com/office/powerpoint/2010/main" val="28967053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sz="2000" spc="0" dirty="0">
                <a:latin typeface="+mn-lt"/>
                <a:hlinkClick r:id="rId2"/>
              </a:rPr>
              <a:t>http://</a:t>
            </a:r>
            <a:r>
              <a:rPr lang="en-US" sz="2000" spc="0" dirty="0" smtClean="0">
                <a:latin typeface="+mn-lt"/>
                <a:hlinkClick r:id="rId2"/>
              </a:rPr>
              <a:t>www.cde.state.co.us/assessment/annual_trng_requirements</a:t>
            </a:r>
            <a:endParaRPr lang="en-US" sz="2000" spc="0" dirty="0" smtClean="0">
              <a:latin typeface="+mn-lt"/>
            </a:endParaRPr>
          </a:p>
          <a:p>
            <a:r>
              <a:rPr lang="en-US" sz="2000" b="0" spc="0" dirty="0" smtClean="0">
                <a:solidFill>
                  <a:srgbClr val="000000"/>
                </a:solidFill>
                <a:latin typeface="+mn-lt"/>
              </a:rPr>
              <a:t>Assessment specific training (CMAS, CoAlt, ACCESS, CO PSAT and SAT) </a:t>
            </a:r>
            <a:r>
              <a:rPr lang="en-US" sz="2000" b="0" spc="0" dirty="0">
                <a:solidFill>
                  <a:srgbClr val="000000"/>
                </a:solidFill>
                <a:latin typeface="+mn-lt"/>
              </a:rPr>
              <a:t>for all </a:t>
            </a:r>
            <a:r>
              <a:rPr lang="en-US" sz="2000" b="0" spc="0" dirty="0" smtClean="0">
                <a:solidFill>
                  <a:srgbClr val="000000"/>
                </a:solidFill>
                <a:latin typeface="+mn-lt"/>
              </a:rPr>
              <a:t>district and school </a:t>
            </a:r>
            <a:r>
              <a:rPr lang="en-US" sz="2000" b="0" spc="0" dirty="0">
                <a:solidFill>
                  <a:srgbClr val="000000"/>
                </a:solidFill>
                <a:latin typeface="+mn-lt"/>
              </a:rPr>
              <a:t>personnel involved in any aspect of Colorado’s state assessments is required on an annual basis</a:t>
            </a:r>
            <a:r>
              <a:rPr lang="en-US" sz="2000" b="0" spc="0" dirty="0" smtClean="0">
                <a:solidFill>
                  <a:srgbClr val="000000"/>
                </a:solidFill>
                <a:latin typeface="+mn-lt"/>
              </a:rPr>
              <a:t>.</a:t>
            </a:r>
          </a:p>
          <a:p>
            <a:r>
              <a:rPr lang="en-US" sz="2000" b="0" spc="0" dirty="0" smtClean="0">
                <a:solidFill>
                  <a:srgbClr val="000000"/>
                </a:solidFill>
                <a:latin typeface="+mn-lt"/>
              </a:rPr>
              <a:t>DACs must be trained on each assessment each year. </a:t>
            </a:r>
          </a:p>
          <a:p>
            <a:r>
              <a:rPr lang="en-US" sz="2000" b="0" spc="0" dirty="0" smtClean="0">
                <a:solidFill>
                  <a:srgbClr val="000000"/>
                </a:solidFill>
                <a:latin typeface="+mn-lt"/>
              </a:rPr>
              <a:t>DACs </a:t>
            </a:r>
            <a:r>
              <a:rPr lang="en-US" sz="2000" b="0" spc="0" dirty="0">
                <a:solidFill>
                  <a:srgbClr val="000000"/>
                </a:solidFill>
                <a:latin typeface="+mn-lt"/>
              </a:rPr>
              <a:t>must meet with School Assessment Coordinators (SACs) to ensure that a training plan is in place for training Test Administrators, Test Examiners, Technology Coordinators, and any other school staff handling secure materials. </a:t>
            </a:r>
            <a:endParaRPr lang="en-US" sz="2000" b="0" spc="0" dirty="0" smtClean="0">
              <a:solidFill>
                <a:srgbClr val="000000"/>
              </a:solidFill>
              <a:latin typeface="+mn-lt"/>
            </a:endParaRPr>
          </a:p>
          <a:p>
            <a:r>
              <a:rPr lang="en-US" sz="2000" b="0" spc="0" dirty="0">
                <a:solidFill>
                  <a:srgbClr val="000000"/>
                </a:solidFill>
                <a:latin typeface="+mn-lt"/>
              </a:rPr>
              <a:t>Districts are required to </a:t>
            </a:r>
            <a:r>
              <a:rPr lang="en-US" sz="2000" b="0" spc="0" dirty="0" smtClean="0">
                <a:solidFill>
                  <a:srgbClr val="000000"/>
                </a:solidFill>
                <a:latin typeface="+mn-lt"/>
              </a:rPr>
              <a:t>collect </a:t>
            </a:r>
            <a:r>
              <a:rPr lang="en-US" sz="2000" b="0" spc="0" dirty="0">
                <a:solidFill>
                  <a:srgbClr val="000000"/>
                </a:solidFill>
                <a:latin typeface="+mn-lt"/>
              </a:rPr>
              <a:t>signed documentation that demonstrates an understanding of the policies and procedures set forth by the State of Colorado and the district</a:t>
            </a:r>
            <a:r>
              <a:rPr lang="en-US" sz="2000" b="0" spc="0" dirty="0">
                <a:latin typeface="+mn-lt"/>
              </a:rPr>
              <a:t>. </a:t>
            </a:r>
          </a:p>
        </p:txBody>
      </p:sp>
      <p:sp>
        <p:nvSpPr>
          <p:cNvPr id="2" name="Title 1"/>
          <p:cNvSpPr>
            <a:spLocks noGrp="1"/>
          </p:cNvSpPr>
          <p:nvPr>
            <p:ph type="title" idx="4294967295"/>
          </p:nvPr>
        </p:nvSpPr>
        <p:spPr>
          <a:xfrm>
            <a:off x="192024" y="192024"/>
            <a:ext cx="7886700" cy="521208"/>
          </a:xfrm>
        </p:spPr>
        <p:txBody>
          <a:bodyPr>
            <a:normAutofit fontScale="90000"/>
          </a:bodyPr>
          <a:lstStyle/>
          <a:p>
            <a:pPr algn="l"/>
            <a:r>
              <a:rPr lang="en-US" dirty="0" smtClean="0"/>
              <a:t>Annual Training Requirement</a:t>
            </a:r>
            <a:endParaRPr lang="en-US" dirty="0"/>
          </a:p>
        </p:txBody>
      </p:sp>
    </p:spTree>
    <p:extLst>
      <p:ext uri="{BB962C8B-B14F-4D97-AF65-F5344CB8AC3E}">
        <p14:creationId xmlns:p14="http://schemas.microsoft.com/office/powerpoint/2010/main" val="2546547640"/>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3084164" y="1365126"/>
            <a:ext cx="2960176" cy="4887083"/>
          </a:xfrm>
        </p:spPr>
      </p:pic>
      <p:sp>
        <p:nvSpPr>
          <p:cNvPr id="3" name="Title 2"/>
          <p:cNvSpPr>
            <a:spLocks noGrp="1"/>
          </p:cNvSpPr>
          <p:nvPr>
            <p:ph type="title"/>
          </p:nvPr>
        </p:nvSpPr>
        <p:spPr/>
        <p:txBody>
          <a:bodyPr>
            <a:noAutofit/>
          </a:bodyPr>
          <a:lstStyle/>
          <a:p>
            <a:r>
              <a:rPr lang="en-US" sz="3200" dirty="0" smtClean="0">
                <a:solidFill>
                  <a:srgbClr val="FFFFFF"/>
                </a:solidFill>
              </a:rPr>
              <a:t>Questions?</a:t>
            </a:r>
            <a:endParaRPr lang="en-US" sz="3200" dirty="0">
              <a:solidFill>
                <a:srgbClr val="FFFFFF"/>
              </a:solidFill>
            </a:endParaRPr>
          </a:p>
        </p:txBody>
      </p:sp>
    </p:spTree>
    <p:extLst>
      <p:ext uri="{BB962C8B-B14F-4D97-AF65-F5344CB8AC3E}">
        <p14:creationId xmlns:p14="http://schemas.microsoft.com/office/powerpoint/2010/main" val="18570286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DE New Blue">
  <a:themeElements>
    <a:clrScheme name="BCo CDE MS Color Palette FINAL">
      <a:dk1>
        <a:srgbClr val="5C6670"/>
      </a:dk1>
      <a:lt1>
        <a:sysClr val="window" lastClr="FFFFFF"/>
      </a:lt1>
      <a:dk2>
        <a:srgbClr val="8FC6E8"/>
      </a:dk2>
      <a:lt2>
        <a:srgbClr val="D3CCBC"/>
      </a:lt2>
      <a:accent1>
        <a:srgbClr val="488BC9"/>
      </a:accent1>
      <a:accent2>
        <a:srgbClr val="FFC846"/>
      </a:accent2>
      <a:accent3>
        <a:srgbClr val="8DC63F"/>
      </a:accent3>
      <a:accent4>
        <a:srgbClr val="6D3A5D"/>
      </a:accent4>
      <a:accent5>
        <a:srgbClr val="46797A"/>
      </a:accent5>
      <a:accent6>
        <a:srgbClr val="EF7521"/>
      </a:accent6>
      <a:hlink>
        <a:srgbClr val="101E8E"/>
      </a:hlink>
      <a:folHlink>
        <a:srgbClr val="18375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CDE Brand">
      <a:dk1>
        <a:srgbClr val="101E8C"/>
      </a:dk1>
      <a:lt1>
        <a:srgbClr val="D0D2D3"/>
      </a:lt1>
      <a:dk2>
        <a:srgbClr val="5C6670"/>
      </a:dk2>
      <a:lt2>
        <a:srgbClr val="D3CCBC"/>
      </a:lt2>
      <a:accent1>
        <a:srgbClr val="6EC4E8"/>
      </a:accent1>
      <a:accent2>
        <a:srgbClr val="46797A"/>
      </a:accent2>
      <a:accent3>
        <a:srgbClr val="65503C"/>
      </a:accent3>
      <a:accent4>
        <a:srgbClr val="6D3A5D"/>
      </a:accent4>
      <a:accent5>
        <a:srgbClr val="00953A"/>
      </a:accent5>
      <a:accent6>
        <a:srgbClr val="8FC6E8"/>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pptA4F.tmp</Template>
  <TotalTime>4786</TotalTime>
  <Words>6583</Words>
  <Application>Microsoft Office PowerPoint</Application>
  <PresentationFormat>On-screen Show (4:3)</PresentationFormat>
  <Paragraphs>960</Paragraphs>
  <Slides>90</Slides>
  <Notes>25</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90</vt:i4>
      </vt:variant>
    </vt:vector>
  </HeadingPairs>
  <TitlesOfParts>
    <vt:vector size="100" baseType="lpstr">
      <vt:lpstr>Arial</vt:lpstr>
      <vt:lpstr>Calibri</vt:lpstr>
      <vt:lpstr>Courier New</vt:lpstr>
      <vt:lpstr>Museo Slab 500</vt:lpstr>
      <vt:lpstr>Times New Roman</vt:lpstr>
      <vt:lpstr>Trebuchet MS</vt:lpstr>
      <vt:lpstr>Wingdings</vt:lpstr>
      <vt:lpstr>CDE New Blue</vt:lpstr>
      <vt:lpstr>Office Theme</vt:lpstr>
      <vt:lpstr>1_Office Theme</vt:lpstr>
      <vt:lpstr>PowerPoint Presentation</vt:lpstr>
      <vt:lpstr>Welcome and Agenda</vt:lpstr>
      <vt:lpstr> </vt:lpstr>
      <vt:lpstr>Meet the CDE Assessment Team</vt:lpstr>
      <vt:lpstr>Colorado Assessments Breakdown</vt:lpstr>
      <vt:lpstr>2017-18 State Assessments: Grades 3-8</vt:lpstr>
      <vt:lpstr>2017-18 State Assessments: Grades 9-11</vt:lpstr>
      <vt:lpstr>High School Alternate Assessments</vt:lpstr>
      <vt:lpstr>Annual Training Requirement</vt:lpstr>
      <vt:lpstr>Online Assessment Platforms</vt:lpstr>
      <vt:lpstr>Data Privacy</vt:lpstr>
      <vt:lpstr> </vt:lpstr>
      <vt:lpstr>Charter Schools</vt:lpstr>
      <vt:lpstr>Requirements &amp; District Responsibilities §22-7-1013(6), §22-7-1006.3(1)(d-e)</vt:lpstr>
      <vt:lpstr>Requirements &amp; District Responsibilities §22-7-1013(7)(a)</vt:lpstr>
      <vt:lpstr>Requirements &amp; District Responsibilities §22-7-1013(8)(a-c)</vt:lpstr>
      <vt:lpstr>PowerPoint Presentation</vt:lpstr>
      <vt:lpstr>2017-18 Assessment Calendar</vt:lpstr>
      <vt:lpstr>CMAS Assessment Window</vt:lpstr>
      <vt:lpstr>CMAS Early Window Options</vt:lpstr>
      <vt:lpstr>Scheduling Considerations</vt:lpstr>
      <vt:lpstr>Social Studies</vt:lpstr>
      <vt:lpstr>Mathematics</vt:lpstr>
      <vt:lpstr>WIDA ACCESS for ELLs® W-APT &amp;WIDA Screener</vt:lpstr>
      <vt:lpstr> ACCESS for ELLs® </vt:lpstr>
      <vt:lpstr>ACCESS for ELLs® Key Dates</vt:lpstr>
      <vt:lpstr>WIDA Training</vt:lpstr>
      <vt:lpstr>WIDA Screener</vt:lpstr>
      <vt:lpstr>WIDA Screener Continued</vt:lpstr>
      <vt:lpstr>DRC Configuration Updates</vt:lpstr>
      <vt:lpstr>DRC Component Updates</vt:lpstr>
      <vt:lpstr>DRC Component Updates</vt:lpstr>
      <vt:lpstr>CMAS Mathematics, English Language Arts/Literacy, Colorado Spanish Language Arts (CSLA), Science and Social Studies</vt:lpstr>
      <vt:lpstr>CMAS Grades and Content Areas</vt:lpstr>
      <vt:lpstr>CMAS Updates for 2018</vt:lpstr>
      <vt:lpstr>CMAS Math &amp; ELA Note</vt:lpstr>
      <vt:lpstr>CMAS Paper-based Test (PBT) Format</vt:lpstr>
      <vt:lpstr>Accommodation Updates for 2017-18</vt:lpstr>
      <vt:lpstr>Accommodations References</vt:lpstr>
      <vt:lpstr>Braille for Spring 2018</vt:lpstr>
      <vt:lpstr>Unique Accommodation Requests (UARs) </vt:lpstr>
      <vt:lpstr>Use of Unapproved Accommodations</vt:lpstr>
      <vt:lpstr>Unique Accommodation Requests</vt:lpstr>
      <vt:lpstr>Native Language Accommodations</vt:lpstr>
      <vt:lpstr>Colorado Spanish Language Arts CSLA</vt:lpstr>
      <vt:lpstr>First Year in US – ELA Only</vt:lpstr>
      <vt:lpstr>PearsonAccessnext</vt:lpstr>
      <vt:lpstr>PearsonAccessnext User Roles for DACs</vt:lpstr>
      <vt:lpstr>User Roles </vt:lpstr>
      <vt:lpstr>TestNav Requirements 2017-18</vt:lpstr>
      <vt:lpstr>TestNav Updates</vt:lpstr>
      <vt:lpstr>2017-18 TestNav Components</vt:lpstr>
      <vt:lpstr>Site Readiness Activities for 2017-18</vt:lpstr>
      <vt:lpstr>High Level CMAS Preparation Activities</vt:lpstr>
      <vt:lpstr>CMAS Training and Office Hours</vt:lpstr>
      <vt:lpstr>CoAlt Science and Social Studies English Language Arts and Mathematics (DLM)</vt:lpstr>
      <vt:lpstr>CoAlt Assessment Administration</vt:lpstr>
      <vt:lpstr>CoAlt Assessment Administration</vt:lpstr>
      <vt:lpstr>DLM Admin System: KITE Components</vt:lpstr>
      <vt:lpstr>CoAlt Training and Office Hours for SWD</vt:lpstr>
      <vt:lpstr>CoAlt Training</vt:lpstr>
      <vt:lpstr>Colorado PSAT &amp; SAT</vt:lpstr>
      <vt:lpstr>Colorado PSAT and SAT</vt:lpstr>
      <vt:lpstr>Colorado PSAT and SAT</vt:lpstr>
      <vt:lpstr>Colorado PSAT and SAT</vt:lpstr>
      <vt:lpstr>Colorado PSAT/SAT Accommodations </vt:lpstr>
      <vt:lpstr>Colorado PSAT and SAT Training</vt:lpstr>
      <vt:lpstr>New in 2017-2018</vt:lpstr>
      <vt:lpstr>Data</vt:lpstr>
      <vt:lpstr>Assessment Data Collections</vt:lpstr>
      <vt:lpstr>National &amp; International Assessments  NAEP, TIMSS, &amp; ICILS (Selected Schools Only)  Pam A. Sandoval</vt:lpstr>
      <vt:lpstr>National Assessment of Educational Progress (NAEP)</vt:lpstr>
      <vt:lpstr> Colorado 2017-18 TIMSS </vt:lpstr>
      <vt:lpstr> Colorado 2017-18 ICILS</vt:lpstr>
      <vt:lpstr>Communication</vt:lpstr>
      <vt:lpstr>District Technology Coordinator (DTC)</vt:lpstr>
      <vt:lpstr>District Technology Coordinator (DTC)</vt:lpstr>
      <vt:lpstr>Office Hours Schedule</vt:lpstr>
      <vt:lpstr>Weekly Assessment Bulletins</vt:lpstr>
      <vt:lpstr>Transmitting Secure Information</vt:lpstr>
      <vt:lpstr>Syncplicity</vt:lpstr>
      <vt:lpstr>Fall Checklist (1 of 3) </vt:lpstr>
      <vt:lpstr>Fall Checklist (2 of 3) </vt:lpstr>
      <vt:lpstr>Fall Checklist (3 of 3) </vt:lpstr>
      <vt:lpstr>2017-18 Training Dates</vt:lpstr>
      <vt:lpstr>CDE Assessment Contacts</vt:lpstr>
      <vt:lpstr>CDE Assessment Data Contacts</vt:lpstr>
      <vt:lpstr>Get Involved!</vt:lpstr>
      <vt:lpstr>Thank You!</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Acacia</dc:creator>
  <cp:lastModifiedBy>Boyd, Stephanie</cp:lastModifiedBy>
  <cp:revision>266</cp:revision>
  <cp:lastPrinted>2017-08-23T18:24:08Z</cp:lastPrinted>
  <dcterms:created xsi:type="dcterms:W3CDTF">2016-08-31T23:11:11Z</dcterms:created>
  <dcterms:modified xsi:type="dcterms:W3CDTF">2017-08-24T15:43:27Z</dcterms:modified>
</cp:coreProperties>
</file>