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0"/>
  </p:notesMasterIdLst>
  <p:handoutMasterIdLst>
    <p:handoutMasterId r:id="rId41"/>
  </p:handoutMasterIdLst>
  <p:sldIdLst>
    <p:sldId id="349" r:id="rId2"/>
    <p:sldId id="416" r:id="rId3"/>
    <p:sldId id="401" r:id="rId4"/>
    <p:sldId id="352" r:id="rId5"/>
    <p:sldId id="353" r:id="rId6"/>
    <p:sldId id="408" r:id="rId7"/>
    <p:sldId id="409" r:id="rId8"/>
    <p:sldId id="404" r:id="rId9"/>
    <p:sldId id="405" r:id="rId10"/>
    <p:sldId id="418" r:id="rId11"/>
    <p:sldId id="354" r:id="rId12"/>
    <p:sldId id="402" r:id="rId13"/>
    <p:sldId id="410" r:id="rId14"/>
    <p:sldId id="367" r:id="rId15"/>
    <p:sldId id="364" r:id="rId16"/>
    <p:sldId id="415" r:id="rId17"/>
    <p:sldId id="365" r:id="rId18"/>
    <p:sldId id="411" r:id="rId19"/>
    <p:sldId id="412" r:id="rId20"/>
    <p:sldId id="413" r:id="rId21"/>
    <p:sldId id="377" r:id="rId22"/>
    <p:sldId id="369" r:id="rId23"/>
    <p:sldId id="370" r:id="rId24"/>
    <p:sldId id="376" r:id="rId25"/>
    <p:sldId id="414" r:id="rId26"/>
    <p:sldId id="379" r:id="rId27"/>
    <p:sldId id="380" r:id="rId28"/>
    <p:sldId id="381" r:id="rId29"/>
    <p:sldId id="382" r:id="rId30"/>
    <p:sldId id="383" r:id="rId31"/>
    <p:sldId id="387" r:id="rId32"/>
    <p:sldId id="388" r:id="rId33"/>
    <p:sldId id="390" r:id="rId34"/>
    <p:sldId id="391" r:id="rId35"/>
    <p:sldId id="392" r:id="rId36"/>
    <p:sldId id="394" r:id="rId37"/>
    <p:sldId id="417" r:id="rId38"/>
    <p:sldId id="400" r:id="rId39"/>
  </p:sldIdLst>
  <p:sldSz cx="9144000" cy="6858000" type="screen4x3"/>
  <p:notesSz cx="7010400" cy="92964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10" autoAdjust="0"/>
    <p:restoredTop sz="80565" autoAdjust="0"/>
  </p:normalViewPr>
  <p:slideViewPr>
    <p:cSldViewPr snapToGrid="0" snapToObjects="1">
      <p:cViewPr varScale="1">
        <p:scale>
          <a:sx n="101" d="100"/>
          <a:sy n="101" d="100"/>
        </p:scale>
        <p:origin x="-183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7" d="100"/>
          <a:sy n="127" d="100"/>
        </p:scale>
        <p:origin x="-434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D92225-3F61-4D0E-9F8F-F52EB58559B0}" type="doc">
      <dgm:prSet loTypeId="urn:microsoft.com/office/officeart/2005/8/layout/hProcess9" loCatId="process" qsTypeId="urn:microsoft.com/office/officeart/2005/8/quickstyle/simple1" qsCatId="simple" csTypeId="urn:microsoft.com/office/officeart/2005/8/colors/colorful1#1" csCatId="colorful" phldr="1"/>
      <dgm:spPr/>
    </dgm:pt>
    <dgm:pt modelId="{51D4731D-DACA-438F-9040-3790ABDB324D}">
      <dgm:prSet phldrT="[Text]"/>
      <dgm:spPr/>
      <dgm:t>
        <a:bodyPr/>
        <a:lstStyle/>
        <a:p>
          <a:r>
            <a:rPr lang="en-US" dirty="0" smtClean="0"/>
            <a:t>Sort</a:t>
          </a:r>
          <a:endParaRPr lang="en-US" dirty="0"/>
        </a:p>
      </dgm:t>
    </dgm:pt>
    <dgm:pt modelId="{93F164DD-792F-4DC2-9835-BBFCE250B32D}" type="parTrans" cxnId="{FAFC5918-62DC-4F25-804D-CEA195BD29FB}">
      <dgm:prSet/>
      <dgm:spPr/>
      <dgm:t>
        <a:bodyPr/>
        <a:lstStyle/>
        <a:p>
          <a:endParaRPr lang="en-US"/>
        </a:p>
      </dgm:t>
    </dgm:pt>
    <dgm:pt modelId="{9EC17D43-292D-4DE4-8F37-DBF37651F800}" type="sibTrans" cxnId="{FAFC5918-62DC-4F25-804D-CEA195BD29FB}">
      <dgm:prSet/>
      <dgm:spPr/>
      <dgm:t>
        <a:bodyPr/>
        <a:lstStyle/>
        <a:p>
          <a:endParaRPr lang="en-US"/>
        </a:p>
      </dgm:t>
    </dgm:pt>
    <dgm:pt modelId="{153157BB-B8CC-4670-A2F6-7A83D2523A3D}">
      <dgm:prSet phldrT="[Text]"/>
      <dgm:spPr/>
      <dgm:t>
        <a:bodyPr/>
        <a:lstStyle/>
        <a:p>
          <a:r>
            <a:rPr lang="en-US" dirty="0" smtClean="0"/>
            <a:t>Bundle</a:t>
          </a:r>
          <a:endParaRPr lang="en-US" dirty="0"/>
        </a:p>
      </dgm:t>
    </dgm:pt>
    <dgm:pt modelId="{C1870DD8-2F2E-4F58-8C71-6745F77D4236}" type="parTrans" cxnId="{81AC6A71-7996-4AC4-9358-3382BE97AD6E}">
      <dgm:prSet/>
      <dgm:spPr/>
      <dgm:t>
        <a:bodyPr/>
        <a:lstStyle/>
        <a:p>
          <a:endParaRPr lang="en-US"/>
        </a:p>
      </dgm:t>
    </dgm:pt>
    <dgm:pt modelId="{11BA4C74-3376-498D-A013-1D954D33FC34}" type="sibTrans" cxnId="{81AC6A71-7996-4AC4-9358-3382BE97AD6E}">
      <dgm:prSet/>
      <dgm:spPr/>
      <dgm:t>
        <a:bodyPr/>
        <a:lstStyle/>
        <a:p>
          <a:endParaRPr lang="en-US"/>
        </a:p>
      </dgm:t>
    </dgm:pt>
    <dgm:pt modelId="{73A6BF22-8693-4634-9697-C99A73999956}">
      <dgm:prSet phldrT="[Text]"/>
      <dgm:spPr/>
      <dgm:t>
        <a:bodyPr/>
        <a:lstStyle/>
        <a:p>
          <a:r>
            <a:rPr lang="en-US" dirty="0" smtClean="0"/>
            <a:t>Ship</a:t>
          </a:r>
          <a:endParaRPr lang="en-US" dirty="0"/>
        </a:p>
      </dgm:t>
    </dgm:pt>
    <dgm:pt modelId="{13E391B8-3926-422F-BA7F-F73CDE9A9C86}" type="parTrans" cxnId="{5510AC67-D01B-45E9-AFE3-242FF446B48A}">
      <dgm:prSet/>
      <dgm:spPr/>
      <dgm:t>
        <a:bodyPr/>
        <a:lstStyle/>
        <a:p>
          <a:endParaRPr lang="en-US"/>
        </a:p>
      </dgm:t>
    </dgm:pt>
    <dgm:pt modelId="{C5BEBCA8-ACE0-4AE6-A360-32F16C8BBB25}" type="sibTrans" cxnId="{5510AC67-D01B-45E9-AFE3-242FF446B48A}">
      <dgm:prSet/>
      <dgm:spPr/>
      <dgm:t>
        <a:bodyPr/>
        <a:lstStyle/>
        <a:p>
          <a:endParaRPr lang="en-US"/>
        </a:p>
      </dgm:t>
    </dgm:pt>
    <dgm:pt modelId="{AC2FF1E0-CDAC-42AC-A701-58EE75993533}" type="pres">
      <dgm:prSet presAssocID="{4CD92225-3F61-4D0E-9F8F-F52EB58559B0}" presName="CompostProcess" presStyleCnt="0">
        <dgm:presLayoutVars>
          <dgm:dir/>
          <dgm:resizeHandles val="exact"/>
        </dgm:presLayoutVars>
      </dgm:prSet>
      <dgm:spPr/>
    </dgm:pt>
    <dgm:pt modelId="{4FFDDB83-DD0E-47CB-88FA-2C253A6E8665}" type="pres">
      <dgm:prSet presAssocID="{4CD92225-3F61-4D0E-9F8F-F52EB58559B0}" presName="arrow" presStyleLbl="bgShp" presStyleIdx="0" presStyleCnt="1"/>
      <dgm:spPr/>
    </dgm:pt>
    <dgm:pt modelId="{CF7D5427-9F0B-44EF-AEB9-09925557B370}" type="pres">
      <dgm:prSet presAssocID="{4CD92225-3F61-4D0E-9F8F-F52EB58559B0}" presName="linearProcess" presStyleCnt="0"/>
      <dgm:spPr/>
    </dgm:pt>
    <dgm:pt modelId="{F897FDC5-A905-4DD9-BC11-8380E96A493D}" type="pres">
      <dgm:prSet presAssocID="{51D4731D-DACA-438F-9040-3790ABDB324D}" presName="textNode" presStyleLbl="node1" presStyleIdx="0" presStyleCnt="3">
        <dgm:presLayoutVars>
          <dgm:bulletEnabled val="1"/>
        </dgm:presLayoutVars>
      </dgm:prSet>
      <dgm:spPr/>
      <dgm:t>
        <a:bodyPr/>
        <a:lstStyle/>
        <a:p>
          <a:endParaRPr lang="en-US"/>
        </a:p>
      </dgm:t>
    </dgm:pt>
    <dgm:pt modelId="{B968A2C5-4F6E-4911-B1DF-95C3DD32C9BD}" type="pres">
      <dgm:prSet presAssocID="{9EC17D43-292D-4DE4-8F37-DBF37651F800}" presName="sibTrans" presStyleCnt="0"/>
      <dgm:spPr/>
    </dgm:pt>
    <dgm:pt modelId="{23ADCA46-3075-4494-A5FB-8598F252B040}" type="pres">
      <dgm:prSet presAssocID="{153157BB-B8CC-4670-A2F6-7A83D2523A3D}" presName="textNode" presStyleLbl="node1" presStyleIdx="1" presStyleCnt="3">
        <dgm:presLayoutVars>
          <dgm:bulletEnabled val="1"/>
        </dgm:presLayoutVars>
      </dgm:prSet>
      <dgm:spPr/>
      <dgm:t>
        <a:bodyPr/>
        <a:lstStyle/>
        <a:p>
          <a:endParaRPr lang="en-US"/>
        </a:p>
      </dgm:t>
    </dgm:pt>
    <dgm:pt modelId="{D97BCA84-3578-4C2A-B0D5-4AF786BA5447}" type="pres">
      <dgm:prSet presAssocID="{11BA4C74-3376-498D-A013-1D954D33FC34}" presName="sibTrans" presStyleCnt="0"/>
      <dgm:spPr/>
    </dgm:pt>
    <dgm:pt modelId="{7064F010-3AF7-47F0-AB89-20A27ADCF79E}" type="pres">
      <dgm:prSet presAssocID="{73A6BF22-8693-4634-9697-C99A73999956}" presName="textNode" presStyleLbl="node1" presStyleIdx="2" presStyleCnt="3">
        <dgm:presLayoutVars>
          <dgm:bulletEnabled val="1"/>
        </dgm:presLayoutVars>
      </dgm:prSet>
      <dgm:spPr/>
      <dgm:t>
        <a:bodyPr/>
        <a:lstStyle/>
        <a:p>
          <a:endParaRPr lang="en-US"/>
        </a:p>
      </dgm:t>
    </dgm:pt>
  </dgm:ptLst>
  <dgm:cxnLst>
    <dgm:cxn modelId="{F9AEDC26-0964-436E-8628-B8DC7051ACFD}" type="presOf" srcId="{153157BB-B8CC-4670-A2F6-7A83D2523A3D}" destId="{23ADCA46-3075-4494-A5FB-8598F252B040}" srcOrd="0" destOrd="0" presId="urn:microsoft.com/office/officeart/2005/8/layout/hProcess9"/>
    <dgm:cxn modelId="{FAFC5918-62DC-4F25-804D-CEA195BD29FB}" srcId="{4CD92225-3F61-4D0E-9F8F-F52EB58559B0}" destId="{51D4731D-DACA-438F-9040-3790ABDB324D}" srcOrd="0" destOrd="0" parTransId="{93F164DD-792F-4DC2-9835-BBFCE250B32D}" sibTransId="{9EC17D43-292D-4DE4-8F37-DBF37651F800}"/>
    <dgm:cxn modelId="{D6B07F51-1F5A-4C90-94F9-533973BE7143}" type="presOf" srcId="{73A6BF22-8693-4634-9697-C99A73999956}" destId="{7064F010-3AF7-47F0-AB89-20A27ADCF79E}" srcOrd="0" destOrd="0" presId="urn:microsoft.com/office/officeart/2005/8/layout/hProcess9"/>
    <dgm:cxn modelId="{5510AC67-D01B-45E9-AFE3-242FF446B48A}" srcId="{4CD92225-3F61-4D0E-9F8F-F52EB58559B0}" destId="{73A6BF22-8693-4634-9697-C99A73999956}" srcOrd="2" destOrd="0" parTransId="{13E391B8-3926-422F-BA7F-F73CDE9A9C86}" sibTransId="{C5BEBCA8-ACE0-4AE6-A360-32F16C8BBB25}"/>
    <dgm:cxn modelId="{DDC92D4C-F48B-48DD-937B-FA9D57A0A3A4}" type="presOf" srcId="{4CD92225-3F61-4D0E-9F8F-F52EB58559B0}" destId="{AC2FF1E0-CDAC-42AC-A701-58EE75993533}" srcOrd="0" destOrd="0" presId="urn:microsoft.com/office/officeart/2005/8/layout/hProcess9"/>
    <dgm:cxn modelId="{17E6045F-328D-4D83-9296-77021CD8CD08}" type="presOf" srcId="{51D4731D-DACA-438F-9040-3790ABDB324D}" destId="{F897FDC5-A905-4DD9-BC11-8380E96A493D}" srcOrd="0" destOrd="0" presId="urn:microsoft.com/office/officeart/2005/8/layout/hProcess9"/>
    <dgm:cxn modelId="{81AC6A71-7996-4AC4-9358-3382BE97AD6E}" srcId="{4CD92225-3F61-4D0E-9F8F-F52EB58559B0}" destId="{153157BB-B8CC-4670-A2F6-7A83D2523A3D}" srcOrd="1" destOrd="0" parTransId="{C1870DD8-2F2E-4F58-8C71-6745F77D4236}" sibTransId="{11BA4C74-3376-498D-A013-1D954D33FC34}"/>
    <dgm:cxn modelId="{EE7C8ECD-D601-4DA3-BACC-97F17610BA4C}" type="presParOf" srcId="{AC2FF1E0-CDAC-42AC-A701-58EE75993533}" destId="{4FFDDB83-DD0E-47CB-88FA-2C253A6E8665}" srcOrd="0" destOrd="0" presId="urn:microsoft.com/office/officeart/2005/8/layout/hProcess9"/>
    <dgm:cxn modelId="{B3649AF1-5691-46EC-95EC-A188E825F4EB}" type="presParOf" srcId="{AC2FF1E0-CDAC-42AC-A701-58EE75993533}" destId="{CF7D5427-9F0B-44EF-AEB9-09925557B370}" srcOrd="1" destOrd="0" presId="urn:microsoft.com/office/officeart/2005/8/layout/hProcess9"/>
    <dgm:cxn modelId="{FDD9036D-D254-49E1-A92D-F9EF14DAAABE}" type="presParOf" srcId="{CF7D5427-9F0B-44EF-AEB9-09925557B370}" destId="{F897FDC5-A905-4DD9-BC11-8380E96A493D}" srcOrd="0" destOrd="0" presId="urn:microsoft.com/office/officeart/2005/8/layout/hProcess9"/>
    <dgm:cxn modelId="{2CEB3132-DFC6-4C3A-AE88-C0A500C13419}" type="presParOf" srcId="{CF7D5427-9F0B-44EF-AEB9-09925557B370}" destId="{B968A2C5-4F6E-4911-B1DF-95C3DD32C9BD}" srcOrd="1" destOrd="0" presId="urn:microsoft.com/office/officeart/2005/8/layout/hProcess9"/>
    <dgm:cxn modelId="{AFCB202E-59BD-49F5-B32E-A3A9761EE08E}" type="presParOf" srcId="{CF7D5427-9F0B-44EF-AEB9-09925557B370}" destId="{23ADCA46-3075-4494-A5FB-8598F252B040}" srcOrd="2" destOrd="0" presId="urn:microsoft.com/office/officeart/2005/8/layout/hProcess9"/>
    <dgm:cxn modelId="{5D2FC4A1-5153-48BC-B869-77F911FA3C35}" type="presParOf" srcId="{CF7D5427-9F0B-44EF-AEB9-09925557B370}" destId="{D97BCA84-3578-4C2A-B0D5-4AF786BA5447}" srcOrd="3" destOrd="0" presId="urn:microsoft.com/office/officeart/2005/8/layout/hProcess9"/>
    <dgm:cxn modelId="{9F67D154-431F-4BA5-BDB0-38B5028183E1}" type="presParOf" srcId="{CF7D5427-9F0B-44EF-AEB9-09925557B370}" destId="{7064F010-3AF7-47F0-AB89-20A27ADCF79E}"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DDB83-DD0E-47CB-88FA-2C253A6E8665}">
      <dsp:nvSpPr>
        <dsp:cNvPr id="0" name=""/>
        <dsp:cNvSpPr/>
      </dsp:nvSpPr>
      <dsp:spPr>
        <a:xfrm>
          <a:off x="630554" y="0"/>
          <a:ext cx="7146290" cy="44069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97FDC5-A905-4DD9-BC11-8380E96A493D}">
      <dsp:nvSpPr>
        <dsp:cNvPr id="0" name=""/>
        <dsp:cNvSpPr/>
      </dsp:nvSpPr>
      <dsp:spPr>
        <a:xfrm>
          <a:off x="2758" y="1322069"/>
          <a:ext cx="2566632" cy="17627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kern="1200" dirty="0" smtClean="0"/>
            <a:t>Sort</a:t>
          </a:r>
          <a:endParaRPr lang="en-US" sz="5400" kern="1200" dirty="0"/>
        </a:p>
      </dsp:txBody>
      <dsp:txXfrm>
        <a:off x="88809" y="1408120"/>
        <a:ext cx="2394530" cy="1590658"/>
      </dsp:txXfrm>
    </dsp:sp>
    <dsp:sp modelId="{23ADCA46-3075-4494-A5FB-8598F252B040}">
      <dsp:nvSpPr>
        <dsp:cNvPr id="0" name=""/>
        <dsp:cNvSpPr/>
      </dsp:nvSpPr>
      <dsp:spPr>
        <a:xfrm>
          <a:off x="2920383" y="1322069"/>
          <a:ext cx="2566632" cy="176276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kern="1200" dirty="0" smtClean="0"/>
            <a:t>Bundle</a:t>
          </a:r>
          <a:endParaRPr lang="en-US" sz="5400" kern="1200" dirty="0"/>
        </a:p>
      </dsp:txBody>
      <dsp:txXfrm>
        <a:off x="3006434" y="1408120"/>
        <a:ext cx="2394530" cy="1590658"/>
      </dsp:txXfrm>
    </dsp:sp>
    <dsp:sp modelId="{7064F010-3AF7-47F0-AB89-20A27ADCF79E}">
      <dsp:nvSpPr>
        <dsp:cNvPr id="0" name=""/>
        <dsp:cNvSpPr/>
      </dsp:nvSpPr>
      <dsp:spPr>
        <a:xfrm>
          <a:off x="5838008" y="1322069"/>
          <a:ext cx="2566632" cy="176276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kern="1200" dirty="0" smtClean="0"/>
            <a:t>Ship</a:t>
          </a:r>
          <a:endParaRPr lang="en-US" sz="5400" kern="1200" dirty="0"/>
        </a:p>
      </dsp:txBody>
      <dsp:txXfrm>
        <a:off x="5924059" y="1408120"/>
        <a:ext cx="2394530" cy="159065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EC664B4-81F1-E24F-90AF-27DC019489E9}" type="datetime1">
              <a:rPr lang="en-US" smtClean="0"/>
              <a:pPr/>
              <a:t>1/24/2014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EABA64B-06F0-2A40-A38F-AA9E1DC38B75}" type="slidenum">
              <a:rPr lang="en-US" smtClean="0"/>
              <a:pPr/>
              <a:t>‹#›</a:t>
            </a:fld>
            <a:endParaRPr lang="en-US"/>
          </a:p>
        </p:txBody>
      </p:sp>
    </p:spTree>
    <p:extLst>
      <p:ext uri="{BB962C8B-B14F-4D97-AF65-F5344CB8AC3E}">
        <p14:creationId xmlns:p14="http://schemas.microsoft.com/office/powerpoint/2010/main" val="186976468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F7F1863-8423-8E48-8D02-88636C918AC7}" type="datetime1">
              <a:rPr lang="en-US" smtClean="0"/>
              <a:pPr/>
              <a:t>1/24/2014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F7242FB-F25E-544B-B72F-E0B5A499AB48}" type="slidenum">
              <a:rPr lang="en-US" smtClean="0"/>
              <a:pPr/>
              <a:t>‹#›</a:t>
            </a:fld>
            <a:endParaRPr lang="en-US"/>
          </a:p>
        </p:txBody>
      </p:sp>
    </p:spTree>
    <p:extLst>
      <p:ext uri="{BB962C8B-B14F-4D97-AF65-F5344CB8AC3E}">
        <p14:creationId xmlns:p14="http://schemas.microsoft.com/office/powerpoint/2010/main" val="3210676302"/>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60D2168-9864-45B0-887C-240FF563C0A8}" type="slidenum">
              <a:rPr lang="en-US" smtClean="0">
                <a:latin typeface="Arial" pitchFamily="34" charset="0"/>
              </a:rPr>
              <a:pPr/>
              <a:t>1</a:t>
            </a:fld>
            <a:endParaRPr lang="en-US" smtClean="0">
              <a:latin typeface="Arial" pitchFamily="34" charset="0"/>
            </a:endParaRPr>
          </a:p>
        </p:txBody>
      </p:sp>
      <p:sp>
        <p:nvSpPr>
          <p:cNvPr id="58371"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3172" tIns="46587" rIns="93172" bIns="46587" anchor="b"/>
          <a:lstStyle/>
          <a:p>
            <a:pPr algn="r" defTabSz="931811"/>
            <a:fld id="{BFEB23EB-21B4-4FE5-92F0-80FEEBC9CE18}" type="slidenum">
              <a:rPr lang="en-US" sz="1200"/>
              <a:pPr algn="r" defTabSz="931811"/>
              <a:t>1</a:t>
            </a:fld>
            <a:endParaRPr lang="en-US" sz="1200" dirty="0"/>
          </a:p>
        </p:txBody>
      </p:sp>
      <p:sp>
        <p:nvSpPr>
          <p:cNvPr id="58372" name="Rectangle 2"/>
          <p:cNvSpPr>
            <a:spLocks noGrp="1" noRot="1" noChangeAspect="1" noChangeArrowheads="1" noTextEdit="1"/>
          </p:cNvSpPr>
          <p:nvPr>
            <p:ph type="sldImg"/>
          </p:nvPr>
        </p:nvSpPr>
        <p:spPr>
          <a:ln/>
        </p:spPr>
      </p:sp>
      <p:sp>
        <p:nvSpPr>
          <p:cNvPr id="58373" name="Rectangle 3"/>
          <p:cNvSpPr>
            <a:spLocks noGrp="1" noChangeArrowheads="1"/>
          </p:cNvSpPr>
          <p:nvPr>
            <p:ph type="body" idx="1"/>
          </p:nvPr>
        </p:nvSpPr>
        <p:spPr>
          <a:xfrm>
            <a:off x="701675" y="4416426"/>
            <a:ext cx="5607050" cy="4270375"/>
          </a:xfrm>
          <a:noFill/>
          <a:ln/>
        </p:spPr>
        <p:txBody>
          <a:bodyPr/>
          <a:lstStyle/>
          <a:p>
            <a:r>
              <a:rPr lang="en-US" dirty="0" smtClean="0">
                <a:latin typeface="Arial" pitchFamily="34" charset="0"/>
              </a:rPr>
              <a:t>Welcome to the 2013-2014 TCAP and CoAlt Logistics training. This training will focus on what districts need to do with materials </a:t>
            </a:r>
            <a:r>
              <a:rPr lang="en-US" u="sng" dirty="0" smtClean="0">
                <a:latin typeface="Arial" pitchFamily="34" charset="0"/>
              </a:rPr>
              <a:t>before and after</a:t>
            </a:r>
            <a:r>
              <a:rPr lang="en-US" dirty="0" smtClean="0">
                <a:latin typeface="Arial" pitchFamily="34" charset="0"/>
              </a:rPr>
              <a:t> the administration of the tests. This training is not required, but is strongly encouraged for all</a:t>
            </a:r>
            <a:r>
              <a:rPr lang="en-US" baseline="0" dirty="0" smtClean="0">
                <a:latin typeface="Arial" pitchFamily="34" charset="0"/>
              </a:rPr>
              <a:t> DACs, especially those who are new or feel they need a refresher on logistics. Please note that there are separate administration trainings for each assessment that are required. More information about required training is available on the Assessment Unit Website under the “Trainings” tab.</a:t>
            </a:r>
          </a:p>
          <a:p>
            <a:endParaRPr lang="en-US" baseline="0" dirty="0" smtClean="0">
              <a:latin typeface="Arial" pitchFamily="34" charset="0"/>
            </a:endParaRPr>
          </a:p>
          <a:p>
            <a:r>
              <a:rPr lang="en-US" baseline="0" dirty="0" smtClean="0">
                <a:latin typeface="Arial" pitchFamily="34" charset="0"/>
              </a:rPr>
              <a:t>Also note that there is a separate logistics training for ACCESS for ELLs that can be found on the Assessment Unit website.</a:t>
            </a:r>
            <a:endParaRPr lang="en-US" dirty="0" smtClean="0">
              <a:latin typeface="Arial" pitchFamily="34" charset="0"/>
            </a:endParaRPr>
          </a:p>
          <a:p>
            <a:endParaRPr lang="en-US" dirty="0" smtClean="0">
              <a:latin typeface="Arial" pitchFamily="34" charset="0"/>
            </a:endParaRPr>
          </a:p>
          <a:p>
            <a:r>
              <a:rPr lang="en-US" dirty="0" smtClean="0">
                <a:latin typeface="Arial" pitchFamily="34" charset="0"/>
              </a:rPr>
              <a:t>In this</a:t>
            </a:r>
            <a:r>
              <a:rPr lang="en-US" baseline="0" dirty="0" smtClean="0">
                <a:latin typeface="Arial" pitchFamily="34" charset="0"/>
              </a:rPr>
              <a:t> training you learn about how to receive, manage and return test materials.</a:t>
            </a:r>
            <a:endParaRPr lang="en-US" sz="1100" dirty="0">
              <a:solidFill>
                <a:srgbClr val="FF0000"/>
              </a:solidFill>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the dates for shipping of various TCAP and CoAlt Materials. This information can also be found in the Procedures Manual</a:t>
            </a:r>
          </a:p>
          <a:p>
            <a:endParaRPr lang="en-US" dirty="0" smtClean="0"/>
          </a:p>
          <a:p>
            <a:r>
              <a:rPr lang="en-US" dirty="0" smtClean="0"/>
              <a:t>The first row tells</a:t>
            </a:r>
            <a:r>
              <a:rPr lang="en-US" baseline="0" dirty="0" smtClean="0"/>
              <a:t> you the last day that you should expect to receive specific materials. If you do not receive your materials by this day, you should immediately call the CTB Helpdesk. Also, you should compare this date to your district calendar. If your district is on a four day week, or if you have planned office closures on these dates, you will need to special arrangements for delivery and pick up of materials. Please call the CTB Helpdesk to make such special arrangements.</a:t>
            </a:r>
          </a:p>
          <a:p>
            <a:endParaRPr lang="en-US" baseline="0" dirty="0" smtClean="0"/>
          </a:p>
          <a:p>
            <a:r>
              <a:rPr lang="en-US" baseline="0" dirty="0" smtClean="0"/>
              <a:t>The next row shows you the last day that you can schedule pick up of materials and the last row tells you the last day that materials can be picked up.</a:t>
            </a:r>
          </a:p>
          <a:p>
            <a:endParaRPr lang="en-US" baseline="0" dirty="0" smtClean="0"/>
          </a:p>
          <a:p>
            <a:r>
              <a:rPr lang="en-US" baseline="0" dirty="0" smtClean="0"/>
              <a:t>Again, you should not that returning test materials after the final day to pick up constitutes a major breach of test security. Any test booklets returned after the final pick up date will likely be invalidated and reported as a no-score in district and school data. Do not let a scheduling error invalidate your district’s data!</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1/24/2014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New pre-coded label process.  No longer will data be pulled automatically from October Count.  Districts must have current data in the untagged Student Interchange Student Demographic and School Association files.  This is the data that will be used for the labels.  The Assessment Unit will be extracting the data for TCAP and </a:t>
            </a:r>
            <a:r>
              <a:rPr lang="en-US" baseline="0" dirty="0" err="1" smtClean="0"/>
              <a:t>CoAlt</a:t>
            </a:r>
            <a:r>
              <a:rPr lang="en-US" baseline="0" dirty="0" smtClean="0"/>
              <a:t> </a:t>
            </a:r>
            <a:r>
              <a:rPr lang="en-US" baseline="0" dirty="0" err="1" smtClean="0"/>
              <a:t>eligble</a:t>
            </a:r>
            <a:r>
              <a:rPr lang="en-US" baseline="0" dirty="0" smtClean="0"/>
              <a:t> students on January 15.  DACs should coordinate this data collection with their district Data Pipeline Student Interchange person.  </a:t>
            </a:r>
          </a:p>
          <a:p>
            <a:endParaRPr lang="en-US" baseline="0" dirty="0" smtClean="0"/>
          </a:p>
          <a:p>
            <a:r>
              <a:rPr lang="en-US" baseline="0" dirty="0" smtClean="0"/>
              <a:t>Schools will also receive a 5% overage in test books in order to accommodate students who enroll after data has been collected, or for use in transcriptions, or to be used in case of a book being damaged.</a:t>
            </a:r>
          </a:p>
          <a:p>
            <a:endParaRPr lang="en-US" baseline="0" dirty="0" smtClean="0"/>
          </a:p>
          <a:p>
            <a:r>
              <a:rPr lang="en-US" baseline="0" dirty="0" smtClean="0"/>
              <a:t>In summary – Pre-coded labels is no longer an automatic data pull from Student October.  Districts must have current data in the untagged Student Interchange files to get labels.  </a:t>
            </a:r>
          </a:p>
          <a:p>
            <a:endParaRPr lang="en-US" baseline="0"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1/24/2014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a:t>
            </a:r>
            <a:r>
              <a:rPr lang="en-US" baseline="0" dirty="0" smtClean="0"/>
              <a:t> two major accommodations for which materials are provided are Teacher Read Directions and Oral Scripts. Teacher read directions only indicate the instructions for the items on the test. For example, they might say, “study the graph and select the correct answer” but they do not include item specific content.</a:t>
            </a:r>
          </a:p>
          <a:p>
            <a:endParaRPr lang="en-US" baseline="0" dirty="0" smtClean="0"/>
          </a:p>
          <a:p>
            <a:r>
              <a:rPr lang="en-US" baseline="0" dirty="0" smtClean="0"/>
              <a:t>Oral Scripts would be an accommodation for a student who cannot access the test by reading in English. Oral scripts include item content. Oral scripts are available for all content areas, except reading, because oral presentation of the reading test would violate the construct of the test.</a:t>
            </a:r>
          </a:p>
          <a:p>
            <a:endParaRPr lang="en-US" baseline="0" dirty="0" smtClean="0"/>
          </a:p>
          <a:p>
            <a:r>
              <a:rPr lang="en-US" baseline="0" dirty="0" smtClean="0"/>
              <a:t>Both Teacher Read Directions and Oral Scripts will be available from CTB Navigator on February 12</a:t>
            </a:r>
            <a:r>
              <a:rPr lang="en-US" baseline="30000" dirty="0" smtClean="0"/>
              <a:t>th</a:t>
            </a:r>
            <a:r>
              <a:rPr lang="en-US" baseline="0" dirty="0" smtClean="0"/>
              <a:t>. </a:t>
            </a:r>
          </a:p>
          <a:p>
            <a:endParaRPr lang="en-US" baseline="0" dirty="0" smtClean="0"/>
          </a:p>
          <a:p>
            <a:r>
              <a:rPr lang="en-US" baseline="0" dirty="0" smtClean="0"/>
              <a:t>Test Materials for Accommodations are just as secure as test books. You must follow all of the of the Chain of Custody requirements as you would for student test books and they must be returned to CTB with “Not to be Scored” materials.</a:t>
            </a:r>
          </a:p>
          <a:p>
            <a:endParaRPr lang="en-US" baseline="0" dirty="0" smtClean="0"/>
          </a:p>
          <a:p>
            <a:r>
              <a:rPr lang="en-US" baseline="0" dirty="0" smtClean="0"/>
              <a:t>Test Proctors should be allowed access to these for review up to 24 hours prior to test administration, but this must be done in a secure location under the School Assessment Coordinator’s supervision. They should never be given to teachers to take back to their classroom on their own. The purpose of allowing this time is for test proctors to familiarize themselves with the scripts in order to ensure a smooth test administration.</a:t>
            </a:r>
          </a:p>
          <a:p>
            <a:endParaRPr lang="en-US" baseline="0" dirty="0" smtClean="0"/>
          </a:p>
          <a:p>
            <a:r>
              <a:rPr lang="en-US" baseline="0" dirty="0" smtClean="0"/>
              <a:t>Teacher Read Directions and Oral Scripts are available in Spanish translations if needed. If translation into a language besides Spanish or English is required, the district must arrange for the translation. See section 6.8 of the procedures manual for more information on translator access to Test Materials.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1/24/2014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r>
              <a:rPr lang="en-US" dirty="0" smtClean="0"/>
              <a:t>The short add window is used when a district</a:t>
            </a:r>
            <a:r>
              <a:rPr lang="en-US" baseline="0" dirty="0" smtClean="0"/>
              <a:t> needs to order materials due to enrollment changes. Remember, that for TCAP test books, a 5% overage is already included with your test materials. Short add is done through CTB Navigator. </a:t>
            </a:r>
            <a:r>
              <a:rPr lang="en-US" dirty="0" smtClean="0"/>
              <a:t>Information about the Short Add Window will be sent out in DAC Emails, starting in January</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1/24/2014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r>
              <a:rPr lang="en-US" sz="1100" dirty="0">
                <a:latin typeface="Arial" pitchFamily="34" charset="0"/>
              </a:rPr>
              <a:t>&lt;Stop Sheets&gt;</a:t>
            </a:r>
          </a:p>
          <a:p>
            <a:endParaRPr lang="en-US" sz="1100" dirty="0">
              <a:latin typeface="Arial" pitchFamily="34" charset="0"/>
            </a:endParaRPr>
          </a:p>
          <a:p>
            <a:r>
              <a:rPr lang="en-US" sz="1100" dirty="0">
                <a:latin typeface="Arial" pitchFamily="34" charset="0"/>
              </a:rPr>
              <a:t>The use of stop sheets for </a:t>
            </a:r>
            <a:r>
              <a:rPr lang="en-US" sz="1100" dirty="0" err="1">
                <a:latin typeface="Arial" pitchFamily="34" charset="0"/>
              </a:rPr>
              <a:t>Lectura</a:t>
            </a:r>
            <a:r>
              <a:rPr lang="en-US" sz="1100" dirty="0">
                <a:latin typeface="Arial" pitchFamily="34" charset="0"/>
              </a:rPr>
              <a:t> and </a:t>
            </a:r>
            <a:r>
              <a:rPr lang="en-US" sz="1100" dirty="0" err="1">
                <a:latin typeface="Arial" pitchFamily="34" charset="0"/>
              </a:rPr>
              <a:t>Escritura</a:t>
            </a:r>
            <a:r>
              <a:rPr lang="en-US" sz="1100" dirty="0">
                <a:latin typeface="Arial" pitchFamily="34" charset="0"/>
              </a:rPr>
              <a:t> is covered in both the Test Proctor’s Manuals and the DAC/SAC manual. These </a:t>
            </a:r>
            <a:r>
              <a:rPr lang="en-US" sz="1100" dirty="0" err="1">
                <a:latin typeface="Arial" pitchFamily="34" charset="0"/>
              </a:rPr>
              <a:t>insterts</a:t>
            </a:r>
            <a:r>
              <a:rPr lang="en-US" sz="1100" dirty="0">
                <a:latin typeface="Arial" pitchFamily="34" charset="0"/>
              </a:rPr>
              <a:t> are created by the DAC by </a:t>
            </a:r>
            <a:r>
              <a:rPr lang="en-US" sz="1100" dirty="0" err="1">
                <a:latin typeface="Arial" pitchFamily="34" charset="0"/>
              </a:rPr>
              <a:t>photcopying</a:t>
            </a:r>
            <a:r>
              <a:rPr lang="en-US" sz="1100" dirty="0">
                <a:latin typeface="Arial" pitchFamily="34" charset="0"/>
              </a:rPr>
              <a:t> the “stop page” from either the DAC/SAC or Procedures manuals. The stop page inserts apply to Spanish grade 3 reading, grade 3 writing, and grade 4 reading/writing test books ONLY.  Never use a stop page with an English assessment.</a:t>
            </a:r>
          </a:p>
          <a:p>
            <a:r>
              <a:rPr lang="en-US" sz="1100" dirty="0">
                <a:latin typeface="Arial" pitchFamily="34" charset="0"/>
              </a:rPr>
              <a:t> </a:t>
            </a:r>
          </a:p>
          <a:p>
            <a:r>
              <a:rPr lang="en-US" sz="1100" dirty="0">
                <a:latin typeface="Arial" pitchFamily="34" charset="0"/>
              </a:rPr>
              <a:t>It is extremely important that the ‘stop pages’ are removed from the test books before districts prepare their materials for scoring.  These sheets will stop the scanners causing a slow down in CTB’s scanning and scoring process. </a:t>
            </a:r>
          </a:p>
          <a:p>
            <a:r>
              <a:rPr lang="en-US" sz="1100" dirty="0">
                <a:latin typeface="Arial" pitchFamily="34" charset="0"/>
              </a:rPr>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199576F2-CA43-46BA-8386-AE137314F532}" type="slidenum">
              <a:rPr lang="en-US" smtClean="0">
                <a:latin typeface="Arial" pitchFamily="34" charset="0"/>
              </a:rPr>
              <a:pPr/>
              <a:t>15</a:t>
            </a:fld>
            <a:endParaRPr lang="en-US" smtClean="0">
              <a:latin typeface="Arial" pitchFamily="34" charset="0"/>
            </a:endParaRPr>
          </a:p>
        </p:txBody>
      </p:sp>
      <p:sp>
        <p:nvSpPr>
          <p:cNvPr id="72707"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3172" tIns="46587" rIns="93172" bIns="46587" anchor="b"/>
          <a:lstStyle/>
          <a:p>
            <a:pPr algn="r" defTabSz="931811"/>
            <a:fld id="{798912EC-7A69-40F7-BD31-656CB4707C09}" type="slidenum">
              <a:rPr lang="en-US" sz="1200"/>
              <a:pPr algn="r" defTabSz="931811"/>
              <a:t>15</a:t>
            </a:fld>
            <a:endParaRPr lang="en-US" sz="1200" dirty="0"/>
          </a:p>
        </p:txBody>
      </p:sp>
      <p:sp>
        <p:nvSpPr>
          <p:cNvPr id="72708" name="Rectangle 2"/>
          <p:cNvSpPr>
            <a:spLocks noGrp="1" noRot="1" noChangeAspect="1" noChangeArrowheads="1" noTextEdit="1"/>
          </p:cNvSpPr>
          <p:nvPr>
            <p:ph type="sldImg"/>
          </p:nvPr>
        </p:nvSpPr>
        <p:spPr>
          <a:ln/>
        </p:spPr>
      </p:sp>
      <p:sp>
        <p:nvSpPr>
          <p:cNvPr id="72709" name="Rectangle 3"/>
          <p:cNvSpPr>
            <a:spLocks noGrp="1" noChangeArrowheads="1"/>
          </p:cNvSpPr>
          <p:nvPr>
            <p:ph type="body" idx="1"/>
          </p:nvPr>
        </p:nvSpPr>
        <p:spPr>
          <a:noFill/>
          <a:ln/>
        </p:spPr>
        <p:txBody>
          <a:bodyPr/>
          <a:lstStyle/>
          <a:p>
            <a:pPr eaLnBrk="1" hangingPunct="1"/>
            <a:r>
              <a:rPr lang="en-US" sz="1100" dirty="0">
                <a:latin typeface="Arial" pitchFamily="34" charset="0"/>
              </a:rPr>
              <a:t>Before you distribute materials to schools, you will want to ensure that you have all of the materials you will need for testing, that rosters match pre-coded labels, and you will want to gather information about students who are new to the district and do not have pre-coded labels, to ensure that these students are adequately supplied with materials and accounted for in the data.</a:t>
            </a:r>
          </a:p>
          <a:p>
            <a:pPr eaLnBrk="1" hangingPunct="1"/>
            <a:endParaRPr lang="en-US" sz="1100" dirty="0">
              <a:latin typeface="Arial" pitchFamily="34" charset="0"/>
            </a:endParaRPr>
          </a:p>
          <a:p>
            <a:pPr eaLnBrk="1" hangingPunct="1"/>
            <a:r>
              <a:rPr lang="en-US" sz="1100" dirty="0">
                <a:latin typeface="Arial" pitchFamily="34" charset="0"/>
              </a:rPr>
              <a:t>Next, you will distribute materials to schools. You will need to create chain of custody documents that record who has custody of what documents, when they received them and when they returned them and additionally, where they will be kept. This document can be a simple, multi-column sheet. Be sure to have proctors sign test books in and out.</a:t>
            </a:r>
          </a:p>
          <a:p>
            <a:pPr eaLnBrk="1" hangingPunct="1"/>
            <a:endParaRPr lang="en-US" sz="1100" dirty="0">
              <a:latin typeface="Arial" pitchFamily="34" charset="0"/>
            </a:endParaRPr>
          </a:p>
          <a:p>
            <a:pPr eaLnBrk="1" hangingPunct="1"/>
            <a:r>
              <a:rPr lang="en-US" sz="1100" dirty="0">
                <a:latin typeface="Arial" pitchFamily="34" charset="0"/>
              </a:rPr>
              <a:t>Also remember that test proctors only check out one content area of test books at a time. This requirement reduces the risk that tests will be invalidated due to the wrong session being administered and additionally reduces the potential exposure of the test.</a:t>
            </a:r>
          </a:p>
          <a:p>
            <a:pPr eaLnBrk="1" hangingPunct="1"/>
            <a:endParaRPr lang="en-US" sz="1100" dirty="0">
              <a:latin typeface="Arial" pitchFamily="34" charset="0"/>
            </a:endParaRPr>
          </a:p>
          <a:p>
            <a:pPr eaLnBrk="1" hangingPunct="1"/>
            <a:endParaRPr lang="en-US" sz="1100" dirty="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00A262DF-6123-421F-AFED-3F66783986E2}" type="slidenum">
              <a:rPr lang="en-US" smtClean="0">
                <a:latin typeface="Arial" pitchFamily="34" charset="0"/>
              </a:rPr>
              <a:pPr/>
              <a:t>17</a:t>
            </a:fld>
            <a:endParaRPr lang="en-US" smtClean="0">
              <a:latin typeface="Arial" pitchFamily="34"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dirty="0" smtClean="0">
                <a:latin typeface="Arial" pitchFamily="34" charset="0"/>
              </a:rPr>
              <a:t>The most important thing to remember is that only pencil should be used to mark in student test books. This is because the scanners used by our vendor,</a:t>
            </a:r>
            <a:r>
              <a:rPr lang="en-US" baseline="0" dirty="0" smtClean="0">
                <a:latin typeface="Arial" pitchFamily="34" charset="0"/>
              </a:rPr>
              <a:t> CTB McGraw Hill, track graphite levels on the page. This may seem old fashioned, but in fact, the graphite scanning equipment helps us to identify and score light marks and to tell the difference between intentional markings and unintentional markings, or markings which have only been partially erased.</a:t>
            </a:r>
          </a:p>
          <a:p>
            <a:pPr eaLnBrk="1" hangingPunct="1"/>
            <a:endParaRPr lang="en-US" baseline="0" dirty="0" smtClean="0">
              <a:latin typeface="Arial" pitchFamily="34" charset="0"/>
            </a:endParaRPr>
          </a:p>
          <a:p>
            <a:pPr eaLnBrk="1" hangingPunct="1"/>
            <a:r>
              <a:rPr lang="en-US" baseline="0" dirty="0" smtClean="0">
                <a:latin typeface="Arial" pitchFamily="34" charset="0"/>
              </a:rPr>
              <a:t>Pencil should also be used to complete the front of the test book and the student biographical data grid. Districts should not use adhesive labels for the information on the front of the test book because commercially available labels cannot withstand the high heat and pressure of the scanning process. If these labels become detached in the scanners they will literally “gum up the works” and cause scanning and scoring delays and student information crucial to tracking the test books will be lost.</a:t>
            </a:r>
            <a:endParaRPr lang="en-US" dirty="0"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46591A21-222A-423E-9E7D-E88A336DD1EF}" type="slidenum">
              <a:rPr lang="en-US" smtClean="0">
                <a:latin typeface="Arial" pitchFamily="34" charset="0"/>
              </a:rPr>
              <a:pPr/>
              <a:t>18</a:t>
            </a:fld>
            <a:endParaRPr lang="en-US" smtClean="0">
              <a:latin typeface="Arial" pitchFamily="34" charset="0"/>
            </a:endParaRPr>
          </a:p>
        </p:txBody>
      </p:sp>
      <p:sp>
        <p:nvSpPr>
          <p:cNvPr id="80899" name="Slide Image Placeholder 1"/>
          <p:cNvSpPr>
            <a:spLocks noGrp="1" noRot="1" noChangeAspect="1" noTextEdit="1"/>
          </p:cNvSpPr>
          <p:nvPr>
            <p:ph type="sldImg"/>
          </p:nvPr>
        </p:nvSpPr>
        <p:spPr>
          <a:ln/>
        </p:spPr>
      </p:sp>
      <p:sp>
        <p:nvSpPr>
          <p:cNvPr id="80900" name="Notes Placeholder 2"/>
          <p:cNvSpPr>
            <a:spLocks noGrp="1"/>
          </p:cNvSpPr>
          <p:nvPr>
            <p:ph type="body" idx="1"/>
          </p:nvPr>
        </p:nvSpPr>
        <p:spPr>
          <a:noFill/>
          <a:ln/>
        </p:spPr>
        <p:txBody>
          <a:bodyPr/>
          <a:lstStyle/>
          <a:p>
            <a:pPr eaLnBrk="1" hangingPunct="1">
              <a:lnSpc>
                <a:spcPct val="70000"/>
              </a:lnSpc>
              <a:spcBef>
                <a:spcPct val="85000"/>
              </a:spcBef>
              <a:buClr>
                <a:srgbClr val="000000"/>
              </a:buClr>
              <a:buSzPct val="60000"/>
            </a:pPr>
            <a:r>
              <a:rPr lang="en-US" sz="1100" dirty="0">
                <a:latin typeface="Arial" pitchFamily="34" charset="0"/>
              </a:rPr>
              <a:t>One of the first things you will want to do when you receive your materials is verify that your pre-coded labels match the rosters that you are provided. Note that the student data in the pre-coded label will match the information provided during enrollment and pre-coded label collection, but that not all of the same information will appear on the roster. For example, “free and reduced lunch” and “homeless” status are included in the pre-coded label, but are not printed on the label.</a:t>
            </a:r>
          </a:p>
          <a:p>
            <a:pPr eaLnBrk="1" hangingPunct="1">
              <a:lnSpc>
                <a:spcPct val="70000"/>
              </a:lnSpc>
              <a:spcBef>
                <a:spcPct val="85000"/>
              </a:spcBef>
              <a:buClr>
                <a:srgbClr val="000000"/>
              </a:buClr>
              <a:buSzPct val="60000"/>
            </a:pPr>
            <a:endParaRPr lang="en-US" sz="1100" dirty="0">
              <a:latin typeface="Arial" pitchFamily="34" charset="0"/>
            </a:endParaRPr>
          </a:p>
          <a:p>
            <a:pPr eaLnBrk="1" hangingPunct="1">
              <a:lnSpc>
                <a:spcPct val="70000"/>
              </a:lnSpc>
              <a:spcBef>
                <a:spcPct val="85000"/>
              </a:spcBef>
              <a:buClr>
                <a:srgbClr val="000000"/>
              </a:buClr>
              <a:buSzPct val="60000"/>
            </a:pPr>
            <a:r>
              <a:rPr lang="en-US" sz="1100" dirty="0">
                <a:latin typeface="Arial" pitchFamily="34" charset="0"/>
              </a:rPr>
              <a:t>You will want to be careful that the correct student receives the correct book and that they are properly labeled. It can happen that students with similar names or siblings have the wrong label placed on their test book. If it is discovered that the wrong label was placed on the test book, then use two blank labels to cover the incorrect label and fill out the student biographical data grid by hand. </a:t>
            </a:r>
          </a:p>
        </p:txBody>
      </p:sp>
      <p:sp>
        <p:nvSpPr>
          <p:cNvPr id="80901" name="Slide Number Placeholder 3"/>
          <p:cNvSpPr txBox="1">
            <a:spLocks noGrp="1"/>
          </p:cNvSpPr>
          <p:nvPr/>
        </p:nvSpPr>
        <p:spPr bwMode="auto">
          <a:xfrm>
            <a:off x="3970339" y="8829675"/>
            <a:ext cx="3038475" cy="465138"/>
          </a:xfrm>
          <a:prstGeom prst="rect">
            <a:avLst/>
          </a:prstGeom>
          <a:noFill/>
          <a:ln w="9525">
            <a:noFill/>
            <a:miter lim="800000"/>
            <a:headEnd/>
            <a:tailEnd/>
          </a:ln>
        </p:spPr>
        <p:txBody>
          <a:bodyPr lIns="93172" tIns="46587" rIns="93172" bIns="46587" anchor="b"/>
          <a:lstStyle/>
          <a:p>
            <a:pPr algn="r" defTabSz="931811"/>
            <a:fld id="{320B4B60-24D6-42BB-AC5C-4E17F3F13735}" type="slidenum">
              <a:rPr lang="en-US" sz="1200"/>
              <a:pPr algn="r" defTabSz="931811"/>
              <a:t>18</a:t>
            </a:fld>
            <a:endParaRPr lang="en-US"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r>
              <a:rPr lang="en-US" sz="1100" dirty="0">
                <a:latin typeface="Arial" pitchFamily="34" charset="0"/>
              </a:rPr>
              <a:t>Be sure that labels are properly affixed to the test book and that the label matches the information on the front of the test book. Improper placement of labels can result in scanning and scoring delays and in rare instances cause data to be lost.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12B6EE22-FF67-47B1-970F-022F2BEA2039}" type="slidenum">
              <a:rPr lang="en-US" smtClean="0">
                <a:latin typeface="Arial" pitchFamily="34" charset="0"/>
              </a:rPr>
              <a:pPr/>
              <a:t>20</a:t>
            </a:fld>
            <a:endParaRPr lang="en-US" smtClean="0">
              <a:latin typeface="Arial" pitchFamily="34"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sz="1100" dirty="0">
                <a:latin typeface="Arial" pitchFamily="34" charset="0"/>
              </a:rPr>
              <a:t>&lt;When to use and not use a label&gt;</a:t>
            </a:r>
          </a:p>
          <a:p>
            <a:pPr eaLnBrk="1" hangingPunct="1"/>
            <a:endParaRPr lang="en-US" sz="1100" dirty="0">
              <a:latin typeface="Arial" pitchFamily="34" charset="0"/>
            </a:endParaRPr>
          </a:p>
          <a:p>
            <a:pPr eaLnBrk="1" hangingPunct="1"/>
            <a:r>
              <a:rPr lang="en-US" sz="1100" dirty="0">
                <a:latin typeface="Arial" pitchFamily="34" charset="0"/>
              </a:rPr>
              <a:t>Here is a graphic of the actual TCAP pre-coded labels. Note that not all pre-coded data </a:t>
            </a:r>
            <a:r>
              <a:rPr lang="en-US" sz="1100" dirty="0" smtClean="0">
                <a:latin typeface="Arial" pitchFamily="34" charset="0"/>
              </a:rPr>
              <a:t>is </a:t>
            </a:r>
            <a:r>
              <a:rPr lang="en-US" sz="1100" u="sng" dirty="0">
                <a:latin typeface="Arial" pitchFamily="34" charset="0"/>
              </a:rPr>
              <a:t>printed</a:t>
            </a:r>
            <a:r>
              <a:rPr lang="en-US" sz="1100" dirty="0">
                <a:latin typeface="Arial" pitchFamily="34" charset="0"/>
              </a:rPr>
              <a:t> on the label. Again, it is essential that </a:t>
            </a:r>
            <a:r>
              <a:rPr lang="en-US" sz="1100" dirty="0" smtClean="0">
                <a:latin typeface="Arial" pitchFamily="34" charset="0"/>
              </a:rPr>
              <a:t>the pre-coded </a:t>
            </a:r>
            <a:r>
              <a:rPr lang="en-US" sz="1100" dirty="0">
                <a:latin typeface="Arial" pitchFamily="34" charset="0"/>
              </a:rPr>
              <a:t>label information is verified with the student rosters before testing starts.  The barcode links the student information with a database of all pre-coded data electronically.</a:t>
            </a:r>
          </a:p>
          <a:p>
            <a:pPr eaLnBrk="1" hangingPunct="1"/>
            <a:endParaRPr lang="en-US" sz="1100" dirty="0">
              <a:latin typeface="Arial" pitchFamily="34" charset="0"/>
            </a:endParaRPr>
          </a:p>
          <a:p>
            <a:pPr eaLnBrk="1" hangingPunct="1"/>
            <a:r>
              <a:rPr lang="en-US" sz="1100" dirty="0">
                <a:latin typeface="Arial" pitchFamily="34" charset="0"/>
              </a:rPr>
              <a:t>Note the large “TCAP” on the TCAP pre-coded label – do not use the wrong label for the wrong assessment!</a:t>
            </a:r>
          </a:p>
          <a:p>
            <a:pPr eaLnBrk="1" hangingPunct="1"/>
            <a:endParaRPr lang="en-US" sz="1100" dirty="0">
              <a:latin typeface="Arial" pitchFamily="34" charset="0"/>
            </a:endParaRPr>
          </a:p>
          <a:p>
            <a:pPr eaLnBrk="1" hangingPunct="1"/>
            <a:r>
              <a:rPr lang="en-US" sz="1100" dirty="0">
                <a:latin typeface="Arial" pitchFamily="34" charset="0"/>
              </a:rPr>
              <a:t>If label data are wrong, you may still be able to use the label and correct what data need to be corrected.  </a:t>
            </a:r>
          </a:p>
          <a:p>
            <a:pPr eaLnBrk="1" hangingPunct="1"/>
            <a:r>
              <a:rPr lang="en-US" sz="1100" b="1" dirty="0">
                <a:latin typeface="Arial" pitchFamily="34" charset="0"/>
              </a:rPr>
              <a:t>If any data on the TOP of the data grid are wrong “above the blue line”,  DO NOT use the label.</a:t>
            </a:r>
            <a:r>
              <a:rPr lang="en-US" sz="1100" dirty="0">
                <a:latin typeface="Arial" pitchFamily="34" charset="0"/>
              </a:rPr>
              <a:t>  These fields are student name, DOB, Grade level, Gender, Ethnicity, Race, and SASID.  In that case, complete the entire student data grid and discard the label.</a:t>
            </a:r>
          </a:p>
          <a:p>
            <a:pPr eaLnBrk="1" hangingPunct="1"/>
            <a:r>
              <a:rPr lang="en-US" sz="1100" dirty="0">
                <a:latin typeface="Arial" pitchFamily="34" charset="0"/>
              </a:rPr>
              <a:t>If any data BELOW the middle line are incorrect, you can correct the specific data and still use the pre-coded label for other data fields.</a:t>
            </a:r>
          </a:p>
          <a:p>
            <a:pPr eaLnBrk="1" hangingPunct="1"/>
            <a:endParaRPr lang="en-US" sz="1100" dirty="0">
              <a:latin typeface="Arial" pitchFamily="34" charset="0"/>
            </a:endParaRPr>
          </a:p>
          <a:p>
            <a:pPr eaLnBrk="1" hangingPunct="1"/>
            <a:r>
              <a:rPr lang="en-US" sz="1100" dirty="0">
                <a:latin typeface="Arial" pitchFamily="34" charset="0"/>
              </a:rPr>
              <a:t>Of course if the student does not have a label, the data grid must be completed. There are NO default values on the grid.  CTB and CDE will not complete the data grid with any “default” values.  It is the district’s responsibility to get the student biographical data completed accurately for every student taking the test.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There are two important changes to this year’s logistics. The</a:t>
            </a:r>
            <a:r>
              <a:rPr lang="en-US" baseline="0" dirty="0" smtClean="0"/>
              <a:t> first is that </a:t>
            </a:r>
            <a:r>
              <a:rPr lang="en-US" sz="1200" dirty="0" smtClean="0"/>
              <a:t>Physical Disability and Language Proficiency updated to match values in Student Interchange. </a:t>
            </a:r>
          </a:p>
          <a:p>
            <a:r>
              <a:rPr lang="en-US" baseline="0" dirty="0" smtClean="0"/>
              <a:t>The second is </a:t>
            </a:r>
            <a:r>
              <a:rPr lang="en-US" sz="1200" dirty="0" smtClean="0"/>
              <a:t>Pre-Coded label process has changed with the implementation of</a:t>
            </a:r>
            <a:r>
              <a:rPr lang="en-US" sz="1200" baseline="0" dirty="0" smtClean="0"/>
              <a:t> the Data Pipeline</a:t>
            </a:r>
            <a:r>
              <a:rPr lang="en-US" baseline="0" dirty="0" smtClean="0"/>
              <a:t> and details regarding this change will be covered in this training.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1/24/2014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3172" tIns="46587" rIns="93172" bIns="46587" anchor="b"/>
          <a:lstStyle/>
          <a:p>
            <a:pPr algn="r" defTabSz="931811"/>
            <a:fld id="{B5A234A5-9A50-42A9-BC8F-25C2A1B4C5C0}" type="slidenum">
              <a:rPr lang="en-US" sz="1200"/>
              <a:pPr algn="r" defTabSz="931811"/>
              <a:t>21</a:t>
            </a:fld>
            <a:endParaRPr lang="en-US" sz="1200" dirty="0"/>
          </a:p>
        </p:txBody>
      </p:sp>
      <p:sp>
        <p:nvSpPr>
          <p:cNvPr id="86019" name="Rectangle 2"/>
          <p:cNvSpPr>
            <a:spLocks noGrp="1" noRot="1" noChangeAspect="1" noChangeArrowheads="1" noTextEdit="1"/>
          </p:cNvSpPr>
          <p:nvPr>
            <p:ph type="sldImg"/>
          </p:nvPr>
        </p:nvSpPr>
        <p:spPr>
          <a:xfrm>
            <a:off x="1190625" y="703263"/>
            <a:ext cx="4630738" cy="3473450"/>
          </a:xfrm>
          <a:ln w="12700"/>
        </p:spPr>
      </p:sp>
      <p:sp>
        <p:nvSpPr>
          <p:cNvPr id="86020" name="Rectangle 3"/>
          <p:cNvSpPr>
            <a:spLocks noGrp="1" noChangeArrowheads="1"/>
          </p:cNvSpPr>
          <p:nvPr>
            <p:ph type="body" idx="1"/>
          </p:nvPr>
        </p:nvSpPr>
        <p:spPr>
          <a:xfrm>
            <a:off x="935039" y="4448175"/>
            <a:ext cx="5140325" cy="4140200"/>
          </a:xfrm>
          <a:noFill/>
          <a:ln/>
        </p:spPr>
        <p:txBody>
          <a:bodyPr lIns="98035" tIns="48158" rIns="98035" bIns="48158"/>
          <a:lstStyle/>
          <a:p>
            <a:pPr eaLnBrk="1" hangingPunct="1">
              <a:lnSpc>
                <a:spcPct val="60000"/>
              </a:lnSpc>
            </a:pPr>
            <a:r>
              <a:rPr lang="en-US" sz="1100" dirty="0">
                <a:latin typeface="Arial" pitchFamily="34" charset="0"/>
              </a:rPr>
              <a:t>&lt;TCAP Data Grid&gt;</a:t>
            </a:r>
          </a:p>
          <a:p>
            <a:pPr eaLnBrk="1" hangingPunct="1">
              <a:lnSpc>
                <a:spcPct val="60000"/>
              </a:lnSpc>
            </a:pPr>
            <a:endParaRPr lang="en-US" sz="1100" dirty="0">
              <a:latin typeface="Arial" pitchFamily="34" charset="0"/>
            </a:endParaRPr>
          </a:p>
          <a:p>
            <a:pPr eaLnBrk="1" hangingPunct="1">
              <a:lnSpc>
                <a:spcPct val="60000"/>
              </a:lnSpc>
            </a:pPr>
            <a:r>
              <a:rPr lang="en-US" sz="1100" dirty="0">
                <a:latin typeface="Arial" pitchFamily="34" charset="0"/>
              </a:rPr>
              <a:t>Here is the TCAP data grid. In the accommodations box, bubble either “None” or all that apply, for both reading and writing in this example.</a:t>
            </a:r>
          </a:p>
          <a:p>
            <a:pPr eaLnBrk="1" hangingPunct="1">
              <a:lnSpc>
                <a:spcPct val="60000"/>
              </a:lnSpc>
            </a:pPr>
            <a:endParaRPr lang="en-US" sz="1100" dirty="0">
              <a:latin typeface="Arial" pitchFamily="34" charset="0"/>
            </a:endParaRPr>
          </a:p>
          <a:p>
            <a:pPr eaLnBrk="1" hangingPunct="1">
              <a:lnSpc>
                <a:spcPct val="60000"/>
              </a:lnSpc>
            </a:pPr>
            <a:r>
              <a:rPr lang="en-US" sz="1100" dirty="0">
                <a:latin typeface="Arial" pitchFamily="34" charset="0"/>
              </a:rPr>
              <a:t>If you are bubbling the ethnicity and race fields, bubble Hispanic “Yes” or “No” and at least one race field.</a:t>
            </a:r>
          </a:p>
          <a:p>
            <a:pPr eaLnBrk="1" hangingPunct="1">
              <a:lnSpc>
                <a:spcPct val="60000"/>
              </a:lnSpc>
            </a:pPr>
            <a:endParaRPr lang="en-US" sz="1100" dirty="0">
              <a:latin typeface="Arial" pitchFamily="34" charset="0"/>
            </a:endParaRPr>
          </a:p>
          <a:p>
            <a:pPr eaLnBrk="1" hangingPunct="1">
              <a:lnSpc>
                <a:spcPct val="60000"/>
              </a:lnSpc>
            </a:pPr>
            <a:r>
              <a:rPr lang="en-US" sz="1100" dirty="0" smtClean="0">
                <a:latin typeface="Arial" pitchFamily="34" charset="0"/>
              </a:rPr>
              <a:t>Also </a:t>
            </a:r>
            <a:r>
              <a:rPr lang="en-US" sz="1100" dirty="0">
                <a:latin typeface="Arial" pitchFamily="34" charset="0"/>
              </a:rPr>
              <a:t>note, the Date most recently Enrolled in US field is collected for every student. If a student has never attended school outside the U.S., then the date is probably the date the student enrolled in kindergarten.</a:t>
            </a:r>
          </a:p>
          <a:p>
            <a:pPr eaLnBrk="1" hangingPunct="1">
              <a:lnSpc>
                <a:spcPct val="60000"/>
              </a:lnSpc>
            </a:pPr>
            <a:endParaRPr lang="en-US" sz="1100" dirty="0">
              <a:latin typeface="Arial" pitchFamily="34" charset="0"/>
            </a:endParaRPr>
          </a:p>
          <a:p>
            <a:pPr eaLnBrk="1" hangingPunct="1">
              <a:lnSpc>
                <a:spcPct val="60000"/>
              </a:lnSpc>
            </a:pPr>
            <a:r>
              <a:rPr lang="en-US" sz="1100" dirty="0">
                <a:latin typeface="Arial" pitchFamily="34" charset="0"/>
              </a:rPr>
              <a:t>Additionally, there are two more bubbles that must filled in on every test book once testing is complete. I will cover these on the next slides.</a:t>
            </a:r>
          </a:p>
          <a:p>
            <a:pPr eaLnBrk="1" hangingPunct="1">
              <a:lnSpc>
                <a:spcPct val="60000"/>
              </a:lnSpc>
            </a:pPr>
            <a:endParaRPr lang="en-US" sz="1100" dirty="0">
              <a:latin typeface="Arial" pitchFamily="34" charset="0"/>
            </a:endParaRPr>
          </a:p>
          <a:p>
            <a:pPr eaLnBrk="1" hangingPunct="1">
              <a:lnSpc>
                <a:spcPct val="60000"/>
              </a:lnSpc>
            </a:pPr>
            <a:endParaRPr lang="en-US" sz="1100" dirty="0">
              <a:latin typeface="Arial" pitchFamily="34" charset="0"/>
            </a:endParaRPr>
          </a:p>
          <a:p>
            <a:pPr eaLnBrk="1" hangingPunct="1"/>
            <a:endParaRPr lang="en-US" sz="1100" dirty="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F300E450-8DDA-4663-B13F-F5C084DB5BF6}" type="slidenum">
              <a:rPr lang="en-US" smtClean="0">
                <a:latin typeface="Arial" pitchFamily="34" charset="0"/>
              </a:rPr>
              <a:pPr/>
              <a:t>22</a:t>
            </a:fld>
            <a:endParaRPr lang="en-US" smtClean="0">
              <a:latin typeface="Arial" pitchFamily="34" charset="0"/>
            </a:endParaRPr>
          </a:p>
        </p:txBody>
      </p:sp>
      <p:sp>
        <p:nvSpPr>
          <p:cNvPr id="77827" name="Rectangle 2"/>
          <p:cNvSpPr>
            <a:spLocks noGrp="1" noRot="1" noChangeAspect="1" noChangeArrowheads="1" noTextEdit="1"/>
          </p:cNvSpPr>
          <p:nvPr>
            <p:ph type="sldImg"/>
          </p:nvPr>
        </p:nvSpPr>
        <p:spPr>
          <a:xfrm>
            <a:off x="1190625" y="703263"/>
            <a:ext cx="4630738" cy="3473450"/>
          </a:xfrm>
          <a:ln w="12700"/>
        </p:spPr>
      </p:sp>
      <p:sp>
        <p:nvSpPr>
          <p:cNvPr id="77828" name="Rectangle 3"/>
          <p:cNvSpPr>
            <a:spLocks noGrp="1" noChangeArrowheads="1"/>
          </p:cNvSpPr>
          <p:nvPr>
            <p:ph type="body" idx="1"/>
          </p:nvPr>
        </p:nvSpPr>
        <p:spPr>
          <a:xfrm>
            <a:off x="935039" y="4448175"/>
            <a:ext cx="5140325" cy="4140200"/>
          </a:xfrm>
          <a:noFill/>
          <a:ln/>
        </p:spPr>
        <p:txBody>
          <a:bodyPr lIns="98035" tIns="48158" rIns="98035" bIns="48158"/>
          <a:lstStyle/>
          <a:p>
            <a:pPr eaLnBrk="1" hangingPunct="1">
              <a:lnSpc>
                <a:spcPct val="90000"/>
              </a:lnSpc>
            </a:pPr>
            <a:r>
              <a:rPr lang="en-US" sz="1100" dirty="0">
                <a:latin typeface="Arial" pitchFamily="34" charset="0"/>
              </a:rPr>
              <a:t>&lt;Test Invalidation Codes&gt;</a:t>
            </a:r>
          </a:p>
          <a:p>
            <a:pPr eaLnBrk="1" hangingPunct="1">
              <a:lnSpc>
                <a:spcPct val="90000"/>
              </a:lnSpc>
            </a:pPr>
            <a:endParaRPr lang="en-US" sz="1100" dirty="0">
              <a:latin typeface="Arial" pitchFamily="34" charset="0"/>
            </a:endParaRPr>
          </a:p>
          <a:p>
            <a:pPr eaLnBrk="1" hangingPunct="1">
              <a:lnSpc>
                <a:spcPct val="90000"/>
              </a:lnSpc>
            </a:pPr>
            <a:r>
              <a:rPr lang="en-US" sz="1100" dirty="0">
                <a:latin typeface="Arial" pitchFamily="34" charset="0"/>
              </a:rPr>
              <a:t>Let’s highlight the Test Invalidation field first – this crucial field that can impact whether the test is scored and how results are reported.  When TP or SAC complete this field accurately, it insures the test is scored properly and reported properly.</a:t>
            </a:r>
          </a:p>
          <a:p>
            <a:pPr eaLnBrk="1" hangingPunct="1">
              <a:lnSpc>
                <a:spcPct val="90000"/>
              </a:lnSpc>
            </a:pPr>
            <a:endParaRPr lang="en-US" sz="1100" dirty="0">
              <a:latin typeface="Arial" pitchFamily="34" charset="0"/>
            </a:endParaRPr>
          </a:p>
          <a:p>
            <a:pPr eaLnBrk="1" hangingPunct="1">
              <a:lnSpc>
                <a:spcPct val="90000"/>
              </a:lnSpc>
            </a:pPr>
            <a:r>
              <a:rPr lang="en-US" sz="1100" dirty="0">
                <a:latin typeface="Arial" pitchFamily="34" charset="0"/>
              </a:rPr>
              <a:t>The majority of your test books should have the “Student Tested all sessions” bubble filled.  In past years, only around 1-2% of all state assessments have been invalidated in some way.</a:t>
            </a:r>
          </a:p>
          <a:p>
            <a:pPr eaLnBrk="1" hangingPunct="1">
              <a:lnSpc>
                <a:spcPct val="90000"/>
              </a:lnSpc>
            </a:pPr>
            <a:endParaRPr lang="en-US" sz="1100" dirty="0">
              <a:latin typeface="Arial" pitchFamily="34" charset="0"/>
            </a:endParaRPr>
          </a:p>
          <a:p>
            <a:pPr eaLnBrk="1" hangingPunct="1">
              <a:lnSpc>
                <a:spcPct val="90000"/>
              </a:lnSpc>
            </a:pPr>
            <a:r>
              <a:rPr lang="en-US" sz="1100" dirty="0">
                <a:latin typeface="Arial" pitchFamily="34" charset="0"/>
              </a:rPr>
              <a:t>This example shows the TCAP invalidation choices “When “Student tested all sessions” is bubbled, the student will receive a scale score and a proficiency level – as long as the student has completed every session of the test. </a:t>
            </a:r>
            <a:r>
              <a:rPr lang="en-US" sz="1100" dirty="0">
                <a:solidFill>
                  <a:srgbClr val="000000"/>
                </a:solidFill>
                <a:latin typeface="Arial" pitchFamily="34" charset="0"/>
              </a:rPr>
              <a:t>If any of the other invalidation options are bubbled, the student will receive a “no score” result.</a:t>
            </a:r>
            <a:endParaRPr lang="en-US" sz="1100" dirty="0">
              <a:latin typeface="Arial" pitchFamily="34" charset="0"/>
            </a:endParaRPr>
          </a:p>
          <a:p>
            <a:pPr eaLnBrk="1" hangingPunct="1">
              <a:lnSpc>
                <a:spcPct val="90000"/>
              </a:lnSpc>
            </a:pPr>
            <a:endParaRPr lang="en-US" sz="1100" dirty="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F5C8C24B-8C08-4B2C-A2DF-5B6864F819CF}" type="slidenum">
              <a:rPr lang="en-US" smtClean="0">
                <a:latin typeface="Arial" pitchFamily="34" charset="0"/>
              </a:rPr>
              <a:pPr/>
              <a:t>23</a:t>
            </a:fld>
            <a:endParaRPr lang="en-US" smtClean="0">
              <a:latin typeface="Arial" pitchFamily="34" charset="0"/>
            </a:endParaRPr>
          </a:p>
        </p:txBody>
      </p:sp>
      <p:sp>
        <p:nvSpPr>
          <p:cNvPr id="78851" name="Rectangle 2"/>
          <p:cNvSpPr>
            <a:spLocks noGrp="1" noRot="1" noChangeAspect="1" noChangeArrowheads="1" noTextEdit="1"/>
          </p:cNvSpPr>
          <p:nvPr>
            <p:ph type="sldImg"/>
          </p:nvPr>
        </p:nvSpPr>
        <p:spPr>
          <a:xfrm>
            <a:off x="1190625" y="703263"/>
            <a:ext cx="4630738" cy="3473450"/>
          </a:xfrm>
          <a:ln w="12700"/>
        </p:spPr>
      </p:sp>
      <p:sp>
        <p:nvSpPr>
          <p:cNvPr id="78852" name="Rectangle 3"/>
          <p:cNvSpPr>
            <a:spLocks noGrp="1" noChangeArrowheads="1"/>
          </p:cNvSpPr>
          <p:nvPr>
            <p:ph type="body" idx="1"/>
          </p:nvPr>
        </p:nvSpPr>
        <p:spPr>
          <a:xfrm>
            <a:off x="935039" y="4448175"/>
            <a:ext cx="5140325" cy="4140200"/>
          </a:xfrm>
          <a:noFill/>
          <a:ln/>
        </p:spPr>
        <p:txBody>
          <a:bodyPr lIns="98035" tIns="48158" rIns="98035" bIns="48158"/>
          <a:lstStyle/>
          <a:p>
            <a:pPr eaLnBrk="1" hangingPunct="1">
              <a:lnSpc>
                <a:spcPct val="90000"/>
              </a:lnSpc>
            </a:pPr>
            <a:endParaRPr lang="en-US" sz="1100" dirty="0">
              <a:latin typeface="Arial" pitchFamily="34" charset="0"/>
            </a:endParaRPr>
          </a:p>
          <a:p>
            <a:pPr eaLnBrk="1" hangingPunct="1">
              <a:lnSpc>
                <a:spcPct val="90000"/>
              </a:lnSpc>
            </a:pPr>
            <a:r>
              <a:rPr lang="en-US" sz="1100" dirty="0">
                <a:latin typeface="Arial" pitchFamily="34" charset="0"/>
              </a:rPr>
              <a:t>All test books must have an accommodations bubble filled in. If no accommodations were used on the test, mark “none”. Otherwise be sure to mark all accommodations that were used.</a:t>
            </a:r>
          </a:p>
          <a:p>
            <a:pPr eaLnBrk="1" hangingPunct="1">
              <a:lnSpc>
                <a:spcPct val="90000"/>
              </a:lnSpc>
            </a:pPr>
            <a:endParaRPr lang="en-US" sz="1100" dirty="0">
              <a:latin typeface="Arial" pitchFamily="34" charset="0"/>
            </a:endParaRPr>
          </a:p>
          <a:p>
            <a:pPr eaLnBrk="1" hangingPunct="1">
              <a:lnSpc>
                <a:spcPct val="90000"/>
              </a:lnSpc>
            </a:pPr>
            <a:r>
              <a:rPr lang="en-US" sz="1100" dirty="0">
                <a:latin typeface="Arial" pitchFamily="34" charset="0"/>
              </a:rPr>
              <a:t>It is better to mark both the test invalidations and accommodations fields right after testing, so that you don’t forget what applies.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3172" tIns="46587" rIns="93172" bIns="46587" anchor="b"/>
          <a:lstStyle/>
          <a:p>
            <a:pPr algn="r" defTabSz="931811"/>
            <a:fld id="{77B7E418-D11D-414C-B300-82A53C3B2B52}" type="slidenum">
              <a:rPr lang="en-US" sz="1200"/>
              <a:pPr algn="r" defTabSz="931811"/>
              <a:t>24</a:t>
            </a:fld>
            <a:endParaRPr lang="en-US" sz="1200" dirty="0"/>
          </a:p>
        </p:txBody>
      </p:sp>
      <p:sp>
        <p:nvSpPr>
          <p:cNvPr id="84995" name="Rectangle 2"/>
          <p:cNvSpPr>
            <a:spLocks noGrp="1" noRot="1" noChangeAspect="1" noChangeArrowheads="1" noTextEdit="1"/>
          </p:cNvSpPr>
          <p:nvPr>
            <p:ph type="sldImg"/>
          </p:nvPr>
        </p:nvSpPr>
        <p:spPr>
          <a:xfrm>
            <a:off x="1190625" y="703263"/>
            <a:ext cx="4630738" cy="3473450"/>
          </a:xfrm>
          <a:ln w="12700"/>
        </p:spPr>
      </p:sp>
      <p:sp>
        <p:nvSpPr>
          <p:cNvPr id="84996" name="Rectangle 3"/>
          <p:cNvSpPr>
            <a:spLocks noGrp="1" noChangeArrowheads="1"/>
          </p:cNvSpPr>
          <p:nvPr>
            <p:ph type="body" idx="1"/>
          </p:nvPr>
        </p:nvSpPr>
        <p:spPr>
          <a:xfrm>
            <a:off x="935039" y="4448175"/>
            <a:ext cx="5140325" cy="4140200"/>
          </a:xfrm>
          <a:noFill/>
          <a:ln/>
        </p:spPr>
        <p:txBody>
          <a:bodyPr lIns="98035" tIns="48158" rIns="98035" bIns="48158"/>
          <a:lstStyle/>
          <a:p>
            <a:pPr eaLnBrk="1" hangingPunct="1">
              <a:lnSpc>
                <a:spcPct val="80000"/>
              </a:lnSpc>
            </a:pPr>
            <a:r>
              <a:rPr lang="en-US" sz="1100" dirty="0">
                <a:latin typeface="Arial" pitchFamily="34" charset="0"/>
              </a:rPr>
              <a:t>&lt;</a:t>
            </a:r>
            <a:r>
              <a:rPr lang="en-US" sz="1100" dirty="0" err="1">
                <a:latin typeface="Arial" pitchFamily="34" charset="0"/>
              </a:rPr>
              <a:t>CoAlt</a:t>
            </a:r>
            <a:r>
              <a:rPr lang="en-US" sz="1100" dirty="0">
                <a:latin typeface="Arial" pitchFamily="34" charset="0"/>
              </a:rPr>
              <a:t> Data Grid&gt;</a:t>
            </a:r>
          </a:p>
          <a:p>
            <a:pPr eaLnBrk="1" hangingPunct="1">
              <a:lnSpc>
                <a:spcPct val="80000"/>
              </a:lnSpc>
            </a:pPr>
            <a:endParaRPr lang="en-US" sz="1100" dirty="0">
              <a:latin typeface="Arial" pitchFamily="34" charset="0"/>
            </a:endParaRPr>
          </a:p>
          <a:p>
            <a:pPr eaLnBrk="1" hangingPunct="1">
              <a:lnSpc>
                <a:spcPct val="80000"/>
              </a:lnSpc>
            </a:pPr>
            <a:r>
              <a:rPr lang="en-US" sz="1100" dirty="0">
                <a:latin typeface="Arial" pitchFamily="34" charset="0"/>
              </a:rPr>
              <a:t>Here is the </a:t>
            </a:r>
            <a:r>
              <a:rPr lang="en-US" sz="1100" dirty="0" err="1">
                <a:latin typeface="Arial" pitchFamily="34" charset="0"/>
              </a:rPr>
              <a:t>CoAlt</a:t>
            </a:r>
            <a:r>
              <a:rPr lang="en-US" sz="1100" dirty="0">
                <a:latin typeface="Arial" pitchFamily="34" charset="0"/>
              </a:rPr>
              <a:t> data grid.</a:t>
            </a:r>
          </a:p>
          <a:p>
            <a:pPr eaLnBrk="1" hangingPunct="1">
              <a:lnSpc>
                <a:spcPct val="80000"/>
              </a:lnSpc>
            </a:pPr>
            <a:endParaRPr lang="en-US" sz="1100" dirty="0">
              <a:latin typeface="Arial" pitchFamily="34" charset="0"/>
            </a:endParaRPr>
          </a:p>
          <a:p>
            <a:pPr eaLnBrk="1" hangingPunct="1">
              <a:lnSpc>
                <a:spcPct val="80000"/>
              </a:lnSpc>
            </a:pPr>
            <a:r>
              <a:rPr lang="en-US" sz="1100" dirty="0">
                <a:latin typeface="Arial" pitchFamily="34" charset="0"/>
              </a:rPr>
              <a:t>The booklets are specific to each grade level, so grade does not need to be bubbled.</a:t>
            </a:r>
          </a:p>
          <a:p>
            <a:pPr eaLnBrk="1" hangingPunct="1">
              <a:lnSpc>
                <a:spcPct val="80000"/>
              </a:lnSpc>
            </a:pPr>
            <a:endParaRPr lang="en-US" sz="1100" dirty="0">
              <a:latin typeface="Arial" pitchFamily="34" charset="0"/>
            </a:endParaRPr>
          </a:p>
          <a:p>
            <a:pPr eaLnBrk="1" hangingPunct="1">
              <a:lnSpc>
                <a:spcPct val="80000"/>
              </a:lnSpc>
            </a:pPr>
            <a:r>
              <a:rPr lang="en-US" sz="1100" dirty="0">
                <a:latin typeface="Arial" pitchFamily="34" charset="0"/>
              </a:rPr>
              <a:t>Please keep in mind when transferring complete test data from the test protocol to the Rating Form that the order for the Levels of Independence when giving the test go from 4, 3, 2, 1 – but the Rating Form uses the scanning convention of 1, 2, 3, 4.  Teachers need to pay special attention to this when completing the Rating Form. Transferring these test responses incorrectly will result in students not receiving a score.  More on transferring responses is covered in the </a:t>
            </a:r>
            <a:r>
              <a:rPr lang="en-US" sz="1100" dirty="0" err="1">
                <a:latin typeface="Arial" pitchFamily="34" charset="0"/>
              </a:rPr>
              <a:t>CoAlt</a:t>
            </a:r>
            <a:r>
              <a:rPr lang="en-US" sz="1100" dirty="0">
                <a:latin typeface="Arial" pitchFamily="34" charset="0"/>
              </a:rPr>
              <a:t> Admin training and Test Examiners guide – as well as in the Rating Form itself – there is an “Alert” page on the inside cover that details how to correctly bubble the form.</a:t>
            </a:r>
          </a:p>
          <a:p>
            <a:pPr eaLnBrk="1" hangingPunct="1">
              <a:lnSpc>
                <a:spcPct val="80000"/>
              </a:lnSpc>
            </a:pPr>
            <a:endParaRPr lang="en-US" sz="1100" dirty="0">
              <a:latin typeface="Arial" pitchFamily="34" charset="0"/>
            </a:endParaRPr>
          </a:p>
          <a:p>
            <a:pPr eaLnBrk="1" hangingPunct="1">
              <a:lnSpc>
                <a:spcPct val="80000"/>
              </a:lnSpc>
            </a:pPr>
            <a:r>
              <a:rPr lang="en-US" sz="1100" dirty="0" err="1">
                <a:latin typeface="Arial" pitchFamily="34" charset="0"/>
              </a:rPr>
              <a:t>CoAlt</a:t>
            </a:r>
            <a:r>
              <a:rPr lang="en-US" sz="1100" dirty="0">
                <a:latin typeface="Arial" pitchFamily="34" charset="0"/>
              </a:rPr>
              <a:t> has multiple content areas on the data grid.  You must bubble the Test Invalidation and Expanded Accommodations for all content areas. Again, the “State Use” field is outlined in orange.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Returning test materials should be as</a:t>
            </a:r>
            <a:r>
              <a:rPr lang="en-US" baseline="0" dirty="0" smtClean="0"/>
              <a:t> straight forward as sort, bundle, and ship.</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1/24/2014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lnSpc>
                <a:spcPct val="90000"/>
              </a:lnSpc>
            </a:pPr>
            <a:r>
              <a:rPr lang="en-US" sz="1100" dirty="0">
                <a:latin typeface="Arial" pitchFamily="34" charset="0"/>
              </a:rPr>
              <a:t>After the booklets have been checked and the data grids have been checked and completed, Group information sheets and school group lists can be completed.</a:t>
            </a:r>
          </a:p>
          <a:p>
            <a:pPr eaLnBrk="1" hangingPunct="1">
              <a:lnSpc>
                <a:spcPct val="90000"/>
              </a:lnSpc>
            </a:pPr>
            <a:r>
              <a:rPr lang="en-US" sz="1100" dirty="0">
                <a:latin typeface="Arial" pitchFamily="34" charset="0"/>
              </a:rPr>
              <a:t>Group information sheets or GIS forms tell CTB how many completed test booklets are being returned for every grade and content area. School group lists or SGLs list all the GIS forms the district is returning for each school.  </a:t>
            </a:r>
          </a:p>
          <a:p>
            <a:pPr eaLnBrk="1" hangingPunct="1">
              <a:lnSpc>
                <a:spcPct val="90000"/>
              </a:lnSpc>
            </a:pPr>
            <a:r>
              <a:rPr lang="en-US" sz="1100" dirty="0">
                <a:latin typeface="Arial" pitchFamily="34" charset="0"/>
              </a:rPr>
              <a:t>For TCAP, each content area has a separate SGL.</a:t>
            </a:r>
          </a:p>
          <a:p>
            <a:pPr eaLnBrk="1" hangingPunct="1">
              <a:lnSpc>
                <a:spcPct val="90000"/>
              </a:lnSpc>
            </a:pPr>
            <a:r>
              <a:rPr lang="en-US" sz="1100" dirty="0">
                <a:latin typeface="Arial" pitchFamily="34" charset="0"/>
              </a:rPr>
              <a:t>GIS counts must match SGL counts.</a:t>
            </a:r>
          </a:p>
          <a:p>
            <a:pPr eaLnBrk="1" hangingPunct="1">
              <a:lnSpc>
                <a:spcPct val="90000"/>
              </a:lnSpc>
            </a:pPr>
            <a:r>
              <a:rPr lang="en-US" sz="1100" dirty="0">
                <a:latin typeface="Arial" pitchFamily="34" charset="0"/>
              </a:rPr>
              <a:t>Obviously, this is critical information for SACs to fill in correctly and for DACs to review before shipping to CTB for scoring.</a:t>
            </a:r>
          </a:p>
          <a:p>
            <a:pPr eaLnBrk="1" hangingPunct="1">
              <a:lnSpc>
                <a:spcPct val="90000"/>
              </a:lnSpc>
            </a:pPr>
            <a:endParaRPr lang="en-US" sz="1100" dirty="0">
              <a:latin typeface="Arial" pitchFamily="34" charset="0"/>
            </a:endParaRPr>
          </a:p>
          <a:p>
            <a:pPr eaLnBrk="1" hangingPunct="1">
              <a:lnSpc>
                <a:spcPct val="90000"/>
              </a:lnSpc>
            </a:pPr>
            <a:r>
              <a:rPr lang="en-US" sz="1100" dirty="0">
                <a:latin typeface="Arial" pitchFamily="34" charset="0"/>
              </a:rPr>
              <a:t>So, when completed materials to be scored are packed to be sent to CTB, a GIS will be placed on top of a group of student booklets within a school (i.e. for all grade 6 TCAP Math booklets), and the SGL will go on top of all the sets of student books with GIS forms (i.e. all grades 6, 7, and 8 TCAP math).</a:t>
            </a:r>
          </a:p>
          <a:p>
            <a:pPr eaLnBrk="1" hangingPunct="1">
              <a:lnSpc>
                <a:spcPct val="90000"/>
              </a:lnSpc>
            </a:pPr>
            <a:endParaRPr lang="en-US" sz="1100" dirty="0">
              <a:latin typeface="Arial" pitchFamily="34" charset="0"/>
            </a:endParaRPr>
          </a:p>
          <a:p>
            <a:pPr eaLnBrk="1" hangingPunct="1">
              <a:lnSpc>
                <a:spcPct val="90000"/>
              </a:lnSpc>
            </a:pPr>
            <a:r>
              <a:rPr lang="en-US" sz="1100" dirty="0">
                <a:latin typeface="Arial" pitchFamily="34" charset="0"/>
              </a:rPr>
              <a:t>GIS forms work hand in hand with SGLs to provide a complete inventory of how many books should be scanned and scored. GIS and SGL also determine the school for which results are reported.  All student test booklets for a school must be sent back to CTB to be scored under the GIS and SGL for the school where the results will be reported.  In special circumstances when a student tests at a different school, the student’s completed test booklets still need to be returned to be scored under a GIS/SGL for the reporting school.  </a:t>
            </a:r>
          </a:p>
          <a:p>
            <a:pPr eaLnBrk="1" hangingPunct="1">
              <a:lnSpc>
                <a:spcPct val="90000"/>
              </a:lnSpc>
            </a:pPr>
            <a:endParaRPr lang="en-US" sz="1100" dirty="0">
              <a:latin typeface="Arial" pitchFamily="34" charset="0"/>
            </a:endParaRPr>
          </a:p>
          <a:p>
            <a:pPr eaLnBrk="1" hangingPunct="1">
              <a:lnSpc>
                <a:spcPct val="90000"/>
              </a:lnSpc>
            </a:pPr>
            <a:r>
              <a:rPr lang="en-US" sz="1100" dirty="0">
                <a:latin typeface="Arial" pitchFamily="34" charset="0"/>
              </a:rPr>
              <a:t>Always photocopy your GIS and SGL forms </a:t>
            </a:r>
            <a:r>
              <a:rPr lang="en-US" sz="1100" b="1" dirty="0">
                <a:latin typeface="Arial" pitchFamily="34" charset="0"/>
              </a:rPr>
              <a:t>for your district records</a:t>
            </a:r>
            <a:r>
              <a:rPr lang="en-US" sz="1100" dirty="0">
                <a:latin typeface="Arial" pitchFamily="34" charset="0"/>
              </a:rPr>
              <a:t>.  These will provide documentation for you to check total counts later on – specifically during the </a:t>
            </a:r>
            <a:r>
              <a:rPr lang="en-US" sz="1100" dirty="0" err="1">
                <a:latin typeface="Arial" pitchFamily="34" charset="0"/>
              </a:rPr>
              <a:t>Ncount</a:t>
            </a:r>
            <a:r>
              <a:rPr lang="en-US" sz="1100" dirty="0">
                <a:latin typeface="Arial" pitchFamily="34" charset="0"/>
              </a:rPr>
              <a:t> processes and SBD review after books have been shipped to CTB and before the final results are reported. Do not send photocopied GIS or SGL forms to CTB. If you need more forms, you may get them from CTB.</a:t>
            </a:r>
          </a:p>
          <a:p>
            <a:pPr eaLnBrk="1" hangingPunct="1">
              <a:lnSpc>
                <a:spcPct val="90000"/>
              </a:lnSpc>
            </a:pPr>
            <a:endParaRPr lang="en-US" sz="1100" dirty="0">
              <a:latin typeface="Arial" pitchFamily="34" charset="0"/>
            </a:endParaRPr>
          </a:p>
        </p:txBody>
      </p:sp>
      <p:sp>
        <p:nvSpPr>
          <p:cNvPr id="88068" name="Slide Number Placeholder 3"/>
          <p:cNvSpPr>
            <a:spLocks noGrp="1"/>
          </p:cNvSpPr>
          <p:nvPr>
            <p:ph type="sldNum" sz="quarter" idx="5"/>
          </p:nvPr>
        </p:nvSpPr>
        <p:spPr>
          <a:noFill/>
        </p:spPr>
        <p:txBody>
          <a:bodyPr/>
          <a:lstStyle/>
          <a:p>
            <a:fld id="{8699ECF4-A366-4063-9FE0-1E2F2B6AAC00}" type="slidenum">
              <a:rPr lang="en-US" smtClean="0">
                <a:latin typeface="Arial" pitchFamily="34" charset="0"/>
              </a:rPr>
              <a:pPr/>
              <a:t>26</a:t>
            </a:fld>
            <a:endParaRPr 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6920DCA-EB09-48B7-8367-C26F95218E87}" type="slidenum">
              <a:rPr lang="en-US" smtClean="0">
                <a:latin typeface="Arial" pitchFamily="34" charset="0"/>
              </a:rPr>
              <a:pPr/>
              <a:t>27</a:t>
            </a:fld>
            <a:endParaRPr lang="en-US" smtClean="0">
              <a:latin typeface="Arial" pitchFamily="34" charset="0"/>
            </a:endParaRPr>
          </a:p>
        </p:txBody>
      </p:sp>
      <p:sp>
        <p:nvSpPr>
          <p:cNvPr id="89091" name="Rectangle 2"/>
          <p:cNvSpPr>
            <a:spLocks noGrp="1" noRot="1" noChangeAspect="1" noChangeArrowheads="1" noTextEdit="1"/>
          </p:cNvSpPr>
          <p:nvPr>
            <p:ph type="sldImg"/>
          </p:nvPr>
        </p:nvSpPr>
        <p:spPr>
          <a:xfrm>
            <a:off x="1190625" y="703263"/>
            <a:ext cx="4630738" cy="3473450"/>
          </a:xfrm>
          <a:ln w="12700"/>
        </p:spPr>
      </p:sp>
      <p:sp>
        <p:nvSpPr>
          <p:cNvPr id="89092" name="Rectangle 3"/>
          <p:cNvSpPr>
            <a:spLocks noGrp="1" noChangeArrowheads="1"/>
          </p:cNvSpPr>
          <p:nvPr>
            <p:ph type="body" idx="1"/>
          </p:nvPr>
        </p:nvSpPr>
        <p:spPr>
          <a:xfrm>
            <a:off x="935039" y="4448175"/>
            <a:ext cx="5140325" cy="4140200"/>
          </a:xfrm>
          <a:noFill/>
          <a:ln/>
        </p:spPr>
        <p:txBody>
          <a:bodyPr lIns="98035" tIns="48158" rIns="98035" bIns="48158"/>
          <a:lstStyle/>
          <a:p>
            <a:pPr eaLnBrk="1" hangingPunct="1">
              <a:lnSpc>
                <a:spcPct val="90000"/>
              </a:lnSpc>
            </a:pPr>
            <a:r>
              <a:rPr lang="en-US" sz="1100" dirty="0">
                <a:latin typeface="Arial" pitchFamily="34" charset="0"/>
              </a:rPr>
              <a:t>This is the Group information sheet, or GIS.  This is the TCAP GIS, the </a:t>
            </a:r>
            <a:r>
              <a:rPr lang="en-US" sz="1100" dirty="0" err="1">
                <a:latin typeface="Arial" pitchFamily="34" charset="0"/>
              </a:rPr>
              <a:t>CoAlt</a:t>
            </a:r>
            <a:r>
              <a:rPr lang="en-US" sz="1100" dirty="0">
                <a:latin typeface="Arial" pitchFamily="34" charset="0"/>
              </a:rPr>
              <a:t> GIS differs slightly</a:t>
            </a:r>
          </a:p>
          <a:p>
            <a:pPr eaLnBrk="1" hangingPunct="1">
              <a:lnSpc>
                <a:spcPct val="90000"/>
              </a:lnSpc>
            </a:pPr>
            <a:endParaRPr lang="en-US" sz="1100" dirty="0">
              <a:latin typeface="Arial" pitchFamily="34" charset="0"/>
            </a:endParaRPr>
          </a:p>
          <a:p>
            <a:pPr eaLnBrk="1" hangingPunct="1">
              <a:lnSpc>
                <a:spcPct val="90000"/>
              </a:lnSpc>
            </a:pPr>
            <a:r>
              <a:rPr lang="en-US" sz="1100" dirty="0">
                <a:latin typeface="Arial" pitchFamily="34" charset="0"/>
              </a:rPr>
              <a:t>For both TCAP and </a:t>
            </a:r>
            <a:r>
              <a:rPr lang="en-US" sz="1100" dirty="0" err="1">
                <a:latin typeface="Arial" pitchFamily="34" charset="0"/>
              </a:rPr>
              <a:t>CoAlt</a:t>
            </a:r>
            <a:r>
              <a:rPr lang="en-US" sz="1100" dirty="0">
                <a:latin typeface="Arial" pitchFamily="34" charset="0"/>
              </a:rPr>
              <a:t>, complete the Principal name, number of students tested. Additionally, the Grade must be bubbled for </a:t>
            </a:r>
            <a:r>
              <a:rPr lang="en-US" sz="1100" dirty="0" err="1">
                <a:latin typeface="Arial" pitchFamily="34" charset="0"/>
              </a:rPr>
              <a:t>CoAlt</a:t>
            </a:r>
            <a:r>
              <a:rPr lang="en-US" sz="1100" dirty="0">
                <a:latin typeface="Arial" pitchFamily="34" charset="0"/>
              </a:rPr>
              <a:t>. Grade will be pre-coded for TCAP.</a:t>
            </a:r>
          </a:p>
          <a:p>
            <a:pPr eaLnBrk="1" hangingPunct="1">
              <a:lnSpc>
                <a:spcPct val="90000"/>
              </a:lnSpc>
            </a:pPr>
            <a:endParaRPr lang="en-US" sz="1100" dirty="0">
              <a:latin typeface="Arial" pitchFamily="34" charset="0"/>
            </a:endParaRPr>
          </a:p>
          <a:p>
            <a:pPr eaLnBrk="1" hangingPunct="1">
              <a:lnSpc>
                <a:spcPct val="90000"/>
              </a:lnSpc>
            </a:pPr>
            <a:r>
              <a:rPr lang="en-US" sz="1100" dirty="0">
                <a:latin typeface="Arial" pitchFamily="34" charset="0"/>
              </a:rPr>
              <a:t>Here’s what is pre-coded: school name, district name, and other CTB special codes and grade for TCAP. </a:t>
            </a:r>
          </a:p>
          <a:p>
            <a:pPr eaLnBrk="1" hangingPunct="1">
              <a:lnSpc>
                <a:spcPct val="90000"/>
              </a:lnSpc>
            </a:pPr>
            <a:endParaRPr lang="en-US" sz="1100" dirty="0">
              <a:latin typeface="Arial" pitchFamily="34" charset="0"/>
            </a:endParaRPr>
          </a:p>
          <a:p>
            <a:pPr eaLnBrk="1" hangingPunct="1">
              <a:lnSpc>
                <a:spcPct val="90000"/>
              </a:lnSpc>
            </a:pPr>
            <a:r>
              <a:rPr lang="en-US" sz="1100" dirty="0">
                <a:latin typeface="Arial" pitchFamily="34" charset="0"/>
              </a:rPr>
              <a:t>Completing the Principal name correctly on the GIS form best identifies the school and helps CTB if further contact with the district is needed for total student count questions.</a:t>
            </a:r>
          </a:p>
          <a:p>
            <a:pPr eaLnBrk="1" hangingPunct="1">
              <a:lnSpc>
                <a:spcPct val="90000"/>
              </a:lnSpc>
            </a:pPr>
            <a:endParaRPr lang="en-US" sz="1100" dirty="0">
              <a:latin typeface="Arial" pitchFamily="34" charset="0"/>
            </a:endParaRPr>
          </a:p>
          <a:p>
            <a:pPr eaLnBrk="1" hangingPunct="1">
              <a:lnSpc>
                <a:spcPct val="90000"/>
              </a:lnSpc>
            </a:pPr>
            <a:r>
              <a:rPr lang="en-US" sz="1100" dirty="0">
                <a:latin typeface="Arial" pitchFamily="34" charset="0"/>
              </a:rPr>
              <a:t>Again: for </a:t>
            </a:r>
            <a:r>
              <a:rPr lang="en-US" sz="1100" dirty="0" err="1">
                <a:latin typeface="Arial" pitchFamily="34" charset="0"/>
              </a:rPr>
              <a:t>CoAlt</a:t>
            </a:r>
            <a:r>
              <a:rPr lang="en-US" sz="1100" dirty="0">
                <a:latin typeface="Arial" pitchFamily="34" charset="0"/>
              </a:rPr>
              <a:t>, the SAC will complete a GIS for every grade within their school.</a:t>
            </a:r>
          </a:p>
          <a:p>
            <a:pPr eaLnBrk="1" hangingPunct="1">
              <a:lnSpc>
                <a:spcPct val="90000"/>
              </a:lnSpc>
            </a:pPr>
            <a:r>
              <a:rPr lang="en-US" sz="1100" dirty="0">
                <a:latin typeface="Arial" pitchFamily="34" charset="0"/>
              </a:rPr>
              <a:t>For TCAP, the SAC will complete a GIS for every grade </a:t>
            </a:r>
            <a:r>
              <a:rPr lang="en-US" sz="1100" b="1" dirty="0">
                <a:latin typeface="Arial" pitchFamily="34" charset="0"/>
              </a:rPr>
              <a:t>and content area </a:t>
            </a:r>
            <a:r>
              <a:rPr lang="en-US" sz="1100" dirty="0">
                <a:latin typeface="Arial" pitchFamily="34" charset="0"/>
              </a:rPr>
              <a:t>within their school.</a:t>
            </a:r>
          </a:p>
          <a:p>
            <a:pPr eaLnBrk="1" hangingPunct="1">
              <a:lnSpc>
                <a:spcPct val="90000"/>
              </a:lnSpc>
            </a:pPr>
            <a:endParaRPr lang="en-US" sz="1100" dirty="0">
              <a:latin typeface="Arial" pitchFamily="34" charset="0"/>
            </a:endParaRPr>
          </a:p>
          <a:p>
            <a:pPr eaLnBrk="1" hangingPunct="1">
              <a:lnSpc>
                <a:spcPct val="90000"/>
              </a:lnSpc>
            </a:pPr>
            <a:r>
              <a:rPr lang="en-US" sz="1100" dirty="0">
                <a:latin typeface="Arial" pitchFamily="34" charset="0"/>
              </a:rPr>
              <a:t>Never mix grades or TCAP content areas under a GIS when packing your completed test books.  Step 5 of the SAC/DAC manual describes how to complete the GIS and includes a larger picture of the form.</a:t>
            </a:r>
          </a:p>
          <a:p>
            <a:pPr eaLnBrk="1" hangingPunct="1">
              <a:lnSpc>
                <a:spcPct val="90000"/>
              </a:lnSpc>
            </a:pPr>
            <a:endParaRPr lang="en-US" sz="1100" dirty="0">
              <a:latin typeface="Arial" pitchFamily="34" charset="0"/>
            </a:endParaRPr>
          </a:p>
          <a:p>
            <a:pPr>
              <a:lnSpc>
                <a:spcPct val="90000"/>
              </a:lnSpc>
            </a:pPr>
            <a:endParaRPr lang="en-US" sz="1100" dirty="0">
              <a:latin typeface="Arial" pitchFamily="34" charset="0"/>
            </a:endParaRPr>
          </a:p>
          <a:p>
            <a:pPr eaLnBrk="1" hangingPunct="1">
              <a:lnSpc>
                <a:spcPct val="90000"/>
              </a:lnSpc>
            </a:pPr>
            <a:endParaRPr lang="en-US" sz="1100" dirty="0">
              <a:latin typeface="Garamond"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r>
              <a:rPr lang="en-US" sz="1100" dirty="0">
                <a:latin typeface="Arial" pitchFamily="34" charset="0"/>
              </a:rPr>
              <a:t>GIS Sheets come in different colors. Be sure that you are using the correct one for the correct assessment. </a:t>
            </a:r>
            <a:r>
              <a:rPr lang="en-US" sz="1100" dirty="0" err="1">
                <a:latin typeface="Arial" pitchFamily="34" charset="0"/>
              </a:rPr>
              <a:t>CoAlt</a:t>
            </a:r>
            <a:r>
              <a:rPr lang="en-US" sz="1100" dirty="0">
                <a:latin typeface="Arial" pitchFamily="34" charset="0"/>
              </a:rPr>
              <a:t> GIS forms are red while TCAP GIS are blue. Also note that a green GIS will be included for home-school students taking the TCAP. It is important to separate home school student forms so that they are not included in your school or district data.</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ln/>
        </p:spPr>
        <p:txBody>
          <a:bodyPr/>
          <a:lstStyle/>
          <a:p>
            <a:pPr>
              <a:defRPr/>
            </a:pPr>
            <a:r>
              <a:rPr lang="en-US" sz="1100" dirty="0">
                <a:latin typeface="Arial" pitchFamily="34" charset="0"/>
              </a:rPr>
              <a:t>&lt;School/Group List form&gt;</a:t>
            </a:r>
          </a:p>
          <a:p>
            <a:pPr eaLnBrk="1" hangingPunct="1">
              <a:defRPr/>
            </a:pPr>
            <a:endParaRPr lang="en-US" sz="1100" dirty="0">
              <a:latin typeface="Arial" pitchFamily="34" charset="0"/>
            </a:endParaRPr>
          </a:p>
          <a:p>
            <a:pPr eaLnBrk="1" hangingPunct="1">
              <a:defRPr/>
            </a:pPr>
            <a:r>
              <a:rPr lang="en-US" sz="1100" dirty="0">
                <a:latin typeface="Arial" pitchFamily="34" charset="0"/>
              </a:rPr>
              <a:t>This is the SGL form.  The picture shown is again for TCAP specifically. </a:t>
            </a:r>
            <a:r>
              <a:rPr lang="en-US" sz="1100" dirty="0" err="1">
                <a:latin typeface="Arial" pitchFamily="34" charset="0"/>
              </a:rPr>
              <a:t>CoAlt</a:t>
            </a:r>
            <a:r>
              <a:rPr lang="en-US" sz="1100" dirty="0">
                <a:latin typeface="Arial" pitchFamily="34" charset="0"/>
              </a:rPr>
              <a:t> will </a:t>
            </a:r>
            <a:r>
              <a:rPr lang="en-US" sz="1100" u="sng" dirty="0">
                <a:latin typeface="Arial" pitchFamily="34" charset="0"/>
              </a:rPr>
              <a:t>not</a:t>
            </a:r>
            <a:r>
              <a:rPr lang="en-US" sz="1100" dirty="0">
                <a:latin typeface="Arial" pitchFamily="34" charset="0"/>
              </a:rPr>
              <a:t> have a content area listed at the top.  There are some fields pre-coded on the SGL and some that require SACs to complete.</a:t>
            </a:r>
          </a:p>
          <a:p>
            <a:pPr eaLnBrk="1" hangingPunct="1">
              <a:defRPr/>
            </a:pPr>
            <a:endParaRPr lang="en-US" sz="1100" dirty="0">
              <a:latin typeface="Arial" pitchFamily="34" charset="0"/>
            </a:endParaRPr>
          </a:p>
          <a:p>
            <a:pPr>
              <a:spcBef>
                <a:spcPct val="50000"/>
              </a:spcBef>
              <a:defRPr/>
            </a:pPr>
            <a:r>
              <a:rPr lang="en-US" sz="1100" dirty="0">
                <a:latin typeface="Arial" pitchFamily="34" charset="0"/>
              </a:rPr>
              <a:t>What must be filled in:</a:t>
            </a:r>
          </a:p>
          <a:p>
            <a:pPr marL="228587" indent="-228587">
              <a:spcBef>
                <a:spcPct val="20000"/>
              </a:spcBef>
              <a:buFont typeface="+mj-lt"/>
              <a:buAutoNum type="arabicPeriod"/>
              <a:defRPr/>
            </a:pPr>
            <a:r>
              <a:rPr lang="en-US" sz="1100" dirty="0">
                <a:latin typeface="Arial" pitchFamily="34" charset="0"/>
              </a:rPr>
              <a:t>  Contact Person and Telephone number.</a:t>
            </a:r>
          </a:p>
          <a:p>
            <a:pPr marL="228587" indent="-228587">
              <a:spcBef>
                <a:spcPct val="20000"/>
              </a:spcBef>
              <a:buFont typeface="+mj-lt"/>
              <a:buAutoNum type="arabicPeriod"/>
              <a:defRPr/>
            </a:pPr>
            <a:r>
              <a:rPr lang="en-US" sz="1100" dirty="0">
                <a:latin typeface="Arial" pitchFamily="34" charset="0"/>
              </a:rPr>
              <a:t>  Principal Name</a:t>
            </a:r>
          </a:p>
          <a:p>
            <a:pPr marL="228587" indent="-228587">
              <a:spcBef>
                <a:spcPct val="20000"/>
              </a:spcBef>
              <a:buFont typeface="+mj-lt"/>
              <a:buAutoNum type="arabicPeriod"/>
              <a:defRPr/>
            </a:pPr>
            <a:r>
              <a:rPr lang="en-US" sz="1100" dirty="0">
                <a:latin typeface="Arial" pitchFamily="34" charset="0"/>
              </a:rPr>
              <a:t>  Grade Tested</a:t>
            </a:r>
          </a:p>
          <a:p>
            <a:pPr marL="228587" indent="-228587">
              <a:spcBef>
                <a:spcPct val="20000"/>
              </a:spcBef>
              <a:buFont typeface="+mj-lt"/>
              <a:buAutoNum type="arabicPeriod"/>
              <a:defRPr/>
            </a:pPr>
            <a:r>
              <a:rPr lang="en-US" sz="1100" dirty="0">
                <a:latin typeface="Arial" pitchFamily="34" charset="0"/>
              </a:rPr>
              <a:t>  Number of tests books</a:t>
            </a:r>
          </a:p>
          <a:p>
            <a:pPr eaLnBrk="1" hangingPunct="1">
              <a:defRPr/>
            </a:pPr>
            <a:endParaRPr lang="en-US" sz="1100" dirty="0">
              <a:latin typeface="Arial" pitchFamily="34" charset="0"/>
            </a:endParaRPr>
          </a:p>
          <a:p>
            <a:pPr eaLnBrk="1" hangingPunct="1">
              <a:defRPr/>
            </a:pPr>
            <a:r>
              <a:rPr lang="en-US" sz="1100" dirty="0">
                <a:latin typeface="Arial" pitchFamily="34" charset="0"/>
              </a:rPr>
              <a:t>What is pre-coded: school name and number and district name and number.</a:t>
            </a:r>
          </a:p>
          <a:p>
            <a:pPr eaLnBrk="1" hangingPunct="1">
              <a:defRPr/>
            </a:pPr>
            <a:endParaRPr lang="en-US" sz="1100" dirty="0">
              <a:latin typeface="Arial" pitchFamily="34" charset="0"/>
            </a:endParaRPr>
          </a:p>
          <a:p>
            <a:pPr eaLnBrk="1" hangingPunct="1">
              <a:defRPr/>
            </a:pPr>
            <a:r>
              <a:rPr lang="en-US" sz="1100" dirty="0">
                <a:latin typeface="Arial" pitchFamily="34" charset="0"/>
              </a:rPr>
              <a:t>SGLs confirm that all your groups of test books have been received, so you should be listing all the GIS forms by grade and numbers of books on the SGL in your shipment.  </a:t>
            </a:r>
          </a:p>
          <a:p>
            <a:pPr eaLnBrk="1" hangingPunct="1">
              <a:defRPr/>
            </a:pPr>
            <a:endParaRPr lang="en-US" sz="1100" dirty="0">
              <a:latin typeface="Arial" pitchFamily="34" charset="0"/>
            </a:endParaRPr>
          </a:p>
          <a:p>
            <a:pPr eaLnBrk="1" hangingPunct="1">
              <a:defRPr/>
            </a:pPr>
            <a:r>
              <a:rPr lang="en-US" sz="1100" dirty="0">
                <a:latin typeface="Arial" pitchFamily="34" charset="0"/>
              </a:rPr>
              <a:t>There will only be one SGL per school for </a:t>
            </a:r>
            <a:r>
              <a:rPr lang="en-US" sz="1100" dirty="0" err="1">
                <a:latin typeface="Arial" pitchFamily="34" charset="0"/>
              </a:rPr>
              <a:t>CoAlt</a:t>
            </a:r>
            <a:r>
              <a:rPr lang="en-US" sz="1100" dirty="0">
                <a:latin typeface="Arial" pitchFamily="34" charset="0"/>
              </a:rPr>
              <a:t>.  There will only be one SGL per school for each TCAP content area.</a:t>
            </a:r>
          </a:p>
          <a:p>
            <a:pPr eaLnBrk="1" hangingPunct="1">
              <a:defRPr/>
            </a:pPr>
            <a:endParaRPr lang="en-US" sz="1100" dirty="0">
              <a:latin typeface="Arial" pitchFamily="34" charset="0"/>
            </a:endParaRPr>
          </a:p>
          <a:p>
            <a:pPr eaLnBrk="1" hangingPunct="1">
              <a:defRPr/>
            </a:pPr>
            <a:r>
              <a:rPr lang="en-US" sz="1100" b="1" dirty="0">
                <a:latin typeface="Arial" pitchFamily="34" charset="0"/>
              </a:rPr>
              <a:t>Again, make a copy of SGLs for district records – but never send photocopied forms to CTB!!</a:t>
            </a:r>
          </a:p>
          <a:p>
            <a:pPr>
              <a:defRPr/>
            </a:pPr>
            <a:endParaRPr lang="en-US" sz="1100" dirty="0">
              <a:latin typeface="Arial" pitchFamily="34" charset="0"/>
            </a:endParaRPr>
          </a:p>
          <a:p>
            <a:pPr>
              <a:defRPr/>
            </a:pPr>
            <a:endParaRPr lang="en-US" sz="1100" dirty="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7F2B29AE-6EED-4C7F-899A-A8D037587EDC}" type="slidenum">
              <a:rPr lang="en-US" smtClean="0">
                <a:latin typeface="Arial" pitchFamily="34" charset="0"/>
              </a:rPr>
              <a:pPr/>
              <a:t>30</a:t>
            </a:fld>
            <a:endParaRPr lang="en-US" smtClean="0">
              <a:latin typeface="Arial" pitchFamily="34" charset="0"/>
            </a:endParaRPr>
          </a:p>
        </p:txBody>
      </p:sp>
      <p:sp>
        <p:nvSpPr>
          <p:cNvPr id="92163"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3172" tIns="46587" rIns="93172" bIns="46587" anchor="b"/>
          <a:lstStyle/>
          <a:p>
            <a:pPr algn="r" defTabSz="931811"/>
            <a:fld id="{A3F778B0-9A99-41E5-9D4B-1285C712C015}" type="slidenum">
              <a:rPr lang="en-US" sz="1200"/>
              <a:pPr algn="r" defTabSz="931811"/>
              <a:t>30</a:t>
            </a:fld>
            <a:endParaRPr lang="en-US" sz="1200" dirty="0"/>
          </a:p>
        </p:txBody>
      </p:sp>
      <p:sp>
        <p:nvSpPr>
          <p:cNvPr id="92164" name="Rectangle 2"/>
          <p:cNvSpPr>
            <a:spLocks noGrp="1" noRot="1" noChangeAspect="1" noChangeArrowheads="1" noTextEdit="1"/>
          </p:cNvSpPr>
          <p:nvPr>
            <p:ph type="sldImg"/>
          </p:nvPr>
        </p:nvSpPr>
        <p:spPr>
          <a:ln/>
        </p:spPr>
      </p:sp>
      <p:sp>
        <p:nvSpPr>
          <p:cNvPr id="92165" name="Rectangle 3"/>
          <p:cNvSpPr>
            <a:spLocks noGrp="1" noChangeArrowheads="1"/>
          </p:cNvSpPr>
          <p:nvPr>
            <p:ph type="body" idx="1"/>
          </p:nvPr>
        </p:nvSpPr>
        <p:spPr>
          <a:noFill/>
          <a:ln/>
        </p:spPr>
        <p:txBody>
          <a:bodyPr/>
          <a:lstStyle/>
          <a:p>
            <a:pPr eaLnBrk="1" hangingPunct="1"/>
            <a:endParaRPr lang="en-US" sz="1100" dirty="0">
              <a:latin typeface="Arial" pitchFamily="34" charset="0"/>
            </a:endParaRPr>
          </a:p>
          <a:p>
            <a:pPr eaLnBrk="1" hangingPunct="1"/>
            <a:r>
              <a:rPr lang="en-US" sz="1100" b="1" dirty="0">
                <a:latin typeface="Arial" pitchFamily="34" charset="0"/>
              </a:rPr>
              <a:t>It is important to Ship TCAP </a:t>
            </a:r>
            <a:r>
              <a:rPr lang="en-US" sz="1100" b="1" dirty="0" err="1">
                <a:latin typeface="Arial" pitchFamily="34" charset="0"/>
              </a:rPr>
              <a:t>CoAlt</a:t>
            </a:r>
            <a:r>
              <a:rPr lang="en-US" sz="1100" b="1" dirty="0">
                <a:latin typeface="Arial" pitchFamily="34" charset="0"/>
              </a:rPr>
              <a:t> assessments separately:.</a:t>
            </a:r>
            <a:r>
              <a:rPr lang="en-US" sz="1100" dirty="0">
                <a:latin typeface="Arial" pitchFamily="34" charset="0"/>
              </a:rPr>
              <a:t> Also please note: </a:t>
            </a:r>
            <a:r>
              <a:rPr lang="en-US" sz="1100" dirty="0" err="1">
                <a:latin typeface="Arial" pitchFamily="34" charset="0"/>
              </a:rPr>
              <a:t>CoAlt</a:t>
            </a:r>
            <a:r>
              <a:rPr lang="en-US" sz="1100" dirty="0">
                <a:latin typeface="Arial" pitchFamily="34" charset="0"/>
              </a:rPr>
              <a:t> procedures are slightly different from TCAP. Please refer to the SAC/DAC manuals for each assessment as necessary.</a:t>
            </a:r>
          </a:p>
          <a:p>
            <a:pPr eaLnBrk="1" hangingPunct="1"/>
            <a:endParaRPr lang="en-US" sz="1100" dirty="0">
              <a:latin typeface="Arial" pitchFamily="34" charset="0"/>
            </a:endParaRPr>
          </a:p>
          <a:p>
            <a:pPr eaLnBrk="1" hangingPunct="1"/>
            <a:r>
              <a:rPr lang="en-US" sz="1100" dirty="0">
                <a:latin typeface="Arial" pitchFamily="34" charset="0"/>
              </a:rPr>
              <a:t>First, all materials are returned to CTB in the green striped boxes in which your materials were shipped to you initially.</a:t>
            </a:r>
          </a:p>
          <a:p>
            <a:pPr eaLnBrk="1" hangingPunct="1"/>
            <a:endParaRPr lang="en-US" sz="1100" dirty="0">
              <a:latin typeface="Arial" pitchFamily="34" charset="0"/>
            </a:endParaRPr>
          </a:p>
          <a:p>
            <a:pPr eaLnBrk="1" hangingPunct="1"/>
            <a:r>
              <a:rPr lang="en-US" sz="1100" b="1" dirty="0" err="1">
                <a:latin typeface="Arial" pitchFamily="34" charset="0"/>
              </a:rPr>
              <a:t>CoAlt</a:t>
            </a:r>
            <a:r>
              <a:rPr lang="en-US" sz="1100" b="1" dirty="0">
                <a:latin typeface="Arial" pitchFamily="34" charset="0"/>
              </a:rPr>
              <a:t> will continue to use envelopes for return shipping.</a:t>
            </a:r>
            <a:endParaRPr lang="en-US" sz="1100" dirty="0">
              <a:latin typeface="Arial" pitchFamily="34" charset="0"/>
            </a:endParaRPr>
          </a:p>
          <a:p>
            <a:pPr eaLnBrk="1" hangingPunct="1"/>
            <a:endParaRPr lang="en-US" sz="1100" dirty="0">
              <a:latin typeface="Arial" pitchFamily="34" charset="0"/>
            </a:endParaRPr>
          </a:p>
          <a:p>
            <a:pPr eaLnBrk="1" hangingPunct="1"/>
            <a:r>
              <a:rPr lang="en-US" sz="1100" dirty="0">
                <a:latin typeface="Arial" pitchFamily="34" charset="0"/>
              </a:rPr>
              <a:t>I will explain how to use paper bands and stack cards for TCAP materials on the next slides. </a:t>
            </a:r>
            <a:r>
              <a:rPr lang="en-US" sz="1100" dirty="0" err="1">
                <a:latin typeface="Arial" pitchFamily="34" charset="0"/>
              </a:rPr>
              <a:t>CoAlt</a:t>
            </a:r>
            <a:r>
              <a:rPr lang="en-US" sz="1100" dirty="0">
                <a:latin typeface="Arial" pitchFamily="34" charset="0"/>
              </a:rPr>
              <a:t> does not use paper bands or stack cards. </a:t>
            </a:r>
          </a:p>
          <a:p>
            <a:pPr eaLnBrk="1" hangingPunct="1"/>
            <a:endParaRPr lang="en-US" sz="1100" dirty="0">
              <a:latin typeface="Arial" pitchFamily="34" charset="0"/>
            </a:endParaRPr>
          </a:p>
          <a:p>
            <a:pPr eaLnBrk="1" hangingPunct="1"/>
            <a:r>
              <a:rPr lang="en-US" sz="1100" dirty="0">
                <a:latin typeface="Arial" pitchFamily="34" charset="0"/>
              </a:rPr>
              <a:t>Remember to package to be scored and not to be scored materials in separate boxes and use the correct labels for each. Refer to the DAC/SAC Manual for specific instructions on how to pack boxes.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starting, I want to make</a:t>
            </a:r>
            <a:r>
              <a:rPr lang="en-US" baseline="0" dirty="0" smtClean="0"/>
              <a:t> sure that you have the most important phone number when it comes to logistics and test materials. That number is the CTB help desk at 800-994-8557.</a:t>
            </a:r>
          </a:p>
          <a:p>
            <a:endParaRPr lang="en-US" baseline="0" dirty="0" smtClean="0"/>
          </a:p>
          <a:p>
            <a:r>
              <a:rPr lang="en-US" baseline="0" dirty="0" smtClean="0"/>
              <a:t>The help desk can help you with any issues regarding materials such as ordering, requesting additional materials, or questions about packaging, shipping and scheduling materials drop offs and pick ups.</a:t>
            </a:r>
          </a:p>
          <a:p>
            <a:endParaRPr lang="en-US" baseline="0" dirty="0" smtClean="0"/>
          </a:p>
          <a:p>
            <a:r>
              <a:rPr lang="en-US" baseline="0" dirty="0" smtClean="0"/>
              <a:t>The Assessment Unit can answer some of these questions. But the helpdesk should be your first resource for these questions because they can tap directly into our test vendor’s ordering and information system and usually will be able to handle your logistics questions more efficiently than the Assessment Unit can.</a:t>
            </a:r>
          </a:p>
          <a:p>
            <a:endParaRPr lang="en-US" baseline="0" dirty="0" smtClean="0"/>
          </a:p>
          <a:p>
            <a:r>
              <a:rPr lang="en-US" baseline="0" dirty="0" smtClean="0"/>
              <a:t>If you ever lose this number, it can be easily found at the beginning of the DAC/SAC manual.</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1/24/2014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pPr>
              <a:lnSpc>
                <a:spcPct val="80000"/>
              </a:lnSpc>
            </a:pPr>
            <a:r>
              <a:rPr lang="en-US" sz="1100" dirty="0">
                <a:latin typeface="Arial" pitchFamily="34" charset="0"/>
              </a:rPr>
              <a:t>Here is what paper bands and stack cards look like for the TCAP. Be sure to complete all of </a:t>
            </a:r>
            <a:r>
              <a:rPr lang="en-US" sz="1100">
                <a:latin typeface="Arial" pitchFamily="34" charset="0"/>
              </a:rPr>
              <a:t>the information on the stack card. If you need additional stack cards, these may be photcopied, or you may request more from CTB Navigator.</a:t>
            </a:r>
          </a:p>
          <a:p>
            <a:pPr>
              <a:lnSpc>
                <a:spcPct val="80000"/>
              </a:lnSpc>
            </a:pPr>
            <a:endParaRPr lang="en-US" sz="1100">
              <a:latin typeface="Arial" pitchFamily="34" charset="0"/>
            </a:endParaRPr>
          </a:p>
          <a:p>
            <a:pPr>
              <a:lnSpc>
                <a:spcPct val="80000"/>
              </a:lnSpc>
            </a:pPr>
            <a:r>
              <a:rPr lang="en-US" sz="1100">
                <a:latin typeface="Arial" pitchFamily="34" charset="0"/>
              </a:rPr>
              <a:t>Two paper bands are used for each bundle of test books. One is wrapped horizontally and the other vertically, so that they form a cross on the front, back and sides of each bundle.</a:t>
            </a:r>
          </a:p>
          <a:p>
            <a:pPr>
              <a:lnSpc>
                <a:spcPct val="80000"/>
              </a:lnSpc>
            </a:pPr>
            <a:endParaRPr lang="en-US" sz="1100">
              <a:latin typeface="Arial" pitchFamily="34" charset="0"/>
            </a:endParaRPr>
          </a:p>
          <a:p>
            <a:pPr>
              <a:lnSpc>
                <a:spcPct val="80000"/>
              </a:lnSpc>
            </a:pPr>
            <a:r>
              <a:rPr lang="en-US" sz="1100">
                <a:latin typeface="Arial" pitchFamily="34" charset="0"/>
              </a:rPr>
              <a:t>When you pack your boxes, please be sure that you comply with instructions in the DAC/SAC manual about the order in which stack cards, bundles, and GIS or SGLs should be placed.</a:t>
            </a:r>
          </a:p>
          <a:p>
            <a:pPr>
              <a:lnSpc>
                <a:spcPct val="80000"/>
              </a:lnSpc>
            </a:pPr>
            <a:endParaRPr lang="en-US" sz="1100" dirty="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r>
              <a:rPr lang="en-US" sz="1100" dirty="0">
                <a:latin typeface="Arial" pitchFamily="34" charset="0"/>
              </a:rPr>
              <a:t>When bundling booklets, you want to aim for these approximate numbers. If you are a couple test books over or under, that is ok. For example, you can go one or two over instead of creating a new bundle for just a couple of books. But don’t go over too much because these bundles must still be small enough to be handled by the scanning and processing equipment and we don’t want to jam up the works.</a:t>
            </a:r>
          </a:p>
        </p:txBody>
      </p:sp>
      <p:sp>
        <p:nvSpPr>
          <p:cNvPr id="97284" name="Slide Number Placeholder 3"/>
          <p:cNvSpPr>
            <a:spLocks noGrp="1"/>
          </p:cNvSpPr>
          <p:nvPr>
            <p:ph type="sldNum" sz="quarter" idx="5"/>
          </p:nvPr>
        </p:nvSpPr>
        <p:spPr>
          <a:noFill/>
        </p:spPr>
        <p:txBody>
          <a:bodyPr/>
          <a:lstStyle/>
          <a:p>
            <a:fld id="{B6603453-A7AC-47E5-9382-53B71F39A719}" type="slidenum">
              <a:rPr lang="en-US" smtClean="0">
                <a:latin typeface="Arial" pitchFamily="34" charset="0"/>
              </a:rPr>
              <a:pPr/>
              <a:t>32</a:t>
            </a:fld>
            <a:endParaRPr lang="en-US"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16AAED59-4726-4CA7-8675-8EE382D888D9}" type="slidenum">
              <a:rPr lang="en-US" smtClean="0">
                <a:latin typeface="Arial" pitchFamily="34" charset="0"/>
              </a:rPr>
              <a:pPr/>
              <a:t>33</a:t>
            </a:fld>
            <a:endParaRPr lang="en-US" smtClean="0">
              <a:latin typeface="Arial" pitchFamily="34" charset="0"/>
            </a:endParaRPr>
          </a:p>
        </p:txBody>
      </p:sp>
      <p:sp>
        <p:nvSpPr>
          <p:cNvPr id="99331" name="Rectangle 2"/>
          <p:cNvSpPr>
            <a:spLocks noGrp="1" noRot="1" noChangeAspect="1" noChangeArrowheads="1" noTextEdit="1"/>
          </p:cNvSpPr>
          <p:nvPr>
            <p:ph type="sldImg"/>
          </p:nvPr>
        </p:nvSpPr>
        <p:spPr>
          <a:xfrm>
            <a:off x="1190625" y="703263"/>
            <a:ext cx="4630738" cy="3473450"/>
          </a:xfrm>
          <a:ln w="12700"/>
        </p:spPr>
      </p:sp>
      <p:sp>
        <p:nvSpPr>
          <p:cNvPr id="99332" name="Rectangle 3"/>
          <p:cNvSpPr>
            <a:spLocks noGrp="1" noChangeArrowheads="1"/>
          </p:cNvSpPr>
          <p:nvPr>
            <p:ph type="body" idx="1"/>
          </p:nvPr>
        </p:nvSpPr>
        <p:spPr>
          <a:xfrm>
            <a:off x="935039" y="4448175"/>
            <a:ext cx="5140325" cy="4140200"/>
          </a:xfrm>
          <a:noFill/>
          <a:ln/>
        </p:spPr>
        <p:txBody>
          <a:bodyPr lIns="98035" tIns="48158" rIns="98035" bIns="48158"/>
          <a:lstStyle/>
          <a:p>
            <a:pPr eaLnBrk="1" hangingPunct="1">
              <a:lnSpc>
                <a:spcPct val="90000"/>
              </a:lnSpc>
            </a:pPr>
            <a:r>
              <a:rPr lang="en-US" sz="1100" dirty="0">
                <a:latin typeface="Arial" pitchFamily="34" charset="0"/>
              </a:rPr>
              <a:t>TO BE SCORED boxes can only contain TCAP test booklets or </a:t>
            </a:r>
            <a:r>
              <a:rPr lang="en-US" sz="1100" dirty="0" err="1">
                <a:latin typeface="Arial" pitchFamily="34" charset="0"/>
              </a:rPr>
              <a:t>CoAlt</a:t>
            </a:r>
            <a:r>
              <a:rPr lang="en-US" sz="1100" dirty="0">
                <a:latin typeface="Arial" pitchFamily="34" charset="0"/>
              </a:rPr>
              <a:t> Rating Forms</a:t>
            </a:r>
          </a:p>
          <a:p>
            <a:pPr eaLnBrk="1" hangingPunct="1">
              <a:lnSpc>
                <a:spcPct val="90000"/>
              </a:lnSpc>
            </a:pPr>
            <a:endParaRPr lang="en-US" sz="1100" dirty="0">
              <a:latin typeface="Arial" pitchFamily="34" charset="0"/>
            </a:endParaRPr>
          </a:p>
          <a:p>
            <a:pPr eaLnBrk="1" hangingPunct="1">
              <a:lnSpc>
                <a:spcPct val="90000"/>
              </a:lnSpc>
            </a:pPr>
            <a:r>
              <a:rPr lang="en-US" sz="1100" dirty="0">
                <a:latin typeface="Arial" pitchFamily="34" charset="0"/>
              </a:rPr>
              <a:t>Once boxes are packed, use the right To Be Scored shipping label for the right assessment.  School names are on the labels. Make sure the test books are returned under the school name and number that is on the label. </a:t>
            </a:r>
          </a:p>
          <a:p>
            <a:pPr eaLnBrk="1" hangingPunct="1">
              <a:lnSpc>
                <a:spcPct val="90000"/>
              </a:lnSpc>
            </a:pPr>
            <a:endParaRPr lang="en-US" sz="1100" dirty="0">
              <a:latin typeface="Arial" pitchFamily="34" charset="0"/>
            </a:endParaRPr>
          </a:p>
          <a:p>
            <a:pPr eaLnBrk="1" hangingPunct="1">
              <a:lnSpc>
                <a:spcPct val="90000"/>
              </a:lnSpc>
            </a:pPr>
            <a:r>
              <a:rPr lang="en-US" sz="1100" dirty="0">
                <a:latin typeface="Arial" pitchFamily="34" charset="0"/>
              </a:rPr>
              <a:t>You will need to specify how many boxes are in this particular shipment. Complete the shipping label by entering the District box number blank of blank and school box blank of blank</a:t>
            </a:r>
          </a:p>
          <a:p>
            <a:pPr eaLnBrk="1" hangingPunct="1">
              <a:lnSpc>
                <a:spcPct val="90000"/>
              </a:lnSpc>
            </a:pPr>
            <a:endParaRPr lang="en-US" sz="1100" dirty="0">
              <a:latin typeface="Arial" pitchFamily="34" charset="0"/>
            </a:endParaRPr>
          </a:p>
          <a:p>
            <a:pPr eaLnBrk="1" hangingPunct="1">
              <a:lnSpc>
                <a:spcPct val="90000"/>
              </a:lnSpc>
            </a:pPr>
            <a:r>
              <a:rPr lang="en-US" sz="1100" b="1" dirty="0">
                <a:latin typeface="Arial" pitchFamily="34" charset="0"/>
              </a:rPr>
              <a:t>DO NOT reproduce or create your own shipping labels</a:t>
            </a:r>
            <a:r>
              <a:rPr lang="en-US" sz="1100" dirty="0">
                <a:latin typeface="Arial" pitchFamily="34" charset="0"/>
              </a:rPr>
              <a:t>. If you run out of labels, please order more through CTB Navigator.  CTB scans the bar codes of all shipping labels when the boxes are received.  Duplicated shipping labels slow the scanning process.</a:t>
            </a:r>
          </a:p>
          <a:p>
            <a:pPr eaLnBrk="1" hangingPunct="1">
              <a:lnSpc>
                <a:spcPct val="90000"/>
              </a:lnSpc>
            </a:pPr>
            <a:endParaRPr lang="en-US" sz="1100" dirty="0">
              <a:latin typeface="Arial" pitchFamily="34" charset="0"/>
            </a:endParaRPr>
          </a:p>
          <a:p>
            <a:pPr eaLnBrk="1" hangingPunct="1">
              <a:lnSpc>
                <a:spcPct val="90000"/>
              </a:lnSpc>
            </a:pPr>
            <a:r>
              <a:rPr lang="en-US" sz="1100" dirty="0">
                <a:latin typeface="Arial" pitchFamily="34" charset="0"/>
              </a:rPr>
              <a:t>Step 9 of the TCAP SAC/DAC manuals details shipping boxes to CTB. (This is step 8 in the </a:t>
            </a:r>
            <a:r>
              <a:rPr lang="en-US" sz="1100" dirty="0" err="1">
                <a:latin typeface="Arial" pitchFamily="34" charset="0"/>
              </a:rPr>
              <a:t>CoAlt</a:t>
            </a:r>
            <a:r>
              <a:rPr lang="en-US" sz="1100" dirty="0">
                <a:latin typeface="Arial" pitchFamily="34" charset="0"/>
              </a:rPr>
              <a:t> SAC/DAC manual.)</a:t>
            </a:r>
          </a:p>
          <a:p>
            <a:pPr eaLnBrk="1" hangingPunct="1">
              <a:lnSpc>
                <a:spcPct val="90000"/>
              </a:lnSpc>
            </a:pPr>
            <a:endParaRPr lang="en-US" sz="1100" dirty="0">
              <a:latin typeface="Arial" pitchFamily="34" charset="0"/>
            </a:endParaRPr>
          </a:p>
          <a:p>
            <a:pPr eaLnBrk="1" hangingPunct="1">
              <a:lnSpc>
                <a:spcPct val="90000"/>
              </a:lnSpc>
            </a:pPr>
            <a:endParaRPr lang="en-US" sz="1100" dirty="0">
              <a:latin typeface="Comic Sans MS" pitchFamily="66"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5F2F14C3-D318-440F-A938-09A295EE7931}" type="slidenum">
              <a:rPr lang="en-US" smtClean="0">
                <a:latin typeface="Arial" pitchFamily="34" charset="0"/>
              </a:rPr>
              <a:pPr/>
              <a:t>34</a:t>
            </a:fld>
            <a:endParaRPr lang="en-US" smtClean="0">
              <a:latin typeface="Arial" pitchFamily="34" charset="0"/>
            </a:endParaRPr>
          </a:p>
        </p:txBody>
      </p:sp>
      <p:sp>
        <p:nvSpPr>
          <p:cNvPr id="100355" name="Rectangle 2"/>
          <p:cNvSpPr>
            <a:spLocks noGrp="1" noRot="1" noChangeAspect="1" noChangeArrowheads="1" noTextEdit="1"/>
          </p:cNvSpPr>
          <p:nvPr>
            <p:ph type="sldImg"/>
          </p:nvPr>
        </p:nvSpPr>
        <p:spPr>
          <a:xfrm>
            <a:off x="1190625" y="703263"/>
            <a:ext cx="4630738" cy="3473450"/>
          </a:xfrm>
          <a:ln w="12700"/>
        </p:spPr>
      </p:sp>
      <p:sp>
        <p:nvSpPr>
          <p:cNvPr id="100356" name="Rectangle 3"/>
          <p:cNvSpPr>
            <a:spLocks noGrp="1" noChangeArrowheads="1"/>
          </p:cNvSpPr>
          <p:nvPr>
            <p:ph type="body" idx="1"/>
          </p:nvPr>
        </p:nvSpPr>
        <p:spPr>
          <a:xfrm>
            <a:off x="935039" y="4448175"/>
            <a:ext cx="5140325" cy="4467225"/>
          </a:xfrm>
          <a:noFill/>
          <a:ln/>
        </p:spPr>
        <p:txBody>
          <a:bodyPr lIns="98035" tIns="48158" rIns="98035" bIns="48158"/>
          <a:lstStyle/>
          <a:p>
            <a:pPr eaLnBrk="1" hangingPunct="1">
              <a:lnSpc>
                <a:spcPct val="80000"/>
              </a:lnSpc>
            </a:pPr>
            <a:r>
              <a:rPr lang="en-US" sz="1100" b="1" dirty="0">
                <a:latin typeface="Arial" pitchFamily="34" charset="0"/>
              </a:rPr>
              <a:t>NOT TO BE SCORED</a:t>
            </a:r>
            <a:r>
              <a:rPr lang="en-US" sz="1100" dirty="0">
                <a:latin typeface="Arial" pitchFamily="34" charset="0"/>
              </a:rPr>
              <a:t> materials must be boxed separately from TO BE SCORED materials.  Both TCAP and </a:t>
            </a:r>
            <a:r>
              <a:rPr lang="en-US" sz="1100" dirty="0" err="1">
                <a:latin typeface="Arial" pitchFamily="34" charset="0"/>
              </a:rPr>
              <a:t>CoAlt</a:t>
            </a:r>
            <a:r>
              <a:rPr lang="en-US" sz="1100" dirty="0">
                <a:latin typeface="Arial" pitchFamily="34" charset="0"/>
              </a:rPr>
              <a:t> will have YELLOW Not To Be Scored labels with the assessment name on the top.</a:t>
            </a:r>
          </a:p>
          <a:p>
            <a:pPr eaLnBrk="1" hangingPunct="1">
              <a:lnSpc>
                <a:spcPct val="80000"/>
              </a:lnSpc>
            </a:pPr>
            <a:endParaRPr lang="en-US" sz="1100" dirty="0">
              <a:latin typeface="Arial" pitchFamily="34" charset="0"/>
            </a:endParaRPr>
          </a:p>
          <a:p>
            <a:pPr eaLnBrk="1" hangingPunct="1">
              <a:lnSpc>
                <a:spcPct val="80000"/>
              </a:lnSpc>
            </a:pPr>
            <a:r>
              <a:rPr lang="en-US" sz="1100" b="1" dirty="0">
                <a:latin typeface="Arial" pitchFamily="34" charset="0"/>
              </a:rPr>
              <a:t>You should include Used test books</a:t>
            </a:r>
            <a:r>
              <a:rPr lang="en-US" sz="1100" dirty="0">
                <a:latin typeface="Arial" pitchFamily="34" charset="0"/>
              </a:rPr>
              <a:t> that are not to be scored such as:</a:t>
            </a:r>
          </a:p>
          <a:p>
            <a:pPr eaLnBrk="1" hangingPunct="1">
              <a:lnSpc>
                <a:spcPct val="80000"/>
              </a:lnSpc>
              <a:buFontTx/>
              <a:buChar char="•"/>
            </a:pPr>
            <a:r>
              <a:rPr lang="en-US" sz="1100" dirty="0">
                <a:latin typeface="Arial" pitchFamily="34" charset="0"/>
              </a:rPr>
              <a:t>Student wrote answers in Spanish and then the book was transcribed	</a:t>
            </a:r>
          </a:p>
          <a:p>
            <a:pPr eaLnBrk="1" hangingPunct="1">
              <a:lnSpc>
                <a:spcPct val="80000"/>
              </a:lnSpc>
              <a:buFontTx/>
              <a:buChar char="•"/>
            </a:pPr>
            <a:r>
              <a:rPr lang="en-US" sz="1100" dirty="0">
                <a:latin typeface="Arial" pitchFamily="34" charset="0"/>
              </a:rPr>
              <a:t>Damaged test books (answers have been copied into another book)</a:t>
            </a:r>
          </a:p>
          <a:p>
            <a:pPr eaLnBrk="1" hangingPunct="1">
              <a:lnSpc>
                <a:spcPct val="80000"/>
              </a:lnSpc>
              <a:buFontTx/>
              <a:buChar char="•"/>
            </a:pPr>
            <a:r>
              <a:rPr lang="en-US" sz="1100" dirty="0">
                <a:latin typeface="Arial" pitchFamily="34" charset="0"/>
              </a:rPr>
              <a:t>Anything that was completed by student but was transcribed </a:t>
            </a:r>
            <a:r>
              <a:rPr lang="en-US" sz="1100" dirty="0">
                <a:latin typeface="Comic Sans MS" pitchFamily="66" charset="0"/>
              </a:rPr>
              <a:t>–</a:t>
            </a:r>
            <a:r>
              <a:rPr lang="en-US" sz="1100" dirty="0">
                <a:latin typeface="Arial" pitchFamily="34" charset="0"/>
              </a:rPr>
              <a:t> like Braille and large print</a:t>
            </a:r>
          </a:p>
          <a:p>
            <a:pPr eaLnBrk="1" hangingPunct="1">
              <a:lnSpc>
                <a:spcPct val="80000"/>
              </a:lnSpc>
              <a:buFontTx/>
              <a:buNone/>
            </a:pPr>
            <a:endParaRPr lang="en-US" sz="1100" dirty="0">
              <a:latin typeface="Arial" pitchFamily="34" charset="0"/>
            </a:endParaRPr>
          </a:p>
          <a:p>
            <a:pPr eaLnBrk="1" hangingPunct="1">
              <a:lnSpc>
                <a:spcPct val="80000"/>
              </a:lnSpc>
              <a:buFontTx/>
              <a:buNone/>
            </a:pPr>
            <a:r>
              <a:rPr lang="en-US" sz="1100" dirty="0">
                <a:latin typeface="Arial" pitchFamily="34" charset="0"/>
              </a:rPr>
              <a:t>But please note that an “invalidated” test book does not fall in the not to be scored category. In other words, if a student was absent and the test is invalidated as “test not completed” that book should still be shipped with to be scored materials.</a:t>
            </a:r>
          </a:p>
          <a:p>
            <a:pPr eaLnBrk="1" hangingPunct="1">
              <a:lnSpc>
                <a:spcPct val="80000"/>
              </a:lnSpc>
            </a:pPr>
            <a:endParaRPr lang="en-US" sz="1100" dirty="0">
              <a:latin typeface="Arial" pitchFamily="34" charset="0"/>
            </a:endParaRPr>
          </a:p>
          <a:p>
            <a:pPr eaLnBrk="1" hangingPunct="1">
              <a:lnSpc>
                <a:spcPct val="80000"/>
              </a:lnSpc>
            </a:pPr>
            <a:r>
              <a:rPr lang="en-US" sz="1100" dirty="0">
                <a:latin typeface="Arial" pitchFamily="34" charset="0"/>
              </a:rPr>
              <a:t>Other</a:t>
            </a:r>
            <a:r>
              <a:rPr lang="en-US" sz="1100" b="1" dirty="0">
                <a:latin typeface="Arial" pitchFamily="34" charset="0"/>
              </a:rPr>
              <a:t> types of Test Materials that are Not To Be Scored include:</a:t>
            </a:r>
          </a:p>
          <a:p>
            <a:pPr eaLnBrk="1" hangingPunct="1">
              <a:lnSpc>
                <a:spcPct val="80000"/>
              </a:lnSpc>
            </a:pPr>
            <a:r>
              <a:rPr lang="en-US" sz="1100" dirty="0">
                <a:latin typeface="Arial" pitchFamily="34" charset="0"/>
              </a:rPr>
              <a:t>Oral scripts, translated oral scripts, and teacher read directions. Remember that these are all are all </a:t>
            </a:r>
            <a:r>
              <a:rPr lang="en-US" sz="1100" b="1" dirty="0">
                <a:latin typeface="Arial" pitchFamily="34" charset="0"/>
              </a:rPr>
              <a:t>secure materials</a:t>
            </a:r>
            <a:endParaRPr lang="en-US" sz="1100" dirty="0">
              <a:latin typeface="Arial" pitchFamily="34" charset="0"/>
            </a:endParaRPr>
          </a:p>
          <a:p>
            <a:pPr eaLnBrk="1" hangingPunct="1">
              <a:lnSpc>
                <a:spcPct val="80000"/>
              </a:lnSpc>
            </a:pPr>
            <a:r>
              <a:rPr lang="en-US" sz="1100" dirty="0" err="1">
                <a:latin typeface="Arial" pitchFamily="34" charset="0"/>
              </a:rPr>
              <a:t>CoAlt</a:t>
            </a:r>
            <a:r>
              <a:rPr lang="en-US" sz="1100" dirty="0">
                <a:latin typeface="Arial" pitchFamily="34" charset="0"/>
              </a:rPr>
              <a:t> Test Protocols</a:t>
            </a:r>
          </a:p>
          <a:p>
            <a:pPr eaLnBrk="1" hangingPunct="1">
              <a:lnSpc>
                <a:spcPct val="80000"/>
              </a:lnSpc>
            </a:pPr>
            <a:r>
              <a:rPr lang="en-US" sz="1100" dirty="0">
                <a:latin typeface="Arial" pitchFamily="34" charset="0"/>
              </a:rPr>
              <a:t>Examiners Guides and Test Proctor’s Manuals</a:t>
            </a:r>
          </a:p>
          <a:p>
            <a:pPr eaLnBrk="1" hangingPunct="1">
              <a:lnSpc>
                <a:spcPct val="80000"/>
              </a:lnSpc>
            </a:pPr>
            <a:endParaRPr lang="en-US" sz="1100" dirty="0">
              <a:latin typeface="Arial" pitchFamily="34" charset="0"/>
            </a:endParaRPr>
          </a:p>
          <a:p>
            <a:pPr eaLnBrk="1" hangingPunct="1">
              <a:lnSpc>
                <a:spcPct val="80000"/>
              </a:lnSpc>
            </a:pPr>
            <a:r>
              <a:rPr lang="en-US" sz="1100" dirty="0">
                <a:latin typeface="Arial" pitchFamily="34" charset="0"/>
              </a:rPr>
              <a:t>Some test materials have specific considerations</a:t>
            </a:r>
          </a:p>
          <a:p>
            <a:pPr eaLnBrk="1" hangingPunct="1">
              <a:lnSpc>
                <a:spcPct val="80000"/>
              </a:lnSpc>
            </a:pPr>
            <a:r>
              <a:rPr lang="en-US" sz="1100" dirty="0">
                <a:latin typeface="Arial" pitchFamily="34" charset="0"/>
              </a:rPr>
              <a:t>Math </a:t>
            </a:r>
            <a:r>
              <a:rPr lang="en-US" sz="1100" dirty="0" err="1">
                <a:latin typeface="Arial" pitchFamily="34" charset="0"/>
              </a:rPr>
              <a:t>manipulatives</a:t>
            </a:r>
            <a:r>
              <a:rPr lang="en-US" sz="1100" dirty="0">
                <a:latin typeface="Arial" pitchFamily="34" charset="0"/>
              </a:rPr>
              <a:t> should not be returned to CTB</a:t>
            </a:r>
            <a:r>
              <a:rPr lang="en-US" sz="1100" dirty="0">
                <a:latin typeface="Comic Sans MS" pitchFamily="66" charset="0"/>
              </a:rPr>
              <a:t>–</a:t>
            </a:r>
            <a:r>
              <a:rPr lang="en-US" sz="1100" dirty="0">
                <a:latin typeface="Arial" pitchFamily="34" charset="0"/>
              </a:rPr>
              <a:t> these can be kept by districts or destroyed.</a:t>
            </a:r>
          </a:p>
          <a:p>
            <a:pPr eaLnBrk="1" hangingPunct="1">
              <a:lnSpc>
                <a:spcPct val="80000"/>
              </a:lnSpc>
            </a:pPr>
            <a:r>
              <a:rPr lang="en-US" sz="1100" dirty="0">
                <a:latin typeface="Arial" pitchFamily="34" charset="0"/>
              </a:rPr>
              <a:t>TCAP punch-out tools may be returned with Not to be scored materials, </a:t>
            </a:r>
            <a:r>
              <a:rPr lang="en-US" sz="1100" dirty="0" smtClean="0">
                <a:latin typeface="Arial" pitchFamily="34" charset="0"/>
              </a:rPr>
              <a:t>destroyed </a:t>
            </a:r>
            <a:r>
              <a:rPr lang="en-US" sz="1100" dirty="0">
                <a:latin typeface="Arial" pitchFamily="34" charset="0"/>
              </a:rPr>
              <a:t>by the district, or retained by the district for instructional use. Never use prior year’s punch out tools on the assessment. Always use the new punch out tools provided.</a:t>
            </a:r>
          </a:p>
          <a:p>
            <a:pPr eaLnBrk="1" hangingPunct="1">
              <a:lnSpc>
                <a:spcPct val="80000"/>
              </a:lnSpc>
            </a:pPr>
            <a:r>
              <a:rPr lang="en-US" sz="1100" dirty="0">
                <a:latin typeface="Arial" pitchFamily="34" charset="0"/>
              </a:rPr>
              <a:t>CoAlt pizza box options: If the box is still sealed, send the entire box back with the NTBS materials. If the box is opened, you can recycle the box and return the unused materials with the NTBS materials.</a:t>
            </a:r>
          </a:p>
          <a:p>
            <a:pPr eaLnBrk="1" hangingPunct="1">
              <a:lnSpc>
                <a:spcPct val="80000"/>
              </a:lnSpc>
            </a:pPr>
            <a:endParaRPr lang="en-US" sz="1100" dirty="0">
              <a:latin typeface="Arial" pitchFamily="34" charset="0"/>
            </a:endParaRPr>
          </a:p>
          <a:p>
            <a:pPr eaLnBrk="1" hangingPunct="1">
              <a:lnSpc>
                <a:spcPct val="80000"/>
              </a:lnSpc>
            </a:pPr>
            <a:r>
              <a:rPr lang="en-US" sz="1100" dirty="0">
                <a:latin typeface="Arial" pitchFamily="34" charset="0"/>
              </a:rPr>
              <a:t>Note: CTB will open and review NTBS materials.  It is helpful to write “DNS” or “DO NOT SCORE” across any used booklets included in the NTBS materials.</a:t>
            </a:r>
          </a:p>
          <a:p>
            <a:pPr eaLnBrk="1" hangingPunct="1">
              <a:lnSpc>
                <a:spcPct val="80000"/>
              </a:lnSpc>
            </a:pPr>
            <a:endParaRPr lang="en-US" sz="1100" dirty="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r>
              <a:rPr lang="en-US" sz="1100" dirty="0">
                <a:latin typeface="Arial" pitchFamily="34" charset="0"/>
              </a:rPr>
              <a:t>These are the green boxes with which you will return to be scored and not to be scored materials. Remember that you should never put to be scored and not to be scored materials in the same box.</a:t>
            </a:r>
          </a:p>
          <a:p>
            <a:endParaRPr lang="en-US" sz="1100" dirty="0">
              <a:latin typeface="Arial" pitchFamily="34" charset="0"/>
            </a:endParaRPr>
          </a:p>
          <a:p>
            <a:r>
              <a:rPr lang="en-US" sz="1100" dirty="0">
                <a:latin typeface="Arial" pitchFamily="34" charset="0"/>
              </a:rPr>
              <a:t>When returning materials, make sure your district name and number and school name and number are on the labels correctly and number the District box number x or x and school box x of x for this shipment you will be scheduling for CTB to pick up. Place the label in the specified location on the end of the striped green boxes.  Again, if you do not have adequate shipping labels, you should order extras from CTB through CTB Navigator. Do not make your own labels if you run out.</a:t>
            </a:r>
          </a:p>
          <a:p>
            <a:endParaRPr lang="en-US" sz="1100" dirty="0">
              <a:latin typeface="Arial" pitchFamily="34" charset="0"/>
            </a:endParaRPr>
          </a:p>
          <a:p>
            <a:r>
              <a:rPr lang="en-US" sz="1100" dirty="0">
                <a:latin typeface="Arial" pitchFamily="34" charset="0"/>
              </a:rPr>
              <a:t>Please note the “Place CTB Barcode Return Label here” text on the side of the box.  This is where shipping labels must be placed. Also, if you are shipping multiple boxes, be sure that the labels are facing outwards. This improves processing speed when they are received.</a:t>
            </a:r>
          </a:p>
          <a:p>
            <a:endParaRPr lang="en-US" sz="1100" dirty="0">
              <a:latin typeface="Arial" pitchFamily="34" charset="0"/>
            </a:endParaRPr>
          </a:p>
          <a:p>
            <a:r>
              <a:rPr lang="en-US" sz="1100" dirty="0">
                <a:latin typeface="Arial" pitchFamily="34" charset="0"/>
              </a:rPr>
              <a:t>Please also note the other side of the box has a graphic that says:  “no label.” Obviously, no label should be placed here.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r>
              <a:rPr lang="en-US" sz="1100" dirty="0">
                <a:latin typeface="Arial" pitchFamily="34" charset="0"/>
              </a:rPr>
              <a:t>Here is a graphic example of how to ship back to CTB from the SAC/DAC manuals. When you are ready to ship, schedule the pickup online through CTB’s Navigator site. Be sure to select the correct assessment (TCAP or </a:t>
            </a:r>
            <a:r>
              <a:rPr lang="en-US" sz="1100" dirty="0" err="1">
                <a:latin typeface="Arial" pitchFamily="34" charset="0"/>
              </a:rPr>
              <a:t>CoAlt</a:t>
            </a:r>
            <a:r>
              <a:rPr lang="en-US" sz="1100" dirty="0">
                <a:latin typeface="Arial" pitchFamily="34" charset="0"/>
              </a:rPr>
              <a:t>) when scheduling pickup of test materials on Navigator.</a:t>
            </a:r>
          </a:p>
          <a:p>
            <a:endParaRPr lang="en-US" sz="1100" dirty="0">
              <a:latin typeface="Arial" pitchFamily="34" charset="0"/>
            </a:endParaRPr>
          </a:p>
          <a:p>
            <a:r>
              <a:rPr lang="en-US" sz="1100" dirty="0">
                <a:latin typeface="Arial" pitchFamily="34" charset="0"/>
              </a:rPr>
              <a:t>Note again, To Be Scored and Not To Be Scored materials are completely separate, with separate box counts and labels by school.  This example is for a district with three schools in this shipment. School A has three boxes of To Be Scored material, with the </a:t>
            </a:r>
            <a:r>
              <a:rPr lang="en-US" sz="1100" b="1" dirty="0">
                <a:latin typeface="Arial" pitchFamily="34" charset="0"/>
              </a:rPr>
              <a:t>Student Group List in box 1</a:t>
            </a:r>
            <a:r>
              <a:rPr lang="en-US" sz="1100" dirty="0">
                <a:latin typeface="Arial" pitchFamily="34" charset="0"/>
              </a:rPr>
              <a:t> of the three, School B with four boxes, </a:t>
            </a:r>
            <a:r>
              <a:rPr lang="en-US" sz="1100" b="1" dirty="0">
                <a:latin typeface="Arial" pitchFamily="34" charset="0"/>
              </a:rPr>
              <a:t>School Group List in the first box</a:t>
            </a:r>
            <a:r>
              <a:rPr lang="en-US" sz="1100" dirty="0">
                <a:latin typeface="Arial" pitchFamily="34" charset="0"/>
              </a:rPr>
              <a:t> of the four, and School C with three boxes, </a:t>
            </a:r>
            <a:r>
              <a:rPr lang="en-US" sz="1100" b="1" dirty="0">
                <a:latin typeface="Arial" pitchFamily="34" charset="0"/>
              </a:rPr>
              <a:t>School Group List in box 1</a:t>
            </a:r>
            <a:r>
              <a:rPr lang="en-US" sz="1100" dirty="0">
                <a:latin typeface="Arial" pitchFamily="34" charset="0"/>
              </a:rPr>
              <a:t> of 3.  Placing the School Group List in the first box is key.  The To Be Scored shipping labels are numbered district x of 10 – ten total boxes for this district shipment.</a:t>
            </a:r>
          </a:p>
          <a:p>
            <a:endParaRPr lang="en-US" sz="1100" b="1" dirty="0">
              <a:latin typeface="Arial" pitchFamily="34" charset="0"/>
            </a:endParaRPr>
          </a:p>
          <a:p>
            <a:r>
              <a:rPr lang="en-US" sz="1100" b="1" dirty="0">
                <a:latin typeface="Arial" pitchFamily="34" charset="0"/>
              </a:rPr>
              <a:t>The district level-box counts should always reflect what you have scheduled for pickup on Navigator. </a:t>
            </a:r>
            <a:r>
              <a:rPr lang="en-US" sz="1100" dirty="0">
                <a:latin typeface="Arial" pitchFamily="34" charset="0"/>
              </a:rPr>
              <a:t>Scheduling separate "stand alone" shipments for make-ups and "Not To Be Scored"  materials on Navigator is always acceptable....as long as the box counts are accurate by district and school.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again, here are the various shipping dates that you will need to be mindful of.</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1/24/2014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endParaRPr lang="en-US" sz="1100" dirty="0">
              <a:latin typeface="Arial" pitchFamily="34" charset="0"/>
            </a:endParaRPr>
          </a:p>
          <a:p>
            <a:r>
              <a:rPr lang="en-US" sz="1100" dirty="0">
                <a:latin typeface="Arial" pitchFamily="34" charset="0"/>
              </a:rPr>
              <a:t>Thank you for your attention to the CO Logistics training.  If you have any questions about logistics or test administration, call or email the Assessment Unit. </a:t>
            </a:r>
          </a:p>
          <a:p>
            <a:endParaRPr lang="en-US" sz="1100" dirty="0">
              <a:latin typeface="Arial" pitchFamily="34" charset="0"/>
            </a:endParaRPr>
          </a:p>
          <a:p>
            <a:r>
              <a:rPr lang="en-US" sz="1100" dirty="0">
                <a:latin typeface="Arial" pitchFamily="34" charset="0"/>
              </a:rPr>
              <a:t>If you need any materials – boxes, labels, GIS forms, missing special pops materials you have ordered online – call CTB directly at the customer service line 1-800-994-8557.</a:t>
            </a:r>
          </a:p>
          <a:p>
            <a:endParaRPr lang="en-US" sz="1100" dirty="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95EB5B80-DECC-4D9D-BE2B-7AFCCFAAD330}" type="slidenum">
              <a:rPr lang="en-US" smtClean="0">
                <a:latin typeface="Arial" pitchFamily="34" charset="0"/>
              </a:rPr>
              <a:pPr/>
              <a:t>4</a:t>
            </a:fld>
            <a:endParaRPr lang="en-US" smtClean="0">
              <a:latin typeface="Arial" pitchFamily="34" charset="0"/>
            </a:endParaRPr>
          </a:p>
        </p:txBody>
      </p:sp>
      <p:sp>
        <p:nvSpPr>
          <p:cNvPr id="61443"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3172" tIns="46587" rIns="93172" bIns="46587" anchor="b"/>
          <a:lstStyle/>
          <a:p>
            <a:pPr algn="r" defTabSz="931811"/>
            <a:fld id="{B2225E27-4335-4E37-996B-64E70840F6BB}" type="slidenum">
              <a:rPr lang="en-US" sz="1200"/>
              <a:pPr algn="r" defTabSz="931811"/>
              <a:t>4</a:t>
            </a:fld>
            <a:endParaRPr lang="en-US" sz="1200" dirty="0"/>
          </a:p>
        </p:txBody>
      </p:sp>
      <p:sp>
        <p:nvSpPr>
          <p:cNvPr id="61444" name="Rectangle 2"/>
          <p:cNvSpPr>
            <a:spLocks noGrp="1" noRot="1" noChangeAspect="1" noChangeArrowheads="1" noTextEdit="1"/>
          </p:cNvSpPr>
          <p:nvPr>
            <p:ph type="sldImg"/>
          </p:nvPr>
        </p:nvSpPr>
        <p:spPr>
          <a:ln/>
        </p:spPr>
      </p:sp>
      <p:sp>
        <p:nvSpPr>
          <p:cNvPr id="61445" name="Rectangle 3"/>
          <p:cNvSpPr>
            <a:spLocks noGrp="1" noChangeArrowheads="1"/>
          </p:cNvSpPr>
          <p:nvPr>
            <p:ph type="body" idx="1"/>
          </p:nvPr>
        </p:nvSpPr>
        <p:spPr>
          <a:xfrm>
            <a:off x="701675" y="4343401"/>
            <a:ext cx="5607050" cy="4953000"/>
          </a:xfrm>
          <a:noFill/>
          <a:ln/>
        </p:spPr>
        <p:txBody>
          <a:bodyPr/>
          <a:lstStyle/>
          <a:p>
            <a:r>
              <a:rPr lang="en-US" dirty="0" smtClean="0">
                <a:latin typeface="Arial" pitchFamily="34" charset="0"/>
              </a:rPr>
              <a:t>The</a:t>
            </a:r>
            <a:r>
              <a:rPr lang="en-US" baseline="0" dirty="0" smtClean="0">
                <a:latin typeface="Arial" pitchFamily="34" charset="0"/>
              </a:rPr>
              <a:t>re is one DAC/SAC manual for TCAP and a separate one for CoAlt. All DACs and SACs should read each of them carefully. These are your primary go-to resources for how to handle logistics… a logistics instruction manual if you will. They can be located on both CTB Navigator, and on the Assessment unit website under TCAP/CSAP, and then under “Additional Resources”.</a:t>
            </a:r>
            <a:endParaRPr 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5BDA099-32A7-4031-8BE2-9B9A549D8F40}" type="slidenum">
              <a:rPr lang="en-US" smtClean="0">
                <a:latin typeface="Arial" pitchFamily="34" charset="0"/>
              </a:rPr>
              <a:pPr/>
              <a:t>5</a:t>
            </a:fld>
            <a:endParaRPr lang="en-US" smtClean="0">
              <a:latin typeface="Arial" pitchFamily="34" charset="0"/>
            </a:endParaRPr>
          </a:p>
        </p:txBody>
      </p:sp>
      <p:sp>
        <p:nvSpPr>
          <p:cNvPr id="62467"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3172" tIns="46587" rIns="93172" bIns="46587" anchor="b"/>
          <a:lstStyle/>
          <a:p>
            <a:pPr algn="r" defTabSz="931811"/>
            <a:fld id="{B93BA2E4-A1F6-490D-99BD-7D150B164440}" type="slidenum">
              <a:rPr lang="en-US" sz="1200"/>
              <a:pPr algn="r" defTabSz="931811"/>
              <a:t>5</a:t>
            </a:fld>
            <a:endParaRPr lang="en-US" sz="1200" dirty="0"/>
          </a:p>
        </p:txBody>
      </p:sp>
      <p:sp>
        <p:nvSpPr>
          <p:cNvPr id="62468" name="Rectangle 2"/>
          <p:cNvSpPr>
            <a:spLocks noGrp="1" noRot="1" noChangeAspect="1" noChangeArrowheads="1" noTextEdit="1"/>
          </p:cNvSpPr>
          <p:nvPr>
            <p:ph type="sldImg"/>
          </p:nvPr>
        </p:nvSpPr>
        <p:spPr>
          <a:ln/>
        </p:spPr>
      </p:sp>
      <p:sp>
        <p:nvSpPr>
          <p:cNvPr id="62469" name="Rectangle 3"/>
          <p:cNvSpPr>
            <a:spLocks noGrp="1" noChangeArrowheads="1"/>
          </p:cNvSpPr>
          <p:nvPr>
            <p:ph type="body" idx="1"/>
          </p:nvPr>
        </p:nvSpPr>
        <p:spPr>
          <a:xfrm>
            <a:off x="701675" y="4343401"/>
            <a:ext cx="5607050" cy="4953000"/>
          </a:xfrm>
          <a:noFill/>
          <a:ln/>
        </p:spPr>
        <p:txBody>
          <a:bodyPr/>
          <a:lstStyle/>
          <a:p>
            <a:pPr eaLnBrk="1" hangingPunct="1">
              <a:lnSpc>
                <a:spcPct val="80000"/>
              </a:lnSpc>
            </a:pPr>
            <a:r>
              <a:rPr lang="en-US" sz="1100" dirty="0">
                <a:latin typeface="Arial" pitchFamily="34" charset="0"/>
              </a:rPr>
              <a:t>Here are the topics that we will cover in this training.</a:t>
            </a:r>
          </a:p>
          <a:p>
            <a:pPr eaLnBrk="1" hangingPunct="1">
              <a:lnSpc>
                <a:spcPct val="80000"/>
              </a:lnSpc>
            </a:pPr>
            <a:endParaRPr lang="en-US" sz="1100" dirty="0">
              <a:latin typeface="Arial" pitchFamily="34" charset="0"/>
            </a:endParaRPr>
          </a:p>
          <a:p>
            <a:pPr eaLnBrk="1" hangingPunct="1">
              <a:lnSpc>
                <a:spcPct val="80000"/>
              </a:lnSpc>
            </a:pPr>
            <a:r>
              <a:rPr lang="en-US" sz="1100" dirty="0">
                <a:latin typeface="Arial" pitchFamily="34" charset="0"/>
              </a:rPr>
              <a:t>We will start with a review of materials and how to order them. Then we will move on to some specific information you will need about how to mark test books. Finally, we will discuss how to package and return your materials to our test vendor, CTB/McGraw Hill for scoring.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There are three types of test materials: Secure materials that may not be reproduced, secure materials that may be reproduced and materials that are not secure.</a:t>
            </a:r>
          </a:p>
          <a:p>
            <a:endParaRPr lang="en-US" dirty="0" smtClean="0"/>
          </a:p>
          <a:p>
            <a:r>
              <a:rPr lang="en-US" dirty="0" smtClean="0"/>
              <a:t>When we say that test materials may not be reproduced, this includes any imaginable</a:t>
            </a:r>
            <a:r>
              <a:rPr lang="en-US" baseline="0" dirty="0" smtClean="0"/>
              <a:t> means of reproduction such as memorization, writing down, paraphrasing, recalling, recounting or transmitting. It is important to note that student responses and used draft books are considered just as secure as the test books themselves.</a:t>
            </a:r>
          </a:p>
          <a:p>
            <a:endParaRPr lang="en-US" baseline="0" dirty="0" smtClean="0"/>
          </a:p>
          <a:p>
            <a:r>
              <a:rPr lang="en-US" baseline="0" dirty="0" smtClean="0"/>
              <a:t>Oral scripts and teacher read directions must be downloaded and reproduced by DACs, but they are still considered secure. Only the DAC may make these copies and only in sufficient quantities for accommodated test sessions. Once created, oral scripts and teacher read directions should be treated exactly as other secure materials and must be returned to CTB with “Not to be scored” materials.</a:t>
            </a:r>
          </a:p>
          <a:p>
            <a:endParaRPr lang="en-US" baseline="0" dirty="0" smtClean="0"/>
          </a:p>
          <a:p>
            <a:r>
              <a:rPr lang="en-US" baseline="0" dirty="0" smtClean="0"/>
              <a:t>Finally, some test materials are not secure and may be reproduced, transmitted and discussed. These include the Test Proctors and Test Examiner’s guide, the DAC/SAC manuals, and the Procedures Manual.</a:t>
            </a:r>
          </a:p>
          <a:p>
            <a:endParaRPr lang="en-US" baseline="0" dirty="0" smtClean="0"/>
          </a:p>
          <a:p>
            <a:r>
              <a:rPr lang="en-US" baseline="0" dirty="0" smtClean="0"/>
              <a:t>One last piece of information that should be kept secure and confidential is any student information. Confidential student information may be present on rosters, pre-coded labels, and test books when the student biographical data grid or front of the test book is completed. Please adhere to your own district’s confidentiality guidelines when handling private student information.</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1/24/2014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secure materials should be handled in accordance with instructions from the Procedures Manual. This includes maintaining</a:t>
            </a:r>
            <a:r>
              <a:rPr lang="en-US" baseline="0" dirty="0" smtClean="0"/>
              <a:t> a chain of custody for all secure materials and secure storage of materials. It also means that all secure materials are returned to CTB, whether they are to be scored or not.</a:t>
            </a:r>
          </a:p>
          <a:p>
            <a:endParaRPr lang="en-US" baseline="0" dirty="0" smtClean="0"/>
          </a:p>
          <a:p>
            <a:r>
              <a:rPr lang="en-US" baseline="0" dirty="0" smtClean="0"/>
              <a:t>Be sure to return materials as soon as you are able to CTB. Do not wait to return materials that you have received from schools. You should ship materials back in multiple shipments as soon as you are able.</a:t>
            </a:r>
          </a:p>
          <a:p>
            <a:endParaRPr lang="en-US" baseline="0" dirty="0" smtClean="0"/>
          </a:p>
          <a:p>
            <a:r>
              <a:rPr lang="en-US" baseline="0" dirty="0" smtClean="0"/>
              <a:t>Failure to return materials by the final pick up date is considered a serious breach of security protocols and may result in test scores being invalidated.</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1/24/2014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 list of specific test materials for the TCAP. Each column shows you a different type</a:t>
            </a:r>
            <a:r>
              <a:rPr lang="en-US" baseline="0" dirty="0" smtClean="0"/>
              <a:t> of material, whether it is secure, where it can be obtained, and what it contains. An upcoming slide will provide you with specific dates for the arrival and return of test booklets. Take a moment to peruse this information.</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1/24/2014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the details on </a:t>
            </a:r>
            <a:r>
              <a:rPr lang="en-US" dirty="0" err="1" smtClean="0"/>
              <a:t>CoAlt</a:t>
            </a:r>
            <a:r>
              <a:rPr lang="en-US" dirty="0" smtClean="0"/>
              <a:t> test materials. Like the previous slide, this table shows you what materials you</a:t>
            </a:r>
            <a:r>
              <a:rPr lang="en-US" baseline="0" dirty="0" smtClean="0"/>
              <a:t> will need to test </a:t>
            </a:r>
            <a:r>
              <a:rPr lang="en-US" baseline="0" dirty="0" err="1" smtClean="0"/>
              <a:t>CoAlt</a:t>
            </a:r>
            <a:r>
              <a:rPr lang="en-US" baseline="0" dirty="0" smtClean="0"/>
              <a:t>, whether they are secure or not, where they can be obtained and what they contain. The next slide will include specific shipping dates for </a:t>
            </a:r>
            <a:r>
              <a:rPr lang="en-US" baseline="0" dirty="0" err="1" smtClean="0"/>
              <a:t>CoAlt</a:t>
            </a:r>
            <a:r>
              <a:rPr lang="en-US" baseline="0" dirty="0" smtClean="0"/>
              <a:t> and TCAP Materials. Take a moment to review this information. Also, keep in mind that if you would like to refer to this table again, you can download this PowerPoint in its non-webinar format on the trainings page of the Assessment Unit website.</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1/24/2014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3412607"/>
            <a:ext cx="8341851" cy="1645920"/>
          </a:xfrm>
        </p:spPr>
        <p:txBody>
          <a:bodyPr anchor="ctr"/>
          <a:lstStyle>
            <a:lvl1pPr marL="0" indent="0" algn="ctr">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1507668"/>
            <a:ext cx="8341851" cy="1645920"/>
          </a:xfrm>
        </p:spPr>
        <p:txBody>
          <a:bodyPr/>
          <a:lstStyle>
            <a:lvl1pPr algn="ctr">
              <a:defRPr sz="4200" spc="150" baseline="0">
                <a:solidFill>
                  <a:schemeClr val="accent4">
                    <a:lumMod val="50000"/>
                  </a:schemeClr>
                </a:solidFill>
              </a:defRPr>
            </a:lvl1pPr>
          </a:lstStyle>
          <a:p>
            <a:r>
              <a:rPr lang="en-US" dirty="0" smtClean="0"/>
              <a:t>Click to edit Master title style</a:t>
            </a:r>
            <a:endParaRPr lang="en-US" dirty="0"/>
          </a:p>
        </p:txBody>
      </p:sp>
      <p:pic>
        <p:nvPicPr>
          <p:cNvPr id="12" name="Picture 11"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138318" y="6018062"/>
            <a:ext cx="2584532" cy="408405"/>
          </a:xfrm>
          <a:prstGeom prst="rect">
            <a:avLst/>
          </a:prstGeom>
        </p:spPr>
      </p:pic>
      <p:sp>
        <p:nvSpPr>
          <p:cNvPr id="5" name="Footer Placeholder 6"/>
          <p:cNvSpPr txBox="1">
            <a:spLocks/>
          </p:cNvSpPr>
          <p:nvPr userDrawn="1"/>
        </p:nvSpPr>
        <p:spPr>
          <a:xfrm>
            <a:off x="380999" y="6068327"/>
            <a:ext cx="28956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100" b="1" kern="1200">
                <a:solidFill>
                  <a:srgbClr val="45454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with Caption">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162800" y="2265680"/>
            <a:ext cx="1676400" cy="2971800"/>
          </a:xfrm>
        </p:spPr>
        <p:txBody>
          <a:bodyPr tIns="0"/>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itle 9"/>
          <p:cNvSpPr>
            <a:spLocks noGrp="1"/>
          </p:cNvSpPr>
          <p:nvPr>
            <p:ph type="title"/>
          </p:nvPr>
        </p:nvSpPr>
        <p:spPr>
          <a:xfrm>
            <a:off x="7162800" y="1076960"/>
            <a:ext cx="1676400" cy="1056640"/>
          </a:xfrm>
        </p:spPr>
        <p:txBody>
          <a:bodyPr anchor="b"/>
          <a:lstStyle>
            <a:lvl1pPr algn="l">
              <a:defRPr sz="2000" spc="150" baseline="0">
                <a:solidFill>
                  <a:schemeClr val="tx1"/>
                </a:solidFill>
              </a:defRPr>
            </a:lvl1pPr>
          </a:lstStyle>
          <a:p>
            <a:r>
              <a:rPr lang="en-US" dirty="0" smtClean="0"/>
              <a:t>Click to edit Master title style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12" name="Picture 11"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121560" y="6222265"/>
            <a:ext cx="2584532" cy="408405"/>
          </a:xfrm>
          <a:prstGeom prst="rect">
            <a:avLst/>
          </a:prstGeom>
        </p:spPr>
      </p:pic>
    </p:spTree>
    <p:extLst>
      <p:ext uri="{BB962C8B-B14F-4D97-AF65-F5344CB8AC3E}">
        <p14:creationId xmlns:p14="http://schemas.microsoft.com/office/powerpoint/2010/main" val="2397767838"/>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Left">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blipFill rotWithShape="1">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1493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149352" y="944562"/>
            <a:ext cx="1675660" cy="1033590"/>
          </a:xfrm>
        </p:spPr>
        <p:txBody>
          <a:bodyPr anchor="b"/>
          <a:lstStyle>
            <a:lvl1pPr algn="l">
              <a:defRPr sz="2000" spc="150" baseline="0"/>
            </a:lvl1p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219963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8" name="Picture 7"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9" name="Content Placeholder 2"/>
          <p:cNvSpPr>
            <a:spLocks noGrp="1"/>
          </p:cNvSpPr>
          <p:nvPr>
            <p:ph idx="1"/>
          </p:nvPr>
        </p:nvSpPr>
        <p:spPr>
          <a:xfrm>
            <a:off x="2199640" y="1036320"/>
            <a:ext cx="6589252" cy="4969193"/>
          </a:xfrm>
        </p:spPr>
        <p:txBody>
          <a:bodyPr/>
          <a:lstStyle>
            <a:lvl1pPr>
              <a:defRPr sz="24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1">
                <a:solidFill>
                  <a:srgbClr val="355D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414879509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with Caption Left">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493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149352" y="894080"/>
            <a:ext cx="1675660" cy="1084072"/>
          </a:xfrm>
        </p:spPr>
        <p:txBody>
          <a:bodyPr anchor="b"/>
          <a:lstStyle>
            <a:lvl1pPr algn="l">
              <a:defRPr sz="2000" spc="150" baseline="0"/>
            </a:lvl1p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219963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8" name="Picture 7"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Tree>
    <p:extLst>
      <p:ext uri="{BB962C8B-B14F-4D97-AF65-F5344CB8AC3E}">
        <p14:creationId xmlns:p14="http://schemas.microsoft.com/office/powerpoint/2010/main" val="291158561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Left">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blipFill rotWithShape="1">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1493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149352" y="985520"/>
            <a:ext cx="1675660" cy="992632"/>
          </a:xfrm>
        </p:spPr>
        <p:txBody>
          <a:bodyPr anchor="b"/>
          <a:lstStyle>
            <a:lvl1pPr algn="l">
              <a:defRPr sz="2000" spc="150" baseline="0">
                <a:solidFill>
                  <a:schemeClr val="bg1"/>
                </a:solidFill>
              </a:defRPr>
            </a:lvl1pPr>
          </a:lstStyle>
          <a:p>
            <a:r>
              <a:rPr lang="en-US" dirty="0" smtClean="0"/>
              <a:t>Click to edit Master title style</a:t>
            </a:r>
            <a:endParaRPr lang="en-US" dirty="0"/>
          </a:p>
        </p:txBody>
      </p:sp>
      <p:sp>
        <p:nvSpPr>
          <p:cNvPr id="7" name="Picture Placeholder 2"/>
          <p:cNvSpPr>
            <a:spLocks noGrp="1"/>
          </p:cNvSpPr>
          <p:nvPr>
            <p:ph type="pic" idx="1"/>
          </p:nvPr>
        </p:nvSpPr>
        <p:spPr>
          <a:xfrm>
            <a:off x="2213286" y="304800"/>
            <a:ext cx="6625914" cy="587248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19963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9" name="Picture 8"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Tree>
    <p:extLst>
      <p:ext uri="{BB962C8B-B14F-4D97-AF65-F5344CB8AC3E}">
        <p14:creationId xmlns:p14="http://schemas.microsoft.com/office/powerpoint/2010/main" val="284549143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a:lvl1pPr>
            <a:lvl2pPr marL="548640" indent="-182880">
              <a:buFont typeface="Wingdings" charset="2"/>
              <a:buChar char="§"/>
              <a:defRPr/>
            </a:lvl2pPr>
            <a:lvl3pPr marL="822960" indent="-182880">
              <a:buFont typeface="Wingdings" charset="2"/>
              <a:buChar char="§"/>
              <a:defRPr/>
            </a:lvl3pPr>
            <a:lvl4pPr marL="1097280" indent="-182880">
              <a:buFont typeface="Wingdings" charset="2"/>
              <a:buChar char="§"/>
              <a:defRPr/>
            </a:lvl4pPr>
            <a:lvl5pPr marL="1280160" indent="-182880">
              <a:buFont typeface="Wingdings"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a:latin typeface="Book Antiqua"/>
                <a:cs typeface="Book Antiqua"/>
              </a:defRPr>
            </a:lvl1pPr>
          </a:lstStyle>
          <a:p>
            <a:r>
              <a:rPr lang="en-US"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Pr>
        <a:solidFill>
          <a:schemeClr val="accent5"/>
        </a:solidFill>
        <a:effectLst/>
      </p:bgPr>
    </p:bg>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380999" y="3412607"/>
            <a:ext cx="8341851" cy="1281313"/>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8" name="Title 11"/>
          <p:cNvSpPr>
            <a:spLocks noGrp="1"/>
          </p:cNvSpPr>
          <p:nvPr>
            <p:ph type="title"/>
          </p:nvPr>
        </p:nvSpPr>
        <p:spPr>
          <a:xfrm>
            <a:off x="380999" y="1766687"/>
            <a:ext cx="8341851" cy="1645920"/>
          </a:xfrm>
        </p:spPr>
        <p:txBody>
          <a:bodyPr/>
          <a:lstStyle>
            <a:lvl1pPr algn="ctr">
              <a:defRPr sz="4200" spc="150" baseline="0">
                <a:solidFill>
                  <a:schemeClr val="bg1"/>
                </a:solidFill>
              </a:defRPr>
            </a:lvl1pPr>
          </a:lstStyle>
          <a:p>
            <a:r>
              <a:rPr lang="en-US" dirty="0" smtClean="0"/>
              <a:t>Click to edit Master title style</a:t>
            </a:r>
            <a:endParaRPr lang="en-US" dirty="0"/>
          </a:p>
        </p:txBody>
      </p:sp>
      <p:pic>
        <p:nvPicPr>
          <p:cNvPr id="9" name="Picture 8" descr="CDE LOGO TEST.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Tree>
    <p:extLst>
      <p:ext uri="{BB962C8B-B14F-4D97-AF65-F5344CB8AC3E}">
        <p14:creationId xmlns:p14="http://schemas.microsoft.com/office/powerpoint/2010/main" val="320909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159"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366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1159" y="1722438"/>
            <a:ext cx="4040188" cy="639762"/>
          </a:xfrm>
        </p:spPr>
        <p:txBody>
          <a:bodyPr anchor="b"/>
          <a:lstStyle>
            <a:lvl1pPr marL="0" indent="0" algn="l">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91159"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0485" y="1722438"/>
            <a:ext cx="4041775" cy="639762"/>
          </a:xfrm>
        </p:spPr>
        <p:txBody>
          <a:bodyPr anchor="b"/>
          <a:lstStyle>
            <a:lvl1pPr marL="0" indent="0" algn="l">
              <a:buNone/>
              <a:defRPr sz="2400" b="1">
                <a:solidFill>
                  <a:srgbClr val="785F5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048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1" name="Footer Placeholder 4"/>
          <p:cNvSpPr>
            <a:spLocks noGrp="1"/>
          </p:cNvSpPr>
          <p:nvPr>
            <p:ph type="ftr" sz="quarter" idx="10"/>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rotWithShape="1">
          <a:blip r:embed="rId2" cstate="print"/>
          <a:stretch>
            <a:fillRect/>
          </a:stretch>
        </a:blipFill>
        <a:effectLst/>
      </p:bgPr>
    </p:bg>
    <p:spTree>
      <p:nvGrpSpPr>
        <p:cNvPr id="1" name=""/>
        <p:cNvGrpSpPr/>
        <p:nvPr/>
      </p:nvGrpSpPr>
      <p:grpSpPr>
        <a:xfrm>
          <a:off x="0" y="0"/>
          <a:ext cx="0" cy="0"/>
          <a:chOff x="0" y="0"/>
          <a:chExt cx="0" cy="0"/>
        </a:xfrm>
      </p:grpSpPr>
      <p:pic>
        <p:nvPicPr>
          <p:cNvPr id="4" name="Picture 3"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162060" y="22321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159752" y="1096962"/>
            <a:ext cx="1675660" cy="1033590"/>
          </a:xfrm>
        </p:spPr>
        <p:txBody>
          <a:bodyPr anchor="b"/>
          <a:lstStyle>
            <a:lvl1pPr algn="l">
              <a:defRPr sz="2000" spc="150" baseline="0"/>
            </a:lvl1pPr>
          </a:lstStyle>
          <a:p>
            <a:r>
              <a:rPr lang="en-US" dirty="0" smtClean="0"/>
              <a:t>Click to edit Master title style</a:t>
            </a:r>
            <a:endParaRPr lang="en-US" dirty="0"/>
          </a:p>
        </p:txBody>
      </p:sp>
      <p:pic>
        <p:nvPicPr>
          <p:cNvPr id="8" name="Picture 7"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121560" y="6222265"/>
            <a:ext cx="2584532" cy="408405"/>
          </a:xfrm>
          <a:prstGeom prst="rect">
            <a:avLst/>
          </a:prstGeom>
        </p:spPr>
      </p:pic>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1">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7162800" y="2265680"/>
            <a:ext cx="1676400" cy="2971800"/>
          </a:xfrm>
        </p:spPr>
        <p:txBody>
          <a:bodyPr tIns="0"/>
          <a:lstStyle>
            <a:lvl1pPr marL="0" indent="0">
              <a:buNone/>
              <a:defRPr sz="1400">
                <a:solidFill>
                  <a:schemeClr val="accent5">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itle 9"/>
          <p:cNvSpPr>
            <a:spLocks noGrp="1"/>
          </p:cNvSpPr>
          <p:nvPr>
            <p:ph type="title"/>
          </p:nvPr>
        </p:nvSpPr>
        <p:spPr>
          <a:xfrm>
            <a:off x="7162800" y="1107440"/>
            <a:ext cx="1676400" cy="1026160"/>
          </a:xfrm>
        </p:spPr>
        <p:txBody>
          <a:bodyPr anchor="b"/>
          <a:lstStyle>
            <a:lvl1pPr algn="l">
              <a:defRPr sz="2000" spc="150" baseline="0">
                <a:solidFill>
                  <a:schemeClr val="tx1"/>
                </a:solidFill>
              </a:defRPr>
            </a:lvl1pPr>
          </a:lstStyle>
          <a:p>
            <a:r>
              <a:rPr lang="en-US" dirty="0" smtClean="0"/>
              <a:t>Click to edit Master title style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13" name="Picture 12"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121560" y="6222265"/>
            <a:ext cx="2584532" cy="40840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cstate="prin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descr="CDE LOGO TEST.png"/>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7"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fld id="{757A2F4E-5D54-B04B-91BD-7E78EE1FE9FD}" type="slidenum">
              <a:rPr lang="en-US" smtClean="0"/>
              <a:pPr/>
              <a:t>‹#›</a:t>
            </a:fld>
            <a:endParaRPr lang="en-US" dirty="0" smtClean="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64" r:id="rId4"/>
    <p:sldLayoutId id="2147483665" r:id="rId5"/>
    <p:sldLayoutId id="2147483666" r:id="rId6"/>
    <p:sldLayoutId id="2147483667" r:id="rId7"/>
    <p:sldLayoutId id="2147483668" r:id="rId8"/>
    <p:sldLayoutId id="2147483669" r:id="rId9"/>
    <p:sldLayoutId id="2147483671" r:id="rId10"/>
    <p:sldLayoutId id="2147483670" r:id="rId11"/>
    <p:sldLayoutId id="2147483673" r:id="rId12"/>
    <p:sldLayoutId id="2147483672" r:id="rId13"/>
  </p:sldLayoutIdLst>
  <p:hf hdr="0"/>
  <p:txStyles>
    <p:titleStyle>
      <a:lvl1pPr algn="ctr" defTabSz="914400" rtl="0" eaLnBrk="1" latinLnBrk="0" hangingPunct="1">
        <a:spcBef>
          <a:spcPct val="0"/>
        </a:spcBef>
        <a:buNone/>
        <a:defRPr sz="3200" kern="1200" cap="none" spc="200" baseline="0">
          <a:ln>
            <a:noFill/>
          </a:ln>
          <a:solidFill>
            <a:schemeClr val="bg1"/>
          </a:solidFill>
          <a:effectLst/>
          <a:latin typeface="Palatino Linotype"/>
          <a:ea typeface="+mj-ea"/>
          <a:cs typeface="Palatino Linotype"/>
        </a:defRPr>
      </a:lvl1pPr>
    </p:titleStyle>
    <p:bodyStyle>
      <a:lvl1pPr marL="274320" indent="-228600" algn="l" defTabSz="914400" rtl="0" eaLnBrk="1" latinLnBrk="0" hangingPunct="1">
        <a:spcBef>
          <a:spcPct val="20000"/>
        </a:spcBef>
        <a:buClr>
          <a:schemeClr val="accent1"/>
        </a:buClr>
        <a:buSzPct val="110000"/>
        <a:buFont typeface="Wingdings"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gif"/><Relationship Id="rId5" Type="http://schemas.openxmlformats.org/officeDocument/2006/relationships/image" Target="../media/image16.png"/><Relationship Id="rId4" Type="http://schemas.openxmlformats.org/officeDocument/2006/relationships/image" Target="../media/image15.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1.w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cde.state.co.us/assessment/coassess-additionalresources"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idx="4294967295"/>
          </p:nvPr>
        </p:nvSpPr>
        <p:spPr bwMode="auto">
          <a:xfrm>
            <a:off x="685800" y="1371600"/>
            <a:ext cx="8077200" cy="3581400"/>
          </a:xfrm>
          <a:prstGeom prst="rect">
            <a:avLst/>
          </a:prstGeom>
          <a:solidFill>
            <a:srgbClr val="FFFFFF"/>
          </a:solidFill>
          <a:ln>
            <a:solidFill>
              <a:srgbClr val="000000"/>
            </a:solidFill>
            <a:miter lim="800000"/>
            <a:headEnd/>
            <a:tailEnd/>
          </a:ln>
        </p:spPr>
        <p:txBody>
          <a:bodyPr anchor="ctr"/>
          <a:lstStyle/>
          <a:p>
            <a:pPr eaLnBrk="1" hangingPunct="1"/>
            <a:r>
              <a:rPr lang="en-US" sz="4200" b="1" dirty="0" smtClean="0">
                <a:solidFill>
                  <a:schemeClr val="tx1"/>
                </a:solidFill>
              </a:rPr>
              <a:t>2013- 2014</a:t>
            </a:r>
            <a:r>
              <a:rPr lang="en-US" sz="4200" dirty="0" smtClean="0">
                <a:solidFill>
                  <a:schemeClr val="tx1"/>
                </a:solidFill>
              </a:rPr>
              <a:t/>
            </a:r>
            <a:br>
              <a:rPr lang="en-US" sz="4200" dirty="0" smtClean="0">
                <a:solidFill>
                  <a:schemeClr val="tx1"/>
                </a:solidFill>
              </a:rPr>
            </a:br>
            <a:r>
              <a:rPr lang="en-US" sz="4000" dirty="0" smtClean="0">
                <a:solidFill>
                  <a:schemeClr val="tx1"/>
                </a:solidFill>
              </a:rPr>
              <a:t>Assessment Logistics Training</a:t>
            </a:r>
            <a:r>
              <a:rPr lang="en-US" sz="4200" dirty="0" smtClean="0">
                <a:solidFill>
                  <a:schemeClr val="tx1"/>
                </a:solidFill>
              </a:rPr>
              <a:t/>
            </a:r>
            <a:br>
              <a:rPr lang="en-US" sz="4200" dirty="0" smtClean="0">
                <a:solidFill>
                  <a:schemeClr val="tx1"/>
                </a:solidFill>
              </a:rPr>
            </a:br>
            <a:r>
              <a:rPr lang="en-US" sz="2800" dirty="0" smtClean="0">
                <a:solidFill>
                  <a:schemeClr val="tx1"/>
                </a:solidFill>
              </a:rPr>
              <a:t>For TCAP and CoAlt</a:t>
            </a:r>
            <a:r>
              <a:rPr lang="en-US" sz="2800" dirty="0">
                <a:solidFill>
                  <a:schemeClr val="tx1"/>
                </a:solidFill>
              </a:rPr>
              <a:t> </a:t>
            </a:r>
            <a:r>
              <a:rPr lang="en-US" sz="2800" dirty="0" smtClean="0">
                <a:solidFill>
                  <a:schemeClr val="tx1"/>
                </a:solidFill>
              </a:rPr>
              <a:t/>
            </a:r>
            <a:br>
              <a:rPr lang="en-US" sz="2800" dirty="0" smtClean="0">
                <a:solidFill>
                  <a:schemeClr val="tx1"/>
                </a:solidFill>
              </a:rPr>
            </a:br>
            <a:r>
              <a:rPr lang="en-US" sz="2800" dirty="0">
                <a:solidFill>
                  <a:schemeClr val="tx1"/>
                </a:solidFill>
              </a:rPr>
              <a:t>(</a:t>
            </a:r>
            <a:r>
              <a:rPr lang="en-US" sz="2800" dirty="0" smtClean="0">
                <a:solidFill>
                  <a:schemeClr val="tx1"/>
                </a:solidFill>
              </a:rPr>
              <a:t>Reading, Writing and Math)</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t>
            </a:r>
            <a:r>
              <a:rPr lang="en-US" sz="4000" dirty="0" smtClean="0">
                <a:solidFill>
                  <a:schemeClr val="tx1"/>
                </a:solidFill>
              </a:rPr>
              <a:t>December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247909475"/>
              </p:ext>
            </p:extLst>
          </p:nvPr>
        </p:nvGraphicFramePr>
        <p:xfrm>
          <a:off x="381000" y="1719263"/>
          <a:ext cx="8407398" cy="3108960"/>
        </p:xfrm>
        <a:graphic>
          <a:graphicData uri="http://schemas.openxmlformats.org/drawingml/2006/table">
            <a:tbl>
              <a:tblPr firstRow="1" bandRow="1">
                <a:tableStyleId>{5C22544A-7EE6-4342-B048-85BDC9FD1C3A}</a:tableStyleId>
              </a:tblPr>
              <a:tblGrid>
                <a:gridCol w="1401233"/>
                <a:gridCol w="1401233"/>
                <a:gridCol w="1401233"/>
                <a:gridCol w="1401233"/>
                <a:gridCol w="1401233"/>
                <a:gridCol w="1401233"/>
              </a:tblGrid>
              <a:tr h="370840">
                <a:tc>
                  <a:txBody>
                    <a:bodyPr/>
                    <a:lstStyle/>
                    <a:p>
                      <a:endParaRPr lang="en-US" dirty="0"/>
                    </a:p>
                  </a:txBody>
                  <a:tcPr/>
                </a:tc>
                <a:tc>
                  <a:txBody>
                    <a:bodyPr/>
                    <a:lstStyle/>
                    <a:p>
                      <a:pPr algn="ctr"/>
                      <a:r>
                        <a:rPr lang="en-US" dirty="0" smtClean="0"/>
                        <a:t>Grade 3 Reading (Early)</a:t>
                      </a:r>
                      <a:endParaRPr lang="en-US" dirty="0"/>
                    </a:p>
                  </a:txBody>
                  <a:tcPr/>
                </a:tc>
                <a:tc>
                  <a:txBody>
                    <a:bodyPr/>
                    <a:lstStyle/>
                    <a:p>
                      <a:pPr algn="ctr"/>
                      <a:r>
                        <a:rPr lang="en-US" dirty="0" smtClean="0"/>
                        <a:t>Grade 3 Reading (Regular)</a:t>
                      </a:r>
                      <a:endParaRPr lang="en-US" dirty="0"/>
                    </a:p>
                  </a:txBody>
                  <a:tcPr/>
                </a:tc>
                <a:tc>
                  <a:txBody>
                    <a:bodyPr/>
                    <a:lstStyle/>
                    <a:p>
                      <a:pPr algn="ctr"/>
                      <a:r>
                        <a:rPr lang="en-US" dirty="0" smtClean="0"/>
                        <a:t>Grade 3-10 (Early)</a:t>
                      </a:r>
                      <a:endParaRPr lang="en-US" dirty="0"/>
                    </a:p>
                  </a:txBody>
                  <a:tcPr/>
                </a:tc>
                <a:tc>
                  <a:txBody>
                    <a:bodyPr/>
                    <a:lstStyle/>
                    <a:p>
                      <a:pPr algn="ctr"/>
                      <a:r>
                        <a:rPr lang="en-US" dirty="0" smtClean="0"/>
                        <a:t>Grade 3-10 (Regular)</a:t>
                      </a:r>
                      <a:endParaRPr lang="en-US" dirty="0"/>
                    </a:p>
                  </a:txBody>
                  <a:tcPr/>
                </a:tc>
                <a:tc>
                  <a:txBody>
                    <a:bodyPr/>
                    <a:lstStyle/>
                    <a:p>
                      <a:pPr algn="ctr"/>
                      <a:r>
                        <a:rPr lang="en-US" dirty="0" err="1" smtClean="0"/>
                        <a:t>CoAlt</a:t>
                      </a:r>
                      <a:r>
                        <a:rPr lang="en-US" dirty="0" smtClean="0"/>
                        <a:t> “Pizza Boxes”</a:t>
                      </a:r>
                      <a:endParaRPr lang="en-US" dirty="0"/>
                    </a:p>
                  </a:txBody>
                  <a:tcPr/>
                </a:tc>
              </a:tr>
              <a:tr h="370840">
                <a:tc>
                  <a:txBody>
                    <a:bodyPr/>
                    <a:lstStyle/>
                    <a:p>
                      <a:r>
                        <a:rPr lang="en-US" dirty="0" smtClean="0"/>
                        <a:t>Receive by</a:t>
                      </a:r>
                      <a:endParaRPr lang="en-US" dirty="0"/>
                    </a:p>
                  </a:txBody>
                  <a:tcPr/>
                </a:tc>
                <a:tc>
                  <a:txBody>
                    <a:bodyPr/>
                    <a:lstStyle/>
                    <a:p>
                      <a:r>
                        <a:rPr lang="en-US" dirty="0" smtClean="0"/>
                        <a:t>January 24, 2014</a:t>
                      </a:r>
                      <a:endParaRPr lang="en-US" dirty="0"/>
                    </a:p>
                  </a:txBody>
                  <a:tcPr/>
                </a:tc>
                <a:tc>
                  <a:txBody>
                    <a:bodyPr/>
                    <a:lstStyle/>
                    <a:p>
                      <a:r>
                        <a:rPr lang="en-US" dirty="0" smtClean="0"/>
                        <a:t>February 7, 2014</a:t>
                      </a:r>
                      <a:endParaRPr lang="en-US" dirty="0"/>
                    </a:p>
                  </a:txBody>
                  <a:tcPr/>
                </a:tc>
                <a:tc>
                  <a:txBody>
                    <a:bodyPr/>
                    <a:lstStyle/>
                    <a:p>
                      <a:r>
                        <a:rPr lang="en-US" dirty="0" smtClean="0"/>
                        <a:t>February 14,</a:t>
                      </a:r>
                      <a:r>
                        <a:rPr lang="en-US" baseline="0" dirty="0" smtClean="0"/>
                        <a:t> 2014</a:t>
                      </a:r>
                      <a:endParaRPr lang="en-US" dirty="0"/>
                    </a:p>
                  </a:txBody>
                  <a:tcPr/>
                </a:tc>
                <a:tc>
                  <a:txBody>
                    <a:bodyPr/>
                    <a:lstStyle/>
                    <a:p>
                      <a:r>
                        <a:rPr lang="en-US" dirty="0" smtClean="0"/>
                        <a:t>February 21, 2014</a:t>
                      </a:r>
                      <a:endParaRPr lang="en-US" dirty="0"/>
                    </a:p>
                  </a:txBody>
                  <a:tcPr/>
                </a:tc>
                <a:tc>
                  <a:txBody>
                    <a:bodyPr/>
                    <a:lstStyle/>
                    <a:p>
                      <a:r>
                        <a:rPr lang="en-US" dirty="0" smtClean="0"/>
                        <a:t>January 17, 2014</a:t>
                      </a:r>
                      <a:endParaRPr lang="en-US" dirty="0"/>
                    </a:p>
                  </a:txBody>
                  <a:tcPr/>
                </a:tc>
              </a:tr>
              <a:tr h="370840">
                <a:tc>
                  <a:txBody>
                    <a:bodyPr/>
                    <a:lstStyle/>
                    <a:p>
                      <a:r>
                        <a:rPr lang="en-US" dirty="0" smtClean="0"/>
                        <a:t>Schedule</a:t>
                      </a:r>
                      <a:r>
                        <a:rPr lang="en-US" baseline="0" dirty="0" smtClean="0"/>
                        <a:t> Return Pick Up by</a:t>
                      </a:r>
                      <a:endParaRPr lang="en-US" dirty="0"/>
                    </a:p>
                  </a:txBody>
                  <a:tcPr/>
                </a:tc>
                <a:tc>
                  <a:txBody>
                    <a:bodyPr/>
                    <a:lstStyle/>
                    <a:p>
                      <a:r>
                        <a:rPr lang="en-US" dirty="0" smtClean="0"/>
                        <a:t>February 26, 2014</a:t>
                      </a:r>
                      <a:endParaRPr lang="en-US" dirty="0"/>
                    </a:p>
                  </a:txBody>
                  <a:tcPr/>
                </a:tc>
                <a:tc>
                  <a:txBody>
                    <a:bodyPr/>
                    <a:lstStyle/>
                    <a:p>
                      <a:r>
                        <a:rPr lang="en-US" dirty="0" smtClean="0"/>
                        <a:t>March 11, 2014</a:t>
                      </a:r>
                      <a:endParaRPr lang="en-US" dirty="0"/>
                    </a:p>
                  </a:txBody>
                  <a:tcPr/>
                </a:tc>
                <a:tc>
                  <a:txBody>
                    <a:bodyPr/>
                    <a:lstStyle/>
                    <a:p>
                      <a:r>
                        <a:rPr lang="en-US" dirty="0" smtClean="0"/>
                        <a:t>April 9, </a:t>
                      </a:r>
                      <a:br>
                        <a:rPr lang="en-US" dirty="0" smtClean="0"/>
                      </a:br>
                      <a:r>
                        <a:rPr lang="en-US" dirty="0" smtClean="0"/>
                        <a:t>2014</a:t>
                      </a:r>
                      <a:endParaRPr lang="en-US" dirty="0"/>
                    </a:p>
                  </a:txBody>
                  <a:tcPr/>
                </a:tc>
                <a:tc>
                  <a:txBody>
                    <a:bodyPr/>
                    <a:lstStyle/>
                    <a:p>
                      <a:r>
                        <a:rPr lang="en-US" dirty="0" smtClean="0"/>
                        <a:t>April 16, 2014</a:t>
                      </a:r>
                      <a:endParaRPr lang="en-US" dirty="0"/>
                    </a:p>
                  </a:txBody>
                  <a:tcPr/>
                </a:tc>
                <a:tc>
                  <a:txBody>
                    <a:bodyPr/>
                    <a:lstStyle/>
                    <a:p>
                      <a:r>
                        <a:rPr lang="en-US" dirty="0" smtClean="0"/>
                        <a:t>March 25, 2014</a:t>
                      </a:r>
                      <a:endParaRPr lang="en-US" dirty="0"/>
                    </a:p>
                  </a:txBody>
                  <a:tcPr/>
                </a:tc>
              </a:tr>
              <a:tr h="370840">
                <a:tc>
                  <a:txBody>
                    <a:bodyPr/>
                    <a:lstStyle/>
                    <a:p>
                      <a:r>
                        <a:rPr lang="en-US" dirty="0" smtClean="0"/>
                        <a:t>Final Day to</a:t>
                      </a:r>
                      <a:r>
                        <a:rPr lang="en-US" baseline="0" dirty="0" smtClean="0"/>
                        <a:t> Pick Up</a:t>
                      </a:r>
                      <a:endParaRPr lang="en-US" dirty="0"/>
                    </a:p>
                  </a:txBody>
                  <a:tcPr/>
                </a:tc>
                <a:tc>
                  <a:txBody>
                    <a:bodyPr/>
                    <a:lstStyle/>
                    <a:p>
                      <a:r>
                        <a:rPr lang="en-US" dirty="0" smtClean="0"/>
                        <a:t>February 28, 2014</a:t>
                      </a:r>
                      <a:endParaRPr lang="en-US" dirty="0"/>
                    </a:p>
                  </a:txBody>
                  <a:tcPr/>
                </a:tc>
                <a:tc>
                  <a:txBody>
                    <a:bodyPr/>
                    <a:lstStyle/>
                    <a:p>
                      <a:r>
                        <a:rPr lang="en-US" dirty="0" smtClean="0"/>
                        <a:t>March 13, 2014</a:t>
                      </a:r>
                      <a:endParaRPr lang="en-US" dirty="0"/>
                    </a:p>
                  </a:txBody>
                  <a:tcPr/>
                </a:tc>
                <a:tc>
                  <a:txBody>
                    <a:bodyPr/>
                    <a:lstStyle/>
                    <a:p>
                      <a:r>
                        <a:rPr lang="en-US" dirty="0" smtClean="0"/>
                        <a:t>April 11, 2014</a:t>
                      </a:r>
                      <a:endParaRPr lang="en-US" dirty="0"/>
                    </a:p>
                  </a:txBody>
                  <a:tcPr/>
                </a:tc>
                <a:tc>
                  <a:txBody>
                    <a:bodyPr/>
                    <a:lstStyle/>
                    <a:p>
                      <a:r>
                        <a:rPr lang="en-US" dirty="0" smtClean="0"/>
                        <a:t>April 18, 2014</a:t>
                      </a:r>
                      <a:endParaRPr lang="en-US" dirty="0"/>
                    </a:p>
                  </a:txBody>
                  <a:tcPr/>
                </a:tc>
                <a:tc>
                  <a:txBody>
                    <a:bodyPr/>
                    <a:lstStyle/>
                    <a:p>
                      <a:r>
                        <a:rPr lang="en-US" dirty="0" smtClean="0"/>
                        <a:t>March 27,</a:t>
                      </a:r>
                      <a:r>
                        <a:rPr lang="en-US" baseline="0" dirty="0" smtClean="0"/>
                        <a:t> 2014</a:t>
                      </a:r>
                      <a:endParaRPr lang="en-US" dirty="0"/>
                    </a:p>
                  </a:txBody>
                  <a:tcPr/>
                </a:tc>
              </a:tr>
            </a:tbl>
          </a:graphicData>
        </a:graphic>
      </p:graphicFrame>
      <p:sp>
        <p:nvSpPr>
          <p:cNvPr id="3" name="Title 2"/>
          <p:cNvSpPr>
            <a:spLocks noGrp="1"/>
          </p:cNvSpPr>
          <p:nvPr>
            <p:ph type="title"/>
          </p:nvPr>
        </p:nvSpPr>
        <p:spPr/>
        <p:txBody>
          <a:bodyPr/>
          <a:lstStyle/>
          <a:p>
            <a:r>
              <a:rPr lang="en-US" dirty="0" smtClean="0"/>
              <a:t>TCAP and </a:t>
            </a:r>
            <a:r>
              <a:rPr lang="en-US" dirty="0" err="1" smtClean="0"/>
              <a:t>CoAlt</a:t>
            </a:r>
            <a:r>
              <a:rPr lang="en-US" dirty="0" smtClean="0"/>
              <a:t> Shipping Dates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10</a:t>
            </a:fld>
            <a:endParaRPr lang="en-US" dirty="0" smtClean="0"/>
          </a:p>
        </p:txBody>
      </p:sp>
      <p:sp>
        <p:nvSpPr>
          <p:cNvPr id="6" name="TextBox 5"/>
          <p:cNvSpPr txBox="1"/>
          <p:nvPr/>
        </p:nvSpPr>
        <p:spPr>
          <a:xfrm>
            <a:off x="883919" y="5280342"/>
            <a:ext cx="7248779" cy="646331"/>
          </a:xfrm>
          <a:prstGeom prst="rect">
            <a:avLst/>
          </a:prstGeom>
          <a:noFill/>
          <a:ln>
            <a:solidFill>
              <a:schemeClr val="tx1"/>
            </a:solidFill>
          </a:ln>
        </p:spPr>
        <p:txBody>
          <a:bodyPr wrap="none" rtlCol="0">
            <a:spAutoFit/>
          </a:bodyPr>
          <a:lstStyle/>
          <a:p>
            <a:r>
              <a:rPr lang="en-US" dirty="0" smtClean="0"/>
              <a:t>Note: Returning test materials after the final pick up date is a breach of test</a:t>
            </a:r>
          </a:p>
          <a:p>
            <a:r>
              <a:rPr lang="en-US" dirty="0" smtClean="0"/>
              <a:t>security and will likely result in the invalidation of test scores. </a:t>
            </a:r>
            <a:endParaRPr lang="en-US" dirty="0"/>
          </a:p>
        </p:txBody>
      </p:sp>
    </p:spTree>
    <p:extLst>
      <p:ext uri="{BB962C8B-B14F-4D97-AF65-F5344CB8AC3E}">
        <p14:creationId xmlns:p14="http://schemas.microsoft.com/office/powerpoint/2010/main" val="1693202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Date Placeholder 1"/>
          <p:cNvSpPr txBox="1">
            <a:spLocks noGrp="1"/>
          </p:cNvSpPr>
          <p:nvPr/>
        </p:nvSpPr>
        <p:spPr bwMode="auto">
          <a:xfrm>
            <a:off x="381000" y="6324600"/>
            <a:ext cx="990600" cy="228600"/>
          </a:xfrm>
          <a:prstGeom prst="rect">
            <a:avLst/>
          </a:prstGeom>
          <a:noFill/>
          <a:ln w="9525">
            <a:noFill/>
            <a:miter lim="800000"/>
            <a:headEnd/>
            <a:tailEnd/>
          </a:ln>
        </p:spPr>
        <p:txBody>
          <a:bodyPr/>
          <a:lstStyle/>
          <a:p>
            <a:r>
              <a:rPr lang="en-US" sz="1000"/>
              <a:t>11/2/2011</a:t>
            </a:r>
          </a:p>
        </p:txBody>
      </p:sp>
      <p:sp>
        <p:nvSpPr>
          <p:cNvPr id="5" name="Content Placeholder 4"/>
          <p:cNvSpPr>
            <a:spLocks noGrp="1"/>
          </p:cNvSpPr>
          <p:nvPr>
            <p:ph idx="1"/>
          </p:nvPr>
        </p:nvSpPr>
        <p:spPr/>
        <p:txBody>
          <a:bodyPr/>
          <a:lstStyle/>
          <a:p>
            <a:r>
              <a:rPr lang="en-US" dirty="0">
                <a:solidFill>
                  <a:srgbClr val="FF0000"/>
                </a:solidFill>
              </a:rPr>
              <a:t>Pre-Coded Label Extract – NEW PROCESS</a:t>
            </a:r>
          </a:p>
          <a:p>
            <a:pPr lvl="1"/>
            <a:r>
              <a:rPr lang="en-US" dirty="0"/>
              <a:t>No longer being pulled from October Count </a:t>
            </a:r>
          </a:p>
          <a:p>
            <a:pPr lvl="1"/>
            <a:r>
              <a:rPr lang="en-US" dirty="0"/>
              <a:t>Clean up enrollment data in Data Pipeline Student Interchange files</a:t>
            </a:r>
          </a:p>
          <a:p>
            <a:pPr lvl="1"/>
            <a:r>
              <a:rPr lang="en-US" dirty="0"/>
              <a:t>Data must be in untagged Student Interchange Files</a:t>
            </a:r>
          </a:p>
          <a:p>
            <a:pPr lvl="1"/>
            <a:r>
              <a:rPr lang="en-US" dirty="0"/>
              <a:t>Work with district Student Interchange respondent</a:t>
            </a:r>
          </a:p>
          <a:p>
            <a:pPr lvl="1"/>
            <a:r>
              <a:rPr lang="en-US" dirty="0"/>
              <a:t>See DAC Email for specific details</a:t>
            </a:r>
          </a:p>
          <a:p>
            <a:pPr lvl="1"/>
            <a:r>
              <a:rPr lang="en-US" dirty="0"/>
              <a:t>Assessment pulling data on January 15</a:t>
            </a:r>
          </a:p>
          <a:p>
            <a:pPr marL="365760" lvl="1" indent="0">
              <a:buNone/>
            </a:pPr>
            <a:endParaRPr lang="en-US" dirty="0"/>
          </a:p>
          <a:p>
            <a:pPr marL="274320" lvl="1" indent="-228600">
              <a:buClr>
                <a:schemeClr val="accent1"/>
              </a:buClr>
            </a:pPr>
            <a:r>
              <a:rPr lang="en-US" dirty="0"/>
              <a:t>Overage: Schools will be sent sufficient test booklets for all pre-coded labels, plus an overage of 5%. The overage can be used for late-enrollment students, for transcribing, and to replace damaged test books.</a:t>
            </a:r>
          </a:p>
          <a:p>
            <a:pPr marL="45720" indent="0">
              <a:buNone/>
            </a:pPr>
            <a:endParaRPr lang="en-US" dirty="0" smtClean="0"/>
          </a:p>
          <a:p>
            <a:pPr lvl="1"/>
            <a:endParaRPr lang="en-US" dirty="0" smtClean="0"/>
          </a:p>
        </p:txBody>
      </p:sp>
      <p:sp>
        <p:nvSpPr>
          <p:cNvPr id="4" name="Title 3"/>
          <p:cNvSpPr>
            <a:spLocks noGrp="1"/>
          </p:cNvSpPr>
          <p:nvPr>
            <p:ph type="title"/>
          </p:nvPr>
        </p:nvSpPr>
        <p:spPr/>
        <p:txBody>
          <a:bodyPr/>
          <a:lstStyle/>
          <a:p>
            <a:r>
              <a:rPr lang="en-US" dirty="0" smtClean="0"/>
              <a:t>Ordering Materials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Teacher Read Directions and Oral Scripts</a:t>
            </a:r>
          </a:p>
          <a:p>
            <a:r>
              <a:rPr lang="en-US" dirty="0" smtClean="0"/>
              <a:t>Available on Navigator February 12</a:t>
            </a:r>
            <a:r>
              <a:rPr lang="en-US" baseline="30000" dirty="0" smtClean="0"/>
              <a:t>th</a:t>
            </a:r>
            <a:endParaRPr lang="en-US" dirty="0" smtClean="0"/>
          </a:p>
          <a:p>
            <a:r>
              <a:rPr lang="en-US" dirty="0" smtClean="0"/>
              <a:t>Security for Teacher Read Directions and Oral Scripts</a:t>
            </a:r>
          </a:p>
          <a:p>
            <a:pPr lvl="1"/>
            <a:r>
              <a:rPr lang="en-US" dirty="0" smtClean="0"/>
              <a:t>Documented Chain of Custody</a:t>
            </a:r>
          </a:p>
          <a:p>
            <a:pPr lvl="1"/>
            <a:r>
              <a:rPr lang="en-US" dirty="0" smtClean="0"/>
              <a:t>Return with “Not to be Scored Materials” to CTB</a:t>
            </a:r>
          </a:p>
          <a:p>
            <a:pPr lvl="1"/>
            <a:r>
              <a:rPr lang="en-US" dirty="0" smtClean="0"/>
              <a:t>Access</a:t>
            </a:r>
          </a:p>
          <a:p>
            <a:pPr lvl="2"/>
            <a:r>
              <a:rPr lang="en-US" dirty="0" smtClean="0"/>
              <a:t>Limited to only test proctors using them</a:t>
            </a:r>
          </a:p>
          <a:p>
            <a:pPr lvl="2"/>
            <a:r>
              <a:rPr lang="en-US" dirty="0" smtClean="0"/>
              <a:t>Preparation time must be done in a secure, supervised environment</a:t>
            </a:r>
          </a:p>
          <a:p>
            <a:r>
              <a:rPr lang="en-US" dirty="0" smtClean="0"/>
              <a:t>Translated Teacher Read Directions and Oral Scripts</a:t>
            </a:r>
          </a:p>
          <a:p>
            <a:pPr lvl="1"/>
            <a:r>
              <a:rPr lang="en-US" dirty="0" smtClean="0"/>
              <a:t>Spanish</a:t>
            </a:r>
          </a:p>
          <a:p>
            <a:pPr lvl="1"/>
            <a:r>
              <a:rPr lang="en-US" dirty="0" smtClean="0"/>
              <a:t>Other Languages (Procedures Manual Section 6.8 Translator Access to Test Materials)</a:t>
            </a:r>
          </a:p>
        </p:txBody>
      </p:sp>
      <p:sp>
        <p:nvSpPr>
          <p:cNvPr id="3" name="Title 2"/>
          <p:cNvSpPr>
            <a:spLocks noGrp="1"/>
          </p:cNvSpPr>
          <p:nvPr>
            <p:ph type="title"/>
          </p:nvPr>
        </p:nvSpPr>
        <p:spPr/>
        <p:txBody>
          <a:bodyPr/>
          <a:lstStyle/>
          <a:p>
            <a:r>
              <a:rPr lang="en-US" dirty="0" smtClean="0"/>
              <a:t>Teacher Read Directions and Oral Scripts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12</a:t>
            </a:fld>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Short Add Window</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13</a:t>
            </a:fld>
            <a:endParaRPr lang="en-US" dirty="0" smtClean="0"/>
          </a:p>
        </p:txBody>
      </p:sp>
      <p:sp>
        <p:nvSpPr>
          <p:cNvPr id="7" name="Content Placeholder 6"/>
          <p:cNvSpPr>
            <a:spLocks noGrp="1"/>
          </p:cNvSpPr>
          <p:nvPr>
            <p:ph idx="1"/>
          </p:nvPr>
        </p:nvSpPr>
        <p:spPr>
          <a:xfrm>
            <a:off x="354367" y="1858137"/>
            <a:ext cx="8407893" cy="4407408"/>
          </a:xfrm>
        </p:spPr>
        <p:txBody>
          <a:bodyPr/>
          <a:lstStyle/>
          <a:p>
            <a:r>
              <a:rPr lang="en-US" dirty="0" smtClean="0"/>
              <a:t>Use the short add window if your enrollment changes after the close of pre-coded label collection. </a:t>
            </a:r>
          </a:p>
          <a:p>
            <a:r>
              <a:rPr lang="en-US" dirty="0" smtClean="0"/>
              <a:t>Note: An extra 5% of TCAP books and draft booklets are automatically sent to districts.</a:t>
            </a:r>
          </a:p>
          <a:p>
            <a:r>
              <a:rPr lang="en-US" dirty="0" smtClean="0"/>
              <a:t>Information about the Short Add Window will be sent out in DAC Emails, starting in January</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7"/>
          <p:cNvGraphicFramePr>
            <a:graphicFrameLocks noGrp="1" noChangeAspect="1"/>
          </p:cNvGraphicFramePr>
          <p:nvPr>
            <p:ph sz="half" idx="1"/>
          </p:nvPr>
        </p:nvGraphicFramePr>
        <p:xfrm>
          <a:off x="723900" y="1719263"/>
          <a:ext cx="3371850" cy="4405312"/>
        </p:xfrm>
        <a:graphic>
          <a:graphicData uri="http://schemas.openxmlformats.org/presentationml/2006/ole">
            <mc:AlternateContent xmlns:mc="http://schemas.openxmlformats.org/markup-compatibility/2006">
              <mc:Choice xmlns:v="urn:schemas-microsoft-com:vml" Requires="v">
                <p:oleObj spid="_x0000_s1045" name="Acrobat Document" r:id="rId4" imgW="5112000" imgH="6678000" progId="AcroExch.Document.7">
                  <p:embed/>
                </p:oleObj>
              </mc:Choice>
              <mc:Fallback>
                <p:oleObj name="Acrobat Document" r:id="rId4" imgW="5112000" imgH="6678000" progId="AcroExch.Document.7">
                  <p:embed/>
                  <p:pic>
                    <p:nvPicPr>
                      <p:cNvPr id="0" name="Object 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 y="1719263"/>
                        <a:ext cx="3371850" cy="440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Content Placeholder 6"/>
          <p:cNvSpPr>
            <a:spLocks noGrp="1"/>
          </p:cNvSpPr>
          <p:nvPr>
            <p:ph sz="half" idx="2"/>
          </p:nvPr>
        </p:nvSpPr>
        <p:spPr/>
        <p:txBody>
          <a:bodyPr/>
          <a:lstStyle/>
          <a:p>
            <a:r>
              <a:rPr lang="en-US" sz="2400" dirty="0" smtClean="0"/>
              <a:t>“Stop Sheets” must be inserted into </a:t>
            </a:r>
            <a:r>
              <a:rPr lang="en-US" sz="2400" dirty="0" err="1" smtClean="0"/>
              <a:t>Lectura</a:t>
            </a:r>
            <a:r>
              <a:rPr lang="en-US" sz="2400" dirty="0" smtClean="0"/>
              <a:t>/</a:t>
            </a:r>
            <a:r>
              <a:rPr lang="en-US" sz="2400" dirty="0" err="1" smtClean="0"/>
              <a:t>Escritura</a:t>
            </a:r>
            <a:r>
              <a:rPr lang="en-US" sz="2400" dirty="0" smtClean="0"/>
              <a:t> test books</a:t>
            </a:r>
          </a:p>
          <a:p>
            <a:r>
              <a:rPr lang="en-US" sz="2400" dirty="0" smtClean="0"/>
              <a:t>Stop Sheets must be photocopied from the Procedures Manual or DAC/SAC Manual</a:t>
            </a:r>
          </a:p>
          <a:p>
            <a:r>
              <a:rPr lang="en-US" sz="2400" dirty="0" smtClean="0"/>
              <a:t>Stop Sheets must be removed from test books prior to returning to CTB</a:t>
            </a:r>
            <a:endParaRPr lang="en-US" sz="2400" dirty="0"/>
          </a:p>
        </p:txBody>
      </p:sp>
      <p:sp>
        <p:nvSpPr>
          <p:cNvPr id="1027" name="Rectangle 2"/>
          <p:cNvSpPr>
            <a:spLocks noGrp="1" noChangeArrowheads="1"/>
          </p:cNvSpPr>
          <p:nvPr>
            <p:ph type="title"/>
          </p:nvPr>
        </p:nvSpPr>
        <p:spPr bwMode="auto">
          <a:xfrm>
            <a:off x="381000" y="355847"/>
            <a:ext cx="8381260" cy="757336"/>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dirty="0" smtClean="0"/>
              <a:t>Stop Sheets for </a:t>
            </a:r>
            <a:r>
              <a:rPr lang="en-US" sz="3600" dirty="0" err="1" smtClean="0"/>
              <a:t>Lectura</a:t>
            </a:r>
            <a:r>
              <a:rPr lang="en-US" sz="3600" dirty="0" smtClean="0"/>
              <a:t>/</a:t>
            </a:r>
            <a:r>
              <a:rPr lang="en-US" sz="3600" dirty="0" err="1" smtClean="0"/>
              <a:t>Escritura</a:t>
            </a:r>
            <a:endParaRPr lang="en-US" sz="3600" dirty="0" smtClean="0"/>
          </a:p>
        </p:txBody>
      </p:sp>
      <p:sp>
        <p:nvSpPr>
          <p:cNvPr id="1029" name="Slide Number Placeholder 3"/>
          <p:cNvSpPr txBox="1">
            <a:spLocks noGrp="1"/>
          </p:cNvSpPr>
          <p:nvPr/>
        </p:nvSpPr>
        <p:spPr bwMode="auto">
          <a:xfrm>
            <a:off x="1371600" y="6324600"/>
            <a:ext cx="533400" cy="228600"/>
          </a:xfrm>
          <a:prstGeom prst="rect">
            <a:avLst/>
          </a:prstGeom>
          <a:noFill/>
          <a:ln w="9525">
            <a:noFill/>
            <a:miter lim="800000"/>
            <a:headEnd/>
            <a:tailEnd/>
          </a:ln>
        </p:spPr>
        <p:txBody>
          <a:bodyPr/>
          <a:lstStyle/>
          <a:p>
            <a:pPr algn="ctr"/>
            <a:fld id="{6C755C1B-A031-4AD8-9415-D1982431602A}" type="slidenum">
              <a:rPr lang="en-US" sz="1000"/>
              <a:pPr algn="ctr"/>
              <a:t>14</a:t>
            </a:fld>
            <a:endParaRPr lang="en-US" sz="10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bwMode="auto">
          <a:xfrm>
            <a:off x="457200" y="269823"/>
            <a:ext cx="8229600" cy="1147815"/>
          </a:xfrm>
          <a:prstGeom prst="rect">
            <a:avLst/>
          </a:prstGeom>
          <a:solidFill>
            <a:srgbClr val="FFFFFF"/>
          </a:solidFill>
          <a:ln>
            <a:solidFill>
              <a:srgbClr val="000000"/>
            </a:solidFill>
            <a:miter lim="800000"/>
            <a:headEnd/>
            <a:tailEnd/>
          </a:ln>
        </p:spPr>
        <p:txBody>
          <a:bodyPr anchor="ctr"/>
          <a:lstStyle/>
          <a:p>
            <a:pPr eaLnBrk="1" hangingPunct="1"/>
            <a:r>
              <a:rPr lang="en-US" sz="4000" dirty="0" smtClean="0">
                <a:solidFill>
                  <a:schemeClr val="tx1"/>
                </a:solidFill>
              </a:rPr>
              <a:t>Distributing Materials to Schools</a:t>
            </a:r>
          </a:p>
        </p:txBody>
      </p:sp>
      <p:sp>
        <p:nvSpPr>
          <p:cNvPr id="16387" name="Rectangle 3"/>
          <p:cNvSpPr>
            <a:spLocks noGrp="1" noChangeArrowheads="1"/>
          </p:cNvSpPr>
          <p:nvPr>
            <p:ph type="body" idx="4294967295"/>
          </p:nvPr>
        </p:nvSpPr>
        <p:spPr bwMode="auto">
          <a:xfrm>
            <a:off x="762000" y="1600200"/>
            <a:ext cx="7772400" cy="4343400"/>
          </a:xfrm>
          <a:prstGeom prst="rect">
            <a:avLst/>
          </a:prstGeom>
          <a:solidFill>
            <a:srgbClr val="FFFFFF"/>
          </a:solidFill>
          <a:ln>
            <a:noFill/>
            <a:miter lim="800000"/>
            <a:headEnd/>
            <a:tailEnd/>
          </a:ln>
        </p:spPr>
        <p:txBody>
          <a:bodyPr/>
          <a:lstStyle/>
          <a:p>
            <a:pPr>
              <a:buFont typeface="Arial" pitchFamily="34" charset="0"/>
              <a:buChar char="•"/>
              <a:defRPr/>
            </a:pPr>
            <a:r>
              <a:rPr lang="en-US" sz="2400" b="1" dirty="0" smtClean="0"/>
              <a:t>Step 1 Review Your Test Materials</a:t>
            </a:r>
          </a:p>
          <a:p>
            <a:pPr lvl="1">
              <a:defRPr/>
            </a:pPr>
            <a:r>
              <a:rPr lang="en-US" sz="2000" i="1" dirty="0" smtClean="0">
                <a:ea typeface="+mn-ea"/>
                <a:cs typeface="+mn-cs"/>
              </a:rPr>
              <a:t>Make sure you have adequate quantities of all materials</a:t>
            </a:r>
          </a:p>
          <a:p>
            <a:pPr lvl="1">
              <a:defRPr/>
            </a:pPr>
            <a:r>
              <a:rPr lang="en-US" sz="2000" i="1" dirty="0" smtClean="0">
                <a:ea typeface="+mn-ea"/>
                <a:cs typeface="+mn-cs"/>
              </a:rPr>
              <a:t>Review rosters of pre-coded information</a:t>
            </a:r>
          </a:p>
          <a:p>
            <a:pPr lvl="1">
              <a:defRPr/>
            </a:pPr>
            <a:r>
              <a:rPr lang="en-US" sz="2000" i="1" dirty="0" smtClean="0">
                <a:ea typeface="+mn-ea"/>
                <a:cs typeface="+mn-cs"/>
              </a:rPr>
              <a:t>Gather information for new students</a:t>
            </a:r>
          </a:p>
          <a:p>
            <a:pPr>
              <a:defRPr/>
            </a:pPr>
            <a:r>
              <a:rPr lang="en-US" sz="2400" b="1" dirty="0" smtClean="0"/>
              <a:t>Step 2 Distribute Test Materials</a:t>
            </a:r>
          </a:p>
          <a:p>
            <a:pPr lvl="1">
              <a:defRPr/>
            </a:pPr>
            <a:r>
              <a:rPr lang="en-US" sz="2000" i="1" dirty="0" smtClean="0"/>
              <a:t>Establish Chain of Custody Documents</a:t>
            </a:r>
          </a:p>
          <a:p>
            <a:pPr lvl="2">
              <a:defRPr/>
            </a:pPr>
            <a:r>
              <a:rPr lang="en-US" i="1" dirty="0" smtClean="0"/>
              <a:t>Who, what, when, where</a:t>
            </a:r>
          </a:p>
          <a:p>
            <a:pPr lvl="1">
              <a:defRPr/>
            </a:pPr>
            <a:r>
              <a:rPr lang="en-US" sz="2000" i="1" dirty="0" smtClean="0"/>
              <a:t>Deliver materials to schools one week or less before testing</a:t>
            </a:r>
          </a:p>
          <a:p>
            <a:pPr lvl="1">
              <a:defRPr/>
            </a:pPr>
            <a:r>
              <a:rPr lang="en-US" sz="2000" i="1" dirty="0" smtClean="0"/>
              <a:t>Distribute test books to Proctors:</a:t>
            </a:r>
          </a:p>
          <a:p>
            <a:pPr lvl="2">
              <a:defRPr/>
            </a:pPr>
            <a:r>
              <a:rPr lang="en-US" sz="2200" i="1" dirty="0" smtClean="0">
                <a:ea typeface="+mn-ea"/>
                <a:cs typeface="+mn-cs"/>
              </a:rPr>
              <a:t>One test book at a time</a:t>
            </a:r>
          </a:p>
          <a:p>
            <a:pPr lvl="2">
              <a:defRPr/>
            </a:pPr>
            <a:r>
              <a:rPr lang="en-US" sz="2200" i="1" dirty="0" smtClean="0"/>
              <a:t>Minimize time test books are in proctor’s possession</a:t>
            </a:r>
            <a:endParaRPr lang="en-US" sz="2200" i="1" dirty="0" smtClean="0">
              <a:ea typeface="+mn-ea"/>
              <a:cs typeface="+mn-cs"/>
            </a:endParaRPr>
          </a:p>
        </p:txBody>
      </p:sp>
      <p:sp>
        <p:nvSpPr>
          <p:cNvPr id="20485" name="Slide Number Placeholder 3"/>
          <p:cNvSpPr txBox="1">
            <a:spLocks noGrp="1"/>
          </p:cNvSpPr>
          <p:nvPr/>
        </p:nvSpPr>
        <p:spPr bwMode="auto">
          <a:xfrm>
            <a:off x="1371600" y="6324600"/>
            <a:ext cx="533400" cy="228600"/>
          </a:xfrm>
          <a:prstGeom prst="rect">
            <a:avLst/>
          </a:prstGeom>
          <a:noFill/>
          <a:ln w="9525">
            <a:noFill/>
            <a:miter lim="800000"/>
            <a:headEnd/>
            <a:tailEnd/>
          </a:ln>
        </p:spPr>
        <p:txBody>
          <a:bodyPr/>
          <a:lstStyle/>
          <a:p>
            <a:pPr algn="ctr"/>
            <a:fld id="{6CB492C4-4644-4F5C-9950-030381E66B1D}" type="slidenum">
              <a:rPr lang="en-US" sz="1000"/>
              <a:pPr algn="ctr"/>
              <a:t>15</a:t>
            </a:fld>
            <a:endParaRPr lang="en-US" sz="10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dirty="0"/>
          </a:p>
        </p:txBody>
      </p:sp>
      <p:sp>
        <p:nvSpPr>
          <p:cNvPr id="5" name="Title 4"/>
          <p:cNvSpPr>
            <a:spLocks noGrp="1"/>
          </p:cNvSpPr>
          <p:nvPr>
            <p:ph type="title"/>
          </p:nvPr>
        </p:nvSpPr>
        <p:spPr/>
        <p:txBody>
          <a:bodyPr/>
          <a:lstStyle/>
          <a:p>
            <a:r>
              <a:rPr lang="en-US" dirty="0" smtClean="0"/>
              <a:t>Student Test Book Data</a:t>
            </a:r>
            <a:endParaRPr lang="en-US" dirty="0"/>
          </a:p>
        </p:txBody>
      </p:sp>
      <p:sp>
        <p:nvSpPr>
          <p:cNvPr id="4" name="Footer Placeholder 3"/>
          <p:cNvSpPr>
            <a:spLocks noGrp="1"/>
          </p:cNvSpPr>
          <p:nvPr>
            <p:ph type="ftr" sz="quarter" idx="4294967295"/>
          </p:nvPr>
        </p:nvSpPr>
        <p:spPr>
          <a:xfrm>
            <a:off x="0" y="6265863"/>
            <a:ext cx="2895600" cy="365125"/>
          </a:xfrm>
        </p:spPr>
        <p:txBody>
          <a:bodyPr/>
          <a:lstStyle/>
          <a:p>
            <a:fld id="{757A2F4E-5D54-B04B-91BD-7E78EE1FE9FD}" type="slidenum">
              <a:rPr lang="en-US" smtClean="0"/>
              <a:pPr/>
              <a:t>16</a:t>
            </a:fld>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391400" y="3733800"/>
            <a:ext cx="1371600" cy="855663"/>
            <a:chOff x="3408" y="3770"/>
            <a:chExt cx="864" cy="539"/>
          </a:xfrm>
        </p:grpSpPr>
        <p:sp>
          <p:nvSpPr>
            <p:cNvPr id="21519" name="Text Box 3"/>
            <p:cNvSpPr txBox="1">
              <a:spLocks noChangeArrowheads="1"/>
            </p:cNvSpPr>
            <p:nvPr/>
          </p:nvSpPr>
          <p:spPr bwMode="auto">
            <a:xfrm>
              <a:off x="3600" y="4128"/>
              <a:ext cx="528" cy="181"/>
            </a:xfrm>
            <a:prstGeom prst="rect">
              <a:avLst/>
            </a:prstGeom>
            <a:noFill/>
            <a:ln w="9525" algn="ctr">
              <a:noFill/>
              <a:miter lim="800000"/>
              <a:headEnd/>
              <a:tailEnd/>
            </a:ln>
          </p:spPr>
          <p:txBody>
            <a:bodyPr>
              <a:spAutoFit/>
            </a:bodyPr>
            <a:lstStyle/>
            <a:p>
              <a:pPr marL="457200" indent="-457200" eaLnBrk="0" hangingPunct="0">
                <a:lnSpc>
                  <a:spcPct val="80000"/>
                </a:lnSpc>
                <a:spcBef>
                  <a:spcPct val="50000"/>
                </a:spcBef>
              </a:pPr>
              <a:r>
                <a:rPr lang="en-US" sz="1600" b="1">
                  <a:solidFill>
                    <a:srgbClr val="000000"/>
                  </a:solidFill>
                </a:rPr>
                <a:t>5</a:t>
              </a:r>
            </a:p>
          </p:txBody>
        </p:sp>
        <p:pic>
          <p:nvPicPr>
            <p:cNvPr id="21520" name="Picture 4" descr="j0299125"/>
            <p:cNvPicPr>
              <a:picLocks noChangeAspect="1" noChangeArrowheads="1"/>
            </p:cNvPicPr>
            <p:nvPr/>
          </p:nvPicPr>
          <p:blipFill>
            <a:blip r:embed="rId3" cstate="print"/>
            <a:srcRect l="-6926" b="63324"/>
            <a:stretch>
              <a:fillRect/>
            </a:stretch>
          </p:blipFill>
          <p:spPr bwMode="auto">
            <a:xfrm>
              <a:off x="3600" y="3770"/>
              <a:ext cx="480" cy="270"/>
            </a:xfrm>
            <a:prstGeom prst="rect">
              <a:avLst/>
            </a:prstGeom>
            <a:noFill/>
            <a:ln w="9525">
              <a:noFill/>
              <a:miter lim="800000"/>
              <a:headEnd/>
              <a:tailEnd/>
            </a:ln>
          </p:spPr>
        </p:pic>
        <p:sp>
          <p:nvSpPr>
            <p:cNvPr id="21521" name="Text Box 5"/>
            <p:cNvSpPr txBox="1">
              <a:spLocks noChangeArrowheads="1"/>
            </p:cNvSpPr>
            <p:nvPr/>
          </p:nvSpPr>
          <p:spPr bwMode="auto">
            <a:xfrm>
              <a:off x="3408" y="4002"/>
              <a:ext cx="864" cy="192"/>
            </a:xfrm>
            <a:prstGeom prst="rect">
              <a:avLst/>
            </a:prstGeom>
            <a:noFill/>
            <a:ln w="12700">
              <a:noFill/>
              <a:miter lim="800000"/>
              <a:headEnd/>
              <a:tailEnd/>
            </a:ln>
          </p:spPr>
          <p:txBody>
            <a:bodyPr>
              <a:spAutoFit/>
            </a:bodyPr>
            <a:lstStyle/>
            <a:p>
              <a:pPr eaLnBrk="0" hangingPunct="0">
                <a:spcBef>
                  <a:spcPct val="50000"/>
                </a:spcBef>
              </a:pPr>
              <a:r>
                <a:rPr lang="en-US" sz="1400" b="1">
                  <a:solidFill>
                    <a:srgbClr val="000000"/>
                  </a:solidFill>
                  <a:latin typeface="Comic Sans MS" pitchFamily="66" charset="0"/>
                </a:rPr>
                <a:t>DAC/SAC</a:t>
              </a:r>
            </a:p>
          </p:txBody>
        </p:sp>
      </p:grpSp>
      <p:grpSp>
        <p:nvGrpSpPr>
          <p:cNvPr id="3" name="Group 6"/>
          <p:cNvGrpSpPr>
            <a:grpSpLocks/>
          </p:cNvGrpSpPr>
          <p:nvPr/>
        </p:nvGrpSpPr>
        <p:grpSpPr bwMode="auto">
          <a:xfrm>
            <a:off x="7162800" y="2895600"/>
            <a:ext cx="1143000" cy="884238"/>
            <a:chOff x="5040" y="3763"/>
            <a:chExt cx="720" cy="557"/>
          </a:xfrm>
        </p:grpSpPr>
        <p:pic>
          <p:nvPicPr>
            <p:cNvPr id="21516" name="Picture 7" descr="j0245297"/>
            <p:cNvPicPr>
              <a:picLocks noChangeAspect="1" noChangeArrowheads="1"/>
            </p:cNvPicPr>
            <p:nvPr/>
          </p:nvPicPr>
          <p:blipFill>
            <a:blip r:embed="rId4" cstate="print"/>
            <a:srcRect/>
            <a:stretch>
              <a:fillRect/>
            </a:stretch>
          </p:blipFill>
          <p:spPr bwMode="auto">
            <a:xfrm rot="1514756">
              <a:off x="5171" y="3763"/>
              <a:ext cx="408" cy="288"/>
            </a:xfrm>
            <a:prstGeom prst="rect">
              <a:avLst/>
            </a:prstGeom>
            <a:noFill/>
            <a:ln w="9525">
              <a:noFill/>
              <a:miter lim="800000"/>
              <a:headEnd/>
              <a:tailEnd/>
            </a:ln>
          </p:spPr>
        </p:pic>
        <p:sp>
          <p:nvSpPr>
            <p:cNvPr id="21517" name="Text Box 8"/>
            <p:cNvSpPr txBox="1">
              <a:spLocks noChangeArrowheads="1"/>
            </p:cNvSpPr>
            <p:nvPr/>
          </p:nvSpPr>
          <p:spPr bwMode="auto">
            <a:xfrm>
              <a:off x="5144" y="4139"/>
              <a:ext cx="472" cy="181"/>
            </a:xfrm>
            <a:prstGeom prst="rect">
              <a:avLst/>
            </a:prstGeom>
            <a:noFill/>
            <a:ln w="9525" algn="ctr">
              <a:noFill/>
              <a:miter lim="800000"/>
              <a:headEnd/>
              <a:tailEnd/>
            </a:ln>
          </p:spPr>
          <p:txBody>
            <a:bodyPr>
              <a:spAutoFit/>
            </a:bodyPr>
            <a:lstStyle/>
            <a:p>
              <a:pPr marL="457200" indent="-457200" eaLnBrk="0" hangingPunct="0">
                <a:lnSpc>
                  <a:spcPct val="80000"/>
                </a:lnSpc>
                <a:spcBef>
                  <a:spcPct val="50000"/>
                </a:spcBef>
              </a:pPr>
              <a:r>
                <a:rPr lang="en-US" sz="1600" b="1">
                  <a:solidFill>
                    <a:srgbClr val="000000"/>
                  </a:solidFill>
                </a:rPr>
                <a:t>68</a:t>
              </a:r>
            </a:p>
          </p:txBody>
        </p:sp>
        <p:sp>
          <p:nvSpPr>
            <p:cNvPr id="21518" name="Text Box 9"/>
            <p:cNvSpPr txBox="1">
              <a:spLocks noChangeArrowheads="1"/>
            </p:cNvSpPr>
            <p:nvPr/>
          </p:nvSpPr>
          <p:spPr bwMode="auto">
            <a:xfrm>
              <a:off x="5040" y="3988"/>
              <a:ext cx="720" cy="192"/>
            </a:xfrm>
            <a:prstGeom prst="rect">
              <a:avLst/>
            </a:prstGeom>
            <a:noFill/>
            <a:ln w="12700">
              <a:noFill/>
              <a:miter lim="800000"/>
              <a:headEnd/>
              <a:tailEnd/>
            </a:ln>
          </p:spPr>
          <p:txBody>
            <a:bodyPr>
              <a:spAutoFit/>
            </a:bodyPr>
            <a:lstStyle/>
            <a:p>
              <a:pPr eaLnBrk="0" hangingPunct="0">
                <a:spcBef>
                  <a:spcPct val="50000"/>
                </a:spcBef>
              </a:pPr>
              <a:r>
                <a:rPr lang="en-US" sz="1400" b="1">
                  <a:solidFill>
                    <a:srgbClr val="000000"/>
                  </a:solidFill>
                  <a:latin typeface="Comic Sans MS" pitchFamily="66" charset="0"/>
                </a:rPr>
                <a:t>Procedures</a:t>
              </a:r>
            </a:p>
          </p:txBody>
        </p:sp>
      </p:grpSp>
      <p:pic>
        <p:nvPicPr>
          <p:cNvPr id="21508" name="Picture 10" descr="Precoded labelstif1"/>
          <p:cNvPicPr>
            <a:picLocks noChangeAspect="1" noChangeArrowheads="1"/>
          </p:cNvPicPr>
          <p:nvPr/>
        </p:nvPicPr>
        <p:blipFill>
          <a:blip r:embed="rId5" cstate="print"/>
          <a:srcRect b="67230"/>
          <a:stretch>
            <a:fillRect/>
          </a:stretch>
        </p:blipFill>
        <p:spPr bwMode="auto">
          <a:xfrm>
            <a:off x="3048000" y="2743200"/>
            <a:ext cx="5638800" cy="1752600"/>
          </a:xfrm>
          <a:prstGeom prst="rect">
            <a:avLst/>
          </a:prstGeom>
          <a:noFill/>
          <a:ln w="9525">
            <a:noFill/>
            <a:miter lim="800000"/>
            <a:headEnd/>
            <a:tailEnd/>
          </a:ln>
        </p:spPr>
      </p:pic>
      <p:sp>
        <p:nvSpPr>
          <p:cNvPr id="21509" name="Text Box 11"/>
          <p:cNvSpPr txBox="1">
            <a:spLocks noChangeArrowheads="1"/>
          </p:cNvSpPr>
          <p:nvPr/>
        </p:nvSpPr>
        <p:spPr bwMode="auto">
          <a:xfrm>
            <a:off x="1066800" y="457200"/>
            <a:ext cx="2819400" cy="2476500"/>
          </a:xfrm>
          <a:prstGeom prst="rect">
            <a:avLst/>
          </a:prstGeom>
          <a:solidFill>
            <a:srgbClr val="000066"/>
          </a:solidFill>
          <a:ln w="9525">
            <a:solidFill>
              <a:srgbClr val="000000"/>
            </a:solidFill>
            <a:miter lim="800000"/>
            <a:headEnd/>
            <a:tailEnd/>
          </a:ln>
        </p:spPr>
        <p:txBody>
          <a:bodyPr/>
          <a:lstStyle/>
          <a:p>
            <a:pPr eaLnBrk="0" hangingPunct="0">
              <a:spcAft>
                <a:spcPts val="600"/>
              </a:spcAft>
            </a:pPr>
            <a:r>
              <a:rPr lang="en-US" sz="4000" b="1">
                <a:solidFill>
                  <a:schemeClr val="bg1"/>
                </a:solidFill>
              </a:rPr>
              <a:t>Use </a:t>
            </a:r>
          </a:p>
          <a:p>
            <a:pPr eaLnBrk="0" hangingPunct="0">
              <a:spcAft>
                <a:spcPts val="600"/>
              </a:spcAft>
            </a:pPr>
            <a:r>
              <a:rPr lang="en-US" sz="4000" b="1">
                <a:solidFill>
                  <a:schemeClr val="bg1"/>
                </a:solidFill>
              </a:rPr>
              <a:t>Pencil </a:t>
            </a:r>
          </a:p>
          <a:p>
            <a:pPr eaLnBrk="0" hangingPunct="0">
              <a:spcAft>
                <a:spcPts val="600"/>
              </a:spcAft>
            </a:pPr>
            <a:r>
              <a:rPr lang="en-US" sz="4000" b="1">
                <a:solidFill>
                  <a:schemeClr val="bg1"/>
                </a:solidFill>
              </a:rPr>
              <a:t>ONLY!</a:t>
            </a:r>
            <a:endParaRPr lang="en-US" sz="4000">
              <a:solidFill>
                <a:schemeClr val="bg1"/>
              </a:solidFill>
            </a:endParaRPr>
          </a:p>
        </p:txBody>
      </p:sp>
      <p:pic>
        <p:nvPicPr>
          <p:cNvPr id="21510" name="Picture 13" descr="pencilman"/>
          <p:cNvPicPr>
            <a:picLocks noChangeAspect="1" noChangeArrowheads="1" noCrop="1"/>
          </p:cNvPicPr>
          <p:nvPr/>
        </p:nvPicPr>
        <p:blipFill>
          <a:blip r:embed="rId6" cstate="print"/>
          <a:srcRect/>
          <a:stretch>
            <a:fillRect/>
          </a:stretch>
        </p:blipFill>
        <p:spPr bwMode="auto">
          <a:xfrm>
            <a:off x="5562600" y="685800"/>
            <a:ext cx="1773238" cy="2438400"/>
          </a:xfrm>
          <a:prstGeom prst="rect">
            <a:avLst/>
          </a:prstGeom>
          <a:noFill/>
          <a:ln w="9525">
            <a:noFill/>
            <a:miter lim="800000"/>
            <a:headEnd/>
            <a:tailEnd/>
          </a:ln>
        </p:spPr>
      </p:pic>
      <p:sp>
        <p:nvSpPr>
          <p:cNvPr id="21511" name="Text Box 14"/>
          <p:cNvSpPr txBox="1">
            <a:spLocks noChangeArrowheads="1"/>
          </p:cNvSpPr>
          <p:nvPr/>
        </p:nvSpPr>
        <p:spPr bwMode="auto">
          <a:xfrm>
            <a:off x="3810000" y="3048000"/>
            <a:ext cx="4495800" cy="336550"/>
          </a:xfrm>
          <a:prstGeom prst="rect">
            <a:avLst/>
          </a:prstGeom>
          <a:noFill/>
          <a:ln w="9525">
            <a:noFill/>
            <a:miter lim="800000"/>
            <a:headEnd/>
            <a:tailEnd/>
          </a:ln>
        </p:spPr>
        <p:txBody>
          <a:bodyPr>
            <a:spAutoFit/>
          </a:bodyPr>
          <a:lstStyle/>
          <a:p>
            <a:pPr>
              <a:spcBef>
                <a:spcPct val="50000"/>
              </a:spcBef>
            </a:pPr>
            <a:r>
              <a:rPr lang="en-US" sz="1600">
                <a:latin typeface="Comic Sans MS" pitchFamily="66" charset="0"/>
              </a:rPr>
              <a:t> Student Name                       District Name</a:t>
            </a:r>
          </a:p>
        </p:txBody>
      </p:sp>
      <p:sp>
        <p:nvSpPr>
          <p:cNvPr id="21512" name="Text Box 15"/>
          <p:cNvSpPr txBox="1">
            <a:spLocks noChangeArrowheads="1"/>
          </p:cNvSpPr>
          <p:nvPr/>
        </p:nvSpPr>
        <p:spPr bwMode="auto">
          <a:xfrm>
            <a:off x="3810000" y="3352800"/>
            <a:ext cx="4419600" cy="336550"/>
          </a:xfrm>
          <a:prstGeom prst="rect">
            <a:avLst/>
          </a:prstGeom>
          <a:noFill/>
          <a:ln w="9525">
            <a:noFill/>
            <a:miter lim="800000"/>
            <a:headEnd/>
            <a:tailEnd/>
          </a:ln>
        </p:spPr>
        <p:txBody>
          <a:bodyPr>
            <a:spAutoFit/>
          </a:bodyPr>
          <a:lstStyle/>
          <a:p>
            <a:pPr>
              <a:spcBef>
                <a:spcPct val="50000"/>
              </a:spcBef>
            </a:pPr>
            <a:r>
              <a:rPr lang="en-US" sz="1600">
                <a:latin typeface="Comic Sans MS" pitchFamily="66" charset="0"/>
              </a:rPr>
              <a:t> Teacher Name                       School Name</a:t>
            </a:r>
          </a:p>
        </p:txBody>
      </p:sp>
      <p:sp>
        <p:nvSpPr>
          <p:cNvPr id="21513" name="Text Box 16"/>
          <p:cNvSpPr txBox="1">
            <a:spLocks noChangeArrowheads="1"/>
          </p:cNvSpPr>
          <p:nvPr/>
        </p:nvSpPr>
        <p:spPr bwMode="auto">
          <a:xfrm>
            <a:off x="1066800" y="4724400"/>
            <a:ext cx="7239000" cy="1200150"/>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sz="2400">
                <a:latin typeface="Century Gothic" pitchFamily="34" charset="0"/>
              </a:rPr>
              <a:t>Use only a standard, wooden, graphite-based, #2 pencil on </a:t>
            </a:r>
            <a:r>
              <a:rPr lang="en-US" sz="2400" b="1">
                <a:latin typeface="Century Gothic" pitchFamily="34" charset="0"/>
              </a:rPr>
              <a:t>any</a:t>
            </a:r>
            <a:r>
              <a:rPr lang="en-US" sz="2400">
                <a:latin typeface="Century Gothic" pitchFamily="34" charset="0"/>
              </a:rPr>
              <a:t> part of the test book…. </a:t>
            </a:r>
            <a:br>
              <a:rPr lang="en-US" sz="2400">
                <a:latin typeface="Century Gothic" pitchFamily="34" charset="0"/>
              </a:rPr>
            </a:br>
            <a:r>
              <a:rPr lang="en-US" sz="2400">
                <a:latin typeface="Century Gothic" pitchFamily="34" charset="0"/>
              </a:rPr>
              <a:t>                    </a:t>
            </a:r>
            <a:r>
              <a:rPr lang="en-US" sz="2400" b="1">
                <a:latin typeface="Century Gothic" pitchFamily="34" charset="0"/>
              </a:rPr>
              <a:t>including the front cover!</a:t>
            </a:r>
          </a:p>
        </p:txBody>
      </p:sp>
      <p:sp>
        <p:nvSpPr>
          <p:cNvPr id="21515" name="Slide Number Placeholder 3"/>
          <p:cNvSpPr txBox="1">
            <a:spLocks noGrp="1"/>
          </p:cNvSpPr>
          <p:nvPr/>
        </p:nvSpPr>
        <p:spPr bwMode="auto">
          <a:xfrm>
            <a:off x="1371600" y="6400800"/>
            <a:ext cx="533400" cy="228600"/>
          </a:xfrm>
          <a:prstGeom prst="rect">
            <a:avLst/>
          </a:prstGeom>
          <a:noFill/>
          <a:ln w="9525">
            <a:noFill/>
            <a:miter lim="800000"/>
            <a:headEnd/>
            <a:tailEnd/>
          </a:ln>
        </p:spPr>
        <p:txBody>
          <a:bodyPr/>
          <a:lstStyle/>
          <a:p>
            <a:pPr algn="ctr"/>
            <a:fld id="{103BC8B7-3314-454D-A0A8-6D9637ADC023}" type="slidenum">
              <a:rPr lang="en-US" sz="1000"/>
              <a:pPr algn="ctr"/>
              <a:t>17</a:t>
            </a:fld>
            <a:endParaRPr lang="en-US" sz="10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bwMode="auto">
          <a:xfrm>
            <a:off x="457200" y="533400"/>
            <a:ext cx="8229600" cy="884238"/>
          </a:xfrm>
          <a:prstGeom prst="rect">
            <a:avLst/>
          </a:prstGeom>
          <a:solidFill>
            <a:srgbClr val="FFFFFF"/>
          </a:solidFill>
          <a:ln>
            <a:solidFill>
              <a:srgbClr val="000000"/>
            </a:solidFill>
            <a:miter lim="800000"/>
            <a:headEnd/>
            <a:tailEnd/>
          </a:ln>
        </p:spPr>
        <p:txBody>
          <a:bodyPr anchor="ctr"/>
          <a:lstStyle/>
          <a:p>
            <a:pPr eaLnBrk="1" hangingPunct="1"/>
            <a:r>
              <a:rPr lang="en-US" sz="3200" b="1" dirty="0" smtClean="0">
                <a:solidFill>
                  <a:schemeClr val="tx1"/>
                </a:solidFill>
              </a:rPr>
              <a:t>Verify Pre-coded Labels</a:t>
            </a:r>
          </a:p>
        </p:txBody>
      </p:sp>
      <p:sp>
        <p:nvSpPr>
          <p:cNvPr id="27651" name="Content Placeholder 2"/>
          <p:cNvSpPr>
            <a:spLocks noGrp="1"/>
          </p:cNvSpPr>
          <p:nvPr>
            <p:ph idx="4294967295"/>
          </p:nvPr>
        </p:nvSpPr>
        <p:spPr bwMode="auto">
          <a:xfrm>
            <a:off x="457200" y="1600200"/>
            <a:ext cx="8229600" cy="4525963"/>
          </a:xfrm>
          <a:prstGeom prst="rect">
            <a:avLst/>
          </a:prstGeom>
          <a:solidFill>
            <a:srgbClr val="FFFFFF"/>
          </a:solidFill>
          <a:ln>
            <a:solidFill>
              <a:srgbClr val="000000"/>
            </a:solidFill>
            <a:miter lim="800000"/>
            <a:headEnd/>
            <a:tailEnd/>
          </a:ln>
        </p:spPr>
        <p:txBody>
          <a:bodyPr/>
          <a:lstStyle/>
          <a:p>
            <a:pPr eaLnBrk="1" hangingPunct="1"/>
            <a:r>
              <a:rPr lang="en-US" sz="2800" dirty="0" smtClean="0"/>
              <a:t>Verify pre-coded labels with student rosters prior to testing</a:t>
            </a:r>
          </a:p>
          <a:p>
            <a:pPr lvl="1" eaLnBrk="1" hangingPunct="1"/>
            <a:r>
              <a:rPr lang="en-US" sz="2400" i="1" dirty="0" smtClean="0"/>
              <a:t>No Free/Reduced Lunch (District Use C) and Homeless (District Use D) data printed on rosters, but data are included with label</a:t>
            </a:r>
          </a:p>
          <a:p>
            <a:pPr eaLnBrk="1" hangingPunct="1"/>
            <a:r>
              <a:rPr lang="en-US" sz="2800" dirty="0" smtClean="0"/>
              <a:t>If the wrong label is placed on a book:</a:t>
            </a:r>
          </a:p>
          <a:p>
            <a:pPr lvl="1" eaLnBrk="1" hangingPunct="1"/>
            <a:r>
              <a:rPr lang="en-US" sz="2400" i="1" dirty="0" smtClean="0"/>
              <a:t>Place two blank labels over incorrect label and then complete the student data grid</a:t>
            </a:r>
            <a:endParaRPr lang="en-US" sz="2000" i="1" dirty="0" smtClean="0"/>
          </a:p>
        </p:txBody>
      </p:sp>
      <p:sp>
        <p:nvSpPr>
          <p:cNvPr id="27653" name="Slide Number Placeholder 3"/>
          <p:cNvSpPr txBox="1">
            <a:spLocks noGrp="1"/>
          </p:cNvSpPr>
          <p:nvPr/>
        </p:nvSpPr>
        <p:spPr bwMode="auto">
          <a:xfrm>
            <a:off x="1371600" y="6324600"/>
            <a:ext cx="533400" cy="228600"/>
          </a:xfrm>
          <a:prstGeom prst="rect">
            <a:avLst/>
          </a:prstGeom>
          <a:noFill/>
          <a:ln w="9525">
            <a:noFill/>
            <a:miter lim="800000"/>
            <a:headEnd/>
            <a:tailEnd/>
          </a:ln>
        </p:spPr>
        <p:txBody>
          <a:bodyPr/>
          <a:lstStyle/>
          <a:p>
            <a:pPr algn="ctr"/>
            <a:fld id="{2D496F2C-ACC3-4E69-BC29-DA051319E09F}" type="slidenum">
              <a:rPr lang="en-US" sz="1000"/>
              <a:pPr algn="ctr"/>
              <a:t>18</a:t>
            </a:fld>
            <a:endParaRPr lang="en-US" sz="10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11"/>
          <p:cNvSpPr>
            <a:spLocks noChangeArrowheads="1"/>
          </p:cNvSpPr>
          <p:nvPr/>
        </p:nvSpPr>
        <p:spPr bwMode="auto">
          <a:xfrm>
            <a:off x="228600" y="571500"/>
            <a:ext cx="3886200" cy="685800"/>
          </a:xfrm>
          <a:prstGeom prst="roundRect">
            <a:avLst>
              <a:gd name="adj" fmla="val 21667"/>
            </a:avLst>
          </a:prstGeom>
          <a:noFill/>
          <a:ln w="9525">
            <a:noFill/>
            <a:round/>
            <a:headEnd/>
            <a:tailEnd/>
          </a:ln>
        </p:spPr>
        <p:txBody>
          <a:bodyPr anchor="b"/>
          <a:lstStyle/>
          <a:p>
            <a:r>
              <a:rPr lang="en-US" sz="3600" dirty="0"/>
              <a:t>Pre-coded Labels</a:t>
            </a:r>
          </a:p>
        </p:txBody>
      </p:sp>
      <p:sp>
        <p:nvSpPr>
          <p:cNvPr id="28675" name="Text Box 13"/>
          <p:cNvSpPr txBox="1">
            <a:spLocks noChangeArrowheads="1"/>
          </p:cNvSpPr>
          <p:nvPr/>
        </p:nvSpPr>
        <p:spPr bwMode="auto">
          <a:xfrm>
            <a:off x="304800" y="1447800"/>
            <a:ext cx="3429000" cy="2095500"/>
          </a:xfrm>
          <a:prstGeom prst="rect">
            <a:avLst/>
          </a:prstGeom>
          <a:solidFill>
            <a:schemeClr val="bg1"/>
          </a:solidFill>
          <a:ln w="9525">
            <a:solidFill>
              <a:srgbClr val="000000"/>
            </a:solidFill>
            <a:miter lim="800000"/>
            <a:headEnd/>
            <a:tailEnd/>
          </a:ln>
        </p:spPr>
        <p:txBody>
          <a:bodyPr/>
          <a:lstStyle/>
          <a:p>
            <a:pPr eaLnBrk="0" hangingPunct="0"/>
            <a:r>
              <a:rPr lang="en-US" b="1"/>
              <a:t>In order for the scoring process to move smoothly, it is ESSENTIAL that the labels are not placed crooked or outside the designated area on the front cover.</a:t>
            </a:r>
            <a:endParaRPr lang="en-US"/>
          </a:p>
        </p:txBody>
      </p:sp>
      <p:sp>
        <p:nvSpPr>
          <p:cNvPr id="28676" name="Text Box 38"/>
          <p:cNvSpPr txBox="1">
            <a:spLocks noChangeArrowheads="1"/>
          </p:cNvSpPr>
          <p:nvPr/>
        </p:nvSpPr>
        <p:spPr bwMode="auto">
          <a:xfrm>
            <a:off x="2667000" y="5715000"/>
            <a:ext cx="3124200" cy="341313"/>
          </a:xfrm>
          <a:prstGeom prst="rect">
            <a:avLst/>
          </a:prstGeom>
          <a:solidFill>
            <a:srgbClr val="FFFFFF">
              <a:alpha val="0"/>
            </a:srgbClr>
          </a:solidFill>
          <a:ln w="9525">
            <a:noFill/>
            <a:miter lim="800000"/>
            <a:headEnd/>
            <a:tailEnd/>
          </a:ln>
        </p:spPr>
        <p:txBody>
          <a:bodyPr/>
          <a:lstStyle/>
          <a:p>
            <a:pPr eaLnBrk="0" hangingPunct="0"/>
            <a:r>
              <a:rPr lang="en-US" sz="1400" i="1">
                <a:solidFill>
                  <a:schemeClr val="bg1"/>
                </a:solidFill>
              </a:rPr>
              <a:t>Slightly off-center and tilted</a:t>
            </a:r>
          </a:p>
          <a:p>
            <a:pPr eaLnBrk="0" hangingPunct="0"/>
            <a:r>
              <a:rPr lang="en-US" sz="1400" i="1">
                <a:solidFill>
                  <a:schemeClr val="bg1"/>
                </a:solidFill>
              </a:rPr>
              <a:t>or upside down</a:t>
            </a:r>
            <a:endParaRPr lang="en-US" sz="1400">
              <a:solidFill>
                <a:schemeClr val="bg1"/>
              </a:solidFill>
            </a:endParaRPr>
          </a:p>
        </p:txBody>
      </p:sp>
      <p:sp>
        <p:nvSpPr>
          <p:cNvPr id="28677" name="Text Box 55"/>
          <p:cNvSpPr txBox="1">
            <a:spLocks noChangeArrowheads="1"/>
          </p:cNvSpPr>
          <p:nvPr/>
        </p:nvSpPr>
        <p:spPr bwMode="auto">
          <a:xfrm>
            <a:off x="6858000" y="5562600"/>
            <a:ext cx="685800" cy="571500"/>
          </a:xfrm>
          <a:prstGeom prst="rect">
            <a:avLst/>
          </a:prstGeom>
          <a:solidFill>
            <a:srgbClr val="FFFFFF">
              <a:alpha val="0"/>
            </a:srgbClr>
          </a:solidFill>
          <a:ln w="9525">
            <a:noFill/>
            <a:miter lim="800000"/>
            <a:headEnd/>
            <a:tailEnd/>
          </a:ln>
        </p:spPr>
        <p:txBody>
          <a:bodyPr/>
          <a:lstStyle/>
          <a:p>
            <a:pPr eaLnBrk="0" hangingPunct="0"/>
            <a:r>
              <a:rPr lang="en-US" sz="4800" b="1">
                <a:solidFill>
                  <a:srgbClr val="00CC00"/>
                </a:solidFill>
                <a:latin typeface="ZapfChancery"/>
                <a:sym typeface="Wingdings" pitchFamily="2" charset="2"/>
              </a:rPr>
              <a:t></a:t>
            </a:r>
            <a:endParaRPr lang="en-US" sz="2000">
              <a:solidFill>
                <a:srgbClr val="00CC00"/>
              </a:solidFill>
              <a:latin typeface="ZapfChancery"/>
            </a:endParaRPr>
          </a:p>
        </p:txBody>
      </p:sp>
      <p:sp>
        <p:nvSpPr>
          <p:cNvPr id="28679" name="Slide Number Placeholder 3"/>
          <p:cNvSpPr txBox="1">
            <a:spLocks noGrp="1"/>
          </p:cNvSpPr>
          <p:nvPr/>
        </p:nvSpPr>
        <p:spPr bwMode="auto">
          <a:xfrm>
            <a:off x="1371600" y="6324600"/>
            <a:ext cx="533400" cy="228600"/>
          </a:xfrm>
          <a:prstGeom prst="rect">
            <a:avLst/>
          </a:prstGeom>
          <a:noFill/>
          <a:ln w="9525">
            <a:noFill/>
            <a:miter lim="800000"/>
            <a:headEnd/>
            <a:tailEnd/>
          </a:ln>
        </p:spPr>
        <p:txBody>
          <a:bodyPr/>
          <a:lstStyle/>
          <a:p>
            <a:pPr algn="ctr"/>
            <a:fld id="{8D15F319-7221-40BC-9A15-B7E786F3DA6D}" type="slidenum">
              <a:rPr lang="en-US" sz="1000"/>
              <a:pPr algn="ctr"/>
              <a:t>19</a:t>
            </a:fld>
            <a:endParaRPr lang="en-US" sz="1000"/>
          </a:p>
        </p:txBody>
      </p:sp>
      <p:pic>
        <p:nvPicPr>
          <p:cNvPr id="28680" name="Picture 56" descr="2702598_15rwCVR_12TCAP_Page_1.jpg"/>
          <p:cNvPicPr>
            <a:picLocks noChangeAspect="1"/>
          </p:cNvPicPr>
          <p:nvPr/>
        </p:nvPicPr>
        <p:blipFill>
          <a:blip r:embed="rId3" cstate="print"/>
          <a:srcRect r="1111" b="42223"/>
          <a:stretch>
            <a:fillRect/>
          </a:stretch>
        </p:blipFill>
        <p:spPr bwMode="auto">
          <a:xfrm>
            <a:off x="3962400" y="381000"/>
            <a:ext cx="5011738" cy="3886200"/>
          </a:xfrm>
          <a:prstGeom prst="rect">
            <a:avLst/>
          </a:prstGeom>
          <a:noFill/>
          <a:ln w="9525">
            <a:noFill/>
            <a:miter lim="800000"/>
            <a:headEnd/>
            <a:tailEnd/>
          </a:ln>
        </p:spPr>
      </p:pic>
      <p:sp>
        <p:nvSpPr>
          <p:cNvPr id="28681" name="Line 57"/>
          <p:cNvSpPr>
            <a:spLocks noChangeShapeType="1"/>
          </p:cNvSpPr>
          <p:nvPr/>
        </p:nvSpPr>
        <p:spPr bwMode="auto">
          <a:xfrm>
            <a:off x="5562600" y="4191000"/>
            <a:ext cx="0" cy="1676400"/>
          </a:xfrm>
          <a:prstGeom prst="line">
            <a:avLst/>
          </a:prstGeom>
          <a:noFill/>
          <a:ln w="190500">
            <a:solidFill>
              <a:schemeClr val="tx1"/>
            </a:solidFill>
            <a:round/>
            <a:headEnd type="triangle" w="lg" len="lg"/>
            <a:tailEnd/>
          </a:ln>
        </p:spPr>
        <p:txBody>
          <a:bodyPr/>
          <a:lstStyle/>
          <a:p>
            <a:endParaRPr lang="en-US"/>
          </a:p>
        </p:txBody>
      </p:sp>
      <p:grpSp>
        <p:nvGrpSpPr>
          <p:cNvPr id="2" name="Group 15"/>
          <p:cNvGrpSpPr>
            <a:grpSpLocks/>
          </p:cNvGrpSpPr>
          <p:nvPr/>
        </p:nvGrpSpPr>
        <p:grpSpPr bwMode="auto">
          <a:xfrm>
            <a:off x="1828800" y="4114800"/>
            <a:ext cx="2628900" cy="2057400"/>
            <a:chOff x="1368" y="2782"/>
            <a:chExt cx="1656" cy="1296"/>
          </a:xfrm>
        </p:grpSpPr>
        <p:grpSp>
          <p:nvGrpSpPr>
            <p:cNvPr id="3" name="Group 16"/>
            <p:cNvGrpSpPr>
              <a:grpSpLocks/>
            </p:cNvGrpSpPr>
            <p:nvPr/>
          </p:nvGrpSpPr>
          <p:grpSpPr bwMode="auto">
            <a:xfrm rot="-373603">
              <a:off x="1656" y="2854"/>
              <a:ext cx="1368" cy="936"/>
              <a:chOff x="981" y="4864"/>
              <a:chExt cx="3420" cy="2340"/>
            </a:xfrm>
          </p:grpSpPr>
          <p:sp>
            <p:nvSpPr>
              <p:cNvPr id="28719" name="Rectangle 17"/>
              <p:cNvSpPr>
                <a:spLocks noChangeArrowheads="1"/>
              </p:cNvSpPr>
              <p:nvPr/>
            </p:nvSpPr>
            <p:spPr bwMode="auto">
              <a:xfrm>
                <a:off x="981" y="4864"/>
                <a:ext cx="3420" cy="2340"/>
              </a:xfrm>
              <a:prstGeom prst="rect">
                <a:avLst/>
              </a:prstGeom>
              <a:solidFill>
                <a:srgbClr val="FFFFFF"/>
              </a:solidFill>
              <a:ln w="9525">
                <a:solidFill>
                  <a:srgbClr val="000000"/>
                </a:solidFill>
                <a:miter lim="800000"/>
                <a:headEnd/>
                <a:tailEnd/>
              </a:ln>
            </p:spPr>
            <p:txBody>
              <a:bodyPr/>
              <a:lstStyle/>
              <a:p>
                <a:endParaRPr lang="en-US"/>
              </a:p>
            </p:txBody>
          </p:sp>
          <p:pic>
            <p:nvPicPr>
              <p:cNvPr id="28720" name="Picture 18" descr="Precoded labelstif2"/>
              <p:cNvPicPr>
                <a:picLocks noChangeAspect="1" noChangeArrowheads="1"/>
              </p:cNvPicPr>
              <p:nvPr/>
            </p:nvPicPr>
            <p:blipFill>
              <a:blip r:embed="rId4" cstate="print"/>
              <a:srcRect l="31960" t="24643" r="36082" b="30200"/>
              <a:stretch>
                <a:fillRect/>
              </a:stretch>
            </p:blipFill>
            <p:spPr bwMode="auto">
              <a:xfrm>
                <a:off x="1161" y="4864"/>
                <a:ext cx="3240" cy="2340"/>
              </a:xfrm>
              <a:prstGeom prst="rect">
                <a:avLst/>
              </a:prstGeom>
              <a:noFill/>
              <a:ln w="9525">
                <a:noFill/>
                <a:miter lim="800000"/>
                <a:headEnd/>
                <a:tailEnd/>
              </a:ln>
            </p:spPr>
          </p:pic>
        </p:grpSp>
        <p:grpSp>
          <p:nvGrpSpPr>
            <p:cNvPr id="4" name="Group 19"/>
            <p:cNvGrpSpPr>
              <a:grpSpLocks/>
            </p:cNvGrpSpPr>
            <p:nvPr/>
          </p:nvGrpSpPr>
          <p:grpSpPr bwMode="auto">
            <a:xfrm>
              <a:off x="1368" y="2782"/>
              <a:ext cx="1512" cy="1008"/>
              <a:chOff x="1994" y="6479"/>
              <a:chExt cx="3780" cy="2520"/>
            </a:xfrm>
          </p:grpSpPr>
          <p:grpSp>
            <p:nvGrpSpPr>
              <p:cNvPr id="5" name="Group 20"/>
              <p:cNvGrpSpPr>
                <a:grpSpLocks/>
              </p:cNvGrpSpPr>
              <p:nvPr/>
            </p:nvGrpSpPr>
            <p:grpSpPr bwMode="auto">
              <a:xfrm>
                <a:off x="1994" y="6480"/>
                <a:ext cx="900" cy="2519"/>
                <a:chOff x="1994" y="6480"/>
                <a:chExt cx="900" cy="2519"/>
              </a:xfrm>
            </p:grpSpPr>
            <p:grpSp>
              <p:nvGrpSpPr>
                <p:cNvPr id="6" name="Group 21"/>
                <p:cNvGrpSpPr>
                  <a:grpSpLocks/>
                </p:cNvGrpSpPr>
                <p:nvPr/>
              </p:nvGrpSpPr>
              <p:grpSpPr bwMode="auto">
                <a:xfrm>
                  <a:off x="1994" y="6480"/>
                  <a:ext cx="900" cy="899"/>
                  <a:chOff x="3089" y="4348"/>
                  <a:chExt cx="643" cy="654"/>
                </a:xfrm>
              </p:grpSpPr>
              <p:sp>
                <p:nvSpPr>
                  <p:cNvPr id="28717" name="Line 22"/>
                  <p:cNvSpPr>
                    <a:spLocks noChangeShapeType="1"/>
                  </p:cNvSpPr>
                  <p:nvPr/>
                </p:nvSpPr>
                <p:spPr bwMode="auto">
                  <a:xfrm>
                    <a:off x="3089" y="4348"/>
                    <a:ext cx="0" cy="654"/>
                  </a:xfrm>
                  <a:prstGeom prst="line">
                    <a:avLst/>
                  </a:prstGeom>
                  <a:noFill/>
                  <a:ln w="28575">
                    <a:solidFill>
                      <a:srgbClr val="0000CC"/>
                    </a:solidFill>
                    <a:round/>
                    <a:headEnd/>
                    <a:tailEnd/>
                  </a:ln>
                </p:spPr>
                <p:txBody>
                  <a:bodyPr/>
                  <a:lstStyle/>
                  <a:p>
                    <a:endParaRPr lang="en-US"/>
                  </a:p>
                </p:txBody>
              </p:sp>
              <p:sp>
                <p:nvSpPr>
                  <p:cNvPr id="28718" name="Line 23"/>
                  <p:cNvSpPr>
                    <a:spLocks noChangeShapeType="1"/>
                  </p:cNvSpPr>
                  <p:nvPr/>
                </p:nvSpPr>
                <p:spPr bwMode="auto">
                  <a:xfrm>
                    <a:off x="3089" y="4348"/>
                    <a:ext cx="643" cy="0"/>
                  </a:xfrm>
                  <a:prstGeom prst="line">
                    <a:avLst/>
                  </a:prstGeom>
                  <a:noFill/>
                  <a:ln w="28575">
                    <a:solidFill>
                      <a:srgbClr val="0000CC"/>
                    </a:solidFill>
                    <a:round/>
                    <a:headEnd/>
                    <a:tailEnd/>
                  </a:ln>
                </p:spPr>
                <p:txBody>
                  <a:bodyPr/>
                  <a:lstStyle/>
                  <a:p>
                    <a:endParaRPr lang="en-US"/>
                  </a:p>
                </p:txBody>
              </p:sp>
            </p:grpSp>
            <p:grpSp>
              <p:nvGrpSpPr>
                <p:cNvPr id="7" name="Group 24"/>
                <p:cNvGrpSpPr>
                  <a:grpSpLocks/>
                </p:cNvGrpSpPr>
                <p:nvPr/>
              </p:nvGrpSpPr>
              <p:grpSpPr bwMode="auto">
                <a:xfrm rot="-5400000">
                  <a:off x="1994" y="8099"/>
                  <a:ext cx="900" cy="900"/>
                  <a:chOff x="3089" y="4348"/>
                  <a:chExt cx="643" cy="654"/>
                </a:xfrm>
              </p:grpSpPr>
              <p:sp>
                <p:nvSpPr>
                  <p:cNvPr id="28715" name="Line 25"/>
                  <p:cNvSpPr>
                    <a:spLocks noChangeShapeType="1"/>
                  </p:cNvSpPr>
                  <p:nvPr/>
                </p:nvSpPr>
                <p:spPr bwMode="auto">
                  <a:xfrm>
                    <a:off x="3089" y="4348"/>
                    <a:ext cx="0" cy="654"/>
                  </a:xfrm>
                  <a:prstGeom prst="line">
                    <a:avLst/>
                  </a:prstGeom>
                  <a:noFill/>
                  <a:ln w="28575">
                    <a:solidFill>
                      <a:srgbClr val="0000CC"/>
                    </a:solidFill>
                    <a:round/>
                    <a:headEnd/>
                    <a:tailEnd/>
                  </a:ln>
                </p:spPr>
                <p:txBody>
                  <a:bodyPr/>
                  <a:lstStyle/>
                  <a:p>
                    <a:endParaRPr lang="en-US"/>
                  </a:p>
                </p:txBody>
              </p:sp>
              <p:sp>
                <p:nvSpPr>
                  <p:cNvPr id="28716" name="Line 26"/>
                  <p:cNvSpPr>
                    <a:spLocks noChangeShapeType="1"/>
                  </p:cNvSpPr>
                  <p:nvPr/>
                </p:nvSpPr>
                <p:spPr bwMode="auto">
                  <a:xfrm>
                    <a:off x="3089" y="4348"/>
                    <a:ext cx="643" cy="0"/>
                  </a:xfrm>
                  <a:prstGeom prst="line">
                    <a:avLst/>
                  </a:prstGeom>
                  <a:noFill/>
                  <a:ln w="28575">
                    <a:solidFill>
                      <a:srgbClr val="0000CC"/>
                    </a:solidFill>
                    <a:round/>
                    <a:headEnd/>
                    <a:tailEnd/>
                  </a:ln>
                </p:spPr>
                <p:txBody>
                  <a:bodyPr/>
                  <a:lstStyle/>
                  <a:p>
                    <a:endParaRPr lang="en-US"/>
                  </a:p>
                </p:txBody>
              </p:sp>
            </p:grpSp>
          </p:grpSp>
          <p:grpSp>
            <p:nvGrpSpPr>
              <p:cNvPr id="8" name="Group 27"/>
              <p:cNvGrpSpPr>
                <a:grpSpLocks/>
              </p:cNvGrpSpPr>
              <p:nvPr/>
            </p:nvGrpSpPr>
            <p:grpSpPr bwMode="auto">
              <a:xfrm rot="10800000">
                <a:off x="4874" y="6479"/>
                <a:ext cx="900" cy="2519"/>
                <a:chOff x="1994" y="6480"/>
                <a:chExt cx="900" cy="2519"/>
              </a:xfrm>
            </p:grpSpPr>
            <p:grpSp>
              <p:nvGrpSpPr>
                <p:cNvPr id="9" name="Group 28"/>
                <p:cNvGrpSpPr>
                  <a:grpSpLocks/>
                </p:cNvGrpSpPr>
                <p:nvPr/>
              </p:nvGrpSpPr>
              <p:grpSpPr bwMode="auto">
                <a:xfrm>
                  <a:off x="1994" y="6480"/>
                  <a:ext cx="900" cy="899"/>
                  <a:chOff x="3089" y="4348"/>
                  <a:chExt cx="643" cy="654"/>
                </a:xfrm>
              </p:grpSpPr>
              <p:sp>
                <p:nvSpPr>
                  <p:cNvPr id="28711" name="Line 29"/>
                  <p:cNvSpPr>
                    <a:spLocks noChangeShapeType="1"/>
                  </p:cNvSpPr>
                  <p:nvPr/>
                </p:nvSpPr>
                <p:spPr bwMode="auto">
                  <a:xfrm>
                    <a:off x="3089" y="4348"/>
                    <a:ext cx="0" cy="654"/>
                  </a:xfrm>
                  <a:prstGeom prst="line">
                    <a:avLst/>
                  </a:prstGeom>
                  <a:noFill/>
                  <a:ln w="28575">
                    <a:solidFill>
                      <a:srgbClr val="0000CC"/>
                    </a:solidFill>
                    <a:round/>
                    <a:headEnd/>
                    <a:tailEnd/>
                  </a:ln>
                </p:spPr>
                <p:txBody>
                  <a:bodyPr/>
                  <a:lstStyle/>
                  <a:p>
                    <a:endParaRPr lang="en-US"/>
                  </a:p>
                </p:txBody>
              </p:sp>
              <p:sp>
                <p:nvSpPr>
                  <p:cNvPr id="28712" name="Line 30"/>
                  <p:cNvSpPr>
                    <a:spLocks noChangeShapeType="1"/>
                  </p:cNvSpPr>
                  <p:nvPr/>
                </p:nvSpPr>
                <p:spPr bwMode="auto">
                  <a:xfrm>
                    <a:off x="3089" y="4348"/>
                    <a:ext cx="643" cy="0"/>
                  </a:xfrm>
                  <a:prstGeom prst="line">
                    <a:avLst/>
                  </a:prstGeom>
                  <a:noFill/>
                  <a:ln w="28575">
                    <a:solidFill>
                      <a:srgbClr val="0000CC"/>
                    </a:solidFill>
                    <a:round/>
                    <a:headEnd/>
                    <a:tailEnd/>
                  </a:ln>
                </p:spPr>
                <p:txBody>
                  <a:bodyPr/>
                  <a:lstStyle/>
                  <a:p>
                    <a:endParaRPr lang="en-US"/>
                  </a:p>
                </p:txBody>
              </p:sp>
            </p:grpSp>
            <p:grpSp>
              <p:nvGrpSpPr>
                <p:cNvPr id="10" name="Group 31"/>
                <p:cNvGrpSpPr>
                  <a:grpSpLocks/>
                </p:cNvGrpSpPr>
                <p:nvPr/>
              </p:nvGrpSpPr>
              <p:grpSpPr bwMode="auto">
                <a:xfrm rot="-5400000">
                  <a:off x="1994" y="8099"/>
                  <a:ext cx="900" cy="900"/>
                  <a:chOff x="3089" y="4348"/>
                  <a:chExt cx="643" cy="654"/>
                </a:xfrm>
              </p:grpSpPr>
              <p:sp>
                <p:nvSpPr>
                  <p:cNvPr id="28709" name="Line 32"/>
                  <p:cNvSpPr>
                    <a:spLocks noChangeShapeType="1"/>
                  </p:cNvSpPr>
                  <p:nvPr/>
                </p:nvSpPr>
                <p:spPr bwMode="auto">
                  <a:xfrm>
                    <a:off x="3089" y="4348"/>
                    <a:ext cx="0" cy="654"/>
                  </a:xfrm>
                  <a:prstGeom prst="line">
                    <a:avLst/>
                  </a:prstGeom>
                  <a:noFill/>
                  <a:ln w="28575">
                    <a:solidFill>
                      <a:srgbClr val="0000CC"/>
                    </a:solidFill>
                    <a:round/>
                    <a:headEnd/>
                    <a:tailEnd/>
                  </a:ln>
                </p:spPr>
                <p:txBody>
                  <a:bodyPr/>
                  <a:lstStyle/>
                  <a:p>
                    <a:endParaRPr lang="en-US"/>
                  </a:p>
                </p:txBody>
              </p:sp>
              <p:sp>
                <p:nvSpPr>
                  <p:cNvPr id="28710" name="Line 33"/>
                  <p:cNvSpPr>
                    <a:spLocks noChangeShapeType="1"/>
                  </p:cNvSpPr>
                  <p:nvPr/>
                </p:nvSpPr>
                <p:spPr bwMode="auto">
                  <a:xfrm>
                    <a:off x="3089" y="4348"/>
                    <a:ext cx="643" cy="0"/>
                  </a:xfrm>
                  <a:prstGeom prst="line">
                    <a:avLst/>
                  </a:prstGeom>
                  <a:noFill/>
                  <a:ln w="28575">
                    <a:solidFill>
                      <a:srgbClr val="0000CC"/>
                    </a:solidFill>
                    <a:round/>
                    <a:headEnd/>
                    <a:tailEnd/>
                  </a:ln>
                </p:spPr>
                <p:txBody>
                  <a:bodyPr/>
                  <a:lstStyle/>
                  <a:p>
                    <a:endParaRPr lang="en-US"/>
                  </a:p>
                </p:txBody>
              </p:sp>
            </p:grpSp>
          </p:grpSp>
        </p:grpSp>
        <p:grpSp>
          <p:nvGrpSpPr>
            <p:cNvPr id="11" name="Group 34"/>
            <p:cNvGrpSpPr>
              <a:grpSpLocks/>
            </p:cNvGrpSpPr>
            <p:nvPr/>
          </p:nvGrpSpPr>
          <p:grpSpPr bwMode="auto">
            <a:xfrm>
              <a:off x="1512" y="3790"/>
              <a:ext cx="360" cy="288"/>
              <a:chOff x="5661" y="5404"/>
              <a:chExt cx="900" cy="720"/>
            </a:xfrm>
          </p:grpSpPr>
          <p:sp>
            <p:nvSpPr>
              <p:cNvPr id="28702" name="Oval 35"/>
              <p:cNvSpPr>
                <a:spLocks noChangeArrowheads="1"/>
              </p:cNvSpPr>
              <p:nvPr/>
            </p:nvSpPr>
            <p:spPr bwMode="auto">
              <a:xfrm>
                <a:off x="5661" y="5404"/>
                <a:ext cx="900" cy="720"/>
              </a:xfrm>
              <a:prstGeom prst="ellipse">
                <a:avLst/>
              </a:prstGeom>
              <a:solidFill>
                <a:srgbClr val="FFFFFF">
                  <a:alpha val="0"/>
                </a:srgbClr>
              </a:solidFill>
              <a:ln w="25400">
                <a:solidFill>
                  <a:srgbClr val="FF0000"/>
                </a:solidFill>
                <a:round/>
                <a:headEnd/>
                <a:tailEnd/>
              </a:ln>
            </p:spPr>
            <p:txBody>
              <a:bodyPr/>
              <a:lstStyle/>
              <a:p>
                <a:endParaRPr lang="en-US"/>
              </a:p>
            </p:txBody>
          </p:sp>
          <p:sp>
            <p:nvSpPr>
              <p:cNvPr id="28703" name="Line 36"/>
              <p:cNvSpPr>
                <a:spLocks noChangeShapeType="1"/>
              </p:cNvSpPr>
              <p:nvPr/>
            </p:nvSpPr>
            <p:spPr bwMode="auto">
              <a:xfrm flipV="1">
                <a:off x="5661" y="5584"/>
                <a:ext cx="900" cy="360"/>
              </a:xfrm>
              <a:prstGeom prst="line">
                <a:avLst/>
              </a:prstGeom>
              <a:noFill/>
              <a:ln w="57150">
                <a:solidFill>
                  <a:srgbClr val="FF0000"/>
                </a:solidFill>
                <a:round/>
                <a:headEnd/>
                <a:tailEnd/>
              </a:ln>
            </p:spPr>
            <p:txBody>
              <a:bodyPr/>
              <a:lstStyle/>
              <a:p>
                <a:endParaRPr lang="en-US"/>
              </a:p>
            </p:txBody>
          </p:sp>
          <p:sp>
            <p:nvSpPr>
              <p:cNvPr id="28704" name="Line 37"/>
              <p:cNvSpPr>
                <a:spLocks noChangeShapeType="1"/>
              </p:cNvSpPr>
              <p:nvPr/>
            </p:nvSpPr>
            <p:spPr bwMode="auto">
              <a:xfrm>
                <a:off x="5661" y="5584"/>
                <a:ext cx="900" cy="360"/>
              </a:xfrm>
              <a:prstGeom prst="line">
                <a:avLst/>
              </a:prstGeom>
              <a:noFill/>
              <a:ln w="57150">
                <a:solidFill>
                  <a:srgbClr val="FF0000"/>
                </a:solidFill>
                <a:round/>
                <a:headEnd/>
                <a:tailEnd/>
              </a:ln>
            </p:spPr>
            <p:txBody>
              <a:bodyPr/>
              <a:lstStyle/>
              <a:p>
                <a:endParaRPr lang="en-US"/>
              </a:p>
            </p:txBody>
          </p:sp>
        </p:grpSp>
      </p:grpSp>
      <p:grpSp>
        <p:nvGrpSpPr>
          <p:cNvPr id="12" name="Group 39"/>
          <p:cNvGrpSpPr>
            <a:grpSpLocks/>
          </p:cNvGrpSpPr>
          <p:nvPr/>
        </p:nvGrpSpPr>
        <p:grpSpPr bwMode="auto">
          <a:xfrm>
            <a:off x="6019800" y="4191000"/>
            <a:ext cx="2400300" cy="1714500"/>
            <a:chOff x="7641" y="4684"/>
            <a:chExt cx="3780" cy="2700"/>
          </a:xfrm>
        </p:grpSpPr>
        <p:grpSp>
          <p:nvGrpSpPr>
            <p:cNvPr id="13" name="Group 40"/>
            <p:cNvGrpSpPr>
              <a:grpSpLocks/>
            </p:cNvGrpSpPr>
            <p:nvPr/>
          </p:nvGrpSpPr>
          <p:grpSpPr bwMode="auto">
            <a:xfrm>
              <a:off x="7641" y="4684"/>
              <a:ext cx="900" cy="899"/>
              <a:chOff x="3089" y="4348"/>
              <a:chExt cx="643" cy="654"/>
            </a:xfrm>
          </p:grpSpPr>
          <p:sp>
            <p:nvSpPr>
              <p:cNvPr id="28697" name="Line 41"/>
              <p:cNvSpPr>
                <a:spLocks noChangeShapeType="1"/>
              </p:cNvSpPr>
              <p:nvPr/>
            </p:nvSpPr>
            <p:spPr bwMode="auto">
              <a:xfrm>
                <a:off x="3089" y="4348"/>
                <a:ext cx="0" cy="654"/>
              </a:xfrm>
              <a:prstGeom prst="line">
                <a:avLst/>
              </a:prstGeom>
              <a:noFill/>
              <a:ln w="28575">
                <a:solidFill>
                  <a:srgbClr val="0000CC"/>
                </a:solidFill>
                <a:round/>
                <a:headEnd/>
                <a:tailEnd/>
              </a:ln>
            </p:spPr>
            <p:txBody>
              <a:bodyPr/>
              <a:lstStyle/>
              <a:p>
                <a:endParaRPr lang="en-US"/>
              </a:p>
            </p:txBody>
          </p:sp>
          <p:sp>
            <p:nvSpPr>
              <p:cNvPr id="28698" name="Line 42"/>
              <p:cNvSpPr>
                <a:spLocks noChangeShapeType="1"/>
              </p:cNvSpPr>
              <p:nvPr/>
            </p:nvSpPr>
            <p:spPr bwMode="auto">
              <a:xfrm>
                <a:off x="3089" y="4348"/>
                <a:ext cx="643" cy="0"/>
              </a:xfrm>
              <a:prstGeom prst="line">
                <a:avLst/>
              </a:prstGeom>
              <a:noFill/>
              <a:ln w="28575">
                <a:solidFill>
                  <a:srgbClr val="0000CC"/>
                </a:solidFill>
                <a:round/>
                <a:headEnd/>
                <a:tailEnd/>
              </a:ln>
            </p:spPr>
            <p:txBody>
              <a:bodyPr/>
              <a:lstStyle/>
              <a:p>
                <a:endParaRPr lang="en-US"/>
              </a:p>
            </p:txBody>
          </p:sp>
        </p:grpSp>
        <p:grpSp>
          <p:nvGrpSpPr>
            <p:cNvPr id="14" name="Group 43"/>
            <p:cNvGrpSpPr>
              <a:grpSpLocks/>
            </p:cNvGrpSpPr>
            <p:nvPr/>
          </p:nvGrpSpPr>
          <p:grpSpPr bwMode="auto">
            <a:xfrm rot="-5400000">
              <a:off x="7641" y="6484"/>
              <a:ext cx="900" cy="900"/>
              <a:chOff x="3089" y="4348"/>
              <a:chExt cx="643" cy="654"/>
            </a:xfrm>
          </p:grpSpPr>
          <p:sp>
            <p:nvSpPr>
              <p:cNvPr id="28695" name="Line 44"/>
              <p:cNvSpPr>
                <a:spLocks noChangeShapeType="1"/>
              </p:cNvSpPr>
              <p:nvPr/>
            </p:nvSpPr>
            <p:spPr bwMode="auto">
              <a:xfrm>
                <a:off x="3089" y="4348"/>
                <a:ext cx="0" cy="654"/>
              </a:xfrm>
              <a:prstGeom prst="line">
                <a:avLst/>
              </a:prstGeom>
              <a:noFill/>
              <a:ln w="28575">
                <a:solidFill>
                  <a:srgbClr val="0000CC"/>
                </a:solidFill>
                <a:round/>
                <a:headEnd/>
                <a:tailEnd/>
              </a:ln>
            </p:spPr>
            <p:txBody>
              <a:bodyPr/>
              <a:lstStyle/>
              <a:p>
                <a:endParaRPr lang="en-US"/>
              </a:p>
            </p:txBody>
          </p:sp>
          <p:sp>
            <p:nvSpPr>
              <p:cNvPr id="28696" name="Line 45"/>
              <p:cNvSpPr>
                <a:spLocks noChangeShapeType="1"/>
              </p:cNvSpPr>
              <p:nvPr/>
            </p:nvSpPr>
            <p:spPr bwMode="auto">
              <a:xfrm>
                <a:off x="3089" y="4348"/>
                <a:ext cx="643" cy="0"/>
              </a:xfrm>
              <a:prstGeom prst="line">
                <a:avLst/>
              </a:prstGeom>
              <a:noFill/>
              <a:ln w="28575">
                <a:solidFill>
                  <a:srgbClr val="0000CC"/>
                </a:solidFill>
                <a:round/>
                <a:headEnd/>
                <a:tailEnd/>
              </a:ln>
            </p:spPr>
            <p:txBody>
              <a:bodyPr/>
              <a:lstStyle/>
              <a:p>
                <a:endParaRPr lang="en-US"/>
              </a:p>
            </p:txBody>
          </p:sp>
        </p:grpSp>
        <p:grpSp>
          <p:nvGrpSpPr>
            <p:cNvPr id="15" name="Group 46"/>
            <p:cNvGrpSpPr>
              <a:grpSpLocks/>
            </p:cNvGrpSpPr>
            <p:nvPr/>
          </p:nvGrpSpPr>
          <p:grpSpPr bwMode="auto">
            <a:xfrm rot="10800000">
              <a:off x="10521" y="6484"/>
              <a:ext cx="900" cy="899"/>
              <a:chOff x="3089" y="4348"/>
              <a:chExt cx="643" cy="654"/>
            </a:xfrm>
          </p:grpSpPr>
          <p:sp>
            <p:nvSpPr>
              <p:cNvPr id="28693" name="Line 47"/>
              <p:cNvSpPr>
                <a:spLocks noChangeShapeType="1"/>
              </p:cNvSpPr>
              <p:nvPr/>
            </p:nvSpPr>
            <p:spPr bwMode="auto">
              <a:xfrm>
                <a:off x="3089" y="4348"/>
                <a:ext cx="0" cy="654"/>
              </a:xfrm>
              <a:prstGeom prst="line">
                <a:avLst/>
              </a:prstGeom>
              <a:noFill/>
              <a:ln w="28575">
                <a:solidFill>
                  <a:srgbClr val="0000CC"/>
                </a:solidFill>
                <a:round/>
                <a:headEnd/>
                <a:tailEnd/>
              </a:ln>
            </p:spPr>
            <p:txBody>
              <a:bodyPr/>
              <a:lstStyle/>
              <a:p>
                <a:endParaRPr lang="en-US"/>
              </a:p>
            </p:txBody>
          </p:sp>
          <p:sp>
            <p:nvSpPr>
              <p:cNvPr id="28694" name="Line 48"/>
              <p:cNvSpPr>
                <a:spLocks noChangeShapeType="1"/>
              </p:cNvSpPr>
              <p:nvPr/>
            </p:nvSpPr>
            <p:spPr bwMode="auto">
              <a:xfrm>
                <a:off x="3089" y="4348"/>
                <a:ext cx="643" cy="0"/>
              </a:xfrm>
              <a:prstGeom prst="line">
                <a:avLst/>
              </a:prstGeom>
              <a:noFill/>
              <a:ln w="28575">
                <a:solidFill>
                  <a:srgbClr val="0000CC"/>
                </a:solidFill>
                <a:round/>
                <a:headEnd/>
                <a:tailEnd/>
              </a:ln>
            </p:spPr>
            <p:txBody>
              <a:bodyPr/>
              <a:lstStyle/>
              <a:p>
                <a:endParaRPr lang="en-US"/>
              </a:p>
            </p:txBody>
          </p:sp>
        </p:grpSp>
        <p:grpSp>
          <p:nvGrpSpPr>
            <p:cNvPr id="16" name="Group 49"/>
            <p:cNvGrpSpPr>
              <a:grpSpLocks/>
            </p:cNvGrpSpPr>
            <p:nvPr/>
          </p:nvGrpSpPr>
          <p:grpSpPr bwMode="auto">
            <a:xfrm rot="5400000">
              <a:off x="10521" y="4684"/>
              <a:ext cx="900" cy="900"/>
              <a:chOff x="3089" y="4348"/>
              <a:chExt cx="643" cy="654"/>
            </a:xfrm>
          </p:grpSpPr>
          <p:sp>
            <p:nvSpPr>
              <p:cNvPr id="28691" name="Line 50"/>
              <p:cNvSpPr>
                <a:spLocks noChangeShapeType="1"/>
              </p:cNvSpPr>
              <p:nvPr/>
            </p:nvSpPr>
            <p:spPr bwMode="auto">
              <a:xfrm>
                <a:off x="3089" y="4348"/>
                <a:ext cx="0" cy="654"/>
              </a:xfrm>
              <a:prstGeom prst="line">
                <a:avLst/>
              </a:prstGeom>
              <a:noFill/>
              <a:ln w="28575">
                <a:solidFill>
                  <a:srgbClr val="0000CC"/>
                </a:solidFill>
                <a:round/>
                <a:headEnd/>
                <a:tailEnd/>
              </a:ln>
            </p:spPr>
            <p:txBody>
              <a:bodyPr/>
              <a:lstStyle/>
              <a:p>
                <a:endParaRPr lang="en-US"/>
              </a:p>
            </p:txBody>
          </p:sp>
          <p:sp>
            <p:nvSpPr>
              <p:cNvPr id="28692" name="Line 51"/>
              <p:cNvSpPr>
                <a:spLocks noChangeShapeType="1"/>
              </p:cNvSpPr>
              <p:nvPr/>
            </p:nvSpPr>
            <p:spPr bwMode="auto">
              <a:xfrm>
                <a:off x="3089" y="4348"/>
                <a:ext cx="643" cy="0"/>
              </a:xfrm>
              <a:prstGeom prst="line">
                <a:avLst/>
              </a:prstGeom>
              <a:noFill/>
              <a:ln w="28575">
                <a:solidFill>
                  <a:srgbClr val="0000CC"/>
                </a:solidFill>
                <a:round/>
                <a:headEnd/>
                <a:tailEnd/>
              </a:ln>
            </p:spPr>
            <p:txBody>
              <a:bodyPr/>
              <a:lstStyle/>
              <a:p>
                <a:endParaRPr lang="en-US"/>
              </a:p>
            </p:txBody>
          </p:sp>
        </p:grpSp>
        <p:grpSp>
          <p:nvGrpSpPr>
            <p:cNvPr id="17" name="Group 52"/>
            <p:cNvGrpSpPr>
              <a:grpSpLocks/>
            </p:cNvGrpSpPr>
            <p:nvPr/>
          </p:nvGrpSpPr>
          <p:grpSpPr bwMode="auto">
            <a:xfrm>
              <a:off x="7821" y="4864"/>
              <a:ext cx="3420" cy="2340"/>
              <a:chOff x="981" y="4864"/>
              <a:chExt cx="3420" cy="2340"/>
            </a:xfrm>
          </p:grpSpPr>
          <p:sp>
            <p:nvSpPr>
              <p:cNvPr id="28689" name="Rectangle 53"/>
              <p:cNvSpPr>
                <a:spLocks noChangeArrowheads="1"/>
              </p:cNvSpPr>
              <p:nvPr/>
            </p:nvSpPr>
            <p:spPr bwMode="auto">
              <a:xfrm>
                <a:off x="981" y="4864"/>
                <a:ext cx="3420" cy="2340"/>
              </a:xfrm>
              <a:prstGeom prst="rect">
                <a:avLst/>
              </a:prstGeom>
              <a:solidFill>
                <a:srgbClr val="FFFFFF"/>
              </a:solidFill>
              <a:ln w="9525">
                <a:solidFill>
                  <a:srgbClr val="000000"/>
                </a:solidFill>
                <a:miter lim="800000"/>
                <a:headEnd/>
                <a:tailEnd/>
              </a:ln>
            </p:spPr>
            <p:txBody>
              <a:bodyPr/>
              <a:lstStyle/>
              <a:p>
                <a:endParaRPr lang="en-US"/>
              </a:p>
            </p:txBody>
          </p:sp>
          <p:pic>
            <p:nvPicPr>
              <p:cNvPr id="28690" name="Picture 54" descr="Precoded labelstif2"/>
              <p:cNvPicPr>
                <a:picLocks noChangeAspect="1" noChangeArrowheads="1"/>
              </p:cNvPicPr>
              <p:nvPr/>
            </p:nvPicPr>
            <p:blipFill>
              <a:blip r:embed="rId4" cstate="print"/>
              <a:srcRect l="31960" t="24643" r="36082" b="30200"/>
              <a:stretch>
                <a:fillRect/>
              </a:stretch>
            </p:blipFill>
            <p:spPr bwMode="auto">
              <a:xfrm>
                <a:off x="1161" y="4864"/>
                <a:ext cx="3240" cy="2340"/>
              </a:xfrm>
              <a:prstGeom prst="rect">
                <a:avLst/>
              </a:prstGeom>
              <a:noFill/>
              <a:ln w="9525">
                <a:noFill/>
                <a:miter lim="800000"/>
                <a:headEnd/>
                <a:tailEnd/>
              </a:ln>
            </p:spPr>
          </p:pic>
        </p:gr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sz="4000" dirty="0"/>
              <a:t>Physical Disability and Language Proficiency updated to match values in Student Interchange.</a:t>
            </a:r>
          </a:p>
          <a:p>
            <a:r>
              <a:rPr lang="en-US" sz="4000" dirty="0"/>
              <a:t>Pre-Coded label process.</a:t>
            </a:r>
          </a:p>
        </p:txBody>
      </p:sp>
      <p:sp>
        <p:nvSpPr>
          <p:cNvPr id="3" name="Title 2"/>
          <p:cNvSpPr>
            <a:spLocks noGrp="1"/>
          </p:cNvSpPr>
          <p:nvPr>
            <p:ph type="title"/>
          </p:nvPr>
        </p:nvSpPr>
        <p:spPr/>
        <p:txBody>
          <a:bodyPr/>
          <a:lstStyle/>
          <a:p>
            <a:r>
              <a:rPr lang="en-US" dirty="0" smtClean="0"/>
              <a:t>What’s New for 2014?</a:t>
            </a:r>
            <a:endParaRPr lang="en-US" dirty="0"/>
          </a:p>
        </p:txBody>
      </p:sp>
      <p:sp>
        <p:nvSpPr>
          <p:cNvPr id="2" name="Footer Placeholder 1"/>
          <p:cNvSpPr>
            <a:spLocks noGrp="1"/>
          </p:cNvSpPr>
          <p:nvPr>
            <p:ph type="ftr" sz="quarter" idx="3"/>
          </p:nvPr>
        </p:nvSpPr>
        <p:spPr/>
        <p:txBody>
          <a:bodyPr/>
          <a:lstStyle/>
          <a:p>
            <a:fld id="{757A2F4E-5D54-B04B-91BD-7E78EE1FE9FD}" type="slidenum">
              <a:rPr lang="en-US" smtClean="0"/>
              <a:pPr/>
              <a:t>2</a:t>
            </a:fld>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62600" y="1485900"/>
            <a:ext cx="354584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699" name="Rectangle 3"/>
          <p:cNvSpPr>
            <a:spLocks noGrp="1" noChangeArrowheads="1"/>
          </p:cNvSpPr>
          <p:nvPr>
            <p:ph type="title" idx="4294967295"/>
          </p:nvPr>
        </p:nvSpPr>
        <p:spPr bwMode="auto">
          <a:xfrm>
            <a:off x="457200" y="457200"/>
            <a:ext cx="8229600" cy="960438"/>
          </a:xfrm>
          <a:prstGeom prst="rect">
            <a:avLst/>
          </a:prstGeom>
          <a:solidFill>
            <a:srgbClr val="FFFFFF"/>
          </a:solidFill>
          <a:ln>
            <a:solidFill>
              <a:srgbClr val="000000"/>
            </a:solidFill>
            <a:miter lim="800000"/>
            <a:headEnd/>
            <a:tailEnd/>
          </a:ln>
        </p:spPr>
        <p:txBody>
          <a:bodyPr anchor="ctr"/>
          <a:lstStyle/>
          <a:p>
            <a:pPr eaLnBrk="1" hangingPunct="1"/>
            <a:r>
              <a:rPr lang="en-US" sz="3200" b="1" dirty="0" smtClean="0">
                <a:solidFill>
                  <a:schemeClr val="tx1"/>
                </a:solidFill>
              </a:rPr>
              <a:t>Pre-coded Labels</a:t>
            </a:r>
          </a:p>
        </p:txBody>
      </p:sp>
      <p:sp>
        <p:nvSpPr>
          <p:cNvPr id="29700" name="Rectangle 4"/>
          <p:cNvSpPr>
            <a:spLocks noGrp="1" noChangeArrowheads="1"/>
          </p:cNvSpPr>
          <p:nvPr>
            <p:ph type="body" sz="half" idx="4294967295"/>
          </p:nvPr>
        </p:nvSpPr>
        <p:spPr bwMode="auto">
          <a:xfrm>
            <a:off x="457200" y="3276600"/>
            <a:ext cx="4419600" cy="2590800"/>
          </a:xfrm>
          <a:prstGeom prst="rect">
            <a:avLst/>
          </a:prstGeom>
          <a:solidFill>
            <a:schemeClr val="bg1"/>
          </a:solidFill>
          <a:ln>
            <a:solidFill>
              <a:srgbClr val="000000"/>
            </a:solidFill>
            <a:miter lim="800000"/>
            <a:headEnd/>
            <a:tailEnd/>
          </a:ln>
        </p:spPr>
        <p:txBody>
          <a:bodyPr/>
          <a:lstStyle/>
          <a:p>
            <a:pPr eaLnBrk="1" hangingPunct="1">
              <a:lnSpc>
                <a:spcPct val="80000"/>
              </a:lnSpc>
              <a:buFontTx/>
              <a:buNone/>
            </a:pPr>
            <a:endParaRPr lang="en-US" sz="1800" b="1" dirty="0" smtClean="0"/>
          </a:p>
          <a:p>
            <a:pPr eaLnBrk="1" hangingPunct="1">
              <a:lnSpc>
                <a:spcPct val="80000"/>
              </a:lnSpc>
            </a:pPr>
            <a:r>
              <a:rPr lang="en-US" sz="1600" b="1" dirty="0" smtClean="0"/>
              <a:t>Do not use the label</a:t>
            </a:r>
            <a:r>
              <a:rPr lang="en-US" sz="1600" dirty="0" smtClean="0"/>
              <a:t> if an error exists above the line of Student Data Grid - complete </a:t>
            </a:r>
            <a:r>
              <a:rPr lang="en-US" sz="1600" b="1" dirty="0" smtClean="0"/>
              <a:t>all</a:t>
            </a:r>
            <a:r>
              <a:rPr lang="en-US" sz="1600" dirty="0" smtClean="0"/>
              <a:t> information.</a:t>
            </a:r>
          </a:p>
          <a:p>
            <a:pPr eaLnBrk="1" hangingPunct="1">
              <a:lnSpc>
                <a:spcPct val="80000"/>
              </a:lnSpc>
            </a:pPr>
            <a:endParaRPr lang="en-US" sz="1600" dirty="0" smtClean="0"/>
          </a:p>
          <a:p>
            <a:pPr eaLnBrk="1" hangingPunct="1">
              <a:lnSpc>
                <a:spcPct val="80000"/>
              </a:lnSpc>
            </a:pPr>
            <a:r>
              <a:rPr lang="en-US" sz="1600" dirty="0" smtClean="0"/>
              <a:t>If any data below the line is incorrect, </a:t>
            </a:r>
            <a:r>
              <a:rPr lang="en-US" sz="1600" b="1" dirty="0" smtClean="0"/>
              <a:t>use the label</a:t>
            </a:r>
            <a:r>
              <a:rPr lang="en-US" sz="1600" dirty="0" smtClean="0"/>
              <a:t> and fill in only the information that needs to be corrected.</a:t>
            </a:r>
          </a:p>
          <a:p>
            <a:pPr eaLnBrk="1" hangingPunct="1">
              <a:lnSpc>
                <a:spcPct val="80000"/>
              </a:lnSpc>
            </a:pPr>
            <a:endParaRPr lang="en-US" sz="1600" dirty="0" smtClean="0"/>
          </a:p>
          <a:p>
            <a:pPr eaLnBrk="1" hangingPunct="1">
              <a:lnSpc>
                <a:spcPct val="80000"/>
              </a:lnSpc>
            </a:pPr>
            <a:r>
              <a:rPr lang="en-US" sz="1600" b="1" dirty="0" smtClean="0"/>
              <a:t>TCAP</a:t>
            </a:r>
            <a:r>
              <a:rPr lang="en-US" sz="1600" dirty="0" smtClean="0"/>
              <a:t> label on </a:t>
            </a:r>
            <a:r>
              <a:rPr lang="en-US" sz="1600" b="1" dirty="0" smtClean="0"/>
              <a:t>TCAP</a:t>
            </a:r>
            <a:r>
              <a:rPr lang="en-US" sz="1600" dirty="0" smtClean="0"/>
              <a:t> book, etc.</a:t>
            </a:r>
          </a:p>
        </p:txBody>
      </p:sp>
      <p:sp>
        <p:nvSpPr>
          <p:cNvPr id="29701" name="AutoShape 8"/>
          <p:cNvSpPr>
            <a:spLocks/>
          </p:cNvSpPr>
          <p:nvPr/>
        </p:nvSpPr>
        <p:spPr bwMode="auto">
          <a:xfrm>
            <a:off x="5334000" y="3810000"/>
            <a:ext cx="152400" cy="2286000"/>
          </a:xfrm>
          <a:prstGeom prst="leftBracket">
            <a:avLst>
              <a:gd name="adj" fmla="val 52083"/>
            </a:avLst>
          </a:prstGeom>
          <a:noFill/>
          <a:ln w="38100">
            <a:solidFill>
              <a:srgbClr val="FF6600"/>
            </a:solidFill>
            <a:round/>
            <a:headEnd/>
            <a:tailEnd/>
          </a:ln>
        </p:spPr>
        <p:txBody>
          <a:bodyPr wrap="none" anchor="ctr"/>
          <a:lstStyle/>
          <a:p>
            <a:endParaRPr lang="en-US"/>
          </a:p>
        </p:txBody>
      </p:sp>
      <p:sp>
        <p:nvSpPr>
          <p:cNvPr id="29703" name="Slide Number Placeholder 3"/>
          <p:cNvSpPr txBox="1">
            <a:spLocks noGrp="1"/>
          </p:cNvSpPr>
          <p:nvPr/>
        </p:nvSpPr>
        <p:spPr bwMode="auto">
          <a:xfrm>
            <a:off x="1371600" y="6324600"/>
            <a:ext cx="533400" cy="228600"/>
          </a:xfrm>
          <a:prstGeom prst="rect">
            <a:avLst/>
          </a:prstGeom>
          <a:noFill/>
          <a:ln w="9525">
            <a:noFill/>
            <a:miter lim="800000"/>
            <a:headEnd/>
            <a:tailEnd/>
          </a:ln>
        </p:spPr>
        <p:txBody>
          <a:bodyPr/>
          <a:lstStyle/>
          <a:p>
            <a:pPr algn="ctr"/>
            <a:fld id="{2BDA4DD2-0FEE-4E60-B452-531DBBEAE308}" type="slidenum">
              <a:rPr lang="en-US" sz="1000"/>
              <a:pPr algn="ctr"/>
              <a:t>20</a:t>
            </a:fld>
            <a:endParaRPr lang="en-US" sz="1000"/>
          </a:p>
        </p:txBody>
      </p:sp>
      <p:sp>
        <p:nvSpPr>
          <p:cNvPr id="29704" name="Line 7"/>
          <p:cNvSpPr>
            <a:spLocks noChangeShapeType="1"/>
          </p:cNvSpPr>
          <p:nvPr/>
        </p:nvSpPr>
        <p:spPr bwMode="auto">
          <a:xfrm flipV="1">
            <a:off x="4648200" y="3810000"/>
            <a:ext cx="712788" cy="0"/>
          </a:xfrm>
          <a:prstGeom prst="line">
            <a:avLst/>
          </a:prstGeom>
          <a:noFill/>
          <a:ln w="50800">
            <a:solidFill>
              <a:srgbClr val="CC0000"/>
            </a:solidFill>
            <a:round/>
            <a:headEnd/>
            <a:tailEnd type="triangle" w="med" len="med"/>
          </a:ln>
        </p:spPr>
        <p:txBody>
          <a:bodyPr/>
          <a:lstStyle/>
          <a:p>
            <a:endParaRPr lang="en-US"/>
          </a:p>
        </p:txBody>
      </p:sp>
      <p:sp>
        <p:nvSpPr>
          <p:cNvPr id="29706" name="Line 10"/>
          <p:cNvSpPr>
            <a:spLocks noChangeShapeType="1"/>
          </p:cNvSpPr>
          <p:nvPr/>
        </p:nvSpPr>
        <p:spPr bwMode="auto">
          <a:xfrm>
            <a:off x="5486400" y="3817056"/>
            <a:ext cx="3478924" cy="0"/>
          </a:xfrm>
          <a:prstGeom prst="line">
            <a:avLst/>
          </a:prstGeom>
          <a:noFill/>
          <a:ln w="57150">
            <a:solidFill>
              <a:srgbClr val="00B0F0"/>
            </a:solidFill>
            <a:round/>
            <a:headEnd/>
            <a:tailEnd/>
          </a:ln>
        </p:spPr>
        <p:txBody>
          <a:bodyPr/>
          <a:lstStyle/>
          <a:p>
            <a:endParaRPr lang="en-US"/>
          </a:p>
        </p:txBody>
      </p:sp>
      <p:sp>
        <p:nvSpPr>
          <p:cNvPr id="29707" name="AutoShape 6"/>
          <p:cNvSpPr>
            <a:spLocks/>
          </p:cNvSpPr>
          <p:nvPr/>
        </p:nvSpPr>
        <p:spPr bwMode="auto">
          <a:xfrm>
            <a:off x="5257800" y="1447800"/>
            <a:ext cx="304800" cy="2362200"/>
          </a:xfrm>
          <a:prstGeom prst="leftBracket">
            <a:avLst>
              <a:gd name="adj" fmla="val 60421"/>
            </a:avLst>
          </a:prstGeom>
          <a:noFill/>
          <a:ln w="38100">
            <a:solidFill>
              <a:srgbClr val="CC0000"/>
            </a:solidFill>
            <a:round/>
            <a:headEnd/>
            <a:tailEnd/>
          </a:ln>
        </p:spPr>
        <p:txBody>
          <a:bodyPr wrap="none" anchor="ctr"/>
          <a:lstStyle/>
          <a:p>
            <a:endParaRPr lang="en-US"/>
          </a:p>
        </p:txBody>
      </p:sp>
      <p:sp>
        <p:nvSpPr>
          <p:cNvPr id="29708" name="Line 9"/>
          <p:cNvSpPr>
            <a:spLocks noChangeShapeType="1"/>
          </p:cNvSpPr>
          <p:nvPr/>
        </p:nvSpPr>
        <p:spPr bwMode="auto">
          <a:xfrm flipV="1">
            <a:off x="4648200" y="4572000"/>
            <a:ext cx="636588" cy="0"/>
          </a:xfrm>
          <a:prstGeom prst="line">
            <a:avLst/>
          </a:prstGeom>
          <a:noFill/>
          <a:ln w="50800">
            <a:solidFill>
              <a:srgbClr val="FF6600"/>
            </a:solidFill>
            <a:round/>
            <a:headEnd/>
            <a:tailEnd type="triangle" w="med" len="med"/>
          </a:ln>
        </p:spPr>
        <p:txBody>
          <a:bodyPr/>
          <a:lstStyle/>
          <a:p>
            <a:endParaRPr lang="en-US"/>
          </a:p>
        </p:txBody>
      </p:sp>
      <p:pic>
        <p:nvPicPr>
          <p:cNvPr id="29709" name="Picture 14" descr="TCAP2012 STUDENT BARCODESAMPLEx.jpg"/>
          <p:cNvPicPr>
            <a:picLocks noChangeAspect="1"/>
          </p:cNvPicPr>
          <p:nvPr/>
        </p:nvPicPr>
        <p:blipFill>
          <a:blip r:embed="rId4" cstate="print"/>
          <a:srcRect/>
          <a:stretch>
            <a:fillRect/>
          </a:stretch>
        </p:blipFill>
        <p:spPr bwMode="auto">
          <a:xfrm>
            <a:off x="457200" y="1752600"/>
            <a:ext cx="45720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Line 3"/>
          <p:cNvSpPr>
            <a:spLocks noChangeShapeType="1"/>
          </p:cNvSpPr>
          <p:nvPr/>
        </p:nvSpPr>
        <p:spPr bwMode="auto">
          <a:xfrm>
            <a:off x="3371850" y="112713"/>
            <a:ext cx="1331913" cy="0"/>
          </a:xfrm>
          <a:prstGeom prst="line">
            <a:avLst/>
          </a:prstGeom>
          <a:noFill/>
          <a:ln w="25400">
            <a:solidFill>
              <a:schemeClr val="bg1"/>
            </a:solidFill>
            <a:round/>
            <a:headEnd/>
            <a:tailEnd/>
          </a:ln>
        </p:spPr>
        <p:txBody>
          <a:bodyPr/>
          <a:lstStyle/>
          <a:p>
            <a:endParaRPr lang="en-US"/>
          </a:p>
        </p:txBody>
      </p:sp>
      <p:sp>
        <p:nvSpPr>
          <p:cNvPr id="32772" name="Text Box 8"/>
          <p:cNvSpPr txBox="1">
            <a:spLocks noChangeArrowheads="1"/>
          </p:cNvSpPr>
          <p:nvPr/>
        </p:nvSpPr>
        <p:spPr bwMode="auto">
          <a:xfrm>
            <a:off x="1524000" y="1295400"/>
            <a:ext cx="2743200" cy="396875"/>
          </a:xfrm>
          <a:prstGeom prst="rect">
            <a:avLst/>
          </a:prstGeom>
          <a:noFill/>
          <a:ln w="12700">
            <a:noFill/>
            <a:miter lim="800000"/>
            <a:headEnd/>
            <a:tailEnd/>
          </a:ln>
        </p:spPr>
        <p:txBody>
          <a:bodyPr>
            <a:spAutoFit/>
          </a:bodyPr>
          <a:lstStyle/>
          <a:p>
            <a:pPr eaLnBrk="0" hangingPunct="0">
              <a:spcBef>
                <a:spcPct val="50000"/>
              </a:spcBef>
            </a:pPr>
            <a:endParaRPr lang="en-US" sz="2000">
              <a:solidFill>
                <a:srgbClr val="000000"/>
              </a:solidFill>
              <a:latin typeface="ZapfChancery"/>
            </a:endParaRPr>
          </a:p>
        </p:txBody>
      </p:sp>
      <p:sp>
        <p:nvSpPr>
          <p:cNvPr id="32773" name="Rectangle 6"/>
          <p:cNvSpPr>
            <a:spLocks noGrp="1" noChangeArrowheads="1"/>
          </p:cNvSpPr>
          <p:nvPr>
            <p:ph type="title" idx="4294967295"/>
          </p:nvPr>
        </p:nvSpPr>
        <p:spPr bwMode="auto">
          <a:xfrm>
            <a:off x="5715000" y="609600"/>
            <a:ext cx="3276600" cy="762000"/>
          </a:xfrm>
          <a:prstGeom prst="rect">
            <a:avLst/>
          </a:prstGeom>
          <a:solidFill>
            <a:schemeClr val="bg1"/>
          </a:solidFill>
          <a:ln>
            <a:solidFill>
              <a:srgbClr val="000000"/>
            </a:solidFill>
            <a:miter lim="800000"/>
            <a:headEnd/>
            <a:tailEnd/>
          </a:ln>
        </p:spPr>
        <p:txBody>
          <a:bodyPr lIns="90488" tIns="44450" rIns="90488" bIns="44450" anchor="ctr"/>
          <a:lstStyle/>
          <a:p>
            <a:pPr eaLnBrk="1" hangingPunct="1">
              <a:lnSpc>
                <a:spcPct val="80000"/>
              </a:lnSpc>
            </a:pPr>
            <a:r>
              <a:rPr lang="en-US" sz="2700" dirty="0" smtClean="0">
                <a:solidFill>
                  <a:schemeClr val="tx1"/>
                </a:solidFill>
              </a:rPr>
              <a:t>TCAP Student </a:t>
            </a:r>
            <a:br>
              <a:rPr lang="en-US" sz="2700" dirty="0" smtClean="0">
                <a:solidFill>
                  <a:schemeClr val="tx1"/>
                </a:solidFill>
              </a:rPr>
            </a:br>
            <a:r>
              <a:rPr lang="en-US" sz="2700" dirty="0" smtClean="0">
                <a:solidFill>
                  <a:schemeClr val="tx1"/>
                </a:solidFill>
              </a:rPr>
              <a:t>Data Grid</a:t>
            </a:r>
            <a:endParaRPr lang="en-US" sz="2700" dirty="0" smtClean="0">
              <a:solidFill>
                <a:schemeClr val="tx1"/>
              </a:solidFill>
              <a:latin typeface="Comic Sans MS" pitchFamily="66" charset="0"/>
            </a:endParaRPr>
          </a:p>
        </p:txBody>
      </p:sp>
      <p:sp>
        <p:nvSpPr>
          <p:cNvPr id="32774" name="Rectangle 13"/>
          <p:cNvSpPr>
            <a:spLocks noChangeArrowheads="1"/>
          </p:cNvSpPr>
          <p:nvPr/>
        </p:nvSpPr>
        <p:spPr bwMode="auto">
          <a:xfrm>
            <a:off x="0" y="-342900"/>
            <a:ext cx="9144000" cy="0"/>
          </a:xfrm>
          <a:prstGeom prst="rect">
            <a:avLst/>
          </a:prstGeom>
          <a:noFill/>
          <a:ln w="9525" algn="ctr">
            <a:noFill/>
            <a:miter lim="800000"/>
            <a:headEnd/>
            <a:tailEnd/>
          </a:ln>
        </p:spPr>
        <p:txBody>
          <a:bodyPr wrap="none" anchor="ctr">
            <a:spAutoFit/>
          </a:bodyPr>
          <a:lstStyle/>
          <a:p>
            <a:endParaRPr lang="en-US"/>
          </a:p>
        </p:txBody>
      </p:sp>
      <p:sp>
        <p:nvSpPr>
          <p:cNvPr id="32776" name="Slide Number Placeholder 3"/>
          <p:cNvSpPr txBox="1">
            <a:spLocks noGrp="1"/>
          </p:cNvSpPr>
          <p:nvPr/>
        </p:nvSpPr>
        <p:spPr bwMode="auto">
          <a:xfrm>
            <a:off x="1371600" y="6324600"/>
            <a:ext cx="533400" cy="228600"/>
          </a:xfrm>
          <a:prstGeom prst="rect">
            <a:avLst/>
          </a:prstGeom>
          <a:noFill/>
          <a:ln w="9525">
            <a:noFill/>
            <a:miter lim="800000"/>
            <a:headEnd/>
            <a:tailEnd/>
          </a:ln>
        </p:spPr>
        <p:txBody>
          <a:bodyPr/>
          <a:lstStyle/>
          <a:p>
            <a:pPr algn="ctr"/>
            <a:fld id="{20823EEC-5F19-43BE-9401-440C568D214E}" type="slidenum">
              <a:rPr lang="en-US" sz="1000"/>
              <a:pPr algn="ctr"/>
              <a:t>21</a:t>
            </a:fld>
            <a:endParaRPr lang="en-US" sz="1000"/>
          </a:p>
        </p:txBody>
      </p:sp>
      <p:sp>
        <p:nvSpPr>
          <p:cNvPr id="11" name="Rounded Rectangle 10"/>
          <p:cNvSpPr/>
          <p:nvPr/>
        </p:nvSpPr>
        <p:spPr>
          <a:xfrm>
            <a:off x="2209800" y="5334000"/>
            <a:ext cx="1676400" cy="2286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21726" y="343993"/>
            <a:ext cx="4432300" cy="581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4294967295"/>
          </p:nvPr>
        </p:nvSpPr>
        <p:spPr bwMode="auto">
          <a:xfrm>
            <a:off x="533400" y="2438400"/>
            <a:ext cx="4343400" cy="3429000"/>
          </a:xfrm>
          <a:prstGeom prst="rect">
            <a:avLst/>
          </a:prstGeom>
          <a:solidFill>
            <a:schemeClr val="bg1"/>
          </a:solidFill>
          <a:ln>
            <a:noFill/>
            <a:miter lim="800000"/>
            <a:headEnd/>
            <a:tailEnd/>
          </a:ln>
        </p:spPr>
        <p:txBody>
          <a:bodyPr lIns="90488" tIns="44450" rIns="90488" bIns="44450"/>
          <a:lstStyle/>
          <a:p>
            <a:pPr eaLnBrk="1" hangingPunct="1">
              <a:lnSpc>
                <a:spcPct val="80000"/>
              </a:lnSpc>
              <a:buFontTx/>
              <a:buNone/>
            </a:pPr>
            <a:r>
              <a:rPr lang="en-US" sz="2400" b="1" smtClean="0">
                <a:solidFill>
                  <a:srgbClr val="FF3300"/>
                </a:solidFill>
              </a:rPr>
              <a:t>	</a:t>
            </a:r>
            <a:r>
              <a:rPr lang="en-US" sz="2400" b="1" smtClean="0"/>
              <a:t>Check all test books:</a:t>
            </a:r>
          </a:p>
          <a:p>
            <a:pPr eaLnBrk="1" hangingPunct="1">
              <a:lnSpc>
                <a:spcPct val="80000"/>
              </a:lnSpc>
              <a:buFontTx/>
              <a:buNone/>
            </a:pPr>
            <a:endParaRPr lang="en-US" sz="2400" smtClean="0"/>
          </a:p>
          <a:p>
            <a:pPr eaLnBrk="1" hangingPunct="1">
              <a:lnSpc>
                <a:spcPct val="80000"/>
              </a:lnSpc>
              <a:buFontTx/>
              <a:buNone/>
            </a:pPr>
            <a:r>
              <a:rPr lang="en-US" sz="2400" smtClean="0"/>
              <a:t>	</a:t>
            </a:r>
            <a:r>
              <a:rPr lang="en-US" sz="2000" smtClean="0"/>
              <a:t>All students are required to take the TCAP.</a:t>
            </a:r>
          </a:p>
          <a:p>
            <a:pPr eaLnBrk="1" hangingPunct="1">
              <a:lnSpc>
                <a:spcPct val="80000"/>
              </a:lnSpc>
              <a:buFontTx/>
              <a:buNone/>
            </a:pPr>
            <a:endParaRPr lang="en-US" sz="2000" smtClean="0"/>
          </a:p>
          <a:p>
            <a:pPr eaLnBrk="1" hangingPunct="1">
              <a:lnSpc>
                <a:spcPct val="80000"/>
              </a:lnSpc>
              <a:buFontTx/>
              <a:buNone/>
            </a:pPr>
            <a:r>
              <a:rPr lang="en-US" sz="2000" b="1" smtClean="0"/>
              <a:t>	Most test booklets will have the “0” bubble(s) filled in!</a:t>
            </a:r>
          </a:p>
          <a:p>
            <a:pPr eaLnBrk="1" hangingPunct="1">
              <a:lnSpc>
                <a:spcPct val="80000"/>
              </a:lnSpc>
              <a:buFontTx/>
              <a:buNone/>
            </a:pPr>
            <a:endParaRPr lang="en-US" sz="2000" b="1" smtClean="0"/>
          </a:p>
          <a:p>
            <a:pPr eaLnBrk="1" hangingPunct="1">
              <a:lnSpc>
                <a:spcPct val="80000"/>
              </a:lnSpc>
              <a:spcBef>
                <a:spcPct val="50000"/>
              </a:spcBef>
              <a:buFontTx/>
              <a:buNone/>
            </a:pPr>
            <a:r>
              <a:rPr lang="en-US" sz="2000" smtClean="0"/>
              <a:t>	All other Test Invalidation bubbles allow your district to account for missing data.</a:t>
            </a:r>
          </a:p>
        </p:txBody>
      </p:sp>
      <p:sp>
        <p:nvSpPr>
          <p:cNvPr id="23558" name="Rectangle 11"/>
          <p:cNvSpPr>
            <a:spLocks noChangeArrowheads="1"/>
          </p:cNvSpPr>
          <p:nvPr/>
        </p:nvSpPr>
        <p:spPr bwMode="auto">
          <a:xfrm>
            <a:off x="609600" y="533400"/>
            <a:ext cx="8077200" cy="762000"/>
          </a:xfrm>
          <a:prstGeom prst="rect">
            <a:avLst/>
          </a:prstGeom>
          <a:solidFill>
            <a:schemeClr val="bg1"/>
          </a:solidFill>
          <a:ln w="9525">
            <a:noFill/>
            <a:miter lim="800000"/>
            <a:headEnd/>
            <a:tailEnd/>
          </a:ln>
        </p:spPr>
        <p:txBody>
          <a:bodyPr anchor="ctr"/>
          <a:lstStyle/>
          <a:p>
            <a:pPr algn="ctr">
              <a:defRPr/>
            </a:pPr>
            <a:r>
              <a:rPr lang="en-US" sz="3200" b="1" dirty="0" smtClean="0">
                <a:solidFill>
                  <a:schemeClr val="tx2"/>
                </a:solidFill>
                <a:latin typeface="+mj-lt"/>
              </a:rPr>
              <a:t>Test </a:t>
            </a:r>
            <a:r>
              <a:rPr lang="en-US" sz="3200" b="1" dirty="0">
                <a:solidFill>
                  <a:schemeClr val="tx2"/>
                </a:solidFill>
                <a:latin typeface="+mj-lt"/>
              </a:rPr>
              <a:t>Invalidation Codes</a:t>
            </a:r>
          </a:p>
        </p:txBody>
      </p:sp>
      <p:sp>
        <p:nvSpPr>
          <p:cNvPr id="24580" name="Slide Number Placeholder 3"/>
          <p:cNvSpPr txBox="1">
            <a:spLocks noGrp="1"/>
          </p:cNvSpPr>
          <p:nvPr/>
        </p:nvSpPr>
        <p:spPr bwMode="auto">
          <a:xfrm>
            <a:off x="1371600" y="6324600"/>
            <a:ext cx="533400" cy="228600"/>
          </a:xfrm>
          <a:prstGeom prst="rect">
            <a:avLst/>
          </a:prstGeom>
          <a:noFill/>
          <a:ln w="9525">
            <a:noFill/>
            <a:miter lim="800000"/>
            <a:headEnd/>
            <a:tailEnd/>
          </a:ln>
        </p:spPr>
        <p:txBody>
          <a:bodyPr/>
          <a:lstStyle/>
          <a:p>
            <a:pPr algn="ctr"/>
            <a:fld id="{12BEEF62-E407-4483-9AA9-7B65CACB415A}" type="slidenum">
              <a:rPr lang="en-US" sz="1000"/>
              <a:pPr algn="ctr"/>
              <a:t>22</a:t>
            </a:fld>
            <a:endParaRPr lang="en-US" sz="1000"/>
          </a:p>
        </p:txBody>
      </p:sp>
      <p:pic>
        <p:nvPicPr>
          <p:cNvPr id="24582" name="Picture 9" descr="17rw_bio_12CSAP_bioMockup.jpg"/>
          <p:cNvPicPr>
            <a:picLocks noChangeAspect="1"/>
          </p:cNvPicPr>
          <p:nvPr/>
        </p:nvPicPr>
        <p:blipFill>
          <a:blip r:embed="rId3" cstate="print"/>
          <a:srcRect l="37386" t="67778" r="25229" b="13995"/>
          <a:stretch>
            <a:fillRect/>
          </a:stretch>
        </p:blipFill>
        <p:spPr bwMode="auto">
          <a:xfrm>
            <a:off x="4953000" y="1676400"/>
            <a:ext cx="3962400" cy="4191000"/>
          </a:xfrm>
          <a:prstGeom prst="rect">
            <a:avLst/>
          </a:prstGeom>
          <a:noFill/>
          <a:ln w="9525">
            <a:noFill/>
            <a:miter lim="800000"/>
            <a:headEnd/>
            <a:tailEnd/>
          </a:ln>
        </p:spPr>
      </p:pic>
      <p:sp>
        <p:nvSpPr>
          <p:cNvPr id="24583" name="Rectangle 6"/>
          <p:cNvSpPr>
            <a:spLocks noGrp="1" noChangeArrowheads="1"/>
          </p:cNvSpPr>
          <p:nvPr>
            <p:ph type="title" idx="4294967295"/>
          </p:nvPr>
        </p:nvSpPr>
        <p:spPr bwMode="auto">
          <a:xfrm>
            <a:off x="533400" y="1676400"/>
            <a:ext cx="4343400" cy="609600"/>
          </a:xfrm>
          <a:prstGeom prst="rect">
            <a:avLst/>
          </a:prstGeom>
          <a:solidFill>
            <a:srgbClr val="FFFFFF"/>
          </a:solidFill>
          <a:ln>
            <a:solidFill>
              <a:srgbClr val="000000"/>
            </a:solidFill>
            <a:miter lim="800000"/>
            <a:headEnd/>
            <a:tailEnd/>
          </a:ln>
        </p:spPr>
        <p:txBody>
          <a:bodyPr anchor="ctr"/>
          <a:lstStyle/>
          <a:p>
            <a:pPr eaLnBrk="1" hangingPunct="1"/>
            <a:r>
              <a:rPr lang="en-US" sz="2800" smtClean="0">
                <a:solidFill>
                  <a:schemeClr val="accent2"/>
                </a:solidFill>
              </a:rPr>
              <a:t>All tested subjects</a:t>
            </a:r>
          </a:p>
        </p:txBody>
      </p:sp>
      <p:sp>
        <p:nvSpPr>
          <p:cNvPr id="24584" name="Oval 4"/>
          <p:cNvSpPr>
            <a:spLocks noChangeArrowheads="1"/>
          </p:cNvSpPr>
          <p:nvPr/>
        </p:nvSpPr>
        <p:spPr bwMode="auto">
          <a:xfrm>
            <a:off x="5029200" y="2286000"/>
            <a:ext cx="3886200" cy="381000"/>
          </a:xfrm>
          <a:prstGeom prst="ellipse">
            <a:avLst/>
          </a:prstGeom>
          <a:noFill/>
          <a:ln w="25400">
            <a:solidFill>
              <a:srgbClr val="FF0000"/>
            </a:solidFill>
            <a:round/>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4294967295"/>
          </p:nvPr>
        </p:nvSpPr>
        <p:spPr bwMode="auto">
          <a:xfrm>
            <a:off x="533400" y="2438400"/>
            <a:ext cx="4343400" cy="3429000"/>
          </a:xfrm>
          <a:prstGeom prst="rect">
            <a:avLst/>
          </a:prstGeom>
          <a:solidFill>
            <a:schemeClr val="bg1"/>
          </a:solidFill>
          <a:ln>
            <a:noFill/>
            <a:miter lim="800000"/>
            <a:headEnd/>
            <a:tailEnd/>
          </a:ln>
        </p:spPr>
        <p:txBody>
          <a:bodyPr lIns="90488" tIns="44450" rIns="90488" bIns="44450"/>
          <a:lstStyle/>
          <a:p>
            <a:pPr eaLnBrk="1" hangingPunct="1">
              <a:lnSpc>
                <a:spcPct val="80000"/>
              </a:lnSpc>
              <a:buFontTx/>
              <a:buNone/>
            </a:pPr>
            <a:r>
              <a:rPr lang="en-US" sz="2400" b="1" smtClean="0">
                <a:solidFill>
                  <a:srgbClr val="FF3300"/>
                </a:solidFill>
              </a:rPr>
              <a:t>	</a:t>
            </a:r>
            <a:r>
              <a:rPr lang="en-US" sz="2400" b="1" smtClean="0"/>
              <a:t>Check all test books:</a:t>
            </a:r>
            <a:endParaRPr lang="en-US" sz="2400" smtClean="0"/>
          </a:p>
          <a:p>
            <a:pPr eaLnBrk="1" hangingPunct="1">
              <a:lnSpc>
                <a:spcPct val="80000"/>
              </a:lnSpc>
              <a:buFontTx/>
              <a:buNone/>
            </a:pPr>
            <a:r>
              <a:rPr lang="en-US" sz="2400" smtClean="0"/>
              <a:t>	</a:t>
            </a:r>
            <a:r>
              <a:rPr lang="en-US" sz="2000" smtClean="0"/>
              <a:t>All students must have one or more accommodations code bubbled on the data grid.</a:t>
            </a:r>
          </a:p>
          <a:p>
            <a:pPr eaLnBrk="1" hangingPunct="1">
              <a:lnSpc>
                <a:spcPct val="80000"/>
              </a:lnSpc>
              <a:buFontTx/>
              <a:buNone/>
            </a:pPr>
            <a:endParaRPr lang="en-US" sz="2000" smtClean="0"/>
          </a:p>
          <a:p>
            <a:pPr eaLnBrk="1" hangingPunct="1">
              <a:lnSpc>
                <a:spcPct val="80000"/>
              </a:lnSpc>
              <a:buFontTx/>
              <a:buNone/>
            </a:pPr>
            <a:r>
              <a:rPr lang="en-US" sz="2000" b="1" smtClean="0"/>
              <a:t>	Most test booklets will have the “0” bubble(s) filled in!</a:t>
            </a:r>
          </a:p>
          <a:p>
            <a:pPr eaLnBrk="1" hangingPunct="1">
              <a:lnSpc>
                <a:spcPct val="80000"/>
              </a:lnSpc>
              <a:buFontTx/>
              <a:buNone/>
            </a:pPr>
            <a:endParaRPr lang="en-US" sz="2000" b="1" smtClean="0"/>
          </a:p>
          <a:p>
            <a:pPr eaLnBrk="1" hangingPunct="1">
              <a:lnSpc>
                <a:spcPct val="80000"/>
              </a:lnSpc>
              <a:spcBef>
                <a:spcPct val="50000"/>
              </a:spcBef>
              <a:buFontTx/>
              <a:buNone/>
            </a:pPr>
            <a:r>
              <a:rPr lang="en-US" sz="2000" smtClean="0"/>
              <a:t>	Marking all that apply allows you to record all accommodations used for a student.</a:t>
            </a:r>
          </a:p>
        </p:txBody>
      </p:sp>
      <p:sp>
        <p:nvSpPr>
          <p:cNvPr id="23558" name="Rectangle 11"/>
          <p:cNvSpPr>
            <a:spLocks noChangeArrowheads="1"/>
          </p:cNvSpPr>
          <p:nvPr/>
        </p:nvSpPr>
        <p:spPr bwMode="auto">
          <a:xfrm>
            <a:off x="609600" y="533400"/>
            <a:ext cx="8077200" cy="762000"/>
          </a:xfrm>
          <a:prstGeom prst="rect">
            <a:avLst/>
          </a:prstGeom>
          <a:solidFill>
            <a:schemeClr val="bg1"/>
          </a:solidFill>
          <a:ln w="9525">
            <a:noFill/>
            <a:miter lim="800000"/>
            <a:headEnd/>
            <a:tailEnd/>
          </a:ln>
        </p:spPr>
        <p:txBody>
          <a:bodyPr anchor="ctr"/>
          <a:lstStyle/>
          <a:p>
            <a:pPr algn="ctr">
              <a:defRPr/>
            </a:pPr>
            <a:r>
              <a:rPr lang="en-US" sz="3200" b="1" dirty="0" smtClean="0">
                <a:solidFill>
                  <a:schemeClr val="tx2"/>
                </a:solidFill>
                <a:latin typeface="+mj-lt"/>
              </a:rPr>
              <a:t>Accommodations </a:t>
            </a:r>
            <a:r>
              <a:rPr lang="en-US" sz="3200" b="1" dirty="0">
                <a:solidFill>
                  <a:schemeClr val="tx2"/>
                </a:solidFill>
                <a:latin typeface="+mj-lt"/>
              </a:rPr>
              <a:t>Codes</a:t>
            </a:r>
          </a:p>
        </p:txBody>
      </p:sp>
      <p:sp>
        <p:nvSpPr>
          <p:cNvPr id="25604" name="Slide Number Placeholder 3"/>
          <p:cNvSpPr txBox="1">
            <a:spLocks noGrp="1"/>
          </p:cNvSpPr>
          <p:nvPr/>
        </p:nvSpPr>
        <p:spPr bwMode="auto">
          <a:xfrm>
            <a:off x="1371600" y="6324600"/>
            <a:ext cx="533400" cy="228600"/>
          </a:xfrm>
          <a:prstGeom prst="rect">
            <a:avLst/>
          </a:prstGeom>
          <a:noFill/>
          <a:ln w="9525">
            <a:noFill/>
            <a:miter lim="800000"/>
            <a:headEnd/>
            <a:tailEnd/>
          </a:ln>
        </p:spPr>
        <p:txBody>
          <a:bodyPr/>
          <a:lstStyle/>
          <a:p>
            <a:pPr algn="ctr"/>
            <a:fld id="{B32DE016-44E6-4223-8369-B32A8C18C0F1}" type="slidenum">
              <a:rPr lang="en-US" sz="1000"/>
              <a:pPr algn="ctr"/>
              <a:t>23</a:t>
            </a:fld>
            <a:endParaRPr lang="en-US" sz="1000"/>
          </a:p>
        </p:txBody>
      </p:sp>
      <p:sp>
        <p:nvSpPr>
          <p:cNvPr id="25606" name="Rectangle 6"/>
          <p:cNvSpPr>
            <a:spLocks noGrp="1" noChangeArrowheads="1"/>
          </p:cNvSpPr>
          <p:nvPr>
            <p:ph type="title" idx="4294967295"/>
          </p:nvPr>
        </p:nvSpPr>
        <p:spPr bwMode="auto">
          <a:xfrm>
            <a:off x="533400" y="1676400"/>
            <a:ext cx="4343400" cy="609600"/>
          </a:xfrm>
          <a:prstGeom prst="rect">
            <a:avLst/>
          </a:prstGeom>
          <a:solidFill>
            <a:srgbClr val="FFFFFF"/>
          </a:solidFill>
          <a:ln>
            <a:solidFill>
              <a:srgbClr val="000000"/>
            </a:solidFill>
            <a:miter lim="800000"/>
            <a:headEnd/>
            <a:tailEnd/>
          </a:ln>
        </p:spPr>
        <p:txBody>
          <a:bodyPr anchor="ctr"/>
          <a:lstStyle/>
          <a:p>
            <a:pPr eaLnBrk="1" hangingPunct="1"/>
            <a:r>
              <a:rPr lang="en-US" sz="2800" smtClean="0">
                <a:solidFill>
                  <a:schemeClr val="accent2"/>
                </a:solidFill>
              </a:rPr>
              <a:t>All tested subjects</a:t>
            </a:r>
          </a:p>
        </p:txBody>
      </p:sp>
      <p:pic>
        <p:nvPicPr>
          <p:cNvPr id="25607" name="Picture 8" descr="17rw_bio_12CSAP_bioMockup.jpg"/>
          <p:cNvPicPr>
            <a:picLocks noChangeAspect="1"/>
          </p:cNvPicPr>
          <p:nvPr/>
        </p:nvPicPr>
        <p:blipFill>
          <a:blip r:embed="rId3" cstate="print"/>
          <a:srcRect l="5315" t="67778" r="62167" b="9737"/>
          <a:stretch>
            <a:fillRect/>
          </a:stretch>
        </p:blipFill>
        <p:spPr bwMode="auto">
          <a:xfrm>
            <a:off x="4953000" y="1676400"/>
            <a:ext cx="3886200" cy="4191000"/>
          </a:xfrm>
          <a:prstGeom prst="rect">
            <a:avLst/>
          </a:prstGeom>
          <a:noFill/>
          <a:ln w="9525">
            <a:noFill/>
            <a:miter lim="800000"/>
            <a:headEnd/>
            <a:tailEnd/>
          </a:ln>
        </p:spPr>
      </p:pic>
      <p:sp>
        <p:nvSpPr>
          <p:cNvPr id="25608" name="Oval 4"/>
          <p:cNvSpPr>
            <a:spLocks noChangeArrowheads="1"/>
          </p:cNvSpPr>
          <p:nvPr/>
        </p:nvSpPr>
        <p:spPr bwMode="auto">
          <a:xfrm>
            <a:off x="5029200" y="2133600"/>
            <a:ext cx="3886200" cy="381000"/>
          </a:xfrm>
          <a:prstGeom prst="ellipse">
            <a:avLst/>
          </a:prstGeom>
          <a:noFill/>
          <a:ln w="25400">
            <a:solidFill>
              <a:srgbClr val="FF0000"/>
            </a:solidFill>
            <a:round/>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Line 3"/>
          <p:cNvSpPr>
            <a:spLocks noChangeShapeType="1"/>
          </p:cNvSpPr>
          <p:nvPr/>
        </p:nvSpPr>
        <p:spPr bwMode="auto">
          <a:xfrm>
            <a:off x="3371850" y="112713"/>
            <a:ext cx="1331913" cy="0"/>
          </a:xfrm>
          <a:prstGeom prst="line">
            <a:avLst/>
          </a:prstGeom>
          <a:noFill/>
          <a:ln w="25400">
            <a:solidFill>
              <a:schemeClr val="bg1"/>
            </a:solidFill>
            <a:round/>
            <a:headEnd/>
            <a:tailEnd/>
          </a:ln>
        </p:spPr>
        <p:txBody>
          <a:bodyPr/>
          <a:lstStyle/>
          <a:p>
            <a:endParaRPr lang="en-US"/>
          </a:p>
        </p:txBody>
      </p:sp>
      <p:sp>
        <p:nvSpPr>
          <p:cNvPr id="31747" name="Rectangle 5"/>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31748" name="Rectangle 7"/>
          <p:cNvSpPr>
            <a:spLocks noChangeArrowheads="1"/>
          </p:cNvSpPr>
          <p:nvPr/>
        </p:nvSpPr>
        <p:spPr bwMode="auto">
          <a:xfrm>
            <a:off x="5486400" y="1905000"/>
            <a:ext cx="3429000" cy="3886200"/>
          </a:xfrm>
          <a:prstGeom prst="rect">
            <a:avLst/>
          </a:prstGeom>
          <a:solidFill>
            <a:schemeClr val="bg1"/>
          </a:solidFill>
          <a:ln w="12700">
            <a:noFill/>
            <a:miter lim="800000"/>
            <a:headEnd/>
            <a:tailEnd/>
          </a:ln>
        </p:spPr>
        <p:txBody>
          <a:bodyPr lIns="90488" tIns="44450" rIns="90488" bIns="44450"/>
          <a:lstStyle/>
          <a:p>
            <a:pPr marL="114300" indent="-114300"/>
            <a:r>
              <a:rPr lang="en-US" b="1"/>
              <a:t>What is Unique about CoAlt data grid:</a:t>
            </a:r>
          </a:p>
          <a:p>
            <a:pPr marL="114300" indent="-114300"/>
            <a:endParaRPr lang="en-US">
              <a:latin typeface="Century Gothic" pitchFamily="34" charset="0"/>
            </a:endParaRPr>
          </a:p>
          <a:p>
            <a:pPr marL="114300" indent="-114300"/>
            <a:r>
              <a:rPr lang="en-US" sz="1600">
                <a:latin typeface="Century Gothic" pitchFamily="34" charset="0"/>
              </a:rPr>
              <a:t>Multiple content areas on one data grid</a:t>
            </a:r>
          </a:p>
          <a:p>
            <a:pPr marL="114300" indent="-114300"/>
            <a:r>
              <a:rPr lang="en-US" sz="1600">
                <a:latin typeface="Century Gothic" pitchFamily="34" charset="0"/>
              </a:rPr>
              <a:t>No grade field to bubble</a:t>
            </a:r>
          </a:p>
          <a:p>
            <a:pPr marL="114300" indent="-114300"/>
            <a:r>
              <a:rPr lang="en-US" sz="1600">
                <a:latin typeface="Century Gothic" pitchFamily="34" charset="0"/>
              </a:rPr>
              <a:t>Expanded Accommodations</a:t>
            </a:r>
          </a:p>
          <a:p>
            <a:pPr marL="114300" indent="-114300"/>
            <a:r>
              <a:rPr lang="en-US" sz="1600">
                <a:latin typeface="Century Gothic" pitchFamily="34" charset="0"/>
              </a:rPr>
              <a:t>Test Invalidations and Accommodations for RWMS</a:t>
            </a:r>
          </a:p>
          <a:p>
            <a:pPr marL="114300" indent="-114300"/>
            <a:r>
              <a:rPr lang="en-US" sz="1600">
                <a:latin typeface="Century Gothic" pitchFamily="34" charset="0"/>
              </a:rPr>
              <a:t>R/W Spanish version (grades 3/4)</a:t>
            </a:r>
          </a:p>
          <a:p>
            <a:pPr marL="114300" indent="-114300">
              <a:lnSpc>
                <a:spcPct val="95000"/>
              </a:lnSpc>
              <a:buClr>
                <a:srgbClr val="000000"/>
              </a:buClr>
              <a:buSzPct val="90000"/>
              <a:buFont typeface="Wingdings" pitchFamily="2" charset="2"/>
              <a:buNone/>
            </a:pPr>
            <a:endParaRPr lang="en-US" sz="1600"/>
          </a:p>
          <a:p>
            <a:pPr marL="114300" indent="-114300"/>
            <a:endParaRPr lang="en-US" sz="1600">
              <a:latin typeface="Century Gothic" pitchFamily="34" charset="0"/>
            </a:endParaRPr>
          </a:p>
          <a:p>
            <a:pPr marL="114300" indent="-114300"/>
            <a:r>
              <a:rPr lang="en-US" sz="1600" b="1"/>
              <a:t>ALERT: Take care when</a:t>
            </a:r>
          </a:p>
          <a:p>
            <a:pPr marL="114300" indent="-114300"/>
            <a:r>
              <a:rPr lang="en-US" sz="1600" b="1"/>
              <a:t>transferring responses from the protocol to the rating form!</a:t>
            </a:r>
          </a:p>
        </p:txBody>
      </p:sp>
      <p:sp>
        <p:nvSpPr>
          <p:cNvPr id="31749" name="Text Box 8"/>
          <p:cNvSpPr txBox="1">
            <a:spLocks noChangeArrowheads="1"/>
          </p:cNvSpPr>
          <p:nvPr/>
        </p:nvSpPr>
        <p:spPr bwMode="auto">
          <a:xfrm>
            <a:off x="1524000" y="1295400"/>
            <a:ext cx="2743200" cy="396875"/>
          </a:xfrm>
          <a:prstGeom prst="rect">
            <a:avLst/>
          </a:prstGeom>
          <a:noFill/>
          <a:ln w="12700">
            <a:noFill/>
            <a:miter lim="800000"/>
            <a:headEnd/>
            <a:tailEnd/>
          </a:ln>
        </p:spPr>
        <p:txBody>
          <a:bodyPr>
            <a:spAutoFit/>
          </a:bodyPr>
          <a:lstStyle/>
          <a:p>
            <a:pPr eaLnBrk="0" hangingPunct="0">
              <a:spcBef>
                <a:spcPct val="50000"/>
              </a:spcBef>
            </a:pPr>
            <a:endParaRPr lang="en-US" sz="2000">
              <a:solidFill>
                <a:srgbClr val="000000"/>
              </a:solidFill>
              <a:latin typeface="ZapfChancery"/>
            </a:endParaRPr>
          </a:p>
        </p:txBody>
      </p:sp>
      <p:sp>
        <p:nvSpPr>
          <p:cNvPr id="31750" name="Rectangle 6"/>
          <p:cNvSpPr>
            <a:spLocks noGrp="1" noChangeArrowheads="1"/>
          </p:cNvSpPr>
          <p:nvPr>
            <p:ph type="title" idx="4294967295"/>
          </p:nvPr>
        </p:nvSpPr>
        <p:spPr bwMode="auto">
          <a:xfrm>
            <a:off x="5562600" y="533400"/>
            <a:ext cx="3352800" cy="933450"/>
          </a:xfrm>
          <a:prstGeom prst="rect">
            <a:avLst/>
          </a:prstGeom>
          <a:solidFill>
            <a:schemeClr val="bg1"/>
          </a:solidFill>
          <a:ln>
            <a:solidFill>
              <a:srgbClr val="000000"/>
            </a:solidFill>
            <a:miter lim="800000"/>
            <a:headEnd/>
            <a:tailEnd/>
          </a:ln>
        </p:spPr>
        <p:txBody>
          <a:bodyPr lIns="90488" tIns="44450" rIns="90488" bIns="44450" anchor="ctr"/>
          <a:lstStyle/>
          <a:p>
            <a:pPr eaLnBrk="1" hangingPunct="1">
              <a:lnSpc>
                <a:spcPct val="80000"/>
              </a:lnSpc>
            </a:pPr>
            <a:r>
              <a:rPr lang="en-US" sz="3200" dirty="0" err="1" smtClean="0">
                <a:solidFill>
                  <a:schemeClr val="tx1"/>
                </a:solidFill>
              </a:rPr>
              <a:t>CoAlt</a:t>
            </a:r>
            <a:r>
              <a:rPr lang="en-US" sz="3200" dirty="0" smtClean="0">
                <a:solidFill>
                  <a:schemeClr val="tx1"/>
                </a:solidFill>
              </a:rPr>
              <a:t> Student </a:t>
            </a:r>
            <a:br>
              <a:rPr lang="en-US" sz="3200" dirty="0" smtClean="0">
                <a:solidFill>
                  <a:schemeClr val="tx1"/>
                </a:solidFill>
              </a:rPr>
            </a:br>
            <a:r>
              <a:rPr lang="en-US" sz="3200" dirty="0" smtClean="0">
                <a:solidFill>
                  <a:schemeClr val="tx1"/>
                </a:solidFill>
              </a:rPr>
              <a:t>Data Grid</a:t>
            </a:r>
            <a:endParaRPr lang="en-US" sz="3200" dirty="0" smtClean="0">
              <a:solidFill>
                <a:schemeClr val="tx1"/>
              </a:solidFill>
              <a:latin typeface="Comic Sans MS" pitchFamily="66" charset="0"/>
            </a:endParaRPr>
          </a:p>
        </p:txBody>
      </p:sp>
      <p:sp>
        <p:nvSpPr>
          <p:cNvPr id="31751" name="Rectangle 13"/>
          <p:cNvSpPr>
            <a:spLocks noChangeArrowheads="1"/>
          </p:cNvSpPr>
          <p:nvPr/>
        </p:nvSpPr>
        <p:spPr bwMode="auto">
          <a:xfrm>
            <a:off x="0" y="-342900"/>
            <a:ext cx="9144000" cy="0"/>
          </a:xfrm>
          <a:prstGeom prst="rect">
            <a:avLst/>
          </a:prstGeom>
          <a:noFill/>
          <a:ln w="9525" algn="ctr">
            <a:noFill/>
            <a:miter lim="800000"/>
            <a:headEnd/>
            <a:tailEnd/>
          </a:ln>
        </p:spPr>
        <p:txBody>
          <a:bodyPr wrap="none" anchor="ctr">
            <a:spAutoFit/>
          </a:bodyPr>
          <a:lstStyle/>
          <a:p>
            <a:endParaRPr lang="en-US"/>
          </a:p>
        </p:txBody>
      </p:sp>
      <p:sp>
        <p:nvSpPr>
          <p:cNvPr id="31753" name="Slide Number Placeholder 3"/>
          <p:cNvSpPr txBox="1">
            <a:spLocks noGrp="1"/>
          </p:cNvSpPr>
          <p:nvPr/>
        </p:nvSpPr>
        <p:spPr bwMode="auto">
          <a:xfrm>
            <a:off x="1371600" y="6324600"/>
            <a:ext cx="533400" cy="228600"/>
          </a:xfrm>
          <a:prstGeom prst="rect">
            <a:avLst/>
          </a:prstGeom>
          <a:noFill/>
          <a:ln w="9525">
            <a:noFill/>
            <a:miter lim="800000"/>
            <a:headEnd/>
            <a:tailEnd/>
          </a:ln>
        </p:spPr>
        <p:txBody>
          <a:bodyPr/>
          <a:lstStyle/>
          <a:p>
            <a:pPr algn="ctr"/>
            <a:fld id="{12085244-F341-4728-BBDA-D9D5FEC96F36}" type="slidenum">
              <a:rPr lang="en-US" sz="1000"/>
              <a:pPr algn="ctr"/>
              <a:t>24</a:t>
            </a:fld>
            <a:endParaRPr lang="en-US" sz="1000"/>
          </a:p>
        </p:txBody>
      </p:sp>
      <p:sp>
        <p:nvSpPr>
          <p:cNvPr id="12" name="Rounded Rectangle 11"/>
          <p:cNvSpPr/>
          <p:nvPr/>
        </p:nvSpPr>
        <p:spPr>
          <a:xfrm>
            <a:off x="2209800" y="5257800"/>
            <a:ext cx="1600200" cy="2286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1"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4050" y="406400"/>
            <a:ext cx="4483100" cy="584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81000" y="1719263"/>
          <a:ext cx="8407400"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Returning Test Materials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25</a:t>
            </a:fld>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bwMode="auto">
          <a:xfrm>
            <a:off x="457200" y="457200"/>
            <a:ext cx="8229600" cy="960438"/>
          </a:xfrm>
          <a:prstGeom prst="rect">
            <a:avLst/>
          </a:prstGeom>
          <a:solidFill>
            <a:srgbClr val="FFFFFF"/>
          </a:solidFill>
          <a:ln>
            <a:solidFill>
              <a:srgbClr val="000000"/>
            </a:solidFill>
            <a:miter lim="800000"/>
            <a:headEnd/>
            <a:tailEnd/>
          </a:ln>
        </p:spPr>
        <p:txBody>
          <a:bodyPr anchor="ctr"/>
          <a:lstStyle/>
          <a:p>
            <a:pPr eaLnBrk="1" hangingPunct="1"/>
            <a:r>
              <a:rPr lang="en-US" sz="4000" dirty="0" smtClean="0">
                <a:solidFill>
                  <a:schemeClr val="tx1"/>
                </a:solidFill>
              </a:rPr>
              <a:t>GIS and SGL Forms</a:t>
            </a:r>
          </a:p>
        </p:txBody>
      </p:sp>
      <p:sp>
        <p:nvSpPr>
          <p:cNvPr id="34819" name="Content Placeholder 2"/>
          <p:cNvSpPr>
            <a:spLocks noGrp="1"/>
          </p:cNvSpPr>
          <p:nvPr>
            <p:ph idx="4294967295"/>
          </p:nvPr>
        </p:nvSpPr>
        <p:spPr bwMode="auto">
          <a:xfrm>
            <a:off x="457200" y="1600200"/>
            <a:ext cx="8229600" cy="4525963"/>
          </a:xfrm>
          <a:prstGeom prst="rect">
            <a:avLst/>
          </a:prstGeom>
          <a:solidFill>
            <a:srgbClr val="FFFFFF"/>
          </a:solidFill>
          <a:ln>
            <a:solidFill>
              <a:srgbClr val="000000"/>
            </a:solidFill>
            <a:miter lim="800000"/>
            <a:headEnd/>
            <a:tailEnd/>
          </a:ln>
        </p:spPr>
        <p:txBody>
          <a:bodyPr/>
          <a:lstStyle/>
          <a:p>
            <a:pPr eaLnBrk="1" hangingPunct="1"/>
            <a:r>
              <a:rPr lang="en-US" sz="2400" dirty="0" smtClean="0"/>
              <a:t>SACs complete Group Information Sheets (GIS) and School Group Lists (SGL)</a:t>
            </a:r>
          </a:p>
          <a:p>
            <a:pPr eaLnBrk="1" hangingPunct="1"/>
            <a:r>
              <a:rPr lang="en-US" sz="2400" dirty="0" smtClean="0"/>
              <a:t>DACs and SACs check to make sure the GIS and SGL numbers match – </a:t>
            </a:r>
            <a:r>
              <a:rPr lang="en-US" sz="2400" b="1" dirty="0" smtClean="0"/>
              <a:t>critical</a:t>
            </a:r>
          </a:p>
          <a:p>
            <a:pPr eaLnBrk="1" hangingPunct="1"/>
            <a:endParaRPr lang="en-US" sz="2800" dirty="0" smtClean="0"/>
          </a:p>
        </p:txBody>
      </p:sp>
      <p:grpSp>
        <p:nvGrpSpPr>
          <p:cNvPr id="2" name="Group 7"/>
          <p:cNvGrpSpPr>
            <a:grpSpLocks/>
          </p:cNvGrpSpPr>
          <p:nvPr/>
        </p:nvGrpSpPr>
        <p:grpSpPr bwMode="auto">
          <a:xfrm>
            <a:off x="4267200" y="3886200"/>
            <a:ext cx="1393825" cy="2133600"/>
            <a:chOff x="2482" y="2592"/>
            <a:chExt cx="878" cy="1344"/>
          </a:xfrm>
        </p:grpSpPr>
        <p:pic>
          <p:nvPicPr>
            <p:cNvPr id="34836" name="Picture 8" descr="GIS"/>
            <p:cNvPicPr>
              <a:picLocks noChangeAspect="1" noChangeArrowheads="1"/>
            </p:cNvPicPr>
            <p:nvPr/>
          </p:nvPicPr>
          <p:blipFill>
            <a:blip r:embed="rId3" cstate="print"/>
            <a:srcRect/>
            <a:stretch>
              <a:fillRect/>
            </a:stretch>
          </p:blipFill>
          <p:spPr bwMode="auto">
            <a:xfrm>
              <a:off x="2482" y="2880"/>
              <a:ext cx="878" cy="1056"/>
            </a:xfrm>
            <a:prstGeom prst="rect">
              <a:avLst/>
            </a:prstGeom>
            <a:noFill/>
            <a:ln w="9525">
              <a:noFill/>
              <a:miter lim="800000"/>
              <a:headEnd/>
              <a:tailEnd/>
            </a:ln>
          </p:spPr>
        </p:pic>
        <p:sp>
          <p:nvSpPr>
            <p:cNvPr id="34837" name="Rectangle 9"/>
            <p:cNvSpPr>
              <a:spLocks noChangeArrowheads="1"/>
            </p:cNvSpPr>
            <p:nvPr/>
          </p:nvSpPr>
          <p:spPr bwMode="auto">
            <a:xfrm rot="-1338935">
              <a:off x="2544" y="2592"/>
              <a:ext cx="672" cy="288"/>
            </a:xfrm>
            <a:prstGeom prst="rect">
              <a:avLst/>
            </a:prstGeom>
            <a:solidFill>
              <a:srgbClr val="FFFF00"/>
            </a:solidFill>
            <a:ln w="9525">
              <a:solidFill>
                <a:schemeClr val="tx1"/>
              </a:solidFill>
              <a:miter lim="800000"/>
              <a:headEnd/>
              <a:tailEnd/>
            </a:ln>
          </p:spPr>
          <p:txBody>
            <a:bodyPr wrap="none" anchor="ctr"/>
            <a:lstStyle/>
            <a:p>
              <a:pPr algn="ctr"/>
              <a:r>
                <a:rPr lang="en-US" b="1">
                  <a:solidFill>
                    <a:srgbClr val="000099"/>
                  </a:solidFill>
                </a:rPr>
                <a:t>GIS</a:t>
              </a:r>
            </a:p>
          </p:txBody>
        </p:sp>
      </p:grpSp>
      <p:grpSp>
        <p:nvGrpSpPr>
          <p:cNvPr id="3" name="Group 10"/>
          <p:cNvGrpSpPr>
            <a:grpSpLocks/>
          </p:cNvGrpSpPr>
          <p:nvPr/>
        </p:nvGrpSpPr>
        <p:grpSpPr bwMode="auto">
          <a:xfrm>
            <a:off x="7261225" y="4260850"/>
            <a:ext cx="1363663" cy="1524000"/>
            <a:chOff x="4416" y="2976"/>
            <a:chExt cx="859" cy="960"/>
          </a:xfrm>
        </p:grpSpPr>
        <p:pic>
          <p:nvPicPr>
            <p:cNvPr id="34834" name="Picture 11" descr="SGL"/>
            <p:cNvPicPr>
              <a:picLocks noChangeAspect="1" noChangeArrowheads="1"/>
            </p:cNvPicPr>
            <p:nvPr/>
          </p:nvPicPr>
          <p:blipFill>
            <a:blip r:embed="rId4" cstate="print"/>
            <a:srcRect l="30417" t="46973" r="21603" b="9129"/>
            <a:stretch>
              <a:fillRect/>
            </a:stretch>
          </p:blipFill>
          <p:spPr bwMode="auto">
            <a:xfrm>
              <a:off x="4464" y="2976"/>
              <a:ext cx="811" cy="960"/>
            </a:xfrm>
            <a:prstGeom prst="rect">
              <a:avLst/>
            </a:prstGeom>
            <a:noFill/>
            <a:ln w="9525">
              <a:noFill/>
              <a:miter lim="800000"/>
              <a:headEnd/>
              <a:tailEnd/>
            </a:ln>
          </p:spPr>
        </p:pic>
        <p:sp>
          <p:nvSpPr>
            <p:cNvPr id="34835" name="Rectangle 12"/>
            <p:cNvSpPr>
              <a:spLocks noChangeArrowheads="1"/>
            </p:cNvSpPr>
            <p:nvPr/>
          </p:nvSpPr>
          <p:spPr bwMode="auto">
            <a:xfrm rot="-346129">
              <a:off x="4416" y="2976"/>
              <a:ext cx="672" cy="288"/>
            </a:xfrm>
            <a:prstGeom prst="rect">
              <a:avLst/>
            </a:prstGeom>
            <a:solidFill>
              <a:srgbClr val="FFFF00"/>
            </a:solidFill>
            <a:ln w="9525">
              <a:solidFill>
                <a:schemeClr val="tx1"/>
              </a:solidFill>
              <a:miter lim="800000"/>
              <a:headEnd/>
              <a:tailEnd/>
            </a:ln>
          </p:spPr>
          <p:txBody>
            <a:bodyPr wrap="none" anchor="ctr"/>
            <a:lstStyle/>
            <a:p>
              <a:pPr algn="ctr"/>
              <a:r>
                <a:rPr lang="en-US" b="1">
                  <a:solidFill>
                    <a:srgbClr val="000099"/>
                  </a:solidFill>
                </a:rPr>
                <a:t>SGL</a:t>
              </a:r>
            </a:p>
          </p:txBody>
        </p:sp>
      </p:grpSp>
      <p:grpSp>
        <p:nvGrpSpPr>
          <p:cNvPr id="4" name="Group 13"/>
          <p:cNvGrpSpPr>
            <a:grpSpLocks/>
          </p:cNvGrpSpPr>
          <p:nvPr/>
        </p:nvGrpSpPr>
        <p:grpSpPr bwMode="auto">
          <a:xfrm>
            <a:off x="1165225" y="3422650"/>
            <a:ext cx="2009775" cy="2368550"/>
            <a:chOff x="768" y="2396"/>
            <a:chExt cx="1266" cy="1492"/>
          </a:xfrm>
        </p:grpSpPr>
        <p:sp>
          <p:nvSpPr>
            <p:cNvPr id="34828" name="Rectangle 14"/>
            <p:cNvSpPr>
              <a:spLocks noChangeArrowheads="1"/>
            </p:cNvSpPr>
            <p:nvPr/>
          </p:nvSpPr>
          <p:spPr bwMode="auto">
            <a:xfrm>
              <a:off x="768" y="2496"/>
              <a:ext cx="768" cy="100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4829" name="Rectangle 15"/>
            <p:cNvSpPr>
              <a:spLocks noChangeArrowheads="1"/>
            </p:cNvSpPr>
            <p:nvPr/>
          </p:nvSpPr>
          <p:spPr bwMode="auto">
            <a:xfrm>
              <a:off x="864" y="2592"/>
              <a:ext cx="768" cy="100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4830" name="Rectangle 16"/>
            <p:cNvSpPr>
              <a:spLocks noChangeArrowheads="1"/>
            </p:cNvSpPr>
            <p:nvPr/>
          </p:nvSpPr>
          <p:spPr bwMode="auto">
            <a:xfrm>
              <a:off x="960" y="2688"/>
              <a:ext cx="768" cy="100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4831" name="Rectangle 17"/>
            <p:cNvSpPr>
              <a:spLocks noChangeArrowheads="1"/>
            </p:cNvSpPr>
            <p:nvPr/>
          </p:nvSpPr>
          <p:spPr bwMode="auto">
            <a:xfrm>
              <a:off x="1056" y="2784"/>
              <a:ext cx="768" cy="100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4832" name="Rectangle 18"/>
            <p:cNvSpPr>
              <a:spLocks noChangeArrowheads="1"/>
            </p:cNvSpPr>
            <p:nvPr/>
          </p:nvSpPr>
          <p:spPr bwMode="auto">
            <a:xfrm>
              <a:off x="1152" y="2880"/>
              <a:ext cx="768" cy="100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4833" name="Rectangle 19"/>
            <p:cNvSpPr>
              <a:spLocks noChangeArrowheads="1"/>
            </p:cNvSpPr>
            <p:nvPr/>
          </p:nvSpPr>
          <p:spPr bwMode="auto">
            <a:xfrm rot="-1338935">
              <a:off x="930" y="2396"/>
              <a:ext cx="1104" cy="384"/>
            </a:xfrm>
            <a:prstGeom prst="rect">
              <a:avLst/>
            </a:prstGeom>
            <a:solidFill>
              <a:srgbClr val="FFFF00"/>
            </a:solidFill>
            <a:ln w="9525">
              <a:solidFill>
                <a:schemeClr val="tx1"/>
              </a:solidFill>
              <a:miter lim="800000"/>
              <a:headEnd/>
              <a:tailEnd/>
            </a:ln>
          </p:spPr>
          <p:txBody>
            <a:bodyPr wrap="none" anchor="ctr"/>
            <a:lstStyle/>
            <a:p>
              <a:pPr algn="ctr"/>
              <a:r>
                <a:rPr lang="en-US" sz="1600" b="1">
                  <a:solidFill>
                    <a:srgbClr val="000099"/>
                  </a:solidFill>
                </a:rPr>
                <a:t>Scorable </a:t>
              </a:r>
              <a:br>
                <a:rPr lang="en-US" sz="1600" b="1">
                  <a:solidFill>
                    <a:srgbClr val="000099"/>
                  </a:solidFill>
                </a:rPr>
              </a:br>
              <a:r>
                <a:rPr lang="en-US" sz="1600" b="1">
                  <a:solidFill>
                    <a:srgbClr val="000099"/>
                  </a:solidFill>
                </a:rPr>
                <a:t>Test Books</a:t>
              </a:r>
            </a:p>
          </p:txBody>
        </p:sp>
      </p:grpSp>
      <p:sp>
        <p:nvSpPr>
          <p:cNvPr id="34823" name="Line 21"/>
          <p:cNvSpPr>
            <a:spLocks noChangeShapeType="1"/>
          </p:cNvSpPr>
          <p:nvPr/>
        </p:nvSpPr>
        <p:spPr bwMode="auto">
          <a:xfrm flipH="1">
            <a:off x="5737225" y="5257800"/>
            <a:ext cx="1295400" cy="0"/>
          </a:xfrm>
          <a:prstGeom prst="line">
            <a:avLst/>
          </a:prstGeom>
          <a:noFill/>
          <a:ln w="76200">
            <a:solidFill>
              <a:schemeClr val="tx1"/>
            </a:solidFill>
            <a:round/>
            <a:headEnd/>
            <a:tailEnd type="triangle" w="med" len="med"/>
          </a:ln>
        </p:spPr>
        <p:txBody>
          <a:bodyPr/>
          <a:lstStyle/>
          <a:p>
            <a:endParaRPr lang="en-US"/>
          </a:p>
        </p:txBody>
      </p:sp>
      <p:sp>
        <p:nvSpPr>
          <p:cNvPr id="34825" name="Slide Number Placeholder 3"/>
          <p:cNvSpPr txBox="1">
            <a:spLocks noGrp="1"/>
          </p:cNvSpPr>
          <p:nvPr/>
        </p:nvSpPr>
        <p:spPr bwMode="auto">
          <a:xfrm>
            <a:off x="1371600" y="6324600"/>
            <a:ext cx="533400" cy="228600"/>
          </a:xfrm>
          <a:prstGeom prst="rect">
            <a:avLst/>
          </a:prstGeom>
          <a:noFill/>
          <a:ln w="9525">
            <a:noFill/>
            <a:miter lim="800000"/>
            <a:headEnd/>
            <a:tailEnd/>
          </a:ln>
        </p:spPr>
        <p:txBody>
          <a:bodyPr/>
          <a:lstStyle/>
          <a:p>
            <a:pPr algn="ctr"/>
            <a:fld id="{6DF08DB4-E8A6-4914-A373-8889A1707A39}" type="slidenum">
              <a:rPr lang="en-US" sz="1000"/>
              <a:pPr algn="ctr"/>
              <a:t>26</a:t>
            </a:fld>
            <a:endParaRPr lang="en-US" sz="1000"/>
          </a:p>
        </p:txBody>
      </p:sp>
      <p:pic>
        <p:nvPicPr>
          <p:cNvPr id="34826" name="Picture 21" descr="2702598_15rwCVR_12TCAP_Page_1.jpg"/>
          <p:cNvPicPr>
            <a:picLocks noChangeAspect="1"/>
          </p:cNvPicPr>
          <p:nvPr/>
        </p:nvPicPr>
        <p:blipFill>
          <a:blip r:embed="rId5" cstate="print"/>
          <a:srcRect/>
          <a:stretch>
            <a:fillRect/>
          </a:stretch>
        </p:blipFill>
        <p:spPr bwMode="auto">
          <a:xfrm>
            <a:off x="1752600" y="4191000"/>
            <a:ext cx="1295400" cy="1752600"/>
          </a:xfrm>
          <a:prstGeom prst="rect">
            <a:avLst/>
          </a:prstGeom>
          <a:noFill/>
          <a:ln w="9525">
            <a:noFill/>
            <a:miter lim="800000"/>
            <a:headEnd/>
            <a:tailEnd/>
          </a:ln>
        </p:spPr>
      </p:pic>
      <p:sp>
        <p:nvSpPr>
          <p:cNvPr id="34827" name="Line 22"/>
          <p:cNvSpPr>
            <a:spLocks noChangeShapeType="1"/>
          </p:cNvSpPr>
          <p:nvPr/>
        </p:nvSpPr>
        <p:spPr bwMode="auto">
          <a:xfrm flipH="1">
            <a:off x="2917825" y="5257800"/>
            <a:ext cx="1295400" cy="0"/>
          </a:xfrm>
          <a:prstGeom prst="line">
            <a:avLst/>
          </a:prstGeom>
          <a:noFill/>
          <a:ln w="7620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0"/>
          <p:cNvSpPr txBox="1">
            <a:spLocks noChangeArrowheads="1"/>
          </p:cNvSpPr>
          <p:nvPr/>
        </p:nvSpPr>
        <p:spPr bwMode="auto">
          <a:xfrm>
            <a:off x="2514600" y="1447800"/>
            <a:ext cx="2438400" cy="685800"/>
          </a:xfrm>
          <a:prstGeom prst="rect">
            <a:avLst/>
          </a:prstGeom>
          <a:solidFill>
            <a:schemeClr val="bg1"/>
          </a:solidFill>
          <a:ln w="12700">
            <a:noFill/>
            <a:miter lim="800000"/>
            <a:headEnd/>
            <a:tailEnd/>
          </a:ln>
        </p:spPr>
        <p:txBody>
          <a:bodyPr/>
          <a:lstStyle/>
          <a:p>
            <a:pPr eaLnBrk="0" hangingPunct="0">
              <a:spcBef>
                <a:spcPct val="50000"/>
              </a:spcBef>
            </a:pPr>
            <a:endParaRPr lang="en-US" sz="2000" b="1">
              <a:solidFill>
                <a:srgbClr val="FF0000"/>
              </a:solidFill>
            </a:endParaRPr>
          </a:p>
        </p:txBody>
      </p:sp>
      <p:sp>
        <p:nvSpPr>
          <p:cNvPr id="35843" name="Rectangle 8"/>
          <p:cNvSpPr>
            <a:spLocks noGrp="1" noChangeArrowheads="1"/>
          </p:cNvSpPr>
          <p:nvPr>
            <p:ph type="title" idx="4294967295"/>
          </p:nvPr>
        </p:nvSpPr>
        <p:spPr bwMode="auto">
          <a:xfrm>
            <a:off x="533400" y="457200"/>
            <a:ext cx="8305800" cy="914400"/>
          </a:xfrm>
          <a:prstGeom prst="rect">
            <a:avLst/>
          </a:prstGeom>
          <a:solidFill>
            <a:srgbClr val="FFFFFF"/>
          </a:solidFill>
          <a:ln>
            <a:solidFill>
              <a:srgbClr val="000000"/>
            </a:solidFill>
            <a:miter lim="800000"/>
            <a:headEnd/>
            <a:tailEnd/>
          </a:ln>
        </p:spPr>
        <p:txBody>
          <a:bodyPr anchor="ctr"/>
          <a:lstStyle/>
          <a:p>
            <a:pPr eaLnBrk="1" hangingPunct="1"/>
            <a:r>
              <a:rPr lang="en-US" dirty="0" smtClean="0">
                <a:solidFill>
                  <a:schemeClr val="tx1"/>
                </a:solidFill>
              </a:rPr>
              <a:t>Group Information Sheets - GIS</a:t>
            </a:r>
            <a:endParaRPr lang="en-US" sz="2800" dirty="0" smtClean="0">
              <a:solidFill>
                <a:schemeClr val="tx1"/>
              </a:solidFill>
            </a:endParaRPr>
          </a:p>
        </p:txBody>
      </p:sp>
      <p:pic>
        <p:nvPicPr>
          <p:cNvPr id="35844" name="Picture 10" descr="DAC_CSAP07 19"/>
          <p:cNvPicPr>
            <a:picLocks noChangeAspect="1" noChangeArrowheads="1"/>
          </p:cNvPicPr>
          <p:nvPr/>
        </p:nvPicPr>
        <p:blipFill>
          <a:blip r:embed="rId3" cstate="print"/>
          <a:srcRect/>
          <a:stretch>
            <a:fillRect/>
          </a:stretch>
        </p:blipFill>
        <p:spPr bwMode="auto">
          <a:xfrm>
            <a:off x="5029200" y="1447800"/>
            <a:ext cx="3830638" cy="4572000"/>
          </a:xfrm>
          <a:prstGeom prst="rect">
            <a:avLst/>
          </a:prstGeom>
          <a:noFill/>
          <a:ln w="9525">
            <a:noFill/>
            <a:miter lim="800000"/>
            <a:headEnd/>
            <a:tailEnd/>
          </a:ln>
        </p:spPr>
      </p:pic>
      <p:graphicFrame>
        <p:nvGraphicFramePr>
          <p:cNvPr id="24630" name="Group 54"/>
          <p:cNvGraphicFramePr>
            <a:graphicFrameLocks noGrp="1"/>
          </p:cNvGraphicFramePr>
          <p:nvPr>
            <p:ph idx="4294967295"/>
          </p:nvPr>
        </p:nvGraphicFramePr>
        <p:xfrm>
          <a:off x="533400" y="2209800"/>
          <a:ext cx="4437063" cy="3846513"/>
        </p:xfrm>
        <a:graphic>
          <a:graphicData uri="http://schemas.openxmlformats.org/drawingml/2006/table">
            <a:tbl>
              <a:tblPr/>
              <a:tblGrid>
                <a:gridCol w="2514600"/>
                <a:gridCol w="1143000"/>
                <a:gridCol w="779463"/>
              </a:tblGrid>
              <a:tr h="1254125">
                <a:tc>
                  <a:txBody>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pPr>
                      <a:r>
                        <a:rPr kumimoji="0" lang="en-US" sz="2400" b="1" i="0" u="none" strike="noStrike" cap="none" normalizeH="0" baseline="0" dirty="0" smtClean="0">
                          <a:ln>
                            <a:noFill/>
                          </a:ln>
                          <a:solidFill>
                            <a:srgbClr val="000066"/>
                          </a:solidFill>
                          <a:effectLst/>
                          <a:latin typeface="Arial" charset="0"/>
                        </a:rPr>
                        <a:t>SACs complete </a:t>
                      </a:r>
                      <a:br>
                        <a:rPr kumimoji="0" lang="en-US" sz="2400" b="1" i="0" u="none" strike="noStrike" cap="none" normalizeH="0" baseline="0" dirty="0" smtClean="0">
                          <a:ln>
                            <a:noFill/>
                          </a:ln>
                          <a:solidFill>
                            <a:srgbClr val="000066"/>
                          </a:solidFill>
                          <a:effectLst/>
                          <a:latin typeface="Arial" charset="0"/>
                        </a:rPr>
                      </a:br>
                      <a:r>
                        <a:rPr kumimoji="0" lang="en-US" sz="2400" b="1" i="0" u="none" strike="noStrike" cap="none" normalizeH="0" baseline="0" dirty="0" smtClean="0">
                          <a:ln>
                            <a:noFill/>
                          </a:ln>
                          <a:solidFill>
                            <a:srgbClr val="000066"/>
                          </a:solidFill>
                          <a:effectLst/>
                          <a:latin typeface="Arial" charset="0"/>
                        </a:rPr>
                        <a:t>the GIS</a:t>
                      </a:r>
                      <a:endParaRPr kumimoji="0" lang="en-US" sz="2400" b="1" i="0" u="none" strike="noStrike" cap="none" normalizeH="0" baseline="0" dirty="0" smtClean="0">
                        <a:ln>
                          <a:noFill/>
                        </a:ln>
                        <a:solidFill>
                          <a:schemeClr val="tx1"/>
                        </a:solidFill>
                        <a:effectLst/>
                        <a:latin typeface="Arial" charset="0"/>
                      </a:endParaRPr>
                    </a:p>
                  </a:txBody>
                  <a:tcPr anchor="ct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smtClean="0">
                          <a:ln>
                            <a:noFill/>
                          </a:ln>
                          <a:solidFill>
                            <a:schemeClr val="tx1"/>
                          </a:solidFill>
                          <a:effectLst/>
                          <a:latin typeface="Arial" charset="0"/>
                        </a:rPr>
                        <a:t>Must Complete and Bubble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smtClean="0">
                          <a:ln>
                            <a:noFill/>
                          </a:ln>
                          <a:solidFill>
                            <a:schemeClr val="tx1"/>
                          </a:solidFill>
                          <a:effectLst/>
                          <a:latin typeface="Arial" charset="0"/>
                        </a:rPr>
                        <a:t>Pre-coded</a:t>
                      </a:r>
                    </a:p>
                  </a:txBody>
                  <a:tcPr anchor="ct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8735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1.  Principal’s name</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smtClean="0">
                          <a:ln>
                            <a:noFill/>
                          </a:ln>
                          <a:solidFill>
                            <a:schemeClr val="tx1"/>
                          </a:solidFill>
                          <a:effectLst/>
                          <a:latin typeface="Arial" charset="0"/>
                        </a:rPr>
                        <a:t>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0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8417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2.  School name</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0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smtClean="0">
                          <a:ln>
                            <a:noFill/>
                          </a:ln>
                          <a:solidFill>
                            <a:schemeClr val="tx1"/>
                          </a:solidFill>
                          <a:effectLst/>
                          <a:latin typeface="Arial" charset="0"/>
                        </a:rPr>
                        <a:t>X</a:t>
                      </a:r>
                    </a:p>
                  </a:txBody>
                  <a:tcPr anchor="ct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85775">
                <a:tc>
                  <a:txBody>
                    <a:bodyPr/>
                    <a:lstStyle/>
                    <a:p>
                      <a:pPr marL="533400" marR="0" lvl="0" indent="-53340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3.  Number of Students Testing</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smtClean="0">
                          <a:ln>
                            <a:noFill/>
                          </a:ln>
                          <a:solidFill>
                            <a:schemeClr val="tx1"/>
                          </a:solidFill>
                          <a:effectLst/>
                          <a:latin typeface="Arial" charset="0"/>
                        </a:rPr>
                        <a:t>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0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87350">
                <a:tc>
                  <a:txBody>
                    <a:bodyPr/>
                    <a:lstStyle/>
                    <a:p>
                      <a:pPr marL="533400" marR="0" lvl="0" indent="-53340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4.   Grade</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dirty="0" smtClean="0">
                          <a:ln>
                            <a:noFill/>
                          </a:ln>
                          <a:solidFill>
                            <a:schemeClr val="tx1"/>
                          </a:solidFill>
                          <a:effectLst/>
                          <a:latin typeface="Arial" charset="0"/>
                        </a:rPr>
                        <a:t>For CELApro and CoAlt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dirty="0" smtClean="0">
                          <a:ln>
                            <a:noFill/>
                          </a:ln>
                          <a:solidFill>
                            <a:schemeClr val="tx1"/>
                          </a:solidFill>
                          <a:effectLst/>
                          <a:latin typeface="Arial" charset="0"/>
                        </a:rPr>
                        <a:t>For TCAP</a:t>
                      </a:r>
                    </a:p>
                  </a:txBody>
                  <a:tcPr anchor="ct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8417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5.  Special Codes</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0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smtClean="0">
                          <a:ln>
                            <a:noFill/>
                          </a:ln>
                          <a:solidFill>
                            <a:schemeClr val="tx1"/>
                          </a:solidFill>
                          <a:effectLst/>
                          <a:latin typeface="Arial" charset="0"/>
                        </a:rPr>
                        <a:t>X</a:t>
                      </a:r>
                    </a:p>
                  </a:txBody>
                  <a:tcPr anchor="ct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228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smtClean="0">
                          <a:ln>
                            <a:noFill/>
                          </a:ln>
                          <a:solidFill>
                            <a:schemeClr val="tx1"/>
                          </a:solidFill>
                          <a:effectLst/>
                          <a:latin typeface="Arial" charset="0"/>
                        </a:rPr>
                        <a:t>6.  Organization name, </a:t>
                      </a:r>
                      <a:br>
                        <a:rPr kumimoji="0" lang="en-US" sz="1400" b="0" i="0" u="none" strike="noStrike" cap="none" normalizeH="0" baseline="0" smtClean="0">
                          <a:ln>
                            <a:noFill/>
                          </a:ln>
                          <a:solidFill>
                            <a:schemeClr val="tx1"/>
                          </a:solidFill>
                          <a:effectLst/>
                          <a:latin typeface="Arial" charset="0"/>
                        </a:rPr>
                      </a:br>
                      <a:r>
                        <a:rPr kumimoji="0" lang="en-US" sz="1400" b="0" i="0" u="none" strike="noStrike" cap="none" normalizeH="0" baseline="0" smtClean="0">
                          <a:ln>
                            <a:noFill/>
                          </a:ln>
                          <a:solidFill>
                            <a:schemeClr val="tx1"/>
                          </a:solidFill>
                          <a:effectLst/>
                          <a:latin typeface="Arial" charset="0"/>
                        </a:rPr>
                        <a:t>   District name, etc.</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0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smtClean="0">
                          <a:ln>
                            <a:noFill/>
                          </a:ln>
                          <a:solidFill>
                            <a:schemeClr val="tx1"/>
                          </a:solidFill>
                          <a:effectLst/>
                          <a:latin typeface="Arial" charset="0"/>
                        </a:rPr>
                        <a:t>X</a:t>
                      </a:r>
                    </a:p>
                  </a:txBody>
                  <a:tcPr anchor="ct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35879" name="Rectangle 45"/>
          <p:cNvSpPr>
            <a:spLocks noChangeArrowheads="1"/>
          </p:cNvSpPr>
          <p:nvPr/>
        </p:nvSpPr>
        <p:spPr bwMode="auto">
          <a:xfrm>
            <a:off x="5334000" y="1828800"/>
            <a:ext cx="1066800" cy="1905000"/>
          </a:xfrm>
          <a:prstGeom prst="rect">
            <a:avLst/>
          </a:prstGeom>
          <a:solidFill>
            <a:srgbClr val="FFFF00">
              <a:alpha val="43921"/>
            </a:srgbClr>
          </a:solidFill>
          <a:ln w="25400" algn="ctr">
            <a:noFill/>
            <a:miter lim="800000"/>
            <a:headEnd/>
            <a:tailEnd/>
          </a:ln>
        </p:spPr>
        <p:txBody>
          <a:bodyPr anchor="ctr"/>
          <a:lstStyle/>
          <a:p>
            <a:endParaRPr lang="en-US"/>
          </a:p>
        </p:txBody>
      </p:sp>
      <p:sp>
        <p:nvSpPr>
          <p:cNvPr id="35880" name="Rectangle 46"/>
          <p:cNvSpPr>
            <a:spLocks noChangeArrowheads="1"/>
          </p:cNvSpPr>
          <p:nvPr/>
        </p:nvSpPr>
        <p:spPr bwMode="auto">
          <a:xfrm>
            <a:off x="7620000" y="1981200"/>
            <a:ext cx="304800" cy="768350"/>
          </a:xfrm>
          <a:prstGeom prst="rect">
            <a:avLst/>
          </a:prstGeom>
          <a:solidFill>
            <a:srgbClr val="FFFF00">
              <a:alpha val="43921"/>
            </a:srgbClr>
          </a:solidFill>
          <a:ln w="25400" algn="ctr">
            <a:noFill/>
            <a:miter lim="800000"/>
            <a:headEnd/>
            <a:tailEnd/>
          </a:ln>
        </p:spPr>
        <p:txBody>
          <a:bodyPr anchor="ctr"/>
          <a:lstStyle/>
          <a:p>
            <a:endParaRPr lang="en-US"/>
          </a:p>
        </p:txBody>
      </p:sp>
      <p:sp>
        <p:nvSpPr>
          <p:cNvPr id="35881" name="Rectangle 2"/>
          <p:cNvSpPr>
            <a:spLocks noChangeArrowheads="1"/>
          </p:cNvSpPr>
          <p:nvPr/>
        </p:nvSpPr>
        <p:spPr bwMode="auto">
          <a:xfrm>
            <a:off x="609600" y="3505200"/>
            <a:ext cx="3505200" cy="366713"/>
          </a:xfrm>
          <a:prstGeom prst="rect">
            <a:avLst/>
          </a:prstGeom>
          <a:solidFill>
            <a:srgbClr val="FFFF00">
              <a:alpha val="43921"/>
            </a:srgbClr>
          </a:solidFill>
          <a:ln w="25400" algn="ctr">
            <a:noFill/>
            <a:miter lim="800000"/>
            <a:headEnd/>
            <a:tailEnd/>
          </a:ln>
        </p:spPr>
        <p:txBody>
          <a:bodyPr anchor="ctr">
            <a:spAutoFit/>
          </a:bodyPr>
          <a:lstStyle/>
          <a:p>
            <a:endParaRPr lang="en-US"/>
          </a:p>
        </p:txBody>
      </p:sp>
      <p:sp>
        <p:nvSpPr>
          <p:cNvPr id="35882" name="Rectangle 3"/>
          <p:cNvSpPr>
            <a:spLocks noChangeArrowheads="1"/>
          </p:cNvSpPr>
          <p:nvPr/>
        </p:nvSpPr>
        <p:spPr bwMode="auto">
          <a:xfrm>
            <a:off x="609600" y="4305300"/>
            <a:ext cx="3581400" cy="366713"/>
          </a:xfrm>
          <a:prstGeom prst="rect">
            <a:avLst/>
          </a:prstGeom>
          <a:solidFill>
            <a:srgbClr val="FFFF00">
              <a:alpha val="43921"/>
            </a:srgbClr>
          </a:solidFill>
          <a:ln w="25400" algn="ctr">
            <a:noFill/>
            <a:miter lim="800000"/>
            <a:headEnd/>
            <a:tailEnd/>
          </a:ln>
        </p:spPr>
        <p:txBody>
          <a:bodyPr anchor="ctr">
            <a:spAutoFit/>
          </a:bodyPr>
          <a:lstStyle/>
          <a:p>
            <a:endParaRPr lang="en-US"/>
          </a:p>
        </p:txBody>
      </p:sp>
      <p:sp>
        <p:nvSpPr>
          <p:cNvPr id="35883" name="Rectangle 3"/>
          <p:cNvSpPr>
            <a:spLocks noChangeArrowheads="1"/>
          </p:cNvSpPr>
          <p:nvPr/>
        </p:nvSpPr>
        <p:spPr bwMode="auto">
          <a:xfrm>
            <a:off x="457200" y="4800600"/>
            <a:ext cx="4495800" cy="381000"/>
          </a:xfrm>
          <a:prstGeom prst="rect">
            <a:avLst/>
          </a:prstGeom>
          <a:solidFill>
            <a:srgbClr val="FF9900">
              <a:alpha val="25098"/>
            </a:srgbClr>
          </a:solidFill>
          <a:ln w="25400" algn="ctr">
            <a:noFill/>
            <a:miter lim="800000"/>
            <a:headEnd/>
            <a:tailEnd/>
          </a:ln>
        </p:spPr>
        <p:txBody>
          <a:bodyPr anchor="ctr">
            <a:spAutoFit/>
          </a:bodyPr>
          <a:lstStyle/>
          <a:p>
            <a:endParaRPr lang="en-US"/>
          </a:p>
        </p:txBody>
      </p:sp>
      <p:sp>
        <p:nvSpPr>
          <p:cNvPr id="35884" name="Rectangle 46"/>
          <p:cNvSpPr>
            <a:spLocks noChangeArrowheads="1"/>
          </p:cNvSpPr>
          <p:nvPr/>
        </p:nvSpPr>
        <p:spPr bwMode="auto">
          <a:xfrm>
            <a:off x="7924800" y="1981200"/>
            <a:ext cx="533400" cy="838200"/>
          </a:xfrm>
          <a:prstGeom prst="rect">
            <a:avLst/>
          </a:prstGeom>
          <a:solidFill>
            <a:srgbClr val="FF9900">
              <a:alpha val="25098"/>
            </a:srgbClr>
          </a:solidFill>
          <a:ln w="25400" algn="ctr">
            <a:noFill/>
            <a:miter lim="800000"/>
            <a:headEnd/>
            <a:tailEnd/>
          </a:ln>
        </p:spPr>
        <p:txBody>
          <a:bodyPr anchor="ctr"/>
          <a:lstStyle/>
          <a:p>
            <a:endParaRPr lang="en-US"/>
          </a:p>
        </p:txBody>
      </p:sp>
      <p:sp>
        <p:nvSpPr>
          <p:cNvPr id="35885" name="Text Box 10"/>
          <p:cNvSpPr txBox="1">
            <a:spLocks noChangeArrowheads="1"/>
          </p:cNvSpPr>
          <p:nvPr/>
        </p:nvSpPr>
        <p:spPr bwMode="auto">
          <a:xfrm>
            <a:off x="533400" y="1447800"/>
            <a:ext cx="1905000" cy="685800"/>
          </a:xfrm>
          <a:prstGeom prst="rect">
            <a:avLst/>
          </a:prstGeom>
          <a:solidFill>
            <a:schemeClr val="bg1"/>
          </a:solidFill>
          <a:ln w="12700">
            <a:noFill/>
            <a:miter lim="800000"/>
            <a:headEnd/>
            <a:tailEnd/>
          </a:ln>
        </p:spPr>
        <p:txBody>
          <a:bodyPr/>
          <a:lstStyle/>
          <a:p>
            <a:pPr algn="ctr" eaLnBrk="0" hangingPunct="0">
              <a:spcBef>
                <a:spcPct val="50000"/>
              </a:spcBef>
            </a:pPr>
            <a:r>
              <a:rPr lang="en-US" sz="2000" b="1">
                <a:solidFill>
                  <a:srgbClr val="FF0000"/>
                </a:solidFill>
              </a:rPr>
              <a:t>Make a copy of each GIS</a:t>
            </a:r>
          </a:p>
        </p:txBody>
      </p:sp>
      <p:sp>
        <p:nvSpPr>
          <p:cNvPr id="35887" name="Slide Number Placeholder 3"/>
          <p:cNvSpPr txBox="1">
            <a:spLocks noGrp="1"/>
          </p:cNvSpPr>
          <p:nvPr/>
        </p:nvSpPr>
        <p:spPr bwMode="auto">
          <a:xfrm>
            <a:off x="1371600" y="6324600"/>
            <a:ext cx="533400" cy="228600"/>
          </a:xfrm>
          <a:prstGeom prst="rect">
            <a:avLst/>
          </a:prstGeom>
          <a:noFill/>
          <a:ln w="9525">
            <a:noFill/>
            <a:miter lim="800000"/>
            <a:headEnd/>
            <a:tailEnd/>
          </a:ln>
        </p:spPr>
        <p:txBody>
          <a:bodyPr/>
          <a:lstStyle/>
          <a:p>
            <a:pPr algn="ctr"/>
            <a:fld id="{8F28FACB-FDED-47C4-BCB9-5D8F6A00BFF9}" type="slidenum">
              <a:rPr lang="en-US" sz="1000"/>
              <a:pPr algn="ctr"/>
              <a:t>27</a:t>
            </a:fld>
            <a:endParaRPr lang="en-US" sz="1000"/>
          </a:p>
        </p:txBody>
      </p:sp>
      <p:sp>
        <p:nvSpPr>
          <p:cNvPr id="16" name="TextBox 15"/>
          <p:cNvSpPr txBox="1"/>
          <p:nvPr/>
        </p:nvSpPr>
        <p:spPr>
          <a:xfrm>
            <a:off x="3139440" y="4800600"/>
            <a:ext cx="975360" cy="338554"/>
          </a:xfrm>
          <a:prstGeom prst="rect">
            <a:avLst/>
          </a:prstGeom>
          <a:solidFill>
            <a:schemeClr val="bg1"/>
          </a:solidFill>
        </p:spPr>
        <p:txBody>
          <a:bodyPr wrap="square" rtlCol="0">
            <a:spAutoFit/>
          </a:bodyPr>
          <a:lstStyle/>
          <a:p>
            <a:r>
              <a:rPr lang="en-US" sz="1600" dirty="0" smtClean="0"/>
              <a:t>For </a:t>
            </a:r>
            <a:r>
              <a:rPr lang="en-US" sz="1600" dirty="0" err="1" smtClean="0"/>
              <a:t>CoAlt</a:t>
            </a:r>
            <a:endParaRPr lang="en-US" sz="1600"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bwMode="auto">
          <a:xfrm>
            <a:off x="457200" y="533400"/>
            <a:ext cx="8229600" cy="884238"/>
          </a:xfrm>
          <a:prstGeom prst="rect">
            <a:avLst/>
          </a:prstGeom>
          <a:solidFill>
            <a:srgbClr val="FFFFFF"/>
          </a:solidFill>
          <a:ln>
            <a:solidFill>
              <a:srgbClr val="000000"/>
            </a:solidFill>
            <a:miter lim="800000"/>
            <a:headEnd/>
            <a:tailEnd/>
          </a:ln>
        </p:spPr>
        <p:txBody>
          <a:bodyPr anchor="ctr"/>
          <a:lstStyle/>
          <a:p>
            <a:pPr eaLnBrk="1" hangingPunct="1"/>
            <a:r>
              <a:rPr lang="en-US" dirty="0" smtClean="0">
                <a:solidFill>
                  <a:schemeClr val="tx1"/>
                </a:solidFill>
              </a:rPr>
              <a:t>Different Colors of GIS Forms</a:t>
            </a:r>
          </a:p>
        </p:txBody>
      </p:sp>
      <p:sp>
        <p:nvSpPr>
          <p:cNvPr id="36867" name="Rectangle 3"/>
          <p:cNvSpPr>
            <a:spLocks noGrp="1" noChangeArrowheads="1"/>
          </p:cNvSpPr>
          <p:nvPr>
            <p:ph type="body" idx="4294967295"/>
          </p:nvPr>
        </p:nvSpPr>
        <p:spPr bwMode="auto">
          <a:xfrm>
            <a:off x="457200" y="1828800"/>
            <a:ext cx="8229600" cy="3657600"/>
          </a:xfrm>
          <a:prstGeom prst="rect">
            <a:avLst/>
          </a:prstGeom>
          <a:solidFill>
            <a:srgbClr val="FFFFFF"/>
          </a:solidFill>
          <a:ln>
            <a:solidFill>
              <a:srgbClr val="000000"/>
            </a:solidFill>
            <a:miter lim="800000"/>
            <a:headEnd/>
            <a:tailEnd/>
          </a:ln>
        </p:spPr>
        <p:txBody>
          <a:bodyPr/>
          <a:lstStyle/>
          <a:p>
            <a:pPr eaLnBrk="1" hangingPunct="1">
              <a:buNone/>
            </a:pPr>
            <a:endParaRPr lang="en-US" b="1" dirty="0" smtClean="0">
              <a:solidFill>
                <a:srgbClr val="FF7C80"/>
              </a:solidFill>
            </a:endParaRPr>
          </a:p>
          <a:p>
            <a:pPr eaLnBrk="1" hangingPunct="1"/>
            <a:r>
              <a:rPr lang="en-US" sz="2800" b="1" dirty="0" err="1" smtClean="0"/>
              <a:t>CoAlt</a:t>
            </a:r>
            <a:r>
              <a:rPr lang="en-US" sz="2800" b="1" dirty="0" smtClean="0"/>
              <a:t>: </a:t>
            </a:r>
            <a:r>
              <a:rPr lang="en-US" sz="2800" b="1" dirty="0" smtClean="0">
                <a:solidFill>
                  <a:srgbClr val="C00000"/>
                </a:solidFill>
              </a:rPr>
              <a:t>Red</a:t>
            </a:r>
          </a:p>
          <a:p>
            <a:pPr eaLnBrk="1" hangingPunct="1"/>
            <a:endParaRPr lang="en-US" sz="2800" b="1" dirty="0" smtClean="0">
              <a:solidFill>
                <a:schemeClr val="accent2"/>
              </a:solidFill>
            </a:endParaRPr>
          </a:p>
          <a:p>
            <a:pPr eaLnBrk="1" hangingPunct="1"/>
            <a:r>
              <a:rPr lang="en-US" sz="2800" b="1" dirty="0" smtClean="0"/>
              <a:t>TCAP: </a:t>
            </a:r>
            <a:r>
              <a:rPr lang="en-US" sz="2800" b="1" dirty="0" smtClean="0">
                <a:solidFill>
                  <a:srgbClr val="6699FF"/>
                </a:solidFill>
              </a:rPr>
              <a:t>Blue</a:t>
            </a:r>
          </a:p>
          <a:p>
            <a:pPr lvl="1" eaLnBrk="1" hangingPunct="1"/>
            <a:r>
              <a:rPr lang="en-US" sz="2800" b="1" dirty="0" smtClean="0"/>
              <a:t>Homeschooled students for TCAP: </a:t>
            </a:r>
            <a:r>
              <a:rPr lang="en-US" sz="2800" b="1" dirty="0" smtClean="0">
                <a:solidFill>
                  <a:srgbClr val="99CC00"/>
                </a:solidFill>
              </a:rPr>
              <a:t>Green</a:t>
            </a:r>
          </a:p>
        </p:txBody>
      </p:sp>
      <p:sp>
        <p:nvSpPr>
          <p:cNvPr id="36869" name="Slide Number Placeholder 3"/>
          <p:cNvSpPr txBox="1">
            <a:spLocks noGrp="1"/>
          </p:cNvSpPr>
          <p:nvPr/>
        </p:nvSpPr>
        <p:spPr bwMode="auto">
          <a:xfrm>
            <a:off x="1371600" y="6324600"/>
            <a:ext cx="533400" cy="228600"/>
          </a:xfrm>
          <a:prstGeom prst="rect">
            <a:avLst/>
          </a:prstGeom>
          <a:noFill/>
          <a:ln w="9525">
            <a:noFill/>
            <a:miter lim="800000"/>
            <a:headEnd/>
            <a:tailEnd/>
          </a:ln>
        </p:spPr>
        <p:txBody>
          <a:bodyPr/>
          <a:lstStyle/>
          <a:p>
            <a:pPr algn="ctr"/>
            <a:fld id="{47B0BE8B-D81E-4C00-B39A-134E3A7FC87E}" type="slidenum">
              <a:rPr lang="en-US" sz="1000"/>
              <a:pPr algn="ctr"/>
              <a:t>28</a:t>
            </a:fld>
            <a:endParaRPr lang="en-US" sz="10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0"/>
          <p:cNvSpPr txBox="1">
            <a:spLocks noChangeArrowheads="1"/>
          </p:cNvSpPr>
          <p:nvPr/>
        </p:nvSpPr>
        <p:spPr bwMode="auto">
          <a:xfrm>
            <a:off x="2514600" y="1447800"/>
            <a:ext cx="2209800" cy="838200"/>
          </a:xfrm>
          <a:prstGeom prst="rect">
            <a:avLst/>
          </a:prstGeom>
          <a:solidFill>
            <a:schemeClr val="bg1"/>
          </a:solidFill>
          <a:ln w="12700">
            <a:noFill/>
            <a:miter lim="800000"/>
            <a:headEnd/>
            <a:tailEnd/>
          </a:ln>
        </p:spPr>
        <p:txBody>
          <a:bodyPr/>
          <a:lstStyle/>
          <a:p>
            <a:pPr eaLnBrk="0" hangingPunct="0">
              <a:spcBef>
                <a:spcPct val="50000"/>
              </a:spcBef>
            </a:pPr>
            <a:endParaRPr lang="en-US" sz="2000" b="1">
              <a:solidFill>
                <a:srgbClr val="FF0000"/>
              </a:solidFill>
            </a:endParaRPr>
          </a:p>
        </p:txBody>
      </p:sp>
      <p:sp>
        <p:nvSpPr>
          <p:cNvPr id="37891" name="Rectangle 2"/>
          <p:cNvSpPr>
            <a:spLocks noGrp="1" noChangeArrowheads="1"/>
          </p:cNvSpPr>
          <p:nvPr>
            <p:ph type="title" idx="4294967295"/>
          </p:nvPr>
        </p:nvSpPr>
        <p:spPr bwMode="auto">
          <a:xfrm>
            <a:off x="457200" y="457200"/>
            <a:ext cx="8229600" cy="960438"/>
          </a:xfrm>
          <a:prstGeom prst="rect">
            <a:avLst/>
          </a:prstGeom>
          <a:solidFill>
            <a:srgbClr val="FFFFFF"/>
          </a:solidFill>
          <a:ln>
            <a:solidFill>
              <a:srgbClr val="000000"/>
            </a:solidFill>
            <a:miter lim="800000"/>
            <a:headEnd/>
            <a:tailEnd/>
          </a:ln>
        </p:spPr>
        <p:txBody>
          <a:bodyPr anchor="ctr"/>
          <a:lstStyle/>
          <a:p>
            <a:pPr eaLnBrk="1" hangingPunct="1"/>
            <a:r>
              <a:rPr lang="en-US" dirty="0" smtClean="0">
                <a:solidFill>
                  <a:schemeClr val="tx1"/>
                </a:solidFill>
              </a:rPr>
              <a:t>School/Group Lists - SGL</a:t>
            </a:r>
          </a:p>
        </p:txBody>
      </p:sp>
      <p:sp>
        <p:nvSpPr>
          <p:cNvPr id="35845" name="Text Box 5"/>
          <p:cNvSpPr txBox="1">
            <a:spLocks noChangeArrowheads="1"/>
          </p:cNvSpPr>
          <p:nvPr/>
        </p:nvSpPr>
        <p:spPr bwMode="auto">
          <a:xfrm>
            <a:off x="533400" y="2362200"/>
            <a:ext cx="4191000" cy="3611563"/>
          </a:xfrm>
          <a:prstGeom prst="rect">
            <a:avLst/>
          </a:prstGeom>
          <a:solidFill>
            <a:schemeClr val="bg1"/>
          </a:solidFill>
          <a:ln w="9525">
            <a:noFill/>
            <a:miter lim="800000"/>
            <a:headEnd/>
            <a:tailEnd/>
          </a:ln>
        </p:spPr>
        <p:txBody>
          <a:bodyPr>
            <a:spAutoFit/>
          </a:bodyPr>
          <a:lstStyle/>
          <a:p>
            <a:pPr>
              <a:spcBef>
                <a:spcPct val="50000"/>
              </a:spcBef>
              <a:defRPr/>
            </a:pPr>
            <a:r>
              <a:rPr lang="en-US" b="1" dirty="0">
                <a:solidFill>
                  <a:srgbClr val="000066"/>
                </a:solidFill>
              </a:rPr>
              <a:t>SGLs list ALL GIS forms with test books by content area sent in to CTB.</a:t>
            </a:r>
          </a:p>
          <a:p>
            <a:pPr>
              <a:spcBef>
                <a:spcPct val="50000"/>
              </a:spcBef>
              <a:defRPr/>
            </a:pPr>
            <a:endParaRPr lang="en-US" b="1" dirty="0">
              <a:solidFill>
                <a:srgbClr val="000066"/>
              </a:solidFill>
            </a:endParaRPr>
          </a:p>
          <a:p>
            <a:pPr>
              <a:defRPr/>
            </a:pPr>
            <a:r>
              <a:rPr lang="en-US" b="1" dirty="0"/>
              <a:t>SGLs arrive Pre-Coded</a:t>
            </a:r>
            <a:r>
              <a:rPr lang="en-US" b="1" dirty="0">
                <a:solidFill>
                  <a:srgbClr val="000066"/>
                </a:solidFill>
              </a:rPr>
              <a:t>.</a:t>
            </a:r>
          </a:p>
          <a:p>
            <a:pPr>
              <a:spcBef>
                <a:spcPct val="50000"/>
              </a:spcBef>
              <a:defRPr/>
            </a:pPr>
            <a:r>
              <a:rPr lang="en-US" dirty="0"/>
              <a:t>You must complete:</a:t>
            </a:r>
          </a:p>
          <a:p>
            <a:pPr marL="342900" indent="-342900">
              <a:spcBef>
                <a:spcPct val="20000"/>
              </a:spcBef>
              <a:buFont typeface="+mj-lt"/>
              <a:buAutoNum type="arabicPeriod"/>
              <a:defRPr/>
            </a:pPr>
            <a:r>
              <a:rPr lang="en-US" dirty="0"/>
              <a:t>  Contact Person and </a:t>
            </a:r>
            <a:br>
              <a:rPr lang="en-US" dirty="0"/>
            </a:br>
            <a:r>
              <a:rPr lang="en-US" dirty="0"/>
              <a:t>   Telephone number.</a:t>
            </a:r>
          </a:p>
          <a:p>
            <a:pPr marL="342900" indent="-342900">
              <a:spcBef>
                <a:spcPct val="20000"/>
              </a:spcBef>
              <a:buFont typeface="+mj-lt"/>
              <a:buAutoNum type="arabicPeriod"/>
              <a:defRPr/>
            </a:pPr>
            <a:r>
              <a:rPr lang="en-US" dirty="0"/>
              <a:t>  Principal Name</a:t>
            </a:r>
          </a:p>
          <a:p>
            <a:pPr marL="342900" indent="-342900">
              <a:spcBef>
                <a:spcPct val="20000"/>
              </a:spcBef>
              <a:buFont typeface="+mj-lt"/>
              <a:buAutoNum type="arabicPeriod"/>
              <a:defRPr/>
            </a:pPr>
            <a:r>
              <a:rPr lang="en-US" dirty="0"/>
              <a:t>  Grade Tested</a:t>
            </a:r>
          </a:p>
          <a:p>
            <a:pPr marL="342900" indent="-342900">
              <a:spcBef>
                <a:spcPct val="20000"/>
              </a:spcBef>
              <a:buFont typeface="+mj-lt"/>
              <a:buAutoNum type="arabicPeriod"/>
              <a:defRPr/>
            </a:pPr>
            <a:r>
              <a:rPr lang="en-US" dirty="0"/>
              <a:t>  Number of test books</a:t>
            </a:r>
          </a:p>
        </p:txBody>
      </p:sp>
      <p:sp>
        <p:nvSpPr>
          <p:cNvPr id="37893" name="Text Box 10"/>
          <p:cNvSpPr txBox="1">
            <a:spLocks noChangeArrowheads="1"/>
          </p:cNvSpPr>
          <p:nvPr/>
        </p:nvSpPr>
        <p:spPr bwMode="auto">
          <a:xfrm>
            <a:off x="533400" y="1447800"/>
            <a:ext cx="1905000" cy="838200"/>
          </a:xfrm>
          <a:prstGeom prst="rect">
            <a:avLst/>
          </a:prstGeom>
          <a:solidFill>
            <a:schemeClr val="bg1"/>
          </a:solidFill>
          <a:ln w="12700">
            <a:noFill/>
            <a:miter lim="800000"/>
            <a:headEnd/>
            <a:tailEnd/>
          </a:ln>
        </p:spPr>
        <p:txBody>
          <a:bodyPr/>
          <a:lstStyle/>
          <a:p>
            <a:pPr algn="ctr" eaLnBrk="0" hangingPunct="0">
              <a:spcBef>
                <a:spcPct val="50000"/>
              </a:spcBef>
            </a:pPr>
            <a:r>
              <a:rPr lang="en-US" sz="2000" b="1">
                <a:solidFill>
                  <a:srgbClr val="FF0000"/>
                </a:solidFill>
              </a:rPr>
              <a:t>Make a copy of each SGL</a:t>
            </a:r>
          </a:p>
        </p:txBody>
      </p:sp>
      <p:sp>
        <p:nvSpPr>
          <p:cNvPr id="37895" name="Slide Number Placeholder 3"/>
          <p:cNvSpPr txBox="1">
            <a:spLocks noGrp="1"/>
          </p:cNvSpPr>
          <p:nvPr/>
        </p:nvSpPr>
        <p:spPr bwMode="auto">
          <a:xfrm>
            <a:off x="1371600" y="6324600"/>
            <a:ext cx="533400" cy="228600"/>
          </a:xfrm>
          <a:prstGeom prst="rect">
            <a:avLst/>
          </a:prstGeom>
          <a:noFill/>
          <a:ln w="9525">
            <a:noFill/>
            <a:miter lim="800000"/>
            <a:headEnd/>
            <a:tailEnd/>
          </a:ln>
        </p:spPr>
        <p:txBody>
          <a:bodyPr/>
          <a:lstStyle/>
          <a:p>
            <a:pPr algn="ctr"/>
            <a:fld id="{1BF300E4-AFD4-47D6-87DD-104B3826D71E}" type="slidenum">
              <a:rPr lang="en-US" sz="1000"/>
              <a:pPr algn="ctr"/>
              <a:t>29</a:t>
            </a:fld>
            <a:endParaRPr lang="en-US" sz="1000"/>
          </a:p>
        </p:txBody>
      </p:sp>
      <p:pic>
        <p:nvPicPr>
          <p:cNvPr id="37896" name="Picture 12" descr="Math SGL 2012 SAMPLE.jpg"/>
          <p:cNvPicPr>
            <a:picLocks noChangeAspect="1"/>
          </p:cNvPicPr>
          <p:nvPr/>
        </p:nvPicPr>
        <p:blipFill>
          <a:blip r:embed="rId3" cstate="print"/>
          <a:srcRect/>
          <a:stretch>
            <a:fillRect/>
          </a:stretch>
        </p:blipFill>
        <p:spPr bwMode="auto">
          <a:xfrm>
            <a:off x="4953000" y="1447800"/>
            <a:ext cx="3689350" cy="4648200"/>
          </a:xfrm>
          <a:prstGeom prst="rect">
            <a:avLst/>
          </a:prstGeom>
          <a:noFill/>
          <a:ln w="9525">
            <a:noFill/>
            <a:miter lim="800000"/>
            <a:headEnd/>
            <a:tailEnd/>
          </a:ln>
        </p:spPr>
      </p:pic>
      <p:sp>
        <p:nvSpPr>
          <p:cNvPr id="14" name="TextBox 13"/>
          <p:cNvSpPr txBox="1"/>
          <p:nvPr/>
        </p:nvSpPr>
        <p:spPr>
          <a:xfrm>
            <a:off x="5791200" y="2057400"/>
            <a:ext cx="990600" cy="254000"/>
          </a:xfrm>
          <a:prstGeom prst="rect">
            <a:avLst/>
          </a:prstGeom>
          <a:noFill/>
        </p:spPr>
        <p:txBody>
          <a:bodyPr>
            <a:spAutoFit/>
          </a:bodyPr>
          <a:lstStyle/>
          <a:p>
            <a:pPr>
              <a:defRPr/>
            </a:pPr>
            <a:r>
              <a:rPr lang="en-US" sz="1050" dirty="0"/>
              <a:t>Pre-Coded</a:t>
            </a:r>
          </a:p>
        </p:txBody>
      </p:sp>
      <p:sp>
        <p:nvSpPr>
          <p:cNvPr id="16" name="TextBox 15"/>
          <p:cNvSpPr txBox="1"/>
          <p:nvPr/>
        </p:nvSpPr>
        <p:spPr>
          <a:xfrm>
            <a:off x="7772400" y="2057400"/>
            <a:ext cx="990600" cy="254000"/>
          </a:xfrm>
          <a:prstGeom prst="rect">
            <a:avLst/>
          </a:prstGeom>
          <a:noFill/>
        </p:spPr>
        <p:txBody>
          <a:bodyPr>
            <a:spAutoFit/>
          </a:bodyPr>
          <a:lstStyle/>
          <a:p>
            <a:pPr>
              <a:defRPr/>
            </a:pPr>
            <a:r>
              <a:rPr lang="en-US" sz="1050" dirty="0"/>
              <a:t>Pre-Coded</a:t>
            </a:r>
          </a:p>
        </p:txBody>
      </p:sp>
      <p:sp>
        <p:nvSpPr>
          <p:cNvPr id="37899" name="Rectangle 2"/>
          <p:cNvSpPr>
            <a:spLocks noChangeArrowheads="1"/>
          </p:cNvSpPr>
          <p:nvPr/>
        </p:nvSpPr>
        <p:spPr bwMode="auto">
          <a:xfrm>
            <a:off x="5410200" y="2438400"/>
            <a:ext cx="2514600" cy="366713"/>
          </a:xfrm>
          <a:prstGeom prst="rect">
            <a:avLst/>
          </a:prstGeom>
          <a:solidFill>
            <a:srgbClr val="FFFF00">
              <a:alpha val="43921"/>
            </a:srgbClr>
          </a:solidFill>
          <a:ln w="25400" algn="ctr">
            <a:noFill/>
            <a:miter lim="800000"/>
            <a:headEnd/>
            <a:tailEnd/>
          </a:ln>
        </p:spPr>
        <p:txBody>
          <a:bodyPr anchor="ctr">
            <a:spAutoFit/>
          </a:bodyPr>
          <a:lstStyle/>
          <a:p>
            <a:endParaRPr lang="en-US"/>
          </a:p>
        </p:txBody>
      </p:sp>
      <p:sp>
        <p:nvSpPr>
          <p:cNvPr id="37900" name="Rectangle 45"/>
          <p:cNvSpPr>
            <a:spLocks noChangeArrowheads="1"/>
          </p:cNvSpPr>
          <p:nvPr/>
        </p:nvSpPr>
        <p:spPr bwMode="auto">
          <a:xfrm>
            <a:off x="5486400" y="3733800"/>
            <a:ext cx="838200" cy="1828800"/>
          </a:xfrm>
          <a:prstGeom prst="rect">
            <a:avLst/>
          </a:prstGeom>
          <a:solidFill>
            <a:srgbClr val="FFFF00">
              <a:alpha val="43921"/>
            </a:srgbClr>
          </a:solidFill>
          <a:ln w="25400" algn="ctr">
            <a:noFill/>
            <a:miter lim="800000"/>
            <a:headEnd/>
            <a:tailEnd/>
          </a:ln>
        </p:spPr>
        <p:txBody>
          <a:bodyPr anchor="ctr"/>
          <a:lstStyle/>
          <a:p>
            <a:endParaRPr lang="en-US"/>
          </a:p>
        </p:txBody>
      </p:sp>
      <p:sp>
        <p:nvSpPr>
          <p:cNvPr id="37901" name="Rectangle 45"/>
          <p:cNvSpPr>
            <a:spLocks noChangeArrowheads="1"/>
          </p:cNvSpPr>
          <p:nvPr/>
        </p:nvSpPr>
        <p:spPr bwMode="auto">
          <a:xfrm>
            <a:off x="6629400" y="3733800"/>
            <a:ext cx="381000" cy="1828800"/>
          </a:xfrm>
          <a:prstGeom prst="rect">
            <a:avLst/>
          </a:prstGeom>
          <a:solidFill>
            <a:srgbClr val="FFFF00">
              <a:alpha val="43921"/>
            </a:srgbClr>
          </a:solidFill>
          <a:ln w="25400" algn="ctr">
            <a:noFill/>
            <a:miter lim="800000"/>
            <a:headEnd/>
            <a:tailEnd/>
          </a:ln>
        </p:spPr>
        <p:txBody>
          <a:bodyPr anchor="ctr"/>
          <a:lstStyle/>
          <a:p>
            <a:endParaRPr lang="en-US"/>
          </a:p>
        </p:txBody>
      </p:sp>
      <p:sp>
        <p:nvSpPr>
          <p:cNvPr id="37902" name="Rectangle 45"/>
          <p:cNvSpPr>
            <a:spLocks noChangeArrowheads="1"/>
          </p:cNvSpPr>
          <p:nvPr/>
        </p:nvSpPr>
        <p:spPr bwMode="auto">
          <a:xfrm>
            <a:off x="7162800" y="3733800"/>
            <a:ext cx="381000" cy="1828800"/>
          </a:xfrm>
          <a:prstGeom prst="rect">
            <a:avLst/>
          </a:prstGeom>
          <a:solidFill>
            <a:srgbClr val="FFFF00">
              <a:alpha val="43921"/>
            </a:srgbClr>
          </a:solidFill>
          <a:ln w="25400" algn="ctr">
            <a:noFill/>
            <a:miter lim="800000"/>
            <a:headEnd/>
            <a:tailEnd/>
          </a:ln>
        </p:spPr>
        <p:txBody>
          <a:bodyPr anchor="ctr"/>
          <a:lstStyle/>
          <a:p>
            <a:endParaRPr lang="en-US"/>
          </a:p>
        </p:txBody>
      </p:sp>
      <p:sp>
        <p:nvSpPr>
          <p:cNvPr id="17" name="TextBox 16"/>
          <p:cNvSpPr txBox="1"/>
          <p:nvPr/>
        </p:nvSpPr>
        <p:spPr>
          <a:xfrm>
            <a:off x="6705600" y="2438400"/>
            <a:ext cx="304800" cy="254000"/>
          </a:xfrm>
          <a:prstGeom prst="rect">
            <a:avLst/>
          </a:prstGeom>
          <a:noFill/>
          <a:ln>
            <a:solidFill>
              <a:schemeClr val="accent4"/>
            </a:solidFill>
          </a:ln>
        </p:spPr>
        <p:txBody>
          <a:bodyPr>
            <a:spAutoFit/>
          </a:bodyPr>
          <a:lstStyle/>
          <a:p>
            <a:pPr algn="ctr">
              <a:defRPr/>
            </a:pPr>
            <a:r>
              <a:rPr lang="en-US" sz="1050" b="1" dirty="0"/>
              <a:t>1</a:t>
            </a:r>
          </a:p>
        </p:txBody>
      </p:sp>
      <p:sp>
        <p:nvSpPr>
          <p:cNvPr id="18" name="TextBox 17"/>
          <p:cNvSpPr txBox="1"/>
          <p:nvPr/>
        </p:nvSpPr>
        <p:spPr>
          <a:xfrm>
            <a:off x="5715000" y="4343400"/>
            <a:ext cx="304800" cy="254000"/>
          </a:xfrm>
          <a:prstGeom prst="rect">
            <a:avLst/>
          </a:prstGeom>
          <a:noFill/>
          <a:ln>
            <a:solidFill>
              <a:schemeClr val="accent4"/>
            </a:solidFill>
          </a:ln>
        </p:spPr>
        <p:txBody>
          <a:bodyPr>
            <a:spAutoFit/>
          </a:bodyPr>
          <a:lstStyle/>
          <a:p>
            <a:pPr algn="ctr">
              <a:defRPr/>
            </a:pPr>
            <a:r>
              <a:rPr lang="en-US" sz="1050" b="1" dirty="0"/>
              <a:t>2</a:t>
            </a:r>
          </a:p>
        </p:txBody>
      </p:sp>
      <p:sp>
        <p:nvSpPr>
          <p:cNvPr id="19" name="TextBox 18"/>
          <p:cNvSpPr txBox="1"/>
          <p:nvPr/>
        </p:nvSpPr>
        <p:spPr>
          <a:xfrm>
            <a:off x="6629400" y="4343400"/>
            <a:ext cx="304800" cy="254000"/>
          </a:xfrm>
          <a:prstGeom prst="rect">
            <a:avLst/>
          </a:prstGeom>
          <a:noFill/>
          <a:ln>
            <a:solidFill>
              <a:schemeClr val="accent4"/>
            </a:solidFill>
          </a:ln>
        </p:spPr>
        <p:txBody>
          <a:bodyPr>
            <a:spAutoFit/>
          </a:bodyPr>
          <a:lstStyle/>
          <a:p>
            <a:pPr algn="ctr">
              <a:defRPr/>
            </a:pPr>
            <a:r>
              <a:rPr lang="en-US" sz="1050" b="1" dirty="0"/>
              <a:t>3</a:t>
            </a:r>
          </a:p>
        </p:txBody>
      </p:sp>
      <p:sp>
        <p:nvSpPr>
          <p:cNvPr id="20" name="TextBox 19"/>
          <p:cNvSpPr txBox="1"/>
          <p:nvPr/>
        </p:nvSpPr>
        <p:spPr>
          <a:xfrm>
            <a:off x="7239000" y="4343400"/>
            <a:ext cx="304800" cy="254000"/>
          </a:xfrm>
          <a:prstGeom prst="rect">
            <a:avLst/>
          </a:prstGeom>
          <a:noFill/>
          <a:ln>
            <a:solidFill>
              <a:schemeClr val="accent4"/>
            </a:solidFill>
          </a:ln>
        </p:spPr>
        <p:txBody>
          <a:bodyPr>
            <a:spAutoFit/>
          </a:bodyPr>
          <a:lstStyle/>
          <a:p>
            <a:pPr algn="ctr">
              <a:defRPr/>
            </a:pPr>
            <a:r>
              <a:rPr lang="en-US" sz="1050" b="1" dirty="0"/>
              <a:t>4</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54367" y="2330605"/>
            <a:ext cx="8407893" cy="3222702"/>
          </a:xfrm>
        </p:spPr>
        <p:txBody>
          <a:bodyPr/>
          <a:lstStyle/>
          <a:p>
            <a:pPr algn="ctr">
              <a:buNone/>
            </a:pPr>
            <a:r>
              <a:rPr lang="en-US" sz="6600" dirty="0" smtClean="0"/>
              <a:t>CTB Help Desk:</a:t>
            </a:r>
          </a:p>
          <a:p>
            <a:pPr algn="ctr">
              <a:buNone/>
            </a:pPr>
            <a:r>
              <a:rPr lang="en-US" sz="6600" dirty="0" smtClean="0"/>
              <a:t>800-994-8557</a:t>
            </a:r>
            <a:endParaRPr lang="en-US" sz="6600" dirty="0"/>
          </a:p>
        </p:txBody>
      </p:sp>
      <p:sp>
        <p:nvSpPr>
          <p:cNvPr id="3" name="Title 2"/>
          <p:cNvSpPr>
            <a:spLocks noGrp="1"/>
          </p:cNvSpPr>
          <p:nvPr>
            <p:ph type="title"/>
          </p:nvPr>
        </p:nvSpPr>
        <p:spPr/>
        <p:txBody>
          <a:bodyPr/>
          <a:lstStyle/>
          <a:p>
            <a:r>
              <a:rPr lang="en-US" dirty="0" smtClean="0"/>
              <a:t>The CTB Helpdesk</a:t>
            </a:r>
            <a:endParaRPr lang="en-US" dirty="0"/>
          </a:p>
        </p:txBody>
      </p:sp>
      <p:sp>
        <p:nvSpPr>
          <p:cNvPr id="2" name="Footer Placeholder 1"/>
          <p:cNvSpPr>
            <a:spLocks noGrp="1"/>
          </p:cNvSpPr>
          <p:nvPr>
            <p:ph type="ftr" sz="quarter" idx="3"/>
          </p:nvPr>
        </p:nvSpPr>
        <p:spPr/>
        <p:txBody>
          <a:bodyPr/>
          <a:lstStyle/>
          <a:p>
            <a:fld id="{757A2F4E-5D54-B04B-91BD-7E78EE1FE9FD}" type="slidenum">
              <a:rPr lang="en-US" smtClean="0"/>
              <a:pPr/>
              <a:t>3</a:t>
            </a:fld>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2057400" y="5638800"/>
            <a:ext cx="3124200" cy="366713"/>
          </a:xfrm>
          <a:prstGeom prst="rect">
            <a:avLst/>
          </a:prstGeom>
          <a:solidFill>
            <a:srgbClr val="FFFF00"/>
          </a:solidFill>
          <a:ln w="25400" algn="ctr">
            <a:noFill/>
            <a:miter lim="800000"/>
            <a:headEnd/>
            <a:tailEnd/>
          </a:ln>
        </p:spPr>
        <p:txBody>
          <a:bodyPr anchor="ctr">
            <a:spAutoFit/>
          </a:bodyPr>
          <a:lstStyle/>
          <a:p>
            <a:endParaRPr lang="en-US"/>
          </a:p>
        </p:txBody>
      </p:sp>
      <p:sp>
        <p:nvSpPr>
          <p:cNvPr id="38915" name="Rectangle 2"/>
          <p:cNvSpPr>
            <a:spLocks noGrp="1" noChangeArrowheads="1"/>
          </p:cNvSpPr>
          <p:nvPr>
            <p:ph type="title" idx="4294967295"/>
          </p:nvPr>
        </p:nvSpPr>
        <p:spPr bwMode="auto">
          <a:xfrm>
            <a:off x="457200" y="457200"/>
            <a:ext cx="8229600" cy="960438"/>
          </a:xfrm>
          <a:prstGeom prst="rect">
            <a:avLst/>
          </a:prstGeom>
          <a:solidFill>
            <a:srgbClr val="FFFFFF"/>
          </a:solidFill>
          <a:ln>
            <a:solidFill>
              <a:srgbClr val="000000"/>
            </a:solidFill>
            <a:miter lim="800000"/>
            <a:headEnd/>
            <a:tailEnd/>
          </a:ln>
        </p:spPr>
        <p:txBody>
          <a:bodyPr anchor="ctr"/>
          <a:lstStyle/>
          <a:p>
            <a:pPr eaLnBrk="1" hangingPunct="1"/>
            <a:r>
              <a:rPr lang="en-US" sz="3800" dirty="0" smtClean="0">
                <a:solidFill>
                  <a:schemeClr val="tx1"/>
                </a:solidFill>
              </a:rPr>
              <a:t>Shipping Materials</a:t>
            </a:r>
          </a:p>
        </p:txBody>
      </p:sp>
      <p:sp>
        <p:nvSpPr>
          <p:cNvPr id="38917" name="Slide Number Placeholder 3"/>
          <p:cNvSpPr txBox="1">
            <a:spLocks noGrp="1"/>
          </p:cNvSpPr>
          <p:nvPr/>
        </p:nvSpPr>
        <p:spPr bwMode="auto">
          <a:xfrm>
            <a:off x="1371600" y="6324600"/>
            <a:ext cx="533400" cy="228600"/>
          </a:xfrm>
          <a:prstGeom prst="rect">
            <a:avLst/>
          </a:prstGeom>
          <a:noFill/>
          <a:ln w="9525">
            <a:noFill/>
            <a:miter lim="800000"/>
            <a:headEnd/>
            <a:tailEnd/>
          </a:ln>
        </p:spPr>
        <p:txBody>
          <a:bodyPr/>
          <a:lstStyle/>
          <a:p>
            <a:pPr algn="ctr"/>
            <a:fld id="{6A201643-142E-4372-BAB7-4DBFF9AC05AE}" type="slidenum">
              <a:rPr lang="en-US" sz="1000"/>
              <a:pPr algn="ctr"/>
              <a:t>30</a:t>
            </a:fld>
            <a:endParaRPr lang="en-US" sz="1000"/>
          </a:p>
        </p:txBody>
      </p:sp>
      <p:sp>
        <p:nvSpPr>
          <p:cNvPr id="38918" name="Rectangle 3"/>
          <p:cNvSpPr>
            <a:spLocks noGrp="1" noChangeArrowheads="1"/>
          </p:cNvSpPr>
          <p:nvPr>
            <p:ph type="body" idx="4294967295"/>
          </p:nvPr>
        </p:nvSpPr>
        <p:spPr bwMode="auto">
          <a:xfrm>
            <a:off x="457200" y="1600200"/>
            <a:ext cx="8229600" cy="4525963"/>
          </a:xfrm>
          <a:prstGeom prst="rect">
            <a:avLst/>
          </a:prstGeom>
          <a:solidFill>
            <a:srgbClr val="FFFFFF"/>
          </a:solidFill>
          <a:ln>
            <a:noFill/>
            <a:miter lim="800000"/>
            <a:headEnd/>
            <a:tailEnd/>
          </a:ln>
        </p:spPr>
        <p:txBody>
          <a:bodyPr/>
          <a:lstStyle/>
          <a:p>
            <a:pPr eaLnBrk="1" hangingPunct="1">
              <a:lnSpc>
                <a:spcPct val="90000"/>
              </a:lnSpc>
            </a:pPr>
            <a:r>
              <a:rPr lang="en-US" sz="2400" b="1" dirty="0" smtClean="0"/>
              <a:t>Do Not Mix Assessments in Shipments!</a:t>
            </a:r>
          </a:p>
          <a:p>
            <a:pPr eaLnBrk="1" hangingPunct="1">
              <a:lnSpc>
                <a:spcPct val="90000"/>
              </a:lnSpc>
            </a:pPr>
            <a:r>
              <a:rPr lang="en-US" sz="2400" dirty="0" smtClean="0"/>
              <a:t>Use only Green Boxes for shipping back to CTB</a:t>
            </a:r>
          </a:p>
          <a:p>
            <a:pPr eaLnBrk="1" hangingPunct="1">
              <a:lnSpc>
                <a:spcPct val="90000"/>
              </a:lnSpc>
            </a:pPr>
            <a:r>
              <a:rPr lang="en-US" sz="2400" dirty="0" smtClean="0"/>
              <a:t>Use paper bands and stack cards for </a:t>
            </a:r>
            <a:r>
              <a:rPr lang="en-US" sz="2400" b="1" dirty="0" smtClean="0"/>
              <a:t>TCAP </a:t>
            </a:r>
            <a:r>
              <a:rPr lang="en-US" sz="2400" dirty="0" smtClean="0"/>
              <a:t>test books</a:t>
            </a:r>
          </a:p>
          <a:p>
            <a:pPr eaLnBrk="1" hangingPunct="1">
              <a:lnSpc>
                <a:spcPct val="90000"/>
              </a:lnSpc>
            </a:pPr>
            <a:r>
              <a:rPr lang="en-US" sz="2400" dirty="0" smtClean="0"/>
              <a:t>Use envelopes for returning </a:t>
            </a:r>
            <a:r>
              <a:rPr lang="en-US" sz="2400" b="1" dirty="0" err="1" smtClean="0"/>
              <a:t>CoAlt</a:t>
            </a:r>
            <a:endParaRPr lang="en-US" sz="2400" dirty="0" smtClean="0"/>
          </a:p>
          <a:p>
            <a:pPr eaLnBrk="1" hangingPunct="1">
              <a:lnSpc>
                <a:spcPct val="90000"/>
              </a:lnSpc>
            </a:pPr>
            <a:r>
              <a:rPr lang="en-US" sz="2400" dirty="0" smtClean="0"/>
              <a:t>“To be Scored” and “Not to be Scored”</a:t>
            </a:r>
          </a:p>
          <a:p>
            <a:pPr lvl="1">
              <a:lnSpc>
                <a:spcPct val="90000"/>
              </a:lnSpc>
            </a:pPr>
            <a:r>
              <a:rPr lang="en-US" sz="2200" dirty="0" smtClean="0"/>
              <a:t>Ship “To be Scored” and “Not to be Scored” materials in separate boxes.</a:t>
            </a:r>
          </a:p>
          <a:p>
            <a:pPr lvl="1">
              <a:lnSpc>
                <a:spcPct val="90000"/>
              </a:lnSpc>
            </a:pPr>
            <a:r>
              <a:rPr lang="en-US" dirty="0" smtClean="0"/>
              <a:t>“To Be Scored”</a:t>
            </a:r>
          </a:p>
          <a:p>
            <a:pPr lvl="3" eaLnBrk="1" hangingPunct="1">
              <a:lnSpc>
                <a:spcPct val="90000"/>
              </a:lnSpc>
            </a:pPr>
            <a:r>
              <a:rPr lang="en-US" b="1" dirty="0" smtClean="0">
                <a:solidFill>
                  <a:srgbClr val="9933FF"/>
                </a:solidFill>
              </a:rPr>
              <a:t>Purple for Grade 3 Reading</a:t>
            </a:r>
            <a:r>
              <a:rPr lang="en-US" b="1" dirty="0" smtClean="0"/>
              <a:t>, </a:t>
            </a:r>
            <a:r>
              <a:rPr lang="en-US" b="1" dirty="0" smtClean="0">
                <a:solidFill>
                  <a:srgbClr val="FF9900"/>
                </a:solidFill>
              </a:rPr>
              <a:t>Orange for </a:t>
            </a:r>
            <a:r>
              <a:rPr lang="en-US" b="1" dirty="0" err="1" smtClean="0">
                <a:solidFill>
                  <a:srgbClr val="FF9900"/>
                </a:solidFill>
              </a:rPr>
              <a:t>CoAlt</a:t>
            </a:r>
            <a:r>
              <a:rPr lang="en-US" b="1" dirty="0" smtClean="0"/>
              <a:t>, and White for TCAP</a:t>
            </a:r>
            <a:endParaRPr lang="en-US" b="1" dirty="0" smtClean="0">
              <a:solidFill>
                <a:srgbClr val="009900"/>
              </a:solidFill>
            </a:endParaRPr>
          </a:p>
          <a:p>
            <a:pPr lvl="1">
              <a:lnSpc>
                <a:spcPct val="90000"/>
              </a:lnSpc>
            </a:pPr>
            <a:r>
              <a:rPr lang="en-US" dirty="0" smtClean="0"/>
              <a:t>“Not To Be Scored”</a:t>
            </a:r>
          </a:p>
          <a:p>
            <a:pPr lvl="3" eaLnBrk="1" hangingPunct="1">
              <a:lnSpc>
                <a:spcPct val="90000"/>
              </a:lnSpc>
            </a:pPr>
            <a:r>
              <a:rPr lang="en-US" dirty="0" smtClean="0"/>
              <a:t>Yellow for all assessments</a:t>
            </a:r>
          </a:p>
          <a:p>
            <a:pPr>
              <a:lnSpc>
                <a:spcPct val="90000"/>
              </a:lnSpc>
            </a:pPr>
            <a:r>
              <a:rPr lang="en-US" dirty="0" smtClean="0"/>
              <a:t>Follow DAC/SAC Manual instructions on how to package materials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bwMode="auto">
          <a:xfrm>
            <a:off x="457200" y="269824"/>
            <a:ext cx="8229600" cy="929390"/>
          </a:xfrm>
          <a:prstGeom prst="rect">
            <a:avLst/>
          </a:prstGeom>
          <a:solidFill>
            <a:srgbClr val="FFFFFF"/>
          </a:solidFill>
          <a:ln>
            <a:solidFill>
              <a:srgbClr val="000000"/>
            </a:solidFill>
            <a:miter lim="800000"/>
            <a:headEnd/>
            <a:tailEnd/>
          </a:ln>
        </p:spPr>
        <p:txBody>
          <a:bodyPr anchor="ctr"/>
          <a:lstStyle/>
          <a:p>
            <a:pPr eaLnBrk="1" hangingPunct="1"/>
            <a:r>
              <a:rPr lang="en-US" sz="3600" dirty="0" smtClean="0">
                <a:solidFill>
                  <a:schemeClr val="tx1"/>
                </a:solidFill>
              </a:rPr>
              <a:t>Paper Bands and Stack Cards</a:t>
            </a:r>
            <a:r>
              <a:rPr lang="en-US" sz="4000" dirty="0" smtClean="0">
                <a:solidFill>
                  <a:schemeClr val="tx1"/>
                </a:solidFill>
              </a:rPr>
              <a:t/>
            </a:r>
            <a:br>
              <a:rPr lang="en-US" sz="4000" dirty="0" smtClean="0">
                <a:solidFill>
                  <a:schemeClr val="tx1"/>
                </a:solidFill>
              </a:rPr>
            </a:br>
            <a:r>
              <a:rPr lang="en-US" sz="2400" dirty="0" smtClean="0"/>
              <a:t>Materials</a:t>
            </a:r>
          </a:p>
        </p:txBody>
      </p:sp>
      <p:pic>
        <p:nvPicPr>
          <p:cNvPr id="43011" name="Picture 4"/>
          <p:cNvPicPr>
            <a:picLocks noGrp="1" noChangeAspect="1" noChangeArrowheads="1"/>
          </p:cNvPicPr>
          <p:nvPr>
            <p:ph type="body" idx="4294967295"/>
          </p:nvPr>
        </p:nvPicPr>
        <p:blipFill>
          <a:blip r:embed="rId3" cstate="print"/>
          <a:srcRect/>
          <a:stretch>
            <a:fillRect/>
          </a:stretch>
        </p:blipFill>
        <p:spPr bwMode="auto">
          <a:xfrm>
            <a:off x="2133600" y="1524000"/>
            <a:ext cx="3429000" cy="4530725"/>
          </a:xfrm>
          <a:prstGeom prst="rect">
            <a:avLst/>
          </a:prstGeom>
          <a:noFill/>
          <a:ln>
            <a:miter lim="800000"/>
            <a:headEnd/>
            <a:tailEnd/>
          </a:ln>
        </p:spPr>
      </p:pic>
      <p:pic>
        <p:nvPicPr>
          <p:cNvPr id="43012" name="Picture 5"/>
          <p:cNvPicPr>
            <a:picLocks noChangeAspect="1" noChangeArrowheads="1"/>
          </p:cNvPicPr>
          <p:nvPr/>
        </p:nvPicPr>
        <p:blipFill>
          <a:blip r:embed="rId4" cstate="print"/>
          <a:srcRect/>
          <a:stretch>
            <a:fillRect/>
          </a:stretch>
        </p:blipFill>
        <p:spPr bwMode="auto">
          <a:xfrm>
            <a:off x="533400" y="1600200"/>
            <a:ext cx="1322388" cy="1503363"/>
          </a:xfrm>
          <a:prstGeom prst="rect">
            <a:avLst/>
          </a:prstGeom>
          <a:noFill/>
          <a:ln w="9525" algn="ctr">
            <a:noFill/>
            <a:miter lim="800000"/>
            <a:headEnd/>
            <a:tailEnd/>
          </a:ln>
        </p:spPr>
      </p:pic>
      <p:sp>
        <p:nvSpPr>
          <p:cNvPr id="43013" name="Rectangle 5"/>
          <p:cNvSpPr>
            <a:spLocks noChangeArrowheads="1"/>
          </p:cNvSpPr>
          <p:nvPr/>
        </p:nvSpPr>
        <p:spPr bwMode="auto">
          <a:xfrm>
            <a:off x="5715000" y="1752600"/>
            <a:ext cx="3048000" cy="3505200"/>
          </a:xfrm>
          <a:prstGeom prst="rect">
            <a:avLst/>
          </a:prstGeom>
          <a:solidFill>
            <a:schemeClr val="bg1"/>
          </a:solidFill>
          <a:ln w="12700">
            <a:noFill/>
            <a:miter lim="800000"/>
            <a:headEnd/>
            <a:tailEnd/>
          </a:ln>
        </p:spPr>
        <p:txBody>
          <a:bodyPr lIns="90488" tIns="44450" rIns="90488" bIns="44450"/>
          <a:lstStyle/>
          <a:p>
            <a:pPr marL="342900" indent="-342900">
              <a:lnSpc>
                <a:spcPct val="80000"/>
              </a:lnSpc>
              <a:spcBef>
                <a:spcPct val="50000"/>
              </a:spcBef>
              <a:buClr>
                <a:srgbClr val="000000"/>
              </a:buClr>
              <a:buSzPct val="90000"/>
              <a:buFont typeface="Wingdings" pitchFamily="2" charset="2"/>
              <a:buNone/>
            </a:pPr>
            <a:r>
              <a:rPr lang="en-US" dirty="0">
                <a:solidFill>
                  <a:srgbClr val="000000"/>
                </a:solidFill>
                <a:latin typeface="Century Gothic" pitchFamily="34" charset="0"/>
              </a:rPr>
              <a:t>For </a:t>
            </a:r>
            <a:r>
              <a:rPr lang="en-US" dirty="0" smtClean="0">
                <a:solidFill>
                  <a:srgbClr val="000000"/>
                </a:solidFill>
                <a:latin typeface="Century Gothic" pitchFamily="34" charset="0"/>
              </a:rPr>
              <a:t>TCAP </a:t>
            </a:r>
            <a:r>
              <a:rPr lang="en-US" dirty="0">
                <a:solidFill>
                  <a:srgbClr val="000000"/>
                </a:solidFill>
                <a:latin typeface="Century Gothic" pitchFamily="34" charset="0"/>
              </a:rPr>
              <a:t>test materials</a:t>
            </a:r>
          </a:p>
          <a:p>
            <a:pPr marL="342900" indent="-342900">
              <a:lnSpc>
                <a:spcPct val="80000"/>
              </a:lnSpc>
              <a:spcBef>
                <a:spcPct val="50000"/>
              </a:spcBef>
              <a:buClr>
                <a:srgbClr val="000000"/>
              </a:buClr>
              <a:buSzPct val="90000"/>
              <a:buFont typeface="Wingdings" pitchFamily="2" charset="2"/>
              <a:buNone/>
            </a:pPr>
            <a:endParaRPr lang="en-US" dirty="0">
              <a:solidFill>
                <a:srgbClr val="000000"/>
              </a:solidFill>
              <a:latin typeface="Century Gothic" pitchFamily="34" charset="0"/>
            </a:endParaRPr>
          </a:p>
          <a:p>
            <a:pPr marL="342900" indent="-342900">
              <a:lnSpc>
                <a:spcPct val="80000"/>
              </a:lnSpc>
              <a:spcBef>
                <a:spcPct val="50000"/>
              </a:spcBef>
              <a:buClr>
                <a:srgbClr val="000000"/>
              </a:buClr>
              <a:buSzPct val="90000"/>
              <a:buFont typeface="Wingdings" pitchFamily="2" charset="2"/>
              <a:buNone/>
            </a:pPr>
            <a:r>
              <a:rPr lang="en-US" dirty="0">
                <a:solidFill>
                  <a:srgbClr val="000000"/>
                </a:solidFill>
                <a:latin typeface="Century Gothic" pitchFamily="34" charset="0"/>
              </a:rPr>
              <a:t>Complete a  stack cover card for each bundle of test books.</a:t>
            </a:r>
          </a:p>
          <a:p>
            <a:pPr marL="342900" indent="-342900">
              <a:lnSpc>
                <a:spcPct val="80000"/>
              </a:lnSpc>
              <a:spcBef>
                <a:spcPct val="50000"/>
              </a:spcBef>
              <a:buClr>
                <a:srgbClr val="000000"/>
              </a:buClr>
              <a:buSzPct val="90000"/>
              <a:buFont typeface="Wingdings" pitchFamily="2" charset="2"/>
              <a:buNone/>
            </a:pPr>
            <a:endParaRPr lang="en-US" b="1" dirty="0">
              <a:solidFill>
                <a:srgbClr val="000000"/>
              </a:solidFill>
              <a:latin typeface="Century Gothic" pitchFamily="34" charset="0"/>
            </a:endParaRPr>
          </a:p>
          <a:p>
            <a:pPr marL="342900" indent="-342900">
              <a:lnSpc>
                <a:spcPct val="80000"/>
              </a:lnSpc>
              <a:spcBef>
                <a:spcPct val="50000"/>
              </a:spcBef>
              <a:buClr>
                <a:srgbClr val="000000"/>
              </a:buClr>
              <a:buSzPct val="90000"/>
              <a:buFont typeface="Wingdings" pitchFamily="2" charset="2"/>
              <a:buNone/>
            </a:pPr>
            <a:r>
              <a:rPr lang="en-US" b="1" dirty="0">
                <a:solidFill>
                  <a:srgbClr val="000000"/>
                </a:solidFill>
                <a:latin typeface="Century Gothic" pitchFamily="34" charset="0"/>
              </a:rPr>
              <a:t>Note: </a:t>
            </a:r>
            <a:r>
              <a:rPr lang="en-US" b="1" dirty="0" err="1">
                <a:solidFill>
                  <a:srgbClr val="000000"/>
                </a:solidFill>
                <a:latin typeface="Century Gothic" pitchFamily="34" charset="0"/>
              </a:rPr>
              <a:t>CoAlt</a:t>
            </a:r>
            <a:r>
              <a:rPr lang="en-US" b="1" dirty="0">
                <a:solidFill>
                  <a:srgbClr val="000000"/>
                </a:solidFill>
                <a:latin typeface="Century Gothic" pitchFamily="34" charset="0"/>
              </a:rPr>
              <a:t> Rating Forms to be scored will use an envelope, not paper bands/stack cards.</a:t>
            </a:r>
          </a:p>
          <a:p>
            <a:pPr marL="342900" indent="-342900">
              <a:lnSpc>
                <a:spcPct val="80000"/>
              </a:lnSpc>
              <a:spcBef>
                <a:spcPct val="50000"/>
              </a:spcBef>
              <a:buClr>
                <a:srgbClr val="000000"/>
              </a:buClr>
              <a:buSzPct val="90000"/>
              <a:buFont typeface="Wingdings" pitchFamily="2" charset="2"/>
              <a:buNone/>
            </a:pPr>
            <a:endParaRPr lang="en-US" b="1" dirty="0">
              <a:solidFill>
                <a:srgbClr val="000000"/>
              </a:solidFill>
              <a:latin typeface="Century Gothic" pitchFamily="34" charset="0"/>
            </a:endParaRPr>
          </a:p>
        </p:txBody>
      </p:sp>
      <p:sp>
        <p:nvSpPr>
          <p:cNvPr id="43015" name="Slide Number Placeholder 3"/>
          <p:cNvSpPr txBox="1">
            <a:spLocks noGrp="1"/>
          </p:cNvSpPr>
          <p:nvPr/>
        </p:nvSpPr>
        <p:spPr bwMode="auto">
          <a:xfrm>
            <a:off x="1371600" y="6324600"/>
            <a:ext cx="533400" cy="228600"/>
          </a:xfrm>
          <a:prstGeom prst="rect">
            <a:avLst/>
          </a:prstGeom>
          <a:noFill/>
          <a:ln w="9525">
            <a:noFill/>
            <a:miter lim="800000"/>
            <a:headEnd/>
            <a:tailEnd/>
          </a:ln>
        </p:spPr>
        <p:txBody>
          <a:bodyPr/>
          <a:lstStyle/>
          <a:p>
            <a:pPr algn="ctr"/>
            <a:fld id="{39AF705D-CEF5-4971-AA38-3E36E61849F4}" type="slidenum">
              <a:rPr lang="en-US" sz="1000"/>
              <a:pPr algn="ctr"/>
              <a:t>31</a:t>
            </a:fld>
            <a:endParaRPr lang="en-US" sz="10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bwMode="auto">
          <a:xfrm>
            <a:off x="457200" y="457200"/>
            <a:ext cx="8229600" cy="960438"/>
          </a:xfrm>
          <a:prstGeom prst="rect">
            <a:avLst/>
          </a:prstGeom>
          <a:solidFill>
            <a:srgbClr val="FFFFFF"/>
          </a:solidFill>
          <a:ln>
            <a:solidFill>
              <a:srgbClr val="000000"/>
            </a:solidFill>
            <a:miter lim="800000"/>
            <a:headEnd/>
            <a:tailEnd/>
          </a:ln>
        </p:spPr>
        <p:txBody>
          <a:bodyPr anchor="ctr"/>
          <a:lstStyle/>
          <a:p>
            <a:pPr eaLnBrk="1" hangingPunct="1"/>
            <a:r>
              <a:rPr lang="en-US" sz="4000" dirty="0" smtClean="0">
                <a:solidFill>
                  <a:schemeClr val="tx1"/>
                </a:solidFill>
              </a:rPr>
              <a:t>Booklets Per Bundle</a:t>
            </a:r>
          </a:p>
        </p:txBody>
      </p:sp>
      <p:sp>
        <p:nvSpPr>
          <p:cNvPr id="44035" name="Content Placeholder 2"/>
          <p:cNvSpPr>
            <a:spLocks noGrp="1"/>
          </p:cNvSpPr>
          <p:nvPr>
            <p:ph idx="4294967295"/>
          </p:nvPr>
        </p:nvSpPr>
        <p:spPr bwMode="auto">
          <a:xfrm>
            <a:off x="457200" y="1600200"/>
            <a:ext cx="8229600" cy="3886200"/>
          </a:xfrm>
          <a:prstGeom prst="rect">
            <a:avLst/>
          </a:prstGeom>
          <a:solidFill>
            <a:srgbClr val="FFFFFF"/>
          </a:solidFill>
          <a:ln>
            <a:solidFill>
              <a:srgbClr val="000000"/>
            </a:solidFill>
            <a:miter lim="800000"/>
            <a:headEnd/>
            <a:tailEnd/>
          </a:ln>
        </p:spPr>
        <p:txBody>
          <a:bodyPr/>
          <a:lstStyle/>
          <a:p>
            <a:pPr eaLnBrk="1" hangingPunct="1"/>
            <a:endParaRPr lang="en-US" b="1" dirty="0" smtClean="0"/>
          </a:p>
          <a:p>
            <a:pPr eaLnBrk="1" hangingPunct="1"/>
            <a:r>
              <a:rPr lang="en-US" sz="2400" b="1" dirty="0" smtClean="0"/>
              <a:t>TCAP Grade 3: 30</a:t>
            </a:r>
          </a:p>
          <a:p>
            <a:r>
              <a:rPr lang="en-US" sz="2400" b="1" dirty="0"/>
              <a:t>TCAP Grades </a:t>
            </a:r>
            <a:r>
              <a:rPr lang="en-US" sz="2400" b="1" dirty="0" smtClean="0"/>
              <a:t>4-10 Math: 25</a:t>
            </a:r>
            <a:endParaRPr lang="en-US" sz="2400" b="1" dirty="0" smtClean="0"/>
          </a:p>
          <a:p>
            <a:pPr eaLnBrk="1" hangingPunct="1"/>
            <a:r>
              <a:rPr lang="en-US" sz="2400" b="1" dirty="0" smtClean="0"/>
              <a:t>TCAP </a:t>
            </a:r>
            <a:r>
              <a:rPr lang="en-US" sz="2400" b="1" dirty="0" smtClean="0"/>
              <a:t>Grades 4-10 Reading/Writing: </a:t>
            </a:r>
            <a:r>
              <a:rPr lang="en-US" sz="2400" b="1" dirty="0" smtClean="0"/>
              <a:t>15</a:t>
            </a:r>
            <a:endParaRPr lang="en-US" sz="2400" b="1" dirty="0" smtClean="0"/>
          </a:p>
          <a:p>
            <a:pPr eaLnBrk="1" hangingPunct="1">
              <a:buFontTx/>
              <a:buNone/>
            </a:pPr>
            <a:endParaRPr lang="en-US" dirty="0" smtClean="0"/>
          </a:p>
        </p:txBody>
      </p:sp>
      <p:sp>
        <p:nvSpPr>
          <p:cNvPr id="44037" name="Slide Number Placeholder 3"/>
          <p:cNvSpPr txBox="1">
            <a:spLocks noGrp="1"/>
          </p:cNvSpPr>
          <p:nvPr/>
        </p:nvSpPr>
        <p:spPr bwMode="auto">
          <a:xfrm>
            <a:off x="1371600" y="6324600"/>
            <a:ext cx="533400" cy="228600"/>
          </a:xfrm>
          <a:prstGeom prst="rect">
            <a:avLst/>
          </a:prstGeom>
          <a:noFill/>
          <a:ln w="9525">
            <a:noFill/>
            <a:miter lim="800000"/>
            <a:headEnd/>
            <a:tailEnd/>
          </a:ln>
        </p:spPr>
        <p:txBody>
          <a:bodyPr/>
          <a:lstStyle/>
          <a:p>
            <a:pPr algn="ctr"/>
            <a:fld id="{4645316F-E666-4C3F-81E7-84D837CAA24A}" type="slidenum">
              <a:rPr lang="en-US" sz="1000"/>
              <a:pPr algn="ctr"/>
              <a:t>32</a:t>
            </a:fld>
            <a:endParaRPr lang="en-US" sz="10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bwMode="auto">
          <a:xfrm>
            <a:off x="457200" y="457200"/>
            <a:ext cx="8229600" cy="960438"/>
          </a:xfrm>
          <a:prstGeom prst="rect">
            <a:avLst/>
          </a:prstGeom>
          <a:solidFill>
            <a:srgbClr val="FFFFFF"/>
          </a:solidFill>
          <a:ln>
            <a:solidFill>
              <a:srgbClr val="000000"/>
            </a:solidFill>
            <a:miter lim="800000"/>
            <a:headEnd/>
            <a:tailEnd/>
          </a:ln>
        </p:spPr>
        <p:txBody>
          <a:bodyPr anchor="ctr" anchorCtr="1"/>
          <a:lstStyle/>
          <a:p>
            <a:pPr eaLnBrk="1" hangingPunct="1"/>
            <a:r>
              <a:rPr lang="en-US" dirty="0" smtClean="0">
                <a:solidFill>
                  <a:schemeClr val="tx1"/>
                </a:solidFill>
              </a:rPr>
              <a:t>TO BE SCORED materials</a:t>
            </a:r>
            <a:endParaRPr lang="en-US" sz="2800" dirty="0" smtClean="0">
              <a:solidFill>
                <a:schemeClr val="tx1"/>
              </a:solidFill>
            </a:endParaRPr>
          </a:p>
        </p:txBody>
      </p:sp>
      <p:sp>
        <p:nvSpPr>
          <p:cNvPr id="46083" name="Rectangle 5"/>
          <p:cNvSpPr>
            <a:spLocks noChangeArrowheads="1"/>
          </p:cNvSpPr>
          <p:nvPr/>
        </p:nvSpPr>
        <p:spPr bwMode="auto">
          <a:xfrm>
            <a:off x="685800" y="1828800"/>
            <a:ext cx="3429000" cy="4114800"/>
          </a:xfrm>
          <a:prstGeom prst="rect">
            <a:avLst/>
          </a:prstGeom>
          <a:solidFill>
            <a:schemeClr val="bg1"/>
          </a:solidFill>
          <a:ln w="12700">
            <a:noFill/>
            <a:miter lim="800000"/>
            <a:headEnd/>
            <a:tailEnd/>
          </a:ln>
        </p:spPr>
        <p:txBody>
          <a:bodyPr lIns="90488" tIns="44450" rIns="90488" bIns="44450"/>
          <a:lstStyle/>
          <a:p>
            <a:pPr marL="342900" indent="-342900">
              <a:lnSpc>
                <a:spcPct val="80000"/>
              </a:lnSpc>
              <a:spcBef>
                <a:spcPct val="50000"/>
              </a:spcBef>
              <a:buClr>
                <a:srgbClr val="000000"/>
              </a:buClr>
              <a:buSzPct val="90000"/>
            </a:pPr>
            <a:r>
              <a:rPr lang="en-US" sz="2000" b="1" dirty="0">
                <a:solidFill>
                  <a:srgbClr val="000000"/>
                </a:solidFill>
                <a:latin typeface="Century Gothic" pitchFamily="34" charset="0"/>
              </a:rPr>
              <a:t>Include:</a:t>
            </a:r>
          </a:p>
          <a:p>
            <a:pPr marL="342900" indent="-342900">
              <a:lnSpc>
                <a:spcPct val="80000"/>
              </a:lnSpc>
              <a:spcBef>
                <a:spcPct val="50000"/>
              </a:spcBef>
              <a:buClr>
                <a:srgbClr val="000000"/>
              </a:buClr>
              <a:buSzPct val="90000"/>
              <a:buFontTx/>
              <a:buChar char="•"/>
            </a:pPr>
            <a:r>
              <a:rPr lang="en-US" sz="2000" dirty="0" smtClean="0">
                <a:solidFill>
                  <a:srgbClr val="000000"/>
                </a:solidFill>
              </a:rPr>
              <a:t>TCAP </a:t>
            </a:r>
            <a:r>
              <a:rPr lang="en-US" sz="2000" dirty="0">
                <a:solidFill>
                  <a:srgbClr val="000000"/>
                </a:solidFill>
              </a:rPr>
              <a:t>Test Booklets to be scored</a:t>
            </a:r>
          </a:p>
          <a:p>
            <a:pPr marL="342900" indent="-342900">
              <a:lnSpc>
                <a:spcPct val="80000"/>
              </a:lnSpc>
              <a:spcBef>
                <a:spcPct val="50000"/>
              </a:spcBef>
              <a:buClr>
                <a:srgbClr val="000000"/>
              </a:buClr>
              <a:buSzPct val="90000"/>
              <a:buFontTx/>
              <a:buChar char="•"/>
            </a:pPr>
            <a:r>
              <a:rPr lang="en-US" sz="2000" dirty="0" err="1">
                <a:solidFill>
                  <a:srgbClr val="000000"/>
                </a:solidFill>
              </a:rPr>
              <a:t>CoAlt</a:t>
            </a:r>
            <a:r>
              <a:rPr lang="en-US" sz="2000" dirty="0">
                <a:solidFill>
                  <a:srgbClr val="000000"/>
                </a:solidFill>
              </a:rPr>
              <a:t> Rating Forms to be </a:t>
            </a:r>
            <a:r>
              <a:rPr lang="en-US" sz="2000" dirty="0" smtClean="0">
                <a:solidFill>
                  <a:srgbClr val="000000"/>
                </a:solidFill>
              </a:rPr>
              <a:t>scored</a:t>
            </a:r>
          </a:p>
          <a:p>
            <a:pPr marL="342900" indent="-342900">
              <a:lnSpc>
                <a:spcPct val="80000"/>
              </a:lnSpc>
              <a:spcBef>
                <a:spcPct val="50000"/>
              </a:spcBef>
              <a:buClr>
                <a:srgbClr val="000000"/>
              </a:buClr>
              <a:buSzPct val="90000"/>
              <a:buFontTx/>
              <a:buChar char="•"/>
            </a:pPr>
            <a:r>
              <a:rPr lang="en-US" sz="2000" dirty="0" smtClean="0">
                <a:solidFill>
                  <a:srgbClr val="000000"/>
                </a:solidFill>
              </a:rPr>
              <a:t>Shipping Labels</a:t>
            </a:r>
            <a:endParaRPr lang="en-US" sz="2000" dirty="0">
              <a:solidFill>
                <a:srgbClr val="000000"/>
              </a:solidFill>
            </a:endParaRPr>
          </a:p>
          <a:p>
            <a:pPr marL="800100" lvl="1" indent="-342900">
              <a:lnSpc>
                <a:spcPct val="80000"/>
              </a:lnSpc>
              <a:spcBef>
                <a:spcPct val="50000"/>
              </a:spcBef>
              <a:buClr>
                <a:srgbClr val="000000"/>
              </a:buClr>
              <a:buSzPct val="90000"/>
              <a:buFontTx/>
              <a:buChar char="•"/>
            </a:pPr>
            <a:r>
              <a:rPr lang="en-US" b="1" dirty="0" smtClean="0">
                <a:solidFill>
                  <a:srgbClr val="7030A0"/>
                </a:solidFill>
              </a:rPr>
              <a:t>Purple for 3rd Grade reading</a:t>
            </a:r>
          </a:p>
          <a:p>
            <a:pPr marL="800100" lvl="1" indent="-342900">
              <a:lnSpc>
                <a:spcPct val="80000"/>
              </a:lnSpc>
              <a:spcBef>
                <a:spcPct val="50000"/>
              </a:spcBef>
              <a:buClr>
                <a:srgbClr val="000000"/>
              </a:buClr>
              <a:buSzPct val="90000"/>
              <a:buFontTx/>
              <a:buChar char="•"/>
            </a:pPr>
            <a:r>
              <a:rPr lang="en-US" b="1" dirty="0" smtClean="0">
                <a:solidFill>
                  <a:srgbClr val="FF9900"/>
                </a:solidFill>
              </a:rPr>
              <a:t>Orange </a:t>
            </a:r>
            <a:r>
              <a:rPr lang="en-US" b="1" dirty="0">
                <a:solidFill>
                  <a:srgbClr val="FF9900"/>
                </a:solidFill>
              </a:rPr>
              <a:t>for </a:t>
            </a:r>
            <a:r>
              <a:rPr lang="en-US" b="1" dirty="0" err="1" smtClean="0">
                <a:solidFill>
                  <a:srgbClr val="FF9900"/>
                </a:solidFill>
              </a:rPr>
              <a:t>CoAlt</a:t>
            </a:r>
            <a:endParaRPr lang="en-US" b="1" dirty="0"/>
          </a:p>
          <a:p>
            <a:pPr marL="800100" lvl="1" indent="-342900">
              <a:lnSpc>
                <a:spcPct val="80000"/>
              </a:lnSpc>
              <a:spcBef>
                <a:spcPct val="50000"/>
              </a:spcBef>
              <a:buClr>
                <a:srgbClr val="000000"/>
              </a:buClr>
              <a:buSzPct val="90000"/>
              <a:buFontTx/>
              <a:buChar char="•"/>
            </a:pPr>
            <a:r>
              <a:rPr lang="en-US" b="1" dirty="0" smtClean="0"/>
              <a:t>White </a:t>
            </a:r>
            <a:r>
              <a:rPr lang="en-US" b="1" dirty="0"/>
              <a:t>for </a:t>
            </a:r>
            <a:r>
              <a:rPr lang="en-US" b="1" dirty="0" smtClean="0"/>
              <a:t>TCAP</a:t>
            </a:r>
            <a:endParaRPr lang="en-US" b="1" dirty="0"/>
          </a:p>
          <a:p>
            <a:pPr marL="342900" indent="-342900">
              <a:lnSpc>
                <a:spcPct val="80000"/>
              </a:lnSpc>
              <a:spcBef>
                <a:spcPct val="50000"/>
              </a:spcBef>
              <a:buClr>
                <a:srgbClr val="000000"/>
              </a:buClr>
              <a:buSzPct val="90000"/>
              <a:buFont typeface="Arial" pitchFamily="34" charset="0"/>
              <a:buChar char="•"/>
            </a:pPr>
            <a:r>
              <a:rPr lang="en-US" sz="2000" b="1" dirty="0"/>
              <a:t>Do not </a:t>
            </a:r>
            <a:r>
              <a:rPr lang="en-US" sz="2000" b="1" dirty="0" smtClean="0"/>
              <a:t>create your own shipping labels</a:t>
            </a:r>
            <a:endParaRPr lang="en-US" sz="2000" b="1" dirty="0"/>
          </a:p>
        </p:txBody>
      </p:sp>
      <p:sp>
        <p:nvSpPr>
          <p:cNvPr id="46085" name="Slide Number Placeholder 3"/>
          <p:cNvSpPr txBox="1">
            <a:spLocks noGrp="1"/>
          </p:cNvSpPr>
          <p:nvPr/>
        </p:nvSpPr>
        <p:spPr bwMode="auto">
          <a:xfrm>
            <a:off x="1371600" y="6324600"/>
            <a:ext cx="533400" cy="228600"/>
          </a:xfrm>
          <a:prstGeom prst="rect">
            <a:avLst/>
          </a:prstGeom>
          <a:noFill/>
          <a:ln w="9525">
            <a:noFill/>
            <a:miter lim="800000"/>
            <a:headEnd/>
            <a:tailEnd/>
          </a:ln>
        </p:spPr>
        <p:txBody>
          <a:bodyPr/>
          <a:lstStyle/>
          <a:p>
            <a:pPr algn="ctr"/>
            <a:fld id="{62FA3E4D-415A-472F-891B-686D89DDCA7B}" type="slidenum">
              <a:rPr lang="en-US" sz="1000"/>
              <a:pPr algn="ctr"/>
              <a:t>33</a:t>
            </a:fld>
            <a:endParaRPr lang="en-US" sz="1000"/>
          </a:p>
        </p:txBody>
      </p:sp>
      <p:pic>
        <p:nvPicPr>
          <p:cNvPr id="46086" name="Picture 6" descr="TCAP 2012 To Be Scored label SAMPLE 2_Page_2.jpg"/>
          <p:cNvPicPr>
            <a:picLocks noChangeAspect="1"/>
          </p:cNvPicPr>
          <p:nvPr/>
        </p:nvPicPr>
        <p:blipFill>
          <a:blip r:embed="rId3" cstate="print"/>
          <a:srcRect r="48723" b="50816"/>
          <a:stretch>
            <a:fillRect/>
          </a:stretch>
        </p:blipFill>
        <p:spPr bwMode="auto">
          <a:xfrm>
            <a:off x="4191000" y="2057400"/>
            <a:ext cx="4752975" cy="3657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bwMode="auto">
          <a:xfrm>
            <a:off x="457200" y="457200"/>
            <a:ext cx="8229600" cy="960438"/>
          </a:xfrm>
          <a:prstGeom prst="rect">
            <a:avLst/>
          </a:prstGeom>
          <a:solidFill>
            <a:srgbClr val="FFFFFF"/>
          </a:solidFill>
          <a:ln>
            <a:solidFill>
              <a:srgbClr val="000000"/>
            </a:solidFill>
            <a:miter lim="800000"/>
            <a:headEnd/>
            <a:tailEnd/>
          </a:ln>
        </p:spPr>
        <p:txBody>
          <a:bodyPr anchor="ctr"/>
          <a:lstStyle/>
          <a:p>
            <a:pPr eaLnBrk="1" hangingPunct="1"/>
            <a:r>
              <a:rPr lang="en-US" dirty="0" smtClean="0">
                <a:solidFill>
                  <a:schemeClr val="tx1"/>
                </a:solidFill>
              </a:rPr>
              <a:t>NOT TO BE SCORED materials</a:t>
            </a:r>
          </a:p>
        </p:txBody>
      </p:sp>
      <p:sp>
        <p:nvSpPr>
          <p:cNvPr id="47107" name="Rectangle 5"/>
          <p:cNvSpPr>
            <a:spLocks noChangeArrowheads="1"/>
          </p:cNvSpPr>
          <p:nvPr/>
        </p:nvSpPr>
        <p:spPr bwMode="auto">
          <a:xfrm>
            <a:off x="457200" y="1600200"/>
            <a:ext cx="3657600" cy="4495800"/>
          </a:xfrm>
          <a:prstGeom prst="rect">
            <a:avLst/>
          </a:prstGeom>
          <a:solidFill>
            <a:schemeClr val="bg1"/>
          </a:solidFill>
          <a:ln w="12700">
            <a:noFill/>
            <a:miter lim="800000"/>
            <a:headEnd/>
            <a:tailEnd/>
          </a:ln>
        </p:spPr>
        <p:txBody>
          <a:bodyPr lIns="90488" tIns="44450" rIns="90488" bIns="44450"/>
          <a:lstStyle/>
          <a:p>
            <a:pPr marL="342900" indent="-342900">
              <a:lnSpc>
                <a:spcPct val="80000"/>
              </a:lnSpc>
              <a:spcBef>
                <a:spcPct val="50000"/>
              </a:spcBef>
              <a:buClr>
                <a:srgbClr val="000000"/>
              </a:buClr>
              <a:buSzPct val="90000"/>
              <a:buFont typeface="Wingdings" pitchFamily="2" charset="2"/>
              <a:buNone/>
            </a:pPr>
            <a:r>
              <a:rPr lang="en-US" dirty="0">
                <a:solidFill>
                  <a:srgbClr val="000000"/>
                </a:solidFill>
                <a:latin typeface="Century Gothic" pitchFamily="34" charset="0"/>
              </a:rPr>
              <a:t>Include:</a:t>
            </a:r>
          </a:p>
          <a:p>
            <a:pPr marL="342900" indent="-342900">
              <a:lnSpc>
                <a:spcPct val="80000"/>
              </a:lnSpc>
              <a:spcBef>
                <a:spcPct val="50000"/>
              </a:spcBef>
              <a:buClr>
                <a:srgbClr val="000000"/>
              </a:buClr>
              <a:buSzPct val="90000"/>
              <a:buFontTx/>
              <a:buChar char="•"/>
            </a:pPr>
            <a:r>
              <a:rPr lang="en-US" dirty="0">
                <a:solidFill>
                  <a:srgbClr val="000000"/>
                </a:solidFill>
                <a:latin typeface="Century Gothic" pitchFamily="34" charset="0"/>
              </a:rPr>
              <a:t>U</a:t>
            </a:r>
            <a:r>
              <a:rPr lang="en-US" dirty="0">
                <a:latin typeface="Century Gothic" pitchFamily="34" charset="0"/>
              </a:rPr>
              <a:t>nused test </a:t>
            </a:r>
            <a:r>
              <a:rPr lang="en-US" dirty="0" smtClean="0">
                <a:latin typeface="Century Gothic" pitchFamily="34" charset="0"/>
              </a:rPr>
              <a:t>books</a:t>
            </a:r>
            <a:endParaRPr lang="en-US" dirty="0">
              <a:latin typeface="Century Gothic" pitchFamily="34" charset="0"/>
            </a:endParaRPr>
          </a:p>
          <a:p>
            <a:pPr marL="342900" indent="-342900">
              <a:lnSpc>
                <a:spcPct val="80000"/>
              </a:lnSpc>
              <a:spcBef>
                <a:spcPct val="50000"/>
              </a:spcBef>
              <a:buClr>
                <a:srgbClr val="000000"/>
              </a:buClr>
              <a:buSzPct val="90000"/>
              <a:buFontTx/>
              <a:buChar char="•"/>
            </a:pPr>
            <a:r>
              <a:rPr lang="en-US" dirty="0">
                <a:latin typeface="Century Gothic" pitchFamily="34" charset="0"/>
              </a:rPr>
              <a:t>Used test books that are not to be </a:t>
            </a:r>
            <a:r>
              <a:rPr lang="en-US" dirty="0" smtClean="0">
                <a:latin typeface="Century Gothic" pitchFamily="34" charset="0"/>
              </a:rPr>
              <a:t>scored</a:t>
            </a:r>
            <a:endParaRPr lang="en-US" dirty="0">
              <a:latin typeface="Century Gothic" pitchFamily="34" charset="0"/>
            </a:endParaRPr>
          </a:p>
          <a:p>
            <a:pPr marL="342900" indent="-342900">
              <a:lnSpc>
                <a:spcPct val="80000"/>
              </a:lnSpc>
              <a:spcBef>
                <a:spcPct val="50000"/>
              </a:spcBef>
              <a:buClr>
                <a:srgbClr val="000000"/>
              </a:buClr>
              <a:buSzPct val="90000"/>
              <a:buFontTx/>
              <a:buChar char="•"/>
            </a:pPr>
            <a:r>
              <a:rPr lang="en-US" dirty="0">
                <a:latin typeface="Century Gothic" pitchFamily="34" charset="0"/>
              </a:rPr>
              <a:t>Braille and Large Print books</a:t>
            </a:r>
          </a:p>
          <a:p>
            <a:pPr marL="342900" indent="-342900">
              <a:lnSpc>
                <a:spcPct val="80000"/>
              </a:lnSpc>
              <a:spcBef>
                <a:spcPct val="50000"/>
              </a:spcBef>
              <a:buClr>
                <a:srgbClr val="000000"/>
              </a:buClr>
              <a:buSzPct val="90000"/>
              <a:buFontTx/>
              <a:buChar char="•"/>
            </a:pPr>
            <a:r>
              <a:rPr lang="en-US" dirty="0">
                <a:latin typeface="Century Gothic" pitchFamily="34" charset="0"/>
              </a:rPr>
              <a:t>Oral scripts</a:t>
            </a:r>
          </a:p>
          <a:p>
            <a:pPr marL="342900" indent="-342900">
              <a:lnSpc>
                <a:spcPct val="80000"/>
              </a:lnSpc>
              <a:spcBef>
                <a:spcPct val="50000"/>
              </a:spcBef>
              <a:buClr>
                <a:srgbClr val="000000"/>
              </a:buClr>
              <a:buSzPct val="90000"/>
              <a:buFontTx/>
              <a:buChar char="•"/>
            </a:pPr>
            <a:r>
              <a:rPr lang="en-US" dirty="0">
                <a:latin typeface="Century Gothic" pitchFamily="34" charset="0"/>
              </a:rPr>
              <a:t>Teacher-read directions</a:t>
            </a:r>
          </a:p>
          <a:p>
            <a:pPr marL="342900" indent="-342900">
              <a:lnSpc>
                <a:spcPct val="80000"/>
              </a:lnSpc>
              <a:spcBef>
                <a:spcPct val="50000"/>
              </a:spcBef>
              <a:buClr>
                <a:srgbClr val="000000"/>
              </a:buClr>
              <a:buSzPct val="90000"/>
              <a:buFontTx/>
              <a:buChar char="•"/>
            </a:pPr>
            <a:r>
              <a:rPr lang="en-US" dirty="0">
                <a:latin typeface="Century Gothic" pitchFamily="34" charset="0"/>
              </a:rPr>
              <a:t>All used and unused draft booklets</a:t>
            </a:r>
          </a:p>
          <a:p>
            <a:pPr marL="342900" indent="-342900">
              <a:lnSpc>
                <a:spcPct val="80000"/>
              </a:lnSpc>
              <a:spcBef>
                <a:spcPct val="50000"/>
              </a:spcBef>
              <a:buClr>
                <a:srgbClr val="000000"/>
              </a:buClr>
              <a:buSzPct val="90000"/>
              <a:buFontTx/>
              <a:buChar char="•"/>
            </a:pPr>
            <a:r>
              <a:rPr lang="en-US" dirty="0">
                <a:latin typeface="Century Gothic" pitchFamily="34" charset="0"/>
              </a:rPr>
              <a:t>CoAlt Test Protocols</a:t>
            </a:r>
          </a:p>
          <a:p>
            <a:pPr marL="342900" indent="-342900">
              <a:lnSpc>
                <a:spcPct val="80000"/>
              </a:lnSpc>
              <a:spcBef>
                <a:spcPct val="50000"/>
              </a:spcBef>
              <a:buClr>
                <a:srgbClr val="000000"/>
              </a:buClr>
              <a:buSzPct val="90000"/>
              <a:buFontTx/>
              <a:buChar char="•"/>
            </a:pPr>
            <a:r>
              <a:rPr lang="en-US" dirty="0" smtClean="0">
                <a:latin typeface="Century Gothic" pitchFamily="34" charset="0"/>
              </a:rPr>
              <a:t>Examiner </a:t>
            </a:r>
            <a:r>
              <a:rPr lang="en-US" dirty="0">
                <a:latin typeface="Century Gothic" pitchFamily="34" charset="0"/>
              </a:rPr>
              <a:t>Guides, etc.</a:t>
            </a:r>
            <a:endParaRPr lang="en-US" sz="2000" dirty="0">
              <a:solidFill>
                <a:srgbClr val="000000"/>
              </a:solidFill>
              <a:latin typeface="Century Gothic" pitchFamily="34" charset="0"/>
            </a:endParaRPr>
          </a:p>
        </p:txBody>
      </p:sp>
      <p:sp>
        <p:nvSpPr>
          <p:cNvPr id="47109" name="Slide Number Placeholder 3"/>
          <p:cNvSpPr txBox="1">
            <a:spLocks noGrp="1"/>
          </p:cNvSpPr>
          <p:nvPr/>
        </p:nvSpPr>
        <p:spPr bwMode="auto">
          <a:xfrm>
            <a:off x="1371600" y="6324600"/>
            <a:ext cx="533400" cy="228600"/>
          </a:xfrm>
          <a:prstGeom prst="rect">
            <a:avLst/>
          </a:prstGeom>
          <a:noFill/>
          <a:ln w="9525">
            <a:noFill/>
            <a:miter lim="800000"/>
            <a:headEnd/>
            <a:tailEnd/>
          </a:ln>
        </p:spPr>
        <p:txBody>
          <a:bodyPr/>
          <a:lstStyle/>
          <a:p>
            <a:pPr algn="ctr"/>
            <a:fld id="{2DF5872A-0573-4074-968C-FE9F1DA4B57C}" type="slidenum">
              <a:rPr lang="en-US" sz="1000"/>
              <a:pPr algn="ctr"/>
              <a:t>34</a:t>
            </a:fld>
            <a:endParaRPr lang="en-US" sz="1000"/>
          </a:p>
        </p:txBody>
      </p:sp>
      <p:pic>
        <p:nvPicPr>
          <p:cNvPr id="47110" name="Picture 7" descr="TCAP2012_NTBS YELLOWLabel.jpg"/>
          <p:cNvPicPr>
            <a:picLocks noChangeAspect="1"/>
          </p:cNvPicPr>
          <p:nvPr/>
        </p:nvPicPr>
        <p:blipFill>
          <a:blip r:embed="rId3" cstate="print"/>
          <a:srcRect r="50000" b="51111"/>
          <a:stretch>
            <a:fillRect/>
          </a:stretch>
        </p:blipFill>
        <p:spPr bwMode="auto">
          <a:xfrm>
            <a:off x="4191000" y="1905000"/>
            <a:ext cx="4724400" cy="3886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457200" y="457200"/>
            <a:ext cx="8229600" cy="685800"/>
          </a:xfrm>
          <a:solidFill>
            <a:schemeClr val="bg1"/>
          </a:solidFill>
          <a:ln>
            <a:miter lim="800000"/>
            <a:headEnd/>
            <a:tailEnd/>
          </a:ln>
        </p:spPr>
        <p:txBody>
          <a:bodyPr vert="horz" wrap="square" lIns="91440" tIns="45720" rIns="91440" bIns="45720" numCol="1" anchor="t" anchorCtr="0" compatLnSpc="1">
            <a:prstTxWarp prst="textNoShape">
              <a:avLst/>
            </a:prstTxWarp>
          </a:bodyPr>
          <a:lstStyle/>
          <a:p>
            <a:r>
              <a:rPr lang="en-US" sz="4000" dirty="0" smtClean="0">
                <a:solidFill>
                  <a:schemeClr val="tx1"/>
                </a:solidFill>
              </a:rPr>
              <a:t>The Green Box</a:t>
            </a:r>
          </a:p>
        </p:txBody>
      </p:sp>
      <p:pic>
        <p:nvPicPr>
          <p:cNvPr id="48131" name="Picture 4"/>
          <p:cNvPicPr>
            <a:picLocks noGrp="1" noChangeAspect="1" noChangeArrowheads="1"/>
          </p:cNvPicPr>
          <p:nvPr>
            <p:ph type="body" idx="1"/>
          </p:nvPr>
        </p:nvPicPr>
        <p:blipFill>
          <a:blip r:embed="rId3" cstate="print"/>
          <a:srcRect/>
          <a:stretch>
            <a:fillRect/>
          </a:stretch>
        </p:blipFill>
        <p:spPr bwMode="auto">
          <a:xfrm>
            <a:off x="533400" y="1905000"/>
            <a:ext cx="3656013" cy="2744788"/>
          </a:xfrm>
          <a:noFill/>
          <a:ln>
            <a:miter lim="800000"/>
            <a:headEnd/>
            <a:tailEnd/>
          </a:ln>
        </p:spPr>
      </p:pic>
      <p:pic>
        <p:nvPicPr>
          <p:cNvPr id="48132" name="Picture 6"/>
          <p:cNvPicPr>
            <a:picLocks noChangeAspect="1" noChangeArrowheads="1"/>
          </p:cNvPicPr>
          <p:nvPr/>
        </p:nvPicPr>
        <p:blipFill>
          <a:blip r:embed="rId4" cstate="print"/>
          <a:srcRect/>
          <a:stretch>
            <a:fillRect/>
          </a:stretch>
        </p:blipFill>
        <p:spPr bwMode="auto">
          <a:xfrm>
            <a:off x="4800600" y="1905000"/>
            <a:ext cx="3656013" cy="2744788"/>
          </a:xfrm>
          <a:prstGeom prst="rect">
            <a:avLst/>
          </a:prstGeom>
          <a:noFill/>
          <a:ln w="9525">
            <a:noFill/>
            <a:miter lim="800000"/>
            <a:headEnd/>
            <a:tailEnd/>
          </a:ln>
        </p:spPr>
      </p:pic>
      <p:sp>
        <p:nvSpPr>
          <p:cNvPr id="48134" name="Slide Number Placeholder 3"/>
          <p:cNvSpPr txBox="1">
            <a:spLocks noGrp="1"/>
          </p:cNvSpPr>
          <p:nvPr/>
        </p:nvSpPr>
        <p:spPr bwMode="auto">
          <a:xfrm>
            <a:off x="1371600" y="6324600"/>
            <a:ext cx="533400" cy="228600"/>
          </a:xfrm>
          <a:prstGeom prst="rect">
            <a:avLst/>
          </a:prstGeom>
          <a:noFill/>
          <a:ln w="9525">
            <a:noFill/>
            <a:miter lim="800000"/>
            <a:headEnd/>
            <a:tailEnd/>
          </a:ln>
        </p:spPr>
        <p:txBody>
          <a:bodyPr/>
          <a:lstStyle/>
          <a:p>
            <a:pPr algn="ctr"/>
            <a:fld id="{03CA9290-A1B8-4C6E-A6F0-E86E752F57A5}" type="slidenum">
              <a:rPr lang="en-US" sz="1000"/>
              <a:pPr algn="ctr"/>
              <a:t>35</a:t>
            </a:fld>
            <a:endParaRPr lang="en-US" sz="1000"/>
          </a:p>
        </p:txBody>
      </p:sp>
      <p:sp>
        <p:nvSpPr>
          <p:cNvPr id="48135" name="TextBox 6"/>
          <p:cNvSpPr txBox="1">
            <a:spLocks noChangeArrowheads="1"/>
          </p:cNvSpPr>
          <p:nvPr/>
        </p:nvSpPr>
        <p:spPr bwMode="auto">
          <a:xfrm>
            <a:off x="685800" y="5105400"/>
            <a:ext cx="2438400" cy="369888"/>
          </a:xfrm>
          <a:prstGeom prst="rect">
            <a:avLst/>
          </a:prstGeom>
          <a:solidFill>
            <a:srgbClr val="FFFFFF"/>
          </a:solidFill>
          <a:ln w="9525">
            <a:noFill/>
            <a:miter lim="800000"/>
            <a:headEnd/>
            <a:tailEnd/>
          </a:ln>
        </p:spPr>
        <p:txBody>
          <a:bodyPr>
            <a:spAutoFit/>
          </a:bodyPr>
          <a:lstStyle/>
          <a:p>
            <a:r>
              <a:rPr lang="en-US"/>
              <a:t>Place Label Here</a:t>
            </a:r>
          </a:p>
        </p:txBody>
      </p:sp>
      <p:cxnSp>
        <p:nvCxnSpPr>
          <p:cNvPr id="9" name="Straight Arrow Connector 8"/>
          <p:cNvCxnSpPr/>
          <p:nvPr/>
        </p:nvCxnSpPr>
        <p:spPr>
          <a:xfrm rot="5400000" flipH="1" flipV="1">
            <a:off x="801688" y="4533900"/>
            <a:ext cx="1141412" cy="1588"/>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48137" name="TextBox 10"/>
          <p:cNvSpPr txBox="1">
            <a:spLocks noChangeArrowheads="1"/>
          </p:cNvSpPr>
          <p:nvPr/>
        </p:nvSpPr>
        <p:spPr bwMode="auto">
          <a:xfrm>
            <a:off x="5105400" y="5105400"/>
            <a:ext cx="2743200" cy="381000"/>
          </a:xfrm>
          <a:prstGeom prst="rect">
            <a:avLst/>
          </a:prstGeom>
          <a:solidFill>
            <a:srgbClr val="FFFFFF"/>
          </a:solidFill>
          <a:ln w="9525">
            <a:noFill/>
            <a:miter lim="800000"/>
            <a:headEnd/>
            <a:tailEnd/>
          </a:ln>
        </p:spPr>
        <p:txBody>
          <a:bodyPr>
            <a:spAutoFit/>
          </a:bodyPr>
          <a:lstStyle/>
          <a:p>
            <a:r>
              <a:rPr lang="en-US"/>
              <a:t>Do Not Place Label Here</a:t>
            </a:r>
          </a:p>
        </p:txBody>
      </p:sp>
      <p:cxnSp>
        <p:nvCxnSpPr>
          <p:cNvPr id="17" name="Straight Arrow Connector 16"/>
          <p:cNvCxnSpPr/>
          <p:nvPr/>
        </p:nvCxnSpPr>
        <p:spPr>
          <a:xfrm rot="5400000" flipH="1" flipV="1">
            <a:off x="5181601" y="4495800"/>
            <a:ext cx="1066800" cy="3175"/>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bwMode="auto">
          <a:xfrm>
            <a:off x="457200" y="259080"/>
            <a:ext cx="8229600" cy="1158558"/>
          </a:xfrm>
          <a:prstGeom prst="rect">
            <a:avLst/>
          </a:prstGeom>
          <a:solidFill>
            <a:srgbClr val="FFFFFF"/>
          </a:solidFill>
          <a:ln>
            <a:solidFill>
              <a:srgbClr val="000000"/>
            </a:solidFill>
            <a:miter lim="800000"/>
            <a:headEnd/>
            <a:tailEnd/>
          </a:ln>
        </p:spPr>
        <p:txBody>
          <a:bodyPr anchor="ctr"/>
          <a:lstStyle/>
          <a:p>
            <a:pPr eaLnBrk="1" hangingPunct="1"/>
            <a:r>
              <a:rPr lang="en-US" sz="4000" dirty="0" smtClean="0">
                <a:solidFill>
                  <a:schemeClr val="tx1"/>
                </a:solidFill>
              </a:rPr>
              <a:t>Final Packing and Shipping - DAC</a:t>
            </a:r>
          </a:p>
        </p:txBody>
      </p:sp>
      <p:sp>
        <p:nvSpPr>
          <p:cNvPr id="50179" name="Line 4"/>
          <p:cNvSpPr>
            <a:spLocks noChangeShapeType="1"/>
          </p:cNvSpPr>
          <p:nvPr/>
        </p:nvSpPr>
        <p:spPr bwMode="auto">
          <a:xfrm>
            <a:off x="7086600" y="3581400"/>
            <a:ext cx="762000" cy="304800"/>
          </a:xfrm>
          <a:prstGeom prst="line">
            <a:avLst/>
          </a:prstGeom>
          <a:noFill/>
          <a:ln w="9525">
            <a:solidFill>
              <a:schemeClr val="tx1"/>
            </a:solidFill>
            <a:round/>
            <a:headEnd/>
            <a:tailEnd type="triangle" w="med" len="med"/>
          </a:ln>
        </p:spPr>
        <p:txBody>
          <a:bodyPr/>
          <a:lstStyle/>
          <a:p>
            <a:endParaRPr lang="en-US"/>
          </a:p>
        </p:txBody>
      </p:sp>
      <p:pic>
        <p:nvPicPr>
          <p:cNvPr id="50180" name="Picture 5" descr="2006_DAC_manual3"/>
          <p:cNvPicPr>
            <a:picLocks noChangeAspect="1" noChangeArrowheads="1"/>
          </p:cNvPicPr>
          <p:nvPr/>
        </p:nvPicPr>
        <p:blipFill>
          <a:blip r:embed="rId3" cstate="print"/>
          <a:srcRect l="10818" t="57549" r="5899" b="26550"/>
          <a:stretch>
            <a:fillRect/>
          </a:stretch>
        </p:blipFill>
        <p:spPr bwMode="auto">
          <a:xfrm>
            <a:off x="1143000" y="2133600"/>
            <a:ext cx="6477000" cy="1600200"/>
          </a:xfrm>
          <a:prstGeom prst="rect">
            <a:avLst/>
          </a:prstGeom>
          <a:noFill/>
          <a:ln w="9525">
            <a:noFill/>
            <a:miter lim="800000"/>
            <a:headEnd/>
            <a:tailEnd/>
          </a:ln>
        </p:spPr>
      </p:pic>
      <p:sp>
        <p:nvSpPr>
          <p:cNvPr id="50181" name="Rectangle 6"/>
          <p:cNvSpPr>
            <a:spLocks noChangeArrowheads="1"/>
          </p:cNvSpPr>
          <p:nvPr/>
        </p:nvSpPr>
        <p:spPr bwMode="auto">
          <a:xfrm>
            <a:off x="3048000" y="1981200"/>
            <a:ext cx="838200" cy="304800"/>
          </a:xfrm>
          <a:prstGeom prst="rect">
            <a:avLst/>
          </a:prstGeom>
          <a:solidFill>
            <a:schemeClr val="bg1"/>
          </a:solidFill>
          <a:ln w="9525">
            <a:noFill/>
            <a:miter lim="800000"/>
            <a:headEnd/>
            <a:tailEnd/>
          </a:ln>
        </p:spPr>
        <p:txBody>
          <a:bodyPr wrap="none" anchor="ctr"/>
          <a:lstStyle/>
          <a:p>
            <a:endParaRPr lang="en-US"/>
          </a:p>
        </p:txBody>
      </p:sp>
      <p:sp>
        <p:nvSpPr>
          <p:cNvPr id="50182" name="Line 7"/>
          <p:cNvSpPr>
            <a:spLocks noChangeShapeType="1"/>
          </p:cNvSpPr>
          <p:nvPr/>
        </p:nvSpPr>
        <p:spPr bwMode="auto">
          <a:xfrm>
            <a:off x="1143000" y="1524000"/>
            <a:ext cx="7315200" cy="0"/>
          </a:xfrm>
          <a:prstGeom prst="line">
            <a:avLst/>
          </a:prstGeom>
          <a:noFill/>
          <a:ln w="9525">
            <a:solidFill>
              <a:schemeClr val="tx1"/>
            </a:solidFill>
            <a:round/>
            <a:headEnd/>
            <a:tailEnd/>
          </a:ln>
        </p:spPr>
        <p:txBody>
          <a:bodyPr/>
          <a:lstStyle/>
          <a:p>
            <a:endParaRPr lang="en-US"/>
          </a:p>
        </p:txBody>
      </p:sp>
      <p:grpSp>
        <p:nvGrpSpPr>
          <p:cNvPr id="2" name="Group 8"/>
          <p:cNvGrpSpPr>
            <a:grpSpLocks/>
          </p:cNvGrpSpPr>
          <p:nvPr/>
        </p:nvGrpSpPr>
        <p:grpSpPr bwMode="auto">
          <a:xfrm>
            <a:off x="1143000" y="2362200"/>
            <a:ext cx="533400" cy="609600"/>
            <a:chOff x="624" y="3024"/>
            <a:chExt cx="336" cy="384"/>
          </a:xfrm>
        </p:grpSpPr>
        <p:sp>
          <p:nvSpPr>
            <p:cNvPr id="50204" name="Text Box 9"/>
            <p:cNvSpPr txBox="1">
              <a:spLocks noChangeArrowheads="1"/>
            </p:cNvSpPr>
            <p:nvPr/>
          </p:nvSpPr>
          <p:spPr bwMode="auto">
            <a:xfrm>
              <a:off x="624" y="3024"/>
              <a:ext cx="240" cy="115"/>
            </a:xfrm>
            <a:prstGeom prst="rect">
              <a:avLst/>
            </a:prstGeom>
            <a:solidFill>
              <a:srgbClr val="FFFF00"/>
            </a:solidFill>
            <a:ln w="9525">
              <a:noFill/>
              <a:miter lim="800000"/>
              <a:headEnd/>
              <a:tailEnd/>
            </a:ln>
          </p:spPr>
          <p:txBody>
            <a:bodyPr lIns="0" tIns="0" rIns="0" bIns="0">
              <a:spAutoFit/>
            </a:bodyPr>
            <a:lstStyle/>
            <a:p>
              <a:pPr algn="ctr">
                <a:spcBef>
                  <a:spcPct val="50000"/>
                </a:spcBef>
              </a:pPr>
              <a:r>
                <a:rPr lang="en-US" sz="1200" b="1">
                  <a:solidFill>
                    <a:schemeClr val="accent2"/>
                  </a:solidFill>
                </a:rPr>
                <a:t>SGL</a:t>
              </a:r>
            </a:p>
          </p:txBody>
        </p:sp>
        <p:sp>
          <p:nvSpPr>
            <p:cNvPr id="50205" name="Line 10"/>
            <p:cNvSpPr>
              <a:spLocks noChangeShapeType="1"/>
            </p:cNvSpPr>
            <p:nvPr/>
          </p:nvSpPr>
          <p:spPr bwMode="auto">
            <a:xfrm>
              <a:off x="816" y="3168"/>
              <a:ext cx="144" cy="240"/>
            </a:xfrm>
            <a:prstGeom prst="line">
              <a:avLst/>
            </a:prstGeom>
            <a:noFill/>
            <a:ln w="9525">
              <a:solidFill>
                <a:schemeClr val="accent2"/>
              </a:solidFill>
              <a:round/>
              <a:headEnd/>
              <a:tailEnd type="triangle" w="med" len="med"/>
            </a:ln>
          </p:spPr>
          <p:txBody>
            <a:bodyPr/>
            <a:lstStyle/>
            <a:p>
              <a:endParaRPr lang="en-US"/>
            </a:p>
          </p:txBody>
        </p:sp>
      </p:grpSp>
      <p:grpSp>
        <p:nvGrpSpPr>
          <p:cNvPr id="3" name="Group 11"/>
          <p:cNvGrpSpPr>
            <a:grpSpLocks/>
          </p:cNvGrpSpPr>
          <p:nvPr/>
        </p:nvGrpSpPr>
        <p:grpSpPr bwMode="auto">
          <a:xfrm>
            <a:off x="6096000" y="2286000"/>
            <a:ext cx="381000" cy="609600"/>
            <a:chOff x="3840" y="4080"/>
            <a:chExt cx="240" cy="384"/>
          </a:xfrm>
        </p:grpSpPr>
        <p:sp>
          <p:nvSpPr>
            <p:cNvPr id="50202" name="Text Box 12"/>
            <p:cNvSpPr txBox="1">
              <a:spLocks noChangeArrowheads="1"/>
            </p:cNvSpPr>
            <p:nvPr/>
          </p:nvSpPr>
          <p:spPr bwMode="auto">
            <a:xfrm>
              <a:off x="3840" y="4080"/>
              <a:ext cx="240" cy="115"/>
            </a:xfrm>
            <a:prstGeom prst="rect">
              <a:avLst/>
            </a:prstGeom>
            <a:solidFill>
              <a:srgbClr val="FFFF00"/>
            </a:solidFill>
            <a:ln w="9525">
              <a:noFill/>
              <a:miter lim="800000"/>
              <a:headEnd/>
              <a:tailEnd/>
            </a:ln>
          </p:spPr>
          <p:txBody>
            <a:bodyPr lIns="0" tIns="0" rIns="0" bIns="0">
              <a:spAutoFit/>
            </a:bodyPr>
            <a:lstStyle/>
            <a:p>
              <a:pPr algn="ctr">
                <a:spcBef>
                  <a:spcPct val="50000"/>
                </a:spcBef>
              </a:pPr>
              <a:r>
                <a:rPr lang="en-US" sz="1200" b="1">
                  <a:solidFill>
                    <a:schemeClr val="accent2"/>
                  </a:solidFill>
                </a:rPr>
                <a:t>SGL</a:t>
              </a:r>
            </a:p>
          </p:txBody>
        </p:sp>
        <p:sp>
          <p:nvSpPr>
            <p:cNvPr id="50203" name="Line 13"/>
            <p:cNvSpPr>
              <a:spLocks noChangeShapeType="1"/>
            </p:cNvSpPr>
            <p:nvPr/>
          </p:nvSpPr>
          <p:spPr bwMode="auto">
            <a:xfrm flipH="1">
              <a:off x="3840" y="4176"/>
              <a:ext cx="144" cy="288"/>
            </a:xfrm>
            <a:prstGeom prst="line">
              <a:avLst/>
            </a:prstGeom>
            <a:noFill/>
            <a:ln w="9525">
              <a:solidFill>
                <a:schemeClr val="accent2"/>
              </a:solidFill>
              <a:round/>
              <a:headEnd/>
              <a:tailEnd type="triangle" w="med" len="med"/>
            </a:ln>
          </p:spPr>
          <p:txBody>
            <a:bodyPr/>
            <a:lstStyle/>
            <a:p>
              <a:endParaRPr lang="en-US"/>
            </a:p>
          </p:txBody>
        </p:sp>
      </p:grpSp>
      <p:grpSp>
        <p:nvGrpSpPr>
          <p:cNvPr id="4" name="Group 14"/>
          <p:cNvGrpSpPr>
            <a:grpSpLocks/>
          </p:cNvGrpSpPr>
          <p:nvPr/>
        </p:nvGrpSpPr>
        <p:grpSpPr bwMode="auto">
          <a:xfrm>
            <a:off x="1219200" y="4038600"/>
            <a:ext cx="7162800" cy="1981200"/>
            <a:chOff x="768" y="2400"/>
            <a:chExt cx="4512" cy="1248"/>
          </a:xfrm>
        </p:grpSpPr>
        <p:pic>
          <p:nvPicPr>
            <p:cNvPr id="50195" name="Picture 15" descr="2006_DAC_manual3"/>
            <p:cNvPicPr>
              <a:picLocks noChangeAspect="1" noChangeArrowheads="1"/>
            </p:cNvPicPr>
            <p:nvPr/>
          </p:nvPicPr>
          <p:blipFill>
            <a:blip r:embed="rId3" cstate="print"/>
            <a:srcRect l="34334" t="57928" r="31374" b="32230"/>
            <a:stretch>
              <a:fillRect/>
            </a:stretch>
          </p:blipFill>
          <p:spPr bwMode="auto">
            <a:xfrm>
              <a:off x="1968" y="2880"/>
              <a:ext cx="1680" cy="624"/>
            </a:xfrm>
            <a:prstGeom prst="rect">
              <a:avLst/>
            </a:prstGeom>
            <a:noFill/>
            <a:ln w="9525">
              <a:noFill/>
              <a:miter lim="800000"/>
              <a:headEnd/>
              <a:tailEnd/>
            </a:ln>
          </p:spPr>
        </p:pic>
        <p:pic>
          <p:nvPicPr>
            <p:cNvPr id="50196" name="Picture 16" descr="2006_DAC_manual3"/>
            <p:cNvPicPr>
              <a:picLocks noChangeAspect="1" noChangeArrowheads="1"/>
            </p:cNvPicPr>
            <p:nvPr/>
          </p:nvPicPr>
          <p:blipFill>
            <a:blip r:embed="rId3" cstate="print"/>
            <a:srcRect l="10818" t="64365" r="60768" b="26550"/>
            <a:stretch>
              <a:fillRect/>
            </a:stretch>
          </p:blipFill>
          <p:spPr bwMode="auto">
            <a:xfrm>
              <a:off x="768" y="2736"/>
              <a:ext cx="1392" cy="576"/>
            </a:xfrm>
            <a:prstGeom prst="rect">
              <a:avLst/>
            </a:prstGeom>
            <a:noFill/>
            <a:ln w="9525">
              <a:noFill/>
              <a:miter lim="800000"/>
              <a:headEnd/>
              <a:tailEnd/>
            </a:ln>
          </p:spPr>
        </p:pic>
        <p:sp>
          <p:nvSpPr>
            <p:cNvPr id="50197" name="Line 17"/>
            <p:cNvSpPr>
              <a:spLocks noChangeShapeType="1"/>
            </p:cNvSpPr>
            <p:nvPr/>
          </p:nvSpPr>
          <p:spPr bwMode="auto">
            <a:xfrm>
              <a:off x="816" y="3648"/>
              <a:ext cx="4464" cy="0"/>
            </a:xfrm>
            <a:prstGeom prst="line">
              <a:avLst/>
            </a:prstGeom>
            <a:noFill/>
            <a:ln w="9525">
              <a:solidFill>
                <a:schemeClr val="tx1"/>
              </a:solidFill>
              <a:round/>
              <a:headEnd/>
              <a:tailEnd/>
            </a:ln>
          </p:spPr>
          <p:txBody>
            <a:bodyPr/>
            <a:lstStyle/>
            <a:p>
              <a:endParaRPr lang="en-US"/>
            </a:p>
          </p:txBody>
        </p:sp>
        <p:sp>
          <p:nvSpPr>
            <p:cNvPr id="50198" name="Line 18"/>
            <p:cNvSpPr>
              <a:spLocks noChangeShapeType="1"/>
            </p:cNvSpPr>
            <p:nvPr/>
          </p:nvSpPr>
          <p:spPr bwMode="auto">
            <a:xfrm flipV="1">
              <a:off x="4464" y="2400"/>
              <a:ext cx="432" cy="240"/>
            </a:xfrm>
            <a:prstGeom prst="line">
              <a:avLst/>
            </a:prstGeom>
            <a:noFill/>
            <a:ln w="9525">
              <a:solidFill>
                <a:schemeClr val="tx1"/>
              </a:solidFill>
              <a:round/>
              <a:headEnd/>
              <a:tailEnd type="triangle" w="med" len="med"/>
            </a:ln>
          </p:spPr>
          <p:txBody>
            <a:bodyPr/>
            <a:lstStyle/>
            <a:p>
              <a:endParaRPr lang="en-US"/>
            </a:p>
          </p:txBody>
        </p:sp>
        <p:pic>
          <p:nvPicPr>
            <p:cNvPr id="50199" name="Picture 19" descr="2006_DAC_manual3"/>
            <p:cNvPicPr>
              <a:picLocks noChangeAspect="1" noChangeArrowheads="1"/>
            </p:cNvPicPr>
            <p:nvPr/>
          </p:nvPicPr>
          <p:blipFill>
            <a:blip r:embed="rId3" cstate="print"/>
            <a:srcRect l="64706" t="62848" r="5899" b="26550"/>
            <a:stretch>
              <a:fillRect/>
            </a:stretch>
          </p:blipFill>
          <p:spPr bwMode="auto">
            <a:xfrm>
              <a:off x="3600" y="2688"/>
              <a:ext cx="1440" cy="672"/>
            </a:xfrm>
            <a:prstGeom prst="rect">
              <a:avLst/>
            </a:prstGeom>
            <a:noFill/>
            <a:ln w="9525">
              <a:noFill/>
              <a:miter lim="800000"/>
              <a:headEnd/>
              <a:tailEnd/>
            </a:ln>
          </p:spPr>
        </p:pic>
        <p:sp>
          <p:nvSpPr>
            <p:cNvPr id="50200" name="Rectangle 20"/>
            <p:cNvSpPr>
              <a:spLocks noChangeArrowheads="1"/>
            </p:cNvSpPr>
            <p:nvPr/>
          </p:nvSpPr>
          <p:spPr bwMode="auto">
            <a:xfrm>
              <a:off x="3312" y="2640"/>
              <a:ext cx="480" cy="240"/>
            </a:xfrm>
            <a:prstGeom prst="rect">
              <a:avLst/>
            </a:prstGeom>
            <a:solidFill>
              <a:srgbClr val="FFFFFF"/>
            </a:solidFill>
            <a:ln w="9525">
              <a:noFill/>
              <a:miter lim="800000"/>
              <a:headEnd/>
              <a:tailEnd/>
            </a:ln>
          </p:spPr>
          <p:txBody>
            <a:bodyPr wrap="none" anchor="ctr"/>
            <a:lstStyle/>
            <a:p>
              <a:endParaRPr lang="en-US"/>
            </a:p>
          </p:txBody>
        </p:sp>
        <p:sp>
          <p:nvSpPr>
            <p:cNvPr id="50201" name="Rectangle 21"/>
            <p:cNvSpPr>
              <a:spLocks noChangeArrowheads="1"/>
            </p:cNvSpPr>
            <p:nvPr/>
          </p:nvSpPr>
          <p:spPr bwMode="auto">
            <a:xfrm>
              <a:off x="1872" y="2688"/>
              <a:ext cx="480" cy="144"/>
            </a:xfrm>
            <a:prstGeom prst="rect">
              <a:avLst/>
            </a:prstGeom>
            <a:solidFill>
              <a:srgbClr val="FFFFFF"/>
            </a:solidFill>
            <a:ln w="9525">
              <a:noFill/>
              <a:miter lim="800000"/>
              <a:headEnd/>
              <a:tailEnd/>
            </a:ln>
          </p:spPr>
          <p:txBody>
            <a:bodyPr wrap="none" anchor="ctr"/>
            <a:lstStyle/>
            <a:p>
              <a:endParaRPr lang="en-US"/>
            </a:p>
          </p:txBody>
        </p:sp>
      </p:grpSp>
      <p:sp>
        <p:nvSpPr>
          <p:cNvPr id="50186" name="Line 22"/>
          <p:cNvSpPr>
            <a:spLocks noChangeShapeType="1"/>
          </p:cNvSpPr>
          <p:nvPr/>
        </p:nvSpPr>
        <p:spPr bwMode="auto">
          <a:xfrm>
            <a:off x="1143000" y="4038600"/>
            <a:ext cx="6019800" cy="0"/>
          </a:xfrm>
          <a:prstGeom prst="line">
            <a:avLst/>
          </a:prstGeom>
          <a:noFill/>
          <a:ln w="9525">
            <a:solidFill>
              <a:schemeClr val="tx1"/>
            </a:solidFill>
            <a:round/>
            <a:headEnd/>
            <a:tailEnd/>
          </a:ln>
        </p:spPr>
        <p:txBody>
          <a:bodyPr/>
          <a:lstStyle/>
          <a:p>
            <a:endParaRPr lang="en-US"/>
          </a:p>
        </p:txBody>
      </p:sp>
      <p:sp>
        <p:nvSpPr>
          <p:cNvPr id="50187" name="Text Box 23"/>
          <p:cNvSpPr txBox="1">
            <a:spLocks noChangeArrowheads="1"/>
          </p:cNvSpPr>
          <p:nvPr/>
        </p:nvSpPr>
        <p:spPr bwMode="auto">
          <a:xfrm>
            <a:off x="1143000" y="1538288"/>
            <a:ext cx="3733800" cy="366712"/>
          </a:xfrm>
          <a:prstGeom prst="rect">
            <a:avLst/>
          </a:prstGeom>
          <a:solidFill>
            <a:srgbClr val="DDDDDD"/>
          </a:solidFill>
          <a:ln w="9525">
            <a:noFill/>
            <a:miter lim="800000"/>
            <a:headEnd/>
            <a:tailEnd/>
          </a:ln>
        </p:spPr>
        <p:txBody>
          <a:bodyPr>
            <a:spAutoFit/>
          </a:bodyPr>
          <a:lstStyle/>
          <a:p>
            <a:pPr>
              <a:spcBef>
                <a:spcPct val="50000"/>
              </a:spcBef>
            </a:pPr>
            <a:r>
              <a:rPr lang="en-US"/>
              <a:t>“TO BE SCORED” Materials</a:t>
            </a:r>
          </a:p>
        </p:txBody>
      </p:sp>
      <p:sp>
        <p:nvSpPr>
          <p:cNvPr id="50188" name="Text Box 24"/>
          <p:cNvSpPr txBox="1">
            <a:spLocks noChangeArrowheads="1"/>
          </p:cNvSpPr>
          <p:nvPr/>
        </p:nvSpPr>
        <p:spPr bwMode="auto">
          <a:xfrm>
            <a:off x="1143000" y="4052888"/>
            <a:ext cx="3733800" cy="366712"/>
          </a:xfrm>
          <a:prstGeom prst="rect">
            <a:avLst/>
          </a:prstGeom>
          <a:solidFill>
            <a:srgbClr val="DDDDDD"/>
          </a:solidFill>
          <a:ln w="9525">
            <a:noFill/>
            <a:miter lim="800000"/>
            <a:headEnd/>
            <a:tailEnd/>
          </a:ln>
        </p:spPr>
        <p:txBody>
          <a:bodyPr>
            <a:spAutoFit/>
          </a:bodyPr>
          <a:lstStyle/>
          <a:p>
            <a:pPr>
              <a:spcBef>
                <a:spcPct val="50000"/>
              </a:spcBef>
            </a:pPr>
            <a:r>
              <a:rPr lang="en-US"/>
              <a:t>“NOT TO BE SCORED” Materials</a:t>
            </a:r>
          </a:p>
        </p:txBody>
      </p:sp>
      <p:grpSp>
        <p:nvGrpSpPr>
          <p:cNvPr id="5" name="Group 25"/>
          <p:cNvGrpSpPr>
            <a:grpSpLocks/>
          </p:cNvGrpSpPr>
          <p:nvPr/>
        </p:nvGrpSpPr>
        <p:grpSpPr bwMode="auto">
          <a:xfrm>
            <a:off x="2895600" y="1905000"/>
            <a:ext cx="533400" cy="609600"/>
            <a:chOff x="624" y="3024"/>
            <a:chExt cx="336" cy="384"/>
          </a:xfrm>
        </p:grpSpPr>
        <p:sp>
          <p:nvSpPr>
            <p:cNvPr id="50193" name="Text Box 26"/>
            <p:cNvSpPr txBox="1">
              <a:spLocks noChangeArrowheads="1"/>
            </p:cNvSpPr>
            <p:nvPr/>
          </p:nvSpPr>
          <p:spPr bwMode="auto">
            <a:xfrm>
              <a:off x="624" y="3024"/>
              <a:ext cx="240" cy="115"/>
            </a:xfrm>
            <a:prstGeom prst="rect">
              <a:avLst/>
            </a:prstGeom>
            <a:solidFill>
              <a:srgbClr val="FFFF00"/>
            </a:solidFill>
            <a:ln w="9525">
              <a:noFill/>
              <a:miter lim="800000"/>
              <a:headEnd/>
              <a:tailEnd/>
            </a:ln>
          </p:spPr>
          <p:txBody>
            <a:bodyPr lIns="0" tIns="0" rIns="0" bIns="0">
              <a:spAutoFit/>
            </a:bodyPr>
            <a:lstStyle/>
            <a:p>
              <a:pPr algn="ctr">
                <a:spcBef>
                  <a:spcPct val="50000"/>
                </a:spcBef>
              </a:pPr>
              <a:r>
                <a:rPr lang="en-US" sz="1200" b="1">
                  <a:solidFill>
                    <a:schemeClr val="accent2"/>
                  </a:solidFill>
                </a:rPr>
                <a:t>SGL</a:t>
              </a:r>
            </a:p>
          </p:txBody>
        </p:sp>
        <p:sp>
          <p:nvSpPr>
            <p:cNvPr id="50194" name="Line 27"/>
            <p:cNvSpPr>
              <a:spLocks noChangeShapeType="1"/>
            </p:cNvSpPr>
            <p:nvPr/>
          </p:nvSpPr>
          <p:spPr bwMode="auto">
            <a:xfrm>
              <a:off x="816" y="3168"/>
              <a:ext cx="144" cy="240"/>
            </a:xfrm>
            <a:prstGeom prst="line">
              <a:avLst/>
            </a:prstGeom>
            <a:noFill/>
            <a:ln w="9525">
              <a:solidFill>
                <a:schemeClr val="accent2"/>
              </a:solidFill>
              <a:round/>
              <a:headEnd/>
              <a:tailEnd type="triangle" w="med" len="med"/>
            </a:ln>
          </p:spPr>
          <p:txBody>
            <a:bodyPr/>
            <a:lstStyle/>
            <a:p>
              <a:endParaRPr lang="en-US"/>
            </a:p>
          </p:txBody>
        </p:sp>
      </p:grpSp>
      <p:pic>
        <p:nvPicPr>
          <p:cNvPr id="50190" name="Picture 28" descr="2006_DAC_manual3"/>
          <p:cNvPicPr>
            <a:picLocks noChangeAspect="1" noChangeArrowheads="1"/>
          </p:cNvPicPr>
          <p:nvPr/>
        </p:nvPicPr>
        <p:blipFill>
          <a:blip r:embed="rId3" cstate="print"/>
          <a:srcRect l="10818" t="77235" r="65666" b="12921"/>
          <a:stretch>
            <a:fillRect/>
          </a:stretch>
        </p:blipFill>
        <p:spPr bwMode="auto">
          <a:xfrm>
            <a:off x="7848600" y="3565525"/>
            <a:ext cx="1295400" cy="701675"/>
          </a:xfrm>
          <a:prstGeom prst="rect">
            <a:avLst/>
          </a:prstGeom>
          <a:noFill/>
          <a:ln w="9525">
            <a:noFill/>
            <a:miter lim="800000"/>
            <a:headEnd/>
            <a:tailEnd/>
          </a:ln>
        </p:spPr>
      </p:pic>
      <p:sp>
        <p:nvSpPr>
          <p:cNvPr id="50192" name="Slide Number Placeholder 3"/>
          <p:cNvSpPr txBox="1">
            <a:spLocks noGrp="1"/>
          </p:cNvSpPr>
          <p:nvPr/>
        </p:nvSpPr>
        <p:spPr bwMode="auto">
          <a:xfrm>
            <a:off x="1371600" y="6324600"/>
            <a:ext cx="533400" cy="228600"/>
          </a:xfrm>
          <a:prstGeom prst="rect">
            <a:avLst/>
          </a:prstGeom>
          <a:noFill/>
          <a:ln w="9525">
            <a:noFill/>
            <a:miter lim="800000"/>
            <a:headEnd/>
            <a:tailEnd/>
          </a:ln>
        </p:spPr>
        <p:txBody>
          <a:bodyPr/>
          <a:lstStyle/>
          <a:p>
            <a:pPr algn="ctr"/>
            <a:fld id="{85EBACAF-0018-4BFB-A820-40D9CFAA8B7F}" type="slidenum">
              <a:rPr lang="en-US" sz="1000"/>
              <a:pPr algn="ctr"/>
              <a:t>36</a:t>
            </a:fld>
            <a:endParaRPr lang="en-US" sz="10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700410386"/>
              </p:ext>
            </p:extLst>
          </p:nvPr>
        </p:nvGraphicFramePr>
        <p:xfrm>
          <a:off x="381000" y="1719263"/>
          <a:ext cx="8407398" cy="3108960"/>
        </p:xfrm>
        <a:graphic>
          <a:graphicData uri="http://schemas.openxmlformats.org/drawingml/2006/table">
            <a:tbl>
              <a:tblPr firstRow="1" bandRow="1">
                <a:tableStyleId>{5C22544A-7EE6-4342-B048-85BDC9FD1C3A}</a:tableStyleId>
              </a:tblPr>
              <a:tblGrid>
                <a:gridCol w="1401233"/>
                <a:gridCol w="1401233"/>
                <a:gridCol w="1401233"/>
                <a:gridCol w="1401233"/>
                <a:gridCol w="1401233"/>
                <a:gridCol w="1401233"/>
              </a:tblGrid>
              <a:tr h="370840">
                <a:tc>
                  <a:txBody>
                    <a:bodyPr/>
                    <a:lstStyle/>
                    <a:p>
                      <a:endParaRPr lang="en-US" dirty="0"/>
                    </a:p>
                  </a:txBody>
                  <a:tcPr/>
                </a:tc>
                <a:tc>
                  <a:txBody>
                    <a:bodyPr/>
                    <a:lstStyle/>
                    <a:p>
                      <a:pPr algn="ctr"/>
                      <a:r>
                        <a:rPr lang="en-US" dirty="0" smtClean="0"/>
                        <a:t>Grade 3 Reading (Early)</a:t>
                      </a:r>
                      <a:endParaRPr lang="en-US" dirty="0"/>
                    </a:p>
                  </a:txBody>
                  <a:tcPr/>
                </a:tc>
                <a:tc>
                  <a:txBody>
                    <a:bodyPr/>
                    <a:lstStyle/>
                    <a:p>
                      <a:pPr algn="ctr"/>
                      <a:r>
                        <a:rPr lang="en-US" dirty="0" smtClean="0"/>
                        <a:t>Grade 3 Reading (Regular)</a:t>
                      </a:r>
                      <a:endParaRPr lang="en-US" dirty="0"/>
                    </a:p>
                  </a:txBody>
                  <a:tcPr/>
                </a:tc>
                <a:tc>
                  <a:txBody>
                    <a:bodyPr/>
                    <a:lstStyle/>
                    <a:p>
                      <a:pPr algn="ctr"/>
                      <a:r>
                        <a:rPr lang="en-US" dirty="0" smtClean="0"/>
                        <a:t>Grade 3-10 (Early)</a:t>
                      </a:r>
                      <a:endParaRPr lang="en-US" dirty="0"/>
                    </a:p>
                  </a:txBody>
                  <a:tcPr/>
                </a:tc>
                <a:tc>
                  <a:txBody>
                    <a:bodyPr/>
                    <a:lstStyle/>
                    <a:p>
                      <a:pPr algn="ctr"/>
                      <a:r>
                        <a:rPr lang="en-US" dirty="0" smtClean="0"/>
                        <a:t>Grade 3-10 (Regular)</a:t>
                      </a:r>
                      <a:endParaRPr lang="en-US" dirty="0"/>
                    </a:p>
                  </a:txBody>
                  <a:tcPr/>
                </a:tc>
                <a:tc>
                  <a:txBody>
                    <a:bodyPr/>
                    <a:lstStyle/>
                    <a:p>
                      <a:pPr algn="ctr"/>
                      <a:r>
                        <a:rPr lang="en-US" dirty="0" err="1" smtClean="0"/>
                        <a:t>CoAlt</a:t>
                      </a:r>
                      <a:r>
                        <a:rPr lang="en-US" dirty="0" smtClean="0"/>
                        <a:t> “Pizza Boxes”</a:t>
                      </a:r>
                      <a:endParaRPr lang="en-US" dirty="0"/>
                    </a:p>
                  </a:txBody>
                  <a:tcPr/>
                </a:tc>
              </a:tr>
              <a:tr h="370840">
                <a:tc>
                  <a:txBody>
                    <a:bodyPr/>
                    <a:lstStyle/>
                    <a:p>
                      <a:r>
                        <a:rPr lang="en-US" dirty="0" smtClean="0"/>
                        <a:t>Receive by</a:t>
                      </a:r>
                      <a:endParaRPr lang="en-US" dirty="0"/>
                    </a:p>
                  </a:txBody>
                  <a:tcPr/>
                </a:tc>
                <a:tc>
                  <a:txBody>
                    <a:bodyPr/>
                    <a:lstStyle/>
                    <a:p>
                      <a:r>
                        <a:rPr lang="en-US" dirty="0" smtClean="0"/>
                        <a:t>January 24, 2014</a:t>
                      </a:r>
                      <a:endParaRPr lang="en-US" dirty="0"/>
                    </a:p>
                  </a:txBody>
                  <a:tcPr/>
                </a:tc>
                <a:tc>
                  <a:txBody>
                    <a:bodyPr/>
                    <a:lstStyle/>
                    <a:p>
                      <a:r>
                        <a:rPr lang="en-US" dirty="0" smtClean="0"/>
                        <a:t>February 7, 2014</a:t>
                      </a:r>
                      <a:endParaRPr lang="en-US" dirty="0"/>
                    </a:p>
                  </a:txBody>
                  <a:tcPr/>
                </a:tc>
                <a:tc>
                  <a:txBody>
                    <a:bodyPr/>
                    <a:lstStyle/>
                    <a:p>
                      <a:r>
                        <a:rPr lang="en-US" dirty="0" smtClean="0"/>
                        <a:t>February 14,</a:t>
                      </a:r>
                      <a:r>
                        <a:rPr lang="en-US" baseline="0" dirty="0" smtClean="0"/>
                        <a:t> 2014</a:t>
                      </a:r>
                      <a:endParaRPr lang="en-US" dirty="0"/>
                    </a:p>
                  </a:txBody>
                  <a:tcPr/>
                </a:tc>
                <a:tc>
                  <a:txBody>
                    <a:bodyPr/>
                    <a:lstStyle/>
                    <a:p>
                      <a:r>
                        <a:rPr lang="en-US" dirty="0" smtClean="0"/>
                        <a:t>February 21, 2014</a:t>
                      </a:r>
                      <a:endParaRPr lang="en-US" dirty="0"/>
                    </a:p>
                  </a:txBody>
                  <a:tcPr/>
                </a:tc>
                <a:tc>
                  <a:txBody>
                    <a:bodyPr/>
                    <a:lstStyle/>
                    <a:p>
                      <a:r>
                        <a:rPr lang="en-US" dirty="0" smtClean="0"/>
                        <a:t>January 17, 2014</a:t>
                      </a:r>
                      <a:endParaRPr lang="en-US" dirty="0"/>
                    </a:p>
                  </a:txBody>
                  <a:tcPr/>
                </a:tc>
              </a:tr>
              <a:tr h="370840">
                <a:tc>
                  <a:txBody>
                    <a:bodyPr/>
                    <a:lstStyle/>
                    <a:p>
                      <a:r>
                        <a:rPr lang="en-US" dirty="0" smtClean="0"/>
                        <a:t>Schedule</a:t>
                      </a:r>
                      <a:r>
                        <a:rPr lang="en-US" baseline="0" dirty="0" smtClean="0"/>
                        <a:t> Return Pick Up by</a:t>
                      </a:r>
                      <a:endParaRPr lang="en-US" dirty="0"/>
                    </a:p>
                  </a:txBody>
                  <a:tcPr/>
                </a:tc>
                <a:tc>
                  <a:txBody>
                    <a:bodyPr/>
                    <a:lstStyle/>
                    <a:p>
                      <a:r>
                        <a:rPr lang="en-US" dirty="0" smtClean="0"/>
                        <a:t>February 26, 2014</a:t>
                      </a:r>
                      <a:endParaRPr lang="en-US" dirty="0"/>
                    </a:p>
                  </a:txBody>
                  <a:tcPr/>
                </a:tc>
                <a:tc>
                  <a:txBody>
                    <a:bodyPr/>
                    <a:lstStyle/>
                    <a:p>
                      <a:r>
                        <a:rPr lang="en-US" dirty="0" smtClean="0"/>
                        <a:t>March 11, 2014</a:t>
                      </a:r>
                      <a:endParaRPr lang="en-US" dirty="0"/>
                    </a:p>
                  </a:txBody>
                  <a:tcPr/>
                </a:tc>
                <a:tc>
                  <a:txBody>
                    <a:bodyPr/>
                    <a:lstStyle/>
                    <a:p>
                      <a:r>
                        <a:rPr lang="en-US" dirty="0" smtClean="0"/>
                        <a:t>April 9, </a:t>
                      </a:r>
                      <a:br>
                        <a:rPr lang="en-US" dirty="0" smtClean="0"/>
                      </a:br>
                      <a:r>
                        <a:rPr lang="en-US" dirty="0" smtClean="0"/>
                        <a:t>2014</a:t>
                      </a:r>
                      <a:endParaRPr lang="en-US" dirty="0"/>
                    </a:p>
                  </a:txBody>
                  <a:tcPr/>
                </a:tc>
                <a:tc>
                  <a:txBody>
                    <a:bodyPr/>
                    <a:lstStyle/>
                    <a:p>
                      <a:r>
                        <a:rPr lang="en-US" dirty="0" smtClean="0"/>
                        <a:t>April 16, 2014</a:t>
                      </a:r>
                      <a:endParaRPr lang="en-US" dirty="0"/>
                    </a:p>
                  </a:txBody>
                  <a:tcPr/>
                </a:tc>
                <a:tc>
                  <a:txBody>
                    <a:bodyPr/>
                    <a:lstStyle/>
                    <a:p>
                      <a:r>
                        <a:rPr lang="en-US" dirty="0" smtClean="0"/>
                        <a:t>March 25, 2014</a:t>
                      </a:r>
                      <a:endParaRPr lang="en-US" dirty="0"/>
                    </a:p>
                  </a:txBody>
                  <a:tcPr/>
                </a:tc>
              </a:tr>
              <a:tr h="370840">
                <a:tc>
                  <a:txBody>
                    <a:bodyPr/>
                    <a:lstStyle/>
                    <a:p>
                      <a:r>
                        <a:rPr lang="en-US" dirty="0" smtClean="0"/>
                        <a:t>Final Day to</a:t>
                      </a:r>
                      <a:r>
                        <a:rPr lang="en-US" baseline="0" dirty="0" smtClean="0"/>
                        <a:t> Pick Up</a:t>
                      </a:r>
                      <a:endParaRPr lang="en-US" dirty="0"/>
                    </a:p>
                  </a:txBody>
                  <a:tcPr/>
                </a:tc>
                <a:tc>
                  <a:txBody>
                    <a:bodyPr/>
                    <a:lstStyle/>
                    <a:p>
                      <a:r>
                        <a:rPr lang="en-US" dirty="0" smtClean="0"/>
                        <a:t>February 28, 2014</a:t>
                      </a:r>
                      <a:endParaRPr lang="en-US" dirty="0"/>
                    </a:p>
                  </a:txBody>
                  <a:tcPr/>
                </a:tc>
                <a:tc>
                  <a:txBody>
                    <a:bodyPr/>
                    <a:lstStyle/>
                    <a:p>
                      <a:r>
                        <a:rPr lang="en-US" dirty="0" smtClean="0"/>
                        <a:t>March 13, 2014</a:t>
                      </a:r>
                      <a:endParaRPr lang="en-US" dirty="0"/>
                    </a:p>
                  </a:txBody>
                  <a:tcPr/>
                </a:tc>
                <a:tc>
                  <a:txBody>
                    <a:bodyPr/>
                    <a:lstStyle/>
                    <a:p>
                      <a:r>
                        <a:rPr lang="en-US" dirty="0" smtClean="0"/>
                        <a:t>April 11, 2014</a:t>
                      </a:r>
                      <a:endParaRPr lang="en-US" dirty="0"/>
                    </a:p>
                  </a:txBody>
                  <a:tcPr/>
                </a:tc>
                <a:tc>
                  <a:txBody>
                    <a:bodyPr/>
                    <a:lstStyle/>
                    <a:p>
                      <a:r>
                        <a:rPr lang="en-US" dirty="0" smtClean="0"/>
                        <a:t>April 18, 2014</a:t>
                      </a:r>
                      <a:endParaRPr lang="en-US" dirty="0"/>
                    </a:p>
                  </a:txBody>
                  <a:tcPr/>
                </a:tc>
                <a:tc>
                  <a:txBody>
                    <a:bodyPr/>
                    <a:lstStyle/>
                    <a:p>
                      <a:r>
                        <a:rPr lang="en-US" dirty="0" smtClean="0"/>
                        <a:t>March 27,</a:t>
                      </a:r>
                      <a:r>
                        <a:rPr lang="en-US" baseline="0" dirty="0" smtClean="0"/>
                        <a:t> 2014</a:t>
                      </a:r>
                      <a:endParaRPr lang="en-US" dirty="0"/>
                    </a:p>
                  </a:txBody>
                  <a:tcPr/>
                </a:tc>
              </a:tr>
            </a:tbl>
          </a:graphicData>
        </a:graphic>
      </p:graphicFrame>
      <p:sp>
        <p:nvSpPr>
          <p:cNvPr id="3" name="Title 2"/>
          <p:cNvSpPr>
            <a:spLocks noGrp="1"/>
          </p:cNvSpPr>
          <p:nvPr>
            <p:ph type="title"/>
          </p:nvPr>
        </p:nvSpPr>
        <p:spPr/>
        <p:txBody>
          <a:bodyPr/>
          <a:lstStyle/>
          <a:p>
            <a:r>
              <a:rPr lang="en-US" dirty="0" smtClean="0"/>
              <a:t>TCAP and </a:t>
            </a:r>
            <a:r>
              <a:rPr lang="en-US" dirty="0" err="1" smtClean="0"/>
              <a:t>CoAlt</a:t>
            </a:r>
            <a:r>
              <a:rPr lang="en-US" dirty="0" smtClean="0"/>
              <a:t> Shipping Dates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37</a:t>
            </a:fld>
            <a:endParaRPr lang="en-US" dirty="0" smtClean="0"/>
          </a:p>
        </p:txBody>
      </p:sp>
      <p:sp>
        <p:nvSpPr>
          <p:cNvPr id="6" name="TextBox 5"/>
          <p:cNvSpPr txBox="1"/>
          <p:nvPr/>
        </p:nvSpPr>
        <p:spPr>
          <a:xfrm>
            <a:off x="883919" y="5280342"/>
            <a:ext cx="7248779" cy="646331"/>
          </a:xfrm>
          <a:prstGeom prst="rect">
            <a:avLst/>
          </a:prstGeom>
          <a:noFill/>
          <a:ln>
            <a:solidFill>
              <a:schemeClr val="tx1"/>
            </a:solidFill>
          </a:ln>
        </p:spPr>
        <p:txBody>
          <a:bodyPr wrap="none" rtlCol="0">
            <a:spAutoFit/>
          </a:bodyPr>
          <a:lstStyle/>
          <a:p>
            <a:r>
              <a:rPr lang="en-US" dirty="0" smtClean="0"/>
              <a:t>Note: Returning test materials after the final pick up date is a breach of test</a:t>
            </a:r>
          </a:p>
          <a:p>
            <a:r>
              <a:rPr lang="en-US" dirty="0" smtClean="0"/>
              <a:t>security and will likely result in the invalidation of test scores. </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bwMode="auto">
          <a:xfrm>
            <a:off x="457200" y="533400"/>
            <a:ext cx="8229600" cy="884238"/>
          </a:xfrm>
          <a:prstGeom prst="rect">
            <a:avLst/>
          </a:prstGeom>
          <a:solidFill>
            <a:srgbClr val="FFFFFF"/>
          </a:solidFill>
          <a:ln>
            <a:solidFill>
              <a:srgbClr val="000000"/>
            </a:solidFill>
            <a:miter lim="800000"/>
            <a:headEnd/>
            <a:tailEnd/>
          </a:ln>
        </p:spPr>
        <p:txBody>
          <a:bodyPr anchor="ctr"/>
          <a:lstStyle/>
          <a:p>
            <a:pPr eaLnBrk="1" hangingPunct="1"/>
            <a:r>
              <a:rPr lang="en-US" dirty="0" smtClean="0">
                <a:solidFill>
                  <a:schemeClr val="tx1"/>
                </a:solidFill>
              </a:rPr>
              <a:t>Call the CTB Help Desk</a:t>
            </a:r>
          </a:p>
        </p:txBody>
      </p:sp>
      <p:sp>
        <p:nvSpPr>
          <p:cNvPr id="56323" name="Rectangle 3"/>
          <p:cNvSpPr>
            <a:spLocks noGrp="1" noChangeArrowheads="1"/>
          </p:cNvSpPr>
          <p:nvPr>
            <p:ph type="body" idx="4294967295"/>
          </p:nvPr>
        </p:nvSpPr>
        <p:spPr bwMode="auto">
          <a:xfrm>
            <a:off x="457200" y="1600200"/>
            <a:ext cx="8229600" cy="4191000"/>
          </a:xfrm>
          <a:prstGeom prst="rect">
            <a:avLst/>
          </a:prstGeom>
          <a:solidFill>
            <a:srgbClr val="FFFFFF"/>
          </a:solidFill>
          <a:ln>
            <a:solidFill>
              <a:srgbClr val="000000"/>
            </a:solidFill>
            <a:miter lim="800000"/>
            <a:headEnd/>
            <a:tailEnd/>
          </a:ln>
        </p:spPr>
        <p:txBody>
          <a:bodyPr/>
          <a:lstStyle/>
          <a:p>
            <a:pPr eaLnBrk="1" hangingPunct="1">
              <a:buFontTx/>
              <a:buNone/>
            </a:pPr>
            <a:endParaRPr lang="en-US" sz="6000" b="1" dirty="0" smtClean="0"/>
          </a:p>
          <a:p>
            <a:pPr algn="ctr" eaLnBrk="1" hangingPunct="1">
              <a:buFontTx/>
              <a:buNone/>
            </a:pPr>
            <a:r>
              <a:rPr lang="en-US" sz="6000" b="1" dirty="0" smtClean="0"/>
              <a:t>1.800.994.8557 </a:t>
            </a:r>
          </a:p>
          <a:p>
            <a:pPr algn="ctr">
              <a:buNone/>
            </a:pPr>
            <a:r>
              <a:rPr lang="en-US" sz="3600" b="1" dirty="0" smtClean="0"/>
              <a:t>for questions about your TCAP and </a:t>
            </a:r>
            <a:r>
              <a:rPr lang="en-US" sz="3600" b="1" dirty="0" err="1" smtClean="0"/>
              <a:t>CoAlt</a:t>
            </a:r>
            <a:r>
              <a:rPr lang="en-US" sz="3600" b="1" dirty="0" smtClean="0"/>
              <a:t> materials </a:t>
            </a:r>
            <a:r>
              <a:rPr lang="en-US" sz="6000" dirty="0" smtClean="0"/>
              <a:t> </a:t>
            </a:r>
          </a:p>
        </p:txBody>
      </p:sp>
      <p:sp>
        <p:nvSpPr>
          <p:cNvPr id="56325" name="Slide Number Placeholder 3"/>
          <p:cNvSpPr txBox="1">
            <a:spLocks noGrp="1"/>
          </p:cNvSpPr>
          <p:nvPr/>
        </p:nvSpPr>
        <p:spPr bwMode="auto">
          <a:xfrm>
            <a:off x="1371600" y="6324600"/>
            <a:ext cx="533400" cy="228600"/>
          </a:xfrm>
          <a:prstGeom prst="rect">
            <a:avLst/>
          </a:prstGeom>
          <a:noFill/>
          <a:ln w="9525">
            <a:noFill/>
            <a:miter lim="800000"/>
            <a:headEnd/>
            <a:tailEnd/>
          </a:ln>
        </p:spPr>
        <p:txBody>
          <a:bodyPr/>
          <a:lstStyle/>
          <a:p>
            <a:pPr algn="ctr"/>
            <a:fld id="{C8C146F1-51C3-49EC-BA03-B0AEC2B2C40A}" type="slidenum">
              <a:rPr lang="en-US" sz="1000"/>
              <a:pPr algn="ctr"/>
              <a:t>38</a:t>
            </a:fld>
            <a:endParaRPr lang="en-US" sz="10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bwMode="auto">
          <a:xfrm>
            <a:off x="457200" y="609600"/>
            <a:ext cx="8229600" cy="808038"/>
          </a:xfrm>
          <a:prstGeom prst="rect">
            <a:avLst/>
          </a:prstGeom>
          <a:solidFill>
            <a:srgbClr val="FFFFFF"/>
          </a:solidFill>
          <a:ln>
            <a:solidFill>
              <a:srgbClr val="000000"/>
            </a:solidFill>
            <a:miter lim="800000"/>
            <a:headEnd/>
            <a:tailEnd/>
          </a:ln>
        </p:spPr>
        <p:txBody>
          <a:bodyPr anchor="ctr"/>
          <a:lstStyle/>
          <a:p>
            <a:pPr eaLnBrk="1" hangingPunct="1"/>
            <a:r>
              <a:rPr lang="en-US" dirty="0" smtClean="0">
                <a:solidFill>
                  <a:schemeClr val="tx1"/>
                </a:solidFill>
              </a:rPr>
              <a:t>Assessment Logistics</a:t>
            </a:r>
          </a:p>
        </p:txBody>
      </p:sp>
      <p:sp>
        <p:nvSpPr>
          <p:cNvPr id="8195" name="Rectangle 3"/>
          <p:cNvSpPr>
            <a:spLocks noGrp="1" noChangeArrowheads="1"/>
          </p:cNvSpPr>
          <p:nvPr>
            <p:ph type="body" idx="4294967295"/>
          </p:nvPr>
        </p:nvSpPr>
        <p:spPr bwMode="auto">
          <a:xfrm>
            <a:off x="457200" y="1600200"/>
            <a:ext cx="8229600" cy="4267200"/>
          </a:xfrm>
          <a:prstGeom prst="rect">
            <a:avLst/>
          </a:prstGeom>
          <a:solidFill>
            <a:srgbClr val="FFFFFF"/>
          </a:solidFill>
          <a:ln>
            <a:solidFill>
              <a:srgbClr val="000000"/>
            </a:solidFill>
            <a:miter lim="800000"/>
            <a:headEnd/>
            <a:tailEnd/>
          </a:ln>
        </p:spPr>
        <p:txBody>
          <a:bodyPr anchor="ctr"/>
          <a:lstStyle/>
          <a:p>
            <a:pPr eaLnBrk="1" hangingPunct="1">
              <a:lnSpc>
                <a:spcPct val="90000"/>
              </a:lnSpc>
            </a:pPr>
            <a:endParaRPr lang="en-US" sz="2000" dirty="0" smtClean="0">
              <a:solidFill>
                <a:srgbClr val="C00000"/>
              </a:solidFill>
            </a:endParaRPr>
          </a:p>
          <a:p>
            <a:pPr algn="ctr" eaLnBrk="1" hangingPunct="1">
              <a:lnSpc>
                <a:spcPct val="90000"/>
              </a:lnSpc>
              <a:buFontTx/>
              <a:buNone/>
            </a:pPr>
            <a:r>
              <a:rPr lang="en-US" sz="2400" dirty="0" smtClean="0">
                <a:solidFill>
                  <a:srgbClr val="C00000"/>
                </a:solidFill>
              </a:rPr>
              <a:t>Please read the DAC/SAC manuals carefully</a:t>
            </a:r>
          </a:p>
          <a:p>
            <a:pPr algn="ctr" eaLnBrk="1" hangingPunct="1">
              <a:lnSpc>
                <a:spcPct val="90000"/>
              </a:lnSpc>
              <a:buFontTx/>
              <a:buNone/>
            </a:pPr>
            <a:endParaRPr lang="en-US" sz="2400" dirty="0" smtClean="0">
              <a:solidFill>
                <a:srgbClr val="C00000"/>
              </a:solidFill>
            </a:endParaRPr>
          </a:p>
          <a:p>
            <a:pPr lvl="1" algn="ctr" eaLnBrk="1" hangingPunct="1">
              <a:lnSpc>
                <a:spcPct val="90000"/>
              </a:lnSpc>
              <a:buFontTx/>
              <a:buNone/>
            </a:pPr>
            <a:r>
              <a:rPr lang="en-US" sz="2000" dirty="0" smtClean="0">
                <a:hlinkClick r:id="rId3"/>
              </a:rPr>
              <a:t>http://www.cde.state.co.us/assessment/coassess-additionalresources</a:t>
            </a:r>
            <a:endParaRPr lang="en-US" sz="2000" dirty="0" smtClean="0">
              <a:solidFill>
                <a:schemeClr val="accent2"/>
              </a:solidFill>
            </a:endParaRPr>
          </a:p>
          <a:p>
            <a:pPr eaLnBrk="1" hangingPunct="1">
              <a:lnSpc>
                <a:spcPct val="90000"/>
              </a:lnSpc>
            </a:pPr>
            <a:endParaRPr lang="en-US" sz="2000" dirty="0" smtClean="0"/>
          </a:p>
          <a:p>
            <a:pPr eaLnBrk="1" hangingPunct="1">
              <a:lnSpc>
                <a:spcPct val="90000"/>
              </a:lnSpc>
              <a:buFontTx/>
              <a:buNone/>
            </a:pPr>
            <a:endParaRPr lang="en-US" sz="2000" dirty="0" smtClean="0"/>
          </a:p>
        </p:txBody>
      </p:sp>
      <p:sp>
        <p:nvSpPr>
          <p:cNvPr id="8197" name="Slide Number Placeholder 3"/>
          <p:cNvSpPr txBox="1">
            <a:spLocks noGrp="1"/>
          </p:cNvSpPr>
          <p:nvPr/>
        </p:nvSpPr>
        <p:spPr bwMode="auto">
          <a:xfrm>
            <a:off x="1371600" y="6324600"/>
            <a:ext cx="533400" cy="228600"/>
          </a:xfrm>
          <a:prstGeom prst="rect">
            <a:avLst/>
          </a:prstGeom>
          <a:noFill/>
          <a:ln w="9525">
            <a:noFill/>
            <a:miter lim="800000"/>
            <a:headEnd/>
            <a:tailEnd/>
          </a:ln>
        </p:spPr>
        <p:txBody>
          <a:bodyPr/>
          <a:lstStyle/>
          <a:p>
            <a:pPr algn="ctr"/>
            <a:fld id="{81B961E5-A8DE-4623-B48F-076F01EFA2D5}" type="slidenum">
              <a:rPr lang="en-US" sz="1000"/>
              <a:pPr algn="ctr"/>
              <a:t>4</a:t>
            </a:fld>
            <a:endParaRPr lang="en-US" sz="10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bwMode="auto">
          <a:xfrm>
            <a:off x="457200" y="609600"/>
            <a:ext cx="8229600" cy="808038"/>
          </a:xfrm>
          <a:prstGeom prst="rect">
            <a:avLst/>
          </a:prstGeom>
          <a:solidFill>
            <a:srgbClr val="FFFFFF"/>
          </a:solidFill>
          <a:ln>
            <a:solidFill>
              <a:srgbClr val="000000"/>
            </a:solidFill>
            <a:miter lim="800000"/>
            <a:headEnd/>
            <a:tailEnd/>
          </a:ln>
        </p:spPr>
        <p:txBody>
          <a:bodyPr anchor="ctr"/>
          <a:lstStyle/>
          <a:p>
            <a:pPr eaLnBrk="1" hangingPunct="1"/>
            <a:r>
              <a:rPr lang="en-US" dirty="0" smtClean="0">
                <a:solidFill>
                  <a:schemeClr val="tx1"/>
                </a:solidFill>
              </a:rPr>
              <a:t>Assessment Logistics</a:t>
            </a:r>
          </a:p>
        </p:txBody>
      </p:sp>
      <p:sp>
        <p:nvSpPr>
          <p:cNvPr id="7171" name="Rectangle 3"/>
          <p:cNvSpPr>
            <a:spLocks noGrp="1" noChangeArrowheads="1"/>
          </p:cNvSpPr>
          <p:nvPr>
            <p:ph type="body" idx="4294967295"/>
          </p:nvPr>
        </p:nvSpPr>
        <p:spPr bwMode="auto">
          <a:xfrm>
            <a:off x="457200" y="1524000"/>
            <a:ext cx="8229600" cy="4267200"/>
          </a:xfrm>
          <a:prstGeom prst="rect">
            <a:avLst/>
          </a:prstGeom>
          <a:solidFill>
            <a:srgbClr val="FFFFFF"/>
          </a:solidFill>
          <a:ln>
            <a:solidFill>
              <a:srgbClr val="000000"/>
            </a:solidFill>
            <a:miter lim="800000"/>
            <a:headEnd/>
            <a:tailEnd/>
          </a:ln>
        </p:spPr>
        <p:txBody>
          <a:bodyPr/>
          <a:lstStyle/>
          <a:p>
            <a:pPr eaLnBrk="1" hangingPunct="1">
              <a:lnSpc>
                <a:spcPct val="90000"/>
              </a:lnSpc>
              <a:defRPr/>
            </a:pPr>
            <a:endParaRPr lang="en-US" sz="2000" dirty="0" smtClean="0">
              <a:solidFill>
                <a:srgbClr val="C00000"/>
              </a:solidFill>
            </a:endParaRPr>
          </a:p>
          <a:p>
            <a:pPr algn="ctr" eaLnBrk="1" hangingPunct="1">
              <a:lnSpc>
                <a:spcPct val="90000"/>
              </a:lnSpc>
              <a:buFontTx/>
              <a:buNone/>
              <a:defRPr/>
            </a:pPr>
            <a:r>
              <a:rPr lang="en-US" sz="2400" b="1" dirty="0" smtClean="0"/>
              <a:t>TOPICS</a:t>
            </a:r>
          </a:p>
          <a:p>
            <a:pPr eaLnBrk="1" hangingPunct="1">
              <a:lnSpc>
                <a:spcPct val="90000"/>
              </a:lnSpc>
              <a:buFontTx/>
              <a:buNone/>
              <a:defRPr/>
            </a:pPr>
            <a:endParaRPr lang="en-US" sz="2000" dirty="0" smtClean="0"/>
          </a:p>
          <a:p>
            <a:pPr marL="514350" indent="-514350" eaLnBrk="1" hangingPunct="1">
              <a:lnSpc>
                <a:spcPct val="90000"/>
              </a:lnSpc>
              <a:buFont typeface="+mj-lt"/>
              <a:buAutoNum type="romanUcPeriod"/>
              <a:defRPr/>
            </a:pPr>
            <a:r>
              <a:rPr lang="en-US" sz="2400" dirty="0" smtClean="0"/>
              <a:t>Materials Review</a:t>
            </a:r>
          </a:p>
          <a:p>
            <a:pPr marL="514350" indent="-514350" eaLnBrk="1" hangingPunct="1">
              <a:lnSpc>
                <a:spcPct val="90000"/>
              </a:lnSpc>
              <a:buFont typeface="+mj-lt"/>
              <a:buAutoNum type="romanUcPeriod"/>
              <a:defRPr/>
            </a:pPr>
            <a:r>
              <a:rPr lang="en-US" sz="2400" dirty="0" smtClean="0"/>
              <a:t>Ordering Materials</a:t>
            </a:r>
          </a:p>
          <a:p>
            <a:pPr marL="514350" indent="-514350" eaLnBrk="1" hangingPunct="1">
              <a:lnSpc>
                <a:spcPct val="90000"/>
              </a:lnSpc>
              <a:buFont typeface="+mj-lt"/>
              <a:buAutoNum type="romanUcPeriod"/>
              <a:defRPr/>
            </a:pPr>
            <a:r>
              <a:rPr lang="en-US" sz="2400" dirty="0" smtClean="0"/>
              <a:t>Student Test Book Data</a:t>
            </a:r>
          </a:p>
          <a:p>
            <a:pPr marL="514350" indent="-514350" eaLnBrk="1" hangingPunct="1">
              <a:lnSpc>
                <a:spcPct val="90000"/>
              </a:lnSpc>
              <a:buFont typeface="+mj-lt"/>
              <a:buAutoNum type="romanUcPeriod"/>
              <a:defRPr/>
            </a:pPr>
            <a:r>
              <a:rPr lang="en-US" sz="2400" dirty="0" smtClean="0"/>
              <a:t>Packaging and Returning Test Materials</a:t>
            </a:r>
            <a:endParaRPr lang="en-US" sz="2000" dirty="0" smtClean="0"/>
          </a:p>
          <a:p>
            <a:pPr eaLnBrk="1" hangingPunct="1">
              <a:lnSpc>
                <a:spcPct val="90000"/>
              </a:lnSpc>
              <a:buFontTx/>
              <a:buNone/>
              <a:defRPr/>
            </a:pPr>
            <a:endParaRPr lang="en-US" sz="2000" dirty="0" smtClean="0"/>
          </a:p>
        </p:txBody>
      </p:sp>
      <p:sp>
        <p:nvSpPr>
          <p:cNvPr id="9221" name="Slide Number Placeholder 3"/>
          <p:cNvSpPr txBox="1">
            <a:spLocks noGrp="1"/>
          </p:cNvSpPr>
          <p:nvPr/>
        </p:nvSpPr>
        <p:spPr bwMode="auto">
          <a:xfrm>
            <a:off x="1371600" y="6324600"/>
            <a:ext cx="533400" cy="228600"/>
          </a:xfrm>
          <a:prstGeom prst="rect">
            <a:avLst/>
          </a:prstGeom>
          <a:noFill/>
          <a:ln w="9525">
            <a:noFill/>
            <a:miter lim="800000"/>
            <a:headEnd/>
            <a:tailEnd/>
          </a:ln>
        </p:spPr>
        <p:txBody>
          <a:bodyPr/>
          <a:lstStyle/>
          <a:p>
            <a:pPr algn="ctr"/>
            <a:fld id="{0E16699A-2AD9-44A9-B500-2C84214B96FE}" type="slidenum">
              <a:rPr lang="en-US" sz="1000"/>
              <a:pPr algn="ctr"/>
              <a:t>5</a:t>
            </a:fld>
            <a:endParaRPr lang="en-US" sz="10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Three types of test materials</a:t>
            </a:r>
          </a:p>
          <a:p>
            <a:pPr lvl="1"/>
            <a:r>
              <a:rPr lang="en-US" dirty="0" smtClean="0"/>
              <a:t>Secure and may not be reproduced, transmitted, or recounted</a:t>
            </a:r>
          </a:p>
          <a:p>
            <a:pPr lvl="2"/>
            <a:r>
              <a:rPr lang="en-US" dirty="0" smtClean="0"/>
              <a:t>Test books and Examiner Protocols</a:t>
            </a:r>
          </a:p>
          <a:p>
            <a:pPr lvl="2"/>
            <a:r>
              <a:rPr lang="en-US" dirty="0" smtClean="0"/>
              <a:t>Student answers and Examiner’s Rating Forms</a:t>
            </a:r>
          </a:p>
          <a:p>
            <a:pPr lvl="2"/>
            <a:r>
              <a:rPr lang="en-US" dirty="0" smtClean="0"/>
              <a:t>Used draft books</a:t>
            </a:r>
          </a:p>
          <a:p>
            <a:pPr lvl="1"/>
            <a:r>
              <a:rPr lang="en-US" dirty="0" smtClean="0"/>
              <a:t>Secure and may be reproduced</a:t>
            </a:r>
          </a:p>
          <a:p>
            <a:pPr lvl="2"/>
            <a:r>
              <a:rPr lang="en-US" dirty="0" smtClean="0"/>
              <a:t>Teacher Read Directions and Translated Teacher Read Directions</a:t>
            </a:r>
          </a:p>
          <a:p>
            <a:pPr lvl="2"/>
            <a:r>
              <a:rPr lang="en-US" dirty="0" smtClean="0"/>
              <a:t>Oral Scripts and Translated Oral Scripts</a:t>
            </a:r>
          </a:p>
          <a:p>
            <a:pPr lvl="1"/>
            <a:r>
              <a:rPr lang="en-US" dirty="0" smtClean="0"/>
              <a:t>Not secure</a:t>
            </a:r>
          </a:p>
          <a:p>
            <a:pPr lvl="2"/>
            <a:r>
              <a:rPr lang="en-US" dirty="0" smtClean="0"/>
              <a:t>Test Proctors and Examiners manuals</a:t>
            </a:r>
          </a:p>
          <a:p>
            <a:pPr lvl="2"/>
            <a:r>
              <a:rPr lang="en-US" dirty="0" smtClean="0"/>
              <a:t>DAC/SAC manuals</a:t>
            </a:r>
          </a:p>
          <a:p>
            <a:pPr lvl="2"/>
            <a:r>
              <a:rPr lang="en-US" dirty="0" smtClean="0"/>
              <a:t>Procedures Manual</a:t>
            </a:r>
          </a:p>
          <a:p>
            <a:r>
              <a:rPr lang="en-US" dirty="0" smtClean="0"/>
              <a:t>Student Confidential Information</a:t>
            </a:r>
          </a:p>
        </p:txBody>
      </p:sp>
      <p:sp>
        <p:nvSpPr>
          <p:cNvPr id="3" name="Title 2"/>
          <p:cNvSpPr>
            <a:spLocks noGrp="1"/>
          </p:cNvSpPr>
          <p:nvPr>
            <p:ph type="title"/>
          </p:nvPr>
        </p:nvSpPr>
        <p:spPr/>
        <p:txBody>
          <a:bodyPr/>
          <a:lstStyle/>
          <a:p>
            <a:r>
              <a:rPr lang="en-US" dirty="0" smtClean="0"/>
              <a:t>Secure Materials</a:t>
            </a:r>
            <a:endParaRPr lang="en-US" dirty="0"/>
          </a:p>
        </p:txBody>
      </p:sp>
      <p:sp>
        <p:nvSpPr>
          <p:cNvPr id="2" name="Footer Placeholder 1"/>
          <p:cNvSpPr>
            <a:spLocks noGrp="1"/>
          </p:cNvSpPr>
          <p:nvPr>
            <p:ph type="ftr" sz="quarter" idx="3"/>
          </p:nvPr>
        </p:nvSpPr>
        <p:spPr/>
        <p:txBody>
          <a:bodyPr/>
          <a:lstStyle/>
          <a:p>
            <a:fld id="{757A2F4E-5D54-B04B-91BD-7E78EE1FE9FD}" type="slidenum">
              <a:rPr lang="en-US" smtClean="0"/>
              <a:pPr/>
              <a:t>6</a:t>
            </a:fld>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Chain of Custody must be maintained for all secure material</a:t>
            </a:r>
          </a:p>
          <a:p>
            <a:pPr lvl="1"/>
            <a:r>
              <a:rPr lang="en-US" dirty="0" smtClean="0"/>
              <a:t>Test books, Examiner’s Protocols, Examiner’s Rating Sheets</a:t>
            </a:r>
          </a:p>
          <a:p>
            <a:pPr lvl="1"/>
            <a:r>
              <a:rPr lang="en-US" dirty="0" smtClean="0"/>
              <a:t>Oral Scripts and Teacher Read Directions</a:t>
            </a:r>
          </a:p>
          <a:p>
            <a:pPr lvl="1"/>
            <a:r>
              <a:rPr lang="en-US" dirty="0" smtClean="0"/>
              <a:t>Used Draft Booklets</a:t>
            </a:r>
          </a:p>
          <a:p>
            <a:r>
              <a:rPr lang="en-US" dirty="0" smtClean="0"/>
              <a:t>Return all secure materials to CTB as soon as possible. </a:t>
            </a:r>
          </a:p>
          <a:p>
            <a:pPr lvl="1"/>
            <a:r>
              <a:rPr lang="en-US" dirty="0" smtClean="0"/>
              <a:t>Do not wait for all materials to come back from schools before returning!</a:t>
            </a:r>
          </a:p>
          <a:p>
            <a:pPr lvl="1"/>
            <a:r>
              <a:rPr lang="en-US" dirty="0" smtClean="0">
                <a:solidFill>
                  <a:srgbClr val="FF0000"/>
                </a:solidFill>
              </a:rPr>
              <a:t>Failure to return materials by the final pick up date is a breach of security and will likely result in the invalidation of student test scores.</a:t>
            </a:r>
          </a:p>
          <a:p>
            <a:r>
              <a:rPr lang="en-US" dirty="0" smtClean="0"/>
              <a:t>Treat secure “Not to be Scored” materials just as you would other secure test materials.</a:t>
            </a:r>
            <a:endParaRPr lang="en-US" dirty="0"/>
          </a:p>
        </p:txBody>
      </p:sp>
      <p:sp>
        <p:nvSpPr>
          <p:cNvPr id="3" name="Title 2"/>
          <p:cNvSpPr>
            <a:spLocks noGrp="1"/>
          </p:cNvSpPr>
          <p:nvPr>
            <p:ph type="title"/>
          </p:nvPr>
        </p:nvSpPr>
        <p:spPr/>
        <p:txBody>
          <a:bodyPr/>
          <a:lstStyle/>
          <a:p>
            <a:r>
              <a:rPr lang="en-US" dirty="0" smtClean="0"/>
              <a:t>Handling Secure Test Materials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7</a:t>
            </a:fld>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TCAP Test Materials Review</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8</a:t>
            </a:fld>
            <a:endParaRPr lang="en-US" dirty="0" smtClean="0"/>
          </a:p>
        </p:txBody>
      </p:sp>
      <p:graphicFrame>
        <p:nvGraphicFramePr>
          <p:cNvPr id="7" name="Content Placeholder 6"/>
          <p:cNvGraphicFramePr>
            <a:graphicFrameLocks noGrp="1"/>
          </p:cNvGraphicFramePr>
          <p:nvPr>
            <p:ph idx="1"/>
          </p:nvPr>
        </p:nvGraphicFramePr>
        <p:xfrm>
          <a:off x="381000" y="1719263"/>
          <a:ext cx="8407400" cy="4911406"/>
        </p:xfrm>
        <a:graphic>
          <a:graphicData uri="http://schemas.openxmlformats.org/drawingml/2006/table">
            <a:tbl>
              <a:tblPr firstRow="1" bandRow="1">
                <a:tableStyleId>{5C22544A-7EE6-4342-B048-85BDC9FD1C3A}</a:tableStyleId>
              </a:tblPr>
              <a:tblGrid>
                <a:gridCol w="1681480"/>
                <a:gridCol w="1681480"/>
                <a:gridCol w="1681480"/>
                <a:gridCol w="1681480"/>
                <a:gridCol w="1681480"/>
              </a:tblGrid>
              <a:tr h="944501">
                <a:tc>
                  <a:txBody>
                    <a:bodyPr/>
                    <a:lstStyle/>
                    <a:p>
                      <a:endParaRPr lang="en-US" dirty="0"/>
                    </a:p>
                  </a:txBody>
                  <a:tcPr/>
                </a:tc>
                <a:tc>
                  <a:txBody>
                    <a:bodyPr/>
                    <a:lstStyle/>
                    <a:p>
                      <a:r>
                        <a:rPr lang="en-US" dirty="0" smtClean="0"/>
                        <a:t>TCAP Test</a:t>
                      </a:r>
                      <a:r>
                        <a:rPr lang="en-US" baseline="0" dirty="0" smtClean="0"/>
                        <a:t> Coordinator’s Kit (TCK)</a:t>
                      </a:r>
                      <a:endParaRPr lang="en-US" dirty="0"/>
                    </a:p>
                  </a:txBody>
                  <a:tcPr/>
                </a:tc>
                <a:tc>
                  <a:txBody>
                    <a:bodyPr/>
                    <a:lstStyle/>
                    <a:p>
                      <a:r>
                        <a:rPr lang="en-US" dirty="0" smtClean="0"/>
                        <a:t>Test Proctor’s Manual (TPM)</a:t>
                      </a:r>
                      <a:endParaRPr lang="en-US" dirty="0"/>
                    </a:p>
                  </a:txBody>
                  <a:tcPr/>
                </a:tc>
                <a:tc>
                  <a:txBody>
                    <a:bodyPr/>
                    <a:lstStyle/>
                    <a:p>
                      <a:r>
                        <a:rPr lang="en-US" dirty="0" smtClean="0"/>
                        <a:t>TCAP DAC/SAC</a:t>
                      </a:r>
                      <a:r>
                        <a:rPr lang="en-US" baseline="0" dirty="0" smtClean="0"/>
                        <a:t> Manual</a:t>
                      </a:r>
                      <a:endParaRPr lang="en-US" dirty="0"/>
                    </a:p>
                  </a:txBody>
                  <a:tcPr/>
                </a:tc>
                <a:tc>
                  <a:txBody>
                    <a:bodyPr/>
                    <a:lstStyle/>
                    <a:p>
                      <a:r>
                        <a:rPr lang="en-US" dirty="0" smtClean="0"/>
                        <a:t>Test Books</a:t>
                      </a:r>
                      <a:endParaRPr lang="en-US" dirty="0"/>
                    </a:p>
                  </a:txBody>
                  <a:tcPr/>
                </a:tc>
              </a:tr>
              <a:tr h="944501">
                <a:tc>
                  <a:txBody>
                    <a:bodyPr/>
                    <a:lstStyle/>
                    <a:p>
                      <a:r>
                        <a:rPr lang="en-US" dirty="0" smtClean="0"/>
                        <a:t>Secure?</a:t>
                      </a:r>
                      <a:endParaRPr lang="en-US" dirty="0"/>
                    </a:p>
                  </a:txBody>
                  <a:tcPr/>
                </a:tc>
                <a:tc>
                  <a:txBody>
                    <a:bodyPr/>
                    <a:lstStyle/>
                    <a:p>
                      <a:r>
                        <a:rPr lang="en-US" dirty="0" smtClean="0"/>
                        <a:t>Contains private student information</a:t>
                      </a:r>
                      <a:endParaRPr lang="en-US" dirty="0"/>
                    </a:p>
                  </a:txBody>
                  <a:tcPr/>
                </a:tc>
                <a:tc>
                  <a:txBody>
                    <a:bodyPr/>
                    <a:lstStyle/>
                    <a:p>
                      <a:r>
                        <a:rPr lang="en-US" dirty="0" smtClean="0"/>
                        <a:t>No</a:t>
                      </a:r>
                      <a:endParaRPr lang="en-US" dirty="0"/>
                    </a:p>
                  </a:txBody>
                  <a:tcPr/>
                </a:tc>
                <a:tc>
                  <a:txBody>
                    <a:bodyPr/>
                    <a:lstStyle/>
                    <a:p>
                      <a:r>
                        <a:rPr lang="en-US" dirty="0" smtClean="0"/>
                        <a:t>No</a:t>
                      </a:r>
                      <a:endParaRPr lang="en-US" dirty="0"/>
                    </a:p>
                  </a:txBody>
                  <a:tcPr/>
                </a:tc>
                <a:tc>
                  <a:txBody>
                    <a:bodyPr/>
                    <a:lstStyle/>
                    <a:p>
                      <a:r>
                        <a:rPr lang="en-US" dirty="0" smtClean="0"/>
                        <a:t>Yes</a:t>
                      </a:r>
                      <a:endParaRPr lang="en-US" dirty="0"/>
                    </a:p>
                  </a:txBody>
                  <a:tcPr/>
                </a:tc>
              </a:tr>
              <a:tr h="944501">
                <a:tc>
                  <a:txBody>
                    <a:bodyPr/>
                    <a:lstStyle/>
                    <a:p>
                      <a:r>
                        <a:rPr lang="en-US" dirty="0" smtClean="0"/>
                        <a:t>Location</a:t>
                      </a:r>
                      <a:endParaRPr lang="en-US" dirty="0"/>
                    </a:p>
                  </a:txBody>
                  <a:tcPr/>
                </a:tc>
                <a:tc>
                  <a:txBody>
                    <a:bodyPr/>
                    <a:lstStyle/>
                    <a:p>
                      <a:r>
                        <a:rPr lang="en-US" dirty="0" smtClean="0"/>
                        <a:t>Arrive</a:t>
                      </a:r>
                      <a:r>
                        <a:rPr lang="en-US" baseline="0" dirty="0" smtClean="0"/>
                        <a:t> in district 1/31</a:t>
                      </a:r>
                      <a:endParaRPr lang="en-US" dirty="0"/>
                    </a:p>
                  </a:txBody>
                  <a:tcPr/>
                </a:tc>
                <a:tc>
                  <a:txBody>
                    <a:bodyPr/>
                    <a:lstStyle/>
                    <a:p>
                      <a:r>
                        <a:rPr lang="en-US" dirty="0" smtClean="0"/>
                        <a:t>In TCK, also</a:t>
                      </a:r>
                      <a:r>
                        <a:rPr lang="en-US" baseline="0" dirty="0" smtClean="0"/>
                        <a:t> on CTB Navigator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TCK, also</a:t>
                      </a:r>
                      <a:r>
                        <a:rPr lang="en-US" baseline="0" dirty="0" smtClean="0"/>
                        <a:t> on CTB Navigator</a:t>
                      </a:r>
                      <a:endParaRPr lang="en-US" dirty="0" smtClean="0"/>
                    </a:p>
                  </a:txBody>
                  <a:tcPr/>
                </a:tc>
                <a:tc>
                  <a:txBody>
                    <a:bodyPr/>
                    <a:lstStyle/>
                    <a:p>
                      <a:r>
                        <a:rPr lang="en-US" dirty="0" smtClean="0"/>
                        <a:t>Shipped to districts</a:t>
                      </a:r>
                      <a:r>
                        <a:rPr lang="en-US" baseline="0" dirty="0" smtClean="0"/>
                        <a:t> based on test window</a:t>
                      </a:r>
                      <a:endParaRPr lang="en-US" dirty="0"/>
                    </a:p>
                  </a:txBody>
                  <a:tcPr/>
                </a:tc>
              </a:tr>
              <a:tr h="2077903">
                <a:tc>
                  <a:txBody>
                    <a:bodyPr/>
                    <a:lstStyle/>
                    <a:p>
                      <a:r>
                        <a:rPr lang="en-US" dirty="0" smtClean="0"/>
                        <a:t>Contents</a:t>
                      </a:r>
                      <a:endParaRPr lang="en-US" dirty="0"/>
                    </a:p>
                  </a:txBody>
                  <a:tcPr/>
                </a:tc>
                <a:tc>
                  <a:txBody>
                    <a:bodyPr/>
                    <a:lstStyle/>
                    <a:p>
                      <a:r>
                        <a:rPr lang="en-US" dirty="0" smtClean="0"/>
                        <a:t>Rosters, Student</a:t>
                      </a:r>
                      <a:r>
                        <a:rPr lang="en-US" baseline="0" dirty="0" smtClean="0"/>
                        <a:t> Labels, Paper bands, group information sheets (GIS), Shipping labels</a:t>
                      </a:r>
                      <a:endParaRPr lang="en-US" dirty="0"/>
                    </a:p>
                  </a:txBody>
                  <a:tcPr/>
                </a:tc>
                <a:tc>
                  <a:txBody>
                    <a:bodyPr/>
                    <a:lstStyle/>
                    <a:p>
                      <a:r>
                        <a:rPr lang="en-US" dirty="0" smtClean="0"/>
                        <a:t>Instructions for administration of</a:t>
                      </a:r>
                      <a:r>
                        <a:rPr lang="en-US" baseline="0" dirty="0" smtClean="0"/>
                        <a:t> test sessions, standardized conditions, security and ethics</a:t>
                      </a:r>
                      <a:endParaRPr lang="en-US" dirty="0"/>
                    </a:p>
                  </a:txBody>
                  <a:tcPr/>
                </a:tc>
                <a:tc>
                  <a:txBody>
                    <a:bodyPr/>
                    <a:lstStyle/>
                    <a:p>
                      <a:r>
                        <a:rPr lang="en-US" dirty="0" smtClean="0"/>
                        <a:t>Instructions for handling organizing</a:t>
                      </a:r>
                      <a:r>
                        <a:rPr lang="en-US" baseline="0" dirty="0" smtClean="0"/>
                        <a:t> and shipping test materials</a:t>
                      </a:r>
                      <a:endParaRPr lang="en-US" dirty="0"/>
                    </a:p>
                  </a:txBody>
                  <a:tcPr/>
                </a:tc>
                <a:tc>
                  <a:txBody>
                    <a:bodyPr/>
                    <a:lstStyle/>
                    <a:p>
                      <a:r>
                        <a:rPr lang="en-US" dirty="0" smtClean="0"/>
                        <a:t>Test</a:t>
                      </a:r>
                      <a:r>
                        <a:rPr lang="en-US" baseline="0" dirty="0" smtClean="0"/>
                        <a:t> books for students based on enrollment, plus 5% extra</a:t>
                      </a:r>
                      <a:endParaRPr lang="en-US" dirty="0"/>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692898279"/>
              </p:ext>
            </p:extLst>
          </p:nvPr>
        </p:nvGraphicFramePr>
        <p:xfrm>
          <a:off x="381000" y="1719263"/>
          <a:ext cx="8407400" cy="4911406"/>
        </p:xfrm>
        <a:graphic>
          <a:graphicData uri="http://schemas.openxmlformats.org/drawingml/2006/table">
            <a:tbl>
              <a:tblPr firstRow="1" bandRow="1">
                <a:tableStyleId>{5C22544A-7EE6-4342-B048-85BDC9FD1C3A}</a:tableStyleId>
              </a:tblPr>
              <a:tblGrid>
                <a:gridCol w="1681480"/>
                <a:gridCol w="1681480"/>
                <a:gridCol w="1681480"/>
                <a:gridCol w="1681480"/>
                <a:gridCol w="1681480"/>
              </a:tblGrid>
              <a:tr h="944501">
                <a:tc>
                  <a:txBody>
                    <a:bodyPr/>
                    <a:lstStyle/>
                    <a:p>
                      <a:endParaRPr lang="en-US" dirty="0"/>
                    </a:p>
                  </a:txBody>
                  <a:tcPr/>
                </a:tc>
                <a:tc>
                  <a:txBody>
                    <a:bodyPr/>
                    <a:lstStyle/>
                    <a:p>
                      <a:r>
                        <a:rPr lang="en-US" dirty="0" err="1" smtClean="0"/>
                        <a:t>CoAlt</a:t>
                      </a:r>
                      <a:r>
                        <a:rPr lang="en-US" dirty="0" smtClean="0"/>
                        <a:t> Test Coordinator’s Kit (TCK)</a:t>
                      </a:r>
                      <a:endParaRPr lang="en-US" dirty="0"/>
                    </a:p>
                  </a:txBody>
                  <a:tcPr/>
                </a:tc>
                <a:tc>
                  <a:txBody>
                    <a:bodyPr/>
                    <a:lstStyle/>
                    <a:p>
                      <a:r>
                        <a:rPr lang="en-US" dirty="0" smtClean="0"/>
                        <a:t>Examiner’s Manual</a:t>
                      </a:r>
                      <a:endParaRPr lang="en-US" dirty="0"/>
                    </a:p>
                  </a:txBody>
                  <a:tcPr/>
                </a:tc>
                <a:tc>
                  <a:txBody>
                    <a:bodyPr/>
                    <a:lstStyle/>
                    <a:p>
                      <a:r>
                        <a:rPr lang="en-US" dirty="0" err="1" smtClean="0"/>
                        <a:t>CoAlt</a:t>
                      </a:r>
                      <a:r>
                        <a:rPr lang="en-US" dirty="0" smtClean="0"/>
                        <a:t> DAC/SAC Manual</a:t>
                      </a:r>
                      <a:endParaRPr lang="en-US" dirty="0"/>
                    </a:p>
                  </a:txBody>
                  <a:tcPr/>
                </a:tc>
                <a:tc>
                  <a:txBody>
                    <a:bodyPr/>
                    <a:lstStyle/>
                    <a:p>
                      <a:r>
                        <a:rPr lang="en-US" dirty="0" smtClean="0"/>
                        <a:t>“Pizza Boxes”</a:t>
                      </a:r>
                      <a:endParaRPr lang="en-US" dirty="0"/>
                    </a:p>
                  </a:txBody>
                  <a:tcPr/>
                </a:tc>
              </a:tr>
              <a:tr h="944501">
                <a:tc>
                  <a:txBody>
                    <a:bodyPr/>
                    <a:lstStyle/>
                    <a:p>
                      <a:r>
                        <a:rPr lang="en-US" dirty="0" smtClean="0"/>
                        <a:t>Secure?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Contains private student information</a:t>
                      </a:r>
                    </a:p>
                  </a:txBody>
                  <a:tcPr/>
                </a:tc>
                <a:tc>
                  <a:txBody>
                    <a:bodyPr/>
                    <a:lstStyle/>
                    <a:p>
                      <a:r>
                        <a:rPr lang="en-US" dirty="0" smtClean="0"/>
                        <a:t>No</a:t>
                      </a:r>
                      <a:endParaRPr lang="en-US" dirty="0"/>
                    </a:p>
                  </a:txBody>
                  <a:tcPr/>
                </a:tc>
                <a:tc>
                  <a:txBody>
                    <a:bodyPr/>
                    <a:lstStyle/>
                    <a:p>
                      <a:r>
                        <a:rPr lang="en-US" dirty="0" smtClean="0"/>
                        <a:t>No</a:t>
                      </a:r>
                      <a:endParaRPr lang="en-US" dirty="0"/>
                    </a:p>
                  </a:txBody>
                  <a:tcPr/>
                </a:tc>
                <a:tc>
                  <a:txBody>
                    <a:bodyPr/>
                    <a:lstStyle/>
                    <a:p>
                      <a:r>
                        <a:rPr lang="en-US" dirty="0" smtClean="0"/>
                        <a:t>Yes</a:t>
                      </a:r>
                      <a:endParaRPr lang="en-US" dirty="0"/>
                    </a:p>
                  </a:txBody>
                  <a:tcPr/>
                </a:tc>
              </a:tr>
              <a:tr h="944501">
                <a:tc>
                  <a:txBody>
                    <a:bodyPr/>
                    <a:lstStyle/>
                    <a:p>
                      <a:r>
                        <a:rPr lang="en-US" dirty="0" smtClean="0"/>
                        <a:t>Location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Arrive</a:t>
                      </a:r>
                      <a:r>
                        <a:rPr lang="en-US" baseline="0" dirty="0" smtClean="0"/>
                        <a:t> in district 1/31/14</a:t>
                      </a:r>
                      <a:endParaRPr lang="en-US" dirty="0" smtClean="0"/>
                    </a:p>
                    <a:p>
                      <a:endParaRPr lang="en-US" dirty="0"/>
                    </a:p>
                  </a:txBody>
                  <a:tcPr/>
                </a:tc>
                <a:tc>
                  <a:txBody>
                    <a:bodyPr/>
                    <a:lstStyle/>
                    <a:p>
                      <a:r>
                        <a:rPr lang="en-US" dirty="0" smtClean="0"/>
                        <a:t>CTB Navigator</a:t>
                      </a:r>
                      <a:endParaRPr lang="en-US" dirty="0"/>
                    </a:p>
                  </a:txBody>
                  <a:tcPr/>
                </a:tc>
                <a:tc>
                  <a:txBody>
                    <a:bodyPr/>
                    <a:lstStyle/>
                    <a:p>
                      <a:r>
                        <a:rPr lang="en-US" dirty="0" smtClean="0"/>
                        <a:t>CTB Navigator</a:t>
                      </a:r>
                      <a:r>
                        <a:rPr lang="en-US" baseline="0" dirty="0" smtClean="0"/>
                        <a:t> and shipped with TCKs</a:t>
                      </a:r>
                      <a:endParaRPr lang="en-US" dirty="0"/>
                    </a:p>
                  </a:txBody>
                  <a:tcPr/>
                </a:tc>
                <a:tc>
                  <a:txBody>
                    <a:bodyPr/>
                    <a:lstStyle/>
                    <a:p>
                      <a:r>
                        <a:rPr lang="en-US" dirty="0" smtClean="0"/>
                        <a:t>Shipped to Districts 1/17/14</a:t>
                      </a:r>
                      <a:endParaRPr lang="en-US" dirty="0"/>
                    </a:p>
                  </a:txBody>
                  <a:tcPr/>
                </a:tc>
              </a:tr>
              <a:tr h="2077903">
                <a:tc>
                  <a:txBody>
                    <a:bodyPr/>
                    <a:lstStyle/>
                    <a:p>
                      <a:r>
                        <a:rPr lang="en-US" dirty="0" smtClean="0"/>
                        <a:t>Contents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Rosters, Student</a:t>
                      </a:r>
                      <a:r>
                        <a:rPr lang="en-US" baseline="0" dirty="0" smtClean="0"/>
                        <a:t> Labels, Paper bands, group information sheets (GIS), Shipping labels</a:t>
                      </a:r>
                      <a:endParaRPr lang="en-US" dirty="0" smtClean="0"/>
                    </a:p>
                  </a:txBody>
                  <a:tcPr/>
                </a:tc>
                <a:tc>
                  <a:txBody>
                    <a:bodyPr/>
                    <a:lstStyle/>
                    <a:p>
                      <a:r>
                        <a:rPr lang="en-US" sz="1600" dirty="0" smtClean="0"/>
                        <a:t>Instructions on standardization</a:t>
                      </a:r>
                      <a:r>
                        <a:rPr lang="en-US" sz="1600" baseline="0" dirty="0" smtClean="0"/>
                        <a:t>, security and test administration. Required materials and expanded accommodations </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Instructions for handling organizing</a:t>
                      </a:r>
                      <a:r>
                        <a:rPr lang="en-US" baseline="0" dirty="0" smtClean="0"/>
                        <a:t> and shipping test materials</a:t>
                      </a:r>
                      <a:endParaRPr lang="en-US" dirty="0" smtClean="0"/>
                    </a:p>
                    <a:p>
                      <a:endParaRPr lang="en-US" dirty="0"/>
                    </a:p>
                  </a:txBody>
                  <a:tcPr/>
                </a:tc>
                <a:tc>
                  <a:txBody>
                    <a:bodyPr/>
                    <a:lstStyle/>
                    <a:p>
                      <a:r>
                        <a:rPr lang="en-US" dirty="0" smtClean="0"/>
                        <a:t>Math </a:t>
                      </a:r>
                      <a:r>
                        <a:rPr lang="en-US" dirty="0" err="1" smtClean="0"/>
                        <a:t>manipulatives</a:t>
                      </a:r>
                      <a:r>
                        <a:rPr lang="en-US" dirty="0" smtClean="0"/>
                        <a:t>, Test</a:t>
                      </a:r>
                      <a:r>
                        <a:rPr lang="en-US" baseline="0" dirty="0" smtClean="0"/>
                        <a:t> Examiner Protocol,  Rating forms, Supplemental Materials</a:t>
                      </a:r>
                      <a:endParaRPr lang="en-US" dirty="0"/>
                    </a:p>
                  </a:txBody>
                  <a:tcPr/>
                </a:tc>
              </a:tr>
            </a:tbl>
          </a:graphicData>
        </a:graphic>
      </p:graphicFrame>
      <p:sp>
        <p:nvSpPr>
          <p:cNvPr id="3" name="Title 2"/>
          <p:cNvSpPr>
            <a:spLocks noGrp="1"/>
          </p:cNvSpPr>
          <p:nvPr>
            <p:ph type="title"/>
          </p:nvPr>
        </p:nvSpPr>
        <p:spPr/>
        <p:txBody>
          <a:bodyPr/>
          <a:lstStyle/>
          <a:p>
            <a:r>
              <a:rPr lang="en-US" dirty="0" err="1" smtClean="0"/>
              <a:t>CoAlt</a:t>
            </a:r>
            <a:r>
              <a:rPr lang="en-US" dirty="0" smtClean="0"/>
              <a:t> Test Materials Review</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9</a:t>
            </a:fld>
            <a:endParaRPr lang="en-US" dirty="0" smtClean="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DE THEME">
  <a:themeElements>
    <a:clrScheme name="CDE Color Scheme FINAL">
      <a:dk1>
        <a:srgbClr val="000000"/>
      </a:dk1>
      <a:lt1>
        <a:sysClr val="window" lastClr="FFFFFF"/>
      </a:lt1>
      <a:dk2>
        <a:srgbClr val="785F55"/>
      </a:dk2>
      <a:lt2>
        <a:srgbClr val="EFE7D5"/>
      </a:lt2>
      <a:accent1>
        <a:srgbClr val="95B6D2"/>
      </a:accent1>
      <a:accent2>
        <a:srgbClr val="FAAB67"/>
      </a:accent2>
      <a:accent3>
        <a:srgbClr val="ABC178"/>
      </a:accent3>
      <a:accent4>
        <a:srgbClr val="71769D"/>
      </a:accent4>
      <a:accent5>
        <a:srgbClr val="7BA79D"/>
      </a:accent5>
      <a:accent6>
        <a:srgbClr val="8C8C96"/>
      </a:accent6>
      <a:hlink>
        <a:srgbClr val="DD8047"/>
      </a:hlink>
      <a:folHlink>
        <a:srgbClr val="1837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CDE THEME.thmx</Template>
  <TotalTime>13943</TotalTime>
  <Words>6816</Words>
  <Application>Microsoft Office PowerPoint</Application>
  <PresentationFormat>On-screen Show (4:3)</PresentationFormat>
  <Paragraphs>647</Paragraphs>
  <Slides>38</Slides>
  <Notes>37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CDE THEME</vt:lpstr>
      <vt:lpstr>Acrobat Document</vt:lpstr>
      <vt:lpstr>2013- 2014 Assessment Logistics Training For TCAP and CoAlt  (Reading, Writing and Math)    December 2013</vt:lpstr>
      <vt:lpstr>What’s New for 2014?</vt:lpstr>
      <vt:lpstr>The CTB Helpdesk</vt:lpstr>
      <vt:lpstr>Assessment Logistics</vt:lpstr>
      <vt:lpstr>Assessment Logistics</vt:lpstr>
      <vt:lpstr>Secure Materials</vt:lpstr>
      <vt:lpstr>Handling Secure Test Materials</vt:lpstr>
      <vt:lpstr>TCAP Test Materials Review</vt:lpstr>
      <vt:lpstr>CoAlt Test Materials Review</vt:lpstr>
      <vt:lpstr>TCAP and CoAlt Shipping Dates</vt:lpstr>
      <vt:lpstr>Ordering Materials</vt:lpstr>
      <vt:lpstr>Teacher Read Directions and Oral Scripts</vt:lpstr>
      <vt:lpstr>The Short Add Window</vt:lpstr>
      <vt:lpstr>Stop Sheets for Lectura/Escritura</vt:lpstr>
      <vt:lpstr>Distributing Materials to Schools</vt:lpstr>
      <vt:lpstr>Student Test Book Data</vt:lpstr>
      <vt:lpstr>PowerPoint Presentation</vt:lpstr>
      <vt:lpstr>Verify Pre-coded Labels</vt:lpstr>
      <vt:lpstr>PowerPoint Presentation</vt:lpstr>
      <vt:lpstr>Pre-coded Labels</vt:lpstr>
      <vt:lpstr>TCAP Student  Data Grid</vt:lpstr>
      <vt:lpstr>All tested subjects</vt:lpstr>
      <vt:lpstr>All tested subjects</vt:lpstr>
      <vt:lpstr>CoAlt Student  Data Grid</vt:lpstr>
      <vt:lpstr>Returning Test Materials</vt:lpstr>
      <vt:lpstr>GIS and SGL Forms</vt:lpstr>
      <vt:lpstr>Group Information Sheets - GIS</vt:lpstr>
      <vt:lpstr>Different Colors of GIS Forms</vt:lpstr>
      <vt:lpstr>School/Group Lists - SGL</vt:lpstr>
      <vt:lpstr>Shipping Materials</vt:lpstr>
      <vt:lpstr>Paper Bands and Stack Cards Materials</vt:lpstr>
      <vt:lpstr>Booklets Per Bundle</vt:lpstr>
      <vt:lpstr>TO BE SCORED materials</vt:lpstr>
      <vt:lpstr>NOT TO BE SCORED materials</vt:lpstr>
      <vt:lpstr>The Green Box</vt:lpstr>
      <vt:lpstr>Final Packing and Shipping - DAC</vt:lpstr>
      <vt:lpstr>TCAP and CoAlt Shipping Dates</vt:lpstr>
      <vt:lpstr>Call the CTB Help Desk</vt:lpstr>
    </vt:vector>
  </TitlesOfParts>
  <Company>Colorado State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Hunter</dc:creator>
  <cp:lastModifiedBy>Hollingshead, Clayton</cp:lastModifiedBy>
  <cp:revision>599</cp:revision>
  <cp:lastPrinted>2013-12-05T20:15:31Z</cp:lastPrinted>
  <dcterms:created xsi:type="dcterms:W3CDTF">2012-07-16T02:29:43Z</dcterms:created>
  <dcterms:modified xsi:type="dcterms:W3CDTF">2014-01-24T14:52:54Z</dcterms:modified>
</cp:coreProperties>
</file>