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99" r:id="rId2"/>
    <p:sldId id="266" r:id="rId3"/>
    <p:sldId id="301" r:id="rId4"/>
    <p:sldId id="269" r:id="rId5"/>
    <p:sldId id="270" r:id="rId6"/>
    <p:sldId id="297" r:id="rId7"/>
    <p:sldId id="272" r:id="rId8"/>
    <p:sldId id="273" r:id="rId9"/>
    <p:sldId id="293" r:id="rId10"/>
    <p:sldId id="294" r:id="rId11"/>
    <p:sldId id="295" r:id="rId12"/>
    <p:sldId id="296" r:id="rId13"/>
    <p:sldId id="285" r:id="rId14"/>
    <p:sldId id="288" r:id="rId15"/>
    <p:sldId id="300" r:id="rId16"/>
    <p:sldId id="289" r:id="rId17"/>
    <p:sldId id="290" r:id="rId18"/>
    <p:sldId id="291" r:id="rId19"/>
    <p:sldId id="303" r:id="rId20"/>
    <p:sldId id="302" r:id="rId21"/>
    <p:sldId id="304" r:id="rId22"/>
    <p:sldId id="305" r:id="rId23"/>
    <p:sldId id="313" r:id="rId24"/>
    <p:sldId id="314" r:id="rId25"/>
    <p:sldId id="315" r:id="rId26"/>
    <p:sldId id="318" r:id="rId27"/>
    <p:sldId id="306" r:id="rId28"/>
    <p:sldId id="307" r:id="rId29"/>
    <p:sldId id="316" r:id="rId30"/>
    <p:sldId id="320" r:id="rId31"/>
    <p:sldId id="309" r:id="rId32"/>
    <p:sldId id="324" r:id="rId33"/>
    <p:sldId id="322" r:id="rId34"/>
    <p:sldId id="321" r:id="rId35"/>
    <p:sldId id="308" r:id="rId36"/>
    <p:sldId id="292" r:id="rId37"/>
    <p:sldId id="311" r:id="rId38"/>
    <p:sldId id="323" r:id="rId39"/>
    <p:sldId id="327" r:id="rId40"/>
    <p:sldId id="312" r:id="rId41"/>
  </p:sldIdLst>
  <p:sldSz cx="9144000" cy="6858000" type="screen4x3"/>
  <p:notesSz cx="6858000" cy="91440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C178"/>
    <a:srgbClr val="7BA79D"/>
    <a:srgbClr val="71769D"/>
    <a:srgbClr val="203C73"/>
    <a:srgbClr val="FAAB6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64" autoAdjust="0"/>
    <p:restoredTop sz="78418" autoAdjust="0"/>
  </p:normalViewPr>
  <p:slideViewPr>
    <p:cSldViewPr snapToGrid="0" snapToObjects="1">
      <p:cViewPr>
        <p:scale>
          <a:sx n="80" d="100"/>
          <a:sy n="80" d="100"/>
        </p:scale>
        <p:origin x="-2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7" d="100"/>
          <a:sy n="127" d="100"/>
        </p:scale>
        <p:origin x="-43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664B4-81F1-E24F-90AF-27DC019489E9}" type="datetime1">
              <a:rPr lang="en-US" smtClean="0"/>
              <a:t>9/13/2013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BA64B-06F0-2A40-A38F-AA9E1DC3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64683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242FB-F25E-544B-B72F-E0B5A499A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763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rlen.com/index.php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w3.org/WAI/RD/2012/text-customization/r11" TargetMode="Externa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763C29-72DD-4B9C-B4D9-97112079A764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Domain/Construct</a:t>
            </a:r>
            <a:r>
              <a:rPr lang="en-US" baseline="0" dirty="0" smtClean="0"/>
              <a:t>  as defined by </a:t>
            </a:r>
            <a:r>
              <a:rPr lang="en-US" baseline="0" dirty="0" err="1" smtClean="0"/>
              <a:t>WIDA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431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is not a separate script for Teacher Read Directions. </a:t>
            </a:r>
            <a:endParaRPr lang="en-US" baseline="0" dirty="0" smtClean="0"/>
          </a:p>
          <a:p>
            <a:r>
              <a:rPr lang="en-US" baseline="0" dirty="0" smtClean="0"/>
              <a:t>Test </a:t>
            </a:r>
            <a:r>
              <a:rPr lang="en-US" baseline="0" dirty="0" smtClean="0"/>
              <a:t>directions for this accommodation consist of the words in Bold in the Test Administers Script.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9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97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3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9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9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9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Multiple operational systems</a:t>
            </a:r>
            <a:r>
              <a:rPr lang="en-US" baseline="0" dirty="0" smtClean="0"/>
              <a:t> – 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1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Locally Provided usually includes</a:t>
            </a:r>
            <a:r>
              <a:rPr lang="en-US" baseline="0" dirty="0" smtClean="0"/>
              <a:t> a district/school personnel to deliver the accommodation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56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95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Text </a:t>
            </a:r>
            <a:r>
              <a:rPr lang="en-US" baseline="0" dirty="0" smtClean="0"/>
              <a:t>to Speech – can be selected locally in the online platform prior to administration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70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892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 reading test so it is available to all students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your district is planning on using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many accommodated forms, please check with your District Technology Coordinator that you have appropriate bandwidth.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dirty="0" smtClean="0"/>
              <a:t>We are not </a:t>
            </a:r>
            <a:r>
              <a:rPr lang="en-US" dirty="0" smtClean="0"/>
              <a:t>sure how it gets “turned on” = </a:t>
            </a:r>
            <a:r>
              <a:rPr lang="en-US" dirty="0" err="1" smtClean="0"/>
              <a:t>SDU</a:t>
            </a:r>
            <a:r>
              <a:rPr lang="en-US" baseline="0" dirty="0" smtClean="0"/>
              <a:t>, or individually in PearsonAccess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82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IEP,</a:t>
            </a:r>
            <a:r>
              <a:rPr lang="en-US" baseline="0" dirty="0" smtClean="0"/>
              <a:t> 504, ELL</a:t>
            </a:r>
          </a:p>
          <a:p>
            <a:endParaRPr lang="en-US" baseline="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 color choices were based on research from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following websites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http://irlen.com/index.php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 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http://www.w3.org/WAI/RD/2012/text-customization/r11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follow the same guidelines that drive web content accessibility.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704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IEP, 504, ELLs</a:t>
            </a:r>
          </a:p>
          <a:p>
            <a:endParaRPr lang="en-US" dirty="0" smtClean="0"/>
          </a:p>
          <a:p>
            <a:r>
              <a:rPr lang="en-US" dirty="0" err="1" smtClean="0"/>
              <a:t>TRD</a:t>
            </a:r>
            <a:r>
              <a:rPr lang="en-US" dirty="0" smtClean="0"/>
              <a:t> – any student</a:t>
            </a:r>
          </a:p>
          <a:p>
            <a:endParaRPr lang="en-US" dirty="0" smtClean="0"/>
          </a:p>
          <a:p>
            <a:r>
              <a:rPr lang="en-US" dirty="0" smtClean="0"/>
              <a:t>Translated Oral Scripts – will</a:t>
            </a:r>
            <a:r>
              <a:rPr lang="en-US" baseline="0" dirty="0" smtClean="0"/>
              <a:t> need to be indicated in PearsonAccess so students in the same environment are on the same </a:t>
            </a:r>
            <a:r>
              <a:rPr lang="en-US" baseline="0" dirty="0" smtClean="0"/>
              <a:t>form.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Scribe has additional requirements.</a:t>
            </a:r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19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Available to any student and may be used to redirect</a:t>
            </a:r>
            <a:r>
              <a:rPr lang="en-US" baseline="0" dirty="0" smtClean="0"/>
              <a:t> a student to on the assessment.</a:t>
            </a:r>
          </a:p>
          <a:p>
            <a:r>
              <a:rPr lang="en-US" baseline="0" dirty="0" smtClean="0"/>
              <a:t>There is no script.</a:t>
            </a:r>
          </a:p>
          <a:p>
            <a:r>
              <a:rPr lang="en-US" baseline="0" dirty="0" smtClean="0"/>
              <a:t>Potential to be disruptive to the testing environment – earphones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485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</a:t>
            </a:r>
            <a:r>
              <a:rPr lang="en-US" baseline="0" dirty="0" smtClean="0"/>
              <a:t> notice that in addition to the restrictions that have been used for Scribe on </a:t>
            </a:r>
            <a:r>
              <a:rPr lang="en-US" baseline="0" dirty="0" err="1" smtClean="0"/>
              <a:t>TCAP</a:t>
            </a:r>
            <a:r>
              <a:rPr lang="en-US" baseline="0" dirty="0" smtClean="0"/>
              <a:t> – a student’s disability must prohibit them from accessing the technology.  There are multiple means of accessing a computer based assessment – including adapted keyboards, adapted mouse, switches and eye gaze.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the student’s AT is not compatible with the test system, the student may qualify for a scribe for this assessment.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0446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</a:t>
            </a:r>
            <a:r>
              <a:rPr lang="en-US" baseline="0" dirty="0" smtClean="0"/>
              <a:t> be as late as March… </a:t>
            </a:r>
          </a:p>
          <a:p>
            <a:r>
              <a:rPr lang="en-US" baseline="0" dirty="0" smtClean="0"/>
              <a:t>Working with AT project and </a:t>
            </a:r>
            <a:r>
              <a:rPr lang="en-US" baseline="0" dirty="0" err="1" smtClean="0"/>
              <a:t>SWAAAC</a:t>
            </a:r>
            <a:r>
              <a:rPr lang="en-US" baseline="0" dirty="0" smtClean="0"/>
              <a:t> </a:t>
            </a:r>
            <a:r>
              <a:rPr lang="en-US" baseline="0" dirty="0" smtClean="0"/>
              <a:t>teams</a:t>
            </a:r>
          </a:p>
          <a:p>
            <a:r>
              <a:rPr lang="en-US" baseline="0" dirty="0" smtClean="0"/>
              <a:t>If you have a student that needs AT to access the computer the current recommendation is to plan on ordering a paper/pencil assessment for the student – if their technology is deemed compatible, the student should test on the computer and the paper/pencil assessment returned unused.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2773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it is not specified in the IEP, consider</a:t>
            </a:r>
            <a:r>
              <a:rPr lang="en-US" baseline="0" dirty="0" smtClean="0"/>
              <a:t> what is used during classroom instruction, and on instructional and district assessments.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643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have a student that will be writing</a:t>
            </a:r>
            <a:r>
              <a:rPr lang="en-US" baseline="0" dirty="0" smtClean="0"/>
              <a:t> in their native language for local translation – this will force them onto the paper/pencil form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60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3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215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97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97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A lot of the</a:t>
            </a:r>
            <a:r>
              <a:rPr lang="en-US" baseline="0" dirty="0" smtClean="0"/>
              <a:t> time people put these off until the last minutes.  I recommend that this not be the case.  </a:t>
            </a:r>
          </a:p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r>
              <a:rPr lang="en-US" baseline="0" dirty="0" smtClean="0"/>
              <a:t>Please see the September 5 training for more information on the nonstandard accommodation process.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r>
              <a:rPr lang="en-US" dirty="0" smtClean="0"/>
              <a:t>Secure </a:t>
            </a:r>
            <a:r>
              <a:rPr lang="en-US" dirty="0" smtClean="0"/>
              <a:t>information is contained in these documents, so please keep this in mind when submitting.  </a:t>
            </a:r>
          </a:p>
          <a:p>
            <a:r>
              <a:rPr lang="en-US" dirty="0" smtClean="0"/>
              <a:t>Requests may be submitted via Fax, PDF (secure server where we go down load, or password protected </a:t>
            </a:r>
            <a:r>
              <a:rPr lang="en-US" dirty="0" err="1" smtClean="0"/>
              <a:t>pdf</a:t>
            </a:r>
            <a:r>
              <a:rPr lang="en-US" dirty="0" smtClean="0"/>
              <a:t> emailed, and password sent), or Courier</a:t>
            </a:r>
          </a:p>
          <a:p>
            <a:endParaRPr lang="en-US" dirty="0" smtClean="0"/>
          </a:p>
          <a:p>
            <a:r>
              <a:rPr lang="en-US" dirty="0" smtClean="0"/>
              <a:t>Requests must be received by the deadline of </a:t>
            </a:r>
            <a:r>
              <a:rPr lang="en-US" b="1" dirty="0" smtClean="0"/>
              <a:t>December </a:t>
            </a:r>
            <a:r>
              <a:rPr lang="en-US" b="1" dirty="0" smtClean="0"/>
              <a:t>13</a:t>
            </a:r>
            <a:r>
              <a:rPr lang="en-US" dirty="0" smtClean="0"/>
              <a:t>.  </a:t>
            </a:r>
            <a:endParaRPr lang="en-US" dirty="0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865C6C4-1DDB-4800-B690-B1E978EFBD49}" type="slidenum">
              <a:rPr lang="en-US" smtClean="0">
                <a:solidFill>
                  <a:prstClr val="black"/>
                </a:solidFill>
              </a:rPr>
              <a:pPr eaLnBrk="1" hangingPunct="1"/>
              <a:t>39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1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25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improved scores, but being able to interact</a:t>
            </a:r>
            <a:r>
              <a:rPr lang="en-US" baseline="0" dirty="0" smtClean="0"/>
              <a:t> with the assessment.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82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being tested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5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Domain/Construct</a:t>
            </a:r>
            <a:r>
              <a:rPr lang="en-US" baseline="0" dirty="0" smtClean="0"/>
              <a:t>  as defined by </a:t>
            </a:r>
            <a:r>
              <a:rPr lang="en-US" baseline="0" dirty="0" err="1" smtClean="0"/>
              <a:t>WIDA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55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Domain/Construct</a:t>
            </a:r>
            <a:r>
              <a:rPr lang="en-US" baseline="0" dirty="0" smtClean="0"/>
              <a:t>  as defined by </a:t>
            </a:r>
            <a:r>
              <a:rPr lang="en-US" baseline="0" dirty="0" err="1" smtClean="0"/>
              <a:t>WIDA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83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Domain/Construct</a:t>
            </a:r>
            <a:r>
              <a:rPr lang="en-US" baseline="0" dirty="0" smtClean="0"/>
              <a:t>  as defined by </a:t>
            </a:r>
            <a:r>
              <a:rPr lang="en-US" baseline="0" dirty="0" err="1" smtClean="0"/>
              <a:t>WIDA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F7F1863-8423-8E48-8D02-88636C918AC7}" type="datetime1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F7242FB-F25E-544B-B72F-E0B5A499AB4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2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80999" y="3412607"/>
            <a:ext cx="8341851" cy="1645920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1"/>
          <p:cNvSpPr>
            <a:spLocks noGrp="1"/>
          </p:cNvSpPr>
          <p:nvPr>
            <p:ph type="title"/>
          </p:nvPr>
        </p:nvSpPr>
        <p:spPr>
          <a:xfrm>
            <a:off x="380999" y="1507668"/>
            <a:ext cx="8341851" cy="1645920"/>
          </a:xfrm>
        </p:spPr>
        <p:txBody>
          <a:bodyPr/>
          <a:lstStyle>
            <a:lvl1pPr algn="ctr">
              <a:defRPr sz="4200" spc="15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CDE LOGO TES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318" y="6018062"/>
            <a:ext cx="2584532" cy="408405"/>
          </a:xfrm>
          <a:prstGeom prst="rect">
            <a:avLst/>
          </a:prstGeom>
        </p:spPr>
      </p:pic>
      <p:sp>
        <p:nvSpPr>
          <p:cNvPr id="5" name="Footer Placeholder 6"/>
          <p:cNvSpPr txBox="1">
            <a:spLocks/>
          </p:cNvSpPr>
          <p:nvPr userDrawn="1"/>
        </p:nvSpPr>
        <p:spPr>
          <a:xfrm>
            <a:off x="380999" y="606832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rgbClr val="45454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September 12, 2013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 Le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3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49352" y="944562"/>
            <a:ext cx="1675660" cy="1033590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CDE LOGO TES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360" y="6222265"/>
            <a:ext cx="2584532" cy="40840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199640" y="1036320"/>
            <a:ext cx="6589252" cy="496919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0"/>
          </p:nvPr>
        </p:nvSpPr>
        <p:spPr>
          <a:xfrm>
            <a:off x="2199639" y="304800"/>
            <a:ext cx="6589252" cy="63976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800" b="1">
                <a:solidFill>
                  <a:srgbClr val="355D7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795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 Le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3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49352" y="944562"/>
            <a:ext cx="1675660" cy="1033590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CDE LOGO TES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360" y="6222265"/>
            <a:ext cx="2584532" cy="40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54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 Le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3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49352" y="944562"/>
            <a:ext cx="1675660" cy="1033590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CDE LOGO TES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360" y="6222265"/>
            <a:ext cx="2584532" cy="408405"/>
          </a:xfrm>
          <a:prstGeom prst="rect">
            <a:avLst/>
          </a:prstGeom>
        </p:spPr>
      </p:pic>
      <p:sp>
        <p:nvSpPr>
          <p:cNvPr id="14" name="Picture Placeholder 2"/>
          <p:cNvSpPr>
            <a:spLocks noGrp="1"/>
          </p:cNvSpPr>
          <p:nvPr>
            <p:ph type="pic" idx="1"/>
          </p:nvPr>
        </p:nvSpPr>
        <p:spPr>
          <a:xfrm>
            <a:off x="2213286" y="304800"/>
            <a:ext cx="6625914" cy="587248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4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0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4320" indent="-228600">
              <a:buFont typeface="Wingdings" charset="2"/>
              <a:buChar char="§"/>
              <a:defRPr/>
            </a:lvl1pPr>
            <a:lvl2pPr marL="548640" indent="-182880">
              <a:buFont typeface="Wingdings" charset="2"/>
              <a:buChar char="§"/>
              <a:defRPr/>
            </a:lvl2pPr>
            <a:lvl3pPr marL="822960" indent="-182880">
              <a:buFont typeface="Wingdings" charset="2"/>
              <a:buChar char="§"/>
              <a:defRPr/>
            </a:lvl3pPr>
            <a:lvl4pPr marL="1097280" indent="-182880">
              <a:buFont typeface="Wingdings" charset="2"/>
              <a:buChar char="§"/>
              <a:defRPr/>
            </a:lvl4pPr>
            <a:lvl5pPr marL="1280160" indent="-182880">
              <a:buFont typeface="Wingdings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7632" y="227714"/>
            <a:ext cx="8381260" cy="105439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227714"/>
            <a:ext cx="8381260" cy="105439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91159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72366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83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7714"/>
            <a:ext cx="8381260" cy="1054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391159" y="1722438"/>
            <a:ext cx="4040188" cy="63976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91159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0485" y="1722438"/>
            <a:ext cx="4041775" cy="639762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rgbClr val="785F5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72048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60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370" y="227714"/>
            <a:ext cx="8381260" cy="10543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8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DE LOGO TES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360" y="6222265"/>
            <a:ext cx="2584532" cy="4084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188720"/>
            <a:ext cx="6096001" cy="496919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060" y="22321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1096962"/>
            <a:ext cx="1675660" cy="1033590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CDE LOGO TES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60" y="6222265"/>
            <a:ext cx="2584532" cy="408405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0"/>
          </p:nvPr>
        </p:nvSpPr>
        <p:spPr>
          <a:xfrm>
            <a:off x="380998" y="457200"/>
            <a:ext cx="6096001" cy="639762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DE LOGO TES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60" y="6222265"/>
            <a:ext cx="2584532" cy="408405"/>
          </a:xfrm>
          <a:prstGeom prst="rect">
            <a:avLst/>
          </a:prstGeom>
        </p:spPr>
      </p:pic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380999" y="460248"/>
            <a:ext cx="6172202" cy="5564632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26568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Title 9"/>
          <p:cNvSpPr>
            <a:spLocks noGrp="1"/>
          </p:cNvSpPr>
          <p:nvPr>
            <p:ph type="title"/>
          </p:nvPr>
        </p:nvSpPr>
        <p:spPr>
          <a:xfrm>
            <a:off x="7162800" y="1107440"/>
            <a:ext cx="1676400" cy="1026160"/>
          </a:xfrm>
        </p:spPr>
        <p:txBody>
          <a:bodyPr anchor="b"/>
          <a:lstStyle>
            <a:lvl1pPr algn="l">
              <a:defRPr sz="20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347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DE LOGO TEST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560" y="6222265"/>
            <a:ext cx="2584532" cy="408405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26568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itle 9"/>
          <p:cNvSpPr>
            <a:spLocks noGrp="1"/>
          </p:cNvSpPr>
          <p:nvPr>
            <p:ph type="title"/>
          </p:nvPr>
        </p:nvSpPr>
        <p:spPr>
          <a:xfrm>
            <a:off x="7162800" y="1076960"/>
            <a:ext cx="1676400" cy="1056640"/>
          </a:xfrm>
        </p:spPr>
        <p:txBody>
          <a:bodyPr anchor="b"/>
          <a:lstStyle>
            <a:lvl1pPr algn="l">
              <a:defRPr sz="20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347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 descr="CDE LOGO TEST.png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360" y="6222265"/>
            <a:ext cx="2584532" cy="40840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80999" y="626554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100" b="1">
                <a:solidFill>
                  <a:srgbClr val="45454C"/>
                </a:solidFill>
              </a:defRPr>
            </a:lvl1pPr>
          </a:lstStyle>
          <a:p>
            <a:fld id="{811CDE8A-E743-40BF-B55E-330772CA690C}" type="slidenum">
              <a:rPr lang="en-US" smtClean="0"/>
              <a:pPr/>
              <a:t>‹#›</a:t>
            </a:fld>
            <a:endParaRPr lang="en-US" dirty="0" smtClean="0"/>
          </a:p>
          <a:p>
            <a:r>
              <a:rPr lang="en-US" dirty="0" smtClean="0"/>
              <a:t>6/14/2013</a:t>
            </a:r>
          </a:p>
          <a:p>
            <a:r>
              <a:rPr lang="en-US" dirty="0" smtClean="0"/>
              <a:t>CoAlt S, SS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67" r:id="rId6"/>
    <p:sldLayoutId id="2147483668" r:id="rId7"/>
    <p:sldLayoutId id="2147483679" r:id="rId8"/>
    <p:sldLayoutId id="2147483680" r:id="rId9"/>
    <p:sldLayoutId id="2147483670" r:id="rId10"/>
    <p:sldLayoutId id="2147483681" r:id="rId11"/>
    <p:sldLayoutId id="2147483682" r:id="rId12"/>
    <p:sldLayoutId id="2147483683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 cap="none" spc="200" baseline="0">
          <a:ln>
            <a:noFill/>
          </a:ln>
          <a:solidFill>
            <a:schemeClr val="bg1"/>
          </a:solidFill>
          <a:effectLst/>
          <a:latin typeface="Palatino Linotype"/>
          <a:ea typeface="+mj-ea"/>
          <a:cs typeface="Palatino Linotype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SzPct val="110000"/>
        <a:buFont typeface="Wingdings" charset="2"/>
        <a:buChar char="§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SzPct val="110000"/>
        <a:buFont typeface="Wingdings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SzPct val="110000"/>
        <a:buFont typeface="Wingdings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SzPct val="110000"/>
        <a:buFont typeface="Wingdings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1626920"/>
            <a:ext cx="9144000" cy="5231080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Overview of the 2013-14</a:t>
            </a:r>
            <a:b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en-US" sz="2000" b="1" i="1" dirty="0" smtClean="0">
                <a:solidFill>
                  <a:srgbClr val="002060"/>
                </a:solidFill>
                <a:latin typeface="+mn-lt"/>
              </a:rPr>
              <a:t>Building Bridges for the Future</a:t>
            </a: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</a:br>
            <a:r>
              <a:rPr lang="en-US" sz="20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   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Colorado Accommodation Manual     </a:t>
            </a:r>
            <a:b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 II – Assessment Accommodations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3200" b="1" i="1" dirty="0" smtClean="0">
                <a:ln>
                  <a:solidFill>
                    <a:srgbClr val="7BA79D"/>
                  </a:solidFill>
                </a:ln>
                <a:solidFill>
                  <a:srgbClr val="7BA7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 VII  ACCESS for ELLs</a:t>
            </a:r>
            <a:br>
              <a:rPr lang="en-US" sz="3200" b="1" i="1" dirty="0" smtClean="0">
                <a:ln>
                  <a:solidFill>
                    <a:srgbClr val="7BA79D"/>
                  </a:solidFill>
                </a:ln>
                <a:solidFill>
                  <a:srgbClr val="7BA7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200" b="1" i="1" dirty="0" smtClean="0">
                <a:ln>
                  <a:solidFill>
                    <a:srgbClr val="7BA79D"/>
                  </a:solidFill>
                </a:ln>
                <a:solidFill>
                  <a:srgbClr val="7BA7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</a:t>
            </a:r>
            <a:r>
              <a:rPr lang="en-US" b="1" i="1" dirty="0" smtClean="0">
                <a:ln>
                  <a:solidFill>
                    <a:srgbClr val="7BA79D"/>
                  </a:solidFill>
                </a:ln>
                <a:solidFill>
                  <a:srgbClr val="7BA7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VIII</a:t>
            </a:r>
            <a:r>
              <a:rPr lang="en-US" sz="3200" b="1" i="1" dirty="0" smtClean="0">
                <a:ln>
                  <a:solidFill>
                    <a:srgbClr val="7BA79D"/>
                  </a:solidFill>
                </a:ln>
                <a:solidFill>
                  <a:srgbClr val="7BA7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</a:t>
            </a:r>
            <a:r>
              <a:rPr lang="en-US" sz="3200" b="1" i="1" dirty="0" smtClean="0">
                <a:ln>
                  <a:solidFill>
                    <a:srgbClr val="7BA79D"/>
                  </a:solidFill>
                </a:ln>
                <a:solidFill>
                  <a:srgbClr val="7BA7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CMAS</a:t>
            </a:r>
            <a:br>
              <a:rPr lang="en-US" sz="3200" b="1" i="1" dirty="0" smtClean="0">
                <a:ln>
                  <a:solidFill>
                    <a:srgbClr val="7BA79D"/>
                  </a:solidFill>
                </a:ln>
                <a:solidFill>
                  <a:srgbClr val="7BA7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b="1" i="1" dirty="0" smtClean="0">
                <a:ln>
                  <a:solidFill>
                    <a:srgbClr val="7BA79D"/>
                  </a:solidFill>
                </a:ln>
                <a:solidFill>
                  <a:srgbClr val="7BA79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Appendices</a:t>
            </a:r>
            <a:endParaRPr lang="en-US" sz="3200" b="1" i="1" dirty="0">
              <a:ln>
                <a:solidFill>
                  <a:srgbClr val="7BA79D"/>
                </a:solidFill>
              </a:ln>
              <a:solidFill>
                <a:srgbClr val="7BA79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4626">
            <a:off x="6773842" y="274369"/>
            <a:ext cx="2094434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506" y="166255"/>
            <a:ext cx="8763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31550" cmpd="sng">
                  <a:solidFill>
                    <a:srgbClr val="7BA79D"/>
                  </a:solidFill>
                  <a:prstDash val="solid"/>
                </a:ln>
                <a:solidFill>
                  <a:srgbClr val="7BA79D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Palatino Linotype" panose="02040502050505030304" pitchFamily="18" charset="0"/>
                <a:ea typeface="CatholicSchoolGirls Intl BB" pitchFamily="2" charset="0"/>
              </a:rPr>
              <a:t>Welcome!</a:t>
            </a:r>
            <a:r>
              <a:rPr lang="en-US" sz="2800" dirty="0">
                <a:ln>
                  <a:solidFill>
                    <a:srgbClr val="7BA79D"/>
                  </a:solidFill>
                </a:ln>
                <a:latin typeface="Arial Black" panose="020B0A04020102020204" pitchFamily="34" charset="0"/>
              </a:rPr>
              <a:t/>
            </a:r>
            <a:br>
              <a:rPr lang="en-US" sz="2800" dirty="0">
                <a:ln>
                  <a:solidFill>
                    <a:srgbClr val="7BA79D"/>
                  </a:solidFill>
                </a:ln>
                <a:latin typeface="Arial Black" panose="020B0A04020102020204" pitchFamily="34" charset="0"/>
              </a:rPr>
            </a:br>
            <a:r>
              <a:rPr lang="en-US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Colorado Department of Education</a:t>
            </a:r>
            <a:r>
              <a:rPr lang="en-US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en-US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sz="4000" dirty="0" smtClean="0"/>
              <a:t>engage in oral communication in a variety of situations for a variety of purposes and audiences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0" y="4125685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35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sz="4000" dirty="0" smtClean="0"/>
              <a:t>process, understand, interpret, and evaluate written language, symbols and text with understanding and fluency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Reading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18" y="4528185"/>
            <a:ext cx="1489164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sz="4000" dirty="0" smtClean="0"/>
              <a:t>engage in written communication in a variety of situation for a variety of purposes and audiences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Writing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3898594"/>
            <a:ext cx="1463040" cy="15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9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1" y="1019622"/>
            <a:ext cx="8991600" cy="310947"/>
          </a:xfrm>
        </p:spPr>
        <p:txBody>
          <a:bodyPr/>
          <a:lstStyle/>
          <a:p>
            <a:pPr marL="4572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Text in the </a:t>
            </a:r>
            <a:r>
              <a:rPr lang="en-US" i="1" dirty="0" smtClean="0">
                <a:solidFill>
                  <a:schemeClr val="bg1"/>
                </a:solidFill>
              </a:rPr>
              <a:t>Test Administers Script</a:t>
            </a:r>
            <a:r>
              <a:rPr lang="en-US" dirty="0" smtClean="0">
                <a:solidFill>
                  <a:schemeClr val="bg1"/>
                </a:solidFill>
              </a:rPr>
              <a:t> in </a:t>
            </a:r>
            <a:r>
              <a:rPr lang="en-US" b="1" dirty="0" smtClean="0">
                <a:solidFill>
                  <a:schemeClr val="bg1"/>
                </a:solidFill>
              </a:rPr>
              <a:t>bold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Directions</a:t>
            </a:r>
            <a:endParaRPr lang="en-US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380999" y="1774209"/>
            <a:ext cx="6177456" cy="4339987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None/>
              <a:defRPr sz="14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None/>
              <a:defRPr sz="1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None/>
              <a:defRPr sz="1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None/>
              <a:defRPr sz="9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Translation into student’s native language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Translation into sign system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Repeat 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</a:rPr>
              <a:t>Not allowed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Explanation of directions in any language (English and/or native language) 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Use directions that have been marked by teacher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25" y="2424075"/>
            <a:ext cx="2618497" cy="165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9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Access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Translation into sign system (SEE or PSE)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Reading of test in English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Use of yellow highlighters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Use of place markers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Large print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Magnification devices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Audio amplification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Read-aloud to self</a:t>
            </a:r>
          </a:p>
          <a:p>
            <a:endParaRPr lang="en-US" sz="1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925830" lvl="1" indent="-285750">
              <a:buFont typeface="Wingdings" pitchFamily="2" charset="2"/>
              <a:buChar char="§"/>
            </a:pPr>
            <a:r>
              <a:rPr lang="en-US" dirty="0"/>
              <a:t>Not allowed</a:t>
            </a:r>
          </a:p>
          <a:p>
            <a:pPr marL="1383030" lvl="2" indent="-285750">
              <a:buFont typeface="Wingdings" pitchFamily="2" charset="2"/>
              <a:buChar char="§"/>
            </a:pPr>
            <a:r>
              <a:rPr lang="en-US" sz="2200" dirty="0"/>
              <a:t>Translation into student’s native language</a:t>
            </a:r>
          </a:p>
          <a:p>
            <a:pPr marL="1383030" lvl="2" indent="-285750">
              <a:buFont typeface="Wingdings" pitchFamily="2" charset="2"/>
              <a:buChar char="§"/>
            </a:pPr>
            <a:r>
              <a:rPr lang="en-US" sz="2200" dirty="0"/>
              <a:t>Bilingual dictionary</a:t>
            </a:r>
          </a:p>
          <a:p>
            <a:endParaRPr lang="en-US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187870" y="1748045"/>
            <a:ext cx="4561551" cy="3687763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None/>
              <a:defRPr sz="14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None/>
              <a:defRPr sz="1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None/>
              <a:defRPr sz="1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None/>
              <a:defRPr sz="9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4203" y="4199253"/>
            <a:ext cx="4831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 Placeholder 8"/>
          <p:cNvSpPr txBox="1">
            <a:spLocks/>
          </p:cNvSpPr>
          <p:nvPr/>
        </p:nvSpPr>
        <p:spPr>
          <a:xfrm>
            <a:off x="368054" y="1077118"/>
            <a:ext cx="8407893" cy="4099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28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Wingdings" charset="2"/>
              <a:buNone/>
            </a:pPr>
            <a:r>
              <a:rPr lang="en-US" sz="2000" dirty="0" smtClean="0">
                <a:solidFill>
                  <a:schemeClr val="bg1"/>
                </a:solidFill>
              </a:rPr>
              <a:t>Test items – including introductory text and graphic supports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198" y="4283859"/>
            <a:ext cx="2684184" cy="172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WIDA</a:t>
            </a:r>
            <a:r>
              <a:rPr lang="en-US" dirty="0" smtClean="0"/>
              <a:t> </a:t>
            </a:r>
            <a:r>
              <a:rPr lang="en-US" dirty="0" smtClean="0"/>
              <a:t>is having a meeting on September 19 – 20 and we anticipate to have more information after that.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students with visual impairments including blindness?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43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School personnel familiar to student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Non-school setting only in extenuating circumstances (public library)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CDE does not support the testing of grievously ill </a:t>
            </a:r>
            <a:r>
              <a:rPr lang="en-US" sz="1800" dirty="0" smtClean="0">
                <a:solidFill>
                  <a:schemeClr val="tx1"/>
                </a:solidFill>
              </a:rPr>
              <a:t>students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660" y="1719072"/>
            <a:ext cx="4283862" cy="4407408"/>
          </a:xfrm>
        </p:spPr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 a separate room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 a small group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Preferential seating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Individually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Study carrel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Special lighting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Special acoustics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Special furniture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Equipment/technology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4797653"/>
            <a:ext cx="1253462" cy="195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7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More breaks as needed by student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Short-segment testing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Extended time within the same school day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Extended time over multiple days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Not allowed for Speaking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/ Schedule Access</a:t>
            </a:r>
            <a:endParaRPr lang="en-US" dirty="0"/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3276599" y="3319521"/>
            <a:ext cx="6177456" cy="3687763"/>
          </a:xfrm>
          <a:prstGeom prst="rect">
            <a:avLst/>
          </a:prstGeom>
        </p:spPr>
        <p:txBody>
          <a:bodyPr vert="horz" lIns="91440" tIns="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None/>
              <a:defRPr sz="14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None/>
              <a:defRPr sz="12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None/>
              <a:defRPr sz="1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None/>
              <a:defRPr sz="9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752" y="1086389"/>
            <a:ext cx="735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Flexibility with timing of test is permitted as documented on student’s IEP</a:t>
            </a:r>
          </a:p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69" y="5295331"/>
            <a:ext cx="2103934" cy="144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83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Access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Braille writers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Must be transcribed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Computer, word processer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Spell check – Off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Grammar check – Off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Dictionary/Thesaurus – Off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Points/Indicates answers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400" dirty="0">
                <a:solidFill>
                  <a:schemeClr val="tx1"/>
                </a:solidFill>
              </a:rPr>
              <a:t>Scribe – for students who meet the criteria for all Colorado assessments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60070" lvl="1" indent="-285750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Not allowed</a:t>
            </a:r>
          </a:p>
          <a:p>
            <a:pPr marL="1017270" lvl="2" indent="-285750"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Tape recorders</a:t>
            </a:r>
          </a:p>
          <a:p>
            <a:pPr marL="1017270" lvl="2" indent="-285750">
              <a:buFont typeface="Wingdings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Student’s native language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534" y="996287"/>
            <a:ext cx="8898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Devices and practices used to facilitate testing for </a:t>
            </a:r>
            <a:r>
              <a:rPr lang="en-US" dirty="0" smtClean="0">
                <a:solidFill>
                  <a:schemeClr val="bg1"/>
                </a:solidFill>
              </a:rPr>
              <a:t>student who </a:t>
            </a:r>
            <a:r>
              <a:rPr lang="en-US" dirty="0">
                <a:solidFill>
                  <a:schemeClr val="bg1"/>
                </a:solidFill>
              </a:rPr>
              <a:t>have difficulty with bubbling or writing in the correct area of the test book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87" y="3535077"/>
            <a:ext cx="2237166" cy="198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4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Social Studies</a:t>
            </a:r>
            <a:endParaRPr lang="en-US" dirty="0"/>
          </a:p>
          <a:p>
            <a:r>
              <a:rPr lang="en-US" dirty="0" smtClean="0"/>
              <a:t>Grades 4 &amp; 7</a:t>
            </a:r>
          </a:p>
          <a:p>
            <a:endParaRPr lang="en-US" dirty="0"/>
          </a:p>
          <a:p>
            <a:r>
              <a:rPr lang="en-US" dirty="0" smtClean="0"/>
              <a:t>Science</a:t>
            </a:r>
          </a:p>
          <a:p>
            <a:r>
              <a:rPr lang="en-US" dirty="0" smtClean="0"/>
              <a:t>Grades 5 &amp; 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06472" y="1678675"/>
            <a:ext cx="6346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Colorado Measures of Academic Success (CMAS)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9908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WIDA</a:t>
            </a:r>
            <a:r>
              <a:rPr lang="en-US" dirty="0" smtClean="0"/>
              <a:t>, CMAS, Appendices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State Assessments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The expectation is that </a:t>
            </a:r>
            <a:r>
              <a:rPr lang="en-US" b="1" dirty="0"/>
              <a:t>most</a:t>
            </a:r>
            <a:r>
              <a:rPr lang="en-US" dirty="0"/>
              <a:t> students will be taking the Colorado Science and Social Studies Assessments using an electronic platform (i.e., computer).  </a:t>
            </a:r>
            <a:endParaRPr lang="en-US" dirty="0" smtClean="0"/>
          </a:p>
          <a:p>
            <a:pPr lvl="1"/>
            <a:r>
              <a:rPr lang="en-US" dirty="0" smtClean="0"/>
              <a:t>Paper-based </a:t>
            </a:r>
            <a:r>
              <a:rPr lang="en-US" dirty="0"/>
              <a:t>assessments will be available for a small number of students who are unable to access the computer-based assessment for a specific reason (for example, seizures from using a computer, need to use braille, adaptive input does not work with test engine, etc.). </a:t>
            </a:r>
            <a:endParaRPr lang="en-US" dirty="0" smtClean="0"/>
          </a:p>
          <a:p>
            <a:pPr lvl="1"/>
            <a:r>
              <a:rPr lang="en-US" dirty="0" smtClean="0"/>
              <a:t>Additionally</a:t>
            </a:r>
            <a:r>
              <a:rPr lang="en-US" dirty="0"/>
              <a:t>, some accommodations are not yet available in the computer-based testing environment and are only available via a paper-based assessment</a:t>
            </a:r>
            <a:r>
              <a:rPr lang="en-US" dirty="0" smtClean="0"/>
              <a:t>. (Assistive Technology)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Based</a:t>
            </a:r>
            <a:endParaRPr lang="en-US" dirty="0"/>
          </a:p>
        </p:txBody>
      </p:sp>
      <p:pic>
        <p:nvPicPr>
          <p:cNvPr id="2050" name="Picture 2" descr="C:\Users\monroe_m\AppData\Local\Microsoft\Windows\Temporary Internet Files\Content.IE5\EA8WX1FP\MP900442310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33" y="4898409"/>
            <a:ext cx="2939387" cy="195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009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  <a:p>
            <a:pPr lvl="1"/>
            <a:r>
              <a:rPr lang="en-US" sz="2000" dirty="0"/>
              <a:t>Part of the test engine</a:t>
            </a:r>
          </a:p>
          <a:p>
            <a:pPr lvl="1"/>
            <a:r>
              <a:rPr lang="en-US" sz="2000" dirty="0"/>
              <a:t>Available for all students</a:t>
            </a:r>
          </a:p>
          <a:p>
            <a:r>
              <a:rPr lang="en-US" dirty="0" smtClean="0"/>
              <a:t>Embedded Accommodations</a:t>
            </a:r>
          </a:p>
          <a:p>
            <a:pPr lvl="1"/>
            <a:r>
              <a:rPr lang="en-US" sz="2000" dirty="0" smtClean="0"/>
              <a:t>Part of the test engine</a:t>
            </a:r>
          </a:p>
          <a:p>
            <a:pPr lvl="1"/>
            <a:r>
              <a:rPr lang="en-US" sz="2000" dirty="0" smtClean="0"/>
              <a:t>Available to students with an IEP, 504 plan or identified as ELL</a:t>
            </a:r>
          </a:p>
          <a:p>
            <a:pPr lvl="1"/>
            <a:r>
              <a:rPr lang="en-US" sz="2000" dirty="0" smtClean="0"/>
              <a:t>Identified and turned on prior to testing</a:t>
            </a:r>
          </a:p>
          <a:p>
            <a:r>
              <a:rPr lang="en-US" dirty="0" smtClean="0"/>
              <a:t>Locally Provided </a:t>
            </a:r>
          </a:p>
          <a:p>
            <a:pPr lvl="1"/>
            <a:r>
              <a:rPr lang="en-US" sz="2000" dirty="0" smtClean="0"/>
              <a:t>May be on the computer, or on a Paper/Pencil form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14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91842601"/>
              </p:ext>
            </p:extLst>
          </p:nvPr>
        </p:nvGraphicFramePr>
        <p:xfrm>
          <a:off x="337606" y="1678675"/>
          <a:ext cx="4040011" cy="50496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20431"/>
                <a:gridCol w="379482"/>
                <a:gridCol w="379482"/>
                <a:gridCol w="379482"/>
                <a:gridCol w="379482"/>
                <a:gridCol w="379482"/>
                <a:gridCol w="384570"/>
                <a:gridCol w="384570"/>
                <a:gridCol w="353030"/>
              </a:tblGrid>
              <a:tr h="294947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Embedded Tools f</a:t>
                      </a:r>
                      <a:r>
                        <a:rPr lang="en-US" sz="700" spc="-5" dirty="0">
                          <a:effectLst/>
                        </a:rPr>
                        <a:t>o</a:t>
                      </a:r>
                      <a:r>
                        <a:rPr lang="en-US" sz="700" dirty="0">
                          <a:effectLst/>
                        </a:rPr>
                        <a:t>r</a:t>
                      </a:r>
                      <a:r>
                        <a:rPr lang="en-US" sz="700" spc="5" dirty="0">
                          <a:effectLst/>
                        </a:rPr>
                        <a:t> C</a:t>
                      </a:r>
                      <a:r>
                        <a:rPr lang="en-US" sz="700" spc="-5" dirty="0">
                          <a:effectLst/>
                        </a:rPr>
                        <a:t>o</a:t>
                      </a:r>
                      <a:r>
                        <a:rPr lang="en-US" sz="700" dirty="0">
                          <a:effectLst/>
                        </a:rPr>
                        <a:t>mp</a:t>
                      </a:r>
                      <a:r>
                        <a:rPr lang="en-US" sz="700" spc="-5" dirty="0">
                          <a:effectLst/>
                        </a:rPr>
                        <a:t>u</a:t>
                      </a:r>
                      <a:r>
                        <a:rPr lang="en-US" sz="700" dirty="0">
                          <a:effectLst/>
                        </a:rPr>
                        <a:t>te</a:t>
                      </a:r>
                      <a:r>
                        <a:rPr lang="en-US" sz="700" spc="20" dirty="0">
                          <a:effectLst/>
                        </a:rPr>
                        <a:t>r</a:t>
                      </a:r>
                      <a:r>
                        <a:rPr lang="en-US" sz="700" spc="-15" dirty="0">
                          <a:effectLst/>
                        </a:rPr>
                        <a:t>-</a:t>
                      </a:r>
                      <a:r>
                        <a:rPr lang="en-US" sz="700" spc="5" dirty="0">
                          <a:effectLst/>
                        </a:rPr>
                        <a:t>B</a:t>
                      </a:r>
                      <a:r>
                        <a:rPr lang="en-US" sz="700" spc="-5" dirty="0">
                          <a:effectLst/>
                        </a:rPr>
                        <a:t>a</a:t>
                      </a:r>
                      <a:r>
                        <a:rPr lang="en-US" sz="700" dirty="0">
                          <a:effectLst/>
                        </a:rPr>
                        <a:t>s</a:t>
                      </a:r>
                      <a:r>
                        <a:rPr lang="en-US" sz="700" spc="-5" dirty="0">
                          <a:effectLst/>
                        </a:rPr>
                        <a:t>e</a:t>
                      </a:r>
                      <a:r>
                        <a:rPr lang="en-US" sz="700" dirty="0">
                          <a:effectLst/>
                        </a:rPr>
                        <a:t>d Testing </a:t>
                      </a:r>
                      <a:r>
                        <a:rPr lang="en-US" sz="700" spc="5" dirty="0">
                          <a:effectLst/>
                        </a:rPr>
                        <a:t>i</a:t>
                      </a:r>
                      <a:r>
                        <a:rPr lang="en-US" sz="700" dirty="0">
                          <a:effectLst/>
                        </a:rPr>
                        <a:t>n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CMAS O</a:t>
                      </a:r>
                      <a:r>
                        <a:rPr lang="en-US" sz="700" spc="-5" dirty="0">
                          <a:effectLst/>
                        </a:rPr>
                        <a:t>pe</a:t>
                      </a:r>
                      <a:r>
                        <a:rPr lang="en-US" sz="700" spc="5" dirty="0">
                          <a:effectLst/>
                        </a:rPr>
                        <a:t>r</a:t>
                      </a:r>
                      <a:r>
                        <a:rPr lang="en-US" sz="700" spc="-5" dirty="0">
                          <a:effectLst/>
                        </a:rPr>
                        <a:t>a</a:t>
                      </a:r>
                      <a:r>
                        <a:rPr lang="en-US" sz="700" dirty="0">
                          <a:effectLst/>
                        </a:rPr>
                        <a:t>t</a:t>
                      </a:r>
                      <a:r>
                        <a:rPr lang="en-US" sz="700" spc="5" dirty="0">
                          <a:effectLst/>
                        </a:rPr>
                        <a:t>i</a:t>
                      </a:r>
                      <a:r>
                        <a:rPr lang="en-US" sz="700" spc="-5" dirty="0">
                          <a:effectLst/>
                        </a:rPr>
                        <a:t>ona</a:t>
                      </a:r>
                      <a:r>
                        <a:rPr lang="en-US" sz="700" dirty="0">
                          <a:effectLst/>
                        </a:rPr>
                        <a:t>l</a:t>
                      </a:r>
                      <a:r>
                        <a:rPr lang="en-US" sz="700" spc="-5" dirty="0">
                          <a:effectLst/>
                        </a:rPr>
                        <a:t> </a:t>
                      </a:r>
                      <a:r>
                        <a:rPr lang="en-US" sz="700" spc="5" dirty="0">
                          <a:effectLst/>
                        </a:rPr>
                        <a:t>A</a:t>
                      </a:r>
                      <a:r>
                        <a:rPr lang="en-US" sz="700" spc="-5" dirty="0">
                          <a:effectLst/>
                        </a:rPr>
                        <a:t>d</a:t>
                      </a:r>
                      <a:r>
                        <a:rPr lang="en-US" sz="700" dirty="0">
                          <a:effectLst/>
                        </a:rPr>
                        <a:t>m</a:t>
                      </a:r>
                      <a:r>
                        <a:rPr lang="en-US" sz="700" spc="5" dirty="0">
                          <a:effectLst/>
                        </a:rPr>
                        <a:t>i</a:t>
                      </a:r>
                      <a:r>
                        <a:rPr lang="en-US" sz="700" spc="-10" dirty="0">
                          <a:effectLst/>
                        </a:rPr>
                        <a:t>n</a:t>
                      </a:r>
                      <a:r>
                        <a:rPr lang="en-US" sz="700" spc="5" dirty="0">
                          <a:effectLst/>
                        </a:rPr>
                        <a:t>is</a:t>
                      </a:r>
                      <a:r>
                        <a:rPr lang="en-US" sz="700" spc="-10" dirty="0">
                          <a:effectLst/>
                        </a:rPr>
                        <a:t>t</a:t>
                      </a:r>
                      <a:r>
                        <a:rPr lang="en-US" sz="700" spc="5" dirty="0">
                          <a:effectLst/>
                        </a:rPr>
                        <a:t>r</a:t>
                      </a:r>
                      <a:r>
                        <a:rPr lang="en-US" sz="700" spc="-5" dirty="0">
                          <a:effectLst/>
                        </a:rPr>
                        <a:t>a</a:t>
                      </a:r>
                      <a:r>
                        <a:rPr lang="en-US" sz="700" dirty="0">
                          <a:effectLst/>
                        </a:rPr>
                        <a:t>t</a:t>
                      </a:r>
                      <a:r>
                        <a:rPr lang="en-US" sz="700" spc="5" dirty="0">
                          <a:effectLst/>
                        </a:rPr>
                        <a:t>i</a:t>
                      </a:r>
                      <a:r>
                        <a:rPr lang="en-US" sz="700" spc="-5" dirty="0">
                          <a:effectLst/>
                        </a:rPr>
                        <a:t>o</a:t>
                      </a:r>
                      <a:r>
                        <a:rPr lang="en-US" sz="700" dirty="0">
                          <a:effectLst/>
                        </a:rPr>
                        <a:t>n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611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700">
                          <a:effectLst/>
                        </a:rPr>
                        <a:t> 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spc="-5" dirty="0">
                          <a:solidFill>
                            <a:schemeClr val="tx1"/>
                          </a:solidFill>
                          <a:effectLst/>
                        </a:rPr>
                        <a:t>Windows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spc="-5" dirty="0">
                          <a:effectLst/>
                        </a:rPr>
                        <a:t>Mac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spc="-5" dirty="0" err="1">
                          <a:effectLst/>
                        </a:rPr>
                        <a:t>iOS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spc="-5" dirty="0">
                          <a:solidFill>
                            <a:schemeClr val="tx1"/>
                          </a:solidFill>
                          <a:effectLst/>
                        </a:rPr>
                        <a:t>Chrome OS</a:t>
                      </a:r>
                      <a:endParaRPr lang="en-US" sz="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7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" marR="0">
                        <a:lnSpc>
                          <a:spcPts val="1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spc="-5" dirty="0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r>
                        <a:rPr lang="en-US" sz="700" spc="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sz="700" spc="-5" dirty="0">
                          <a:solidFill>
                            <a:schemeClr val="tx1"/>
                          </a:solidFill>
                          <a:effectLst/>
                        </a:rPr>
                        <a:t>in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</a:p>
                    <a:p>
                      <a:pPr marL="107315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395" marR="0">
                        <a:lnSpc>
                          <a:spcPts val="1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spc="-5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700" spc="-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</a:p>
                    <a:p>
                      <a:pPr marL="7874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" marR="0">
                        <a:lnSpc>
                          <a:spcPts val="1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spc="-5" dirty="0">
                          <a:effectLst/>
                        </a:rPr>
                        <a:t>Sp</a:t>
                      </a:r>
                      <a:r>
                        <a:rPr lang="en-US" sz="700" spc="5" dirty="0">
                          <a:effectLst/>
                        </a:rPr>
                        <a:t>r</a:t>
                      </a:r>
                      <a:r>
                        <a:rPr lang="en-US" sz="700" spc="-5" dirty="0">
                          <a:effectLst/>
                        </a:rPr>
                        <a:t>in</a:t>
                      </a:r>
                      <a:r>
                        <a:rPr lang="en-US" sz="700" dirty="0">
                          <a:effectLst/>
                        </a:rPr>
                        <a:t>g</a:t>
                      </a:r>
                    </a:p>
                    <a:p>
                      <a:pPr marL="10795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2014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395" marR="0">
                        <a:lnSpc>
                          <a:spcPts val="1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spc="-5" dirty="0">
                          <a:effectLst/>
                        </a:rPr>
                        <a:t>F</a:t>
                      </a:r>
                      <a:r>
                        <a:rPr lang="en-US" sz="700" dirty="0">
                          <a:effectLst/>
                        </a:rPr>
                        <a:t>a</a:t>
                      </a:r>
                      <a:r>
                        <a:rPr lang="en-US" sz="700" spc="-5" dirty="0">
                          <a:effectLst/>
                        </a:rPr>
                        <a:t>l</a:t>
                      </a:r>
                      <a:r>
                        <a:rPr lang="en-US" sz="700" dirty="0">
                          <a:effectLst/>
                        </a:rPr>
                        <a:t>l</a:t>
                      </a:r>
                    </a:p>
                    <a:p>
                      <a:pPr marL="7874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2014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0">
                        <a:lnSpc>
                          <a:spcPts val="1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spc="-5" dirty="0">
                          <a:effectLst/>
                        </a:rPr>
                        <a:t>Sp</a:t>
                      </a:r>
                      <a:r>
                        <a:rPr lang="en-US" sz="700" spc="5" dirty="0">
                          <a:effectLst/>
                        </a:rPr>
                        <a:t>r</a:t>
                      </a:r>
                      <a:r>
                        <a:rPr lang="en-US" sz="700" spc="-5" dirty="0">
                          <a:effectLst/>
                        </a:rPr>
                        <a:t>in</a:t>
                      </a:r>
                      <a:r>
                        <a:rPr lang="en-US" sz="700" dirty="0">
                          <a:effectLst/>
                        </a:rPr>
                        <a:t>g</a:t>
                      </a:r>
                    </a:p>
                    <a:p>
                      <a:pPr marL="104775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2014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395" marR="0">
                        <a:lnSpc>
                          <a:spcPts val="1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spc="-5" dirty="0">
                          <a:effectLst/>
                        </a:rPr>
                        <a:t>F</a:t>
                      </a:r>
                      <a:r>
                        <a:rPr lang="en-US" sz="700" dirty="0">
                          <a:effectLst/>
                        </a:rPr>
                        <a:t>a</a:t>
                      </a:r>
                      <a:r>
                        <a:rPr lang="en-US" sz="700" spc="-5" dirty="0">
                          <a:effectLst/>
                        </a:rPr>
                        <a:t>l</a:t>
                      </a:r>
                      <a:r>
                        <a:rPr lang="en-US" sz="700" dirty="0">
                          <a:effectLst/>
                        </a:rPr>
                        <a:t>l</a:t>
                      </a:r>
                    </a:p>
                    <a:p>
                      <a:pPr marL="7874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2014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835" marR="0">
                        <a:lnSpc>
                          <a:spcPts val="1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spc="-5" dirty="0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r>
                        <a:rPr lang="en-US" sz="700" spc="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sz="700" spc="-5" dirty="0">
                          <a:solidFill>
                            <a:schemeClr val="tx1"/>
                          </a:solidFill>
                          <a:effectLst/>
                        </a:rPr>
                        <a:t>in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</a:p>
                    <a:p>
                      <a:pPr marL="11049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spc="-5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700" b="0" spc="-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US" sz="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27138">
                <a:tc gridSpan="9"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spc="5" dirty="0">
                          <a:effectLst/>
                        </a:rPr>
                        <a:t>T</a:t>
                      </a:r>
                      <a:r>
                        <a:rPr lang="en-US" sz="700" dirty="0">
                          <a:effectLst/>
                        </a:rPr>
                        <a:t>O</a:t>
                      </a:r>
                      <a:r>
                        <a:rPr lang="en-US" sz="700" spc="-5" dirty="0">
                          <a:effectLst/>
                        </a:rPr>
                        <a:t>O</a:t>
                      </a:r>
                      <a:r>
                        <a:rPr lang="en-US" sz="700" dirty="0">
                          <a:effectLst/>
                        </a:rPr>
                        <a:t>LS –</a:t>
                      </a:r>
                      <a:r>
                        <a:rPr lang="en-US" sz="700" spc="-5" dirty="0">
                          <a:effectLst/>
                        </a:rPr>
                        <a:t> </a:t>
                      </a:r>
                      <a:r>
                        <a:rPr lang="en-US" sz="700" dirty="0">
                          <a:effectLst/>
                        </a:rPr>
                        <a:t>A</a:t>
                      </a:r>
                      <a:r>
                        <a:rPr lang="en-US" sz="700" spc="10" dirty="0">
                          <a:effectLst/>
                        </a:rPr>
                        <a:t>v</a:t>
                      </a:r>
                      <a:r>
                        <a:rPr lang="en-US" sz="700" spc="-15" dirty="0">
                          <a:effectLst/>
                        </a:rPr>
                        <a:t>a</a:t>
                      </a:r>
                      <a:r>
                        <a:rPr lang="en-US" sz="700" spc="5" dirty="0">
                          <a:effectLst/>
                        </a:rPr>
                        <a:t>il</a:t>
                      </a:r>
                      <a:r>
                        <a:rPr lang="en-US" sz="700" spc="-5" dirty="0">
                          <a:effectLst/>
                        </a:rPr>
                        <a:t>ab</a:t>
                      </a:r>
                      <a:r>
                        <a:rPr lang="en-US" sz="700" spc="5" dirty="0">
                          <a:effectLst/>
                        </a:rPr>
                        <a:t>l</a:t>
                      </a:r>
                      <a:r>
                        <a:rPr lang="en-US" sz="700" dirty="0">
                          <a:effectLst/>
                        </a:rPr>
                        <a:t>e</a:t>
                      </a:r>
                      <a:r>
                        <a:rPr lang="en-US" sz="700" spc="-5" dirty="0">
                          <a:effectLst/>
                        </a:rPr>
                        <a:t> </a:t>
                      </a:r>
                      <a:r>
                        <a:rPr lang="en-US" sz="700" dirty="0">
                          <a:effectLst/>
                        </a:rPr>
                        <a:t>f</a:t>
                      </a:r>
                      <a:r>
                        <a:rPr lang="en-US" sz="700" spc="-5" dirty="0">
                          <a:effectLst/>
                        </a:rPr>
                        <a:t>o</a:t>
                      </a:r>
                      <a:r>
                        <a:rPr lang="en-US" sz="700" dirty="0">
                          <a:effectLst/>
                        </a:rPr>
                        <a:t>r</a:t>
                      </a:r>
                      <a:r>
                        <a:rPr lang="en-US" sz="700" spc="-5" dirty="0">
                          <a:effectLst/>
                        </a:rPr>
                        <a:t> A</a:t>
                      </a:r>
                      <a:r>
                        <a:rPr lang="en-US" sz="700" spc="5" dirty="0">
                          <a:effectLst/>
                        </a:rPr>
                        <a:t>l</a:t>
                      </a:r>
                      <a:r>
                        <a:rPr lang="en-US" sz="700" dirty="0">
                          <a:effectLst/>
                        </a:rPr>
                        <a:t>l</a:t>
                      </a:r>
                      <a:r>
                        <a:rPr lang="en-US" sz="700" spc="5" dirty="0">
                          <a:effectLst/>
                        </a:rPr>
                        <a:t> </a:t>
                      </a:r>
                      <a:r>
                        <a:rPr lang="en-US" sz="700" spc="-15" dirty="0">
                          <a:effectLst/>
                        </a:rPr>
                        <a:t>S</a:t>
                      </a:r>
                      <a:r>
                        <a:rPr lang="en-US" sz="700" dirty="0">
                          <a:effectLst/>
                        </a:rPr>
                        <a:t>t</a:t>
                      </a:r>
                      <a:r>
                        <a:rPr lang="en-US" sz="700" spc="-5" dirty="0">
                          <a:effectLst/>
                        </a:rPr>
                        <a:t>uden</a:t>
                      </a:r>
                      <a:r>
                        <a:rPr lang="en-US" sz="700" dirty="0">
                          <a:effectLst/>
                        </a:rPr>
                        <a:t>ts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3128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spc="5" dirty="0">
                          <a:effectLst/>
                        </a:rPr>
                        <a:t>E</a:t>
                      </a:r>
                      <a:r>
                        <a:rPr lang="en-US" sz="700" dirty="0">
                          <a:effectLst/>
                        </a:rPr>
                        <a:t>limi</a:t>
                      </a:r>
                      <a:r>
                        <a:rPr lang="en-US" sz="700" spc="-5" dirty="0">
                          <a:effectLst/>
                        </a:rPr>
                        <a:t>n</a:t>
                      </a:r>
                      <a:r>
                        <a:rPr lang="en-US" sz="700" dirty="0">
                          <a:effectLst/>
                        </a:rPr>
                        <a:t>ate</a:t>
                      </a:r>
                      <a:r>
                        <a:rPr lang="en-US" sz="700" spc="-15" dirty="0">
                          <a:effectLst/>
                        </a:rPr>
                        <a:t> </a:t>
                      </a:r>
                      <a:r>
                        <a:rPr lang="en-US" sz="700" spc="5" dirty="0" smtClean="0">
                          <a:effectLst/>
                        </a:rPr>
                        <a:t>A</a:t>
                      </a:r>
                      <a:r>
                        <a:rPr lang="en-US" sz="700" spc="-5" dirty="0" smtClean="0">
                          <a:effectLst/>
                        </a:rPr>
                        <a:t>ns</a:t>
                      </a:r>
                      <a:r>
                        <a:rPr lang="en-US" sz="700" spc="5" dirty="0" smtClean="0">
                          <a:effectLst/>
                        </a:rPr>
                        <a:t>w</a:t>
                      </a:r>
                      <a:r>
                        <a:rPr lang="en-US" sz="700" spc="-5" dirty="0" smtClean="0">
                          <a:effectLst/>
                        </a:rPr>
                        <a:t>e</a:t>
                      </a:r>
                      <a:r>
                        <a:rPr lang="en-US" sz="700" dirty="0" smtClean="0">
                          <a:effectLst/>
                        </a:rPr>
                        <a:t>r</a:t>
                      </a:r>
                      <a:r>
                        <a:rPr lang="en-US" sz="700" baseline="0" dirty="0" smtClean="0">
                          <a:effectLst/>
                        </a:rPr>
                        <a:t> </a:t>
                      </a:r>
                    </a:p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C</a:t>
                      </a:r>
                      <a:r>
                        <a:rPr lang="en-US" sz="700" spc="-5" dirty="0" smtClean="0">
                          <a:effectLst/>
                        </a:rPr>
                        <a:t>h</a:t>
                      </a:r>
                      <a:r>
                        <a:rPr lang="en-US" sz="700" spc="5" dirty="0" smtClean="0">
                          <a:effectLst/>
                        </a:rPr>
                        <a:t>o</a:t>
                      </a:r>
                      <a:r>
                        <a:rPr lang="en-US" sz="700" dirty="0" smtClean="0">
                          <a:effectLst/>
                        </a:rPr>
                        <a:t>i</a:t>
                      </a:r>
                      <a:r>
                        <a:rPr lang="en-US" sz="700" spc="5" dirty="0" smtClean="0">
                          <a:effectLst/>
                        </a:rPr>
                        <a:t>c</a:t>
                      </a:r>
                      <a:r>
                        <a:rPr lang="en-US" sz="700" dirty="0" smtClean="0">
                          <a:effectLst/>
                        </a:rPr>
                        <a:t>e</a:t>
                      </a:r>
                      <a:endParaRPr lang="en-US" sz="7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Y</a:t>
                      </a:r>
                      <a:r>
                        <a:rPr lang="en-US" sz="700" spc="-5" dirty="0">
                          <a:effectLst/>
                        </a:rPr>
                        <a:t>e</a:t>
                      </a:r>
                      <a:r>
                        <a:rPr lang="en-US" sz="700" dirty="0">
                          <a:effectLst/>
                        </a:rPr>
                        <a:t>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Y</a:t>
                      </a:r>
                      <a:r>
                        <a:rPr lang="en-US" sz="700" spc="-5" dirty="0">
                          <a:effectLst/>
                        </a:rPr>
                        <a:t>e</a:t>
                      </a:r>
                      <a:r>
                        <a:rPr lang="en-US" sz="700" dirty="0">
                          <a:effectLst/>
                        </a:rPr>
                        <a:t>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Y</a:t>
                      </a:r>
                      <a:r>
                        <a:rPr lang="en-US" sz="700" spc="-5" dirty="0">
                          <a:effectLst/>
                        </a:rPr>
                        <a:t>e</a:t>
                      </a:r>
                      <a:r>
                        <a:rPr lang="en-US" sz="700" dirty="0">
                          <a:effectLst/>
                        </a:rPr>
                        <a:t>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>
                          <a:effectLst/>
                        </a:rPr>
                        <a:t>Y</a:t>
                      </a:r>
                      <a:r>
                        <a:rPr lang="en-US" sz="700" spc="-5">
                          <a:effectLst/>
                        </a:rPr>
                        <a:t>e</a:t>
                      </a:r>
                      <a:r>
                        <a:rPr lang="en-US" sz="700">
                          <a:effectLst/>
                        </a:rPr>
                        <a:t>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Y</a:t>
                      </a:r>
                      <a:r>
                        <a:rPr lang="en-US" sz="700" spc="-5" dirty="0">
                          <a:effectLst/>
                        </a:rPr>
                        <a:t>e</a:t>
                      </a:r>
                      <a:r>
                        <a:rPr lang="en-US" sz="700" dirty="0">
                          <a:effectLst/>
                        </a:rPr>
                        <a:t>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 dirty="0">
                          <a:effectLst/>
                        </a:rPr>
                        <a:t>Ye</a:t>
                      </a:r>
                      <a:r>
                        <a:rPr lang="en-US" sz="700" dirty="0">
                          <a:effectLst/>
                        </a:rPr>
                        <a:t>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 dirty="0" smtClean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b="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700" b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4549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>
                          <a:effectLst/>
                        </a:rPr>
                        <a:t>F</a:t>
                      </a:r>
                      <a:r>
                        <a:rPr lang="en-US" sz="700">
                          <a:effectLst/>
                        </a:rPr>
                        <a:t>lag</a:t>
                      </a:r>
                      <a:r>
                        <a:rPr lang="en-US" sz="700" spc="-10">
                          <a:effectLst/>
                        </a:rPr>
                        <a:t> </a:t>
                      </a:r>
                      <a:r>
                        <a:rPr lang="en-US" sz="700">
                          <a:effectLst/>
                        </a:rPr>
                        <a:t>It</a:t>
                      </a:r>
                      <a:r>
                        <a:rPr lang="en-US" sz="700" spc="-5">
                          <a:effectLst/>
                        </a:rPr>
                        <a:t>e</a:t>
                      </a:r>
                      <a:r>
                        <a:rPr lang="en-US" sz="700">
                          <a:effectLst/>
                        </a:rPr>
                        <a:t>ms</a:t>
                      </a:r>
                      <a:r>
                        <a:rPr lang="en-US" sz="700" spc="-25">
                          <a:effectLst/>
                        </a:rPr>
                        <a:t> </a:t>
                      </a:r>
                      <a:r>
                        <a:rPr lang="en-US" sz="700">
                          <a:effectLst/>
                        </a:rPr>
                        <a:t>f</a:t>
                      </a:r>
                      <a:r>
                        <a:rPr lang="en-US" sz="700" spc="5">
                          <a:effectLst/>
                        </a:rPr>
                        <a:t>o</a:t>
                      </a:r>
                      <a:r>
                        <a:rPr lang="en-US" sz="700">
                          <a:effectLst/>
                        </a:rPr>
                        <a:t>r</a:t>
                      </a:r>
                      <a:r>
                        <a:rPr lang="en-US" sz="700" spc="-5">
                          <a:effectLst/>
                        </a:rPr>
                        <a:t> </a:t>
                      </a:r>
                      <a:r>
                        <a:rPr lang="en-US" sz="700">
                          <a:effectLst/>
                        </a:rPr>
                        <a:t>Rev</a:t>
                      </a:r>
                      <a:r>
                        <a:rPr lang="en-US" sz="700" spc="-5">
                          <a:effectLst/>
                        </a:rPr>
                        <a:t>ie</a:t>
                      </a:r>
                      <a:r>
                        <a:rPr lang="en-US" sz="700">
                          <a:effectLst/>
                        </a:rPr>
                        <a:t>w</a:t>
                      </a: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>
                          <a:effectLst/>
                        </a:rPr>
                        <a:t>Y</a:t>
                      </a:r>
                      <a:r>
                        <a:rPr lang="en-US" sz="700" spc="-5">
                          <a:effectLst/>
                        </a:rPr>
                        <a:t>e</a:t>
                      </a:r>
                      <a:r>
                        <a:rPr lang="en-US" sz="700">
                          <a:effectLst/>
                        </a:rPr>
                        <a:t>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Y</a:t>
                      </a:r>
                      <a:r>
                        <a:rPr lang="en-US" sz="700" spc="-5" dirty="0">
                          <a:effectLst/>
                        </a:rPr>
                        <a:t>e</a:t>
                      </a:r>
                      <a:r>
                        <a:rPr lang="en-US" sz="700" dirty="0">
                          <a:effectLst/>
                        </a:rPr>
                        <a:t>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Y</a:t>
                      </a:r>
                      <a:r>
                        <a:rPr lang="en-US" sz="700" spc="-5" dirty="0">
                          <a:effectLst/>
                        </a:rPr>
                        <a:t>e</a:t>
                      </a:r>
                      <a:r>
                        <a:rPr lang="en-US" sz="700" dirty="0">
                          <a:effectLst/>
                        </a:rPr>
                        <a:t>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Y</a:t>
                      </a:r>
                      <a:r>
                        <a:rPr lang="en-US" sz="700" spc="-5" dirty="0">
                          <a:effectLst/>
                        </a:rPr>
                        <a:t>e</a:t>
                      </a:r>
                      <a:r>
                        <a:rPr lang="en-US" sz="700" dirty="0">
                          <a:effectLst/>
                        </a:rPr>
                        <a:t>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Y</a:t>
                      </a:r>
                      <a:r>
                        <a:rPr lang="en-US" sz="700" spc="-5" dirty="0">
                          <a:effectLst/>
                        </a:rPr>
                        <a:t>e</a:t>
                      </a:r>
                      <a:r>
                        <a:rPr lang="en-US" sz="700" dirty="0">
                          <a:effectLst/>
                        </a:rPr>
                        <a:t>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Y</a:t>
                      </a:r>
                      <a:r>
                        <a:rPr lang="en-US" sz="700" spc="-5" dirty="0">
                          <a:effectLst/>
                        </a:rPr>
                        <a:t>e</a:t>
                      </a:r>
                      <a:r>
                        <a:rPr lang="en-US" sz="700" dirty="0">
                          <a:effectLst/>
                        </a:rPr>
                        <a:t>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70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b="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700" b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4549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dirty="0">
                          <a:effectLst/>
                        </a:rPr>
                        <a:t>Ma</a:t>
                      </a:r>
                      <a:r>
                        <a:rPr lang="en-US" sz="700" spc="-5" dirty="0">
                          <a:effectLst/>
                        </a:rPr>
                        <a:t>gn</a:t>
                      </a:r>
                      <a:r>
                        <a:rPr lang="en-US" sz="700" dirty="0">
                          <a:effectLst/>
                        </a:rPr>
                        <a:t>ificat</a:t>
                      </a:r>
                      <a:r>
                        <a:rPr lang="en-US" sz="700" spc="-5" dirty="0">
                          <a:effectLst/>
                        </a:rPr>
                        <a:t>i</a:t>
                      </a:r>
                      <a:r>
                        <a:rPr lang="en-US" sz="700" spc="5" dirty="0">
                          <a:effectLst/>
                        </a:rPr>
                        <a:t>o</a:t>
                      </a:r>
                      <a:r>
                        <a:rPr lang="en-US" sz="700" spc="-5" dirty="0">
                          <a:effectLst/>
                        </a:rPr>
                        <a:t>n</a:t>
                      </a:r>
                      <a:r>
                        <a:rPr lang="en-US" sz="700" dirty="0">
                          <a:effectLst/>
                        </a:rPr>
                        <a:t>/ </a:t>
                      </a:r>
                      <a:r>
                        <a:rPr lang="en-US" sz="700" spc="5" dirty="0">
                          <a:effectLst/>
                        </a:rPr>
                        <a:t>E</a:t>
                      </a:r>
                      <a:r>
                        <a:rPr lang="en-US" sz="700" spc="-5" dirty="0">
                          <a:effectLst/>
                        </a:rPr>
                        <a:t>n</a:t>
                      </a:r>
                      <a:r>
                        <a:rPr lang="en-US" sz="700" dirty="0">
                          <a:effectLst/>
                        </a:rPr>
                        <a:t>lar</a:t>
                      </a:r>
                      <a:r>
                        <a:rPr lang="en-US" sz="700" spc="-5" dirty="0">
                          <a:effectLst/>
                        </a:rPr>
                        <a:t>ge</a:t>
                      </a:r>
                      <a:r>
                        <a:rPr lang="en-US" sz="700" dirty="0">
                          <a:effectLst/>
                        </a:rPr>
                        <a:t>m</a:t>
                      </a:r>
                      <a:r>
                        <a:rPr lang="en-US" sz="700" spc="10" dirty="0">
                          <a:effectLst/>
                        </a:rPr>
                        <a:t>e</a:t>
                      </a:r>
                      <a:r>
                        <a:rPr lang="en-US" sz="700" spc="-5" dirty="0">
                          <a:effectLst/>
                        </a:rPr>
                        <a:t>n</a:t>
                      </a:r>
                      <a:r>
                        <a:rPr lang="en-US" sz="700" dirty="0">
                          <a:effectLst/>
                        </a:rPr>
                        <a:t>t</a:t>
                      </a:r>
                      <a:r>
                        <a:rPr lang="en-US" sz="700" spc="-30" dirty="0">
                          <a:effectLst/>
                        </a:rPr>
                        <a:t> </a:t>
                      </a:r>
                      <a:r>
                        <a:rPr lang="en-US" sz="700" dirty="0">
                          <a:effectLst/>
                        </a:rPr>
                        <a:t>D</a:t>
                      </a:r>
                      <a:r>
                        <a:rPr lang="en-US" sz="700" spc="-5" dirty="0">
                          <a:effectLst/>
                        </a:rPr>
                        <a:t>e</a:t>
                      </a:r>
                      <a:r>
                        <a:rPr lang="en-US" sz="700" dirty="0">
                          <a:effectLst/>
                        </a:rPr>
                        <a:t>vice</a:t>
                      </a:r>
                      <a:endParaRPr lang="en-US" sz="7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>
                          <a:effectLst/>
                        </a:rPr>
                        <a:t>Y</a:t>
                      </a:r>
                      <a:r>
                        <a:rPr lang="en-US" sz="700" spc="-5">
                          <a:effectLst/>
                        </a:rPr>
                        <a:t>e</a:t>
                      </a:r>
                      <a:r>
                        <a:rPr lang="en-US" sz="700">
                          <a:effectLst/>
                        </a:rPr>
                        <a:t>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Y</a:t>
                      </a:r>
                      <a:r>
                        <a:rPr lang="en-US" sz="700" spc="-5" dirty="0">
                          <a:effectLst/>
                        </a:rPr>
                        <a:t>e</a:t>
                      </a:r>
                      <a:r>
                        <a:rPr lang="en-US" sz="700" dirty="0">
                          <a:effectLst/>
                        </a:rPr>
                        <a:t>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>
                          <a:effectLst/>
                        </a:rPr>
                        <a:t>Y</a:t>
                      </a:r>
                      <a:r>
                        <a:rPr lang="en-US" sz="700" spc="-5">
                          <a:effectLst/>
                        </a:rPr>
                        <a:t>e</a:t>
                      </a:r>
                      <a:r>
                        <a:rPr lang="en-US" sz="700">
                          <a:effectLst/>
                        </a:rPr>
                        <a:t>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Y</a:t>
                      </a:r>
                      <a:r>
                        <a:rPr lang="en-US" sz="700" spc="-5" dirty="0">
                          <a:effectLst/>
                        </a:rPr>
                        <a:t>e</a:t>
                      </a:r>
                      <a:r>
                        <a:rPr lang="en-US" sz="700" dirty="0">
                          <a:effectLst/>
                        </a:rPr>
                        <a:t>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>
                          <a:effectLst/>
                        </a:rPr>
                        <a:t>Y</a:t>
                      </a:r>
                      <a:r>
                        <a:rPr lang="en-US" sz="700" spc="-5">
                          <a:effectLst/>
                        </a:rPr>
                        <a:t>e</a:t>
                      </a:r>
                      <a:r>
                        <a:rPr lang="en-US" sz="700">
                          <a:effectLst/>
                        </a:rPr>
                        <a:t>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Y</a:t>
                      </a:r>
                      <a:r>
                        <a:rPr lang="en-US" sz="700" spc="-5" dirty="0">
                          <a:effectLst/>
                        </a:rPr>
                        <a:t>e</a:t>
                      </a:r>
                      <a:r>
                        <a:rPr lang="en-US" sz="700" dirty="0">
                          <a:effectLst/>
                        </a:rPr>
                        <a:t>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70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b="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700" b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7433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>
                          <a:effectLst/>
                        </a:rPr>
                        <a:t>N</a:t>
                      </a:r>
                      <a:r>
                        <a:rPr lang="en-US" sz="700" spc="5">
                          <a:effectLst/>
                        </a:rPr>
                        <a:t>o</a:t>
                      </a:r>
                      <a:r>
                        <a:rPr lang="en-US" sz="700">
                          <a:effectLst/>
                        </a:rPr>
                        <a:t>t</a:t>
                      </a:r>
                      <a:r>
                        <a:rPr lang="en-US" sz="700" spc="-5">
                          <a:effectLst/>
                        </a:rPr>
                        <a:t>ep</a:t>
                      </a:r>
                      <a:r>
                        <a:rPr lang="en-US" sz="700">
                          <a:effectLst/>
                        </a:rPr>
                        <a:t>ad</a:t>
                      </a: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>
                          <a:effectLst/>
                        </a:rPr>
                        <a:t>TBD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 dirty="0">
                          <a:effectLst/>
                        </a:rPr>
                        <a:t>TBD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>
                          <a:effectLst/>
                        </a:rPr>
                        <a:t>TBD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 dirty="0">
                          <a:effectLst/>
                        </a:rPr>
                        <a:t>TBD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>
                          <a:effectLst/>
                        </a:rPr>
                        <a:t>TBD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 dirty="0">
                          <a:effectLst/>
                        </a:rPr>
                        <a:t>TBD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 dirty="0">
                          <a:solidFill>
                            <a:schemeClr val="tx1"/>
                          </a:solidFill>
                          <a:effectLst/>
                        </a:rPr>
                        <a:t>TBD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b="0" spc="-5" dirty="0">
                          <a:solidFill>
                            <a:schemeClr val="tx1"/>
                          </a:solidFill>
                          <a:effectLst/>
                        </a:rPr>
                        <a:t>TBD</a:t>
                      </a:r>
                      <a:endParaRPr lang="en-US" sz="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4549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dirty="0">
                          <a:effectLst/>
                        </a:rPr>
                        <a:t>Calc</a:t>
                      </a:r>
                      <a:r>
                        <a:rPr lang="en-US" sz="700" spc="-5" dirty="0">
                          <a:effectLst/>
                        </a:rPr>
                        <a:t>u</a:t>
                      </a:r>
                      <a:r>
                        <a:rPr lang="en-US" sz="700" dirty="0">
                          <a:effectLst/>
                        </a:rPr>
                        <a:t>lat</a:t>
                      </a:r>
                      <a:r>
                        <a:rPr lang="en-US" sz="700" spc="5" dirty="0">
                          <a:effectLst/>
                        </a:rPr>
                        <a:t>o</a:t>
                      </a:r>
                      <a:r>
                        <a:rPr lang="en-US" sz="700" dirty="0">
                          <a:effectLst/>
                        </a:rPr>
                        <a:t>r</a:t>
                      </a:r>
                      <a:r>
                        <a:rPr lang="en-US" sz="700" spc="-5" dirty="0">
                          <a:effectLst/>
                        </a:rPr>
                        <a:t> </a:t>
                      </a:r>
                      <a:r>
                        <a:rPr lang="en-US" sz="700" dirty="0">
                          <a:effectLst/>
                        </a:rPr>
                        <a:t>- </a:t>
                      </a:r>
                      <a:r>
                        <a:rPr lang="en-US" sz="700" dirty="0" smtClean="0">
                          <a:effectLst/>
                        </a:rPr>
                        <a:t> </a:t>
                      </a:r>
                      <a:r>
                        <a:rPr lang="en-US" sz="700" spc="-5" dirty="0" smtClean="0">
                          <a:effectLst/>
                        </a:rPr>
                        <a:t>S</a:t>
                      </a:r>
                      <a:r>
                        <a:rPr lang="en-US" sz="700" spc="5" dirty="0" smtClean="0">
                          <a:effectLst/>
                        </a:rPr>
                        <a:t>c</a:t>
                      </a:r>
                      <a:r>
                        <a:rPr lang="en-US" sz="700" dirty="0" smtClean="0">
                          <a:effectLst/>
                        </a:rPr>
                        <a:t>i</a:t>
                      </a:r>
                      <a:r>
                        <a:rPr lang="en-US" sz="700" spc="-5" dirty="0" smtClean="0">
                          <a:effectLst/>
                        </a:rPr>
                        <a:t>en</a:t>
                      </a:r>
                      <a:r>
                        <a:rPr lang="en-US" sz="700" spc="10" dirty="0" smtClean="0">
                          <a:effectLst/>
                        </a:rPr>
                        <a:t>t</a:t>
                      </a:r>
                      <a:r>
                        <a:rPr lang="en-US" sz="700" dirty="0" smtClean="0">
                          <a:effectLst/>
                        </a:rPr>
                        <a:t>ific</a:t>
                      </a:r>
                      <a:endParaRPr lang="en-US" sz="7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>
                          <a:effectLst/>
                        </a:rPr>
                        <a:t>Y</a:t>
                      </a:r>
                      <a:r>
                        <a:rPr lang="en-US" sz="700" spc="-5">
                          <a:effectLst/>
                        </a:rPr>
                        <a:t>e</a:t>
                      </a:r>
                      <a:r>
                        <a:rPr lang="en-US" sz="700">
                          <a:effectLst/>
                        </a:rPr>
                        <a:t>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Y</a:t>
                      </a:r>
                      <a:r>
                        <a:rPr lang="en-US" sz="700" spc="-5" dirty="0">
                          <a:effectLst/>
                        </a:rPr>
                        <a:t>e</a:t>
                      </a:r>
                      <a:r>
                        <a:rPr lang="en-US" sz="700" dirty="0">
                          <a:effectLst/>
                        </a:rPr>
                        <a:t>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>
                          <a:effectLst/>
                        </a:rPr>
                        <a:t>Y</a:t>
                      </a:r>
                      <a:r>
                        <a:rPr lang="en-US" sz="700" spc="-5">
                          <a:effectLst/>
                        </a:rPr>
                        <a:t>e</a:t>
                      </a:r>
                      <a:r>
                        <a:rPr lang="en-US" sz="700">
                          <a:effectLst/>
                        </a:rPr>
                        <a:t>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Y</a:t>
                      </a:r>
                      <a:r>
                        <a:rPr lang="en-US" sz="700" spc="-5" dirty="0">
                          <a:effectLst/>
                        </a:rPr>
                        <a:t>e</a:t>
                      </a:r>
                      <a:r>
                        <a:rPr lang="en-US" sz="700" dirty="0">
                          <a:effectLst/>
                        </a:rPr>
                        <a:t>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>
                          <a:effectLst/>
                        </a:rPr>
                        <a:t>Y</a:t>
                      </a:r>
                      <a:r>
                        <a:rPr lang="en-US" sz="700" spc="-5">
                          <a:effectLst/>
                        </a:rPr>
                        <a:t>e</a:t>
                      </a:r>
                      <a:r>
                        <a:rPr lang="en-US" sz="700">
                          <a:effectLst/>
                        </a:rPr>
                        <a:t>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Y</a:t>
                      </a:r>
                      <a:r>
                        <a:rPr lang="en-US" sz="700" spc="-5" dirty="0">
                          <a:effectLst/>
                        </a:rPr>
                        <a:t>e</a:t>
                      </a:r>
                      <a:r>
                        <a:rPr lang="en-US" sz="700" dirty="0">
                          <a:effectLst/>
                        </a:rPr>
                        <a:t>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70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b="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700" b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85658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dirty="0">
                          <a:effectLst/>
                        </a:rPr>
                        <a:t>Calc</a:t>
                      </a:r>
                      <a:r>
                        <a:rPr lang="en-US" sz="700" spc="-5" dirty="0">
                          <a:effectLst/>
                        </a:rPr>
                        <a:t>u</a:t>
                      </a:r>
                      <a:r>
                        <a:rPr lang="en-US" sz="700" dirty="0">
                          <a:effectLst/>
                        </a:rPr>
                        <a:t>lat</a:t>
                      </a:r>
                      <a:r>
                        <a:rPr lang="en-US" sz="700" spc="5" dirty="0">
                          <a:effectLst/>
                        </a:rPr>
                        <a:t>o</a:t>
                      </a:r>
                      <a:r>
                        <a:rPr lang="en-US" sz="700" dirty="0">
                          <a:effectLst/>
                        </a:rPr>
                        <a:t>r</a:t>
                      </a:r>
                      <a:r>
                        <a:rPr lang="en-US" sz="700" spc="-5" dirty="0">
                          <a:effectLst/>
                        </a:rPr>
                        <a:t> </a:t>
                      </a:r>
                      <a:r>
                        <a:rPr lang="en-US" sz="700" dirty="0">
                          <a:effectLst/>
                        </a:rPr>
                        <a:t>- </a:t>
                      </a:r>
                      <a:r>
                        <a:rPr lang="en-US" sz="700" spc="-5" dirty="0">
                          <a:effectLst/>
                        </a:rPr>
                        <a:t>F</a:t>
                      </a:r>
                      <a:r>
                        <a:rPr lang="en-US" sz="700" spc="5" dirty="0">
                          <a:effectLst/>
                        </a:rPr>
                        <a:t>o</a:t>
                      </a:r>
                      <a:r>
                        <a:rPr lang="en-US" sz="700" spc="-5" dirty="0">
                          <a:effectLst/>
                        </a:rPr>
                        <a:t>u</a:t>
                      </a:r>
                      <a:r>
                        <a:rPr lang="en-US" sz="700" dirty="0">
                          <a:effectLst/>
                        </a:rPr>
                        <a:t>r f</a:t>
                      </a:r>
                      <a:r>
                        <a:rPr lang="en-US" sz="700" spc="-5" dirty="0">
                          <a:effectLst/>
                        </a:rPr>
                        <a:t>un</a:t>
                      </a:r>
                      <a:r>
                        <a:rPr lang="en-US" sz="700" spc="5" dirty="0">
                          <a:effectLst/>
                        </a:rPr>
                        <a:t>c</a:t>
                      </a:r>
                      <a:r>
                        <a:rPr lang="en-US" sz="700" dirty="0">
                          <a:effectLst/>
                        </a:rPr>
                        <a:t>t</a:t>
                      </a:r>
                      <a:r>
                        <a:rPr lang="en-US" sz="700" spc="-5" dirty="0">
                          <a:effectLst/>
                        </a:rPr>
                        <a:t>i</a:t>
                      </a:r>
                      <a:r>
                        <a:rPr lang="en-US" sz="700" spc="5" dirty="0">
                          <a:effectLst/>
                        </a:rPr>
                        <a:t>o</a:t>
                      </a:r>
                      <a:r>
                        <a:rPr lang="en-US" sz="700" dirty="0">
                          <a:effectLst/>
                        </a:rPr>
                        <a:t>n</a:t>
                      </a:r>
                      <a:r>
                        <a:rPr lang="en-US" sz="700" spc="-10" dirty="0">
                          <a:effectLst/>
                        </a:rPr>
                        <a:t> </a:t>
                      </a:r>
                      <a:r>
                        <a:rPr lang="en-US" sz="700" spc="5" dirty="0">
                          <a:effectLst/>
                        </a:rPr>
                        <a:t>w</a:t>
                      </a:r>
                      <a:r>
                        <a:rPr lang="en-US" sz="700" dirty="0">
                          <a:effectLst/>
                        </a:rPr>
                        <a:t>ith</a:t>
                      </a:r>
                      <a:r>
                        <a:rPr lang="en-US" sz="700" spc="-10" dirty="0">
                          <a:effectLst/>
                        </a:rPr>
                        <a:t> </a:t>
                      </a:r>
                      <a:r>
                        <a:rPr lang="en-US" sz="700" spc="10" dirty="0">
                          <a:effectLst/>
                        </a:rPr>
                        <a:t>s</a:t>
                      </a:r>
                      <a:r>
                        <a:rPr lang="en-US" sz="700" spc="-5" dirty="0">
                          <a:effectLst/>
                        </a:rPr>
                        <a:t>qu</a:t>
                      </a:r>
                      <a:r>
                        <a:rPr lang="en-US" sz="700" dirty="0">
                          <a:effectLst/>
                        </a:rPr>
                        <a:t>a</a:t>
                      </a:r>
                      <a:r>
                        <a:rPr lang="en-US" sz="700" spc="10" dirty="0">
                          <a:effectLst/>
                        </a:rPr>
                        <a:t>r</a:t>
                      </a:r>
                      <a:r>
                        <a:rPr lang="en-US" sz="700" dirty="0">
                          <a:effectLst/>
                        </a:rPr>
                        <a:t>e r</a:t>
                      </a:r>
                      <a:r>
                        <a:rPr lang="en-US" sz="700" spc="5" dirty="0">
                          <a:effectLst/>
                        </a:rPr>
                        <a:t>oo</a:t>
                      </a:r>
                      <a:r>
                        <a:rPr lang="en-US" sz="700" dirty="0">
                          <a:effectLst/>
                        </a:rPr>
                        <a:t>t</a:t>
                      </a:r>
                      <a:endParaRPr lang="en-US" sz="7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>
                          <a:effectLst/>
                        </a:rPr>
                        <a:t>Y</a:t>
                      </a:r>
                      <a:r>
                        <a:rPr lang="en-US" sz="700" spc="-5">
                          <a:effectLst/>
                        </a:rPr>
                        <a:t>e</a:t>
                      </a:r>
                      <a:r>
                        <a:rPr lang="en-US" sz="700">
                          <a:effectLst/>
                        </a:rPr>
                        <a:t>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Y</a:t>
                      </a:r>
                      <a:r>
                        <a:rPr lang="en-US" sz="700" spc="-5" dirty="0">
                          <a:effectLst/>
                        </a:rPr>
                        <a:t>e</a:t>
                      </a:r>
                      <a:r>
                        <a:rPr lang="en-US" sz="700" dirty="0">
                          <a:effectLst/>
                        </a:rPr>
                        <a:t>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>
                          <a:effectLst/>
                        </a:rPr>
                        <a:t>Y</a:t>
                      </a:r>
                      <a:r>
                        <a:rPr lang="en-US" sz="700" spc="-5">
                          <a:effectLst/>
                        </a:rPr>
                        <a:t>e</a:t>
                      </a:r>
                      <a:r>
                        <a:rPr lang="en-US" sz="700">
                          <a:effectLst/>
                        </a:rPr>
                        <a:t>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Y</a:t>
                      </a:r>
                      <a:r>
                        <a:rPr lang="en-US" sz="700" spc="-5" dirty="0">
                          <a:effectLst/>
                        </a:rPr>
                        <a:t>e</a:t>
                      </a:r>
                      <a:r>
                        <a:rPr lang="en-US" sz="700" dirty="0">
                          <a:effectLst/>
                        </a:rPr>
                        <a:t>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>
                          <a:effectLst/>
                        </a:rPr>
                        <a:t>Y</a:t>
                      </a:r>
                      <a:r>
                        <a:rPr lang="en-US" sz="700" spc="-5">
                          <a:effectLst/>
                        </a:rPr>
                        <a:t>e</a:t>
                      </a:r>
                      <a:r>
                        <a:rPr lang="en-US" sz="700">
                          <a:effectLst/>
                        </a:rPr>
                        <a:t>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Y</a:t>
                      </a:r>
                      <a:r>
                        <a:rPr lang="en-US" sz="700" spc="-5" dirty="0">
                          <a:effectLst/>
                        </a:rPr>
                        <a:t>e</a:t>
                      </a:r>
                      <a:r>
                        <a:rPr lang="en-US" sz="700" dirty="0">
                          <a:effectLst/>
                        </a:rPr>
                        <a:t>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700" spc="-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b="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700" b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7433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>
                          <a:effectLst/>
                        </a:rPr>
                        <a:t>Pe</a:t>
                      </a:r>
                      <a:r>
                        <a:rPr lang="en-US" sz="700" spc="-5">
                          <a:effectLst/>
                        </a:rPr>
                        <a:t>n</a:t>
                      </a:r>
                      <a:r>
                        <a:rPr lang="en-US" sz="700" spc="5">
                          <a:effectLst/>
                        </a:rPr>
                        <a:t>c</a:t>
                      </a:r>
                      <a:r>
                        <a:rPr lang="en-US" sz="700">
                          <a:effectLst/>
                        </a:rPr>
                        <a:t>il</a:t>
                      </a:r>
                      <a:r>
                        <a:rPr lang="en-US" sz="700" spc="-20">
                          <a:effectLst/>
                        </a:rPr>
                        <a:t> </a:t>
                      </a:r>
                      <a:r>
                        <a:rPr lang="en-US" sz="700">
                          <a:effectLst/>
                        </a:rPr>
                        <a:t>t</a:t>
                      </a:r>
                      <a:r>
                        <a:rPr lang="en-US" sz="700" spc="5">
                          <a:effectLst/>
                        </a:rPr>
                        <a:t>oo</a:t>
                      </a:r>
                      <a:r>
                        <a:rPr lang="en-US" sz="700">
                          <a:effectLst/>
                        </a:rPr>
                        <a:t>l</a:t>
                      </a: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>
                          <a:effectLst/>
                        </a:rPr>
                        <a:t>TBD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T</a:t>
                      </a:r>
                      <a:r>
                        <a:rPr lang="en-US" sz="700" dirty="0">
                          <a:effectLst/>
                        </a:rPr>
                        <a:t>BD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>
                          <a:effectLst/>
                        </a:rPr>
                        <a:t>TBD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T</a:t>
                      </a:r>
                      <a:r>
                        <a:rPr lang="en-US" sz="700" dirty="0">
                          <a:effectLst/>
                        </a:rPr>
                        <a:t>BD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>
                          <a:effectLst/>
                        </a:rPr>
                        <a:t>TBD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T</a:t>
                      </a:r>
                      <a:r>
                        <a:rPr lang="en-US" sz="700" dirty="0">
                          <a:effectLst/>
                        </a:rPr>
                        <a:t>BD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>
                          <a:solidFill>
                            <a:schemeClr val="tx1"/>
                          </a:solidFill>
                          <a:effectLst/>
                        </a:rPr>
                        <a:t>TBD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b="0" spc="5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</a:rPr>
                        <a:t>BD</a:t>
                      </a:r>
                      <a:endParaRPr lang="en-US" sz="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3128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spc="5" dirty="0">
                          <a:effectLst/>
                        </a:rPr>
                        <a:t>R</a:t>
                      </a:r>
                      <a:r>
                        <a:rPr lang="en-US" sz="700" spc="-5" dirty="0">
                          <a:effectLst/>
                        </a:rPr>
                        <a:t>u</a:t>
                      </a:r>
                      <a:r>
                        <a:rPr lang="en-US" sz="700" dirty="0">
                          <a:effectLst/>
                        </a:rPr>
                        <a:t>l</a:t>
                      </a:r>
                      <a:r>
                        <a:rPr lang="en-US" sz="700" spc="-5" dirty="0">
                          <a:effectLst/>
                        </a:rPr>
                        <a:t>e</a:t>
                      </a:r>
                      <a:r>
                        <a:rPr lang="en-US" sz="700" dirty="0">
                          <a:effectLst/>
                        </a:rPr>
                        <a:t>r</a:t>
                      </a:r>
                    </a:p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I</a:t>
                      </a:r>
                      <a:r>
                        <a:rPr lang="en-US" sz="700" spc="-5" dirty="0">
                          <a:effectLst/>
                        </a:rPr>
                        <a:t>n</a:t>
                      </a:r>
                      <a:r>
                        <a:rPr lang="en-US" sz="700" spc="5" dirty="0">
                          <a:effectLst/>
                        </a:rPr>
                        <a:t>c</a:t>
                      </a:r>
                      <a:r>
                        <a:rPr lang="en-US" sz="700" spc="-5" dirty="0">
                          <a:effectLst/>
                        </a:rPr>
                        <a:t>hes</a:t>
                      </a:r>
                      <a:r>
                        <a:rPr lang="en-US" sz="700" dirty="0">
                          <a:effectLst/>
                        </a:rPr>
                        <a:t>/C</a:t>
                      </a:r>
                      <a:r>
                        <a:rPr lang="en-US" sz="700" spc="10" dirty="0">
                          <a:effectLst/>
                        </a:rPr>
                        <a:t>e</a:t>
                      </a:r>
                      <a:r>
                        <a:rPr lang="en-US" sz="700" spc="-5" dirty="0">
                          <a:effectLst/>
                        </a:rPr>
                        <a:t>n</a:t>
                      </a:r>
                      <a:r>
                        <a:rPr lang="en-US" sz="700" dirty="0">
                          <a:effectLst/>
                        </a:rPr>
                        <a:t>t</a:t>
                      </a:r>
                      <a:r>
                        <a:rPr lang="en-US" sz="700" spc="-5" dirty="0">
                          <a:effectLst/>
                        </a:rPr>
                        <a:t>i</a:t>
                      </a:r>
                      <a:r>
                        <a:rPr lang="en-US" sz="700" dirty="0">
                          <a:effectLst/>
                        </a:rPr>
                        <a:t>m</a:t>
                      </a:r>
                      <a:r>
                        <a:rPr lang="en-US" sz="700" spc="-5" dirty="0">
                          <a:effectLst/>
                        </a:rPr>
                        <a:t>e</a:t>
                      </a:r>
                      <a:r>
                        <a:rPr lang="en-US" sz="700" spc="10" dirty="0">
                          <a:effectLst/>
                        </a:rPr>
                        <a:t>t</a:t>
                      </a:r>
                      <a:r>
                        <a:rPr lang="en-US" sz="700" spc="-5" dirty="0">
                          <a:effectLst/>
                        </a:rPr>
                        <a:t>e</a:t>
                      </a:r>
                      <a:r>
                        <a:rPr lang="en-US" sz="700" dirty="0">
                          <a:effectLst/>
                        </a:rPr>
                        <a:t>rs</a:t>
                      </a:r>
                      <a:endParaRPr lang="en-US" sz="7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>
                          <a:effectLst/>
                        </a:rPr>
                        <a:t>Y</a:t>
                      </a:r>
                      <a:r>
                        <a:rPr lang="en-US" sz="700" spc="-5">
                          <a:effectLst/>
                        </a:rPr>
                        <a:t>e</a:t>
                      </a:r>
                      <a:r>
                        <a:rPr lang="en-US" sz="700">
                          <a:effectLst/>
                        </a:rPr>
                        <a:t>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Y</a:t>
                      </a:r>
                      <a:r>
                        <a:rPr lang="en-US" sz="700" spc="-5" dirty="0">
                          <a:effectLst/>
                        </a:rPr>
                        <a:t>e</a:t>
                      </a:r>
                      <a:r>
                        <a:rPr lang="en-US" sz="700" dirty="0">
                          <a:effectLst/>
                        </a:rPr>
                        <a:t>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>
                          <a:effectLst/>
                        </a:rPr>
                        <a:t>Y</a:t>
                      </a:r>
                      <a:r>
                        <a:rPr lang="en-US" sz="700" spc="-5">
                          <a:effectLst/>
                        </a:rPr>
                        <a:t>e</a:t>
                      </a:r>
                      <a:r>
                        <a:rPr lang="en-US" sz="700">
                          <a:effectLst/>
                        </a:rPr>
                        <a:t>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Y</a:t>
                      </a:r>
                      <a:r>
                        <a:rPr lang="en-US" sz="700" spc="-5" dirty="0">
                          <a:effectLst/>
                        </a:rPr>
                        <a:t>e</a:t>
                      </a:r>
                      <a:r>
                        <a:rPr lang="en-US" sz="700" dirty="0">
                          <a:effectLst/>
                        </a:rPr>
                        <a:t>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>
                          <a:effectLst/>
                        </a:rPr>
                        <a:t>Y</a:t>
                      </a:r>
                      <a:r>
                        <a:rPr lang="en-US" sz="700" spc="-5">
                          <a:effectLst/>
                        </a:rPr>
                        <a:t>e</a:t>
                      </a:r>
                      <a:r>
                        <a:rPr lang="en-US" sz="700">
                          <a:effectLst/>
                        </a:rPr>
                        <a:t>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Y</a:t>
                      </a:r>
                      <a:r>
                        <a:rPr lang="en-US" sz="700" spc="-5" dirty="0">
                          <a:effectLst/>
                        </a:rPr>
                        <a:t>e</a:t>
                      </a:r>
                      <a:r>
                        <a:rPr lang="en-US" sz="700" dirty="0">
                          <a:effectLst/>
                        </a:rPr>
                        <a:t>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700" spc="-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b="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700" b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3128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spc="-5" dirty="0">
                          <a:effectLst/>
                        </a:rPr>
                        <a:t>Aud</a:t>
                      </a:r>
                      <a:r>
                        <a:rPr lang="en-US" sz="700" dirty="0">
                          <a:effectLst/>
                        </a:rPr>
                        <a:t>io </a:t>
                      </a:r>
                      <a:r>
                        <a:rPr lang="en-US" sz="700" spc="5" dirty="0">
                          <a:effectLst/>
                        </a:rPr>
                        <a:t>w</a:t>
                      </a:r>
                      <a:r>
                        <a:rPr lang="en-US" sz="700" dirty="0">
                          <a:effectLst/>
                        </a:rPr>
                        <a:t>ith</a:t>
                      </a:r>
                      <a:r>
                        <a:rPr lang="en-US" sz="700" spc="-10" dirty="0">
                          <a:effectLst/>
                        </a:rPr>
                        <a:t> </a:t>
                      </a:r>
                      <a:r>
                        <a:rPr lang="en-US" sz="700" spc="5" dirty="0">
                          <a:effectLst/>
                        </a:rPr>
                        <a:t>Vo</a:t>
                      </a:r>
                      <a:r>
                        <a:rPr lang="en-US" sz="700" dirty="0">
                          <a:effectLst/>
                        </a:rPr>
                        <a:t>l</a:t>
                      </a:r>
                      <a:r>
                        <a:rPr lang="en-US" sz="700" spc="-5" dirty="0">
                          <a:effectLst/>
                        </a:rPr>
                        <a:t>u</a:t>
                      </a:r>
                      <a:r>
                        <a:rPr lang="en-US" sz="700" dirty="0">
                          <a:effectLst/>
                        </a:rPr>
                        <a:t>me</a:t>
                      </a:r>
                    </a:p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C</a:t>
                      </a:r>
                      <a:r>
                        <a:rPr lang="en-US" sz="700" spc="5" dirty="0">
                          <a:effectLst/>
                        </a:rPr>
                        <a:t>o</a:t>
                      </a:r>
                      <a:r>
                        <a:rPr lang="en-US" sz="700" spc="-5" dirty="0">
                          <a:effectLst/>
                        </a:rPr>
                        <a:t>n</a:t>
                      </a:r>
                      <a:r>
                        <a:rPr lang="en-US" sz="700" dirty="0">
                          <a:effectLst/>
                        </a:rPr>
                        <a:t>t</a:t>
                      </a:r>
                      <a:r>
                        <a:rPr lang="en-US" sz="700" spc="-5" dirty="0">
                          <a:effectLst/>
                        </a:rPr>
                        <a:t>r</a:t>
                      </a:r>
                      <a:r>
                        <a:rPr lang="en-US" sz="700" spc="5" dirty="0">
                          <a:effectLst/>
                        </a:rPr>
                        <a:t>o</a:t>
                      </a:r>
                      <a:r>
                        <a:rPr lang="en-US" sz="700" dirty="0">
                          <a:effectLst/>
                        </a:rPr>
                        <a:t>l</a:t>
                      </a:r>
                      <a:endParaRPr lang="en-US" sz="7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>
                          <a:effectLst/>
                        </a:rPr>
                        <a:t>Ye</a:t>
                      </a:r>
                      <a:r>
                        <a:rPr lang="en-US" sz="700">
                          <a:effectLst/>
                        </a:rPr>
                        <a:t>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Y</a:t>
                      </a:r>
                      <a:r>
                        <a:rPr lang="en-US" sz="700" spc="-5" dirty="0">
                          <a:effectLst/>
                        </a:rPr>
                        <a:t>e</a:t>
                      </a:r>
                      <a:r>
                        <a:rPr lang="en-US" sz="700" dirty="0">
                          <a:effectLst/>
                        </a:rPr>
                        <a:t>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>
                          <a:effectLst/>
                        </a:rPr>
                        <a:t>Y</a:t>
                      </a:r>
                      <a:r>
                        <a:rPr lang="en-US" sz="700" spc="-5">
                          <a:effectLst/>
                        </a:rPr>
                        <a:t>e</a:t>
                      </a:r>
                      <a:r>
                        <a:rPr lang="en-US" sz="700">
                          <a:effectLst/>
                        </a:rPr>
                        <a:t>s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Y</a:t>
                      </a:r>
                      <a:r>
                        <a:rPr lang="en-US" sz="700" spc="-5" dirty="0">
                          <a:effectLst/>
                        </a:rPr>
                        <a:t>e</a:t>
                      </a:r>
                      <a:r>
                        <a:rPr lang="en-US" sz="700" dirty="0">
                          <a:effectLst/>
                        </a:rPr>
                        <a:t>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Y</a:t>
                      </a:r>
                      <a:r>
                        <a:rPr lang="en-US" sz="700" spc="-5" dirty="0">
                          <a:effectLst/>
                        </a:rPr>
                        <a:t>e</a:t>
                      </a:r>
                      <a:r>
                        <a:rPr lang="en-US" sz="700" dirty="0">
                          <a:effectLst/>
                        </a:rPr>
                        <a:t>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 dirty="0">
                          <a:effectLst/>
                        </a:rPr>
                        <a:t>Ye</a:t>
                      </a:r>
                      <a:r>
                        <a:rPr lang="en-US" sz="700" dirty="0">
                          <a:effectLst/>
                        </a:rPr>
                        <a:t>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700" spc="-5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b="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700" b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7433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>
                          <a:effectLst/>
                        </a:rPr>
                        <a:t>H</a:t>
                      </a:r>
                      <a:r>
                        <a:rPr lang="en-US" sz="700">
                          <a:effectLst/>
                        </a:rPr>
                        <a:t>i</a:t>
                      </a:r>
                      <a:r>
                        <a:rPr lang="en-US" sz="700" spc="-5">
                          <a:effectLst/>
                        </a:rPr>
                        <a:t>gh</a:t>
                      </a:r>
                      <a:r>
                        <a:rPr lang="en-US" sz="700">
                          <a:effectLst/>
                        </a:rPr>
                        <a:t>li</a:t>
                      </a:r>
                      <a:r>
                        <a:rPr lang="en-US" sz="700" spc="5">
                          <a:effectLst/>
                        </a:rPr>
                        <a:t>g</a:t>
                      </a:r>
                      <a:r>
                        <a:rPr lang="en-US" sz="700" spc="-5">
                          <a:effectLst/>
                        </a:rPr>
                        <a:t>h</a:t>
                      </a:r>
                      <a:r>
                        <a:rPr lang="en-US" sz="700">
                          <a:effectLst/>
                        </a:rPr>
                        <a:t>t</a:t>
                      </a:r>
                      <a:r>
                        <a:rPr lang="en-US" sz="700" spc="-10">
                          <a:effectLst/>
                        </a:rPr>
                        <a:t> </a:t>
                      </a:r>
                      <a:r>
                        <a:rPr lang="en-US" sz="700">
                          <a:effectLst/>
                        </a:rPr>
                        <a:t>t</a:t>
                      </a:r>
                      <a:r>
                        <a:rPr lang="en-US" sz="700" spc="5">
                          <a:effectLst/>
                        </a:rPr>
                        <a:t>oo</a:t>
                      </a:r>
                      <a:r>
                        <a:rPr lang="en-US" sz="700">
                          <a:effectLst/>
                        </a:rPr>
                        <a:t>l</a:t>
                      </a: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>
                          <a:effectLst/>
                        </a:rPr>
                        <a:t>TBD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T</a:t>
                      </a:r>
                      <a:r>
                        <a:rPr lang="en-US" sz="700" dirty="0">
                          <a:effectLst/>
                        </a:rPr>
                        <a:t>BD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>
                          <a:effectLst/>
                        </a:rPr>
                        <a:t>TBD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T</a:t>
                      </a:r>
                      <a:r>
                        <a:rPr lang="en-US" sz="700" dirty="0">
                          <a:effectLst/>
                        </a:rPr>
                        <a:t>BD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 dirty="0">
                          <a:effectLst/>
                        </a:rPr>
                        <a:t>TBD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T</a:t>
                      </a:r>
                      <a:r>
                        <a:rPr lang="en-US" sz="700" dirty="0">
                          <a:effectLst/>
                        </a:rPr>
                        <a:t>BD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>
                          <a:solidFill>
                            <a:schemeClr val="tx1"/>
                          </a:solidFill>
                          <a:effectLst/>
                        </a:rPr>
                        <a:t>TBD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b="0" spc="5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</a:rPr>
                        <a:t>BD</a:t>
                      </a:r>
                      <a:endParaRPr lang="en-US" sz="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7433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>
                          <a:effectLst/>
                        </a:rPr>
                        <a:t>Spe</a:t>
                      </a:r>
                      <a:r>
                        <a:rPr lang="en-US" sz="700" spc="10">
                          <a:effectLst/>
                        </a:rPr>
                        <a:t>l</a:t>
                      </a:r>
                      <a:r>
                        <a:rPr lang="en-US" sz="700">
                          <a:effectLst/>
                        </a:rPr>
                        <a:t>l</a:t>
                      </a:r>
                      <a:r>
                        <a:rPr lang="en-US" sz="700" spc="-5">
                          <a:effectLst/>
                        </a:rPr>
                        <a:t> </a:t>
                      </a:r>
                      <a:r>
                        <a:rPr lang="en-US" sz="700">
                          <a:effectLst/>
                        </a:rPr>
                        <a:t>C</a:t>
                      </a:r>
                      <a:r>
                        <a:rPr lang="en-US" sz="700" spc="-5">
                          <a:effectLst/>
                        </a:rPr>
                        <a:t>he</a:t>
                      </a:r>
                      <a:r>
                        <a:rPr lang="en-US" sz="700" spc="5">
                          <a:effectLst/>
                        </a:rPr>
                        <a:t>c</a:t>
                      </a:r>
                      <a:r>
                        <a:rPr lang="en-US" sz="700">
                          <a:effectLst/>
                        </a:rPr>
                        <a:t>k</a:t>
                      </a: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>
                          <a:effectLst/>
                        </a:rPr>
                        <a:t>TBD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 dirty="0">
                          <a:effectLst/>
                        </a:rPr>
                        <a:t>TBD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>
                          <a:effectLst/>
                        </a:rPr>
                        <a:t>TBD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 dirty="0">
                          <a:effectLst/>
                        </a:rPr>
                        <a:t>TBD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 dirty="0">
                          <a:effectLst/>
                        </a:rPr>
                        <a:t>TBD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 dirty="0">
                          <a:effectLst/>
                        </a:rPr>
                        <a:t>TBD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BD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b="0" spc="-5" dirty="0">
                          <a:solidFill>
                            <a:schemeClr val="tx1"/>
                          </a:solidFill>
                          <a:effectLst/>
                        </a:rPr>
                        <a:t>TBD</a:t>
                      </a:r>
                      <a:endParaRPr lang="en-US" sz="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3128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Wr</a:t>
                      </a:r>
                      <a:r>
                        <a:rPr lang="en-US" sz="700" spc="-5" dirty="0">
                          <a:effectLst/>
                        </a:rPr>
                        <a:t>i</a:t>
                      </a:r>
                      <a:r>
                        <a:rPr lang="en-US" sz="700" dirty="0">
                          <a:effectLst/>
                        </a:rPr>
                        <a:t>t</a:t>
                      </a:r>
                      <a:r>
                        <a:rPr lang="en-US" sz="700" spc="-5" dirty="0">
                          <a:effectLst/>
                        </a:rPr>
                        <a:t>in</a:t>
                      </a:r>
                      <a:r>
                        <a:rPr lang="en-US" sz="700" dirty="0">
                          <a:effectLst/>
                        </a:rPr>
                        <a:t>g</a:t>
                      </a:r>
                      <a:r>
                        <a:rPr lang="en-US" sz="700" spc="-15" dirty="0">
                          <a:effectLst/>
                        </a:rPr>
                        <a:t> </a:t>
                      </a:r>
                      <a:r>
                        <a:rPr lang="en-US" sz="700" spc="5" dirty="0">
                          <a:effectLst/>
                        </a:rPr>
                        <a:t>Too</a:t>
                      </a:r>
                      <a:r>
                        <a:rPr lang="en-US" sz="700" dirty="0">
                          <a:effectLst/>
                        </a:rPr>
                        <a:t>ls</a:t>
                      </a:r>
                    </a:p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spc="5" dirty="0">
                          <a:effectLst/>
                        </a:rPr>
                        <a:t>(</a:t>
                      </a:r>
                      <a:r>
                        <a:rPr lang="en-US" sz="700" dirty="0">
                          <a:effectLst/>
                        </a:rPr>
                        <a:t>C</a:t>
                      </a:r>
                      <a:r>
                        <a:rPr lang="en-US" sz="700" spc="-5" dirty="0">
                          <a:effectLst/>
                        </a:rPr>
                        <a:t>u</a:t>
                      </a:r>
                      <a:r>
                        <a:rPr lang="en-US" sz="700" dirty="0">
                          <a:effectLst/>
                        </a:rPr>
                        <a:t>t/C</a:t>
                      </a:r>
                      <a:r>
                        <a:rPr lang="en-US" sz="700" spc="5" dirty="0">
                          <a:effectLst/>
                        </a:rPr>
                        <a:t>o</a:t>
                      </a:r>
                      <a:r>
                        <a:rPr lang="en-US" sz="700" spc="-5" dirty="0">
                          <a:effectLst/>
                        </a:rPr>
                        <a:t>p</a:t>
                      </a:r>
                      <a:r>
                        <a:rPr lang="en-US" sz="700" dirty="0">
                          <a:effectLst/>
                        </a:rPr>
                        <a:t>y/</a:t>
                      </a:r>
                      <a:r>
                        <a:rPr lang="en-US" sz="700" spc="5" dirty="0">
                          <a:effectLst/>
                        </a:rPr>
                        <a:t>P</a:t>
                      </a:r>
                      <a:r>
                        <a:rPr lang="en-US" sz="700" dirty="0">
                          <a:effectLst/>
                        </a:rPr>
                        <a:t>a</a:t>
                      </a:r>
                      <a:r>
                        <a:rPr lang="en-US" sz="700" spc="-5" dirty="0">
                          <a:effectLst/>
                        </a:rPr>
                        <a:t>s</a:t>
                      </a:r>
                      <a:r>
                        <a:rPr lang="en-US" sz="700" dirty="0">
                          <a:effectLst/>
                        </a:rPr>
                        <a:t>te)</a:t>
                      </a:r>
                      <a:endParaRPr lang="en-US" sz="7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 smtClean="0">
                          <a:effectLst/>
                        </a:rPr>
                        <a:t>TBD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 smtClean="0">
                          <a:effectLst/>
                        </a:rPr>
                        <a:t>TBD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 smtClean="0">
                          <a:effectLst/>
                        </a:rPr>
                        <a:t>TBD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 smtClean="0">
                          <a:effectLst/>
                        </a:rPr>
                        <a:t>TBD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 smtClean="0">
                          <a:effectLst/>
                        </a:rPr>
                        <a:t>TBD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 smtClean="0">
                          <a:effectLst/>
                        </a:rPr>
                        <a:t>TBD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 smtClean="0">
                          <a:effectLst/>
                        </a:rPr>
                        <a:t>TBD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 smtClean="0">
                          <a:solidFill>
                            <a:schemeClr val="tx1"/>
                          </a:solidFill>
                          <a:effectLst/>
                        </a:rPr>
                        <a:t>TBD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7433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>
                          <a:effectLst/>
                        </a:rPr>
                        <a:t>Line Guide</a:t>
                      </a: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>
                          <a:effectLst/>
                        </a:rPr>
                        <a:t>TBD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T</a:t>
                      </a:r>
                      <a:r>
                        <a:rPr lang="en-US" sz="700" dirty="0">
                          <a:effectLst/>
                        </a:rPr>
                        <a:t>BD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>
                          <a:effectLst/>
                        </a:rPr>
                        <a:t>TBD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T</a:t>
                      </a:r>
                      <a:r>
                        <a:rPr lang="en-US" sz="700" dirty="0">
                          <a:effectLst/>
                        </a:rPr>
                        <a:t>BD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>
                          <a:effectLst/>
                        </a:rPr>
                        <a:t>TBD</a:t>
                      </a:r>
                      <a:endParaRPr lang="en-US" sz="7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 dirty="0">
                          <a:effectLst/>
                        </a:rPr>
                        <a:t>T</a:t>
                      </a:r>
                      <a:r>
                        <a:rPr lang="en-US" sz="700" dirty="0">
                          <a:effectLst/>
                        </a:rPr>
                        <a:t>BD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-5">
                          <a:solidFill>
                            <a:schemeClr val="tx1"/>
                          </a:solidFill>
                          <a:effectLst/>
                        </a:rPr>
                        <a:t>TBD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b="0" spc="5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</a:rPr>
                        <a:t>BD</a:t>
                      </a:r>
                      <a:endParaRPr lang="en-US" sz="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4549">
                <a:tc gridSpan="9"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dirty="0">
                          <a:effectLst/>
                        </a:rPr>
                        <a:t>Tools – Can be selected locally in the online platform prior to administration based on students individual academic need</a:t>
                      </a:r>
                      <a:endParaRPr lang="en-US" sz="700" dirty="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201">
                <a:tc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spc="5">
                          <a:effectLst/>
                        </a:rPr>
                        <a:t>T</a:t>
                      </a:r>
                      <a:r>
                        <a:rPr lang="en-US" sz="700" spc="-5">
                          <a:effectLst/>
                        </a:rPr>
                        <a:t>ex</a:t>
                      </a:r>
                      <a:r>
                        <a:rPr lang="en-US" sz="700">
                          <a:effectLst/>
                        </a:rPr>
                        <a:t>t-t</a:t>
                      </a:r>
                      <a:r>
                        <a:rPr lang="en-US" sz="700" spc="5">
                          <a:effectLst/>
                        </a:rPr>
                        <a:t>o</a:t>
                      </a:r>
                      <a:r>
                        <a:rPr lang="en-US" sz="700">
                          <a:effectLst/>
                        </a:rPr>
                        <a:t>-</a:t>
                      </a:r>
                      <a:r>
                        <a:rPr lang="en-US" sz="700" spc="-5">
                          <a:effectLst/>
                        </a:rPr>
                        <a:t>Sp</a:t>
                      </a:r>
                      <a:r>
                        <a:rPr lang="en-US" sz="700" spc="10">
                          <a:effectLst/>
                        </a:rPr>
                        <a:t>e</a:t>
                      </a:r>
                      <a:r>
                        <a:rPr lang="en-US" sz="700" spc="-5">
                          <a:effectLst/>
                        </a:rPr>
                        <a:t>e</a:t>
                      </a:r>
                      <a:r>
                        <a:rPr lang="en-US" sz="700" spc="5">
                          <a:effectLst/>
                        </a:rPr>
                        <a:t>c</a:t>
                      </a:r>
                      <a:r>
                        <a:rPr lang="en-US" sz="700">
                          <a:effectLst/>
                        </a:rPr>
                        <a:t>h</a:t>
                      </a:r>
                      <a:endParaRPr lang="en-US" sz="700"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b="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700" b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b="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700" b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b="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700" b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b="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700" b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b="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700" b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b="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700" b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b="0" spc="-5" dirty="0" smtClean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700" b="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700" b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7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7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79785" y="1719072"/>
            <a:ext cx="4038600" cy="4407408"/>
          </a:xfrm>
        </p:spPr>
        <p:txBody>
          <a:bodyPr/>
          <a:lstStyle/>
          <a:p>
            <a:r>
              <a:rPr lang="en-US" sz="1800" dirty="0" smtClean="0"/>
              <a:t>Eliminate answer choice</a:t>
            </a:r>
          </a:p>
          <a:p>
            <a:r>
              <a:rPr lang="en-US" sz="1800" dirty="0" smtClean="0"/>
              <a:t>Flag items for review</a:t>
            </a:r>
          </a:p>
          <a:p>
            <a:r>
              <a:rPr lang="en-US" sz="1800" dirty="0" smtClean="0"/>
              <a:t>Magnification/Enlargement</a:t>
            </a:r>
          </a:p>
          <a:p>
            <a:r>
              <a:rPr lang="en-US" sz="1800" dirty="0" smtClean="0"/>
              <a:t>Notepad</a:t>
            </a:r>
          </a:p>
          <a:p>
            <a:r>
              <a:rPr lang="en-US" sz="1800" dirty="0" smtClean="0"/>
              <a:t>Calculator</a:t>
            </a:r>
          </a:p>
          <a:p>
            <a:r>
              <a:rPr lang="en-US" sz="1800" dirty="0" smtClean="0"/>
              <a:t>Pencil tool</a:t>
            </a:r>
          </a:p>
          <a:p>
            <a:r>
              <a:rPr lang="en-US" sz="1800" dirty="0" smtClean="0"/>
              <a:t>Ruler</a:t>
            </a:r>
          </a:p>
          <a:p>
            <a:r>
              <a:rPr lang="en-US" sz="1800" dirty="0" smtClean="0"/>
              <a:t>Audio with Volume Control</a:t>
            </a:r>
          </a:p>
          <a:p>
            <a:r>
              <a:rPr lang="en-US" sz="1800" dirty="0" smtClean="0"/>
              <a:t>Highlight</a:t>
            </a:r>
          </a:p>
          <a:p>
            <a:r>
              <a:rPr lang="en-US" sz="1800" dirty="0" smtClean="0"/>
              <a:t>Spell Check</a:t>
            </a:r>
          </a:p>
          <a:p>
            <a:r>
              <a:rPr lang="en-US" sz="1800" dirty="0" smtClean="0"/>
              <a:t>Writing Tools</a:t>
            </a:r>
          </a:p>
          <a:p>
            <a:r>
              <a:rPr lang="en-US" sz="1800" dirty="0" smtClean="0"/>
              <a:t>Line Guide</a:t>
            </a:r>
          </a:p>
          <a:p>
            <a:r>
              <a:rPr lang="en-US" sz="1800" b="1" dirty="0" smtClean="0">
                <a:solidFill>
                  <a:srgbClr val="ABC178"/>
                </a:solidFill>
              </a:rPr>
              <a:t>Text-to-Speech</a:t>
            </a:r>
          </a:p>
          <a:p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0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Eliminate Answer Choice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Pencil Tool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9" t="42434" r="62087" b="20724"/>
          <a:stretch/>
        </p:blipFill>
        <p:spPr bwMode="auto">
          <a:xfrm>
            <a:off x="415653" y="2435058"/>
            <a:ext cx="4015694" cy="424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t="18257" r="57767" b="52138"/>
          <a:stretch/>
        </p:blipFill>
        <p:spPr bwMode="auto">
          <a:xfrm>
            <a:off x="4720484" y="2448386"/>
            <a:ext cx="4163053" cy="30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934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Magnification / Enlargement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158" y="1722437"/>
            <a:ext cx="8371101" cy="1008887"/>
          </a:xfrm>
        </p:spPr>
        <p:txBody>
          <a:bodyPr/>
          <a:lstStyle/>
          <a:p>
            <a:r>
              <a:rPr lang="en-US" dirty="0" smtClean="0"/>
              <a:t>We do not know specifics of how it will work – only that it will be available.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73" y="2847348"/>
            <a:ext cx="2390775" cy="1914525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66" y="4495242"/>
            <a:ext cx="1371600" cy="1866900"/>
          </a:xfrm>
        </p:spPr>
      </p:pic>
      <p:sp>
        <p:nvSpPr>
          <p:cNvPr id="10" name="TextBox 9"/>
          <p:cNvSpPr txBox="1"/>
          <p:nvPr/>
        </p:nvSpPr>
        <p:spPr>
          <a:xfrm>
            <a:off x="4612944" y="2988860"/>
            <a:ext cx="4012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will use the screen size provided – thus a larger screen will be able to provide larger text and graphics with less scrolling.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51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Calculator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734" y="3456235"/>
            <a:ext cx="4041775" cy="639762"/>
          </a:xfrm>
        </p:spPr>
        <p:txBody>
          <a:bodyPr/>
          <a:lstStyle/>
          <a:p>
            <a:r>
              <a:rPr lang="en-US" dirty="0" smtClean="0"/>
              <a:t>Younger Grades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64" t="8912" r="13680" b="38476"/>
          <a:stretch/>
        </p:blipFill>
        <p:spPr bwMode="auto">
          <a:xfrm>
            <a:off x="6384773" y="2362200"/>
            <a:ext cx="2271276" cy="3848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9" t="9914" r="38203" b="6249"/>
          <a:stretch/>
        </p:blipFill>
        <p:spPr bwMode="auto">
          <a:xfrm>
            <a:off x="304956" y="477096"/>
            <a:ext cx="2932386" cy="613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237342" y="1798637"/>
            <a:ext cx="4040188" cy="639762"/>
          </a:xfrm>
        </p:spPr>
        <p:txBody>
          <a:bodyPr/>
          <a:lstStyle/>
          <a:p>
            <a:r>
              <a:rPr lang="en-US" dirty="0" smtClean="0"/>
              <a:t>Older grades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823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362950" cy="674687"/>
          </a:xfrm>
        </p:spPr>
        <p:txBody>
          <a:bodyPr/>
          <a:lstStyle/>
          <a:p>
            <a:r>
              <a:rPr lang="en-US" dirty="0" smtClean="0"/>
              <a:t>Text-to-Speech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828799"/>
            <a:ext cx="4229100" cy="2661313"/>
          </a:xfrm>
        </p:spPr>
        <p:txBody>
          <a:bodyPr/>
          <a:lstStyle/>
          <a:p>
            <a:r>
              <a:rPr lang="en-US" dirty="0" smtClean="0"/>
              <a:t>Speed, volume, and voice options are available. </a:t>
            </a:r>
          </a:p>
          <a:p>
            <a:r>
              <a:rPr lang="en-US" dirty="0" smtClean="0"/>
              <a:t>Word-by-word highlighting accompanies a continuous read of the item text.</a:t>
            </a:r>
          </a:p>
          <a:p>
            <a:endParaRPr lang="en-US" dirty="0"/>
          </a:p>
          <a:p>
            <a:r>
              <a:rPr lang="en-US" dirty="0" smtClean="0"/>
              <a:t>Considerations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andwidth</a:t>
            </a:r>
          </a:p>
          <a:p>
            <a:pPr lvl="1"/>
            <a:r>
              <a:rPr lang="en-US" sz="2000" dirty="0" smtClean="0"/>
              <a:t>Headphones</a:t>
            </a:r>
            <a:endParaRPr lang="en-US" sz="2000" dirty="0" smtClean="0"/>
          </a:p>
          <a:p>
            <a:pPr lvl="1"/>
            <a:r>
              <a:rPr lang="en-US" sz="2000" dirty="0" smtClean="0"/>
              <a:t>Screen real estate</a:t>
            </a:r>
          </a:p>
          <a:p>
            <a:pPr lvl="1"/>
            <a:r>
              <a:rPr lang="en-US" sz="2000" dirty="0" smtClean="0"/>
              <a:t>Must be “turned on” locally prior to the </a:t>
            </a:r>
            <a:r>
              <a:rPr lang="en-US" sz="2000" dirty="0" smtClean="0"/>
              <a:t>assessment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t="7480" b="15858"/>
          <a:stretch/>
        </p:blipFill>
        <p:spPr bwMode="auto">
          <a:xfrm>
            <a:off x="5082654" y="1951630"/>
            <a:ext cx="3339806" cy="3835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1701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Accommodations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Color Contrast Settings</a:t>
            </a:r>
          </a:p>
          <a:p>
            <a:pPr lvl="1"/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pPr lvl="1"/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2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Spanish Audio</a:t>
            </a:r>
          </a:p>
          <a:p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Spanish Written Responses</a:t>
            </a:r>
          </a:p>
          <a:p>
            <a:endParaRPr lang="en-US" sz="2000" dirty="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7878501"/>
              </p:ext>
            </p:extLst>
          </p:nvPr>
        </p:nvGraphicFramePr>
        <p:xfrm>
          <a:off x="390524" y="2486693"/>
          <a:ext cx="4038602" cy="22506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20075"/>
                <a:gridCol w="379350"/>
                <a:gridCol w="379350"/>
                <a:gridCol w="379350"/>
                <a:gridCol w="379350"/>
                <a:gridCol w="379350"/>
                <a:gridCol w="384435"/>
                <a:gridCol w="384435"/>
                <a:gridCol w="352907"/>
              </a:tblGrid>
              <a:tr h="370231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Accommodations f</a:t>
                      </a:r>
                      <a:r>
                        <a:rPr lang="en-US" sz="800" spc="-5" dirty="0">
                          <a:effectLst/>
                        </a:rPr>
                        <a:t>o</a:t>
                      </a:r>
                      <a:r>
                        <a:rPr lang="en-US" sz="800" dirty="0">
                          <a:effectLst/>
                        </a:rPr>
                        <a:t>r</a:t>
                      </a:r>
                      <a:r>
                        <a:rPr lang="en-US" sz="800" spc="5" dirty="0">
                          <a:effectLst/>
                        </a:rPr>
                        <a:t> C</a:t>
                      </a:r>
                      <a:r>
                        <a:rPr lang="en-US" sz="800" spc="-5" dirty="0">
                          <a:effectLst/>
                        </a:rPr>
                        <a:t>o</a:t>
                      </a:r>
                      <a:r>
                        <a:rPr lang="en-US" sz="800" dirty="0">
                          <a:effectLst/>
                        </a:rPr>
                        <a:t>mp</a:t>
                      </a:r>
                      <a:r>
                        <a:rPr lang="en-US" sz="800" spc="-5" dirty="0">
                          <a:effectLst/>
                        </a:rPr>
                        <a:t>u</a:t>
                      </a:r>
                      <a:r>
                        <a:rPr lang="en-US" sz="800" dirty="0">
                          <a:effectLst/>
                        </a:rPr>
                        <a:t>te</a:t>
                      </a:r>
                      <a:r>
                        <a:rPr lang="en-US" sz="800" spc="20" dirty="0">
                          <a:effectLst/>
                        </a:rPr>
                        <a:t>r</a:t>
                      </a:r>
                      <a:r>
                        <a:rPr lang="en-US" sz="800" spc="-15" dirty="0">
                          <a:effectLst/>
                        </a:rPr>
                        <a:t>-</a:t>
                      </a:r>
                      <a:r>
                        <a:rPr lang="en-US" sz="800" spc="5" dirty="0">
                          <a:effectLst/>
                        </a:rPr>
                        <a:t>B</a:t>
                      </a:r>
                      <a:r>
                        <a:rPr lang="en-US" sz="800" spc="-5" dirty="0">
                          <a:effectLst/>
                        </a:rPr>
                        <a:t>a</a:t>
                      </a:r>
                      <a:r>
                        <a:rPr lang="en-US" sz="800" dirty="0">
                          <a:effectLst/>
                        </a:rPr>
                        <a:t>s</a:t>
                      </a:r>
                      <a:r>
                        <a:rPr lang="en-US" sz="800" spc="-5" dirty="0">
                          <a:effectLst/>
                        </a:rPr>
                        <a:t>e</a:t>
                      </a:r>
                      <a:r>
                        <a:rPr lang="en-US" sz="800" dirty="0">
                          <a:effectLst/>
                        </a:rPr>
                        <a:t>d Testing </a:t>
                      </a:r>
                      <a:r>
                        <a:rPr lang="en-US" sz="800" spc="5" dirty="0">
                          <a:effectLst/>
                        </a:rPr>
                        <a:t>i</a:t>
                      </a:r>
                      <a:r>
                        <a:rPr lang="en-US" sz="800" dirty="0">
                          <a:effectLst/>
                        </a:rPr>
                        <a:t>n</a:t>
                      </a:r>
                      <a:endParaRPr lang="en-US" sz="9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CMAS O</a:t>
                      </a:r>
                      <a:r>
                        <a:rPr lang="en-US" sz="800" spc="-5" dirty="0">
                          <a:effectLst/>
                        </a:rPr>
                        <a:t>pe</a:t>
                      </a:r>
                      <a:r>
                        <a:rPr lang="en-US" sz="800" spc="5" dirty="0">
                          <a:effectLst/>
                        </a:rPr>
                        <a:t>r</a:t>
                      </a:r>
                      <a:r>
                        <a:rPr lang="en-US" sz="800" spc="-5" dirty="0">
                          <a:effectLst/>
                        </a:rPr>
                        <a:t>a</a:t>
                      </a:r>
                      <a:r>
                        <a:rPr lang="en-US" sz="800" dirty="0">
                          <a:effectLst/>
                        </a:rPr>
                        <a:t>t</a:t>
                      </a:r>
                      <a:r>
                        <a:rPr lang="en-US" sz="800" spc="5" dirty="0">
                          <a:effectLst/>
                        </a:rPr>
                        <a:t>i</a:t>
                      </a:r>
                      <a:r>
                        <a:rPr lang="en-US" sz="800" spc="-5" dirty="0">
                          <a:effectLst/>
                        </a:rPr>
                        <a:t>ona</a:t>
                      </a:r>
                      <a:r>
                        <a:rPr lang="en-US" sz="800" dirty="0">
                          <a:effectLst/>
                        </a:rPr>
                        <a:t>l</a:t>
                      </a:r>
                      <a:r>
                        <a:rPr lang="en-US" sz="800" spc="-5" dirty="0">
                          <a:effectLst/>
                        </a:rPr>
                        <a:t> </a:t>
                      </a:r>
                      <a:r>
                        <a:rPr lang="en-US" sz="800" spc="5" dirty="0">
                          <a:effectLst/>
                        </a:rPr>
                        <a:t>A</a:t>
                      </a:r>
                      <a:r>
                        <a:rPr lang="en-US" sz="800" spc="-5" dirty="0">
                          <a:effectLst/>
                        </a:rPr>
                        <a:t>d</a:t>
                      </a:r>
                      <a:r>
                        <a:rPr lang="en-US" sz="800" dirty="0">
                          <a:effectLst/>
                        </a:rPr>
                        <a:t>m</a:t>
                      </a:r>
                      <a:r>
                        <a:rPr lang="en-US" sz="800" spc="5" dirty="0">
                          <a:effectLst/>
                        </a:rPr>
                        <a:t>i</a:t>
                      </a:r>
                      <a:r>
                        <a:rPr lang="en-US" sz="800" spc="-10" dirty="0">
                          <a:effectLst/>
                        </a:rPr>
                        <a:t>n</a:t>
                      </a:r>
                      <a:r>
                        <a:rPr lang="en-US" sz="800" spc="5" dirty="0">
                          <a:effectLst/>
                        </a:rPr>
                        <a:t>is</a:t>
                      </a:r>
                      <a:r>
                        <a:rPr lang="en-US" sz="800" spc="-10" dirty="0">
                          <a:effectLst/>
                        </a:rPr>
                        <a:t>t</a:t>
                      </a:r>
                      <a:r>
                        <a:rPr lang="en-US" sz="800" spc="5" dirty="0">
                          <a:effectLst/>
                        </a:rPr>
                        <a:t>r</a:t>
                      </a:r>
                      <a:r>
                        <a:rPr lang="en-US" sz="800" spc="-5" dirty="0">
                          <a:effectLst/>
                        </a:rPr>
                        <a:t>a</a:t>
                      </a:r>
                      <a:r>
                        <a:rPr lang="en-US" sz="800" dirty="0">
                          <a:effectLst/>
                        </a:rPr>
                        <a:t>t</a:t>
                      </a:r>
                      <a:r>
                        <a:rPr lang="en-US" sz="800" spc="5" dirty="0">
                          <a:effectLst/>
                        </a:rPr>
                        <a:t>i</a:t>
                      </a:r>
                      <a:r>
                        <a:rPr lang="en-US" sz="800" spc="-5" dirty="0">
                          <a:effectLst/>
                        </a:rPr>
                        <a:t>o</a:t>
                      </a:r>
                      <a:r>
                        <a:rPr lang="en-US" sz="800" dirty="0">
                          <a:effectLst/>
                        </a:rPr>
                        <a:t>n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88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dirty="0">
                          <a:effectLst/>
                        </a:rPr>
                        <a:t>Windows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dirty="0">
                          <a:effectLst/>
                        </a:rPr>
                        <a:t>Mac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dirty="0" err="1">
                          <a:effectLst/>
                        </a:rPr>
                        <a:t>iOS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dirty="0">
                          <a:solidFill>
                            <a:schemeClr val="tx1"/>
                          </a:solidFill>
                          <a:effectLst/>
                        </a:rPr>
                        <a:t>Chrome OS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0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4295" marR="0">
                        <a:lnSpc>
                          <a:spcPts val="1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dirty="0">
                          <a:effectLst/>
                        </a:rPr>
                        <a:t>Sp</a:t>
                      </a:r>
                      <a:r>
                        <a:rPr lang="en-US" sz="800" spc="5" dirty="0">
                          <a:effectLst/>
                        </a:rPr>
                        <a:t>r</a:t>
                      </a:r>
                      <a:r>
                        <a:rPr lang="en-US" sz="800" spc="-5" dirty="0">
                          <a:effectLst/>
                        </a:rPr>
                        <a:t>in</a:t>
                      </a:r>
                      <a:r>
                        <a:rPr lang="en-US" sz="800" dirty="0">
                          <a:effectLst/>
                        </a:rPr>
                        <a:t>g</a:t>
                      </a:r>
                      <a:endParaRPr lang="en-US" sz="900" dirty="0">
                        <a:effectLst/>
                      </a:endParaRPr>
                    </a:p>
                    <a:p>
                      <a:pPr marL="107315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2014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395" marR="0">
                        <a:lnSpc>
                          <a:spcPts val="1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dirty="0">
                          <a:effectLst/>
                        </a:rPr>
                        <a:t>F</a:t>
                      </a:r>
                      <a:r>
                        <a:rPr lang="en-US" sz="800" dirty="0">
                          <a:effectLst/>
                        </a:rPr>
                        <a:t>a</a:t>
                      </a:r>
                      <a:r>
                        <a:rPr lang="en-US" sz="800" spc="-5" dirty="0">
                          <a:effectLst/>
                        </a:rPr>
                        <a:t>l</a:t>
                      </a:r>
                      <a:r>
                        <a:rPr lang="en-US" sz="800" dirty="0">
                          <a:effectLst/>
                        </a:rPr>
                        <a:t>l</a:t>
                      </a:r>
                      <a:endParaRPr lang="en-US" sz="900" dirty="0">
                        <a:effectLst/>
                      </a:endParaRPr>
                    </a:p>
                    <a:p>
                      <a:pPr marL="7874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2014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" marR="0">
                        <a:lnSpc>
                          <a:spcPts val="1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dirty="0">
                          <a:effectLst/>
                        </a:rPr>
                        <a:t>Sp</a:t>
                      </a:r>
                      <a:r>
                        <a:rPr lang="en-US" sz="800" spc="5" dirty="0">
                          <a:effectLst/>
                        </a:rPr>
                        <a:t>r</a:t>
                      </a:r>
                      <a:r>
                        <a:rPr lang="en-US" sz="800" spc="-5" dirty="0">
                          <a:effectLst/>
                        </a:rPr>
                        <a:t>in</a:t>
                      </a:r>
                      <a:r>
                        <a:rPr lang="en-US" sz="800" dirty="0">
                          <a:effectLst/>
                        </a:rPr>
                        <a:t>g</a:t>
                      </a:r>
                      <a:endParaRPr lang="en-US" sz="900" dirty="0">
                        <a:effectLst/>
                      </a:endParaRPr>
                    </a:p>
                    <a:p>
                      <a:pPr marL="10795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2014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395" marR="0">
                        <a:lnSpc>
                          <a:spcPts val="1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dirty="0">
                          <a:effectLst/>
                        </a:rPr>
                        <a:t>F</a:t>
                      </a:r>
                      <a:r>
                        <a:rPr lang="en-US" sz="800" dirty="0">
                          <a:effectLst/>
                        </a:rPr>
                        <a:t>a</a:t>
                      </a:r>
                      <a:r>
                        <a:rPr lang="en-US" sz="800" spc="-5" dirty="0">
                          <a:effectLst/>
                        </a:rPr>
                        <a:t>l</a:t>
                      </a:r>
                      <a:r>
                        <a:rPr lang="en-US" sz="800" dirty="0">
                          <a:effectLst/>
                        </a:rPr>
                        <a:t>l</a:t>
                      </a:r>
                      <a:endParaRPr lang="en-US" sz="900" dirty="0">
                        <a:effectLst/>
                      </a:endParaRPr>
                    </a:p>
                    <a:p>
                      <a:pPr marL="7874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2014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" marR="0">
                        <a:lnSpc>
                          <a:spcPts val="1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dirty="0">
                          <a:effectLst/>
                        </a:rPr>
                        <a:t>Sp</a:t>
                      </a:r>
                      <a:r>
                        <a:rPr lang="en-US" sz="800" spc="5" dirty="0">
                          <a:effectLst/>
                        </a:rPr>
                        <a:t>r</a:t>
                      </a:r>
                      <a:r>
                        <a:rPr lang="en-US" sz="800" spc="-5" dirty="0">
                          <a:effectLst/>
                        </a:rPr>
                        <a:t>in</a:t>
                      </a:r>
                      <a:r>
                        <a:rPr lang="en-US" sz="800" dirty="0">
                          <a:effectLst/>
                        </a:rPr>
                        <a:t>g</a:t>
                      </a:r>
                      <a:endParaRPr lang="en-US" sz="900" dirty="0">
                        <a:effectLst/>
                      </a:endParaRPr>
                    </a:p>
                    <a:p>
                      <a:pPr marL="107315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2014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395" marR="0">
                        <a:lnSpc>
                          <a:spcPts val="1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dirty="0">
                          <a:effectLst/>
                        </a:rPr>
                        <a:t>F</a:t>
                      </a:r>
                      <a:r>
                        <a:rPr lang="en-US" sz="800" dirty="0">
                          <a:effectLst/>
                        </a:rPr>
                        <a:t>a</a:t>
                      </a:r>
                      <a:r>
                        <a:rPr lang="en-US" sz="800" spc="-5" dirty="0">
                          <a:effectLst/>
                        </a:rPr>
                        <a:t>l</a:t>
                      </a:r>
                      <a:r>
                        <a:rPr lang="en-US" sz="800" dirty="0">
                          <a:effectLst/>
                        </a:rPr>
                        <a:t>l</a:t>
                      </a:r>
                      <a:endParaRPr lang="en-US" sz="900" dirty="0">
                        <a:effectLst/>
                      </a:endParaRPr>
                    </a:p>
                    <a:p>
                      <a:pPr marL="7874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2014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" marR="0">
                        <a:lnSpc>
                          <a:spcPts val="1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dirty="0">
                          <a:solidFill>
                            <a:schemeClr val="tx1"/>
                          </a:solidFill>
                          <a:effectLst/>
                        </a:rPr>
                        <a:t>Sp</a:t>
                      </a:r>
                      <a:r>
                        <a:rPr lang="en-US" sz="800" spc="5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r>
                        <a:rPr lang="en-US" sz="800" spc="-5" dirty="0">
                          <a:solidFill>
                            <a:schemeClr val="tx1"/>
                          </a:solidFill>
                          <a:effectLst/>
                        </a:rPr>
                        <a:t>in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g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0795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2395" marR="0">
                        <a:lnSpc>
                          <a:spcPts val="1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r>
                        <a:rPr lang="en-US" sz="800" spc="-5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78740" marR="0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96185">
                <a:tc gridSpan="9">
                  <a:txBody>
                    <a:bodyPr/>
                    <a:lstStyle/>
                    <a:p>
                      <a:pPr marL="9144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Embedded Accommodations – Can be selected by locally in the online platform prior to administration according to a student’s 504, IEP, or English Learner Plan.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6185">
                <a:tc>
                  <a:txBody>
                    <a:bodyPr/>
                    <a:lstStyle/>
                    <a:p>
                      <a:pPr marL="64135" marR="0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</a:t>
                      </a:r>
                      <a:r>
                        <a:rPr lang="en-US" sz="800" spc="5">
                          <a:effectLst/>
                        </a:rPr>
                        <a:t>o</a:t>
                      </a:r>
                      <a:r>
                        <a:rPr lang="en-US" sz="800">
                          <a:effectLst/>
                        </a:rPr>
                        <a:t>l</a:t>
                      </a:r>
                      <a:r>
                        <a:rPr lang="en-US" sz="800" spc="5">
                          <a:effectLst/>
                        </a:rPr>
                        <a:t>o</a:t>
                      </a:r>
                      <a:r>
                        <a:rPr lang="en-US" sz="800">
                          <a:effectLst/>
                        </a:rPr>
                        <a:t>r</a:t>
                      </a:r>
                      <a:r>
                        <a:rPr lang="en-US" sz="800" spc="-5">
                          <a:effectLst/>
                        </a:rPr>
                        <a:t> </a:t>
                      </a:r>
                      <a:r>
                        <a:rPr lang="en-US" sz="800">
                          <a:effectLst/>
                        </a:rPr>
                        <a:t>C</a:t>
                      </a:r>
                      <a:r>
                        <a:rPr lang="en-US" sz="800" spc="5">
                          <a:effectLst/>
                        </a:rPr>
                        <a:t>o</a:t>
                      </a:r>
                      <a:r>
                        <a:rPr lang="en-US" sz="800" spc="-5">
                          <a:effectLst/>
                        </a:rPr>
                        <a:t>n</a:t>
                      </a:r>
                      <a:r>
                        <a:rPr lang="en-US" sz="800">
                          <a:effectLst/>
                        </a:rPr>
                        <a:t>t</a:t>
                      </a:r>
                      <a:r>
                        <a:rPr lang="en-US" sz="800" spc="-5">
                          <a:effectLst/>
                        </a:rPr>
                        <a:t>r</a:t>
                      </a:r>
                      <a:r>
                        <a:rPr lang="en-US" sz="800">
                          <a:effectLst/>
                        </a:rPr>
                        <a:t>a</a:t>
                      </a:r>
                      <a:r>
                        <a:rPr lang="en-US" sz="800" spc="-5">
                          <a:effectLst/>
                        </a:rPr>
                        <a:t>s</a:t>
                      </a:r>
                      <a:r>
                        <a:rPr lang="en-US" sz="800">
                          <a:effectLst/>
                        </a:rPr>
                        <a:t>t</a:t>
                      </a:r>
                      <a:endParaRPr lang="en-US" sz="900">
                        <a:effectLst/>
                      </a:endParaRPr>
                    </a:p>
                    <a:p>
                      <a:pPr marL="64135" marR="0">
                        <a:lnSpc>
                          <a:spcPts val="10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>
                          <a:effectLst/>
                        </a:rPr>
                        <a:t>Se</a:t>
                      </a:r>
                      <a:r>
                        <a:rPr lang="en-US" sz="800">
                          <a:effectLst/>
                        </a:rPr>
                        <a:t>t</a:t>
                      </a:r>
                      <a:r>
                        <a:rPr lang="en-US" sz="800" spc="-5">
                          <a:effectLst/>
                        </a:rPr>
                        <a:t>t</a:t>
                      </a:r>
                      <a:r>
                        <a:rPr lang="en-US" sz="800" spc="10">
                          <a:effectLst/>
                        </a:rPr>
                        <a:t>i</a:t>
                      </a:r>
                      <a:r>
                        <a:rPr lang="en-US" sz="800" spc="-5">
                          <a:effectLst/>
                        </a:rPr>
                        <a:t>ng</a:t>
                      </a:r>
                      <a:r>
                        <a:rPr lang="en-US" sz="800">
                          <a:effectLst/>
                        </a:rPr>
                        <a:t>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5" dirty="0">
                          <a:effectLst/>
                        </a:rPr>
                        <a:t>Y</a:t>
                      </a:r>
                      <a:r>
                        <a:rPr lang="en-US" sz="800" spc="-5" dirty="0">
                          <a:effectLst/>
                        </a:rPr>
                        <a:t>e</a:t>
                      </a:r>
                      <a:r>
                        <a:rPr lang="en-US" sz="800" dirty="0">
                          <a:effectLst/>
                        </a:rPr>
                        <a:t>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5" dirty="0">
                          <a:effectLst/>
                        </a:rPr>
                        <a:t>Y</a:t>
                      </a:r>
                      <a:r>
                        <a:rPr lang="en-US" sz="800" spc="-5" dirty="0">
                          <a:effectLst/>
                        </a:rPr>
                        <a:t>e</a:t>
                      </a:r>
                      <a:r>
                        <a:rPr lang="en-US" sz="800" dirty="0">
                          <a:effectLst/>
                        </a:rPr>
                        <a:t>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5" dirty="0">
                          <a:effectLst/>
                        </a:rPr>
                        <a:t>Y</a:t>
                      </a:r>
                      <a:r>
                        <a:rPr lang="en-US" sz="800" spc="-5" dirty="0">
                          <a:effectLst/>
                        </a:rPr>
                        <a:t>e</a:t>
                      </a:r>
                      <a:r>
                        <a:rPr lang="en-US" sz="800" dirty="0">
                          <a:effectLst/>
                        </a:rPr>
                        <a:t>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5" dirty="0">
                          <a:effectLst/>
                        </a:rPr>
                        <a:t>Y</a:t>
                      </a:r>
                      <a:r>
                        <a:rPr lang="en-US" sz="800" spc="-5" dirty="0">
                          <a:effectLst/>
                        </a:rPr>
                        <a:t>e</a:t>
                      </a:r>
                      <a:r>
                        <a:rPr lang="en-US" sz="800" dirty="0">
                          <a:effectLst/>
                        </a:rPr>
                        <a:t>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5" dirty="0">
                          <a:effectLst/>
                        </a:rPr>
                        <a:t>Y</a:t>
                      </a:r>
                      <a:r>
                        <a:rPr lang="en-US" sz="800" spc="-5" dirty="0">
                          <a:effectLst/>
                        </a:rPr>
                        <a:t>e</a:t>
                      </a:r>
                      <a:r>
                        <a:rPr lang="en-US" sz="800" dirty="0">
                          <a:effectLst/>
                        </a:rPr>
                        <a:t>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5" dirty="0">
                          <a:effectLst/>
                        </a:rPr>
                        <a:t>Y</a:t>
                      </a:r>
                      <a:r>
                        <a:rPr lang="en-US" sz="800" spc="-5" dirty="0">
                          <a:effectLst/>
                        </a:rPr>
                        <a:t>e</a:t>
                      </a:r>
                      <a:r>
                        <a:rPr lang="en-US" sz="800" dirty="0">
                          <a:effectLst/>
                        </a:rPr>
                        <a:t>s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dirty="0" smtClean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80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0880">
                <a:tc>
                  <a:txBody>
                    <a:bodyPr/>
                    <a:lstStyle/>
                    <a:p>
                      <a:pPr marL="64135" marR="0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800" spc="5" dirty="0">
                          <a:effectLst/>
                        </a:rPr>
                        <a:t>Spanish </a:t>
                      </a:r>
                      <a:r>
                        <a:rPr lang="en-US" sz="800" spc="5" dirty="0" smtClean="0">
                          <a:effectLst/>
                        </a:rPr>
                        <a:t>Audio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5" dirty="0">
                          <a:solidFill>
                            <a:schemeClr val="tx1"/>
                          </a:solidFill>
                          <a:effectLst/>
                        </a:rPr>
                        <a:t>TBD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5" dirty="0">
                          <a:solidFill>
                            <a:schemeClr val="tx1"/>
                          </a:solidFill>
                          <a:effectLst/>
                        </a:rPr>
                        <a:t>TBD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5" dirty="0">
                          <a:solidFill>
                            <a:schemeClr val="tx1"/>
                          </a:solidFill>
                          <a:effectLst/>
                        </a:rPr>
                        <a:t>TBD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5" dirty="0">
                          <a:solidFill>
                            <a:schemeClr val="tx1"/>
                          </a:solidFill>
                          <a:effectLst/>
                        </a:rPr>
                        <a:t>TBD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5" dirty="0">
                          <a:solidFill>
                            <a:schemeClr val="tx1"/>
                          </a:solidFill>
                          <a:effectLst/>
                        </a:rPr>
                        <a:t>TBD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5" dirty="0">
                          <a:solidFill>
                            <a:schemeClr val="tx1"/>
                          </a:solidFill>
                          <a:effectLst/>
                        </a:rPr>
                        <a:t>TBD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-5" dirty="0">
                          <a:solidFill>
                            <a:schemeClr val="tx1"/>
                          </a:solidFill>
                          <a:effectLst/>
                        </a:rPr>
                        <a:t>TBD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spc="5" dirty="0">
                          <a:solidFill>
                            <a:schemeClr val="tx1"/>
                          </a:solidFill>
                          <a:effectLst/>
                        </a:rPr>
                        <a:t>TBD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0880">
                <a:tc gridSpan="9">
                  <a:txBody>
                    <a:bodyPr/>
                    <a:lstStyle/>
                    <a:p>
                      <a:pPr marL="64135" marR="0">
                        <a:lnSpc>
                          <a:spcPct val="115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Embedded</a:t>
                      </a:r>
                      <a:r>
                        <a:rPr lang="en-US" sz="9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Accommodations – do not need preselected </a:t>
                      </a:r>
                      <a:endParaRPr lang="en-US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0880">
                <a:tc>
                  <a:txBody>
                    <a:bodyPr/>
                    <a:lstStyle/>
                    <a:p>
                      <a:pPr marL="6413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Spanish written</a:t>
                      </a:r>
                      <a:r>
                        <a:rPr lang="en-US" sz="900" b="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9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Responses</a:t>
                      </a:r>
                      <a:endParaRPr lang="en-US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800" b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800" b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800" b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800" b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800" b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800" b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spc="-5" dirty="0" smtClean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spc="5" dirty="0">
                          <a:solidFill>
                            <a:schemeClr val="tx1"/>
                          </a:solidFill>
                          <a:effectLst/>
                        </a:rPr>
                        <a:t>Y</a:t>
                      </a:r>
                      <a:r>
                        <a:rPr lang="en-US" sz="800" b="0" spc="-5" dirty="0">
                          <a:solidFill>
                            <a:schemeClr val="tx1"/>
                          </a:solidFill>
                          <a:effectLst/>
                        </a:rPr>
                        <a:t>e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" t="34722" r="62582" b="51890"/>
          <a:stretch/>
        </p:blipFill>
        <p:spPr>
          <a:xfrm>
            <a:off x="5333999" y="2395744"/>
            <a:ext cx="2657476" cy="148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Locally Provided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BC178"/>
                </a:solidFill>
              </a:rPr>
              <a:t>Teacher Read Directions</a:t>
            </a:r>
          </a:p>
          <a:p>
            <a:r>
              <a:rPr lang="en-US" dirty="0"/>
              <a:t>Word-to-Word dictionary</a:t>
            </a:r>
          </a:p>
          <a:p>
            <a:r>
              <a:rPr lang="en-US" dirty="0" smtClean="0"/>
              <a:t>Translated </a:t>
            </a:r>
            <a:r>
              <a:rPr lang="en-US" dirty="0"/>
              <a:t>Oral Script**</a:t>
            </a:r>
          </a:p>
          <a:p>
            <a:pPr lvl="1"/>
            <a:r>
              <a:rPr lang="en-US" dirty="0"/>
              <a:t>Spanish Provided</a:t>
            </a:r>
          </a:p>
          <a:p>
            <a:pPr lvl="1"/>
            <a:r>
              <a:rPr lang="en-US" dirty="0"/>
              <a:t>Other languages locally translated</a:t>
            </a:r>
          </a:p>
          <a:p>
            <a:endParaRPr lang="en-US" b="1" dirty="0">
              <a:solidFill>
                <a:srgbClr val="ABC178"/>
              </a:solidFill>
            </a:endParaRPr>
          </a:p>
          <a:p>
            <a:endParaRPr lang="en-US" b="1" dirty="0">
              <a:solidFill>
                <a:srgbClr val="ABC178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659" y="1719072"/>
            <a:ext cx="4354504" cy="4407408"/>
          </a:xfrm>
        </p:spPr>
        <p:txBody>
          <a:bodyPr/>
          <a:lstStyle/>
          <a:p>
            <a:r>
              <a:rPr lang="en-US" dirty="0" smtClean="0"/>
              <a:t>As documented in the IEP, 504 plan or </a:t>
            </a:r>
            <a:r>
              <a:rPr lang="en-US" dirty="0" err="1" smtClean="0"/>
              <a:t>ELA</a:t>
            </a:r>
            <a:r>
              <a:rPr lang="en-US" dirty="0" smtClean="0"/>
              <a:t> plan</a:t>
            </a:r>
          </a:p>
          <a:p>
            <a:pPr lvl="1"/>
            <a:r>
              <a:rPr lang="en-US" dirty="0"/>
              <a:t>Small group</a:t>
            </a:r>
            <a:endParaRPr lang="en-US" dirty="0" smtClean="0"/>
          </a:p>
          <a:p>
            <a:pPr lvl="1"/>
            <a:r>
              <a:rPr lang="en-US" dirty="0" smtClean="0"/>
              <a:t>Extended time</a:t>
            </a:r>
          </a:p>
          <a:p>
            <a:pPr lvl="1"/>
            <a:r>
              <a:rPr lang="en-US" dirty="0" smtClean="0"/>
              <a:t>Multiple breaks</a:t>
            </a:r>
          </a:p>
          <a:p>
            <a:pPr lvl="1"/>
            <a:endParaRPr lang="en-US" sz="1000" dirty="0" smtClean="0"/>
          </a:p>
          <a:p>
            <a:r>
              <a:rPr lang="en-US" dirty="0"/>
              <a:t>Scribe*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Read Directions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6" t="3112" r="12338" b="6250"/>
          <a:stretch/>
        </p:blipFill>
        <p:spPr bwMode="auto">
          <a:xfrm>
            <a:off x="407632" y="1719071"/>
            <a:ext cx="7001408" cy="470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52214" y="2222205"/>
            <a:ext cx="2849526" cy="923330"/>
          </a:xfrm>
          <a:prstGeom prst="rect">
            <a:avLst/>
          </a:prstGeom>
          <a:solidFill>
            <a:schemeClr val="bg1"/>
          </a:solidFill>
          <a:ln>
            <a:solidFill>
              <a:srgbClr val="ABC178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Teachers may read what is in the yellow band on the top of the screen.</a:t>
            </a:r>
            <a:endParaRPr lang="en-US" dirty="0"/>
          </a:p>
        </p:txBody>
      </p:sp>
      <p:sp>
        <p:nvSpPr>
          <p:cNvPr id="5" name="Up Arrow 4"/>
          <p:cNvSpPr/>
          <p:nvPr/>
        </p:nvSpPr>
        <p:spPr>
          <a:xfrm rot="18997763">
            <a:off x="5100907" y="2238522"/>
            <a:ext cx="606056" cy="702054"/>
          </a:xfrm>
          <a:prstGeom prst="upArrow">
            <a:avLst/>
          </a:prstGeom>
          <a:solidFill>
            <a:srgbClr val="ABC1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2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English Language Proficiency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06472" y="1678675"/>
            <a:ext cx="6346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ACCESS for ELLs</a:t>
            </a:r>
          </a:p>
          <a:p>
            <a:endParaRPr lang="en-US" sz="3200" dirty="0"/>
          </a:p>
          <a:p>
            <a:r>
              <a:rPr lang="en-US" sz="3200" dirty="0" smtClean="0"/>
              <a:t>Alternate ACCESS for ELLs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3" y="881940"/>
            <a:ext cx="1673351" cy="8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41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Scribe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1158" y="1722437"/>
            <a:ext cx="8371101" cy="1008887"/>
          </a:xfrm>
        </p:spPr>
        <p:txBody>
          <a:bodyPr/>
          <a:lstStyle/>
          <a:p>
            <a:r>
              <a:rPr lang="en-US" dirty="0" smtClean="0"/>
              <a:t>We do not know specifics of how it will work – only that it will be available.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96552" y="2731323"/>
            <a:ext cx="30449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000" dirty="0" smtClean="0"/>
              <a:t>For students with a physical disability that prohibits them from accessing the computer-based assessment.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Extreme fatigue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Incompatible </a:t>
            </a:r>
            <a:r>
              <a:rPr lang="en-US" sz="2000" dirty="0" err="1" smtClean="0"/>
              <a:t>A.T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8" y="2810691"/>
            <a:ext cx="2508881" cy="2444400"/>
          </a:xfr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60" y="4167909"/>
            <a:ext cx="2508881" cy="2174363"/>
          </a:xfrm>
          <a:prstGeom prst="rect">
            <a:avLst/>
          </a:prstGeom>
        </p:spPr>
      </p:pic>
      <p:pic>
        <p:nvPicPr>
          <p:cNvPr id="12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" t="31307" b="8452"/>
          <a:stretch/>
        </p:blipFill>
        <p:spPr>
          <a:xfrm>
            <a:off x="3016332" y="2810691"/>
            <a:ext cx="1746276" cy="147254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7" t="2827" r="4077" b="6333"/>
          <a:stretch/>
        </p:blipFill>
        <p:spPr>
          <a:xfrm>
            <a:off x="391158" y="4885498"/>
            <a:ext cx="2980707" cy="211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7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** A number of “plug and play” devices are being investigated for compatibility with the computer-based test engine.  A list of compatible devices will be provided at a later time, once a determination is made that a device works without error.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Assistive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2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Documented in IEP, 504 plan or </a:t>
            </a:r>
            <a:r>
              <a:rPr lang="en-US" dirty="0" err="1" smtClean="0"/>
              <a:t>ELA</a:t>
            </a:r>
            <a:r>
              <a:rPr lang="en-US" dirty="0" smtClean="0"/>
              <a:t> plan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Extended </a:t>
            </a:r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Generously allotted testing sessions</a:t>
            </a:r>
          </a:p>
          <a:p>
            <a:r>
              <a:rPr lang="en-US" dirty="0"/>
              <a:t>Separate </a:t>
            </a:r>
            <a:r>
              <a:rPr lang="en-US" dirty="0" smtClean="0"/>
              <a:t>environment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Breaks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Does not stop the clock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060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Translated Oral Scripts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Computer-based</a:t>
            </a:r>
          </a:p>
          <a:p>
            <a:pPr lvl="1"/>
            <a:r>
              <a:rPr lang="en-US" dirty="0" smtClean="0"/>
              <a:t>As long as the student is responding in English or Spanish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Indicated prior to testing in PearsonAccess will “force” onto one form.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Spanish </a:t>
            </a:r>
          </a:p>
          <a:p>
            <a:pPr lvl="1"/>
            <a:r>
              <a:rPr lang="en-US" dirty="0" smtClean="0"/>
              <a:t>Provided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languages and sign language </a:t>
            </a:r>
          </a:p>
          <a:p>
            <a:pPr lvl="1"/>
            <a:r>
              <a:rPr lang="en-US" dirty="0" smtClean="0"/>
              <a:t>a script will be provided for translation at the local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52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PARCC Wording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2072" y="2354282"/>
            <a:ext cx="4040188" cy="3687763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As documented in the IEP, 504 plan or </a:t>
            </a:r>
            <a:r>
              <a:rPr lang="en-US" dirty="0" err="1" smtClean="0"/>
              <a:t>ELA</a:t>
            </a:r>
            <a:r>
              <a:rPr lang="en-US" dirty="0" smtClean="0"/>
              <a:t> plan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If the plan does not give a specific number consider:</a:t>
            </a:r>
          </a:p>
          <a:p>
            <a:pPr lvl="1"/>
            <a:r>
              <a:rPr lang="en-US" dirty="0" smtClean="0"/>
              <a:t>What is the small group size used in instruction and on classroom and district assessments? data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Colorado Small Group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231612" y="2381990"/>
            <a:ext cx="4041775" cy="3687763"/>
          </a:xfrm>
        </p:spPr>
        <p:txBody>
          <a:bodyPr/>
          <a:lstStyle/>
          <a:p>
            <a:pPr marL="45720" indent="0">
              <a:buNone/>
            </a:pPr>
            <a:r>
              <a:rPr lang="en-US" sz="1800" dirty="0" smtClean="0"/>
              <a:t>Principals may determine any student requires one or more of the following test administration considerations regardless of the student’s status as a student with a disability or who is an English learner:</a:t>
            </a:r>
          </a:p>
          <a:p>
            <a:pPr lvl="1"/>
            <a:r>
              <a:rPr lang="en-US" sz="1800" dirty="0" smtClean="0"/>
              <a:t>Small group</a:t>
            </a:r>
          </a:p>
          <a:p>
            <a:pPr lvl="1"/>
            <a:r>
              <a:rPr lang="en-US" sz="1800" dirty="0" smtClean="0"/>
              <a:t>Frequent breaks</a:t>
            </a:r>
          </a:p>
          <a:p>
            <a:pPr lvl="1"/>
            <a:r>
              <a:rPr lang="en-US" sz="1800" dirty="0" smtClean="0"/>
              <a:t>Time of Day</a:t>
            </a:r>
          </a:p>
          <a:p>
            <a:pPr lvl="1"/>
            <a:r>
              <a:rPr lang="en-US" sz="1800" dirty="0" smtClean="0"/>
              <a:t>Separate or alternate location</a:t>
            </a:r>
          </a:p>
          <a:p>
            <a:pPr lvl="1"/>
            <a:r>
              <a:rPr lang="en-US" sz="1800" dirty="0" smtClean="0"/>
              <a:t>Specified area or seating</a:t>
            </a:r>
          </a:p>
          <a:p>
            <a:pPr lvl="1"/>
            <a:r>
              <a:rPr lang="en-US" sz="1800" dirty="0" smtClean="0"/>
              <a:t>Adaptive or specialized equipment or furniture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0138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Paper/Pencil Accommodations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Braille</a:t>
            </a:r>
          </a:p>
          <a:p>
            <a:r>
              <a:rPr lang="en-US" dirty="0" smtClean="0"/>
              <a:t>Speech-to-Text</a:t>
            </a:r>
          </a:p>
          <a:p>
            <a:r>
              <a:rPr lang="en-US" dirty="0" smtClean="0"/>
              <a:t>Word Prediction</a:t>
            </a:r>
          </a:p>
          <a:p>
            <a:r>
              <a:rPr lang="en-US" dirty="0"/>
              <a:t>Locally translated </a:t>
            </a:r>
            <a:r>
              <a:rPr lang="en-US" dirty="0" smtClean="0"/>
              <a:t>responses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C:\Users\monroe_m\AppData\Local\Microsoft\Windows\Temporary Internet Files\Content.IE5\EA8WX1FP\MP900401162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369" y="2356917"/>
            <a:ext cx="2504661" cy="31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8208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5500639" cy="4407408"/>
          </a:xfrm>
        </p:spPr>
        <p:txBody>
          <a:bodyPr/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There is no limit to what is used in the classroom to help students access instruction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</a:rPr>
              <a:t>Accommodations on the assessment it </a:t>
            </a:r>
            <a:r>
              <a:rPr lang="en-US" sz="2800" dirty="0">
                <a:solidFill>
                  <a:schemeClr val="tx1"/>
                </a:solidFill>
              </a:rPr>
              <a:t>must maintain the construct of the assessment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800" dirty="0">
              <a:solidFill>
                <a:schemeClr val="tx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800" dirty="0">
                <a:solidFill>
                  <a:schemeClr val="tx1"/>
                </a:solidFill>
              </a:rPr>
              <a:t>When in doubt ask</a:t>
            </a:r>
          </a:p>
          <a:p>
            <a:endParaRPr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638" y="2889937"/>
            <a:ext cx="2907254" cy="163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9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5500639" cy="4407408"/>
          </a:xfrm>
        </p:spPr>
        <p:txBody>
          <a:bodyPr/>
          <a:lstStyle/>
          <a:p>
            <a:r>
              <a:rPr lang="en-US" sz="1800" dirty="0" smtClean="0"/>
              <a:t>Letter to Superintendents</a:t>
            </a:r>
          </a:p>
          <a:p>
            <a:pPr lvl="1"/>
            <a:r>
              <a:rPr lang="en-US" sz="1600" dirty="0" smtClean="0"/>
              <a:t>No Opt Out</a:t>
            </a:r>
          </a:p>
          <a:p>
            <a:r>
              <a:rPr lang="en-US" dirty="0" smtClean="0"/>
              <a:t>Instruction for Signing of Oral Scripts</a:t>
            </a:r>
          </a:p>
          <a:p>
            <a:r>
              <a:rPr lang="en-US" dirty="0" smtClean="0"/>
              <a:t>Instructions for Scribe</a:t>
            </a:r>
          </a:p>
          <a:p>
            <a:r>
              <a:rPr lang="en-US" dirty="0" smtClean="0"/>
              <a:t>Verification of Removal of Saved Data</a:t>
            </a:r>
          </a:p>
          <a:p>
            <a:r>
              <a:rPr lang="en-US" dirty="0" smtClean="0"/>
              <a:t>Nonstandard Accommodations</a:t>
            </a:r>
          </a:p>
          <a:p>
            <a:pPr lvl="1"/>
            <a:r>
              <a:rPr lang="en-US" dirty="0" smtClean="0"/>
              <a:t>Dual assessment request form in section 3</a:t>
            </a:r>
          </a:p>
          <a:p>
            <a:r>
              <a:rPr lang="en-US" dirty="0" err="1" smtClean="0"/>
              <a:t>SwDCLD</a:t>
            </a:r>
            <a:endParaRPr lang="en-US" dirty="0" smtClean="0"/>
          </a:p>
          <a:p>
            <a:r>
              <a:rPr lang="en-US" dirty="0" smtClean="0"/>
              <a:t>Monitoring and Documentation</a:t>
            </a:r>
          </a:p>
          <a:p>
            <a:r>
              <a:rPr lang="en-US" dirty="0" smtClean="0"/>
              <a:t>Universal Design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t="40564" r="10123" b="29908"/>
          <a:stretch/>
        </p:blipFill>
        <p:spPr>
          <a:xfrm>
            <a:off x="1124503" y="1986833"/>
            <a:ext cx="6701336" cy="299766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Letter to the Superintendent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5459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5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Nonstandard Accommodations</a:t>
            </a:r>
            <a:br>
              <a:rPr lang="en-US" dirty="0" smtClean="0"/>
            </a:br>
            <a:r>
              <a:rPr lang="en-US" dirty="0" smtClean="0"/>
              <a:t>December 13, 2013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91159" y="1719072"/>
            <a:ext cx="4038600" cy="44074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10000"/>
              <a:buFont typeface="Wingdings" charset="2"/>
              <a:buChar char="§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10000"/>
              <a:buFont typeface="Wingdings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10000"/>
              <a:buFont typeface="Wingdings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10000"/>
              <a:buFont typeface="Wingdings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5B6D2"/>
              </a:buCl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Be specific</a:t>
            </a:r>
          </a:p>
          <a:p>
            <a:pPr>
              <a:buClr>
                <a:srgbClr val="95B6D2"/>
              </a:buCl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Be individualized </a:t>
            </a:r>
          </a:p>
          <a:p>
            <a:pPr>
              <a:buClr>
                <a:srgbClr val="95B6D2"/>
              </a:buCl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Include documentation of need – (IEP or 504)</a:t>
            </a:r>
          </a:p>
          <a:p>
            <a:pPr>
              <a:buClr>
                <a:srgbClr val="95B6D2"/>
              </a:buCl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Have </a:t>
            </a:r>
            <a:r>
              <a:rPr lang="en-US" sz="2400" dirty="0" err="1" smtClean="0">
                <a:solidFill>
                  <a:schemeClr val="tx1"/>
                </a:solidFill>
              </a:rPr>
              <a:t>SASID</a:t>
            </a:r>
            <a:r>
              <a:rPr lang="en-US" sz="2400" dirty="0" smtClean="0">
                <a:solidFill>
                  <a:schemeClr val="tx1"/>
                </a:solidFill>
              </a:rPr>
              <a:t> (10-digit)</a:t>
            </a:r>
          </a:p>
          <a:p>
            <a:pPr>
              <a:buClr>
                <a:srgbClr val="95B6D2"/>
              </a:buCl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Two signatures</a:t>
            </a:r>
          </a:p>
          <a:p>
            <a:pPr>
              <a:buClr>
                <a:srgbClr val="95B6D2"/>
              </a:buClr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All the questions answered</a:t>
            </a:r>
          </a:p>
        </p:txBody>
      </p:sp>
      <p:sp>
        <p:nvSpPr>
          <p:cNvPr id="4" name="Rectangle 3"/>
          <p:cNvSpPr/>
          <p:nvPr/>
        </p:nvSpPr>
        <p:spPr>
          <a:xfrm>
            <a:off x="4244454" y="4791694"/>
            <a:ext cx="345359" cy="162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5" y="2080222"/>
            <a:ext cx="47910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ACCESS for </a:t>
            </a:r>
            <a:r>
              <a:rPr lang="en-US" dirty="0" err="1"/>
              <a:t>ELLs</a:t>
            </a:r>
            <a:r>
              <a:rPr lang="en-US" dirty="0"/>
              <a:t>® is a secure large-scale English language proficiency assessment given annually to Kindergarten through 12th graders who have been identified as English language learners (</a:t>
            </a:r>
            <a:r>
              <a:rPr lang="en-US" dirty="0" err="1"/>
              <a:t>ELLs</a:t>
            </a:r>
            <a:r>
              <a:rPr lang="en-US" dirty="0"/>
              <a:t>). It provides educators and parents information about the English language proficiency level in the language domains of Listening, Speaking, Reading and Writing.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for </a:t>
            </a:r>
            <a:r>
              <a:rPr lang="en-US" dirty="0" err="1" smtClean="0"/>
              <a:t>ELLs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650" y="4125685"/>
            <a:ext cx="1005840" cy="1005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8" y="4125685"/>
            <a:ext cx="1327710" cy="1005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32" y="4125685"/>
            <a:ext cx="1489164" cy="17373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338" y="4125686"/>
            <a:ext cx="1463040" cy="15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6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781175"/>
            <a:ext cx="8229600" cy="4344988"/>
          </a:xfrm>
        </p:spPr>
        <p:txBody>
          <a:bodyPr/>
          <a:lstStyle/>
          <a:p>
            <a:pPr marL="0" indent="0" algn="ctr">
              <a:buNone/>
            </a:pPr>
            <a:endParaRPr lang="en-US" sz="3600" b="1" dirty="0" smtClean="0">
              <a:solidFill>
                <a:srgbClr val="C00000"/>
              </a:solidFill>
              <a:latin typeface="CatholicSchoolGirls Intl BB" pitchFamily="2" charset="0"/>
              <a:ea typeface="CatholicSchoolGirls Intl BB" pitchFamily="2" charset="0"/>
            </a:endParaRPr>
          </a:p>
          <a:p>
            <a:pPr marL="0" indent="0">
              <a:buNone/>
            </a:pPr>
            <a:r>
              <a:rPr lang="en-US" dirty="0" smtClean="0"/>
              <a:t>Linda Lamirande – </a:t>
            </a:r>
            <a:r>
              <a:rPr lang="en-US" sz="2400" b="1" dirty="0" smtClean="0">
                <a:solidFill>
                  <a:srgbClr val="203C73"/>
                </a:solidFill>
              </a:rPr>
              <a:t>Instructional Accommodations</a:t>
            </a:r>
          </a:p>
          <a:p>
            <a:pPr marL="274320" lvl="1" indent="0">
              <a:buNone/>
            </a:pPr>
            <a:r>
              <a:rPr lang="en-US" dirty="0" smtClean="0"/>
              <a:t>Lamirande_L@cde.state.co.us</a:t>
            </a:r>
          </a:p>
          <a:p>
            <a:pPr marL="274320" lvl="1" indent="0">
              <a:buNone/>
            </a:pPr>
            <a:r>
              <a:rPr lang="en-US" dirty="0" smtClean="0"/>
              <a:t>303-866-6863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Mira </a:t>
            </a:r>
            <a:r>
              <a:rPr lang="en-US" dirty="0"/>
              <a:t>Monroe –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203C73"/>
                </a:solidFill>
              </a:rPr>
              <a:t>Accommodations for Assessment</a:t>
            </a:r>
            <a:endParaRPr lang="en-US" sz="2400" b="1" dirty="0">
              <a:solidFill>
                <a:srgbClr val="203C73"/>
              </a:solidFill>
            </a:endParaRPr>
          </a:p>
          <a:p>
            <a:pPr marL="274320" lvl="1" indent="0">
              <a:buNone/>
            </a:pPr>
            <a:r>
              <a:rPr lang="en-US" dirty="0" smtClean="0"/>
              <a:t>monroe_m@cde.state.co.us</a:t>
            </a:r>
          </a:p>
          <a:p>
            <a:pPr marL="274320" lvl="1" indent="0">
              <a:buNone/>
            </a:pPr>
            <a:r>
              <a:rPr lang="en-US" dirty="0" smtClean="0"/>
              <a:t>303-866-6709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05085" y="414635"/>
            <a:ext cx="3743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Palatino Linotype" panose="02040502050505030304" pitchFamily="18" charset="0"/>
              </a:rPr>
              <a:t>Thank you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38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/>
              <a:t>All</a:t>
            </a:r>
            <a:r>
              <a:rPr lang="en-US" sz="2800" dirty="0"/>
              <a:t> students identified as English Language Learners (</a:t>
            </a:r>
            <a:r>
              <a:rPr lang="en-US" sz="2800" dirty="0" err="1"/>
              <a:t>LEP</a:t>
            </a:r>
            <a:r>
              <a:rPr lang="en-US" sz="2800" dirty="0"/>
              <a:t> and NEP</a:t>
            </a:r>
            <a:r>
              <a:rPr lang="en-US" sz="2800" dirty="0" smtClean="0"/>
              <a:t>).</a:t>
            </a:r>
          </a:p>
          <a:p>
            <a:endParaRPr lang="en-US" sz="2800" dirty="0"/>
          </a:p>
          <a:p>
            <a:pPr lvl="1"/>
            <a:r>
              <a:rPr lang="en-US" sz="2400" b="1" dirty="0"/>
              <a:t>Some</a:t>
            </a:r>
            <a:r>
              <a:rPr lang="en-US" sz="2400" dirty="0"/>
              <a:t> students who are also identified with a disability (IEP or 504 plan) may need additional support to access the assessment.</a:t>
            </a:r>
          </a:p>
          <a:p>
            <a:endParaRPr lang="en-US" sz="2800" dirty="0"/>
          </a:p>
          <a:p>
            <a:pPr lvl="2"/>
            <a:r>
              <a:rPr lang="en-US" sz="2000" b="1" dirty="0"/>
              <a:t>A very small number </a:t>
            </a:r>
            <a:r>
              <a:rPr lang="en-US" sz="2000" dirty="0"/>
              <a:t>of students may qualify to take the Alternate Access for </a:t>
            </a:r>
            <a:r>
              <a:rPr lang="en-US" sz="2000" dirty="0" err="1"/>
              <a:t>ELLs</a:t>
            </a:r>
            <a:r>
              <a:rPr lang="en-US" sz="2000" dirty="0" smtClean="0"/>
              <a:t>. Must qualify for the CoAlt as their academic measure.</a:t>
            </a:r>
            <a:endParaRPr lang="en-US" sz="2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can have accommodations for accessing the assessment?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Students with an IEP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Students with a 504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14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right or privilege to approach, reach, enter, or make use of something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Verb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to gain access </a:t>
            </a:r>
            <a:r>
              <a:rPr lang="en-US" dirty="0" smtClean="0"/>
              <a:t>to</a:t>
            </a:r>
          </a:p>
          <a:p>
            <a:r>
              <a:rPr lang="en-US" dirty="0" smtClean="0"/>
              <a:t>make </a:t>
            </a:r>
            <a:r>
              <a:rPr lang="en-US" dirty="0"/>
              <a:t>accessible or available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350" y="4091668"/>
            <a:ext cx="1633993" cy="155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Noun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an image, idea, or theory, especially a complex one formed from a number of simpler </a:t>
            </a:r>
            <a:r>
              <a:rPr lang="en-US" dirty="0" smtClean="0"/>
              <a:t>elements</a:t>
            </a:r>
          </a:p>
          <a:p>
            <a:r>
              <a:rPr lang="en-US" dirty="0"/>
              <a:t>a model devised on the basis of observation, designed to relate what is observed to some theoretical framework 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Verb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to build or form by putting together </a:t>
            </a:r>
            <a:r>
              <a:rPr lang="en-US" dirty="0" smtClean="0"/>
              <a:t>parts</a:t>
            </a:r>
          </a:p>
          <a:p>
            <a:r>
              <a:rPr lang="en-US" dirty="0" smtClean="0"/>
              <a:t>frame</a:t>
            </a:r>
          </a:p>
          <a:p>
            <a:r>
              <a:rPr lang="en-US" dirty="0"/>
              <a:t>to draw </a:t>
            </a:r>
            <a:r>
              <a:rPr lang="en-US" dirty="0" smtClean="0"/>
              <a:t>so </a:t>
            </a:r>
            <a:r>
              <a:rPr lang="en-US" dirty="0"/>
              <a:t>that certain requirements are satisfied </a:t>
            </a:r>
          </a:p>
        </p:txBody>
      </p:sp>
    </p:spTree>
    <p:extLst>
      <p:ext uri="{BB962C8B-B14F-4D97-AF65-F5344CB8AC3E}">
        <p14:creationId xmlns:p14="http://schemas.microsoft.com/office/powerpoint/2010/main" val="42821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en-US" sz="4000" dirty="0"/>
              <a:t>p</a:t>
            </a:r>
            <a:r>
              <a:rPr lang="en-US" sz="4000" dirty="0" smtClean="0"/>
              <a:t>rocess, understand, interpret and evaluate spoken language in a variety of situations</a:t>
            </a:r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145" y="4141347"/>
            <a:ext cx="132771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DE THEME">
  <a:themeElements>
    <a:clrScheme name="CDE Color Scheme FINAL">
      <a:dk1>
        <a:srgbClr val="000000"/>
      </a:dk1>
      <a:lt1>
        <a:sysClr val="window" lastClr="FFFFFF"/>
      </a:lt1>
      <a:dk2>
        <a:srgbClr val="785F55"/>
      </a:dk2>
      <a:lt2>
        <a:srgbClr val="EFE7D5"/>
      </a:lt2>
      <a:accent1>
        <a:srgbClr val="95B6D2"/>
      </a:accent1>
      <a:accent2>
        <a:srgbClr val="FAAB67"/>
      </a:accent2>
      <a:accent3>
        <a:srgbClr val="ABC178"/>
      </a:accent3>
      <a:accent4>
        <a:srgbClr val="71769D"/>
      </a:accent4>
      <a:accent5>
        <a:srgbClr val="7BA79D"/>
      </a:accent5>
      <a:accent6>
        <a:srgbClr val="8C8C96"/>
      </a:accent6>
      <a:hlink>
        <a:srgbClr val="DD8047"/>
      </a:hlink>
      <a:folHlink>
        <a:srgbClr val="18375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CDE THEME.thmx</Template>
  <TotalTime>9089</TotalTime>
  <Words>2166</Words>
  <Application>Microsoft Office PowerPoint</Application>
  <PresentationFormat>On-screen Show (4:3)</PresentationFormat>
  <Paragraphs>571</Paragraphs>
  <Slides>40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CDE THEME</vt:lpstr>
      <vt:lpstr>Overview of the 2013-14 Building Bridges for the Future     Colorado Accommodation Manual      Part II – Assessment Accommodations   Section  VII  ACCESS for ELLs Section VIII  CMAS Appendices</vt:lpstr>
      <vt:lpstr>Accessing State Assessments</vt:lpstr>
      <vt:lpstr>PowerPoint Presentation</vt:lpstr>
      <vt:lpstr>ACCESS for ELLs</vt:lpstr>
      <vt:lpstr>Participation</vt:lpstr>
      <vt:lpstr>Who can have accommodations for accessing the assessment?</vt:lpstr>
      <vt:lpstr>ACCESS</vt:lpstr>
      <vt:lpstr>CONSTRUCT</vt:lpstr>
      <vt:lpstr>Listening</vt:lpstr>
      <vt:lpstr>Speaking</vt:lpstr>
      <vt:lpstr> Reading</vt:lpstr>
      <vt:lpstr> Writing</vt:lpstr>
      <vt:lpstr>Test Directions</vt:lpstr>
      <vt:lpstr>Presentation Access</vt:lpstr>
      <vt:lpstr>What about students with visual impairments including blindness?</vt:lpstr>
      <vt:lpstr>Setting Access</vt:lpstr>
      <vt:lpstr>Timing / Schedule Access</vt:lpstr>
      <vt:lpstr>Response Access</vt:lpstr>
      <vt:lpstr>PowerPoint Presentation</vt:lpstr>
      <vt:lpstr>Computer Based</vt:lpstr>
      <vt:lpstr>Vocabulary</vt:lpstr>
      <vt:lpstr>Tools</vt:lpstr>
      <vt:lpstr>Tools</vt:lpstr>
      <vt:lpstr>Magnification / Enlargement</vt:lpstr>
      <vt:lpstr>Calculator</vt:lpstr>
      <vt:lpstr>Text-to-Speech</vt:lpstr>
      <vt:lpstr>Embedded Accommodations</vt:lpstr>
      <vt:lpstr>Locally Provided</vt:lpstr>
      <vt:lpstr>Teacher Read Directions</vt:lpstr>
      <vt:lpstr>Scribe</vt:lpstr>
      <vt:lpstr>Assistive Technology</vt:lpstr>
      <vt:lpstr>As Documented in IEP, 504 plan or ELA plan</vt:lpstr>
      <vt:lpstr>Translated Oral Scripts</vt:lpstr>
      <vt:lpstr>Small Group</vt:lpstr>
      <vt:lpstr>Paper/Pencil Accommodations</vt:lpstr>
      <vt:lpstr>Remember</vt:lpstr>
      <vt:lpstr>Appendix</vt:lpstr>
      <vt:lpstr>Letter to the Superintendent</vt:lpstr>
      <vt:lpstr>Nonstandard Accommodations December 13, 2013</vt:lpstr>
      <vt:lpstr>PowerPoint Presentation</vt:lpstr>
    </vt:vector>
  </TitlesOfParts>
  <Company>Colorado State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Hunter</dc:creator>
  <cp:lastModifiedBy>Monroe, Mira</cp:lastModifiedBy>
  <cp:revision>183</cp:revision>
  <cp:lastPrinted>2012-08-20T17:42:27Z</cp:lastPrinted>
  <dcterms:created xsi:type="dcterms:W3CDTF">2012-07-16T02:29:43Z</dcterms:created>
  <dcterms:modified xsi:type="dcterms:W3CDTF">2013-09-13T17:00:32Z</dcterms:modified>
</cp:coreProperties>
</file>