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96"/>
  </p:notesMasterIdLst>
  <p:sldIdLst>
    <p:sldId id="263" r:id="rId2"/>
    <p:sldId id="264" r:id="rId3"/>
    <p:sldId id="266" r:id="rId4"/>
    <p:sldId id="271" r:id="rId5"/>
    <p:sldId id="359" r:id="rId6"/>
    <p:sldId id="272" r:id="rId7"/>
    <p:sldId id="273" r:id="rId8"/>
    <p:sldId id="274" r:id="rId9"/>
    <p:sldId id="275" r:id="rId10"/>
    <p:sldId id="276" r:id="rId11"/>
    <p:sldId id="361" r:id="rId12"/>
    <p:sldId id="278" r:id="rId13"/>
    <p:sldId id="279" r:id="rId14"/>
    <p:sldId id="282" r:id="rId15"/>
    <p:sldId id="280" r:id="rId16"/>
    <p:sldId id="281" r:id="rId17"/>
    <p:sldId id="283" r:id="rId18"/>
    <p:sldId id="284" r:id="rId19"/>
    <p:sldId id="286" r:id="rId20"/>
    <p:sldId id="285" r:id="rId21"/>
    <p:sldId id="287" r:id="rId22"/>
    <p:sldId id="288" r:id="rId23"/>
    <p:sldId id="289" r:id="rId24"/>
    <p:sldId id="354" r:id="rId25"/>
    <p:sldId id="290" r:id="rId26"/>
    <p:sldId id="291" r:id="rId27"/>
    <p:sldId id="292" r:id="rId28"/>
    <p:sldId id="293" r:id="rId29"/>
    <p:sldId id="297" r:id="rId30"/>
    <p:sldId id="295" r:id="rId31"/>
    <p:sldId id="296" r:id="rId32"/>
    <p:sldId id="299" r:id="rId33"/>
    <p:sldId id="300" r:id="rId34"/>
    <p:sldId id="301" r:id="rId35"/>
    <p:sldId id="302" r:id="rId36"/>
    <p:sldId id="303" r:id="rId37"/>
    <p:sldId id="304" r:id="rId38"/>
    <p:sldId id="351" r:id="rId39"/>
    <p:sldId id="355" r:id="rId40"/>
    <p:sldId id="305" r:id="rId41"/>
    <p:sldId id="306" r:id="rId42"/>
    <p:sldId id="307" r:id="rId43"/>
    <p:sldId id="308" r:id="rId44"/>
    <p:sldId id="309" r:id="rId45"/>
    <p:sldId id="310" r:id="rId46"/>
    <p:sldId id="311" r:id="rId47"/>
    <p:sldId id="312" r:id="rId48"/>
    <p:sldId id="313" r:id="rId49"/>
    <p:sldId id="314" r:id="rId50"/>
    <p:sldId id="315" r:id="rId51"/>
    <p:sldId id="323" r:id="rId52"/>
    <p:sldId id="324" r:id="rId53"/>
    <p:sldId id="325" r:id="rId54"/>
    <p:sldId id="326" r:id="rId55"/>
    <p:sldId id="327" r:id="rId56"/>
    <p:sldId id="356" r:id="rId57"/>
    <p:sldId id="367" r:id="rId58"/>
    <p:sldId id="328" r:id="rId59"/>
    <p:sldId id="329" r:id="rId60"/>
    <p:sldId id="352" r:id="rId61"/>
    <p:sldId id="353" r:id="rId62"/>
    <p:sldId id="317" r:id="rId63"/>
    <p:sldId id="320" r:id="rId64"/>
    <p:sldId id="318" r:id="rId65"/>
    <p:sldId id="319" r:id="rId66"/>
    <p:sldId id="321" r:id="rId67"/>
    <p:sldId id="322" r:id="rId68"/>
    <p:sldId id="332" r:id="rId69"/>
    <p:sldId id="366" r:id="rId70"/>
    <p:sldId id="334" r:id="rId71"/>
    <p:sldId id="330" r:id="rId72"/>
    <p:sldId id="331" r:id="rId73"/>
    <p:sldId id="360" r:id="rId74"/>
    <p:sldId id="277" r:id="rId75"/>
    <p:sldId id="358" r:id="rId76"/>
    <p:sldId id="362" r:id="rId77"/>
    <p:sldId id="365" r:id="rId78"/>
    <p:sldId id="336" r:id="rId79"/>
    <p:sldId id="363" r:id="rId80"/>
    <p:sldId id="364"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268" r:id="rId94"/>
    <p:sldId id="349" r:id="rId9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6EC4E7"/>
    <a:srgbClr val="33CCFF"/>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927" autoAdjust="0"/>
    <p:restoredTop sz="87664" autoAdjust="0"/>
  </p:normalViewPr>
  <p:slideViewPr>
    <p:cSldViewPr snapToGrid="0">
      <p:cViewPr varScale="1">
        <p:scale>
          <a:sx n="112" d="100"/>
          <a:sy n="112" d="100"/>
        </p:scale>
        <p:origin x="1128" y="114"/>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8/23/2018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dirty="0"/>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5</a:t>
            </a:fld>
            <a:endParaRPr lang="en-US" dirty="0"/>
          </a:p>
        </p:txBody>
      </p:sp>
    </p:spTree>
    <p:extLst>
      <p:ext uri="{BB962C8B-B14F-4D97-AF65-F5344CB8AC3E}">
        <p14:creationId xmlns:p14="http://schemas.microsoft.com/office/powerpoint/2010/main" val="356803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10</a:t>
            </a:fld>
            <a:endParaRPr lang="en-US" dirty="0"/>
          </a:p>
        </p:txBody>
      </p:sp>
    </p:spTree>
    <p:extLst>
      <p:ext uri="{BB962C8B-B14F-4D97-AF65-F5344CB8AC3E}">
        <p14:creationId xmlns:p14="http://schemas.microsoft.com/office/powerpoint/2010/main" val="1225666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34</a:t>
            </a:fld>
            <a:endParaRPr lang="en-US" dirty="0"/>
          </a:p>
        </p:txBody>
      </p:sp>
    </p:spTree>
    <p:extLst>
      <p:ext uri="{BB962C8B-B14F-4D97-AF65-F5344CB8AC3E}">
        <p14:creationId xmlns:p14="http://schemas.microsoft.com/office/powerpoint/2010/main" val="1218652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73</a:t>
            </a:fld>
            <a:endParaRPr lang="en-US" dirty="0"/>
          </a:p>
        </p:txBody>
      </p:sp>
    </p:spTree>
    <p:extLst>
      <p:ext uri="{BB962C8B-B14F-4D97-AF65-F5344CB8AC3E}">
        <p14:creationId xmlns:p14="http://schemas.microsoft.com/office/powerpoint/2010/main" val="195308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79</a:t>
            </a:fld>
            <a:endParaRPr lang="en-US" dirty="0"/>
          </a:p>
        </p:txBody>
      </p:sp>
    </p:spTree>
    <p:extLst>
      <p:ext uri="{BB962C8B-B14F-4D97-AF65-F5344CB8AC3E}">
        <p14:creationId xmlns:p14="http://schemas.microsoft.com/office/powerpoint/2010/main" val="74745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80</a:t>
            </a:fld>
            <a:endParaRPr lang="en-US" dirty="0"/>
          </a:p>
        </p:txBody>
      </p:sp>
    </p:spTree>
    <p:extLst>
      <p:ext uri="{BB962C8B-B14F-4D97-AF65-F5344CB8AC3E}">
        <p14:creationId xmlns:p14="http://schemas.microsoft.com/office/powerpoint/2010/main" val="5211439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rmAutofit/>
          </a:bodyPr>
          <a:lstStyle>
            <a:lvl1pPr algn="ctr">
              <a:defRPr sz="54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8"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4"/>
          </p:nvPr>
        </p:nvSpPr>
        <p:spPr>
          <a:xfrm>
            <a:off x="274320" y="6356351"/>
            <a:ext cx="467783" cy="365125"/>
          </a:xfrm>
          <a:prstGeom prst="rect">
            <a:avLst/>
          </a:prstGeom>
        </p:spPr>
        <p:txBody>
          <a:bodyPr/>
          <a:lstStyle>
            <a:lvl1pPr algn="ctr">
              <a:defRPr sz="1400">
                <a:solidFill>
                  <a:schemeClr val="bg1">
                    <a:lumMod val="65000"/>
                  </a:schemeClr>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s://wida.wisc.edu/"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cde.state.co.us/assessment/accesswebinarcalendar1617"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cde.state.co.us/cde_english/identification-placement" TargetMode="External"/><Relationship Id="rId2" Type="http://schemas.openxmlformats.org/officeDocument/2006/relationships/hyperlink" Target="https://www.cde.state.co.us/cde_english/contactus"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cde.state.co.us/assessment/newassess-dtc"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upport.google.com/chrome/a/answer/622036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cde.state.co.us/assessment/csladecision"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cde.state.co.us/assessment/training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hyperlink" Target="http://www.cde.state.co.us/datapipeline/train_schedule"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cde.state.co.us/assessment"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8" Type="http://schemas.openxmlformats.org/officeDocument/2006/relationships/hyperlink" Target="http://www.cde.state.co.us/communications/dropinscorereportsparentsfromsuperintendent" TargetMode="External"/><Relationship Id="rId3" Type="http://schemas.openxmlformats.org/officeDocument/2006/relationships/hyperlink" Target="http://www.cde.state.co.us/assessment/18_cmas_coalt_spanish_interp_guide_parents" TargetMode="External"/><Relationship Id="rId7" Type="http://schemas.openxmlformats.org/officeDocument/2006/relationships/hyperlink" Target="http://www.cde.state.co.us/communications/cmasfactshee-howtouse-scorereports-supportstudent-spa" TargetMode="External"/><Relationship Id="rId2" Type="http://schemas.openxmlformats.org/officeDocument/2006/relationships/hyperlink" Target="http://www.cde.state.co.us/assessment/cmas_coalt_interpretive_guide_2018" TargetMode="External"/><Relationship Id="rId1" Type="http://schemas.openxmlformats.org/officeDocument/2006/relationships/slideLayout" Target="../slideLayouts/slideLayout2.xml"/><Relationship Id="rId6" Type="http://schemas.openxmlformats.org/officeDocument/2006/relationships/hyperlink" Target="http://www.cde.state.co.us/communications/cmasfactsheet-howtouse-scorereports-supportstudent" TargetMode="External"/><Relationship Id="rId5" Type="http://schemas.openxmlformats.org/officeDocument/2006/relationships/hyperlink" Target="http://www.cde.state.co.us/communications/cmasfactsheet-understandingelamath-scorereports-spa" TargetMode="External"/><Relationship Id="rId4" Type="http://schemas.openxmlformats.org/officeDocument/2006/relationships/hyperlink" Target="http://www.cde.state.co.us/communications/parentguidetounderstandingscorereports2018" TargetMode="External"/><Relationship Id="rId9" Type="http://schemas.openxmlformats.org/officeDocument/2006/relationships/hyperlink" Target="http://www.cde.state.co.us/communications/dropinscorereportseducatorsfromsuperintendent" TargetMode="Externa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www.cde.state.co.us/assessment/DAC"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www.cde.state.co.us/assessment/DT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de.state.co.us/assessment/annual_trng_requirements"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hyperlink" Target="mailto:Shen_s@cde.state.co.us" TargetMode="External"/><Relationship Id="rId3" Type="http://schemas.openxmlformats.org/officeDocument/2006/relationships/hyperlink" Target="mailto:roden_m@cde.state.co.us" TargetMode="External"/><Relationship Id="rId7" Type="http://schemas.openxmlformats.org/officeDocument/2006/relationships/hyperlink" Target="mailto:Carey_j@cde.state.co.us" TargetMode="External"/><Relationship Id="rId2" Type="http://schemas.openxmlformats.org/officeDocument/2006/relationships/hyperlink" Target="mailto:loerzel_s@cde.state.co.us" TargetMode="External"/><Relationship Id="rId1" Type="http://schemas.openxmlformats.org/officeDocument/2006/relationships/slideLayout" Target="../slideLayouts/slideLayout2.xml"/><Relationship Id="rId6" Type="http://schemas.openxmlformats.org/officeDocument/2006/relationships/hyperlink" Target="mailto:anthony_J@cde.state.co.us" TargetMode="External"/><Relationship Id="rId5" Type="http://schemas.openxmlformats.org/officeDocument/2006/relationships/hyperlink" Target="mailto:bonner_s@cde.state.co.us" TargetMode="External"/><Relationship Id="rId4" Type="http://schemas.openxmlformats.org/officeDocument/2006/relationships/hyperlink" Target="mailto:villalobos-pavia_h@cde.state.co.us" TargetMode="External"/></Relationships>
</file>

<file path=ppt/slides/_rels/slide92.xml.rels><?xml version="1.0" encoding="UTF-8" standalone="yes"?>
<Relationships xmlns="http://schemas.openxmlformats.org/package/2006/relationships"><Relationship Id="rId2" Type="http://schemas.openxmlformats.org/officeDocument/2006/relationships/hyperlink" Target="https://pearson.cvent.com/ColoradoEducatorDatabase"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3600" dirty="0" smtClean="0"/>
              <a:t>2018-19 </a:t>
            </a:r>
            <a:br>
              <a:rPr lang="en-US" sz="3600" dirty="0" smtClean="0"/>
            </a:br>
            <a:r>
              <a:rPr lang="en-US" sz="3600" dirty="0" smtClean="0"/>
              <a:t>District Assessment Coordinator Kickoff Meeting</a:t>
            </a:r>
            <a:endParaRPr lang="en-US" sz="3600" dirty="0"/>
          </a:p>
        </p:txBody>
      </p:sp>
      <p:sp>
        <p:nvSpPr>
          <p:cNvPr id="3" name="Subtitle 2"/>
          <p:cNvSpPr>
            <a:spLocks noGrp="1"/>
          </p:cNvSpPr>
          <p:nvPr>
            <p:ph type="subTitle" idx="1"/>
          </p:nvPr>
        </p:nvSpPr>
        <p:spPr>
          <a:xfrm>
            <a:off x="1143000" y="5093063"/>
            <a:ext cx="6858000" cy="673255"/>
          </a:xfrm>
        </p:spPr>
        <p:txBody>
          <a:bodyPr>
            <a:normAutofit fontScale="85000" lnSpcReduction="20000"/>
          </a:bodyPr>
          <a:lstStyle/>
          <a:p>
            <a:r>
              <a:rPr lang="en-US" dirty="0" smtClean="0"/>
              <a:t>CDE Assessment Unit</a:t>
            </a:r>
          </a:p>
          <a:p>
            <a:r>
              <a:rPr lang="en-US" dirty="0" smtClean="0"/>
              <a:t>August 23, 2018</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a:t>
            </a:fld>
            <a:endParaRPr lang="en-US" dirty="0"/>
          </a:p>
        </p:txBody>
      </p:sp>
    </p:spTree>
    <p:extLst>
      <p:ext uri="{BB962C8B-B14F-4D97-AF65-F5344CB8AC3E}">
        <p14:creationId xmlns:p14="http://schemas.microsoft.com/office/powerpoint/2010/main" val="11967551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Online Assessment Platforms</a:t>
            </a:r>
            <a:endParaRPr lang="en-US" dirty="0"/>
          </a:p>
        </p:txBody>
      </p:sp>
      <p:sp>
        <p:nvSpPr>
          <p:cNvPr id="4" name="Slide Number Placeholder 3"/>
          <p:cNvSpPr>
            <a:spLocks noGrp="1"/>
          </p:cNvSpPr>
          <p:nvPr>
            <p:ph type="sldNum" sz="quarter" idx="4"/>
          </p:nvPr>
        </p:nvSpPr>
        <p:spPr>
          <a:xfrm>
            <a:off x="274320" y="6305075"/>
            <a:ext cx="467783" cy="365125"/>
          </a:xfrm>
        </p:spPr>
        <p:txBody>
          <a:bodyPr/>
          <a:lstStyle/>
          <a:p>
            <a:fld id="{67726FA2-3EC9-4717-AD62-D8C823692DD3}" type="slidenum">
              <a:rPr lang="en-US" smtClean="0"/>
              <a:pPr/>
              <a:t>10</a:t>
            </a:fld>
            <a:endParaRPr lang="en-US" dirty="0"/>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951839727"/>
              </p:ext>
            </p:extLst>
          </p:nvPr>
        </p:nvGraphicFramePr>
        <p:xfrm>
          <a:off x="69124" y="1290151"/>
          <a:ext cx="8873834" cy="5454301"/>
        </p:xfrm>
        <a:graphic>
          <a:graphicData uri="http://schemas.openxmlformats.org/drawingml/2006/table">
            <a:tbl>
              <a:tblPr firstRow="1" bandRow="1">
                <a:tableStyleId>{93296810-A885-4BE3-A3E7-6D5BEEA58F35}</a:tableStyleId>
              </a:tblPr>
              <a:tblGrid>
                <a:gridCol w="1739967"/>
                <a:gridCol w="1739967"/>
                <a:gridCol w="1739967"/>
                <a:gridCol w="3653933"/>
              </a:tblGrid>
              <a:tr h="646196">
                <a:tc>
                  <a:txBody>
                    <a:bodyPr/>
                    <a:lstStyle/>
                    <a:p>
                      <a:pPr algn="ctr"/>
                      <a:r>
                        <a:rPr lang="en-US" sz="1800" dirty="0" smtClean="0"/>
                        <a:t>Assessment</a:t>
                      </a:r>
                      <a:endParaRPr lang="en-US" sz="1800" dirty="0"/>
                    </a:p>
                  </a:txBody>
                  <a:tcPr marL="79938" marR="79938" marT="45183" marB="45183" anchor="ctr"/>
                </a:tc>
                <a:tc>
                  <a:txBody>
                    <a:bodyPr/>
                    <a:lstStyle/>
                    <a:p>
                      <a:pPr algn="ctr"/>
                      <a:r>
                        <a:rPr lang="en-US" sz="1800" dirty="0" smtClean="0"/>
                        <a:t>Test Engine</a:t>
                      </a:r>
                      <a:endParaRPr lang="en-US" sz="1800" dirty="0"/>
                    </a:p>
                  </a:txBody>
                  <a:tcPr marL="79938" marR="79938" marT="45183" marB="45183" anchor="ctr"/>
                </a:tc>
                <a:tc>
                  <a:txBody>
                    <a:bodyPr/>
                    <a:lstStyle/>
                    <a:p>
                      <a:pPr algn="ctr"/>
                      <a:r>
                        <a:rPr lang="en-US" sz="1800" dirty="0" smtClean="0"/>
                        <a:t>Student Info</a:t>
                      </a:r>
                      <a:r>
                        <a:rPr lang="en-US" sz="1800" baseline="0" dirty="0" smtClean="0"/>
                        <a:t> </a:t>
                      </a:r>
                      <a:r>
                        <a:rPr lang="en-US" sz="1800" dirty="0" smtClean="0"/>
                        <a:t>System</a:t>
                      </a:r>
                      <a:endParaRPr lang="en-US" sz="1800" dirty="0"/>
                    </a:p>
                  </a:txBody>
                  <a:tcPr marL="79938" marR="79938" marT="45183" marB="45183" anchor="ctr"/>
                </a:tc>
                <a:tc>
                  <a:txBody>
                    <a:bodyPr/>
                    <a:lstStyle/>
                    <a:p>
                      <a:pPr algn="ctr"/>
                      <a:r>
                        <a:rPr lang="en-US" sz="1800" dirty="0" smtClean="0"/>
                        <a:t>Features</a:t>
                      </a:r>
                      <a:endParaRPr lang="en-US" sz="1800" dirty="0"/>
                    </a:p>
                  </a:txBody>
                  <a:tcPr marL="79938" marR="79938" marT="45183" marB="45183" anchor="ctr"/>
                </a:tc>
              </a:tr>
              <a:tr h="1479942">
                <a:tc>
                  <a:txBody>
                    <a:bodyPr/>
                    <a:lstStyle/>
                    <a:p>
                      <a:pPr marL="0" marR="0" algn="ctr">
                        <a:spcBef>
                          <a:spcPts val="0"/>
                        </a:spcBef>
                        <a:spcAft>
                          <a:spcPts val="0"/>
                        </a:spcAft>
                      </a:pPr>
                      <a:r>
                        <a:rPr lang="en-US" sz="1800" dirty="0" smtClean="0">
                          <a:effectLst/>
                        </a:rPr>
                        <a:t>ACCESS for ELLs®</a:t>
                      </a:r>
                      <a:endParaRPr lang="en-US" sz="1800" dirty="0" smtClean="0">
                        <a:solidFill>
                          <a:schemeClr val="tx1">
                            <a:lumMod val="50000"/>
                          </a:schemeClr>
                        </a:solidFill>
                        <a:effectLst/>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r>
                        <a:rPr lang="en-US" sz="1800" dirty="0" smtClean="0"/>
                        <a:t>WIDA Assessment Management System (WIDA AMS)</a:t>
                      </a: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smtClean="0"/>
                        <a:t>Caching server</a:t>
                      </a:r>
                    </a:p>
                    <a:p>
                      <a:pPr marL="285750" indent="-285750">
                        <a:buFont typeface="Arial" panose="020B0604020202020204" pitchFamily="34" charset="0"/>
                        <a:buChar char="•"/>
                      </a:pPr>
                      <a:r>
                        <a:rPr lang="en-US" sz="1800" dirty="0" smtClean="0"/>
                        <a:t>Clients for Windows, Linux, Mac OSX,</a:t>
                      </a:r>
                      <a:r>
                        <a:rPr lang="en-US" sz="1800" baseline="0" dirty="0" smtClean="0"/>
                        <a:t> Chromebooks, iPads and Android</a:t>
                      </a:r>
                      <a:endParaRPr lang="en-US" sz="1800" baseline="0" dirty="0" smtClean="0">
                        <a:solidFill>
                          <a:schemeClr val="tx1">
                            <a:lumMod val="50000"/>
                          </a:schemeClr>
                        </a:solidFill>
                      </a:endParaRPr>
                    </a:p>
                  </a:txBody>
                  <a:tcPr marL="79938" marR="79938" marT="45183" marB="45183" anchor="ctr"/>
                </a:tc>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CMAS</a:t>
                      </a:r>
                      <a:endParaRPr lang="en-US" sz="1800" dirty="0" smtClean="0">
                        <a:solidFill>
                          <a:schemeClr val="tx1">
                            <a:lumMod val="50000"/>
                          </a:schemeClr>
                        </a:solidFill>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smtClean="0"/>
                        <a:t>Caching server available</a:t>
                      </a:r>
                    </a:p>
                    <a:p>
                      <a:pPr marL="285750" indent="-285750">
                        <a:buFont typeface="Arial" panose="020B0604020202020204" pitchFamily="34" charset="0"/>
                        <a:buChar char="•"/>
                      </a:pPr>
                      <a:r>
                        <a:rPr lang="en-US" sz="1800" dirty="0" smtClean="0"/>
                        <a:t>Installable apps for desktop, </a:t>
                      </a:r>
                      <a:r>
                        <a:rPr lang="en-US" sz="1800" baseline="0" dirty="0" smtClean="0"/>
                        <a:t>Chromebooks, Androids and iPads</a:t>
                      </a:r>
                      <a:endParaRPr lang="en-US" sz="1800" dirty="0">
                        <a:solidFill>
                          <a:schemeClr val="tx1">
                            <a:lumMod val="50000"/>
                          </a:schemeClr>
                        </a:solidFill>
                      </a:endParaRPr>
                    </a:p>
                  </a:txBody>
                  <a:tcPr marL="79938" marR="79938" marT="45183" marB="45183" anchor="ctr"/>
                </a:tc>
              </a:tr>
              <a:tr h="9241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CoAlt Science and Social Studies</a:t>
                      </a:r>
                      <a:endParaRPr lang="en-US" sz="1800" dirty="0" smtClean="0">
                        <a:solidFill>
                          <a:schemeClr val="tx1">
                            <a:lumMod val="50000"/>
                          </a:schemeClr>
                        </a:solidFill>
                      </a:endParaRPr>
                    </a:p>
                  </a:txBody>
                  <a:tcPr marL="79938" marR="79938" marT="45183" marB="45183" anchor="ctr"/>
                </a:tc>
                <a:tc>
                  <a:txBody>
                    <a:bodyPr/>
                    <a:lstStyle/>
                    <a:p>
                      <a:pPr algn="ctr"/>
                      <a:r>
                        <a:rPr lang="en-US" sz="1800" dirty="0" smtClean="0"/>
                        <a:t>N/A</a:t>
                      </a:r>
                      <a:endParaRPr lang="en-US" sz="1800" dirty="0">
                        <a:solidFill>
                          <a:schemeClr val="tx1">
                            <a:lumMod val="50000"/>
                          </a:schemeClr>
                        </a:solidFill>
                      </a:endParaRPr>
                    </a:p>
                  </a:txBody>
                  <a:tcPr marL="79938" marR="79938" marT="45183" marB="45183" anchor="ctr"/>
                </a:tc>
                <a:tc>
                  <a:txBody>
                    <a:bodyPr/>
                    <a:lstStyle/>
                    <a:p>
                      <a:pPr algn="ctr"/>
                      <a:endParaRPr lang="en-US" sz="180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endParaRPr lang="en-US" sz="1800" dirty="0">
                        <a:solidFill>
                          <a:schemeClr val="tx1">
                            <a:lumMod val="50000"/>
                          </a:schemeClr>
                        </a:solidFill>
                      </a:endParaRPr>
                    </a:p>
                  </a:txBody>
                  <a:tcPr marL="79938" marR="79938" marT="45183" marB="45183" anchor="ctr"/>
                </a:tc>
              </a:tr>
              <a:tr h="12020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CoAlt ELA and Math (Dynamic Learning Maps (DLM))</a:t>
                      </a:r>
                      <a:endParaRPr lang="en-US" sz="1800" dirty="0" smtClean="0">
                        <a:solidFill>
                          <a:schemeClr val="tx1">
                            <a:lumMod val="50000"/>
                          </a:schemeClr>
                        </a:solidFill>
                      </a:endParaRPr>
                    </a:p>
                  </a:txBody>
                  <a:tcPr marL="79938" marR="79938" marT="45183" marB="45183" anchor="ctr"/>
                </a:tc>
                <a:tc>
                  <a:txBody>
                    <a:bodyPr/>
                    <a:lstStyle/>
                    <a:p>
                      <a:endParaRPr lang="en-US" sz="1800" dirty="0">
                        <a:solidFill>
                          <a:schemeClr val="tx1">
                            <a:lumMod val="50000"/>
                          </a:schemeClr>
                        </a:solidFill>
                      </a:endParaRPr>
                    </a:p>
                  </a:txBody>
                  <a:tcPr marL="79938" marR="79938" marT="45183" marB="45183"/>
                </a:tc>
                <a:tc>
                  <a:txBody>
                    <a:bodyPr/>
                    <a:lstStyle/>
                    <a:p>
                      <a:pPr algn="ctr"/>
                      <a:r>
                        <a:rPr lang="en-US" sz="1800" kern="1200" dirty="0" smtClean="0">
                          <a:effectLst/>
                        </a:rPr>
                        <a:t>Educator Portal</a:t>
                      </a:r>
                      <a:endParaRPr lang="en-US" sz="1800" b="0" dirty="0">
                        <a:solidFill>
                          <a:schemeClr val="tx1">
                            <a:lumMod val="50000"/>
                          </a:schemeClr>
                        </a:solidFill>
                      </a:endParaRPr>
                    </a:p>
                  </a:txBody>
                  <a:tcPr marL="79938" marR="79938" marT="45183" marB="45183" anchor="ctr"/>
                </a:tc>
                <a:tc>
                  <a:txBody>
                    <a:bodyPr/>
                    <a:lstStyle/>
                    <a:p>
                      <a:pPr marL="285750" indent="-285750">
                        <a:buFont typeface="Arial" panose="020B0604020202020204" pitchFamily="34" charset="0"/>
                        <a:buChar char="•"/>
                      </a:pPr>
                      <a:r>
                        <a:rPr lang="en-US" sz="1800" dirty="0" smtClean="0"/>
                        <a:t>KITE</a:t>
                      </a:r>
                      <a:r>
                        <a:rPr lang="en-US" sz="1800" baseline="0" dirty="0" smtClean="0"/>
                        <a:t> c</a:t>
                      </a:r>
                      <a:r>
                        <a:rPr lang="en-US" sz="1800" dirty="0" smtClean="0"/>
                        <a:t>lient install for each device</a:t>
                      </a:r>
                      <a:endParaRPr lang="en-US" sz="1800" dirty="0" smtClean="0">
                        <a:solidFill>
                          <a:schemeClr val="tx1">
                            <a:lumMod val="50000"/>
                          </a:schemeClr>
                        </a:solidFill>
                      </a:endParaRPr>
                    </a:p>
                  </a:txBody>
                  <a:tcPr marL="79938" marR="79938" marT="45183" marB="45183" anchor="ctr"/>
                </a:tc>
              </a:tr>
            </a:tbl>
          </a:graphicData>
        </a:graphic>
      </p:graphicFrame>
      <p:pic>
        <p:nvPicPr>
          <p:cNvPr id="6" name="Picture 2" descr="http://www.pearsonassessments.com/content/dam/ped/ani/pa/us/LSA/TestNavlogo_V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16056" y="3773704"/>
            <a:ext cx="1335861" cy="4871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604" y="3910849"/>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https://support.assessment.pearson.com/download/attachments/6029315/pearsonaccess-next-text-small-orange.png?version=1&amp;modificationDate=1414172621000&amp;api=v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2605" y="4941015"/>
            <a:ext cx="1666875" cy="285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116056" y="2382970"/>
            <a:ext cx="1328839" cy="53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16056" y="5809774"/>
            <a:ext cx="1335861" cy="684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8220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176386" y="68557"/>
            <a:ext cx="7886700" cy="710141"/>
          </a:xfrm>
        </p:spPr>
        <p:txBody>
          <a:bodyPr>
            <a:normAutofit/>
          </a:bodyPr>
          <a:lstStyle/>
          <a:p>
            <a:r>
              <a:rPr lang="en-US" sz="3200" dirty="0" smtClean="0">
                <a:solidFill>
                  <a:schemeClr val="bg1"/>
                </a:solidFill>
                <a:latin typeface="Museo Slab 500" panose="02000000000000000000" pitchFamily="50" charset="0"/>
              </a:rPr>
              <a:t>Assessment Implementation Timeline</a:t>
            </a:r>
            <a:endParaRPr lang="en-US" sz="3200" dirty="0">
              <a:solidFill>
                <a:schemeClr val="bg1"/>
              </a:solidFill>
              <a:latin typeface="Museo Slab 500" panose="02000000000000000000" pitchFamily="50" charset="0"/>
            </a:endParaRPr>
          </a:p>
        </p:txBody>
      </p:sp>
      <p:sp>
        <p:nvSpPr>
          <p:cNvPr id="4" name="Footer Placeholder 3"/>
          <p:cNvSpPr>
            <a:spLocks noGrp="1"/>
          </p:cNvSpPr>
          <p:nvPr>
            <p:ph type="ftr" sz="quarter" idx="4294967295"/>
          </p:nvPr>
        </p:nvSpPr>
        <p:spPr>
          <a:xfrm>
            <a:off x="0" y="6508750"/>
            <a:ext cx="3086100" cy="212725"/>
          </a:xfrm>
          <a:prstGeom prst="rect">
            <a:avLst/>
          </a:prstGeom>
        </p:spPr>
        <p:txBody>
          <a:bodyPr/>
          <a:lstStyle/>
          <a:p>
            <a:fld id="{757A2F4E-5D54-B04B-91BD-7E78EE1FE9FD}" type="slidenum">
              <a:rPr lang="en-US" smtClean="0">
                <a:solidFill>
                  <a:prstClr val="black">
                    <a:tint val="75000"/>
                  </a:prstClr>
                </a:solidFill>
              </a:rPr>
              <a:pPr/>
              <a:t>11</a:t>
            </a:fld>
            <a:endParaRPr lang="en-US" dirty="0" smtClean="0">
              <a:solidFill>
                <a:prstClr val="black">
                  <a:tint val="75000"/>
                </a:prstClr>
              </a:solidFill>
            </a:endParaRPr>
          </a:p>
        </p:txBody>
      </p:sp>
      <p:sp>
        <p:nvSpPr>
          <p:cNvPr id="14" name="Chevron 13"/>
          <p:cNvSpPr/>
          <p:nvPr/>
        </p:nvSpPr>
        <p:spPr>
          <a:xfrm>
            <a:off x="7721599" y="533405"/>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2020-2021</a:t>
            </a:r>
          </a:p>
        </p:txBody>
      </p:sp>
      <p:graphicFrame>
        <p:nvGraphicFramePr>
          <p:cNvPr id="18" name="Table 17"/>
          <p:cNvGraphicFramePr>
            <a:graphicFrameLocks noGrp="1"/>
          </p:cNvGraphicFramePr>
          <p:nvPr>
            <p:extLst/>
          </p:nvPr>
        </p:nvGraphicFramePr>
        <p:xfrm>
          <a:off x="76200" y="2256996"/>
          <a:ext cx="8963378" cy="3566160"/>
        </p:xfrm>
        <a:graphic>
          <a:graphicData uri="http://schemas.openxmlformats.org/drawingml/2006/table">
            <a:tbl>
              <a:tblPr firstRow="1" bandRow="1">
                <a:tableStyleId>{2D5ABB26-0587-4C30-8999-92F81FD0307C}</a:tableStyleId>
              </a:tblPr>
              <a:tblGrid>
                <a:gridCol w="1185333"/>
                <a:gridCol w="1151837"/>
                <a:gridCol w="1106311"/>
                <a:gridCol w="1083734"/>
                <a:gridCol w="1095022"/>
                <a:gridCol w="1106311"/>
                <a:gridCol w="1140896"/>
                <a:gridCol w="1093934"/>
              </a:tblGrid>
              <a:tr h="370840">
                <a:tc>
                  <a:txBody>
                    <a:bodyPr/>
                    <a:lstStyle/>
                    <a:p>
                      <a:r>
                        <a:rPr lang="en-US" dirty="0" smtClean="0">
                          <a:solidFill>
                            <a:srgbClr val="000000"/>
                          </a:solidFill>
                        </a:rPr>
                        <a:t>CMAS:</a:t>
                      </a:r>
                      <a:r>
                        <a:rPr lang="en-US" baseline="0" dirty="0" smtClean="0">
                          <a:solidFill>
                            <a:srgbClr val="000000"/>
                          </a:solidFill>
                        </a:rPr>
                        <a:t> Science/SS</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solidFill>
                            <a:srgbClr val="000000"/>
                          </a:solidFill>
                        </a:rPr>
                        <a:t>2</a:t>
                      </a:r>
                      <a:r>
                        <a:rPr lang="en-US" baseline="30000" dirty="0" smtClean="0">
                          <a:solidFill>
                            <a:srgbClr val="000000"/>
                          </a:solidFill>
                        </a:rPr>
                        <a:t>nd</a:t>
                      </a:r>
                      <a:r>
                        <a:rPr lang="en-US" baseline="0" dirty="0" smtClean="0">
                          <a:solidFill>
                            <a:srgbClr val="000000"/>
                          </a:solidFill>
                        </a:rPr>
                        <a:t> admin</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3</a:t>
                      </a:r>
                      <a:r>
                        <a:rPr lang="en-US" baseline="30000" dirty="0" smtClean="0">
                          <a:solidFill>
                            <a:srgbClr val="000000"/>
                          </a:solidFill>
                        </a:rPr>
                        <a:t>rd</a:t>
                      </a:r>
                      <a:r>
                        <a:rPr lang="en-US" dirty="0" smtClean="0">
                          <a:solidFill>
                            <a:srgbClr val="000000"/>
                          </a:solidFill>
                        </a:rPr>
                        <a:t> </a:t>
                      </a:r>
                      <a:r>
                        <a:rPr lang="en-US" baseline="0" dirty="0" smtClean="0">
                          <a:solidFill>
                            <a:srgbClr val="000000"/>
                          </a:solidFill>
                        </a:rPr>
                        <a:t>admin</a:t>
                      </a:r>
                      <a:endParaRPr lang="en-US" dirty="0" smtClean="0">
                        <a:solidFill>
                          <a:srgbClr val="00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4</a:t>
                      </a:r>
                      <a:r>
                        <a:rPr lang="en-US" baseline="30000" dirty="0" smtClean="0">
                          <a:solidFill>
                            <a:srgbClr val="000000"/>
                          </a:solidFill>
                        </a:rPr>
                        <a:t>th</a:t>
                      </a:r>
                      <a:r>
                        <a:rPr lang="en-US" baseline="0" dirty="0" smtClean="0">
                          <a:solidFill>
                            <a:srgbClr val="000000"/>
                          </a:solidFill>
                        </a:rPr>
                        <a:t> admin</a:t>
                      </a:r>
                      <a:endParaRPr lang="en-US" dirty="0" smtClean="0">
                        <a:solidFill>
                          <a:srgbClr val="000000"/>
                        </a:solidFill>
                      </a:endParaRPr>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5</a:t>
                      </a:r>
                      <a:r>
                        <a:rPr lang="en-US" baseline="30000" dirty="0" smtClean="0">
                          <a:solidFill>
                            <a:srgbClr val="000000"/>
                          </a:solidFill>
                        </a:rPr>
                        <a:t>th</a:t>
                      </a:r>
                      <a:r>
                        <a:rPr lang="en-US" dirty="0" smtClean="0">
                          <a:solidFill>
                            <a:srgbClr val="000000"/>
                          </a:solidFill>
                        </a:rPr>
                        <a:t> admin</a:t>
                      </a:r>
                    </a:p>
                    <a:p>
                      <a:r>
                        <a:rPr lang="en-US" sz="1800" dirty="0" smtClean="0">
                          <a:solidFill>
                            <a:srgbClr val="7030A0"/>
                          </a:solidFill>
                        </a:rPr>
                        <a:t>New contract</a:t>
                      </a:r>
                      <a:endParaRPr lang="en-US" sz="1800"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6</a:t>
                      </a:r>
                      <a:r>
                        <a:rPr lang="en-US" baseline="30000" dirty="0" smtClean="0">
                          <a:solidFill>
                            <a:srgbClr val="000000"/>
                          </a:solidFill>
                        </a:rPr>
                        <a:t>th</a:t>
                      </a:r>
                      <a:r>
                        <a:rPr lang="en-US" baseline="0" dirty="0" smtClean="0">
                          <a:solidFill>
                            <a:srgbClr val="000000"/>
                          </a:solidFill>
                        </a:rPr>
                        <a:t> admin</a:t>
                      </a:r>
                    </a:p>
                    <a:p>
                      <a:endParaRPr lang="en-US" baseline="0" dirty="0" smtClean="0">
                        <a:solidFill>
                          <a:srgbClr val="0070C0"/>
                        </a:solidFill>
                      </a:endParaRPr>
                    </a:p>
                    <a:p>
                      <a:endParaRPr lang="en-US" baseline="0"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solidFill>
                            <a:srgbClr val="000000"/>
                          </a:solidFill>
                        </a:rPr>
                        <a:t>7</a:t>
                      </a:r>
                      <a:r>
                        <a:rPr lang="en-US" baseline="30000" dirty="0" smtClean="0">
                          <a:solidFill>
                            <a:srgbClr val="000000"/>
                          </a:solidFill>
                        </a:rPr>
                        <a:t>th</a:t>
                      </a:r>
                      <a:r>
                        <a:rPr lang="en-US" dirty="0" smtClean="0">
                          <a:solidFill>
                            <a:srgbClr val="000000"/>
                          </a:solidFill>
                        </a:rPr>
                        <a:t> </a:t>
                      </a:r>
                      <a:r>
                        <a:rPr lang="en-US" baseline="0" dirty="0" smtClean="0">
                          <a:solidFill>
                            <a:srgbClr val="000000"/>
                          </a:solidFill>
                        </a:rPr>
                        <a:t>admin</a:t>
                      </a:r>
                    </a:p>
                    <a:p>
                      <a:endParaRPr lang="en-US" baseline="0" dirty="0" smtClean="0"/>
                    </a:p>
                    <a:p>
                      <a:endParaRPr lang="en-US" baseline="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solidFill>
                            <a:srgbClr val="000000"/>
                          </a:solidFill>
                        </a:rPr>
                        <a:t>CMAS:</a:t>
                      </a:r>
                      <a:r>
                        <a:rPr lang="en-US" baseline="0" dirty="0" smtClean="0">
                          <a:solidFill>
                            <a:srgbClr val="000000"/>
                          </a:solidFill>
                        </a:rPr>
                        <a:t> ELA/Math</a:t>
                      </a:r>
                    </a:p>
                    <a:p>
                      <a:r>
                        <a:rPr lang="en-US" sz="1800" baseline="0" dirty="0" smtClean="0">
                          <a:solidFill>
                            <a:srgbClr val="000000"/>
                          </a:solidFill>
                        </a:rPr>
                        <a:t>(grades </a:t>
                      </a:r>
                    </a:p>
                    <a:p>
                      <a:r>
                        <a:rPr lang="en-US" sz="1800" baseline="0" dirty="0" smtClean="0">
                          <a:solidFill>
                            <a:srgbClr val="000000"/>
                          </a:solidFill>
                        </a:rPr>
                        <a:t>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solidFill>
                            <a:srgbClr val="000000"/>
                          </a:solidFill>
                        </a:rPr>
                        <a:t>1</a:t>
                      </a:r>
                      <a:r>
                        <a:rPr lang="en-US" baseline="30000" dirty="0" smtClean="0">
                          <a:solidFill>
                            <a:srgbClr val="000000"/>
                          </a:solidFill>
                        </a:rPr>
                        <a:t>st</a:t>
                      </a:r>
                      <a:r>
                        <a:rPr lang="en-US" baseline="0" dirty="0" smtClean="0">
                          <a:solidFill>
                            <a:srgbClr val="000000"/>
                          </a:solidFill>
                        </a:rPr>
                        <a:t> admin</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baseline="0" dirty="0" smtClean="0">
                          <a:solidFill>
                            <a:srgbClr val="000000"/>
                          </a:solidFill>
                        </a:rPr>
                        <a:t>2</a:t>
                      </a:r>
                      <a:r>
                        <a:rPr lang="en-US" baseline="30000" dirty="0" smtClean="0">
                          <a:solidFill>
                            <a:srgbClr val="000000"/>
                          </a:solidFill>
                        </a:rPr>
                        <a:t>nd</a:t>
                      </a:r>
                      <a:r>
                        <a:rPr lang="en-US" baseline="0" dirty="0" smtClean="0">
                          <a:solidFill>
                            <a:srgbClr val="000000"/>
                          </a:solidFill>
                        </a:rPr>
                        <a:t> admin</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3</a:t>
                      </a:r>
                      <a:r>
                        <a:rPr lang="en-US" baseline="30000" dirty="0" smtClean="0">
                          <a:solidFill>
                            <a:srgbClr val="000000"/>
                          </a:solidFill>
                        </a:rPr>
                        <a:t>rd</a:t>
                      </a:r>
                      <a:r>
                        <a:rPr lang="en-US" dirty="0" smtClean="0">
                          <a:solidFill>
                            <a:srgbClr val="000000"/>
                          </a:solidFill>
                        </a:rPr>
                        <a:t> </a:t>
                      </a:r>
                      <a:r>
                        <a:rPr lang="en-US" baseline="0" dirty="0" smtClean="0">
                          <a:solidFill>
                            <a:srgbClr val="000000"/>
                          </a:solidFill>
                        </a:rPr>
                        <a:t>admin</a:t>
                      </a:r>
                      <a:endParaRPr lang="en-US"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solidFill>
                            <a:srgbClr val="000000"/>
                          </a:solidFill>
                        </a:rPr>
                        <a:t>4</a:t>
                      </a:r>
                      <a:r>
                        <a:rPr lang="en-US" i="1" baseline="30000" dirty="0" smtClean="0">
                          <a:solidFill>
                            <a:srgbClr val="000000"/>
                          </a:solidFill>
                        </a:rPr>
                        <a:t>th</a:t>
                      </a:r>
                      <a:r>
                        <a:rPr lang="en-US" i="1" baseline="0" dirty="0" smtClean="0">
                          <a:solidFill>
                            <a:srgbClr val="000000"/>
                          </a:solidFill>
                        </a:rPr>
                        <a:t> admin (abb.)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smtClean="0">
                          <a:solidFill>
                            <a:srgbClr val="000000"/>
                          </a:solidFill>
                        </a:rPr>
                        <a:t>5</a:t>
                      </a:r>
                      <a:r>
                        <a:rPr lang="en-US" i="1" baseline="30000" dirty="0" smtClean="0">
                          <a:solidFill>
                            <a:srgbClr val="000000"/>
                          </a:solidFill>
                        </a:rPr>
                        <a:t>th</a:t>
                      </a:r>
                      <a:r>
                        <a:rPr lang="en-US" i="1" dirty="0" smtClean="0">
                          <a:solidFill>
                            <a:srgbClr val="000000"/>
                          </a:solidFill>
                        </a:rPr>
                        <a:t> admin</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rgbClr val="000000"/>
                          </a:solidFill>
                        </a:rPr>
                        <a:t>(abb.)</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7030A0"/>
                          </a:solidFill>
                        </a:rPr>
                        <a:t>New contract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i="1" dirty="0" smtClean="0">
                          <a:solidFill>
                            <a:srgbClr val="000000"/>
                          </a:solidFill>
                        </a:rPr>
                        <a:t>6</a:t>
                      </a:r>
                      <a:r>
                        <a:rPr lang="en-US" i="1" baseline="30000" dirty="0" smtClean="0">
                          <a:solidFill>
                            <a:srgbClr val="000000"/>
                          </a:solidFill>
                        </a:rPr>
                        <a:t>th</a:t>
                      </a:r>
                      <a:r>
                        <a:rPr lang="en-US" i="1" baseline="0" dirty="0" smtClean="0">
                          <a:solidFill>
                            <a:srgbClr val="000000"/>
                          </a:solidFill>
                        </a:rPr>
                        <a:t> admin</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solidFill>
                            <a:srgbClr val="000000"/>
                          </a:solidFill>
                        </a:rPr>
                        <a:t>(abb.)</a:t>
                      </a:r>
                    </a:p>
                    <a:p>
                      <a:pPr algn="ctr"/>
                      <a:endParaRPr lang="en-US" sz="1800" baseline="0" dirty="0" smtClean="0"/>
                    </a:p>
                    <a:p>
                      <a:pPr algn="ctr"/>
                      <a:endParaRPr lang="en-US" baseline="0"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smtClean="0">
                        <a:solidFill>
                          <a:srgbClr val="0070C0"/>
                        </a:solidFill>
                      </a:endParaRPr>
                    </a:p>
                    <a:p>
                      <a:pPr algn="r"/>
                      <a:endParaRPr lang="en-US" dirty="0" smtClean="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dirty="0" smtClean="0">
                          <a:solidFill>
                            <a:srgbClr val="000000"/>
                          </a:solidFill>
                        </a:rPr>
                        <a:t>PSAT 9</a:t>
                      </a:r>
                    </a:p>
                    <a:p>
                      <a:endParaRPr lang="en-US" dirty="0" smtClean="0">
                        <a:solidFill>
                          <a:srgbClr val="000000"/>
                        </a:solidFill>
                      </a:endParaRPr>
                    </a:p>
                    <a:p>
                      <a:r>
                        <a:rPr lang="en-US" dirty="0" smtClean="0">
                          <a:solidFill>
                            <a:srgbClr val="000000"/>
                          </a:solidFill>
                        </a:rPr>
                        <a:t>PSAT 10</a:t>
                      </a:r>
                    </a:p>
                    <a:p>
                      <a:endParaRPr lang="en-US" dirty="0" smtClean="0">
                        <a:solidFill>
                          <a:srgbClr val="000000"/>
                        </a:solidFill>
                      </a:endParaRPr>
                    </a:p>
                    <a:p>
                      <a:r>
                        <a:rPr lang="en-US" dirty="0" smtClean="0">
                          <a:solidFill>
                            <a:srgbClr val="000000"/>
                          </a:solidFill>
                        </a:rPr>
                        <a:t>SAT</a:t>
                      </a:r>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aseline="0" dirty="0" smtClean="0">
                        <a:solidFill>
                          <a:srgbClr val="000000"/>
                        </a:solidFill>
                      </a:endParaRPr>
                    </a:p>
                    <a:p>
                      <a:endParaRPr lang="en-US" baseline="0" dirty="0" smtClean="0">
                        <a:solidFill>
                          <a:srgbClr val="000000"/>
                        </a:solidFill>
                      </a:endParaRPr>
                    </a:p>
                    <a:p>
                      <a:r>
                        <a:rPr lang="en-US" baseline="0" dirty="0" smtClean="0">
                          <a:solidFill>
                            <a:srgbClr val="000000"/>
                          </a:solidFill>
                        </a:rPr>
                        <a:t>1</a:t>
                      </a:r>
                      <a:r>
                        <a:rPr lang="en-US" baseline="30000" dirty="0" smtClean="0">
                          <a:solidFill>
                            <a:srgbClr val="000000"/>
                          </a:solidFill>
                        </a:rPr>
                        <a:t>st</a:t>
                      </a:r>
                      <a:r>
                        <a:rPr lang="en-US" baseline="0" dirty="0" smtClean="0">
                          <a:solidFill>
                            <a:srgbClr val="000000"/>
                          </a:solidFill>
                        </a:rPr>
                        <a:t> admin</a:t>
                      </a:r>
                      <a:endParaRPr lang="en-US"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baseline="0" dirty="0" smtClean="0">
                        <a:solidFill>
                          <a:srgbClr val="000000"/>
                        </a:solidFill>
                      </a:endParaRPr>
                    </a:p>
                    <a:p>
                      <a:endParaRPr lang="en-US" baseline="0" dirty="0" smtClean="0">
                        <a:solidFill>
                          <a:srgbClr val="000000"/>
                        </a:solidFill>
                      </a:endParaRPr>
                    </a:p>
                    <a:p>
                      <a:r>
                        <a:rPr lang="en-US" baseline="0" dirty="0" smtClean="0">
                          <a:solidFill>
                            <a:srgbClr val="000000"/>
                          </a:solidFill>
                        </a:rPr>
                        <a:t>2</a:t>
                      </a:r>
                      <a:r>
                        <a:rPr lang="en-US" baseline="30000" dirty="0" smtClean="0">
                          <a:solidFill>
                            <a:srgbClr val="000000"/>
                          </a:solidFill>
                        </a:rPr>
                        <a:t>nd </a:t>
                      </a:r>
                      <a:r>
                        <a:rPr lang="en-US" baseline="0" dirty="0" smtClean="0">
                          <a:solidFill>
                            <a:srgbClr val="000000"/>
                          </a:solidFill>
                        </a:rPr>
                        <a:t>admin</a:t>
                      </a:r>
                    </a:p>
                    <a:p>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1</a:t>
                      </a:r>
                      <a:r>
                        <a:rPr lang="en-US" baseline="30000" dirty="0" smtClean="0">
                          <a:solidFill>
                            <a:srgbClr val="000000"/>
                          </a:solidFill>
                        </a:rPr>
                        <a:t>st</a:t>
                      </a:r>
                      <a:r>
                        <a:rPr lang="en-US" baseline="0" dirty="0" smtClean="0">
                          <a:solidFill>
                            <a:srgbClr val="000000"/>
                          </a:solidFill>
                        </a:rPr>
                        <a:t> admin</a:t>
                      </a:r>
                      <a:endParaRPr lang="en-US" dirty="0" smtClean="0">
                        <a:solidFill>
                          <a:srgbClr val="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1</a:t>
                      </a:r>
                      <a:r>
                        <a:rPr lang="en-US" baseline="30000" dirty="0" smtClean="0">
                          <a:solidFill>
                            <a:srgbClr val="000000"/>
                          </a:solidFill>
                        </a:rPr>
                        <a:t>st</a:t>
                      </a:r>
                      <a:r>
                        <a:rPr lang="en-US" baseline="0" dirty="0" smtClean="0">
                          <a:solidFill>
                            <a:srgbClr val="000000"/>
                          </a:solidFill>
                        </a:rPr>
                        <a:t> admin</a:t>
                      </a: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3</a:t>
                      </a:r>
                      <a:r>
                        <a:rPr lang="en-US" baseline="30000" dirty="0" smtClean="0">
                          <a:solidFill>
                            <a:srgbClr val="000000"/>
                          </a:solidFill>
                        </a:rPr>
                        <a:t>rd</a:t>
                      </a:r>
                      <a:r>
                        <a:rPr lang="en-US" dirty="0" smtClean="0">
                          <a:solidFill>
                            <a:srgbClr val="000000"/>
                          </a:solidFill>
                        </a:rPr>
                        <a:t> </a:t>
                      </a:r>
                      <a:r>
                        <a:rPr lang="en-US" baseline="0" dirty="0" smtClean="0">
                          <a:solidFill>
                            <a:srgbClr val="000000"/>
                          </a:solidFill>
                        </a:rPr>
                        <a:t>admin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2</a:t>
                      </a:r>
                      <a:r>
                        <a:rPr lang="en-US" baseline="30000" dirty="0" smtClean="0">
                          <a:solidFill>
                            <a:srgbClr val="000000"/>
                          </a:solidFill>
                        </a:rPr>
                        <a:t>nd </a:t>
                      </a:r>
                      <a:r>
                        <a:rPr lang="en-US" baseline="0" dirty="0" smtClean="0">
                          <a:solidFill>
                            <a:srgbClr val="000000"/>
                          </a:solidFill>
                        </a:rPr>
                        <a:t>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2</a:t>
                      </a:r>
                      <a:r>
                        <a:rPr lang="en-US" baseline="30000" dirty="0" smtClean="0">
                          <a:solidFill>
                            <a:srgbClr val="000000"/>
                          </a:solidFill>
                        </a:rPr>
                        <a:t>nd </a:t>
                      </a:r>
                      <a:r>
                        <a:rPr lang="en-US" baseline="0" dirty="0" smtClean="0">
                          <a:solidFill>
                            <a:srgbClr val="000000"/>
                          </a:solidFill>
                        </a:rPr>
                        <a:t>admin</a:t>
                      </a: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4</a:t>
                      </a:r>
                      <a:r>
                        <a:rPr lang="en-US" baseline="30000" dirty="0" smtClean="0">
                          <a:solidFill>
                            <a:srgbClr val="000000"/>
                          </a:solidFill>
                        </a:rPr>
                        <a:t>th</a:t>
                      </a:r>
                      <a:r>
                        <a:rPr lang="en-US" baseline="0" dirty="0" smtClean="0">
                          <a:solidFill>
                            <a:srgbClr val="000000"/>
                          </a:solidFill>
                        </a:rPr>
                        <a:t> admin</a:t>
                      </a: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3</a:t>
                      </a:r>
                      <a:r>
                        <a:rPr lang="en-US" baseline="30000" dirty="0" smtClean="0">
                          <a:solidFill>
                            <a:srgbClr val="000000"/>
                          </a:solidFill>
                        </a:rPr>
                        <a:t>rd</a:t>
                      </a:r>
                      <a:r>
                        <a:rPr lang="en-US" dirty="0" smtClean="0">
                          <a:solidFill>
                            <a:srgbClr val="000000"/>
                          </a:solidFill>
                        </a:rPr>
                        <a:t> </a:t>
                      </a:r>
                      <a:r>
                        <a:rPr lang="en-US" baseline="0" dirty="0" smtClean="0">
                          <a:solidFill>
                            <a:srgbClr val="000000"/>
                          </a:solidFill>
                        </a:rPr>
                        <a:t>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3</a:t>
                      </a:r>
                      <a:r>
                        <a:rPr lang="en-US" baseline="30000" dirty="0" smtClean="0">
                          <a:solidFill>
                            <a:srgbClr val="000000"/>
                          </a:solidFill>
                        </a:rPr>
                        <a:t>rd</a:t>
                      </a:r>
                      <a:r>
                        <a:rPr lang="en-US" dirty="0" smtClean="0">
                          <a:solidFill>
                            <a:srgbClr val="000000"/>
                          </a:solidFill>
                        </a:rPr>
                        <a:t> </a:t>
                      </a:r>
                      <a:r>
                        <a:rPr lang="en-US" baseline="0" dirty="0" smtClean="0">
                          <a:solidFill>
                            <a:srgbClr val="000000"/>
                          </a:solidFill>
                        </a:rPr>
                        <a:t>admin</a:t>
                      </a:r>
                      <a:endParaRPr lang="en-US" dirty="0" smtClean="0">
                        <a:solidFill>
                          <a:srgbClr val="000000"/>
                        </a:solidFill>
                      </a:endParaRPr>
                    </a:p>
                    <a:p>
                      <a:endParaRPr lang="en-US" dirty="0" smtClean="0">
                        <a:solidFill>
                          <a:srgbClr val="000000"/>
                        </a:solidFill>
                      </a:endParaRPr>
                    </a:p>
                    <a:p>
                      <a:r>
                        <a:rPr lang="en-US" dirty="0" smtClean="0">
                          <a:solidFill>
                            <a:srgbClr val="000000"/>
                          </a:solidFill>
                        </a:rPr>
                        <a:t>5</a:t>
                      </a:r>
                      <a:r>
                        <a:rPr lang="en-US" baseline="30000" dirty="0" smtClean="0">
                          <a:solidFill>
                            <a:srgbClr val="000000"/>
                          </a:solidFill>
                        </a:rPr>
                        <a:t>th</a:t>
                      </a:r>
                      <a:r>
                        <a:rPr lang="en-US" dirty="0" smtClean="0">
                          <a:solidFill>
                            <a:srgbClr val="000000"/>
                          </a:solidFill>
                        </a:rPr>
                        <a:t> admin</a:t>
                      </a:r>
                    </a:p>
                    <a:p>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rPr>
                        <a:t>4</a:t>
                      </a:r>
                      <a:r>
                        <a:rPr lang="en-US" baseline="30000" dirty="0" smtClean="0">
                          <a:solidFill>
                            <a:srgbClr val="000000"/>
                          </a:solidFill>
                        </a:rPr>
                        <a:t>th</a:t>
                      </a:r>
                      <a:r>
                        <a:rPr lang="en-US" baseline="0" dirty="0" smtClean="0">
                          <a:solidFill>
                            <a:srgbClr val="000000"/>
                          </a:solidFill>
                        </a:rPr>
                        <a:t> admin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endParaRPr lang="en-US" dirty="0" smtClean="0"/>
                    </a:p>
                    <a:p>
                      <a:pPr algn="ctr"/>
                      <a:r>
                        <a:rPr lang="en-US" dirty="0" smtClean="0">
                          <a:solidFill>
                            <a:srgbClr val="7030A0"/>
                          </a:solidFill>
                        </a:rPr>
                        <a:t>New Contract</a:t>
                      </a:r>
                      <a:endParaRPr lang="en-US" dirty="0">
                        <a:solidFill>
                          <a:srgbClr val="7030A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Chevron 18"/>
          <p:cNvSpPr/>
          <p:nvPr/>
        </p:nvSpPr>
        <p:spPr>
          <a:xfrm>
            <a:off x="6660443" y="533401"/>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2019-2020</a:t>
            </a:r>
          </a:p>
        </p:txBody>
      </p:sp>
      <p:sp>
        <p:nvSpPr>
          <p:cNvPr id="20" name="Chevron 19"/>
          <p:cNvSpPr/>
          <p:nvPr/>
        </p:nvSpPr>
        <p:spPr>
          <a:xfrm>
            <a:off x="5599287" y="533405"/>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2018-2019</a:t>
            </a:r>
          </a:p>
        </p:txBody>
      </p:sp>
      <p:sp>
        <p:nvSpPr>
          <p:cNvPr id="21" name="Chevron 20"/>
          <p:cNvSpPr/>
          <p:nvPr/>
        </p:nvSpPr>
        <p:spPr>
          <a:xfrm>
            <a:off x="4514144" y="533405"/>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2017-2018</a:t>
            </a:r>
          </a:p>
        </p:txBody>
      </p:sp>
      <p:sp>
        <p:nvSpPr>
          <p:cNvPr id="22" name="Chevron 21"/>
          <p:cNvSpPr/>
          <p:nvPr/>
        </p:nvSpPr>
        <p:spPr>
          <a:xfrm>
            <a:off x="3454397" y="533400"/>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2016-2017</a:t>
            </a:r>
          </a:p>
        </p:txBody>
      </p:sp>
      <p:sp>
        <p:nvSpPr>
          <p:cNvPr id="23" name="Chevron 22"/>
          <p:cNvSpPr/>
          <p:nvPr/>
        </p:nvSpPr>
        <p:spPr>
          <a:xfrm>
            <a:off x="2381248" y="550339"/>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2015-2016</a:t>
            </a:r>
          </a:p>
        </p:txBody>
      </p:sp>
      <p:sp>
        <p:nvSpPr>
          <p:cNvPr id="24" name="Chevron 23"/>
          <p:cNvSpPr/>
          <p:nvPr/>
        </p:nvSpPr>
        <p:spPr>
          <a:xfrm>
            <a:off x="1314800" y="561628"/>
            <a:ext cx="1402643" cy="824089"/>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prstClr val="white"/>
                </a:solidFill>
              </a:rPr>
              <a:t>2014-2015</a:t>
            </a:r>
          </a:p>
        </p:txBody>
      </p:sp>
      <p:sp>
        <p:nvSpPr>
          <p:cNvPr id="2" name="TextBox 1"/>
          <p:cNvSpPr txBox="1"/>
          <p:nvPr/>
        </p:nvSpPr>
        <p:spPr>
          <a:xfrm>
            <a:off x="5301459" y="1625025"/>
            <a:ext cx="1059746" cy="584775"/>
          </a:xfrm>
          <a:prstGeom prst="rect">
            <a:avLst/>
          </a:prstGeom>
          <a:noFill/>
        </p:spPr>
        <p:txBody>
          <a:bodyPr wrap="square" rtlCol="0">
            <a:spAutoFit/>
          </a:bodyPr>
          <a:lstStyle/>
          <a:p>
            <a:r>
              <a:rPr lang="en-US" sz="1600" dirty="0">
                <a:solidFill>
                  <a:srgbClr val="00B050"/>
                </a:solidFill>
              </a:rPr>
              <a:t>Standards Adopted</a:t>
            </a:r>
          </a:p>
        </p:txBody>
      </p:sp>
      <p:sp>
        <p:nvSpPr>
          <p:cNvPr id="13" name="TextBox 12"/>
          <p:cNvSpPr txBox="1"/>
          <p:nvPr/>
        </p:nvSpPr>
        <p:spPr>
          <a:xfrm>
            <a:off x="7533212" y="1625025"/>
            <a:ext cx="1382187" cy="584775"/>
          </a:xfrm>
          <a:prstGeom prst="rect">
            <a:avLst/>
          </a:prstGeom>
          <a:noFill/>
        </p:spPr>
        <p:txBody>
          <a:bodyPr wrap="square" rtlCol="0">
            <a:spAutoFit/>
          </a:bodyPr>
          <a:lstStyle/>
          <a:p>
            <a:r>
              <a:rPr lang="en-US" sz="1600" dirty="0">
                <a:solidFill>
                  <a:srgbClr val="00B050"/>
                </a:solidFill>
              </a:rPr>
              <a:t>Standards Implemented</a:t>
            </a:r>
          </a:p>
        </p:txBody>
      </p:sp>
      <p:sp>
        <p:nvSpPr>
          <p:cNvPr id="3" name="Down Arrow 2"/>
          <p:cNvSpPr/>
          <p:nvPr/>
        </p:nvSpPr>
        <p:spPr>
          <a:xfrm rot="10800000">
            <a:off x="5672270" y="1385717"/>
            <a:ext cx="304800" cy="2906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Down Arrow 14"/>
          <p:cNvSpPr/>
          <p:nvPr/>
        </p:nvSpPr>
        <p:spPr>
          <a:xfrm rot="10800000">
            <a:off x="7848600" y="1371601"/>
            <a:ext cx="304800" cy="290683"/>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own Arrow 4"/>
          <p:cNvSpPr/>
          <p:nvPr/>
        </p:nvSpPr>
        <p:spPr>
          <a:xfrm>
            <a:off x="6237812" y="1354738"/>
            <a:ext cx="381000" cy="58477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8" name="Straight Connector 7"/>
          <p:cNvCxnSpPr/>
          <p:nvPr/>
        </p:nvCxnSpPr>
        <p:spPr>
          <a:xfrm flipH="1">
            <a:off x="7924800" y="2209800"/>
            <a:ext cx="7620" cy="1295400"/>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32420" y="3314700"/>
            <a:ext cx="0" cy="2600632"/>
          </a:xfrm>
          <a:prstGeom prst="line">
            <a:avLst/>
          </a:prstGeom>
          <a:ln w="476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272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Legislation</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12</a:t>
            </a:fld>
            <a:endParaRPr lang="en-US" dirty="0"/>
          </a:p>
        </p:txBody>
      </p:sp>
    </p:spTree>
    <p:extLst>
      <p:ext uri="{BB962C8B-B14F-4D97-AF65-F5344CB8AC3E}">
        <p14:creationId xmlns:p14="http://schemas.microsoft.com/office/powerpoint/2010/main" val="3313634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Charter Schools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200" dirty="0">
                <a:solidFill>
                  <a:schemeClr val="tx1"/>
                </a:solidFill>
              </a:rPr>
              <a:t>Charter Schools are considered their own LEP (Local Education Provider) for purposes of the following state laws:</a:t>
            </a:r>
          </a:p>
          <a:p>
            <a:pPr marL="1028700" lvl="1" indent="-342900"/>
            <a:r>
              <a:rPr lang="en-US" dirty="0">
                <a:solidFill>
                  <a:schemeClr val="tx1"/>
                </a:solidFill>
              </a:rPr>
              <a:t>Paper-based testing options: §22-7-1013(6), §22-7-1006.3(1)(d-e)</a:t>
            </a:r>
          </a:p>
          <a:p>
            <a:pPr marL="1028700" lvl="1" indent="-342900"/>
            <a:r>
              <a:rPr lang="en-US" dirty="0">
                <a:solidFill>
                  <a:schemeClr val="tx1"/>
                </a:solidFill>
              </a:rPr>
              <a:t>Assessment information for parents: §22-7-1013(7)(a)</a:t>
            </a:r>
          </a:p>
          <a:p>
            <a:pPr marL="1028700" lvl="1" indent="-342900"/>
            <a:r>
              <a:rPr lang="en-US" dirty="0">
                <a:solidFill>
                  <a:schemeClr val="tx1"/>
                </a:solidFill>
              </a:rPr>
              <a:t>Parent excuse information: §22-7-1013(8)(a-c)</a:t>
            </a:r>
          </a:p>
          <a:p>
            <a:pPr marL="342900" indent="-342900">
              <a:buFont typeface="Arial" panose="020B0604020202020204" pitchFamily="34" charset="0"/>
              <a:buChar char="•"/>
            </a:pPr>
            <a:r>
              <a:rPr lang="en-US" sz="2200" dirty="0">
                <a:solidFill>
                  <a:schemeClr val="tx1"/>
                </a:solidFill>
              </a:rPr>
              <a:t>DACs are responsible for:</a:t>
            </a:r>
          </a:p>
          <a:p>
            <a:pPr marL="1028700" lvl="1" indent="-342900"/>
            <a:r>
              <a:rPr lang="en-US" dirty="0">
                <a:solidFill>
                  <a:schemeClr val="tx1"/>
                </a:solidFill>
              </a:rPr>
              <a:t>Training SACs at charter schools in the district</a:t>
            </a:r>
          </a:p>
          <a:p>
            <a:pPr marL="1028700" lvl="1" indent="-342900"/>
            <a:r>
              <a:rPr lang="en-US" dirty="0">
                <a:solidFill>
                  <a:schemeClr val="tx1"/>
                </a:solidFill>
              </a:rPr>
              <a:t>Communicating charter school PBT selections to CDE </a:t>
            </a:r>
          </a:p>
        </p:txBody>
      </p:sp>
      <p:sp>
        <p:nvSpPr>
          <p:cNvPr id="4" name="Slide Number Placeholder 3"/>
          <p:cNvSpPr>
            <a:spLocks noGrp="1"/>
          </p:cNvSpPr>
          <p:nvPr>
            <p:ph type="sldNum" sz="quarter" idx="4"/>
          </p:nvPr>
        </p:nvSpPr>
        <p:spPr/>
        <p:txBody>
          <a:bodyPr/>
          <a:lstStyle/>
          <a:p>
            <a:fld id="{67726FA2-3EC9-4717-AD62-D8C823692DD3}" type="slidenum">
              <a:rPr lang="en-US" smtClean="0"/>
              <a:pPr/>
              <a:t>13</a:t>
            </a:fld>
            <a:endParaRPr lang="en-US" dirty="0"/>
          </a:p>
        </p:txBody>
      </p:sp>
    </p:spTree>
    <p:extLst>
      <p:ext uri="{BB962C8B-B14F-4D97-AF65-F5344CB8AC3E}">
        <p14:creationId xmlns:p14="http://schemas.microsoft.com/office/powerpoint/2010/main" val="40717659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a:t>Requirements &amp; District Responsibilities</a:t>
            </a:r>
            <a:br>
              <a:rPr lang="en-US" dirty="0"/>
            </a:br>
            <a:r>
              <a:rPr lang="en-US" dirty="0"/>
              <a:t>§22-7-1013(6), §22-7-1006.3(1)(d-e)</a:t>
            </a:r>
          </a:p>
        </p:txBody>
      </p:sp>
      <p:sp>
        <p:nvSpPr>
          <p:cNvPr id="3" name="Content Placeholder 2"/>
          <p:cNvSpPr>
            <a:spLocks noGrp="1"/>
          </p:cNvSpPr>
          <p:nvPr>
            <p:ph idx="1"/>
          </p:nvPr>
        </p:nvSpPr>
        <p:spPr>
          <a:xfrm>
            <a:off x="628649" y="1463040"/>
            <a:ext cx="8445682" cy="5258436"/>
          </a:xfrm>
        </p:spPr>
        <p:txBody>
          <a:bodyPr>
            <a:noAutofit/>
          </a:bodyPr>
          <a:lstStyle/>
          <a:p>
            <a:pPr marL="342900" indent="-342900">
              <a:buFont typeface="Arial" panose="020B0604020202020204" pitchFamily="34" charset="0"/>
              <a:buChar char="•"/>
            </a:pPr>
            <a:r>
              <a:rPr lang="en-US" sz="1800" dirty="0">
                <a:solidFill>
                  <a:schemeClr val="tx1"/>
                </a:solidFill>
              </a:rPr>
              <a:t>Each LEP must adopt and implement a written </a:t>
            </a:r>
            <a:r>
              <a:rPr lang="en-US" sz="1800" dirty="0" smtClean="0">
                <a:solidFill>
                  <a:schemeClr val="tx1"/>
                </a:solidFill>
              </a:rPr>
              <a:t>policy </a:t>
            </a:r>
            <a:r>
              <a:rPr lang="en-US" sz="1800" dirty="0">
                <a:solidFill>
                  <a:schemeClr val="tx1"/>
                </a:solidFill>
              </a:rPr>
              <a:t>by which it decides whether to request the paper form of the state assessments for its </a:t>
            </a:r>
            <a:r>
              <a:rPr lang="en-US" sz="1800" dirty="0" smtClean="0">
                <a:solidFill>
                  <a:schemeClr val="tx1"/>
                </a:solidFill>
              </a:rPr>
              <a:t>students</a:t>
            </a:r>
            <a:endParaRPr lang="en-US" sz="1800" dirty="0">
              <a:solidFill>
                <a:schemeClr val="tx1"/>
              </a:solidFill>
            </a:endParaRPr>
          </a:p>
          <a:p>
            <a:pPr marL="1028700" lvl="1" indent="-342900"/>
            <a:r>
              <a:rPr lang="en-US" sz="1800" dirty="0">
                <a:solidFill>
                  <a:schemeClr val="tx1"/>
                </a:solidFill>
              </a:rPr>
              <a:t>Decision must be made in consultation with schools and </a:t>
            </a:r>
            <a:r>
              <a:rPr lang="en-US" sz="1800" dirty="0" smtClean="0">
                <a:solidFill>
                  <a:schemeClr val="tx1"/>
                </a:solidFill>
              </a:rPr>
              <a:t>parents</a:t>
            </a:r>
            <a:endParaRPr lang="en-US" sz="1800" dirty="0">
              <a:solidFill>
                <a:schemeClr val="tx1"/>
              </a:solidFill>
            </a:endParaRPr>
          </a:p>
          <a:p>
            <a:pPr marL="1028700" lvl="1" indent="-342900"/>
            <a:r>
              <a:rPr lang="en-US" sz="1800" dirty="0">
                <a:solidFill>
                  <a:schemeClr val="tx1"/>
                </a:solidFill>
              </a:rPr>
              <a:t>Copy of policy must be shared with parents and posted on LEP </a:t>
            </a:r>
            <a:r>
              <a:rPr lang="en-US" sz="1800" dirty="0" smtClean="0">
                <a:solidFill>
                  <a:schemeClr val="tx1"/>
                </a:solidFill>
              </a:rPr>
              <a:t>website</a:t>
            </a:r>
          </a:p>
          <a:p>
            <a:pPr marL="1028700" lvl="1" indent="-342900"/>
            <a:r>
              <a:rPr lang="en-US" sz="1800" dirty="0" smtClean="0">
                <a:solidFill>
                  <a:schemeClr val="tx1"/>
                </a:solidFill>
              </a:rPr>
              <a:t>LEP </a:t>
            </a:r>
            <a:r>
              <a:rPr lang="en-US" sz="1800" dirty="0">
                <a:solidFill>
                  <a:schemeClr val="tx1"/>
                </a:solidFill>
              </a:rPr>
              <a:t>may make the decision by school or class (i.e., </a:t>
            </a:r>
            <a:r>
              <a:rPr lang="en-US" sz="1800" dirty="0" smtClean="0">
                <a:solidFill>
                  <a:schemeClr val="tx1"/>
                </a:solidFill>
              </a:rPr>
              <a:t>grade </a:t>
            </a:r>
            <a:r>
              <a:rPr lang="en-US" sz="1800" dirty="0">
                <a:solidFill>
                  <a:schemeClr val="tx1"/>
                </a:solidFill>
              </a:rPr>
              <a:t>level and content area)</a:t>
            </a:r>
          </a:p>
          <a:p>
            <a:pPr marL="1028700" lvl="1" indent="-342900"/>
            <a:r>
              <a:rPr lang="en-US" sz="1800" dirty="0">
                <a:solidFill>
                  <a:schemeClr val="tx1"/>
                </a:solidFill>
              </a:rPr>
              <a:t>LEP will report to CDE the number of students who will take the paper </a:t>
            </a:r>
            <a:r>
              <a:rPr lang="en-US" sz="1800" dirty="0" smtClean="0">
                <a:solidFill>
                  <a:schemeClr val="tx1"/>
                </a:solidFill>
              </a:rPr>
              <a:t>form (indicated prior </a:t>
            </a:r>
            <a:r>
              <a:rPr lang="en-US" sz="1800" dirty="0">
                <a:solidFill>
                  <a:schemeClr val="tx1"/>
                </a:solidFill>
              </a:rPr>
              <a:t>to initial order </a:t>
            </a:r>
            <a:r>
              <a:rPr lang="en-US" sz="1800" dirty="0" smtClean="0">
                <a:solidFill>
                  <a:schemeClr val="tx1"/>
                </a:solidFill>
              </a:rPr>
              <a:t>deadline)</a:t>
            </a:r>
            <a:endParaRPr lang="en-US" sz="1800" dirty="0">
              <a:solidFill>
                <a:schemeClr val="tx1"/>
              </a:solidFill>
            </a:endParaRPr>
          </a:p>
          <a:p>
            <a:pPr marL="342900" indent="-342900">
              <a:buFont typeface="Arial" panose="020B0604020202020204" pitchFamily="34" charset="0"/>
              <a:buChar char="•"/>
            </a:pPr>
            <a:r>
              <a:rPr lang="en-US" sz="1800" dirty="0">
                <a:solidFill>
                  <a:schemeClr val="tx1"/>
                </a:solidFill>
              </a:rPr>
              <a:t>Considerations</a:t>
            </a:r>
          </a:p>
          <a:p>
            <a:pPr marL="1028700" lvl="1" indent="-342900"/>
            <a:r>
              <a:rPr lang="en-US" sz="1800" dirty="0">
                <a:solidFill>
                  <a:schemeClr val="tx1"/>
                </a:solidFill>
              </a:rPr>
              <a:t>Technology capacity</a:t>
            </a:r>
          </a:p>
          <a:p>
            <a:pPr marL="1028700" lvl="1" indent="-342900"/>
            <a:r>
              <a:rPr lang="en-US" sz="1800" dirty="0">
                <a:solidFill>
                  <a:schemeClr val="tx1"/>
                </a:solidFill>
              </a:rPr>
              <a:t>Logistics</a:t>
            </a:r>
          </a:p>
          <a:p>
            <a:pPr marL="1028700" lvl="1" indent="-342900"/>
            <a:r>
              <a:rPr lang="en-US" sz="1800" dirty="0">
                <a:solidFill>
                  <a:schemeClr val="tx1"/>
                </a:solidFill>
              </a:rPr>
              <a:t>Must have the grade appropriate calculators for math (grades 6-8)</a:t>
            </a:r>
          </a:p>
          <a:p>
            <a:pPr marL="342900" indent="-342900">
              <a:buFont typeface="Arial" panose="020B0604020202020204" pitchFamily="34" charset="0"/>
              <a:buChar char="•"/>
            </a:pPr>
            <a:r>
              <a:rPr lang="en-US" sz="1800" dirty="0">
                <a:solidFill>
                  <a:schemeClr val="tx1"/>
                </a:solidFill>
              </a:rPr>
              <a:t>Paper form always available to individual students as an </a:t>
            </a:r>
            <a:r>
              <a:rPr lang="en-US" sz="1800" dirty="0" smtClean="0">
                <a:solidFill>
                  <a:schemeClr val="tx1"/>
                </a:solidFill>
              </a:rPr>
              <a:t>accommodation</a:t>
            </a:r>
            <a:endParaRPr lang="en-US" sz="1800" dirty="0">
              <a:solidFill>
                <a:schemeClr val="tx1"/>
              </a:solidFill>
            </a:endParaRPr>
          </a:p>
          <a:p>
            <a:pPr marL="1028700" lvl="1" indent="-342900"/>
            <a:r>
              <a:rPr lang="en-US" sz="1800" dirty="0">
                <a:solidFill>
                  <a:schemeClr val="tx1"/>
                </a:solidFill>
              </a:rPr>
              <a:t>Online form is also available as an </a:t>
            </a:r>
            <a:r>
              <a:rPr lang="en-US" sz="1800" dirty="0" smtClean="0">
                <a:solidFill>
                  <a:schemeClr val="tx1"/>
                </a:solidFill>
              </a:rPr>
              <a:t>accommodation</a:t>
            </a:r>
            <a:endParaRPr lang="en-US" sz="1800" dirty="0">
              <a:solidFill>
                <a:schemeClr val="tx1"/>
              </a:solidFill>
            </a:endParaRPr>
          </a:p>
          <a:p>
            <a:pPr marL="342900" indent="-342900">
              <a:buFont typeface="Arial" panose="020B0604020202020204" pitchFamily="34" charset="0"/>
              <a:buChar char="•"/>
            </a:pPr>
            <a:r>
              <a:rPr lang="en-US" sz="1800" dirty="0">
                <a:solidFill>
                  <a:schemeClr val="tx1"/>
                </a:solidFill>
              </a:rPr>
              <a:t>Must commit to meeting </a:t>
            </a:r>
            <a:r>
              <a:rPr lang="en-US" sz="1800" dirty="0" smtClean="0">
                <a:solidFill>
                  <a:schemeClr val="tx1"/>
                </a:solidFill>
              </a:rPr>
              <a:t>security </a:t>
            </a:r>
            <a:r>
              <a:rPr lang="en-US" sz="1800" dirty="0">
                <a:solidFill>
                  <a:schemeClr val="tx1"/>
                </a:solidFill>
              </a:rPr>
              <a:t>requirements and accounting for all secure materials</a:t>
            </a:r>
          </a:p>
          <a:p>
            <a:pPr marL="1028700" lvl="1" indent="-342900"/>
            <a:r>
              <a:rPr lang="en-US" sz="1800" dirty="0">
                <a:solidFill>
                  <a:schemeClr val="tx1"/>
                </a:solidFill>
              </a:rPr>
              <a:t>Chain-of-custody documentation and </a:t>
            </a:r>
            <a:r>
              <a:rPr lang="en-US" sz="1800" dirty="0" smtClean="0">
                <a:solidFill>
                  <a:schemeClr val="tx1"/>
                </a:solidFill>
              </a:rPr>
              <a:t>reports </a:t>
            </a:r>
            <a:r>
              <a:rPr lang="en-US" sz="1800" dirty="0">
                <a:solidFill>
                  <a:schemeClr val="tx1"/>
                </a:solidFill>
              </a:rPr>
              <a:t>for missing </a:t>
            </a:r>
            <a:r>
              <a:rPr lang="en-US" sz="1800" dirty="0" smtClean="0">
                <a:solidFill>
                  <a:schemeClr val="tx1"/>
                </a:solidFill>
              </a:rPr>
              <a:t>materials</a:t>
            </a:r>
            <a:endParaRPr lang="en-US" sz="18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14</a:t>
            </a:fld>
            <a:endParaRPr lang="en-US" dirty="0"/>
          </a:p>
        </p:txBody>
      </p:sp>
    </p:spTree>
    <p:extLst>
      <p:ext uri="{BB962C8B-B14F-4D97-AF65-F5344CB8AC3E}">
        <p14:creationId xmlns:p14="http://schemas.microsoft.com/office/powerpoint/2010/main" val="22579348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a:t>Requirements &amp; District Responsibilities</a:t>
            </a:r>
            <a:br>
              <a:rPr lang="en-US" dirty="0"/>
            </a:br>
            <a:r>
              <a:rPr lang="en-US" dirty="0"/>
              <a:t>§22-7-1013(7)(a)</a:t>
            </a:r>
          </a:p>
        </p:txBody>
      </p:sp>
      <p:sp>
        <p:nvSpPr>
          <p:cNvPr id="3" name="Content Placeholder 2"/>
          <p:cNvSpPr>
            <a:spLocks noGrp="1"/>
          </p:cNvSpPr>
          <p:nvPr>
            <p:ph idx="1"/>
          </p:nvPr>
        </p:nvSpPr>
        <p:spPr>
          <a:xfrm>
            <a:off x="628650" y="1463040"/>
            <a:ext cx="7886700" cy="5258436"/>
          </a:xfrm>
        </p:spPr>
        <p:txBody>
          <a:bodyPr>
            <a:normAutofit/>
          </a:bodyPr>
          <a:lstStyle/>
          <a:p>
            <a:pPr marL="342900" indent="-342900">
              <a:buFont typeface="Arial" panose="020B0604020202020204" pitchFamily="34" charset="0"/>
              <a:buChar char="•"/>
            </a:pPr>
            <a:r>
              <a:rPr lang="en-US" sz="2200" dirty="0">
                <a:solidFill>
                  <a:schemeClr val="tx1"/>
                </a:solidFill>
              </a:rPr>
              <a:t>LEP will annually distribute to parents and post on its website, as early in the school year as possible, written information regarding its assessments, including:</a:t>
            </a:r>
          </a:p>
          <a:p>
            <a:pPr marL="1028700" lvl="1" indent="-342900"/>
            <a:r>
              <a:rPr lang="en-US" dirty="0">
                <a:solidFill>
                  <a:schemeClr val="tx1"/>
                </a:solidFill>
              </a:rPr>
              <a:t>The state and local assessments that the LEP will administer </a:t>
            </a:r>
          </a:p>
          <a:p>
            <a:pPr marL="1028700" lvl="1" indent="-342900"/>
            <a:r>
              <a:rPr lang="en-US" dirty="0">
                <a:solidFill>
                  <a:schemeClr val="tx1"/>
                </a:solidFill>
              </a:rPr>
              <a:t>Identify whether it is required by federal law, required by state law or selected by the LEP</a:t>
            </a:r>
          </a:p>
          <a:p>
            <a:pPr marL="1028700" lvl="1" indent="-342900"/>
            <a:r>
              <a:rPr lang="en-US" dirty="0">
                <a:solidFill>
                  <a:schemeClr val="tx1"/>
                </a:solidFill>
              </a:rPr>
              <a:t>Assessment calendar:</a:t>
            </a:r>
          </a:p>
          <a:p>
            <a:pPr marL="1485900" lvl="2" indent="-342900"/>
            <a:r>
              <a:rPr lang="en-US" dirty="0">
                <a:solidFill>
                  <a:schemeClr val="tx1"/>
                </a:solidFill>
              </a:rPr>
              <a:t>Estimated hours of testing each testing day for specific classes/grades for each assessment</a:t>
            </a:r>
          </a:p>
          <a:p>
            <a:pPr marL="1485900" lvl="2" indent="-342900"/>
            <a:r>
              <a:rPr lang="en-US" dirty="0">
                <a:solidFill>
                  <a:schemeClr val="tx1"/>
                </a:solidFill>
              </a:rPr>
              <a:t>Identify whether the assessment is required by state law, federal law or locally selected</a:t>
            </a:r>
          </a:p>
          <a:p>
            <a:pPr marL="1028700" lvl="1" indent="-342900"/>
            <a:r>
              <a:rPr lang="en-US" dirty="0">
                <a:solidFill>
                  <a:schemeClr val="tx1"/>
                </a:solidFill>
              </a:rPr>
              <a:t>The purposes of the assessments</a:t>
            </a:r>
          </a:p>
          <a:p>
            <a:pPr marL="1028700" lvl="1" indent="-342900"/>
            <a:r>
              <a:rPr lang="en-US" dirty="0">
                <a:solidFill>
                  <a:schemeClr val="tx1"/>
                </a:solidFill>
              </a:rPr>
              <a:t>The manner in which assessment results will be </a:t>
            </a:r>
            <a:r>
              <a:rPr lang="en-US" dirty="0" smtClean="0">
                <a:solidFill>
                  <a:schemeClr val="tx1"/>
                </a:solidFill>
              </a:rPr>
              <a:t>used</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15</a:t>
            </a:fld>
            <a:endParaRPr lang="en-US" dirty="0"/>
          </a:p>
        </p:txBody>
      </p:sp>
    </p:spTree>
    <p:extLst>
      <p:ext uri="{BB962C8B-B14F-4D97-AF65-F5344CB8AC3E}">
        <p14:creationId xmlns:p14="http://schemas.microsoft.com/office/powerpoint/2010/main" val="11361681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a:t>Requirements &amp; District Responsibilities</a:t>
            </a:r>
            <a:br>
              <a:rPr lang="en-US" dirty="0"/>
            </a:br>
            <a:r>
              <a:rPr lang="en-US" dirty="0"/>
              <a:t>§22-7-1013(8)(a-c)</a:t>
            </a:r>
          </a:p>
        </p:txBody>
      </p:sp>
      <p:sp>
        <p:nvSpPr>
          <p:cNvPr id="3" name="Content Placeholder 2"/>
          <p:cNvSpPr>
            <a:spLocks noGrp="1"/>
          </p:cNvSpPr>
          <p:nvPr>
            <p:ph idx="1"/>
          </p:nvPr>
        </p:nvSpPr>
        <p:spPr>
          <a:xfrm>
            <a:off x="628650" y="1463040"/>
            <a:ext cx="7886700" cy="5258436"/>
          </a:xfrm>
        </p:spPr>
        <p:txBody>
          <a:bodyPr>
            <a:normAutofit fontScale="92500" lnSpcReduction="20000"/>
          </a:bodyPr>
          <a:lstStyle/>
          <a:p>
            <a:r>
              <a:rPr lang="en-US" sz="2800" dirty="0">
                <a:solidFill>
                  <a:srgbClr val="000000"/>
                </a:solidFill>
              </a:rPr>
              <a:t>A student’s parent may excuse the student from participating in a state assessment</a:t>
            </a:r>
          </a:p>
          <a:p>
            <a:endParaRPr lang="en-US" sz="1200" dirty="0">
              <a:solidFill>
                <a:srgbClr val="000000"/>
              </a:solidFill>
            </a:endParaRPr>
          </a:p>
          <a:p>
            <a:pPr lvl="1"/>
            <a:r>
              <a:rPr lang="en-US" sz="2400" dirty="0">
                <a:solidFill>
                  <a:srgbClr val="000000"/>
                </a:solidFill>
              </a:rPr>
              <a:t>Each LEP will adopt and implement a written policy and procedure by which a student’s parent may excuse the student from participating in one or more of the state assessments.</a:t>
            </a:r>
          </a:p>
          <a:p>
            <a:pPr lvl="2"/>
            <a:r>
              <a:rPr lang="en-US" sz="2100" dirty="0">
                <a:solidFill>
                  <a:srgbClr val="000000"/>
                </a:solidFill>
              </a:rPr>
              <a:t>If a parent excuses his or her student, the LEP shall not impose negative consequence on the student or parent including:</a:t>
            </a:r>
          </a:p>
          <a:p>
            <a:pPr lvl="3"/>
            <a:r>
              <a:rPr lang="en-US" sz="2100" dirty="0">
                <a:solidFill>
                  <a:srgbClr val="000000"/>
                </a:solidFill>
              </a:rPr>
              <a:t>Prohibiting school attendance; imposing an unexcused absence; or prohibiting participation in extracurricular activities.</a:t>
            </a:r>
          </a:p>
          <a:p>
            <a:pPr lvl="3"/>
            <a:r>
              <a:rPr lang="en-US" sz="2100" dirty="0">
                <a:solidFill>
                  <a:srgbClr val="7030A0"/>
                </a:solidFill>
              </a:rPr>
              <a:t>NEW: Prohibiting the student from participating in an activity, or receiving any other form of reward that the LEP provides to students who participate in the state assessment.</a:t>
            </a:r>
          </a:p>
          <a:p>
            <a:pPr marL="1371600" lvl="3" indent="0">
              <a:buNone/>
            </a:pPr>
            <a:endParaRPr lang="en-US" sz="1200" dirty="0">
              <a:solidFill>
                <a:srgbClr val="000000"/>
              </a:solidFill>
            </a:endParaRPr>
          </a:p>
          <a:p>
            <a:pPr lvl="2"/>
            <a:r>
              <a:rPr lang="en-US" sz="2400" dirty="0">
                <a:solidFill>
                  <a:srgbClr val="000000"/>
                </a:solidFill>
              </a:rPr>
              <a:t>LEP shall not impose an unreasonable burden or requirement on a student that would: </a:t>
            </a:r>
          </a:p>
          <a:p>
            <a:pPr lvl="3"/>
            <a:r>
              <a:rPr lang="en-US" sz="2100" dirty="0">
                <a:solidFill>
                  <a:srgbClr val="000000"/>
                </a:solidFill>
              </a:rPr>
              <a:t>Discourage the student from taking a state assessment or</a:t>
            </a:r>
          </a:p>
          <a:p>
            <a:pPr lvl="3"/>
            <a:r>
              <a:rPr lang="en-US" sz="2100" dirty="0">
                <a:solidFill>
                  <a:srgbClr val="000000"/>
                </a:solidFill>
              </a:rPr>
              <a:t>Encourage the student’s parent to excuse the student from taking the state assessment.</a:t>
            </a:r>
          </a:p>
        </p:txBody>
      </p:sp>
      <p:sp>
        <p:nvSpPr>
          <p:cNvPr id="4" name="Slide Number Placeholder 3"/>
          <p:cNvSpPr>
            <a:spLocks noGrp="1"/>
          </p:cNvSpPr>
          <p:nvPr>
            <p:ph type="sldNum" sz="quarter" idx="4"/>
          </p:nvPr>
        </p:nvSpPr>
        <p:spPr/>
        <p:txBody>
          <a:bodyPr/>
          <a:lstStyle/>
          <a:p>
            <a:fld id="{67726FA2-3EC9-4717-AD62-D8C823692DD3}" type="slidenum">
              <a:rPr lang="en-US" smtClean="0"/>
              <a:pPr/>
              <a:t>16</a:t>
            </a:fld>
            <a:endParaRPr lang="en-US" dirty="0"/>
          </a:p>
        </p:txBody>
      </p:sp>
    </p:spTree>
    <p:extLst>
      <p:ext uri="{BB962C8B-B14F-4D97-AF65-F5344CB8AC3E}">
        <p14:creationId xmlns:p14="http://schemas.microsoft.com/office/powerpoint/2010/main" val="13429721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2018-19 State Assessment Schedule</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17</a:t>
            </a:fld>
            <a:endParaRPr lang="en-US" dirty="0"/>
          </a:p>
        </p:txBody>
      </p:sp>
    </p:spTree>
    <p:extLst>
      <p:ext uri="{BB962C8B-B14F-4D97-AF65-F5344CB8AC3E}">
        <p14:creationId xmlns:p14="http://schemas.microsoft.com/office/powerpoint/2010/main" val="1690430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2018-19 State Assessment Calendar</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18</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21890313"/>
              </p:ext>
            </p:extLst>
          </p:nvPr>
        </p:nvGraphicFramePr>
        <p:xfrm>
          <a:off x="123861" y="1358783"/>
          <a:ext cx="8892964" cy="4312209"/>
        </p:xfrm>
        <a:graphic>
          <a:graphicData uri="http://schemas.openxmlformats.org/drawingml/2006/table">
            <a:tbl>
              <a:tblPr firstRow="1" bandRow="1">
                <a:tableStyleId>{93296810-A885-4BE3-A3E7-6D5BEEA58F35}</a:tableStyleId>
              </a:tblPr>
              <a:tblGrid>
                <a:gridCol w="3255622"/>
                <a:gridCol w="1003349"/>
                <a:gridCol w="4633993"/>
              </a:tblGrid>
              <a:tr h="384261">
                <a:tc>
                  <a:txBody>
                    <a:bodyPr/>
                    <a:lstStyle/>
                    <a:p>
                      <a:pPr marL="0" marR="0" algn="ctr">
                        <a:spcBef>
                          <a:spcPts val="0"/>
                        </a:spcBef>
                        <a:spcAft>
                          <a:spcPts val="0"/>
                        </a:spcAft>
                      </a:pPr>
                      <a:r>
                        <a:rPr lang="en-US" sz="1800" dirty="0" smtClean="0">
                          <a:effectLst/>
                        </a:rPr>
                        <a:t>Assessment</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smtClean="0">
                          <a:effectLst/>
                        </a:rPr>
                        <a:t>Grade(s)</a:t>
                      </a:r>
                      <a:endParaRPr lang="en-US" sz="1800" dirty="0">
                        <a:solidFill>
                          <a:schemeClr val="bg1">
                            <a:lumMod val="10000"/>
                          </a:schemeClr>
                        </a:solidFill>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a:effectLst/>
                        </a:rPr>
                        <a:t>Tentative Windows</a:t>
                      </a:r>
                      <a:endParaRPr lang="en-US" sz="1800" dirty="0">
                        <a:solidFill>
                          <a:schemeClr val="bg1">
                            <a:lumMod val="10000"/>
                          </a:schemeClr>
                        </a:solidFill>
                        <a:effectLst/>
                        <a:latin typeface="Times New Roman"/>
                        <a:ea typeface="Calibri"/>
                      </a:endParaRPr>
                    </a:p>
                  </a:txBody>
                  <a:tcPr marL="0" marR="0" marT="0" marB="0" anchor="ctr"/>
                </a:tc>
              </a:tr>
              <a:tr h="427591">
                <a:tc>
                  <a:txBody>
                    <a:bodyPr/>
                    <a:lstStyle/>
                    <a:p>
                      <a:pPr marL="0" marR="0" algn="ctr">
                        <a:spcBef>
                          <a:spcPts val="0"/>
                        </a:spcBef>
                        <a:spcAft>
                          <a:spcPts val="0"/>
                        </a:spcAft>
                      </a:pPr>
                      <a:r>
                        <a:rPr lang="en-US" sz="1800" dirty="0" smtClean="0">
                          <a:effectLst/>
                        </a:rPr>
                        <a:t>ACCESS for ELLs® </a:t>
                      </a:r>
                      <a:endParaRPr lang="en-US" sz="1800" b="0" dirty="0" smtClean="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K-12</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January 14 - February 15, 2019</a:t>
                      </a:r>
                      <a:endParaRPr lang="en-US" sz="1800" dirty="0">
                        <a:solidFill>
                          <a:srgbClr val="000000"/>
                        </a:solidFill>
                        <a:effectLst/>
                        <a:latin typeface="+mn-lt"/>
                        <a:ea typeface="Calibri"/>
                      </a:endParaRPr>
                    </a:p>
                  </a:txBody>
                  <a:tcPr marL="0" marR="0" marT="0" marB="0" anchor="ctr"/>
                </a:tc>
              </a:tr>
              <a:tr h="48711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CMAS and CoAlt: Social Studies</a:t>
                      </a:r>
                      <a:r>
                        <a:rPr lang="en-US" sz="1800" baseline="30000" dirty="0" smtClean="0">
                          <a:effectLst/>
                        </a:rPr>
                        <a:t>1</a:t>
                      </a:r>
                      <a:endParaRPr lang="en-US" sz="1800" b="0" baseline="30000" dirty="0" smtClean="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4, 7, 11</a:t>
                      </a:r>
                      <a:r>
                        <a:rPr lang="en-US" sz="1800" baseline="30000" dirty="0" smtClean="0">
                          <a:effectLst/>
                        </a:rPr>
                        <a:t>2</a:t>
                      </a:r>
                      <a:endParaRPr lang="en-US" sz="1800" baseline="30000" dirty="0">
                        <a:solidFill>
                          <a:srgbClr val="000000"/>
                        </a:solidFill>
                        <a:effectLst/>
                        <a:latin typeface="+mn-lt"/>
                        <a:ea typeface="Calibri"/>
                      </a:endParaRPr>
                    </a:p>
                  </a:txBody>
                  <a:tcPr marL="0" marR="0" marT="0" marB="0" anchor="ctr"/>
                </a:tc>
                <a:tc rowSpan="3">
                  <a:txBody>
                    <a:bodyPr/>
                    <a:lstStyle/>
                    <a:p>
                      <a:pPr marL="0" marR="0" algn="ctr">
                        <a:spcBef>
                          <a:spcPts val="0"/>
                        </a:spcBef>
                        <a:spcAft>
                          <a:spcPts val="0"/>
                        </a:spcAft>
                      </a:pPr>
                      <a:r>
                        <a:rPr lang="en-US" dirty="0" smtClean="0"/>
                        <a:t>April 8 - 26, 2019</a:t>
                      </a:r>
                      <a:endParaRPr lang="en-US" sz="1800" baseline="30000" dirty="0">
                        <a:solidFill>
                          <a:srgbClr val="000000"/>
                        </a:solidFill>
                        <a:effectLst/>
                        <a:latin typeface="+mn-lt"/>
                        <a:ea typeface="Calibri"/>
                      </a:endParaRPr>
                    </a:p>
                  </a:txBody>
                  <a:tcPr marL="0" marR="0" marT="0" marB="0" anchor="ctr"/>
                </a:tc>
              </a:tr>
              <a:tr h="4443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CMAS and CoAlt: Science</a:t>
                      </a:r>
                      <a:endParaRPr lang="en-US" sz="1800" b="0" baseline="30000" dirty="0" smtClean="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5, 8, 11</a:t>
                      </a:r>
                      <a:r>
                        <a:rPr lang="en-US" baseline="30000" dirty="0" smtClean="0"/>
                        <a:t>2</a:t>
                      </a:r>
                      <a:endParaRPr lang="en-US" sz="1800" baseline="30000" dirty="0" smtClean="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aseline="30000" dirty="0">
                        <a:solidFill>
                          <a:schemeClr val="tx1">
                            <a:lumMod val="50000"/>
                          </a:schemeClr>
                        </a:solidFill>
                        <a:effectLst/>
                        <a:latin typeface="+mn-lt"/>
                        <a:ea typeface="Calibri"/>
                      </a:endParaRPr>
                    </a:p>
                  </a:txBody>
                  <a:tcPr marL="0" marR="0" marT="0" marB="0" anchor="ctr"/>
                </a:tc>
              </a:tr>
              <a:tr h="44438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CMAS:</a:t>
                      </a:r>
                      <a:r>
                        <a:rPr lang="en-US" sz="1800" baseline="0" dirty="0" smtClean="0">
                          <a:effectLst/>
                        </a:rPr>
                        <a:t> </a:t>
                      </a:r>
                      <a:r>
                        <a:rPr lang="en-US" sz="1800" dirty="0" smtClean="0">
                          <a:effectLst/>
                        </a:rPr>
                        <a:t>Math</a:t>
                      </a:r>
                      <a:r>
                        <a:rPr lang="en-US" sz="1800" baseline="0" dirty="0" smtClean="0">
                          <a:effectLst/>
                        </a:rPr>
                        <a:t> and ELA (CSLA</a:t>
                      </a:r>
                      <a:r>
                        <a:rPr lang="en-US" sz="1800" baseline="30000" dirty="0" smtClean="0">
                          <a:effectLst/>
                        </a:rPr>
                        <a:t>3</a:t>
                      </a:r>
                      <a:r>
                        <a:rPr lang="en-US" sz="1800" baseline="0" dirty="0" smtClean="0">
                          <a:effectLst/>
                        </a:rPr>
                        <a:t>)</a:t>
                      </a:r>
                      <a:r>
                        <a:rPr lang="en-US" sz="1800" dirty="0" smtClean="0">
                          <a:effectLst/>
                        </a:rPr>
                        <a:t> </a:t>
                      </a:r>
                      <a:endParaRPr lang="en-US" sz="1800" b="0" dirty="0" smtClean="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3-8</a:t>
                      </a:r>
                      <a:r>
                        <a:rPr lang="en-US" sz="1800" baseline="30000" dirty="0" smtClean="0">
                          <a:effectLst/>
                        </a:rPr>
                        <a:t>2</a:t>
                      </a:r>
                      <a:endParaRPr lang="en-US" sz="1800" baseline="30000" dirty="0">
                        <a:solidFill>
                          <a:srgbClr val="000000"/>
                        </a:solidFill>
                        <a:effectLst/>
                        <a:latin typeface="+mn-lt"/>
                        <a:ea typeface="Calibri"/>
                      </a:endParaRPr>
                    </a:p>
                  </a:txBody>
                  <a:tcPr marL="0" marR="0" marT="0" marB="0" anchor="ctr"/>
                </a:tc>
                <a:tc vMerge="1">
                  <a:txBody>
                    <a:bodyPr/>
                    <a:lstStyle/>
                    <a:p>
                      <a:pPr marL="0" marR="0" algn="ctr">
                        <a:spcBef>
                          <a:spcPts val="0"/>
                        </a:spcBef>
                        <a:spcAft>
                          <a:spcPts val="0"/>
                        </a:spcAft>
                      </a:pPr>
                      <a:endParaRPr lang="en-US" sz="1800" b="0" baseline="0" dirty="0" smtClean="0">
                        <a:solidFill>
                          <a:schemeClr val="tx1">
                            <a:lumMod val="50000"/>
                          </a:schemeClr>
                        </a:solidFill>
                        <a:effectLst/>
                        <a:latin typeface="+mn-lt"/>
                        <a:ea typeface="Calibri"/>
                      </a:endParaRPr>
                    </a:p>
                  </a:txBody>
                  <a:tcPr marL="0" marR="0" marT="0" marB="0" anchor="ctr"/>
                </a:tc>
              </a:tr>
              <a:tr h="478565">
                <a:tc>
                  <a:txBody>
                    <a:bodyPr/>
                    <a:lstStyle/>
                    <a:p>
                      <a:pPr marL="0" marR="0" algn="ctr">
                        <a:spcBef>
                          <a:spcPts val="0"/>
                        </a:spcBef>
                        <a:spcAft>
                          <a:spcPts val="0"/>
                        </a:spcAft>
                      </a:pPr>
                      <a:r>
                        <a:rPr lang="en-US" sz="1800" dirty="0" smtClean="0">
                          <a:effectLst/>
                        </a:rPr>
                        <a:t>CoAlt: DLM ELA and</a:t>
                      </a:r>
                      <a:r>
                        <a:rPr lang="en-US" sz="1800" baseline="0" dirty="0" smtClean="0">
                          <a:effectLst/>
                        </a:rPr>
                        <a:t> Math</a:t>
                      </a:r>
                      <a:endParaRPr lang="en-US" sz="1800" b="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3-11</a:t>
                      </a:r>
                      <a:endParaRPr lang="en-US" sz="1800" dirty="0">
                        <a:solidFill>
                          <a:srgbClr val="000000"/>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Aligned to CMAS: Math </a:t>
                      </a:r>
                      <a:r>
                        <a:rPr lang="en-US" sz="1800" baseline="0" dirty="0" smtClean="0">
                          <a:effectLst/>
                        </a:rPr>
                        <a:t>and ELA schedule</a:t>
                      </a:r>
                      <a:endParaRPr lang="en-US" sz="1800" dirty="0">
                        <a:solidFill>
                          <a:srgbClr val="000000"/>
                        </a:solidFill>
                        <a:effectLst/>
                        <a:latin typeface="+mn-lt"/>
                        <a:ea typeface="Calibri"/>
                      </a:endParaRPr>
                    </a:p>
                  </a:txBody>
                  <a:tcPr marL="0" marR="0" marT="0" marB="0" anchor="ctr"/>
                </a:tc>
              </a:tr>
              <a:tr h="91440">
                <a:tc>
                  <a:txBody>
                    <a:bodyPr/>
                    <a:lstStyle/>
                    <a:p>
                      <a:pPr marL="0" marR="0" algn="ctr">
                        <a:spcBef>
                          <a:spcPts val="0"/>
                        </a:spcBef>
                        <a:spcAft>
                          <a:spcPts val="0"/>
                        </a:spcAft>
                      </a:pPr>
                      <a:r>
                        <a:rPr lang="en-US" sz="1800" dirty="0" smtClean="0">
                          <a:effectLst/>
                        </a:rPr>
                        <a:t>CO PSAT</a:t>
                      </a:r>
                      <a:endParaRPr lang="en-US" sz="1800" b="0" baseline="0" dirty="0" smtClean="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9,</a:t>
                      </a:r>
                      <a:r>
                        <a:rPr lang="en-US" sz="1800" baseline="0" dirty="0" smtClean="0">
                          <a:effectLst/>
                        </a:rPr>
                        <a:t> </a:t>
                      </a:r>
                      <a:r>
                        <a:rPr lang="en-US" sz="1800" dirty="0" smtClean="0">
                          <a:effectLst/>
                        </a:rPr>
                        <a:t>10</a:t>
                      </a:r>
                      <a:endParaRPr lang="en-US" sz="1800" dirty="0" smtClean="0">
                        <a:solidFill>
                          <a:srgbClr val="000000"/>
                        </a:solidFill>
                        <a:effectLst/>
                        <a:latin typeface="+mn-lt"/>
                        <a:ea typeface="Calibri"/>
                      </a:endParaRPr>
                    </a:p>
                  </a:txBody>
                  <a:tcPr marL="0" marR="0" marT="0" marB="0" anchor="ctr"/>
                </a:tc>
                <a:tc>
                  <a:txBody>
                    <a:bodyPr/>
                    <a:lstStyle/>
                    <a:p>
                      <a:pPr algn="ctr"/>
                      <a:r>
                        <a:rPr lang="en-US" sz="1800" kern="1200" dirty="0" smtClean="0">
                          <a:effectLst/>
                        </a:rPr>
                        <a:t>April 9, 10</a:t>
                      </a:r>
                      <a:r>
                        <a:rPr lang="en-US" sz="1800" kern="1200" baseline="0" dirty="0" smtClean="0">
                          <a:effectLst/>
                        </a:rPr>
                        <a:t> or </a:t>
                      </a:r>
                      <a:r>
                        <a:rPr lang="en-US" sz="1800" kern="1200" dirty="0" smtClean="0">
                          <a:effectLst/>
                        </a:rPr>
                        <a:t>11, 2019</a:t>
                      </a:r>
                    </a:p>
                    <a:p>
                      <a:pPr algn="ctr"/>
                      <a:r>
                        <a:rPr lang="en-US" sz="1800" kern="1200" dirty="0" smtClean="0">
                          <a:effectLst/>
                        </a:rPr>
                        <a:t>April 10 - 19, 2019: Make-up window</a:t>
                      </a:r>
                    </a:p>
                    <a:p>
                      <a:pPr algn="ctr"/>
                      <a:r>
                        <a:rPr lang="en-US" sz="1800" kern="1200" dirty="0" smtClean="0">
                          <a:effectLst/>
                        </a:rPr>
                        <a:t>April 9 -</a:t>
                      </a:r>
                      <a:r>
                        <a:rPr lang="en-US" sz="1800" kern="1200" baseline="0" dirty="0" smtClean="0">
                          <a:effectLst/>
                        </a:rPr>
                        <a:t> 16, 2019: Accommodations window</a:t>
                      </a:r>
                      <a:endParaRPr lang="en-US" sz="1800" b="0" i="0" kern="1200" dirty="0">
                        <a:solidFill>
                          <a:srgbClr val="000000"/>
                        </a:solidFill>
                        <a:effectLst/>
                        <a:latin typeface="+mn-lt"/>
                        <a:ea typeface="+mn-ea"/>
                        <a:cs typeface="+mn-cs"/>
                      </a:endParaRPr>
                    </a:p>
                  </a:txBody>
                  <a:tcPr marL="0" marR="0" marT="0" marB="0" anchor="ctr"/>
                </a:tc>
              </a:tr>
              <a:tr h="91440">
                <a:tc>
                  <a:txBody>
                    <a:bodyPr/>
                    <a:lstStyle/>
                    <a:p>
                      <a:pPr marL="0" marR="0" algn="ctr">
                        <a:spcBef>
                          <a:spcPts val="0"/>
                        </a:spcBef>
                        <a:spcAft>
                          <a:spcPts val="0"/>
                        </a:spcAft>
                      </a:pPr>
                      <a:r>
                        <a:rPr lang="en-US" sz="1800" dirty="0" smtClean="0">
                          <a:effectLst/>
                        </a:rPr>
                        <a:t>CO SAT</a:t>
                      </a:r>
                      <a:endParaRPr lang="en-US" sz="1800" b="0" baseline="0" dirty="0" smtClean="0">
                        <a:solidFill>
                          <a:schemeClr val="tx1">
                            <a:lumMod val="50000"/>
                          </a:schemeClr>
                        </a:solidFill>
                        <a:effectLst/>
                        <a:latin typeface="+mn-lt"/>
                      </a:endParaRPr>
                    </a:p>
                  </a:txBody>
                  <a:tcPr marL="0" marR="0" marT="0" marB="0" anchor="ctr"/>
                </a:tc>
                <a:tc>
                  <a:txBody>
                    <a:bodyPr/>
                    <a:lstStyle/>
                    <a:p>
                      <a:pPr marL="0" marR="0" algn="ctr">
                        <a:spcBef>
                          <a:spcPts val="0"/>
                        </a:spcBef>
                        <a:spcAft>
                          <a:spcPts val="0"/>
                        </a:spcAft>
                      </a:pPr>
                      <a:r>
                        <a:rPr lang="en-US" sz="1800" dirty="0" smtClean="0">
                          <a:effectLst/>
                        </a:rPr>
                        <a:t>11</a:t>
                      </a:r>
                      <a:endParaRPr lang="en-US" sz="1800" dirty="0">
                        <a:solidFill>
                          <a:srgbClr val="000000"/>
                        </a:solidFill>
                        <a:effectLst/>
                        <a:latin typeface="+mn-lt"/>
                        <a:ea typeface="Calibri"/>
                      </a:endParaRPr>
                    </a:p>
                  </a:txBody>
                  <a:tcPr marL="0" marR="0" marT="0" marB="0" anchor="ctr"/>
                </a:tc>
                <a:tc>
                  <a:txBody>
                    <a:bodyPr/>
                    <a:lstStyle/>
                    <a:p>
                      <a:pPr algn="ctr"/>
                      <a:r>
                        <a:rPr lang="en-US" sz="1800" kern="1200" dirty="0" smtClean="0">
                          <a:effectLst/>
                        </a:rPr>
                        <a:t>April 9, 2019</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effectLst/>
                        </a:rPr>
                        <a:t>April 23, 2019: Make-up test date</a:t>
                      </a:r>
                    </a:p>
                    <a:p>
                      <a:pPr algn="ctr" fontAlgn="t"/>
                      <a:r>
                        <a:rPr lang="en-US" sz="1800" dirty="0" smtClean="0">
                          <a:effectLst/>
                        </a:rPr>
                        <a:t>April 9 - 12, 2019: Accommodations window </a:t>
                      </a:r>
                      <a:endParaRPr lang="en-US" sz="1800" dirty="0" smtClean="0">
                        <a:solidFill>
                          <a:srgbClr val="000000"/>
                        </a:solidFill>
                        <a:effectLst/>
                      </a:endParaRPr>
                    </a:p>
                  </a:txBody>
                  <a:tcPr marL="0" marR="0" marT="0" marB="0" anchor="ctr"/>
                </a:tc>
              </a:tr>
            </a:tbl>
          </a:graphicData>
        </a:graphic>
      </p:graphicFrame>
      <p:sp>
        <p:nvSpPr>
          <p:cNvPr id="6" name="TextBox 5"/>
          <p:cNvSpPr txBox="1"/>
          <p:nvPr/>
        </p:nvSpPr>
        <p:spPr>
          <a:xfrm>
            <a:off x="942975" y="5765278"/>
            <a:ext cx="6995582" cy="923330"/>
          </a:xfrm>
          <a:prstGeom prst="rect">
            <a:avLst/>
          </a:prstGeom>
          <a:noFill/>
        </p:spPr>
        <p:txBody>
          <a:bodyPr wrap="square" rtlCol="0">
            <a:spAutoFit/>
          </a:bodyPr>
          <a:lstStyle/>
          <a:p>
            <a:r>
              <a:rPr lang="en-US" baseline="30000" dirty="0" smtClean="0">
                <a:solidFill>
                  <a:srgbClr val="000000"/>
                </a:solidFill>
              </a:rPr>
              <a:t>1</a:t>
            </a:r>
            <a:r>
              <a:rPr lang="en-US" dirty="0" smtClean="0">
                <a:solidFill>
                  <a:srgbClr val="000000"/>
                </a:solidFill>
              </a:rPr>
              <a:t>Social Studies will be administered on a sampling basis</a:t>
            </a:r>
          </a:p>
          <a:p>
            <a:r>
              <a:rPr lang="en-US" baseline="30000" dirty="0" smtClean="0">
                <a:solidFill>
                  <a:srgbClr val="000000"/>
                </a:solidFill>
              </a:rPr>
              <a:t>2</a:t>
            </a:r>
            <a:r>
              <a:rPr lang="en-US" dirty="0" smtClean="0">
                <a:solidFill>
                  <a:srgbClr val="000000"/>
                </a:solidFill>
              </a:rPr>
              <a:t>See next two slides for early window options</a:t>
            </a:r>
          </a:p>
          <a:p>
            <a:r>
              <a:rPr lang="en-US" baseline="30000" dirty="0" smtClean="0">
                <a:solidFill>
                  <a:srgbClr val="000000"/>
                </a:solidFill>
              </a:rPr>
              <a:t>3</a:t>
            </a:r>
            <a:r>
              <a:rPr lang="en-US" dirty="0" smtClean="0">
                <a:solidFill>
                  <a:srgbClr val="000000"/>
                </a:solidFill>
              </a:rPr>
              <a:t>CSLA is for eligible English learners in grades 3 and 4 only</a:t>
            </a:r>
            <a:endParaRPr lang="en-US" dirty="0">
              <a:solidFill>
                <a:srgbClr val="000000"/>
              </a:solidFill>
            </a:endParaRPr>
          </a:p>
        </p:txBody>
      </p:sp>
    </p:spTree>
    <p:extLst>
      <p:ext uri="{BB962C8B-B14F-4D97-AF65-F5344CB8AC3E}">
        <p14:creationId xmlns:p14="http://schemas.microsoft.com/office/powerpoint/2010/main" val="4293684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Assessment Window</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200" dirty="0">
                <a:solidFill>
                  <a:schemeClr val="tx1"/>
                </a:solidFill>
              </a:rPr>
              <a:t>Official window: April </a:t>
            </a:r>
            <a:r>
              <a:rPr lang="en-US" sz="2200" dirty="0" smtClean="0">
                <a:solidFill>
                  <a:schemeClr val="tx1"/>
                </a:solidFill>
              </a:rPr>
              <a:t>8 </a:t>
            </a:r>
            <a:r>
              <a:rPr lang="en-US" sz="2200" dirty="0">
                <a:solidFill>
                  <a:schemeClr val="tx1"/>
                </a:solidFill>
              </a:rPr>
              <a:t>– </a:t>
            </a:r>
            <a:r>
              <a:rPr lang="en-US" sz="2200" dirty="0" smtClean="0">
                <a:solidFill>
                  <a:schemeClr val="tx1"/>
                </a:solidFill>
              </a:rPr>
              <a:t>26, 2019</a:t>
            </a:r>
            <a:endParaRPr lang="en-US" sz="2200" dirty="0">
              <a:solidFill>
                <a:schemeClr val="tx1"/>
              </a:solidFill>
            </a:endParaRPr>
          </a:p>
          <a:p>
            <a:pPr marL="1028700" lvl="1" indent="-342900"/>
            <a:r>
              <a:rPr lang="en-US" dirty="0">
                <a:solidFill>
                  <a:schemeClr val="tx1"/>
                </a:solidFill>
              </a:rPr>
              <a:t>All elementary and middle school science and social studies administrations must be completed within this window</a:t>
            </a:r>
          </a:p>
          <a:p>
            <a:pPr marL="1028700" lvl="1" indent="-342900"/>
            <a:r>
              <a:rPr lang="en-US" dirty="0">
                <a:solidFill>
                  <a:schemeClr val="tx1"/>
                </a:solidFill>
              </a:rPr>
              <a:t>All school-wide paper-based administrations for math and ELA must be completed within this window</a:t>
            </a:r>
          </a:p>
          <a:p>
            <a:pPr marL="1485900" lvl="2" indent="-342900"/>
            <a:r>
              <a:rPr lang="en-US" dirty="0">
                <a:solidFill>
                  <a:schemeClr val="tx1"/>
                </a:solidFill>
              </a:rPr>
              <a:t>Students requiring paper accommodations in schools utilizing the extended online window options may test at the same time as their peers (this includes CSLA</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19</a:t>
            </a:fld>
            <a:endParaRPr lang="en-US" dirty="0"/>
          </a:p>
        </p:txBody>
      </p:sp>
    </p:spTree>
    <p:extLst>
      <p:ext uri="{BB962C8B-B14F-4D97-AF65-F5344CB8AC3E}">
        <p14:creationId xmlns:p14="http://schemas.microsoft.com/office/powerpoint/2010/main" val="2748198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Welcome and Agenda</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solidFill>
                  <a:schemeClr val="tx1"/>
                </a:solidFill>
              </a:rPr>
              <a:t>General Information</a:t>
            </a:r>
          </a:p>
          <a:p>
            <a:pPr marL="342900" indent="-342900">
              <a:buFont typeface="Arial" panose="020B0604020202020204" pitchFamily="34" charset="0"/>
              <a:buChar char="•"/>
            </a:pPr>
            <a:r>
              <a:rPr lang="en-US" dirty="0" smtClean="0">
                <a:solidFill>
                  <a:schemeClr val="tx1"/>
                </a:solidFill>
              </a:rPr>
              <a:t>Legislation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2018-19 State Assessment Schedule</a:t>
            </a:r>
          </a:p>
          <a:p>
            <a:pPr marL="342900" indent="-342900">
              <a:buFont typeface="Arial" panose="020B0604020202020204" pitchFamily="34" charset="0"/>
              <a:buChar char="•"/>
            </a:pPr>
            <a:r>
              <a:rPr lang="en-US" dirty="0">
                <a:solidFill>
                  <a:schemeClr val="tx1"/>
                </a:solidFill>
              </a:rPr>
              <a:t>WIDA: ACCESS for </a:t>
            </a:r>
            <a:r>
              <a:rPr lang="en-US" dirty="0" smtClean="0">
                <a:solidFill>
                  <a:schemeClr val="tx1"/>
                </a:solidFill>
              </a:rPr>
              <a:t>ELLs</a:t>
            </a:r>
            <a:r>
              <a:rPr lang="en-US" baseline="30000" dirty="0" smtClean="0">
                <a:solidFill>
                  <a:schemeClr val="tx1"/>
                </a:solidFill>
              </a:rPr>
              <a:t>®</a:t>
            </a:r>
            <a:endParaRPr lang="en-US" baseline="30000" dirty="0">
              <a:solidFill>
                <a:schemeClr val="tx1"/>
              </a:solidFill>
            </a:endParaRPr>
          </a:p>
          <a:p>
            <a:pPr marL="342900" indent="-342900">
              <a:buFont typeface="Arial" panose="020B0604020202020204" pitchFamily="34" charset="0"/>
              <a:buChar char="•"/>
            </a:pPr>
            <a:r>
              <a:rPr lang="en-US" dirty="0">
                <a:solidFill>
                  <a:schemeClr val="tx1"/>
                </a:solidFill>
              </a:rPr>
              <a:t>CMAS</a:t>
            </a:r>
          </a:p>
          <a:p>
            <a:pPr marL="342900" indent="-342900">
              <a:buFont typeface="Arial" panose="020B0604020202020204" pitchFamily="34" charset="0"/>
              <a:buChar char="•"/>
            </a:pPr>
            <a:r>
              <a:rPr lang="en-US" dirty="0">
                <a:solidFill>
                  <a:schemeClr val="tx1"/>
                </a:solidFill>
              </a:rPr>
              <a:t>Colorado PSAT and SAT</a:t>
            </a:r>
          </a:p>
          <a:p>
            <a:pPr marL="342900" indent="-342900">
              <a:buFont typeface="Arial" panose="020B0604020202020204" pitchFamily="34" charset="0"/>
              <a:buChar char="•"/>
            </a:pPr>
            <a:r>
              <a:rPr lang="en-US" dirty="0" err="1" smtClean="0">
                <a:solidFill>
                  <a:schemeClr val="tx1"/>
                </a:solidFill>
              </a:rPr>
              <a:t>CoAlt</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National </a:t>
            </a:r>
            <a:r>
              <a:rPr lang="en-US" dirty="0">
                <a:solidFill>
                  <a:schemeClr val="tx1"/>
                </a:solidFill>
              </a:rPr>
              <a:t>and International Assessments</a:t>
            </a:r>
          </a:p>
          <a:p>
            <a:pPr marL="342900" indent="-342900">
              <a:buFont typeface="Arial" panose="020B0604020202020204" pitchFamily="34" charset="0"/>
              <a:buChar char="•"/>
            </a:pPr>
            <a:r>
              <a:rPr lang="en-US" dirty="0" smtClean="0">
                <a:solidFill>
                  <a:schemeClr val="tx1"/>
                </a:solidFill>
              </a:rPr>
              <a:t>Data and Reporting</a:t>
            </a:r>
            <a:endParaRPr lang="en-US" dirty="0">
              <a:solidFill>
                <a:schemeClr val="tx1"/>
              </a:solidFill>
            </a:endParaRPr>
          </a:p>
          <a:p>
            <a:pPr marL="342900" indent="-342900">
              <a:buFont typeface="Arial" panose="020B0604020202020204" pitchFamily="34" charset="0"/>
              <a:buChar char="•"/>
            </a:pPr>
            <a:r>
              <a:rPr lang="en-US" dirty="0" smtClean="0">
                <a:solidFill>
                  <a:schemeClr val="tx1"/>
                </a:solidFill>
              </a:rPr>
              <a:t>Communication</a:t>
            </a:r>
            <a:endParaRPr lang="en-US"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a:t>
            </a:fld>
            <a:endParaRPr lang="en-US" dirty="0"/>
          </a:p>
        </p:txBody>
      </p:sp>
    </p:spTree>
    <p:extLst>
      <p:ext uri="{BB962C8B-B14F-4D97-AF65-F5344CB8AC3E}">
        <p14:creationId xmlns:p14="http://schemas.microsoft.com/office/powerpoint/2010/main" val="3640771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Early Window Options</a:t>
            </a:r>
            <a:endParaRPr lang="en-US" dirty="0"/>
          </a:p>
        </p:txBody>
      </p:sp>
      <p:sp>
        <p:nvSpPr>
          <p:cNvPr id="3" name="Content Placeholder 2"/>
          <p:cNvSpPr>
            <a:spLocks noGrp="1"/>
          </p:cNvSpPr>
          <p:nvPr>
            <p:ph idx="1"/>
          </p:nvPr>
        </p:nvSpPr>
        <p:spPr>
          <a:xfrm>
            <a:off x="628650" y="1463040"/>
            <a:ext cx="7886700" cy="5258436"/>
          </a:xfrm>
        </p:spPr>
        <p:txBody>
          <a:bodyPr>
            <a:normAutofit fontScale="92500" lnSpcReduction="20000"/>
          </a:bodyPr>
          <a:lstStyle/>
          <a:p>
            <a:pPr marL="342900" indent="-342900">
              <a:buFont typeface="Arial" panose="020B0604020202020204" pitchFamily="34" charset="0"/>
              <a:buChar char="•"/>
            </a:pPr>
            <a:r>
              <a:rPr lang="en-US" dirty="0" smtClean="0">
                <a:solidFill>
                  <a:schemeClr val="tx1"/>
                </a:solidFill>
              </a:rPr>
              <a:t>Online math </a:t>
            </a:r>
            <a:r>
              <a:rPr lang="en-US" dirty="0">
                <a:solidFill>
                  <a:schemeClr val="tx1"/>
                </a:solidFill>
              </a:rPr>
              <a:t>and ELA</a:t>
            </a:r>
          </a:p>
          <a:p>
            <a:pPr marL="1028700" lvl="1" indent="-342900"/>
            <a:r>
              <a:rPr lang="en-US" dirty="0">
                <a:solidFill>
                  <a:schemeClr val="tx1"/>
                </a:solidFill>
              </a:rPr>
              <a:t>To compensate for technology capacity, the math and ELA window can open early for </a:t>
            </a:r>
            <a:r>
              <a:rPr lang="en-US" u="sng" dirty="0">
                <a:solidFill>
                  <a:schemeClr val="tx1"/>
                </a:solidFill>
              </a:rPr>
              <a:t>online administrations only</a:t>
            </a:r>
          </a:p>
          <a:p>
            <a:pPr marL="1028700" lvl="1" indent="-342900"/>
            <a:r>
              <a:rPr lang="en-US" dirty="0">
                <a:solidFill>
                  <a:schemeClr val="tx1"/>
                </a:solidFill>
              </a:rPr>
              <a:t>Earliest start date for online math and ELA: March </a:t>
            </a:r>
            <a:r>
              <a:rPr lang="en-US" dirty="0" smtClean="0">
                <a:solidFill>
                  <a:schemeClr val="tx1"/>
                </a:solidFill>
              </a:rPr>
              <a:t>18, 2019</a:t>
            </a:r>
            <a:endParaRPr lang="en-US" dirty="0">
              <a:solidFill>
                <a:schemeClr val="tx1"/>
              </a:solidFill>
            </a:endParaRPr>
          </a:p>
          <a:p>
            <a:pPr marL="1028700" lvl="1" indent="-342900"/>
            <a:r>
              <a:rPr lang="en-US" dirty="0">
                <a:solidFill>
                  <a:schemeClr val="tx1"/>
                </a:solidFill>
              </a:rPr>
              <a:t>This is an </a:t>
            </a:r>
            <a:r>
              <a:rPr lang="en-US" u="sng" dirty="0">
                <a:solidFill>
                  <a:schemeClr val="tx1"/>
                </a:solidFill>
              </a:rPr>
              <a:t>extended</a:t>
            </a:r>
            <a:r>
              <a:rPr lang="en-US" dirty="0">
                <a:solidFill>
                  <a:schemeClr val="tx1"/>
                </a:solidFill>
              </a:rPr>
              <a:t> window – total of 5 testing </a:t>
            </a:r>
            <a:r>
              <a:rPr lang="en-US" dirty="0" smtClean="0">
                <a:solidFill>
                  <a:schemeClr val="tx1"/>
                </a:solidFill>
              </a:rPr>
              <a:t>weeks</a:t>
            </a:r>
          </a:p>
          <a:p>
            <a:pPr marL="1028700" lvl="1" indent="-342900"/>
            <a:endParaRPr lang="en-US" dirty="0">
              <a:solidFill>
                <a:schemeClr val="tx1"/>
              </a:solidFill>
            </a:endParaRPr>
          </a:p>
          <a:p>
            <a:pPr marL="342900" indent="-342900">
              <a:buFont typeface="Arial" panose="020B0604020202020204" pitchFamily="34" charset="0"/>
              <a:buChar char="•"/>
            </a:pPr>
            <a:r>
              <a:rPr lang="en-US" dirty="0">
                <a:solidFill>
                  <a:schemeClr val="tx1"/>
                </a:solidFill>
              </a:rPr>
              <a:t>High </a:t>
            </a:r>
            <a:r>
              <a:rPr lang="en-US" dirty="0" smtClean="0">
                <a:solidFill>
                  <a:schemeClr val="tx1"/>
                </a:solidFill>
              </a:rPr>
              <a:t>school science </a:t>
            </a:r>
            <a:r>
              <a:rPr lang="en-US" dirty="0">
                <a:solidFill>
                  <a:schemeClr val="tx1"/>
                </a:solidFill>
              </a:rPr>
              <a:t>and </a:t>
            </a:r>
            <a:r>
              <a:rPr lang="en-US" dirty="0" smtClean="0">
                <a:solidFill>
                  <a:schemeClr val="tx1"/>
                </a:solidFill>
              </a:rPr>
              <a:t>social studies</a:t>
            </a:r>
            <a:endParaRPr lang="en-US" dirty="0">
              <a:solidFill>
                <a:schemeClr val="tx1"/>
              </a:solidFill>
            </a:endParaRPr>
          </a:p>
          <a:p>
            <a:pPr marL="1028700" lvl="1" indent="-342900"/>
            <a:r>
              <a:rPr lang="en-US" dirty="0">
                <a:solidFill>
                  <a:schemeClr val="tx1"/>
                </a:solidFill>
              </a:rPr>
              <a:t>To </a:t>
            </a:r>
            <a:r>
              <a:rPr lang="en-US" dirty="0" smtClean="0">
                <a:solidFill>
                  <a:schemeClr val="tx1"/>
                </a:solidFill>
              </a:rPr>
              <a:t>accommodate </a:t>
            </a:r>
            <a:r>
              <a:rPr lang="en-US" dirty="0">
                <a:solidFill>
                  <a:schemeClr val="tx1"/>
                </a:solidFill>
              </a:rPr>
              <a:t>high school assessment schedules including SAT, </a:t>
            </a:r>
            <a:r>
              <a:rPr lang="en-US" dirty="0" smtClean="0">
                <a:solidFill>
                  <a:schemeClr val="tx1"/>
                </a:solidFill>
              </a:rPr>
              <a:t>AP </a:t>
            </a:r>
            <a:r>
              <a:rPr lang="en-US" dirty="0">
                <a:solidFill>
                  <a:schemeClr val="tx1"/>
                </a:solidFill>
              </a:rPr>
              <a:t>and IB exams, the high school science and social studies window can open and close early</a:t>
            </a:r>
          </a:p>
          <a:p>
            <a:pPr marL="1028700" lvl="1" indent="-342900"/>
            <a:r>
              <a:rPr lang="en-US" dirty="0">
                <a:solidFill>
                  <a:schemeClr val="tx1"/>
                </a:solidFill>
              </a:rPr>
              <a:t>Early window options high school:</a:t>
            </a:r>
          </a:p>
          <a:p>
            <a:pPr marL="1485900" lvl="2" indent="-342900"/>
            <a:r>
              <a:rPr lang="en-US" sz="1900" dirty="0">
                <a:solidFill>
                  <a:schemeClr val="tx1"/>
                </a:solidFill>
              </a:rPr>
              <a:t>March </a:t>
            </a:r>
            <a:r>
              <a:rPr lang="en-US" sz="1900" dirty="0" smtClean="0">
                <a:solidFill>
                  <a:schemeClr val="tx1"/>
                </a:solidFill>
              </a:rPr>
              <a:t>25 </a:t>
            </a:r>
            <a:r>
              <a:rPr lang="en-US" sz="1900" dirty="0">
                <a:solidFill>
                  <a:schemeClr val="tx1"/>
                </a:solidFill>
              </a:rPr>
              <a:t>– April </a:t>
            </a:r>
            <a:r>
              <a:rPr lang="en-US" sz="1900" dirty="0" smtClean="0">
                <a:solidFill>
                  <a:schemeClr val="tx1"/>
                </a:solidFill>
              </a:rPr>
              <a:t>12, 2019</a:t>
            </a:r>
            <a:endParaRPr lang="en-US" sz="1900" dirty="0">
              <a:solidFill>
                <a:schemeClr val="tx1"/>
              </a:solidFill>
            </a:endParaRPr>
          </a:p>
          <a:p>
            <a:pPr marL="1485900" lvl="2" indent="-342900"/>
            <a:r>
              <a:rPr lang="en-US" sz="1900" dirty="0">
                <a:solidFill>
                  <a:schemeClr val="tx1"/>
                </a:solidFill>
              </a:rPr>
              <a:t>April </a:t>
            </a:r>
            <a:r>
              <a:rPr lang="en-US" sz="1900" dirty="0" smtClean="0">
                <a:solidFill>
                  <a:schemeClr val="tx1"/>
                </a:solidFill>
              </a:rPr>
              <a:t>1 </a:t>
            </a:r>
            <a:r>
              <a:rPr lang="en-US" sz="1900" dirty="0">
                <a:solidFill>
                  <a:schemeClr val="tx1"/>
                </a:solidFill>
              </a:rPr>
              <a:t>– </a:t>
            </a:r>
            <a:r>
              <a:rPr lang="en-US" sz="1900" dirty="0" smtClean="0">
                <a:solidFill>
                  <a:schemeClr val="tx1"/>
                </a:solidFill>
              </a:rPr>
              <a:t>19, 2019</a:t>
            </a:r>
            <a:endParaRPr lang="en-US" sz="1900" dirty="0">
              <a:solidFill>
                <a:schemeClr val="tx1"/>
              </a:solidFill>
            </a:endParaRPr>
          </a:p>
          <a:p>
            <a:pPr marL="1028700" lvl="1" indent="-342900"/>
            <a:r>
              <a:rPr lang="en-US" dirty="0">
                <a:solidFill>
                  <a:schemeClr val="tx1"/>
                </a:solidFill>
              </a:rPr>
              <a:t>This is an </a:t>
            </a:r>
            <a:r>
              <a:rPr lang="en-US" u="sng" dirty="0">
                <a:solidFill>
                  <a:schemeClr val="tx1"/>
                </a:solidFill>
              </a:rPr>
              <a:t>early</a:t>
            </a:r>
            <a:r>
              <a:rPr lang="en-US" dirty="0">
                <a:solidFill>
                  <a:schemeClr val="tx1"/>
                </a:solidFill>
              </a:rPr>
              <a:t> window – total of 3 testing weeks </a:t>
            </a:r>
            <a:endParaRPr lang="en-US" dirty="0" smtClean="0">
              <a:solidFill>
                <a:schemeClr val="tx1"/>
              </a:solidFill>
            </a:endParaRPr>
          </a:p>
          <a:p>
            <a:pPr marL="1028700" lvl="1" indent="-342900"/>
            <a:endParaRPr lang="en-US" dirty="0">
              <a:solidFill>
                <a:schemeClr val="tx1"/>
              </a:solidFill>
            </a:endParaRPr>
          </a:p>
          <a:p>
            <a:pPr marL="342900" indent="-342900">
              <a:buFont typeface="Arial" panose="020B0604020202020204" pitchFamily="34" charset="0"/>
              <a:buChar char="•"/>
            </a:pPr>
            <a:r>
              <a:rPr lang="en-US" dirty="0">
                <a:solidFill>
                  <a:schemeClr val="tx1"/>
                </a:solidFill>
              </a:rPr>
              <a:t>Districts will be asked at fall administration trainings to notify CDE of intent to participate in early windows by </a:t>
            </a:r>
            <a:r>
              <a:rPr lang="en-US" b="1" u="sng" dirty="0">
                <a:solidFill>
                  <a:schemeClr val="tx1"/>
                </a:solidFill>
              </a:rPr>
              <a:t>December </a:t>
            </a:r>
            <a:r>
              <a:rPr lang="en-US" b="1" u="sng" dirty="0" smtClean="0">
                <a:solidFill>
                  <a:schemeClr val="tx1"/>
                </a:solidFill>
              </a:rPr>
              <a:t>15, 2019</a:t>
            </a:r>
            <a:endParaRPr lang="en-US" b="1" u="sng"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20</a:t>
            </a:fld>
            <a:endParaRPr lang="en-US" dirty="0"/>
          </a:p>
        </p:txBody>
      </p:sp>
    </p:spTree>
    <p:extLst>
      <p:ext uri="{BB962C8B-B14F-4D97-AF65-F5344CB8AC3E}">
        <p14:creationId xmlns:p14="http://schemas.microsoft.com/office/powerpoint/2010/main" val="2804324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Scheduling Considerations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200" dirty="0" smtClean="0">
                <a:solidFill>
                  <a:schemeClr val="tx1"/>
                </a:solidFill>
              </a:rPr>
              <a:t>Colorado </a:t>
            </a:r>
            <a:r>
              <a:rPr lang="en-US" sz="2200" dirty="0">
                <a:solidFill>
                  <a:schemeClr val="tx1"/>
                </a:solidFill>
              </a:rPr>
              <a:t>Spanish Language Arts (</a:t>
            </a:r>
            <a:r>
              <a:rPr lang="en-US" sz="2200" dirty="0" smtClean="0">
                <a:solidFill>
                  <a:schemeClr val="tx1"/>
                </a:solidFill>
              </a:rPr>
              <a:t>CSLA)</a:t>
            </a:r>
          </a:p>
          <a:p>
            <a:pPr marL="1028700" lvl="1" indent="-342900"/>
            <a:r>
              <a:rPr lang="en-US" dirty="0" smtClean="0">
                <a:solidFill>
                  <a:schemeClr val="tx1"/>
                </a:solidFill>
              </a:rPr>
              <a:t>An </a:t>
            </a:r>
            <a:r>
              <a:rPr lang="en-US" dirty="0">
                <a:solidFill>
                  <a:schemeClr val="tx1"/>
                </a:solidFill>
              </a:rPr>
              <a:t>accommodated version of the ELA </a:t>
            </a:r>
            <a:r>
              <a:rPr lang="en-US" dirty="0" smtClean="0">
                <a:solidFill>
                  <a:schemeClr val="tx1"/>
                </a:solidFill>
              </a:rPr>
              <a:t>assessment</a:t>
            </a:r>
          </a:p>
          <a:p>
            <a:pPr marL="1028700" lvl="1" indent="-342900"/>
            <a:r>
              <a:rPr lang="en-US" dirty="0"/>
              <a:t>A</a:t>
            </a:r>
            <a:r>
              <a:rPr lang="en-US" dirty="0" smtClean="0">
                <a:solidFill>
                  <a:schemeClr val="tx1"/>
                </a:solidFill>
              </a:rPr>
              <a:t>dministered </a:t>
            </a:r>
            <a:r>
              <a:rPr lang="en-US" dirty="0">
                <a:solidFill>
                  <a:schemeClr val="tx1"/>
                </a:solidFill>
              </a:rPr>
              <a:t>in the same window as </a:t>
            </a:r>
            <a:r>
              <a:rPr lang="en-US" dirty="0" smtClean="0">
                <a:solidFill>
                  <a:schemeClr val="tx1"/>
                </a:solidFill>
              </a:rPr>
              <a:t>ELA</a:t>
            </a:r>
            <a:endParaRPr lang="en-US" dirty="0">
              <a:solidFill>
                <a:schemeClr val="tx1"/>
              </a:solidFill>
            </a:endParaRP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r>
              <a:rPr lang="en-US" sz="2200" dirty="0" smtClean="0">
                <a:solidFill>
                  <a:schemeClr val="tx1"/>
                </a:solidFill>
              </a:rPr>
              <a:t>CoAlt and accommodated CMAS forms</a:t>
            </a:r>
          </a:p>
          <a:p>
            <a:pPr marL="1028700" lvl="1" indent="-342900"/>
            <a:r>
              <a:rPr lang="en-US" u="sng" dirty="0" smtClean="0">
                <a:solidFill>
                  <a:schemeClr val="tx1"/>
                </a:solidFill>
              </a:rPr>
              <a:t>To </a:t>
            </a:r>
            <a:r>
              <a:rPr lang="en-US" u="sng" dirty="0">
                <a:solidFill>
                  <a:schemeClr val="tx1"/>
                </a:solidFill>
              </a:rPr>
              <a:t>the extent possible</a:t>
            </a:r>
            <a:r>
              <a:rPr lang="en-US" dirty="0">
                <a:solidFill>
                  <a:schemeClr val="tx1"/>
                </a:solidFill>
              </a:rPr>
              <a:t>, a student taking CoAlt, CSLA, or CMAS with accommodations in a content area for which the student is participating in a general education class should be assessed at the same time as their peers to avoid missed </a:t>
            </a:r>
            <a:r>
              <a:rPr lang="en-US" dirty="0" smtClean="0">
                <a:solidFill>
                  <a:schemeClr val="tx1"/>
                </a:solidFill>
              </a:rPr>
              <a:t>instruction </a:t>
            </a:r>
            <a:endParaRPr lang="en-US" dirty="0">
              <a:solidFill>
                <a:schemeClr val="tx1"/>
              </a:solidFill>
            </a:endParaRPr>
          </a:p>
          <a:p>
            <a:pPr marL="1485900" lvl="2" indent="-342900"/>
            <a:r>
              <a:rPr lang="en-US" dirty="0">
                <a:solidFill>
                  <a:schemeClr val="tx1"/>
                </a:solidFill>
              </a:rPr>
              <a:t>Ensure </a:t>
            </a:r>
            <a:r>
              <a:rPr lang="en-US" dirty="0" smtClean="0">
                <a:solidFill>
                  <a:schemeClr val="tx1"/>
                </a:solidFill>
              </a:rPr>
              <a:t>students </a:t>
            </a:r>
            <a:r>
              <a:rPr lang="en-US" dirty="0">
                <a:solidFill>
                  <a:schemeClr val="tx1"/>
                </a:solidFill>
              </a:rPr>
              <a:t>taking these assessments do not miss instruction from their general education </a:t>
            </a:r>
            <a:r>
              <a:rPr lang="en-US" dirty="0" smtClean="0">
                <a:solidFill>
                  <a:schemeClr val="tx1"/>
                </a:solidFill>
              </a:rPr>
              <a:t>classes</a:t>
            </a:r>
            <a:endParaRPr lang="en-US"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21</a:t>
            </a:fld>
            <a:endParaRPr lang="en-US" dirty="0"/>
          </a:p>
        </p:txBody>
      </p:sp>
    </p:spTree>
    <p:extLst>
      <p:ext uri="{BB962C8B-B14F-4D97-AF65-F5344CB8AC3E}">
        <p14:creationId xmlns:p14="http://schemas.microsoft.com/office/powerpoint/2010/main" val="2246895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Social Studies</a:t>
            </a:r>
            <a:endParaRPr lang="en-US" dirty="0"/>
          </a:p>
        </p:txBody>
      </p:sp>
      <p:sp>
        <p:nvSpPr>
          <p:cNvPr id="3" name="Content Placeholder 2"/>
          <p:cNvSpPr>
            <a:spLocks noGrp="1"/>
          </p:cNvSpPr>
          <p:nvPr>
            <p:ph idx="1"/>
          </p:nvPr>
        </p:nvSpPr>
        <p:spPr>
          <a:xfrm>
            <a:off x="628650" y="1463039"/>
            <a:ext cx="7886700" cy="4980489"/>
          </a:xfrm>
        </p:spPr>
        <p:txBody>
          <a:bodyPr>
            <a:normAutofit/>
          </a:bodyPr>
          <a:lstStyle/>
          <a:p>
            <a:pPr marL="342900" indent="-342900">
              <a:buFont typeface="Arial" panose="020B0604020202020204" pitchFamily="34" charset="0"/>
              <a:buChar char="•"/>
            </a:pPr>
            <a:r>
              <a:rPr lang="en-US" dirty="0">
                <a:solidFill>
                  <a:schemeClr val="tx1"/>
                </a:solidFill>
              </a:rPr>
              <a:t>Individual schools will be sampled once in three years</a:t>
            </a:r>
          </a:p>
          <a:p>
            <a:pPr marL="1028700" lvl="1" indent="-342900"/>
            <a:r>
              <a:rPr lang="en-US" dirty="0" smtClean="0">
                <a:solidFill>
                  <a:schemeClr val="tx1"/>
                </a:solidFill>
              </a:rPr>
              <a:t>2018-19 </a:t>
            </a:r>
            <a:r>
              <a:rPr lang="en-US" dirty="0">
                <a:solidFill>
                  <a:schemeClr val="tx1"/>
                </a:solidFill>
              </a:rPr>
              <a:t>is Year </a:t>
            </a:r>
            <a:r>
              <a:rPr lang="en-US" dirty="0" smtClean="0">
                <a:solidFill>
                  <a:schemeClr val="tx1"/>
                </a:solidFill>
              </a:rPr>
              <a:t>1 </a:t>
            </a:r>
            <a:r>
              <a:rPr lang="en-US" dirty="0">
                <a:solidFill>
                  <a:schemeClr val="tx1"/>
                </a:solidFill>
              </a:rPr>
              <a:t>of the </a:t>
            </a:r>
            <a:r>
              <a:rPr lang="en-US" dirty="0" smtClean="0">
                <a:solidFill>
                  <a:schemeClr val="tx1"/>
                </a:solidFill>
              </a:rPr>
              <a:t>second social </a:t>
            </a:r>
            <a:r>
              <a:rPr lang="en-US" dirty="0">
                <a:solidFill>
                  <a:schemeClr val="tx1"/>
                </a:solidFill>
              </a:rPr>
              <a:t>studies assessment cycle</a:t>
            </a:r>
          </a:p>
          <a:p>
            <a:pPr marL="1028700" lvl="1" indent="-342900"/>
            <a:r>
              <a:rPr lang="en-US" dirty="0">
                <a:solidFill>
                  <a:schemeClr val="tx1"/>
                </a:solidFill>
              </a:rPr>
              <a:t>High school social studies was not administered in </a:t>
            </a:r>
            <a:r>
              <a:rPr lang="en-US" dirty="0" smtClean="0">
                <a:solidFill>
                  <a:schemeClr val="tx1"/>
                </a:solidFill>
              </a:rPr>
              <a:t>the first cycle</a:t>
            </a:r>
            <a:endParaRPr lang="en-US" dirty="0">
              <a:solidFill>
                <a:schemeClr val="tx1"/>
              </a:solidFill>
            </a:endParaRPr>
          </a:p>
          <a:p>
            <a:pPr marL="1485900" lvl="2" indent="-342900"/>
            <a:r>
              <a:rPr lang="en-US" dirty="0" smtClean="0">
                <a:solidFill>
                  <a:schemeClr val="tx1"/>
                </a:solidFill>
              </a:rPr>
              <a:t>High </a:t>
            </a:r>
            <a:r>
              <a:rPr lang="en-US" dirty="0">
                <a:solidFill>
                  <a:schemeClr val="tx1"/>
                </a:solidFill>
              </a:rPr>
              <a:t>schools are currently scheduled </a:t>
            </a:r>
            <a:r>
              <a:rPr lang="en-US" dirty="0" smtClean="0">
                <a:solidFill>
                  <a:schemeClr val="tx1"/>
                </a:solidFill>
              </a:rPr>
              <a:t>for social </a:t>
            </a:r>
            <a:r>
              <a:rPr lang="en-US" dirty="0">
                <a:solidFill>
                  <a:schemeClr val="tx1"/>
                </a:solidFill>
              </a:rPr>
              <a:t>studies assessment </a:t>
            </a:r>
            <a:r>
              <a:rPr lang="en-US" dirty="0" smtClean="0">
                <a:solidFill>
                  <a:schemeClr val="tx1"/>
                </a:solidFill>
              </a:rPr>
              <a:t>sampling in </a:t>
            </a:r>
            <a:r>
              <a:rPr lang="en-US" dirty="0">
                <a:solidFill>
                  <a:schemeClr val="tx1"/>
                </a:solidFill>
              </a:rPr>
              <a:t>grade 11 in spring </a:t>
            </a:r>
            <a:r>
              <a:rPr lang="en-US" dirty="0" smtClean="0">
                <a:solidFill>
                  <a:schemeClr val="tx1"/>
                </a:solidFill>
              </a:rPr>
              <a:t>2019</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Sampling plan priorities:</a:t>
            </a:r>
          </a:p>
          <a:p>
            <a:pPr marL="1028700" lvl="1" indent="-342900"/>
            <a:r>
              <a:rPr lang="en-US" dirty="0">
                <a:solidFill>
                  <a:schemeClr val="tx1"/>
                </a:solidFill>
              </a:rPr>
              <a:t>Reduce testing burden</a:t>
            </a:r>
          </a:p>
          <a:p>
            <a:pPr marL="1028700" lvl="1" indent="-342900"/>
            <a:r>
              <a:rPr lang="en-US" dirty="0">
                <a:solidFill>
                  <a:schemeClr val="tx1"/>
                </a:solidFill>
              </a:rPr>
              <a:t>Avoid creating cohorts of social studies students</a:t>
            </a:r>
          </a:p>
          <a:p>
            <a:pPr marL="1485900" lvl="2" indent="-342900"/>
            <a:r>
              <a:rPr lang="en-US" dirty="0">
                <a:solidFill>
                  <a:schemeClr val="tx1"/>
                </a:solidFill>
              </a:rPr>
              <a:t>Minimize the number of students who will test </a:t>
            </a:r>
            <a:r>
              <a:rPr lang="en-US" dirty="0" smtClean="0">
                <a:solidFill>
                  <a:schemeClr val="tx1"/>
                </a:solidFill>
              </a:rPr>
              <a:t>in grades 4 </a:t>
            </a:r>
            <a:r>
              <a:rPr lang="en-US" dirty="0">
                <a:solidFill>
                  <a:schemeClr val="tx1"/>
                </a:solidFill>
              </a:rPr>
              <a:t>and </a:t>
            </a:r>
            <a:r>
              <a:rPr lang="en-US" dirty="0" smtClean="0">
                <a:solidFill>
                  <a:schemeClr val="tx1"/>
                </a:solidFill>
              </a:rPr>
              <a:t>7</a:t>
            </a:r>
            <a:endParaRPr lang="en-US" dirty="0">
              <a:solidFill>
                <a:schemeClr val="tx1"/>
              </a:solidFill>
            </a:endParaRPr>
          </a:p>
          <a:p>
            <a:pPr marL="1028700" lvl="1" indent="-342900"/>
            <a:r>
              <a:rPr lang="en-US" dirty="0">
                <a:solidFill>
                  <a:schemeClr val="tx1"/>
                </a:solidFill>
              </a:rPr>
              <a:t>Provide state level results that can be compared from administration to </a:t>
            </a:r>
            <a:r>
              <a:rPr lang="en-US" dirty="0" smtClean="0">
                <a:solidFill>
                  <a:schemeClr val="tx1"/>
                </a:solidFill>
              </a:rPr>
              <a:t>administration</a:t>
            </a:r>
          </a:p>
          <a:p>
            <a:pPr marL="342900" indent="-342900">
              <a:buFont typeface="Arial" panose="020B0604020202020204" pitchFamily="34" charset="0"/>
              <a:buChar char="•"/>
            </a:pPr>
            <a:r>
              <a:rPr lang="en-US" dirty="0" smtClean="0">
                <a:solidFill>
                  <a:schemeClr val="tx1"/>
                </a:solidFill>
              </a:rPr>
              <a:t>Notifications will be posted in Syncplicity as soon as the sampling plan is available</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502041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WIDA</a:t>
            </a:r>
            <a:br>
              <a:rPr lang="en-US" dirty="0" smtClean="0"/>
            </a:br>
            <a:r>
              <a:rPr lang="en-US" dirty="0" smtClean="0"/>
              <a:t>ACCESS </a:t>
            </a:r>
            <a:r>
              <a:rPr lang="en-US" dirty="0"/>
              <a:t>for ELLs</a:t>
            </a:r>
            <a:r>
              <a:rPr lang="en-US" baseline="30000" dirty="0"/>
              <a:t>®</a:t>
            </a:r>
            <a:r>
              <a:rPr lang="en-US" dirty="0" smtClean="0"/>
              <a:t/>
            </a:r>
            <a:br>
              <a:rPr lang="en-US" dirty="0" smtClean="0"/>
            </a:br>
            <a:r>
              <a:rPr lang="en-US" sz="3200" dirty="0" smtClean="0"/>
              <a:t>W-APT &amp; WIDA Screener</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23</a:t>
            </a:fld>
            <a:endParaRPr lang="en-US" dirty="0"/>
          </a:p>
        </p:txBody>
      </p:sp>
    </p:spTree>
    <p:extLst>
      <p:ext uri="{BB962C8B-B14F-4D97-AF65-F5344CB8AC3E}">
        <p14:creationId xmlns:p14="http://schemas.microsoft.com/office/powerpoint/2010/main" val="2722032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WIDA Website and Accounts	</a:t>
            </a:r>
            <a:endParaRPr lang="en-US" dirty="0"/>
          </a:p>
        </p:txBody>
      </p:sp>
      <p:sp>
        <p:nvSpPr>
          <p:cNvPr id="3" name="Content Placeholder 2"/>
          <p:cNvSpPr>
            <a:spLocks noGrp="1"/>
          </p:cNvSpPr>
          <p:nvPr>
            <p:ph idx="1"/>
          </p:nvPr>
        </p:nvSpPr>
        <p:spPr/>
        <p:txBody>
          <a:bodyPr/>
          <a:lstStyle/>
          <a:p>
            <a:r>
              <a:rPr lang="en-US" dirty="0" smtClean="0">
                <a:solidFill>
                  <a:schemeClr val="tx1"/>
                </a:solidFill>
              </a:rPr>
              <a:t>WIDA’s website address has changed: </a:t>
            </a:r>
          </a:p>
          <a:p>
            <a:r>
              <a:rPr lang="en-US" dirty="0"/>
              <a:t>	</a:t>
            </a:r>
            <a:r>
              <a:rPr lang="en-US" dirty="0">
                <a:hlinkClick r:id="rId2"/>
              </a:rPr>
              <a:t>https://wida.wisc.edu</a:t>
            </a:r>
            <a:r>
              <a:rPr lang="en-US" dirty="0" smtClean="0">
                <a:hlinkClick r:id="rId2"/>
              </a:rPr>
              <a:t>/</a:t>
            </a:r>
            <a:endParaRPr lang="en-US" dirty="0" smtClean="0"/>
          </a:p>
          <a:p>
            <a:endParaRPr lang="en-US" dirty="0"/>
          </a:p>
          <a:p>
            <a:r>
              <a:rPr lang="en-US" dirty="0" smtClean="0">
                <a:solidFill>
                  <a:schemeClr val="tx1"/>
                </a:solidFill>
              </a:rPr>
              <a:t>Accounts from wida.us will automatically transfer to the new </a:t>
            </a:r>
            <a:r>
              <a:rPr lang="en-US" dirty="0">
                <a:hlinkClick r:id="rId2"/>
              </a:rPr>
              <a:t>https://wida.wisc.edu/</a:t>
            </a:r>
            <a:endParaRPr lang="en-US" dirty="0"/>
          </a:p>
          <a:p>
            <a:endParaRPr lang="en-US" dirty="0" smtClean="0"/>
          </a:p>
          <a:p>
            <a:r>
              <a:rPr lang="en-US" dirty="0" smtClean="0">
                <a:solidFill>
                  <a:schemeClr val="tx1"/>
                </a:solidFill>
              </a:rPr>
              <a:t>Accounts that are not associated with a school/district will be deactivated this fall. Personal email addresses are not acceptable for use in WIDA or WIDA AMS. </a:t>
            </a:r>
          </a:p>
          <a:p>
            <a:endParaRPr lang="en-US" dirty="0"/>
          </a:p>
          <a:p>
            <a:endParaRPr lang="en-US" dirty="0" smtClean="0"/>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24</a:t>
            </a:fld>
            <a:endParaRPr lang="en-US" dirty="0"/>
          </a:p>
        </p:txBody>
      </p:sp>
    </p:spTree>
    <p:extLst>
      <p:ext uri="{BB962C8B-B14F-4D97-AF65-F5344CB8AC3E}">
        <p14:creationId xmlns:p14="http://schemas.microsoft.com/office/powerpoint/2010/main" val="1750867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ACCESS for ELLs</a:t>
            </a:r>
            <a:r>
              <a:rPr lang="en-US" baseline="30000" dirty="0"/>
              <a:t>®</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solidFill>
                  <a:schemeClr val="tx1"/>
                </a:solidFill>
              </a:rPr>
              <a:t>Grades 1-12 are available on paper or online</a:t>
            </a:r>
          </a:p>
          <a:p>
            <a:pPr marL="1028700" lvl="1" indent="-342900"/>
            <a:r>
              <a:rPr lang="en-US" dirty="0">
                <a:solidFill>
                  <a:schemeClr val="tx1"/>
                </a:solidFill>
              </a:rPr>
              <a:t>Kindergarten and Alternate ACCESS remain as paper-based kits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All Test Administrators need to participate in WIDA’s quizzes and have an opportunity to ask questions to their school or district assessment leaders</a:t>
            </a:r>
          </a:p>
          <a:p>
            <a:pPr marL="1028700" lvl="1" indent="-342900"/>
            <a:r>
              <a:rPr lang="en-US" dirty="0">
                <a:solidFill>
                  <a:schemeClr val="tx1"/>
                </a:solidFill>
              </a:rPr>
              <a:t>Checklists may be used to track assessment </a:t>
            </a:r>
            <a:r>
              <a:rPr lang="en-US" dirty="0" smtClean="0">
                <a:solidFill>
                  <a:schemeClr val="tx1"/>
                </a:solidFill>
              </a:rPr>
              <a:t>activities</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25</a:t>
            </a:fld>
            <a:endParaRPr lang="en-US" dirty="0"/>
          </a:p>
        </p:txBody>
      </p:sp>
    </p:spTree>
    <p:extLst>
      <p:ext uri="{BB962C8B-B14F-4D97-AF65-F5344CB8AC3E}">
        <p14:creationId xmlns:p14="http://schemas.microsoft.com/office/powerpoint/2010/main" val="32608205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ACCESS for ELLs</a:t>
            </a:r>
            <a:r>
              <a:rPr lang="en-US" baseline="30000" dirty="0" smtClean="0"/>
              <a:t>® </a:t>
            </a:r>
            <a:r>
              <a:rPr lang="en-US" dirty="0" smtClean="0"/>
              <a:t>Key Dates</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solidFill>
                  <a:schemeClr val="tx1"/>
                </a:solidFill>
              </a:rPr>
              <a:t>ACCESS Testing Window</a:t>
            </a:r>
          </a:p>
          <a:p>
            <a:pPr marL="1028700" lvl="1" indent="-342900"/>
            <a:r>
              <a:rPr lang="en-US" dirty="0">
                <a:solidFill>
                  <a:schemeClr val="tx1"/>
                </a:solidFill>
              </a:rPr>
              <a:t>Monday, January </a:t>
            </a:r>
            <a:r>
              <a:rPr lang="en-US" dirty="0" smtClean="0">
                <a:solidFill>
                  <a:schemeClr val="tx1"/>
                </a:solidFill>
              </a:rPr>
              <a:t>14 </a:t>
            </a:r>
            <a:r>
              <a:rPr lang="en-US" dirty="0">
                <a:solidFill>
                  <a:schemeClr val="tx1"/>
                </a:solidFill>
              </a:rPr>
              <a:t>– Friday, February </a:t>
            </a:r>
            <a:r>
              <a:rPr lang="en-US" dirty="0" smtClean="0">
                <a:solidFill>
                  <a:schemeClr val="tx1"/>
                </a:solidFill>
              </a:rPr>
              <a:t>15, 2019</a:t>
            </a: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Test Order Window</a:t>
            </a:r>
          </a:p>
          <a:p>
            <a:pPr marL="1028700" lvl="1" indent="-342900"/>
            <a:r>
              <a:rPr lang="en-US" dirty="0"/>
              <a:t>October </a:t>
            </a:r>
            <a:r>
              <a:rPr lang="en-US" dirty="0" smtClean="0"/>
              <a:t>24 </a:t>
            </a:r>
            <a:r>
              <a:rPr lang="en-US" dirty="0"/>
              <a:t>– November 9</a:t>
            </a:r>
            <a:r>
              <a:rPr lang="en-US" dirty="0" smtClean="0"/>
              <a:t>, 2018</a:t>
            </a:r>
            <a:endParaRPr lang="en-US" dirty="0"/>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WIDA AMS Test Setup Available</a:t>
            </a:r>
          </a:p>
          <a:p>
            <a:pPr marL="1028700" lvl="1" indent="-342900"/>
            <a:r>
              <a:rPr lang="en-US" dirty="0"/>
              <a:t>November </a:t>
            </a:r>
            <a:r>
              <a:rPr lang="en-US" dirty="0" smtClean="0"/>
              <a:t>27, 2018 </a:t>
            </a:r>
            <a:r>
              <a:rPr lang="en-US" dirty="0"/>
              <a:t>– February </a:t>
            </a:r>
            <a:r>
              <a:rPr lang="en-US" dirty="0" smtClean="0"/>
              <a:t>15, 2019</a:t>
            </a:r>
            <a:endParaRPr lang="en-US" dirty="0"/>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Districts Receive Test Materials (on or before)</a:t>
            </a:r>
          </a:p>
          <a:p>
            <a:pPr marL="1028700" lvl="1" indent="-342900"/>
            <a:r>
              <a:rPr lang="en-US" dirty="0"/>
              <a:t>December </a:t>
            </a:r>
            <a:r>
              <a:rPr lang="en-US" dirty="0" smtClean="0"/>
              <a:t>13, 2018</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26</a:t>
            </a:fld>
            <a:endParaRPr lang="en-US" dirty="0"/>
          </a:p>
        </p:txBody>
      </p:sp>
    </p:spTree>
    <p:extLst>
      <p:ext uri="{BB962C8B-B14F-4D97-AF65-F5344CB8AC3E}">
        <p14:creationId xmlns:p14="http://schemas.microsoft.com/office/powerpoint/2010/main" val="13223016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ACCESS Training</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200" dirty="0" smtClean="0">
                <a:solidFill>
                  <a:schemeClr val="tx1"/>
                </a:solidFill>
              </a:rPr>
              <a:t>Training registration information will be sent to DACs</a:t>
            </a:r>
          </a:p>
          <a:p>
            <a:pPr marL="1028700" lvl="1" indent="-342900"/>
            <a:r>
              <a:rPr lang="en-US" dirty="0" smtClean="0">
                <a:solidFill>
                  <a:schemeClr val="tx1"/>
                </a:solidFill>
              </a:rPr>
              <a:t>Trainings will be combined with CoAlt training</a:t>
            </a:r>
          </a:p>
          <a:p>
            <a:pPr marL="1485900" lvl="2" indent="-342900"/>
            <a:r>
              <a:rPr lang="en-US" dirty="0" smtClean="0">
                <a:solidFill>
                  <a:schemeClr val="tx1"/>
                </a:solidFill>
              </a:rPr>
              <a:t>½ day for ACCESS and ½ day for CoAlt</a:t>
            </a:r>
          </a:p>
          <a:p>
            <a:pPr marL="1028700" lvl="1" indent="-342900"/>
            <a:r>
              <a:rPr lang="en-US" dirty="0" smtClean="0">
                <a:solidFill>
                  <a:schemeClr val="tx1"/>
                </a:solidFill>
              </a:rPr>
              <a:t>WIDA will also offer a variety of pre-testing, during testing and post-testing </a:t>
            </a:r>
            <a:r>
              <a:rPr lang="en-US" dirty="0" smtClean="0">
                <a:solidFill>
                  <a:schemeClr val="tx1"/>
                </a:solidFill>
                <a:hlinkClick r:id="rId2"/>
              </a:rPr>
              <a:t>webinar trainings</a:t>
            </a:r>
            <a:endParaRPr lang="en-US" dirty="0" smtClean="0">
              <a:solidFill>
                <a:srgbClr val="000000"/>
              </a:solidFill>
            </a:endParaRP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56082208"/>
              </p:ext>
            </p:extLst>
          </p:nvPr>
        </p:nvGraphicFramePr>
        <p:xfrm>
          <a:off x="1524000" y="3423121"/>
          <a:ext cx="6096000" cy="2931160"/>
        </p:xfrm>
        <a:graphic>
          <a:graphicData uri="http://schemas.openxmlformats.org/drawingml/2006/table">
            <a:tbl>
              <a:tblPr firstRow="1" bandRow="1">
                <a:tableStyleId>{93296810-A885-4BE3-A3E7-6D5BEEA58F35}</a:tableStyleId>
              </a:tblPr>
              <a:tblGrid>
                <a:gridCol w="3048000"/>
                <a:gridCol w="3048000"/>
              </a:tblGrid>
              <a:tr h="370840">
                <a:tc>
                  <a:txBody>
                    <a:bodyPr/>
                    <a:lstStyle/>
                    <a:p>
                      <a:pPr algn="ctr"/>
                      <a:r>
                        <a:rPr lang="en-US" dirty="0" smtClean="0"/>
                        <a:t>Training</a:t>
                      </a:r>
                      <a:endParaRPr lang="en-US" dirty="0"/>
                    </a:p>
                  </a:txBody>
                  <a:tcPr/>
                </a:tc>
                <a:tc>
                  <a:txBody>
                    <a:bodyPr/>
                    <a:lstStyle/>
                    <a:p>
                      <a:pPr algn="ctr"/>
                      <a:r>
                        <a:rPr lang="en-US" dirty="0" smtClean="0"/>
                        <a:t>Location</a:t>
                      </a:r>
                      <a:endParaRPr lang="en-US" dirty="0"/>
                    </a:p>
                  </a:txBody>
                  <a:tcPr/>
                </a:tc>
              </a:tr>
              <a:tr h="370840">
                <a:tc>
                  <a:txBody>
                    <a:bodyPr/>
                    <a:lstStyle/>
                    <a:p>
                      <a:pPr marL="0" marR="0" algn="ctr">
                        <a:spcBef>
                          <a:spcPts val="0"/>
                        </a:spcBef>
                        <a:spcAft>
                          <a:spcPts val="0"/>
                        </a:spcAft>
                      </a:pPr>
                      <a:r>
                        <a:rPr lang="en-US" sz="1800" dirty="0" smtClean="0">
                          <a:effectLst/>
                        </a:rPr>
                        <a:t>Regional </a:t>
                      </a:r>
                      <a:r>
                        <a:rPr lang="en-US" sz="1800" dirty="0" err="1" smtClean="0">
                          <a:effectLst/>
                        </a:rPr>
                        <a:t>CoAlt</a:t>
                      </a:r>
                      <a:r>
                        <a:rPr lang="en-US" sz="1800" dirty="0" smtClean="0">
                          <a:effectLst/>
                        </a:rPr>
                        <a:t>/ACCESS Trainings</a:t>
                      </a:r>
                    </a:p>
                    <a:p>
                      <a:pPr marL="0" marR="0" algn="ctr">
                        <a:spcBef>
                          <a:spcPts val="0"/>
                        </a:spcBef>
                        <a:spcAft>
                          <a:spcPts val="0"/>
                        </a:spcAft>
                      </a:pPr>
                      <a:r>
                        <a:rPr lang="en-US" sz="1800" dirty="0" smtClean="0">
                          <a:effectLst/>
                        </a:rPr>
                        <a:t>½</a:t>
                      </a:r>
                      <a:r>
                        <a:rPr lang="en-US" sz="1800" baseline="0" dirty="0" smtClean="0">
                          <a:effectLst/>
                        </a:rPr>
                        <a:t> Day for Each </a:t>
                      </a:r>
                      <a:endParaRPr lang="en-US" sz="1800" dirty="0" smtClean="0">
                        <a:effectLst/>
                      </a:endParaRPr>
                    </a:p>
                    <a:p>
                      <a:endParaRPr lang="en-US" dirty="0"/>
                    </a:p>
                  </a:txBody>
                  <a:tcPr/>
                </a:tc>
                <a:tc>
                  <a:txBody>
                    <a:bodyPr/>
                    <a:lstStyle/>
                    <a:p>
                      <a:pPr marL="114300" marR="0" indent="0">
                        <a:spcBef>
                          <a:spcPts val="0"/>
                        </a:spcBef>
                        <a:spcAft>
                          <a:spcPts val="0"/>
                        </a:spcAft>
                      </a:pPr>
                      <a:r>
                        <a:rPr lang="en-US" sz="1800" dirty="0" smtClean="0">
                          <a:effectLst/>
                        </a:rPr>
                        <a:t>October 1</a:t>
                      </a:r>
                      <a:r>
                        <a:rPr lang="en-US" sz="1800" baseline="0" dirty="0" smtClean="0">
                          <a:effectLst/>
                        </a:rPr>
                        <a:t> – Grand Junction</a:t>
                      </a:r>
                    </a:p>
                    <a:p>
                      <a:pPr marL="114300" marR="0" indent="0">
                        <a:spcBef>
                          <a:spcPts val="0"/>
                        </a:spcBef>
                        <a:spcAft>
                          <a:spcPts val="0"/>
                        </a:spcAft>
                      </a:pPr>
                      <a:r>
                        <a:rPr lang="en-US" sz="1800" baseline="0" dirty="0" smtClean="0">
                          <a:effectLst/>
                        </a:rPr>
                        <a:t>October 2 – Steamboat</a:t>
                      </a:r>
                    </a:p>
                    <a:p>
                      <a:pPr marL="114300" marR="0" indent="0">
                        <a:spcBef>
                          <a:spcPts val="0"/>
                        </a:spcBef>
                        <a:spcAft>
                          <a:spcPts val="0"/>
                        </a:spcAft>
                      </a:pPr>
                      <a:r>
                        <a:rPr lang="en-US" sz="1800" baseline="0" dirty="0" smtClean="0">
                          <a:effectLst/>
                        </a:rPr>
                        <a:t>October 4 – Denver</a:t>
                      </a:r>
                    </a:p>
                    <a:p>
                      <a:pPr marL="114300" marR="0" indent="0">
                        <a:spcBef>
                          <a:spcPts val="0"/>
                        </a:spcBef>
                        <a:spcAft>
                          <a:spcPts val="0"/>
                        </a:spcAft>
                      </a:pPr>
                      <a:r>
                        <a:rPr lang="en-US" sz="1800" baseline="0" dirty="0" smtClean="0">
                          <a:effectLst/>
                        </a:rPr>
                        <a:t>October 9 – Limon</a:t>
                      </a:r>
                    </a:p>
                    <a:p>
                      <a:pPr marL="114300" marR="0" indent="0">
                        <a:spcBef>
                          <a:spcPts val="0"/>
                        </a:spcBef>
                        <a:spcAft>
                          <a:spcPts val="0"/>
                        </a:spcAft>
                      </a:pPr>
                      <a:r>
                        <a:rPr lang="en-US" sz="1800" baseline="0" dirty="0" smtClean="0">
                          <a:effectLst/>
                        </a:rPr>
                        <a:t>October 10 – La Junta</a:t>
                      </a:r>
                    </a:p>
                    <a:p>
                      <a:pPr marL="114300" marR="0" indent="0">
                        <a:spcBef>
                          <a:spcPts val="0"/>
                        </a:spcBef>
                        <a:spcAft>
                          <a:spcPts val="0"/>
                        </a:spcAft>
                      </a:pPr>
                      <a:r>
                        <a:rPr lang="en-US" sz="1800" baseline="0" dirty="0" smtClean="0">
                          <a:effectLst/>
                        </a:rPr>
                        <a:t>October 16 – Pueblo</a:t>
                      </a:r>
                    </a:p>
                    <a:p>
                      <a:pPr marL="114300" marR="0" indent="0">
                        <a:spcBef>
                          <a:spcPts val="0"/>
                        </a:spcBef>
                        <a:spcAft>
                          <a:spcPts val="0"/>
                        </a:spcAft>
                      </a:pPr>
                      <a:r>
                        <a:rPr lang="en-US" sz="1800" baseline="0" dirty="0" smtClean="0">
                          <a:effectLst/>
                        </a:rPr>
                        <a:t>October 17 – Alamosa</a:t>
                      </a:r>
                    </a:p>
                    <a:p>
                      <a:pPr marL="114300" marR="0" indent="0">
                        <a:spcBef>
                          <a:spcPts val="0"/>
                        </a:spcBef>
                        <a:spcAft>
                          <a:spcPts val="0"/>
                        </a:spcAft>
                      </a:pPr>
                      <a:r>
                        <a:rPr lang="en-US" sz="1800" baseline="0" dirty="0" smtClean="0">
                          <a:effectLst/>
                        </a:rPr>
                        <a:t>October 23 – Greeley </a:t>
                      </a:r>
                    </a:p>
                    <a:p>
                      <a:endParaRPr lang="en-US" dirty="0"/>
                    </a:p>
                  </a:txBody>
                  <a:tcPr/>
                </a:tc>
              </a:tr>
            </a:tbl>
          </a:graphicData>
        </a:graphic>
      </p:graphicFrame>
    </p:spTree>
    <p:extLst>
      <p:ext uri="{BB962C8B-B14F-4D97-AF65-F5344CB8AC3E}">
        <p14:creationId xmlns:p14="http://schemas.microsoft.com/office/powerpoint/2010/main" val="31085767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solidFill>
                  <a:schemeClr val="tx1"/>
                </a:solidFill>
              </a:rPr>
              <a:t>WIDA Screener – supported by </a:t>
            </a:r>
            <a:r>
              <a:rPr lang="en-US" dirty="0">
                <a:solidFill>
                  <a:schemeClr val="tx1"/>
                </a:solidFill>
              </a:rPr>
              <a:t>Office of Culturally and Linguistically Diverse Education (CLDE) </a:t>
            </a:r>
          </a:p>
        </p:txBody>
      </p:sp>
      <p:sp>
        <p:nvSpPr>
          <p:cNvPr id="3" name="Content Placeholder 2"/>
          <p:cNvSpPr>
            <a:spLocks noGrp="1"/>
          </p:cNvSpPr>
          <p:nvPr>
            <p:ph idx="1"/>
          </p:nvPr>
        </p:nvSpPr>
        <p:spPr>
          <a:xfrm>
            <a:off x="628650" y="1463040"/>
            <a:ext cx="7886700" cy="5258436"/>
          </a:xfrm>
        </p:spPr>
        <p:txBody>
          <a:bodyPr>
            <a:normAutofit fontScale="92500" lnSpcReduction="10000"/>
          </a:bodyPr>
          <a:lstStyle/>
          <a:p>
            <a:pPr marL="342900" indent="-342900">
              <a:buFont typeface="Arial" panose="020B0604020202020204" pitchFamily="34" charset="0"/>
              <a:buChar char="•"/>
            </a:pPr>
            <a:r>
              <a:rPr lang="en-US" dirty="0" smtClean="0">
                <a:solidFill>
                  <a:schemeClr val="tx1"/>
                </a:solidFill>
              </a:rPr>
              <a:t>Connect with CLDE at: </a:t>
            </a:r>
          </a:p>
          <a:p>
            <a:pPr marL="1028700" lvl="1" indent="-342900"/>
            <a:r>
              <a:rPr lang="en-US" dirty="0" smtClean="0"/>
              <a:t>303-866-6777</a:t>
            </a:r>
          </a:p>
          <a:p>
            <a:pPr marL="1028700" lvl="1" indent="-342900"/>
            <a:r>
              <a:rPr lang="en-US" dirty="0">
                <a:hlinkClick r:id="rId2"/>
              </a:rPr>
              <a:t>https://</a:t>
            </a:r>
            <a:r>
              <a:rPr lang="en-US" dirty="0" smtClean="0">
                <a:hlinkClick r:id="rId2"/>
              </a:rPr>
              <a:t>www.cde.state.co.us/cde_english/contactus</a:t>
            </a:r>
            <a:r>
              <a:rPr lang="en-US" dirty="0" smtClean="0"/>
              <a:t> </a:t>
            </a:r>
          </a:p>
          <a:p>
            <a:pPr marL="1028700" lvl="1" indent="-342900"/>
            <a:endParaRPr lang="en-US" dirty="0"/>
          </a:p>
          <a:p>
            <a:pPr marL="342900" indent="-342900">
              <a:buFont typeface="Arial" panose="020B0604020202020204" pitchFamily="34" charset="0"/>
              <a:buChar char="•"/>
            </a:pPr>
            <a:r>
              <a:rPr lang="en-US" dirty="0" smtClean="0">
                <a:solidFill>
                  <a:schemeClr val="tx1"/>
                </a:solidFill>
              </a:rPr>
              <a:t>WIDA Screener is to be used for grades 1(second semester)-12 </a:t>
            </a:r>
          </a:p>
          <a:p>
            <a:pPr marL="1028700" lvl="1" indent="-342900"/>
            <a:r>
              <a:rPr lang="en-US" dirty="0" smtClean="0"/>
              <a:t>Use of paper or online testing can be made locally</a:t>
            </a:r>
          </a:p>
          <a:p>
            <a:pPr marL="1028700" lvl="1" indent="-342900"/>
            <a:r>
              <a:rPr lang="en-US" dirty="0"/>
              <a:t>t</a:t>
            </a:r>
            <a:r>
              <a:rPr lang="en-US" dirty="0" smtClean="0"/>
              <a:t>raining for WIDA </a:t>
            </a:r>
            <a:r>
              <a:rPr lang="en-US" dirty="0"/>
              <a:t>Screener is available </a:t>
            </a:r>
            <a:r>
              <a:rPr lang="en-US" dirty="0" smtClean="0"/>
              <a:t>through WIDA’s website and CLDE </a:t>
            </a:r>
          </a:p>
          <a:p>
            <a:pPr marL="1028700" lvl="1" indent="-342900"/>
            <a:endParaRPr lang="en-US" dirty="0" smtClean="0"/>
          </a:p>
          <a:p>
            <a:pPr marL="342900" indent="-342900">
              <a:buFont typeface="Arial" panose="020B0604020202020204" pitchFamily="34" charset="0"/>
              <a:buChar char="•"/>
            </a:pPr>
            <a:r>
              <a:rPr lang="en-US" dirty="0" smtClean="0">
                <a:solidFill>
                  <a:schemeClr val="tx1"/>
                </a:solidFill>
              </a:rPr>
              <a:t>W-APT is still in use for Kindergarten and 1</a:t>
            </a:r>
            <a:r>
              <a:rPr lang="en-US" baseline="30000" dirty="0" smtClean="0">
                <a:solidFill>
                  <a:schemeClr val="tx1"/>
                </a:solidFill>
              </a:rPr>
              <a:t>st</a:t>
            </a:r>
            <a:r>
              <a:rPr lang="en-US" dirty="0" smtClean="0">
                <a:solidFill>
                  <a:schemeClr val="tx1"/>
                </a:solidFill>
              </a:rPr>
              <a:t> grade (first </a:t>
            </a:r>
            <a:r>
              <a:rPr lang="en-US" dirty="0">
                <a:solidFill>
                  <a:schemeClr val="tx1"/>
                </a:solidFill>
              </a:rPr>
              <a:t>semester</a:t>
            </a:r>
            <a:r>
              <a:rPr lang="en-US" dirty="0" smtClean="0">
                <a:solidFill>
                  <a:schemeClr val="tx1"/>
                </a:solidFill>
              </a:rPr>
              <a:t>)</a:t>
            </a:r>
          </a:p>
          <a:p>
            <a:pPr marL="342900" indent="-342900">
              <a:buFont typeface="Arial" panose="020B0604020202020204" pitchFamily="34" charset="0"/>
              <a:buChar char="•"/>
            </a:pPr>
            <a:endParaRPr lang="en-US" sz="2100" dirty="0">
              <a:solidFill>
                <a:schemeClr val="tx1"/>
              </a:solidFill>
            </a:endParaRPr>
          </a:p>
          <a:p>
            <a:pPr marL="342900" indent="-342900">
              <a:buFont typeface="Arial" panose="020B0604020202020204" pitchFamily="34" charset="0"/>
              <a:buChar char="•"/>
            </a:pPr>
            <a:r>
              <a:rPr lang="en-US" dirty="0">
                <a:solidFill>
                  <a:schemeClr val="tx1"/>
                </a:solidFill>
              </a:rPr>
              <a:t>Procedures for Identification can be found here: </a:t>
            </a:r>
            <a:endParaRPr lang="en-US" dirty="0" smtClean="0">
              <a:solidFill>
                <a:schemeClr val="tx1"/>
              </a:solidFill>
            </a:endParaRPr>
          </a:p>
          <a:p>
            <a:pPr marL="1028700" lvl="1" indent="-342900"/>
            <a:r>
              <a:rPr lang="en-US" dirty="0">
                <a:hlinkClick r:id="rId3"/>
              </a:rPr>
              <a:t>http://www.cde.state.co.us/cde_english/identification-placement</a:t>
            </a:r>
            <a:r>
              <a:rPr lang="en-US" dirty="0"/>
              <a:t> </a:t>
            </a:r>
          </a:p>
          <a:p>
            <a:pPr marL="1028700" lvl="1" indent="-342900"/>
            <a:endParaRPr lang="en-US" dirty="0">
              <a:solidFill>
                <a:srgbClr val="FF0000"/>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28</a:t>
            </a:fld>
            <a:endParaRPr lang="en-US" dirty="0"/>
          </a:p>
        </p:txBody>
      </p:sp>
    </p:spTree>
    <p:extLst>
      <p:ext uri="{BB962C8B-B14F-4D97-AF65-F5344CB8AC3E}">
        <p14:creationId xmlns:p14="http://schemas.microsoft.com/office/powerpoint/2010/main" val="21969244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DRC Configuration Updates</a:t>
            </a:r>
            <a:endParaRPr lang="en-US" dirty="0"/>
          </a:p>
        </p:txBody>
      </p:sp>
      <p:sp>
        <p:nvSpPr>
          <p:cNvPr id="3" name="Content Placeholder 2"/>
          <p:cNvSpPr>
            <a:spLocks noGrp="1"/>
          </p:cNvSpPr>
          <p:nvPr>
            <p:ph idx="1"/>
          </p:nvPr>
        </p:nvSpPr>
        <p:spPr>
          <a:xfrm>
            <a:off x="628650" y="1463040"/>
            <a:ext cx="7886700" cy="5100130"/>
          </a:xfrm>
        </p:spPr>
        <p:txBody>
          <a:bodyPr>
            <a:normAutofit/>
          </a:bodyPr>
          <a:lstStyle/>
          <a:p>
            <a:r>
              <a:rPr lang="en-US" dirty="0">
                <a:solidFill>
                  <a:schemeClr val="tx1"/>
                </a:solidFill>
              </a:rPr>
              <a:t>Device Support </a:t>
            </a:r>
            <a:r>
              <a:rPr lang="en-US" dirty="0" smtClean="0">
                <a:solidFill>
                  <a:schemeClr val="tx1"/>
                </a:solidFill>
              </a:rPr>
              <a:t>Ending July 2018</a:t>
            </a:r>
          </a:p>
          <a:p>
            <a:pPr marL="1028700" lvl="1" indent="-342900"/>
            <a:r>
              <a:rPr lang="en-US" dirty="0"/>
              <a:t>iPad 4th Generation </a:t>
            </a:r>
            <a:endParaRPr lang="en-US" dirty="0" smtClean="0"/>
          </a:p>
          <a:p>
            <a:pPr marL="1028700" lvl="1" indent="-342900"/>
            <a:r>
              <a:rPr lang="en-US" dirty="0" smtClean="0"/>
              <a:t>Mac </a:t>
            </a:r>
            <a:r>
              <a:rPr lang="en-US" dirty="0"/>
              <a:t>OS X 10.10 </a:t>
            </a:r>
            <a:endParaRPr lang="en-US" dirty="0" smtClean="0"/>
          </a:p>
          <a:p>
            <a:pPr marL="1028700" lvl="1" indent="-342900"/>
            <a:r>
              <a:rPr lang="en-US" dirty="0" smtClean="0"/>
              <a:t>iOS </a:t>
            </a:r>
            <a:r>
              <a:rPr lang="en-US" dirty="0"/>
              <a:t>10.3.x </a:t>
            </a:r>
            <a:endParaRPr lang="en-US" dirty="0" smtClean="0"/>
          </a:p>
          <a:p>
            <a:pPr marL="1028700" lvl="1" indent="-342900"/>
            <a:r>
              <a:rPr lang="en-US" dirty="0" smtClean="0"/>
              <a:t>Ubuntu </a:t>
            </a:r>
            <a:r>
              <a:rPr lang="en-US" dirty="0"/>
              <a:t>14.04 </a:t>
            </a:r>
            <a:endParaRPr lang="en-US" dirty="0" smtClean="0"/>
          </a:p>
          <a:p>
            <a:pPr marL="1028700" lvl="1" indent="-342900"/>
            <a:endParaRPr lang="en-US" dirty="0" smtClean="0"/>
          </a:p>
          <a:p>
            <a:pPr marL="342900" indent="-342900"/>
            <a:r>
              <a:rPr lang="en-US" dirty="0" smtClean="0">
                <a:solidFill>
                  <a:schemeClr val="tx1"/>
                </a:solidFill>
              </a:rPr>
              <a:t>September </a:t>
            </a:r>
            <a:r>
              <a:rPr lang="en-US" dirty="0">
                <a:solidFill>
                  <a:schemeClr val="tx1"/>
                </a:solidFill>
              </a:rPr>
              <a:t>of </a:t>
            </a:r>
            <a:r>
              <a:rPr lang="en-US" dirty="0" smtClean="0">
                <a:solidFill>
                  <a:schemeClr val="tx1"/>
                </a:solidFill>
              </a:rPr>
              <a:t>2018 </a:t>
            </a:r>
            <a:endParaRPr lang="en-US" dirty="0">
              <a:solidFill>
                <a:schemeClr val="tx1"/>
              </a:solidFill>
            </a:endParaRPr>
          </a:p>
          <a:p>
            <a:pPr marL="1028700" lvl="1" indent="-342900"/>
            <a:r>
              <a:rPr lang="en-US" dirty="0"/>
              <a:t>Updates to Supported System Requirements for </a:t>
            </a:r>
            <a:r>
              <a:rPr lang="en-US" dirty="0" smtClean="0"/>
              <a:t>DRC Insight  </a:t>
            </a:r>
          </a:p>
          <a:p>
            <a:pPr marL="1028700" lvl="1" indent="-342900"/>
            <a:r>
              <a:rPr lang="en-US" dirty="0" smtClean="0"/>
              <a:t>Final </a:t>
            </a:r>
            <a:r>
              <a:rPr lang="en-US" dirty="0"/>
              <a:t>Site Technology Readiness Checklist</a:t>
            </a:r>
          </a:p>
          <a:p>
            <a:pPr marL="1028700" lvl="1" indent="-342900"/>
            <a:r>
              <a:rPr lang="en-US" dirty="0"/>
              <a:t>Available on the DTC website </a:t>
            </a:r>
            <a:r>
              <a:rPr lang="en-US" dirty="0">
                <a:hlinkClick r:id="rId2"/>
              </a:rPr>
              <a:t>http://</a:t>
            </a:r>
            <a:r>
              <a:rPr lang="en-US" dirty="0" smtClean="0">
                <a:hlinkClick r:id="rId2"/>
              </a:rPr>
              <a:t>www.cde.state.co.us/assessment/newassess-dtc</a:t>
            </a:r>
            <a:r>
              <a:rPr lang="en-US" dirty="0" smtClean="0"/>
              <a:t> </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29</a:t>
            </a:fld>
            <a:endParaRPr lang="en-US" dirty="0"/>
          </a:p>
        </p:txBody>
      </p:sp>
    </p:spTree>
    <p:extLst>
      <p:ext uri="{BB962C8B-B14F-4D97-AF65-F5344CB8AC3E}">
        <p14:creationId xmlns:p14="http://schemas.microsoft.com/office/powerpoint/2010/main" val="14510161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3</a:t>
            </a:fld>
            <a:endParaRPr lang="en-US" dirty="0"/>
          </a:p>
        </p:txBody>
      </p:sp>
      <p:sp>
        <p:nvSpPr>
          <p:cNvPr id="4" name="Title 2"/>
          <p:cNvSpPr>
            <a:spLocks noGrp="1"/>
          </p:cNvSpPr>
          <p:nvPr>
            <p:ph type="ctrTitle"/>
          </p:nvPr>
        </p:nvSpPr>
        <p:spPr>
          <a:xfrm>
            <a:off x="685800" y="2062163"/>
            <a:ext cx="7772400" cy="2387600"/>
          </a:xfrm>
        </p:spPr>
        <p:txBody>
          <a:bodyPr>
            <a:normAutofit/>
          </a:bodyPr>
          <a:lstStyle/>
          <a:p>
            <a:r>
              <a:rPr lang="en-US" dirty="0" smtClean="0"/>
              <a:t>General Information</a:t>
            </a:r>
            <a:endParaRPr lang="en-US" dirty="0"/>
          </a:p>
        </p:txBody>
      </p:sp>
    </p:spTree>
    <p:extLst>
      <p:ext uri="{BB962C8B-B14F-4D97-AF65-F5344CB8AC3E}">
        <p14:creationId xmlns:p14="http://schemas.microsoft.com/office/powerpoint/2010/main" val="275889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DRC Configuration Updates</a:t>
            </a:r>
            <a:endParaRPr lang="en-US" dirty="0"/>
          </a:p>
        </p:txBody>
      </p:sp>
      <p:sp>
        <p:nvSpPr>
          <p:cNvPr id="3" name="Content Placeholder 2"/>
          <p:cNvSpPr>
            <a:spLocks noGrp="1"/>
          </p:cNvSpPr>
          <p:nvPr>
            <p:ph idx="1"/>
          </p:nvPr>
        </p:nvSpPr>
        <p:spPr>
          <a:xfrm>
            <a:off x="628650" y="1463040"/>
            <a:ext cx="7886700" cy="5100130"/>
          </a:xfrm>
        </p:spPr>
        <p:txBody>
          <a:bodyPr>
            <a:normAutofit fontScale="92500" lnSpcReduction="10000"/>
          </a:bodyPr>
          <a:lstStyle/>
          <a:p>
            <a:r>
              <a:rPr lang="en-US" dirty="0">
                <a:solidFill>
                  <a:schemeClr val="tx1"/>
                </a:solidFill>
              </a:rPr>
              <a:t>Tablet/Netbook/Chromebook </a:t>
            </a:r>
            <a:r>
              <a:rPr lang="en-US" dirty="0" smtClean="0">
                <a:solidFill>
                  <a:schemeClr val="tx1"/>
                </a:solidFill>
              </a:rPr>
              <a:t>Devices</a:t>
            </a:r>
          </a:p>
          <a:p>
            <a:pPr marL="1028700" lvl="1" indent="-342900"/>
            <a:r>
              <a:rPr lang="en-US" dirty="0" smtClean="0"/>
              <a:t>DRC </a:t>
            </a:r>
            <a:r>
              <a:rPr lang="en-US" dirty="0"/>
              <a:t>recommends that these devices be streamlined for the DRC INSIGHT App </a:t>
            </a:r>
          </a:p>
          <a:p>
            <a:pPr marL="1485900" lvl="2" indent="-342900"/>
            <a:r>
              <a:rPr lang="en-US" sz="1900" dirty="0"/>
              <a:t>All applications and features that are unnecessary for testing should be disabled, removed, or turned off to ensure that the maximum amount of device memory is available for </a:t>
            </a:r>
            <a:r>
              <a:rPr lang="en-US" sz="1900" dirty="0" smtClean="0"/>
              <a:t>testing</a:t>
            </a:r>
            <a:endParaRPr lang="en-US" sz="1900" dirty="0"/>
          </a:p>
          <a:p>
            <a:pPr marL="1943100" lvl="3" indent="-342900"/>
            <a:r>
              <a:rPr lang="en-US" sz="1900" dirty="0"/>
              <a:t>This includes services such as Bluetooth (unless a Bluetooth keyboard or mouse is needed), </a:t>
            </a:r>
            <a:r>
              <a:rPr lang="en-US" sz="1900" dirty="0" smtClean="0"/>
              <a:t>GPS </a:t>
            </a:r>
            <a:r>
              <a:rPr lang="en-US" sz="1900" dirty="0"/>
              <a:t>and power saving modes that reduce performance to maximize battery </a:t>
            </a:r>
            <a:r>
              <a:rPr lang="en-US" sz="1900" dirty="0" smtClean="0"/>
              <a:t>life</a:t>
            </a:r>
            <a:endParaRPr lang="en-US" sz="1900" dirty="0"/>
          </a:p>
          <a:p>
            <a:pPr marL="1485900" lvl="2" indent="-342900"/>
            <a:r>
              <a:rPr lang="en-US" sz="1900" dirty="0"/>
              <a:t>DRC recommends rebooting devices before </a:t>
            </a:r>
            <a:r>
              <a:rPr lang="en-US" sz="1900" dirty="0" smtClean="0"/>
              <a:t>testing</a:t>
            </a:r>
            <a:endParaRPr lang="en-US" sz="1900" dirty="0"/>
          </a:p>
          <a:p>
            <a:r>
              <a:rPr lang="en-US" dirty="0">
                <a:solidFill>
                  <a:schemeClr val="tx1"/>
                </a:solidFill>
              </a:rPr>
              <a:t>IPA Software</a:t>
            </a:r>
          </a:p>
          <a:p>
            <a:pPr marL="1028700" lvl="1" indent="-342900"/>
            <a:r>
              <a:rPr lang="en-US" dirty="0"/>
              <a:t>Intelligent personal assistant (IPA) software, such as Siri for iOS and MacOS, or Cortana for Windows 10, should be disabled during testing for the appropriate devices</a:t>
            </a:r>
          </a:p>
          <a:p>
            <a:pPr marL="1028700" lvl="1" indent="-342900"/>
            <a:r>
              <a:rPr lang="en-US" dirty="0"/>
              <a:t>If IPA software is not disabled, the testing site is responsible for ensuring the security and integrity of the test by actively monitoring that students are not using these applications</a:t>
            </a: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30</a:t>
            </a:fld>
            <a:endParaRPr lang="en-US" dirty="0"/>
          </a:p>
        </p:txBody>
      </p:sp>
    </p:spTree>
    <p:extLst>
      <p:ext uri="{BB962C8B-B14F-4D97-AF65-F5344CB8AC3E}">
        <p14:creationId xmlns:p14="http://schemas.microsoft.com/office/powerpoint/2010/main" val="2141092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DRC Configuration Updates</a:t>
            </a:r>
            <a:endParaRPr lang="en-US" dirty="0"/>
          </a:p>
        </p:txBody>
      </p:sp>
      <p:sp>
        <p:nvSpPr>
          <p:cNvPr id="3" name="Content Placeholder 2"/>
          <p:cNvSpPr>
            <a:spLocks noGrp="1"/>
          </p:cNvSpPr>
          <p:nvPr>
            <p:ph idx="1"/>
          </p:nvPr>
        </p:nvSpPr>
        <p:spPr>
          <a:xfrm>
            <a:off x="274320" y="1272540"/>
            <a:ext cx="8241030" cy="5638800"/>
          </a:xfrm>
        </p:spPr>
        <p:txBody>
          <a:bodyPr>
            <a:normAutofit fontScale="85000" lnSpcReduction="10000"/>
          </a:bodyPr>
          <a:lstStyle/>
          <a:p>
            <a:r>
              <a:rPr lang="en-US" dirty="0">
                <a:solidFill>
                  <a:schemeClr val="tx1"/>
                </a:solidFill>
              </a:rPr>
              <a:t>Chrome OS Support and Chrome Devices</a:t>
            </a:r>
          </a:p>
          <a:p>
            <a:pPr marL="1028700" lvl="1" indent="-342900"/>
            <a:r>
              <a:rPr lang="en-US" dirty="0"/>
              <a:t>As of July </a:t>
            </a:r>
            <a:r>
              <a:rPr lang="en-US" dirty="0" smtClean="0"/>
              <a:t>2018, </a:t>
            </a:r>
            <a:r>
              <a:rPr lang="en-US" dirty="0"/>
              <a:t>DRC offers the following levels of support for Chrome OS:</a:t>
            </a:r>
          </a:p>
          <a:p>
            <a:pPr marL="1485900" lvl="2" indent="-342900"/>
            <a:r>
              <a:rPr lang="en-US" sz="2000" dirty="0"/>
              <a:t>Full Support for the current stable channel level</a:t>
            </a:r>
          </a:p>
          <a:p>
            <a:pPr marL="1485900" lvl="2" indent="-342900"/>
            <a:r>
              <a:rPr lang="en-US" sz="2000" dirty="0"/>
              <a:t>Best Effort Support for stable channel levels between </a:t>
            </a:r>
            <a:r>
              <a:rPr lang="en-US" sz="2000" dirty="0" smtClean="0"/>
              <a:t>66 </a:t>
            </a:r>
            <a:r>
              <a:rPr lang="en-US" sz="2000" dirty="0"/>
              <a:t>and the current stable channel level</a:t>
            </a:r>
          </a:p>
          <a:p>
            <a:pPr marL="1485900" lvl="2" indent="-342900"/>
            <a:r>
              <a:rPr lang="en-US" sz="2000" dirty="0"/>
              <a:t>End of Support (no support) for stable channel levels below </a:t>
            </a:r>
            <a:r>
              <a:rPr lang="en-US" sz="2000" dirty="0" smtClean="0"/>
              <a:t>66</a:t>
            </a:r>
          </a:p>
          <a:p>
            <a:pPr marL="1485900" lvl="2" indent="-342900"/>
            <a:r>
              <a:rPr lang="en-US" sz="2000" dirty="0"/>
              <a:t>DRC recommends replacing any Chrome devices that have reached, or will reach, Auto Update Expiration (AUE</a:t>
            </a:r>
            <a:r>
              <a:rPr lang="en-US" sz="2000" dirty="0" smtClean="0"/>
              <a:t>) within </a:t>
            </a:r>
            <a:r>
              <a:rPr lang="en-US" sz="2000" dirty="0"/>
              <a:t>the 2018-2019 school year. For reference, use the following link to help determine the </a:t>
            </a:r>
            <a:r>
              <a:rPr lang="en-US" sz="2000" dirty="0" smtClean="0"/>
              <a:t>AUE </a:t>
            </a:r>
            <a:r>
              <a:rPr lang="en-US" sz="2000" dirty="0"/>
              <a:t>of a specific Chrome device: </a:t>
            </a:r>
            <a:r>
              <a:rPr lang="en-US" sz="2000" dirty="0">
                <a:hlinkClick r:id="rId2"/>
              </a:rPr>
              <a:t>https://</a:t>
            </a:r>
            <a:r>
              <a:rPr lang="en-US" sz="2000" dirty="0" smtClean="0">
                <a:hlinkClick r:id="rId2"/>
              </a:rPr>
              <a:t>support.google.com/chrome/a/answer/6220366</a:t>
            </a:r>
            <a:r>
              <a:rPr lang="en-US" sz="2000" dirty="0" smtClean="0"/>
              <a:t> </a:t>
            </a:r>
            <a:endParaRPr lang="en-US" sz="2000" dirty="0"/>
          </a:p>
          <a:p>
            <a:r>
              <a:rPr lang="en-US" dirty="0">
                <a:solidFill>
                  <a:schemeClr val="tx1"/>
                </a:solidFill>
              </a:rPr>
              <a:t>Automatic Operating System Updates and Other Background Processes</a:t>
            </a:r>
          </a:p>
          <a:p>
            <a:pPr marL="1028700" lvl="1" indent="-342900"/>
            <a:r>
              <a:rPr lang="en-US" dirty="0"/>
              <a:t>Impacts Google, </a:t>
            </a:r>
            <a:r>
              <a:rPr lang="en-US" dirty="0" smtClean="0"/>
              <a:t>Microsoft </a:t>
            </a:r>
            <a:r>
              <a:rPr lang="en-US" dirty="0"/>
              <a:t>and Apple </a:t>
            </a:r>
          </a:p>
          <a:p>
            <a:pPr marL="1028700" lvl="1" indent="-342900"/>
            <a:r>
              <a:rPr lang="en-US" dirty="0"/>
              <a:t>Update processes running in the background on testing devices consume CPU and memory</a:t>
            </a:r>
          </a:p>
          <a:p>
            <a:pPr marL="1028700" lvl="1" indent="-342900"/>
            <a:r>
              <a:rPr lang="en-US" dirty="0"/>
              <a:t>Can affect the testing experience</a:t>
            </a:r>
          </a:p>
          <a:p>
            <a:pPr marL="1485900" lvl="2" indent="-342900"/>
            <a:r>
              <a:rPr lang="en-US" sz="2000" dirty="0"/>
              <a:t>Audio playback may be choppy </a:t>
            </a:r>
          </a:p>
          <a:p>
            <a:pPr marL="1485900" lvl="2" indent="-342900"/>
            <a:r>
              <a:rPr lang="en-US" sz="2000" dirty="0"/>
              <a:t>Speaking test responses may be distorted</a:t>
            </a:r>
          </a:p>
          <a:p>
            <a:r>
              <a:rPr lang="en-US" dirty="0">
                <a:solidFill>
                  <a:schemeClr val="tx1"/>
                </a:solidFill>
              </a:rPr>
              <a:t>Verify devices have the most current version of the operating system before the test session starts to avoid issues</a:t>
            </a:r>
            <a:r>
              <a:rPr lang="en-US" dirty="0" smtClean="0">
                <a:solidFill>
                  <a:schemeClr val="tx1"/>
                </a:solidFill>
              </a:rPr>
              <a:t>.</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31</a:t>
            </a:fld>
            <a:endParaRPr lang="en-US" dirty="0"/>
          </a:p>
        </p:txBody>
      </p:sp>
    </p:spTree>
    <p:extLst>
      <p:ext uri="{BB962C8B-B14F-4D97-AF65-F5344CB8AC3E}">
        <p14:creationId xmlns:p14="http://schemas.microsoft.com/office/powerpoint/2010/main" val="1936484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CMAS</a:t>
            </a:r>
            <a:br>
              <a:rPr lang="en-US" dirty="0" smtClean="0"/>
            </a:br>
            <a:r>
              <a:rPr lang="en-US" sz="2700" dirty="0"/>
              <a:t>Mathematics, English Language Arts/Literacy, Colorado Spanish Language Arts (CSLA), Science and Social Studies</a:t>
            </a:r>
            <a:endParaRPr lang="en-US" sz="4900"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32</a:t>
            </a:fld>
            <a:endParaRPr lang="en-US" dirty="0"/>
          </a:p>
        </p:txBody>
      </p:sp>
    </p:spTree>
    <p:extLst>
      <p:ext uri="{BB962C8B-B14F-4D97-AF65-F5344CB8AC3E}">
        <p14:creationId xmlns:p14="http://schemas.microsoft.com/office/powerpoint/2010/main" val="9642617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Grades and Content Areas</a:t>
            </a:r>
            <a:endParaRPr lang="en-US" dirty="0"/>
          </a:p>
        </p:txBody>
      </p:sp>
      <p:sp>
        <p:nvSpPr>
          <p:cNvPr id="3" name="Content Placeholder 2"/>
          <p:cNvSpPr>
            <a:spLocks noGrp="1"/>
          </p:cNvSpPr>
          <p:nvPr>
            <p:ph idx="1"/>
          </p:nvPr>
        </p:nvSpPr>
        <p:spPr>
          <a:xfrm>
            <a:off x="628650" y="1463039"/>
            <a:ext cx="7886700" cy="5134313"/>
          </a:xfrm>
        </p:spPr>
        <p:txBody>
          <a:bodyPr>
            <a:normAutofit lnSpcReduction="10000"/>
          </a:bodyPr>
          <a:lstStyle/>
          <a:p>
            <a:r>
              <a:rPr lang="en-US" dirty="0">
                <a:solidFill>
                  <a:schemeClr val="tx1"/>
                </a:solidFill>
              </a:rPr>
              <a:t>Science and Social Studies</a:t>
            </a:r>
          </a:p>
          <a:p>
            <a:pPr marL="342900" indent="-342900">
              <a:buFont typeface="Arial" panose="020B0604020202020204" pitchFamily="34" charset="0"/>
              <a:buChar char="•"/>
            </a:pPr>
            <a:r>
              <a:rPr lang="en-US" sz="2200" dirty="0">
                <a:solidFill>
                  <a:schemeClr val="tx1"/>
                </a:solidFill>
              </a:rPr>
              <a:t>Elementary, </a:t>
            </a:r>
            <a:r>
              <a:rPr lang="en-US" sz="2200" dirty="0" smtClean="0">
                <a:solidFill>
                  <a:schemeClr val="tx1"/>
                </a:solidFill>
              </a:rPr>
              <a:t>middle </a:t>
            </a:r>
            <a:r>
              <a:rPr lang="en-US" sz="2200" dirty="0">
                <a:solidFill>
                  <a:schemeClr val="tx1"/>
                </a:solidFill>
              </a:rPr>
              <a:t>and </a:t>
            </a:r>
            <a:r>
              <a:rPr lang="en-US" sz="2200" dirty="0" smtClean="0">
                <a:solidFill>
                  <a:schemeClr val="tx1"/>
                </a:solidFill>
              </a:rPr>
              <a:t>high school assessments</a:t>
            </a:r>
            <a:endParaRPr lang="en-US" sz="2200" dirty="0">
              <a:solidFill>
                <a:schemeClr val="tx1"/>
              </a:solidFill>
            </a:endParaRPr>
          </a:p>
          <a:p>
            <a:pPr marL="1028700" lvl="1" indent="-342900"/>
            <a:r>
              <a:rPr lang="en-US" dirty="0">
                <a:solidFill>
                  <a:schemeClr val="tx1"/>
                </a:solidFill>
              </a:rPr>
              <a:t>Science: grades 5, </a:t>
            </a:r>
            <a:r>
              <a:rPr lang="en-US" dirty="0" smtClean="0">
                <a:solidFill>
                  <a:schemeClr val="tx1"/>
                </a:solidFill>
              </a:rPr>
              <a:t>8 </a:t>
            </a:r>
            <a:r>
              <a:rPr lang="en-US" dirty="0">
                <a:solidFill>
                  <a:schemeClr val="tx1"/>
                </a:solidFill>
              </a:rPr>
              <a:t>and 11</a:t>
            </a:r>
          </a:p>
          <a:p>
            <a:pPr marL="1028700" lvl="1" indent="-342900"/>
            <a:r>
              <a:rPr lang="en-US" dirty="0">
                <a:solidFill>
                  <a:schemeClr val="tx1"/>
                </a:solidFill>
              </a:rPr>
              <a:t>Social Studies: grades 4, </a:t>
            </a:r>
            <a:r>
              <a:rPr lang="en-US" dirty="0" smtClean="0">
                <a:solidFill>
                  <a:schemeClr val="tx1"/>
                </a:solidFill>
              </a:rPr>
              <a:t>7 and </a:t>
            </a:r>
            <a:r>
              <a:rPr lang="en-US" dirty="0">
                <a:solidFill>
                  <a:schemeClr val="tx1"/>
                </a:solidFill>
              </a:rPr>
              <a:t>11</a:t>
            </a:r>
          </a:p>
          <a:p>
            <a:pPr marL="1485900" lvl="2" indent="-342900"/>
            <a:r>
              <a:rPr lang="en-US" dirty="0">
                <a:solidFill>
                  <a:schemeClr val="tx1"/>
                </a:solidFill>
              </a:rPr>
              <a:t>A sample of schools will administer the social studies </a:t>
            </a:r>
            <a:r>
              <a:rPr lang="en-US" dirty="0" smtClean="0">
                <a:solidFill>
                  <a:schemeClr val="tx1"/>
                </a:solidFill>
              </a:rPr>
              <a:t>assessments</a:t>
            </a:r>
          </a:p>
          <a:p>
            <a:pPr marL="1485900" lvl="2" indent="-342900"/>
            <a:r>
              <a:rPr lang="en-US" dirty="0" smtClean="0">
                <a:solidFill>
                  <a:schemeClr val="tx1"/>
                </a:solidFill>
              </a:rPr>
              <a:t>Individual </a:t>
            </a:r>
            <a:r>
              <a:rPr lang="en-US" dirty="0">
                <a:solidFill>
                  <a:schemeClr val="tx1"/>
                </a:solidFill>
              </a:rPr>
              <a:t>schools sampled once in three years</a:t>
            </a:r>
          </a:p>
          <a:p>
            <a:pPr marL="1485900" lvl="2" indent="-342900"/>
            <a:r>
              <a:rPr lang="en-US" dirty="0"/>
              <a:t>Selected schools list for spring </a:t>
            </a:r>
            <a:r>
              <a:rPr lang="en-US" dirty="0" smtClean="0"/>
              <a:t>2019 will be posted to the CMAS folder on Syncplicity when available</a:t>
            </a:r>
          </a:p>
          <a:p>
            <a:pPr marL="1485900" lvl="2" indent="-342900"/>
            <a:endParaRPr lang="en-US" dirty="0"/>
          </a:p>
          <a:p>
            <a:r>
              <a:rPr lang="en-US" dirty="0">
                <a:solidFill>
                  <a:schemeClr val="tx1"/>
                </a:solidFill>
              </a:rPr>
              <a:t>Math and ELA </a:t>
            </a:r>
          </a:p>
          <a:p>
            <a:pPr marL="342900" indent="-342900">
              <a:buFont typeface="Arial" panose="020B0604020202020204" pitchFamily="34" charset="0"/>
              <a:buChar char="•"/>
            </a:pPr>
            <a:r>
              <a:rPr lang="en-US" sz="2200" dirty="0">
                <a:solidFill>
                  <a:schemeClr val="tx1"/>
                </a:solidFill>
              </a:rPr>
              <a:t>Elementary and </a:t>
            </a:r>
            <a:r>
              <a:rPr lang="en-US" sz="2200" dirty="0" smtClean="0">
                <a:solidFill>
                  <a:schemeClr val="tx1"/>
                </a:solidFill>
              </a:rPr>
              <a:t>middle school assessments </a:t>
            </a:r>
            <a:endParaRPr lang="en-US" sz="2200" dirty="0">
              <a:solidFill>
                <a:schemeClr val="tx1"/>
              </a:solidFill>
            </a:endParaRPr>
          </a:p>
          <a:p>
            <a:pPr marL="1028700" lvl="1" indent="-342900"/>
            <a:r>
              <a:rPr lang="en-US" dirty="0">
                <a:solidFill>
                  <a:schemeClr val="tx1"/>
                </a:solidFill>
              </a:rPr>
              <a:t>Math: grades 3-8</a:t>
            </a:r>
          </a:p>
          <a:p>
            <a:pPr marL="1028700" lvl="1" indent="-342900"/>
            <a:r>
              <a:rPr lang="en-US" dirty="0">
                <a:solidFill>
                  <a:schemeClr val="tx1"/>
                </a:solidFill>
              </a:rPr>
              <a:t>ELA: grades 3-8</a:t>
            </a:r>
          </a:p>
          <a:p>
            <a:pPr marL="1485900" lvl="2" indent="-342900"/>
            <a:r>
              <a:rPr lang="en-US" dirty="0">
                <a:solidFill>
                  <a:schemeClr val="tx1"/>
                </a:solidFill>
              </a:rPr>
              <a:t>CSLA: ELA accommodation </a:t>
            </a:r>
            <a:r>
              <a:rPr lang="en-US" dirty="0" smtClean="0">
                <a:solidFill>
                  <a:schemeClr val="tx1"/>
                </a:solidFill>
              </a:rPr>
              <a:t>only for eligible students learning English in </a:t>
            </a:r>
            <a:r>
              <a:rPr lang="en-US" dirty="0">
                <a:solidFill>
                  <a:schemeClr val="tx1"/>
                </a:solidFill>
              </a:rPr>
              <a:t>grades </a:t>
            </a:r>
            <a:r>
              <a:rPr lang="en-US" dirty="0" smtClean="0">
                <a:solidFill>
                  <a:schemeClr val="tx1"/>
                </a:solidFill>
              </a:rPr>
              <a:t>3-4</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33</a:t>
            </a:fld>
            <a:endParaRPr lang="en-US" dirty="0"/>
          </a:p>
        </p:txBody>
      </p:sp>
    </p:spTree>
    <p:extLst>
      <p:ext uri="{BB962C8B-B14F-4D97-AF65-F5344CB8AC3E}">
        <p14:creationId xmlns:p14="http://schemas.microsoft.com/office/powerpoint/2010/main" val="797807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Accommodations</a:t>
            </a:r>
            <a:endParaRPr lang="en-US" dirty="0"/>
          </a:p>
        </p:txBody>
      </p:sp>
      <p:sp>
        <p:nvSpPr>
          <p:cNvPr id="3" name="Content Placeholder 2"/>
          <p:cNvSpPr>
            <a:spLocks noGrp="1"/>
          </p:cNvSpPr>
          <p:nvPr>
            <p:ph idx="1"/>
          </p:nvPr>
        </p:nvSpPr>
        <p:spPr>
          <a:xfrm>
            <a:off x="575310" y="1280477"/>
            <a:ext cx="7886700" cy="5258436"/>
          </a:xfrm>
        </p:spPr>
        <p:txBody>
          <a:bodyPr>
            <a:normAutofit fontScale="92500"/>
          </a:bodyPr>
          <a:lstStyle/>
          <a:p>
            <a:pPr marL="342900" indent="-342900">
              <a:buFont typeface="Arial" panose="020B0604020202020204" pitchFamily="34" charset="0"/>
              <a:buChar char="•"/>
            </a:pPr>
            <a:r>
              <a:rPr lang="en-US" dirty="0" smtClean="0">
                <a:solidFill>
                  <a:schemeClr val="tx1"/>
                </a:solidFill>
              </a:rPr>
              <a:t>Refer to the </a:t>
            </a:r>
            <a:r>
              <a:rPr lang="en-US" i="1" dirty="0" smtClean="0">
                <a:solidFill>
                  <a:schemeClr val="tx1"/>
                </a:solidFill>
              </a:rPr>
              <a:t>CMAS and CoAlt Procedures Manual </a:t>
            </a:r>
            <a:r>
              <a:rPr lang="en-US" dirty="0" smtClean="0">
                <a:solidFill>
                  <a:schemeClr val="tx1"/>
                </a:solidFill>
              </a:rPr>
              <a:t>(Section 6.0) for all accommodations information</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Assessment Accommodations Webinar</a:t>
            </a:r>
          </a:p>
          <a:p>
            <a:pPr marL="1028700" lvl="1" indent="-342900"/>
            <a:r>
              <a:rPr lang="en-US" dirty="0" smtClean="0"/>
              <a:t>Tuesday, </a:t>
            </a:r>
            <a:r>
              <a:rPr lang="en-US" dirty="0"/>
              <a:t>September </a:t>
            </a:r>
            <a:r>
              <a:rPr lang="en-US" dirty="0" smtClean="0"/>
              <a:t>25 </a:t>
            </a:r>
            <a:r>
              <a:rPr lang="en-US" dirty="0"/>
              <a:t>from </a:t>
            </a:r>
            <a:r>
              <a:rPr lang="en-US" dirty="0" smtClean="0"/>
              <a:t>10:00-11:30</a:t>
            </a:r>
            <a:endParaRPr lang="en-US" dirty="0"/>
          </a:p>
          <a:p>
            <a:pPr marL="1028700" lvl="1" indent="-342900"/>
            <a:r>
              <a:rPr lang="en-US" dirty="0" smtClean="0"/>
              <a:t>Wednesday, </a:t>
            </a:r>
            <a:r>
              <a:rPr lang="en-US" dirty="0"/>
              <a:t>September </a:t>
            </a:r>
            <a:r>
              <a:rPr lang="en-US" dirty="0" smtClean="0"/>
              <a:t>26 </a:t>
            </a:r>
            <a:r>
              <a:rPr lang="en-US" dirty="0"/>
              <a:t>from </a:t>
            </a:r>
            <a:r>
              <a:rPr lang="en-US" dirty="0" smtClean="0"/>
              <a:t>1:00-2:30</a:t>
            </a:r>
            <a:endParaRPr lang="en-US" dirty="0"/>
          </a:p>
          <a:p>
            <a:pPr marL="342900" indent="-342900">
              <a:buFont typeface="Arial" panose="020B0604020202020204" pitchFamily="34" charset="0"/>
              <a:buChar char="•"/>
            </a:pPr>
            <a:r>
              <a:rPr lang="en-US" dirty="0">
                <a:solidFill>
                  <a:schemeClr val="tx1"/>
                </a:solidFill>
              </a:rPr>
              <a:t>Unique Accommodations Webinar</a:t>
            </a:r>
          </a:p>
          <a:p>
            <a:pPr marL="1028700" lvl="1" indent="-342900"/>
            <a:r>
              <a:rPr lang="en-US" dirty="0" smtClean="0"/>
              <a:t>Thursday</a:t>
            </a:r>
            <a:r>
              <a:rPr lang="en-US" dirty="0"/>
              <a:t>, September 27 from </a:t>
            </a:r>
            <a:r>
              <a:rPr lang="en-US" dirty="0" smtClean="0"/>
              <a:t>3:00-4:30 </a:t>
            </a:r>
            <a:endParaRPr lang="en-US" dirty="0"/>
          </a:p>
          <a:p>
            <a:pPr marL="342900" indent="-342900">
              <a:buFont typeface="Arial" panose="020B0604020202020204" pitchFamily="34" charset="0"/>
              <a:buChar char="•"/>
            </a:pPr>
            <a:r>
              <a:rPr lang="en-US" dirty="0">
                <a:solidFill>
                  <a:schemeClr val="tx1"/>
                </a:solidFill>
              </a:rPr>
              <a:t>Updated Accommodations Crosswalk will be posted on CDE Assessment webpage in </a:t>
            </a:r>
            <a:r>
              <a:rPr lang="en-US" u="sng" dirty="0" smtClean="0">
                <a:solidFill>
                  <a:schemeClr val="tx1"/>
                </a:solidFill>
              </a:rPr>
              <a:t>September</a:t>
            </a:r>
          </a:p>
          <a:p>
            <a:pPr marL="342900" indent="-342900">
              <a:buFont typeface="Arial" panose="020B0604020202020204" pitchFamily="34" charset="0"/>
              <a:buChar char="•"/>
            </a:pPr>
            <a:r>
              <a:rPr lang="en-US" dirty="0">
                <a:solidFill>
                  <a:schemeClr val="tx1"/>
                </a:solidFill>
              </a:rPr>
              <a:t>Students </a:t>
            </a:r>
            <a:r>
              <a:rPr lang="en-US" dirty="0" smtClean="0">
                <a:solidFill>
                  <a:schemeClr val="tx1"/>
                </a:solidFill>
              </a:rPr>
              <a:t>registered </a:t>
            </a:r>
            <a:r>
              <a:rPr lang="en-US" dirty="0">
                <a:solidFill>
                  <a:schemeClr val="tx1"/>
                </a:solidFill>
              </a:rPr>
              <a:t>for CMAS braille last year will be registered for braille in the initial file upload into PAnext </a:t>
            </a:r>
          </a:p>
          <a:p>
            <a:pPr marL="1028700" lvl="1" indent="-342900"/>
            <a:r>
              <a:rPr lang="en-US" dirty="0" smtClean="0">
                <a:solidFill>
                  <a:schemeClr val="tx1"/>
                </a:solidFill>
              </a:rPr>
              <a:t>Confirm </a:t>
            </a:r>
            <a:r>
              <a:rPr lang="en-US" dirty="0">
                <a:solidFill>
                  <a:schemeClr val="tx1"/>
                </a:solidFill>
              </a:rPr>
              <a:t>braille assignments</a:t>
            </a:r>
          </a:p>
          <a:p>
            <a:pPr marL="1028700" lvl="1" indent="-342900"/>
            <a:r>
              <a:rPr lang="en-US" dirty="0">
                <a:solidFill>
                  <a:schemeClr val="tx1"/>
                </a:solidFill>
              </a:rPr>
              <a:t>Districts </a:t>
            </a:r>
            <a:r>
              <a:rPr lang="en-US" dirty="0" smtClean="0">
                <a:solidFill>
                  <a:schemeClr val="tx1"/>
                </a:solidFill>
              </a:rPr>
              <a:t>need </a:t>
            </a:r>
            <a:r>
              <a:rPr lang="en-US" dirty="0">
                <a:solidFill>
                  <a:schemeClr val="tx1"/>
                </a:solidFill>
              </a:rPr>
              <a:t>to identify and register all </a:t>
            </a:r>
            <a:r>
              <a:rPr lang="en-US" dirty="0" smtClean="0">
                <a:solidFill>
                  <a:schemeClr val="tx1"/>
                </a:solidFill>
              </a:rPr>
              <a:t>3</a:t>
            </a:r>
            <a:r>
              <a:rPr lang="en-US" baseline="30000" dirty="0" smtClean="0">
                <a:solidFill>
                  <a:schemeClr val="tx1"/>
                </a:solidFill>
              </a:rPr>
              <a:t>rd</a:t>
            </a:r>
            <a:r>
              <a:rPr lang="en-US" dirty="0" smtClean="0">
                <a:solidFill>
                  <a:schemeClr val="tx1"/>
                </a:solidFill>
              </a:rPr>
              <a:t> and 11</a:t>
            </a:r>
            <a:r>
              <a:rPr lang="en-US" baseline="30000" dirty="0" smtClean="0">
                <a:solidFill>
                  <a:schemeClr val="tx1"/>
                </a:solidFill>
              </a:rPr>
              <a:t>th</a:t>
            </a:r>
            <a:r>
              <a:rPr lang="en-US" dirty="0" smtClean="0">
                <a:solidFill>
                  <a:schemeClr val="tx1"/>
                </a:solidFill>
              </a:rPr>
              <a:t> graders </a:t>
            </a:r>
            <a:r>
              <a:rPr lang="en-US" dirty="0">
                <a:solidFill>
                  <a:schemeClr val="tx1"/>
                </a:solidFill>
              </a:rPr>
              <a:t>and any new or additional students needing braille</a:t>
            </a:r>
          </a:p>
          <a:p>
            <a:pPr marL="342900" indent="-342900">
              <a:buFont typeface="Arial" panose="020B0604020202020204" pitchFamily="34" charset="0"/>
              <a:buChar char="•"/>
            </a:pP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34</a:t>
            </a:fld>
            <a:endParaRPr lang="en-US" dirty="0"/>
          </a:p>
        </p:txBody>
      </p:sp>
    </p:spTree>
    <p:extLst>
      <p:ext uri="{BB962C8B-B14F-4D97-AF65-F5344CB8AC3E}">
        <p14:creationId xmlns:p14="http://schemas.microsoft.com/office/powerpoint/2010/main" val="1639462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Unique Accommodation Requests (UARs)</a:t>
            </a:r>
            <a:endParaRPr lang="en-US" dirty="0"/>
          </a:p>
        </p:txBody>
      </p:sp>
      <p:sp>
        <p:nvSpPr>
          <p:cNvPr id="3" name="Content Placeholder 2"/>
          <p:cNvSpPr>
            <a:spLocks noGrp="1"/>
          </p:cNvSpPr>
          <p:nvPr>
            <p:ph idx="1"/>
          </p:nvPr>
        </p:nvSpPr>
        <p:spPr>
          <a:xfrm>
            <a:off x="628650" y="1463039"/>
            <a:ext cx="7886700" cy="4893311"/>
          </a:xfrm>
        </p:spPr>
        <p:txBody>
          <a:bodyPr>
            <a:normAutofit/>
          </a:bodyPr>
          <a:lstStyle/>
          <a:p>
            <a:pPr marL="342900" indent="-342900">
              <a:buFont typeface="Arial" panose="020B0604020202020204" pitchFamily="34" charset="0"/>
              <a:buChar char="•"/>
            </a:pPr>
            <a:r>
              <a:rPr lang="en-US" sz="2200" dirty="0">
                <a:solidFill>
                  <a:schemeClr val="tx1"/>
                </a:solidFill>
              </a:rPr>
              <a:t>A very limited number of students who meet specific criteria may qualify for unique accommodations </a:t>
            </a:r>
          </a:p>
          <a:p>
            <a:pPr marL="1028700" lvl="1" indent="-342900"/>
            <a:r>
              <a:rPr lang="en-US" dirty="0">
                <a:solidFill>
                  <a:schemeClr val="tx1"/>
                </a:solidFill>
              </a:rPr>
              <a:t>These accommodations might impact the construct being measured. For that reason, additional documentation is required. </a:t>
            </a:r>
          </a:p>
          <a:p>
            <a:pPr marL="342900" indent="-342900">
              <a:buFont typeface="Arial" panose="020B0604020202020204" pitchFamily="34" charset="0"/>
              <a:buChar char="•"/>
            </a:pPr>
            <a:r>
              <a:rPr lang="en-US" sz="2200" dirty="0">
                <a:solidFill>
                  <a:schemeClr val="tx1"/>
                </a:solidFill>
              </a:rPr>
              <a:t>Accommodations requiring CDE approval:</a:t>
            </a:r>
          </a:p>
          <a:p>
            <a:pPr marL="1028700" lvl="1" indent="-342900"/>
            <a:r>
              <a:rPr lang="en-US" dirty="0">
                <a:solidFill>
                  <a:schemeClr val="tx1"/>
                </a:solidFill>
              </a:rPr>
              <a:t>Auditory </a:t>
            </a:r>
            <a:r>
              <a:rPr lang="en-US" dirty="0" smtClean="0">
                <a:solidFill>
                  <a:schemeClr val="tx1"/>
                </a:solidFill>
              </a:rPr>
              <a:t>presentation/reading/signing </a:t>
            </a:r>
            <a:r>
              <a:rPr lang="en-US" dirty="0">
                <a:solidFill>
                  <a:schemeClr val="tx1"/>
                </a:solidFill>
              </a:rPr>
              <a:t>of the ELA (reading) test must be approved by CDE, including:</a:t>
            </a:r>
          </a:p>
          <a:p>
            <a:pPr marL="1485900" lvl="2" indent="-342900"/>
            <a:r>
              <a:rPr lang="en-US" dirty="0">
                <a:solidFill>
                  <a:schemeClr val="tx1"/>
                </a:solidFill>
              </a:rPr>
              <a:t>Text-to-speech (TTS) for ELA</a:t>
            </a:r>
          </a:p>
          <a:p>
            <a:pPr marL="1485900" lvl="2" indent="-342900"/>
            <a:r>
              <a:rPr lang="en-US" dirty="0">
                <a:solidFill>
                  <a:schemeClr val="tx1"/>
                </a:solidFill>
              </a:rPr>
              <a:t>Oral script for ELA (human signer, human reader)</a:t>
            </a:r>
          </a:p>
          <a:p>
            <a:pPr marL="1028700" lvl="1" indent="-342900"/>
            <a:r>
              <a:rPr lang="en-US" dirty="0">
                <a:solidFill>
                  <a:schemeClr val="tx1"/>
                </a:solidFill>
              </a:rPr>
              <a:t>Scribe for ELA constructed responses</a:t>
            </a:r>
          </a:p>
          <a:p>
            <a:pPr marL="1028700" lvl="1" indent="-342900"/>
            <a:r>
              <a:rPr lang="en-US" dirty="0">
                <a:solidFill>
                  <a:schemeClr val="tx1"/>
                </a:solidFill>
              </a:rPr>
              <a:t>Calculator on non-calculator section of math</a:t>
            </a:r>
          </a:p>
          <a:p>
            <a:pPr marL="1028700" lvl="1" indent="-342900"/>
            <a:r>
              <a:rPr lang="en-US" dirty="0">
                <a:solidFill>
                  <a:schemeClr val="tx1"/>
                </a:solidFill>
              </a:rPr>
              <a:t>Any accommodation that may impact the construct of the </a:t>
            </a:r>
            <a:r>
              <a:rPr lang="en-US" dirty="0" smtClean="0">
                <a:solidFill>
                  <a:schemeClr val="tx1"/>
                </a:solidFill>
              </a:rPr>
              <a:t>assessment</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35</a:t>
            </a:fld>
            <a:endParaRPr lang="en-US" dirty="0"/>
          </a:p>
        </p:txBody>
      </p:sp>
    </p:spTree>
    <p:extLst>
      <p:ext uri="{BB962C8B-B14F-4D97-AF65-F5344CB8AC3E}">
        <p14:creationId xmlns:p14="http://schemas.microsoft.com/office/powerpoint/2010/main" val="6378765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Use of Unapproved Accommodations</a:t>
            </a:r>
            <a:endParaRPr lang="en-US" dirty="0"/>
          </a:p>
        </p:txBody>
      </p:sp>
      <p:sp>
        <p:nvSpPr>
          <p:cNvPr id="3" name="Content Placeholder 2"/>
          <p:cNvSpPr>
            <a:spLocks noGrp="1"/>
          </p:cNvSpPr>
          <p:nvPr>
            <p:ph idx="1"/>
          </p:nvPr>
        </p:nvSpPr>
        <p:spPr>
          <a:xfrm>
            <a:off x="628650" y="1463039"/>
            <a:ext cx="7886700" cy="4893311"/>
          </a:xfrm>
        </p:spPr>
        <p:txBody>
          <a:bodyPr>
            <a:normAutofit/>
          </a:bodyPr>
          <a:lstStyle/>
          <a:p>
            <a:pPr marL="342900" indent="-342900">
              <a:buFont typeface="Arial" panose="020B0604020202020204" pitchFamily="34" charset="0"/>
              <a:buChar char="•"/>
            </a:pPr>
            <a:r>
              <a:rPr lang="en-US" sz="2200" dirty="0" smtClean="0">
                <a:solidFill>
                  <a:schemeClr val="tx1"/>
                </a:solidFill>
              </a:rPr>
              <a:t>Use of unique accommodations without CDE approval may result in invalidation and/or suppression of student test scores</a:t>
            </a:r>
          </a:p>
          <a:p>
            <a:pPr marL="1028700" lvl="1" indent="-342900"/>
            <a:r>
              <a:rPr lang="en-US" dirty="0" smtClean="0"/>
              <a:t>Auditory presentation of ELA</a:t>
            </a:r>
          </a:p>
          <a:p>
            <a:pPr marL="1028700" lvl="1" indent="-342900"/>
            <a:r>
              <a:rPr lang="en-US" dirty="0" smtClean="0">
                <a:solidFill>
                  <a:schemeClr val="tx1"/>
                </a:solidFill>
              </a:rPr>
              <a:t>Calculator on non-calculator sections of math</a:t>
            </a:r>
          </a:p>
          <a:p>
            <a:pPr marL="1028700" lvl="1" indent="-342900"/>
            <a:r>
              <a:rPr lang="en-US" dirty="0" smtClean="0"/>
              <a:t>Scribe on writing (constructed response) portion of ELA</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36</a:t>
            </a:fld>
            <a:endParaRPr lang="en-US" dirty="0"/>
          </a:p>
        </p:txBody>
      </p:sp>
    </p:spTree>
    <p:extLst>
      <p:ext uri="{BB962C8B-B14F-4D97-AF65-F5344CB8AC3E}">
        <p14:creationId xmlns:p14="http://schemas.microsoft.com/office/powerpoint/2010/main" val="3244464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Unique Accommodation Requests</a:t>
            </a:r>
            <a:endParaRPr lang="en-US" dirty="0"/>
          </a:p>
        </p:txBody>
      </p:sp>
      <p:sp>
        <p:nvSpPr>
          <p:cNvPr id="3" name="Content Placeholder 2"/>
          <p:cNvSpPr>
            <a:spLocks noGrp="1"/>
          </p:cNvSpPr>
          <p:nvPr>
            <p:ph idx="1"/>
          </p:nvPr>
        </p:nvSpPr>
        <p:spPr>
          <a:xfrm>
            <a:off x="228600" y="1307918"/>
            <a:ext cx="8678635" cy="5305153"/>
          </a:xfrm>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Deadline to submit to CDE: </a:t>
            </a:r>
            <a:r>
              <a:rPr lang="en-US" b="1" u="sng" dirty="0">
                <a:solidFill>
                  <a:srgbClr val="FF0000"/>
                </a:solidFill>
              </a:rPr>
              <a:t>December </a:t>
            </a:r>
            <a:r>
              <a:rPr lang="en-US" b="1" u="sng" dirty="0" smtClean="0">
                <a:solidFill>
                  <a:srgbClr val="FF0000"/>
                </a:solidFill>
              </a:rPr>
              <a:t>15</a:t>
            </a:r>
            <a:r>
              <a:rPr lang="en-US" b="1" u="sng" baseline="30000" dirty="0" smtClean="0">
                <a:solidFill>
                  <a:srgbClr val="FF0000"/>
                </a:solidFill>
              </a:rPr>
              <a:t>th</a:t>
            </a:r>
            <a:r>
              <a:rPr lang="en-US" b="1" u="sng" dirty="0" smtClean="0">
                <a:solidFill>
                  <a:srgbClr val="FF0000"/>
                </a:solidFill>
              </a:rPr>
              <a:t> </a:t>
            </a:r>
            <a:r>
              <a:rPr lang="en-US" dirty="0">
                <a:solidFill>
                  <a:schemeClr val="tx1"/>
                </a:solidFill>
              </a:rPr>
              <a:t>(annually)</a:t>
            </a:r>
          </a:p>
          <a:p>
            <a:pPr marL="1028700" lvl="1" indent="-342900"/>
            <a:r>
              <a:rPr lang="en-US" dirty="0">
                <a:solidFill>
                  <a:schemeClr val="tx1"/>
                </a:solidFill>
              </a:rPr>
              <a:t>Post </a:t>
            </a:r>
            <a:r>
              <a:rPr lang="en-US" dirty="0" smtClean="0">
                <a:solidFill>
                  <a:schemeClr val="tx1"/>
                </a:solidFill>
              </a:rPr>
              <a:t>in </a:t>
            </a:r>
            <a:r>
              <a:rPr lang="en-US" dirty="0" err="1" smtClean="0">
                <a:solidFill>
                  <a:schemeClr val="tx1"/>
                </a:solidFill>
              </a:rPr>
              <a:t>Syncplicity</a:t>
            </a:r>
            <a:r>
              <a:rPr lang="en-US" dirty="0" smtClean="0">
                <a:solidFill>
                  <a:schemeClr val="tx1"/>
                </a:solidFill>
              </a:rPr>
              <a:t> </a:t>
            </a:r>
            <a:r>
              <a:rPr lang="en-US" dirty="0">
                <a:solidFill>
                  <a:schemeClr val="tx1"/>
                </a:solidFill>
              </a:rPr>
              <a:t>UAR folder</a:t>
            </a:r>
          </a:p>
          <a:p>
            <a:pPr marL="1485900" lvl="2" indent="-342900"/>
            <a:r>
              <a:rPr lang="en-US" sz="1900" dirty="0">
                <a:solidFill>
                  <a:schemeClr val="tx1"/>
                </a:solidFill>
              </a:rPr>
              <a:t>Submit all UARs for the district at once if possible</a:t>
            </a:r>
          </a:p>
          <a:p>
            <a:pPr marL="1485900" lvl="2" indent="-342900"/>
            <a:r>
              <a:rPr lang="en-US" sz="1900" dirty="0">
                <a:solidFill>
                  <a:schemeClr val="tx1"/>
                </a:solidFill>
              </a:rPr>
              <a:t>Must complete spreadsheet with student information</a:t>
            </a:r>
          </a:p>
          <a:p>
            <a:pPr marL="1485900" lvl="2" indent="-342900"/>
            <a:r>
              <a:rPr lang="en-US" sz="1900" dirty="0">
                <a:solidFill>
                  <a:schemeClr val="tx1"/>
                </a:solidFill>
              </a:rPr>
              <a:t>Notify Mindy Roden </a:t>
            </a:r>
            <a:r>
              <a:rPr lang="en-US" sz="1900" dirty="0" smtClean="0">
                <a:solidFill>
                  <a:schemeClr val="tx1"/>
                </a:solidFill>
              </a:rPr>
              <a:t>via </a:t>
            </a:r>
            <a:r>
              <a:rPr lang="en-US" sz="1900" dirty="0">
                <a:solidFill>
                  <a:schemeClr val="tx1"/>
                </a:solidFill>
              </a:rPr>
              <a:t>email when posted in Syncplicity (do not send UAR forms through email)</a:t>
            </a:r>
          </a:p>
          <a:p>
            <a:pPr marL="342900" indent="-342900">
              <a:buFont typeface="Arial" panose="020B0604020202020204" pitchFamily="34" charset="0"/>
              <a:buChar char="•"/>
            </a:pPr>
            <a:r>
              <a:rPr lang="en-US" dirty="0">
                <a:solidFill>
                  <a:schemeClr val="tx1"/>
                </a:solidFill>
              </a:rPr>
              <a:t>Use updated UAR forms – data is required upon submission</a:t>
            </a:r>
          </a:p>
          <a:p>
            <a:pPr marL="1028700" lvl="1" indent="-342900"/>
            <a:r>
              <a:rPr lang="en-US" dirty="0">
                <a:solidFill>
                  <a:schemeClr val="tx1"/>
                </a:solidFill>
              </a:rPr>
              <a:t>Must use </a:t>
            </a:r>
            <a:r>
              <a:rPr lang="en-US" dirty="0" smtClean="0">
                <a:solidFill>
                  <a:schemeClr val="tx1"/>
                </a:solidFill>
              </a:rPr>
              <a:t>2018-19 </a:t>
            </a:r>
            <a:r>
              <a:rPr lang="en-US" dirty="0">
                <a:solidFill>
                  <a:schemeClr val="tx1"/>
                </a:solidFill>
              </a:rPr>
              <a:t>form</a:t>
            </a:r>
          </a:p>
          <a:p>
            <a:pPr marL="1028700" lvl="1" indent="-342900"/>
            <a:r>
              <a:rPr lang="en-US" dirty="0">
                <a:solidFill>
                  <a:schemeClr val="tx1"/>
                </a:solidFill>
              </a:rPr>
              <a:t>Must include current data (from the </a:t>
            </a:r>
            <a:r>
              <a:rPr lang="en-US" u="sng" dirty="0">
                <a:solidFill>
                  <a:schemeClr val="tx1"/>
                </a:solidFill>
              </a:rPr>
              <a:t>current</a:t>
            </a:r>
            <a:r>
              <a:rPr lang="en-US" dirty="0">
                <a:solidFill>
                  <a:schemeClr val="tx1"/>
                </a:solidFill>
              </a:rPr>
              <a:t> school year)</a:t>
            </a:r>
          </a:p>
          <a:p>
            <a:pPr marL="1485900" lvl="2" indent="-342900"/>
            <a:r>
              <a:rPr lang="en-US" sz="1900" dirty="0">
                <a:solidFill>
                  <a:schemeClr val="tx1"/>
                </a:solidFill>
              </a:rPr>
              <a:t>Forms without data will be rejected</a:t>
            </a:r>
          </a:p>
          <a:p>
            <a:pPr marL="1485900" lvl="2" indent="-342900"/>
            <a:r>
              <a:rPr lang="en-US" sz="1900" dirty="0" smtClean="0">
                <a:solidFill>
                  <a:schemeClr val="tx1"/>
                </a:solidFill>
              </a:rPr>
              <a:t>Past </a:t>
            </a:r>
            <a:r>
              <a:rPr lang="en-US" sz="1900" dirty="0">
                <a:solidFill>
                  <a:schemeClr val="tx1"/>
                </a:solidFill>
              </a:rPr>
              <a:t>CMAS scores, IEP eligibility </a:t>
            </a:r>
            <a:r>
              <a:rPr lang="en-US" sz="1900" dirty="0" smtClean="0">
                <a:solidFill>
                  <a:schemeClr val="tx1"/>
                </a:solidFill>
              </a:rPr>
              <a:t>data </a:t>
            </a:r>
            <a:r>
              <a:rPr lang="en-US" sz="1900" dirty="0">
                <a:solidFill>
                  <a:schemeClr val="tx1"/>
                </a:solidFill>
              </a:rPr>
              <a:t>and other scores from previous years cannot be used</a:t>
            </a:r>
          </a:p>
          <a:p>
            <a:pPr marL="342900" indent="-342900">
              <a:buFont typeface="Arial" panose="020B0604020202020204" pitchFamily="34" charset="0"/>
              <a:buChar char="•"/>
            </a:pPr>
            <a:r>
              <a:rPr lang="en-US" dirty="0">
                <a:solidFill>
                  <a:schemeClr val="tx1"/>
                </a:solidFill>
              </a:rPr>
              <a:t>CDE will respond to each UAR</a:t>
            </a:r>
          </a:p>
          <a:p>
            <a:pPr marL="1028700" lvl="1" indent="-342900"/>
            <a:r>
              <a:rPr lang="en-US" dirty="0">
                <a:solidFill>
                  <a:schemeClr val="tx1"/>
                </a:solidFill>
              </a:rPr>
              <a:t>Written feedback re: approval or denial provided in </a:t>
            </a:r>
            <a:r>
              <a:rPr lang="en-US" dirty="0" smtClean="0">
                <a:solidFill>
                  <a:schemeClr val="tx1"/>
                </a:solidFill>
              </a:rPr>
              <a:t>UAR folder on Syncplicity</a:t>
            </a:r>
            <a:endParaRPr lang="en-US" dirty="0">
              <a:solidFill>
                <a:schemeClr val="tx1"/>
              </a:solidFill>
            </a:endParaRPr>
          </a:p>
          <a:p>
            <a:pPr marL="1028700" lvl="1" indent="-342900"/>
            <a:r>
              <a:rPr lang="en-US" dirty="0"/>
              <a:t>Unapproved requests will indicate the reason for </a:t>
            </a:r>
            <a:r>
              <a:rPr lang="en-US" dirty="0" smtClean="0"/>
              <a:t>rejection</a:t>
            </a:r>
          </a:p>
          <a:p>
            <a:pPr marL="342900" indent="-342900">
              <a:buFont typeface="Arial" panose="020B0604020202020204" pitchFamily="34" charset="0"/>
              <a:buChar char="•"/>
            </a:pPr>
            <a:r>
              <a:rPr lang="en-US" dirty="0" smtClean="0">
                <a:solidFill>
                  <a:schemeClr val="tx1"/>
                </a:solidFill>
              </a:rPr>
              <a:t>CDE processes UARs in the order they are received; if possible submit early</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37</a:t>
            </a:fld>
            <a:endParaRPr lang="en-US" dirty="0"/>
          </a:p>
        </p:txBody>
      </p:sp>
    </p:spTree>
    <p:extLst>
      <p:ext uri="{BB962C8B-B14F-4D97-AF65-F5344CB8AC3E}">
        <p14:creationId xmlns:p14="http://schemas.microsoft.com/office/powerpoint/2010/main" val="495260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Unique Accommodations Requests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solidFill>
                  <a:schemeClr val="tx1"/>
                </a:solidFill>
              </a:rPr>
              <a:t>All UARs are due to CDE by </a:t>
            </a:r>
            <a:r>
              <a:rPr lang="en-US" b="1" u="sng" dirty="0" smtClean="0">
                <a:solidFill>
                  <a:srgbClr val="FF0000"/>
                </a:solidFill>
              </a:rPr>
              <a:t>December 15</a:t>
            </a:r>
            <a:r>
              <a:rPr lang="en-US" b="1" u="sng" baseline="30000" dirty="0" smtClean="0">
                <a:solidFill>
                  <a:srgbClr val="FF0000"/>
                </a:solidFill>
              </a:rPr>
              <a:t>th</a:t>
            </a:r>
            <a:r>
              <a:rPr lang="en-US" b="1" dirty="0" smtClean="0">
                <a:solidFill>
                  <a:srgbClr val="FF0000"/>
                </a:solidFill>
              </a:rPr>
              <a:t> </a:t>
            </a:r>
            <a:r>
              <a:rPr lang="en-US" dirty="0" smtClean="0">
                <a:solidFill>
                  <a:schemeClr val="tx1"/>
                </a:solidFill>
              </a:rPr>
              <a:t>for all students</a:t>
            </a:r>
          </a:p>
          <a:p>
            <a:pPr marL="342900" indent="-342900">
              <a:buFont typeface="Arial" panose="020B0604020202020204" pitchFamily="34" charset="0"/>
              <a:buChar char="•"/>
            </a:pPr>
            <a:r>
              <a:rPr lang="en-US" dirty="0" smtClean="0">
                <a:solidFill>
                  <a:schemeClr val="tx1"/>
                </a:solidFill>
              </a:rPr>
              <a:t>UARs for students who arrive in district after January or are newly placed on IEPs are due by </a:t>
            </a:r>
            <a:r>
              <a:rPr lang="en-US" b="1" u="sng" dirty="0" smtClean="0">
                <a:solidFill>
                  <a:schemeClr val="tx1"/>
                </a:solidFill>
              </a:rPr>
              <a:t>March 15</a:t>
            </a:r>
            <a:r>
              <a:rPr lang="en-US" b="1" u="sng" baseline="30000" dirty="0" smtClean="0">
                <a:solidFill>
                  <a:schemeClr val="tx1"/>
                </a:solidFill>
              </a:rPr>
              <a:t>th</a:t>
            </a:r>
            <a:r>
              <a:rPr lang="en-US" b="1" u="sng" dirty="0" smtClean="0">
                <a:solidFill>
                  <a:schemeClr val="tx1"/>
                </a:solidFill>
              </a:rPr>
              <a:t> </a:t>
            </a:r>
          </a:p>
          <a:p>
            <a:pPr marL="1028700" lvl="1" indent="-342900"/>
            <a:r>
              <a:rPr lang="en-US" dirty="0" smtClean="0"/>
              <a:t>UARs for “missed” students will not be accepted</a:t>
            </a:r>
          </a:p>
          <a:p>
            <a:pPr marL="342900" indent="-342900">
              <a:buFont typeface="Arial" panose="020B0604020202020204" pitchFamily="34" charset="0"/>
              <a:buChar char="•"/>
            </a:pPr>
            <a:r>
              <a:rPr lang="en-US" dirty="0" smtClean="0">
                <a:solidFill>
                  <a:schemeClr val="tx1"/>
                </a:solidFill>
              </a:rPr>
              <a:t>UARs will not be accepted once your district has started testing</a:t>
            </a:r>
          </a:p>
          <a:p>
            <a:r>
              <a:rPr lang="en-US" dirty="0"/>
              <a:t>	</a:t>
            </a:r>
            <a:endParaRPr lang="en-US" dirty="0" smtClean="0"/>
          </a:p>
          <a:p>
            <a:pPr marL="1028700" lvl="1" indent="-342900"/>
            <a:endParaRPr lang="en-US" dirty="0" smtClean="0"/>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38</a:t>
            </a:fld>
            <a:endParaRPr lang="en-US" dirty="0"/>
          </a:p>
        </p:txBody>
      </p:sp>
    </p:spTree>
    <p:extLst>
      <p:ext uri="{BB962C8B-B14F-4D97-AF65-F5344CB8AC3E}">
        <p14:creationId xmlns:p14="http://schemas.microsoft.com/office/powerpoint/2010/main" val="6231338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Accommodations</a:t>
            </a:r>
            <a:endParaRPr lang="en-US" dirty="0"/>
          </a:p>
        </p:txBody>
      </p:sp>
      <p:sp>
        <p:nvSpPr>
          <p:cNvPr id="3" name="Content Placeholder 2"/>
          <p:cNvSpPr>
            <a:spLocks noGrp="1"/>
          </p:cNvSpPr>
          <p:nvPr>
            <p:ph idx="1"/>
          </p:nvPr>
        </p:nvSpPr>
        <p:spPr/>
        <p:txBody>
          <a:bodyPr/>
          <a:lstStyle/>
          <a:p>
            <a:r>
              <a:rPr lang="en-US" dirty="0" smtClean="0">
                <a:solidFill>
                  <a:schemeClr val="tx1"/>
                </a:solidFill>
              </a:rPr>
              <a:t>In order to reduce the number of suppressions and/or </a:t>
            </a:r>
            <a:r>
              <a:rPr lang="en-US" dirty="0" err="1" smtClean="0">
                <a:solidFill>
                  <a:schemeClr val="tx1"/>
                </a:solidFill>
              </a:rPr>
              <a:t>mis</a:t>
            </a:r>
            <a:r>
              <a:rPr lang="en-US" dirty="0" smtClean="0">
                <a:solidFill>
                  <a:schemeClr val="tx1"/>
                </a:solidFill>
              </a:rPr>
              <a:t>-administrations, please communicate accommodation information to SACs and all Test Administrators.</a:t>
            </a:r>
          </a:p>
          <a:p>
            <a:endParaRPr lang="en-US" dirty="0">
              <a:solidFill>
                <a:schemeClr val="tx1"/>
              </a:solidFill>
            </a:endParaRPr>
          </a:p>
          <a:p>
            <a:r>
              <a:rPr lang="en-US" dirty="0" smtClean="0">
                <a:solidFill>
                  <a:schemeClr val="tx1"/>
                </a:solidFill>
              </a:rPr>
              <a:t>Common causes of suppressions/</a:t>
            </a:r>
            <a:r>
              <a:rPr lang="en-US" dirty="0" err="1" smtClean="0">
                <a:solidFill>
                  <a:schemeClr val="tx1"/>
                </a:solidFill>
              </a:rPr>
              <a:t>mis</a:t>
            </a:r>
            <a:r>
              <a:rPr lang="en-US" dirty="0" smtClean="0">
                <a:solidFill>
                  <a:schemeClr val="tx1"/>
                </a:solidFill>
              </a:rPr>
              <a:t>-administrations: </a:t>
            </a:r>
          </a:p>
          <a:p>
            <a:pPr marL="342900" indent="-342900">
              <a:buFont typeface="Arial" panose="020B0604020202020204" pitchFamily="34" charset="0"/>
              <a:buChar char="•"/>
            </a:pPr>
            <a:r>
              <a:rPr lang="en-US" dirty="0" smtClean="0">
                <a:solidFill>
                  <a:schemeClr val="tx1"/>
                </a:solidFill>
              </a:rPr>
              <a:t>Timing </a:t>
            </a:r>
          </a:p>
          <a:p>
            <a:pPr marL="342900" indent="-342900">
              <a:buFont typeface="Arial" panose="020B0604020202020204" pitchFamily="34" charset="0"/>
              <a:buChar char="•"/>
            </a:pPr>
            <a:r>
              <a:rPr lang="en-US" dirty="0" smtClean="0">
                <a:solidFill>
                  <a:schemeClr val="tx1"/>
                </a:solidFill>
              </a:rPr>
              <a:t>Not providing accommodation as included in IEP</a:t>
            </a:r>
          </a:p>
          <a:p>
            <a:pPr marL="342900" indent="-342900">
              <a:buFont typeface="Arial" panose="020B0604020202020204" pitchFamily="34" charset="0"/>
              <a:buChar char="•"/>
            </a:pPr>
            <a:r>
              <a:rPr lang="en-US" dirty="0" smtClean="0">
                <a:solidFill>
                  <a:schemeClr val="tx1"/>
                </a:solidFill>
              </a:rPr>
              <a:t>Providing an accommodation that is not allowed or an unapproved Unique Accommodation</a:t>
            </a:r>
          </a:p>
        </p:txBody>
      </p:sp>
      <p:sp>
        <p:nvSpPr>
          <p:cNvPr id="4" name="Slide Number Placeholder 3"/>
          <p:cNvSpPr>
            <a:spLocks noGrp="1"/>
          </p:cNvSpPr>
          <p:nvPr>
            <p:ph type="sldNum" sz="quarter" idx="4"/>
          </p:nvPr>
        </p:nvSpPr>
        <p:spPr/>
        <p:txBody>
          <a:bodyPr/>
          <a:lstStyle/>
          <a:p>
            <a:fld id="{67726FA2-3EC9-4717-AD62-D8C823692DD3}" type="slidenum">
              <a:rPr lang="en-US" smtClean="0"/>
              <a:pPr/>
              <a:t>39</a:t>
            </a:fld>
            <a:endParaRPr lang="en-US" dirty="0"/>
          </a:p>
        </p:txBody>
      </p:sp>
    </p:spTree>
    <p:extLst>
      <p:ext uri="{BB962C8B-B14F-4D97-AF65-F5344CB8AC3E}">
        <p14:creationId xmlns:p14="http://schemas.microsoft.com/office/powerpoint/2010/main" val="1380314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Meet the CDE Assessment Team</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4</a:t>
            </a:fld>
            <a:endParaRPr lang="en-US" dirty="0"/>
          </a:p>
        </p:txBody>
      </p:sp>
      <p:sp>
        <p:nvSpPr>
          <p:cNvPr id="5" name="Rectangle 4"/>
          <p:cNvSpPr/>
          <p:nvPr/>
        </p:nvSpPr>
        <p:spPr>
          <a:xfrm>
            <a:off x="2426178" y="1427929"/>
            <a:ext cx="4297680" cy="64922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Joyce Zurkowski</a:t>
            </a:r>
          </a:p>
          <a:p>
            <a:pPr algn="ctr"/>
            <a:r>
              <a:rPr lang="en-US" dirty="0" smtClean="0"/>
              <a:t>Chief Assessment Officer</a:t>
            </a:r>
            <a:endParaRPr lang="en-US" dirty="0"/>
          </a:p>
        </p:txBody>
      </p:sp>
      <p:sp>
        <p:nvSpPr>
          <p:cNvPr id="6" name="Rectangle 5"/>
          <p:cNvSpPr/>
          <p:nvPr/>
        </p:nvSpPr>
        <p:spPr>
          <a:xfrm>
            <a:off x="114858" y="2178160"/>
            <a:ext cx="4297680"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Will Morton	</a:t>
            </a:r>
          </a:p>
          <a:p>
            <a:pPr algn="ctr"/>
            <a:r>
              <a:rPr lang="en-US" dirty="0" smtClean="0">
                <a:solidFill>
                  <a:schemeClr val="tx1"/>
                </a:solidFill>
              </a:rPr>
              <a:t>Director of Assessment Administration</a:t>
            </a:r>
            <a:endParaRPr lang="en-US" dirty="0">
              <a:solidFill>
                <a:schemeClr val="tx1"/>
              </a:solidFill>
            </a:endParaRPr>
          </a:p>
        </p:txBody>
      </p:sp>
      <p:sp>
        <p:nvSpPr>
          <p:cNvPr id="7" name="Rectangle 6"/>
          <p:cNvSpPr/>
          <p:nvPr/>
        </p:nvSpPr>
        <p:spPr>
          <a:xfrm>
            <a:off x="4745196" y="2178160"/>
            <a:ext cx="4293304" cy="6492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Christina Wirth-Hawkins</a:t>
            </a:r>
          </a:p>
          <a:p>
            <a:pPr algn="ctr"/>
            <a:r>
              <a:rPr lang="en-US" dirty="0" smtClean="0">
                <a:solidFill>
                  <a:schemeClr val="tx1"/>
                </a:solidFill>
              </a:rPr>
              <a:t>Director of Assessment Development</a:t>
            </a:r>
            <a:endParaRPr lang="en-US" dirty="0">
              <a:solidFill>
                <a:schemeClr val="tx1"/>
              </a:solidFill>
            </a:endParaRPr>
          </a:p>
        </p:txBody>
      </p:sp>
      <p:sp>
        <p:nvSpPr>
          <p:cNvPr id="8" name="Rectangle 7"/>
          <p:cNvSpPr/>
          <p:nvPr/>
        </p:nvSpPr>
        <p:spPr>
          <a:xfrm>
            <a:off x="114858" y="290502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Jared Anthony</a:t>
            </a:r>
          </a:p>
          <a:p>
            <a:pPr algn="ctr"/>
            <a:r>
              <a:rPr lang="en-US" dirty="0" smtClean="0">
                <a:solidFill>
                  <a:srgbClr val="000000"/>
                </a:solidFill>
              </a:rPr>
              <a:t>PSAT 9, PSAT 10, SAT</a:t>
            </a:r>
            <a:endParaRPr lang="en-US" sz="1600" dirty="0">
              <a:solidFill>
                <a:srgbClr val="000000"/>
              </a:solidFill>
            </a:endParaRPr>
          </a:p>
        </p:txBody>
      </p:sp>
      <p:sp>
        <p:nvSpPr>
          <p:cNvPr id="9" name="Rectangle 8"/>
          <p:cNvSpPr/>
          <p:nvPr/>
        </p:nvSpPr>
        <p:spPr>
          <a:xfrm>
            <a:off x="4740820" y="5061119"/>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a:solidFill>
                  <a:srgbClr val="000000"/>
                </a:solidFill>
              </a:rPr>
              <a:t>Collin Bonner</a:t>
            </a:r>
          </a:p>
          <a:p>
            <a:pPr algn="ctr"/>
            <a:r>
              <a:rPr lang="en-US" dirty="0" smtClean="0">
                <a:solidFill>
                  <a:srgbClr val="000000"/>
                </a:solidFill>
              </a:rPr>
              <a:t>Technology Support, NAEP, TIMSS, ICILS</a:t>
            </a:r>
            <a:endParaRPr lang="en-US" dirty="0">
              <a:solidFill>
                <a:srgbClr val="000000"/>
              </a:solidFill>
            </a:endParaRPr>
          </a:p>
        </p:txBody>
      </p:sp>
      <p:sp>
        <p:nvSpPr>
          <p:cNvPr id="10" name="Rectangle 9"/>
          <p:cNvSpPr/>
          <p:nvPr/>
        </p:nvSpPr>
        <p:spPr>
          <a:xfrm>
            <a:off x="114858" y="5063451"/>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Jasmine Carey</a:t>
            </a:r>
          </a:p>
          <a:p>
            <a:pPr algn="ctr"/>
            <a:r>
              <a:rPr lang="en-US" dirty="0" smtClean="0">
                <a:solidFill>
                  <a:srgbClr val="000000"/>
                </a:solidFill>
              </a:rPr>
              <a:t>Psychometrics &amp; Data</a:t>
            </a:r>
          </a:p>
        </p:txBody>
      </p:sp>
      <p:sp>
        <p:nvSpPr>
          <p:cNvPr id="11" name="Rectangle 10"/>
          <p:cNvSpPr/>
          <p:nvPr/>
        </p:nvSpPr>
        <p:spPr>
          <a:xfrm>
            <a:off x="114858" y="3628845"/>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Heather Villalobos Pavia</a:t>
            </a:r>
            <a:r>
              <a:rPr lang="en-US" dirty="0" smtClean="0">
                <a:solidFill>
                  <a:srgbClr val="000000"/>
                </a:solidFill>
              </a:rPr>
              <a:t> </a:t>
            </a:r>
          </a:p>
          <a:p>
            <a:pPr algn="ctr"/>
            <a:r>
              <a:rPr lang="en-US" dirty="0" smtClean="0">
                <a:solidFill>
                  <a:srgbClr val="000000"/>
                </a:solidFill>
              </a:rPr>
              <a:t>ACCESS, CSLA, Linguistic Accommodations</a:t>
            </a:r>
            <a:endParaRPr lang="en-US" dirty="0">
              <a:solidFill>
                <a:srgbClr val="000000"/>
              </a:solidFill>
            </a:endParaRPr>
          </a:p>
        </p:txBody>
      </p:sp>
      <p:sp>
        <p:nvSpPr>
          <p:cNvPr id="13" name="Rectangle 12"/>
          <p:cNvSpPr/>
          <p:nvPr/>
        </p:nvSpPr>
        <p:spPr>
          <a:xfrm>
            <a:off x="114858" y="5805666"/>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Shangte Shen</a:t>
            </a:r>
          </a:p>
          <a:p>
            <a:pPr algn="ctr"/>
            <a:r>
              <a:rPr lang="en-US" dirty="0" smtClean="0">
                <a:solidFill>
                  <a:srgbClr val="000000"/>
                </a:solidFill>
              </a:rPr>
              <a:t>Data</a:t>
            </a:r>
            <a:endParaRPr lang="en-US" dirty="0">
              <a:solidFill>
                <a:srgbClr val="000000"/>
              </a:solidFill>
            </a:endParaRPr>
          </a:p>
        </p:txBody>
      </p:sp>
      <p:sp>
        <p:nvSpPr>
          <p:cNvPr id="14" name="Rectangle 13"/>
          <p:cNvSpPr/>
          <p:nvPr/>
        </p:nvSpPr>
        <p:spPr>
          <a:xfrm>
            <a:off x="4740820" y="4337298"/>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Molly Mund</a:t>
            </a:r>
          </a:p>
          <a:p>
            <a:pPr algn="ctr"/>
            <a:r>
              <a:rPr lang="en-US" dirty="0" smtClean="0">
                <a:solidFill>
                  <a:srgbClr val="000000"/>
                </a:solidFill>
              </a:rPr>
              <a:t>CMAS Content Development</a:t>
            </a:r>
            <a:endParaRPr lang="en-US" dirty="0">
              <a:solidFill>
                <a:srgbClr val="000000"/>
              </a:solidFill>
            </a:endParaRPr>
          </a:p>
        </p:txBody>
      </p:sp>
      <p:sp>
        <p:nvSpPr>
          <p:cNvPr id="15" name="Rectangle 14"/>
          <p:cNvSpPr/>
          <p:nvPr/>
        </p:nvSpPr>
        <p:spPr>
          <a:xfrm>
            <a:off x="114858" y="4343219"/>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Mindy Roden</a:t>
            </a:r>
          </a:p>
          <a:p>
            <a:pPr algn="ctr"/>
            <a:r>
              <a:rPr lang="en-US" dirty="0" smtClean="0">
                <a:solidFill>
                  <a:srgbClr val="000000"/>
                </a:solidFill>
              </a:rPr>
              <a:t>CoAlt &amp; SPED Accommodations</a:t>
            </a:r>
            <a:endParaRPr lang="en-US" dirty="0">
              <a:solidFill>
                <a:srgbClr val="000000"/>
              </a:solidFill>
            </a:endParaRPr>
          </a:p>
        </p:txBody>
      </p:sp>
      <p:sp>
        <p:nvSpPr>
          <p:cNvPr id="16" name="Rectangle 15"/>
          <p:cNvSpPr/>
          <p:nvPr/>
        </p:nvSpPr>
        <p:spPr>
          <a:xfrm>
            <a:off x="4745196" y="3628845"/>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Nathan Redford</a:t>
            </a:r>
          </a:p>
          <a:p>
            <a:pPr algn="ctr"/>
            <a:r>
              <a:rPr lang="en-US" dirty="0" smtClean="0">
                <a:solidFill>
                  <a:srgbClr val="000000"/>
                </a:solidFill>
              </a:rPr>
              <a:t>CMAS Content Development</a:t>
            </a:r>
            <a:endParaRPr lang="en-US" dirty="0">
              <a:solidFill>
                <a:srgbClr val="000000"/>
              </a:solidFill>
            </a:endParaRPr>
          </a:p>
        </p:txBody>
      </p:sp>
      <p:sp>
        <p:nvSpPr>
          <p:cNvPr id="17" name="Rectangle 16"/>
          <p:cNvSpPr/>
          <p:nvPr/>
        </p:nvSpPr>
        <p:spPr>
          <a:xfrm>
            <a:off x="4745196" y="2905024"/>
            <a:ext cx="4297680" cy="64633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b="1" dirty="0" smtClean="0">
                <a:solidFill>
                  <a:srgbClr val="000000"/>
                </a:solidFill>
              </a:rPr>
              <a:t>Sara Loerzel</a:t>
            </a:r>
          </a:p>
          <a:p>
            <a:pPr algn="ctr"/>
            <a:r>
              <a:rPr lang="en-US" dirty="0" smtClean="0">
                <a:solidFill>
                  <a:srgbClr val="000000"/>
                </a:solidFill>
              </a:rPr>
              <a:t>CMAS Administration &amp; PA</a:t>
            </a:r>
            <a:r>
              <a:rPr lang="en-US" baseline="30000" dirty="0" smtClean="0">
                <a:solidFill>
                  <a:srgbClr val="000000"/>
                </a:solidFill>
              </a:rPr>
              <a:t>next</a:t>
            </a:r>
            <a:endParaRPr lang="en-US" baseline="30000" dirty="0">
              <a:solidFill>
                <a:srgbClr val="000000"/>
              </a:solidFill>
            </a:endParaRPr>
          </a:p>
        </p:txBody>
      </p:sp>
    </p:spTree>
    <p:extLst>
      <p:ext uri="{BB962C8B-B14F-4D97-AF65-F5344CB8AC3E}">
        <p14:creationId xmlns:p14="http://schemas.microsoft.com/office/powerpoint/2010/main" val="394557850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Native Language Accommodations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200" dirty="0">
                <a:solidFill>
                  <a:schemeClr val="tx1"/>
                </a:solidFill>
              </a:rPr>
              <a:t>Native language accommodations may be used for up to 5 years, when appropriate</a:t>
            </a: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r>
              <a:rPr lang="en-US" sz="2200" dirty="0">
                <a:solidFill>
                  <a:schemeClr val="tx1"/>
                </a:solidFill>
              </a:rPr>
              <a:t>Online Spanish text version (includes TTS)</a:t>
            </a:r>
          </a:p>
          <a:p>
            <a:pPr marL="1028700" lvl="1" indent="-342900"/>
            <a:r>
              <a:rPr lang="en-US" dirty="0">
                <a:solidFill>
                  <a:schemeClr val="tx1"/>
                </a:solidFill>
              </a:rPr>
              <a:t>Math</a:t>
            </a:r>
          </a:p>
          <a:p>
            <a:pPr marL="1028700" lvl="1" indent="-342900"/>
            <a:r>
              <a:rPr lang="en-US" dirty="0">
                <a:solidFill>
                  <a:schemeClr val="tx1"/>
                </a:solidFill>
              </a:rPr>
              <a:t>Science</a:t>
            </a:r>
          </a:p>
          <a:p>
            <a:pPr marL="1028700" lvl="1" indent="-342900"/>
            <a:r>
              <a:rPr lang="en-US" dirty="0">
                <a:solidFill>
                  <a:schemeClr val="tx1"/>
                </a:solidFill>
              </a:rPr>
              <a:t>Social Studies</a:t>
            </a:r>
          </a:p>
          <a:p>
            <a:pPr marL="342900" indent="-342900">
              <a:buFont typeface="Arial" panose="020B0604020202020204" pitchFamily="34" charset="0"/>
              <a:buChar char="•"/>
            </a:pPr>
            <a:endParaRPr lang="en-US" sz="2200" dirty="0">
              <a:solidFill>
                <a:schemeClr val="tx1"/>
              </a:solidFill>
            </a:endParaRPr>
          </a:p>
          <a:p>
            <a:pPr marL="342900" indent="-342900">
              <a:buFont typeface="Arial" panose="020B0604020202020204" pitchFamily="34" charset="0"/>
              <a:buChar char="•"/>
            </a:pPr>
            <a:r>
              <a:rPr lang="en-US" sz="2200" dirty="0" smtClean="0">
                <a:solidFill>
                  <a:schemeClr val="tx1"/>
                </a:solidFill>
              </a:rPr>
              <a:t>CSLA is </a:t>
            </a:r>
            <a:r>
              <a:rPr lang="en-US" sz="2200" dirty="0">
                <a:solidFill>
                  <a:schemeClr val="tx1"/>
                </a:solidFill>
              </a:rPr>
              <a:t>available for eligible English learners (NEP/LEP) in grades 3 and 4 (paper-based accommodation to ELA</a:t>
            </a:r>
            <a:r>
              <a:rPr lang="en-US" sz="2200" dirty="0" smtClean="0">
                <a:solidFill>
                  <a:schemeClr val="tx1"/>
                </a:solidFill>
              </a:rPr>
              <a:t>)</a:t>
            </a:r>
            <a:endParaRPr lang="en-US" sz="22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40</a:t>
            </a:fld>
            <a:endParaRPr lang="en-US" dirty="0"/>
          </a:p>
        </p:txBody>
      </p:sp>
    </p:spTree>
    <p:extLst>
      <p:ext uri="{BB962C8B-B14F-4D97-AF65-F5344CB8AC3E}">
        <p14:creationId xmlns:p14="http://schemas.microsoft.com/office/powerpoint/2010/main" val="254130989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Colorado Spanish Language Arts</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200" dirty="0" smtClean="0">
                <a:solidFill>
                  <a:schemeClr val="tx1"/>
                </a:solidFill>
              </a:rPr>
              <a:t>Qualifying students</a:t>
            </a:r>
          </a:p>
          <a:p>
            <a:pPr marL="1028700" lvl="1" indent="-342900"/>
            <a:r>
              <a:rPr lang="en-US" dirty="0">
                <a:solidFill>
                  <a:schemeClr val="tx1"/>
                </a:solidFill>
              </a:rPr>
              <a:t>English Learners (NEP, LEP)</a:t>
            </a:r>
          </a:p>
          <a:p>
            <a:pPr marL="1028700" lvl="1" indent="-342900"/>
            <a:r>
              <a:rPr lang="en-US" dirty="0">
                <a:solidFill>
                  <a:schemeClr val="tx1"/>
                </a:solidFill>
              </a:rPr>
              <a:t>Grades 3 and 4</a:t>
            </a:r>
          </a:p>
          <a:p>
            <a:pPr marL="1028700" lvl="1" indent="-342900"/>
            <a:r>
              <a:rPr lang="en-US" dirty="0">
                <a:solidFill>
                  <a:schemeClr val="tx1"/>
                </a:solidFill>
              </a:rPr>
              <a:t>Language arts instruction in Spanish within the past 9 months</a:t>
            </a:r>
          </a:p>
          <a:p>
            <a:pPr marL="1028700" lvl="1" indent="-342900"/>
            <a:r>
              <a:rPr lang="en-US" dirty="0">
                <a:solidFill>
                  <a:schemeClr val="tx1"/>
                </a:solidFill>
              </a:rPr>
              <a:t>Students in an English language development program for less than five years can participate</a:t>
            </a:r>
          </a:p>
          <a:p>
            <a:pPr marL="1028700" lvl="1" indent="-342900"/>
            <a:r>
              <a:rPr lang="en-US" dirty="0">
                <a:solidFill>
                  <a:schemeClr val="tx1"/>
                </a:solidFill>
              </a:rPr>
              <a:t>Eligibility flowchart </a:t>
            </a:r>
            <a:r>
              <a:rPr lang="en-US" dirty="0">
                <a:solidFill>
                  <a:schemeClr val="tx1"/>
                </a:solidFill>
                <a:hlinkClick r:id="rId2"/>
              </a:rPr>
              <a:t>http://</a:t>
            </a:r>
            <a:r>
              <a:rPr lang="en-US" dirty="0" smtClean="0">
                <a:solidFill>
                  <a:schemeClr val="tx1"/>
                </a:solidFill>
                <a:hlinkClick r:id="rId2"/>
              </a:rPr>
              <a:t>www.cde.state.co.us/assessment/csladecision</a:t>
            </a:r>
            <a:r>
              <a:rPr lang="en-US" dirty="0" smtClean="0">
                <a:solidFill>
                  <a:schemeClr val="tx1"/>
                </a:solidFill>
              </a:rPr>
              <a:t> </a:t>
            </a:r>
          </a:p>
          <a:p>
            <a:pPr marL="342900" indent="-342900">
              <a:buFont typeface="Arial" panose="020B0604020202020204" pitchFamily="34" charset="0"/>
              <a:buChar char="•"/>
            </a:pPr>
            <a:r>
              <a:rPr lang="en-US" sz="2200" dirty="0" smtClean="0">
                <a:solidFill>
                  <a:schemeClr val="tx1"/>
                </a:solidFill>
              </a:rPr>
              <a:t>Assign CSLA test code </a:t>
            </a:r>
            <a:r>
              <a:rPr lang="en-US" sz="2200" i="1" dirty="0" smtClean="0">
                <a:solidFill>
                  <a:schemeClr val="tx1"/>
                </a:solidFill>
              </a:rPr>
              <a:t>instead</a:t>
            </a:r>
            <a:r>
              <a:rPr lang="en-US" sz="2200" dirty="0" smtClean="0">
                <a:solidFill>
                  <a:schemeClr val="tx1"/>
                </a:solidFill>
              </a:rPr>
              <a:t> of ELA test code</a:t>
            </a:r>
          </a:p>
          <a:p>
            <a:pPr marL="1028700" lvl="1" indent="-342900"/>
            <a:r>
              <a:rPr lang="en-US" dirty="0" smtClean="0"/>
              <a:t>SLA03, SLA04</a:t>
            </a:r>
            <a:endParaRPr lang="en-US" dirty="0" smtClean="0">
              <a:solidFill>
                <a:schemeClr val="tx1"/>
              </a:solidFill>
            </a:endParaRPr>
          </a:p>
          <a:p>
            <a:pPr marL="342900" indent="-342900">
              <a:buFont typeface="Arial" panose="020B0604020202020204" pitchFamily="34" charset="0"/>
              <a:buChar char="•"/>
            </a:pPr>
            <a:r>
              <a:rPr lang="en-US" sz="2200" dirty="0" smtClean="0">
                <a:solidFill>
                  <a:schemeClr val="tx1"/>
                </a:solidFill>
              </a:rPr>
              <a:t>Connect with the district’s EL coordinator</a:t>
            </a:r>
          </a:p>
        </p:txBody>
      </p:sp>
      <p:sp>
        <p:nvSpPr>
          <p:cNvPr id="4" name="Slide Number Placeholder 3"/>
          <p:cNvSpPr>
            <a:spLocks noGrp="1"/>
          </p:cNvSpPr>
          <p:nvPr>
            <p:ph type="sldNum" sz="quarter" idx="4"/>
          </p:nvPr>
        </p:nvSpPr>
        <p:spPr/>
        <p:txBody>
          <a:bodyPr/>
          <a:lstStyle/>
          <a:p>
            <a:fld id="{67726FA2-3EC9-4717-AD62-D8C823692DD3}" type="slidenum">
              <a:rPr lang="en-US" smtClean="0"/>
              <a:pPr/>
              <a:t>41</a:t>
            </a:fld>
            <a:endParaRPr lang="en-US" dirty="0"/>
          </a:p>
        </p:txBody>
      </p:sp>
    </p:spTree>
    <p:extLst>
      <p:ext uri="{BB962C8B-B14F-4D97-AF65-F5344CB8AC3E}">
        <p14:creationId xmlns:p14="http://schemas.microsoft.com/office/powerpoint/2010/main" val="34787975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First Year in US – ELA Only</a:t>
            </a:r>
            <a:endParaRPr lang="en-US" dirty="0"/>
          </a:p>
        </p:txBody>
      </p:sp>
      <p:sp>
        <p:nvSpPr>
          <p:cNvPr id="3" name="Content Placeholder 2"/>
          <p:cNvSpPr>
            <a:spLocks noGrp="1"/>
          </p:cNvSpPr>
          <p:nvPr>
            <p:ph idx="1"/>
          </p:nvPr>
        </p:nvSpPr>
        <p:spPr>
          <a:xfrm>
            <a:off x="628650" y="1463040"/>
            <a:ext cx="7886700" cy="5258436"/>
          </a:xfrm>
        </p:spPr>
        <p:txBody>
          <a:bodyPr>
            <a:normAutofit lnSpcReduction="10000"/>
          </a:bodyPr>
          <a:lstStyle/>
          <a:p>
            <a:pPr marL="342900" indent="-342900">
              <a:buFont typeface="Arial" panose="020B0604020202020204" pitchFamily="34" charset="0"/>
              <a:buChar char="•"/>
            </a:pPr>
            <a:r>
              <a:rPr lang="en-US" sz="2200" dirty="0">
                <a:solidFill>
                  <a:schemeClr val="tx1"/>
                </a:solidFill>
              </a:rPr>
              <a:t>Enrolled in a U.S. school for fewer than 12 months </a:t>
            </a:r>
          </a:p>
          <a:p>
            <a:pPr marL="1028700" lvl="1" indent="-342900"/>
            <a:r>
              <a:rPr lang="en-US" dirty="0"/>
              <a:t>Non-English Proficient (NEP) students, based on </a:t>
            </a:r>
            <a:r>
              <a:rPr lang="en-US" dirty="0" smtClean="0"/>
              <a:t>WIDA Screener </a:t>
            </a:r>
            <a:r>
              <a:rPr lang="en-US" dirty="0"/>
              <a:t>and local body of evidence, are exempt from taking the CMAS ELA assessment only (code ELA test with Not Tested Reason 02)</a:t>
            </a:r>
          </a:p>
          <a:p>
            <a:pPr marL="1485900" lvl="2" indent="-342900"/>
            <a:r>
              <a:rPr lang="en-US" dirty="0"/>
              <a:t>A student’s parent/guardian may opt their child into testing. Results will be used for accountability and growth calculations. </a:t>
            </a:r>
          </a:p>
          <a:p>
            <a:pPr marL="1028700" lvl="1" indent="-342900"/>
            <a:r>
              <a:rPr lang="en-US" dirty="0"/>
              <a:t>Limited English Proficient (LEP) students, based on </a:t>
            </a:r>
            <a:r>
              <a:rPr lang="en-US" dirty="0" smtClean="0"/>
              <a:t>WIDA Screener </a:t>
            </a:r>
            <a:r>
              <a:rPr lang="en-US" dirty="0"/>
              <a:t>and local body of evidence, should be assessed on the CMAS ELA </a:t>
            </a:r>
            <a:r>
              <a:rPr lang="en-US" dirty="0" smtClean="0"/>
              <a:t>assessment</a:t>
            </a:r>
          </a:p>
          <a:p>
            <a:pPr marL="1028700" lvl="1" indent="-342900"/>
            <a:endParaRPr lang="en-US" dirty="0"/>
          </a:p>
          <a:p>
            <a:pPr marL="342900" indent="-342900">
              <a:buFont typeface="Arial" panose="020B0604020202020204" pitchFamily="34" charset="0"/>
              <a:buChar char="•"/>
            </a:pPr>
            <a:r>
              <a:rPr lang="en-US" sz="2200" dirty="0" smtClean="0">
                <a:solidFill>
                  <a:schemeClr val="tx1"/>
                </a:solidFill>
              </a:rPr>
              <a:t>NEP </a:t>
            </a:r>
            <a:r>
              <a:rPr lang="en-US" sz="2200" dirty="0">
                <a:solidFill>
                  <a:schemeClr val="tx1"/>
                </a:solidFill>
              </a:rPr>
              <a:t>and LEP students in grades 3 and 4 whose native language is Spanish </a:t>
            </a:r>
            <a:r>
              <a:rPr lang="en-US" sz="2200" dirty="0" smtClean="0">
                <a:solidFill>
                  <a:schemeClr val="tx1"/>
                </a:solidFill>
              </a:rPr>
              <a:t>should take </a:t>
            </a:r>
            <a:r>
              <a:rPr lang="en-US" sz="2200" dirty="0">
                <a:solidFill>
                  <a:schemeClr val="tx1"/>
                </a:solidFill>
              </a:rPr>
              <a:t>CSLA</a:t>
            </a:r>
          </a:p>
          <a:p>
            <a:pPr marL="1028700" lvl="1" indent="-342900"/>
            <a:r>
              <a:rPr lang="en-US" dirty="0"/>
              <a:t>Students are exempt from ELA testing only when an equivalent native-language assessment is not available</a:t>
            </a:r>
          </a:p>
          <a:p>
            <a:pPr marL="1028700" lvl="1" indent="-342900"/>
            <a:r>
              <a:rPr lang="en-US" dirty="0"/>
              <a:t>Students will take other content area assessments (e.g., math, social studies)</a:t>
            </a:r>
          </a:p>
        </p:txBody>
      </p:sp>
      <p:sp>
        <p:nvSpPr>
          <p:cNvPr id="4" name="Slide Number Placeholder 3"/>
          <p:cNvSpPr>
            <a:spLocks noGrp="1"/>
          </p:cNvSpPr>
          <p:nvPr>
            <p:ph type="sldNum" sz="quarter" idx="4"/>
          </p:nvPr>
        </p:nvSpPr>
        <p:spPr/>
        <p:txBody>
          <a:bodyPr/>
          <a:lstStyle/>
          <a:p>
            <a:fld id="{67726FA2-3EC9-4717-AD62-D8C823692DD3}" type="slidenum">
              <a:rPr lang="en-US" smtClean="0"/>
              <a:pPr/>
              <a:t>42</a:t>
            </a:fld>
            <a:endParaRPr lang="en-US" dirty="0"/>
          </a:p>
        </p:txBody>
      </p:sp>
    </p:spTree>
    <p:extLst>
      <p:ext uri="{BB962C8B-B14F-4D97-AF65-F5344CB8AC3E}">
        <p14:creationId xmlns:p14="http://schemas.microsoft.com/office/powerpoint/2010/main" val="35309182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PearsonAccess</a:t>
            </a:r>
            <a:r>
              <a:rPr lang="en-US" baseline="30000" dirty="0" smtClean="0"/>
              <a:t>next</a:t>
            </a:r>
            <a:endParaRPr lang="en-US" baseline="30000" dirty="0"/>
          </a:p>
        </p:txBody>
      </p:sp>
      <p:sp>
        <p:nvSpPr>
          <p:cNvPr id="3" name="Content Placeholder 2"/>
          <p:cNvSpPr>
            <a:spLocks noGrp="1"/>
          </p:cNvSpPr>
          <p:nvPr>
            <p:ph idx="1"/>
          </p:nvPr>
        </p:nvSpPr>
        <p:spPr>
          <a:xfrm>
            <a:off x="628650" y="1463040"/>
            <a:ext cx="7886700" cy="5258436"/>
          </a:xfrm>
        </p:spPr>
        <p:txBody>
          <a:bodyPr>
            <a:normAutofit/>
          </a:bodyPr>
          <a:lstStyle/>
          <a:p>
            <a:pPr marL="342900" indent="-342900">
              <a:buFont typeface="Arial" panose="020B0604020202020204" pitchFamily="34" charset="0"/>
              <a:buChar char="•"/>
            </a:pPr>
            <a:r>
              <a:rPr lang="en-US" sz="2000" dirty="0">
                <a:solidFill>
                  <a:schemeClr val="tx1"/>
                </a:solidFill>
              </a:rPr>
              <a:t>The online platform used for CMAS data management and administration</a:t>
            </a:r>
          </a:p>
          <a:p>
            <a:pPr marL="342900" indent="-342900">
              <a:buFont typeface="Arial" panose="020B0604020202020204" pitchFamily="34" charset="0"/>
              <a:buChar char="•"/>
            </a:pPr>
            <a:r>
              <a:rPr lang="en-US" sz="2000" dirty="0">
                <a:solidFill>
                  <a:schemeClr val="tx1"/>
                </a:solidFill>
              </a:rPr>
              <a:t>PAnext use will be covered during the fall trainings</a:t>
            </a:r>
          </a:p>
          <a:p>
            <a:pPr marL="342900" indent="-342900">
              <a:buFont typeface="Arial" panose="020B0604020202020204" pitchFamily="34" charset="0"/>
              <a:buChar char="•"/>
            </a:pPr>
            <a:r>
              <a:rPr lang="en-US" sz="2000" dirty="0" smtClean="0">
                <a:solidFill>
                  <a:schemeClr val="tx1"/>
                </a:solidFill>
              </a:rPr>
              <a:t>Updates</a:t>
            </a:r>
          </a:p>
          <a:p>
            <a:pPr marL="1028700" lvl="1" indent="-342900"/>
            <a:r>
              <a:rPr lang="en-US" sz="1800" dirty="0"/>
              <a:t>Science and social studies will no longer be accessed through a separate administration – use CMAS Spring 2019 administration for all content areas</a:t>
            </a:r>
          </a:p>
          <a:p>
            <a:pPr marL="342900" indent="-342900">
              <a:buFont typeface="Arial" panose="020B0604020202020204" pitchFamily="34" charset="0"/>
              <a:buChar char="•"/>
            </a:pPr>
            <a:r>
              <a:rPr lang="en-US" sz="2000" dirty="0" smtClean="0">
                <a:solidFill>
                  <a:schemeClr val="tx1"/>
                </a:solidFill>
              </a:rPr>
              <a:t>Additional </a:t>
            </a:r>
            <a:r>
              <a:rPr lang="en-US" sz="2000" dirty="0">
                <a:solidFill>
                  <a:schemeClr val="tx1"/>
                </a:solidFill>
              </a:rPr>
              <a:t>webinar training for new features and updates will be provided as needed during office hours</a:t>
            </a:r>
          </a:p>
          <a:p>
            <a:pPr marL="342900" indent="-342900">
              <a:buFont typeface="Arial" panose="020B0604020202020204" pitchFamily="34" charset="0"/>
              <a:buChar char="•"/>
            </a:pPr>
            <a:r>
              <a:rPr lang="en-US" sz="2000" dirty="0">
                <a:solidFill>
                  <a:schemeClr val="tx1"/>
                </a:solidFill>
              </a:rPr>
              <a:t>Training on PAnext will be recorded and posted to the CDE Trainings webpage at </a:t>
            </a:r>
            <a:r>
              <a:rPr lang="en-US" sz="2000" dirty="0">
                <a:solidFill>
                  <a:schemeClr val="tx1"/>
                </a:solidFill>
                <a:hlinkClick r:id="rId2"/>
              </a:rPr>
              <a:t>http://</a:t>
            </a:r>
            <a:r>
              <a:rPr lang="en-US" sz="2000" dirty="0" smtClean="0">
                <a:solidFill>
                  <a:schemeClr val="tx1"/>
                </a:solidFill>
                <a:hlinkClick r:id="rId2"/>
              </a:rPr>
              <a:t>www.cde.state.co.us/assessment/trainings</a:t>
            </a:r>
            <a:r>
              <a:rPr lang="en-US" sz="2000" dirty="0" smtClean="0">
                <a:solidFill>
                  <a:schemeClr val="tx1"/>
                </a:solidFill>
              </a:rPr>
              <a:t> </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43</a:t>
            </a:fld>
            <a:endParaRPr lang="en-US" dirty="0"/>
          </a:p>
        </p:txBody>
      </p:sp>
    </p:spTree>
    <p:extLst>
      <p:ext uri="{BB962C8B-B14F-4D97-AF65-F5344CB8AC3E}">
        <p14:creationId xmlns:p14="http://schemas.microsoft.com/office/powerpoint/2010/main" val="38178817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PearsonAccess</a:t>
            </a:r>
            <a:r>
              <a:rPr lang="en-US" baseline="30000" dirty="0" smtClean="0"/>
              <a:t>next </a:t>
            </a:r>
            <a:r>
              <a:rPr lang="en-US" dirty="0"/>
              <a:t>User Roles </a:t>
            </a:r>
            <a:r>
              <a:rPr lang="en-US" dirty="0" smtClean="0"/>
              <a:t>for DACs</a:t>
            </a:r>
            <a:endParaRPr lang="en-US" baseline="30000" dirty="0"/>
          </a:p>
        </p:txBody>
      </p:sp>
      <p:sp>
        <p:nvSpPr>
          <p:cNvPr id="3" name="Content Placeholder 2"/>
          <p:cNvSpPr>
            <a:spLocks noGrp="1"/>
          </p:cNvSpPr>
          <p:nvPr>
            <p:ph idx="1"/>
          </p:nvPr>
        </p:nvSpPr>
        <p:spPr>
          <a:xfrm>
            <a:off x="628650" y="1463040"/>
            <a:ext cx="7886700" cy="5258436"/>
          </a:xfrm>
        </p:spPr>
        <p:txBody>
          <a:bodyPr>
            <a:normAutofit fontScale="92500" lnSpcReduction="20000"/>
          </a:bodyPr>
          <a:lstStyle/>
          <a:p>
            <a:pPr marL="342900" indent="-342900">
              <a:buFont typeface="Arial" panose="020B0604020202020204" pitchFamily="34" charset="0"/>
              <a:buChar char="•"/>
            </a:pPr>
            <a:r>
              <a:rPr lang="en-US" sz="2000" dirty="0">
                <a:solidFill>
                  <a:schemeClr val="tx1"/>
                </a:solidFill>
              </a:rPr>
              <a:t>Permissions are updated throughout the year </a:t>
            </a:r>
          </a:p>
          <a:p>
            <a:pPr marL="342900" indent="-342900">
              <a:buFont typeface="Arial" panose="020B0604020202020204" pitchFamily="34" charset="0"/>
              <a:buChar char="•"/>
            </a:pPr>
            <a:r>
              <a:rPr lang="en-US" sz="2000" dirty="0">
                <a:solidFill>
                  <a:schemeClr val="tx1"/>
                </a:solidFill>
              </a:rPr>
              <a:t>The following user roles are given to </a:t>
            </a:r>
            <a:r>
              <a:rPr lang="en-US" sz="2000" dirty="0" smtClean="0">
                <a:solidFill>
                  <a:schemeClr val="tx1"/>
                </a:solidFill>
              </a:rPr>
              <a:t>official DACs</a:t>
            </a:r>
            <a:r>
              <a:rPr lang="en-US" sz="2000" dirty="0">
                <a:solidFill>
                  <a:schemeClr val="tx1"/>
                </a:solidFill>
              </a:rPr>
              <a:t>. CDE will determine when/if any newly created roles will be </a:t>
            </a:r>
            <a:r>
              <a:rPr lang="en-US" sz="2000" dirty="0" smtClean="0">
                <a:solidFill>
                  <a:schemeClr val="tx1"/>
                </a:solidFill>
              </a:rPr>
              <a:t>assigned:</a:t>
            </a:r>
            <a:endParaRPr lang="en-US" sz="2000" dirty="0">
              <a:solidFill>
                <a:schemeClr val="tx1"/>
              </a:solidFill>
            </a:endParaRPr>
          </a:p>
          <a:p>
            <a:pPr marL="1028700" lvl="1" indent="-342900"/>
            <a:r>
              <a:rPr lang="en-US" sz="1900" dirty="0">
                <a:solidFill>
                  <a:schemeClr val="tx1"/>
                </a:solidFill>
              </a:rPr>
              <a:t>LEA/District Test Coordinator (i.e., DAC)</a:t>
            </a:r>
          </a:p>
          <a:p>
            <a:pPr marL="1028700" lvl="1" indent="-342900"/>
            <a:r>
              <a:rPr lang="en-US" sz="1900" dirty="0">
                <a:solidFill>
                  <a:schemeClr val="tx1"/>
                </a:solidFill>
              </a:rPr>
              <a:t>Technology Coordinator</a:t>
            </a:r>
          </a:p>
          <a:p>
            <a:pPr marL="1028700" lvl="1" indent="-342900"/>
            <a:r>
              <a:rPr lang="en-US" sz="1900" dirty="0">
                <a:solidFill>
                  <a:schemeClr val="tx1"/>
                </a:solidFill>
              </a:rPr>
              <a:t>Sensitive Data Role* (will have access to PII)</a:t>
            </a:r>
          </a:p>
          <a:p>
            <a:pPr marL="1028700" lvl="1" indent="-342900"/>
            <a:r>
              <a:rPr lang="en-US" sz="1900" dirty="0">
                <a:solidFill>
                  <a:schemeClr val="tx1"/>
                </a:solidFill>
              </a:rPr>
              <a:t>Delete Student Role*</a:t>
            </a:r>
          </a:p>
          <a:p>
            <a:pPr marL="1028700" lvl="1" indent="-342900"/>
            <a:r>
              <a:rPr lang="en-US" sz="1900" dirty="0">
                <a:solidFill>
                  <a:schemeClr val="tx1"/>
                </a:solidFill>
              </a:rPr>
              <a:t>Published Reports Role (ability to see district, </a:t>
            </a:r>
            <a:r>
              <a:rPr lang="en-US" sz="1900" dirty="0" smtClean="0">
                <a:solidFill>
                  <a:schemeClr val="tx1"/>
                </a:solidFill>
              </a:rPr>
              <a:t>school </a:t>
            </a:r>
            <a:r>
              <a:rPr lang="en-US" sz="1900" dirty="0">
                <a:solidFill>
                  <a:schemeClr val="tx1"/>
                </a:solidFill>
              </a:rPr>
              <a:t>and student reports)</a:t>
            </a:r>
          </a:p>
          <a:p>
            <a:pPr marL="1028700" lvl="1" indent="-342900"/>
            <a:r>
              <a:rPr lang="en-US" sz="1900" dirty="0">
                <a:solidFill>
                  <a:schemeClr val="tx1"/>
                </a:solidFill>
              </a:rPr>
              <a:t>Student Test Update*</a:t>
            </a:r>
          </a:p>
          <a:p>
            <a:pPr marL="1028700" lvl="1" indent="-342900"/>
            <a:r>
              <a:rPr lang="en-US" sz="1900" dirty="0">
                <a:solidFill>
                  <a:schemeClr val="tx1"/>
                </a:solidFill>
              </a:rPr>
              <a:t>OnDemand Reports Role</a:t>
            </a:r>
          </a:p>
          <a:p>
            <a:pPr marL="342900" indent="-342900">
              <a:buFont typeface="Arial" panose="020B0604020202020204" pitchFamily="34" charset="0"/>
              <a:buChar char="•"/>
            </a:pPr>
            <a:r>
              <a:rPr lang="en-US" sz="2000" dirty="0">
                <a:solidFill>
                  <a:schemeClr val="tx1"/>
                </a:solidFill>
              </a:rPr>
              <a:t>DACs/SACs will assign user roles to individuals in district/schools as appropriate</a:t>
            </a:r>
          </a:p>
          <a:p>
            <a:pPr marL="342900" indent="-342900">
              <a:buFont typeface="Arial" panose="020B0604020202020204" pitchFamily="34" charset="0"/>
              <a:buChar char="•"/>
            </a:pPr>
            <a:r>
              <a:rPr lang="en-US" sz="2000" dirty="0">
                <a:solidFill>
                  <a:schemeClr val="tx1"/>
                </a:solidFill>
              </a:rPr>
              <a:t>The </a:t>
            </a:r>
            <a:r>
              <a:rPr lang="en-US" sz="2000" u="sng" dirty="0">
                <a:solidFill>
                  <a:schemeClr val="tx1"/>
                </a:solidFill>
              </a:rPr>
              <a:t>one</a:t>
            </a:r>
            <a:r>
              <a:rPr lang="en-US" sz="2000" dirty="0">
                <a:solidFill>
                  <a:schemeClr val="tx1"/>
                </a:solidFill>
              </a:rPr>
              <a:t> officially identified DAC for each district (superintendent-appointed) will be flagged for Customer Support to escalate to CDE when needed</a:t>
            </a:r>
          </a:p>
          <a:p>
            <a:pPr marL="1028700" lvl="1" indent="-342900"/>
            <a:r>
              <a:rPr lang="en-US" sz="1900" dirty="0">
                <a:solidFill>
                  <a:schemeClr val="tx1"/>
                </a:solidFill>
              </a:rPr>
              <a:t>All other users with LEA/District Test Coordinator will be referred to the DAC for escalation</a:t>
            </a:r>
          </a:p>
          <a:p>
            <a:r>
              <a:rPr lang="en-US" sz="2000" dirty="0">
                <a:solidFill>
                  <a:schemeClr val="tx1"/>
                </a:solidFill>
              </a:rPr>
              <a:t>*Assigned during times when DACs can perform these tasks</a:t>
            </a:r>
          </a:p>
        </p:txBody>
      </p:sp>
      <p:sp>
        <p:nvSpPr>
          <p:cNvPr id="4" name="Slide Number Placeholder 3"/>
          <p:cNvSpPr>
            <a:spLocks noGrp="1"/>
          </p:cNvSpPr>
          <p:nvPr>
            <p:ph type="sldNum" sz="quarter" idx="4"/>
          </p:nvPr>
        </p:nvSpPr>
        <p:spPr/>
        <p:txBody>
          <a:bodyPr/>
          <a:lstStyle/>
          <a:p>
            <a:fld id="{67726FA2-3EC9-4717-AD62-D8C823692DD3}" type="slidenum">
              <a:rPr lang="en-US" smtClean="0"/>
              <a:pPr/>
              <a:t>44</a:t>
            </a:fld>
            <a:endParaRPr lang="en-US" dirty="0"/>
          </a:p>
        </p:txBody>
      </p:sp>
    </p:spTree>
    <p:extLst>
      <p:ext uri="{BB962C8B-B14F-4D97-AF65-F5344CB8AC3E}">
        <p14:creationId xmlns:p14="http://schemas.microsoft.com/office/powerpoint/2010/main" val="15511168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PearsonAccess</a:t>
            </a:r>
            <a:r>
              <a:rPr lang="en-US" baseline="30000" dirty="0" smtClean="0"/>
              <a:t>next </a:t>
            </a:r>
            <a:r>
              <a:rPr lang="en-US" dirty="0"/>
              <a:t>User Roles </a:t>
            </a:r>
            <a:r>
              <a:rPr lang="en-US" dirty="0" smtClean="0"/>
              <a:t>for DACs</a:t>
            </a:r>
            <a:endParaRPr lang="en-US" baseline="30000" dirty="0"/>
          </a:p>
        </p:txBody>
      </p:sp>
      <p:sp>
        <p:nvSpPr>
          <p:cNvPr id="3" name="Content Placeholder 2"/>
          <p:cNvSpPr>
            <a:spLocks noGrp="1"/>
          </p:cNvSpPr>
          <p:nvPr>
            <p:ph idx="1"/>
          </p:nvPr>
        </p:nvSpPr>
        <p:spPr>
          <a:xfrm>
            <a:off x="628650" y="1463040"/>
            <a:ext cx="7886700" cy="5258436"/>
          </a:xfrm>
        </p:spPr>
        <p:txBody>
          <a:bodyPr>
            <a:normAutofit/>
          </a:bodyPr>
          <a:lstStyle/>
          <a:p>
            <a:pPr marL="342900" indent="-342900">
              <a:buFont typeface="Arial" panose="020B0604020202020204" pitchFamily="34" charset="0"/>
              <a:buChar char="•"/>
            </a:pPr>
            <a:r>
              <a:rPr lang="en-US" sz="2200" dirty="0" smtClean="0">
                <a:solidFill>
                  <a:schemeClr val="tx1"/>
                </a:solidFill>
              </a:rPr>
              <a:t>DACs will not be given the following user roles as they override other roles and limit access:</a:t>
            </a:r>
          </a:p>
          <a:p>
            <a:pPr marL="1028700" lvl="1" indent="-342900"/>
            <a:r>
              <a:rPr lang="en-US" sz="1800" dirty="0" smtClean="0"/>
              <a:t>Test Examiner</a:t>
            </a:r>
          </a:p>
          <a:p>
            <a:pPr marL="1028700" lvl="1" indent="-342900"/>
            <a:r>
              <a:rPr lang="en-US" sz="1800" dirty="0" smtClean="0">
                <a:solidFill>
                  <a:schemeClr val="tx1"/>
                </a:solidFill>
              </a:rPr>
              <a:t>OnDemand Teacher Report Access</a:t>
            </a:r>
          </a:p>
          <a:p>
            <a:pPr marL="342900" indent="-342900">
              <a:buFont typeface="Arial" panose="020B0604020202020204" pitchFamily="34" charset="0"/>
              <a:buChar char="•"/>
            </a:pPr>
            <a:r>
              <a:rPr lang="en-US" sz="2200" dirty="0" smtClean="0">
                <a:solidFill>
                  <a:schemeClr val="tx1"/>
                </a:solidFill>
              </a:rPr>
              <a:t>These roles should not be assigned to assessment coordinators at the district or school level</a:t>
            </a:r>
            <a:endParaRPr lang="en-US" sz="22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45</a:t>
            </a:fld>
            <a:endParaRPr lang="en-US" dirty="0"/>
          </a:p>
        </p:txBody>
      </p:sp>
    </p:spTree>
    <p:extLst>
      <p:ext uri="{BB962C8B-B14F-4D97-AF65-F5344CB8AC3E}">
        <p14:creationId xmlns:p14="http://schemas.microsoft.com/office/powerpoint/2010/main" val="415798012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TestNav Requirements 2018-19</a:t>
            </a:r>
            <a:endParaRPr lang="en-US" baseline="30000" dirty="0"/>
          </a:p>
        </p:txBody>
      </p:sp>
      <p:sp>
        <p:nvSpPr>
          <p:cNvPr id="3" name="Content Placeholder 2"/>
          <p:cNvSpPr>
            <a:spLocks noGrp="1"/>
          </p:cNvSpPr>
          <p:nvPr>
            <p:ph idx="1"/>
          </p:nvPr>
        </p:nvSpPr>
        <p:spPr>
          <a:xfrm>
            <a:off x="628650" y="1463040"/>
            <a:ext cx="7886700" cy="5258436"/>
          </a:xfrm>
        </p:spPr>
        <p:txBody>
          <a:bodyPr>
            <a:normAutofit/>
          </a:bodyPr>
          <a:lstStyle/>
          <a:p>
            <a:r>
              <a:rPr lang="en-US" dirty="0">
                <a:solidFill>
                  <a:srgbClr val="000000"/>
                </a:solidFill>
              </a:rPr>
              <a:t>Support ending for: </a:t>
            </a:r>
          </a:p>
          <a:p>
            <a:pPr marL="1028700" lvl="1" indent="-342900"/>
            <a:r>
              <a:rPr lang="en-US" dirty="0" smtClean="0">
                <a:solidFill>
                  <a:srgbClr val="000000"/>
                </a:solidFill>
              </a:rPr>
              <a:t>Android 5, 6, and 7</a:t>
            </a:r>
          </a:p>
          <a:p>
            <a:pPr marL="1028700" lvl="1" indent="-342900"/>
            <a:r>
              <a:rPr lang="en-US" dirty="0" smtClean="0">
                <a:solidFill>
                  <a:srgbClr val="000000"/>
                </a:solidFill>
              </a:rPr>
              <a:t>Chrome </a:t>
            </a:r>
            <a:r>
              <a:rPr lang="en-US" dirty="0">
                <a:solidFill>
                  <a:srgbClr val="000000"/>
                </a:solidFill>
              </a:rPr>
              <a:t>OS </a:t>
            </a:r>
            <a:r>
              <a:rPr lang="en-US" dirty="0" smtClean="0">
                <a:solidFill>
                  <a:srgbClr val="000000"/>
                </a:solidFill>
              </a:rPr>
              <a:t>58-65</a:t>
            </a:r>
          </a:p>
          <a:p>
            <a:pPr marL="1028700" lvl="1" indent="-342900"/>
            <a:r>
              <a:rPr lang="en-US" dirty="0">
                <a:solidFill>
                  <a:srgbClr val="000000"/>
                </a:solidFill>
              </a:rPr>
              <a:t>Firefox ESR </a:t>
            </a:r>
          </a:p>
          <a:p>
            <a:pPr marL="1028700" lvl="1" indent="-342900"/>
            <a:r>
              <a:rPr lang="en-US" dirty="0" err="1">
                <a:solidFill>
                  <a:srgbClr val="000000"/>
                </a:solidFill>
              </a:rPr>
              <a:t>M</a:t>
            </a:r>
            <a:r>
              <a:rPr lang="en-US" dirty="0" err="1" smtClean="0">
                <a:solidFill>
                  <a:srgbClr val="000000"/>
                </a:solidFill>
              </a:rPr>
              <a:t>acOS</a:t>
            </a:r>
            <a:r>
              <a:rPr lang="en-US" dirty="0" smtClean="0">
                <a:solidFill>
                  <a:srgbClr val="000000"/>
                </a:solidFill>
              </a:rPr>
              <a:t>/OS </a:t>
            </a:r>
            <a:r>
              <a:rPr lang="en-US" dirty="0">
                <a:solidFill>
                  <a:srgbClr val="000000"/>
                </a:solidFill>
              </a:rPr>
              <a:t>X </a:t>
            </a:r>
            <a:r>
              <a:rPr lang="en-US" dirty="0" smtClean="0">
                <a:solidFill>
                  <a:srgbClr val="000000"/>
                </a:solidFill>
              </a:rPr>
              <a:t>support for Proctor Caching</a:t>
            </a:r>
            <a:endParaRPr lang="en-US" dirty="0">
              <a:solidFill>
                <a:srgbClr val="000000"/>
              </a:solidFill>
            </a:endParaRPr>
          </a:p>
          <a:p>
            <a:pPr marL="342900" indent="-342900"/>
            <a:r>
              <a:rPr lang="en-US" dirty="0">
                <a:solidFill>
                  <a:srgbClr val="000000"/>
                </a:solidFill>
              </a:rPr>
              <a:t>Testing in p</a:t>
            </a:r>
            <a:r>
              <a:rPr lang="en-US" dirty="0" smtClean="0">
                <a:solidFill>
                  <a:srgbClr val="000000"/>
                </a:solidFill>
              </a:rPr>
              <a:t>rogress for:</a:t>
            </a:r>
          </a:p>
          <a:p>
            <a:pPr marL="1028700" lvl="1" indent="-342900"/>
            <a:r>
              <a:rPr lang="en-US" dirty="0">
                <a:solidFill>
                  <a:srgbClr val="000000"/>
                </a:solidFill>
              </a:rPr>
              <a:t>Chrome OS </a:t>
            </a:r>
            <a:r>
              <a:rPr lang="en-US" dirty="0" smtClean="0">
                <a:solidFill>
                  <a:srgbClr val="000000"/>
                </a:solidFill>
              </a:rPr>
              <a:t>68</a:t>
            </a:r>
          </a:p>
          <a:p>
            <a:pPr marL="1028700" lvl="1" indent="-342900"/>
            <a:r>
              <a:rPr lang="en-US" dirty="0" smtClean="0">
                <a:solidFill>
                  <a:srgbClr val="000000"/>
                </a:solidFill>
              </a:rPr>
              <a:t>iOS 12</a:t>
            </a:r>
          </a:p>
          <a:p>
            <a:pPr marL="1028700" lvl="1" indent="-342900"/>
            <a:r>
              <a:rPr lang="en-US" dirty="0" smtClean="0">
                <a:solidFill>
                  <a:srgbClr val="000000"/>
                </a:solidFill>
              </a:rPr>
              <a:t>Mac 10.14</a:t>
            </a:r>
          </a:p>
          <a:p>
            <a:pPr marL="1028700" lvl="1" indent="-342900"/>
            <a:r>
              <a:rPr lang="en-US" dirty="0"/>
              <a:t>Windows 10 RS5</a:t>
            </a:r>
          </a:p>
          <a:p>
            <a:pPr marL="1028700" lvl="1" indent="-342900"/>
            <a:endParaRPr lang="en-US" dirty="0">
              <a:solidFill>
                <a:srgbClr val="000000"/>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46</a:t>
            </a:fld>
            <a:endParaRPr lang="en-US" dirty="0"/>
          </a:p>
        </p:txBody>
      </p:sp>
    </p:spTree>
    <p:extLst>
      <p:ext uri="{BB962C8B-B14F-4D97-AF65-F5344CB8AC3E}">
        <p14:creationId xmlns:p14="http://schemas.microsoft.com/office/powerpoint/2010/main" val="8617323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TestNav Components 2018-19</a:t>
            </a:r>
            <a:endParaRPr lang="en-US" baseline="300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47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882546412"/>
              </p:ext>
            </p:extLst>
          </p:nvPr>
        </p:nvGraphicFramePr>
        <p:xfrm>
          <a:off x="82062" y="1336815"/>
          <a:ext cx="8991600" cy="5416593"/>
        </p:xfrm>
        <a:graphic>
          <a:graphicData uri="http://schemas.openxmlformats.org/drawingml/2006/table">
            <a:tbl>
              <a:tblPr firstRow="1" bandRow="1">
                <a:tableStyleId>{93296810-A885-4BE3-A3E7-6D5BEEA58F35}</a:tableStyleId>
              </a:tblPr>
              <a:tblGrid>
                <a:gridCol w="1590842"/>
                <a:gridCol w="1352216"/>
                <a:gridCol w="1749927"/>
                <a:gridCol w="4298615"/>
              </a:tblGrid>
              <a:tr h="1006227">
                <a:tc>
                  <a:txBody>
                    <a:bodyPr/>
                    <a:lstStyle/>
                    <a:p>
                      <a:pPr algn="ctr"/>
                      <a:r>
                        <a:rPr lang="en-US" sz="2000" dirty="0" smtClean="0"/>
                        <a:t>Component</a:t>
                      </a:r>
                      <a:endParaRPr lang="en-US" sz="2000" dirty="0"/>
                    </a:p>
                  </a:txBody>
                  <a:tcPr anchor="ctr"/>
                </a:tc>
                <a:tc>
                  <a:txBody>
                    <a:bodyPr/>
                    <a:lstStyle/>
                    <a:p>
                      <a:pPr algn="ctr"/>
                      <a:r>
                        <a:rPr lang="en-US" sz="2000" dirty="0" smtClean="0"/>
                        <a:t>Current Software Version</a:t>
                      </a:r>
                      <a:endParaRPr lang="en-US" sz="2000" dirty="0"/>
                    </a:p>
                  </a:txBody>
                  <a:tcPr anchor="ctr"/>
                </a:tc>
                <a:tc>
                  <a:txBody>
                    <a:bodyPr/>
                    <a:lstStyle/>
                    <a:p>
                      <a:pPr algn="ctr"/>
                      <a:r>
                        <a:rPr lang="en-US" sz="2000" dirty="0" smtClean="0"/>
                        <a:t>Next Release Date</a:t>
                      </a:r>
                      <a:endParaRPr lang="en-US" sz="2000" dirty="0"/>
                    </a:p>
                  </a:txBody>
                  <a:tcPr anchor="ctr"/>
                </a:tc>
                <a:tc>
                  <a:txBody>
                    <a:bodyPr/>
                    <a:lstStyle/>
                    <a:p>
                      <a:pPr algn="ctr"/>
                      <a:r>
                        <a:rPr lang="en-US" sz="2000" dirty="0" smtClean="0"/>
                        <a:t>Installation</a:t>
                      </a:r>
                      <a:endParaRPr lang="en-US" sz="2000" dirty="0"/>
                    </a:p>
                  </a:txBody>
                  <a:tcPr anchor="ctr"/>
                </a:tc>
              </a:tr>
              <a:tr h="962334">
                <a:tc>
                  <a:txBody>
                    <a:bodyPr/>
                    <a:lstStyle/>
                    <a:p>
                      <a:r>
                        <a:rPr lang="en-US" dirty="0" smtClean="0"/>
                        <a:t>Proctor Caching</a:t>
                      </a:r>
                      <a:endParaRPr lang="en-US" dirty="0">
                        <a:solidFill>
                          <a:sysClr val="windowText" lastClr="000000"/>
                        </a:solidFill>
                      </a:endParaRPr>
                    </a:p>
                  </a:txBody>
                  <a:tcPr anchor="ctr"/>
                </a:tc>
                <a:tc>
                  <a:txBody>
                    <a:bodyPr/>
                    <a:lstStyle/>
                    <a:p>
                      <a:pPr algn="ctr"/>
                      <a:r>
                        <a:rPr lang="en-US" dirty="0" smtClean="0"/>
                        <a:t>v</a:t>
                      </a:r>
                      <a:r>
                        <a:rPr lang="en-US" sz="1800" b="0" i="0" kern="1200" dirty="0" smtClean="0">
                          <a:solidFill>
                            <a:schemeClr val="dk1"/>
                          </a:solidFill>
                          <a:effectLst/>
                          <a:latin typeface="+mn-lt"/>
                          <a:ea typeface="+mn-ea"/>
                          <a:cs typeface="+mn-cs"/>
                        </a:rPr>
                        <a:t>2018.11</a:t>
                      </a:r>
                      <a:endParaRPr lang="en-US" dirty="0">
                        <a:solidFill>
                          <a:sysClr val="windowText" lastClr="000000"/>
                        </a:solidFill>
                      </a:endParaRPr>
                    </a:p>
                  </a:txBody>
                  <a:tcPr anchor="ctr"/>
                </a:tc>
                <a:tc>
                  <a:txBody>
                    <a:bodyPr/>
                    <a:lstStyle/>
                    <a:p>
                      <a:pPr algn="ctr"/>
                      <a:r>
                        <a:rPr lang="en-US" dirty="0" smtClean="0"/>
                        <a:t>TBD</a:t>
                      </a:r>
                      <a:endParaRPr lang="en-US" dirty="0">
                        <a:solidFill>
                          <a:sysClr val="windowText" lastClr="000000"/>
                        </a:solidFill>
                      </a:endParaRPr>
                    </a:p>
                  </a:txBody>
                  <a:tcPr anchor="ctr"/>
                </a:tc>
                <a:tc>
                  <a:txBody>
                    <a:bodyPr/>
                    <a:lstStyle/>
                    <a:p>
                      <a:r>
                        <a:rPr lang="en-US" dirty="0" smtClean="0"/>
                        <a:t>Uninstall and reinstall newest version</a:t>
                      </a:r>
                      <a:endParaRPr lang="en-US" dirty="0">
                        <a:solidFill>
                          <a:sysClr val="windowText" lastClr="000000"/>
                        </a:solidFill>
                      </a:endParaRPr>
                    </a:p>
                  </a:txBody>
                  <a:tcPr anchor="ctr"/>
                </a:tc>
              </a:tr>
              <a:tr h="1155639">
                <a:tc>
                  <a:txBody>
                    <a:bodyPr/>
                    <a:lstStyle/>
                    <a:p>
                      <a:r>
                        <a:rPr lang="en-US" dirty="0" smtClean="0"/>
                        <a:t>TestNav Server</a:t>
                      </a:r>
                      <a:r>
                        <a:rPr lang="en-US" baseline="0" dirty="0" smtClean="0"/>
                        <a:t> side software</a:t>
                      </a:r>
                      <a:endParaRPr lang="en-US" dirty="0">
                        <a:solidFill>
                          <a:sysClr val="windowText" lastClr="000000"/>
                        </a:solidFill>
                      </a:endParaRPr>
                    </a:p>
                  </a:txBody>
                  <a:tcPr anchor="ctr"/>
                </a:tc>
                <a:tc>
                  <a:txBody>
                    <a:bodyPr/>
                    <a:lstStyle/>
                    <a:p>
                      <a:pPr algn="ctr"/>
                      <a:r>
                        <a:rPr lang="en-US" dirty="0" smtClean="0"/>
                        <a:t>v8.11</a:t>
                      </a:r>
                      <a:r>
                        <a:rPr lang="en-US" baseline="0" dirty="0" smtClean="0"/>
                        <a:t> </a:t>
                      </a:r>
                      <a:endParaRPr lang="en-US" dirty="0">
                        <a:solidFill>
                          <a:sysClr val="windowText" lastClr="000000"/>
                        </a:solidFill>
                      </a:endParaRPr>
                    </a:p>
                  </a:txBody>
                  <a:tcPr anchor="ctr"/>
                </a:tc>
                <a:tc>
                  <a:txBody>
                    <a:bodyPr/>
                    <a:lstStyle/>
                    <a:p>
                      <a:pPr algn="ctr"/>
                      <a:r>
                        <a:rPr lang="en-US" dirty="0" smtClean="0"/>
                        <a:t>v8.12</a:t>
                      </a:r>
                      <a:r>
                        <a:rPr lang="en-US" baseline="0" dirty="0" smtClean="0"/>
                        <a:t> anticipated January</a:t>
                      </a:r>
                      <a:endParaRPr lang="en-US" dirty="0">
                        <a:solidFill>
                          <a:sysClr val="windowText" lastClr="000000"/>
                        </a:solidFill>
                      </a:endParaRPr>
                    </a:p>
                  </a:txBody>
                  <a:tcPr anchor="ctr"/>
                </a:tc>
                <a:tc>
                  <a:txBody>
                    <a:bodyPr/>
                    <a:lstStyle/>
                    <a:p>
                      <a:r>
                        <a:rPr lang="en-US" dirty="0" smtClean="0"/>
                        <a:t>No Install required apps are automatically updated</a:t>
                      </a:r>
                      <a:endParaRPr lang="en-US" dirty="0">
                        <a:solidFill>
                          <a:sysClr val="windowText" lastClr="000000"/>
                        </a:solidFill>
                      </a:endParaRPr>
                    </a:p>
                  </a:txBody>
                  <a:tcPr anchor="ctr"/>
                </a:tc>
              </a:tr>
              <a:tr h="727862">
                <a:tc>
                  <a:txBody>
                    <a:bodyPr/>
                    <a:lstStyle/>
                    <a:p>
                      <a:r>
                        <a:rPr lang="en-US" dirty="0" smtClean="0"/>
                        <a:t>Desktop Client App</a:t>
                      </a:r>
                      <a:endParaRPr lang="en-US" dirty="0">
                        <a:solidFill>
                          <a:sysClr val="windowText" lastClr="000000"/>
                        </a:solidFill>
                      </a:endParaRPr>
                    </a:p>
                  </a:txBody>
                  <a:tcPr anchor="ctr"/>
                </a:tc>
                <a:tc>
                  <a:txBody>
                    <a:bodyPr/>
                    <a:lstStyle/>
                    <a:p>
                      <a:pPr algn="ctr"/>
                      <a:r>
                        <a:rPr lang="en-US" dirty="0" smtClean="0"/>
                        <a:t>V1.7.3</a:t>
                      </a:r>
                      <a:endParaRPr lang="en-US" dirty="0">
                        <a:solidFill>
                          <a:sysClr val="windowText" lastClr="000000"/>
                        </a:solidFill>
                      </a:endParaRPr>
                    </a:p>
                  </a:txBody>
                  <a:tcPr anchor="ctr"/>
                </a:tc>
                <a:tc>
                  <a:txBody>
                    <a:bodyPr/>
                    <a:lstStyle/>
                    <a:p>
                      <a:pPr algn="ctr"/>
                      <a:r>
                        <a:rPr lang="en-US" dirty="0" smtClean="0"/>
                        <a:t>TBD</a:t>
                      </a:r>
                      <a:endParaRPr lang="en-US" dirty="0">
                        <a:solidFill>
                          <a:sysClr val="windowText" lastClr="000000"/>
                        </a:solidFill>
                      </a:endParaRPr>
                    </a:p>
                  </a:txBody>
                  <a:tcPr anchor="ctr"/>
                </a:tc>
                <a:tc>
                  <a:txBody>
                    <a:bodyPr/>
                    <a:lstStyle/>
                    <a:p>
                      <a:r>
                        <a:rPr lang="en-US" dirty="0" smtClean="0"/>
                        <a:t>The new app can be pushed out to Mac OS or Windows OS devices without the need to uninstall the old version.</a:t>
                      </a:r>
                      <a:endParaRPr lang="en-US" dirty="0">
                        <a:solidFill>
                          <a:sysClr val="windowText" lastClr="000000"/>
                        </a:solidFill>
                      </a:endParaRPr>
                    </a:p>
                  </a:txBody>
                  <a:tcPr anchor="ctr"/>
                </a:tc>
              </a:tr>
              <a:tr h="673634">
                <a:tc>
                  <a:txBody>
                    <a:bodyPr/>
                    <a:lstStyle/>
                    <a:p>
                      <a:r>
                        <a:rPr lang="en-US" dirty="0" smtClean="0"/>
                        <a:t>iPad Client App</a:t>
                      </a:r>
                      <a:endParaRPr lang="en-US" dirty="0">
                        <a:solidFill>
                          <a:sysClr val="windowText" lastClr="000000"/>
                        </a:solidFill>
                      </a:endParaRPr>
                    </a:p>
                  </a:txBody>
                  <a:tcPr anchor="ctr"/>
                </a:tc>
                <a:tc>
                  <a:txBody>
                    <a:bodyPr/>
                    <a:lstStyle/>
                    <a:p>
                      <a:pPr algn="ctr"/>
                      <a:r>
                        <a:rPr lang="en-US" dirty="0" smtClean="0"/>
                        <a:t>v1.7.0</a:t>
                      </a:r>
                      <a:endParaRPr lang="en-US" dirty="0">
                        <a:solidFill>
                          <a:sysClr val="windowText" lastClr="000000"/>
                        </a:solidFill>
                      </a:endParaRPr>
                    </a:p>
                  </a:txBody>
                  <a:tcPr anchor="ctr"/>
                </a:tc>
                <a:tc>
                  <a:txBody>
                    <a:bodyPr/>
                    <a:lstStyle/>
                    <a:p>
                      <a:pPr algn="ctr"/>
                      <a:r>
                        <a:rPr lang="en-US" dirty="0" smtClean="0"/>
                        <a:t>TBD</a:t>
                      </a:r>
                      <a:endParaRPr lang="en-US" dirty="0">
                        <a:solidFill>
                          <a:sysClr val="windowText" lastClr="000000"/>
                        </a:solidFill>
                      </a:endParaRPr>
                    </a:p>
                  </a:txBody>
                  <a:tcPr anchor="ctr"/>
                </a:tc>
                <a:tc>
                  <a:txBody>
                    <a:bodyPr/>
                    <a:lstStyle/>
                    <a:p>
                      <a:r>
                        <a:rPr lang="en-US" dirty="0" smtClean="0"/>
                        <a:t>Auto updates are supported</a:t>
                      </a:r>
                      <a:endParaRPr lang="en-US" dirty="0">
                        <a:solidFill>
                          <a:sysClr val="windowText" lastClr="000000"/>
                        </a:solidFill>
                      </a:endParaRPr>
                    </a:p>
                  </a:txBody>
                  <a:tcPr anchor="ctr"/>
                </a:tc>
              </a:tr>
              <a:tr h="704359">
                <a:tc>
                  <a:txBody>
                    <a:bodyPr/>
                    <a:lstStyle/>
                    <a:p>
                      <a:r>
                        <a:rPr lang="en-US" dirty="0" smtClean="0"/>
                        <a:t>Chromebook Client App</a:t>
                      </a:r>
                      <a:endParaRPr lang="en-US" dirty="0">
                        <a:solidFill>
                          <a:sysClr val="windowText" lastClr="000000"/>
                        </a:solidFill>
                      </a:endParaRPr>
                    </a:p>
                  </a:txBody>
                  <a:tcPr anchor="ctr"/>
                </a:tc>
                <a:tc>
                  <a:txBody>
                    <a:bodyPr/>
                    <a:lstStyle/>
                    <a:p>
                      <a:pPr algn="ctr"/>
                      <a:r>
                        <a:rPr lang="en-US" dirty="0" smtClean="0"/>
                        <a:t>v1.7.96</a:t>
                      </a:r>
                      <a:endParaRPr lang="en-US" dirty="0">
                        <a:solidFill>
                          <a:sysClr val="windowText" lastClr="000000"/>
                        </a:solidFill>
                      </a:endParaRPr>
                    </a:p>
                  </a:txBody>
                  <a:tcPr anchor="ctr"/>
                </a:tc>
                <a:tc>
                  <a:txBody>
                    <a:bodyPr/>
                    <a:lstStyle/>
                    <a:p>
                      <a:pPr algn="ctr"/>
                      <a:r>
                        <a:rPr lang="en-US" dirty="0" smtClean="0"/>
                        <a:t>TBD</a:t>
                      </a:r>
                      <a:endParaRPr lang="en-US" dirty="0">
                        <a:solidFill>
                          <a:sysClr val="windowText" lastClr="000000"/>
                        </a:solidFill>
                      </a:endParaRPr>
                    </a:p>
                  </a:txBody>
                  <a:tcPr anchor="ctr"/>
                </a:tc>
                <a:tc>
                  <a:txBody>
                    <a:bodyPr/>
                    <a:lstStyle/>
                    <a:p>
                      <a:r>
                        <a:rPr lang="en-US" dirty="0" smtClean="0"/>
                        <a:t>Auto updates are supported</a:t>
                      </a:r>
                      <a:endParaRPr lang="en-US" dirty="0">
                        <a:solidFill>
                          <a:sysClr val="windowText" lastClr="000000"/>
                        </a:solidFill>
                      </a:endParaRPr>
                    </a:p>
                  </a:txBody>
                  <a:tcPr anchor="ctr"/>
                </a:tc>
              </a:tr>
            </a:tbl>
          </a:graphicData>
        </a:graphic>
      </p:graphicFrame>
    </p:spTree>
    <p:extLst>
      <p:ext uri="{BB962C8B-B14F-4D97-AF65-F5344CB8AC3E}">
        <p14:creationId xmlns:p14="http://schemas.microsoft.com/office/powerpoint/2010/main" val="20318718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Site Readiness Activities 2018-19</a:t>
            </a:r>
            <a:endParaRPr lang="en-US" baseline="30000" dirty="0"/>
          </a:p>
        </p:txBody>
      </p:sp>
      <p:sp>
        <p:nvSpPr>
          <p:cNvPr id="3" name="Content Placeholder 2"/>
          <p:cNvSpPr>
            <a:spLocks noGrp="1"/>
          </p:cNvSpPr>
          <p:nvPr>
            <p:ph idx="1"/>
          </p:nvPr>
        </p:nvSpPr>
        <p:spPr>
          <a:xfrm>
            <a:off x="628650" y="1463040"/>
            <a:ext cx="7886700" cy="5258436"/>
          </a:xfrm>
        </p:spPr>
        <p:txBody>
          <a:bodyPr>
            <a:normAutofit/>
          </a:bodyPr>
          <a:lstStyle/>
          <a:p>
            <a:pPr marL="342900" indent="-342900">
              <a:buFont typeface="Arial" panose="020B0604020202020204" pitchFamily="34" charset="0"/>
              <a:buChar char="•"/>
            </a:pPr>
            <a:r>
              <a:rPr lang="en-US" sz="2200" dirty="0" smtClean="0">
                <a:solidFill>
                  <a:schemeClr val="tx1"/>
                </a:solidFill>
              </a:rPr>
              <a:t>CDE </a:t>
            </a:r>
            <a:r>
              <a:rPr lang="en-US" sz="2200" dirty="0">
                <a:solidFill>
                  <a:schemeClr val="tx1"/>
                </a:solidFill>
              </a:rPr>
              <a:t>recommends:</a:t>
            </a:r>
          </a:p>
          <a:p>
            <a:pPr marL="1028700" lvl="1" indent="-342900"/>
            <a:r>
              <a:rPr lang="en-US" dirty="0">
                <a:solidFill>
                  <a:schemeClr val="tx1"/>
                </a:solidFill>
              </a:rPr>
              <a:t>Conduct CMAS Infrastructure Trial through the PAnext </a:t>
            </a:r>
            <a:r>
              <a:rPr lang="en-US" dirty="0" smtClean="0">
                <a:solidFill>
                  <a:schemeClr val="tx1"/>
                </a:solidFill>
              </a:rPr>
              <a:t>Training </a:t>
            </a:r>
            <a:r>
              <a:rPr lang="en-US" dirty="0">
                <a:solidFill>
                  <a:schemeClr val="tx1"/>
                </a:solidFill>
              </a:rPr>
              <a:t>Site</a:t>
            </a:r>
          </a:p>
          <a:p>
            <a:pPr marL="1485900" lvl="2" indent="-342900"/>
            <a:r>
              <a:rPr lang="en-US" dirty="0">
                <a:solidFill>
                  <a:schemeClr val="tx1"/>
                </a:solidFill>
              </a:rPr>
              <a:t>Provides a way to test the local online assessment environment to verify that </a:t>
            </a:r>
            <a:r>
              <a:rPr lang="en-US" dirty="0" smtClean="0">
                <a:solidFill>
                  <a:schemeClr val="tx1"/>
                </a:solidFill>
              </a:rPr>
              <a:t>the network</a:t>
            </a:r>
            <a:r>
              <a:rPr lang="en-US" dirty="0">
                <a:solidFill>
                  <a:schemeClr val="tx1"/>
                </a:solidFill>
              </a:rPr>
              <a:t>, proctor caching </a:t>
            </a:r>
            <a:r>
              <a:rPr lang="en-US" dirty="0" smtClean="0">
                <a:solidFill>
                  <a:schemeClr val="tx1"/>
                </a:solidFill>
              </a:rPr>
              <a:t>devices </a:t>
            </a:r>
            <a:r>
              <a:rPr lang="en-US" dirty="0">
                <a:solidFill>
                  <a:schemeClr val="tx1"/>
                </a:solidFill>
              </a:rPr>
              <a:t>and student testing devices are configured correctly using </a:t>
            </a:r>
            <a:r>
              <a:rPr lang="en-US" dirty="0" smtClean="0">
                <a:solidFill>
                  <a:schemeClr val="tx1"/>
                </a:solidFill>
              </a:rPr>
              <a:t>CMAS-specific </a:t>
            </a:r>
            <a:r>
              <a:rPr lang="en-US" dirty="0">
                <a:solidFill>
                  <a:schemeClr val="tx1"/>
                </a:solidFill>
              </a:rPr>
              <a:t>item types </a:t>
            </a:r>
          </a:p>
          <a:p>
            <a:pPr marL="1485900" lvl="2" indent="-342900"/>
            <a:r>
              <a:rPr lang="en-US" dirty="0">
                <a:solidFill>
                  <a:schemeClr val="tx1"/>
                </a:solidFill>
              </a:rPr>
              <a:t>Highly recommended for districts and schools using a virtualized device solutions to see how </a:t>
            </a:r>
            <a:r>
              <a:rPr lang="en-US" dirty="0" smtClean="0">
                <a:solidFill>
                  <a:schemeClr val="tx1"/>
                </a:solidFill>
              </a:rPr>
              <a:t>CMAS-specific </a:t>
            </a:r>
            <a:r>
              <a:rPr lang="en-US" dirty="0">
                <a:solidFill>
                  <a:schemeClr val="tx1"/>
                </a:solidFill>
              </a:rPr>
              <a:t>item types will </a:t>
            </a:r>
            <a:r>
              <a:rPr lang="en-US" dirty="0" smtClean="0">
                <a:solidFill>
                  <a:schemeClr val="tx1"/>
                </a:solidFill>
              </a:rPr>
              <a:t>perform </a:t>
            </a:r>
            <a:r>
              <a:rPr lang="en-US" dirty="0">
                <a:solidFill>
                  <a:schemeClr val="tx1"/>
                </a:solidFill>
              </a:rPr>
              <a:t>during testing </a:t>
            </a:r>
          </a:p>
        </p:txBody>
      </p:sp>
      <p:sp>
        <p:nvSpPr>
          <p:cNvPr id="4" name="Slide Number Placeholder 3"/>
          <p:cNvSpPr>
            <a:spLocks noGrp="1"/>
          </p:cNvSpPr>
          <p:nvPr>
            <p:ph type="sldNum" sz="quarter" idx="4"/>
          </p:nvPr>
        </p:nvSpPr>
        <p:spPr/>
        <p:txBody>
          <a:bodyPr/>
          <a:lstStyle/>
          <a:p>
            <a:fld id="{67726FA2-3EC9-4717-AD62-D8C823692DD3}" type="slidenum">
              <a:rPr lang="en-US" smtClean="0"/>
              <a:pPr/>
              <a:t>48</a:t>
            </a:fld>
            <a:endParaRPr lang="en-US" dirty="0"/>
          </a:p>
        </p:txBody>
      </p:sp>
    </p:spTree>
    <p:extLst>
      <p:ext uri="{BB962C8B-B14F-4D97-AF65-F5344CB8AC3E}">
        <p14:creationId xmlns:p14="http://schemas.microsoft.com/office/powerpoint/2010/main" val="3130710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High Level CMAS Preparation Activities</a:t>
            </a:r>
            <a:endParaRPr lang="en-US" baseline="30000" dirty="0"/>
          </a:p>
        </p:txBody>
      </p:sp>
      <p:sp>
        <p:nvSpPr>
          <p:cNvPr id="3" name="Content Placeholder 2"/>
          <p:cNvSpPr>
            <a:spLocks noGrp="1"/>
          </p:cNvSpPr>
          <p:nvPr>
            <p:ph idx="1"/>
          </p:nvPr>
        </p:nvSpPr>
        <p:spPr>
          <a:xfrm>
            <a:off x="628650" y="1463040"/>
            <a:ext cx="7886700" cy="5258436"/>
          </a:xfrm>
        </p:spPr>
        <p:txBody>
          <a:bodyPr>
            <a:normAutofit/>
          </a:bodyPr>
          <a:lstStyle/>
          <a:p>
            <a:pPr marL="342900" indent="-342900">
              <a:buFont typeface="Wingdings" panose="05000000000000000000" pitchFamily="2" charset="2"/>
              <a:buChar char="q"/>
            </a:pPr>
            <a:r>
              <a:rPr lang="en-US" sz="2000" dirty="0">
                <a:solidFill>
                  <a:schemeClr val="tx1"/>
                </a:solidFill>
              </a:rPr>
              <a:t>CDE pulls from October Count Collection in Data Pipeline</a:t>
            </a:r>
          </a:p>
          <a:p>
            <a:pPr marL="342900" indent="-342900">
              <a:buFont typeface="Wingdings" panose="05000000000000000000" pitchFamily="2" charset="2"/>
              <a:buChar char="q"/>
            </a:pPr>
            <a:r>
              <a:rPr lang="en-US" sz="2000" dirty="0">
                <a:solidFill>
                  <a:schemeClr val="tx1"/>
                </a:solidFill>
              </a:rPr>
              <a:t>CMAS and CoAlt SR/PNP updates in PAnext (</a:t>
            </a:r>
            <a:r>
              <a:rPr lang="en-US" sz="2000" dirty="0" smtClean="0">
                <a:solidFill>
                  <a:schemeClr val="tx1"/>
                </a:solidFill>
              </a:rPr>
              <a:t>January 7-25)</a:t>
            </a:r>
            <a:endParaRPr lang="en-US" sz="2000" dirty="0">
              <a:solidFill>
                <a:schemeClr val="tx1"/>
              </a:solidFill>
            </a:endParaRPr>
          </a:p>
          <a:p>
            <a:pPr marL="1028700" lvl="1" indent="-342900">
              <a:buFont typeface="Wingdings" panose="05000000000000000000" pitchFamily="2" charset="2"/>
              <a:buChar char="q"/>
            </a:pPr>
            <a:r>
              <a:rPr lang="en-US" dirty="0" smtClean="0">
                <a:solidFill>
                  <a:schemeClr val="tx1"/>
                </a:solidFill>
              </a:rPr>
              <a:t>Confirm/assign </a:t>
            </a:r>
            <a:r>
              <a:rPr lang="en-US" dirty="0">
                <a:solidFill>
                  <a:schemeClr val="tx1"/>
                </a:solidFill>
              </a:rPr>
              <a:t>paper-based materials including accommodations</a:t>
            </a:r>
          </a:p>
          <a:p>
            <a:pPr marL="342900" indent="-342900">
              <a:buFont typeface="Wingdings" panose="05000000000000000000" pitchFamily="2" charset="2"/>
              <a:buChar char="q"/>
            </a:pPr>
            <a:r>
              <a:rPr lang="en-US" sz="2000" dirty="0">
                <a:solidFill>
                  <a:schemeClr val="tx1"/>
                </a:solidFill>
              </a:rPr>
              <a:t>Create/update user accounts in PAnext</a:t>
            </a:r>
          </a:p>
          <a:p>
            <a:pPr marL="342900" indent="-342900">
              <a:buFont typeface="Wingdings" panose="05000000000000000000" pitchFamily="2" charset="2"/>
              <a:buChar char="q"/>
            </a:pPr>
            <a:r>
              <a:rPr lang="en-US" sz="2000" dirty="0">
                <a:solidFill>
                  <a:schemeClr val="tx1"/>
                </a:solidFill>
              </a:rPr>
              <a:t>Train SACs and Test Administrators</a:t>
            </a:r>
          </a:p>
          <a:p>
            <a:pPr marL="342900" indent="-342900">
              <a:buFont typeface="Wingdings" panose="05000000000000000000" pitchFamily="2" charset="2"/>
              <a:buChar char="q"/>
            </a:pPr>
            <a:r>
              <a:rPr lang="en-US" sz="2000" dirty="0">
                <a:solidFill>
                  <a:schemeClr val="tx1"/>
                </a:solidFill>
              </a:rPr>
              <a:t>Create test sessions for online assessments in PAnext</a:t>
            </a:r>
          </a:p>
          <a:p>
            <a:pPr marL="342900" indent="-342900">
              <a:buFont typeface="Wingdings" panose="05000000000000000000" pitchFamily="2" charset="2"/>
              <a:buChar char="q"/>
            </a:pPr>
            <a:r>
              <a:rPr lang="en-US" sz="2000" dirty="0">
                <a:solidFill>
                  <a:schemeClr val="tx1"/>
                </a:solidFill>
              </a:rPr>
              <a:t>Verify proper form assignment (including form-dependent accommodations and accessibility features) in PAnext</a:t>
            </a:r>
          </a:p>
          <a:p>
            <a:pPr marL="342900" indent="-342900">
              <a:buFont typeface="Wingdings" panose="05000000000000000000" pitchFamily="2" charset="2"/>
              <a:buChar char="q"/>
            </a:pPr>
            <a:r>
              <a:rPr lang="en-US" sz="2000" dirty="0">
                <a:solidFill>
                  <a:schemeClr val="tx1"/>
                </a:solidFill>
              </a:rPr>
              <a:t>Distribute/collect manuals and materials</a:t>
            </a:r>
          </a:p>
          <a:p>
            <a:pPr marL="342900" indent="-342900">
              <a:buFont typeface="Wingdings" panose="05000000000000000000" pitchFamily="2" charset="2"/>
              <a:buChar char="q"/>
            </a:pPr>
            <a:r>
              <a:rPr lang="en-US" sz="2000" dirty="0">
                <a:solidFill>
                  <a:schemeClr val="tx1"/>
                </a:solidFill>
              </a:rPr>
              <a:t>Administer assessments</a:t>
            </a:r>
          </a:p>
          <a:p>
            <a:pPr marL="342900" indent="-342900">
              <a:buFont typeface="Wingdings" panose="05000000000000000000" pitchFamily="2" charset="2"/>
              <a:buChar char="q"/>
            </a:pPr>
            <a:r>
              <a:rPr lang="en-US" sz="2000" dirty="0">
                <a:solidFill>
                  <a:schemeClr val="tx1"/>
                </a:solidFill>
              </a:rPr>
              <a:t>Ship </a:t>
            </a:r>
            <a:r>
              <a:rPr lang="en-US" sz="2000" dirty="0" smtClean="0">
                <a:solidFill>
                  <a:schemeClr val="tx1"/>
                </a:solidFill>
              </a:rPr>
              <a:t>materials back to Pearson</a:t>
            </a:r>
          </a:p>
          <a:p>
            <a:pPr marL="1028700" lvl="1" indent="-342900">
              <a:buFont typeface="Wingdings" panose="05000000000000000000" pitchFamily="2" charset="2"/>
              <a:buChar char="q"/>
            </a:pPr>
            <a:r>
              <a:rPr lang="en-US" dirty="0" smtClean="0"/>
              <a:t>Scorable secure materials must be shipped by May 1</a:t>
            </a:r>
            <a:endParaRPr lang="en-US" dirty="0">
              <a:solidFill>
                <a:schemeClr val="tx1"/>
              </a:solidFill>
            </a:endParaRPr>
          </a:p>
          <a:p>
            <a:pPr marL="1028700" lvl="1" indent="-342900">
              <a:buFont typeface="Wingdings" panose="05000000000000000000" pitchFamily="2" charset="2"/>
              <a:buChar char="q"/>
            </a:pPr>
            <a:r>
              <a:rPr lang="en-US" dirty="0" smtClean="0">
                <a:solidFill>
                  <a:schemeClr val="tx1"/>
                </a:solidFill>
              </a:rPr>
              <a:t>Non-scorable </a:t>
            </a:r>
            <a:r>
              <a:rPr lang="en-US" dirty="0">
                <a:solidFill>
                  <a:schemeClr val="tx1"/>
                </a:solidFill>
              </a:rPr>
              <a:t>secure materials </a:t>
            </a:r>
            <a:r>
              <a:rPr lang="en-US" dirty="0" smtClean="0">
                <a:solidFill>
                  <a:schemeClr val="tx1"/>
                </a:solidFill>
              </a:rPr>
              <a:t>shipped by May 3  </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49</a:t>
            </a:fld>
            <a:endParaRPr lang="en-US" dirty="0"/>
          </a:p>
        </p:txBody>
      </p:sp>
    </p:spTree>
    <p:extLst>
      <p:ext uri="{BB962C8B-B14F-4D97-AF65-F5344CB8AC3E}">
        <p14:creationId xmlns:p14="http://schemas.microsoft.com/office/powerpoint/2010/main" val="1906012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solidFill>
                  <a:schemeClr val="bg1"/>
                </a:solidFill>
              </a:rPr>
              <a:t>Colorado Assessments</a:t>
            </a:r>
            <a:endParaRPr lang="en-US" sz="4000" dirty="0">
              <a:solidFill>
                <a:schemeClr val="bg1"/>
              </a:solidFill>
            </a:endParaRPr>
          </a:p>
        </p:txBody>
      </p:sp>
      <p:sp>
        <p:nvSpPr>
          <p:cNvPr id="6" name="Text Box 2"/>
          <p:cNvSpPr txBox="1">
            <a:spLocks noChangeArrowheads="1"/>
          </p:cNvSpPr>
          <p:nvPr/>
        </p:nvSpPr>
        <p:spPr bwMode="auto">
          <a:xfrm>
            <a:off x="223929" y="1279118"/>
            <a:ext cx="2377757" cy="923330"/>
          </a:xfrm>
          <a:prstGeom prst="rect">
            <a:avLst/>
          </a:prstGeom>
          <a:solidFill>
            <a:srgbClr val="488BC9"/>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latin typeface="Trebuchet MS" panose="020B0603020202020204" pitchFamily="34" charset="0"/>
                <a:ea typeface="Calibri"/>
                <a:cs typeface="Times New Roman"/>
              </a:rPr>
              <a:t>Colorado Measures </a:t>
            </a:r>
            <a:r>
              <a:rPr lang="en-US" sz="1800" dirty="0" smtClean="0">
                <a:solidFill>
                  <a:schemeClr val="bg1"/>
                </a:solidFill>
                <a:effectLst/>
                <a:latin typeface="Trebuchet MS" panose="020B0603020202020204" pitchFamily="34" charset="0"/>
                <a:ea typeface="Calibri"/>
                <a:cs typeface="Times New Roman"/>
              </a:rPr>
              <a:t>of</a:t>
            </a:r>
          </a:p>
          <a:p>
            <a:pPr marL="0" marR="0" algn="ctr">
              <a:spcBef>
                <a:spcPts val="0"/>
              </a:spcBef>
              <a:spcAft>
                <a:spcPts val="0"/>
              </a:spcAft>
            </a:pPr>
            <a:r>
              <a:rPr lang="en-US" sz="1800" dirty="0" smtClean="0">
                <a:solidFill>
                  <a:schemeClr val="bg1"/>
                </a:solidFill>
                <a:effectLst/>
                <a:latin typeface="Trebuchet MS" panose="020B0603020202020204" pitchFamily="34" charset="0"/>
                <a:ea typeface="Calibri"/>
                <a:cs typeface="Times New Roman"/>
              </a:rPr>
              <a:t>Academic Success</a:t>
            </a:r>
          </a:p>
          <a:p>
            <a:pPr marL="0" marR="0" algn="ctr">
              <a:spcBef>
                <a:spcPts val="0"/>
              </a:spcBef>
              <a:spcAft>
                <a:spcPts val="0"/>
              </a:spcAft>
            </a:pPr>
            <a:r>
              <a:rPr lang="en-US" sz="1800" dirty="0" smtClean="0">
                <a:solidFill>
                  <a:schemeClr val="bg1"/>
                </a:solidFill>
                <a:effectLst/>
                <a:latin typeface="Trebuchet MS" panose="020B0603020202020204" pitchFamily="34" charset="0"/>
                <a:ea typeface="Calibri"/>
                <a:cs typeface="Times New Roman"/>
              </a:rPr>
              <a:t>(CMAS</a:t>
            </a:r>
            <a:r>
              <a:rPr lang="en-US" sz="1800" dirty="0">
                <a:solidFill>
                  <a:schemeClr val="bg1"/>
                </a:solidFill>
                <a:effectLst/>
                <a:latin typeface="Trebuchet MS" panose="020B0603020202020204" pitchFamily="34" charset="0"/>
                <a:ea typeface="Calibri"/>
                <a:cs typeface="Times New Roman"/>
              </a:rPr>
              <a:t>)</a:t>
            </a:r>
            <a:endParaRPr lang="en-US" sz="1200" dirty="0">
              <a:solidFill>
                <a:schemeClr val="bg1"/>
              </a:solidFill>
              <a:effectLst/>
              <a:latin typeface="Trebuchet MS" panose="020B0603020202020204" pitchFamily="34" charset="0"/>
              <a:ea typeface="Calibri"/>
              <a:cs typeface="Times New Roman"/>
            </a:endParaRPr>
          </a:p>
        </p:txBody>
      </p:sp>
      <p:sp>
        <p:nvSpPr>
          <p:cNvPr id="7" name="Text Box 2"/>
          <p:cNvSpPr txBox="1">
            <a:spLocks noChangeArrowheads="1"/>
          </p:cNvSpPr>
          <p:nvPr/>
        </p:nvSpPr>
        <p:spPr bwMode="auto">
          <a:xfrm>
            <a:off x="223928" y="2423366"/>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smtClean="0">
                <a:solidFill>
                  <a:srgbClr val="000000"/>
                </a:solidFill>
                <a:latin typeface="Trebuchet MS" panose="020B0603020202020204" pitchFamily="34" charset="0"/>
                <a:ea typeface="Calibri"/>
                <a:cs typeface="Times New Roman"/>
              </a:rPr>
              <a:t>Math*</a:t>
            </a:r>
            <a:endParaRPr lang="en-US" sz="1200" dirty="0">
              <a:solidFill>
                <a:srgbClr val="000000"/>
              </a:solidFill>
              <a:effectLst/>
              <a:latin typeface="Trebuchet MS" panose="020B0603020202020204" pitchFamily="34" charset="0"/>
              <a:ea typeface="Calibri"/>
              <a:cs typeface="Times New Roman"/>
            </a:endParaRPr>
          </a:p>
        </p:txBody>
      </p:sp>
      <p:sp>
        <p:nvSpPr>
          <p:cNvPr id="8" name="Text Box 2"/>
          <p:cNvSpPr txBox="1">
            <a:spLocks noChangeArrowheads="1"/>
          </p:cNvSpPr>
          <p:nvPr/>
        </p:nvSpPr>
        <p:spPr bwMode="auto">
          <a:xfrm>
            <a:off x="3083044" y="2426967"/>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smtClean="0">
                <a:solidFill>
                  <a:srgbClr val="000000"/>
                </a:solidFill>
                <a:effectLst/>
                <a:latin typeface="Trebuchet MS" panose="020B0603020202020204" pitchFamily="34" charset="0"/>
                <a:ea typeface="Calibri"/>
                <a:cs typeface="Times New Roman"/>
              </a:rPr>
              <a:t>Math </a:t>
            </a:r>
            <a:r>
              <a:rPr lang="en-US" sz="1600" dirty="0" smtClean="0">
                <a:solidFill>
                  <a:srgbClr val="000000"/>
                </a:solidFill>
                <a:effectLst/>
                <a:latin typeface="Trebuchet MS" panose="020B0603020202020204" pitchFamily="34" charset="0"/>
                <a:ea typeface="Calibri"/>
                <a:cs typeface="Times New Roman"/>
              </a:rPr>
              <a:t>(DLM)*</a:t>
            </a:r>
            <a:endParaRPr lang="en-US" sz="1600" dirty="0">
              <a:solidFill>
                <a:srgbClr val="000000"/>
              </a:solidFill>
              <a:effectLst/>
              <a:latin typeface="Trebuchet MS" panose="020B0603020202020204" pitchFamily="34" charset="0"/>
              <a:ea typeface="Calibri"/>
              <a:cs typeface="Times New Roman"/>
            </a:endParaRPr>
          </a:p>
        </p:txBody>
      </p:sp>
      <p:sp>
        <p:nvSpPr>
          <p:cNvPr id="11" name="Text Box 2"/>
          <p:cNvSpPr txBox="1">
            <a:spLocks noChangeArrowheads="1"/>
          </p:cNvSpPr>
          <p:nvPr/>
        </p:nvSpPr>
        <p:spPr bwMode="auto">
          <a:xfrm>
            <a:off x="3083044" y="4178111"/>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smtClean="0">
                <a:solidFill>
                  <a:srgbClr val="000000"/>
                </a:solidFill>
                <a:effectLst/>
                <a:latin typeface="Trebuchet MS" panose="020B0603020202020204" pitchFamily="34" charset="0"/>
                <a:ea typeface="Calibri"/>
                <a:cs typeface="Times New Roman"/>
              </a:rPr>
              <a:t>Science*</a:t>
            </a:r>
            <a:endParaRPr lang="en-US" sz="1200" dirty="0">
              <a:solidFill>
                <a:srgbClr val="000000"/>
              </a:solidFill>
              <a:effectLst/>
              <a:latin typeface="Trebuchet MS" panose="020B0603020202020204" pitchFamily="34" charset="0"/>
              <a:ea typeface="Calibri"/>
              <a:cs typeface="Times New Roman"/>
            </a:endParaRPr>
          </a:p>
        </p:txBody>
      </p:sp>
      <p:sp>
        <p:nvSpPr>
          <p:cNvPr id="18" name="Text Box 2"/>
          <p:cNvSpPr txBox="1">
            <a:spLocks noChangeArrowheads="1"/>
          </p:cNvSpPr>
          <p:nvPr/>
        </p:nvSpPr>
        <p:spPr bwMode="auto">
          <a:xfrm>
            <a:off x="7412087" y="4039611"/>
            <a:ext cx="1333274" cy="646331"/>
          </a:xfrm>
          <a:prstGeom prst="rect">
            <a:avLst/>
          </a:prstGeom>
          <a:solidFill>
            <a:srgbClr val="7030A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smtClean="0">
                <a:solidFill>
                  <a:schemeClr val="bg1"/>
                </a:solidFill>
                <a:effectLst/>
                <a:latin typeface="Trebuchet MS" panose="020B0603020202020204" pitchFamily="34" charset="0"/>
                <a:ea typeface="Calibri"/>
                <a:cs typeface="Times New Roman"/>
              </a:rPr>
              <a:t>ACCESS for ELLs 2.0*</a:t>
            </a:r>
            <a:endParaRPr lang="en-US" sz="1200" dirty="0">
              <a:solidFill>
                <a:schemeClr val="bg1"/>
              </a:solidFill>
              <a:effectLst/>
              <a:latin typeface="Trebuchet MS" panose="020B0603020202020204" pitchFamily="34" charset="0"/>
              <a:ea typeface="Calibri"/>
              <a:cs typeface="Times New Roman"/>
            </a:endParaRPr>
          </a:p>
        </p:txBody>
      </p:sp>
      <p:sp>
        <p:nvSpPr>
          <p:cNvPr id="20" name="Text Box 2"/>
          <p:cNvSpPr txBox="1">
            <a:spLocks noChangeArrowheads="1"/>
          </p:cNvSpPr>
          <p:nvPr/>
        </p:nvSpPr>
        <p:spPr bwMode="auto">
          <a:xfrm>
            <a:off x="5961154" y="1301738"/>
            <a:ext cx="2562360" cy="923330"/>
          </a:xfrm>
          <a:prstGeom prst="rect">
            <a:avLst/>
          </a:prstGeom>
          <a:solidFill>
            <a:srgbClr val="FFC000"/>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smtClean="0">
                <a:solidFill>
                  <a:schemeClr val="bg1"/>
                </a:solidFill>
                <a:effectLst/>
                <a:latin typeface="Trebuchet MS" panose="020B0603020202020204" pitchFamily="34" charset="0"/>
                <a:ea typeface="Calibri"/>
                <a:cs typeface="Times New Roman"/>
              </a:rPr>
              <a:t>CO PSAT/SAT</a:t>
            </a:r>
          </a:p>
          <a:p>
            <a:pPr marL="0" marR="0" algn="ctr">
              <a:spcBef>
                <a:spcPts val="0"/>
              </a:spcBef>
              <a:spcAft>
                <a:spcPts val="0"/>
              </a:spcAft>
            </a:pPr>
            <a:r>
              <a:rPr lang="en-US" dirty="0" smtClean="0">
                <a:solidFill>
                  <a:schemeClr val="bg1"/>
                </a:solidFill>
                <a:latin typeface="Trebuchet MS" panose="020B0603020202020204" pitchFamily="34" charset="0"/>
                <a:ea typeface="Calibri"/>
                <a:cs typeface="Times New Roman"/>
              </a:rPr>
              <a:t>SAT </a:t>
            </a:r>
            <a:r>
              <a:rPr lang="en-US" sz="1600" dirty="0" smtClean="0">
                <a:solidFill>
                  <a:schemeClr val="bg1"/>
                </a:solidFill>
                <a:latin typeface="Trebuchet MS" panose="020B0603020202020204" pitchFamily="34" charset="0"/>
                <a:ea typeface="Calibri"/>
                <a:cs typeface="Times New Roman"/>
              </a:rPr>
              <a:t>– grade 11*</a:t>
            </a:r>
          </a:p>
          <a:p>
            <a:pPr marL="0" marR="0" algn="ctr">
              <a:spcBef>
                <a:spcPts val="0"/>
              </a:spcBef>
              <a:spcAft>
                <a:spcPts val="0"/>
              </a:spcAft>
            </a:pPr>
            <a:r>
              <a:rPr lang="en-US" dirty="0" smtClean="0">
                <a:solidFill>
                  <a:schemeClr val="bg1"/>
                </a:solidFill>
                <a:effectLst/>
                <a:latin typeface="Trebuchet MS" panose="020B0603020202020204" pitchFamily="34" charset="0"/>
                <a:ea typeface="Calibri"/>
                <a:cs typeface="Times New Roman"/>
              </a:rPr>
              <a:t>PSAT – </a:t>
            </a:r>
            <a:r>
              <a:rPr lang="en-US" sz="1600" dirty="0" smtClean="0">
                <a:solidFill>
                  <a:schemeClr val="bg1"/>
                </a:solidFill>
                <a:effectLst/>
                <a:latin typeface="Trebuchet MS" panose="020B0603020202020204" pitchFamily="34" charset="0"/>
                <a:ea typeface="Calibri"/>
                <a:cs typeface="Times New Roman"/>
              </a:rPr>
              <a:t>Grades 9 and 10**</a:t>
            </a:r>
            <a:endParaRPr lang="en-US" sz="1600" dirty="0">
              <a:solidFill>
                <a:schemeClr val="bg1"/>
              </a:solidFill>
              <a:effectLst/>
              <a:latin typeface="Trebuchet MS" panose="020B0603020202020204" pitchFamily="34" charset="0"/>
              <a:ea typeface="Calibri"/>
              <a:cs typeface="Times New Roman"/>
            </a:endParaRPr>
          </a:p>
        </p:txBody>
      </p:sp>
      <p:sp>
        <p:nvSpPr>
          <p:cNvPr id="21" name="Text Box 2"/>
          <p:cNvSpPr txBox="1">
            <a:spLocks noChangeArrowheads="1"/>
          </p:cNvSpPr>
          <p:nvPr/>
        </p:nvSpPr>
        <p:spPr bwMode="auto">
          <a:xfrm>
            <a:off x="5982924" y="3238771"/>
            <a:ext cx="2540590" cy="646331"/>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smtClean="0">
                <a:solidFill>
                  <a:srgbClr val="000000"/>
                </a:solidFill>
                <a:latin typeface="Trebuchet MS" panose="020B0603020202020204" pitchFamily="34" charset="0"/>
                <a:ea typeface="Calibri"/>
                <a:cs typeface="Times New Roman"/>
              </a:rPr>
              <a:t>Evidenced-based Reading and Writing</a:t>
            </a:r>
            <a:endParaRPr lang="en-US" sz="1200" dirty="0">
              <a:solidFill>
                <a:srgbClr val="000000"/>
              </a:solidFill>
              <a:latin typeface="Trebuchet MS" panose="020B0603020202020204" pitchFamily="34" charset="0"/>
              <a:ea typeface="Calibri"/>
              <a:cs typeface="Times New Roman"/>
            </a:endParaRPr>
          </a:p>
        </p:txBody>
      </p:sp>
      <p:sp>
        <p:nvSpPr>
          <p:cNvPr id="2" name="TextBox 1"/>
          <p:cNvSpPr txBox="1"/>
          <p:nvPr/>
        </p:nvSpPr>
        <p:spPr>
          <a:xfrm>
            <a:off x="509204" y="5470662"/>
            <a:ext cx="4966382" cy="923330"/>
          </a:xfrm>
          <a:prstGeom prst="rect">
            <a:avLst/>
          </a:prstGeom>
          <a:noFill/>
          <a:ln>
            <a:solidFill>
              <a:schemeClr val="accent1"/>
            </a:solidFill>
          </a:ln>
        </p:spPr>
        <p:txBody>
          <a:bodyPr wrap="square" rtlCol="0">
            <a:spAutoFit/>
          </a:bodyPr>
          <a:lstStyle/>
          <a:p>
            <a:r>
              <a:rPr lang="en-US" dirty="0" smtClean="0">
                <a:solidFill>
                  <a:srgbClr val="000000"/>
                </a:solidFill>
                <a:latin typeface="Trebuchet MS" panose="020B0603020202020204" pitchFamily="34" charset="0"/>
              </a:rPr>
              <a:t>  * Required by Colorado law and </a:t>
            </a:r>
            <a:r>
              <a:rPr lang="en-US" dirty="0">
                <a:solidFill>
                  <a:srgbClr val="000000"/>
                </a:solidFill>
                <a:latin typeface="Trebuchet MS" panose="020B0603020202020204" pitchFamily="34" charset="0"/>
              </a:rPr>
              <a:t>federal </a:t>
            </a:r>
            <a:r>
              <a:rPr lang="en-US" dirty="0" smtClean="0">
                <a:solidFill>
                  <a:srgbClr val="000000"/>
                </a:solidFill>
                <a:latin typeface="Trebuchet MS" panose="020B0603020202020204" pitchFamily="34" charset="0"/>
              </a:rPr>
              <a:t>law</a:t>
            </a:r>
          </a:p>
          <a:p>
            <a:r>
              <a:rPr lang="en-US" dirty="0" smtClean="0">
                <a:solidFill>
                  <a:srgbClr val="000000"/>
                </a:solidFill>
                <a:latin typeface="Trebuchet MS" panose="020B0603020202020204" pitchFamily="34" charset="0"/>
              </a:rPr>
              <a:t> ** Required by Colorado law</a:t>
            </a:r>
          </a:p>
          <a:p>
            <a:r>
              <a:rPr lang="en-US" dirty="0" smtClean="0">
                <a:solidFill>
                  <a:srgbClr val="000000"/>
                </a:solidFill>
                <a:latin typeface="Trebuchet MS" panose="020B0603020202020204" pitchFamily="34" charset="0"/>
              </a:rPr>
              <a:t>*** </a:t>
            </a:r>
            <a:r>
              <a:rPr lang="en-US" dirty="0">
                <a:solidFill>
                  <a:srgbClr val="000000"/>
                </a:solidFill>
                <a:latin typeface="Trebuchet MS" panose="020B0603020202020204" pitchFamily="34" charset="0"/>
              </a:rPr>
              <a:t>Allowed by Colorado </a:t>
            </a:r>
            <a:r>
              <a:rPr lang="en-US" dirty="0" smtClean="0">
                <a:solidFill>
                  <a:srgbClr val="000000"/>
                </a:solidFill>
                <a:latin typeface="Trebuchet MS" panose="020B0603020202020204" pitchFamily="34" charset="0"/>
              </a:rPr>
              <a:t>law</a:t>
            </a:r>
            <a:endParaRPr lang="en-US" dirty="0">
              <a:solidFill>
                <a:srgbClr val="000000"/>
              </a:solidFill>
              <a:latin typeface="Trebuchet MS" panose="020B0603020202020204" pitchFamily="34" charset="0"/>
            </a:endParaRPr>
          </a:p>
        </p:txBody>
      </p:sp>
      <p:sp>
        <p:nvSpPr>
          <p:cNvPr id="15" name="Text Box 2"/>
          <p:cNvSpPr txBox="1">
            <a:spLocks noChangeArrowheads="1"/>
          </p:cNvSpPr>
          <p:nvPr/>
        </p:nvSpPr>
        <p:spPr bwMode="auto">
          <a:xfrm>
            <a:off x="5961154" y="2426597"/>
            <a:ext cx="2562360" cy="369332"/>
          </a:xfrm>
          <a:prstGeom prst="rect">
            <a:avLst/>
          </a:prstGeom>
          <a:solidFill>
            <a:schemeClr val="accent4">
              <a:lumMod val="20000"/>
              <a:lumOff val="80000"/>
            </a:schemeClr>
          </a:solidFill>
          <a:ln w="9525">
            <a:solidFill>
              <a:srgbClr val="000000"/>
            </a:solidFill>
            <a:miter lim="800000"/>
            <a:headEnd/>
            <a:tailEnd/>
          </a:ln>
        </p:spPr>
        <p:txBody>
          <a:bodyPr rot="0" vert="horz" wrap="square" lIns="91440" tIns="45720" rIns="91440" bIns="45720" anchor="t" anchorCtr="0">
            <a:spAutoFit/>
          </a:bodyPr>
          <a:lstStyle/>
          <a:p>
            <a:pPr algn="ctr"/>
            <a:r>
              <a:rPr lang="en-US" dirty="0" smtClean="0">
                <a:solidFill>
                  <a:srgbClr val="000000"/>
                </a:solidFill>
                <a:latin typeface="Trebuchet MS" panose="020B0603020202020204" pitchFamily="34" charset="0"/>
                <a:ea typeface="Calibri"/>
                <a:cs typeface="Times New Roman"/>
              </a:rPr>
              <a:t>Math</a:t>
            </a:r>
          </a:p>
        </p:txBody>
      </p:sp>
      <p:sp>
        <p:nvSpPr>
          <p:cNvPr id="17" name="Text Box 2"/>
          <p:cNvSpPr txBox="1">
            <a:spLocks noChangeArrowheads="1"/>
          </p:cNvSpPr>
          <p:nvPr/>
        </p:nvSpPr>
        <p:spPr bwMode="auto">
          <a:xfrm>
            <a:off x="223928" y="4817744"/>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smtClean="0">
                <a:solidFill>
                  <a:srgbClr val="000000"/>
                </a:solidFill>
                <a:latin typeface="Trebuchet MS" panose="020B0603020202020204" pitchFamily="34" charset="0"/>
                <a:ea typeface="Calibri"/>
                <a:cs typeface="Times New Roman"/>
              </a:rPr>
              <a:t>Social Studies</a:t>
            </a:r>
            <a:r>
              <a:rPr lang="en-US" sz="1800" dirty="0" smtClean="0">
                <a:solidFill>
                  <a:srgbClr val="000000"/>
                </a:solidFill>
                <a:effectLst/>
                <a:latin typeface="Trebuchet MS" panose="020B0603020202020204" pitchFamily="34" charset="0"/>
                <a:ea typeface="Calibri"/>
                <a:cs typeface="Times New Roman"/>
              </a:rPr>
              <a:t>**</a:t>
            </a:r>
            <a:endParaRPr lang="en-US" sz="1200" dirty="0">
              <a:solidFill>
                <a:srgbClr val="000000"/>
              </a:solidFill>
              <a:effectLst/>
              <a:latin typeface="Trebuchet MS" panose="020B0603020202020204" pitchFamily="34" charset="0"/>
              <a:ea typeface="Calibri"/>
              <a:cs typeface="Times New Roman"/>
            </a:endParaRPr>
          </a:p>
        </p:txBody>
      </p:sp>
      <p:sp>
        <p:nvSpPr>
          <p:cNvPr id="22" name="Text Box 2"/>
          <p:cNvSpPr txBox="1">
            <a:spLocks noChangeArrowheads="1"/>
          </p:cNvSpPr>
          <p:nvPr/>
        </p:nvSpPr>
        <p:spPr bwMode="auto">
          <a:xfrm>
            <a:off x="223928" y="3264551"/>
            <a:ext cx="2377758" cy="646331"/>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smtClean="0">
                <a:solidFill>
                  <a:srgbClr val="000000"/>
                </a:solidFill>
                <a:effectLst/>
                <a:latin typeface="Trebuchet MS" panose="020B0603020202020204" pitchFamily="34" charset="0"/>
                <a:ea typeface="Calibri"/>
                <a:cs typeface="Times New Roman"/>
              </a:rPr>
              <a:t>ELA*</a:t>
            </a:r>
          </a:p>
          <a:p>
            <a:pPr marL="0" marR="0" algn="ctr">
              <a:spcBef>
                <a:spcPts val="0"/>
              </a:spcBef>
              <a:spcAft>
                <a:spcPts val="0"/>
              </a:spcAft>
            </a:pPr>
            <a:r>
              <a:rPr lang="en-US" dirty="0" smtClean="0">
                <a:solidFill>
                  <a:srgbClr val="000000"/>
                </a:solidFill>
                <a:latin typeface="Trebuchet MS" panose="020B0603020202020204" pitchFamily="34" charset="0"/>
                <a:ea typeface="Calibri"/>
                <a:cs typeface="Times New Roman"/>
              </a:rPr>
              <a:t>(including CSLA***)</a:t>
            </a:r>
            <a:endParaRPr lang="en-US" dirty="0">
              <a:solidFill>
                <a:srgbClr val="000000"/>
              </a:solidFill>
              <a:effectLst/>
              <a:latin typeface="Trebuchet MS" panose="020B0603020202020204" pitchFamily="34" charset="0"/>
              <a:ea typeface="Calibri"/>
              <a:cs typeface="Times New Roman"/>
            </a:endParaRPr>
          </a:p>
        </p:txBody>
      </p:sp>
      <p:sp>
        <p:nvSpPr>
          <p:cNvPr id="23" name="Text Box 2"/>
          <p:cNvSpPr txBox="1">
            <a:spLocks noChangeArrowheads="1"/>
          </p:cNvSpPr>
          <p:nvPr/>
        </p:nvSpPr>
        <p:spPr bwMode="auto">
          <a:xfrm>
            <a:off x="223928" y="4179246"/>
            <a:ext cx="2377758" cy="369332"/>
          </a:xfrm>
          <a:prstGeom prst="rect">
            <a:avLst/>
          </a:prstGeom>
          <a:solidFill>
            <a:schemeClr val="accent1">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smtClean="0">
                <a:solidFill>
                  <a:srgbClr val="000000"/>
                </a:solidFill>
                <a:latin typeface="Trebuchet MS" panose="020B0603020202020204" pitchFamily="34" charset="0"/>
                <a:ea typeface="Calibri"/>
                <a:cs typeface="Times New Roman"/>
              </a:rPr>
              <a:t>Science</a:t>
            </a:r>
            <a:r>
              <a:rPr lang="en-US" sz="1800" dirty="0" smtClean="0">
                <a:solidFill>
                  <a:srgbClr val="000000"/>
                </a:solidFill>
                <a:effectLst/>
                <a:latin typeface="Trebuchet MS" panose="020B0603020202020204" pitchFamily="34" charset="0"/>
                <a:ea typeface="Calibri"/>
                <a:cs typeface="Times New Roman"/>
              </a:rPr>
              <a:t>*</a:t>
            </a:r>
            <a:endParaRPr lang="en-US" sz="1200" dirty="0">
              <a:solidFill>
                <a:srgbClr val="000000"/>
              </a:solidFill>
              <a:effectLst/>
              <a:latin typeface="Trebuchet MS" panose="020B0603020202020204" pitchFamily="34" charset="0"/>
              <a:ea typeface="Calibri"/>
              <a:cs typeface="Times New Roman"/>
            </a:endParaRPr>
          </a:p>
        </p:txBody>
      </p:sp>
      <p:sp>
        <p:nvSpPr>
          <p:cNvPr id="24" name="Text Box 2"/>
          <p:cNvSpPr txBox="1">
            <a:spLocks noChangeArrowheads="1"/>
          </p:cNvSpPr>
          <p:nvPr/>
        </p:nvSpPr>
        <p:spPr bwMode="auto">
          <a:xfrm>
            <a:off x="3083044" y="3255865"/>
            <a:ext cx="237775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smtClean="0">
                <a:solidFill>
                  <a:srgbClr val="000000"/>
                </a:solidFill>
                <a:effectLst/>
                <a:latin typeface="Trebuchet MS" panose="020B0603020202020204" pitchFamily="34" charset="0"/>
                <a:ea typeface="Calibri"/>
                <a:cs typeface="Times New Roman"/>
              </a:rPr>
              <a:t>ELA (DLM)*</a:t>
            </a:r>
            <a:endParaRPr lang="en-US" sz="1200" dirty="0">
              <a:solidFill>
                <a:srgbClr val="000000"/>
              </a:solidFill>
              <a:effectLst/>
              <a:latin typeface="Trebuchet MS" panose="020B0603020202020204" pitchFamily="34" charset="0"/>
              <a:ea typeface="Calibri"/>
              <a:cs typeface="Times New Roman"/>
            </a:endParaRPr>
          </a:p>
        </p:txBody>
      </p:sp>
      <p:sp>
        <p:nvSpPr>
          <p:cNvPr id="25" name="Text Box 2"/>
          <p:cNvSpPr txBox="1">
            <a:spLocks noChangeArrowheads="1"/>
          </p:cNvSpPr>
          <p:nvPr/>
        </p:nvSpPr>
        <p:spPr bwMode="auto">
          <a:xfrm>
            <a:off x="3083044" y="4817744"/>
            <a:ext cx="2379026" cy="369332"/>
          </a:xfrm>
          <a:prstGeom prst="rect">
            <a:avLst/>
          </a:prstGeom>
          <a:solidFill>
            <a:schemeClr val="accent6">
              <a:lumMod val="40000"/>
              <a:lumOff val="60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dirty="0" smtClean="0">
                <a:solidFill>
                  <a:srgbClr val="000000"/>
                </a:solidFill>
                <a:effectLst/>
                <a:latin typeface="Trebuchet MS" panose="020B0603020202020204" pitchFamily="34" charset="0"/>
                <a:ea typeface="Calibri"/>
                <a:cs typeface="Times New Roman"/>
              </a:rPr>
              <a:t>Social Studies**</a:t>
            </a:r>
            <a:endParaRPr lang="en-US" dirty="0">
              <a:solidFill>
                <a:srgbClr val="000000"/>
              </a:solidFill>
              <a:effectLst/>
              <a:latin typeface="Trebuchet MS" panose="020B0603020202020204" pitchFamily="34" charset="0"/>
              <a:ea typeface="Calibri"/>
              <a:cs typeface="Times New Roman"/>
            </a:endParaRPr>
          </a:p>
        </p:txBody>
      </p:sp>
      <p:sp>
        <p:nvSpPr>
          <p:cNvPr id="27" name="Text Box 2"/>
          <p:cNvSpPr txBox="1">
            <a:spLocks noChangeArrowheads="1"/>
          </p:cNvSpPr>
          <p:nvPr/>
        </p:nvSpPr>
        <p:spPr bwMode="auto">
          <a:xfrm>
            <a:off x="3083043" y="1290238"/>
            <a:ext cx="2377757" cy="923330"/>
          </a:xfrm>
          <a:prstGeom prst="rect">
            <a:avLst/>
          </a:prstGeom>
          <a:solidFill>
            <a:schemeClr val="accent6">
              <a:lumMod val="75000"/>
            </a:schemeClr>
          </a:solidFill>
          <a:ln w="9525">
            <a:solidFill>
              <a:srgbClr val="000000"/>
            </a:solidFill>
            <a:miter lim="800000"/>
            <a:headEnd/>
            <a:tailEnd/>
          </a:ln>
        </p:spPr>
        <p:txBody>
          <a:bodyPr rot="0" vert="horz" wrap="square" lIns="91440" tIns="45720" rIns="91440" bIns="45720" anchor="t" anchorCtr="0">
            <a:spAutoFit/>
          </a:bodyPr>
          <a:lstStyle/>
          <a:p>
            <a:pPr marL="0" marR="0" algn="ctr">
              <a:spcBef>
                <a:spcPts val="0"/>
              </a:spcBef>
              <a:spcAft>
                <a:spcPts val="0"/>
              </a:spcAft>
            </a:pPr>
            <a:r>
              <a:rPr lang="en-US" sz="1800" dirty="0">
                <a:solidFill>
                  <a:schemeClr val="bg1"/>
                </a:solidFill>
                <a:effectLst/>
                <a:latin typeface="Trebuchet MS" panose="020B0603020202020204" pitchFamily="34" charset="0"/>
                <a:ea typeface="Calibri"/>
                <a:cs typeface="Times New Roman"/>
              </a:rPr>
              <a:t>Colorado </a:t>
            </a:r>
            <a:r>
              <a:rPr lang="en-US" sz="1800" dirty="0" smtClean="0">
                <a:solidFill>
                  <a:schemeClr val="bg1"/>
                </a:solidFill>
                <a:effectLst/>
                <a:latin typeface="Trebuchet MS" panose="020B0603020202020204" pitchFamily="34" charset="0"/>
                <a:ea typeface="Calibri"/>
                <a:cs typeface="Times New Roman"/>
              </a:rPr>
              <a:t>Alternate Assessments</a:t>
            </a:r>
          </a:p>
          <a:p>
            <a:pPr marL="0" marR="0" algn="ctr">
              <a:spcBef>
                <a:spcPts val="0"/>
              </a:spcBef>
              <a:spcAft>
                <a:spcPts val="0"/>
              </a:spcAft>
            </a:pPr>
            <a:r>
              <a:rPr lang="en-US" sz="1800" dirty="0" smtClean="0">
                <a:solidFill>
                  <a:schemeClr val="bg1"/>
                </a:solidFill>
                <a:effectLst/>
                <a:latin typeface="Trebuchet MS" panose="020B0603020202020204" pitchFamily="34" charset="0"/>
                <a:ea typeface="Calibri"/>
                <a:cs typeface="Times New Roman"/>
              </a:rPr>
              <a:t>(CoAlt)</a:t>
            </a:r>
          </a:p>
        </p:txBody>
      </p:sp>
      <p:sp>
        <p:nvSpPr>
          <p:cNvPr id="4" name="Right Arrow 3"/>
          <p:cNvSpPr/>
          <p:nvPr/>
        </p:nvSpPr>
        <p:spPr>
          <a:xfrm>
            <a:off x="2601686" y="1527554"/>
            <a:ext cx="481357" cy="279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flipH="1">
            <a:off x="5475586" y="1516664"/>
            <a:ext cx="481357" cy="279475"/>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2"/>
          <p:cNvSpPr txBox="1">
            <a:spLocks noChangeArrowheads="1"/>
          </p:cNvSpPr>
          <p:nvPr/>
        </p:nvSpPr>
        <p:spPr bwMode="auto">
          <a:xfrm>
            <a:off x="7412086" y="4893791"/>
            <a:ext cx="1533794" cy="1200329"/>
          </a:xfrm>
          <a:prstGeom prst="rect">
            <a:avLst/>
          </a:prstGeom>
          <a:solidFill>
            <a:schemeClr val="bg2"/>
          </a:solidFill>
          <a:ln w="9525">
            <a:noFill/>
            <a:miter lim="800000"/>
            <a:headEnd/>
            <a:tailEnd/>
          </a:ln>
        </p:spPr>
        <p:txBody>
          <a:bodyPr rot="0" vert="horz" wrap="square" lIns="91440" tIns="45720" rIns="91440" bIns="45720" anchor="t" anchorCtr="0">
            <a:spAutoFit/>
          </a:bodyPr>
          <a:lstStyle/>
          <a:p>
            <a:pPr algn="ctr"/>
            <a:r>
              <a:rPr lang="en-US" dirty="0" smtClean="0">
                <a:solidFill>
                  <a:srgbClr val="000000"/>
                </a:solidFill>
                <a:latin typeface="Trebuchet MS" panose="020B0603020202020204" pitchFamily="34" charset="0"/>
                <a:ea typeface="Calibri"/>
                <a:cs typeface="Times New Roman"/>
              </a:rPr>
              <a:t>NAEP </a:t>
            </a:r>
          </a:p>
          <a:p>
            <a:pPr algn="ctr"/>
            <a:r>
              <a:rPr lang="en-US" dirty="0" smtClean="0">
                <a:solidFill>
                  <a:srgbClr val="000000"/>
                </a:solidFill>
                <a:latin typeface="Trebuchet MS" panose="020B0603020202020204" pitchFamily="34" charset="0"/>
                <a:ea typeface="Calibri"/>
                <a:cs typeface="Times New Roman"/>
              </a:rPr>
              <a:t>&amp; International Assessments</a:t>
            </a:r>
            <a:endParaRPr lang="en-US" sz="1200" dirty="0">
              <a:solidFill>
                <a:srgbClr val="000000"/>
              </a:solidFill>
              <a:latin typeface="Trebuchet MS" panose="020B0603020202020204" pitchFamily="34" charset="0"/>
              <a:ea typeface="Calibri"/>
              <a:cs typeface="Times New Roman"/>
            </a:endParaRPr>
          </a:p>
        </p:txBody>
      </p:sp>
      <p:sp>
        <p:nvSpPr>
          <p:cNvPr id="5" name="Slide Number Placeholder 4"/>
          <p:cNvSpPr>
            <a:spLocks noGrp="1"/>
          </p:cNvSpPr>
          <p:nvPr>
            <p:ph type="sldNum" sz="quarter" idx="4"/>
          </p:nvPr>
        </p:nvSpPr>
        <p:spPr/>
        <p:txBody>
          <a:bodyPr/>
          <a:lstStyle/>
          <a:p>
            <a:fld id="{67726FA2-3EC9-4717-AD62-D8C823692DD3}" type="slidenum">
              <a:rPr lang="en-US" smtClean="0"/>
              <a:pPr/>
              <a:t>5</a:t>
            </a:fld>
            <a:endParaRPr lang="en-US" dirty="0"/>
          </a:p>
        </p:txBody>
      </p:sp>
    </p:spTree>
    <p:extLst>
      <p:ext uri="{BB962C8B-B14F-4D97-AF65-F5344CB8AC3E}">
        <p14:creationId xmlns:p14="http://schemas.microsoft.com/office/powerpoint/2010/main" val="3071315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CMAS Training and Office Hours</a:t>
            </a:r>
            <a:endParaRPr lang="en-US" baseline="300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50</a:t>
            </a:fld>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2067128973"/>
              </p:ext>
            </p:extLst>
          </p:nvPr>
        </p:nvGraphicFramePr>
        <p:xfrm>
          <a:off x="381000" y="1548782"/>
          <a:ext cx="8243645" cy="4601811"/>
        </p:xfrm>
        <a:graphic>
          <a:graphicData uri="http://schemas.openxmlformats.org/drawingml/2006/table">
            <a:tbl>
              <a:tblPr firstRow="1" bandRow="1">
                <a:tableStyleId>{93296810-A885-4BE3-A3E7-6D5BEEA58F35}</a:tableStyleId>
              </a:tblPr>
              <a:tblGrid>
                <a:gridCol w="2601482"/>
                <a:gridCol w="5642163"/>
              </a:tblGrid>
              <a:tr h="495824">
                <a:tc>
                  <a:txBody>
                    <a:bodyPr/>
                    <a:lstStyle/>
                    <a:p>
                      <a:pPr marL="0" marR="0" algn="ctr">
                        <a:spcBef>
                          <a:spcPts val="0"/>
                        </a:spcBef>
                        <a:spcAft>
                          <a:spcPts val="0"/>
                        </a:spcAft>
                      </a:pPr>
                      <a:r>
                        <a:rPr lang="en-US" sz="2000" dirty="0" smtClean="0">
                          <a:effectLst/>
                        </a:rPr>
                        <a:t>Training Resource</a:t>
                      </a:r>
                      <a:endParaRPr lang="en-US" sz="2000" dirty="0">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effectLst/>
                        </a:rPr>
                        <a:t>Dates</a:t>
                      </a:r>
                      <a:endParaRPr lang="en-US" sz="1800" dirty="0">
                        <a:effectLst/>
                        <a:latin typeface="Calibri"/>
                        <a:ea typeface="Calibri"/>
                        <a:cs typeface="Times New Roman"/>
                      </a:endParaRPr>
                    </a:p>
                  </a:txBody>
                  <a:tcPr marL="68580" marR="68580" marT="0" marB="0" anchor="ctr"/>
                </a:tc>
              </a:tr>
              <a:tr h="1821150">
                <a:tc>
                  <a:txBody>
                    <a:bodyPr/>
                    <a:lstStyle/>
                    <a:p>
                      <a:pPr marL="0" marR="0" algn="ctr">
                        <a:spcBef>
                          <a:spcPts val="0"/>
                        </a:spcBef>
                        <a:spcAft>
                          <a:spcPts val="0"/>
                        </a:spcAft>
                      </a:pPr>
                      <a:r>
                        <a:rPr lang="en-US" sz="1800" dirty="0" smtClean="0">
                          <a:effectLst/>
                        </a:rPr>
                        <a:t>CMAS</a:t>
                      </a:r>
                      <a:r>
                        <a:rPr lang="en-US" sz="1800" baseline="0" dirty="0" smtClean="0">
                          <a:effectLst/>
                        </a:rPr>
                        <a:t> Math, ELA/CSLA and S/SS</a:t>
                      </a:r>
                    </a:p>
                    <a:p>
                      <a:pPr marL="0" marR="0" algn="ctr">
                        <a:spcBef>
                          <a:spcPts val="0"/>
                        </a:spcBef>
                        <a:spcAft>
                          <a:spcPts val="0"/>
                        </a:spcAft>
                      </a:pPr>
                      <a:r>
                        <a:rPr lang="en-US" sz="1800" baseline="0" dirty="0" smtClean="0">
                          <a:effectLst/>
                        </a:rPr>
                        <a:t>Office Hours</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September 20, 2018 </a:t>
                      </a:r>
                    </a:p>
                    <a:p>
                      <a:pPr marL="11430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solidFill>
                        </a:rPr>
                        <a:t>November 15</a:t>
                      </a:r>
                      <a:r>
                        <a:rPr lang="en-US" baseline="0" dirty="0" smtClean="0">
                          <a:solidFill>
                            <a:schemeClr val="tx1"/>
                          </a:solidFill>
                        </a:rPr>
                        <a:t>, 2018</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December 13, 2018</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January 10 and 24, 2019</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February 14 and 28, 2019</a:t>
                      </a:r>
                    </a:p>
                    <a:p>
                      <a:pPr marL="11430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000000"/>
                          </a:solidFill>
                        </a:rPr>
                        <a:t>Weekly beginning March 7, 2019</a:t>
                      </a:r>
                    </a:p>
                  </a:txBody>
                  <a:tcPr marL="68580" marR="68580" marT="0" marB="0" anchor="ctr"/>
                </a:tc>
              </a:tr>
              <a:tr h="2284837">
                <a:tc>
                  <a:txBody>
                    <a:bodyPr/>
                    <a:lstStyle/>
                    <a:p>
                      <a:pPr marL="0" marR="0" algn="ctr">
                        <a:spcBef>
                          <a:spcPts val="0"/>
                        </a:spcBef>
                        <a:spcAft>
                          <a:spcPts val="0"/>
                        </a:spcAft>
                      </a:pPr>
                      <a:r>
                        <a:rPr lang="en-US" sz="1800" dirty="0" smtClean="0">
                          <a:effectLst/>
                        </a:rPr>
                        <a:t>CMAS </a:t>
                      </a:r>
                      <a:r>
                        <a:rPr lang="en-US" sz="1800" baseline="0" dirty="0" smtClean="0">
                          <a:effectLst/>
                        </a:rPr>
                        <a:t>Math, ELA/CSLA and S/SS</a:t>
                      </a:r>
                    </a:p>
                    <a:p>
                      <a:pPr marL="0" marR="0" algn="ctr">
                        <a:spcBef>
                          <a:spcPts val="0"/>
                        </a:spcBef>
                        <a:spcAft>
                          <a:spcPts val="0"/>
                        </a:spcAft>
                      </a:pPr>
                      <a:r>
                        <a:rPr lang="en-US" sz="1800" baseline="0" dirty="0" smtClean="0">
                          <a:effectLst/>
                        </a:rPr>
                        <a:t>Regional DAC Training</a:t>
                      </a:r>
                      <a:endParaRPr lang="en-US" sz="1800" b="0" dirty="0">
                        <a:solidFill>
                          <a:srgbClr val="000000"/>
                        </a:solidFill>
                        <a:effectLst/>
                        <a:latin typeface="Calibri"/>
                        <a:ea typeface="Calibri"/>
                        <a:cs typeface="Times New Roman"/>
                      </a:endParaRPr>
                    </a:p>
                  </a:txBody>
                  <a:tcPr marL="68580" marR="68580" marT="0" marB="0" anchor="ctr"/>
                </a:tc>
                <a:tc>
                  <a:txBody>
                    <a:bodyPr/>
                    <a:lstStyle/>
                    <a:p>
                      <a:pPr marL="114300" marR="0" indent="0">
                        <a:spcBef>
                          <a:spcPts val="0"/>
                        </a:spcBef>
                        <a:spcAft>
                          <a:spcPts val="0"/>
                        </a:spcAft>
                      </a:pPr>
                      <a:r>
                        <a:rPr lang="en-US" sz="1800" dirty="0" smtClean="0">
                          <a:effectLst/>
                        </a:rPr>
                        <a:t>Southwest – Alamosa – October</a:t>
                      </a:r>
                      <a:r>
                        <a:rPr lang="en-US" sz="1800" baseline="0" dirty="0" smtClean="0">
                          <a:effectLst/>
                        </a:rPr>
                        <a:t> 29</a:t>
                      </a:r>
                    </a:p>
                    <a:p>
                      <a:pPr marL="114300" marR="0" indent="0">
                        <a:spcBef>
                          <a:spcPts val="0"/>
                        </a:spcBef>
                        <a:spcAft>
                          <a:spcPts val="0"/>
                        </a:spcAft>
                      </a:pPr>
                      <a:r>
                        <a:rPr lang="en-US" sz="1800" baseline="0" dirty="0" smtClean="0">
                          <a:effectLst/>
                        </a:rPr>
                        <a:t>Southeast – La Junta – October 30</a:t>
                      </a:r>
                    </a:p>
                    <a:p>
                      <a:pPr marL="114300" marR="0" indent="0">
                        <a:spcBef>
                          <a:spcPts val="0"/>
                        </a:spcBef>
                        <a:spcAft>
                          <a:spcPts val="0"/>
                        </a:spcAft>
                      </a:pPr>
                      <a:r>
                        <a:rPr lang="en-US" sz="1800" baseline="0" dirty="0" smtClean="0">
                          <a:effectLst/>
                        </a:rPr>
                        <a:t>Metro – Aurora – November 1</a:t>
                      </a:r>
                    </a:p>
                    <a:p>
                      <a:pPr marL="114300" marR="0" indent="0">
                        <a:spcBef>
                          <a:spcPts val="0"/>
                        </a:spcBef>
                        <a:spcAft>
                          <a:spcPts val="0"/>
                        </a:spcAft>
                      </a:pPr>
                      <a:r>
                        <a:rPr lang="en-US" sz="1800" baseline="0" dirty="0" smtClean="0">
                          <a:effectLst/>
                        </a:rPr>
                        <a:t>North Central – Greeley – November 2</a:t>
                      </a:r>
                    </a:p>
                    <a:p>
                      <a:pPr marL="114300" marR="0" indent="0">
                        <a:spcBef>
                          <a:spcPts val="0"/>
                        </a:spcBef>
                        <a:spcAft>
                          <a:spcPts val="0"/>
                        </a:spcAft>
                      </a:pPr>
                      <a:r>
                        <a:rPr lang="en-US" sz="1800" baseline="0" dirty="0" smtClean="0">
                          <a:effectLst/>
                        </a:rPr>
                        <a:t>West Central – Grand Junction – November 5</a:t>
                      </a:r>
                    </a:p>
                    <a:p>
                      <a:pPr marL="114300" marR="0" indent="0">
                        <a:spcBef>
                          <a:spcPts val="0"/>
                        </a:spcBef>
                        <a:spcAft>
                          <a:spcPts val="0"/>
                        </a:spcAft>
                      </a:pPr>
                      <a:r>
                        <a:rPr lang="en-US" sz="1800" baseline="0" dirty="0" smtClean="0">
                          <a:effectLst/>
                        </a:rPr>
                        <a:t>Northwest – Glenwood Springs – November 6</a:t>
                      </a:r>
                    </a:p>
                    <a:p>
                      <a:pPr marL="114300" marR="0" indent="0">
                        <a:spcBef>
                          <a:spcPts val="0"/>
                        </a:spcBef>
                        <a:spcAft>
                          <a:spcPts val="0"/>
                        </a:spcAft>
                      </a:pPr>
                      <a:r>
                        <a:rPr lang="en-US" sz="1800" baseline="0" dirty="0" smtClean="0">
                          <a:effectLst/>
                        </a:rPr>
                        <a:t>Pikes Peak – Monument – November 7</a:t>
                      </a:r>
                    </a:p>
                    <a:p>
                      <a:pPr marL="114300" marR="0" indent="0">
                        <a:spcBef>
                          <a:spcPts val="0"/>
                        </a:spcBef>
                        <a:spcAft>
                          <a:spcPts val="0"/>
                        </a:spcAft>
                      </a:pPr>
                      <a:r>
                        <a:rPr lang="en-US" sz="1800" baseline="0" dirty="0" smtClean="0">
                          <a:effectLst/>
                        </a:rPr>
                        <a:t>Northeast – Limon – November 8</a:t>
                      </a:r>
                      <a:endParaRPr lang="en-US" sz="1800" dirty="0" smtClean="0">
                        <a:solidFill>
                          <a:srgbClr val="FF0000"/>
                        </a:solidFill>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78192002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Colorado</a:t>
            </a:r>
            <a:br>
              <a:rPr lang="en-US" dirty="0" smtClean="0"/>
            </a:br>
            <a:r>
              <a:rPr lang="en-US" dirty="0" smtClean="0"/>
              <a:t>PSAT &amp; SAT</a:t>
            </a:r>
            <a:endParaRPr lang="en-US" sz="4900"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51</a:t>
            </a:fld>
            <a:endParaRPr lang="en-US" dirty="0"/>
          </a:p>
        </p:txBody>
      </p:sp>
    </p:spTree>
    <p:extLst>
      <p:ext uri="{BB962C8B-B14F-4D97-AF65-F5344CB8AC3E}">
        <p14:creationId xmlns:p14="http://schemas.microsoft.com/office/powerpoint/2010/main" val="29001723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Colorado PSAT and SAT</a:t>
            </a:r>
            <a:endParaRPr lang="en-US" dirty="0"/>
          </a:p>
        </p:txBody>
      </p:sp>
      <p:sp>
        <p:nvSpPr>
          <p:cNvPr id="3" name="Content Placeholder 2"/>
          <p:cNvSpPr>
            <a:spLocks noGrp="1"/>
          </p:cNvSpPr>
          <p:nvPr>
            <p:ph idx="1"/>
          </p:nvPr>
        </p:nvSpPr>
        <p:spPr>
          <a:xfrm>
            <a:off x="628649" y="1463040"/>
            <a:ext cx="8303684" cy="5108676"/>
          </a:xfrm>
        </p:spPr>
        <p:txBody>
          <a:bodyPr>
            <a:normAutofit fontScale="92500"/>
          </a:bodyPr>
          <a:lstStyle/>
          <a:p>
            <a:pPr marL="342900" indent="-342900">
              <a:buFont typeface="Arial" panose="020B0604020202020204" pitchFamily="34" charset="0"/>
              <a:buChar char="•"/>
            </a:pPr>
            <a:r>
              <a:rPr lang="en-US" dirty="0">
                <a:solidFill>
                  <a:schemeClr val="tx1"/>
                </a:solidFill>
              </a:rPr>
              <a:t>The </a:t>
            </a:r>
            <a:r>
              <a:rPr lang="en-US" dirty="0" smtClean="0">
                <a:solidFill>
                  <a:schemeClr val="tx1"/>
                </a:solidFill>
              </a:rPr>
              <a:t>PSAT </a:t>
            </a:r>
            <a:r>
              <a:rPr lang="en-US" dirty="0">
                <a:solidFill>
                  <a:schemeClr val="tx1"/>
                </a:solidFill>
              </a:rPr>
              <a:t>8/9 will be administered to all* students in 9th grade</a:t>
            </a:r>
          </a:p>
          <a:p>
            <a:pPr marL="342900" indent="-342900">
              <a:buFont typeface="Arial" panose="020B0604020202020204" pitchFamily="34" charset="0"/>
              <a:buChar char="•"/>
            </a:pPr>
            <a:endParaRPr lang="en-US" sz="1700" dirty="0">
              <a:solidFill>
                <a:schemeClr val="tx1"/>
              </a:solidFill>
            </a:endParaRPr>
          </a:p>
          <a:p>
            <a:pPr marL="342900" indent="-342900">
              <a:buFont typeface="Arial" panose="020B0604020202020204" pitchFamily="34" charset="0"/>
              <a:buChar char="•"/>
            </a:pPr>
            <a:r>
              <a:rPr lang="en-US" dirty="0">
                <a:solidFill>
                  <a:schemeClr val="tx1"/>
                </a:solidFill>
              </a:rPr>
              <a:t>The </a:t>
            </a:r>
            <a:r>
              <a:rPr lang="en-US" dirty="0" smtClean="0">
                <a:solidFill>
                  <a:schemeClr val="tx1"/>
                </a:solidFill>
              </a:rPr>
              <a:t>PSAT </a:t>
            </a:r>
            <a:r>
              <a:rPr lang="en-US" dirty="0">
                <a:solidFill>
                  <a:schemeClr val="tx1"/>
                </a:solidFill>
              </a:rPr>
              <a:t>10 will be administered to all* students in 10th grade</a:t>
            </a:r>
          </a:p>
          <a:p>
            <a:pPr marL="1028700" lvl="1" indent="-342900"/>
            <a:r>
              <a:rPr lang="en-US" dirty="0">
                <a:solidFill>
                  <a:schemeClr val="tx1"/>
                </a:solidFill>
              </a:rPr>
              <a:t>The PSAT is aligned to both the Colorado Academic Standards and the 11th grade college entrance exam</a:t>
            </a:r>
          </a:p>
          <a:p>
            <a:pPr marL="342900" indent="-342900">
              <a:buFont typeface="Arial" panose="020B0604020202020204" pitchFamily="34" charset="0"/>
              <a:buChar char="•"/>
            </a:pPr>
            <a:endParaRPr lang="en-US" sz="1700" dirty="0">
              <a:solidFill>
                <a:schemeClr val="tx1"/>
              </a:solidFill>
            </a:endParaRPr>
          </a:p>
          <a:p>
            <a:pPr marL="342900" indent="-342900">
              <a:buFont typeface="Arial" panose="020B0604020202020204" pitchFamily="34" charset="0"/>
              <a:buChar char="•"/>
            </a:pPr>
            <a:r>
              <a:rPr lang="en-US" dirty="0">
                <a:solidFill>
                  <a:schemeClr val="tx1"/>
                </a:solidFill>
              </a:rPr>
              <a:t>The </a:t>
            </a:r>
            <a:r>
              <a:rPr lang="en-US" dirty="0" smtClean="0">
                <a:solidFill>
                  <a:schemeClr val="tx1"/>
                </a:solidFill>
              </a:rPr>
              <a:t>SAT </a:t>
            </a:r>
            <a:r>
              <a:rPr lang="en-US" dirty="0">
                <a:solidFill>
                  <a:schemeClr val="tx1"/>
                </a:solidFill>
              </a:rPr>
              <a:t>will be administered to all* students in 11th grade </a:t>
            </a:r>
          </a:p>
          <a:p>
            <a:pPr marL="1028700" lvl="1" indent="-342900"/>
            <a:r>
              <a:rPr lang="en-US" dirty="0">
                <a:solidFill>
                  <a:schemeClr val="tx1"/>
                </a:solidFill>
              </a:rPr>
              <a:t>The SAT is the state’s selected College Entrance Exam</a:t>
            </a:r>
          </a:p>
          <a:p>
            <a:pPr marL="1028700" lvl="1" indent="-342900"/>
            <a:r>
              <a:rPr lang="en-US" dirty="0">
                <a:solidFill>
                  <a:schemeClr val="tx1"/>
                </a:solidFill>
              </a:rPr>
              <a:t>All Colorado state colleges accept the </a:t>
            </a:r>
            <a:r>
              <a:rPr lang="en-US" dirty="0" smtClean="0">
                <a:solidFill>
                  <a:schemeClr val="tx1"/>
                </a:solidFill>
              </a:rPr>
              <a:t>SAT</a:t>
            </a:r>
          </a:p>
          <a:p>
            <a:endParaRPr lang="en-US" sz="1700" dirty="0" smtClean="0">
              <a:solidFill>
                <a:schemeClr val="tx1"/>
              </a:solidFill>
            </a:endParaRPr>
          </a:p>
          <a:p>
            <a:r>
              <a:rPr lang="en-US" sz="1900" dirty="0" smtClean="0">
                <a:solidFill>
                  <a:schemeClr val="tx1"/>
                </a:solidFill>
                <a:latin typeface="+mn-lt"/>
              </a:rPr>
              <a:t>*</a:t>
            </a:r>
            <a:r>
              <a:rPr lang="en-US" sz="1900" dirty="0">
                <a:solidFill>
                  <a:schemeClr val="tx1"/>
                </a:solidFill>
                <a:latin typeface="+mn-lt"/>
              </a:rPr>
              <a:t>Students who participate in CoAlt will take the DLM assessment instead of </a:t>
            </a:r>
            <a:r>
              <a:rPr lang="en-US" sz="1900" dirty="0" smtClean="0">
                <a:solidFill>
                  <a:schemeClr val="tx1"/>
                </a:solidFill>
                <a:latin typeface="+mn-lt"/>
              </a:rPr>
              <a:t>PSAT/SAT</a:t>
            </a:r>
            <a:endParaRPr lang="en-US" sz="1900" dirty="0">
              <a:solidFill>
                <a:schemeClr val="tx1"/>
              </a:solidFill>
              <a:latin typeface="+mn-lt"/>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52</a:t>
            </a:fld>
            <a:endParaRPr lang="en-US" dirty="0"/>
          </a:p>
        </p:txBody>
      </p:sp>
    </p:spTree>
    <p:extLst>
      <p:ext uri="{BB962C8B-B14F-4D97-AF65-F5344CB8AC3E}">
        <p14:creationId xmlns:p14="http://schemas.microsoft.com/office/powerpoint/2010/main" val="318937912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Colorado PSAT and SAT</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53</a:t>
            </a:fld>
            <a:endParaRPr lang="en-US" dirty="0"/>
          </a:p>
        </p:txBody>
      </p:sp>
      <p:graphicFrame>
        <p:nvGraphicFramePr>
          <p:cNvPr id="8" name="Content Placeholder 4"/>
          <p:cNvGraphicFramePr>
            <a:graphicFrameLocks/>
          </p:cNvGraphicFramePr>
          <p:nvPr>
            <p:extLst>
              <p:ext uri="{D42A27DB-BD31-4B8C-83A1-F6EECF244321}">
                <p14:modId xmlns:p14="http://schemas.microsoft.com/office/powerpoint/2010/main" val="2992584913"/>
              </p:ext>
            </p:extLst>
          </p:nvPr>
        </p:nvGraphicFramePr>
        <p:xfrm>
          <a:off x="523452" y="1772882"/>
          <a:ext cx="8097096" cy="4223340"/>
        </p:xfrm>
        <a:graphic>
          <a:graphicData uri="http://schemas.openxmlformats.org/drawingml/2006/table">
            <a:tbl>
              <a:tblPr firstRow="1" bandRow="1">
                <a:tableStyleId>{93296810-A885-4BE3-A3E7-6D5BEEA58F35}</a:tableStyleId>
              </a:tblPr>
              <a:tblGrid>
                <a:gridCol w="1916430"/>
                <a:gridCol w="1735667"/>
                <a:gridCol w="4444999"/>
              </a:tblGrid>
              <a:tr h="315552">
                <a:tc>
                  <a:txBody>
                    <a:bodyPr/>
                    <a:lstStyle/>
                    <a:p>
                      <a:pPr marL="0" marR="0" algn="ctr">
                        <a:spcBef>
                          <a:spcPts val="0"/>
                        </a:spcBef>
                        <a:spcAft>
                          <a:spcPts val="0"/>
                        </a:spcAft>
                      </a:pPr>
                      <a:r>
                        <a:rPr lang="en-US" sz="2000" dirty="0" smtClean="0">
                          <a:effectLst/>
                        </a:rPr>
                        <a:t>Assessment</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effectLst/>
                        </a:rPr>
                        <a:t>Grade Level</a:t>
                      </a:r>
                      <a:endParaRPr lang="en-US" sz="20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2000" dirty="0" smtClean="0">
                          <a:effectLst/>
                        </a:rPr>
                        <a:t>Administration Dates</a:t>
                      </a:r>
                      <a:endParaRPr lang="en-US" sz="2000" dirty="0">
                        <a:effectLst/>
                        <a:latin typeface="Calibri"/>
                        <a:ea typeface="Calibri"/>
                        <a:cs typeface="Times New Roman"/>
                      </a:endParaRPr>
                    </a:p>
                  </a:txBody>
                  <a:tcPr marL="68580" marR="68580" marT="0" marB="0" anchor="ctr"/>
                </a:tc>
              </a:tr>
              <a:tr h="0">
                <a:tc>
                  <a:txBody>
                    <a:bodyPr/>
                    <a:lstStyle/>
                    <a:p>
                      <a:pPr marL="0" marR="0" algn="ctr">
                        <a:spcBef>
                          <a:spcPts val="0"/>
                        </a:spcBef>
                        <a:spcAft>
                          <a:spcPts val="0"/>
                        </a:spcAft>
                      </a:pPr>
                      <a:endParaRPr lang="en-US" sz="400" dirty="0" smtClean="0">
                        <a:effectLst/>
                      </a:endParaRPr>
                    </a:p>
                  </a:txBody>
                  <a:tcPr marL="68580" marR="68580" marT="0" marB="0" anchor="ctr"/>
                </a:tc>
                <a:tc>
                  <a:txBody>
                    <a:bodyPr/>
                    <a:lstStyle/>
                    <a:p>
                      <a:pPr marL="0" marR="0" algn="ctr">
                        <a:spcBef>
                          <a:spcPts val="0"/>
                        </a:spcBef>
                        <a:spcAft>
                          <a:spcPts val="0"/>
                        </a:spcAft>
                      </a:pPr>
                      <a:endParaRPr lang="en-US" sz="400" b="1" dirty="0">
                        <a:solidFill>
                          <a:schemeClr val="tx1">
                            <a:lumMod val="50000"/>
                          </a:schemeClr>
                        </a:solidFill>
                        <a:effectLst/>
                        <a:latin typeface="Calibri"/>
                        <a:ea typeface="Calibri"/>
                        <a:cs typeface="Times New Roman"/>
                      </a:endParaRPr>
                    </a:p>
                  </a:txBody>
                  <a:tcPr marL="68580" marR="68580" marT="0" marB="0" anchor="ctr"/>
                </a:tc>
                <a:tc>
                  <a:txBody>
                    <a:bodyPr/>
                    <a:lstStyle/>
                    <a:p>
                      <a:pPr algn="ctr"/>
                      <a:endParaRPr lang="en-US" sz="400" b="0" i="0" kern="1200" dirty="0">
                        <a:solidFill>
                          <a:srgbClr val="000000"/>
                        </a:solidFill>
                        <a:effectLst/>
                        <a:latin typeface="+mn-lt"/>
                        <a:ea typeface="+mn-ea"/>
                        <a:cs typeface="+mn-cs"/>
                      </a:endParaRPr>
                    </a:p>
                  </a:txBody>
                  <a:tcPr marL="0" marR="0" marT="0" marB="0" anchor="ctr"/>
                </a:tc>
              </a:tr>
              <a:tr h="1436914">
                <a:tc>
                  <a:txBody>
                    <a:bodyPr/>
                    <a:lstStyle/>
                    <a:p>
                      <a:pPr marL="0" marR="0" algn="ctr">
                        <a:spcBef>
                          <a:spcPts val="0"/>
                        </a:spcBef>
                        <a:spcAft>
                          <a:spcPts val="0"/>
                        </a:spcAft>
                      </a:pPr>
                      <a:r>
                        <a:rPr lang="en-US" sz="1800" dirty="0" smtClean="0">
                          <a:effectLst/>
                          <a:latin typeface="+mn-lt"/>
                        </a:rPr>
                        <a:t>PSAT 8/9</a:t>
                      </a:r>
                    </a:p>
                    <a:p>
                      <a:pPr marL="0" marR="0" algn="ctr">
                        <a:spcBef>
                          <a:spcPts val="0"/>
                        </a:spcBef>
                        <a:spcAft>
                          <a:spcPts val="0"/>
                        </a:spcAft>
                      </a:pPr>
                      <a:endParaRPr lang="en-US" sz="1800" dirty="0" smtClean="0">
                        <a:effectLst/>
                        <a:latin typeface="+mn-lt"/>
                      </a:endParaRPr>
                    </a:p>
                    <a:p>
                      <a:pPr marL="0" marR="0" algn="ctr">
                        <a:spcBef>
                          <a:spcPts val="0"/>
                        </a:spcBef>
                        <a:spcAft>
                          <a:spcPts val="0"/>
                        </a:spcAft>
                      </a:pPr>
                      <a:r>
                        <a:rPr lang="en-US" sz="1800" dirty="0" smtClean="0">
                          <a:effectLst/>
                          <a:latin typeface="+mn-lt"/>
                        </a:rPr>
                        <a:t>PSAT 10</a:t>
                      </a:r>
                    </a:p>
                  </a:txBody>
                  <a:tcPr marL="68580" marR="68580" marT="0" marB="0" anchor="ctr"/>
                </a:tc>
                <a:tc>
                  <a:txBody>
                    <a:bodyPr/>
                    <a:lstStyle/>
                    <a:p>
                      <a:pPr marL="0" marR="0" algn="ctr">
                        <a:spcBef>
                          <a:spcPts val="0"/>
                        </a:spcBef>
                        <a:spcAft>
                          <a:spcPts val="0"/>
                        </a:spcAft>
                      </a:pPr>
                      <a:r>
                        <a:rPr lang="en-US" sz="1800" dirty="0" smtClean="0">
                          <a:effectLst/>
                          <a:latin typeface="+mn-lt"/>
                        </a:rPr>
                        <a:t>Grade 9</a:t>
                      </a:r>
                    </a:p>
                    <a:p>
                      <a:pPr marL="0" marR="0" algn="ctr">
                        <a:spcBef>
                          <a:spcPts val="0"/>
                        </a:spcBef>
                        <a:spcAft>
                          <a:spcPts val="0"/>
                        </a:spcAft>
                      </a:pPr>
                      <a:endParaRPr lang="en-US" sz="1800" b="1" dirty="0">
                        <a:solidFill>
                          <a:schemeClr val="tx1">
                            <a:lumMod val="50000"/>
                          </a:schemeClr>
                        </a:solidFill>
                        <a:effectLst/>
                        <a:latin typeface="+mn-lt"/>
                        <a:ea typeface="Calibri"/>
                        <a:cs typeface="Times New Roman"/>
                      </a:endParaRPr>
                    </a:p>
                    <a:p>
                      <a:pPr marL="0" marR="0" algn="ctr">
                        <a:spcBef>
                          <a:spcPts val="0"/>
                        </a:spcBef>
                        <a:spcAft>
                          <a:spcPts val="0"/>
                        </a:spcAft>
                      </a:pPr>
                      <a:r>
                        <a:rPr lang="en-US" sz="1800" dirty="0" smtClean="0">
                          <a:effectLst/>
                          <a:latin typeface="+mn-lt"/>
                        </a:rPr>
                        <a:t>Grade 10</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sz="1800" kern="1200" dirty="0" smtClean="0">
                          <a:effectLst/>
                        </a:rPr>
                        <a:t>April 9, 10</a:t>
                      </a:r>
                      <a:r>
                        <a:rPr lang="en-US" sz="1800" kern="1200" baseline="0" dirty="0" smtClean="0">
                          <a:effectLst/>
                        </a:rPr>
                        <a:t> or </a:t>
                      </a:r>
                      <a:r>
                        <a:rPr lang="en-US" sz="1800" kern="1200" dirty="0" smtClean="0">
                          <a:effectLst/>
                        </a:rPr>
                        <a:t>11, 2019</a:t>
                      </a:r>
                    </a:p>
                    <a:p>
                      <a:pPr algn="ctr"/>
                      <a:r>
                        <a:rPr lang="en-US" sz="1800" kern="1200" dirty="0" smtClean="0">
                          <a:effectLst/>
                        </a:rPr>
                        <a:t>April 10 - 19, 2019: Make-up window</a:t>
                      </a:r>
                    </a:p>
                    <a:p>
                      <a:pPr algn="ctr"/>
                      <a:r>
                        <a:rPr lang="en-US" sz="1800" kern="1200" dirty="0" smtClean="0">
                          <a:effectLst/>
                        </a:rPr>
                        <a:t>April 9 -</a:t>
                      </a:r>
                      <a:r>
                        <a:rPr lang="en-US" sz="1800" kern="1200" baseline="0" dirty="0" smtClean="0">
                          <a:effectLst/>
                        </a:rPr>
                        <a:t> 16, 2019: Accommodations window</a:t>
                      </a:r>
                      <a:endParaRPr lang="en-US" sz="1800" b="0" i="0" kern="1200" dirty="0">
                        <a:solidFill>
                          <a:srgbClr val="000000"/>
                        </a:solidFill>
                        <a:effectLst/>
                        <a:latin typeface="+mn-lt"/>
                        <a:ea typeface="+mn-ea"/>
                        <a:cs typeface="+mn-cs"/>
                      </a:endParaRPr>
                    </a:p>
                  </a:txBody>
                  <a:tcPr marL="0" marR="0" marT="0" marB="0" anchor="ctr"/>
                </a:tc>
              </a:tr>
              <a:tr h="2409914">
                <a:tc>
                  <a:txBody>
                    <a:bodyPr/>
                    <a:lstStyle/>
                    <a:p>
                      <a:pPr marL="0" marR="0" algn="ctr">
                        <a:spcBef>
                          <a:spcPts val="0"/>
                        </a:spcBef>
                        <a:spcAft>
                          <a:spcPts val="0"/>
                        </a:spcAft>
                      </a:pPr>
                      <a:r>
                        <a:rPr lang="en-US" sz="1800" dirty="0" smtClean="0">
                          <a:effectLst/>
                          <a:latin typeface="+mn-lt"/>
                        </a:rPr>
                        <a:t>SAT</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marL="0" marR="0" algn="ctr">
                        <a:spcBef>
                          <a:spcPts val="0"/>
                        </a:spcBef>
                        <a:spcAft>
                          <a:spcPts val="0"/>
                        </a:spcAft>
                      </a:pPr>
                      <a:r>
                        <a:rPr lang="en-US" sz="1800" dirty="0" smtClean="0">
                          <a:effectLst/>
                          <a:latin typeface="+mn-lt"/>
                        </a:rPr>
                        <a:t>Grade 11</a:t>
                      </a:r>
                      <a:endParaRPr lang="en-US" sz="1800" b="1" dirty="0">
                        <a:solidFill>
                          <a:schemeClr val="tx1">
                            <a:lumMod val="50000"/>
                          </a:schemeClr>
                        </a:solidFill>
                        <a:effectLst/>
                        <a:latin typeface="+mn-lt"/>
                        <a:ea typeface="Calibri"/>
                        <a:cs typeface="Times New Roman"/>
                      </a:endParaRPr>
                    </a:p>
                  </a:txBody>
                  <a:tcPr marL="68580" marR="68580" marT="0" marB="0" anchor="ctr"/>
                </a:tc>
                <a:tc>
                  <a:txBody>
                    <a:bodyPr/>
                    <a:lstStyle/>
                    <a:p>
                      <a:pPr algn="ctr"/>
                      <a:r>
                        <a:rPr lang="en-US" sz="1800" kern="1200" dirty="0" smtClean="0">
                          <a:effectLst/>
                        </a:rPr>
                        <a:t>April 9, 2019</a:t>
                      </a:r>
                    </a:p>
                    <a:p>
                      <a:pPr marL="0" marR="0" indent="0" algn="ctr" defTabSz="914400" rtl="0" eaLnBrk="1" fontAlgn="t" latinLnBrk="0" hangingPunct="1">
                        <a:lnSpc>
                          <a:spcPct val="100000"/>
                        </a:lnSpc>
                        <a:spcBef>
                          <a:spcPts val="0"/>
                        </a:spcBef>
                        <a:spcAft>
                          <a:spcPts val="0"/>
                        </a:spcAft>
                        <a:buClrTx/>
                        <a:buSzTx/>
                        <a:buFontTx/>
                        <a:buNone/>
                        <a:tabLst/>
                        <a:defRPr/>
                      </a:pPr>
                      <a:r>
                        <a:rPr lang="en-US" sz="1800" kern="1200" dirty="0" smtClean="0">
                          <a:effectLst/>
                        </a:rPr>
                        <a:t>April 23, 2019: Make-up test date</a:t>
                      </a:r>
                    </a:p>
                    <a:p>
                      <a:pPr algn="ctr" fontAlgn="t"/>
                      <a:r>
                        <a:rPr lang="en-US" sz="1800" dirty="0" smtClean="0">
                          <a:effectLst/>
                        </a:rPr>
                        <a:t>April 9 - 12, 2019: Accommodations window </a:t>
                      </a:r>
                      <a:endParaRPr lang="en-US" sz="1800" dirty="0" smtClean="0">
                        <a:solidFill>
                          <a:srgbClr val="000000"/>
                        </a:solidFill>
                        <a:effectLst/>
                      </a:endParaRPr>
                    </a:p>
                  </a:txBody>
                  <a:tcPr marL="0" marR="0" marT="0" marB="0" anchor="ctr"/>
                </a:tc>
              </a:tr>
            </a:tbl>
          </a:graphicData>
        </a:graphic>
      </p:graphicFrame>
    </p:spTree>
    <p:extLst>
      <p:ext uri="{BB962C8B-B14F-4D97-AF65-F5344CB8AC3E}">
        <p14:creationId xmlns:p14="http://schemas.microsoft.com/office/powerpoint/2010/main" val="28757304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Colorado PSAT and SAT</a:t>
            </a:r>
            <a:endParaRPr lang="en-US" dirty="0"/>
          </a:p>
        </p:txBody>
      </p:sp>
      <p:sp>
        <p:nvSpPr>
          <p:cNvPr id="3" name="Content Placeholder 2"/>
          <p:cNvSpPr>
            <a:spLocks noGrp="1"/>
          </p:cNvSpPr>
          <p:nvPr>
            <p:ph idx="1"/>
          </p:nvPr>
        </p:nvSpPr>
        <p:spPr>
          <a:xfrm>
            <a:off x="628649" y="1463040"/>
            <a:ext cx="8227484" cy="5108676"/>
          </a:xfrm>
        </p:spPr>
        <p:txBody>
          <a:bodyPr>
            <a:normAutofit/>
          </a:bodyPr>
          <a:lstStyle/>
          <a:p>
            <a:pPr marL="342900" indent="-342900">
              <a:buFont typeface="Arial" panose="020B0604020202020204" pitchFamily="34" charset="0"/>
              <a:buChar char="•"/>
            </a:pPr>
            <a:r>
              <a:rPr lang="en-US" dirty="0">
                <a:solidFill>
                  <a:schemeClr val="tx1"/>
                </a:solidFill>
                <a:latin typeface="+mn-lt"/>
              </a:rPr>
              <a:t>SAT with and without Essay will be administered during the school day</a:t>
            </a:r>
          </a:p>
          <a:p>
            <a:pPr marL="914400" lvl="1" indent="-342900"/>
            <a:r>
              <a:rPr lang="en-US" sz="1800" dirty="0" smtClean="0">
                <a:solidFill>
                  <a:schemeClr val="tx1"/>
                </a:solidFill>
                <a:latin typeface="+mn-lt"/>
              </a:rPr>
              <a:t>Taking the optional SAT Essay is a </a:t>
            </a:r>
            <a:r>
              <a:rPr lang="en-US" sz="1800" dirty="0" smtClean="0"/>
              <a:t>student choice</a:t>
            </a:r>
          </a:p>
          <a:p>
            <a:pPr marL="914400" lvl="1" indent="-342900"/>
            <a:r>
              <a:rPr lang="en-US" sz="1800" dirty="0" smtClean="0">
                <a:solidFill>
                  <a:schemeClr val="tx1"/>
                </a:solidFill>
                <a:latin typeface="+mn-lt"/>
              </a:rPr>
              <a:t>Students </a:t>
            </a:r>
            <a:r>
              <a:rPr lang="en-US" sz="1800" dirty="0">
                <a:solidFill>
                  <a:schemeClr val="tx1"/>
                </a:solidFill>
                <a:latin typeface="+mn-lt"/>
              </a:rPr>
              <a:t>will have the opportunity to sign up for the essay after winter break</a:t>
            </a:r>
          </a:p>
          <a:p>
            <a:pPr marL="342900" indent="-342900">
              <a:buFont typeface="Arial" panose="020B0604020202020204" pitchFamily="34" charset="0"/>
              <a:buChar char="•"/>
            </a:pPr>
            <a:r>
              <a:rPr lang="en-US" dirty="0">
                <a:solidFill>
                  <a:schemeClr val="tx1"/>
                </a:solidFill>
                <a:latin typeface="+mn-lt"/>
              </a:rPr>
              <a:t>Online schools for PSAT</a:t>
            </a:r>
          </a:p>
          <a:p>
            <a:pPr marL="914400" lvl="1" indent="-342900"/>
            <a:r>
              <a:rPr lang="en-US" sz="1800" dirty="0">
                <a:solidFill>
                  <a:schemeClr val="tx1"/>
                </a:solidFill>
                <a:latin typeface="+mn-lt"/>
              </a:rPr>
              <a:t>Will need to establish a testing center for </a:t>
            </a:r>
            <a:r>
              <a:rPr lang="en-US" sz="1800" dirty="0" smtClean="0">
                <a:solidFill>
                  <a:schemeClr val="tx1"/>
                </a:solidFill>
                <a:latin typeface="+mn-lt"/>
              </a:rPr>
              <a:t>9</a:t>
            </a:r>
            <a:r>
              <a:rPr lang="en-US" sz="1800" baseline="30000" dirty="0" smtClean="0">
                <a:solidFill>
                  <a:schemeClr val="tx1"/>
                </a:solidFill>
                <a:latin typeface="+mn-lt"/>
              </a:rPr>
              <a:t>th</a:t>
            </a:r>
            <a:r>
              <a:rPr lang="en-US" sz="1800" dirty="0" smtClean="0">
                <a:solidFill>
                  <a:schemeClr val="tx1"/>
                </a:solidFill>
                <a:latin typeface="+mn-lt"/>
              </a:rPr>
              <a:t> and 10</a:t>
            </a:r>
            <a:r>
              <a:rPr lang="en-US" sz="1800" baseline="30000" dirty="0" smtClean="0">
                <a:solidFill>
                  <a:schemeClr val="tx1"/>
                </a:solidFill>
                <a:latin typeface="+mn-lt"/>
              </a:rPr>
              <a:t>th</a:t>
            </a:r>
            <a:r>
              <a:rPr lang="en-US" sz="1800" dirty="0" smtClean="0">
                <a:solidFill>
                  <a:schemeClr val="tx1"/>
                </a:solidFill>
                <a:latin typeface="+mn-lt"/>
              </a:rPr>
              <a:t> grade students </a:t>
            </a:r>
            <a:r>
              <a:rPr lang="en-US" sz="1800" dirty="0">
                <a:solidFill>
                  <a:schemeClr val="tx1"/>
                </a:solidFill>
                <a:latin typeface="+mn-lt"/>
              </a:rPr>
              <a:t>to test</a:t>
            </a:r>
          </a:p>
          <a:p>
            <a:pPr marL="342900" indent="-342900">
              <a:buFont typeface="Arial" panose="020B0604020202020204" pitchFamily="34" charset="0"/>
              <a:buChar char="•"/>
            </a:pPr>
            <a:r>
              <a:rPr lang="en-US" dirty="0">
                <a:solidFill>
                  <a:schemeClr val="tx1"/>
                </a:solidFill>
                <a:latin typeface="+mn-lt"/>
              </a:rPr>
              <a:t>Online schools for SAT</a:t>
            </a:r>
          </a:p>
          <a:p>
            <a:pPr marL="914400" lvl="1" indent="-342900"/>
            <a:r>
              <a:rPr lang="en-US" sz="1800" dirty="0">
                <a:solidFill>
                  <a:schemeClr val="tx1"/>
                </a:solidFill>
              </a:rPr>
              <a:t>Can establish a testing center for </a:t>
            </a:r>
            <a:r>
              <a:rPr lang="en-US" sz="1800" dirty="0" smtClean="0">
                <a:solidFill>
                  <a:schemeClr val="tx1"/>
                </a:solidFill>
              </a:rPr>
              <a:t>11</a:t>
            </a:r>
            <a:r>
              <a:rPr lang="en-US" sz="1800" baseline="30000" dirty="0" smtClean="0">
                <a:solidFill>
                  <a:schemeClr val="tx1"/>
                </a:solidFill>
              </a:rPr>
              <a:t>th</a:t>
            </a:r>
            <a:r>
              <a:rPr lang="en-US" sz="1800" dirty="0" smtClean="0">
                <a:solidFill>
                  <a:schemeClr val="tx1"/>
                </a:solidFill>
              </a:rPr>
              <a:t> grade students </a:t>
            </a:r>
            <a:r>
              <a:rPr lang="en-US" sz="1800" dirty="0">
                <a:solidFill>
                  <a:schemeClr val="tx1"/>
                </a:solidFill>
              </a:rPr>
              <a:t>to </a:t>
            </a:r>
            <a:r>
              <a:rPr lang="en-US" sz="1800" dirty="0" smtClean="0">
                <a:solidFill>
                  <a:schemeClr val="tx1"/>
                </a:solidFill>
              </a:rPr>
              <a:t>test</a:t>
            </a:r>
            <a:endParaRPr lang="en-US" sz="1800" dirty="0">
              <a:solidFill>
                <a:schemeClr val="tx1"/>
              </a:solidFill>
            </a:endParaRPr>
          </a:p>
          <a:p>
            <a:pPr marL="914400" lvl="1" indent="-342900"/>
            <a:r>
              <a:rPr lang="en-US" sz="1800" dirty="0">
                <a:solidFill>
                  <a:schemeClr val="tx1"/>
                </a:solidFill>
              </a:rPr>
              <a:t>May provide a voucher for </a:t>
            </a:r>
            <a:r>
              <a:rPr lang="en-US" sz="1800" dirty="0" smtClean="0">
                <a:solidFill>
                  <a:schemeClr val="tx1"/>
                </a:solidFill>
              </a:rPr>
              <a:t>11</a:t>
            </a:r>
            <a:r>
              <a:rPr lang="en-US" sz="1800" baseline="30000" dirty="0" smtClean="0">
                <a:solidFill>
                  <a:schemeClr val="tx1"/>
                </a:solidFill>
              </a:rPr>
              <a:t>th</a:t>
            </a:r>
            <a:r>
              <a:rPr lang="en-US" sz="1800" dirty="0" smtClean="0">
                <a:solidFill>
                  <a:schemeClr val="tx1"/>
                </a:solidFill>
              </a:rPr>
              <a:t> grade students </a:t>
            </a:r>
            <a:r>
              <a:rPr lang="en-US" sz="1800" dirty="0">
                <a:solidFill>
                  <a:schemeClr val="tx1"/>
                </a:solidFill>
              </a:rPr>
              <a:t>to test on </a:t>
            </a:r>
            <a:r>
              <a:rPr lang="en-US" sz="1800" dirty="0" smtClean="0">
                <a:solidFill>
                  <a:schemeClr val="tx1"/>
                </a:solidFill>
              </a:rPr>
              <a:t>the national SAT test date on March 9</a:t>
            </a:r>
            <a:r>
              <a:rPr lang="en-US" sz="1800" baseline="30000" dirty="0" smtClean="0">
                <a:solidFill>
                  <a:schemeClr val="tx1"/>
                </a:solidFill>
              </a:rPr>
              <a:t>th</a:t>
            </a:r>
            <a:r>
              <a:rPr lang="en-US" sz="1800" dirty="0" smtClean="0">
                <a:solidFill>
                  <a:schemeClr val="tx1"/>
                </a:solidFill>
              </a:rPr>
              <a:t>.</a:t>
            </a:r>
          </a:p>
          <a:p>
            <a:pPr marL="1371600" lvl="2" indent="-342900"/>
            <a:r>
              <a:rPr lang="en-US" dirty="0"/>
              <a:t>W</a:t>
            </a:r>
            <a:r>
              <a:rPr lang="en-US" dirty="0" smtClean="0"/>
              <a:t>ill need to establish a testing center for the make-up date in April</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54</a:t>
            </a:fld>
            <a:endParaRPr lang="en-US" dirty="0"/>
          </a:p>
        </p:txBody>
      </p:sp>
    </p:spTree>
    <p:extLst>
      <p:ext uri="{BB962C8B-B14F-4D97-AF65-F5344CB8AC3E}">
        <p14:creationId xmlns:p14="http://schemas.microsoft.com/office/powerpoint/2010/main" val="5564884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Colorado PSAT and SAT Accommodations</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55</a:t>
            </a:fld>
            <a:endParaRPr lang="en-US" dirty="0"/>
          </a:p>
        </p:txBody>
      </p:sp>
      <p:sp>
        <p:nvSpPr>
          <p:cNvPr id="5" name="Content Placeholder 4"/>
          <p:cNvSpPr>
            <a:spLocks noGrp="1"/>
          </p:cNvSpPr>
          <p:nvPr>
            <p:ph idx="1"/>
          </p:nvPr>
        </p:nvSpPr>
        <p:spPr>
          <a:xfrm>
            <a:off x="628649" y="1463039"/>
            <a:ext cx="8227483" cy="5057401"/>
          </a:xfrm>
        </p:spPr>
        <p:txBody>
          <a:bodyPr>
            <a:normAutofit fontScale="92500" lnSpcReduction="20000"/>
          </a:bodyPr>
          <a:lstStyle/>
          <a:p>
            <a:pPr marL="342900" indent="-342900">
              <a:buFont typeface="Arial" panose="020B0604020202020204" pitchFamily="34" charset="0"/>
              <a:buChar char="•"/>
            </a:pPr>
            <a:r>
              <a:rPr lang="en-US" sz="2000" dirty="0">
                <a:solidFill>
                  <a:schemeClr val="tx1"/>
                </a:solidFill>
              </a:rPr>
              <a:t>Students who tested using College Board-approved accommodations for the PSAT or AP exams last year continue to be approved for </a:t>
            </a:r>
            <a:r>
              <a:rPr lang="en-US" sz="2000" dirty="0" smtClean="0">
                <a:solidFill>
                  <a:schemeClr val="tx1"/>
                </a:solidFill>
              </a:rPr>
              <a:t>2019*</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smtClean="0">
                <a:solidFill>
                  <a:schemeClr val="tx1"/>
                </a:solidFill>
              </a:rPr>
              <a:t>Accommodations requests must be submitted for </a:t>
            </a:r>
          </a:p>
          <a:p>
            <a:pPr marL="1028700" lvl="1" indent="-342900"/>
            <a:r>
              <a:rPr lang="en-US" sz="1900" dirty="0" smtClean="0">
                <a:solidFill>
                  <a:schemeClr val="tx1"/>
                </a:solidFill>
              </a:rPr>
              <a:t>9</a:t>
            </a:r>
            <a:r>
              <a:rPr lang="en-US" sz="1900" baseline="30000" dirty="0" smtClean="0">
                <a:solidFill>
                  <a:schemeClr val="tx1"/>
                </a:solidFill>
              </a:rPr>
              <a:t>th</a:t>
            </a:r>
            <a:r>
              <a:rPr lang="en-US" sz="1900" dirty="0" smtClean="0">
                <a:solidFill>
                  <a:schemeClr val="tx1"/>
                </a:solidFill>
              </a:rPr>
              <a:t> grade students</a:t>
            </a:r>
          </a:p>
          <a:p>
            <a:pPr marL="1028700" lvl="1" indent="-342900"/>
            <a:r>
              <a:rPr lang="en-US" sz="1900" dirty="0"/>
              <a:t>S</a:t>
            </a:r>
            <a:r>
              <a:rPr lang="en-US" sz="1900" dirty="0" smtClean="0">
                <a:solidFill>
                  <a:schemeClr val="tx1"/>
                </a:solidFill>
              </a:rPr>
              <a:t>tudents whose accommodation needs have changed</a:t>
            </a:r>
          </a:p>
          <a:p>
            <a:pPr marL="1028700" lvl="1" indent="-342900"/>
            <a:r>
              <a:rPr lang="en-US" sz="1900" dirty="0"/>
              <a:t>S</a:t>
            </a:r>
            <a:r>
              <a:rPr lang="en-US" sz="1900" dirty="0" smtClean="0">
                <a:solidFill>
                  <a:schemeClr val="tx1"/>
                </a:solidFill>
              </a:rPr>
              <a:t>tudents who have not been previously approved by the College Board for testing accommodations</a:t>
            </a:r>
          </a:p>
          <a:p>
            <a:pPr marL="342900" indent="-342900">
              <a:buFont typeface="Arial" panose="020B0604020202020204" pitchFamily="34" charset="0"/>
              <a:buChar char="•"/>
            </a:pPr>
            <a:endParaRPr lang="en-US" sz="2000" dirty="0" smtClean="0">
              <a:solidFill>
                <a:schemeClr val="tx1"/>
              </a:solidFill>
            </a:endParaRPr>
          </a:p>
          <a:p>
            <a:pPr marL="342900" indent="-342900">
              <a:buFont typeface="Arial" panose="020B0604020202020204" pitchFamily="34" charset="0"/>
              <a:buChar char="•"/>
            </a:pPr>
            <a:r>
              <a:rPr lang="en-US" sz="2000" dirty="0" smtClean="0">
                <a:solidFill>
                  <a:schemeClr val="tx1"/>
                </a:solidFill>
              </a:rPr>
              <a:t>State-allowed </a:t>
            </a:r>
            <a:r>
              <a:rPr lang="en-US" sz="2000" dirty="0">
                <a:solidFill>
                  <a:schemeClr val="tx1"/>
                </a:solidFill>
              </a:rPr>
              <a:t>accommodations must be requested and approved each </a:t>
            </a:r>
            <a:r>
              <a:rPr lang="en-US" sz="2000" dirty="0" smtClean="0">
                <a:solidFill>
                  <a:schemeClr val="tx1"/>
                </a:solidFill>
              </a:rPr>
              <a:t>year</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College Board braille assessments will be offered in UEB </a:t>
            </a:r>
            <a:r>
              <a:rPr lang="en-US" sz="2000" dirty="0" smtClean="0">
                <a:solidFill>
                  <a:schemeClr val="tx1"/>
                </a:solidFill>
              </a:rPr>
              <a:t>only</a:t>
            </a:r>
          </a:p>
          <a:p>
            <a:endParaRPr lang="en-US" sz="2000" dirty="0" smtClean="0">
              <a:solidFill>
                <a:schemeClr val="tx1"/>
              </a:solidFill>
            </a:endParaRPr>
          </a:p>
          <a:p>
            <a:r>
              <a:rPr lang="en-US" sz="2000" dirty="0" smtClean="0">
                <a:solidFill>
                  <a:schemeClr val="tx1"/>
                </a:solidFill>
              </a:rPr>
              <a:t>* No </a:t>
            </a:r>
            <a:r>
              <a:rPr lang="en-US" sz="2000" dirty="0">
                <a:solidFill>
                  <a:schemeClr val="tx1"/>
                </a:solidFill>
              </a:rPr>
              <a:t>changes to student </a:t>
            </a:r>
            <a:r>
              <a:rPr lang="en-US" sz="2000" dirty="0" smtClean="0">
                <a:solidFill>
                  <a:schemeClr val="tx1"/>
                </a:solidFill>
              </a:rPr>
              <a:t>situation</a:t>
            </a:r>
            <a:endParaRPr lang="en-US" sz="2000" dirty="0">
              <a:solidFill>
                <a:schemeClr val="tx1"/>
              </a:solidFill>
            </a:endParaRPr>
          </a:p>
        </p:txBody>
      </p:sp>
    </p:spTree>
    <p:extLst>
      <p:ext uri="{BB962C8B-B14F-4D97-AF65-F5344CB8AC3E}">
        <p14:creationId xmlns:p14="http://schemas.microsoft.com/office/powerpoint/2010/main" val="2048756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742680" cy="710141"/>
          </a:xfrm>
        </p:spPr>
        <p:txBody>
          <a:bodyPr>
            <a:normAutofit fontScale="90000"/>
          </a:bodyPr>
          <a:lstStyle/>
          <a:p>
            <a:r>
              <a:rPr lang="en-US" dirty="0" smtClean="0"/>
              <a:t>Some Differences Between CMAS and PSAT/SAT in Colorado</a:t>
            </a:r>
            <a:endParaRPr lang="en-US" dirty="0"/>
          </a:p>
        </p:txBody>
      </p:sp>
      <p:sp>
        <p:nvSpPr>
          <p:cNvPr id="3" name="Content Placeholder 2"/>
          <p:cNvSpPr>
            <a:spLocks noGrp="1"/>
          </p:cNvSpPr>
          <p:nvPr>
            <p:ph idx="1"/>
          </p:nvPr>
        </p:nvSpPr>
        <p:spPr>
          <a:xfrm>
            <a:off x="628649" y="1463039"/>
            <a:ext cx="8227483" cy="5258437"/>
          </a:xfrm>
        </p:spPr>
        <p:txBody>
          <a:bodyPr>
            <a:noAutofit/>
          </a:bodyPr>
          <a:lstStyle/>
          <a:p>
            <a:r>
              <a:rPr lang="en-US" sz="2000" dirty="0" smtClean="0">
                <a:solidFill>
                  <a:schemeClr val="tx1"/>
                </a:solidFill>
              </a:rPr>
              <a:t>Home Schooled Students</a:t>
            </a:r>
          </a:p>
          <a:p>
            <a:pPr marL="457200" indent="-457200">
              <a:buFont typeface="Arial" panose="020B0604020202020204" pitchFamily="34" charset="0"/>
              <a:buChar char="•"/>
            </a:pPr>
            <a:r>
              <a:rPr lang="en-US" sz="1800" dirty="0" smtClean="0">
                <a:solidFill>
                  <a:schemeClr val="tx1"/>
                </a:solidFill>
              </a:rPr>
              <a:t>Home schooled students are permitted to take CMAS, but are NOT permitted to take the state sponsored PSAT or SAT (see C.R.S. 22-7-1006.3(9)(b)).  </a:t>
            </a:r>
          </a:p>
          <a:p>
            <a:pPr marL="457200" indent="-457200">
              <a:buFont typeface="Arial" panose="020B0604020202020204" pitchFamily="34" charset="0"/>
              <a:buChar char="•"/>
            </a:pPr>
            <a:r>
              <a:rPr lang="en-US" sz="1800" dirty="0" smtClean="0">
                <a:solidFill>
                  <a:schemeClr val="tx1"/>
                </a:solidFill>
              </a:rPr>
              <a:t>Full-time home school students who contact the school or district should be directed to take the PSAT or SAT on a national (Saturday) test date at their own expense.</a:t>
            </a:r>
            <a:endParaRPr lang="en-US" sz="2000" dirty="0">
              <a:solidFill>
                <a:schemeClr val="tx1"/>
              </a:solidFill>
            </a:endParaRPr>
          </a:p>
          <a:p>
            <a:r>
              <a:rPr lang="en-US" sz="2000" dirty="0" smtClean="0">
                <a:solidFill>
                  <a:schemeClr val="tx1"/>
                </a:solidFill>
              </a:rPr>
              <a:t>Transcripts</a:t>
            </a:r>
          </a:p>
          <a:p>
            <a:pPr marL="457200" indent="-457200">
              <a:buFont typeface="Arial" panose="020B0604020202020204" pitchFamily="34" charset="0"/>
              <a:buChar char="•"/>
            </a:pPr>
            <a:r>
              <a:rPr lang="en-US" sz="1800" dirty="0" smtClean="0">
                <a:solidFill>
                  <a:schemeClr val="tx1"/>
                </a:solidFill>
              </a:rPr>
              <a:t>Colorado Statute C.R.S. 22-7-1016(2)(b) requires each </a:t>
            </a:r>
            <a:r>
              <a:rPr lang="en-US" sz="1800" dirty="0">
                <a:solidFill>
                  <a:schemeClr val="tx1"/>
                </a:solidFill>
              </a:rPr>
              <a:t>h</a:t>
            </a:r>
            <a:r>
              <a:rPr lang="en-US" sz="1800" dirty="0" smtClean="0">
                <a:solidFill>
                  <a:schemeClr val="tx1"/>
                </a:solidFill>
              </a:rPr>
              <a:t>igh school student’s final transcript include their performance on the state sponsored college entrance exam (the SAT).  </a:t>
            </a:r>
          </a:p>
          <a:p>
            <a:pPr marL="457200" indent="-457200">
              <a:buFont typeface="Arial" panose="020B0604020202020204" pitchFamily="34" charset="0"/>
              <a:buChar char="•"/>
            </a:pPr>
            <a:r>
              <a:rPr lang="en-US" sz="1800" dirty="0" smtClean="0">
                <a:solidFill>
                  <a:schemeClr val="tx1"/>
                </a:solidFill>
              </a:rPr>
              <a:t>Some districts choose to also include PSAT scores from grades 9 and 10 as well.  CDE encourages districts to consult with local legal counsel with any questions regarding this section of statute.</a:t>
            </a:r>
          </a:p>
          <a:p>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56</a:t>
            </a:fld>
            <a:endParaRPr lang="en-US" dirty="0"/>
          </a:p>
        </p:txBody>
      </p:sp>
    </p:spTree>
    <p:extLst>
      <p:ext uri="{BB962C8B-B14F-4D97-AF65-F5344CB8AC3E}">
        <p14:creationId xmlns:p14="http://schemas.microsoft.com/office/powerpoint/2010/main" val="23273116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8742680" cy="710141"/>
          </a:xfrm>
        </p:spPr>
        <p:txBody>
          <a:bodyPr>
            <a:normAutofit fontScale="90000"/>
          </a:bodyPr>
          <a:lstStyle/>
          <a:p>
            <a:r>
              <a:rPr lang="en-US" dirty="0" smtClean="0"/>
              <a:t>Some Differences Between CMAS and PSAT/SAT in Colorado</a:t>
            </a:r>
            <a:endParaRPr lang="en-US" dirty="0"/>
          </a:p>
        </p:txBody>
      </p:sp>
      <p:sp>
        <p:nvSpPr>
          <p:cNvPr id="3" name="Content Placeholder 2"/>
          <p:cNvSpPr>
            <a:spLocks noGrp="1"/>
          </p:cNvSpPr>
          <p:nvPr>
            <p:ph idx="1"/>
          </p:nvPr>
        </p:nvSpPr>
        <p:spPr>
          <a:xfrm>
            <a:off x="628649" y="1463039"/>
            <a:ext cx="8227483" cy="5258437"/>
          </a:xfrm>
        </p:spPr>
        <p:txBody>
          <a:bodyPr>
            <a:noAutofit/>
          </a:bodyPr>
          <a:lstStyle/>
          <a:p>
            <a:endParaRPr lang="en-US" sz="2000" dirty="0">
              <a:solidFill>
                <a:schemeClr val="tx1"/>
              </a:solidFill>
            </a:endParaRPr>
          </a:p>
          <a:p>
            <a:r>
              <a:rPr lang="en-US" sz="2000" dirty="0" smtClean="0">
                <a:solidFill>
                  <a:schemeClr val="tx1"/>
                </a:solidFill>
              </a:rPr>
              <a:t>Optional Student Questionnaire</a:t>
            </a:r>
          </a:p>
          <a:p>
            <a:pPr marL="457200" indent="-457200">
              <a:buFont typeface="Arial" panose="020B0604020202020204" pitchFamily="34" charset="0"/>
              <a:buChar char="•"/>
            </a:pPr>
            <a:r>
              <a:rPr lang="en-US" sz="2000" dirty="0" smtClean="0">
                <a:solidFill>
                  <a:schemeClr val="tx1"/>
                </a:solidFill>
              </a:rPr>
              <a:t>Students taking the PSAT 10 and the SAT have the opportunity to fill out an optional questionnaire and to opt in to College Board’s Student Search Service, connecting them with colleges and scholarship opportunities.  </a:t>
            </a:r>
          </a:p>
          <a:p>
            <a:pPr marL="457200" indent="-457200">
              <a:buFont typeface="Arial" panose="020B0604020202020204" pitchFamily="34" charset="0"/>
              <a:buChar char="•"/>
            </a:pPr>
            <a:r>
              <a:rPr lang="en-US" sz="2000" dirty="0" smtClean="0">
                <a:solidFill>
                  <a:schemeClr val="tx1"/>
                </a:solidFill>
              </a:rPr>
              <a:t>Students MUST submit a signed consent form in order to participate in this optional, voluntary activity.</a:t>
            </a:r>
          </a:p>
        </p:txBody>
      </p:sp>
      <p:sp>
        <p:nvSpPr>
          <p:cNvPr id="4" name="Slide Number Placeholder 3"/>
          <p:cNvSpPr>
            <a:spLocks noGrp="1"/>
          </p:cNvSpPr>
          <p:nvPr>
            <p:ph type="sldNum" sz="quarter" idx="4"/>
          </p:nvPr>
        </p:nvSpPr>
        <p:spPr/>
        <p:txBody>
          <a:bodyPr/>
          <a:lstStyle/>
          <a:p>
            <a:fld id="{67726FA2-3EC9-4717-AD62-D8C823692DD3}" type="slidenum">
              <a:rPr lang="en-US" smtClean="0"/>
              <a:pPr/>
              <a:t>57</a:t>
            </a:fld>
            <a:endParaRPr lang="en-US" dirty="0"/>
          </a:p>
        </p:txBody>
      </p:sp>
    </p:spTree>
    <p:extLst>
      <p:ext uri="{BB962C8B-B14F-4D97-AF65-F5344CB8AC3E}">
        <p14:creationId xmlns:p14="http://schemas.microsoft.com/office/powerpoint/2010/main" val="4044634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Colorado PSAT and SAT Training</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58</a:t>
            </a:fld>
            <a:endParaRPr lang="en-US" dirty="0"/>
          </a:p>
        </p:txBody>
      </p:sp>
      <p:sp>
        <p:nvSpPr>
          <p:cNvPr id="5" name="Content Placeholder 4"/>
          <p:cNvSpPr>
            <a:spLocks noGrp="1"/>
          </p:cNvSpPr>
          <p:nvPr>
            <p:ph idx="1"/>
          </p:nvPr>
        </p:nvSpPr>
        <p:spPr>
          <a:xfrm>
            <a:off x="628650" y="1463039"/>
            <a:ext cx="7886700" cy="5057401"/>
          </a:xfrm>
        </p:spPr>
        <p:txBody>
          <a:bodyPr>
            <a:normAutofit/>
          </a:bodyPr>
          <a:lstStyle/>
          <a:p>
            <a:pPr marL="342900" indent="-342900">
              <a:buFont typeface="Arial" panose="020B0604020202020204" pitchFamily="34" charset="0"/>
              <a:buChar char="•"/>
            </a:pPr>
            <a:r>
              <a:rPr lang="en-US" sz="2000" dirty="0" smtClean="0">
                <a:solidFill>
                  <a:schemeClr val="tx1"/>
                </a:solidFill>
              </a:rPr>
              <a:t>The registration link </a:t>
            </a:r>
            <a:r>
              <a:rPr lang="en-US" sz="2000" dirty="0">
                <a:solidFill>
                  <a:schemeClr val="tx1"/>
                </a:solidFill>
              </a:rPr>
              <a:t>for </a:t>
            </a:r>
            <a:r>
              <a:rPr lang="en-US" sz="2000" dirty="0" smtClean="0">
                <a:solidFill>
                  <a:schemeClr val="tx1"/>
                </a:solidFill>
              </a:rPr>
              <a:t>the CDE College Board DAC kickoff webinar was sent out on August 6</a:t>
            </a:r>
            <a:r>
              <a:rPr lang="en-US" sz="2000" baseline="30000" dirty="0" smtClean="0">
                <a:solidFill>
                  <a:schemeClr val="tx1"/>
                </a:solidFill>
              </a:rPr>
              <a:t>th</a:t>
            </a:r>
            <a:r>
              <a:rPr lang="en-US" sz="2000" dirty="0" smtClean="0">
                <a:solidFill>
                  <a:schemeClr val="tx1"/>
                </a:solidFill>
              </a:rPr>
              <a:t> </a:t>
            </a:r>
            <a:endParaRPr lang="en-US" sz="2000" dirty="0">
              <a:solidFill>
                <a:schemeClr val="tx1"/>
              </a:solidFill>
            </a:endParaRPr>
          </a:p>
          <a:p>
            <a:pPr marL="1028700" lvl="1" indent="-342900"/>
            <a:r>
              <a:rPr lang="en-US" dirty="0" smtClean="0"/>
              <a:t>The webinar will be held on August 27 from 10:00 to 11:30 a.m.</a:t>
            </a:r>
          </a:p>
          <a:p>
            <a:pPr marL="1028700" lvl="1" indent="-342900"/>
            <a:endParaRPr lang="en-US" dirty="0">
              <a:solidFill>
                <a:schemeClr val="tx1"/>
              </a:solidFill>
            </a:endParaRPr>
          </a:p>
          <a:p>
            <a:pPr marL="342900" indent="-342900">
              <a:buFont typeface="Arial" panose="020B0604020202020204" pitchFamily="34" charset="0"/>
              <a:buChar char="•"/>
            </a:pPr>
            <a:r>
              <a:rPr lang="en-US" sz="2000" dirty="0" smtClean="0">
                <a:solidFill>
                  <a:schemeClr val="tx1"/>
                </a:solidFill>
              </a:rPr>
              <a:t>Registration email for Fall in-person workshops for DACs, SACs, Test Coordinators SSD Coordinators and other testing staff was sent out on August 14</a:t>
            </a:r>
            <a:r>
              <a:rPr lang="en-US" sz="2000" baseline="30000" dirty="0" smtClean="0">
                <a:solidFill>
                  <a:schemeClr val="tx1"/>
                </a:solidFill>
              </a:rPr>
              <a:t>th</a:t>
            </a:r>
            <a:endParaRPr lang="en-US" sz="2000" dirty="0" smtClean="0">
              <a:solidFill>
                <a:schemeClr val="tx1"/>
              </a:solidFill>
            </a:endParaRPr>
          </a:p>
          <a:p>
            <a:pPr marL="1028700" lvl="1" indent="-342900"/>
            <a:r>
              <a:rPr lang="en-US" dirty="0" smtClean="0"/>
              <a:t>In-person workshops will be held throughout the state beginning in late August and going to mid September.</a:t>
            </a:r>
          </a:p>
          <a:p>
            <a:pPr marL="1028700" lvl="1" indent="-342900"/>
            <a:r>
              <a:rPr lang="en-US" dirty="0" smtClean="0"/>
              <a:t>See the email for locations near you.</a:t>
            </a:r>
          </a:p>
          <a:p>
            <a:pPr marL="342900" indent="-342900">
              <a:buFont typeface="Arial" panose="020B0604020202020204" pitchFamily="34" charset="0"/>
              <a:buChar char="•"/>
            </a:pPr>
            <a:r>
              <a:rPr lang="en-US" sz="2000" dirty="0">
                <a:solidFill>
                  <a:schemeClr val="tx1"/>
                </a:solidFill>
              </a:rPr>
              <a:t>DAC Office Hours </a:t>
            </a:r>
            <a:endParaRPr lang="en-US" sz="2000" dirty="0" smtClean="0">
              <a:solidFill>
                <a:schemeClr val="tx1"/>
              </a:solidFill>
            </a:endParaRPr>
          </a:p>
          <a:p>
            <a:pPr marL="1028700" lvl="1" indent="-342900"/>
            <a:r>
              <a:rPr lang="en-US" dirty="0" smtClean="0">
                <a:solidFill>
                  <a:schemeClr val="tx1"/>
                </a:solidFill>
              </a:rPr>
              <a:t>3:00 </a:t>
            </a:r>
            <a:r>
              <a:rPr lang="en-US" dirty="0">
                <a:solidFill>
                  <a:schemeClr val="tx1"/>
                </a:solidFill>
              </a:rPr>
              <a:t>p.m. – 4pm on Tuesdays starting in November. </a:t>
            </a:r>
            <a:endParaRPr lang="en-US" dirty="0" smtClean="0">
              <a:solidFill>
                <a:schemeClr val="tx1"/>
              </a:solidFill>
            </a:endParaRPr>
          </a:p>
          <a:p>
            <a:pPr marL="1028700" lvl="1" indent="-342900"/>
            <a:r>
              <a:rPr lang="en-US" dirty="0" smtClean="0"/>
              <a:t>Similar </a:t>
            </a:r>
            <a:r>
              <a:rPr lang="en-US" dirty="0"/>
              <a:t>to last year we will have more frequent office hours as test day becomes closer.</a:t>
            </a:r>
          </a:p>
          <a:p>
            <a:pPr marL="342900" indent="-342900"/>
            <a:endParaRPr lang="en-US" dirty="0">
              <a:solidFill>
                <a:schemeClr val="tx1"/>
              </a:solidFill>
            </a:endParaRPr>
          </a:p>
        </p:txBody>
      </p:sp>
    </p:spTree>
    <p:extLst>
      <p:ext uri="{BB962C8B-B14F-4D97-AF65-F5344CB8AC3E}">
        <p14:creationId xmlns:p14="http://schemas.microsoft.com/office/powerpoint/2010/main" val="500687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fontScale="90000"/>
          </a:bodyPr>
          <a:lstStyle/>
          <a:p>
            <a:r>
              <a:rPr lang="en-US" dirty="0" smtClean="0"/>
              <a:t>Colorado PSAT and SAT </a:t>
            </a:r>
            <a:br>
              <a:rPr lang="en-US" dirty="0" smtClean="0"/>
            </a:br>
            <a:r>
              <a:rPr lang="en-US" dirty="0" smtClean="0"/>
              <a:t>New in 2018-19</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59</a:t>
            </a:fld>
            <a:endParaRPr lang="en-US" dirty="0"/>
          </a:p>
        </p:txBody>
      </p:sp>
      <p:sp>
        <p:nvSpPr>
          <p:cNvPr id="5" name="Content Placeholder 4"/>
          <p:cNvSpPr>
            <a:spLocks noGrp="1"/>
          </p:cNvSpPr>
          <p:nvPr>
            <p:ph idx="1"/>
          </p:nvPr>
        </p:nvSpPr>
        <p:spPr>
          <a:xfrm>
            <a:off x="628650" y="1463039"/>
            <a:ext cx="7886700" cy="5057401"/>
          </a:xfrm>
        </p:spPr>
        <p:txBody>
          <a:bodyPr>
            <a:normAutofit/>
          </a:bodyPr>
          <a:lstStyle/>
          <a:p>
            <a:pPr marL="342900" indent="-342900">
              <a:buFont typeface="Arial" panose="020B0604020202020204" pitchFamily="34" charset="0"/>
              <a:buChar char="•"/>
            </a:pPr>
            <a:r>
              <a:rPr lang="en-US" dirty="0" smtClean="0">
                <a:solidFill>
                  <a:schemeClr val="tx1"/>
                </a:solidFill>
              </a:rPr>
              <a:t>District Assessment Coordinators</a:t>
            </a:r>
            <a:endParaRPr lang="en-US" dirty="0">
              <a:solidFill>
                <a:schemeClr val="tx1"/>
              </a:solidFill>
            </a:endParaRPr>
          </a:p>
          <a:p>
            <a:pPr marL="1028700" lvl="1" indent="-342900"/>
            <a:r>
              <a:rPr lang="en-US" dirty="0" smtClean="0"/>
              <a:t>Opportunities for greater DAC involvement including, </a:t>
            </a:r>
          </a:p>
          <a:p>
            <a:pPr marL="1028700" lvl="1" indent="-342900"/>
            <a:endParaRPr lang="en-US" sz="1200" dirty="0"/>
          </a:p>
          <a:p>
            <a:pPr marL="1485900" lvl="2" indent="-342900"/>
            <a:r>
              <a:rPr lang="en-US" sz="2000" dirty="0" smtClean="0"/>
              <a:t>Increased communication and resources to enhance DAC knowledge base of key process.</a:t>
            </a:r>
          </a:p>
          <a:p>
            <a:pPr marL="1943100" lvl="3" indent="-342900"/>
            <a:r>
              <a:rPr lang="en-US" sz="2000" dirty="0" smtClean="0"/>
              <a:t>Example: Monthly </a:t>
            </a:r>
            <a:r>
              <a:rPr lang="en-US" sz="2000" dirty="0"/>
              <a:t>DAC specific email with upcoming </a:t>
            </a:r>
            <a:r>
              <a:rPr lang="en-US" sz="2000" dirty="0" smtClean="0"/>
              <a:t>activities and dates/windows</a:t>
            </a:r>
          </a:p>
          <a:p>
            <a:pPr marL="1943100" lvl="3" indent="-342900"/>
            <a:endParaRPr lang="en-US" sz="1200" dirty="0"/>
          </a:p>
          <a:p>
            <a:pPr marL="1485900" lvl="2" indent="-342900"/>
            <a:r>
              <a:rPr lang="en-US" sz="2000" dirty="0" smtClean="0"/>
              <a:t> </a:t>
            </a:r>
            <a:r>
              <a:rPr lang="en-US" sz="2000" dirty="0"/>
              <a:t>I</a:t>
            </a:r>
            <a:r>
              <a:rPr lang="en-US" sz="2000" dirty="0" smtClean="0"/>
              <a:t>ncreased involvement during key administration activities. </a:t>
            </a:r>
            <a:endParaRPr lang="en-US" sz="2000" dirty="0"/>
          </a:p>
          <a:p>
            <a:pPr marL="1943100" lvl="3" indent="-342900"/>
            <a:r>
              <a:rPr lang="en-US" sz="2000" dirty="0" smtClean="0"/>
              <a:t>Example: Establishment process</a:t>
            </a:r>
          </a:p>
          <a:p>
            <a:pPr marL="1943100" lvl="3" indent="-342900"/>
            <a:endParaRPr lang="en-US" sz="1200" dirty="0" smtClean="0"/>
          </a:p>
          <a:p>
            <a:pPr marL="1485900" lvl="2" indent="-342900"/>
            <a:r>
              <a:rPr lang="en-US" sz="2000" dirty="0" smtClean="0"/>
              <a:t>Improvement of monitoring capabilities during key activities. </a:t>
            </a:r>
          </a:p>
          <a:p>
            <a:pPr marL="1943100" lvl="3" indent="-342900"/>
            <a:r>
              <a:rPr lang="en-US" sz="2000" dirty="0" smtClean="0"/>
              <a:t>Example: Call- outs for schools that have completed the establishment process</a:t>
            </a:r>
          </a:p>
          <a:p>
            <a:pPr marL="1943100" lvl="3" indent="-342900"/>
            <a:endParaRPr lang="en-US" sz="1200" dirty="0" smtClean="0"/>
          </a:p>
          <a:p>
            <a:pPr marL="1028700" lvl="1" indent="-342900"/>
            <a:endParaRPr lang="en-US" dirty="0">
              <a:solidFill>
                <a:srgbClr val="FF0000"/>
              </a:solidFill>
            </a:endParaRPr>
          </a:p>
        </p:txBody>
      </p:sp>
    </p:spTree>
    <p:extLst>
      <p:ext uri="{BB962C8B-B14F-4D97-AF65-F5344CB8AC3E}">
        <p14:creationId xmlns:p14="http://schemas.microsoft.com/office/powerpoint/2010/main" val="5207985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lstStyle/>
          <a:p>
            <a:r>
              <a:rPr lang="en-US" dirty="0" smtClean="0"/>
              <a:t>2018-19 State Assessments: Grades 3-8</a:t>
            </a:r>
            <a:endParaRPr lang="en-US" dirty="0"/>
          </a:p>
        </p:txBody>
      </p:sp>
      <p:sp>
        <p:nvSpPr>
          <p:cNvPr id="5" name="Slide Number Placeholder 4"/>
          <p:cNvSpPr>
            <a:spLocks noGrp="1"/>
          </p:cNvSpPr>
          <p:nvPr>
            <p:ph type="sldNum" sz="quarter" idx="4"/>
          </p:nvPr>
        </p:nvSpPr>
        <p:spPr/>
        <p:txBody>
          <a:bodyPr/>
          <a:lstStyle/>
          <a:p>
            <a:fld id="{67726FA2-3EC9-4717-AD62-D8C823692DD3}" type="slidenum">
              <a:rPr lang="en-US" smtClean="0"/>
              <a:pPr/>
              <a:t>6</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882272074"/>
              </p:ext>
            </p:extLst>
          </p:nvPr>
        </p:nvGraphicFramePr>
        <p:xfrm>
          <a:off x="1391429" y="1926062"/>
          <a:ext cx="6315074" cy="2627277"/>
        </p:xfrm>
        <a:graphic>
          <a:graphicData uri="http://schemas.openxmlformats.org/drawingml/2006/table">
            <a:tbl>
              <a:tblPr firstRow="1" bandRow="1">
                <a:tableStyleId>{93296810-A885-4BE3-A3E7-6D5BEEA58F35}</a:tableStyleId>
              </a:tblPr>
              <a:tblGrid>
                <a:gridCol w="850245"/>
                <a:gridCol w="1140479"/>
                <a:gridCol w="1285875"/>
                <a:gridCol w="1266825"/>
                <a:gridCol w="1771650"/>
              </a:tblGrid>
              <a:tr h="370840">
                <a:tc>
                  <a:txBody>
                    <a:bodyPr/>
                    <a:lstStyle/>
                    <a:p>
                      <a:pPr algn="ctr"/>
                      <a:r>
                        <a:rPr lang="en-US" dirty="0" smtClean="0"/>
                        <a:t>Grade</a:t>
                      </a:r>
                      <a:endParaRPr lang="en-US" dirty="0"/>
                    </a:p>
                  </a:txBody>
                  <a:tcPr anchor="ctr"/>
                </a:tc>
                <a:tc>
                  <a:txBody>
                    <a:bodyPr/>
                    <a:lstStyle/>
                    <a:p>
                      <a:pPr algn="ctr"/>
                      <a:r>
                        <a:rPr lang="en-US" dirty="0" smtClean="0"/>
                        <a:t>ELA</a:t>
                      </a:r>
                      <a:endParaRPr lang="en-US" baseline="30000" dirty="0"/>
                    </a:p>
                  </a:txBody>
                  <a:tcPr anchor="ctr"/>
                </a:tc>
                <a:tc>
                  <a:txBody>
                    <a:bodyPr/>
                    <a:lstStyle/>
                    <a:p>
                      <a:pPr algn="ctr"/>
                      <a:r>
                        <a:rPr lang="en-US" dirty="0" smtClean="0"/>
                        <a:t>Math</a:t>
                      </a:r>
                      <a:endParaRPr lang="en-US" baseline="30000" dirty="0"/>
                    </a:p>
                  </a:txBody>
                  <a:tcPr anchor="ctr"/>
                </a:tc>
                <a:tc>
                  <a:txBody>
                    <a:bodyPr/>
                    <a:lstStyle/>
                    <a:p>
                      <a:pPr algn="ctr"/>
                      <a:r>
                        <a:rPr lang="en-US" dirty="0" smtClean="0"/>
                        <a:t>Science</a:t>
                      </a:r>
                      <a:endParaRPr lang="en-US" dirty="0"/>
                    </a:p>
                  </a:txBody>
                  <a:tcPr anchor="ctr"/>
                </a:tc>
                <a:tc>
                  <a:txBody>
                    <a:bodyPr/>
                    <a:lstStyle/>
                    <a:p>
                      <a:pPr algn="ctr"/>
                      <a:r>
                        <a:rPr lang="en-US" dirty="0" smtClean="0"/>
                        <a:t>Social Studies</a:t>
                      </a:r>
                      <a:r>
                        <a:rPr lang="en-US" baseline="30000" dirty="0" smtClean="0"/>
                        <a:t>*</a:t>
                      </a:r>
                      <a:endParaRPr lang="en-US" baseline="30000" dirty="0"/>
                    </a:p>
                  </a:txBody>
                  <a:tcPr anchor="ctr"/>
                </a:tc>
              </a:tr>
              <a:tr h="370840">
                <a:tc>
                  <a:txBody>
                    <a:bodyPr/>
                    <a:lstStyle/>
                    <a:p>
                      <a:pPr algn="ctr"/>
                      <a:r>
                        <a:rPr lang="en-US" dirty="0" smtClean="0"/>
                        <a:t>3</a:t>
                      </a:r>
                      <a:endParaRPr lang="en-US" dirty="0" smtClean="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r>
              <a:tr h="370840">
                <a:tc>
                  <a:txBody>
                    <a:bodyPr/>
                    <a:lstStyle/>
                    <a:p>
                      <a:pPr algn="ctr"/>
                      <a:r>
                        <a:rPr lang="en-US" dirty="0" smtClean="0"/>
                        <a:t>4</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r>
              <a:tr h="370840">
                <a:tc>
                  <a:txBody>
                    <a:bodyPr/>
                    <a:lstStyle/>
                    <a:p>
                      <a:pPr algn="ctr"/>
                      <a:r>
                        <a:rPr lang="en-US" dirty="0" smtClean="0"/>
                        <a:t>5</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r>
              <a:tr h="370840">
                <a:tc>
                  <a:txBody>
                    <a:bodyPr/>
                    <a:lstStyle/>
                    <a:p>
                      <a:pPr algn="ctr"/>
                      <a:r>
                        <a:rPr lang="en-US" dirty="0" smtClean="0"/>
                        <a:t>6</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r>
              <a:tr h="399852">
                <a:tc>
                  <a:txBody>
                    <a:bodyPr/>
                    <a:lstStyle/>
                    <a:p>
                      <a:pPr algn="ctr"/>
                      <a:r>
                        <a:rPr lang="en-US" dirty="0" smtClean="0"/>
                        <a:t>7</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r>
              <a:tr h="373225">
                <a:tc>
                  <a:txBody>
                    <a:bodyPr/>
                    <a:lstStyle/>
                    <a:p>
                      <a:pPr algn="ctr"/>
                      <a:r>
                        <a:rPr lang="en-US" dirty="0" smtClean="0"/>
                        <a:t>8</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smtClean="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r>
            </a:tbl>
          </a:graphicData>
        </a:graphic>
      </p:graphicFrame>
      <p:grpSp>
        <p:nvGrpSpPr>
          <p:cNvPr id="8" name="Group 7"/>
          <p:cNvGrpSpPr/>
          <p:nvPr/>
        </p:nvGrpSpPr>
        <p:grpSpPr>
          <a:xfrm>
            <a:off x="2619930" y="2322879"/>
            <a:ext cx="4398696" cy="2199284"/>
            <a:chOff x="2657252" y="1613755"/>
            <a:chExt cx="4398696" cy="2199284"/>
          </a:xfrm>
        </p:grpSpPr>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613755"/>
              <a:ext cx="323269" cy="323269"/>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1977577"/>
              <a:ext cx="323269" cy="323269"/>
            </a:xfrm>
            <a:prstGeom prst="rect">
              <a:avLst/>
            </a:prstGeom>
          </p:spPr>
        </p:pic>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356897"/>
              <a:ext cx="323269" cy="323269"/>
            </a:xfrm>
            <a:prstGeom prst="rect">
              <a:avLst/>
            </a:prstGeom>
          </p:spPr>
        </p:pic>
        <p:pic>
          <p:nvPicPr>
            <p:cNvPr id="12" name="Picture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2728532"/>
              <a:ext cx="323269" cy="323269"/>
            </a:xfrm>
            <a:prstGeom prst="rect">
              <a:avLst/>
            </a:prstGeom>
          </p:spPr>
        </p:pic>
        <p:pic>
          <p:nvPicPr>
            <p:cNvPr id="13" name="Picture 1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3" y="3125462"/>
              <a:ext cx="323269" cy="323269"/>
            </a:xfrm>
            <a:prstGeom prst="rect">
              <a:avLst/>
            </a:prstGeom>
          </p:spPr>
        </p:pic>
        <p:pic>
          <p:nvPicPr>
            <p:cNvPr id="14" name="Picture 1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657252" y="3489770"/>
              <a:ext cx="323269" cy="323269"/>
            </a:xfrm>
            <a:prstGeom prst="rect">
              <a:avLst/>
            </a:prstGeom>
          </p:spPr>
        </p:pic>
        <p:pic>
          <p:nvPicPr>
            <p:cNvPr id="15" name="Picture 1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4" y="3125462"/>
              <a:ext cx="323269" cy="323269"/>
            </a:xfrm>
            <a:prstGeom prst="rect">
              <a:avLst/>
            </a:prstGeom>
          </p:spPr>
        </p:pic>
        <p:pic>
          <p:nvPicPr>
            <p:cNvPr id="16" name="Picture 1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615739"/>
              <a:ext cx="323269" cy="323269"/>
            </a:xfrm>
            <a:prstGeom prst="rect">
              <a:avLst/>
            </a:prstGeom>
          </p:spPr>
        </p:pic>
        <p:pic>
          <p:nvPicPr>
            <p:cNvPr id="17" name="Picture 1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1972193"/>
              <a:ext cx="323269" cy="323269"/>
            </a:xfrm>
            <a:prstGeom prst="rect">
              <a:avLst/>
            </a:prstGeom>
          </p:spPr>
        </p:pic>
        <p:pic>
          <p:nvPicPr>
            <p:cNvPr id="18" name="Picture 1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351512"/>
              <a:ext cx="323269" cy="323269"/>
            </a:xfrm>
            <a:prstGeom prst="rect">
              <a:avLst/>
            </a:prstGeom>
          </p:spPr>
        </p:pic>
        <p:pic>
          <p:nvPicPr>
            <p:cNvPr id="19" name="Picture 1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05550" y="2723147"/>
              <a:ext cx="323269" cy="323269"/>
            </a:xfrm>
            <a:prstGeom prst="rect">
              <a:avLst/>
            </a:prstGeom>
          </p:spPr>
        </p:pic>
        <p:pic>
          <p:nvPicPr>
            <p:cNvPr id="20" name="Picture 1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80793" y="3489770"/>
              <a:ext cx="323269" cy="323269"/>
            </a:xfrm>
            <a:prstGeom prst="rect">
              <a:avLst/>
            </a:prstGeom>
          </p:spPr>
        </p:pic>
        <p:pic>
          <p:nvPicPr>
            <p:cNvPr id="21" name="Picture 2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2351512"/>
              <a:ext cx="323269" cy="323269"/>
            </a:xfrm>
            <a:prstGeom prst="rect">
              <a:avLst/>
            </a:prstGeom>
          </p:spPr>
        </p:pic>
        <p:pic>
          <p:nvPicPr>
            <p:cNvPr id="22" name="Picture 2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153847" y="3489770"/>
              <a:ext cx="323269" cy="323269"/>
            </a:xfrm>
            <a:prstGeom prst="rect">
              <a:avLst/>
            </a:prstGeom>
          </p:spPr>
        </p:pic>
        <p:pic>
          <p:nvPicPr>
            <p:cNvPr id="23" name="Picture 2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2679" y="1979801"/>
              <a:ext cx="323269" cy="323269"/>
            </a:xfrm>
            <a:prstGeom prst="rect">
              <a:avLst/>
            </a:prstGeom>
          </p:spPr>
        </p:pic>
        <p:pic>
          <p:nvPicPr>
            <p:cNvPr id="24" name="Picture 2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32678" y="3125461"/>
              <a:ext cx="323269" cy="323269"/>
            </a:xfrm>
            <a:prstGeom prst="rect">
              <a:avLst/>
            </a:prstGeom>
          </p:spPr>
        </p:pic>
      </p:grpSp>
      <p:sp>
        <p:nvSpPr>
          <p:cNvPr id="25" name="TextBox 24"/>
          <p:cNvSpPr txBox="1"/>
          <p:nvPr/>
        </p:nvSpPr>
        <p:spPr>
          <a:xfrm>
            <a:off x="274320" y="4987854"/>
            <a:ext cx="8835775" cy="1477328"/>
          </a:xfrm>
          <a:prstGeom prst="rect">
            <a:avLst/>
          </a:prstGeom>
          <a:noFill/>
        </p:spPr>
        <p:txBody>
          <a:bodyPr wrap="square" rtlCol="0">
            <a:spAutoFit/>
          </a:bodyPr>
          <a:lstStyle/>
          <a:p>
            <a:r>
              <a:rPr lang="en-US" b="1" dirty="0" smtClean="0">
                <a:solidFill>
                  <a:srgbClr val="000000"/>
                </a:solidFill>
              </a:rPr>
              <a:t>Note</a:t>
            </a:r>
            <a:r>
              <a:rPr lang="en-US" dirty="0" smtClean="0">
                <a:solidFill>
                  <a:srgbClr val="000000"/>
                </a:solidFill>
              </a:rPr>
              <a:t>: CoAlt science and social studies and CoAlt DLM assessments are the </a:t>
            </a:r>
            <a:r>
              <a:rPr lang="en-US" dirty="0">
                <a:solidFill>
                  <a:srgbClr val="000000"/>
                </a:solidFill>
              </a:rPr>
              <a:t>corresponding </a:t>
            </a:r>
            <a:r>
              <a:rPr lang="en-US" dirty="0" smtClean="0">
                <a:solidFill>
                  <a:srgbClr val="000000"/>
                </a:solidFill>
              </a:rPr>
              <a:t>assessments to CMAS science, social studies, math and ELA for </a:t>
            </a:r>
            <a:r>
              <a:rPr lang="en-US" dirty="0">
                <a:solidFill>
                  <a:srgbClr val="000000"/>
                </a:solidFill>
              </a:rPr>
              <a:t>students with the most significant cognitive disabilities</a:t>
            </a:r>
            <a:r>
              <a:rPr lang="en-US" dirty="0" smtClean="0">
                <a:solidFill>
                  <a:srgbClr val="000000"/>
                </a:solidFill>
              </a:rPr>
              <a:t>.</a:t>
            </a:r>
          </a:p>
          <a:p>
            <a:endParaRPr lang="en-US" dirty="0">
              <a:solidFill>
                <a:srgbClr val="000000"/>
              </a:solidFill>
            </a:endParaRPr>
          </a:p>
          <a:p>
            <a:r>
              <a:rPr lang="en-US" baseline="30000" dirty="0">
                <a:solidFill>
                  <a:srgbClr val="000000"/>
                </a:solidFill>
              </a:rPr>
              <a:t>*</a:t>
            </a:r>
            <a:r>
              <a:rPr lang="en-US" dirty="0" smtClean="0">
                <a:solidFill>
                  <a:srgbClr val="000000"/>
                </a:solidFill>
              </a:rPr>
              <a:t>Social studies will be assessed on a sampling basis for grades 4 and 7.</a:t>
            </a:r>
          </a:p>
        </p:txBody>
      </p:sp>
    </p:spTree>
    <p:extLst>
      <p:ext uri="{BB962C8B-B14F-4D97-AF65-F5344CB8AC3E}">
        <p14:creationId xmlns:p14="http://schemas.microsoft.com/office/powerpoint/2010/main" val="284829233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Colorado PSAT and SAT </a:t>
            </a:r>
            <a:r>
              <a:rPr lang="en-US" dirty="0" smtClean="0"/>
              <a:t/>
            </a:r>
            <a:br>
              <a:rPr lang="en-US" dirty="0" smtClean="0"/>
            </a:br>
            <a:r>
              <a:rPr lang="en-US" dirty="0" smtClean="0"/>
              <a:t>New </a:t>
            </a:r>
            <a:r>
              <a:rPr lang="en-US" dirty="0"/>
              <a:t>in 2018-19</a:t>
            </a:r>
          </a:p>
        </p:txBody>
      </p:sp>
      <p:sp>
        <p:nvSpPr>
          <p:cNvPr id="3" name="Content Placeholder 2"/>
          <p:cNvSpPr>
            <a:spLocks noGrp="1"/>
          </p:cNvSpPr>
          <p:nvPr>
            <p:ph idx="1"/>
          </p:nvPr>
        </p:nvSpPr>
        <p:spPr>
          <a:xfrm>
            <a:off x="638948" y="1515556"/>
            <a:ext cx="7886700" cy="4351338"/>
          </a:xfrm>
        </p:spPr>
        <p:txBody>
          <a:bodyPr>
            <a:normAutofit/>
          </a:bodyPr>
          <a:lstStyle/>
          <a:p>
            <a:pPr marL="342900" indent="-342900">
              <a:buFont typeface="Arial" panose="020B0604020202020204" pitchFamily="34" charset="0"/>
              <a:buChar char="•"/>
            </a:pPr>
            <a:r>
              <a:rPr lang="en-US" dirty="0">
                <a:solidFill>
                  <a:schemeClr val="tx1"/>
                </a:solidFill>
              </a:rPr>
              <a:t>PSAT &amp; SAT</a:t>
            </a:r>
          </a:p>
          <a:p>
            <a:pPr marL="1028700" lvl="1" indent="-342900"/>
            <a:r>
              <a:rPr lang="en-US" dirty="0"/>
              <a:t>The Student Data Questionnaire (SDQ) and answer sheet have been combined for less paperwork and to reduce pre-administration time</a:t>
            </a:r>
            <a:r>
              <a:rPr lang="en-US" dirty="0" smtClean="0"/>
              <a:t>.</a:t>
            </a:r>
          </a:p>
          <a:p>
            <a:pPr marL="1028700" lvl="1" indent="-342900"/>
            <a:endParaRPr lang="en-US" sz="1200" dirty="0"/>
          </a:p>
          <a:p>
            <a:pPr marL="1028700" lvl="1" indent="-342900"/>
            <a:r>
              <a:rPr lang="en-US" dirty="0" smtClean="0"/>
              <a:t>PSAT </a:t>
            </a:r>
            <a:r>
              <a:rPr lang="en-US" dirty="0"/>
              <a:t>Roster will be available in the K-12 Reporting </a:t>
            </a:r>
            <a:r>
              <a:rPr lang="en-US" dirty="0" smtClean="0"/>
              <a:t>Portal</a:t>
            </a:r>
          </a:p>
          <a:p>
            <a:pPr marL="1028700" lvl="1" indent="-342900"/>
            <a:endParaRPr lang="en-US" sz="1200" dirty="0"/>
          </a:p>
          <a:p>
            <a:pPr marL="1028700" lvl="1" indent="-342900"/>
            <a:r>
              <a:rPr lang="en-US" dirty="0"/>
              <a:t>SAT and </a:t>
            </a:r>
            <a:r>
              <a:rPr lang="en-US" dirty="0" err="1" smtClean="0"/>
              <a:t>SAT+Essay</a:t>
            </a:r>
            <a:r>
              <a:rPr lang="en-US" dirty="0" smtClean="0"/>
              <a:t> </a:t>
            </a:r>
            <a:r>
              <a:rPr lang="en-US" dirty="0"/>
              <a:t>answer sheets have been combined eliminating the need for different materials and different rooms for students who test with or without essay</a:t>
            </a:r>
            <a:r>
              <a:rPr lang="en-US" dirty="0" smtClean="0"/>
              <a:t>.</a:t>
            </a:r>
          </a:p>
          <a:p>
            <a:pPr marL="1028700" lvl="1" indent="-342900"/>
            <a:endParaRPr lang="en-US" sz="1200" dirty="0"/>
          </a:p>
          <a:p>
            <a:pPr marL="1028700" lvl="1" indent="-342900"/>
            <a:r>
              <a:rPr lang="en-US" dirty="0"/>
              <a:t>Reporting portal will provide faster reporting of essay registration</a:t>
            </a:r>
            <a:r>
              <a:rPr lang="en-US" dirty="0" smtClean="0">
                <a:solidFill>
                  <a:srgbClr val="FF0000"/>
                </a:solidFill>
              </a:rPr>
              <a:t>.</a:t>
            </a:r>
          </a:p>
          <a:p>
            <a:pPr lvl="1" indent="0">
              <a:buNone/>
            </a:pPr>
            <a:endParaRPr lang="en-US" dirty="0">
              <a:solidFill>
                <a:srgbClr val="FF0000"/>
              </a:solidFill>
            </a:endParaRP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60</a:t>
            </a:fld>
            <a:endParaRPr lang="en-US" dirty="0"/>
          </a:p>
        </p:txBody>
      </p:sp>
    </p:spTree>
    <p:extLst>
      <p:ext uri="{BB962C8B-B14F-4D97-AF65-F5344CB8AC3E}">
        <p14:creationId xmlns:p14="http://schemas.microsoft.com/office/powerpoint/2010/main" val="10556988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Colorado PSAT and SAT </a:t>
            </a:r>
            <a:r>
              <a:rPr lang="en-US" dirty="0" smtClean="0"/>
              <a:t/>
            </a:r>
            <a:br>
              <a:rPr lang="en-US" dirty="0" smtClean="0"/>
            </a:br>
            <a:r>
              <a:rPr lang="en-US" dirty="0" smtClean="0"/>
              <a:t>New </a:t>
            </a:r>
            <a:r>
              <a:rPr lang="en-US" dirty="0"/>
              <a:t>in 2018-19</a:t>
            </a:r>
          </a:p>
        </p:txBody>
      </p:sp>
      <p:sp>
        <p:nvSpPr>
          <p:cNvPr id="3" name="Content Placeholder 2"/>
          <p:cNvSpPr>
            <a:spLocks noGrp="1"/>
          </p:cNvSpPr>
          <p:nvPr>
            <p:ph idx="1"/>
          </p:nvPr>
        </p:nvSpPr>
        <p:spPr/>
        <p:txBody>
          <a:bodyPr/>
          <a:lstStyle/>
          <a:p>
            <a:pPr marL="342900" lvl="0" indent="-342900">
              <a:buFont typeface="Arial" panose="020B0604020202020204" pitchFamily="34" charset="0"/>
              <a:buChar char="•"/>
            </a:pPr>
            <a:r>
              <a:rPr lang="en-US" sz="2000" dirty="0">
                <a:solidFill>
                  <a:schemeClr val="tx1"/>
                </a:solidFill>
              </a:rPr>
              <a:t>English Learner Supports</a:t>
            </a:r>
          </a:p>
          <a:p>
            <a:pPr marL="1028700" lvl="1" indent="-342900"/>
            <a:r>
              <a:rPr lang="en-US" dirty="0"/>
              <a:t>EL students who tested with 50%  extended time in 2018  will receive college reportable and scholarship eligible scores. </a:t>
            </a:r>
            <a:endParaRPr lang="en-US" dirty="0" smtClean="0"/>
          </a:p>
          <a:p>
            <a:pPr marL="1028700" lvl="1" indent="-342900"/>
            <a:endParaRPr lang="en-US" sz="1200" dirty="0"/>
          </a:p>
          <a:p>
            <a:pPr marL="1028700" lvl="1" indent="-342900"/>
            <a:r>
              <a:rPr lang="en-US" dirty="0"/>
              <a:t>EL Students who will test with 50% extended time in spring </a:t>
            </a:r>
            <a:r>
              <a:rPr lang="en-US" dirty="0" smtClean="0"/>
              <a:t>2019 </a:t>
            </a:r>
            <a:r>
              <a:rPr lang="en-US" dirty="0"/>
              <a:t>will receive scores that are college reportable and scholarship eligible</a:t>
            </a:r>
            <a:r>
              <a:rPr lang="en-US" dirty="0" smtClean="0"/>
              <a:t>.</a:t>
            </a:r>
          </a:p>
          <a:p>
            <a:pPr marL="1028700" lvl="1" indent="-342900"/>
            <a:endParaRPr lang="en-US" sz="1200" dirty="0"/>
          </a:p>
          <a:p>
            <a:pPr marL="1028700" lvl="1" indent="-342900"/>
            <a:r>
              <a:rPr lang="en-US" dirty="0"/>
              <a:t>College Board will </a:t>
            </a:r>
            <a:r>
              <a:rPr lang="en-US" dirty="0" smtClean="0"/>
              <a:t>be expanding the </a:t>
            </a:r>
            <a:r>
              <a:rPr lang="en-US" dirty="0"/>
              <a:t>list of approved </a:t>
            </a:r>
            <a:r>
              <a:rPr lang="en-US" dirty="0" smtClean="0"/>
              <a:t>word-to-word glossaries </a:t>
            </a:r>
            <a:r>
              <a:rPr lang="en-US" dirty="0"/>
              <a:t>for use in </a:t>
            </a:r>
            <a:r>
              <a:rPr lang="en-US" dirty="0" smtClean="0"/>
              <a:t>testing to include additional languages.</a:t>
            </a:r>
            <a:endParaRPr lang="en-US" dirty="0"/>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61</a:t>
            </a:fld>
            <a:endParaRPr lang="en-US" dirty="0"/>
          </a:p>
        </p:txBody>
      </p:sp>
    </p:spTree>
    <p:extLst>
      <p:ext uri="{BB962C8B-B14F-4D97-AF65-F5344CB8AC3E}">
        <p14:creationId xmlns:p14="http://schemas.microsoft.com/office/powerpoint/2010/main" val="40260861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CoAlt</a:t>
            </a:r>
            <a:br>
              <a:rPr lang="en-US" dirty="0" smtClean="0"/>
            </a:br>
            <a:r>
              <a:rPr lang="en-US" sz="2700" dirty="0" smtClean="0"/>
              <a:t>Science </a:t>
            </a:r>
            <a:r>
              <a:rPr lang="en-US" sz="2700" dirty="0"/>
              <a:t>and Social Studies</a:t>
            </a:r>
            <a:br>
              <a:rPr lang="en-US" sz="2700" dirty="0"/>
            </a:br>
            <a:r>
              <a:rPr lang="en-US" sz="2700" dirty="0" smtClean="0"/>
              <a:t>English </a:t>
            </a:r>
            <a:r>
              <a:rPr lang="en-US" sz="2700" dirty="0"/>
              <a:t>Language </a:t>
            </a:r>
            <a:r>
              <a:rPr lang="en-US" sz="2700" dirty="0" smtClean="0"/>
              <a:t>Arts and Mathematics </a:t>
            </a:r>
            <a:r>
              <a:rPr lang="en-US" sz="2000" dirty="0" smtClean="0"/>
              <a:t>(DLM)</a:t>
            </a:r>
            <a:endParaRPr lang="en-US" sz="4900"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62</a:t>
            </a:fld>
            <a:endParaRPr lang="en-US" dirty="0"/>
          </a:p>
        </p:txBody>
      </p:sp>
    </p:spTree>
    <p:extLst>
      <p:ext uri="{BB962C8B-B14F-4D97-AF65-F5344CB8AC3E}">
        <p14:creationId xmlns:p14="http://schemas.microsoft.com/office/powerpoint/2010/main" val="5113964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CoAlt Assessment Administration</a:t>
            </a:r>
            <a:endParaRPr lang="en-US" dirty="0"/>
          </a:p>
        </p:txBody>
      </p:sp>
      <p:sp>
        <p:nvSpPr>
          <p:cNvPr id="3" name="Content Placeholder 2"/>
          <p:cNvSpPr>
            <a:spLocks noGrp="1"/>
          </p:cNvSpPr>
          <p:nvPr>
            <p:ph idx="1"/>
          </p:nvPr>
        </p:nvSpPr>
        <p:spPr>
          <a:xfrm>
            <a:off x="628650" y="1463040"/>
            <a:ext cx="7886700" cy="5006126"/>
          </a:xfrm>
        </p:spPr>
        <p:txBody>
          <a:bodyPr>
            <a:normAutofit/>
          </a:bodyPr>
          <a:lstStyle/>
          <a:p>
            <a:pPr marL="342900" indent="-342900">
              <a:buFont typeface="Arial" panose="020B0604020202020204" pitchFamily="34" charset="0"/>
              <a:buChar char="•"/>
            </a:pPr>
            <a:r>
              <a:rPr lang="en-US" dirty="0">
                <a:solidFill>
                  <a:schemeClr val="tx1"/>
                </a:solidFill>
              </a:rPr>
              <a:t>Students with the most significant cognitive disabilities take the Colorado Alternate Assessments (CoAlt)</a:t>
            </a:r>
          </a:p>
          <a:p>
            <a:pPr marL="1028700" lvl="1" indent="-342900"/>
            <a:r>
              <a:rPr lang="en-US" dirty="0">
                <a:solidFill>
                  <a:schemeClr val="tx1"/>
                </a:solidFill>
              </a:rPr>
              <a:t>Less than 1% of </a:t>
            </a:r>
            <a:r>
              <a:rPr lang="en-US" dirty="0" smtClean="0">
                <a:solidFill>
                  <a:schemeClr val="tx1"/>
                </a:solidFill>
              </a:rPr>
              <a:t>students</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Science and Social Studies (Colorado-developed)</a:t>
            </a:r>
          </a:p>
          <a:p>
            <a:pPr marL="1028700" lvl="1" indent="-342900"/>
            <a:r>
              <a:rPr lang="en-US" dirty="0">
                <a:solidFill>
                  <a:schemeClr val="tx1"/>
                </a:solidFill>
              </a:rPr>
              <a:t>Elementary, </a:t>
            </a:r>
            <a:r>
              <a:rPr lang="en-US" dirty="0" smtClean="0">
                <a:solidFill>
                  <a:schemeClr val="tx1"/>
                </a:solidFill>
              </a:rPr>
              <a:t>middle </a:t>
            </a:r>
            <a:r>
              <a:rPr lang="en-US" dirty="0">
                <a:solidFill>
                  <a:schemeClr val="tx1"/>
                </a:solidFill>
              </a:rPr>
              <a:t>and </a:t>
            </a:r>
            <a:r>
              <a:rPr lang="en-US" dirty="0" smtClean="0">
                <a:solidFill>
                  <a:schemeClr val="tx1"/>
                </a:solidFill>
              </a:rPr>
              <a:t>high school assessments</a:t>
            </a:r>
            <a:endParaRPr lang="en-US" dirty="0">
              <a:solidFill>
                <a:schemeClr val="tx1"/>
              </a:solidFill>
            </a:endParaRPr>
          </a:p>
          <a:p>
            <a:pPr marL="1485900" lvl="2" indent="-342900"/>
            <a:r>
              <a:rPr lang="en-US" dirty="0">
                <a:solidFill>
                  <a:schemeClr val="tx1"/>
                </a:solidFill>
              </a:rPr>
              <a:t>Science: grades 5, </a:t>
            </a:r>
            <a:r>
              <a:rPr lang="en-US" dirty="0" smtClean="0">
                <a:solidFill>
                  <a:schemeClr val="tx1"/>
                </a:solidFill>
              </a:rPr>
              <a:t>8 </a:t>
            </a:r>
            <a:r>
              <a:rPr lang="en-US" dirty="0">
                <a:solidFill>
                  <a:schemeClr val="tx1"/>
                </a:solidFill>
              </a:rPr>
              <a:t>and 11</a:t>
            </a:r>
          </a:p>
          <a:p>
            <a:pPr marL="1485900" lvl="2" indent="-342900"/>
            <a:r>
              <a:rPr lang="en-US" dirty="0">
                <a:solidFill>
                  <a:schemeClr val="tx1"/>
                </a:solidFill>
              </a:rPr>
              <a:t>Social studies: grades </a:t>
            </a:r>
            <a:r>
              <a:rPr lang="en-US" dirty="0" smtClean="0">
                <a:solidFill>
                  <a:schemeClr val="tx1"/>
                </a:solidFill>
              </a:rPr>
              <a:t>4, 7 and 11</a:t>
            </a:r>
            <a:endParaRPr lang="en-US" dirty="0">
              <a:solidFill>
                <a:schemeClr val="tx1"/>
              </a:solidFill>
            </a:endParaRPr>
          </a:p>
          <a:p>
            <a:pPr marL="1943100" lvl="3" indent="-342900"/>
            <a:r>
              <a:rPr lang="en-US" dirty="0">
                <a:solidFill>
                  <a:schemeClr val="tx1"/>
                </a:solidFill>
              </a:rPr>
              <a:t>A sample of schools will administer the social studies </a:t>
            </a:r>
            <a:r>
              <a:rPr lang="en-US" dirty="0" smtClean="0">
                <a:solidFill>
                  <a:schemeClr val="tx1"/>
                </a:solidFill>
              </a:rPr>
              <a:t>assessments</a:t>
            </a:r>
            <a:endParaRPr lang="en-US" dirty="0">
              <a:solidFill>
                <a:schemeClr val="tx1"/>
              </a:solidFill>
            </a:endParaRPr>
          </a:p>
          <a:p>
            <a:pPr marL="342900" indent="-342900">
              <a:buFont typeface="Arial" panose="020B0604020202020204" pitchFamily="34" charset="0"/>
              <a:buChar char="•"/>
            </a:pPr>
            <a:r>
              <a:rPr lang="en-US" dirty="0">
                <a:solidFill>
                  <a:schemeClr val="tx1"/>
                </a:solidFill>
              </a:rPr>
              <a:t>English language arts and mathematics (DLM-developed)</a:t>
            </a:r>
          </a:p>
          <a:p>
            <a:pPr marL="1028700" lvl="1" indent="-342900"/>
            <a:r>
              <a:rPr lang="en-US" dirty="0">
                <a:solidFill>
                  <a:schemeClr val="tx1"/>
                </a:solidFill>
              </a:rPr>
              <a:t>Grades 3-11</a:t>
            </a:r>
          </a:p>
          <a:p>
            <a:pPr marL="1485900" lvl="2" indent="-342900"/>
            <a:r>
              <a:rPr lang="en-US" dirty="0">
                <a:solidFill>
                  <a:schemeClr val="tx1"/>
                </a:solidFill>
              </a:rPr>
              <a:t>Alternate for math, ELA, </a:t>
            </a:r>
            <a:r>
              <a:rPr lang="en-US" dirty="0" smtClean="0">
                <a:solidFill>
                  <a:schemeClr val="tx1"/>
                </a:solidFill>
              </a:rPr>
              <a:t>PSAT </a:t>
            </a:r>
            <a:r>
              <a:rPr lang="en-US" dirty="0">
                <a:solidFill>
                  <a:schemeClr val="tx1"/>
                </a:solidFill>
              </a:rPr>
              <a:t>and </a:t>
            </a:r>
            <a:r>
              <a:rPr lang="en-US" dirty="0" smtClean="0">
                <a:solidFill>
                  <a:schemeClr val="tx1"/>
                </a:solidFill>
              </a:rPr>
              <a:t>SAT</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63</a:t>
            </a:fld>
            <a:endParaRPr lang="en-US" dirty="0"/>
          </a:p>
        </p:txBody>
      </p:sp>
    </p:spTree>
    <p:extLst>
      <p:ext uri="{BB962C8B-B14F-4D97-AF65-F5344CB8AC3E}">
        <p14:creationId xmlns:p14="http://schemas.microsoft.com/office/powerpoint/2010/main" val="178891389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CoAlt Assessment Administration</a:t>
            </a:r>
            <a:endParaRPr lang="en-US" dirty="0"/>
          </a:p>
        </p:txBody>
      </p:sp>
      <p:sp>
        <p:nvSpPr>
          <p:cNvPr id="3" name="Content Placeholder 2"/>
          <p:cNvSpPr>
            <a:spLocks noGrp="1"/>
          </p:cNvSpPr>
          <p:nvPr>
            <p:ph idx="1"/>
          </p:nvPr>
        </p:nvSpPr>
        <p:spPr>
          <a:xfrm>
            <a:off x="628650" y="1463040"/>
            <a:ext cx="7886700" cy="5258436"/>
          </a:xfrm>
        </p:spPr>
        <p:txBody>
          <a:bodyPr>
            <a:normAutofit fontScale="92500" lnSpcReduction="20000"/>
          </a:bodyPr>
          <a:lstStyle/>
          <a:p>
            <a:pPr marL="342900" indent="-342900">
              <a:buFont typeface="Arial" panose="020B0604020202020204" pitchFamily="34" charset="0"/>
              <a:buChar char="•"/>
            </a:pPr>
            <a:r>
              <a:rPr lang="en-US" dirty="0">
                <a:solidFill>
                  <a:schemeClr val="tx1"/>
                </a:solidFill>
              </a:rPr>
              <a:t>CoAlt Science and Social Studies</a:t>
            </a:r>
          </a:p>
          <a:p>
            <a:pPr marL="1028700" lvl="1" indent="-342900"/>
            <a:r>
              <a:rPr lang="en-US" dirty="0"/>
              <a:t>Paper-based assessment </a:t>
            </a:r>
          </a:p>
          <a:p>
            <a:pPr marL="1028700" lvl="1" indent="-342900"/>
            <a:r>
              <a:rPr lang="en-US" dirty="0"/>
              <a:t>Individually administered</a:t>
            </a:r>
          </a:p>
          <a:p>
            <a:pPr marL="1028700" lvl="1" indent="-342900"/>
            <a:r>
              <a:rPr lang="en-US" dirty="0"/>
              <a:t>Scored locally by the Test Examiner</a:t>
            </a:r>
          </a:p>
          <a:p>
            <a:pPr marL="1028700" lvl="1" indent="-342900"/>
            <a:r>
              <a:rPr lang="en-US" dirty="0"/>
              <a:t>Scores are entered into PearsonAccessnext by Test Examiner, DAC, or </a:t>
            </a:r>
            <a:r>
              <a:rPr lang="en-US" dirty="0" smtClean="0"/>
              <a:t>SAC</a:t>
            </a:r>
          </a:p>
          <a:p>
            <a:pPr marL="1028700" lvl="1" indent="-342900"/>
            <a:endParaRPr lang="en-US" dirty="0"/>
          </a:p>
          <a:p>
            <a:pPr marL="342900" indent="-342900">
              <a:buFont typeface="Arial" panose="020B0604020202020204" pitchFamily="34" charset="0"/>
              <a:buChar char="•"/>
            </a:pPr>
            <a:r>
              <a:rPr lang="en-US" dirty="0">
                <a:solidFill>
                  <a:schemeClr val="tx1"/>
                </a:solidFill>
              </a:rPr>
              <a:t>CoAlt ELA and Math (DLM)</a:t>
            </a:r>
          </a:p>
          <a:p>
            <a:pPr marL="1028700" lvl="1" indent="-342900"/>
            <a:r>
              <a:rPr lang="en-US" dirty="0"/>
              <a:t>Computer-based assessment</a:t>
            </a:r>
          </a:p>
          <a:p>
            <a:pPr marL="1028700" lvl="1" indent="-342900"/>
            <a:r>
              <a:rPr lang="en-US" dirty="0"/>
              <a:t>Individually administered</a:t>
            </a:r>
          </a:p>
          <a:p>
            <a:pPr marL="1028700" lvl="1" indent="-342900"/>
            <a:r>
              <a:rPr lang="en-US" dirty="0"/>
              <a:t>Test Administrators/DACs use Educator Portal for student management</a:t>
            </a:r>
          </a:p>
          <a:p>
            <a:pPr marL="1028700" lvl="1" indent="-342900"/>
            <a:r>
              <a:rPr lang="en-US" dirty="0"/>
              <a:t>Students test using KITE Client</a:t>
            </a:r>
          </a:p>
          <a:p>
            <a:pPr marL="1028700" lvl="1" indent="-342900"/>
            <a:r>
              <a:rPr lang="en-US" dirty="0"/>
              <a:t>Same window as CMAS math and ELA</a:t>
            </a:r>
          </a:p>
          <a:p>
            <a:pPr marL="1485900" lvl="2" indent="-342900"/>
            <a:r>
              <a:rPr lang="en-US" sz="1900" dirty="0"/>
              <a:t>If using the 3 week window (paper-based or online), have the same 3 week window for DLM </a:t>
            </a:r>
          </a:p>
          <a:p>
            <a:pPr marL="1485900" lvl="2" indent="-342900"/>
            <a:r>
              <a:rPr lang="en-US" sz="1900" dirty="0"/>
              <a:t>If using the extended window for the CMAS math and ELA online assessments, have the same window for DLM</a:t>
            </a: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64</a:t>
            </a:fld>
            <a:endParaRPr lang="en-US" dirty="0"/>
          </a:p>
        </p:txBody>
      </p:sp>
    </p:spTree>
    <p:extLst>
      <p:ext uri="{BB962C8B-B14F-4D97-AF65-F5344CB8AC3E}">
        <p14:creationId xmlns:p14="http://schemas.microsoft.com/office/powerpoint/2010/main" val="17689545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DLM Admin System: KITE Components</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65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41912276"/>
              </p:ext>
            </p:extLst>
          </p:nvPr>
        </p:nvGraphicFramePr>
        <p:xfrm>
          <a:off x="228600" y="1295400"/>
          <a:ext cx="8686804" cy="3029174"/>
        </p:xfrm>
        <a:graphic>
          <a:graphicData uri="http://schemas.openxmlformats.org/drawingml/2006/table">
            <a:tbl>
              <a:tblPr firstRow="1" bandRow="1">
                <a:tableStyleId>{93296810-A885-4BE3-A3E7-6D5BEEA58F35}</a:tableStyleId>
              </a:tblPr>
              <a:tblGrid>
                <a:gridCol w="1552575"/>
                <a:gridCol w="1333500"/>
                <a:gridCol w="1557339"/>
                <a:gridCol w="1340759"/>
                <a:gridCol w="2902631"/>
              </a:tblGrid>
              <a:tr h="1017494">
                <a:tc>
                  <a:txBody>
                    <a:bodyPr/>
                    <a:lstStyle/>
                    <a:p>
                      <a:pPr algn="ctr"/>
                      <a:r>
                        <a:rPr lang="en-US" sz="2000" dirty="0" smtClean="0"/>
                        <a:t>Component</a:t>
                      </a:r>
                      <a:endParaRPr lang="en-US" sz="2000" dirty="0"/>
                    </a:p>
                  </a:txBody>
                  <a:tcPr anchor="ctr"/>
                </a:tc>
                <a:tc>
                  <a:txBody>
                    <a:bodyPr/>
                    <a:lstStyle/>
                    <a:p>
                      <a:pPr algn="ctr"/>
                      <a:r>
                        <a:rPr lang="en-US" sz="2000" dirty="0" smtClean="0"/>
                        <a:t>Current Software Version</a:t>
                      </a:r>
                      <a:endParaRPr lang="en-US" sz="2000" dirty="0"/>
                    </a:p>
                  </a:txBody>
                  <a:tcPr anchor="ctr"/>
                </a:tc>
                <a:tc>
                  <a:txBody>
                    <a:bodyPr/>
                    <a:lstStyle/>
                    <a:p>
                      <a:pPr algn="ctr"/>
                      <a:r>
                        <a:rPr lang="en-US" sz="2000" dirty="0" smtClean="0"/>
                        <a:t>New Software Version</a:t>
                      </a:r>
                      <a:endParaRPr lang="en-US" sz="2000" dirty="0"/>
                    </a:p>
                  </a:txBody>
                  <a:tcPr anchor="ctr"/>
                </a:tc>
                <a:tc>
                  <a:txBody>
                    <a:bodyPr/>
                    <a:lstStyle/>
                    <a:p>
                      <a:pPr algn="ctr"/>
                      <a:r>
                        <a:rPr lang="en-US" sz="2000" dirty="0" smtClean="0"/>
                        <a:t>Next Release Date</a:t>
                      </a:r>
                      <a:endParaRPr lang="en-US" sz="2000" dirty="0"/>
                    </a:p>
                  </a:txBody>
                  <a:tcPr anchor="ctr"/>
                </a:tc>
                <a:tc>
                  <a:txBody>
                    <a:bodyPr/>
                    <a:lstStyle/>
                    <a:p>
                      <a:pPr algn="ctr"/>
                      <a:r>
                        <a:rPr lang="en-US" sz="2000" dirty="0" smtClean="0"/>
                        <a:t>Recommendations</a:t>
                      </a:r>
                      <a:endParaRPr lang="en-US" sz="2000" dirty="0"/>
                    </a:p>
                  </a:txBody>
                  <a:tcPr anchor="ctr"/>
                </a:tc>
              </a:tr>
              <a:tr h="546872">
                <a:tc>
                  <a:txBody>
                    <a:bodyPr/>
                    <a:lstStyle/>
                    <a:p>
                      <a:pPr algn="ctr"/>
                      <a:r>
                        <a:rPr lang="en-US" sz="2000" dirty="0" smtClean="0"/>
                        <a:t>KITE Local Caching Server</a:t>
                      </a: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endParaRPr lang="en-US" sz="2000" b="1" dirty="0">
                        <a:solidFill>
                          <a:schemeClr val="tx1">
                            <a:lumMod val="50000"/>
                          </a:schemeClr>
                        </a:solidFill>
                      </a:endParaRPr>
                    </a:p>
                  </a:txBody>
                  <a:tcPr anchor="ctr"/>
                </a:tc>
                <a:tc>
                  <a:txBody>
                    <a:bodyPr/>
                    <a:lstStyle/>
                    <a:p>
                      <a:pPr algn="ctr"/>
                      <a:r>
                        <a:rPr lang="en-US" sz="2000" u="sng" dirty="0" smtClean="0"/>
                        <a:t>Not Available</a:t>
                      </a:r>
                      <a:endParaRPr lang="en-US" sz="2000" b="1" u="sng" dirty="0">
                        <a:solidFill>
                          <a:schemeClr val="tx1">
                            <a:lumMod val="50000"/>
                          </a:schemeClr>
                        </a:solidFill>
                      </a:endParaRPr>
                    </a:p>
                  </a:txBody>
                  <a:tcPr anchor="ctr"/>
                </a:tc>
              </a:tr>
              <a:tr h="604408">
                <a:tc>
                  <a:txBody>
                    <a:bodyPr/>
                    <a:lstStyle/>
                    <a:p>
                      <a:pPr algn="ctr"/>
                      <a:r>
                        <a:rPr lang="en-US" sz="2000" dirty="0" smtClean="0"/>
                        <a:t>KITE Student</a:t>
                      </a:r>
                      <a:r>
                        <a:rPr lang="en-US" sz="2000" baseline="0" dirty="0" smtClean="0"/>
                        <a:t> Portal</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5.0</a:t>
                      </a:r>
                      <a:endParaRPr lang="en-US" sz="2000" dirty="0" smtClean="0">
                        <a:solidFill>
                          <a:srgbClr val="000000"/>
                        </a:solidFill>
                      </a:endParaRPr>
                    </a:p>
                  </a:txBody>
                  <a:tcPr anchor="ctr"/>
                </a:tc>
                <a:tc>
                  <a:txBody>
                    <a:bodyPr/>
                    <a:lstStyle/>
                    <a:p>
                      <a:pPr algn="ctr"/>
                      <a:r>
                        <a:rPr lang="en-US" sz="2000" dirty="0" smtClean="0"/>
                        <a:t>6.0</a:t>
                      </a:r>
                      <a:endParaRPr lang="en-US" sz="2000" dirty="0">
                        <a:solidFill>
                          <a:srgbClr val="000000"/>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000000"/>
                          </a:solidFill>
                        </a:rPr>
                        <a:t>TBD</a:t>
                      </a:r>
                    </a:p>
                  </a:txBody>
                  <a:tcPr anchor="ctr"/>
                </a:tc>
                <a:tc>
                  <a:txBody>
                    <a:bodyPr/>
                    <a:lstStyle/>
                    <a:p>
                      <a:pPr algn="ctr"/>
                      <a:r>
                        <a:rPr lang="en-US" sz="2000" dirty="0" smtClean="0">
                          <a:solidFill>
                            <a:srgbClr val="000000"/>
                          </a:solidFill>
                        </a:rPr>
                        <a:t>Must uninstall and reinstall</a:t>
                      </a:r>
                      <a:r>
                        <a:rPr lang="en-US" sz="2000" baseline="0" dirty="0" smtClean="0">
                          <a:solidFill>
                            <a:srgbClr val="000000"/>
                          </a:solidFill>
                        </a:rPr>
                        <a:t> on all student devices</a:t>
                      </a:r>
                      <a:endParaRPr lang="en-US" sz="2000" dirty="0">
                        <a:solidFill>
                          <a:srgbClr val="000000"/>
                        </a:solidFill>
                      </a:endParaRPr>
                    </a:p>
                  </a:txBody>
                  <a:tcPr anchor="ctr"/>
                </a:tc>
              </a:tr>
            </a:tbl>
          </a:graphicData>
        </a:graphic>
      </p:graphicFrame>
    </p:spTree>
    <p:extLst>
      <p:ext uri="{BB962C8B-B14F-4D97-AF65-F5344CB8AC3E}">
        <p14:creationId xmlns:p14="http://schemas.microsoft.com/office/powerpoint/2010/main" val="73566635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CoAlt Training and Office Hours for SWD</a:t>
            </a:r>
            <a:endParaRPr lang="en-US" dirty="0"/>
          </a:p>
        </p:txBody>
      </p:sp>
      <p:sp>
        <p:nvSpPr>
          <p:cNvPr id="9" name="Content Placeholder 8"/>
          <p:cNvSpPr>
            <a:spLocks noGrp="1"/>
          </p:cNvSpPr>
          <p:nvPr>
            <p:ph idx="1"/>
          </p:nvPr>
        </p:nvSpPr>
        <p:spPr/>
        <p:txBody>
          <a:bodyPr>
            <a:normAutofit/>
          </a:bodyPr>
          <a:lstStyle/>
          <a:p>
            <a:pPr marL="285750" indent="-285750">
              <a:buFont typeface="Arial" panose="020B0604020202020204" pitchFamily="34" charset="0"/>
              <a:buChar char="•"/>
            </a:pPr>
            <a:r>
              <a:rPr lang="en-US" sz="1800" dirty="0">
                <a:solidFill>
                  <a:schemeClr val="tx1"/>
                </a:solidFill>
              </a:rPr>
              <a:t>Training registration information will be sent to DACs</a:t>
            </a:r>
          </a:p>
          <a:p>
            <a:pPr marL="285750" indent="-285750">
              <a:buFont typeface="Arial" panose="020B0604020202020204" pitchFamily="34" charset="0"/>
              <a:buChar char="•"/>
            </a:pPr>
            <a:r>
              <a:rPr lang="en-US" sz="1800" dirty="0">
                <a:solidFill>
                  <a:schemeClr val="tx1"/>
                </a:solidFill>
              </a:rPr>
              <a:t>Trainings will be combined with ACCESS </a:t>
            </a:r>
            <a:r>
              <a:rPr lang="en-US" sz="1800" dirty="0" smtClean="0">
                <a:solidFill>
                  <a:schemeClr val="tx1"/>
                </a:solidFill>
              </a:rPr>
              <a:t>training</a:t>
            </a:r>
            <a:endParaRPr lang="en-US" sz="18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66</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190732623"/>
              </p:ext>
            </p:extLst>
          </p:nvPr>
        </p:nvGraphicFramePr>
        <p:xfrm>
          <a:off x="701281" y="2306003"/>
          <a:ext cx="7555089" cy="4339727"/>
        </p:xfrm>
        <a:graphic>
          <a:graphicData uri="http://schemas.openxmlformats.org/drawingml/2006/table">
            <a:tbl>
              <a:tblPr firstRow="1" bandRow="1">
                <a:tableStyleId>{93296810-A885-4BE3-A3E7-6D5BEEA58F35}</a:tableStyleId>
              </a:tblPr>
              <a:tblGrid>
                <a:gridCol w="3673672"/>
                <a:gridCol w="3881417"/>
              </a:tblGrid>
              <a:tr h="297784">
                <a:tc>
                  <a:txBody>
                    <a:bodyPr/>
                    <a:lstStyle/>
                    <a:p>
                      <a:pPr marL="0" marR="0" algn="ctr">
                        <a:spcBef>
                          <a:spcPts val="0"/>
                        </a:spcBef>
                        <a:spcAft>
                          <a:spcPts val="0"/>
                        </a:spcAft>
                      </a:pPr>
                      <a:r>
                        <a:rPr lang="en-US" sz="1800" dirty="0">
                          <a:effectLst/>
                        </a:rPr>
                        <a:t>Training Resource</a:t>
                      </a:r>
                      <a:endParaRPr lang="en-US" sz="1800" dirty="0">
                        <a:effectLst/>
                        <a:latin typeface="Calibri"/>
                        <a:ea typeface="Calibri"/>
                        <a:cs typeface="Times New Roman"/>
                      </a:endParaRPr>
                    </a:p>
                  </a:txBody>
                  <a:tcPr marL="68580" marR="68580" marT="0" marB="0" anchor="ctr"/>
                </a:tc>
                <a:tc>
                  <a:txBody>
                    <a:bodyPr/>
                    <a:lstStyle/>
                    <a:p>
                      <a:pPr marL="0" marR="0" algn="ctr">
                        <a:spcBef>
                          <a:spcPts val="0"/>
                        </a:spcBef>
                        <a:spcAft>
                          <a:spcPts val="0"/>
                        </a:spcAft>
                      </a:pPr>
                      <a:r>
                        <a:rPr lang="en-US" sz="1800" dirty="0">
                          <a:effectLst/>
                        </a:rPr>
                        <a:t>Location</a:t>
                      </a:r>
                      <a:endParaRPr lang="en-US" sz="1800" dirty="0">
                        <a:effectLst/>
                        <a:latin typeface="Calibri"/>
                        <a:ea typeface="Calibri"/>
                        <a:cs typeface="Times New Roman"/>
                      </a:endParaRPr>
                    </a:p>
                  </a:txBody>
                  <a:tcPr marL="68580" marR="68580" marT="0" marB="0" anchor="ctr"/>
                </a:tc>
              </a:tr>
              <a:tr h="1767732">
                <a:tc>
                  <a:txBody>
                    <a:bodyPr/>
                    <a:lstStyle/>
                    <a:p>
                      <a:pPr marL="0" marR="0" algn="ctr">
                        <a:spcBef>
                          <a:spcPts val="0"/>
                        </a:spcBef>
                        <a:spcAft>
                          <a:spcPts val="0"/>
                        </a:spcAft>
                      </a:pPr>
                      <a:r>
                        <a:rPr lang="en-US" sz="1800" dirty="0" smtClean="0">
                          <a:effectLst/>
                        </a:rPr>
                        <a:t>Office Hours</a:t>
                      </a:r>
                    </a:p>
                    <a:p>
                      <a:pPr marL="0" marR="0" algn="ctr">
                        <a:spcBef>
                          <a:spcPts val="0"/>
                        </a:spcBef>
                        <a:spcAft>
                          <a:spcPts val="0"/>
                        </a:spcAft>
                      </a:pPr>
                      <a:r>
                        <a:rPr lang="en-US" sz="1800" b="0" dirty="0" smtClean="0">
                          <a:solidFill>
                            <a:schemeClr val="tx1">
                              <a:lumMod val="50000"/>
                            </a:schemeClr>
                          </a:solidFill>
                          <a:effectLst/>
                          <a:latin typeface="Calibri"/>
                          <a:ea typeface="Calibri"/>
                          <a:cs typeface="Times New Roman"/>
                        </a:rPr>
                        <a:t>Mondays 2:00-3:00</a:t>
                      </a:r>
                      <a:endParaRPr lang="en-US" sz="1800" b="0" dirty="0">
                        <a:solidFill>
                          <a:schemeClr val="tx1">
                            <a:lumMod val="50000"/>
                          </a:schemeClr>
                        </a:solidFill>
                        <a:effectLst/>
                        <a:latin typeface="Calibri"/>
                        <a:ea typeface="Calibri"/>
                        <a:cs typeface="Times New Roman"/>
                      </a:endParaRPr>
                    </a:p>
                  </a:txBody>
                  <a:tcPr marL="68580" marR="68580" marT="0" marB="0" anchor="ctr"/>
                </a:tc>
                <a:tc>
                  <a:txBody>
                    <a:bodyPr/>
                    <a:lstStyle/>
                    <a:p>
                      <a:pPr marL="11430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rgbClr val="000000"/>
                          </a:solidFill>
                        </a:rPr>
                        <a:t>Nov</a:t>
                      </a:r>
                      <a:r>
                        <a:rPr lang="en-US" sz="1600" baseline="0" dirty="0" smtClean="0">
                          <a:solidFill>
                            <a:srgbClr val="000000"/>
                          </a:solidFill>
                        </a:rPr>
                        <a:t> 12</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Dec 10</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Jan 14</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Jan 28</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Feb 11</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Feb 25</a:t>
                      </a:r>
                    </a:p>
                    <a:p>
                      <a:pPr marL="11430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rgbClr val="000000"/>
                          </a:solidFill>
                        </a:rPr>
                        <a:t>Weekly March 4 – April 29</a:t>
                      </a:r>
                      <a:endParaRPr lang="en-US" sz="1600" dirty="0" smtClean="0">
                        <a:solidFill>
                          <a:srgbClr val="000000"/>
                        </a:solidFill>
                      </a:endParaRPr>
                    </a:p>
                  </a:txBody>
                  <a:tcPr marL="68580" marR="68580" marT="0" marB="0" anchor="ctr"/>
                </a:tc>
              </a:tr>
              <a:tr h="2274211">
                <a:tc>
                  <a:txBody>
                    <a:bodyPr/>
                    <a:lstStyle/>
                    <a:p>
                      <a:pPr marL="0" marR="0" algn="ctr">
                        <a:spcBef>
                          <a:spcPts val="0"/>
                        </a:spcBef>
                        <a:spcAft>
                          <a:spcPts val="0"/>
                        </a:spcAft>
                      </a:pPr>
                      <a:r>
                        <a:rPr lang="en-US" sz="1800" dirty="0" smtClean="0">
                          <a:effectLst/>
                        </a:rPr>
                        <a:t>Regional CoAlt/ACCESS Trainings</a:t>
                      </a:r>
                    </a:p>
                    <a:p>
                      <a:pPr marL="0" marR="0" algn="ctr">
                        <a:spcBef>
                          <a:spcPts val="0"/>
                        </a:spcBef>
                        <a:spcAft>
                          <a:spcPts val="0"/>
                        </a:spcAft>
                      </a:pPr>
                      <a:r>
                        <a:rPr lang="en-US" sz="1800" dirty="0" smtClean="0">
                          <a:effectLst/>
                        </a:rPr>
                        <a:t>½</a:t>
                      </a:r>
                      <a:r>
                        <a:rPr lang="en-US" sz="1800" baseline="0" dirty="0" smtClean="0">
                          <a:effectLst/>
                        </a:rPr>
                        <a:t> Day for Each </a:t>
                      </a:r>
                      <a:endParaRPr lang="en-US" sz="1800" dirty="0" smtClean="0">
                        <a:effectLst/>
                      </a:endParaRPr>
                    </a:p>
                  </a:txBody>
                  <a:tcPr marL="68580" marR="68580" marT="0" marB="0" anchor="ctr"/>
                </a:tc>
                <a:tc>
                  <a:txBody>
                    <a:bodyPr/>
                    <a:lstStyle/>
                    <a:p>
                      <a:pPr marL="114300" marR="0" indent="0">
                        <a:spcBef>
                          <a:spcPts val="0"/>
                        </a:spcBef>
                        <a:spcAft>
                          <a:spcPts val="0"/>
                        </a:spcAft>
                      </a:pPr>
                      <a:r>
                        <a:rPr lang="en-US" sz="1600" dirty="0" smtClean="0">
                          <a:solidFill>
                            <a:schemeClr val="tx1"/>
                          </a:solidFill>
                          <a:effectLst/>
                        </a:rPr>
                        <a:t>October 1</a:t>
                      </a:r>
                      <a:r>
                        <a:rPr lang="en-US" sz="1600" baseline="0" dirty="0" smtClean="0">
                          <a:solidFill>
                            <a:schemeClr val="tx1"/>
                          </a:solidFill>
                          <a:effectLst/>
                        </a:rPr>
                        <a:t> – Grand Junction</a:t>
                      </a:r>
                    </a:p>
                    <a:p>
                      <a:pPr marL="114300" marR="0" indent="0">
                        <a:spcBef>
                          <a:spcPts val="0"/>
                        </a:spcBef>
                        <a:spcAft>
                          <a:spcPts val="0"/>
                        </a:spcAft>
                      </a:pPr>
                      <a:r>
                        <a:rPr lang="en-US" sz="1600" baseline="0" dirty="0" smtClean="0">
                          <a:solidFill>
                            <a:schemeClr val="tx1"/>
                          </a:solidFill>
                          <a:effectLst/>
                        </a:rPr>
                        <a:t>October 2 – Steamboat</a:t>
                      </a:r>
                    </a:p>
                    <a:p>
                      <a:pPr marL="114300" marR="0" indent="0">
                        <a:spcBef>
                          <a:spcPts val="0"/>
                        </a:spcBef>
                        <a:spcAft>
                          <a:spcPts val="0"/>
                        </a:spcAft>
                      </a:pPr>
                      <a:r>
                        <a:rPr lang="en-US" sz="1600" baseline="0" dirty="0" smtClean="0">
                          <a:solidFill>
                            <a:schemeClr val="tx1"/>
                          </a:solidFill>
                          <a:effectLst/>
                        </a:rPr>
                        <a:t>October 4 – Denver</a:t>
                      </a:r>
                    </a:p>
                    <a:p>
                      <a:pPr marL="114300" marR="0" indent="0">
                        <a:spcBef>
                          <a:spcPts val="0"/>
                        </a:spcBef>
                        <a:spcAft>
                          <a:spcPts val="0"/>
                        </a:spcAft>
                      </a:pPr>
                      <a:r>
                        <a:rPr lang="en-US" sz="1600" baseline="0" dirty="0" smtClean="0">
                          <a:solidFill>
                            <a:schemeClr val="tx1"/>
                          </a:solidFill>
                          <a:effectLst/>
                        </a:rPr>
                        <a:t>October 9 – Limon</a:t>
                      </a:r>
                    </a:p>
                    <a:p>
                      <a:pPr marL="114300" marR="0" indent="0">
                        <a:spcBef>
                          <a:spcPts val="0"/>
                        </a:spcBef>
                        <a:spcAft>
                          <a:spcPts val="0"/>
                        </a:spcAft>
                      </a:pPr>
                      <a:r>
                        <a:rPr lang="en-US" sz="1600" baseline="0" dirty="0" smtClean="0">
                          <a:solidFill>
                            <a:schemeClr val="tx1"/>
                          </a:solidFill>
                          <a:effectLst/>
                        </a:rPr>
                        <a:t>October 10 – La Junta</a:t>
                      </a:r>
                    </a:p>
                    <a:p>
                      <a:pPr marL="114300" marR="0" indent="0">
                        <a:spcBef>
                          <a:spcPts val="0"/>
                        </a:spcBef>
                        <a:spcAft>
                          <a:spcPts val="0"/>
                        </a:spcAft>
                      </a:pPr>
                      <a:r>
                        <a:rPr lang="en-US" sz="1600" baseline="0" dirty="0" smtClean="0">
                          <a:solidFill>
                            <a:schemeClr val="tx1"/>
                          </a:solidFill>
                          <a:effectLst/>
                        </a:rPr>
                        <a:t>October 16 – Pueblo</a:t>
                      </a:r>
                    </a:p>
                    <a:p>
                      <a:pPr marL="114300" marR="0" indent="0">
                        <a:spcBef>
                          <a:spcPts val="0"/>
                        </a:spcBef>
                        <a:spcAft>
                          <a:spcPts val="0"/>
                        </a:spcAft>
                      </a:pPr>
                      <a:r>
                        <a:rPr lang="en-US" sz="1600" baseline="0" dirty="0" smtClean="0">
                          <a:solidFill>
                            <a:schemeClr val="tx1"/>
                          </a:solidFill>
                          <a:effectLst/>
                        </a:rPr>
                        <a:t>October 17 – Alamosa</a:t>
                      </a:r>
                    </a:p>
                    <a:p>
                      <a:pPr marL="114300" marR="0" indent="0">
                        <a:spcBef>
                          <a:spcPts val="0"/>
                        </a:spcBef>
                        <a:spcAft>
                          <a:spcPts val="0"/>
                        </a:spcAft>
                      </a:pPr>
                      <a:r>
                        <a:rPr lang="en-US" sz="1600" baseline="0" dirty="0" smtClean="0">
                          <a:solidFill>
                            <a:schemeClr val="tx1"/>
                          </a:solidFill>
                          <a:effectLst/>
                        </a:rPr>
                        <a:t>October 23 – Greeley </a:t>
                      </a:r>
                    </a:p>
                  </a:txBody>
                  <a:tcPr marL="68580" marR="68580" marT="0" marB="0" anchor="ctr"/>
                </a:tc>
              </a:tr>
            </a:tbl>
          </a:graphicData>
        </a:graphic>
      </p:graphicFrame>
    </p:spTree>
    <p:extLst>
      <p:ext uri="{BB962C8B-B14F-4D97-AF65-F5344CB8AC3E}">
        <p14:creationId xmlns:p14="http://schemas.microsoft.com/office/powerpoint/2010/main" val="386786551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CoAlt Training</a:t>
            </a:r>
            <a:endParaRPr lang="en-US" dirty="0"/>
          </a:p>
        </p:txBody>
      </p:sp>
      <p:sp>
        <p:nvSpPr>
          <p:cNvPr id="9" name="Content Placeholder 8"/>
          <p:cNvSpPr>
            <a:spLocks noGrp="1"/>
          </p:cNvSpPr>
          <p:nvPr>
            <p:ph idx="1"/>
          </p:nvPr>
        </p:nvSpPr>
        <p:spPr>
          <a:xfrm>
            <a:off x="628650" y="1463039"/>
            <a:ext cx="7886700" cy="4910259"/>
          </a:xfrm>
        </p:spPr>
        <p:txBody>
          <a:bodyPr>
            <a:noAutofit/>
          </a:bodyPr>
          <a:lstStyle/>
          <a:p>
            <a:pPr marL="285750" indent="-285750">
              <a:buFont typeface="Arial" panose="020B0604020202020204" pitchFamily="34" charset="0"/>
              <a:buChar char="•"/>
            </a:pPr>
            <a:r>
              <a:rPr lang="en-US" sz="2200" dirty="0">
                <a:solidFill>
                  <a:schemeClr val="tx1"/>
                </a:solidFill>
              </a:rPr>
              <a:t>Teachers must be trained in all parts of the CoAlt </a:t>
            </a:r>
            <a:r>
              <a:rPr lang="en-US" sz="2200" dirty="0" smtClean="0">
                <a:solidFill>
                  <a:schemeClr val="tx1"/>
                </a:solidFill>
              </a:rPr>
              <a:t>assessment</a:t>
            </a:r>
          </a:p>
          <a:p>
            <a:pPr marL="285750" indent="-285750">
              <a:buFont typeface="Arial" panose="020B0604020202020204" pitchFamily="34" charset="0"/>
              <a:buChar char="•"/>
            </a:pPr>
            <a:r>
              <a:rPr lang="en-US" sz="2200" dirty="0" smtClean="0">
                <a:solidFill>
                  <a:schemeClr val="tx1"/>
                </a:solidFill>
              </a:rPr>
              <a:t>No longer using DLM training modules</a:t>
            </a:r>
            <a:endParaRPr lang="en-US" sz="1800" dirty="0">
              <a:solidFill>
                <a:schemeClr val="tx1"/>
              </a:solidFill>
            </a:endParaRPr>
          </a:p>
          <a:p>
            <a:pPr marL="285750" indent="-285750">
              <a:buFont typeface="Arial" panose="020B0604020202020204" pitchFamily="34" charset="0"/>
              <a:buChar char="•"/>
            </a:pPr>
            <a:r>
              <a:rPr lang="en-US" sz="1800" dirty="0" smtClean="0">
                <a:solidFill>
                  <a:schemeClr val="tx1"/>
                </a:solidFill>
              </a:rPr>
              <a:t>CDE Moodle site for all CoAlt training</a:t>
            </a:r>
          </a:p>
          <a:p>
            <a:pPr marL="971550" lvl="1" indent="-285750"/>
            <a:r>
              <a:rPr lang="en-US" sz="1800" dirty="0" smtClean="0"/>
              <a:t>Overview Module</a:t>
            </a:r>
          </a:p>
          <a:p>
            <a:pPr marL="971550" lvl="1" indent="-285750"/>
            <a:r>
              <a:rPr lang="en-US" sz="1800" dirty="0" smtClean="0"/>
              <a:t>ELA/Math Module</a:t>
            </a:r>
          </a:p>
          <a:p>
            <a:pPr marL="971550" lvl="1" indent="-285750"/>
            <a:r>
              <a:rPr lang="en-US" sz="1800" dirty="0" smtClean="0"/>
              <a:t>Science/Social Studies Module</a:t>
            </a:r>
          </a:p>
          <a:p>
            <a:pPr marL="342900" indent="-342900">
              <a:buFont typeface="Arial" panose="020B0604020202020204" pitchFamily="34" charset="0"/>
              <a:buChar char="•"/>
            </a:pPr>
            <a:r>
              <a:rPr lang="en-US" sz="2200" dirty="0" smtClean="0">
                <a:solidFill>
                  <a:schemeClr val="tx1"/>
                </a:solidFill>
              </a:rPr>
              <a:t>DACs will provide names of teachers who have completed training to CDE via </a:t>
            </a:r>
            <a:r>
              <a:rPr lang="en-US" sz="2200" dirty="0" err="1" smtClean="0">
                <a:solidFill>
                  <a:schemeClr val="tx1"/>
                </a:solidFill>
              </a:rPr>
              <a:t>Syncplicity</a:t>
            </a:r>
            <a:endParaRPr lang="en-US" sz="2200" dirty="0" smtClean="0">
              <a:solidFill>
                <a:schemeClr val="tx1"/>
              </a:solidFill>
            </a:endParaRPr>
          </a:p>
          <a:p>
            <a:pPr marL="1028700" lvl="1" indent="-342900"/>
            <a:r>
              <a:rPr lang="en-US" sz="1800" dirty="0" smtClean="0"/>
              <a:t>CDE will provide the names to DLM on a weekly basis</a:t>
            </a:r>
            <a:endParaRPr lang="en-US" sz="1800" dirty="0" smtClean="0">
              <a:solidFill>
                <a:schemeClr val="tx1"/>
              </a:solidFill>
            </a:endParaRPr>
          </a:p>
          <a:p>
            <a:pPr marL="342900" indent="-342900">
              <a:buFont typeface="Arial" panose="020B0604020202020204" pitchFamily="34" charset="0"/>
              <a:buChar char="•"/>
            </a:pPr>
            <a:r>
              <a:rPr lang="en-US" sz="2200" dirty="0" smtClean="0">
                <a:solidFill>
                  <a:schemeClr val="tx1"/>
                </a:solidFill>
              </a:rPr>
              <a:t>DAC specific module</a:t>
            </a:r>
            <a:endParaRPr lang="en-US" sz="22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67</a:t>
            </a:fld>
            <a:endParaRPr lang="en-US" dirty="0"/>
          </a:p>
        </p:txBody>
      </p:sp>
    </p:spTree>
    <p:extLst>
      <p:ext uri="{BB962C8B-B14F-4D97-AF65-F5344CB8AC3E}">
        <p14:creationId xmlns:p14="http://schemas.microsoft.com/office/powerpoint/2010/main" val="39486115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National &amp; International Assessments</a:t>
            </a:r>
            <a:br>
              <a:rPr lang="en-US" dirty="0" smtClean="0"/>
            </a:br>
            <a:r>
              <a:rPr lang="en-US" sz="2700" dirty="0" smtClean="0"/>
              <a:t>NAEP &amp; TIMSS</a:t>
            </a:r>
            <a:br>
              <a:rPr lang="en-US" sz="2700" dirty="0" smtClean="0"/>
            </a:br>
            <a:r>
              <a:rPr lang="en-US" sz="2000" dirty="0" smtClean="0"/>
              <a:t>(Selected Schools Only)</a:t>
            </a:r>
            <a:endParaRPr lang="en-US" sz="4900"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68</a:t>
            </a:fld>
            <a:endParaRPr lang="en-US" dirty="0"/>
          </a:p>
        </p:txBody>
      </p:sp>
    </p:spTree>
    <p:extLst>
      <p:ext uri="{BB962C8B-B14F-4D97-AF65-F5344CB8AC3E}">
        <p14:creationId xmlns:p14="http://schemas.microsoft.com/office/powerpoint/2010/main" val="7083547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National Assessment of Educational Progress (NAEP)</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solidFill>
                  <a:prstClr val="white">
                    <a:lumMod val="65000"/>
                  </a:prstClr>
                </a:solidFill>
              </a:rPr>
              <a:pPr/>
              <a:t>69</a:t>
            </a:fld>
            <a:endParaRPr lang="en-US" dirty="0">
              <a:solidFill>
                <a:prstClr val="white">
                  <a:lumMod val="65000"/>
                </a:prstClr>
              </a:solidFill>
            </a:endParaRPr>
          </a:p>
        </p:txBody>
      </p:sp>
      <p:graphicFrame>
        <p:nvGraphicFramePr>
          <p:cNvPr id="7" name="Table 6"/>
          <p:cNvGraphicFramePr>
            <a:graphicFrameLocks noGrp="1"/>
          </p:cNvGraphicFramePr>
          <p:nvPr>
            <p:extLst/>
          </p:nvPr>
        </p:nvGraphicFramePr>
        <p:xfrm>
          <a:off x="274321" y="2567746"/>
          <a:ext cx="8416516" cy="3052426"/>
        </p:xfrm>
        <a:graphic>
          <a:graphicData uri="http://schemas.openxmlformats.org/drawingml/2006/table">
            <a:tbl>
              <a:tblPr/>
              <a:tblGrid>
                <a:gridCol w="3274589"/>
                <a:gridCol w="2336422"/>
                <a:gridCol w="2805505"/>
              </a:tblGrid>
              <a:tr h="634732">
                <a:tc gridSpan="3">
                  <a:txBody>
                    <a:bodyPr/>
                    <a:lstStyle/>
                    <a:p>
                      <a:pPr algn="ctr" fontAlgn="b"/>
                      <a:r>
                        <a:rPr lang="en-US" sz="1800" b="1" i="0" u="none" strike="noStrike" dirty="0">
                          <a:solidFill>
                            <a:srgbClr val="000000"/>
                          </a:solidFill>
                          <a:effectLst/>
                          <a:latin typeface="Calibri"/>
                        </a:rPr>
                        <a:t> </a:t>
                      </a:r>
                      <a:r>
                        <a:rPr lang="en-US" sz="1800" b="1" i="0" u="none" strike="noStrike" dirty="0">
                          <a:solidFill>
                            <a:srgbClr val="000000"/>
                          </a:solidFill>
                          <a:effectLst/>
                          <a:latin typeface="Trebuchet MS" panose="020B0603020202020204" pitchFamily="34" charset="0"/>
                        </a:rPr>
                        <a:t>Assessment window: January </a:t>
                      </a:r>
                      <a:r>
                        <a:rPr lang="en-US" sz="1800" b="1" i="0" u="none" strike="noStrike" dirty="0" smtClean="0">
                          <a:solidFill>
                            <a:srgbClr val="000000"/>
                          </a:solidFill>
                          <a:effectLst/>
                          <a:latin typeface="Trebuchet MS" panose="020B0603020202020204" pitchFamily="34" charset="0"/>
                        </a:rPr>
                        <a:t>28, 2019, </a:t>
                      </a:r>
                      <a:r>
                        <a:rPr lang="en-US" sz="1800" b="1" i="0" u="none" strike="noStrike" dirty="0">
                          <a:solidFill>
                            <a:srgbClr val="000000"/>
                          </a:solidFill>
                          <a:effectLst/>
                          <a:latin typeface="Trebuchet MS" panose="020B0603020202020204" pitchFamily="34" charset="0"/>
                        </a:rPr>
                        <a:t>through March </a:t>
                      </a:r>
                      <a:r>
                        <a:rPr lang="en-US" sz="1800" b="1" i="0" u="none" strike="noStrike" dirty="0" smtClean="0">
                          <a:solidFill>
                            <a:srgbClr val="000000"/>
                          </a:solidFill>
                          <a:effectLst/>
                          <a:latin typeface="Trebuchet MS" panose="020B0603020202020204" pitchFamily="34" charset="0"/>
                        </a:rPr>
                        <a:t>8, 2019 </a:t>
                      </a:r>
                      <a:endParaRPr lang="en-US" sz="1800" b="1" i="0" u="none" strike="noStrike" dirty="0">
                        <a:solidFill>
                          <a:srgbClr val="000000"/>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81274">
                <a:tc>
                  <a:txBody>
                    <a:bodyPr/>
                    <a:lstStyle/>
                    <a:p>
                      <a:pPr algn="ctr" fontAlgn="ctr"/>
                      <a:r>
                        <a:rPr lang="en-US" sz="1800" b="1" i="0" u="none" strike="noStrike" dirty="0">
                          <a:solidFill>
                            <a:schemeClr val="bg1"/>
                          </a:solidFill>
                          <a:effectLst/>
                          <a:latin typeface="Trebuchet MS" panose="020B0603020202020204" pitchFamily="34" charset="0"/>
                        </a:rPr>
                        <a:t>Assessment </a:t>
                      </a:r>
                      <a:r>
                        <a:rPr lang="en-US" sz="1800" b="1" i="0" u="none" strike="noStrike" dirty="0" smtClean="0">
                          <a:solidFill>
                            <a:schemeClr val="bg1"/>
                          </a:solidFill>
                          <a:effectLst/>
                          <a:latin typeface="Trebuchet MS" panose="020B0603020202020204" pitchFamily="34" charset="0"/>
                        </a:rPr>
                        <a:t>Subjects</a:t>
                      </a:r>
                      <a:endParaRPr lang="en-US" sz="1800" b="1" i="0" u="none" strike="noStrike" dirty="0">
                        <a:solidFill>
                          <a:schemeClr val="bg1"/>
                        </a:solidFill>
                        <a:effectLst/>
                        <a:latin typeface="Trebuchet MS" panose="020B0603020202020204" pitchFamily="34" charset="0"/>
                      </a:endParaRP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US" sz="1800" b="1" i="0" u="none" strike="noStrike" kern="1200" dirty="0">
                          <a:solidFill>
                            <a:schemeClr val="bg1"/>
                          </a:solidFill>
                          <a:effectLst/>
                          <a:latin typeface="Trebuchet MS" panose="020B0603020202020204" pitchFamily="34" charset="0"/>
                          <a:ea typeface="+mn-ea"/>
                          <a:cs typeface="+mn-cs"/>
                        </a:rPr>
                        <a:t>Test Mode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marL="0" algn="ctr" defTabSz="914400" rtl="0" eaLnBrk="1" fontAlgn="ctr" latinLnBrk="0" hangingPunct="1"/>
                      <a:r>
                        <a:rPr lang="en-US" sz="1800" b="1" i="0" u="none" strike="noStrike" kern="1200" dirty="0">
                          <a:solidFill>
                            <a:schemeClr val="bg1"/>
                          </a:solidFill>
                          <a:effectLst/>
                          <a:latin typeface="Trebuchet MS" panose="020B0603020202020204" pitchFamily="34" charset="0"/>
                          <a:ea typeface="+mn-ea"/>
                          <a:cs typeface="+mn-cs"/>
                        </a:rPr>
                        <a:t>Approximate Test Time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r>
              <a:tr h="1573693">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en-US" sz="1800" b="0" i="0" u="none" strike="noStrike" dirty="0" smtClean="0">
                        <a:solidFill>
                          <a:srgbClr val="FF0000"/>
                        </a:solidFill>
                        <a:effectLst/>
                        <a:latin typeface="+mn-lt"/>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457200" rtl="0" eaLnBrk="1" fontAlgn="auto" latinLnBrk="0" hangingPunct="1">
                        <a:lnSpc>
                          <a:spcPct val="100000"/>
                        </a:lnSpc>
                        <a:spcBef>
                          <a:spcPts val="1800"/>
                        </a:spcBef>
                        <a:spcAft>
                          <a:spcPts val="0"/>
                        </a:spcAft>
                        <a:buClrTx/>
                        <a:buSzTx/>
                        <a:buFontTx/>
                        <a:buNone/>
                        <a:tabLst/>
                        <a:defRPr/>
                      </a:pPr>
                      <a:r>
                        <a:rPr kumimoji="0" lang="en-US" sz="4800" b="1" i="0" u="none" strike="noStrike" kern="1200" cap="none" spc="0" normalizeH="0" baseline="0" dirty="0" smtClean="0">
                          <a:ln>
                            <a:noFill/>
                          </a:ln>
                          <a:solidFill>
                            <a:schemeClr val="accent1">
                              <a:lumMod val="50000"/>
                            </a:schemeClr>
                          </a:solidFill>
                          <a:effectLst/>
                          <a:uLnTx/>
                          <a:uFillTx/>
                          <a:latin typeface="+mn-lt"/>
                          <a:ea typeface="+mn-ea"/>
                          <a:cs typeface="+mn-cs"/>
                          <a:sym typeface="Wingding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0000"/>
                          </a:solidFill>
                          <a:latin typeface="Trebuchet MS" panose="020B0603020202020204" pitchFamily="34" charset="0"/>
                          <a:ea typeface="+mn-ea"/>
                          <a:cs typeface="+mn-cs"/>
                          <a:sym typeface="Wingdings"/>
                        </a:rPr>
                        <a:t>NAEP provided Tablets</a:t>
                      </a:r>
                      <a:endParaRPr lang="en-US" sz="1800" kern="1200" dirty="0" smtClean="0">
                        <a:solidFill>
                          <a:srgbClr val="000000"/>
                        </a:solidFill>
                        <a:latin typeface="Trebuchet MS" panose="020B0603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0000"/>
                          </a:solidFill>
                          <a:latin typeface="Trebuchet MS" panose="020B0603020202020204" pitchFamily="34" charset="0"/>
                          <a:ea typeface="+mn-ea"/>
                          <a:cs typeface="+mn-cs"/>
                        </a:rPr>
                        <a:t>25 students per session</a:t>
                      </a:r>
                      <a:endParaRPr lang="en-US" sz="1800" kern="1200" dirty="0" smtClean="0">
                        <a:solidFill>
                          <a:srgbClr val="000000"/>
                        </a:solidFill>
                        <a:latin typeface="Trebuchet MS" panose="020B0603020202020204" pitchFamily="34" charset="0"/>
                        <a:ea typeface="+mn-ea"/>
                        <a:cs typeface="+mn-cs"/>
                        <a:sym typeface="Wingdings"/>
                      </a:endParaRPr>
                    </a:p>
                    <a:p>
                      <a:pPr algn="l" fontAlgn="t"/>
                      <a:endParaRPr lang="en-US" sz="1800" b="0" i="0" u="none" strike="noStrike" dirty="0">
                        <a:solidFill>
                          <a:srgbClr val="000000"/>
                        </a:solidFill>
                        <a:effectLst/>
                        <a:latin typeface="Calibri"/>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rgbClr val="000000"/>
                          </a:solidFill>
                          <a:latin typeface="Trebuchet MS" panose="020B0603020202020204" pitchFamily="34" charset="0"/>
                          <a:ea typeface="+mn-ea"/>
                          <a:cs typeface="+mn-cs"/>
                        </a:rPr>
                        <a:t>90 minutes per session</a:t>
                      </a:r>
                      <a:endParaRPr lang="en-US" sz="1800" kern="1200" dirty="0">
                        <a:solidFill>
                          <a:srgbClr val="000000"/>
                        </a:solidFill>
                        <a:latin typeface="Trebuchet MS" panose="020B0603020202020204" pitchFamily="34" charset="0"/>
                        <a:ea typeface="+mn-ea"/>
                        <a:cs typeface="+mn-cs"/>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pSp>
        <p:nvGrpSpPr>
          <p:cNvPr id="8" name="Group 7"/>
          <p:cNvGrpSpPr/>
          <p:nvPr/>
        </p:nvGrpSpPr>
        <p:grpSpPr>
          <a:xfrm>
            <a:off x="274319" y="3902161"/>
            <a:ext cx="3289495" cy="1588139"/>
            <a:chOff x="6161" y="1926974"/>
            <a:chExt cx="3289495" cy="1517012"/>
          </a:xfrm>
        </p:grpSpPr>
        <p:grpSp>
          <p:nvGrpSpPr>
            <p:cNvPr id="9" name="Group 8"/>
            <p:cNvGrpSpPr/>
            <p:nvPr/>
          </p:nvGrpSpPr>
          <p:grpSpPr>
            <a:xfrm>
              <a:off x="6161" y="1926974"/>
              <a:ext cx="3289495" cy="758506"/>
              <a:chOff x="-162407" y="1926974"/>
              <a:chExt cx="3289495" cy="758506"/>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4179" y="1926974"/>
                <a:ext cx="457200" cy="457200"/>
              </a:xfrm>
              <a:prstGeom prst="rect">
                <a:avLst/>
              </a:prstGeom>
            </p:spPr>
          </p:pic>
          <p:sp>
            <p:nvSpPr>
              <p:cNvPr id="17" name="TextBox 16"/>
              <p:cNvSpPr txBox="1"/>
              <p:nvPr/>
            </p:nvSpPr>
            <p:spPr>
              <a:xfrm>
                <a:off x="-162407" y="2316148"/>
                <a:ext cx="3289495" cy="369332"/>
              </a:xfrm>
              <a:prstGeom prst="rect">
                <a:avLst/>
              </a:prstGeom>
              <a:noFill/>
            </p:spPr>
            <p:txBody>
              <a:bodyPr wrap="square" rtlCol="0">
                <a:spAutoFit/>
              </a:bodyPr>
              <a:lstStyle/>
              <a:p>
                <a:pPr algn="ctr">
                  <a:defRPr/>
                </a:pPr>
                <a:r>
                  <a:rPr lang="en-US" dirty="0" smtClean="0">
                    <a:solidFill>
                      <a:srgbClr val="000000"/>
                    </a:solidFill>
                    <a:latin typeface="Trebuchet MS" panose="020B0603020202020204" pitchFamily="34" charset="0"/>
                  </a:rPr>
                  <a:t>Mathematics Grade 4 and 8</a:t>
                </a:r>
                <a:endParaRPr lang="en-US" dirty="0">
                  <a:solidFill>
                    <a:srgbClr val="000000"/>
                  </a:solidFill>
                  <a:latin typeface="Trebuchet MS" panose="020B0603020202020204" pitchFamily="34" charset="0"/>
                </a:endParaRPr>
              </a:p>
            </p:txBody>
          </p:sp>
        </p:grpSp>
        <p:grpSp>
          <p:nvGrpSpPr>
            <p:cNvPr id="10" name="Group 9"/>
            <p:cNvGrpSpPr/>
            <p:nvPr/>
          </p:nvGrpSpPr>
          <p:grpSpPr>
            <a:xfrm>
              <a:off x="324276" y="2706137"/>
              <a:ext cx="2634142" cy="737849"/>
              <a:chOff x="95677" y="2722003"/>
              <a:chExt cx="2634142" cy="737849"/>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4148" y="2722003"/>
                <a:ext cx="457200" cy="457200"/>
              </a:xfrm>
              <a:prstGeom prst="rect">
                <a:avLst/>
              </a:prstGeom>
            </p:spPr>
          </p:pic>
          <p:sp>
            <p:nvSpPr>
              <p:cNvPr id="15" name="TextBox 14"/>
              <p:cNvSpPr txBox="1"/>
              <p:nvPr/>
            </p:nvSpPr>
            <p:spPr>
              <a:xfrm>
                <a:off x="95677" y="3090520"/>
                <a:ext cx="2634142" cy="369332"/>
              </a:xfrm>
              <a:prstGeom prst="rect">
                <a:avLst/>
              </a:prstGeom>
              <a:noFill/>
            </p:spPr>
            <p:txBody>
              <a:bodyPr wrap="square" rtlCol="0">
                <a:spAutoFit/>
              </a:bodyPr>
              <a:lstStyle/>
              <a:p>
                <a:pPr algn="ctr">
                  <a:defRPr/>
                </a:pPr>
                <a:r>
                  <a:rPr lang="en-US" dirty="0" smtClean="0">
                    <a:solidFill>
                      <a:srgbClr val="000000"/>
                    </a:solidFill>
                    <a:latin typeface="Trebuchet MS" panose="020B0603020202020204" pitchFamily="34" charset="0"/>
                  </a:rPr>
                  <a:t>Reading Grade </a:t>
                </a:r>
                <a:r>
                  <a:rPr lang="en-US" dirty="0">
                    <a:solidFill>
                      <a:srgbClr val="000000"/>
                    </a:solidFill>
                    <a:latin typeface="Trebuchet MS" panose="020B0603020202020204" pitchFamily="34" charset="0"/>
                  </a:rPr>
                  <a:t>4 and </a:t>
                </a:r>
                <a:r>
                  <a:rPr lang="en-US" dirty="0" smtClean="0">
                    <a:solidFill>
                      <a:srgbClr val="000000"/>
                    </a:solidFill>
                    <a:latin typeface="Trebuchet MS" panose="020B0603020202020204" pitchFamily="34" charset="0"/>
                  </a:rPr>
                  <a:t>8</a:t>
                </a:r>
                <a:endParaRPr lang="en-US" dirty="0">
                  <a:solidFill>
                    <a:srgbClr val="000000"/>
                  </a:solidFill>
                  <a:latin typeface="Trebuchet MS" panose="020B0603020202020204" pitchFamily="34" charset="0"/>
                </a:endParaRPr>
              </a:p>
            </p:txBody>
          </p:sp>
        </p:grpSp>
      </p:gr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1020" y="1318507"/>
            <a:ext cx="852136" cy="1102762"/>
          </a:xfrm>
          <a:prstGeom prst="rect">
            <a:avLst/>
          </a:prstGeom>
        </p:spPr>
      </p:pic>
      <p:sp>
        <p:nvSpPr>
          <p:cNvPr id="5" name="TextBox 4"/>
          <p:cNvSpPr txBox="1"/>
          <p:nvPr/>
        </p:nvSpPr>
        <p:spPr>
          <a:xfrm>
            <a:off x="274319" y="5766649"/>
            <a:ext cx="5108963" cy="369332"/>
          </a:xfrm>
          <a:prstGeom prst="rect">
            <a:avLst/>
          </a:prstGeom>
          <a:noFill/>
        </p:spPr>
        <p:txBody>
          <a:bodyPr wrap="none" rtlCol="0">
            <a:spAutoFit/>
          </a:bodyPr>
          <a:lstStyle/>
          <a:p>
            <a:r>
              <a:rPr lang="en-US" dirty="0">
                <a:solidFill>
                  <a:prstClr val="black"/>
                </a:solidFill>
              </a:rPr>
              <a:t>*Each selected student is tested in one subject, only.</a:t>
            </a:r>
          </a:p>
        </p:txBody>
      </p:sp>
    </p:spTree>
    <p:extLst>
      <p:ext uri="{BB962C8B-B14F-4D97-AF65-F5344CB8AC3E}">
        <p14:creationId xmlns:p14="http://schemas.microsoft.com/office/powerpoint/2010/main" val="2974762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2018-19 State Assessments: Grades 9-11</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20383176"/>
              </p:ext>
            </p:extLst>
          </p:nvPr>
        </p:nvGraphicFramePr>
        <p:xfrm>
          <a:off x="742103" y="1958033"/>
          <a:ext cx="7696199" cy="2286000"/>
        </p:xfrm>
        <a:graphic>
          <a:graphicData uri="http://schemas.openxmlformats.org/drawingml/2006/table">
            <a:tbl>
              <a:tblPr firstRow="1" bandRow="1">
                <a:tableStyleId>{93296810-A885-4BE3-A3E7-6D5BEEA58F35}</a:tableStyleId>
              </a:tblPr>
              <a:tblGrid>
                <a:gridCol w="838199"/>
                <a:gridCol w="1714500"/>
                <a:gridCol w="1714500"/>
                <a:gridCol w="1714500"/>
                <a:gridCol w="1714500"/>
              </a:tblGrid>
              <a:tr h="655065">
                <a:tc>
                  <a:txBody>
                    <a:bodyPr/>
                    <a:lstStyle/>
                    <a:p>
                      <a:pPr algn="ctr"/>
                      <a:r>
                        <a:rPr lang="en-US" dirty="0" smtClean="0"/>
                        <a:t>Grade</a:t>
                      </a:r>
                      <a:endParaRPr lang="en-US" dirty="0"/>
                    </a:p>
                  </a:txBody>
                  <a:tcPr anchor="ctr"/>
                </a:tc>
                <a:tc>
                  <a:txBody>
                    <a:bodyPr/>
                    <a:lstStyle/>
                    <a:p>
                      <a:pPr algn="ctr"/>
                      <a:r>
                        <a:rPr lang="en-US" dirty="0" smtClean="0"/>
                        <a:t>CO PSAT </a:t>
                      </a:r>
                      <a:endParaRPr lang="en-US" baseline="30000" dirty="0"/>
                    </a:p>
                  </a:txBody>
                  <a:tcPr anchor="ctr"/>
                </a:tc>
                <a:tc>
                  <a:txBody>
                    <a:bodyPr/>
                    <a:lstStyle/>
                    <a:p>
                      <a:pPr algn="ctr"/>
                      <a:r>
                        <a:rPr lang="en-US" dirty="0" smtClean="0"/>
                        <a:t>CO SAT</a:t>
                      </a:r>
                      <a:endParaRPr lang="en-US" baseline="30000" dirty="0"/>
                    </a:p>
                  </a:txBody>
                  <a:tcPr anchor="ctr"/>
                </a:tc>
                <a:tc>
                  <a:txBody>
                    <a:bodyPr/>
                    <a:lstStyle/>
                    <a:p>
                      <a:pPr algn="ctr"/>
                      <a:r>
                        <a:rPr lang="en-US" dirty="0" smtClean="0"/>
                        <a:t>Science</a:t>
                      </a:r>
                      <a:endParaRPr lang="en-US" dirty="0"/>
                    </a:p>
                  </a:txBody>
                  <a:tcPr anchor="ctr"/>
                </a:tc>
                <a:tc>
                  <a:txBody>
                    <a:bodyPr/>
                    <a:lstStyle/>
                    <a:p>
                      <a:pPr algn="ctr"/>
                      <a:r>
                        <a:rPr lang="en-US" dirty="0" smtClean="0"/>
                        <a:t>Social Studies*</a:t>
                      </a:r>
                      <a:endParaRPr lang="en-US" dirty="0"/>
                    </a:p>
                  </a:txBody>
                  <a:tcPr anchor="ctr"/>
                </a:tc>
              </a:tr>
              <a:tr h="487935">
                <a:tc>
                  <a:txBody>
                    <a:bodyPr/>
                    <a:lstStyle/>
                    <a:p>
                      <a:pPr algn="ctr"/>
                      <a:r>
                        <a:rPr lang="en-US" dirty="0" smtClean="0"/>
                        <a:t>9</a:t>
                      </a:r>
                      <a:endParaRPr lang="en-US" dirty="0" smtClean="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r>
              <a:tr h="487935">
                <a:tc>
                  <a:txBody>
                    <a:bodyPr/>
                    <a:lstStyle/>
                    <a:p>
                      <a:pPr algn="ctr"/>
                      <a:r>
                        <a:rPr lang="en-US" dirty="0" smtClean="0"/>
                        <a:t>10</a:t>
                      </a:r>
                      <a:endParaRPr lang="en-US" dirty="0" smtClean="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r>
              <a:tr h="655065">
                <a:tc>
                  <a:txBody>
                    <a:bodyPr/>
                    <a:lstStyle/>
                    <a:p>
                      <a:pPr algn="ctr"/>
                      <a:r>
                        <a:rPr lang="en-US" dirty="0" smtClean="0"/>
                        <a:t>11</a:t>
                      </a: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endParaRPr lang="en-US" dirty="0">
                        <a:solidFill>
                          <a:schemeClr val="tx1">
                            <a:lumMod val="50000"/>
                          </a:schemeClr>
                        </a:solidFill>
                      </a:endParaRPr>
                    </a:p>
                  </a:txBody>
                  <a:tcPr anchor="ctr"/>
                </a:tc>
                <a:tc>
                  <a:txBody>
                    <a:bodyPr/>
                    <a:lstStyle/>
                    <a:p>
                      <a:pPr algn="ctr"/>
                      <a:r>
                        <a:rPr lang="en-US" dirty="0" smtClean="0"/>
                        <a:t> </a:t>
                      </a:r>
                    </a:p>
                    <a:p>
                      <a:pPr algn="ctr"/>
                      <a:r>
                        <a:rPr lang="en-US" dirty="0" smtClean="0"/>
                        <a:t>(all)</a:t>
                      </a:r>
                      <a:endParaRPr lang="en-US" dirty="0" smtClean="0">
                        <a:solidFill>
                          <a:schemeClr val="tx1">
                            <a:lumMod val="50000"/>
                          </a:schemeClr>
                        </a:solidFill>
                      </a:endParaRPr>
                    </a:p>
                  </a:txBody>
                  <a:tcPr anchor="ctr"/>
                </a:tc>
                <a:tc>
                  <a:txBody>
                    <a:bodyPr/>
                    <a:lstStyle/>
                    <a:p>
                      <a:pPr algn="ctr"/>
                      <a:endParaRPr lang="en-US" dirty="0" smtClean="0"/>
                    </a:p>
                  </a:txBody>
                  <a:tcPr anchor="ctr"/>
                </a:tc>
              </a:tr>
            </a:tbl>
          </a:graphicData>
        </a:graphic>
      </p:graphicFrame>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58487" y="2699023"/>
            <a:ext cx="323269" cy="323269"/>
          </a:xfrm>
          <a:prstGeom prst="rect">
            <a:avLst/>
          </a:prstGeom>
        </p:spPr>
      </p:pic>
      <p:pic>
        <p:nvPicPr>
          <p:cNvPr id="7" name="Picture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58487" y="3186521"/>
            <a:ext cx="323269" cy="323269"/>
          </a:xfrm>
          <a:prstGeom prst="rect">
            <a:avLst/>
          </a:prstGeom>
        </p:spPr>
      </p:pic>
      <p:pic>
        <p:nvPicPr>
          <p:cNvPr id="8" name="Picture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049920" y="3689283"/>
            <a:ext cx="323269" cy="323269"/>
          </a:xfrm>
          <a:prstGeom prst="rect">
            <a:avLst/>
          </a:prstGeom>
        </p:spPr>
      </p:pic>
      <p:pic>
        <p:nvPicPr>
          <p:cNvPr id="9" name="Picture 8"/>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32302" y="3678576"/>
            <a:ext cx="323269" cy="323269"/>
          </a:xfrm>
          <a:prstGeom prst="rect">
            <a:avLst/>
          </a:prstGeom>
        </p:spPr>
      </p:pic>
      <p:pic>
        <p:nvPicPr>
          <p:cNvPr id="10" name="Picture 9"/>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26234" y="3678575"/>
            <a:ext cx="323269" cy="323269"/>
          </a:xfrm>
          <a:prstGeom prst="rect">
            <a:avLst/>
          </a:prstGeom>
        </p:spPr>
      </p:pic>
      <p:sp>
        <p:nvSpPr>
          <p:cNvPr id="11" name="TextBox 10"/>
          <p:cNvSpPr txBox="1"/>
          <p:nvPr/>
        </p:nvSpPr>
        <p:spPr>
          <a:xfrm>
            <a:off x="274320" y="4661857"/>
            <a:ext cx="8610600" cy="1477328"/>
          </a:xfrm>
          <a:prstGeom prst="rect">
            <a:avLst/>
          </a:prstGeom>
          <a:noFill/>
        </p:spPr>
        <p:txBody>
          <a:bodyPr wrap="square" rtlCol="0">
            <a:spAutoFit/>
          </a:bodyPr>
          <a:lstStyle/>
          <a:p>
            <a:r>
              <a:rPr lang="en-US" baseline="30000" dirty="0">
                <a:solidFill>
                  <a:srgbClr val="000000"/>
                </a:solidFill>
              </a:rPr>
              <a:t>*</a:t>
            </a:r>
            <a:r>
              <a:rPr lang="en-US" dirty="0">
                <a:solidFill>
                  <a:srgbClr val="000000"/>
                </a:solidFill>
              </a:rPr>
              <a:t>Social studies will be assessed on a sampling basis for grade 11.</a:t>
            </a:r>
          </a:p>
          <a:p>
            <a:endParaRPr lang="en-US" b="1" dirty="0" smtClean="0">
              <a:solidFill>
                <a:schemeClr val="tx1">
                  <a:lumMod val="50000"/>
                </a:schemeClr>
              </a:solidFill>
            </a:endParaRPr>
          </a:p>
          <a:p>
            <a:r>
              <a:rPr lang="en-US" b="1" dirty="0" smtClean="0">
                <a:solidFill>
                  <a:schemeClr val="tx1">
                    <a:lumMod val="50000"/>
                  </a:schemeClr>
                </a:solidFill>
              </a:rPr>
              <a:t>Note</a:t>
            </a:r>
            <a:r>
              <a:rPr lang="en-US" dirty="0" smtClean="0">
                <a:solidFill>
                  <a:schemeClr val="tx1">
                    <a:lumMod val="50000"/>
                  </a:schemeClr>
                </a:solidFill>
              </a:rPr>
              <a:t>: </a:t>
            </a:r>
            <a:r>
              <a:rPr lang="en-US" dirty="0" smtClean="0">
                <a:solidFill>
                  <a:srgbClr val="000000"/>
                </a:solidFill>
              </a:rPr>
              <a:t>The student-selected writing portion of the SAT will be administered during the school day. Details about the ordering process will be shared later this fall. </a:t>
            </a:r>
          </a:p>
          <a:p>
            <a:endParaRPr lang="en-US" dirty="0">
              <a:solidFill>
                <a:srgbClr val="000000"/>
              </a:solidFill>
            </a:endParaRPr>
          </a:p>
        </p:txBody>
      </p:sp>
    </p:spTree>
    <p:extLst>
      <p:ext uri="{BB962C8B-B14F-4D97-AF65-F5344CB8AC3E}">
        <p14:creationId xmlns:p14="http://schemas.microsoft.com/office/powerpoint/2010/main" val="278355681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Colorado 2018-19 TIMSS</a:t>
            </a:r>
            <a:endParaRPr lang="en-US" dirty="0"/>
          </a:p>
        </p:txBody>
      </p:sp>
      <p:sp>
        <p:nvSpPr>
          <p:cNvPr id="3" name="Content Placeholder 2"/>
          <p:cNvSpPr>
            <a:spLocks noGrp="1"/>
          </p:cNvSpPr>
          <p:nvPr>
            <p:ph idx="1"/>
          </p:nvPr>
        </p:nvSpPr>
        <p:spPr/>
        <p:txBody>
          <a:bodyPr>
            <a:normAutofit fontScale="92500" lnSpcReduction="10000"/>
          </a:bodyPr>
          <a:lstStyle/>
          <a:p>
            <a:pPr marL="342900" indent="-342900">
              <a:buFont typeface="Arial" panose="020B0604020202020204" pitchFamily="34" charset="0"/>
              <a:buChar char="•"/>
            </a:pPr>
            <a:r>
              <a:rPr lang="en-US" dirty="0">
                <a:solidFill>
                  <a:srgbClr val="000000"/>
                </a:solidFill>
              </a:rPr>
              <a:t>Trends in Mathematics and Science Study (TIMSS)</a:t>
            </a:r>
          </a:p>
          <a:p>
            <a:pPr marL="342900" indent="-342900">
              <a:buFont typeface="Arial" panose="020B0604020202020204" pitchFamily="34" charset="0"/>
              <a:buChar char="•"/>
            </a:pPr>
            <a:r>
              <a:rPr lang="en-US" dirty="0">
                <a:solidFill>
                  <a:srgbClr val="000000"/>
                </a:solidFill>
              </a:rPr>
              <a:t>Assessment Window: April– May </a:t>
            </a:r>
            <a:r>
              <a:rPr lang="en-US" dirty="0" smtClean="0">
                <a:solidFill>
                  <a:srgbClr val="000000"/>
                </a:solidFill>
              </a:rPr>
              <a:t>2019</a:t>
            </a:r>
            <a:endParaRPr lang="en-US" dirty="0">
              <a:solidFill>
                <a:srgbClr val="000000"/>
              </a:solidFill>
            </a:endParaRPr>
          </a:p>
          <a:p>
            <a:pPr marL="342900" indent="-342900">
              <a:buFont typeface="Arial" panose="020B0604020202020204" pitchFamily="34" charset="0"/>
              <a:buChar char="•"/>
            </a:pPr>
            <a:r>
              <a:rPr lang="en-US" dirty="0">
                <a:solidFill>
                  <a:srgbClr val="000000"/>
                </a:solidFill>
              </a:rPr>
              <a:t>Administration Details:</a:t>
            </a:r>
          </a:p>
          <a:p>
            <a:pPr marL="1028700" lvl="1" indent="-342900"/>
            <a:r>
              <a:rPr lang="en-US" dirty="0">
                <a:solidFill>
                  <a:srgbClr val="000000"/>
                </a:solidFill>
              </a:rPr>
              <a:t>Grade 4 = 72 minutes</a:t>
            </a:r>
          </a:p>
          <a:p>
            <a:pPr marL="1028700" lvl="1" indent="-342900"/>
            <a:r>
              <a:rPr lang="en-US" dirty="0">
                <a:solidFill>
                  <a:srgbClr val="000000"/>
                </a:solidFill>
              </a:rPr>
              <a:t>Grade 8 = 90 minutes</a:t>
            </a:r>
          </a:p>
          <a:p>
            <a:pPr marL="1028700" lvl="1" indent="-342900"/>
            <a:r>
              <a:rPr lang="en-US" dirty="0">
                <a:solidFill>
                  <a:srgbClr val="000000"/>
                </a:solidFill>
              </a:rPr>
              <a:t>Tablets, styluses and keyboards will be provided</a:t>
            </a:r>
          </a:p>
          <a:p>
            <a:pPr marL="342900" indent="-342900">
              <a:buFont typeface="Arial" panose="020B0604020202020204" pitchFamily="34" charset="0"/>
              <a:buChar char="•"/>
            </a:pPr>
            <a:r>
              <a:rPr lang="en-US" dirty="0">
                <a:solidFill>
                  <a:srgbClr val="000000"/>
                </a:solidFill>
              </a:rPr>
              <a:t>Students</a:t>
            </a:r>
          </a:p>
          <a:p>
            <a:pPr marL="1028700" lvl="1" indent="-342900"/>
            <a:r>
              <a:rPr lang="en-US" dirty="0">
                <a:solidFill>
                  <a:srgbClr val="000000"/>
                </a:solidFill>
              </a:rPr>
              <a:t>2 classes tested</a:t>
            </a:r>
          </a:p>
          <a:p>
            <a:pPr marL="1485900" lvl="2" indent="-342900"/>
            <a:r>
              <a:rPr lang="en-US" sz="1900" dirty="0">
                <a:solidFill>
                  <a:srgbClr val="000000"/>
                </a:solidFill>
              </a:rPr>
              <a:t>1 AM class</a:t>
            </a:r>
          </a:p>
          <a:p>
            <a:pPr marL="1485900" lvl="2" indent="-342900"/>
            <a:r>
              <a:rPr lang="en-US" sz="1900" dirty="0">
                <a:solidFill>
                  <a:srgbClr val="000000"/>
                </a:solidFill>
              </a:rPr>
              <a:t>1 PM class</a:t>
            </a:r>
          </a:p>
          <a:p>
            <a:pPr marL="342900" indent="-342900">
              <a:buFont typeface="Arial" panose="020B0604020202020204" pitchFamily="34" charset="0"/>
              <a:buChar char="•"/>
            </a:pPr>
            <a:r>
              <a:rPr lang="en-US" dirty="0">
                <a:solidFill>
                  <a:srgbClr val="000000"/>
                </a:solidFill>
              </a:rPr>
              <a:t>Administered on a sampling basis to selected schools</a:t>
            </a:r>
          </a:p>
          <a:p>
            <a:pPr marL="1028700" lvl="1" indent="-342900"/>
            <a:r>
              <a:rPr lang="en-US" dirty="0">
                <a:solidFill>
                  <a:srgbClr val="000000"/>
                </a:solidFill>
              </a:rPr>
              <a:t>Districts </a:t>
            </a:r>
            <a:r>
              <a:rPr lang="en-US" dirty="0" smtClean="0">
                <a:solidFill>
                  <a:srgbClr val="000000"/>
                </a:solidFill>
              </a:rPr>
              <a:t>have been notified </a:t>
            </a:r>
            <a:r>
              <a:rPr lang="en-US" dirty="0">
                <a:solidFill>
                  <a:srgbClr val="000000"/>
                </a:solidFill>
              </a:rPr>
              <a:t>of school selection</a:t>
            </a:r>
          </a:p>
        </p:txBody>
      </p:sp>
      <p:sp>
        <p:nvSpPr>
          <p:cNvPr id="4" name="Slide Number Placeholder 3"/>
          <p:cNvSpPr>
            <a:spLocks noGrp="1"/>
          </p:cNvSpPr>
          <p:nvPr>
            <p:ph type="sldNum" sz="quarter" idx="4"/>
          </p:nvPr>
        </p:nvSpPr>
        <p:spPr/>
        <p:txBody>
          <a:bodyPr/>
          <a:lstStyle/>
          <a:p>
            <a:fld id="{67726FA2-3EC9-4717-AD62-D8C823692DD3}" type="slidenum">
              <a:rPr lang="en-US" smtClean="0"/>
              <a:pPr/>
              <a:t>70</a:t>
            </a:fld>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57515" y="1632184"/>
            <a:ext cx="1207010" cy="874778"/>
          </a:xfrm>
          <a:prstGeom prst="rect">
            <a:avLst/>
          </a:prstGeom>
        </p:spPr>
      </p:pic>
    </p:spTree>
    <p:extLst>
      <p:ext uri="{BB962C8B-B14F-4D97-AF65-F5344CB8AC3E}">
        <p14:creationId xmlns:p14="http://schemas.microsoft.com/office/powerpoint/2010/main" val="16137661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Data and Reporting</a:t>
            </a:r>
            <a:endParaRPr lang="en-US" sz="4900"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71</a:t>
            </a:fld>
            <a:endParaRPr lang="en-US" dirty="0"/>
          </a:p>
        </p:txBody>
      </p:sp>
    </p:spTree>
    <p:extLst>
      <p:ext uri="{BB962C8B-B14F-4D97-AF65-F5344CB8AC3E}">
        <p14:creationId xmlns:p14="http://schemas.microsoft.com/office/powerpoint/2010/main" val="189872620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Assessment Data Collections</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72</a:t>
            </a:fld>
            <a:endParaRPr lang="en-US" dirty="0"/>
          </a:p>
        </p:txBody>
      </p:sp>
      <p:sp>
        <p:nvSpPr>
          <p:cNvPr id="5" name="Content Placeholder 4"/>
          <p:cNvSpPr>
            <a:spLocks noGrp="1"/>
          </p:cNvSpPr>
          <p:nvPr>
            <p:ph idx="1"/>
          </p:nvPr>
        </p:nvSpPr>
        <p:spPr>
          <a:xfrm>
            <a:off x="508211" y="1262103"/>
            <a:ext cx="7886700" cy="5595897"/>
          </a:xfrm>
        </p:spPr>
        <p:txBody>
          <a:bodyPr>
            <a:normAutofit fontScale="85000" lnSpcReduction="20000"/>
          </a:bodyPr>
          <a:lstStyle/>
          <a:p>
            <a:pPr marL="342900" indent="-342900">
              <a:buFont typeface="Arial" panose="020B0604020202020204" pitchFamily="34" charset="0"/>
              <a:buChar char="•"/>
            </a:pPr>
            <a:r>
              <a:rPr lang="en-US" dirty="0">
                <a:solidFill>
                  <a:schemeClr val="tx1"/>
                </a:solidFill>
              </a:rPr>
              <a:t>Assessment Collections </a:t>
            </a:r>
            <a:r>
              <a:rPr lang="en-US" dirty="0" smtClean="0">
                <a:solidFill>
                  <a:schemeClr val="tx1"/>
                </a:solidFill>
              </a:rPr>
              <a:t>include </a:t>
            </a:r>
            <a:r>
              <a:rPr lang="en-US" dirty="0">
                <a:solidFill>
                  <a:schemeClr val="tx1"/>
                </a:solidFill>
              </a:rPr>
              <a:t>two types of Data Pipeline Activities</a:t>
            </a:r>
          </a:p>
          <a:p>
            <a:pPr marL="1028700" lvl="1" indent="-342900"/>
            <a:r>
              <a:rPr lang="en-US" sz="2100" dirty="0">
                <a:solidFill>
                  <a:schemeClr val="tx1"/>
                </a:solidFill>
              </a:rPr>
              <a:t>Pre-Coded/Pre-ID Labels will be pulled from October Count Collection</a:t>
            </a:r>
          </a:p>
          <a:p>
            <a:pPr marL="1485900" lvl="2" indent="-342900"/>
            <a:r>
              <a:rPr lang="en-US" sz="2100" dirty="0">
                <a:solidFill>
                  <a:schemeClr val="tx1"/>
                </a:solidFill>
              </a:rPr>
              <a:t>There will not be a separate collection for these </a:t>
            </a:r>
          </a:p>
          <a:p>
            <a:pPr marL="1028700" lvl="1" indent="-342900"/>
            <a:r>
              <a:rPr lang="en-US" sz="2100" dirty="0">
                <a:solidFill>
                  <a:schemeClr val="tx1"/>
                </a:solidFill>
              </a:rPr>
              <a:t>Student Biographical Data Reviews</a:t>
            </a:r>
          </a:p>
          <a:p>
            <a:pPr marL="1485900" lvl="2" indent="-342900"/>
            <a:r>
              <a:rPr lang="en-US" sz="2100" dirty="0">
                <a:solidFill>
                  <a:schemeClr val="tx1"/>
                </a:solidFill>
              </a:rPr>
              <a:t>WIDA ACCESS for ELLs: April</a:t>
            </a:r>
          </a:p>
          <a:p>
            <a:pPr marL="1485900" lvl="2" indent="-342900"/>
            <a:r>
              <a:rPr lang="en-US" sz="2100" dirty="0" smtClean="0"/>
              <a:t>CMAS, COSAT/PSAT, and DLM</a:t>
            </a:r>
            <a:r>
              <a:rPr lang="en-US" sz="2100" dirty="0" smtClean="0">
                <a:solidFill>
                  <a:schemeClr val="tx1"/>
                </a:solidFill>
              </a:rPr>
              <a:t>: </a:t>
            </a:r>
            <a:r>
              <a:rPr lang="en-US" sz="2100" dirty="0">
                <a:solidFill>
                  <a:schemeClr val="tx1"/>
                </a:solidFill>
              </a:rPr>
              <a:t>May - </a:t>
            </a:r>
            <a:r>
              <a:rPr lang="en-US" sz="2100" dirty="0" smtClean="0">
                <a:solidFill>
                  <a:schemeClr val="tx1"/>
                </a:solidFill>
              </a:rPr>
              <a:t>June</a:t>
            </a:r>
            <a:endParaRPr lang="en-US" sz="2100" dirty="0">
              <a:solidFill>
                <a:schemeClr val="tx1"/>
              </a:solidFill>
            </a:endParaRPr>
          </a:p>
          <a:p>
            <a:pPr marL="342900" indent="-342900">
              <a:buFont typeface="Arial" panose="020B0604020202020204" pitchFamily="34" charset="0"/>
              <a:buChar char="•"/>
            </a:pPr>
            <a:r>
              <a:rPr lang="en-US" dirty="0">
                <a:solidFill>
                  <a:schemeClr val="tx1"/>
                </a:solidFill>
              </a:rPr>
              <a:t>Training Materials (updated annually)</a:t>
            </a:r>
          </a:p>
          <a:p>
            <a:pPr marL="1028700" lvl="1" indent="-342900"/>
            <a:r>
              <a:rPr lang="en-US" sz="2100" dirty="0">
                <a:solidFill>
                  <a:schemeClr val="tx1"/>
                </a:solidFill>
              </a:rPr>
              <a:t>Assessment Unit Data Pipeline Manual</a:t>
            </a:r>
          </a:p>
          <a:p>
            <a:pPr marL="1028700" lvl="1" indent="-342900"/>
            <a:r>
              <a:rPr lang="en-US" sz="2100" dirty="0" smtClean="0">
                <a:solidFill>
                  <a:schemeClr val="tx1"/>
                </a:solidFill>
              </a:rPr>
              <a:t>Webinar</a:t>
            </a:r>
          </a:p>
          <a:p>
            <a:pPr marL="1028700" lvl="1" indent="-342900"/>
            <a:r>
              <a:rPr lang="en-US" sz="2100" dirty="0" smtClean="0"/>
              <a:t>SBD File Layouts and Definitions (under Data Pipeline Periodic Collections)</a:t>
            </a:r>
            <a:r>
              <a:rPr lang="en-US" sz="2100" dirty="0" smtClean="0">
                <a:solidFill>
                  <a:schemeClr val="tx1"/>
                </a:solidFill>
              </a:rPr>
              <a:t> </a:t>
            </a:r>
            <a:endParaRPr lang="en-US" sz="2100" dirty="0">
              <a:solidFill>
                <a:schemeClr val="tx1"/>
              </a:solidFill>
            </a:endParaRPr>
          </a:p>
          <a:p>
            <a:pPr marL="342900" indent="-342900">
              <a:buFont typeface="Arial" panose="020B0604020202020204" pitchFamily="34" charset="0"/>
              <a:buChar char="•"/>
            </a:pPr>
            <a:r>
              <a:rPr lang="en-US" dirty="0">
                <a:solidFill>
                  <a:schemeClr val="tx1"/>
                </a:solidFill>
              </a:rPr>
              <a:t>Town Hall Virtual </a:t>
            </a:r>
            <a:r>
              <a:rPr lang="en-US" dirty="0" smtClean="0">
                <a:solidFill>
                  <a:schemeClr val="tx1"/>
                </a:solidFill>
              </a:rPr>
              <a:t>Meetings</a:t>
            </a:r>
          </a:p>
          <a:p>
            <a:pPr marL="1028700" lvl="1" indent="-342900"/>
            <a:r>
              <a:rPr lang="en-US" sz="2100" dirty="0" smtClean="0"/>
              <a:t>Hosted by IMS cover all CDE data collections</a:t>
            </a:r>
          </a:p>
          <a:p>
            <a:pPr marL="1028700" lvl="1" indent="-342900"/>
            <a:r>
              <a:rPr lang="en-US" sz="2100" dirty="0">
                <a:hlinkClick r:id="rId2"/>
              </a:rPr>
              <a:t>http://</a:t>
            </a:r>
            <a:r>
              <a:rPr lang="en-US" sz="2100" dirty="0" smtClean="0">
                <a:hlinkClick r:id="rId2"/>
              </a:rPr>
              <a:t>www.cde.state.co.us/datapipeline/train_schedule</a:t>
            </a:r>
            <a:r>
              <a:rPr lang="en-US" sz="2100" dirty="0" smtClean="0"/>
              <a:t> </a:t>
            </a:r>
            <a:endParaRPr lang="en-US" sz="2100" dirty="0">
              <a:solidFill>
                <a:schemeClr val="tx1"/>
              </a:solidFill>
            </a:endParaRPr>
          </a:p>
          <a:p>
            <a:pPr marL="342900" indent="-342900">
              <a:buFont typeface="Arial" panose="020B0604020202020204" pitchFamily="34" charset="0"/>
              <a:buChar char="•"/>
            </a:pPr>
            <a:r>
              <a:rPr lang="en-US" dirty="0">
                <a:solidFill>
                  <a:schemeClr val="tx1"/>
                </a:solidFill>
              </a:rPr>
              <a:t>Connect with Data </a:t>
            </a:r>
            <a:r>
              <a:rPr lang="en-US" dirty="0" smtClean="0">
                <a:solidFill>
                  <a:schemeClr val="tx1"/>
                </a:solidFill>
              </a:rPr>
              <a:t>Respondents</a:t>
            </a:r>
          </a:p>
          <a:p>
            <a:pPr marL="1028700" lvl="1" indent="-342900"/>
            <a:r>
              <a:rPr lang="en-US" sz="2100" dirty="0" smtClean="0"/>
              <a:t>SBD includes test specific data, make sure that you are working with your Data Respondents during SBD so that these fields are correctly reviewed and updated if needed</a:t>
            </a:r>
            <a:endParaRPr lang="en-US" sz="2100" dirty="0">
              <a:solidFill>
                <a:schemeClr val="tx1"/>
              </a:solidFill>
            </a:endParaRPr>
          </a:p>
        </p:txBody>
      </p:sp>
    </p:spTree>
    <p:extLst>
      <p:ext uri="{BB962C8B-B14F-4D97-AF65-F5344CB8AC3E}">
        <p14:creationId xmlns:p14="http://schemas.microsoft.com/office/powerpoint/2010/main" val="409393884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320" y="277834"/>
            <a:ext cx="8690218" cy="710141"/>
          </a:xfrm>
        </p:spPr>
        <p:txBody>
          <a:bodyPr anchor="ctr">
            <a:noAutofit/>
          </a:bodyPr>
          <a:lstStyle/>
          <a:p>
            <a:r>
              <a:rPr lang="en-US" dirty="0" smtClean="0">
                <a:solidFill>
                  <a:schemeClr val="tx1"/>
                </a:solidFill>
              </a:rPr>
              <a:t>Public Release of Spring 2018 Results</a:t>
            </a:r>
            <a:endParaRPr lang="en-US" dirty="0">
              <a:solidFill>
                <a:schemeClr val="tx1"/>
              </a:solidFill>
            </a:endParaRPr>
          </a:p>
        </p:txBody>
      </p:sp>
      <p:sp>
        <p:nvSpPr>
          <p:cNvPr id="4" name="Content Placeholder 3"/>
          <p:cNvSpPr>
            <a:spLocks noGrp="1"/>
          </p:cNvSpPr>
          <p:nvPr>
            <p:ph idx="1"/>
          </p:nvPr>
        </p:nvSpPr>
        <p:spPr>
          <a:xfrm>
            <a:off x="239486" y="1463040"/>
            <a:ext cx="8275864" cy="4351338"/>
          </a:xfrm>
          <a:solidFill>
            <a:schemeClr val="bg1"/>
          </a:solidFill>
        </p:spPr>
        <p:txBody>
          <a:bodyPr>
            <a:normAutofit/>
          </a:bodyPr>
          <a:lstStyle/>
          <a:p>
            <a:r>
              <a:rPr lang="en-US" sz="2800" dirty="0" smtClean="0">
                <a:solidFill>
                  <a:schemeClr val="tx1"/>
                </a:solidFill>
              </a:rPr>
              <a:t>CMAS</a:t>
            </a:r>
            <a:r>
              <a:rPr lang="en-US" sz="2800" dirty="0">
                <a:solidFill>
                  <a:schemeClr val="tx1"/>
                </a:solidFill>
              </a:rPr>
              <a:t>, CO SAT/PSAT and CoAlt achievement </a:t>
            </a:r>
            <a:r>
              <a:rPr lang="en-US" sz="2600" dirty="0" smtClean="0">
                <a:solidFill>
                  <a:schemeClr val="tx1"/>
                </a:solidFill>
              </a:rPr>
              <a:t>results were publicly released on August 16</a:t>
            </a:r>
            <a:r>
              <a:rPr lang="en-US" sz="2600" baseline="30000" dirty="0" smtClean="0">
                <a:solidFill>
                  <a:schemeClr val="tx1"/>
                </a:solidFill>
              </a:rPr>
              <a:t>th</a:t>
            </a:r>
            <a:r>
              <a:rPr lang="en-US" sz="2600" dirty="0" smtClean="0">
                <a:solidFill>
                  <a:schemeClr val="tx1"/>
                </a:solidFill>
              </a:rPr>
              <a:t> </a:t>
            </a:r>
          </a:p>
          <a:p>
            <a:pPr lvl="1"/>
            <a:r>
              <a:rPr lang="en-US" sz="2200" dirty="0" smtClean="0">
                <a:solidFill>
                  <a:schemeClr val="tx1"/>
                </a:solidFill>
              </a:rPr>
              <a:t>Overall state, district, and school results</a:t>
            </a:r>
          </a:p>
          <a:p>
            <a:pPr lvl="1"/>
            <a:r>
              <a:rPr lang="en-US" sz="2200" dirty="0" smtClean="0"/>
              <a:t>State, district, and school results disaggregated </a:t>
            </a:r>
            <a:r>
              <a:rPr lang="en-US" sz="2200" dirty="0"/>
              <a:t>b</a:t>
            </a:r>
            <a:r>
              <a:rPr lang="en-US" sz="2200" dirty="0" smtClean="0"/>
              <a:t>y subgroup</a:t>
            </a:r>
          </a:p>
          <a:p>
            <a:pPr lvl="3"/>
            <a:r>
              <a:rPr lang="en-US" sz="1900" dirty="0"/>
              <a:t>Gender </a:t>
            </a:r>
          </a:p>
          <a:p>
            <a:pPr lvl="3"/>
            <a:r>
              <a:rPr lang="en-US" sz="1900" dirty="0"/>
              <a:t>Race/ethnicity</a:t>
            </a:r>
          </a:p>
          <a:p>
            <a:pPr lvl="3"/>
            <a:r>
              <a:rPr lang="en-US" sz="1900" dirty="0"/>
              <a:t>Economic status (free and reduced lunch)</a:t>
            </a:r>
          </a:p>
          <a:p>
            <a:pPr lvl="3"/>
            <a:r>
              <a:rPr lang="en-US" sz="1900" dirty="0"/>
              <a:t>English Learner status</a:t>
            </a:r>
          </a:p>
          <a:p>
            <a:pPr lvl="3"/>
            <a:r>
              <a:rPr lang="en-US" sz="1900" dirty="0"/>
              <a:t>IEP (disability) status</a:t>
            </a:r>
          </a:p>
          <a:p>
            <a:pPr lvl="3"/>
            <a:r>
              <a:rPr lang="en-US" sz="1900" dirty="0" smtClean="0"/>
              <a:t>Gifted/Talented</a:t>
            </a:r>
            <a:endParaRPr lang="en-US" sz="1900" dirty="0"/>
          </a:p>
          <a:p>
            <a:pPr marL="457200" lvl="1" indent="0">
              <a:buNone/>
            </a:pPr>
            <a:endParaRPr lang="en-US" dirty="0"/>
          </a:p>
        </p:txBody>
      </p:sp>
      <p:sp>
        <p:nvSpPr>
          <p:cNvPr id="2" name="Slide Number Placeholder 1"/>
          <p:cNvSpPr>
            <a:spLocks noGrp="1"/>
          </p:cNvSpPr>
          <p:nvPr>
            <p:ph type="sldNum" sz="quarter" idx="4"/>
          </p:nvPr>
        </p:nvSpPr>
        <p:spPr/>
        <p:txBody>
          <a:bodyPr/>
          <a:lstStyle/>
          <a:p>
            <a:fld id="{67726FA2-3EC9-4717-AD62-D8C823692DD3}" type="slidenum">
              <a:rPr lang="en-US" smtClean="0"/>
              <a:pPr/>
              <a:t>73</a:t>
            </a:fld>
            <a:endParaRPr lang="en-US" dirty="0"/>
          </a:p>
        </p:txBody>
      </p:sp>
    </p:spTree>
    <p:extLst>
      <p:ext uri="{BB962C8B-B14F-4D97-AF65-F5344CB8AC3E}">
        <p14:creationId xmlns:p14="http://schemas.microsoft.com/office/powerpoint/2010/main" val="9694467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Reporting and Data Privacy</a:t>
            </a:r>
            <a:endParaRPr lang="en-US" dirty="0"/>
          </a:p>
        </p:txBody>
      </p:sp>
      <p:sp>
        <p:nvSpPr>
          <p:cNvPr id="3" name="Content Placeholder 2"/>
          <p:cNvSpPr>
            <a:spLocks noGrp="1"/>
          </p:cNvSpPr>
          <p:nvPr>
            <p:ph idx="1"/>
          </p:nvPr>
        </p:nvSpPr>
        <p:spPr>
          <a:xfrm>
            <a:off x="508211" y="1304249"/>
            <a:ext cx="5703784" cy="5218560"/>
          </a:xfrm>
        </p:spPr>
        <p:txBody>
          <a:bodyPr>
            <a:normAutofit fontScale="85000" lnSpcReduction="20000"/>
          </a:bodyPr>
          <a:lstStyle/>
          <a:p>
            <a:pPr marL="342900" indent="-342900">
              <a:buFont typeface="Arial" panose="020B0604020202020204" pitchFamily="34" charset="0"/>
              <a:buChar char="•"/>
            </a:pPr>
            <a:r>
              <a:rPr lang="en-US" sz="2100" dirty="0" smtClean="0">
                <a:solidFill>
                  <a:schemeClr val="tx1"/>
                </a:solidFill>
              </a:rPr>
              <a:t>The </a:t>
            </a:r>
            <a:r>
              <a:rPr lang="en-US" sz="2100" dirty="0">
                <a:solidFill>
                  <a:schemeClr val="tx1"/>
                </a:solidFill>
              </a:rPr>
              <a:t>data in school and district files and reports is confidential and for internal district and school use only</a:t>
            </a:r>
          </a:p>
          <a:p>
            <a:pPr marL="1028700" lvl="1" indent="-342900"/>
            <a:r>
              <a:rPr lang="en-US" sz="2100" dirty="0">
                <a:solidFill>
                  <a:schemeClr val="tx1"/>
                </a:solidFill>
              </a:rPr>
              <a:t>Includes state level disaggregations </a:t>
            </a:r>
          </a:p>
          <a:p>
            <a:pPr marL="1028700" lvl="1" indent="-342900"/>
            <a:r>
              <a:rPr lang="en-US" sz="2100" dirty="0">
                <a:solidFill>
                  <a:schemeClr val="tx1"/>
                </a:solidFill>
              </a:rPr>
              <a:t>Public state data reported </a:t>
            </a:r>
          </a:p>
          <a:p>
            <a:pPr marL="1485900" lvl="2" indent="-342900"/>
            <a:r>
              <a:rPr lang="en-US" sz="2100" dirty="0">
                <a:solidFill>
                  <a:schemeClr val="tx1"/>
                </a:solidFill>
              </a:rPr>
              <a:t>See “Data and Results” link under each program page at </a:t>
            </a:r>
            <a:r>
              <a:rPr lang="en-US" sz="2100" dirty="0">
                <a:solidFill>
                  <a:schemeClr val="tx1"/>
                </a:solidFill>
                <a:hlinkClick r:id="rId2"/>
              </a:rPr>
              <a:t>http://</a:t>
            </a:r>
            <a:r>
              <a:rPr lang="en-US" sz="2100" dirty="0" smtClean="0">
                <a:solidFill>
                  <a:schemeClr val="tx1"/>
                </a:solidFill>
                <a:hlinkClick r:id="rId2"/>
              </a:rPr>
              <a:t>www.cde.state.co.us/assessment</a:t>
            </a:r>
            <a:r>
              <a:rPr lang="en-US" sz="2100" dirty="0" smtClean="0">
                <a:solidFill>
                  <a:schemeClr val="tx1"/>
                </a:solidFill>
              </a:rPr>
              <a:t>  </a:t>
            </a:r>
            <a:endParaRPr lang="en-US" sz="2100" dirty="0">
              <a:solidFill>
                <a:schemeClr val="tx1"/>
              </a:solidFill>
            </a:endParaRP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100" dirty="0" smtClean="0">
                <a:solidFill>
                  <a:schemeClr val="tx1"/>
                </a:solidFill>
              </a:rPr>
              <a:t>The </a:t>
            </a:r>
            <a:r>
              <a:rPr lang="en-US" sz="2100" dirty="0">
                <a:solidFill>
                  <a:schemeClr val="tx1"/>
                </a:solidFill>
              </a:rPr>
              <a:t>state posts school and district overall results with state suppression rules applied</a:t>
            </a:r>
          </a:p>
          <a:p>
            <a:pPr marL="1028700" lvl="1" indent="-342900"/>
            <a:r>
              <a:rPr lang="en-US" sz="2100" dirty="0"/>
              <a:t>Mean scale score</a:t>
            </a:r>
          </a:p>
          <a:p>
            <a:pPr marL="1028700" lvl="1" indent="-342900"/>
            <a:r>
              <a:rPr lang="en-US" sz="2100" dirty="0"/>
              <a:t>Percent met and </a:t>
            </a:r>
            <a:r>
              <a:rPr lang="en-US" sz="2100" dirty="0" smtClean="0"/>
              <a:t>exceeded</a:t>
            </a:r>
          </a:p>
          <a:p>
            <a:pPr marL="1028700" lvl="1" indent="-342900"/>
            <a:r>
              <a:rPr lang="en-US" sz="2100" dirty="0" smtClean="0">
                <a:solidFill>
                  <a:srgbClr val="7030A0"/>
                </a:solidFill>
              </a:rPr>
              <a:t>New </a:t>
            </a:r>
            <a:r>
              <a:rPr lang="en-US" sz="2100" smtClean="0">
                <a:solidFill>
                  <a:srgbClr val="7030A0"/>
                </a:solidFill>
              </a:rPr>
              <a:t>this year: </a:t>
            </a:r>
            <a:r>
              <a:rPr lang="en-US" sz="2100" dirty="0">
                <a:solidFill>
                  <a:srgbClr val="7030A0"/>
                </a:solidFill>
              </a:rPr>
              <a:t>district and school results have been aggregated at the school and district levels for each </a:t>
            </a:r>
            <a:r>
              <a:rPr lang="en-US" sz="2100" dirty="0" smtClean="0">
                <a:solidFill>
                  <a:srgbClr val="7030A0"/>
                </a:solidFill>
              </a:rPr>
              <a:t>subject</a:t>
            </a:r>
          </a:p>
          <a:p>
            <a:endParaRPr lang="en-US" sz="2000" dirty="0" smtClean="0">
              <a:solidFill>
                <a:schemeClr val="tx1"/>
              </a:solidFill>
            </a:endParaRPr>
          </a:p>
          <a:p>
            <a:pPr marL="342900" indent="-342900">
              <a:buFont typeface="Arial" panose="020B0604020202020204" pitchFamily="34" charset="0"/>
              <a:buChar char="•"/>
            </a:pPr>
            <a:r>
              <a:rPr lang="en-US" sz="2000" dirty="0" smtClean="0">
                <a:solidFill>
                  <a:schemeClr val="tx1"/>
                </a:solidFill>
              </a:rPr>
              <a:t>Prior </a:t>
            </a:r>
            <a:r>
              <a:rPr lang="en-US" sz="2000" dirty="0">
                <a:solidFill>
                  <a:schemeClr val="tx1"/>
                </a:solidFill>
              </a:rPr>
              <a:t>to making district and school data public, make sure you are in compliance with state and federal </a:t>
            </a:r>
            <a:r>
              <a:rPr lang="en-US" sz="2000" dirty="0" smtClean="0">
                <a:solidFill>
                  <a:schemeClr val="tx1"/>
                </a:solidFill>
              </a:rPr>
              <a:t>law</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74</a:t>
            </a:fld>
            <a:endParaRPr lang="en-US" dirty="0"/>
          </a:p>
        </p:txBody>
      </p:sp>
      <p:pic>
        <p:nvPicPr>
          <p:cNvPr id="7" name="Picture 6"/>
          <p:cNvPicPr>
            <a:picLocks noChangeAspect="1"/>
          </p:cNvPicPr>
          <p:nvPr/>
        </p:nvPicPr>
        <p:blipFill>
          <a:blip r:embed="rId3"/>
          <a:stretch>
            <a:fillRect/>
          </a:stretch>
        </p:blipFill>
        <p:spPr>
          <a:xfrm>
            <a:off x="6525961" y="1332254"/>
            <a:ext cx="2552700" cy="5162550"/>
          </a:xfrm>
          <a:prstGeom prst="rect">
            <a:avLst/>
          </a:prstGeom>
          <a:ln>
            <a:solidFill>
              <a:schemeClr val="accent1"/>
            </a:solidFill>
          </a:ln>
        </p:spPr>
      </p:pic>
      <p:pic>
        <p:nvPicPr>
          <p:cNvPr id="8"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599" y="1777526"/>
            <a:ext cx="1172700" cy="45941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599" y="2750322"/>
            <a:ext cx="1172700" cy="4594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599" y="3649767"/>
            <a:ext cx="1172700" cy="45941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1599" y="4612869"/>
            <a:ext cx="1172700" cy="45941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Orange, Circle, Logo, Round, Element, Design, Splas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0499" y="5826809"/>
            <a:ext cx="1172700" cy="459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41965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2017-2018 Reporting</a:t>
            </a:r>
            <a:endParaRPr lang="en-US" dirty="0"/>
          </a:p>
        </p:txBody>
      </p:sp>
      <p:sp>
        <p:nvSpPr>
          <p:cNvPr id="3" name="Content Placeholder 2"/>
          <p:cNvSpPr>
            <a:spLocks noGrp="1"/>
          </p:cNvSpPr>
          <p:nvPr>
            <p:ph idx="1"/>
          </p:nvPr>
        </p:nvSpPr>
        <p:spPr>
          <a:xfrm>
            <a:off x="190500" y="1273721"/>
            <a:ext cx="8680361" cy="5858599"/>
          </a:xfrm>
        </p:spPr>
        <p:txBody>
          <a:bodyPr>
            <a:normAutofit fontScale="70000" lnSpcReduction="20000"/>
          </a:bodyPr>
          <a:lstStyle/>
          <a:p>
            <a:r>
              <a:rPr lang="en-US" sz="2700" dirty="0" smtClean="0">
                <a:solidFill>
                  <a:schemeClr val="tx1"/>
                </a:solidFill>
              </a:rPr>
              <a:t>Math, ELA and CSLA reporting changes for 2017-2018 will continue in 2018-2019</a:t>
            </a:r>
          </a:p>
          <a:p>
            <a:pPr marL="342900" indent="-342900">
              <a:buFont typeface="Arial" panose="020B0604020202020204" pitchFamily="34" charset="0"/>
              <a:buChar char="•"/>
            </a:pPr>
            <a:r>
              <a:rPr lang="en-US" sz="2600" dirty="0">
                <a:solidFill>
                  <a:schemeClr val="tx1"/>
                </a:solidFill>
              </a:rPr>
              <a:t>Why did </a:t>
            </a:r>
            <a:r>
              <a:rPr lang="en-US" sz="2600" dirty="0" smtClean="0">
                <a:solidFill>
                  <a:schemeClr val="tx1"/>
                </a:solidFill>
              </a:rPr>
              <a:t>subclaim reporting change?</a:t>
            </a:r>
            <a:endParaRPr lang="en-US" sz="2600" dirty="0">
              <a:solidFill>
                <a:schemeClr val="tx1"/>
              </a:solidFill>
            </a:endParaRPr>
          </a:p>
          <a:p>
            <a:pPr marL="1028700" lvl="1" indent="-342900"/>
            <a:r>
              <a:rPr lang="en-US" sz="2900" dirty="0"/>
              <a:t>S</a:t>
            </a:r>
            <a:r>
              <a:rPr lang="en-US" sz="2900" dirty="0" smtClean="0"/>
              <a:t>hortened test - lowered number </a:t>
            </a:r>
            <a:r>
              <a:rPr lang="en-US" sz="2900" dirty="0"/>
              <a:t>of items </a:t>
            </a:r>
            <a:r>
              <a:rPr lang="en-US" sz="2900" dirty="0" smtClean="0"/>
              <a:t>and reduced reliability </a:t>
            </a:r>
            <a:r>
              <a:rPr lang="en-US" sz="2900" dirty="0"/>
              <a:t>of using IRT methods for sub </a:t>
            </a:r>
            <a:r>
              <a:rPr lang="en-US" sz="2900" dirty="0" smtClean="0"/>
              <a:t>scores</a:t>
            </a:r>
          </a:p>
          <a:p>
            <a:pPr marL="1028700" lvl="1" indent="-342900"/>
            <a:r>
              <a:rPr lang="en-US" sz="2900" dirty="0" smtClean="0"/>
              <a:t>Increased similarities across CMAS content areas (e.g., scale score diamonds and probable range arrows on student reports)</a:t>
            </a:r>
            <a:endParaRPr lang="en-US" sz="2900" dirty="0"/>
          </a:p>
          <a:p>
            <a:pPr marL="1028700" lvl="1" indent="-342900"/>
            <a:r>
              <a:rPr lang="en-US" sz="2900" dirty="0" smtClean="0"/>
              <a:t>Improved familiarity for parents and teachers - percent </a:t>
            </a:r>
            <a:r>
              <a:rPr lang="en-US" sz="2900" dirty="0"/>
              <a:t>correct metric </a:t>
            </a:r>
            <a:r>
              <a:rPr lang="en-US" sz="2900" dirty="0" smtClean="0"/>
              <a:t>helps with </a:t>
            </a:r>
            <a:r>
              <a:rPr lang="en-US" sz="2900" dirty="0"/>
              <a:t>clearer interpretation</a:t>
            </a:r>
          </a:p>
          <a:p>
            <a:pPr marL="1028700" lvl="1" indent="-342900"/>
            <a:endParaRPr lang="en-US" sz="300" dirty="0"/>
          </a:p>
          <a:p>
            <a:pPr marL="342900" indent="-342900">
              <a:buFont typeface="Arial" panose="020B0604020202020204" pitchFamily="34" charset="0"/>
              <a:buChar char="•"/>
            </a:pPr>
            <a:r>
              <a:rPr lang="en-US" sz="2600" dirty="0" smtClean="0">
                <a:solidFill>
                  <a:schemeClr val="tx1"/>
                </a:solidFill>
              </a:rPr>
              <a:t>Writing Claim</a:t>
            </a:r>
          </a:p>
          <a:p>
            <a:pPr marL="1028700" lvl="1" indent="-342900"/>
            <a:r>
              <a:rPr lang="en-US" sz="2600" dirty="0"/>
              <a:t>N</a:t>
            </a:r>
            <a:r>
              <a:rPr lang="en-US" sz="2600" dirty="0" smtClean="0"/>
              <a:t>o scale score for the writing claim; writing results are reported as a percent correct</a:t>
            </a:r>
          </a:p>
          <a:p>
            <a:pPr marL="1028700" lvl="1" indent="-342900"/>
            <a:r>
              <a:rPr lang="en-US" sz="2600" dirty="0" smtClean="0"/>
              <a:t>Previously 10 was the lowest possible scale score, now it will be more clear if a student received no points on the writing portion of the assessment</a:t>
            </a:r>
          </a:p>
          <a:p>
            <a:pPr marL="1028700" lvl="1" indent="-342900"/>
            <a:endParaRPr lang="en-US" sz="300" dirty="0" smtClean="0"/>
          </a:p>
          <a:p>
            <a:pPr marL="342900" indent="-342900">
              <a:buFont typeface="Arial" panose="020B0604020202020204" pitchFamily="34" charset="0"/>
              <a:buChar char="•"/>
            </a:pPr>
            <a:r>
              <a:rPr lang="en-US" sz="2600" dirty="0" smtClean="0">
                <a:solidFill>
                  <a:schemeClr val="tx1"/>
                </a:solidFill>
              </a:rPr>
              <a:t>Subclaims (Math, ELA and CSLA)</a:t>
            </a:r>
          </a:p>
          <a:p>
            <a:pPr marL="1028700" lvl="1" indent="-342900"/>
            <a:r>
              <a:rPr lang="en-US" sz="2600" dirty="0" smtClean="0"/>
              <a:t>Subclaims are reported as percent correct rather than three categories</a:t>
            </a:r>
          </a:p>
          <a:p>
            <a:pPr marL="1028700" lvl="1" indent="-342900"/>
            <a:endParaRPr lang="en-US" sz="300" dirty="0" smtClean="0"/>
          </a:p>
          <a:p>
            <a:pPr marL="342900" indent="-342900">
              <a:buFont typeface="Arial" panose="020B0604020202020204" pitchFamily="34" charset="0"/>
              <a:buChar char="•"/>
            </a:pPr>
            <a:r>
              <a:rPr lang="en-US" sz="2600" dirty="0" smtClean="0">
                <a:solidFill>
                  <a:schemeClr val="tx1"/>
                </a:solidFill>
              </a:rPr>
              <a:t>Comparison Data</a:t>
            </a:r>
          </a:p>
          <a:p>
            <a:pPr marL="1028700" lvl="1" indent="-342900"/>
            <a:r>
              <a:rPr lang="en-US" sz="2600" dirty="0" smtClean="0"/>
              <a:t>Average percent correct at State, District, and School provided on reports</a:t>
            </a:r>
          </a:p>
          <a:p>
            <a:pPr marL="1028700" lvl="1" indent="-342900"/>
            <a:r>
              <a:rPr lang="en-US" sz="2600" dirty="0" smtClean="0">
                <a:solidFill>
                  <a:schemeClr val="tx1"/>
                </a:solidFill>
              </a:rPr>
              <a:t>Average percent correct for students just meeting expectations at                          the state level also included</a:t>
            </a:r>
          </a:p>
          <a:p>
            <a:pPr marL="1028700" lvl="1" indent="-342900"/>
            <a:endParaRPr lang="en-US" sz="1300" dirty="0" smtClean="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75</a:t>
            </a:fld>
            <a:endParaRPr lang="en-US" dirty="0"/>
          </a:p>
        </p:txBody>
      </p:sp>
    </p:spTree>
    <p:extLst>
      <p:ext uri="{BB962C8B-B14F-4D97-AF65-F5344CB8AC3E}">
        <p14:creationId xmlns:p14="http://schemas.microsoft.com/office/powerpoint/2010/main" val="32229403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67726FA2-3EC9-4717-AD62-D8C823692DD3}" type="slidenum">
              <a:rPr lang="en-US" smtClean="0"/>
              <a:pPr/>
              <a:t>76</a:t>
            </a:fld>
            <a:endParaRPr lang="en-US" dirty="0"/>
          </a:p>
        </p:txBody>
      </p:sp>
      <p:pic>
        <p:nvPicPr>
          <p:cNvPr id="6" name="Picture 5"/>
          <p:cNvPicPr>
            <a:picLocks noChangeAspect="1"/>
          </p:cNvPicPr>
          <p:nvPr/>
        </p:nvPicPr>
        <p:blipFill>
          <a:blip r:embed="rId2"/>
          <a:stretch>
            <a:fillRect/>
          </a:stretch>
        </p:blipFill>
        <p:spPr>
          <a:xfrm>
            <a:off x="1001077" y="298451"/>
            <a:ext cx="7172325" cy="6057900"/>
          </a:xfrm>
          <a:prstGeom prst="rect">
            <a:avLst/>
          </a:prstGeom>
        </p:spPr>
      </p:pic>
    </p:spTree>
    <p:extLst>
      <p:ext uri="{BB962C8B-B14F-4D97-AF65-F5344CB8AC3E}">
        <p14:creationId xmlns:p14="http://schemas.microsoft.com/office/powerpoint/2010/main" val="376510002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2370" y="253223"/>
            <a:ext cx="8815892" cy="710141"/>
          </a:xfrm>
        </p:spPr>
        <p:txBody>
          <a:bodyPr anchor="ctr">
            <a:normAutofit/>
          </a:bodyPr>
          <a:lstStyle/>
          <a:p>
            <a:r>
              <a:rPr lang="en-US" dirty="0" smtClean="0"/>
              <a:t>Educator and Parent Assessment Reporting Resources</a:t>
            </a:r>
            <a:endParaRPr lang="en-US" dirty="0"/>
          </a:p>
        </p:txBody>
      </p:sp>
      <p:sp>
        <p:nvSpPr>
          <p:cNvPr id="2" name="Content Placeholder 1"/>
          <p:cNvSpPr>
            <a:spLocks noGrp="1"/>
          </p:cNvSpPr>
          <p:nvPr>
            <p:ph idx="1"/>
          </p:nvPr>
        </p:nvSpPr>
        <p:spPr>
          <a:xfrm>
            <a:off x="502919" y="1257300"/>
            <a:ext cx="8415169" cy="5699760"/>
          </a:xfrm>
        </p:spPr>
        <p:txBody>
          <a:bodyPr>
            <a:normAutofit/>
          </a:bodyPr>
          <a:lstStyle/>
          <a:p>
            <a:r>
              <a:rPr lang="en-US" sz="2000" dirty="0">
                <a:solidFill>
                  <a:srgbClr val="000000"/>
                </a:solidFill>
              </a:rPr>
              <a:t>Resources to help </a:t>
            </a:r>
            <a:r>
              <a:rPr lang="en-US" sz="2000" dirty="0" smtClean="0">
                <a:solidFill>
                  <a:srgbClr val="000000"/>
                </a:solidFill>
              </a:rPr>
              <a:t>educators and parents </a:t>
            </a:r>
            <a:r>
              <a:rPr lang="en-US" sz="2000" dirty="0">
                <a:solidFill>
                  <a:srgbClr val="000000"/>
                </a:solidFill>
              </a:rPr>
              <a:t>understand what their student’s test results mean and how they can be used to support </a:t>
            </a:r>
            <a:r>
              <a:rPr lang="en-US" sz="2000" dirty="0" smtClean="0">
                <a:solidFill>
                  <a:srgbClr val="000000"/>
                </a:solidFill>
              </a:rPr>
              <a:t>academic </a:t>
            </a:r>
            <a:r>
              <a:rPr lang="en-US" sz="2000" dirty="0">
                <a:solidFill>
                  <a:srgbClr val="000000"/>
                </a:solidFill>
              </a:rPr>
              <a:t>success</a:t>
            </a:r>
            <a:r>
              <a:rPr lang="en-US" sz="2000" dirty="0" smtClean="0">
                <a:solidFill>
                  <a:srgbClr val="000000"/>
                </a:solidFill>
              </a:rPr>
              <a:t>:</a:t>
            </a:r>
            <a:endParaRPr lang="en-US" sz="2000" dirty="0">
              <a:solidFill>
                <a:srgbClr val="000000"/>
              </a:solidFill>
            </a:endParaRPr>
          </a:p>
          <a:p>
            <a:endParaRPr lang="en-US" sz="900" b="1" dirty="0" smtClean="0">
              <a:solidFill>
                <a:schemeClr val="tx1"/>
              </a:solidFill>
            </a:endParaRPr>
          </a:p>
          <a:p>
            <a:r>
              <a:rPr lang="en-US" sz="1800" b="1" dirty="0" smtClean="0">
                <a:solidFill>
                  <a:schemeClr val="tx1"/>
                </a:solidFill>
              </a:rPr>
              <a:t>Interpretive </a:t>
            </a:r>
            <a:r>
              <a:rPr lang="en-US" sz="1800" b="1" dirty="0">
                <a:solidFill>
                  <a:schemeClr val="tx1"/>
                </a:solidFill>
              </a:rPr>
              <a:t>Guide</a:t>
            </a:r>
            <a:endParaRPr lang="en-US" sz="1800" dirty="0">
              <a:solidFill>
                <a:schemeClr val="tx1"/>
              </a:solidFill>
            </a:endParaRPr>
          </a:p>
          <a:p>
            <a:pPr marL="971550" lvl="1" indent="-285750"/>
            <a:r>
              <a:rPr lang="en-US" sz="1800" u="sng" dirty="0" smtClean="0">
                <a:solidFill>
                  <a:schemeClr val="tx1"/>
                </a:solidFill>
                <a:hlinkClick r:id="rId2"/>
              </a:rPr>
              <a:t>English</a:t>
            </a:r>
            <a:r>
              <a:rPr lang="en-US" sz="1800" dirty="0" smtClean="0">
                <a:solidFill>
                  <a:schemeClr val="tx1"/>
                </a:solidFill>
              </a:rPr>
              <a:t> </a:t>
            </a:r>
            <a:r>
              <a:rPr lang="en-US" sz="1800" dirty="0">
                <a:solidFill>
                  <a:schemeClr val="tx1"/>
                </a:solidFill>
              </a:rPr>
              <a:t>– Full </a:t>
            </a:r>
            <a:r>
              <a:rPr lang="en-US" sz="1800" dirty="0" smtClean="0">
                <a:solidFill>
                  <a:schemeClr val="tx1"/>
                </a:solidFill>
              </a:rPr>
              <a:t>Guide/</a:t>
            </a:r>
            <a:r>
              <a:rPr lang="en-US" sz="1800" u="sng" dirty="0" smtClean="0">
                <a:solidFill>
                  <a:schemeClr val="tx1"/>
                </a:solidFill>
                <a:hlinkClick r:id="rId3"/>
              </a:rPr>
              <a:t>Spanish</a:t>
            </a:r>
            <a:r>
              <a:rPr lang="en-US" sz="1800" dirty="0" smtClean="0">
                <a:solidFill>
                  <a:schemeClr val="tx1"/>
                </a:solidFill>
              </a:rPr>
              <a:t> </a:t>
            </a:r>
            <a:r>
              <a:rPr lang="en-US" sz="1800" dirty="0">
                <a:solidFill>
                  <a:schemeClr val="tx1"/>
                </a:solidFill>
              </a:rPr>
              <a:t>– Interpretive Guide for Parents</a:t>
            </a:r>
          </a:p>
          <a:p>
            <a:endParaRPr lang="en-US" sz="900" b="1" dirty="0" smtClean="0">
              <a:solidFill>
                <a:schemeClr val="tx1"/>
              </a:solidFill>
            </a:endParaRPr>
          </a:p>
          <a:p>
            <a:r>
              <a:rPr lang="en-US" sz="1800" b="1" dirty="0" smtClean="0">
                <a:solidFill>
                  <a:schemeClr val="tx1"/>
                </a:solidFill>
              </a:rPr>
              <a:t>One-to-two </a:t>
            </a:r>
            <a:r>
              <a:rPr lang="en-US" sz="1800" b="1" dirty="0">
                <a:solidFill>
                  <a:schemeClr val="tx1"/>
                </a:solidFill>
              </a:rPr>
              <a:t>page resources</a:t>
            </a:r>
            <a:endParaRPr lang="en-US" sz="1800" dirty="0">
              <a:solidFill>
                <a:schemeClr val="tx1"/>
              </a:solidFill>
            </a:endParaRPr>
          </a:p>
          <a:p>
            <a:pPr marL="285750" indent="-285750">
              <a:buFont typeface="Arial" panose="020B0604020202020204" pitchFamily="34" charset="0"/>
              <a:buChar char="•"/>
            </a:pPr>
            <a:r>
              <a:rPr lang="en-US" sz="1800" dirty="0" smtClean="0">
                <a:solidFill>
                  <a:schemeClr val="tx1"/>
                </a:solidFill>
              </a:rPr>
              <a:t>Parent’s </a:t>
            </a:r>
            <a:r>
              <a:rPr lang="en-US" sz="1800" dirty="0">
                <a:solidFill>
                  <a:schemeClr val="tx1"/>
                </a:solidFill>
              </a:rPr>
              <a:t>Guide to Understand the Score Reports</a:t>
            </a:r>
          </a:p>
          <a:p>
            <a:pPr marL="971550" lvl="1" indent="-285750"/>
            <a:r>
              <a:rPr lang="en-US" sz="1800" u="sng" dirty="0" smtClean="0">
                <a:solidFill>
                  <a:schemeClr val="tx1"/>
                </a:solidFill>
                <a:hlinkClick r:id="rId4"/>
              </a:rPr>
              <a:t>English</a:t>
            </a:r>
            <a:r>
              <a:rPr lang="en-US" sz="1800" dirty="0" smtClean="0"/>
              <a:t>/</a:t>
            </a:r>
            <a:r>
              <a:rPr lang="en-US" sz="1800" u="sng" dirty="0" smtClean="0">
                <a:solidFill>
                  <a:schemeClr val="tx1"/>
                </a:solidFill>
                <a:hlinkClick r:id="rId5"/>
              </a:rPr>
              <a:t>Spanish</a:t>
            </a:r>
            <a:endParaRPr lang="en-US" sz="1800" dirty="0">
              <a:solidFill>
                <a:schemeClr val="tx1"/>
              </a:solidFill>
            </a:endParaRPr>
          </a:p>
          <a:p>
            <a:pPr marL="285750" indent="-285750">
              <a:buFont typeface="Arial" panose="020B0604020202020204" pitchFamily="34" charset="0"/>
              <a:buChar char="•"/>
            </a:pPr>
            <a:r>
              <a:rPr lang="en-US" sz="1800" dirty="0" smtClean="0">
                <a:solidFill>
                  <a:schemeClr val="tx1"/>
                </a:solidFill>
              </a:rPr>
              <a:t>How </a:t>
            </a:r>
            <a:r>
              <a:rPr lang="en-US" sz="1800" dirty="0">
                <a:solidFill>
                  <a:schemeClr val="tx1"/>
                </a:solidFill>
              </a:rPr>
              <a:t>to Use the Results to Support Your Student</a:t>
            </a:r>
          </a:p>
          <a:p>
            <a:pPr marL="971550" lvl="1" indent="-285750"/>
            <a:r>
              <a:rPr lang="en-US" sz="1800" u="sng" dirty="0" smtClean="0">
                <a:solidFill>
                  <a:schemeClr val="tx1"/>
                </a:solidFill>
                <a:hlinkClick r:id="rId6"/>
              </a:rPr>
              <a:t>English</a:t>
            </a:r>
            <a:r>
              <a:rPr lang="en-US" sz="1800" dirty="0" smtClean="0">
                <a:solidFill>
                  <a:schemeClr val="tx1"/>
                </a:solidFill>
              </a:rPr>
              <a:t>/</a:t>
            </a:r>
            <a:r>
              <a:rPr lang="en-US" sz="1800" u="sng" dirty="0" smtClean="0">
                <a:solidFill>
                  <a:schemeClr val="tx1"/>
                </a:solidFill>
                <a:hlinkClick r:id="rId7"/>
              </a:rPr>
              <a:t>Spanish</a:t>
            </a:r>
            <a:endParaRPr lang="en-US" sz="1800" dirty="0">
              <a:solidFill>
                <a:schemeClr val="tx1"/>
              </a:solidFill>
            </a:endParaRPr>
          </a:p>
          <a:p>
            <a:endParaRPr lang="en-US" sz="900" dirty="0" smtClean="0">
              <a:solidFill>
                <a:schemeClr val="tx1"/>
              </a:solidFill>
            </a:endParaRPr>
          </a:p>
          <a:p>
            <a:r>
              <a:rPr lang="en-US" sz="1800" b="1" dirty="0" smtClean="0">
                <a:solidFill>
                  <a:schemeClr val="tx1"/>
                </a:solidFill>
              </a:rPr>
              <a:t>Drop-in </a:t>
            </a:r>
            <a:r>
              <a:rPr lang="en-US" sz="1800" b="1" dirty="0">
                <a:solidFill>
                  <a:schemeClr val="tx1"/>
                </a:solidFill>
              </a:rPr>
              <a:t>Articles</a:t>
            </a:r>
          </a:p>
          <a:p>
            <a:pPr marL="285750" indent="-285750">
              <a:buFont typeface="Arial" panose="020B0604020202020204" pitchFamily="34" charset="0"/>
              <a:buChar char="•"/>
            </a:pPr>
            <a:r>
              <a:rPr lang="en-US" sz="1800" u="sng" dirty="0" smtClean="0">
                <a:solidFill>
                  <a:schemeClr val="tx1"/>
                </a:solidFill>
                <a:hlinkClick r:id="rId8"/>
              </a:rPr>
              <a:t>Superintendent </a:t>
            </a:r>
            <a:r>
              <a:rPr lang="en-US" sz="1800" u="sng" dirty="0">
                <a:solidFill>
                  <a:schemeClr val="tx1"/>
                </a:solidFill>
                <a:hlinkClick r:id="rId8"/>
              </a:rPr>
              <a:t>or Principal to Parents about Score Reports</a:t>
            </a:r>
            <a:endParaRPr lang="en-US" sz="1800" dirty="0">
              <a:solidFill>
                <a:schemeClr val="tx1"/>
              </a:solidFill>
            </a:endParaRPr>
          </a:p>
          <a:p>
            <a:pPr marL="285750" indent="-285750">
              <a:buFont typeface="Arial" panose="020B0604020202020204" pitchFamily="34" charset="0"/>
              <a:buChar char="•"/>
            </a:pPr>
            <a:r>
              <a:rPr lang="en-US" sz="1800" u="sng" dirty="0" smtClean="0">
                <a:solidFill>
                  <a:schemeClr val="tx1"/>
                </a:solidFill>
                <a:hlinkClick r:id="rId9"/>
              </a:rPr>
              <a:t>Superintendent </a:t>
            </a:r>
            <a:r>
              <a:rPr lang="en-US" sz="1800" u="sng" dirty="0">
                <a:solidFill>
                  <a:schemeClr val="tx1"/>
                </a:solidFill>
                <a:hlinkClick r:id="rId9"/>
              </a:rPr>
              <a:t>or Principal to Educators about Score Reports</a:t>
            </a:r>
            <a:endParaRPr lang="en-US" sz="1800"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b="1" smtClean="0">
                <a:solidFill>
                  <a:schemeClr val="tx1"/>
                </a:solidFill>
              </a:rPr>
              <a:pPr/>
              <a:t>77</a:t>
            </a:fld>
            <a:endParaRPr lang="en-US" b="1" dirty="0">
              <a:solidFill>
                <a:schemeClr val="tx1"/>
              </a:solidFill>
            </a:endParaRPr>
          </a:p>
        </p:txBody>
      </p:sp>
    </p:spTree>
    <p:extLst>
      <p:ext uri="{BB962C8B-B14F-4D97-AF65-F5344CB8AC3E}">
        <p14:creationId xmlns:p14="http://schemas.microsoft.com/office/powerpoint/2010/main" val="116250718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Communication</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78</a:t>
            </a:fld>
            <a:endParaRPr lang="en-US" dirty="0"/>
          </a:p>
        </p:txBody>
      </p:sp>
    </p:spTree>
    <p:extLst>
      <p:ext uri="{BB962C8B-B14F-4D97-AF65-F5344CB8AC3E}">
        <p14:creationId xmlns:p14="http://schemas.microsoft.com/office/powerpoint/2010/main" val="277841275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chor="ctr">
            <a:noAutofit/>
          </a:bodyPr>
          <a:lstStyle/>
          <a:p>
            <a:r>
              <a:rPr lang="en-US" dirty="0"/>
              <a:t>District </a:t>
            </a:r>
            <a:r>
              <a:rPr lang="en-US" dirty="0" smtClean="0"/>
              <a:t>Assessment </a:t>
            </a:r>
            <a:r>
              <a:rPr lang="en-US" dirty="0"/>
              <a:t>Coordinator (</a:t>
            </a:r>
            <a:r>
              <a:rPr lang="en-US" dirty="0" smtClean="0"/>
              <a:t>DAC</a:t>
            </a:r>
            <a:r>
              <a:rPr lang="en-US" dirty="0"/>
              <a:t>)</a:t>
            </a:r>
            <a:endParaRPr lang="en-US" dirty="0">
              <a:solidFill>
                <a:schemeClr val="bg1"/>
              </a:solidFill>
            </a:endParaRPr>
          </a:p>
        </p:txBody>
      </p:sp>
      <p:sp>
        <p:nvSpPr>
          <p:cNvPr id="2" name="Content Placeholder 1"/>
          <p:cNvSpPr>
            <a:spLocks noGrp="1"/>
          </p:cNvSpPr>
          <p:nvPr>
            <p:ph idx="1"/>
          </p:nvPr>
        </p:nvSpPr>
        <p:spPr>
          <a:xfrm>
            <a:off x="294600" y="1469084"/>
            <a:ext cx="8454462" cy="4351338"/>
          </a:xfrm>
        </p:spPr>
        <p:txBody>
          <a:bodyPr>
            <a:noAutofit/>
          </a:bodyPr>
          <a:lstStyle/>
          <a:p>
            <a:r>
              <a:rPr lang="en-US" b="1" dirty="0">
                <a:solidFill>
                  <a:srgbClr val="040404"/>
                </a:solidFill>
              </a:rPr>
              <a:t>District Assessment </a:t>
            </a:r>
            <a:r>
              <a:rPr lang="en-US" b="1" dirty="0" smtClean="0">
                <a:solidFill>
                  <a:srgbClr val="040404"/>
                </a:solidFill>
              </a:rPr>
              <a:t>Coordinator </a:t>
            </a:r>
            <a:r>
              <a:rPr lang="en-US" sz="1800" dirty="0" smtClean="0">
                <a:solidFill>
                  <a:srgbClr val="040404"/>
                </a:solidFill>
                <a:hlinkClick r:id="rId3"/>
              </a:rPr>
              <a:t>http</a:t>
            </a:r>
            <a:r>
              <a:rPr lang="en-US" sz="1800" dirty="0">
                <a:solidFill>
                  <a:srgbClr val="040404"/>
                </a:solidFill>
                <a:hlinkClick r:id="rId3"/>
              </a:rPr>
              <a:t>://www.cde.state.co.us/assessment/DAC</a:t>
            </a:r>
            <a:r>
              <a:rPr lang="en-US" sz="1800" dirty="0">
                <a:solidFill>
                  <a:srgbClr val="040404"/>
                </a:solidFill>
              </a:rPr>
              <a:t> </a:t>
            </a:r>
            <a:endParaRPr lang="en-US" sz="1800" dirty="0" smtClean="0">
              <a:solidFill>
                <a:srgbClr val="040404"/>
              </a:solidFill>
            </a:endParaRPr>
          </a:p>
          <a:p>
            <a:endParaRPr lang="en-US" sz="500" dirty="0">
              <a:solidFill>
                <a:srgbClr val="040404"/>
              </a:solidFill>
            </a:endParaRPr>
          </a:p>
          <a:p>
            <a:pPr lvl="1">
              <a:spcAft>
                <a:spcPts val="600"/>
              </a:spcAft>
            </a:pPr>
            <a:r>
              <a:rPr lang="en-US" dirty="0"/>
              <a:t>Serves as point person for </a:t>
            </a:r>
            <a:r>
              <a:rPr lang="en-US" dirty="0" smtClean="0"/>
              <a:t>CDE </a:t>
            </a:r>
            <a:r>
              <a:rPr lang="en-US" dirty="0"/>
              <a:t>Assessment Unit communication </a:t>
            </a:r>
            <a:endParaRPr lang="en-US" dirty="0" smtClean="0"/>
          </a:p>
          <a:p>
            <a:pPr lvl="2">
              <a:spcAft>
                <a:spcPts val="600"/>
              </a:spcAft>
            </a:pPr>
            <a:r>
              <a:rPr lang="en-US" dirty="0" smtClean="0"/>
              <a:t>Communicates to school assessment coordinators</a:t>
            </a:r>
            <a:endParaRPr lang="en-US" dirty="0"/>
          </a:p>
          <a:p>
            <a:pPr lvl="1">
              <a:spcAft>
                <a:spcPts val="600"/>
              </a:spcAft>
            </a:pPr>
            <a:r>
              <a:rPr lang="en-US" dirty="0" smtClean="0"/>
              <a:t>Attends all required trainings</a:t>
            </a:r>
          </a:p>
          <a:p>
            <a:pPr lvl="2">
              <a:spcAft>
                <a:spcPts val="600"/>
              </a:spcAft>
            </a:pPr>
            <a:r>
              <a:rPr lang="en-US" dirty="0"/>
              <a:t>Trains district and school level staff involved in assessment </a:t>
            </a:r>
            <a:r>
              <a:rPr lang="en-US" dirty="0" smtClean="0"/>
              <a:t>administration and materials handling</a:t>
            </a:r>
            <a:endParaRPr lang="en-US" sz="800" dirty="0" smtClean="0"/>
          </a:p>
          <a:p>
            <a:pPr lvl="1">
              <a:spcAft>
                <a:spcPts val="600"/>
              </a:spcAft>
            </a:pPr>
            <a:r>
              <a:rPr lang="en-US" dirty="0" smtClean="0"/>
              <a:t>Submits Unique Accommodations Requests (UARs)</a:t>
            </a:r>
          </a:p>
          <a:p>
            <a:pPr lvl="1">
              <a:spcAft>
                <a:spcPts val="600"/>
              </a:spcAft>
            </a:pPr>
            <a:r>
              <a:rPr lang="en-US" dirty="0" smtClean="0"/>
              <a:t>Requests early test window for high school CMAS: Science/Social Studies</a:t>
            </a:r>
          </a:p>
          <a:p>
            <a:pPr lvl="1">
              <a:spcAft>
                <a:spcPts val="600"/>
              </a:spcAft>
            </a:pPr>
            <a:r>
              <a:rPr lang="en-US" dirty="0" smtClean="0"/>
              <a:t>Requests extended test window for online CMAS: ELA/Math to address device capacity concerns</a:t>
            </a:r>
          </a:p>
          <a:p>
            <a:pPr lvl="1">
              <a:spcAft>
                <a:spcPts val="600"/>
              </a:spcAft>
            </a:pPr>
            <a:r>
              <a:rPr lang="en-US" dirty="0" smtClean="0"/>
              <a:t>Requests </a:t>
            </a:r>
            <a:r>
              <a:rPr lang="en-US" dirty="0"/>
              <a:t>district/school level online vs. paper administration </a:t>
            </a:r>
            <a:r>
              <a:rPr lang="en-US" dirty="0" smtClean="0"/>
              <a:t>mode</a:t>
            </a:r>
          </a:p>
          <a:p>
            <a:pPr marL="457200" lvl="1" indent="0">
              <a:buNone/>
            </a:pPr>
            <a:endParaRPr lang="en-US" sz="1800" dirty="0" smtClean="0">
              <a:solidFill>
                <a:srgbClr val="FF0000"/>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79</a:t>
            </a:fld>
            <a:endParaRPr lang="en-US" dirty="0"/>
          </a:p>
        </p:txBody>
      </p:sp>
    </p:spTree>
    <p:extLst>
      <p:ext uri="{BB962C8B-B14F-4D97-AF65-F5344CB8AC3E}">
        <p14:creationId xmlns:p14="http://schemas.microsoft.com/office/powerpoint/2010/main" val="2583872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High School Alternate Assessments</a:t>
            </a:r>
            <a:endParaRPr lang="en-US" dirty="0"/>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sz="2200" dirty="0">
                <a:solidFill>
                  <a:schemeClr val="tx1"/>
                </a:solidFill>
              </a:rPr>
              <a:t>The CoAlt assessments are the corresponding assessments to CMAS, </a:t>
            </a:r>
            <a:r>
              <a:rPr lang="en-US" sz="2200" dirty="0" smtClean="0">
                <a:solidFill>
                  <a:schemeClr val="tx1"/>
                </a:solidFill>
              </a:rPr>
              <a:t>PSAT </a:t>
            </a:r>
            <a:r>
              <a:rPr lang="en-US" sz="2200" dirty="0">
                <a:solidFill>
                  <a:schemeClr val="tx1"/>
                </a:solidFill>
              </a:rPr>
              <a:t>and SAT for students with the most significant cognitive </a:t>
            </a:r>
            <a:r>
              <a:rPr lang="en-US" sz="2200" dirty="0" smtClean="0">
                <a:solidFill>
                  <a:schemeClr val="tx1"/>
                </a:solidFill>
              </a:rPr>
              <a:t>disabilities </a:t>
            </a:r>
            <a:endParaRPr lang="en-US" sz="2200" dirty="0">
              <a:solidFill>
                <a:schemeClr val="tx1"/>
              </a:solidFill>
            </a:endParaRPr>
          </a:p>
          <a:p>
            <a:pPr marL="1028700" lvl="1" indent="-342900"/>
            <a:r>
              <a:rPr lang="en-US" dirty="0">
                <a:solidFill>
                  <a:schemeClr val="tx1"/>
                </a:solidFill>
              </a:rPr>
              <a:t>High school science and social studies in grade 11</a:t>
            </a:r>
          </a:p>
          <a:p>
            <a:pPr marL="1028700" lvl="1" indent="-342900"/>
            <a:r>
              <a:rPr lang="en-US" dirty="0">
                <a:solidFill>
                  <a:schemeClr val="tx1"/>
                </a:solidFill>
              </a:rPr>
              <a:t>ELA and </a:t>
            </a:r>
            <a:r>
              <a:rPr lang="en-US" dirty="0" smtClean="0">
                <a:solidFill>
                  <a:schemeClr val="tx1"/>
                </a:solidFill>
              </a:rPr>
              <a:t>math (DLM) </a:t>
            </a:r>
            <a:r>
              <a:rPr lang="en-US" dirty="0">
                <a:solidFill>
                  <a:schemeClr val="tx1"/>
                </a:solidFill>
              </a:rPr>
              <a:t>in grades 9-11</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sz="2200" dirty="0">
                <a:solidFill>
                  <a:schemeClr val="tx1"/>
                </a:solidFill>
              </a:rPr>
              <a:t>Any 9th, 10th, or 11th grade student with a significant cognitive disability whose IEP indicates participation in alternate assessments will take </a:t>
            </a:r>
            <a:r>
              <a:rPr lang="en-US" sz="2200" dirty="0" smtClean="0">
                <a:solidFill>
                  <a:schemeClr val="tx1"/>
                </a:solidFill>
              </a:rPr>
              <a:t>the appropriate </a:t>
            </a:r>
            <a:r>
              <a:rPr lang="en-US" sz="2200" dirty="0">
                <a:solidFill>
                  <a:schemeClr val="tx1"/>
                </a:solidFill>
              </a:rPr>
              <a:t>CoAlt assessment and not PSAT, SAT, or </a:t>
            </a:r>
            <a:r>
              <a:rPr lang="en-US" sz="2200" dirty="0" smtClean="0">
                <a:solidFill>
                  <a:schemeClr val="tx1"/>
                </a:solidFill>
              </a:rPr>
              <a:t>CMAS</a:t>
            </a:r>
            <a:endParaRPr lang="en-US" sz="2200" dirty="0">
              <a:solidFill>
                <a:schemeClr val="tx1"/>
              </a:solidFill>
            </a:endParaRPr>
          </a:p>
          <a:p>
            <a:pPr marL="1028700" lvl="1" indent="-342900"/>
            <a:r>
              <a:rPr lang="en-US" dirty="0">
                <a:solidFill>
                  <a:schemeClr val="tx1"/>
                </a:solidFill>
              </a:rPr>
              <a:t>If the parent wishes for the student to take </a:t>
            </a:r>
            <a:r>
              <a:rPr lang="en-US" dirty="0" smtClean="0">
                <a:solidFill>
                  <a:schemeClr val="tx1"/>
                </a:solidFill>
              </a:rPr>
              <a:t>PSAT </a:t>
            </a:r>
            <a:r>
              <a:rPr lang="en-US" dirty="0">
                <a:solidFill>
                  <a:schemeClr val="tx1"/>
                </a:solidFill>
              </a:rPr>
              <a:t>or SAT, the IEP team must convene and change the </a:t>
            </a:r>
            <a:r>
              <a:rPr lang="en-US" dirty="0" smtClean="0">
                <a:solidFill>
                  <a:schemeClr val="tx1"/>
                </a:solidFill>
              </a:rPr>
              <a:t>IEP</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8</a:t>
            </a:fld>
            <a:endParaRPr lang="en-US" dirty="0"/>
          </a:p>
        </p:txBody>
      </p:sp>
    </p:spTree>
    <p:extLst>
      <p:ext uri="{BB962C8B-B14F-4D97-AF65-F5344CB8AC3E}">
        <p14:creationId xmlns:p14="http://schemas.microsoft.com/office/powerpoint/2010/main" val="270968237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552317"/>
            <a:ext cx="8526780" cy="5273433"/>
          </a:xfrm>
        </p:spPr>
        <p:txBody>
          <a:bodyPr>
            <a:normAutofit fontScale="92500" lnSpcReduction="20000"/>
          </a:bodyPr>
          <a:lstStyle/>
          <a:p>
            <a:r>
              <a:rPr lang="en-US" sz="2600" b="1" dirty="0">
                <a:solidFill>
                  <a:srgbClr val="040404"/>
                </a:solidFill>
              </a:rPr>
              <a:t>District Assessment </a:t>
            </a:r>
            <a:r>
              <a:rPr lang="en-US" sz="2600" b="1" dirty="0" smtClean="0">
                <a:solidFill>
                  <a:srgbClr val="040404"/>
                </a:solidFill>
              </a:rPr>
              <a:t>Coordinator (Continued)</a:t>
            </a:r>
          </a:p>
          <a:p>
            <a:endParaRPr lang="en-US" sz="600" b="1" dirty="0" smtClean="0">
              <a:solidFill>
                <a:srgbClr val="040404"/>
              </a:solidFill>
            </a:endParaRPr>
          </a:p>
          <a:p>
            <a:pPr lvl="1"/>
            <a:r>
              <a:rPr lang="en-US" dirty="0" smtClean="0"/>
              <a:t>Interacts </a:t>
            </a:r>
            <a:r>
              <a:rPr lang="en-US" dirty="0"/>
              <a:t>with assessment vendor </a:t>
            </a:r>
            <a:r>
              <a:rPr lang="en-US" dirty="0" smtClean="0"/>
              <a:t>systems</a:t>
            </a:r>
          </a:p>
          <a:p>
            <a:pPr marL="457200" lvl="1" indent="0">
              <a:buNone/>
            </a:pPr>
            <a:endParaRPr lang="en-US" sz="500" dirty="0" smtClean="0"/>
          </a:p>
          <a:p>
            <a:pPr lvl="2"/>
            <a:r>
              <a:rPr lang="en-US" sz="1900" dirty="0"/>
              <a:t>Manages student test registration and material ordering </a:t>
            </a:r>
            <a:endParaRPr lang="en-US" sz="1900" dirty="0" smtClean="0"/>
          </a:p>
          <a:p>
            <a:pPr lvl="2"/>
            <a:r>
              <a:rPr lang="en-US" sz="1900" dirty="0" smtClean="0"/>
              <a:t>Assigns user roles</a:t>
            </a:r>
          </a:p>
          <a:p>
            <a:pPr lvl="2"/>
            <a:r>
              <a:rPr lang="en-US" sz="1900" dirty="0" smtClean="0"/>
              <a:t>Manages and monitors administration</a:t>
            </a:r>
          </a:p>
          <a:p>
            <a:pPr lvl="2"/>
            <a:r>
              <a:rPr lang="en-US" sz="1900" b="1" dirty="0" smtClean="0"/>
              <a:t>Has access to demographic and reporting files and reports*</a:t>
            </a:r>
          </a:p>
          <a:p>
            <a:pPr marL="457200" lvl="1" indent="0">
              <a:buNone/>
            </a:pPr>
            <a:endParaRPr lang="en-US" sz="500" dirty="0"/>
          </a:p>
          <a:p>
            <a:pPr lvl="1"/>
            <a:r>
              <a:rPr lang="en-US" dirty="0" smtClean="0"/>
              <a:t>Reports, investigates and contains administration and security </a:t>
            </a:r>
            <a:r>
              <a:rPr lang="en-US" dirty="0"/>
              <a:t>issues/concerns (</a:t>
            </a:r>
            <a:r>
              <a:rPr lang="en-US" dirty="0" err="1" smtClean="0"/>
              <a:t>misadministrations</a:t>
            </a:r>
            <a:r>
              <a:rPr lang="en-US" dirty="0" smtClean="0"/>
              <a:t> and breaches)</a:t>
            </a:r>
            <a:endParaRPr lang="en-US" dirty="0"/>
          </a:p>
          <a:p>
            <a:pPr lvl="1"/>
            <a:endParaRPr lang="en-US" sz="1000" dirty="0" smtClean="0"/>
          </a:p>
          <a:p>
            <a:pPr lvl="1"/>
            <a:r>
              <a:rPr lang="en-US" dirty="0" smtClean="0"/>
              <a:t>Works </a:t>
            </a:r>
            <a:r>
              <a:rPr lang="en-US" dirty="0"/>
              <a:t>with Data Respondents on final student demographics, especially invalidation/reason not tested codes</a:t>
            </a:r>
          </a:p>
          <a:p>
            <a:pPr lvl="1"/>
            <a:endParaRPr lang="en-US" sz="1100" dirty="0" smtClean="0"/>
          </a:p>
          <a:p>
            <a:pPr lvl="1"/>
            <a:r>
              <a:rPr lang="en-US" b="1" dirty="0" smtClean="0"/>
              <a:t>Shares </a:t>
            </a:r>
            <a:r>
              <a:rPr lang="en-US" b="1" dirty="0"/>
              <a:t>report and score interpretation </a:t>
            </a:r>
            <a:r>
              <a:rPr lang="en-US" sz="2100" b="1" dirty="0"/>
              <a:t>information throughout </a:t>
            </a:r>
            <a:r>
              <a:rPr lang="en-US" sz="2100" b="1" dirty="0" smtClean="0"/>
              <a:t>district</a:t>
            </a:r>
          </a:p>
          <a:p>
            <a:pPr lvl="1"/>
            <a:endParaRPr lang="en-US" sz="600" dirty="0"/>
          </a:p>
          <a:p>
            <a:pPr lvl="1"/>
            <a:r>
              <a:rPr lang="en-US" sz="2100" dirty="0"/>
              <a:t>Works with District Technology Coordinator</a:t>
            </a:r>
          </a:p>
          <a:p>
            <a:pPr marL="457200" lvl="1" indent="0">
              <a:buNone/>
            </a:pPr>
            <a:endParaRPr lang="en-US" sz="500" dirty="0">
              <a:solidFill>
                <a:srgbClr val="FF0000"/>
              </a:solidFill>
            </a:endParaRPr>
          </a:p>
          <a:p>
            <a:r>
              <a:rPr lang="en-US" sz="2000" dirty="0">
                <a:solidFill>
                  <a:srgbClr val="040404"/>
                </a:solidFill>
              </a:rPr>
              <a:t>*DACs will have access to sensitive personally identifiable information through the vendor management and administration systems. At DAC discretion, others given sensitive data permissions will have access as well.</a:t>
            </a:r>
          </a:p>
          <a:p>
            <a:endParaRPr lang="en-US" dirty="0"/>
          </a:p>
        </p:txBody>
      </p:sp>
      <p:sp>
        <p:nvSpPr>
          <p:cNvPr id="4" name="Title 2"/>
          <p:cNvSpPr txBox="1">
            <a:spLocks/>
          </p:cNvSpPr>
          <p:nvPr/>
        </p:nvSpPr>
        <p:spPr>
          <a:xfrm>
            <a:off x="274320" y="274320"/>
            <a:ext cx="7886700" cy="710141"/>
          </a:xfrm>
          <a:prstGeom prst="rect">
            <a:avLst/>
          </a:prstGeom>
        </p:spPr>
        <p:txBody>
          <a:bodyPr vert="horz" lIns="0" tIns="0" rIns="0" bIns="0" rtlCol="0" anchor="ctr" anchorCtr="0">
            <a:noAutofit/>
          </a:bodyPr>
          <a:lstStyle>
            <a:lvl1pPr algn="l" defTabSz="914400" rtl="0" eaLnBrk="1" latinLnBrk="0" hangingPunct="1">
              <a:lnSpc>
                <a:spcPct val="100000"/>
              </a:lnSpc>
              <a:spcBef>
                <a:spcPct val="0"/>
              </a:spcBef>
              <a:buNone/>
              <a:defRPr sz="2400" kern="1200">
                <a:solidFill>
                  <a:srgbClr val="000000"/>
                </a:solidFill>
                <a:latin typeface="Museo Slab 500" panose="02000000000000000000" pitchFamily="50" charset="0"/>
                <a:ea typeface="+mj-ea"/>
                <a:cs typeface="+mj-cs"/>
              </a:defRPr>
            </a:lvl1pPr>
          </a:lstStyle>
          <a:p>
            <a:r>
              <a:rPr lang="en-US" dirty="0" smtClean="0"/>
              <a:t>District Assessment Coordinator (DAC)</a:t>
            </a:r>
            <a:endParaRPr lang="en-US" dirty="0">
              <a:solidFill>
                <a:schemeClr val="bg1"/>
              </a:solidFill>
            </a:endParaRPr>
          </a:p>
        </p:txBody>
      </p:sp>
      <p:sp>
        <p:nvSpPr>
          <p:cNvPr id="2" name="Slide Number Placeholder 1"/>
          <p:cNvSpPr>
            <a:spLocks noGrp="1"/>
          </p:cNvSpPr>
          <p:nvPr>
            <p:ph type="sldNum" sz="quarter" idx="4"/>
          </p:nvPr>
        </p:nvSpPr>
        <p:spPr/>
        <p:txBody>
          <a:bodyPr/>
          <a:lstStyle/>
          <a:p>
            <a:fld id="{67726FA2-3EC9-4717-AD62-D8C823692DD3}" type="slidenum">
              <a:rPr lang="en-US" smtClean="0"/>
              <a:pPr/>
              <a:t>80</a:t>
            </a:fld>
            <a:endParaRPr lang="en-US" dirty="0"/>
          </a:p>
        </p:txBody>
      </p:sp>
    </p:spTree>
    <p:extLst>
      <p:ext uri="{BB962C8B-B14F-4D97-AF65-F5344CB8AC3E}">
        <p14:creationId xmlns:p14="http://schemas.microsoft.com/office/powerpoint/2010/main" val="204890045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District Technology Coordinator (DTC)</a:t>
            </a:r>
            <a:endParaRPr lang="en-US" dirty="0"/>
          </a:p>
        </p:txBody>
      </p:sp>
      <p:sp>
        <p:nvSpPr>
          <p:cNvPr id="3" name="Content Placeholder 2"/>
          <p:cNvSpPr>
            <a:spLocks noGrp="1"/>
          </p:cNvSpPr>
          <p:nvPr>
            <p:ph idx="1"/>
          </p:nvPr>
        </p:nvSpPr>
        <p:spPr>
          <a:xfrm>
            <a:off x="628650" y="1463040"/>
            <a:ext cx="7886700" cy="5100130"/>
          </a:xfrm>
        </p:spPr>
        <p:txBody>
          <a:bodyPr>
            <a:normAutofit fontScale="92500" lnSpcReduction="10000"/>
          </a:bodyPr>
          <a:lstStyle/>
          <a:p>
            <a:pPr marL="342900" indent="-342900">
              <a:buFont typeface="Arial" panose="020B0604020202020204" pitchFamily="34" charset="0"/>
              <a:buChar char="•"/>
            </a:pPr>
            <a:r>
              <a:rPr lang="en-US" dirty="0">
                <a:solidFill>
                  <a:schemeClr val="tx1"/>
                </a:solidFill>
              </a:rPr>
              <a:t>DTC Responsibilities and Privileges</a:t>
            </a:r>
          </a:p>
          <a:p>
            <a:pPr marL="1028700" lvl="1" indent="-342900"/>
            <a:r>
              <a:rPr lang="en-US" dirty="0">
                <a:solidFill>
                  <a:schemeClr val="tx1"/>
                </a:solidFill>
              </a:rPr>
              <a:t>Serve as the primary technology contact between the district and the CDE Assessment Unit regarding online administration of state assessments</a:t>
            </a:r>
          </a:p>
          <a:p>
            <a:pPr marL="1028700" lvl="1" indent="-342900"/>
            <a:r>
              <a:rPr lang="en-US" dirty="0">
                <a:solidFill>
                  <a:schemeClr val="tx1"/>
                </a:solidFill>
              </a:rPr>
              <a:t>Receive critical, in-depth testing vendor communications directly from CDE during administrations</a:t>
            </a:r>
          </a:p>
          <a:p>
            <a:pPr marL="1028700" lvl="1" indent="-342900"/>
            <a:r>
              <a:rPr lang="en-US" dirty="0">
                <a:solidFill>
                  <a:schemeClr val="tx1"/>
                </a:solidFill>
              </a:rPr>
              <a:t>Communicate pertinent technology information to district stakeholders concerning the online administration of state assessments</a:t>
            </a:r>
          </a:p>
          <a:p>
            <a:pPr marL="1028700" lvl="1" indent="-342900"/>
            <a:r>
              <a:rPr lang="en-US" dirty="0">
                <a:solidFill>
                  <a:schemeClr val="tx1"/>
                </a:solidFill>
              </a:rPr>
              <a:t>DTC support for CMAS math, ELA, </a:t>
            </a:r>
            <a:r>
              <a:rPr lang="en-US" dirty="0" smtClean="0">
                <a:solidFill>
                  <a:schemeClr val="tx1"/>
                </a:solidFill>
              </a:rPr>
              <a:t>science </a:t>
            </a:r>
            <a:r>
              <a:rPr lang="en-US" dirty="0">
                <a:solidFill>
                  <a:schemeClr val="tx1"/>
                </a:solidFill>
              </a:rPr>
              <a:t>and social studies</a:t>
            </a:r>
          </a:p>
          <a:p>
            <a:pPr marL="1485900" lvl="2" indent="-342900"/>
            <a:r>
              <a:rPr lang="en-US" sz="1900" dirty="0" smtClean="0">
                <a:solidFill>
                  <a:schemeClr val="tx1"/>
                </a:solidFill>
              </a:rPr>
              <a:t>DTCs are escalated </a:t>
            </a:r>
            <a:r>
              <a:rPr lang="en-US" sz="1900" dirty="0">
                <a:solidFill>
                  <a:schemeClr val="tx1"/>
                </a:solidFill>
              </a:rPr>
              <a:t>to Pearson’s Level 2 Technical Support when contacting the help desk with questions regarding the online assessment system</a:t>
            </a:r>
          </a:p>
          <a:p>
            <a:pPr marL="1485900" lvl="2" indent="-342900"/>
            <a:r>
              <a:rPr lang="en-US" sz="1900" b="1" dirty="0">
                <a:solidFill>
                  <a:schemeClr val="tx1"/>
                </a:solidFill>
              </a:rPr>
              <a:t>Note: </a:t>
            </a:r>
            <a:r>
              <a:rPr lang="en-US" sz="1900" dirty="0">
                <a:solidFill>
                  <a:schemeClr val="tx1"/>
                </a:solidFill>
              </a:rPr>
              <a:t>Only the one officially identified DTC for each district will be escalated</a:t>
            </a:r>
          </a:p>
          <a:p>
            <a:pPr marL="1028700" lvl="1" indent="-342900"/>
            <a:r>
              <a:rPr lang="en-US" dirty="0">
                <a:solidFill>
                  <a:schemeClr val="tx1"/>
                </a:solidFill>
              </a:rPr>
              <a:t>Request support directly from Collin Bonner in the CDE Assessment </a:t>
            </a:r>
            <a:r>
              <a:rPr lang="en-US" dirty="0" smtClean="0">
                <a:solidFill>
                  <a:schemeClr val="tx1"/>
                </a:solidFill>
              </a:rPr>
              <a:t>Unit</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81</a:t>
            </a:fld>
            <a:endParaRPr lang="en-US" dirty="0"/>
          </a:p>
        </p:txBody>
      </p:sp>
    </p:spTree>
    <p:extLst>
      <p:ext uri="{BB962C8B-B14F-4D97-AF65-F5344CB8AC3E}">
        <p14:creationId xmlns:p14="http://schemas.microsoft.com/office/powerpoint/2010/main" val="2223911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District Technology Coordinator (DTC)</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000" dirty="0">
                <a:solidFill>
                  <a:schemeClr val="tx1"/>
                </a:solidFill>
              </a:rPr>
              <a:t>Please check the CDE website to determine that the appropriate person is listed as the </a:t>
            </a:r>
            <a:r>
              <a:rPr lang="en-US" sz="2000" dirty="0" smtClean="0">
                <a:solidFill>
                  <a:schemeClr val="tx1"/>
                </a:solidFill>
              </a:rPr>
              <a:t>DTC</a:t>
            </a:r>
            <a:endParaRPr lang="en-US" sz="2000" dirty="0">
              <a:solidFill>
                <a:schemeClr val="tx1"/>
              </a:solidFill>
            </a:endParaRPr>
          </a:p>
          <a:p>
            <a:pPr marL="1028700" lvl="1" indent="-342900"/>
            <a:r>
              <a:rPr lang="en-US" dirty="0">
                <a:solidFill>
                  <a:schemeClr val="tx1"/>
                </a:solidFill>
                <a:hlinkClick r:id="rId2"/>
              </a:rPr>
              <a:t>http://</a:t>
            </a:r>
            <a:r>
              <a:rPr lang="en-US" dirty="0" smtClean="0">
                <a:solidFill>
                  <a:schemeClr val="tx1"/>
                </a:solidFill>
                <a:hlinkClick r:id="rId2"/>
              </a:rPr>
              <a:t>www.cde.state.co.us/assessment/DTC</a:t>
            </a:r>
            <a:r>
              <a:rPr lang="en-US" dirty="0" smtClean="0">
                <a:solidFill>
                  <a:schemeClr val="tx1"/>
                </a:solidFill>
              </a:rPr>
              <a:t>  </a:t>
            </a:r>
            <a:endParaRPr lang="en-US" dirty="0">
              <a:solidFill>
                <a:schemeClr val="tx1"/>
              </a:solidFill>
            </a:endParaRP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sz="2000" dirty="0">
                <a:solidFill>
                  <a:schemeClr val="tx1"/>
                </a:solidFill>
              </a:rPr>
              <a:t>It is important to identify a DTC for the district and to make sure this position is updated if there is a change</a:t>
            </a:r>
          </a:p>
          <a:p>
            <a:pPr marL="1028700" lvl="1" indent="-342900"/>
            <a:r>
              <a:rPr lang="en-US" dirty="0">
                <a:solidFill>
                  <a:schemeClr val="tx1"/>
                </a:solidFill>
              </a:rPr>
              <a:t>Superintendent-appointed</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sz="2000" dirty="0">
                <a:solidFill>
                  <a:schemeClr val="tx1"/>
                </a:solidFill>
              </a:rPr>
              <a:t>The DTC will receive emails from CDE with information about training and technology updates throughout the </a:t>
            </a:r>
            <a:r>
              <a:rPr lang="en-US" sz="2000" dirty="0" smtClean="0">
                <a:solidFill>
                  <a:schemeClr val="tx1"/>
                </a:solidFill>
              </a:rPr>
              <a:t>year</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82</a:t>
            </a:fld>
            <a:endParaRPr lang="en-US" dirty="0"/>
          </a:p>
        </p:txBody>
      </p:sp>
    </p:spTree>
    <p:extLst>
      <p:ext uri="{BB962C8B-B14F-4D97-AF65-F5344CB8AC3E}">
        <p14:creationId xmlns:p14="http://schemas.microsoft.com/office/powerpoint/2010/main" val="1681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style.color</p:attrName>
                                        </p:attrNameLst>
                                      </p:cBhvr>
                                      <p:to>
                                        <p:clrVal>
                                          <a:srgbClr val="00B050"/>
                                        </p:clrVal>
                                      </p:to>
                                    </p:set>
                                    <p:set>
                                      <p:cBhvr>
                                        <p:cTn id="7" dur="500" fill="hold"/>
                                        <p:tgtEl>
                                          <p:spTgt spid="3">
                                            <p:txEl>
                                              <p:pRg st="3" end="3"/>
                                            </p:txEl>
                                          </p:spTgt>
                                        </p:tgtEl>
                                        <p:attrNameLst>
                                          <p:attrName>fillcolor</p:attrName>
                                        </p:attrNameLst>
                                      </p:cBhvr>
                                      <p:to>
                                        <p:clrVal>
                                          <a:srgbClr val="00B050"/>
                                        </p:clrVal>
                                      </p:to>
                                    </p:set>
                                    <p:set>
                                      <p:cBhvr>
                                        <p:cTn id="8" dur="500" fill="hold"/>
                                        <p:tgtEl>
                                          <p:spTgt spid="3">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Office Hours Schedule</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000" dirty="0">
                <a:solidFill>
                  <a:schemeClr val="tx1"/>
                </a:solidFill>
              </a:rPr>
              <a:t>CMAS Office Hours</a:t>
            </a:r>
          </a:p>
          <a:p>
            <a:pPr marL="1028700" lvl="1" indent="-342900"/>
            <a:r>
              <a:rPr lang="en-US" dirty="0"/>
              <a:t>Thursdays from 3-4 p.m.</a:t>
            </a:r>
          </a:p>
          <a:p>
            <a:pPr marL="1485900" lvl="2" indent="-342900"/>
            <a:r>
              <a:rPr lang="en-US" dirty="0" smtClean="0">
                <a:solidFill>
                  <a:schemeClr val="tx1"/>
                </a:solidFill>
              </a:rPr>
              <a:t>Monthly – September and </a:t>
            </a:r>
            <a:r>
              <a:rPr lang="en-US" dirty="0">
                <a:solidFill>
                  <a:schemeClr val="tx1"/>
                </a:solidFill>
              </a:rPr>
              <a:t>December </a:t>
            </a:r>
          </a:p>
          <a:p>
            <a:pPr marL="1485900" lvl="2" indent="-342900"/>
            <a:r>
              <a:rPr lang="en-US" dirty="0" smtClean="0">
                <a:solidFill>
                  <a:schemeClr val="tx1"/>
                </a:solidFill>
              </a:rPr>
              <a:t>Bi-monthly – January and February</a:t>
            </a:r>
          </a:p>
          <a:p>
            <a:pPr marL="1485900" lvl="2" indent="-342900"/>
            <a:r>
              <a:rPr lang="en-US" dirty="0" smtClean="0">
                <a:solidFill>
                  <a:schemeClr val="tx1"/>
                </a:solidFill>
              </a:rPr>
              <a:t>Weekly – March through </a:t>
            </a:r>
            <a:r>
              <a:rPr lang="en-US" dirty="0">
                <a:solidFill>
                  <a:schemeClr val="tx1"/>
                </a:solidFill>
              </a:rPr>
              <a:t>May</a:t>
            </a:r>
          </a:p>
          <a:p>
            <a:pPr marL="342900" indent="-342900">
              <a:buFont typeface="Arial" panose="020B0604020202020204" pitchFamily="34" charset="0"/>
              <a:buChar char="•"/>
            </a:pPr>
            <a:endParaRPr lang="en-US" sz="2000" dirty="0">
              <a:solidFill>
                <a:schemeClr val="tx1"/>
              </a:solidFill>
            </a:endParaRPr>
          </a:p>
          <a:p>
            <a:pPr marL="342900" indent="-342900">
              <a:buFont typeface="Arial" panose="020B0604020202020204" pitchFamily="34" charset="0"/>
              <a:buChar char="•"/>
            </a:pPr>
            <a:r>
              <a:rPr lang="en-US" sz="2000" dirty="0">
                <a:solidFill>
                  <a:schemeClr val="tx1"/>
                </a:solidFill>
              </a:rPr>
              <a:t>Students with Disabilities (SWD) Office Hours to support the testing of students with IEP or 504 plans</a:t>
            </a:r>
          </a:p>
          <a:p>
            <a:pPr marL="1028700" lvl="1" indent="-342900"/>
            <a:r>
              <a:rPr lang="en-US" dirty="0"/>
              <a:t>Mondays from 2-3 p.m.</a:t>
            </a:r>
          </a:p>
          <a:p>
            <a:pPr marL="1485900" lvl="2" indent="-342900"/>
            <a:r>
              <a:rPr lang="en-US" dirty="0" smtClean="0">
                <a:solidFill>
                  <a:schemeClr val="tx1"/>
                </a:solidFill>
              </a:rPr>
              <a:t>Monthly – November and December</a:t>
            </a:r>
            <a:endParaRPr lang="en-US" dirty="0">
              <a:solidFill>
                <a:schemeClr val="tx1"/>
              </a:solidFill>
            </a:endParaRPr>
          </a:p>
          <a:p>
            <a:pPr marL="1485900" lvl="2" indent="-342900"/>
            <a:r>
              <a:rPr lang="en-US" dirty="0" smtClean="0"/>
              <a:t>Bi-monthly</a:t>
            </a:r>
            <a:r>
              <a:rPr lang="en-US" dirty="0" smtClean="0">
                <a:solidFill>
                  <a:schemeClr val="tx1"/>
                </a:solidFill>
              </a:rPr>
              <a:t> – January and February</a:t>
            </a:r>
          </a:p>
          <a:p>
            <a:pPr marL="1485900" lvl="2" indent="-342900"/>
            <a:r>
              <a:rPr lang="en-US" dirty="0" smtClean="0"/>
              <a:t>Weekly – March and April</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83</a:t>
            </a:fld>
            <a:endParaRPr lang="en-US" dirty="0"/>
          </a:p>
        </p:txBody>
      </p:sp>
    </p:spTree>
    <p:extLst>
      <p:ext uri="{BB962C8B-B14F-4D97-AF65-F5344CB8AC3E}">
        <p14:creationId xmlns:p14="http://schemas.microsoft.com/office/powerpoint/2010/main" val="378102722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Weekly Assessment Emails (*DAC*)</a:t>
            </a:r>
            <a:endParaRPr lang="en-US" dirty="0"/>
          </a:p>
        </p:txBody>
      </p:sp>
      <p:sp>
        <p:nvSpPr>
          <p:cNvPr id="3" name="Content Placeholder 2"/>
          <p:cNvSpPr>
            <a:spLocks noGrp="1"/>
          </p:cNvSpPr>
          <p:nvPr>
            <p:ph idx="1"/>
          </p:nvPr>
        </p:nvSpPr>
        <p:spPr>
          <a:xfrm>
            <a:off x="628650" y="1463040"/>
            <a:ext cx="7886700" cy="5006126"/>
          </a:xfrm>
        </p:spPr>
        <p:txBody>
          <a:bodyPr>
            <a:normAutofit/>
          </a:bodyPr>
          <a:lstStyle/>
          <a:p>
            <a:pPr marL="342900" indent="-342900">
              <a:buFont typeface="Arial" panose="020B0604020202020204" pitchFamily="34" charset="0"/>
              <a:buChar char="•"/>
            </a:pPr>
            <a:r>
              <a:rPr lang="en-US" dirty="0">
                <a:solidFill>
                  <a:schemeClr val="tx1"/>
                </a:solidFill>
              </a:rPr>
              <a:t>CDE will send out </a:t>
            </a:r>
            <a:r>
              <a:rPr lang="en-US" dirty="0" smtClean="0">
                <a:solidFill>
                  <a:schemeClr val="tx1"/>
                </a:solidFill>
              </a:rPr>
              <a:t>DAC emails, </a:t>
            </a:r>
            <a:r>
              <a:rPr lang="en-US" dirty="0">
                <a:solidFill>
                  <a:schemeClr val="tx1"/>
                </a:solidFill>
              </a:rPr>
              <a:t>typically weekly </a:t>
            </a:r>
          </a:p>
          <a:p>
            <a:pPr marL="1028700" lvl="1" indent="-342900"/>
            <a:r>
              <a:rPr lang="en-US" dirty="0" smtClean="0">
                <a:solidFill>
                  <a:schemeClr val="tx1"/>
                </a:solidFill>
              </a:rPr>
              <a:t>Emails will </a:t>
            </a:r>
            <a:r>
              <a:rPr lang="en-US" dirty="0">
                <a:solidFill>
                  <a:schemeClr val="tx1"/>
                </a:solidFill>
              </a:rPr>
              <a:t>include information about:</a:t>
            </a:r>
          </a:p>
          <a:p>
            <a:pPr marL="1485900" lvl="2" indent="-342900"/>
            <a:r>
              <a:rPr lang="en-US" dirty="0">
                <a:solidFill>
                  <a:schemeClr val="tx1"/>
                </a:solidFill>
              </a:rPr>
              <a:t>Important updates for the week and coming weeks by assessment program</a:t>
            </a:r>
          </a:p>
          <a:p>
            <a:pPr marL="1943100" lvl="3" indent="-342900"/>
            <a:r>
              <a:rPr lang="en-US" sz="1800" dirty="0">
                <a:solidFill>
                  <a:schemeClr val="tx1"/>
                </a:solidFill>
              </a:rPr>
              <a:t>Tasks for DACs</a:t>
            </a:r>
          </a:p>
          <a:p>
            <a:pPr marL="1943100" lvl="3" indent="-342900"/>
            <a:r>
              <a:rPr lang="en-US" sz="1800" dirty="0">
                <a:solidFill>
                  <a:schemeClr val="tx1"/>
                </a:solidFill>
              </a:rPr>
              <a:t>Results posted</a:t>
            </a:r>
          </a:p>
          <a:p>
            <a:pPr marL="1485900" lvl="2" indent="-342900"/>
            <a:r>
              <a:rPr lang="en-US" dirty="0">
                <a:solidFill>
                  <a:schemeClr val="tx1"/>
                </a:solidFill>
              </a:rPr>
              <a:t>Office hours</a:t>
            </a:r>
          </a:p>
          <a:p>
            <a:pPr marL="1943100" lvl="3" indent="-342900"/>
            <a:r>
              <a:rPr lang="en-US" sz="1800" dirty="0">
                <a:solidFill>
                  <a:schemeClr val="tx1"/>
                </a:solidFill>
              </a:rPr>
              <a:t>Topics that will be covered (if predetermined) </a:t>
            </a:r>
          </a:p>
          <a:p>
            <a:pPr marL="1943100" lvl="3" indent="-342900"/>
            <a:r>
              <a:rPr lang="en-US" sz="1800" dirty="0">
                <a:solidFill>
                  <a:schemeClr val="tx1"/>
                </a:solidFill>
              </a:rPr>
              <a:t>Topics covered in previous week’s office hours</a:t>
            </a:r>
          </a:p>
          <a:p>
            <a:pPr marL="1943100" lvl="3" indent="-342900"/>
            <a:r>
              <a:rPr lang="en-US" sz="1800" dirty="0">
                <a:solidFill>
                  <a:schemeClr val="tx1"/>
                </a:solidFill>
              </a:rPr>
              <a:t>CMAS and SWD topics covered in the weekly bulletin will be covered during office hours if additional clarification is needed</a:t>
            </a:r>
          </a:p>
          <a:p>
            <a:pPr marL="1028700" lvl="1" indent="-342900"/>
            <a:r>
              <a:rPr lang="en-US" dirty="0">
                <a:solidFill>
                  <a:schemeClr val="tx1"/>
                </a:solidFill>
              </a:rPr>
              <a:t>If there are no new updates, </a:t>
            </a:r>
            <a:r>
              <a:rPr lang="en-US" dirty="0" smtClean="0">
                <a:solidFill>
                  <a:schemeClr val="tx1"/>
                </a:solidFill>
              </a:rPr>
              <a:t>an email will </a:t>
            </a:r>
            <a:r>
              <a:rPr lang="en-US" dirty="0">
                <a:solidFill>
                  <a:schemeClr val="tx1"/>
                </a:solidFill>
              </a:rPr>
              <a:t>not be </a:t>
            </a:r>
            <a:r>
              <a:rPr lang="en-US" dirty="0" smtClean="0">
                <a:solidFill>
                  <a:schemeClr val="tx1"/>
                </a:solidFill>
              </a:rPr>
              <a:t>sent</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84</a:t>
            </a:fld>
            <a:endParaRPr lang="en-US" dirty="0"/>
          </a:p>
        </p:txBody>
      </p:sp>
    </p:spTree>
    <p:extLst>
      <p:ext uri="{BB962C8B-B14F-4D97-AF65-F5344CB8AC3E}">
        <p14:creationId xmlns:p14="http://schemas.microsoft.com/office/powerpoint/2010/main" val="8475018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Transmitting Secure Information</a:t>
            </a:r>
            <a:endParaRPr lang="en-US" dirty="0"/>
          </a:p>
        </p:txBody>
      </p:sp>
      <p:sp>
        <p:nvSpPr>
          <p:cNvPr id="3" name="Content Placeholder 2"/>
          <p:cNvSpPr>
            <a:spLocks noGrp="1"/>
          </p:cNvSpPr>
          <p:nvPr>
            <p:ph idx="1"/>
          </p:nvPr>
        </p:nvSpPr>
        <p:spPr>
          <a:xfrm>
            <a:off x="628650" y="1463040"/>
            <a:ext cx="7886700" cy="5006126"/>
          </a:xfrm>
        </p:spPr>
        <p:txBody>
          <a:bodyPr>
            <a:normAutofit/>
          </a:bodyPr>
          <a:lstStyle/>
          <a:p>
            <a:pPr marL="342900" indent="-342900">
              <a:buFont typeface="Arial" panose="020B0604020202020204" pitchFamily="34" charset="0"/>
              <a:buChar char="•"/>
            </a:pPr>
            <a:r>
              <a:rPr lang="en-US" sz="2200" dirty="0">
                <a:solidFill>
                  <a:schemeClr val="tx1"/>
                </a:solidFill>
              </a:rPr>
              <a:t>Use Syncplicity to send secure information to CDE</a:t>
            </a:r>
          </a:p>
          <a:p>
            <a:pPr marL="1028700" lvl="1" indent="-342900"/>
            <a:r>
              <a:rPr lang="en-US" dirty="0">
                <a:solidFill>
                  <a:schemeClr val="tx1"/>
                </a:solidFill>
              </a:rPr>
              <a:t>Only the DAC has access to the assessment folder</a:t>
            </a:r>
          </a:p>
          <a:p>
            <a:pPr marL="1028700" lvl="1" indent="-342900"/>
            <a:r>
              <a:rPr lang="en-US" dirty="0">
                <a:solidFill>
                  <a:schemeClr val="tx1"/>
                </a:solidFill>
              </a:rPr>
              <a:t>During SBD, the Data Respondent has access to a separate SBD folder</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sz="2200" dirty="0">
                <a:solidFill>
                  <a:schemeClr val="tx1"/>
                </a:solidFill>
              </a:rPr>
              <a:t>Reminder: Do not send Personally Identifiable Information (e.g., SASID, name, free and reduced lunch status, disability status, </a:t>
            </a:r>
            <a:r>
              <a:rPr lang="en-US" sz="2200" dirty="0" smtClean="0">
                <a:solidFill>
                  <a:schemeClr val="tx1"/>
                </a:solidFill>
              </a:rPr>
              <a:t>test scores, etc</a:t>
            </a:r>
            <a:r>
              <a:rPr lang="en-US" sz="2200" dirty="0">
                <a:solidFill>
                  <a:schemeClr val="tx1"/>
                </a:solidFill>
              </a:rPr>
              <a:t>.) through email</a:t>
            </a:r>
          </a:p>
          <a:p>
            <a:pPr marL="1028700" lvl="1" indent="-342900"/>
            <a:r>
              <a:rPr lang="en-US" dirty="0">
                <a:solidFill>
                  <a:schemeClr val="tx1"/>
                </a:solidFill>
              </a:rPr>
              <a:t>CDE is not allowed to respond to emails containing PII</a:t>
            </a:r>
          </a:p>
          <a:p>
            <a:pPr marL="1028700" lvl="1" indent="-342900"/>
            <a:r>
              <a:rPr lang="en-US" dirty="0">
                <a:solidFill>
                  <a:schemeClr val="tx1"/>
                </a:solidFill>
              </a:rPr>
              <a:t>CDE must delete the email </a:t>
            </a:r>
          </a:p>
        </p:txBody>
      </p:sp>
      <p:sp>
        <p:nvSpPr>
          <p:cNvPr id="4" name="Slide Number Placeholder 3"/>
          <p:cNvSpPr>
            <a:spLocks noGrp="1"/>
          </p:cNvSpPr>
          <p:nvPr>
            <p:ph type="sldNum" sz="quarter" idx="4"/>
          </p:nvPr>
        </p:nvSpPr>
        <p:spPr/>
        <p:txBody>
          <a:bodyPr/>
          <a:lstStyle/>
          <a:p>
            <a:fld id="{67726FA2-3EC9-4717-AD62-D8C823692DD3}" type="slidenum">
              <a:rPr lang="en-US" smtClean="0"/>
              <a:pPr/>
              <a:t>85</a:t>
            </a:fld>
            <a:endParaRPr lang="en-US" dirty="0"/>
          </a:p>
        </p:txBody>
      </p:sp>
    </p:spTree>
    <p:extLst>
      <p:ext uri="{BB962C8B-B14F-4D97-AF65-F5344CB8AC3E}">
        <p14:creationId xmlns:p14="http://schemas.microsoft.com/office/powerpoint/2010/main" val="8397644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Syncplicity</a:t>
            </a:r>
            <a:endParaRPr lang="en-US" dirty="0"/>
          </a:p>
        </p:txBody>
      </p:sp>
      <p:sp>
        <p:nvSpPr>
          <p:cNvPr id="3" name="Content Placeholder 2"/>
          <p:cNvSpPr>
            <a:spLocks noGrp="1"/>
          </p:cNvSpPr>
          <p:nvPr>
            <p:ph idx="1"/>
          </p:nvPr>
        </p:nvSpPr>
        <p:spPr>
          <a:xfrm>
            <a:off x="628650" y="1463040"/>
            <a:ext cx="7886700" cy="5006126"/>
          </a:xfrm>
        </p:spPr>
        <p:txBody>
          <a:bodyPr>
            <a:normAutofit lnSpcReduction="10000"/>
          </a:bodyPr>
          <a:lstStyle/>
          <a:p>
            <a:pPr marL="342900" indent="-342900">
              <a:buFont typeface="Arial" panose="020B0604020202020204" pitchFamily="34" charset="0"/>
              <a:buChar char="•"/>
            </a:pPr>
            <a:r>
              <a:rPr lang="en-US" sz="2200" dirty="0">
                <a:solidFill>
                  <a:schemeClr val="tx1"/>
                </a:solidFill>
              </a:rPr>
              <a:t>All documents from previous years will be removed and archived externally by CDE beginning </a:t>
            </a:r>
            <a:r>
              <a:rPr lang="en-US" sz="2200" dirty="0" smtClean="0">
                <a:solidFill>
                  <a:schemeClr val="tx1"/>
                </a:solidFill>
              </a:rPr>
              <a:t>August 31</a:t>
            </a:r>
            <a:r>
              <a:rPr lang="en-US" sz="2200" baseline="30000" dirty="0" smtClean="0">
                <a:solidFill>
                  <a:schemeClr val="tx1"/>
                </a:solidFill>
              </a:rPr>
              <a:t>st</a:t>
            </a:r>
            <a:r>
              <a:rPr lang="en-US" sz="2200" dirty="0" smtClean="0">
                <a:solidFill>
                  <a:schemeClr val="tx1"/>
                </a:solidFill>
              </a:rPr>
              <a:t> </a:t>
            </a:r>
            <a:endParaRPr lang="en-US" sz="2200" dirty="0">
              <a:solidFill>
                <a:schemeClr val="tx1"/>
              </a:solidFill>
            </a:endParaRPr>
          </a:p>
          <a:p>
            <a:pPr marL="1028700" lvl="1" indent="-342900"/>
            <a:r>
              <a:rPr lang="en-US" dirty="0">
                <a:solidFill>
                  <a:schemeClr val="tx1"/>
                </a:solidFill>
              </a:rPr>
              <a:t>Locally retain copies of any needed </a:t>
            </a:r>
            <a:r>
              <a:rPr lang="en-US" dirty="0" smtClean="0">
                <a:solidFill>
                  <a:schemeClr val="tx1"/>
                </a:solidFill>
              </a:rPr>
              <a:t>documents including 2018 data</a:t>
            </a:r>
          </a:p>
          <a:p>
            <a:pPr marL="1485900" lvl="2" indent="-342900"/>
            <a:r>
              <a:rPr lang="en-US" dirty="0" smtClean="0">
                <a:solidFill>
                  <a:schemeClr val="tx1"/>
                </a:solidFill>
              </a:rPr>
              <a:t>DLM data in CoAlt_2018 folder</a:t>
            </a:r>
          </a:p>
          <a:p>
            <a:pPr marL="1485900" lvl="2" indent="-342900"/>
            <a:r>
              <a:rPr lang="en-US" dirty="0" smtClean="0">
                <a:solidFill>
                  <a:schemeClr val="tx1"/>
                </a:solidFill>
              </a:rPr>
              <a:t>PSAT data in PSAT_SAT_2018 folder</a:t>
            </a:r>
            <a:endParaRPr lang="en-US" dirty="0">
              <a:solidFill>
                <a:schemeClr val="tx1"/>
              </a:solidFill>
            </a:endParaRPr>
          </a:p>
          <a:p>
            <a:pPr marL="342900" indent="-342900">
              <a:buFont typeface="Arial" panose="020B0604020202020204" pitchFamily="34" charset="0"/>
              <a:buChar char="•"/>
            </a:pPr>
            <a:r>
              <a:rPr lang="en-US" sz="2200" dirty="0" smtClean="0">
                <a:solidFill>
                  <a:schemeClr val="tx1"/>
                </a:solidFill>
              </a:rPr>
              <a:t>Folder structure</a:t>
            </a:r>
            <a:endParaRPr lang="en-US" sz="2200" dirty="0">
              <a:solidFill>
                <a:schemeClr val="tx1"/>
              </a:solidFill>
            </a:endParaRPr>
          </a:p>
          <a:p>
            <a:pPr marL="1028700" lvl="1" indent="-342900"/>
            <a:r>
              <a:rPr lang="en-US" dirty="0">
                <a:solidFill>
                  <a:schemeClr val="tx1"/>
                </a:solidFill>
              </a:rPr>
              <a:t>Ensure that documents are placed in the correct folders</a:t>
            </a:r>
          </a:p>
          <a:p>
            <a:pPr marL="1028700" lvl="1" indent="-342900"/>
            <a:r>
              <a:rPr lang="en-US" dirty="0">
                <a:solidFill>
                  <a:schemeClr val="tx1"/>
                </a:solidFill>
              </a:rPr>
              <a:t>Provide notice of uploaded files to the appropriate contact at CDE</a:t>
            </a:r>
          </a:p>
          <a:p>
            <a:pPr marL="1028700" lvl="1" indent="-342900"/>
            <a:r>
              <a:rPr lang="en-US" dirty="0">
                <a:solidFill>
                  <a:schemeClr val="tx1"/>
                </a:solidFill>
              </a:rPr>
              <a:t>Recommended: Discontinue use of the Syncplicity desktop app – use the browser version (unsync local devices from the desktop app)</a:t>
            </a:r>
          </a:p>
          <a:p>
            <a:pPr marL="1485900" lvl="2" indent="-342900"/>
            <a:r>
              <a:rPr lang="en-US" dirty="0">
                <a:solidFill>
                  <a:schemeClr val="tx1"/>
                </a:solidFill>
              </a:rPr>
              <a:t>Files loaded through the browser are shared/updated faster than those loaded through the desktop app</a:t>
            </a:r>
          </a:p>
          <a:p>
            <a:pPr marL="1485900" lvl="2" indent="-342900"/>
            <a:r>
              <a:rPr lang="en-US" dirty="0">
                <a:solidFill>
                  <a:schemeClr val="tx1"/>
                </a:solidFill>
              </a:rPr>
              <a:t>Continuous syncing of desktop app devices sometimes causes reappearance of old documents and duplication of </a:t>
            </a:r>
            <a:r>
              <a:rPr lang="en-US" dirty="0" smtClean="0">
                <a:solidFill>
                  <a:schemeClr val="tx1"/>
                </a:solidFill>
              </a:rPr>
              <a:t>folders</a:t>
            </a:r>
            <a:endParaRPr lang="en-US"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86</a:t>
            </a:fld>
            <a:endParaRPr lang="en-US" dirty="0"/>
          </a:p>
        </p:txBody>
      </p:sp>
    </p:spTree>
    <p:extLst>
      <p:ext uri="{BB962C8B-B14F-4D97-AF65-F5344CB8AC3E}">
        <p14:creationId xmlns:p14="http://schemas.microsoft.com/office/powerpoint/2010/main" val="15916190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Fall Checklist (1 of 3)</a:t>
            </a:r>
            <a:endParaRPr lang="en-US" dirty="0"/>
          </a:p>
        </p:txBody>
      </p:sp>
      <p:sp>
        <p:nvSpPr>
          <p:cNvPr id="3" name="Content Placeholder 2"/>
          <p:cNvSpPr>
            <a:spLocks noGrp="1"/>
          </p:cNvSpPr>
          <p:nvPr>
            <p:ph idx="1"/>
          </p:nvPr>
        </p:nvSpPr>
        <p:spPr>
          <a:xfrm>
            <a:off x="628650" y="1463040"/>
            <a:ext cx="7886700" cy="5006126"/>
          </a:xfrm>
        </p:spPr>
        <p:txBody>
          <a:bodyPr>
            <a:normAutofit/>
          </a:bodyPr>
          <a:lstStyle/>
          <a:p>
            <a:pPr marL="342900" indent="-342900">
              <a:buFont typeface="Wingdings" panose="05000000000000000000" pitchFamily="2" charset="2"/>
              <a:buChar char="q"/>
            </a:pPr>
            <a:r>
              <a:rPr lang="en-US" sz="2000" dirty="0">
                <a:solidFill>
                  <a:schemeClr val="tx1"/>
                </a:solidFill>
              </a:rPr>
              <a:t>Fulfill district policy requirements </a:t>
            </a:r>
            <a:r>
              <a:rPr lang="en-US" sz="2000" dirty="0" smtClean="0">
                <a:solidFill>
                  <a:schemeClr val="tx1"/>
                </a:solidFill>
              </a:rPr>
              <a:t>required </a:t>
            </a:r>
            <a:r>
              <a:rPr lang="en-US" sz="2000" dirty="0">
                <a:solidFill>
                  <a:schemeClr val="tx1"/>
                </a:solidFill>
              </a:rPr>
              <a:t>in legislation</a:t>
            </a:r>
          </a:p>
          <a:p>
            <a:pPr marL="1028700" lvl="1" indent="-342900">
              <a:buFont typeface="Wingdings" panose="05000000000000000000" pitchFamily="2" charset="2"/>
              <a:buChar char="q"/>
            </a:pPr>
            <a:r>
              <a:rPr lang="en-US" sz="1800" dirty="0">
                <a:solidFill>
                  <a:schemeClr val="tx1"/>
                </a:solidFill>
              </a:rPr>
              <a:t>Adopt and implement a policy by which the LEP decides whether to request the paper form of the state assessments for its students</a:t>
            </a:r>
          </a:p>
          <a:p>
            <a:pPr marL="1028700" lvl="1" indent="-342900">
              <a:buFont typeface="Wingdings" panose="05000000000000000000" pitchFamily="2" charset="2"/>
              <a:buChar char="q"/>
            </a:pPr>
            <a:r>
              <a:rPr lang="en-US" sz="1800" dirty="0">
                <a:solidFill>
                  <a:schemeClr val="tx1"/>
                </a:solidFill>
              </a:rPr>
              <a:t>Adopt and implement a written policy and procedure by which a student’s parent may excuse the student from participating in one or more of the state assessments</a:t>
            </a:r>
          </a:p>
          <a:p>
            <a:pPr marL="1028700" lvl="1" indent="-342900">
              <a:buFont typeface="Wingdings" panose="05000000000000000000" pitchFamily="2" charset="2"/>
              <a:buChar char="q"/>
            </a:pPr>
            <a:r>
              <a:rPr lang="en-US" sz="1800" dirty="0">
                <a:solidFill>
                  <a:schemeClr val="tx1"/>
                </a:solidFill>
              </a:rPr>
              <a:t>Distribute to parents and post on LEP’s website written information regarding assessments, including an assessment calendar</a:t>
            </a:r>
          </a:p>
          <a:p>
            <a:pPr marL="342900" indent="-342900">
              <a:buFont typeface="Wingdings" panose="05000000000000000000" pitchFamily="2" charset="2"/>
              <a:buChar char="q"/>
            </a:pPr>
            <a:r>
              <a:rPr lang="en-US" sz="2000" dirty="0">
                <a:solidFill>
                  <a:schemeClr val="tx1"/>
                </a:solidFill>
              </a:rPr>
              <a:t>Determine mode of testing </a:t>
            </a:r>
            <a:r>
              <a:rPr lang="en-US" sz="2000" dirty="0" smtClean="0">
                <a:solidFill>
                  <a:schemeClr val="tx1"/>
                </a:solidFill>
              </a:rPr>
              <a:t>(online or </a:t>
            </a:r>
            <a:r>
              <a:rPr lang="en-US" sz="2000" dirty="0">
                <a:solidFill>
                  <a:schemeClr val="tx1"/>
                </a:solidFill>
              </a:rPr>
              <a:t>paper) for each school and each subject </a:t>
            </a:r>
          </a:p>
          <a:p>
            <a:pPr marL="342900" indent="-342900">
              <a:buFont typeface="Wingdings" panose="05000000000000000000" pitchFamily="2" charset="2"/>
              <a:buChar char="q"/>
            </a:pPr>
            <a:r>
              <a:rPr lang="en-US" sz="2000" dirty="0">
                <a:solidFill>
                  <a:schemeClr val="tx1"/>
                </a:solidFill>
              </a:rPr>
              <a:t>If testing online, determine if technology capacity requires an extended window for math and ELA (4 or 5 weeks) </a:t>
            </a:r>
          </a:p>
          <a:p>
            <a:pPr marL="342900" indent="-342900">
              <a:buFont typeface="Wingdings" panose="05000000000000000000" pitchFamily="2" charset="2"/>
              <a:buChar char="q"/>
            </a:pPr>
            <a:r>
              <a:rPr lang="en-US" sz="2000" dirty="0">
                <a:solidFill>
                  <a:schemeClr val="tx1"/>
                </a:solidFill>
              </a:rPr>
              <a:t>If needed, request an early window for high school science and social </a:t>
            </a:r>
            <a:r>
              <a:rPr lang="en-US" sz="2000" dirty="0" smtClean="0">
                <a:solidFill>
                  <a:schemeClr val="tx1"/>
                </a:solidFill>
              </a:rPr>
              <a:t>studies</a:t>
            </a:r>
            <a:endParaRPr lang="en-US" sz="20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87</a:t>
            </a:fld>
            <a:endParaRPr lang="en-US" dirty="0"/>
          </a:p>
        </p:txBody>
      </p:sp>
    </p:spTree>
    <p:extLst>
      <p:ext uri="{BB962C8B-B14F-4D97-AF65-F5344CB8AC3E}">
        <p14:creationId xmlns:p14="http://schemas.microsoft.com/office/powerpoint/2010/main" val="342581929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Fall Checklist (2 of 3)</a:t>
            </a:r>
            <a:endParaRPr lang="en-US" dirty="0"/>
          </a:p>
        </p:txBody>
      </p:sp>
      <p:sp>
        <p:nvSpPr>
          <p:cNvPr id="3" name="Content Placeholder 2"/>
          <p:cNvSpPr>
            <a:spLocks noGrp="1"/>
          </p:cNvSpPr>
          <p:nvPr>
            <p:ph idx="1"/>
          </p:nvPr>
        </p:nvSpPr>
        <p:spPr>
          <a:xfrm>
            <a:off x="628650" y="1463040"/>
            <a:ext cx="7886700" cy="5006126"/>
          </a:xfrm>
        </p:spPr>
        <p:txBody>
          <a:bodyPr>
            <a:normAutofit/>
          </a:bodyPr>
          <a:lstStyle/>
          <a:p>
            <a:pPr marL="342900" indent="-342900">
              <a:buFont typeface="Wingdings" panose="05000000000000000000" pitchFamily="2" charset="2"/>
              <a:buChar char="q"/>
            </a:pPr>
            <a:r>
              <a:rPr lang="en-US" sz="2000" dirty="0">
                <a:solidFill>
                  <a:schemeClr val="tx1"/>
                </a:solidFill>
              </a:rPr>
              <a:t>Gather accommodation information for assessments</a:t>
            </a:r>
          </a:p>
          <a:p>
            <a:pPr marL="1028700" lvl="1" indent="-342900">
              <a:buFont typeface="Wingdings" panose="05000000000000000000" pitchFamily="2" charset="2"/>
              <a:buChar char="q"/>
            </a:pPr>
            <a:r>
              <a:rPr lang="en-US" sz="1800" dirty="0">
                <a:solidFill>
                  <a:schemeClr val="tx1"/>
                </a:solidFill>
              </a:rPr>
              <a:t>Paper-based accommodations (braille, large print, oral scripts, CSLA, etc.)</a:t>
            </a:r>
          </a:p>
          <a:p>
            <a:pPr marL="1028700" lvl="1" indent="-342900">
              <a:buFont typeface="Wingdings" panose="05000000000000000000" pitchFamily="2" charset="2"/>
              <a:buChar char="q"/>
            </a:pPr>
            <a:r>
              <a:rPr lang="en-US" sz="1800" dirty="0">
                <a:solidFill>
                  <a:schemeClr val="tx1"/>
                </a:solidFill>
              </a:rPr>
              <a:t>Computer-based accommodations (text-to-speech (TTS)*, Spanish, etc.)</a:t>
            </a:r>
          </a:p>
          <a:p>
            <a:pPr marL="1028700" lvl="1" indent="-342900">
              <a:buFont typeface="Wingdings" panose="05000000000000000000" pitchFamily="2" charset="2"/>
              <a:buChar char="q"/>
            </a:pPr>
            <a:r>
              <a:rPr lang="en-US" sz="1800" dirty="0">
                <a:solidFill>
                  <a:schemeClr val="tx1"/>
                </a:solidFill>
              </a:rPr>
              <a:t>Determine the need for and submit unique accommodation requests (UARs) by December </a:t>
            </a:r>
            <a:r>
              <a:rPr lang="en-US" sz="1800" dirty="0" smtClean="0">
                <a:solidFill>
                  <a:schemeClr val="tx1"/>
                </a:solidFill>
              </a:rPr>
              <a:t>15th</a:t>
            </a:r>
            <a:endParaRPr lang="en-US" sz="1800" dirty="0">
              <a:solidFill>
                <a:schemeClr val="tx1"/>
              </a:solidFill>
            </a:endParaRPr>
          </a:p>
          <a:p>
            <a:pPr marL="1485900" lvl="2" indent="-342900">
              <a:buFont typeface="Wingdings" panose="05000000000000000000" pitchFamily="2" charset="2"/>
              <a:buChar char="q"/>
            </a:pPr>
            <a:r>
              <a:rPr lang="en-US" dirty="0">
                <a:solidFill>
                  <a:schemeClr val="tx1"/>
                </a:solidFill>
              </a:rPr>
              <a:t>Includes auditory presentation (reading) of the ELA assessment (e.g., oral script, TTS, sign language)</a:t>
            </a:r>
          </a:p>
          <a:p>
            <a:pPr marL="1028700" lvl="1" indent="-342900">
              <a:buFont typeface="Wingdings" panose="05000000000000000000" pitchFamily="2" charset="2"/>
              <a:buChar char="q"/>
            </a:pPr>
            <a:r>
              <a:rPr lang="en-US" sz="1800" dirty="0">
                <a:solidFill>
                  <a:schemeClr val="tx1"/>
                </a:solidFill>
              </a:rPr>
              <a:t>CMAS Student Registration files with Personal Needs Profile information updated in PAnext in January </a:t>
            </a:r>
            <a:r>
              <a:rPr lang="en-US" sz="1800" dirty="0" smtClean="0">
                <a:solidFill>
                  <a:schemeClr val="tx1"/>
                </a:solidFill>
              </a:rPr>
              <a:t>2019 </a:t>
            </a:r>
            <a:endParaRPr lang="en-US" sz="1800" dirty="0">
              <a:solidFill>
                <a:schemeClr val="tx1"/>
              </a:solidFill>
            </a:endParaRPr>
          </a:p>
          <a:p>
            <a:pPr marL="1028700" lvl="1" indent="-342900">
              <a:buFont typeface="Wingdings" panose="05000000000000000000" pitchFamily="2" charset="2"/>
              <a:buChar char="q"/>
            </a:pPr>
            <a:r>
              <a:rPr lang="en-US" sz="1800" dirty="0"/>
              <a:t>Start submitting PSAT and SAT accommodations requests that need to be approved by College Board</a:t>
            </a:r>
          </a:p>
          <a:p>
            <a:endParaRPr lang="en-US" sz="1600" dirty="0">
              <a:solidFill>
                <a:schemeClr val="tx1"/>
              </a:solidFill>
            </a:endParaRPr>
          </a:p>
          <a:p>
            <a:r>
              <a:rPr lang="en-US" sz="1800" dirty="0">
                <a:solidFill>
                  <a:schemeClr val="tx1"/>
                </a:solidFill>
              </a:rPr>
              <a:t>*For CMAS ELA, TTS is a unique accommodation requiring approval by CDE. TTS is an accessibility feature for CMAS math, </a:t>
            </a:r>
            <a:r>
              <a:rPr lang="en-US" sz="1800" dirty="0" smtClean="0">
                <a:solidFill>
                  <a:schemeClr val="tx1"/>
                </a:solidFill>
              </a:rPr>
              <a:t>science </a:t>
            </a:r>
            <a:r>
              <a:rPr lang="en-US" sz="1800" dirty="0">
                <a:solidFill>
                  <a:schemeClr val="tx1"/>
                </a:solidFill>
              </a:rPr>
              <a:t>and social studies</a:t>
            </a:r>
            <a:r>
              <a:rPr lang="en-US" sz="1800" dirty="0" smtClean="0">
                <a:solidFill>
                  <a:schemeClr val="tx1"/>
                </a:solidFill>
              </a:rPr>
              <a:t>.</a:t>
            </a:r>
            <a:endParaRPr lang="en-US" sz="1800" dirty="0">
              <a:solidFill>
                <a:schemeClr val="tx1"/>
              </a:solidFill>
            </a:endParaRPr>
          </a:p>
        </p:txBody>
      </p:sp>
      <p:sp>
        <p:nvSpPr>
          <p:cNvPr id="4" name="Slide Number Placeholder 3"/>
          <p:cNvSpPr>
            <a:spLocks noGrp="1"/>
          </p:cNvSpPr>
          <p:nvPr>
            <p:ph type="sldNum" sz="quarter" idx="4"/>
          </p:nvPr>
        </p:nvSpPr>
        <p:spPr/>
        <p:txBody>
          <a:bodyPr/>
          <a:lstStyle/>
          <a:p>
            <a:fld id="{67726FA2-3EC9-4717-AD62-D8C823692DD3}" type="slidenum">
              <a:rPr lang="en-US" smtClean="0"/>
              <a:pPr/>
              <a:t>88</a:t>
            </a:fld>
            <a:endParaRPr lang="en-US" dirty="0"/>
          </a:p>
        </p:txBody>
      </p:sp>
    </p:spTree>
    <p:extLst>
      <p:ext uri="{BB962C8B-B14F-4D97-AF65-F5344CB8AC3E}">
        <p14:creationId xmlns:p14="http://schemas.microsoft.com/office/powerpoint/2010/main" val="187375840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Fall Checklist (3 of 3)</a:t>
            </a:r>
            <a:endParaRPr lang="en-US" dirty="0"/>
          </a:p>
        </p:txBody>
      </p:sp>
      <p:sp>
        <p:nvSpPr>
          <p:cNvPr id="3" name="Content Placeholder 2"/>
          <p:cNvSpPr>
            <a:spLocks noGrp="1"/>
          </p:cNvSpPr>
          <p:nvPr>
            <p:ph idx="1"/>
          </p:nvPr>
        </p:nvSpPr>
        <p:spPr>
          <a:xfrm>
            <a:off x="628650" y="1463040"/>
            <a:ext cx="7886700" cy="5006126"/>
          </a:xfrm>
        </p:spPr>
        <p:txBody>
          <a:bodyPr>
            <a:normAutofit/>
          </a:bodyPr>
          <a:lstStyle/>
          <a:p>
            <a:pPr marL="342900" indent="-342900">
              <a:buFont typeface="Wingdings" panose="05000000000000000000" pitchFamily="2" charset="2"/>
              <a:buChar char="q"/>
            </a:pPr>
            <a:r>
              <a:rPr lang="en-US" sz="2000" dirty="0">
                <a:solidFill>
                  <a:schemeClr val="tx1"/>
                </a:solidFill>
              </a:rPr>
              <a:t>Attend trainings</a:t>
            </a:r>
          </a:p>
          <a:p>
            <a:pPr marL="1028700" lvl="1" indent="-342900">
              <a:buFont typeface="Wingdings" panose="05000000000000000000" pitchFamily="2" charset="2"/>
              <a:buChar char="q"/>
            </a:pPr>
            <a:r>
              <a:rPr lang="en-US" sz="1800" dirty="0">
                <a:solidFill>
                  <a:schemeClr val="tx1"/>
                </a:solidFill>
              </a:rPr>
              <a:t>Accommodations</a:t>
            </a:r>
          </a:p>
          <a:p>
            <a:pPr marL="1028700" lvl="1" indent="-342900">
              <a:buFont typeface="Wingdings" panose="05000000000000000000" pitchFamily="2" charset="2"/>
              <a:buChar char="q"/>
            </a:pPr>
            <a:r>
              <a:rPr lang="en-US" sz="1800" dirty="0">
                <a:solidFill>
                  <a:schemeClr val="tx1"/>
                </a:solidFill>
              </a:rPr>
              <a:t>ACCESS </a:t>
            </a:r>
            <a:r>
              <a:rPr lang="en-US" sz="1800" dirty="0" smtClean="0">
                <a:solidFill>
                  <a:schemeClr val="tx1"/>
                </a:solidFill>
              </a:rPr>
              <a:t>&amp; CoAlt</a:t>
            </a:r>
            <a:endParaRPr lang="en-US" sz="1800" dirty="0">
              <a:solidFill>
                <a:schemeClr val="tx1"/>
              </a:solidFill>
            </a:endParaRPr>
          </a:p>
          <a:p>
            <a:pPr marL="1028700" lvl="1" indent="-342900">
              <a:buFont typeface="Wingdings" panose="05000000000000000000" pitchFamily="2" charset="2"/>
              <a:buChar char="q"/>
            </a:pPr>
            <a:r>
              <a:rPr lang="en-US" sz="1800" dirty="0" smtClean="0">
                <a:solidFill>
                  <a:schemeClr val="tx1"/>
                </a:solidFill>
              </a:rPr>
              <a:t>CMAS</a:t>
            </a:r>
            <a:endParaRPr lang="en-US" sz="1800" dirty="0">
              <a:solidFill>
                <a:schemeClr val="tx1"/>
              </a:solidFill>
            </a:endParaRPr>
          </a:p>
          <a:p>
            <a:pPr marL="1028700" lvl="1" indent="-342900">
              <a:buFont typeface="Wingdings" panose="05000000000000000000" pitchFamily="2" charset="2"/>
              <a:buChar char="q"/>
            </a:pPr>
            <a:r>
              <a:rPr lang="en-US" sz="1800" dirty="0">
                <a:solidFill>
                  <a:schemeClr val="tx1"/>
                </a:solidFill>
              </a:rPr>
              <a:t>CO PSAT and SAT</a:t>
            </a:r>
          </a:p>
          <a:p>
            <a:pPr marL="342900" indent="-342900">
              <a:buFont typeface="Wingdings" panose="05000000000000000000" pitchFamily="2" charset="2"/>
              <a:buChar char="q"/>
            </a:pPr>
            <a:r>
              <a:rPr lang="en-US" sz="2000" dirty="0">
                <a:solidFill>
                  <a:schemeClr val="tx1"/>
                </a:solidFill>
              </a:rPr>
              <a:t>Schedule and plan district trainings</a:t>
            </a:r>
          </a:p>
        </p:txBody>
      </p:sp>
      <p:sp>
        <p:nvSpPr>
          <p:cNvPr id="4" name="Slide Number Placeholder 3"/>
          <p:cNvSpPr>
            <a:spLocks noGrp="1"/>
          </p:cNvSpPr>
          <p:nvPr>
            <p:ph type="sldNum" sz="quarter" idx="4"/>
          </p:nvPr>
        </p:nvSpPr>
        <p:spPr/>
        <p:txBody>
          <a:bodyPr/>
          <a:lstStyle/>
          <a:p>
            <a:fld id="{67726FA2-3EC9-4717-AD62-D8C823692DD3}" type="slidenum">
              <a:rPr lang="en-US" smtClean="0"/>
              <a:pPr/>
              <a:t>89</a:t>
            </a:fld>
            <a:endParaRPr lang="en-US" dirty="0"/>
          </a:p>
        </p:txBody>
      </p:sp>
    </p:spTree>
    <p:extLst>
      <p:ext uri="{BB962C8B-B14F-4D97-AF65-F5344CB8AC3E}">
        <p14:creationId xmlns:p14="http://schemas.microsoft.com/office/powerpoint/2010/main" val="2111235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Annual Training Requirement</a:t>
            </a:r>
            <a:endParaRPr lang="en-US" dirty="0"/>
          </a:p>
        </p:txBody>
      </p:sp>
      <p:sp>
        <p:nvSpPr>
          <p:cNvPr id="3" name="Content Placeholder 2"/>
          <p:cNvSpPr>
            <a:spLocks noGrp="1"/>
          </p:cNvSpPr>
          <p:nvPr>
            <p:ph idx="1"/>
          </p:nvPr>
        </p:nvSpPr>
        <p:spPr>
          <a:xfrm>
            <a:off x="628650" y="1342073"/>
            <a:ext cx="7886700" cy="5295900"/>
          </a:xfrm>
        </p:spPr>
        <p:txBody>
          <a:bodyPr>
            <a:normAutofit fontScale="85000" lnSpcReduction="20000"/>
          </a:bodyPr>
          <a:lstStyle/>
          <a:p>
            <a:pPr marL="342900" indent="-342900">
              <a:buFont typeface="Arial" panose="020B0604020202020204" pitchFamily="34" charset="0"/>
              <a:buChar char="•"/>
            </a:pPr>
            <a:r>
              <a:rPr lang="en-US" dirty="0">
                <a:hlinkClick r:id="rId2"/>
              </a:rPr>
              <a:t>http://</a:t>
            </a:r>
            <a:r>
              <a:rPr lang="en-US" dirty="0" smtClean="0">
                <a:hlinkClick r:id="rId2"/>
              </a:rPr>
              <a:t>www.cde.state.co.us/assessment/annual_trng_requirements</a:t>
            </a:r>
            <a:r>
              <a:rPr lang="en-US" dirty="0" smtClean="0"/>
              <a: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solidFill>
                  <a:schemeClr val="tx1"/>
                </a:solidFill>
              </a:rPr>
              <a:t>Assessment specific training (CMAS, CoAlt, ACCESS, CO PSAT and SAT) for all district and school personnel involved in any aspect of Colorado’s state assessments is required on an annual </a:t>
            </a:r>
            <a:r>
              <a:rPr lang="en-US" dirty="0" smtClean="0">
                <a:solidFill>
                  <a:schemeClr val="tx1"/>
                </a:solidFill>
              </a:rPr>
              <a:t>basis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DACs must be trained on each assessment each </a:t>
            </a:r>
            <a:r>
              <a:rPr lang="en-US" dirty="0" smtClean="0">
                <a:solidFill>
                  <a:schemeClr val="tx1"/>
                </a:solidFill>
              </a:rPr>
              <a:t>year </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DACs must meet with School Assessment Coordinators (SACs) to ensure that a training plan is in place for training Test Administrators, Test Examiners, Technology </a:t>
            </a:r>
            <a:r>
              <a:rPr lang="en-US" dirty="0" smtClean="0">
                <a:solidFill>
                  <a:schemeClr val="tx1"/>
                </a:solidFill>
              </a:rPr>
              <a:t>Coordinators </a:t>
            </a:r>
            <a:r>
              <a:rPr lang="en-US" dirty="0">
                <a:solidFill>
                  <a:schemeClr val="tx1"/>
                </a:solidFill>
              </a:rPr>
              <a:t>and any other school staff handling secure </a:t>
            </a:r>
            <a:r>
              <a:rPr lang="en-US" dirty="0" smtClean="0">
                <a:solidFill>
                  <a:schemeClr val="tx1"/>
                </a:solidFill>
              </a:rPr>
              <a:t>materials</a:t>
            </a:r>
          </a:p>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Districts are required to collect signed documentation that demonstrates an understanding of the policies and procedures set forth by the State of Colorado and the </a:t>
            </a:r>
            <a:r>
              <a:rPr lang="en-US" dirty="0" smtClean="0">
                <a:solidFill>
                  <a:schemeClr val="tx1"/>
                </a:solidFill>
              </a:rPr>
              <a:t>district</a:t>
            </a:r>
            <a:endParaRPr lang="en-US" dirty="0">
              <a:solidFill>
                <a:schemeClr val="tx1"/>
              </a:solidFill>
            </a:endParaRPr>
          </a:p>
          <a:p>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9</a:t>
            </a:fld>
            <a:endParaRPr lang="en-US" dirty="0"/>
          </a:p>
        </p:txBody>
      </p:sp>
    </p:spTree>
    <p:extLst>
      <p:ext uri="{BB962C8B-B14F-4D97-AF65-F5344CB8AC3E}">
        <p14:creationId xmlns:p14="http://schemas.microsoft.com/office/powerpoint/2010/main" val="1616128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2018-19 Training Dates</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90</a:t>
            </a:fld>
            <a:endParaRPr lang="en-US" dirty="0"/>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434542469"/>
              </p:ext>
            </p:extLst>
          </p:nvPr>
        </p:nvGraphicFramePr>
        <p:xfrm>
          <a:off x="622894" y="1633254"/>
          <a:ext cx="7886744" cy="4723097"/>
        </p:xfrm>
        <a:graphic>
          <a:graphicData uri="http://schemas.openxmlformats.org/drawingml/2006/table">
            <a:tbl>
              <a:tblPr firstRow="1" bandRow="1">
                <a:tableStyleId>{93296810-A885-4BE3-A3E7-6D5BEEA58F35}</a:tableStyleId>
              </a:tblPr>
              <a:tblGrid>
                <a:gridCol w="3086117"/>
                <a:gridCol w="2400314"/>
                <a:gridCol w="2400313"/>
              </a:tblGrid>
              <a:tr h="548640">
                <a:tc>
                  <a:txBody>
                    <a:bodyPr/>
                    <a:lstStyle/>
                    <a:p>
                      <a:pPr marL="0" marR="0" algn="ctr">
                        <a:spcBef>
                          <a:spcPts val="0"/>
                        </a:spcBef>
                        <a:spcAft>
                          <a:spcPts val="0"/>
                        </a:spcAft>
                      </a:pPr>
                      <a:r>
                        <a:rPr lang="en-US" sz="1800" dirty="0">
                          <a:effectLst/>
                        </a:rPr>
                        <a:t>Assessment</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smtClean="0">
                          <a:effectLst/>
                        </a:rPr>
                        <a:t>Description</a:t>
                      </a:r>
                      <a:endParaRPr lang="en-US" sz="1800" dirty="0">
                        <a:effectLst/>
                        <a:latin typeface="Times New Roman"/>
                        <a:ea typeface="Calibri"/>
                      </a:endParaRPr>
                    </a:p>
                  </a:txBody>
                  <a:tcPr marL="0" marR="0" marT="0" marB="0" anchor="ctr"/>
                </a:tc>
                <a:tc>
                  <a:txBody>
                    <a:bodyPr/>
                    <a:lstStyle/>
                    <a:p>
                      <a:pPr marL="0" marR="0" algn="ctr">
                        <a:spcBef>
                          <a:spcPts val="0"/>
                        </a:spcBef>
                        <a:spcAft>
                          <a:spcPts val="0"/>
                        </a:spcAft>
                      </a:pPr>
                      <a:r>
                        <a:rPr lang="en-US" sz="1800" dirty="0" smtClean="0">
                          <a:effectLst/>
                        </a:rPr>
                        <a:t>Dates (Tentative)</a:t>
                      </a:r>
                      <a:endParaRPr lang="en-US" sz="1800" dirty="0">
                        <a:effectLst/>
                        <a:latin typeface="Times New Roman"/>
                        <a:ea typeface="Calibri"/>
                      </a:endParaRPr>
                    </a:p>
                  </a:txBody>
                  <a:tcPr marL="0" marR="0" marT="0" marB="0" anchor="ctr"/>
                </a:tc>
              </a:tr>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All</a:t>
                      </a:r>
                      <a:endParaRPr lang="en-US" sz="1800" b="0" dirty="0">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Accommodations</a:t>
                      </a:r>
                      <a:endParaRPr lang="en-US" sz="1800" dirty="0">
                        <a:solidFill>
                          <a:schemeClr val="tx1">
                            <a:lumMod val="50000"/>
                          </a:schemeClr>
                        </a:solidFill>
                        <a:effectLst/>
                        <a:latin typeface="+mn-lt"/>
                        <a:ea typeface="Calibri"/>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effectLst/>
                        </a:rPr>
                        <a:t>September 18 &amp;</a:t>
                      </a:r>
                      <a:r>
                        <a:rPr lang="en-US" sz="1800" baseline="0" dirty="0" smtClean="0">
                          <a:solidFill>
                            <a:schemeClr val="tx1"/>
                          </a:solidFill>
                          <a:effectLst/>
                        </a:rPr>
                        <a:t> 19</a:t>
                      </a:r>
                      <a:endParaRPr lang="en-US" sz="1800" dirty="0">
                        <a:solidFill>
                          <a:schemeClr val="tx1"/>
                        </a:solidFill>
                        <a:effectLst/>
                        <a:latin typeface="+mn-lt"/>
                        <a:ea typeface="Calibri"/>
                      </a:endParaRPr>
                    </a:p>
                  </a:txBody>
                  <a:tcPr marL="0" marR="0" marT="0" marB="0" anchor="ctr"/>
                </a:tc>
              </a:tr>
              <a:tr h="5486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ACCESS for ELLs®</a:t>
                      </a:r>
                      <a:endParaRPr lang="en-US" b="0" dirty="0"/>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Administration</a:t>
                      </a:r>
                      <a:endParaRPr lang="en-US" dirty="0">
                        <a:solidFill>
                          <a:schemeClr val="tx1">
                            <a:lumMod val="50000"/>
                          </a:schemeClr>
                        </a:solidFill>
                      </a:endParaRPr>
                    </a:p>
                  </a:txBody>
                  <a:tcPr marL="0" marR="0" marT="0" marB="0" anchor="ctr"/>
                </a:tc>
                <a:tc>
                  <a:txBody>
                    <a:bodyPr/>
                    <a:lstStyle/>
                    <a:p>
                      <a:pPr marL="0" marR="0" algn="ctr">
                        <a:spcBef>
                          <a:spcPts val="0"/>
                        </a:spcBef>
                        <a:spcAft>
                          <a:spcPts val="0"/>
                        </a:spcAft>
                      </a:pPr>
                      <a:r>
                        <a:rPr lang="en-US" sz="1800" baseline="0" dirty="0" smtClean="0">
                          <a:effectLst/>
                        </a:rPr>
                        <a:t>October</a:t>
                      </a:r>
                    </a:p>
                    <a:p>
                      <a:pPr marL="0" marR="0" algn="ctr">
                        <a:spcBef>
                          <a:spcPts val="0"/>
                        </a:spcBef>
                        <a:spcAft>
                          <a:spcPts val="0"/>
                        </a:spcAft>
                      </a:pPr>
                      <a:r>
                        <a:rPr lang="en-US" sz="1800" baseline="0" dirty="0" smtClean="0">
                          <a:effectLst/>
                        </a:rPr>
                        <a:t>(in-person)</a:t>
                      </a:r>
                      <a:endParaRPr lang="en-US" dirty="0">
                        <a:solidFill>
                          <a:srgbClr val="000000"/>
                        </a:solidFill>
                      </a:endParaRPr>
                    </a:p>
                  </a:txBody>
                  <a:tcPr marL="0" marR="0" marT="0" marB="0" anchor="ctr"/>
                </a:tc>
              </a:tr>
              <a:tr h="61718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CoAlt ELA and Math (DLM),</a:t>
                      </a:r>
                    </a:p>
                    <a:p>
                      <a:pPr marL="0" marR="0" algn="ctr">
                        <a:spcBef>
                          <a:spcPts val="0"/>
                        </a:spcBef>
                        <a:spcAft>
                          <a:spcPts val="0"/>
                        </a:spcAft>
                      </a:pPr>
                      <a:r>
                        <a:rPr lang="en-US" sz="1800" dirty="0" smtClean="0">
                          <a:effectLst/>
                        </a:rPr>
                        <a:t>Science and Social Studies </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Administration</a:t>
                      </a:r>
                      <a:endParaRPr lang="en-US" sz="1800" dirty="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smtClean="0">
                          <a:effectLst/>
                        </a:rPr>
                        <a:t>October</a:t>
                      </a:r>
                    </a:p>
                    <a:p>
                      <a:pPr marL="0" marR="0" algn="ctr">
                        <a:spcBef>
                          <a:spcPts val="0"/>
                        </a:spcBef>
                        <a:spcAft>
                          <a:spcPts val="0"/>
                        </a:spcAft>
                      </a:pPr>
                      <a:r>
                        <a:rPr lang="en-US" sz="1800" dirty="0" smtClean="0">
                          <a:effectLst/>
                        </a:rPr>
                        <a:t>(in-person)</a:t>
                      </a:r>
                      <a:endParaRPr lang="en-US" sz="1800" dirty="0">
                        <a:solidFill>
                          <a:schemeClr val="tx1">
                            <a:lumMod val="50000"/>
                          </a:schemeClr>
                        </a:solidFill>
                        <a:effectLst/>
                        <a:latin typeface="+mn-lt"/>
                        <a:ea typeface="Calibri"/>
                      </a:endParaRPr>
                    </a:p>
                  </a:txBody>
                  <a:tcPr marL="0" marR="0" marT="0" marB="0" anchor="ctr"/>
                </a:tc>
              </a:tr>
              <a:tr h="9226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CMAS Math, ELA, CSLA,</a:t>
                      </a:r>
                    </a:p>
                    <a:p>
                      <a:pPr marL="0" marR="0" algn="ctr">
                        <a:spcBef>
                          <a:spcPts val="0"/>
                        </a:spcBef>
                        <a:spcAft>
                          <a:spcPts val="0"/>
                        </a:spcAft>
                      </a:pPr>
                      <a:r>
                        <a:rPr lang="en-US" sz="1800" dirty="0" smtClean="0">
                          <a:effectLst/>
                        </a:rPr>
                        <a:t>Science and Social Studies</a:t>
                      </a:r>
                      <a:endParaRPr lang="en-US" sz="1800" b="0" dirty="0">
                        <a:effectLst/>
                        <a:latin typeface="+mn-lt"/>
                        <a:ea typeface="Calibri"/>
                      </a:endParaRPr>
                    </a:p>
                  </a:txBody>
                  <a:tcPr marL="0" marR="0" marT="0" marB="0" anchor="ctr"/>
                </a:tc>
                <a:tc>
                  <a:txBody>
                    <a:bodyPr/>
                    <a:lstStyle/>
                    <a:p>
                      <a:pPr marL="0" marR="0" algn="ctr">
                        <a:spcBef>
                          <a:spcPts val="0"/>
                        </a:spcBef>
                        <a:spcAft>
                          <a:spcPts val="0"/>
                        </a:spcAft>
                      </a:pPr>
                      <a:r>
                        <a:rPr lang="en-US" sz="1800" baseline="0" dirty="0" smtClean="0">
                          <a:effectLst/>
                        </a:rPr>
                        <a:t>Administration</a:t>
                      </a:r>
                    </a:p>
                    <a:p>
                      <a:pPr marL="0" marR="0" algn="ctr">
                        <a:spcBef>
                          <a:spcPts val="0"/>
                        </a:spcBef>
                        <a:spcAft>
                          <a:spcPts val="0"/>
                        </a:spcAft>
                      </a:pPr>
                      <a:r>
                        <a:rPr lang="en-US" sz="1800" baseline="0" dirty="0" smtClean="0">
                          <a:effectLst/>
                        </a:rPr>
                        <a:t>Technology</a:t>
                      </a:r>
                      <a:endParaRPr lang="en-US" sz="1800" dirty="0" smtClean="0">
                        <a:solidFill>
                          <a:schemeClr val="tx1">
                            <a:lumMod val="50000"/>
                          </a:schemeClr>
                        </a:solidFill>
                        <a:effectLst/>
                        <a:latin typeface="+mn-lt"/>
                        <a:ea typeface="+mn-ea"/>
                      </a:endParaRPr>
                    </a:p>
                  </a:txBody>
                  <a:tcPr marL="0" marR="0" marT="0" marB="0" anchor="ctr"/>
                </a:tc>
                <a:tc>
                  <a:txBody>
                    <a:bodyPr/>
                    <a:lstStyle/>
                    <a:p>
                      <a:pPr marL="0" marR="0" algn="ctr">
                        <a:spcBef>
                          <a:spcPts val="0"/>
                        </a:spcBef>
                        <a:spcAft>
                          <a:spcPts val="0"/>
                        </a:spcAft>
                      </a:pPr>
                      <a:r>
                        <a:rPr lang="en-US" sz="1800" dirty="0" smtClean="0">
                          <a:effectLst/>
                        </a:rPr>
                        <a:t>October/November</a:t>
                      </a:r>
                    </a:p>
                    <a:p>
                      <a:pPr marL="0" marR="0" algn="ctr">
                        <a:spcBef>
                          <a:spcPts val="0"/>
                        </a:spcBef>
                        <a:spcAft>
                          <a:spcPts val="0"/>
                        </a:spcAft>
                      </a:pPr>
                      <a:r>
                        <a:rPr lang="en-US" sz="1800" dirty="0" smtClean="0">
                          <a:effectLst/>
                        </a:rPr>
                        <a:t>(in-person)</a:t>
                      </a:r>
                      <a:endParaRPr lang="en-US" sz="1800" dirty="0" smtClean="0">
                        <a:solidFill>
                          <a:srgbClr val="000000"/>
                        </a:solidFill>
                        <a:effectLst/>
                        <a:latin typeface="+mn-lt"/>
                        <a:ea typeface="Calibri"/>
                      </a:endParaRPr>
                    </a:p>
                  </a:txBody>
                  <a:tcPr marL="0" marR="0" marT="0" marB="0" anchor="ctr"/>
                </a:tc>
              </a:tr>
              <a:tr h="922666">
                <a:tc>
                  <a:txBody>
                    <a:bodyPr/>
                    <a:lstStyle/>
                    <a:p>
                      <a:pPr marL="0" marR="0" algn="ctr">
                        <a:spcBef>
                          <a:spcPts val="0"/>
                        </a:spcBef>
                        <a:spcAft>
                          <a:spcPts val="0"/>
                        </a:spcAft>
                      </a:pPr>
                      <a:r>
                        <a:rPr lang="en-US" sz="1800" dirty="0" smtClean="0">
                          <a:effectLst/>
                        </a:rPr>
                        <a:t>CO PSAT and SAT</a:t>
                      </a:r>
                      <a:endParaRPr lang="en-US" sz="1800" b="0" dirty="0" smtClean="0">
                        <a:effectLst/>
                        <a:latin typeface="+mn-lt"/>
                      </a:endParaRPr>
                    </a:p>
                  </a:txBody>
                  <a:tcPr marL="0" marR="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effectLst/>
                        </a:rPr>
                        <a:t>DAC Kickoff</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effectLst/>
                        </a:rPr>
                        <a:t>Additional Training</a:t>
                      </a:r>
                      <a:endParaRPr lang="en-US" sz="1800" dirty="0" smtClean="0">
                        <a:solidFill>
                          <a:schemeClr val="tx1">
                            <a:lumMod val="50000"/>
                          </a:schemeClr>
                        </a:solidFill>
                        <a:effectLst/>
                        <a:latin typeface="+mn-lt"/>
                        <a:ea typeface="Calibri"/>
                      </a:endParaRPr>
                    </a:p>
                  </a:txBody>
                  <a:tcPr marL="0" marR="0" marT="0" marB="0" anchor="ctr"/>
                </a:tc>
                <a:tc>
                  <a:txBody>
                    <a:bodyPr/>
                    <a:lstStyle/>
                    <a:p>
                      <a:pPr marL="0" marR="0" algn="ctr">
                        <a:spcBef>
                          <a:spcPts val="0"/>
                        </a:spcBef>
                        <a:spcAft>
                          <a:spcPts val="0"/>
                        </a:spcAft>
                      </a:pPr>
                      <a:r>
                        <a:rPr lang="en-US" sz="1800" dirty="0" smtClean="0">
                          <a:effectLst/>
                        </a:rPr>
                        <a:t>August 27</a:t>
                      </a:r>
                      <a:endParaRPr lang="en-US" sz="1800" dirty="0" smtClean="0">
                        <a:solidFill>
                          <a:srgbClr val="000000"/>
                        </a:solidFill>
                        <a:effectLst/>
                        <a:latin typeface="+mn-lt"/>
                        <a:ea typeface="Calibri"/>
                      </a:endParaRPr>
                    </a:p>
                  </a:txBody>
                  <a:tcPr marL="0" marR="0" marT="0" marB="0" anchor="ctr"/>
                </a:tc>
              </a:tr>
              <a:tr h="614663">
                <a:tc gridSpan="3">
                  <a:txBody>
                    <a:bodyPr/>
                    <a:lstStyle/>
                    <a:p>
                      <a:pPr marL="0" marR="0" algn="ctr">
                        <a:spcBef>
                          <a:spcPts val="0"/>
                        </a:spcBef>
                        <a:spcAft>
                          <a:spcPts val="0"/>
                        </a:spcAft>
                      </a:pPr>
                      <a:r>
                        <a:rPr lang="en-US" sz="1800" dirty="0" smtClean="0">
                          <a:solidFill>
                            <a:schemeClr val="bg1"/>
                          </a:solidFill>
                          <a:effectLst/>
                        </a:rPr>
                        <a:t>When possible, training webinars will be recorded for individuals</a:t>
                      </a:r>
                      <a:r>
                        <a:rPr lang="en-US" sz="1800" baseline="0" dirty="0" smtClean="0">
                          <a:solidFill>
                            <a:schemeClr val="bg1"/>
                          </a:solidFill>
                          <a:effectLst/>
                        </a:rPr>
                        <a:t> </a:t>
                      </a:r>
                      <a:r>
                        <a:rPr lang="en-US" sz="1800" dirty="0" smtClean="0">
                          <a:solidFill>
                            <a:schemeClr val="bg1"/>
                          </a:solidFill>
                          <a:effectLst/>
                        </a:rPr>
                        <a:t>who cannot attend</a:t>
                      </a:r>
                      <a:r>
                        <a:rPr lang="en-US" sz="1800" baseline="0" dirty="0" smtClean="0">
                          <a:solidFill>
                            <a:schemeClr val="bg1"/>
                          </a:solidFill>
                          <a:effectLst/>
                        </a:rPr>
                        <a:t> in</a:t>
                      </a:r>
                      <a:r>
                        <a:rPr lang="en-US" sz="1800" dirty="0" smtClean="0">
                          <a:solidFill>
                            <a:schemeClr val="bg1"/>
                          </a:solidFill>
                          <a:effectLst/>
                        </a:rPr>
                        <a:t> person. DACs must be</a:t>
                      </a:r>
                      <a:r>
                        <a:rPr lang="en-US" sz="1800" baseline="0" dirty="0" smtClean="0">
                          <a:solidFill>
                            <a:schemeClr val="bg1"/>
                          </a:solidFill>
                          <a:effectLst/>
                        </a:rPr>
                        <a:t> trained on all state assessments each year. </a:t>
                      </a:r>
                      <a:endParaRPr lang="en-US" sz="1800" b="0" dirty="0" smtClean="0">
                        <a:solidFill>
                          <a:schemeClr val="bg1"/>
                        </a:solidFill>
                        <a:effectLst/>
                      </a:endParaRPr>
                    </a:p>
                  </a:txBody>
                  <a:tcPr marL="0" marR="0" marT="0" marB="0" anchor="ctr">
                    <a:solidFill>
                      <a:schemeClr val="accent6"/>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effectLst/>
                        <a:latin typeface="Times New Roman"/>
                        <a:ea typeface="Calibri"/>
                      </a:endParaRPr>
                    </a:p>
                  </a:txBody>
                  <a:tcPr marL="0" marR="0" marT="0" marB="0" anchor="ctr"/>
                </a:tc>
                <a:tc hMerge="1">
                  <a:txBody>
                    <a:bodyPr/>
                    <a:lstStyle/>
                    <a:p>
                      <a:pPr marL="0" marR="0" algn="ctr">
                        <a:spcBef>
                          <a:spcPts val="0"/>
                        </a:spcBef>
                        <a:spcAft>
                          <a:spcPts val="0"/>
                        </a:spcAft>
                      </a:pPr>
                      <a:endParaRPr lang="en-US" sz="1600" dirty="0" smtClean="0">
                        <a:effectLst/>
                        <a:latin typeface="Times New Roman"/>
                        <a:ea typeface="Calibri"/>
                      </a:endParaRPr>
                    </a:p>
                  </a:txBody>
                  <a:tcPr marL="0" marR="0" marT="0" marB="0" anchor="ctr"/>
                </a:tc>
              </a:tr>
            </a:tbl>
          </a:graphicData>
        </a:graphic>
      </p:graphicFrame>
    </p:spTree>
    <p:extLst>
      <p:ext uri="{BB962C8B-B14F-4D97-AF65-F5344CB8AC3E}">
        <p14:creationId xmlns:p14="http://schemas.microsoft.com/office/powerpoint/2010/main" val="254743111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CDE Assessment Contacts</a:t>
            </a:r>
            <a:endParaRPr lang="en-US"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91</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968290822"/>
              </p:ext>
            </p:extLst>
          </p:nvPr>
        </p:nvGraphicFramePr>
        <p:xfrm>
          <a:off x="58057" y="1326516"/>
          <a:ext cx="9008681" cy="4937760"/>
        </p:xfrm>
        <a:graphic>
          <a:graphicData uri="http://schemas.openxmlformats.org/drawingml/2006/table">
            <a:tbl>
              <a:tblPr firstRow="1" bandRow="1">
                <a:tableStyleId>{93296810-A885-4BE3-A3E7-6D5BEEA58F35}</a:tableStyleId>
              </a:tblPr>
              <a:tblGrid>
                <a:gridCol w="2844800"/>
                <a:gridCol w="1596572"/>
                <a:gridCol w="1129993"/>
                <a:gridCol w="3437316"/>
              </a:tblGrid>
              <a:tr h="502920">
                <a:tc>
                  <a:txBody>
                    <a:bodyPr/>
                    <a:lstStyle/>
                    <a:p>
                      <a:pPr algn="ctr"/>
                      <a:r>
                        <a:rPr lang="en-US" sz="2000" dirty="0" smtClean="0"/>
                        <a:t>Questions</a:t>
                      </a:r>
                      <a:r>
                        <a:rPr lang="en-US" sz="2000" baseline="0" dirty="0" smtClean="0"/>
                        <a:t> </a:t>
                      </a:r>
                      <a:endParaRPr lang="en-US" sz="2000" dirty="0"/>
                    </a:p>
                  </a:txBody>
                  <a:tcPr anchor="ctr"/>
                </a:tc>
                <a:tc>
                  <a:txBody>
                    <a:bodyPr/>
                    <a:lstStyle/>
                    <a:p>
                      <a:pPr algn="ctr"/>
                      <a:r>
                        <a:rPr lang="en-US" sz="2000" dirty="0" smtClean="0"/>
                        <a:t>Contact</a:t>
                      </a:r>
                      <a:endParaRPr lang="en-US" sz="2000" dirty="0"/>
                    </a:p>
                  </a:txBody>
                  <a:tcPr anchor="ctr"/>
                </a:tc>
                <a:tc>
                  <a:txBody>
                    <a:bodyPr/>
                    <a:lstStyle/>
                    <a:p>
                      <a:pPr algn="ctr"/>
                      <a:r>
                        <a:rPr lang="en-US" sz="2000" dirty="0" smtClean="0"/>
                        <a:t>303-866-</a:t>
                      </a:r>
                      <a:endParaRPr lang="en-US" sz="2000" dirty="0"/>
                    </a:p>
                  </a:txBody>
                  <a:tcPr anchor="ctr"/>
                </a:tc>
                <a:tc>
                  <a:txBody>
                    <a:bodyPr/>
                    <a:lstStyle/>
                    <a:p>
                      <a:pPr algn="ctr"/>
                      <a:r>
                        <a:rPr lang="en-US" sz="2000" dirty="0" smtClean="0"/>
                        <a:t>Email</a:t>
                      </a:r>
                      <a:endParaRPr lang="en-US" sz="2000" dirty="0"/>
                    </a:p>
                  </a:txBody>
                  <a:tcPr anchor="ctr"/>
                </a:tc>
              </a:tr>
              <a:tr h="502920">
                <a:tc>
                  <a:txBody>
                    <a:bodyPr/>
                    <a:lstStyle/>
                    <a:p>
                      <a:r>
                        <a:rPr lang="en-US" sz="1800" dirty="0" smtClean="0"/>
                        <a:t>General Questions</a:t>
                      </a:r>
                      <a:endParaRPr lang="en-US" dirty="0">
                        <a:solidFill>
                          <a:schemeClr val="tx1">
                            <a:lumMod val="50000"/>
                          </a:schemeClr>
                        </a:solidFill>
                      </a:endParaRPr>
                    </a:p>
                  </a:txBody>
                  <a:tcPr anchor="ctr"/>
                </a:tc>
                <a:tc>
                  <a:txBody>
                    <a:bodyPr/>
                    <a:lstStyle/>
                    <a:p>
                      <a:r>
                        <a:rPr lang="en-US" sz="1800" dirty="0" smtClean="0"/>
                        <a:t>TBD</a:t>
                      </a:r>
                      <a:endParaRPr lang="en-US" dirty="0">
                        <a:solidFill>
                          <a:schemeClr val="tx1">
                            <a:lumMod val="50000"/>
                          </a:schemeClr>
                        </a:solidFill>
                      </a:endParaRPr>
                    </a:p>
                  </a:txBody>
                  <a:tcPr anchor="ctr"/>
                </a:tc>
                <a:tc>
                  <a:txBody>
                    <a:bodyPr/>
                    <a:lstStyle/>
                    <a:p>
                      <a:pPr algn="ctr"/>
                      <a:r>
                        <a:rPr lang="en-US" dirty="0" smtClean="0"/>
                        <a:t>6929</a:t>
                      </a:r>
                      <a:endParaRPr lang="en-US" dirty="0">
                        <a:solidFill>
                          <a:schemeClr val="tx1">
                            <a:lumMod val="50000"/>
                          </a:schemeClr>
                        </a:solidFill>
                      </a:endParaRPr>
                    </a:p>
                  </a:txBody>
                  <a:tcPr anchor="ctr"/>
                </a:tc>
                <a:tc>
                  <a:txBody>
                    <a:bodyPr/>
                    <a:lstStyle/>
                    <a:p>
                      <a:r>
                        <a:rPr lang="en-US" sz="1800" dirty="0" smtClean="0"/>
                        <a:t>TBD</a:t>
                      </a:r>
                      <a:endParaRPr lang="en-US" dirty="0"/>
                    </a:p>
                  </a:txBody>
                  <a:tcPr anchor="ct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CMAS &amp; PAnext</a:t>
                      </a:r>
                      <a:endParaRPr lang="en-US" dirty="0">
                        <a:solidFill>
                          <a:schemeClr val="tx1">
                            <a:lumMod val="50000"/>
                          </a:schemeClr>
                        </a:solidFill>
                      </a:endParaRPr>
                    </a:p>
                  </a:txBody>
                  <a:tcPr anchor="ctr"/>
                </a:tc>
                <a:tc>
                  <a:txBody>
                    <a:bodyPr/>
                    <a:lstStyle/>
                    <a:p>
                      <a:r>
                        <a:rPr lang="en-US" sz="1800" dirty="0" smtClean="0"/>
                        <a:t>Sara Loerzel</a:t>
                      </a:r>
                      <a:endParaRPr lang="en-US" dirty="0">
                        <a:solidFill>
                          <a:schemeClr val="tx1">
                            <a:lumMod val="50000"/>
                          </a:schemeClr>
                        </a:solidFill>
                      </a:endParaRPr>
                    </a:p>
                  </a:txBody>
                  <a:tcPr anchor="ctr"/>
                </a:tc>
                <a:tc>
                  <a:txBody>
                    <a:bodyPr/>
                    <a:lstStyle/>
                    <a:p>
                      <a:pPr algn="ctr"/>
                      <a:r>
                        <a:rPr lang="en-US" dirty="0" smtClean="0"/>
                        <a:t>3266</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2"/>
                        </a:rPr>
                        <a:t>loerzel_s@cde.state.co.us</a:t>
                      </a:r>
                      <a:r>
                        <a:rPr lang="en-US" sz="1800" dirty="0" smtClean="0"/>
                        <a:t> </a:t>
                      </a:r>
                    </a:p>
                  </a:txBody>
                  <a:tcPr anchor="ct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CoAlt</a:t>
                      </a:r>
                      <a:r>
                        <a:rPr lang="en-US" sz="1800" baseline="0" dirty="0" smtClean="0"/>
                        <a:t> </a:t>
                      </a:r>
                      <a:r>
                        <a:rPr lang="en-US" sz="1800" dirty="0" smtClean="0"/>
                        <a:t>&amp; Accommodations for Students with Disabilities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Mindy Roden</a:t>
                      </a:r>
                      <a:endParaRPr lang="en-US" dirty="0" smtClean="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6709</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3"/>
                        </a:rPr>
                        <a:t>roden_m@cde.state.co.us</a:t>
                      </a:r>
                      <a:r>
                        <a:rPr lang="en-US" sz="1800" dirty="0" smtClean="0"/>
                        <a:t> </a:t>
                      </a:r>
                    </a:p>
                  </a:txBody>
                  <a:tcPr anchor="ct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ACCESS &amp; Accommodations for English Learners</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750" dirty="0" smtClean="0"/>
                        <a:t>Heather Villalobos Pavia</a:t>
                      </a:r>
                      <a:endParaRPr lang="en-US" sz="1750" dirty="0" smtClean="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6118</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4"/>
                        </a:rPr>
                        <a:t>villalobospavia_h@cde.state.co.us </a:t>
                      </a:r>
                      <a:r>
                        <a:rPr lang="en-US" sz="1800" dirty="0" smtClean="0"/>
                        <a:t> </a:t>
                      </a:r>
                    </a:p>
                  </a:txBody>
                  <a:tcPr anchor="ctr"/>
                </a:tc>
              </a:tr>
              <a:tr h="5029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Technology, </a:t>
                      </a:r>
                      <a:r>
                        <a:rPr lang="en-US" sz="1800" kern="1200" dirty="0" smtClean="0">
                          <a:effectLst/>
                        </a:rPr>
                        <a:t>NAEP &amp; International Assessments</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Collin Bonner</a:t>
                      </a:r>
                      <a:endParaRPr lang="en-US" dirty="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6752</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hlinkClick r:id="rId5"/>
                        </a:rPr>
                        <a:t>bonner_b@cde.state.co.us</a:t>
                      </a:r>
                      <a:r>
                        <a:rPr lang="en-US" sz="1800" dirty="0" smtClean="0"/>
                        <a:t> </a:t>
                      </a:r>
                      <a:endParaRPr lang="en-US" dirty="0"/>
                    </a:p>
                  </a:txBody>
                  <a:tcPr anchor="ct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CO PSAT &amp;</a:t>
                      </a:r>
                      <a:r>
                        <a:rPr lang="en-US" baseline="0" dirty="0" smtClean="0"/>
                        <a:t> SAT</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Jared Anthony</a:t>
                      </a:r>
                      <a:endParaRPr lang="en-US" dirty="0" smtClean="0">
                        <a:solidFill>
                          <a:schemeClr val="tx1">
                            <a:lumMod val="50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6932</a:t>
                      </a:r>
                      <a:endParaRPr lang="en-US" dirty="0" smtClean="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hlinkClick r:id="rId6"/>
                        </a:rPr>
                        <a:t>anthony_j@cde.state.co.us</a:t>
                      </a:r>
                      <a:endParaRPr lang="en-US" b="0" dirty="0" smtClean="0"/>
                    </a:p>
                  </a:txBody>
                  <a:tcPr anchor="ct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rPr>
                        <a:t>Psychometrics &amp; Data</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rPr>
                        <a:t>Jasmine Carey</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rPr>
                        <a:t>6634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hlinkClick r:id="rId7"/>
                        </a:rPr>
                        <a:t>carey_j@cde.state.co.us</a:t>
                      </a:r>
                      <a:r>
                        <a:rPr lang="en-US" b="0" baseline="0" dirty="0" smtClean="0"/>
                        <a:t> </a:t>
                      </a:r>
                      <a:endParaRPr lang="en-US" b="0" dirty="0" smtClean="0"/>
                    </a:p>
                  </a:txBody>
                  <a:tcPr anchor="ctr"/>
                </a:tc>
              </a:tr>
              <a:tr h="5029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rPr>
                        <a:t>Data Support</a:t>
                      </a:r>
                      <a:endParaRPr lang="en-US" dirty="0">
                        <a:solidFill>
                          <a:schemeClr val="tx1">
                            <a:lumMod val="50000"/>
                          </a:schemeClr>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rPr>
                        <a:t>Shangte Shen</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1">
                              <a:lumMod val="50000"/>
                            </a:schemeClr>
                          </a:solidFill>
                        </a:rPr>
                        <a:t>6877</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hlinkClick r:id="rId8"/>
                        </a:rPr>
                        <a:t>shen_s@cde.state.co.us</a:t>
                      </a:r>
                      <a:r>
                        <a:rPr lang="en-US" b="0" baseline="0" dirty="0" smtClean="0"/>
                        <a:t> </a:t>
                      </a:r>
                      <a:endParaRPr lang="en-US" b="0" dirty="0" smtClean="0"/>
                    </a:p>
                  </a:txBody>
                  <a:tcPr anchor="ctr"/>
                </a:tc>
              </a:tr>
            </a:tbl>
          </a:graphicData>
        </a:graphic>
      </p:graphicFrame>
    </p:spTree>
    <p:extLst>
      <p:ext uri="{BB962C8B-B14F-4D97-AF65-F5344CB8AC3E}">
        <p14:creationId xmlns:p14="http://schemas.microsoft.com/office/powerpoint/2010/main" val="4368615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Get Involved!</a:t>
            </a:r>
            <a:endParaRPr lang="en-US" dirty="0"/>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sz="2000" b="1" dirty="0">
                <a:solidFill>
                  <a:schemeClr val="tx1"/>
                </a:solidFill>
              </a:rPr>
              <a:t>Educator input</a:t>
            </a:r>
            <a:r>
              <a:rPr lang="en-US" sz="2000" dirty="0">
                <a:solidFill>
                  <a:schemeClr val="tx1"/>
                </a:solidFill>
              </a:rPr>
              <a:t> is critical to Colorado's state assessment development and validation process. Educators may participate in committees related to the following state assessments: </a:t>
            </a:r>
            <a:endParaRPr lang="en-US" sz="2000" dirty="0" smtClean="0">
              <a:solidFill>
                <a:schemeClr val="tx1"/>
              </a:solidFill>
            </a:endParaRPr>
          </a:p>
          <a:p>
            <a:pPr marL="1028700" lvl="1" indent="-342900"/>
            <a:r>
              <a:rPr lang="en-US" dirty="0" smtClean="0">
                <a:solidFill>
                  <a:schemeClr val="tx1"/>
                </a:solidFill>
              </a:rPr>
              <a:t>Colorado </a:t>
            </a:r>
            <a:r>
              <a:rPr lang="en-US" dirty="0">
                <a:solidFill>
                  <a:schemeClr val="tx1"/>
                </a:solidFill>
              </a:rPr>
              <a:t>Measures of Academic Success (CMAS): Science, Social Studies, Mathematics and English Language Arts/Literacy (</a:t>
            </a:r>
            <a:r>
              <a:rPr lang="en-US" dirty="0" smtClean="0">
                <a:solidFill>
                  <a:schemeClr val="tx1"/>
                </a:solidFill>
              </a:rPr>
              <a:t>ELA)</a:t>
            </a:r>
          </a:p>
          <a:p>
            <a:pPr marL="1028700" lvl="1" indent="-342900"/>
            <a:r>
              <a:rPr lang="en-US" dirty="0" smtClean="0">
                <a:solidFill>
                  <a:schemeClr val="tx1"/>
                </a:solidFill>
              </a:rPr>
              <a:t>Colorado </a:t>
            </a:r>
            <a:r>
              <a:rPr lang="en-US" dirty="0">
                <a:solidFill>
                  <a:schemeClr val="tx1"/>
                </a:solidFill>
              </a:rPr>
              <a:t>Alternate Assessment (CoAlt): Science and Social </a:t>
            </a:r>
            <a:r>
              <a:rPr lang="en-US" dirty="0" smtClean="0">
                <a:solidFill>
                  <a:schemeClr val="tx1"/>
                </a:solidFill>
              </a:rPr>
              <a:t>Studies</a:t>
            </a:r>
          </a:p>
          <a:p>
            <a:pPr marL="1028700" lvl="1" indent="-342900"/>
            <a:r>
              <a:rPr lang="en-US" dirty="0" smtClean="0">
                <a:solidFill>
                  <a:schemeClr val="tx1"/>
                </a:solidFill>
              </a:rPr>
              <a:t>Colorado </a:t>
            </a:r>
            <a:r>
              <a:rPr lang="en-US" dirty="0">
                <a:solidFill>
                  <a:schemeClr val="tx1"/>
                </a:solidFill>
              </a:rPr>
              <a:t>Spanish Language Arts (CSLA)</a:t>
            </a:r>
          </a:p>
          <a:p>
            <a:pPr marL="342900" indent="-342900">
              <a:buFont typeface="Arial" panose="020B0604020202020204" pitchFamily="34" charset="0"/>
              <a:buChar char="•"/>
            </a:pPr>
            <a:r>
              <a:rPr lang="en-US" sz="2000" u="sng" dirty="0">
                <a:hlinkClick r:id="rId2"/>
              </a:rPr>
              <a:t>Join the Colorado Educator Pool for assessment development committee </a:t>
            </a:r>
            <a:r>
              <a:rPr lang="en-US" sz="2000" u="sng" dirty="0" smtClean="0">
                <a:hlinkClick r:id="rId2"/>
              </a:rPr>
              <a:t>selection</a:t>
            </a:r>
            <a:endParaRPr lang="en-US" sz="2000" dirty="0"/>
          </a:p>
        </p:txBody>
      </p:sp>
      <p:sp>
        <p:nvSpPr>
          <p:cNvPr id="4" name="Slide Number Placeholder 3"/>
          <p:cNvSpPr>
            <a:spLocks noGrp="1"/>
          </p:cNvSpPr>
          <p:nvPr>
            <p:ph type="sldNum" sz="quarter" idx="4"/>
          </p:nvPr>
        </p:nvSpPr>
        <p:spPr/>
        <p:txBody>
          <a:bodyPr/>
          <a:lstStyle/>
          <a:p>
            <a:fld id="{67726FA2-3EC9-4717-AD62-D8C823692DD3}" type="slidenum">
              <a:rPr lang="en-US" smtClean="0"/>
              <a:pPr/>
              <a:t>92</a:t>
            </a:fld>
            <a:endParaRPr lang="en-US" dirty="0"/>
          </a:p>
        </p:txBody>
      </p:sp>
    </p:spTree>
    <p:extLst>
      <p:ext uri="{BB962C8B-B14F-4D97-AF65-F5344CB8AC3E}">
        <p14:creationId xmlns:p14="http://schemas.microsoft.com/office/powerpoint/2010/main" val="285514830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67726FA2-3EC9-4717-AD62-D8C823692DD3}" type="slidenum">
              <a:rPr lang="en-US" smtClean="0"/>
              <a:pPr/>
              <a:t>93</a:t>
            </a:fld>
            <a:endParaRPr lang="en-US" dirty="0"/>
          </a:p>
        </p:txBody>
      </p:sp>
      <p:sp>
        <p:nvSpPr>
          <p:cNvPr id="4" name="Title 2"/>
          <p:cNvSpPr>
            <a:spLocks noGrp="1"/>
          </p:cNvSpPr>
          <p:nvPr>
            <p:ph type="ctrTitle"/>
          </p:nvPr>
        </p:nvSpPr>
        <p:spPr>
          <a:xfrm>
            <a:off x="685800" y="2062163"/>
            <a:ext cx="7772400" cy="2387600"/>
          </a:xfrm>
        </p:spPr>
        <p:txBody>
          <a:bodyPr>
            <a:normAutofit/>
          </a:bodyPr>
          <a:lstStyle/>
          <a:p>
            <a:r>
              <a:rPr lang="en-US" dirty="0" smtClean="0"/>
              <a:t>Questions?</a:t>
            </a:r>
            <a:endParaRPr lang="en-US" dirty="0"/>
          </a:p>
        </p:txBody>
      </p:sp>
    </p:spTree>
    <p:extLst>
      <p:ext uri="{BB962C8B-B14F-4D97-AF65-F5344CB8AC3E}">
        <p14:creationId xmlns:p14="http://schemas.microsoft.com/office/powerpoint/2010/main" val="196988390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a:t>
            </a:r>
            <a:endParaRPr lang="en-US" dirty="0"/>
          </a:p>
        </p:txBody>
      </p:sp>
      <p:sp>
        <p:nvSpPr>
          <p:cNvPr id="3" name="Slide Number Placeholder 2"/>
          <p:cNvSpPr>
            <a:spLocks noGrp="1"/>
          </p:cNvSpPr>
          <p:nvPr>
            <p:ph type="sldNum" sz="quarter" idx="4"/>
          </p:nvPr>
        </p:nvSpPr>
        <p:spPr/>
        <p:txBody>
          <a:bodyPr/>
          <a:lstStyle/>
          <a:p>
            <a:fld id="{67726FA2-3EC9-4717-AD62-D8C823692DD3}" type="slidenum">
              <a:rPr lang="en-US" smtClean="0"/>
              <a:pPr/>
              <a:t>94</a:t>
            </a:fld>
            <a:endParaRPr lang="en-US" dirty="0"/>
          </a:p>
        </p:txBody>
      </p:sp>
    </p:spTree>
    <p:extLst>
      <p:ext uri="{BB962C8B-B14F-4D97-AF65-F5344CB8AC3E}">
        <p14:creationId xmlns:p14="http://schemas.microsoft.com/office/powerpoint/2010/main" val="1416984494"/>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7045</Words>
  <Application>Microsoft Office PowerPoint</Application>
  <PresentationFormat>On-screen Show (4:3)</PresentationFormat>
  <Paragraphs>1151</Paragraphs>
  <Slides>94</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94</vt:i4>
      </vt:variant>
    </vt:vector>
  </HeadingPairs>
  <TitlesOfParts>
    <vt:vector size="102" baseType="lpstr">
      <vt:lpstr>Arial</vt:lpstr>
      <vt:lpstr>Calibri</vt:lpstr>
      <vt:lpstr>Calibri Light</vt:lpstr>
      <vt:lpstr>Museo Slab 500</vt:lpstr>
      <vt:lpstr>Times New Roman</vt:lpstr>
      <vt:lpstr>Trebuchet MS</vt:lpstr>
      <vt:lpstr>Wingdings</vt:lpstr>
      <vt:lpstr>Light Blue to Green Theme</vt:lpstr>
      <vt:lpstr>2018-19  District Assessment Coordinator Kickoff Meeting</vt:lpstr>
      <vt:lpstr>Welcome and Agenda</vt:lpstr>
      <vt:lpstr>General Information</vt:lpstr>
      <vt:lpstr>Meet the CDE Assessment Team</vt:lpstr>
      <vt:lpstr>Colorado Assessments</vt:lpstr>
      <vt:lpstr>2018-19 State Assessments: Grades 3-8</vt:lpstr>
      <vt:lpstr>2018-19 State Assessments: Grades 9-11</vt:lpstr>
      <vt:lpstr>High School Alternate Assessments</vt:lpstr>
      <vt:lpstr>Annual Training Requirement</vt:lpstr>
      <vt:lpstr>Online Assessment Platforms</vt:lpstr>
      <vt:lpstr>Assessment Implementation Timeline</vt:lpstr>
      <vt:lpstr>Legislation</vt:lpstr>
      <vt:lpstr>Charter Schools</vt:lpstr>
      <vt:lpstr>Requirements &amp; District Responsibilities §22-7-1013(6), §22-7-1006.3(1)(d-e)</vt:lpstr>
      <vt:lpstr>Requirements &amp; District Responsibilities §22-7-1013(7)(a)</vt:lpstr>
      <vt:lpstr>Requirements &amp; District Responsibilities §22-7-1013(8)(a-c)</vt:lpstr>
      <vt:lpstr>2018-19 State Assessment Schedule</vt:lpstr>
      <vt:lpstr>2018-19 State Assessment Calendar</vt:lpstr>
      <vt:lpstr>CMAS Assessment Window</vt:lpstr>
      <vt:lpstr>CMAS Early Window Options</vt:lpstr>
      <vt:lpstr>Scheduling Considerations</vt:lpstr>
      <vt:lpstr>Social Studies</vt:lpstr>
      <vt:lpstr>WIDA ACCESS for ELLs® W-APT &amp; WIDA Screener</vt:lpstr>
      <vt:lpstr>WIDA Website and Accounts </vt:lpstr>
      <vt:lpstr>ACCESS for ELLs®</vt:lpstr>
      <vt:lpstr>ACCESS for ELLs® Key Dates</vt:lpstr>
      <vt:lpstr>ACCESS Training</vt:lpstr>
      <vt:lpstr>WIDA Screener – supported by Office of Culturally and Linguistically Diverse Education (CLDE) </vt:lpstr>
      <vt:lpstr>DRC Configuration Updates</vt:lpstr>
      <vt:lpstr>DRC Configuration Updates</vt:lpstr>
      <vt:lpstr>DRC Configuration Updates</vt:lpstr>
      <vt:lpstr>CMAS Mathematics, English Language Arts/Literacy, Colorado Spanish Language Arts (CSLA), Science and Social Studies</vt:lpstr>
      <vt:lpstr>CMAS Grades and Content Areas</vt:lpstr>
      <vt:lpstr>CMAS Accommodations</vt:lpstr>
      <vt:lpstr>Unique Accommodation Requests (UARs)</vt:lpstr>
      <vt:lpstr>Use of Unapproved Accommodations</vt:lpstr>
      <vt:lpstr>Unique Accommodation Requests</vt:lpstr>
      <vt:lpstr>Unique Accommodations Requests</vt:lpstr>
      <vt:lpstr>Accommodations</vt:lpstr>
      <vt:lpstr>Native Language Accommodations</vt:lpstr>
      <vt:lpstr>Colorado Spanish Language Arts</vt:lpstr>
      <vt:lpstr>First Year in US – ELA Only</vt:lpstr>
      <vt:lpstr>PearsonAccessnext</vt:lpstr>
      <vt:lpstr>PearsonAccessnext User Roles for DACs</vt:lpstr>
      <vt:lpstr>PearsonAccessnext User Roles for DACs</vt:lpstr>
      <vt:lpstr>TestNav Requirements 2018-19</vt:lpstr>
      <vt:lpstr>TestNav Components 2018-19</vt:lpstr>
      <vt:lpstr>Site Readiness Activities 2018-19</vt:lpstr>
      <vt:lpstr>High Level CMAS Preparation Activities</vt:lpstr>
      <vt:lpstr>CMAS Training and Office Hours</vt:lpstr>
      <vt:lpstr>Colorado PSAT &amp; SAT</vt:lpstr>
      <vt:lpstr>Colorado PSAT and SAT</vt:lpstr>
      <vt:lpstr>Colorado PSAT and SAT</vt:lpstr>
      <vt:lpstr>Colorado PSAT and SAT</vt:lpstr>
      <vt:lpstr>Colorado PSAT and SAT Accommodations</vt:lpstr>
      <vt:lpstr>Some Differences Between CMAS and PSAT/SAT in Colorado</vt:lpstr>
      <vt:lpstr>Some Differences Between CMAS and PSAT/SAT in Colorado</vt:lpstr>
      <vt:lpstr>Colorado PSAT and SAT Training</vt:lpstr>
      <vt:lpstr>Colorado PSAT and SAT  New in 2018-19</vt:lpstr>
      <vt:lpstr>Colorado PSAT and SAT  New in 2018-19</vt:lpstr>
      <vt:lpstr>Colorado PSAT and SAT  New in 2018-19</vt:lpstr>
      <vt:lpstr>CoAlt Science and Social Studies English Language Arts and Mathematics (DLM)</vt:lpstr>
      <vt:lpstr>CoAlt Assessment Administration</vt:lpstr>
      <vt:lpstr>CoAlt Assessment Administration</vt:lpstr>
      <vt:lpstr>DLM Admin System: KITE Components</vt:lpstr>
      <vt:lpstr>CoAlt Training and Office Hours for SWD</vt:lpstr>
      <vt:lpstr>CoAlt Training</vt:lpstr>
      <vt:lpstr>National &amp; International Assessments NAEP &amp; TIMSS (Selected Schools Only)</vt:lpstr>
      <vt:lpstr>National Assessment of Educational Progress (NAEP)</vt:lpstr>
      <vt:lpstr>Colorado 2018-19 TIMSS</vt:lpstr>
      <vt:lpstr>Data and Reporting</vt:lpstr>
      <vt:lpstr>Assessment Data Collections</vt:lpstr>
      <vt:lpstr>Public Release of Spring 2018 Results</vt:lpstr>
      <vt:lpstr>Reporting and Data Privacy</vt:lpstr>
      <vt:lpstr>2017-2018 Reporting</vt:lpstr>
      <vt:lpstr>PowerPoint Presentation</vt:lpstr>
      <vt:lpstr>Educator and Parent Assessment Reporting Resources</vt:lpstr>
      <vt:lpstr>Communication</vt:lpstr>
      <vt:lpstr>District Assessment Coordinator (DAC)</vt:lpstr>
      <vt:lpstr>PowerPoint Presentation</vt:lpstr>
      <vt:lpstr>District Technology Coordinator (DTC)</vt:lpstr>
      <vt:lpstr>District Technology Coordinator (DTC)</vt:lpstr>
      <vt:lpstr>Office Hours Schedule</vt:lpstr>
      <vt:lpstr>Weekly Assessment Emails (*DAC*)</vt:lpstr>
      <vt:lpstr>Transmitting Secure Information</vt:lpstr>
      <vt:lpstr>Syncplicity</vt:lpstr>
      <vt:lpstr>Fall Checklist (1 of 3)</vt:lpstr>
      <vt:lpstr>Fall Checklist (2 of 3)</vt:lpstr>
      <vt:lpstr>Fall Checklist (3 of 3)</vt:lpstr>
      <vt:lpstr>2018-19 Training Dates</vt:lpstr>
      <vt:lpstr>CDE Assessment Contacts</vt:lpstr>
      <vt:lpstr>Get Involved!</vt:lpstr>
      <vt:lpstr>Questions?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2018-08-23T22:01:45Z</dcterms:created>
  <dcterms:modified xsi:type="dcterms:W3CDTF">2018-08-23T22:03:26Z</dcterms:modified>
</cp:coreProperties>
</file>