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handoutMasterIdLst>
    <p:handoutMasterId r:id="rId29"/>
  </p:handoutMasterIdLst>
  <p:sldIdLst>
    <p:sldId id="532" r:id="rId2"/>
    <p:sldId id="533" r:id="rId3"/>
    <p:sldId id="525" r:id="rId4"/>
    <p:sldId id="536" r:id="rId5"/>
    <p:sldId id="537" r:id="rId6"/>
    <p:sldId id="538" r:id="rId7"/>
    <p:sldId id="539" r:id="rId8"/>
    <p:sldId id="540" r:id="rId9"/>
    <p:sldId id="541" r:id="rId10"/>
    <p:sldId id="542" r:id="rId11"/>
    <p:sldId id="543" r:id="rId12"/>
    <p:sldId id="544" r:id="rId13"/>
    <p:sldId id="545" r:id="rId14"/>
    <p:sldId id="546" r:id="rId15"/>
    <p:sldId id="547" r:id="rId16"/>
    <p:sldId id="548" r:id="rId17"/>
    <p:sldId id="549" r:id="rId18"/>
    <p:sldId id="550" r:id="rId19"/>
    <p:sldId id="551" r:id="rId20"/>
    <p:sldId id="552" r:id="rId21"/>
    <p:sldId id="553" r:id="rId22"/>
    <p:sldId id="554" r:id="rId23"/>
    <p:sldId id="555" r:id="rId24"/>
    <p:sldId id="263" r:id="rId25"/>
    <p:sldId id="286" r:id="rId26"/>
    <p:sldId id="534" r:id="rId2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CC"/>
    <a:srgbClr val="CC0000"/>
    <a:srgbClr val="EF7521"/>
    <a:srgbClr val="6EC4E7"/>
    <a:srgbClr val="33CCFF"/>
    <a:srgbClr val="000000"/>
    <a:srgbClr val="5C6670"/>
    <a:srgbClr val="FFC846"/>
    <a:srgbClr val="101E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30" autoAdjust="0"/>
    <p:restoredTop sz="95226" autoAdjust="0"/>
  </p:normalViewPr>
  <p:slideViewPr>
    <p:cSldViewPr snapToGrid="0">
      <p:cViewPr varScale="1">
        <p:scale>
          <a:sx n="91" d="100"/>
          <a:sy n="91" d="100"/>
        </p:scale>
        <p:origin x="74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06A47BBF-80E3-4944-83DF-01445F15961D}" type="datetimeFigureOut">
              <a:rPr lang="en-US" smtClean="0"/>
              <a:t>3/12/2019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3A19461C-6A5E-44A2-8AA9-5AF03950919C}" type="slidenum">
              <a:rPr lang="en-US" smtClean="0"/>
              <a:t>‹#›</a:t>
            </a:fld>
            <a:endParaRPr lang="en-US"/>
          </a:p>
        </p:txBody>
      </p:sp>
    </p:spTree>
    <p:extLst>
      <p:ext uri="{BB962C8B-B14F-4D97-AF65-F5344CB8AC3E}">
        <p14:creationId xmlns:p14="http://schemas.microsoft.com/office/powerpoint/2010/main" val="14112003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F71C41A5-5806-4D8C-9101-87111F98DC19}" type="datetimeFigureOut">
              <a:rPr lang="en-US" smtClean="0"/>
              <a:t>3/12/2019</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995EF9D-2794-47AA-B87D-5B456456569E}" type="slidenum">
              <a:rPr lang="en-US" smtClean="0"/>
              <a:t>‹#›</a:t>
            </a:fld>
            <a:endParaRPr lang="en-US"/>
          </a:p>
        </p:txBody>
      </p:sp>
    </p:spTree>
    <p:extLst>
      <p:ext uri="{BB962C8B-B14F-4D97-AF65-F5344CB8AC3E}">
        <p14:creationId xmlns:p14="http://schemas.microsoft.com/office/powerpoint/2010/main" val="2050947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95EF9D-2794-47AA-B87D-5B456456569E}" type="slidenum">
              <a:rPr lang="en-US" smtClean="0"/>
              <a:t>5</a:t>
            </a:fld>
            <a:endParaRPr lang="en-US"/>
          </a:p>
        </p:txBody>
      </p:sp>
    </p:spTree>
    <p:extLst>
      <p:ext uri="{BB962C8B-B14F-4D97-AF65-F5344CB8AC3E}">
        <p14:creationId xmlns:p14="http://schemas.microsoft.com/office/powerpoint/2010/main" val="246163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title="Headline banne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57300"/>
          </a:xfrm>
          <a:prstGeom prst="rect">
            <a:avLst/>
          </a:prstGeom>
        </p:spPr>
      </p:pic>
      <p:sp>
        <p:nvSpPr>
          <p:cNvPr id="2" name="Title 1"/>
          <p:cNvSpPr>
            <a:spLocks noGrp="1"/>
          </p:cNvSpPr>
          <p:nvPr>
            <p:ph type="ctrTitle" hasCustomPrompt="1"/>
          </p:nvPr>
        </p:nvSpPr>
        <p:spPr>
          <a:xfrm>
            <a:off x="685800" y="3355923"/>
            <a:ext cx="7772400" cy="1526927"/>
          </a:xfrm>
        </p:spPr>
        <p:txBody>
          <a:bodyPr lIns="0" tIns="0" rIns="0" bIns="0" anchor="t" anchorCtr="0">
            <a:noAutofit/>
          </a:bodyPr>
          <a:lstStyle>
            <a:lvl1pPr algn="ctr">
              <a:defRPr sz="5000">
                <a:latin typeface="Museo Slab 500" panose="02000000000000000000" pitchFamily="50" charset="0"/>
              </a:defRPr>
            </a:lvl1pPr>
          </a:lstStyle>
          <a:p>
            <a:r>
              <a:rPr lang="en-US" dirty="0" smtClean="0"/>
              <a:t>Click to edit </a:t>
            </a:r>
            <a:br>
              <a:rPr lang="en-US" dirty="0" smtClean="0"/>
            </a:br>
            <a:r>
              <a:rPr lang="en-US" dirty="0" smtClean="0"/>
              <a:t>Master title style</a:t>
            </a:r>
            <a:endParaRPr lang="en-US" dirty="0"/>
          </a:p>
        </p:txBody>
      </p:sp>
      <p:sp>
        <p:nvSpPr>
          <p:cNvPr id="3" name="Subtitle 2"/>
          <p:cNvSpPr>
            <a:spLocks noGrp="1"/>
          </p:cNvSpPr>
          <p:nvPr>
            <p:ph type="subTitle" idx="1"/>
          </p:nvPr>
        </p:nvSpPr>
        <p:spPr>
          <a:xfrm>
            <a:off x="1143000" y="5093063"/>
            <a:ext cx="6858000" cy="443429"/>
          </a:xfrm>
        </p:spPr>
        <p:txBody>
          <a:bodyPr>
            <a:noAutofit/>
          </a:bodyPr>
          <a:lstStyle>
            <a:lvl1pPr marL="0" indent="0" algn="ctr">
              <a:buNone/>
              <a:defRPr sz="2400">
                <a:latin typeface="Trebuchet MS" panose="020B0603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7" name="Slide Number Placeholder 5"/>
          <p:cNvSpPr>
            <a:spLocks noGrp="1"/>
          </p:cNvSpPr>
          <p:nvPr>
            <p:ph type="sldNum" sz="quarter" idx="12"/>
          </p:nvPr>
        </p:nvSpPr>
        <p:spPr>
          <a:xfrm>
            <a:off x="274320" y="6356351"/>
            <a:ext cx="467783" cy="365125"/>
          </a:xfrm>
        </p:spPr>
        <p:txBody>
          <a:bodyPr/>
          <a:lstStyle>
            <a:lvl1pPr algn="ctr">
              <a:defRPr/>
            </a:lvl1pPr>
          </a:lstStyle>
          <a:p>
            <a:fld id="{67726FA2-3EC9-4717-AD62-D8C823692DD3}" type="slidenum">
              <a:rPr lang="en-US" smtClean="0"/>
              <a:pPr/>
              <a:t>‹#›</a:t>
            </a:fld>
            <a:endParaRPr lang="en-US" dirty="0"/>
          </a:p>
        </p:txBody>
      </p:sp>
      <p:pic>
        <p:nvPicPr>
          <p:cNvPr id="9" name="Picture 8" title="Colorado Department of Education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326382" y="1746979"/>
            <a:ext cx="4491235" cy="819024"/>
          </a:xfrm>
          <a:prstGeom prst="rect">
            <a:avLst/>
          </a:prstGeom>
        </p:spPr>
      </p:pic>
    </p:spTree>
    <p:extLst>
      <p:ext uri="{BB962C8B-B14F-4D97-AF65-F5344CB8AC3E}">
        <p14:creationId xmlns:p14="http://schemas.microsoft.com/office/powerpoint/2010/main" val="1202925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ontent">
    <p:spTree>
      <p:nvGrpSpPr>
        <p:cNvPr id="1" name=""/>
        <p:cNvGrpSpPr/>
        <p:nvPr/>
      </p:nvGrpSpPr>
      <p:grpSpPr>
        <a:xfrm>
          <a:off x="0" y="0"/>
          <a:ext cx="0" cy="0"/>
          <a:chOff x="0" y="0"/>
          <a:chExt cx="0" cy="0"/>
        </a:xfrm>
      </p:grpSpPr>
      <p:pic>
        <p:nvPicPr>
          <p:cNvPr id="7" name="Picture 6" title="Headline banne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57300"/>
          </a:xfrm>
          <a:prstGeom prst="rect">
            <a:avLst/>
          </a:prstGeom>
        </p:spPr>
      </p:pic>
      <p:sp>
        <p:nvSpPr>
          <p:cNvPr id="2" name="Title 1"/>
          <p:cNvSpPr>
            <a:spLocks noGrp="1"/>
          </p:cNvSpPr>
          <p:nvPr>
            <p:ph type="title"/>
          </p:nvPr>
        </p:nvSpPr>
        <p:spPr>
          <a:xfrm>
            <a:off x="274320" y="274320"/>
            <a:ext cx="7886700" cy="710141"/>
          </a:xfrm>
        </p:spPr>
        <p:txBody>
          <a:bodyPr lIns="0" tIns="0" rIns="0" bIns="0" anchor="t" anchorCtr="0">
            <a:noAutofit/>
          </a:bodyPr>
          <a:lstStyle>
            <a:lvl1pPr>
              <a:lnSpc>
                <a:spcPct val="100000"/>
              </a:lnSpc>
              <a:defRPr sz="2400">
                <a:solidFill>
                  <a:schemeClr val="bg1"/>
                </a:solidFill>
                <a:latin typeface="Museo Slab 500" panose="02000000000000000000" pitchFamily="50"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28650" y="1463040"/>
            <a:ext cx="7886700" cy="4351338"/>
          </a:xfrm>
        </p:spPr>
        <p:txBody>
          <a:bodyPr lIns="0" tIns="0" rIns="0" bIns="0">
            <a:noAutofit/>
          </a:bodyPr>
          <a:lstStyle>
            <a:lvl1pPr marL="0" indent="0">
              <a:lnSpc>
                <a:spcPct val="100000"/>
              </a:lnSpc>
              <a:buNone/>
              <a:defRPr sz="2400">
                <a:solidFill>
                  <a:srgbClr val="5C6670"/>
                </a:solidFill>
                <a:latin typeface="Trebuchet MS" panose="020B0603020202020204" pitchFamily="34" charset="0"/>
              </a:defRPr>
            </a:lvl1pPr>
            <a:lvl2pPr>
              <a:lnSpc>
                <a:spcPct val="100000"/>
              </a:lnSpc>
              <a:defRPr sz="2000"/>
            </a:lvl2pPr>
            <a:lvl3pPr>
              <a:lnSpc>
                <a:spcPct val="100000"/>
              </a:lnSpc>
              <a:defRPr sz="1800"/>
            </a:lvl3pPr>
            <a:lvl4pPr>
              <a:lnSpc>
                <a:spcPct val="100000"/>
              </a:lnSpc>
              <a:defRPr sz="1600"/>
            </a:lvl4pPr>
            <a:lvl5pPr>
              <a:lnSpc>
                <a:spcPct val="100000"/>
              </a:lnSpc>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274320" y="6356351"/>
            <a:ext cx="467783" cy="365125"/>
          </a:xfrm>
        </p:spPr>
        <p:txBody>
          <a:bodyPr/>
          <a:lstStyle>
            <a:lvl1pPr algn="ctr">
              <a:defRPr/>
            </a:lvl1pPr>
          </a:lstStyle>
          <a:p>
            <a:fld id="{67726FA2-3EC9-4717-AD62-D8C823692DD3}" type="slidenum">
              <a:rPr lang="en-US" smtClean="0"/>
              <a:pPr/>
              <a:t>‹#›</a:t>
            </a:fld>
            <a:endParaRPr lang="en-US" dirty="0"/>
          </a:p>
        </p:txBody>
      </p:sp>
      <p:pic>
        <p:nvPicPr>
          <p:cNvPr id="8" name="Picture 7" title="CDE logo"/>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00973" y="6225630"/>
            <a:ext cx="1028753" cy="558829"/>
          </a:xfrm>
          <a:prstGeom prst="rect">
            <a:avLst/>
          </a:prstGeom>
        </p:spPr>
      </p:pic>
    </p:spTree>
    <p:extLst>
      <p:ext uri="{BB962C8B-B14F-4D97-AF65-F5344CB8AC3E}">
        <p14:creationId xmlns:p14="http://schemas.microsoft.com/office/powerpoint/2010/main" val="353656187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74320" y="1463040"/>
            <a:ext cx="4011083" cy="4351338"/>
          </a:xfrm>
        </p:spPr>
        <p:txBody>
          <a:bodyPr lIns="0" tIns="0" rIns="0" bIns="0">
            <a:noAutofit/>
          </a:bodyPr>
          <a:lstStyle>
            <a:lvl1pPr marL="0" indent="0">
              <a:lnSpc>
                <a:spcPct val="100000"/>
              </a:lnSpc>
              <a:buNone/>
              <a:defRPr sz="2400"/>
            </a:lvl1pPr>
            <a:lvl2pPr>
              <a:lnSpc>
                <a:spcPct val="100000"/>
              </a:lnSpc>
              <a:defRPr sz="2000"/>
            </a:lvl2pPr>
          </a:lstStyle>
          <a:p>
            <a:pPr lvl="0"/>
            <a:r>
              <a:rPr lang="en-US" dirty="0" smtClean="0"/>
              <a:t>Click to edit Master text styles</a:t>
            </a:r>
          </a:p>
          <a:p>
            <a:pPr lvl="1"/>
            <a:r>
              <a:rPr lang="en-US" dirty="0" smtClean="0"/>
              <a:t>Second level</a:t>
            </a:r>
          </a:p>
        </p:txBody>
      </p:sp>
      <p:pic>
        <p:nvPicPr>
          <p:cNvPr id="8" name="Picture 7" title="Headline banne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57300"/>
          </a:xfrm>
          <a:prstGeom prst="rect">
            <a:avLst/>
          </a:prstGeom>
        </p:spPr>
      </p:pic>
      <p:sp>
        <p:nvSpPr>
          <p:cNvPr id="9" name="Title 1"/>
          <p:cNvSpPr>
            <a:spLocks noGrp="1"/>
          </p:cNvSpPr>
          <p:nvPr>
            <p:ph type="title"/>
          </p:nvPr>
        </p:nvSpPr>
        <p:spPr>
          <a:xfrm>
            <a:off x="274320" y="274320"/>
            <a:ext cx="7886700" cy="710141"/>
          </a:xfrm>
        </p:spPr>
        <p:txBody>
          <a:bodyPr lIns="0" tIns="0" rIns="0" bIns="0" anchor="t" anchorCtr="0">
            <a:noAutofit/>
          </a:bodyPr>
          <a:lstStyle>
            <a:lvl1pPr>
              <a:lnSpc>
                <a:spcPct val="100000"/>
              </a:lnSpc>
              <a:defRPr sz="2400" baseline="0">
                <a:solidFill>
                  <a:schemeClr val="bg1"/>
                </a:solidFill>
                <a:latin typeface="Museo Slab 500" panose="02000000000000000000" pitchFamily="50" charset="0"/>
              </a:defRPr>
            </a:lvl1pPr>
          </a:lstStyle>
          <a:p>
            <a:r>
              <a:rPr lang="en-US" dirty="0" smtClean="0"/>
              <a:t>Click to edit Master title style</a:t>
            </a:r>
            <a:endParaRPr lang="en-US" dirty="0"/>
          </a:p>
        </p:txBody>
      </p:sp>
      <p:sp>
        <p:nvSpPr>
          <p:cNvPr id="10" name="Slide Number Placeholder 5"/>
          <p:cNvSpPr>
            <a:spLocks noGrp="1"/>
          </p:cNvSpPr>
          <p:nvPr>
            <p:ph type="sldNum" sz="quarter" idx="12"/>
          </p:nvPr>
        </p:nvSpPr>
        <p:spPr>
          <a:xfrm>
            <a:off x="274320" y="6356351"/>
            <a:ext cx="467783" cy="365125"/>
          </a:xfrm>
        </p:spPr>
        <p:txBody>
          <a:bodyPr/>
          <a:lstStyle>
            <a:lvl1pPr algn="ctr">
              <a:defRPr/>
            </a:lvl1pPr>
          </a:lstStyle>
          <a:p>
            <a:fld id="{67726FA2-3EC9-4717-AD62-D8C823692DD3}" type="slidenum">
              <a:rPr lang="en-US" smtClean="0"/>
              <a:pPr/>
              <a:t>‹#›</a:t>
            </a:fld>
            <a:endParaRPr lang="en-US" dirty="0"/>
          </a:p>
        </p:txBody>
      </p:sp>
      <p:sp>
        <p:nvSpPr>
          <p:cNvPr id="11" name="Content Placeholder 2"/>
          <p:cNvSpPr>
            <a:spLocks noGrp="1"/>
          </p:cNvSpPr>
          <p:nvPr>
            <p:ph sz="half" idx="13"/>
          </p:nvPr>
        </p:nvSpPr>
        <p:spPr>
          <a:xfrm>
            <a:off x="4736254" y="1463040"/>
            <a:ext cx="4011083" cy="4351338"/>
          </a:xfrm>
        </p:spPr>
        <p:txBody>
          <a:bodyPr lIns="0" tIns="0" rIns="0" bIns="0">
            <a:noAutofit/>
          </a:bodyPr>
          <a:lstStyle>
            <a:lvl1pPr marL="0" indent="0">
              <a:lnSpc>
                <a:spcPct val="100000"/>
              </a:lnSpc>
              <a:buNone/>
              <a:defRPr sz="2400"/>
            </a:lvl1pPr>
            <a:lvl2pPr>
              <a:lnSpc>
                <a:spcPct val="100000"/>
              </a:lnSpc>
              <a:defRPr sz="2000"/>
            </a:lvl2pPr>
          </a:lstStyle>
          <a:p>
            <a:pPr lvl="0"/>
            <a:r>
              <a:rPr lang="en-US" dirty="0" smtClean="0"/>
              <a:t>Click to edit Master text styles</a:t>
            </a:r>
          </a:p>
          <a:p>
            <a:pPr lvl="1"/>
            <a:r>
              <a:rPr lang="en-US" dirty="0" smtClean="0"/>
              <a:t>Second level</a:t>
            </a:r>
          </a:p>
        </p:txBody>
      </p:sp>
      <p:pic>
        <p:nvPicPr>
          <p:cNvPr id="12" name="Picture 11" title="CDE logo"/>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00973" y="6225630"/>
            <a:ext cx="1028753" cy="558829"/>
          </a:xfrm>
          <a:prstGeom prst="rect">
            <a:avLst/>
          </a:prstGeom>
        </p:spPr>
      </p:pic>
    </p:spTree>
    <p:extLst>
      <p:ext uri="{BB962C8B-B14F-4D97-AF65-F5344CB8AC3E}">
        <p14:creationId xmlns:p14="http://schemas.microsoft.com/office/powerpoint/2010/main" val="176865884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Divider - Dk Green">
    <p:spTree>
      <p:nvGrpSpPr>
        <p:cNvPr id="1" name=""/>
        <p:cNvGrpSpPr/>
        <p:nvPr/>
      </p:nvGrpSpPr>
      <p:grpSpPr>
        <a:xfrm>
          <a:off x="0" y="0"/>
          <a:ext cx="0" cy="0"/>
          <a:chOff x="0" y="0"/>
          <a:chExt cx="0" cy="0"/>
        </a:xfrm>
      </p:grpSpPr>
      <p:pic>
        <p:nvPicPr>
          <p:cNvPr id="8" name="Picture 7" title="Dark Green section divider graphic"/>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itle 1"/>
          <p:cNvSpPr>
            <a:spLocks noGrp="1"/>
          </p:cNvSpPr>
          <p:nvPr>
            <p:ph type="ctrTitle" hasCustomPrompt="1"/>
          </p:nvPr>
        </p:nvSpPr>
        <p:spPr>
          <a:xfrm>
            <a:off x="685800" y="2062163"/>
            <a:ext cx="7772400" cy="2387600"/>
          </a:xfrm>
        </p:spPr>
        <p:txBody>
          <a:bodyPr lIns="0" tIns="0" rIns="0" bIns="0" anchor="ctr" anchorCtr="0">
            <a:noAutofit/>
          </a:bodyPr>
          <a:lstStyle>
            <a:lvl1pPr algn="ctr">
              <a:defRPr sz="5000">
                <a:solidFill>
                  <a:schemeClr val="bg1"/>
                </a:solidFill>
                <a:latin typeface="Museo Slab 500" panose="02000000000000000000" pitchFamily="50" charset="0"/>
              </a:defRPr>
            </a:lvl1pPr>
          </a:lstStyle>
          <a:p>
            <a:r>
              <a:rPr lang="en-US" dirty="0" smtClean="0"/>
              <a:t>Click to edit </a:t>
            </a:r>
            <a:br>
              <a:rPr lang="en-US" dirty="0" smtClean="0"/>
            </a:br>
            <a:r>
              <a:rPr lang="en-US" dirty="0" smtClean="0"/>
              <a:t>Master title style</a:t>
            </a:r>
            <a:endParaRPr lang="en-US" dirty="0"/>
          </a:p>
        </p:txBody>
      </p:sp>
      <p:pic>
        <p:nvPicPr>
          <p:cNvPr id="10" name="Picture 9" title="CDE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036964" y="6246435"/>
            <a:ext cx="975232" cy="529756"/>
          </a:xfrm>
          <a:prstGeom prst="rect">
            <a:avLst/>
          </a:prstGeom>
        </p:spPr>
      </p:pic>
      <p:sp>
        <p:nvSpPr>
          <p:cNvPr id="5" name="Slide Number Placeholder 5"/>
          <p:cNvSpPr>
            <a:spLocks noGrp="1"/>
          </p:cNvSpPr>
          <p:nvPr>
            <p:ph type="sldNum" sz="quarter" idx="12"/>
          </p:nvPr>
        </p:nvSpPr>
        <p:spPr>
          <a:xfrm>
            <a:off x="274320" y="6356351"/>
            <a:ext cx="467783" cy="365125"/>
          </a:xfrm>
        </p:spPr>
        <p:txBody>
          <a:bodyPr/>
          <a:lstStyle>
            <a:lvl1pPr algn="ctr">
              <a:defRPr>
                <a:solidFill>
                  <a:schemeClr val="bg1"/>
                </a:solidFill>
              </a:defRPr>
            </a:lvl1pPr>
          </a:lstStyle>
          <a:p>
            <a:fld id="{67726FA2-3EC9-4717-AD62-D8C823692DD3}" type="slidenum">
              <a:rPr lang="en-US" smtClean="0"/>
              <a:pPr/>
              <a:t>‹#›</a:t>
            </a:fld>
            <a:endParaRPr lang="en-US" dirty="0"/>
          </a:p>
        </p:txBody>
      </p:sp>
    </p:spTree>
    <p:extLst>
      <p:ext uri="{BB962C8B-B14F-4D97-AF65-F5344CB8AC3E}">
        <p14:creationId xmlns:p14="http://schemas.microsoft.com/office/powerpoint/2010/main" val="472591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Divider - bright green">
    <p:spTree>
      <p:nvGrpSpPr>
        <p:cNvPr id="1" name=""/>
        <p:cNvGrpSpPr/>
        <p:nvPr/>
      </p:nvGrpSpPr>
      <p:grpSpPr>
        <a:xfrm>
          <a:off x="0" y="0"/>
          <a:ext cx="0" cy="0"/>
          <a:chOff x="0" y="0"/>
          <a:chExt cx="0" cy="0"/>
        </a:xfrm>
      </p:grpSpPr>
      <p:pic>
        <p:nvPicPr>
          <p:cNvPr id="6" name="Picture 5" title="Light Green section divider graphic"/>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7" name="Title 1"/>
          <p:cNvSpPr>
            <a:spLocks noGrp="1"/>
          </p:cNvSpPr>
          <p:nvPr>
            <p:ph type="ctrTitle" hasCustomPrompt="1"/>
          </p:nvPr>
        </p:nvSpPr>
        <p:spPr>
          <a:xfrm>
            <a:off x="685800" y="2062163"/>
            <a:ext cx="7772400" cy="2387600"/>
          </a:xfrm>
        </p:spPr>
        <p:txBody>
          <a:bodyPr lIns="0" tIns="0" rIns="0" bIns="0" anchor="ctr" anchorCtr="0">
            <a:noAutofit/>
          </a:bodyPr>
          <a:lstStyle>
            <a:lvl1pPr algn="ctr">
              <a:defRPr sz="5000">
                <a:solidFill>
                  <a:schemeClr val="bg1"/>
                </a:solidFill>
                <a:latin typeface="Museo Slab 500" panose="02000000000000000000" pitchFamily="50" charset="0"/>
              </a:defRPr>
            </a:lvl1pPr>
          </a:lstStyle>
          <a:p>
            <a:r>
              <a:rPr lang="en-US" dirty="0" smtClean="0"/>
              <a:t>Click to edit </a:t>
            </a:r>
            <a:br>
              <a:rPr lang="en-US" dirty="0" smtClean="0"/>
            </a:br>
            <a:r>
              <a:rPr lang="en-US" dirty="0" smtClean="0"/>
              <a:t>Master title style</a:t>
            </a:r>
            <a:endParaRPr lang="en-US" dirty="0"/>
          </a:p>
        </p:txBody>
      </p:sp>
      <p:pic>
        <p:nvPicPr>
          <p:cNvPr id="8" name="Picture 7" title="CDE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036964" y="6246435"/>
            <a:ext cx="975232" cy="529756"/>
          </a:xfrm>
          <a:prstGeom prst="rect">
            <a:avLst/>
          </a:prstGeom>
        </p:spPr>
      </p:pic>
      <p:sp>
        <p:nvSpPr>
          <p:cNvPr id="5" name="Slide Number Placeholder 5"/>
          <p:cNvSpPr>
            <a:spLocks noGrp="1"/>
          </p:cNvSpPr>
          <p:nvPr>
            <p:ph type="sldNum" sz="quarter" idx="12"/>
          </p:nvPr>
        </p:nvSpPr>
        <p:spPr>
          <a:xfrm>
            <a:off x="274320" y="6356351"/>
            <a:ext cx="467783" cy="365125"/>
          </a:xfrm>
        </p:spPr>
        <p:txBody>
          <a:bodyPr/>
          <a:lstStyle>
            <a:lvl1pPr algn="ctr">
              <a:defRPr>
                <a:solidFill>
                  <a:schemeClr val="bg1"/>
                </a:solidFill>
              </a:defRPr>
            </a:lvl1pPr>
          </a:lstStyle>
          <a:p>
            <a:fld id="{67726FA2-3EC9-4717-AD62-D8C823692DD3}" type="slidenum">
              <a:rPr lang="en-US" smtClean="0"/>
              <a:pPr/>
              <a:t>‹#›</a:t>
            </a:fld>
            <a:endParaRPr lang="en-US" dirty="0"/>
          </a:p>
        </p:txBody>
      </p:sp>
    </p:spTree>
    <p:extLst>
      <p:ext uri="{BB962C8B-B14F-4D97-AF65-F5344CB8AC3E}">
        <p14:creationId xmlns:p14="http://schemas.microsoft.com/office/powerpoint/2010/main" val="4145144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divider - Dkgreen to brightgreen">
    <p:spTree>
      <p:nvGrpSpPr>
        <p:cNvPr id="1" name=""/>
        <p:cNvGrpSpPr/>
        <p:nvPr/>
      </p:nvGrpSpPr>
      <p:grpSpPr>
        <a:xfrm>
          <a:off x="0" y="0"/>
          <a:ext cx="0" cy="0"/>
          <a:chOff x="0" y="0"/>
          <a:chExt cx="0" cy="0"/>
        </a:xfrm>
      </p:grpSpPr>
      <p:pic>
        <p:nvPicPr>
          <p:cNvPr id="6" name="Picture 5" title="Gradient section divider graphic"/>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itle 1"/>
          <p:cNvSpPr>
            <a:spLocks noGrp="1"/>
          </p:cNvSpPr>
          <p:nvPr>
            <p:ph type="ctrTitle" hasCustomPrompt="1"/>
          </p:nvPr>
        </p:nvSpPr>
        <p:spPr>
          <a:xfrm>
            <a:off x="685800" y="2062163"/>
            <a:ext cx="7772400" cy="2387600"/>
          </a:xfrm>
        </p:spPr>
        <p:txBody>
          <a:bodyPr lIns="0" tIns="0" rIns="0" bIns="0" anchor="ctr" anchorCtr="0">
            <a:noAutofit/>
          </a:bodyPr>
          <a:lstStyle>
            <a:lvl1pPr algn="ctr">
              <a:defRPr sz="5000">
                <a:solidFill>
                  <a:schemeClr val="bg1"/>
                </a:solidFill>
                <a:latin typeface="Museo Slab 500" panose="02000000000000000000" pitchFamily="50" charset="0"/>
              </a:defRPr>
            </a:lvl1pPr>
          </a:lstStyle>
          <a:p>
            <a:r>
              <a:rPr lang="en-US" dirty="0" smtClean="0"/>
              <a:t>Click to edit </a:t>
            </a:r>
            <a:br>
              <a:rPr lang="en-US" dirty="0" smtClean="0"/>
            </a:br>
            <a:r>
              <a:rPr lang="en-US" dirty="0" smtClean="0"/>
              <a:t>Master title style</a:t>
            </a:r>
            <a:endParaRPr lang="en-US" dirty="0"/>
          </a:p>
        </p:txBody>
      </p:sp>
      <p:pic>
        <p:nvPicPr>
          <p:cNvPr id="9" name="Picture 8" title="CDE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036964" y="6246435"/>
            <a:ext cx="975232" cy="529756"/>
          </a:xfrm>
          <a:prstGeom prst="rect">
            <a:avLst/>
          </a:prstGeom>
        </p:spPr>
      </p:pic>
      <p:sp>
        <p:nvSpPr>
          <p:cNvPr id="5" name="Slide Number Placeholder 5"/>
          <p:cNvSpPr>
            <a:spLocks noGrp="1"/>
          </p:cNvSpPr>
          <p:nvPr>
            <p:ph type="sldNum" sz="quarter" idx="12"/>
          </p:nvPr>
        </p:nvSpPr>
        <p:spPr>
          <a:xfrm>
            <a:off x="274320" y="6356351"/>
            <a:ext cx="467783" cy="365125"/>
          </a:xfrm>
        </p:spPr>
        <p:txBody>
          <a:bodyPr/>
          <a:lstStyle>
            <a:lvl1pPr algn="ctr">
              <a:defRPr>
                <a:solidFill>
                  <a:schemeClr val="bg1"/>
                </a:solidFill>
              </a:defRPr>
            </a:lvl1pPr>
          </a:lstStyle>
          <a:p>
            <a:fld id="{67726FA2-3EC9-4717-AD62-D8C823692DD3}" type="slidenum">
              <a:rPr lang="en-US" smtClean="0"/>
              <a:pPr/>
              <a:t>‹#›</a:t>
            </a:fld>
            <a:endParaRPr lang="en-US" dirty="0"/>
          </a:p>
        </p:txBody>
      </p:sp>
    </p:spTree>
    <p:extLst>
      <p:ext uri="{BB962C8B-B14F-4D97-AF65-F5344CB8AC3E}">
        <p14:creationId xmlns:p14="http://schemas.microsoft.com/office/powerpoint/2010/main" val="3888426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7" name="Picture 6" title="Dark Green file folder section divider graphic"/>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6" name="Slide Number Placeholder 5"/>
          <p:cNvSpPr>
            <a:spLocks noGrp="1"/>
          </p:cNvSpPr>
          <p:nvPr>
            <p:ph type="sldNum" sz="quarter" idx="12"/>
          </p:nvPr>
        </p:nvSpPr>
        <p:spPr>
          <a:xfrm>
            <a:off x="274320" y="6356351"/>
            <a:ext cx="467783" cy="365125"/>
          </a:xfrm>
        </p:spPr>
        <p:txBody>
          <a:bodyPr/>
          <a:lstStyle>
            <a:lvl1pPr algn="ctr">
              <a:defRPr>
                <a:solidFill>
                  <a:schemeClr val="bg1"/>
                </a:solidFill>
              </a:defRPr>
            </a:lvl1pPr>
          </a:lstStyle>
          <a:p>
            <a:fld id="{67726FA2-3EC9-4717-AD62-D8C823692DD3}" type="slidenum">
              <a:rPr lang="en-US" smtClean="0"/>
              <a:pPr/>
              <a:t>‹#›</a:t>
            </a:fld>
            <a:endParaRPr lang="en-US" dirty="0"/>
          </a:p>
        </p:txBody>
      </p:sp>
      <p:sp>
        <p:nvSpPr>
          <p:cNvPr id="8" name="Title 1"/>
          <p:cNvSpPr>
            <a:spLocks noGrp="1"/>
          </p:cNvSpPr>
          <p:nvPr>
            <p:ph type="ctrTitle" hasCustomPrompt="1"/>
          </p:nvPr>
        </p:nvSpPr>
        <p:spPr>
          <a:xfrm>
            <a:off x="685800" y="2062163"/>
            <a:ext cx="7772400" cy="2387600"/>
          </a:xfrm>
        </p:spPr>
        <p:txBody>
          <a:bodyPr lIns="0" tIns="0" rIns="0" bIns="0" anchor="ctr" anchorCtr="0">
            <a:noAutofit/>
          </a:bodyPr>
          <a:lstStyle>
            <a:lvl1pPr algn="ctr">
              <a:defRPr sz="5000">
                <a:solidFill>
                  <a:schemeClr val="bg1"/>
                </a:solidFill>
                <a:latin typeface="Museo Slab 500" panose="02000000000000000000" pitchFamily="50" charset="0"/>
              </a:defRPr>
            </a:lvl1pPr>
          </a:lstStyle>
          <a:p>
            <a:r>
              <a:rPr lang="en-US" dirty="0" smtClean="0"/>
              <a:t>Click to edit </a:t>
            </a:r>
            <a:br>
              <a:rPr lang="en-US" dirty="0" smtClean="0"/>
            </a:br>
            <a:r>
              <a:rPr lang="en-US" dirty="0" smtClean="0"/>
              <a:t>Master title style</a:t>
            </a:r>
            <a:endParaRPr lang="en-US" dirty="0"/>
          </a:p>
        </p:txBody>
      </p:sp>
      <p:pic>
        <p:nvPicPr>
          <p:cNvPr id="9" name="Picture 8" title="CDE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036964" y="6246435"/>
            <a:ext cx="975232" cy="529756"/>
          </a:xfrm>
          <a:prstGeom prst="rect">
            <a:avLst/>
          </a:prstGeom>
        </p:spPr>
      </p:pic>
    </p:spTree>
    <p:extLst>
      <p:ext uri="{BB962C8B-B14F-4D97-AF65-F5344CB8AC3E}">
        <p14:creationId xmlns:p14="http://schemas.microsoft.com/office/powerpoint/2010/main" val="1780389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with page number">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274320" y="6356351"/>
            <a:ext cx="467783" cy="365125"/>
          </a:xfrm>
        </p:spPr>
        <p:txBody>
          <a:bodyPr/>
          <a:lstStyle>
            <a:lvl1pPr algn="ctr">
              <a:defRPr/>
            </a:lvl1pPr>
          </a:lstStyle>
          <a:p>
            <a:fld id="{67726FA2-3EC9-4717-AD62-D8C823692DD3}" type="slidenum">
              <a:rPr lang="en-US" smtClean="0"/>
              <a:pPr/>
              <a:t>‹#›</a:t>
            </a:fld>
            <a:endParaRPr lang="en-US" dirty="0"/>
          </a:p>
        </p:txBody>
      </p:sp>
    </p:spTree>
    <p:extLst>
      <p:ext uri="{BB962C8B-B14F-4D97-AF65-F5344CB8AC3E}">
        <p14:creationId xmlns:p14="http://schemas.microsoft.com/office/powerpoint/2010/main" val="1879411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 no page numb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4945690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726FA2-3EC9-4717-AD62-D8C823692DD3}" type="slidenum">
              <a:rPr lang="en-US" smtClean="0"/>
              <a:t>‹#›</a:t>
            </a:fld>
            <a:endParaRPr lang="en-US"/>
          </a:p>
        </p:txBody>
      </p:sp>
    </p:spTree>
    <p:extLst>
      <p:ext uri="{BB962C8B-B14F-4D97-AF65-F5344CB8AC3E}">
        <p14:creationId xmlns:p14="http://schemas.microsoft.com/office/powerpoint/2010/main" val="35332270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73" r:id="rId4"/>
    <p:sldLayoutId id="2147483674" r:id="rId5"/>
    <p:sldLayoutId id="2147483672" r:id="rId6"/>
    <p:sldLayoutId id="2147483675" r:id="rId7"/>
    <p:sldLayoutId id="2147483667" r:id="rId8"/>
    <p:sldLayoutId id="2147483671" r:id="rId9"/>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public.tableau.com/profile/joshua.perdue#!/vizhome/GROWTH_TO_TARGET/GrowthtoTargetImpact?publish=ye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Technical Advisory Panel (TAP) Webinar</a:t>
            </a:r>
            <a:endParaRPr lang="en-US" dirty="0"/>
          </a:p>
        </p:txBody>
      </p:sp>
      <p:sp>
        <p:nvSpPr>
          <p:cNvPr id="3" name="Subtitle 2"/>
          <p:cNvSpPr>
            <a:spLocks noGrp="1"/>
          </p:cNvSpPr>
          <p:nvPr>
            <p:ph type="subTitle" idx="1"/>
          </p:nvPr>
        </p:nvSpPr>
        <p:spPr/>
        <p:txBody>
          <a:bodyPr/>
          <a:lstStyle/>
          <a:p>
            <a:r>
              <a:rPr lang="en-US" dirty="0" smtClean="0"/>
              <a:t>March 12, 2019</a:t>
            </a:r>
            <a:endParaRPr lang="en-US" dirty="0"/>
          </a:p>
        </p:txBody>
      </p:sp>
      <p:sp>
        <p:nvSpPr>
          <p:cNvPr id="4" name="Slide Number Placeholder 3"/>
          <p:cNvSpPr>
            <a:spLocks noGrp="1"/>
          </p:cNvSpPr>
          <p:nvPr>
            <p:ph type="sldNum" sz="quarter" idx="12"/>
          </p:nvPr>
        </p:nvSpPr>
        <p:spPr/>
        <p:txBody>
          <a:bodyPr/>
          <a:lstStyle/>
          <a:p>
            <a:fld id="{67726FA2-3EC9-4717-AD62-D8C823692DD3}" type="slidenum">
              <a:rPr lang="en-US" smtClean="0">
                <a:solidFill>
                  <a:prstClr val="black">
                    <a:tint val="75000"/>
                  </a:prstClr>
                </a:solidFill>
              </a:rPr>
              <a:pPr/>
              <a:t>1</a:t>
            </a:fld>
            <a:endParaRPr lang="en-US" dirty="0">
              <a:solidFill>
                <a:prstClr val="black">
                  <a:tint val="75000"/>
                </a:prstClr>
              </a:solidFill>
            </a:endParaRPr>
          </a:p>
        </p:txBody>
      </p:sp>
    </p:spTree>
    <p:extLst>
      <p:ext uri="{BB962C8B-B14F-4D97-AF65-F5344CB8AC3E}">
        <p14:creationId xmlns:p14="http://schemas.microsoft.com/office/powerpoint/2010/main" val="28280989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Growth to Standard Sub-indicator Cut Scores</a:t>
            </a:r>
            <a:endParaRPr lang="en-US" dirty="0"/>
          </a:p>
        </p:txBody>
      </p:sp>
      <p:sp>
        <p:nvSpPr>
          <p:cNvPr id="3" name="Content Placeholder 2"/>
          <p:cNvSpPr>
            <a:spLocks noGrp="1"/>
          </p:cNvSpPr>
          <p:nvPr>
            <p:ph idx="1"/>
          </p:nvPr>
        </p:nvSpPr>
        <p:spPr>
          <a:xfrm>
            <a:off x="628650" y="1463040"/>
            <a:ext cx="7886700" cy="1079681"/>
          </a:xfrm>
        </p:spPr>
        <p:txBody>
          <a:bodyPr/>
          <a:lstStyle/>
          <a:p>
            <a:r>
              <a:rPr lang="en-US" dirty="0" smtClean="0"/>
              <a:t>The following table shows the cut-scores for Elementary and Middle school-levels by on track trajectory for 2018 </a:t>
            </a:r>
            <a:endParaRPr lang="en-US" dirty="0"/>
          </a:p>
        </p:txBody>
      </p:sp>
      <p:sp>
        <p:nvSpPr>
          <p:cNvPr id="4" name="Slide Number Placeholder 3"/>
          <p:cNvSpPr>
            <a:spLocks noGrp="1"/>
          </p:cNvSpPr>
          <p:nvPr>
            <p:ph type="sldNum" sz="quarter" idx="12"/>
          </p:nvPr>
        </p:nvSpPr>
        <p:spPr/>
        <p:txBody>
          <a:bodyPr/>
          <a:lstStyle/>
          <a:p>
            <a:fld id="{67726FA2-3EC9-4717-AD62-D8C823692DD3}" type="slidenum">
              <a:rPr lang="en-US" smtClean="0"/>
              <a:pPr/>
              <a:t>10</a:t>
            </a:fld>
            <a:endParaRPr lang="en-US" dirty="0"/>
          </a:p>
        </p:txBody>
      </p:sp>
      <p:pic>
        <p:nvPicPr>
          <p:cNvPr id="6" name="Picture 5"/>
          <p:cNvPicPr>
            <a:picLocks noChangeAspect="1"/>
          </p:cNvPicPr>
          <p:nvPr/>
        </p:nvPicPr>
        <p:blipFill>
          <a:blip r:embed="rId2"/>
          <a:stretch>
            <a:fillRect/>
          </a:stretch>
        </p:blipFill>
        <p:spPr>
          <a:xfrm>
            <a:off x="488316" y="2675636"/>
            <a:ext cx="8265339" cy="3547800"/>
          </a:xfrm>
          <a:prstGeom prst="rect">
            <a:avLst/>
          </a:prstGeom>
        </p:spPr>
      </p:pic>
    </p:spTree>
    <p:extLst>
      <p:ext uri="{BB962C8B-B14F-4D97-AF65-F5344CB8AC3E}">
        <p14:creationId xmlns:p14="http://schemas.microsoft.com/office/powerpoint/2010/main" val="31959249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sz="7200" dirty="0" smtClean="0"/>
              <a:t>Indicator Weighting Scenarios</a:t>
            </a:r>
            <a:endParaRPr lang="en-US" dirty="0"/>
          </a:p>
        </p:txBody>
      </p:sp>
      <p:sp>
        <p:nvSpPr>
          <p:cNvPr id="4" name="Slide Number Placeholder 3"/>
          <p:cNvSpPr>
            <a:spLocks noGrp="1"/>
          </p:cNvSpPr>
          <p:nvPr>
            <p:ph type="sldNum" sz="quarter" idx="12"/>
          </p:nvPr>
        </p:nvSpPr>
        <p:spPr/>
        <p:txBody>
          <a:bodyPr/>
          <a:lstStyle/>
          <a:p>
            <a:fld id="{67726FA2-3EC9-4717-AD62-D8C823692DD3}" type="slidenum">
              <a:rPr lang="en-US" smtClean="0"/>
              <a:pPr/>
              <a:t>11</a:t>
            </a:fld>
            <a:endParaRPr lang="en-US" dirty="0"/>
          </a:p>
        </p:txBody>
      </p:sp>
    </p:spTree>
    <p:extLst>
      <p:ext uri="{BB962C8B-B14F-4D97-AF65-F5344CB8AC3E}">
        <p14:creationId xmlns:p14="http://schemas.microsoft.com/office/powerpoint/2010/main" val="35369809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Weighting Between Indicators</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smtClean="0"/>
              <a:t>Results include </a:t>
            </a:r>
            <a:r>
              <a:rPr lang="en-US" dirty="0"/>
              <a:t>only </a:t>
            </a:r>
            <a:r>
              <a:rPr lang="en-US" dirty="0" smtClean="0"/>
              <a:t>1-Year framework data (not necessarily official) and cuts </a:t>
            </a:r>
            <a:r>
              <a:rPr lang="en-US" dirty="0"/>
              <a:t>for overall rating categories stayed the </a:t>
            </a:r>
            <a:r>
              <a:rPr lang="en-US" dirty="0" smtClean="0"/>
              <a:t>same</a:t>
            </a:r>
          </a:p>
          <a:p>
            <a:pPr marL="342900" indent="-342900">
              <a:buFont typeface="Arial" panose="020B0604020202020204" pitchFamily="34" charset="0"/>
              <a:buChar char="•"/>
            </a:pPr>
            <a:r>
              <a:rPr lang="en-US" dirty="0" smtClean="0"/>
              <a:t>Overall impact is fairly small- maximum of 6% of schools and 7% of districts move up or down one framework rating. </a:t>
            </a:r>
          </a:p>
          <a:p>
            <a:pPr marL="342900" indent="-342900">
              <a:buFont typeface="Arial" panose="020B0604020202020204" pitchFamily="34" charset="0"/>
              <a:buChar char="•"/>
            </a:pPr>
            <a:r>
              <a:rPr lang="en-US" dirty="0" smtClean="0"/>
              <a:t>This is the result of how the measure has been constructed and the strong correlations seen with the existing Achievement and Growth indicator results.</a:t>
            </a:r>
            <a:endParaRPr lang="en-US" dirty="0"/>
          </a:p>
          <a:p>
            <a:pPr marL="342900" indent="-342900">
              <a:buFont typeface="Arial" panose="020B0604020202020204" pitchFamily="34" charset="0"/>
              <a:buChar char="•"/>
            </a:pPr>
            <a:endParaRPr lang="en-US" dirty="0" smtClean="0"/>
          </a:p>
        </p:txBody>
      </p:sp>
      <p:sp>
        <p:nvSpPr>
          <p:cNvPr id="4" name="Slide Number Placeholder 3"/>
          <p:cNvSpPr>
            <a:spLocks noGrp="1"/>
          </p:cNvSpPr>
          <p:nvPr>
            <p:ph type="sldNum" sz="quarter" idx="12"/>
          </p:nvPr>
        </p:nvSpPr>
        <p:spPr/>
        <p:txBody>
          <a:bodyPr/>
          <a:lstStyle/>
          <a:p>
            <a:fld id="{67726FA2-3EC9-4717-AD62-D8C823692DD3}" type="slidenum">
              <a:rPr lang="en-US" smtClean="0"/>
              <a:pPr/>
              <a:t>12</a:t>
            </a:fld>
            <a:endParaRPr lang="en-US" dirty="0"/>
          </a:p>
        </p:txBody>
      </p:sp>
    </p:spTree>
    <p:extLst>
      <p:ext uri="{BB962C8B-B14F-4D97-AF65-F5344CB8AC3E}">
        <p14:creationId xmlns:p14="http://schemas.microsoft.com/office/powerpoint/2010/main" val="36194834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Correlation between Recommended On Track All Trajectories and Mean Scale Score</a:t>
            </a:r>
            <a:endParaRPr lang="en-US" dirty="0"/>
          </a:p>
        </p:txBody>
      </p:sp>
      <p:sp>
        <p:nvSpPr>
          <p:cNvPr id="3" name="Content Placeholder 2"/>
          <p:cNvSpPr>
            <a:spLocks noGrp="1"/>
          </p:cNvSpPr>
          <p:nvPr>
            <p:ph idx="1"/>
          </p:nvPr>
        </p:nvSpPr>
        <p:spPr>
          <a:xfrm>
            <a:off x="6315958" y="1517714"/>
            <a:ext cx="2086601" cy="4921407"/>
          </a:xfrm>
        </p:spPr>
        <p:txBody>
          <a:bodyPr/>
          <a:lstStyle/>
          <a:p>
            <a:r>
              <a:rPr lang="en-US" sz="2000" dirty="0" smtClean="0"/>
              <a:t>The correlation between the Elementary % On Track across All Trajectories and the Mean Scale Score is moderate at 0.724 for ELA and 0.704 for Math</a:t>
            </a:r>
            <a:endParaRPr lang="en-US" sz="2000" dirty="0"/>
          </a:p>
        </p:txBody>
      </p:sp>
      <p:sp>
        <p:nvSpPr>
          <p:cNvPr id="4" name="Slide Number Placeholder 3"/>
          <p:cNvSpPr>
            <a:spLocks noGrp="1"/>
          </p:cNvSpPr>
          <p:nvPr>
            <p:ph type="sldNum" sz="quarter" idx="12"/>
          </p:nvPr>
        </p:nvSpPr>
        <p:spPr/>
        <p:txBody>
          <a:bodyPr/>
          <a:lstStyle/>
          <a:p>
            <a:fld id="{67726FA2-3EC9-4717-AD62-D8C823692DD3}" type="slidenum">
              <a:rPr lang="en-US" smtClean="0"/>
              <a:pPr/>
              <a:t>13</a:t>
            </a:fld>
            <a:endParaRPr lang="en-US" dirty="0"/>
          </a:p>
        </p:txBody>
      </p:sp>
      <p:pic>
        <p:nvPicPr>
          <p:cNvPr id="8" name="Picture 7"/>
          <p:cNvPicPr>
            <a:picLocks noChangeAspect="1"/>
          </p:cNvPicPr>
          <p:nvPr/>
        </p:nvPicPr>
        <p:blipFill>
          <a:blip r:embed="rId2"/>
          <a:stretch>
            <a:fillRect/>
          </a:stretch>
        </p:blipFill>
        <p:spPr>
          <a:xfrm>
            <a:off x="274319" y="1396258"/>
            <a:ext cx="5860955" cy="5325218"/>
          </a:xfrm>
          <a:prstGeom prst="rect">
            <a:avLst/>
          </a:prstGeom>
        </p:spPr>
      </p:pic>
    </p:spTree>
    <p:extLst>
      <p:ext uri="{BB962C8B-B14F-4D97-AF65-F5344CB8AC3E}">
        <p14:creationId xmlns:p14="http://schemas.microsoft.com/office/powerpoint/2010/main" val="33532128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Correlation between Recommended On Track All Trajectories and Mean Scale Score</a:t>
            </a:r>
            <a:endParaRPr lang="en-US" dirty="0"/>
          </a:p>
        </p:txBody>
      </p:sp>
      <p:sp>
        <p:nvSpPr>
          <p:cNvPr id="3" name="Content Placeholder 2"/>
          <p:cNvSpPr>
            <a:spLocks noGrp="1"/>
          </p:cNvSpPr>
          <p:nvPr>
            <p:ph idx="1"/>
          </p:nvPr>
        </p:nvSpPr>
        <p:spPr>
          <a:xfrm>
            <a:off x="6325387" y="1517715"/>
            <a:ext cx="2303416" cy="4921407"/>
          </a:xfrm>
        </p:spPr>
        <p:txBody>
          <a:bodyPr/>
          <a:lstStyle/>
          <a:p>
            <a:r>
              <a:rPr lang="en-US" sz="2000" dirty="0"/>
              <a:t>The correlation between the Elementary % On Track across All Trajectories and the </a:t>
            </a:r>
            <a:r>
              <a:rPr lang="en-US" sz="2000" dirty="0" smtClean="0"/>
              <a:t>Median Growth Percentile is very strong </a:t>
            </a:r>
            <a:r>
              <a:rPr lang="en-US" sz="2000" dirty="0"/>
              <a:t>at </a:t>
            </a:r>
            <a:r>
              <a:rPr lang="en-US" sz="2000" dirty="0" smtClean="0"/>
              <a:t>0.881 </a:t>
            </a:r>
            <a:r>
              <a:rPr lang="en-US" sz="2000" dirty="0"/>
              <a:t>for ELA and </a:t>
            </a:r>
            <a:r>
              <a:rPr lang="en-US" sz="2000" dirty="0" smtClean="0"/>
              <a:t>0.847 for Math</a:t>
            </a:r>
            <a:endParaRPr lang="en-US" sz="2000" dirty="0"/>
          </a:p>
          <a:p>
            <a:endParaRPr lang="en-US" sz="2000" dirty="0"/>
          </a:p>
        </p:txBody>
      </p:sp>
      <p:sp>
        <p:nvSpPr>
          <p:cNvPr id="4" name="Slide Number Placeholder 3"/>
          <p:cNvSpPr>
            <a:spLocks noGrp="1"/>
          </p:cNvSpPr>
          <p:nvPr>
            <p:ph type="sldNum" sz="quarter" idx="12"/>
          </p:nvPr>
        </p:nvSpPr>
        <p:spPr/>
        <p:txBody>
          <a:bodyPr/>
          <a:lstStyle/>
          <a:p>
            <a:fld id="{67726FA2-3EC9-4717-AD62-D8C823692DD3}" type="slidenum">
              <a:rPr lang="en-US" smtClean="0"/>
              <a:pPr/>
              <a:t>14</a:t>
            </a:fld>
            <a:endParaRPr lang="en-US" dirty="0"/>
          </a:p>
        </p:txBody>
      </p:sp>
      <p:pic>
        <p:nvPicPr>
          <p:cNvPr id="7" name="Picture 6"/>
          <p:cNvPicPr>
            <a:picLocks noChangeAspect="1"/>
          </p:cNvPicPr>
          <p:nvPr/>
        </p:nvPicPr>
        <p:blipFill>
          <a:blip r:embed="rId2"/>
          <a:stretch>
            <a:fillRect/>
          </a:stretch>
        </p:blipFill>
        <p:spPr>
          <a:xfrm>
            <a:off x="129364" y="1333794"/>
            <a:ext cx="5913216" cy="5330527"/>
          </a:xfrm>
          <a:prstGeom prst="rect">
            <a:avLst/>
          </a:prstGeom>
        </p:spPr>
      </p:pic>
    </p:spTree>
    <p:extLst>
      <p:ext uri="{BB962C8B-B14F-4D97-AF65-F5344CB8AC3E}">
        <p14:creationId xmlns:p14="http://schemas.microsoft.com/office/powerpoint/2010/main" val="38344996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Growth to Standard Indicator </a:t>
            </a:r>
            <a:br>
              <a:rPr lang="en-US" dirty="0" smtClean="0"/>
            </a:br>
            <a:r>
              <a:rPr lang="en-US" dirty="0" smtClean="0"/>
              <a:t>Roll-up Results</a:t>
            </a:r>
            <a:endParaRPr lang="en-US" dirty="0"/>
          </a:p>
        </p:txBody>
      </p:sp>
      <p:sp>
        <p:nvSpPr>
          <p:cNvPr id="3" name="Content Placeholder 2"/>
          <p:cNvSpPr>
            <a:spLocks noGrp="1"/>
          </p:cNvSpPr>
          <p:nvPr>
            <p:ph idx="1"/>
          </p:nvPr>
        </p:nvSpPr>
        <p:spPr>
          <a:xfrm>
            <a:off x="628650" y="1463040"/>
            <a:ext cx="7886700" cy="1938082"/>
          </a:xfrm>
        </p:spPr>
        <p:txBody>
          <a:bodyPr/>
          <a:lstStyle/>
          <a:p>
            <a:r>
              <a:rPr lang="en-US" dirty="0" smtClean="0"/>
              <a:t>On average, Colorado Elementary schools had reportable Growth to Standard data for the All Students Groups in </a:t>
            </a:r>
            <a:r>
              <a:rPr lang="en-US" dirty="0"/>
              <a:t>ELA and Math</a:t>
            </a:r>
            <a:r>
              <a:rPr lang="en-US" dirty="0" smtClean="0"/>
              <a:t> and 3 Disaggregated groups. The histogram to the left shows the total distribution of points eligible, and the table to the right gives the overall distribution of Growth to Standard Indicator ratings. </a:t>
            </a:r>
            <a:endParaRPr lang="en-US" dirty="0"/>
          </a:p>
        </p:txBody>
      </p:sp>
      <p:sp>
        <p:nvSpPr>
          <p:cNvPr id="4" name="Slide Number Placeholder 3"/>
          <p:cNvSpPr>
            <a:spLocks noGrp="1"/>
          </p:cNvSpPr>
          <p:nvPr>
            <p:ph type="sldNum" sz="quarter" idx="12"/>
          </p:nvPr>
        </p:nvSpPr>
        <p:spPr/>
        <p:txBody>
          <a:bodyPr/>
          <a:lstStyle/>
          <a:p>
            <a:fld id="{67726FA2-3EC9-4717-AD62-D8C823692DD3}" type="slidenum">
              <a:rPr lang="en-US" smtClean="0"/>
              <a:pPr/>
              <a:t>15</a:t>
            </a:fld>
            <a:endParaRPr lang="en-US" dirty="0"/>
          </a:p>
        </p:txBody>
      </p:sp>
      <p:pic>
        <p:nvPicPr>
          <p:cNvPr id="6" name="Picture 5"/>
          <p:cNvPicPr>
            <a:picLocks noChangeAspect="1"/>
          </p:cNvPicPr>
          <p:nvPr/>
        </p:nvPicPr>
        <p:blipFill>
          <a:blip r:embed="rId2"/>
          <a:stretch>
            <a:fillRect/>
          </a:stretch>
        </p:blipFill>
        <p:spPr>
          <a:xfrm>
            <a:off x="4337828" y="3890852"/>
            <a:ext cx="4182621" cy="2298434"/>
          </a:xfrm>
          <a:prstGeom prst="rect">
            <a:avLst/>
          </a:prstGeom>
        </p:spPr>
      </p:pic>
      <p:pic>
        <p:nvPicPr>
          <p:cNvPr id="7" name="Picture 6"/>
          <p:cNvPicPr>
            <a:picLocks noChangeAspect="1"/>
          </p:cNvPicPr>
          <p:nvPr/>
        </p:nvPicPr>
        <p:blipFill>
          <a:blip r:embed="rId3"/>
          <a:stretch>
            <a:fillRect/>
          </a:stretch>
        </p:blipFill>
        <p:spPr>
          <a:xfrm>
            <a:off x="709102" y="3903234"/>
            <a:ext cx="3517211" cy="2818242"/>
          </a:xfrm>
          <a:prstGeom prst="rect">
            <a:avLst/>
          </a:prstGeom>
        </p:spPr>
      </p:pic>
    </p:spTree>
    <p:extLst>
      <p:ext uri="{BB962C8B-B14F-4D97-AF65-F5344CB8AC3E}">
        <p14:creationId xmlns:p14="http://schemas.microsoft.com/office/powerpoint/2010/main" val="34043208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Interactive Tableau Tool with </a:t>
            </a:r>
            <a:br>
              <a:rPr lang="en-US" dirty="0" smtClean="0"/>
            </a:br>
            <a:r>
              <a:rPr lang="en-US" dirty="0" smtClean="0"/>
              <a:t>Weighting Scenario Results</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Josh is amazing and made an interactive tool where we can look at the outcomes of each of the weighting scenarios compared to the current results</a:t>
            </a:r>
            <a:r>
              <a:rPr lang="en-US" dirty="0" smtClean="0"/>
              <a:t>:</a:t>
            </a:r>
          </a:p>
          <a:p>
            <a:pPr marL="1028700" lvl="1" indent="-342900"/>
            <a:r>
              <a:rPr lang="en-US" dirty="0" smtClean="0"/>
              <a:t>Results for districts, schools serving high school students (ignore for now), and schools not serving high school students (E/M only)</a:t>
            </a:r>
          </a:p>
          <a:p>
            <a:pPr marL="1028700" lvl="1" indent="-342900"/>
            <a:r>
              <a:rPr lang="en-US" dirty="0" smtClean="0"/>
              <a:t>Hover overs with demographic and indicator results</a:t>
            </a:r>
          </a:p>
          <a:p>
            <a:pPr marL="1028700" lvl="1" indent="-342900"/>
            <a:r>
              <a:rPr lang="en-US" dirty="0" smtClean="0"/>
              <a:t>Hover overs on percent of points graphic with specific district/school info </a:t>
            </a:r>
          </a:p>
          <a:p>
            <a:pPr marL="1028700" lvl="1" indent="-342900"/>
            <a:r>
              <a:rPr lang="en-US" dirty="0" smtClean="0"/>
              <a:t>Sliders so you can filter results by concentration of at-risk students enrolled</a:t>
            </a:r>
            <a:endParaRPr lang="en-US" dirty="0">
              <a:hlinkClick r:id="rId2"/>
            </a:endParaRPr>
          </a:p>
          <a:p>
            <a:pPr marL="342900" indent="-342900">
              <a:buFont typeface="Arial" panose="020B0604020202020204" pitchFamily="34" charset="0"/>
              <a:buChar char="•"/>
            </a:pPr>
            <a:r>
              <a:rPr lang="en-US" dirty="0" smtClean="0"/>
              <a:t>Today we are going to focus on the Elementary/Middle school only and District results. The plan is for schools serving high school students to get the same weighting as the districts, as we have done in the past.</a:t>
            </a:r>
          </a:p>
        </p:txBody>
      </p:sp>
      <p:sp>
        <p:nvSpPr>
          <p:cNvPr id="4" name="Slide Number Placeholder 3"/>
          <p:cNvSpPr>
            <a:spLocks noGrp="1"/>
          </p:cNvSpPr>
          <p:nvPr>
            <p:ph type="sldNum" sz="quarter" idx="12"/>
          </p:nvPr>
        </p:nvSpPr>
        <p:spPr/>
        <p:txBody>
          <a:bodyPr/>
          <a:lstStyle/>
          <a:p>
            <a:fld id="{67726FA2-3EC9-4717-AD62-D8C823692DD3}" type="slidenum">
              <a:rPr lang="en-US" smtClean="0"/>
              <a:pPr/>
              <a:t>16</a:t>
            </a:fld>
            <a:endParaRPr lang="en-US" dirty="0"/>
          </a:p>
        </p:txBody>
      </p:sp>
    </p:spTree>
    <p:extLst>
      <p:ext uri="{BB962C8B-B14F-4D97-AF65-F5344CB8AC3E}">
        <p14:creationId xmlns:p14="http://schemas.microsoft.com/office/powerpoint/2010/main" val="12424366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Framework Indicator Weighting Scenarios</a:t>
            </a:r>
            <a:endParaRPr lang="en-US" dirty="0"/>
          </a:p>
        </p:txBody>
      </p:sp>
      <p:sp>
        <p:nvSpPr>
          <p:cNvPr id="3" name="Content Placeholder 2"/>
          <p:cNvSpPr>
            <a:spLocks noGrp="1"/>
          </p:cNvSpPr>
          <p:nvPr>
            <p:ph idx="1"/>
          </p:nvPr>
        </p:nvSpPr>
        <p:spPr/>
        <p:txBody>
          <a:bodyPr/>
          <a:lstStyle/>
          <a:p>
            <a:r>
              <a:rPr lang="en-US" dirty="0" smtClean="0"/>
              <a:t>2 Major Questions:</a:t>
            </a:r>
          </a:p>
          <a:p>
            <a:pPr marL="342900" indent="-342900">
              <a:buFont typeface="Arial" panose="020B0604020202020204" pitchFamily="34" charset="0"/>
              <a:buChar char="•"/>
            </a:pPr>
            <a:r>
              <a:rPr lang="en-US" dirty="0" smtClean="0"/>
              <a:t>How many points should the new Growth to Standard indicator be worth? </a:t>
            </a:r>
          </a:p>
          <a:p>
            <a:pPr marL="1028700" lvl="1" indent="-342900"/>
            <a:r>
              <a:rPr lang="en-US" dirty="0" smtClean="0"/>
              <a:t>5, 10 or 15 points for elementary and middle school only schools?</a:t>
            </a:r>
          </a:p>
          <a:p>
            <a:pPr marL="1028700" lvl="1" indent="-342900"/>
            <a:r>
              <a:rPr lang="en-US" dirty="0" smtClean="0"/>
              <a:t>5 or 10 points for schools serving high school students and districts?</a:t>
            </a:r>
          </a:p>
          <a:p>
            <a:pPr marL="342900" indent="-342900">
              <a:buFont typeface="Arial" panose="020B0604020202020204" pitchFamily="34" charset="0"/>
              <a:buChar char="•"/>
            </a:pPr>
            <a:r>
              <a:rPr lang="en-US" dirty="0" smtClean="0"/>
              <a:t>What proportion of points should be taken from existing indicators?</a:t>
            </a:r>
          </a:p>
          <a:p>
            <a:pPr marL="1028700" lvl="1" indent="-342900"/>
            <a:r>
              <a:rPr lang="en-US" dirty="0" smtClean="0"/>
              <a:t>All from growth, all from achievement, or a blend of the two?</a:t>
            </a:r>
          </a:p>
          <a:p>
            <a:pPr marL="1028700" lvl="1" indent="-342900"/>
            <a:r>
              <a:rPr lang="en-US" dirty="0" smtClean="0"/>
              <a:t>How should PWR play in at the high school and district levels?</a:t>
            </a:r>
            <a:endParaRPr lang="en-US" dirty="0"/>
          </a:p>
        </p:txBody>
      </p:sp>
      <p:sp>
        <p:nvSpPr>
          <p:cNvPr id="4" name="Slide Number Placeholder 3"/>
          <p:cNvSpPr>
            <a:spLocks noGrp="1"/>
          </p:cNvSpPr>
          <p:nvPr>
            <p:ph type="sldNum" sz="quarter" idx="12"/>
          </p:nvPr>
        </p:nvSpPr>
        <p:spPr/>
        <p:txBody>
          <a:bodyPr/>
          <a:lstStyle/>
          <a:p>
            <a:fld id="{67726FA2-3EC9-4717-AD62-D8C823692DD3}" type="slidenum">
              <a:rPr lang="en-US" smtClean="0"/>
              <a:pPr/>
              <a:t>17</a:t>
            </a:fld>
            <a:endParaRPr lang="en-US" dirty="0"/>
          </a:p>
        </p:txBody>
      </p:sp>
    </p:spTree>
    <p:extLst>
      <p:ext uri="{BB962C8B-B14F-4D97-AF65-F5344CB8AC3E}">
        <p14:creationId xmlns:p14="http://schemas.microsoft.com/office/powerpoint/2010/main" val="31898088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 in Framework Ratings by Weighting Scenario- Elementary and Middle Schools </a:t>
            </a:r>
            <a:endParaRPr lang="en-US" dirty="0"/>
          </a:p>
        </p:txBody>
      </p:sp>
      <p:sp>
        <p:nvSpPr>
          <p:cNvPr id="3" name="Content Placeholder 2"/>
          <p:cNvSpPr>
            <a:spLocks noGrp="1"/>
          </p:cNvSpPr>
          <p:nvPr>
            <p:ph idx="1"/>
          </p:nvPr>
        </p:nvSpPr>
        <p:spPr>
          <a:xfrm>
            <a:off x="647669" y="1422218"/>
            <a:ext cx="7886700" cy="953589"/>
          </a:xfrm>
        </p:spPr>
        <p:txBody>
          <a:bodyPr/>
          <a:lstStyle/>
          <a:p>
            <a:pPr marL="342900" indent="-342900">
              <a:buFont typeface="Arial" panose="020B0604020202020204" pitchFamily="34" charset="0"/>
              <a:buChar char="•"/>
            </a:pPr>
            <a:r>
              <a:rPr lang="en-US" sz="2000" dirty="0" smtClean="0"/>
              <a:t>The</a:t>
            </a:r>
            <a:r>
              <a:rPr lang="en-US" dirty="0" smtClean="0"/>
              <a:t> TAP handout provides a summary of each weighting scenario modeled, along with the average % FRL and associated FRL quartile for movers. Basic narratives comparing outcomes have also been included.  </a:t>
            </a:r>
            <a:endParaRPr lang="en-US" dirty="0"/>
          </a:p>
        </p:txBody>
      </p:sp>
      <p:sp>
        <p:nvSpPr>
          <p:cNvPr id="4" name="Slide Number Placeholder 3"/>
          <p:cNvSpPr>
            <a:spLocks noGrp="1"/>
          </p:cNvSpPr>
          <p:nvPr>
            <p:ph type="sldNum" sz="quarter" idx="12"/>
          </p:nvPr>
        </p:nvSpPr>
        <p:spPr/>
        <p:txBody>
          <a:bodyPr/>
          <a:lstStyle/>
          <a:p>
            <a:fld id="{67726FA2-3EC9-4717-AD62-D8C823692DD3}" type="slidenum">
              <a:rPr lang="en-US" smtClean="0"/>
              <a:pPr/>
              <a:t>18</a:t>
            </a:fld>
            <a:endParaRPr lang="en-US" dirty="0"/>
          </a:p>
        </p:txBody>
      </p:sp>
      <p:pic>
        <p:nvPicPr>
          <p:cNvPr id="6" name="Picture 5"/>
          <p:cNvPicPr>
            <a:picLocks noChangeAspect="1"/>
          </p:cNvPicPr>
          <p:nvPr/>
        </p:nvPicPr>
        <p:blipFill>
          <a:blip r:embed="rId2"/>
          <a:stretch>
            <a:fillRect/>
          </a:stretch>
        </p:blipFill>
        <p:spPr>
          <a:xfrm>
            <a:off x="742103" y="2983132"/>
            <a:ext cx="6196693" cy="3572110"/>
          </a:xfrm>
          <a:prstGeom prst="rect">
            <a:avLst/>
          </a:prstGeom>
        </p:spPr>
      </p:pic>
    </p:spTree>
    <p:extLst>
      <p:ext uri="{BB962C8B-B14F-4D97-AF65-F5344CB8AC3E}">
        <p14:creationId xmlns:p14="http://schemas.microsoft.com/office/powerpoint/2010/main" val="42119189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 in Framework Ratings by Weighting Scenario- Elementary and Middle Schools </a:t>
            </a:r>
            <a:endParaRPr lang="en-US" dirty="0"/>
          </a:p>
        </p:txBody>
      </p:sp>
      <p:sp>
        <p:nvSpPr>
          <p:cNvPr id="3" name="Content Placeholder 2"/>
          <p:cNvSpPr>
            <a:spLocks noGrp="1"/>
          </p:cNvSpPr>
          <p:nvPr>
            <p:ph idx="1"/>
          </p:nvPr>
        </p:nvSpPr>
        <p:spPr>
          <a:xfrm>
            <a:off x="647669" y="1422218"/>
            <a:ext cx="7886700" cy="953589"/>
          </a:xfrm>
        </p:spPr>
        <p:txBody>
          <a:bodyPr/>
          <a:lstStyle/>
          <a:p>
            <a:pPr marL="342900" indent="-342900">
              <a:buFont typeface="Arial" panose="020B0604020202020204" pitchFamily="34" charset="0"/>
              <a:buChar char="•"/>
            </a:pPr>
            <a:r>
              <a:rPr lang="en-US" sz="2000" dirty="0" smtClean="0"/>
              <a:t>The</a:t>
            </a:r>
            <a:r>
              <a:rPr lang="en-US" dirty="0" smtClean="0"/>
              <a:t> TAP handout provides a summary of each weighting scenario modeled, along with the average % FRL and associated FRL quartile for movers. Basic narratives comparing outcomes have also been included.  </a:t>
            </a:r>
            <a:endParaRPr lang="en-US" dirty="0"/>
          </a:p>
        </p:txBody>
      </p:sp>
      <p:sp>
        <p:nvSpPr>
          <p:cNvPr id="4" name="Slide Number Placeholder 3"/>
          <p:cNvSpPr>
            <a:spLocks noGrp="1"/>
          </p:cNvSpPr>
          <p:nvPr>
            <p:ph type="sldNum" sz="quarter" idx="12"/>
          </p:nvPr>
        </p:nvSpPr>
        <p:spPr/>
        <p:txBody>
          <a:bodyPr/>
          <a:lstStyle/>
          <a:p>
            <a:fld id="{67726FA2-3EC9-4717-AD62-D8C823692DD3}" type="slidenum">
              <a:rPr lang="en-US" smtClean="0"/>
              <a:pPr/>
              <a:t>19</a:t>
            </a:fld>
            <a:endParaRPr lang="en-US" dirty="0"/>
          </a:p>
        </p:txBody>
      </p:sp>
      <p:pic>
        <p:nvPicPr>
          <p:cNvPr id="6" name="Picture 5"/>
          <p:cNvPicPr>
            <a:picLocks noChangeAspect="1"/>
          </p:cNvPicPr>
          <p:nvPr/>
        </p:nvPicPr>
        <p:blipFill>
          <a:blip r:embed="rId2"/>
          <a:stretch>
            <a:fillRect/>
          </a:stretch>
        </p:blipFill>
        <p:spPr>
          <a:xfrm>
            <a:off x="742103" y="2981318"/>
            <a:ext cx="6196693" cy="3572110"/>
          </a:xfrm>
          <a:prstGeom prst="rect">
            <a:avLst/>
          </a:prstGeom>
        </p:spPr>
      </p:pic>
      <p:sp>
        <p:nvSpPr>
          <p:cNvPr id="7" name="Right Arrow 6"/>
          <p:cNvSpPr/>
          <p:nvPr/>
        </p:nvSpPr>
        <p:spPr>
          <a:xfrm rot="10800000">
            <a:off x="6938797" y="4072165"/>
            <a:ext cx="514350" cy="351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rot="10800000">
            <a:off x="6938796" y="4780863"/>
            <a:ext cx="514350" cy="351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rot="10800000">
            <a:off x="6938796" y="5871711"/>
            <a:ext cx="514350" cy="351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7453147" y="2966803"/>
            <a:ext cx="1511240" cy="3416320"/>
          </a:xfrm>
          <a:prstGeom prst="rect">
            <a:avLst/>
          </a:prstGeom>
          <a:noFill/>
        </p:spPr>
        <p:txBody>
          <a:bodyPr wrap="square" rtlCol="0">
            <a:spAutoFit/>
          </a:bodyPr>
          <a:lstStyle/>
          <a:p>
            <a:r>
              <a:rPr lang="en-US" dirty="0" smtClean="0">
                <a:solidFill>
                  <a:srgbClr val="0066CC"/>
                </a:solidFill>
              </a:rPr>
              <a:t>If TAP is amenable, we will focus on the scenarios where </a:t>
            </a:r>
            <a:r>
              <a:rPr lang="en-US" dirty="0" err="1" smtClean="0">
                <a:solidFill>
                  <a:srgbClr val="0066CC"/>
                </a:solidFill>
              </a:rPr>
              <a:t>GtS</a:t>
            </a:r>
            <a:r>
              <a:rPr lang="en-US" dirty="0" smtClean="0">
                <a:solidFill>
                  <a:srgbClr val="0066CC"/>
                </a:solidFill>
              </a:rPr>
              <a:t> is weighted 10 points (middle ground and allows for 5 points at district)</a:t>
            </a:r>
            <a:endParaRPr lang="en-US" dirty="0">
              <a:solidFill>
                <a:srgbClr val="0066CC"/>
              </a:solidFill>
            </a:endParaRPr>
          </a:p>
        </p:txBody>
      </p:sp>
      <p:sp>
        <p:nvSpPr>
          <p:cNvPr id="11" name="Rectangle 10"/>
          <p:cNvSpPr/>
          <p:nvPr/>
        </p:nvSpPr>
        <p:spPr>
          <a:xfrm>
            <a:off x="1861457" y="4049486"/>
            <a:ext cx="1412422" cy="367393"/>
          </a:xfrm>
          <a:prstGeom prst="rect">
            <a:avLst/>
          </a:prstGeom>
          <a:noFill/>
          <a:ln w="38100">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1861457" y="4772698"/>
            <a:ext cx="1412422" cy="367393"/>
          </a:xfrm>
          <a:prstGeom prst="rect">
            <a:avLst/>
          </a:prstGeom>
          <a:noFill/>
          <a:ln w="38100">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1861457" y="5827260"/>
            <a:ext cx="1412422" cy="367393"/>
          </a:xfrm>
          <a:prstGeom prst="rect">
            <a:avLst/>
          </a:prstGeom>
          <a:noFill/>
          <a:ln w="38100">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73508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 y="461913"/>
            <a:ext cx="7886700" cy="522548"/>
          </a:xfrm>
        </p:spPr>
        <p:txBody>
          <a:bodyPr/>
          <a:lstStyle/>
          <a:p>
            <a:r>
              <a:rPr lang="en-US" dirty="0" smtClean="0"/>
              <a:t>Technical Advisory Panel</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smtClean="0"/>
              <a:t>Welcome!</a:t>
            </a:r>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r>
              <a:rPr lang="en-US" dirty="0" smtClean="0"/>
              <a:t>Introductions</a:t>
            </a:r>
          </a:p>
          <a:p>
            <a:pPr marL="1028700" lvl="1" indent="-342900"/>
            <a:endParaRPr lang="en-US" dirty="0"/>
          </a:p>
          <a:p>
            <a:pPr marL="342900" indent="-342900"/>
            <a:endParaRPr lang="en-US" dirty="0" smtClean="0"/>
          </a:p>
          <a:p>
            <a:pPr marL="1028700" lvl="1" indent="-342900"/>
            <a:endParaRPr lang="en-US" dirty="0"/>
          </a:p>
          <a:p>
            <a:pPr marL="342900" indent="-342900"/>
            <a:endParaRPr lang="en-US" dirty="0"/>
          </a:p>
        </p:txBody>
      </p:sp>
    </p:spTree>
    <p:extLst>
      <p:ext uri="{BB962C8B-B14F-4D97-AF65-F5344CB8AC3E}">
        <p14:creationId xmlns:p14="http://schemas.microsoft.com/office/powerpoint/2010/main" val="23415779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 in Framework Ratings by Weighting Scenario- Elementary and Middle Schools </a:t>
            </a:r>
            <a:endParaRPr lang="en-US" dirty="0"/>
          </a:p>
        </p:txBody>
      </p:sp>
      <p:sp>
        <p:nvSpPr>
          <p:cNvPr id="3" name="Content Placeholder 2"/>
          <p:cNvSpPr>
            <a:spLocks noGrp="1"/>
          </p:cNvSpPr>
          <p:nvPr>
            <p:ph idx="1"/>
          </p:nvPr>
        </p:nvSpPr>
        <p:spPr>
          <a:xfrm>
            <a:off x="647669" y="1422218"/>
            <a:ext cx="7886700" cy="953589"/>
          </a:xfrm>
        </p:spPr>
        <p:txBody>
          <a:bodyPr/>
          <a:lstStyle/>
          <a:p>
            <a:r>
              <a:rPr lang="en-US" dirty="0" smtClean="0"/>
              <a:t>District results are included in the handout as well, with weighting scenarios including PWR.</a:t>
            </a:r>
            <a:endParaRPr lang="en-US" dirty="0"/>
          </a:p>
        </p:txBody>
      </p:sp>
      <p:sp>
        <p:nvSpPr>
          <p:cNvPr id="4" name="Slide Number Placeholder 3"/>
          <p:cNvSpPr>
            <a:spLocks noGrp="1"/>
          </p:cNvSpPr>
          <p:nvPr>
            <p:ph type="sldNum" sz="quarter" idx="12"/>
          </p:nvPr>
        </p:nvSpPr>
        <p:spPr/>
        <p:txBody>
          <a:bodyPr/>
          <a:lstStyle/>
          <a:p>
            <a:fld id="{67726FA2-3EC9-4717-AD62-D8C823692DD3}" type="slidenum">
              <a:rPr lang="en-US" smtClean="0"/>
              <a:pPr/>
              <a:t>20</a:t>
            </a:fld>
            <a:endParaRPr lang="en-US" dirty="0"/>
          </a:p>
        </p:txBody>
      </p:sp>
      <p:pic>
        <p:nvPicPr>
          <p:cNvPr id="7" name="Picture 6"/>
          <p:cNvPicPr>
            <a:picLocks noChangeAspect="1"/>
          </p:cNvPicPr>
          <p:nvPr/>
        </p:nvPicPr>
        <p:blipFill>
          <a:blip r:embed="rId2"/>
          <a:stretch>
            <a:fillRect/>
          </a:stretch>
        </p:blipFill>
        <p:spPr>
          <a:xfrm>
            <a:off x="714883" y="2432511"/>
            <a:ext cx="6223909" cy="3572110"/>
          </a:xfrm>
          <a:prstGeom prst="rect">
            <a:avLst/>
          </a:prstGeom>
        </p:spPr>
      </p:pic>
    </p:spTree>
    <p:extLst>
      <p:ext uri="{BB962C8B-B14F-4D97-AF65-F5344CB8AC3E}">
        <p14:creationId xmlns:p14="http://schemas.microsoft.com/office/powerpoint/2010/main" val="1227646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 in Framework Ratings by Weighting Scenario- Elementary and Middle Schools </a:t>
            </a:r>
            <a:endParaRPr lang="en-US" dirty="0"/>
          </a:p>
        </p:txBody>
      </p:sp>
      <p:sp>
        <p:nvSpPr>
          <p:cNvPr id="3" name="Content Placeholder 2"/>
          <p:cNvSpPr>
            <a:spLocks noGrp="1"/>
          </p:cNvSpPr>
          <p:nvPr>
            <p:ph idx="1"/>
          </p:nvPr>
        </p:nvSpPr>
        <p:spPr>
          <a:xfrm>
            <a:off x="647669" y="1422218"/>
            <a:ext cx="7886700" cy="953589"/>
          </a:xfrm>
        </p:spPr>
        <p:txBody>
          <a:bodyPr/>
          <a:lstStyle/>
          <a:p>
            <a:r>
              <a:rPr lang="en-US" dirty="0" smtClean="0"/>
              <a:t>District results are included in the handout as well, with weighting scenarios including PWR.</a:t>
            </a:r>
            <a:endParaRPr lang="en-US" dirty="0"/>
          </a:p>
        </p:txBody>
      </p:sp>
      <p:sp>
        <p:nvSpPr>
          <p:cNvPr id="4" name="Slide Number Placeholder 3"/>
          <p:cNvSpPr>
            <a:spLocks noGrp="1"/>
          </p:cNvSpPr>
          <p:nvPr>
            <p:ph type="sldNum" sz="quarter" idx="12"/>
          </p:nvPr>
        </p:nvSpPr>
        <p:spPr/>
        <p:txBody>
          <a:bodyPr/>
          <a:lstStyle/>
          <a:p>
            <a:fld id="{67726FA2-3EC9-4717-AD62-D8C823692DD3}" type="slidenum">
              <a:rPr lang="en-US" smtClean="0"/>
              <a:pPr/>
              <a:t>21</a:t>
            </a:fld>
            <a:endParaRPr lang="en-US" dirty="0"/>
          </a:p>
        </p:txBody>
      </p:sp>
      <p:pic>
        <p:nvPicPr>
          <p:cNvPr id="7" name="Picture 6"/>
          <p:cNvPicPr>
            <a:picLocks noChangeAspect="1"/>
          </p:cNvPicPr>
          <p:nvPr/>
        </p:nvPicPr>
        <p:blipFill>
          <a:blip r:embed="rId2"/>
          <a:stretch>
            <a:fillRect/>
          </a:stretch>
        </p:blipFill>
        <p:spPr>
          <a:xfrm>
            <a:off x="714883" y="2432511"/>
            <a:ext cx="6223909" cy="3572110"/>
          </a:xfrm>
          <a:prstGeom prst="rect">
            <a:avLst/>
          </a:prstGeom>
        </p:spPr>
      </p:pic>
      <p:sp>
        <p:nvSpPr>
          <p:cNvPr id="6" name="Right Arrow 5"/>
          <p:cNvSpPr/>
          <p:nvPr/>
        </p:nvSpPr>
        <p:spPr>
          <a:xfrm rot="10800000">
            <a:off x="6954273" y="3636513"/>
            <a:ext cx="514350" cy="351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rot="10800000">
            <a:off x="6954273" y="4838254"/>
            <a:ext cx="514350" cy="351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rot="10800000">
            <a:off x="6954273" y="5626119"/>
            <a:ext cx="514350" cy="351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7468625" y="2588301"/>
            <a:ext cx="1511240" cy="3416320"/>
          </a:xfrm>
          <a:prstGeom prst="rect">
            <a:avLst/>
          </a:prstGeom>
          <a:noFill/>
        </p:spPr>
        <p:txBody>
          <a:bodyPr wrap="square" rtlCol="0">
            <a:spAutoFit/>
          </a:bodyPr>
          <a:lstStyle/>
          <a:p>
            <a:r>
              <a:rPr lang="en-US" dirty="0" smtClean="0">
                <a:solidFill>
                  <a:srgbClr val="0066CC"/>
                </a:solidFill>
              </a:rPr>
              <a:t>If TAP is amenable, we will focus on the scenarios where </a:t>
            </a:r>
            <a:r>
              <a:rPr lang="en-US" dirty="0" err="1" smtClean="0">
                <a:solidFill>
                  <a:srgbClr val="0066CC"/>
                </a:solidFill>
              </a:rPr>
              <a:t>GtS</a:t>
            </a:r>
            <a:r>
              <a:rPr lang="en-US" dirty="0" smtClean="0">
                <a:solidFill>
                  <a:srgbClr val="0066CC"/>
                </a:solidFill>
              </a:rPr>
              <a:t> is weighted 10 points (middle ground and allows for 5 points at district)</a:t>
            </a:r>
            <a:endParaRPr lang="en-US" dirty="0">
              <a:solidFill>
                <a:srgbClr val="0066CC"/>
              </a:solidFill>
            </a:endParaRPr>
          </a:p>
        </p:txBody>
      </p:sp>
      <p:sp>
        <p:nvSpPr>
          <p:cNvPr id="15" name="Rectangle 14"/>
          <p:cNvSpPr/>
          <p:nvPr/>
        </p:nvSpPr>
        <p:spPr>
          <a:xfrm>
            <a:off x="1330779" y="3636513"/>
            <a:ext cx="2049234" cy="367393"/>
          </a:xfrm>
          <a:prstGeom prst="rect">
            <a:avLst/>
          </a:prstGeom>
          <a:noFill/>
          <a:ln w="38100">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1330779" y="4415855"/>
            <a:ext cx="2049234" cy="367393"/>
          </a:xfrm>
          <a:prstGeom prst="rect">
            <a:avLst/>
          </a:prstGeom>
          <a:noFill/>
          <a:ln w="38100">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1330779" y="5189319"/>
            <a:ext cx="2049234" cy="367393"/>
          </a:xfrm>
          <a:prstGeom prst="rect">
            <a:avLst/>
          </a:prstGeom>
          <a:noFill/>
          <a:ln w="38100">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267507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 for April</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smtClean="0"/>
              <a:t>CDE will be having 1 on 1 meetings with each of the Board members between March 14 and the April SBE meeting to explain the TAP recommended Growth to Standard Methodology and review performance framework impact data </a:t>
            </a:r>
          </a:p>
          <a:p>
            <a:pPr marL="342900" indent="-342900">
              <a:buFont typeface="Arial" panose="020B0604020202020204" pitchFamily="34" charset="0"/>
              <a:buChar char="•"/>
            </a:pPr>
            <a:r>
              <a:rPr lang="en-US" dirty="0" smtClean="0"/>
              <a:t>CDE will publicly present TAP recommended </a:t>
            </a:r>
            <a:r>
              <a:rPr lang="en-US" dirty="0"/>
              <a:t>Growth to Standard Methodology and review performance framework impact data </a:t>
            </a:r>
            <a:r>
              <a:rPr lang="en-US" dirty="0" smtClean="0"/>
              <a:t>at the April SBE meeting</a:t>
            </a:r>
            <a:endParaRPr lang="en-US" dirty="0"/>
          </a:p>
          <a:p>
            <a:pPr marL="342900" indent="-342900">
              <a:buFont typeface="Arial" panose="020B0604020202020204" pitchFamily="34" charset="0"/>
              <a:buChar char="•"/>
            </a:pPr>
            <a:endParaRPr lang="en-US" dirty="0" smtClean="0"/>
          </a:p>
        </p:txBody>
      </p:sp>
      <p:sp>
        <p:nvSpPr>
          <p:cNvPr id="4" name="Slide Number Placeholder 3"/>
          <p:cNvSpPr>
            <a:spLocks noGrp="1"/>
          </p:cNvSpPr>
          <p:nvPr>
            <p:ph type="sldNum" sz="quarter" idx="12"/>
          </p:nvPr>
        </p:nvSpPr>
        <p:spPr/>
        <p:txBody>
          <a:bodyPr/>
          <a:lstStyle/>
          <a:p>
            <a:fld id="{67726FA2-3EC9-4717-AD62-D8C823692DD3}" type="slidenum">
              <a:rPr lang="en-US" smtClean="0"/>
              <a:pPr/>
              <a:t>22</a:t>
            </a:fld>
            <a:endParaRPr lang="en-US" dirty="0"/>
          </a:p>
        </p:txBody>
      </p:sp>
    </p:spTree>
    <p:extLst>
      <p:ext uri="{BB962C8B-B14F-4D97-AF65-F5344CB8AC3E}">
        <p14:creationId xmlns:p14="http://schemas.microsoft.com/office/powerpoint/2010/main" val="33830203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642369" y="641412"/>
            <a:ext cx="5717219" cy="5717219"/>
          </a:xfrm>
          <a:prstGeom prst="rect">
            <a:avLst/>
          </a:prstGeom>
        </p:spPr>
      </p:pic>
      <p:sp>
        <p:nvSpPr>
          <p:cNvPr id="2" name="Slide Number Placeholder 1"/>
          <p:cNvSpPr>
            <a:spLocks noGrp="1"/>
          </p:cNvSpPr>
          <p:nvPr>
            <p:ph type="sldNum" sz="quarter" idx="12"/>
          </p:nvPr>
        </p:nvSpPr>
        <p:spPr/>
        <p:txBody>
          <a:bodyPr/>
          <a:lstStyle/>
          <a:p>
            <a:fld id="{67726FA2-3EC9-4717-AD62-D8C823692DD3}" type="slidenum">
              <a:rPr lang="en-US" smtClean="0"/>
              <a:pPr/>
              <a:t>23</a:t>
            </a:fld>
            <a:endParaRPr lang="en-US" dirty="0"/>
          </a:p>
        </p:txBody>
      </p:sp>
    </p:spTree>
    <p:extLst>
      <p:ext uri="{BB962C8B-B14F-4D97-AF65-F5344CB8AC3E}">
        <p14:creationId xmlns:p14="http://schemas.microsoft.com/office/powerpoint/2010/main" val="38900471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7726FA2-3EC9-4717-AD62-D8C823692DD3}" type="slidenum">
              <a:rPr lang="en-US" smtClean="0"/>
              <a:pPr/>
              <a:t>24</a:t>
            </a:fld>
            <a:endParaRPr lang="en-US" dirty="0"/>
          </a:p>
        </p:txBody>
      </p:sp>
      <p:sp>
        <p:nvSpPr>
          <p:cNvPr id="2" name="Title 1"/>
          <p:cNvSpPr>
            <a:spLocks noGrp="1"/>
          </p:cNvSpPr>
          <p:nvPr>
            <p:ph type="ctrTitle"/>
          </p:nvPr>
        </p:nvSpPr>
        <p:spPr>
          <a:xfrm>
            <a:off x="685800" y="2689692"/>
            <a:ext cx="7772400" cy="2387600"/>
          </a:xfrm>
        </p:spPr>
        <p:txBody>
          <a:bodyPr/>
          <a:lstStyle/>
          <a:p>
            <a:r>
              <a:rPr lang="en-US" sz="2800" dirty="0" smtClean="0"/>
              <a:t>Overview of March 1</a:t>
            </a:r>
            <a:r>
              <a:rPr lang="en-US" sz="2800" baseline="30000" dirty="0" smtClean="0"/>
              <a:t>st</a:t>
            </a:r>
            <a:r>
              <a:rPr lang="en-US" sz="2800" dirty="0" smtClean="0"/>
              <a:t> State Board </a:t>
            </a:r>
            <a:br>
              <a:rPr lang="en-US" sz="2800" dirty="0" smtClean="0"/>
            </a:br>
            <a:r>
              <a:rPr lang="en-US" sz="2800" dirty="0" smtClean="0"/>
              <a:t>Work Session</a:t>
            </a:r>
            <a:br>
              <a:rPr lang="en-US" sz="2800" dirty="0" smtClean="0"/>
            </a:br>
            <a:r>
              <a:rPr lang="en-US" sz="2800" dirty="0"/>
              <a:t/>
            </a:r>
            <a:br>
              <a:rPr lang="en-US" sz="2800" dirty="0"/>
            </a:br>
            <a:r>
              <a:rPr lang="en-US" sz="2800" dirty="0" smtClean="0"/>
              <a:t>Ashley </a:t>
            </a:r>
            <a:r>
              <a:rPr lang="en-US" sz="2800" dirty="0" err="1" smtClean="0"/>
              <a:t>Piche</a:t>
            </a:r>
            <a:r>
              <a:rPr lang="en-US" dirty="0" smtClean="0"/>
              <a:t/>
            </a:r>
            <a:br>
              <a:rPr lang="en-US" dirty="0" smtClean="0"/>
            </a:br>
            <a:r>
              <a:rPr lang="en-US" dirty="0"/>
              <a:t/>
            </a:r>
            <a:br>
              <a:rPr lang="en-US" dirty="0"/>
            </a:br>
            <a:endParaRPr lang="en-US" sz="2400" dirty="0"/>
          </a:p>
        </p:txBody>
      </p:sp>
    </p:spTree>
    <p:extLst>
      <p:ext uri="{BB962C8B-B14F-4D97-AF65-F5344CB8AC3E}">
        <p14:creationId xmlns:p14="http://schemas.microsoft.com/office/powerpoint/2010/main" val="11967551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642369" y="641412"/>
            <a:ext cx="5717219" cy="5717219"/>
          </a:xfrm>
          <a:prstGeom prst="rect">
            <a:avLst/>
          </a:prstGeom>
        </p:spPr>
      </p:pic>
      <p:sp>
        <p:nvSpPr>
          <p:cNvPr id="2" name="Slide Number Placeholder 1"/>
          <p:cNvSpPr>
            <a:spLocks noGrp="1"/>
          </p:cNvSpPr>
          <p:nvPr>
            <p:ph type="sldNum" sz="quarter" idx="12"/>
          </p:nvPr>
        </p:nvSpPr>
        <p:spPr/>
        <p:txBody>
          <a:bodyPr/>
          <a:lstStyle/>
          <a:p>
            <a:fld id="{67726FA2-3EC9-4717-AD62-D8C823692DD3}" type="slidenum">
              <a:rPr lang="en-US" smtClean="0"/>
              <a:pPr/>
              <a:t>25</a:t>
            </a:fld>
            <a:endParaRPr lang="en-US" dirty="0"/>
          </a:p>
        </p:txBody>
      </p:sp>
    </p:spTree>
    <p:extLst>
      <p:ext uri="{BB962C8B-B14F-4D97-AF65-F5344CB8AC3E}">
        <p14:creationId xmlns:p14="http://schemas.microsoft.com/office/powerpoint/2010/main" val="24762359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 y="367645"/>
            <a:ext cx="7886700" cy="616816"/>
          </a:xfrm>
        </p:spPr>
        <p:txBody>
          <a:bodyPr/>
          <a:lstStyle/>
          <a:p>
            <a:r>
              <a:rPr lang="en-US" dirty="0" smtClean="0"/>
              <a:t>Technical Advisory Panel</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smtClean="0"/>
              <a:t>Meeting Summary:</a:t>
            </a:r>
          </a:p>
          <a:p>
            <a:pPr marL="1028700" lvl="1" indent="-342900"/>
            <a:r>
              <a:rPr lang="en-US" dirty="0" smtClean="0"/>
              <a:t>Suggested future </a:t>
            </a:r>
            <a:r>
              <a:rPr lang="en-US" dirty="0"/>
              <a:t>a</a:t>
            </a:r>
            <a:r>
              <a:rPr lang="en-US" dirty="0" smtClean="0"/>
              <a:t>nalysis</a:t>
            </a:r>
          </a:p>
          <a:p>
            <a:pPr marL="1028700" lvl="1" indent="-342900"/>
            <a:r>
              <a:rPr lang="en-US" dirty="0" smtClean="0"/>
              <a:t>TAP recommendations from this meeting</a:t>
            </a:r>
          </a:p>
          <a:p>
            <a:pPr marL="342900" indent="-342900">
              <a:buFont typeface="Arial" panose="020B0604020202020204" pitchFamily="34" charset="0"/>
              <a:buChar char="•"/>
            </a:pPr>
            <a:r>
              <a:rPr lang="en-US" dirty="0" smtClean="0"/>
              <a:t>Public Comment</a:t>
            </a:r>
          </a:p>
          <a:p>
            <a:pPr marL="342900" indent="-342900">
              <a:buFont typeface="Arial" panose="020B0604020202020204" pitchFamily="34" charset="0"/>
              <a:buChar char="•"/>
            </a:pPr>
            <a:r>
              <a:rPr lang="en-US" dirty="0" smtClean="0"/>
              <a:t>Close Meeting</a:t>
            </a:r>
          </a:p>
          <a:p>
            <a:pPr marL="1028700" lvl="1" indent="-342900"/>
            <a:r>
              <a:rPr lang="en-US" dirty="0" smtClean="0"/>
              <a:t>Next Scheduled Meeting, Tuesday, April 2</a:t>
            </a:r>
            <a:r>
              <a:rPr lang="en-US" baseline="30000" dirty="0" smtClean="0"/>
              <a:t>nd</a:t>
            </a:r>
            <a:r>
              <a:rPr lang="en-US" dirty="0"/>
              <a:t>,</a:t>
            </a:r>
            <a:r>
              <a:rPr lang="en-US" dirty="0" smtClean="0"/>
              <a:t> 1-4 (CDE)</a:t>
            </a:r>
            <a:endParaRPr lang="en-US" dirty="0"/>
          </a:p>
        </p:txBody>
      </p:sp>
    </p:spTree>
    <p:extLst>
      <p:ext uri="{BB962C8B-B14F-4D97-AF65-F5344CB8AC3E}">
        <p14:creationId xmlns:p14="http://schemas.microsoft.com/office/powerpoint/2010/main" val="409750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prstGeom prst="rect">
            <a:avLst/>
          </a:prstGeom>
        </p:spPr>
        <p:txBody>
          <a:bodyPr/>
          <a:lstStyle/>
          <a:p>
            <a:fld id="{600BAA8B-998A-4793-9AB8-94EE2C3B2243}" type="slidenum">
              <a:rPr lang="en-US" smtClean="0"/>
              <a:pPr/>
              <a:t>3</a:t>
            </a:fld>
            <a:endParaRPr lang="en-US" dirty="0"/>
          </a:p>
        </p:txBody>
      </p:sp>
      <p:sp>
        <p:nvSpPr>
          <p:cNvPr id="2" name="Title 1"/>
          <p:cNvSpPr>
            <a:spLocks noGrp="1"/>
          </p:cNvSpPr>
          <p:nvPr>
            <p:ph type="ctrTitle"/>
          </p:nvPr>
        </p:nvSpPr>
        <p:spPr>
          <a:xfrm>
            <a:off x="676836" y="2411786"/>
            <a:ext cx="7772400" cy="2387600"/>
          </a:xfrm>
        </p:spPr>
        <p:txBody>
          <a:bodyPr/>
          <a:lstStyle/>
          <a:p>
            <a:r>
              <a:rPr lang="en-US" sz="2800" b="1" dirty="0" smtClean="0"/>
              <a:t>Growth to Standard: Indicator Weightings</a:t>
            </a:r>
            <a:br>
              <a:rPr lang="en-US" sz="2800" b="1" dirty="0" smtClean="0"/>
            </a:br>
            <a:r>
              <a:rPr lang="en-US" sz="2800" b="1" dirty="0"/>
              <a:t/>
            </a:r>
            <a:br>
              <a:rPr lang="en-US" sz="2800" b="1" dirty="0"/>
            </a:br>
            <a:r>
              <a:rPr lang="en-US" sz="2800" b="1" dirty="0" smtClean="0"/>
              <a:t>Marie </a:t>
            </a:r>
            <a:r>
              <a:rPr lang="en-US" sz="2800" b="1" dirty="0" err="1" smtClean="0"/>
              <a:t>Huchton</a:t>
            </a:r>
            <a:endParaRPr lang="en-US" sz="2800" b="1" dirty="0"/>
          </a:p>
        </p:txBody>
      </p:sp>
    </p:spTree>
    <p:extLst>
      <p:ext uri="{BB962C8B-B14F-4D97-AF65-F5344CB8AC3E}">
        <p14:creationId xmlns:p14="http://schemas.microsoft.com/office/powerpoint/2010/main" val="42384080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Growth-to-Standard Requirement in SB18-1355</a:t>
            </a:r>
            <a:endParaRPr lang="en-US" dirty="0"/>
          </a:p>
        </p:txBody>
      </p:sp>
      <p:sp>
        <p:nvSpPr>
          <p:cNvPr id="4" name="Content Placeholder 3"/>
          <p:cNvSpPr>
            <a:spLocks noGrp="1"/>
          </p:cNvSpPr>
          <p:nvPr>
            <p:ph idx="1"/>
          </p:nvPr>
        </p:nvSpPr>
        <p:spPr>
          <a:xfrm>
            <a:off x="628650" y="1463040"/>
            <a:ext cx="7886700" cy="4765232"/>
          </a:xfrm>
        </p:spPr>
        <p:txBody>
          <a:bodyPr/>
          <a:lstStyle/>
          <a:p>
            <a:pPr marL="342900" indent="-342900">
              <a:buFont typeface="Arial" panose="020B0604020202020204" pitchFamily="34" charset="0"/>
              <a:buChar char="•"/>
            </a:pPr>
            <a:r>
              <a:rPr lang="en-US" sz="2100" dirty="0" smtClean="0"/>
              <a:t>Required </a:t>
            </a:r>
            <a:r>
              <a:rPr lang="en-US" sz="2100" dirty="0"/>
              <a:t>performance indicator for inclusion in annually-determined school and district rating calculations</a:t>
            </a:r>
            <a:r>
              <a:rPr lang="en-US" sz="2100" dirty="0" smtClean="0"/>
              <a:t>:       “</a:t>
            </a:r>
            <a:r>
              <a:rPr lang="en-US" sz="2100" dirty="0"/>
              <a:t>Student academic growth to standards, based on students progress toward meeting the state standards… or for students who meet grade-level expectations on the state standards, progress toward higher levels of achievement, if available, as measure by the statewide assessments.” 22-11-204(1)(a)(III</a:t>
            </a:r>
            <a:r>
              <a:rPr lang="en-US" sz="2100" dirty="0" smtClean="0"/>
              <a:t>)</a:t>
            </a:r>
          </a:p>
          <a:p>
            <a:pPr marL="342900" indent="-342900">
              <a:buFont typeface="Arial" panose="020B0604020202020204" pitchFamily="34" charset="0"/>
              <a:buChar char="•"/>
            </a:pPr>
            <a:endParaRPr lang="en-US" sz="2100" dirty="0"/>
          </a:p>
          <a:p>
            <a:pPr marL="342900" indent="-342900">
              <a:buFont typeface="Arial" panose="020B0604020202020204" pitchFamily="34" charset="0"/>
              <a:buChar char="•"/>
            </a:pPr>
            <a:r>
              <a:rPr lang="en-US" dirty="0" smtClean="0">
                <a:solidFill>
                  <a:srgbClr val="0066CC"/>
                </a:solidFill>
              </a:rPr>
              <a:t>Which means a growth to standard metric needs to measure a student’s progress towards meeting a target level of performance within a given timeframe. And this metric needs to update/incorporate observed progress over time.</a:t>
            </a:r>
          </a:p>
        </p:txBody>
      </p:sp>
    </p:spTree>
    <p:extLst>
      <p:ext uri="{BB962C8B-B14F-4D97-AF65-F5344CB8AC3E}">
        <p14:creationId xmlns:p14="http://schemas.microsoft.com/office/powerpoint/2010/main" val="2913895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CMAS ELA and Math Growth to Standard- </a:t>
            </a:r>
            <a:br>
              <a:rPr lang="en-US" dirty="0" smtClean="0"/>
            </a:br>
            <a:r>
              <a:rPr lang="en-US" dirty="0" smtClean="0"/>
              <a:t>Proposed TAP Methodology</a:t>
            </a:r>
            <a:r>
              <a:rPr lang="en-US" dirty="0">
                <a:solidFill>
                  <a:schemeClr val="bg1">
                    <a:lumMod val="65000"/>
                  </a:schemeClr>
                </a:solidFill>
              </a:rPr>
              <a:t/>
            </a:r>
            <a:br>
              <a:rPr lang="en-US" dirty="0">
                <a:solidFill>
                  <a:schemeClr val="bg1">
                    <a:lumMod val="65000"/>
                  </a:schemeClr>
                </a:solidFill>
              </a:rPr>
            </a:br>
            <a:endParaRPr lang="en-US" dirty="0"/>
          </a:p>
        </p:txBody>
      </p:sp>
      <p:sp>
        <p:nvSpPr>
          <p:cNvPr id="3" name="Content Placeholder 2"/>
          <p:cNvSpPr>
            <a:spLocks noGrp="1"/>
          </p:cNvSpPr>
          <p:nvPr>
            <p:ph idx="1"/>
          </p:nvPr>
        </p:nvSpPr>
        <p:spPr>
          <a:xfrm>
            <a:off x="1214755" y="1463040"/>
            <a:ext cx="7550150" cy="4351338"/>
          </a:xfrm>
        </p:spPr>
        <p:txBody>
          <a:bodyPr/>
          <a:lstStyle/>
          <a:p>
            <a:pPr marL="342900" indent="-342900">
              <a:buFont typeface="Arial" panose="020B0604020202020204" pitchFamily="34" charset="0"/>
              <a:buChar char="•"/>
            </a:pPr>
            <a:r>
              <a:rPr lang="en-US" dirty="0" smtClean="0">
                <a:solidFill>
                  <a:srgbClr val="0066CC"/>
                </a:solidFill>
              </a:rPr>
              <a:t>What target(s)?</a:t>
            </a:r>
          </a:p>
          <a:p>
            <a:pPr marL="1028700" lvl="1" indent="-342900"/>
            <a:r>
              <a:rPr lang="en-US" sz="2400" dirty="0" smtClean="0">
                <a:solidFill>
                  <a:srgbClr val="00B050"/>
                </a:solidFill>
              </a:rPr>
              <a:t>Increase 1 proficiency level</a:t>
            </a:r>
          </a:p>
          <a:p>
            <a:pPr marL="1028700" lvl="1" indent="-342900"/>
            <a:endParaRPr lang="en-US" sz="800" dirty="0" smtClean="0"/>
          </a:p>
          <a:p>
            <a:pPr marL="342900" indent="-342900">
              <a:buFont typeface="Arial" panose="020B0604020202020204" pitchFamily="34" charset="0"/>
              <a:buChar char="•"/>
            </a:pPr>
            <a:r>
              <a:rPr lang="en-US" dirty="0">
                <a:solidFill>
                  <a:srgbClr val="0066CC"/>
                </a:solidFill>
              </a:rPr>
              <a:t>How long to achieve the </a:t>
            </a:r>
            <a:r>
              <a:rPr lang="en-US" dirty="0" smtClean="0">
                <a:solidFill>
                  <a:srgbClr val="0066CC"/>
                </a:solidFill>
              </a:rPr>
              <a:t>target(s)?</a:t>
            </a:r>
            <a:endParaRPr lang="en-US" dirty="0">
              <a:solidFill>
                <a:srgbClr val="0066CC"/>
              </a:solidFill>
            </a:endParaRPr>
          </a:p>
          <a:p>
            <a:pPr marL="1028700" lvl="1" indent="-342900"/>
            <a:r>
              <a:rPr lang="en-US" sz="2400" dirty="0" smtClean="0">
                <a:solidFill>
                  <a:srgbClr val="00B050"/>
                </a:solidFill>
              </a:rPr>
              <a:t>3 Years</a:t>
            </a:r>
          </a:p>
          <a:p>
            <a:pPr marL="1028700" lvl="1" indent="-342900"/>
            <a:endParaRPr lang="en-US" sz="800" dirty="0"/>
          </a:p>
          <a:p>
            <a:pPr marL="342900" indent="-342900">
              <a:buFont typeface="Arial" panose="020B0604020202020204" pitchFamily="34" charset="0"/>
              <a:buChar char="•"/>
            </a:pPr>
            <a:r>
              <a:rPr lang="en-US" dirty="0" smtClean="0">
                <a:solidFill>
                  <a:srgbClr val="0066CC"/>
                </a:solidFill>
              </a:rPr>
              <a:t>How does the target update over time?</a:t>
            </a:r>
          </a:p>
          <a:p>
            <a:pPr marL="1028700" lvl="1" indent="-342900"/>
            <a:r>
              <a:rPr lang="en-US" sz="2400" dirty="0" smtClean="0">
                <a:solidFill>
                  <a:srgbClr val="00B050"/>
                </a:solidFill>
              </a:rPr>
              <a:t>Resets every year</a:t>
            </a:r>
          </a:p>
          <a:p>
            <a:pPr marL="1028700" lvl="1" indent="-342900"/>
            <a:endParaRPr lang="en-US" sz="800" dirty="0" smtClean="0"/>
          </a:p>
          <a:p>
            <a:pPr marL="342900" indent="-342900">
              <a:buFont typeface="Arial" panose="020B0604020202020204" pitchFamily="34" charset="0"/>
              <a:buChar char="•"/>
            </a:pPr>
            <a:r>
              <a:rPr lang="en-US" dirty="0" smtClean="0">
                <a:solidFill>
                  <a:srgbClr val="0066CC"/>
                </a:solidFill>
              </a:rPr>
              <a:t>Do we report students below proficient (Catch Up) and above proficient (Keep Up) separately? Or combined?</a:t>
            </a:r>
          </a:p>
          <a:p>
            <a:pPr marL="1028700" lvl="1" indent="-342900"/>
            <a:r>
              <a:rPr lang="en-US" sz="2400" dirty="0" smtClean="0">
                <a:solidFill>
                  <a:srgbClr val="00B050"/>
                </a:solidFill>
              </a:rPr>
              <a:t>Report combined On Track metric</a:t>
            </a:r>
            <a:endParaRPr lang="en-US" sz="2400" dirty="0">
              <a:solidFill>
                <a:srgbClr val="00B050"/>
              </a:solidFill>
            </a:endParaRPr>
          </a:p>
          <a:p>
            <a:pPr marL="342900" indent="-342900">
              <a:buFont typeface="Arial" panose="020B0604020202020204" pitchFamily="34" charset="0"/>
              <a:buChar char="•"/>
            </a:pPr>
            <a:endParaRPr lang="en-US" dirty="0">
              <a:solidFill>
                <a:srgbClr val="0066CC"/>
              </a:solidFill>
            </a:endParaRPr>
          </a:p>
        </p:txBody>
      </p:sp>
      <p:pic>
        <p:nvPicPr>
          <p:cNvPr id="4" name="Picture 2" descr="Image result for check clipar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8960" y="1463040"/>
            <a:ext cx="645795" cy="598437"/>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Image result for check clipar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8955" y="2620948"/>
            <a:ext cx="645795" cy="598437"/>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mage result for check clipar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8955" y="3697964"/>
            <a:ext cx="645795" cy="59843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Image result for check clipar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8955" y="4774980"/>
            <a:ext cx="645795" cy="5984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33638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Growth to Standard for Framework Reporting</a:t>
            </a:r>
            <a:endParaRPr lang="en-US" dirty="0"/>
          </a:p>
        </p:txBody>
      </p:sp>
      <p:sp>
        <p:nvSpPr>
          <p:cNvPr id="3" name="Content Placeholder 2"/>
          <p:cNvSpPr>
            <a:spLocks noGrp="1"/>
          </p:cNvSpPr>
          <p:nvPr>
            <p:ph idx="1"/>
          </p:nvPr>
        </p:nvSpPr>
        <p:spPr>
          <a:xfrm>
            <a:off x="628650" y="1463039"/>
            <a:ext cx="7886700" cy="4893311"/>
          </a:xfrm>
        </p:spPr>
        <p:txBody>
          <a:bodyPr/>
          <a:lstStyle/>
          <a:p>
            <a:pPr marL="342900" indent="-342900">
              <a:buFont typeface="Arial" panose="020B0604020202020204" pitchFamily="34" charset="0"/>
              <a:buChar char="•"/>
            </a:pPr>
            <a:r>
              <a:rPr lang="en-US" dirty="0"/>
              <a:t>Growth to standard will be added as a standalone indicator in the school and district performance </a:t>
            </a:r>
            <a:r>
              <a:rPr lang="en-US" dirty="0" smtClean="0"/>
              <a:t>frameworks</a:t>
            </a:r>
            <a:r>
              <a:rPr lang="en-US" dirty="0"/>
              <a:t>. </a:t>
            </a:r>
            <a:endParaRPr lang="en-US" dirty="0" smtClean="0"/>
          </a:p>
          <a:p>
            <a:pPr marL="342900" indent="-342900">
              <a:buFont typeface="Arial" panose="020B0604020202020204" pitchFamily="34" charset="0"/>
              <a:buChar char="•"/>
            </a:pPr>
            <a:r>
              <a:rPr lang="en-US" dirty="0" smtClean="0"/>
              <a:t>A minimum N of 20 will be applied for public reporting</a:t>
            </a:r>
          </a:p>
          <a:p>
            <a:pPr marL="342900" indent="-342900">
              <a:buFont typeface="Arial" panose="020B0604020202020204" pitchFamily="34" charset="0"/>
              <a:buChar char="•"/>
            </a:pPr>
            <a:r>
              <a:rPr lang="en-US" dirty="0"/>
              <a:t>For points, report only the All Trajectories group- for both All Students and Disaggregated </a:t>
            </a:r>
            <a:r>
              <a:rPr lang="en-US" dirty="0" smtClean="0"/>
              <a:t>Groups.</a:t>
            </a:r>
            <a:endParaRPr lang="en-US" dirty="0"/>
          </a:p>
          <a:p>
            <a:pPr marL="342900" indent="-342900">
              <a:buFont typeface="Arial" panose="020B0604020202020204" pitchFamily="34" charset="0"/>
              <a:buChar char="•"/>
            </a:pPr>
            <a:r>
              <a:rPr lang="en-US" dirty="0"/>
              <a:t>For informational purposes, report the Catch Up and Keep Up </a:t>
            </a:r>
            <a:r>
              <a:rPr lang="en-US" dirty="0" smtClean="0"/>
              <a:t>results. If </a:t>
            </a:r>
            <a:r>
              <a:rPr lang="en-US" dirty="0"/>
              <a:t>either the Catch Up or Keep Up group does not meet minimum N, both categories are </a:t>
            </a:r>
            <a:r>
              <a:rPr lang="en-US" dirty="0" smtClean="0"/>
              <a:t>suppressed (location still TBD).</a:t>
            </a:r>
            <a:endParaRPr lang="en-US" dirty="0"/>
          </a:p>
          <a:p>
            <a:pPr marL="342900" indent="-342900">
              <a:buFont typeface="Arial" panose="020B0604020202020204" pitchFamily="34" charset="0"/>
              <a:buChar char="•"/>
            </a:pPr>
            <a:r>
              <a:rPr lang="en-US" dirty="0" smtClean="0"/>
              <a:t>Sub-indicator </a:t>
            </a:r>
            <a:r>
              <a:rPr lang="en-US" dirty="0"/>
              <a:t>cuts set at the 15</a:t>
            </a:r>
            <a:r>
              <a:rPr lang="en-US" baseline="30000" dirty="0"/>
              <a:t>th</a:t>
            </a:r>
            <a:r>
              <a:rPr lang="en-US" dirty="0"/>
              <a:t>-50</a:t>
            </a:r>
            <a:r>
              <a:rPr lang="en-US" baseline="30000" dirty="0"/>
              <a:t>th</a:t>
            </a:r>
            <a:r>
              <a:rPr lang="en-US" dirty="0"/>
              <a:t>-85</a:t>
            </a:r>
            <a:r>
              <a:rPr lang="en-US" baseline="30000" dirty="0"/>
              <a:t>th</a:t>
            </a:r>
            <a:r>
              <a:rPr lang="en-US" dirty="0"/>
              <a:t> percentiles of All Students </a:t>
            </a:r>
            <a:r>
              <a:rPr lang="en-US" dirty="0" smtClean="0"/>
              <a:t>distributions</a:t>
            </a:r>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smtClean="0"/>
          </a:p>
        </p:txBody>
      </p:sp>
      <p:sp>
        <p:nvSpPr>
          <p:cNvPr id="4" name="Slide Number Placeholder 3"/>
          <p:cNvSpPr>
            <a:spLocks noGrp="1"/>
          </p:cNvSpPr>
          <p:nvPr>
            <p:ph type="sldNum" sz="quarter" idx="12"/>
          </p:nvPr>
        </p:nvSpPr>
        <p:spPr/>
        <p:txBody>
          <a:bodyPr/>
          <a:lstStyle/>
          <a:p>
            <a:fld id="{67726FA2-3EC9-4717-AD62-D8C823692DD3}" type="slidenum">
              <a:rPr lang="en-US" smtClean="0"/>
              <a:pPr/>
              <a:t>6</a:t>
            </a:fld>
            <a:endParaRPr lang="en-US" dirty="0"/>
          </a:p>
        </p:txBody>
      </p:sp>
    </p:spTree>
    <p:extLst>
      <p:ext uri="{BB962C8B-B14F-4D97-AF65-F5344CB8AC3E}">
        <p14:creationId xmlns:p14="http://schemas.microsoft.com/office/powerpoint/2010/main" val="2160411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Rolling up Growth to Standard Sub-indicators</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smtClean="0"/>
              <a:t>Points Eligible for Growth to Standard will be the same </a:t>
            </a:r>
            <a:r>
              <a:rPr lang="en-US" dirty="0"/>
              <a:t>as for the Achievement and Growth metrics? (All </a:t>
            </a:r>
            <a:r>
              <a:rPr lang="en-US" dirty="0" err="1"/>
              <a:t>Disaggs</a:t>
            </a:r>
            <a:r>
              <a:rPr lang="en-US" dirty="0"/>
              <a:t> combined = ½ All Students group weight)</a:t>
            </a:r>
          </a:p>
          <a:p>
            <a:pPr marL="342900" indent="-342900">
              <a:buFont typeface="Arial" panose="020B0604020202020204" pitchFamily="34" charset="0"/>
              <a:buChar char="•"/>
            </a:pPr>
            <a:r>
              <a:rPr lang="en-US" dirty="0"/>
              <a:t>T</a:t>
            </a:r>
            <a:r>
              <a:rPr lang="en-US" dirty="0" smtClean="0"/>
              <a:t>he </a:t>
            </a:r>
            <a:r>
              <a:rPr lang="en-US" dirty="0"/>
              <a:t>ELP On Track measure </a:t>
            </a:r>
            <a:r>
              <a:rPr lang="en-US" dirty="0" smtClean="0"/>
              <a:t>moved </a:t>
            </a:r>
            <a:r>
              <a:rPr lang="en-US" dirty="0"/>
              <a:t>into </a:t>
            </a:r>
            <a:r>
              <a:rPr lang="en-US" dirty="0" smtClean="0"/>
              <a:t>growth </a:t>
            </a:r>
            <a:r>
              <a:rPr lang="en-US" dirty="0"/>
              <a:t>to standard </a:t>
            </a:r>
            <a:r>
              <a:rPr lang="en-US" dirty="0" smtClean="0"/>
              <a:t>indicator for Elementary and Middle school-level results.  </a:t>
            </a:r>
          </a:p>
          <a:p>
            <a:pPr marL="342900" indent="-342900">
              <a:buFont typeface="Arial" panose="020B0604020202020204" pitchFamily="34" charset="0"/>
              <a:buChar char="•"/>
            </a:pPr>
            <a:r>
              <a:rPr lang="en-US" dirty="0" smtClean="0"/>
              <a:t>For high school-level results, ELP On Track will continue to be reported in Growth since there is no current Growth to Standard measure (Tableau tool needs to be updated, so ignore current results for schools serving high school students).</a:t>
            </a:r>
          </a:p>
          <a:p>
            <a:pPr marL="342900" indent="-342900">
              <a:buFont typeface="Arial" panose="020B0604020202020204" pitchFamily="34" charset="0"/>
              <a:buChar char="•"/>
            </a:pPr>
            <a:r>
              <a:rPr lang="en-US" dirty="0" smtClean="0"/>
              <a:t>Thinking about renaming Growth to Standard as Growth On Track</a:t>
            </a:r>
            <a:endParaRPr lang="en-US" dirty="0"/>
          </a:p>
        </p:txBody>
      </p:sp>
      <p:sp>
        <p:nvSpPr>
          <p:cNvPr id="4" name="Slide Number Placeholder 3"/>
          <p:cNvSpPr>
            <a:spLocks noGrp="1"/>
          </p:cNvSpPr>
          <p:nvPr>
            <p:ph type="sldNum" sz="quarter" idx="12"/>
          </p:nvPr>
        </p:nvSpPr>
        <p:spPr/>
        <p:txBody>
          <a:bodyPr/>
          <a:lstStyle/>
          <a:p>
            <a:fld id="{67726FA2-3EC9-4717-AD62-D8C823692DD3}" type="slidenum">
              <a:rPr lang="en-US" smtClean="0"/>
              <a:pPr/>
              <a:t>7</a:t>
            </a:fld>
            <a:endParaRPr lang="en-US" dirty="0"/>
          </a:p>
        </p:txBody>
      </p:sp>
    </p:spTree>
    <p:extLst>
      <p:ext uri="{BB962C8B-B14F-4D97-AF65-F5344CB8AC3E}">
        <p14:creationId xmlns:p14="http://schemas.microsoft.com/office/powerpoint/2010/main" val="3986638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Middle School Targets</a:t>
            </a:r>
            <a:endParaRPr lang="en-US" dirty="0"/>
          </a:p>
        </p:txBody>
      </p:sp>
      <p:sp>
        <p:nvSpPr>
          <p:cNvPr id="3" name="Content Placeholder 2"/>
          <p:cNvSpPr>
            <a:spLocks noGrp="1"/>
          </p:cNvSpPr>
          <p:nvPr>
            <p:ph idx="1"/>
          </p:nvPr>
        </p:nvSpPr>
        <p:spPr>
          <a:xfrm>
            <a:off x="342901" y="1463039"/>
            <a:ext cx="8490856" cy="4725489"/>
          </a:xfrm>
        </p:spPr>
        <p:txBody>
          <a:bodyPr/>
          <a:lstStyle/>
          <a:p>
            <a:pPr marL="342900" indent="-342900">
              <a:buFont typeface="Arial" panose="020B0604020202020204" pitchFamily="34" charset="0"/>
              <a:buChar char="•"/>
            </a:pPr>
            <a:r>
              <a:rPr lang="en-US" dirty="0" smtClean="0"/>
              <a:t>CDE contemplated 2 possible scenarios:</a:t>
            </a:r>
          </a:p>
          <a:p>
            <a:pPr marL="1028700" lvl="1" indent="-342900"/>
            <a:r>
              <a:rPr lang="en-US" dirty="0" smtClean="0"/>
              <a:t>Targets stop at grade 8, so 7</a:t>
            </a:r>
            <a:r>
              <a:rPr lang="en-US" baseline="30000" dirty="0" smtClean="0"/>
              <a:t>th</a:t>
            </a:r>
            <a:r>
              <a:rPr lang="en-US" dirty="0" smtClean="0"/>
              <a:t> graders only have 2 years and 8</a:t>
            </a:r>
            <a:r>
              <a:rPr lang="en-US" baseline="30000" dirty="0" smtClean="0"/>
              <a:t>th</a:t>
            </a:r>
            <a:r>
              <a:rPr lang="en-US" dirty="0" smtClean="0"/>
              <a:t> graders only have 1 year to achieve their targets</a:t>
            </a:r>
          </a:p>
          <a:p>
            <a:pPr marL="1028700" lvl="1" indent="-342900"/>
            <a:r>
              <a:rPr lang="en-US" dirty="0" smtClean="0"/>
              <a:t>Targets extend to grade 9 PSAT (couldn’t go to grade 10 PSAT because do not yet have a single cohort of students testing on both PSAT 9 and PSAT 10) so 7</a:t>
            </a:r>
            <a:r>
              <a:rPr lang="en-US" baseline="30000" dirty="0" smtClean="0"/>
              <a:t>th</a:t>
            </a:r>
            <a:r>
              <a:rPr lang="en-US" dirty="0" smtClean="0"/>
              <a:t> graders have 3 years and 8</a:t>
            </a:r>
            <a:r>
              <a:rPr lang="en-US" baseline="30000" dirty="0" smtClean="0"/>
              <a:t>th</a:t>
            </a:r>
            <a:r>
              <a:rPr lang="en-US" dirty="0" smtClean="0"/>
              <a:t> graders have 2 years to achieve their targets</a:t>
            </a:r>
          </a:p>
          <a:p>
            <a:pPr marL="342900" indent="-342900">
              <a:buFont typeface="Arial" panose="020B0604020202020204" pitchFamily="34" charset="0"/>
              <a:buChar char="•"/>
            </a:pPr>
            <a:r>
              <a:rPr lang="en-US" dirty="0" smtClean="0"/>
              <a:t>Internal CDE discussions around bridging the CMAS g8 results to PSAT g9 resulted in technical concerns:</a:t>
            </a:r>
          </a:p>
          <a:p>
            <a:pPr marL="1028700" lvl="1" indent="-342900"/>
            <a:r>
              <a:rPr lang="en-US" dirty="0" smtClean="0"/>
              <a:t>Lack </a:t>
            </a:r>
            <a:r>
              <a:rPr lang="en-US" dirty="0"/>
              <a:t>of </a:t>
            </a:r>
            <a:r>
              <a:rPr lang="en-US" dirty="0" smtClean="0"/>
              <a:t>sufficient alignment between CMAS and anticipated PSAT/SAT performance levels</a:t>
            </a:r>
          </a:p>
          <a:p>
            <a:pPr marL="1028700" lvl="1" indent="-342900"/>
            <a:r>
              <a:rPr lang="en-US" dirty="0" smtClean="0"/>
              <a:t>Lack of </a:t>
            </a:r>
            <a:r>
              <a:rPr lang="en-US" dirty="0"/>
              <a:t>sufficient </a:t>
            </a:r>
            <a:r>
              <a:rPr lang="en-US" dirty="0" smtClean="0"/>
              <a:t>standards alignment between CMAS ELA (Reading and Writing content) and PSAT/SAT EBRW (Reading content only)</a:t>
            </a:r>
          </a:p>
          <a:p>
            <a:pPr marL="1028700" lvl="1" indent="-342900"/>
            <a:r>
              <a:rPr lang="en-US" dirty="0"/>
              <a:t>Lack of sufficient </a:t>
            </a:r>
            <a:r>
              <a:rPr lang="en-US" dirty="0" smtClean="0"/>
              <a:t>alignment between item type outcomes </a:t>
            </a:r>
            <a:r>
              <a:rPr lang="en-US" dirty="0"/>
              <a:t>CMAS ELA (MC and CR items) and PSAT/SAT EBRW (MC items only)</a:t>
            </a:r>
          </a:p>
          <a:p>
            <a:pPr marL="1028700" lvl="1" indent="-342900"/>
            <a:endParaRPr lang="en-US" dirty="0" smtClean="0"/>
          </a:p>
        </p:txBody>
      </p:sp>
      <p:sp>
        <p:nvSpPr>
          <p:cNvPr id="4" name="Slide Number Placeholder 3"/>
          <p:cNvSpPr>
            <a:spLocks noGrp="1"/>
          </p:cNvSpPr>
          <p:nvPr>
            <p:ph type="sldNum" sz="quarter" idx="12"/>
          </p:nvPr>
        </p:nvSpPr>
        <p:spPr/>
        <p:txBody>
          <a:bodyPr/>
          <a:lstStyle/>
          <a:p>
            <a:fld id="{67726FA2-3EC9-4717-AD62-D8C823692DD3}" type="slidenum">
              <a:rPr lang="en-US" smtClean="0"/>
              <a:pPr/>
              <a:t>8</a:t>
            </a:fld>
            <a:endParaRPr lang="en-US" dirty="0"/>
          </a:p>
        </p:txBody>
      </p:sp>
    </p:spTree>
    <p:extLst>
      <p:ext uri="{BB962C8B-B14F-4D97-AF65-F5344CB8AC3E}">
        <p14:creationId xmlns:p14="http://schemas.microsoft.com/office/powerpoint/2010/main" val="26396964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Middle School Cut Scores</a:t>
            </a:r>
            <a:endParaRPr lang="en-US" dirty="0"/>
          </a:p>
        </p:txBody>
      </p:sp>
      <p:sp>
        <p:nvSpPr>
          <p:cNvPr id="3" name="Content Placeholder 2"/>
          <p:cNvSpPr>
            <a:spLocks noGrp="1"/>
          </p:cNvSpPr>
          <p:nvPr>
            <p:ph idx="1"/>
          </p:nvPr>
        </p:nvSpPr>
        <p:spPr>
          <a:xfrm>
            <a:off x="628650" y="1463040"/>
            <a:ext cx="7886700" cy="1079681"/>
          </a:xfrm>
        </p:spPr>
        <p:txBody>
          <a:bodyPr/>
          <a:lstStyle/>
          <a:p>
            <a:pPr marL="342900" indent="-342900">
              <a:buFont typeface="Arial" panose="020B0604020202020204" pitchFamily="34" charset="0"/>
              <a:buChar char="•"/>
            </a:pPr>
            <a:r>
              <a:rPr lang="en-US" dirty="0" smtClean="0"/>
              <a:t>Given these technical concerns, CDE has decided not to pursue the extended targets scenario, and will set the current cap on Growth to Standard targets at grade 8.  </a:t>
            </a:r>
          </a:p>
          <a:p>
            <a:pPr marL="342900" indent="-342900">
              <a:buFont typeface="Arial" panose="020B0604020202020204" pitchFamily="34" charset="0"/>
              <a:buChar char="•"/>
            </a:pPr>
            <a:r>
              <a:rPr lang="en-US" dirty="0" smtClean="0"/>
              <a:t>Once PSAT and SAT state performance levels are established, we will investigate the potential to create Growth to Standard calculations at the high school level. </a:t>
            </a:r>
          </a:p>
        </p:txBody>
      </p:sp>
      <p:sp>
        <p:nvSpPr>
          <p:cNvPr id="4" name="Slide Number Placeholder 3"/>
          <p:cNvSpPr>
            <a:spLocks noGrp="1"/>
          </p:cNvSpPr>
          <p:nvPr>
            <p:ph type="sldNum" sz="quarter" idx="12"/>
          </p:nvPr>
        </p:nvSpPr>
        <p:spPr/>
        <p:txBody>
          <a:bodyPr/>
          <a:lstStyle/>
          <a:p>
            <a:fld id="{67726FA2-3EC9-4717-AD62-D8C823692DD3}" type="slidenum">
              <a:rPr lang="en-US" smtClean="0"/>
              <a:pPr/>
              <a:t>9</a:t>
            </a:fld>
            <a:endParaRPr lang="en-US" dirty="0"/>
          </a:p>
        </p:txBody>
      </p:sp>
    </p:spTree>
    <p:extLst>
      <p:ext uri="{BB962C8B-B14F-4D97-AF65-F5344CB8AC3E}">
        <p14:creationId xmlns:p14="http://schemas.microsoft.com/office/powerpoint/2010/main" val="1611364922"/>
      </p:ext>
    </p:extLst>
  </p:cSld>
  <p:clrMapOvr>
    <a:masterClrMapping/>
  </p:clrMapOvr>
</p:sld>
</file>

<file path=ppt/theme/theme1.xml><?xml version="1.0" encoding="utf-8"?>
<a:theme xmlns:a="http://schemas.openxmlformats.org/drawingml/2006/main" name="Light Blue to Green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34529</TotalTime>
  <Words>1383</Words>
  <Application>Microsoft Office PowerPoint</Application>
  <PresentationFormat>On-screen Show (4:3)</PresentationFormat>
  <Paragraphs>119</Paragraphs>
  <Slides>26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Calibri Light</vt:lpstr>
      <vt:lpstr>Museo Slab 500</vt:lpstr>
      <vt:lpstr>Trebuchet MS</vt:lpstr>
      <vt:lpstr>Light Blue to Green Theme</vt:lpstr>
      <vt:lpstr>Technical Advisory Panel (TAP) Webinar</vt:lpstr>
      <vt:lpstr>Technical Advisory Panel</vt:lpstr>
      <vt:lpstr>Growth to Standard: Indicator Weightings  Marie Huchton</vt:lpstr>
      <vt:lpstr>Growth-to-Standard Requirement in SB18-1355</vt:lpstr>
      <vt:lpstr>CMAS ELA and Math Growth to Standard-  Proposed TAP Methodology </vt:lpstr>
      <vt:lpstr>Growth to Standard for Framework Reporting</vt:lpstr>
      <vt:lpstr>Rolling up Growth to Standard Sub-indicators</vt:lpstr>
      <vt:lpstr>Middle School Targets</vt:lpstr>
      <vt:lpstr>Middle School Cut Scores</vt:lpstr>
      <vt:lpstr>Growth to Standard Sub-indicator Cut Scores</vt:lpstr>
      <vt:lpstr>Indicator Weighting Scenarios</vt:lpstr>
      <vt:lpstr>Weighting Between Indicators</vt:lpstr>
      <vt:lpstr>Correlation between Recommended On Track All Trajectories and Mean Scale Score</vt:lpstr>
      <vt:lpstr>Correlation between Recommended On Track All Trajectories and Mean Scale Score</vt:lpstr>
      <vt:lpstr>Summary of Growth to Standard Indicator  Roll-up Results</vt:lpstr>
      <vt:lpstr>Interactive Tableau Tool with  Weighting Scenario Results</vt:lpstr>
      <vt:lpstr>Framework Indicator Weighting Scenarios</vt:lpstr>
      <vt:lpstr>Change in Framework Ratings by Weighting Scenario- Elementary and Middle Schools </vt:lpstr>
      <vt:lpstr>Change in Framework Ratings by Weighting Scenario- Elementary and Middle Schools </vt:lpstr>
      <vt:lpstr>Change in Framework Ratings by Weighting Scenario- Elementary and Middle Schools </vt:lpstr>
      <vt:lpstr>Change in Framework Ratings by Weighting Scenario- Elementary and Middle Schools </vt:lpstr>
      <vt:lpstr>Next Steps for April</vt:lpstr>
      <vt:lpstr>PowerPoint Presentation</vt:lpstr>
      <vt:lpstr>Overview of March 1st State Board  Work Session  Ashley Piche  </vt:lpstr>
      <vt:lpstr>PowerPoint Presentation</vt:lpstr>
      <vt:lpstr>Technical Advisory Panel</vt:lpstr>
    </vt:vector>
  </TitlesOfParts>
  <Company>Colorado Department Of Education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Madorin, Acacia</dc:creator>
  <cp:lastModifiedBy>Jorgensen, Dan</cp:lastModifiedBy>
  <cp:revision>541</cp:revision>
  <cp:lastPrinted>2018-12-10T18:01:34Z</cp:lastPrinted>
  <dcterms:created xsi:type="dcterms:W3CDTF">2018-01-08T21:58:16Z</dcterms:created>
  <dcterms:modified xsi:type="dcterms:W3CDTF">2019-03-12T18:41:20Z</dcterms:modified>
</cp:coreProperties>
</file>