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532" r:id="rId2"/>
    <p:sldId id="533" r:id="rId3"/>
    <p:sldId id="525" r:id="rId4"/>
    <p:sldId id="526" r:id="rId5"/>
    <p:sldId id="527" r:id="rId6"/>
    <p:sldId id="528" r:id="rId7"/>
    <p:sldId id="529" r:id="rId8"/>
    <p:sldId id="530" r:id="rId9"/>
    <p:sldId id="263" r:id="rId10"/>
    <p:sldId id="434" r:id="rId11"/>
    <p:sldId id="493" r:id="rId12"/>
    <p:sldId id="492" r:id="rId13"/>
    <p:sldId id="497" r:id="rId14"/>
    <p:sldId id="494" r:id="rId15"/>
    <p:sldId id="495" r:id="rId16"/>
    <p:sldId id="499" r:id="rId17"/>
    <p:sldId id="503" r:id="rId18"/>
    <p:sldId id="502" r:id="rId19"/>
    <p:sldId id="504" r:id="rId20"/>
    <p:sldId id="501" r:id="rId21"/>
    <p:sldId id="507" r:id="rId22"/>
    <p:sldId id="505" r:id="rId23"/>
    <p:sldId id="506" r:id="rId24"/>
    <p:sldId id="510" r:id="rId25"/>
    <p:sldId id="508" r:id="rId26"/>
    <p:sldId id="500" r:id="rId27"/>
    <p:sldId id="509" r:id="rId28"/>
    <p:sldId id="511" r:id="rId29"/>
    <p:sldId id="498" r:id="rId30"/>
    <p:sldId id="514" r:id="rId31"/>
    <p:sldId id="516" r:id="rId32"/>
    <p:sldId id="523" r:id="rId33"/>
    <p:sldId id="513" r:id="rId34"/>
    <p:sldId id="512" r:id="rId35"/>
    <p:sldId id="517" r:id="rId36"/>
    <p:sldId id="518" r:id="rId37"/>
    <p:sldId id="519" r:id="rId38"/>
    <p:sldId id="520" r:id="rId39"/>
    <p:sldId id="521" r:id="rId40"/>
    <p:sldId id="522" r:id="rId41"/>
    <p:sldId id="524" r:id="rId42"/>
    <p:sldId id="286" r:id="rId43"/>
    <p:sldId id="534"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C0000"/>
    <a:srgbClr val="EF7521"/>
    <a:srgbClr val="6EC4E7"/>
    <a:srgbClr val="33CCFF"/>
    <a:srgbClr val="000000"/>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0" autoAdjust="0"/>
    <p:restoredTop sz="95226" autoAdjust="0"/>
  </p:normalViewPr>
  <p:slideViewPr>
    <p:cSldViewPr snapToGrid="0">
      <p:cViewPr varScale="1">
        <p:scale>
          <a:sx n="107" d="100"/>
          <a:sy n="107" d="100"/>
        </p:scale>
        <p:origin x="155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6A47BBF-80E3-4944-83DF-01445F15961D}" type="datetimeFigureOut">
              <a:rPr lang="en-US" smtClean="0"/>
              <a:t>2/25/2019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A19461C-6A5E-44A2-8AA9-5AF03950919C}" type="slidenum">
              <a:rPr lang="en-US" smtClean="0"/>
              <a:t>‹#›</a:t>
            </a:fld>
            <a:endParaRPr lang="en-US"/>
          </a:p>
        </p:txBody>
      </p:sp>
    </p:spTree>
    <p:extLst>
      <p:ext uri="{BB962C8B-B14F-4D97-AF65-F5344CB8AC3E}">
        <p14:creationId xmlns:p14="http://schemas.microsoft.com/office/powerpoint/2010/main" val="141120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1C41A5-5806-4D8C-9101-87111F98DC19}" type="datetimeFigureOut">
              <a:rPr lang="en-US" smtClean="0"/>
              <a:t>2/25/2019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20521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63114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a:p>
        </p:txBody>
      </p:sp>
    </p:spTree>
    <p:extLst>
      <p:ext uri="{BB962C8B-B14F-4D97-AF65-F5344CB8AC3E}">
        <p14:creationId xmlns:p14="http://schemas.microsoft.com/office/powerpoint/2010/main" val="379768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516117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Autofit/>
          </a:bodyPr>
          <a:lstStyle>
            <a:lvl1pPr algn="ctr">
              <a:defRPr sz="5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noAutofit/>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Dk Green">
    <p:spTree>
      <p:nvGrpSpPr>
        <p:cNvPr id="1" name=""/>
        <p:cNvGrpSpPr/>
        <p:nvPr/>
      </p:nvGrpSpPr>
      <p:grpSpPr>
        <a:xfrm>
          <a:off x="0" y="0"/>
          <a:ext cx="0" cy="0"/>
          <a:chOff x="0" y="0"/>
          <a:chExt cx="0" cy="0"/>
        </a:xfrm>
      </p:grpSpPr>
      <p:pic>
        <p:nvPicPr>
          <p:cNvPr id="8" name="Picture 7" title="Dark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Dkgreen to bright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de.state.co.us/accountability/performanceframeworksresour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Technical Advisory Panel (TAP) Meeting</a:t>
            </a:r>
            <a:endParaRPr lang="en-US" dirty="0"/>
          </a:p>
        </p:txBody>
      </p:sp>
      <p:sp>
        <p:nvSpPr>
          <p:cNvPr id="3" name="Subtitle 2"/>
          <p:cNvSpPr>
            <a:spLocks noGrp="1"/>
          </p:cNvSpPr>
          <p:nvPr>
            <p:ph type="subTitle" idx="1"/>
          </p:nvPr>
        </p:nvSpPr>
        <p:spPr/>
        <p:txBody>
          <a:bodyPr/>
          <a:lstStyle/>
          <a:p>
            <a:r>
              <a:rPr lang="en-US" smtClean="0"/>
              <a:t>February 25, </a:t>
            </a:r>
            <a:r>
              <a:rPr lang="en-US" dirty="0" smtClean="0"/>
              <a:t>2019</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82809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Growth-to-Standard Requirement in SB18-1355</a:t>
            </a:r>
            <a:endParaRPr lang="en-US" dirty="0"/>
          </a:p>
        </p:txBody>
      </p:sp>
      <p:sp>
        <p:nvSpPr>
          <p:cNvPr id="4" name="Content Placeholder 3"/>
          <p:cNvSpPr>
            <a:spLocks noGrp="1"/>
          </p:cNvSpPr>
          <p:nvPr>
            <p:ph idx="1"/>
          </p:nvPr>
        </p:nvSpPr>
        <p:spPr>
          <a:xfrm>
            <a:off x="628650" y="1463040"/>
            <a:ext cx="7886700" cy="4765232"/>
          </a:xfrm>
        </p:spPr>
        <p:txBody>
          <a:bodyPr/>
          <a:lstStyle/>
          <a:p>
            <a:pPr marL="342900" indent="-342900">
              <a:buFont typeface="Arial" panose="020B0604020202020204" pitchFamily="34" charset="0"/>
              <a:buChar char="•"/>
            </a:pPr>
            <a:r>
              <a:rPr lang="en-US" sz="2100" dirty="0" smtClean="0"/>
              <a:t>Required </a:t>
            </a:r>
            <a:r>
              <a:rPr lang="en-US" sz="2100" dirty="0"/>
              <a:t>performance indicator for inclusion in annually-determined school and district rating calculations</a:t>
            </a:r>
            <a:r>
              <a:rPr lang="en-US" sz="2100" dirty="0" smtClean="0"/>
              <a:t>:       “</a:t>
            </a:r>
            <a:r>
              <a:rPr lang="en-US" sz="2100" dirty="0"/>
              <a:t>Student academic growth to standards, based on students progress toward meeting the state standards… or for students who meet grade-level expectations on the state standards, progress toward higher levels of achievement, if available, as measure by the statewide assessments.” 22-11-204(1)(a)(III</a:t>
            </a:r>
            <a:r>
              <a:rPr lang="en-US" sz="2100" dirty="0" smtClean="0"/>
              <a:t>)</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dirty="0" smtClean="0">
                <a:solidFill>
                  <a:srgbClr val="0066CC"/>
                </a:solidFill>
              </a:rPr>
              <a:t>Which means a growth to standard metric needs to measure a student’s progress towards meeting a target level of performance within a given timeframe. And this metric needs to update/incorporate observed progress over time.</a:t>
            </a:r>
          </a:p>
        </p:txBody>
      </p:sp>
    </p:spTree>
    <p:extLst>
      <p:ext uri="{BB962C8B-B14F-4D97-AF65-F5344CB8AC3E}">
        <p14:creationId xmlns:p14="http://schemas.microsoft.com/office/powerpoint/2010/main" val="383129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CMAS ELA and Math Growth to Standard- </a:t>
            </a:r>
            <a:br>
              <a:rPr lang="en-US" dirty="0" smtClean="0"/>
            </a:br>
            <a:r>
              <a:rPr lang="en-US" dirty="0" smtClean="0"/>
              <a:t>Initial </a:t>
            </a:r>
            <a:r>
              <a:rPr lang="en-US" dirty="0"/>
              <a:t>Theoretical Decision Points</a:t>
            </a:r>
            <a:r>
              <a:rPr lang="en-US" dirty="0">
                <a:solidFill>
                  <a:schemeClr val="bg1">
                    <a:lumMod val="65000"/>
                  </a:schemeClr>
                </a:solidFill>
              </a:rPr>
              <a:t/>
            </a:r>
            <a:br>
              <a:rPr lang="en-US" dirty="0">
                <a:solidFill>
                  <a:schemeClr val="bg1">
                    <a:lumMod val="65000"/>
                  </a:schemeClr>
                </a:solidFill>
              </a:rPr>
            </a:br>
            <a:endParaRPr lang="en-US" dirty="0"/>
          </a:p>
        </p:txBody>
      </p:sp>
      <p:sp>
        <p:nvSpPr>
          <p:cNvPr id="3" name="Content Placeholder 2"/>
          <p:cNvSpPr>
            <a:spLocks noGrp="1"/>
          </p:cNvSpPr>
          <p:nvPr>
            <p:ph idx="1"/>
          </p:nvPr>
        </p:nvSpPr>
        <p:spPr>
          <a:xfrm>
            <a:off x="1214755" y="1463040"/>
            <a:ext cx="7550150" cy="4351338"/>
          </a:xfrm>
        </p:spPr>
        <p:txBody>
          <a:bodyPr/>
          <a:lstStyle/>
          <a:p>
            <a:pPr marL="342900" indent="-342900">
              <a:buFont typeface="Arial" panose="020B0604020202020204" pitchFamily="34" charset="0"/>
              <a:buChar char="•"/>
            </a:pPr>
            <a:r>
              <a:rPr lang="en-US" dirty="0" smtClean="0">
                <a:solidFill>
                  <a:srgbClr val="0066CC"/>
                </a:solidFill>
              </a:rPr>
              <a:t>What target(s)?</a:t>
            </a:r>
          </a:p>
          <a:p>
            <a:pPr marL="1028700" lvl="1" indent="-342900"/>
            <a:r>
              <a:rPr lang="en-US" sz="1800" dirty="0" smtClean="0"/>
              <a:t>Should the target be set to “Meets State Expectations” or should interim targets be used for Catch Up trajectories?</a:t>
            </a:r>
          </a:p>
          <a:p>
            <a:pPr marL="342900" indent="-342900">
              <a:buFont typeface="Arial" panose="020B0604020202020204" pitchFamily="34" charset="0"/>
              <a:buChar char="•"/>
            </a:pPr>
            <a:r>
              <a:rPr lang="en-US" dirty="0">
                <a:solidFill>
                  <a:srgbClr val="0066CC"/>
                </a:solidFill>
              </a:rPr>
              <a:t>How long to achieve the </a:t>
            </a:r>
            <a:r>
              <a:rPr lang="en-US" dirty="0" smtClean="0">
                <a:solidFill>
                  <a:srgbClr val="0066CC"/>
                </a:solidFill>
              </a:rPr>
              <a:t>target(s)?</a:t>
            </a:r>
            <a:endParaRPr lang="en-US" dirty="0">
              <a:solidFill>
                <a:srgbClr val="0066CC"/>
              </a:solidFill>
            </a:endParaRPr>
          </a:p>
          <a:p>
            <a:pPr marL="1028700" lvl="1" indent="-342900"/>
            <a:r>
              <a:rPr lang="en-US" sz="1800" dirty="0"/>
              <a:t>How many years should students be given to attain their target performance level?  Should that vary by grade, content area, and/or initial performance level?</a:t>
            </a:r>
          </a:p>
          <a:p>
            <a:pPr marL="342900" indent="-342900">
              <a:buFont typeface="Arial" panose="020B0604020202020204" pitchFamily="34" charset="0"/>
              <a:buChar char="•"/>
            </a:pPr>
            <a:r>
              <a:rPr lang="en-US" dirty="0" smtClean="0">
                <a:solidFill>
                  <a:srgbClr val="0066CC"/>
                </a:solidFill>
              </a:rPr>
              <a:t>How does the target update over time?</a:t>
            </a:r>
          </a:p>
          <a:p>
            <a:pPr marL="1028700" lvl="1" indent="-342900"/>
            <a:r>
              <a:rPr lang="en-US" sz="1800" dirty="0" smtClean="0"/>
              <a:t>Does the clock start over every year or should this be a set trajectory where we track student progress from the first test result? To be successfully on-track, do students have to maintain the gains made? </a:t>
            </a:r>
          </a:p>
          <a:p>
            <a:pPr marL="342900" indent="-342900">
              <a:buFont typeface="Arial" panose="020B0604020202020204" pitchFamily="34" charset="0"/>
              <a:buChar char="•"/>
            </a:pPr>
            <a:r>
              <a:rPr lang="en-US" dirty="0" smtClean="0">
                <a:solidFill>
                  <a:srgbClr val="0066CC"/>
                </a:solidFill>
              </a:rPr>
              <a:t>Do we report students below proficient (Catch Up) and above proficient (Keep Up) separately? Or combined?</a:t>
            </a:r>
            <a:endParaRPr lang="en-US" dirty="0">
              <a:solidFill>
                <a:srgbClr val="0066CC"/>
              </a:solidFill>
            </a:endParaRPr>
          </a:p>
        </p:txBody>
      </p:sp>
      <p:pic>
        <p:nvPicPr>
          <p:cNvPr id="4" name="Picture 2" descr="Image result for chec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60" y="1463040"/>
            <a:ext cx="645795" cy="5984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0566" y="5318836"/>
            <a:ext cx="1046480" cy="646331"/>
          </a:xfrm>
          <a:prstGeom prst="rect">
            <a:avLst/>
          </a:prstGeom>
          <a:noFill/>
        </p:spPr>
        <p:txBody>
          <a:bodyPr wrap="square" rtlCol="0">
            <a:spAutoFit/>
          </a:bodyPr>
          <a:lstStyle/>
          <a:p>
            <a:pPr algn="ctr"/>
            <a:r>
              <a:rPr lang="en-US" b="1" dirty="0" smtClean="0">
                <a:solidFill>
                  <a:srgbClr val="EF7521"/>
                </a:solidFill>
              </a:rPr>
              <a:t>TBD- February</a:t>
            </a:r>
            <a:endParaRPr lang="en-US" b="1" dirty="0">
              <a:solidFill>
                <a:srgbClr val="EF7521"/>
              </a:solidFill>
            </a:endParaRPr>
          </a:p>
        </p:txBody>
      </p:sp>
      <p:pic>
        <p:nvPicPr>
          <p:cNvPr id="10" name="Picture 2" descr="Image result for chec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59" y="2540056"/>
            <a:ext cx="645795" cy="5984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ec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58" y="3929446"/>
            <a:ext cx="645795" cy="59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738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CMAS ELA and Math Growth to Standard- </a:t>
            </a:r>
            <a:br>
              <a:rPr lang="en-US" dirty="0" smtClean="0"/>
            </a:br>
            <a:r>
              <a:rPr lang="en-US" dirty="0" smtClean="0"/>
              <a:t>Proposed TAP Methodology</a:t>
            </a:r>
            <a:r>
              <a:rPr lang="en-US" dirty="0">
                <a:solidFill>
                  <a:schemeClr val="bg1">
                    <a:lumMod val="65000"/>
                  </a:schemeClr>
                </a:solidFill>
              </a:rPr>
              <a:t/>
            </a:r>
            <a:br>
              <a:rPr lang="en-US" dirty="0">
                <a:solidFill>
                  <a:schemeClr val="bg1">
                    <a:lumMod val="65000"/>
                  </a:schemeClr>
                </a:solidFill>
              </a:rPr>
            </a:br>
            <a:endParaRPr lang="en-US" dirty="0"/>
          </a:p>
        </p:txBody>
      </p:sp>
      <p:sp>
        <p:nvSpPr>
          <p:cNvPr id="3" name="Content Placeholder 2"/>
          <p:cNvSpPr>
            <a:spLocks noGrp="1"/>
          </p:cNvSpPr>
          <p:nvPr>
            <p:ph idx="1"/>
          </p:nvPr>
        </p:nvSpPr>
        <p:spPr>
          <a:xfrm>
            <a:off x="1214755" y="1463040"/>
            <a:ext cx="7550150" cy="4351338"/>
          </a:xfrm>
        </p:spPr>
        <p:txBody>
          <a:bodyPr/>
          <a:lstStyle/>
          <a:p>
            <a:pPr marL="342900" indent="-342900">
              <a:buFont typeface="Arial" panose="020B0604020202020204" pitchFamily="34" charset="0"/>
              <a:buChar char="•"/>
            </a:pPr>
            <a:r>
              <a:rPr lang="en-US" dirty="0" smtClean="0">
                <a:solidFill>
                  <a:srgbClr val="0066CC"/>
                </a:solidFill>
              </a:rPr>
              <a:t>What target(s)?</a:t>
            </a:r>
          </a:p>
          <a:p>
            <a:pPr marL="1028700" lvl="1" indent="-342900"/>
            <a:r>
              <a:rPr lang="en-US" sz="2400" dirty="0" smtClean="0">
                <a:solidFill>
                  <a:srgbClr val="00B050"/>
                </a:solidFill>
              </a:rPr>
              <a:t>Increase 1 proficiency level</a:t>
            </a:r>
          </a:p>
          <a:p>
            <a:pPr marL="1028700" lvl="1" indent="-342900"/>
            <a:endParaRPr lang="en-US" sz="1800" dirty="0" smtClean="0"/>
          </a:p>
          <a:p>
            <a:pPr marL="342900" indent="-342900">
              <a:buFont typeface="Arial" panose="020B0604020202020204" pitchFamily="34" charset="0"/>
              <a:buChar char="•"/>
            </a:pPr>
            <a:r>
              <a:rPr lang="en-US" dirty="0">
                <a:solidFill>
                  <a:srgbClr val="0066CC"/>
                </a:solidFill>
              </a:rPr>
              <a:t>How long to achieve the </a:t>
            </a:r>
            <a:r>
              <a:rPr lang="en-US" dirty="0" smtClean="0">
                <a:solidFill>
                  <a:srgbClr val="0066CC"/>
                </a:solidFill>
              </a:rPr>
              <a:t>target(s)?</a:t>
            </a:r>
            <a:endParaRPr lang="en-US" dirty="0">
              <a:solidFill>
                <a:srgbClr val="0066CC"/>
              </a:solidFill>
            </a:endParaRPr>
          </a:p>
          <a:p>
            <a:pPr marL="1028700" lvl="1" indent="-342900"/>
            <a:r>
              <a:rPr lang="en-US" sz="2400" dirty="0" smtClean="0">
                <a:solidFill>
                  <a:srgbClr val="00B050"/>
                </a:solidFill>
              </a:rPr>
              <a:t>3 Years</a:t>
            </a:r>
          </a:p>
          <a:p>
            <a:pPr marL="1028700" lvl="1" indent="-342900"/>
            <a:endParaRPr lang="en-US" sz="1800" dirty="0"/>
          </a:p>
          <a:p>
            <a:pPr marL="342900" indent="-342900">
              <a:buFont typeface="Arial" panose="020B0604020202020204" pitchFamily="34" charset="0"/>
              <a:buChar char="•"/>
            </a:pPr>
            <a:r>
              <a:rPr lang="en-US" dirty="0" smtClean="0">
                <a:solidFill>
                  <a:srgbClr val="0066CC"/>
                </a:solidFill>
              </a:rPr>
              <a:t>How does the target update over time?</a:t>
            </a:r>
          </a:p>
          <a:p>
            <a:pPr marL="1028700" lvl="1" indent="-342900"/>
            <a:r>
              <a:rPr lang="en-US" sz="2400" dirty="0" smtClean="0">
                <a:solidFill>
                  <a:srgbClr val="00B050"/>
                </a:solidFill>
              </a:rPr>
              <a:t>Resets every year</a:t>
            </a:r>
          </a:p>
          <a:p>
            <a:pPr marL="1028700" lvl="1" indent="-342900"/>
            <a:endParaRPr lang="en-US" sz="1800" dirty="0" smtClean="0"/>
          </a:p>
          <a:p>
            <a:pPr marL="342900" indent="-342900">
              <a:buFont typeface="Arial" panose="020B0604020202020204" pitchFamily="34" charset="0"/>
              <a:buChar char="•"/>
            </a:pPr>
            <a:r>
              <a:rPr lang="en-US" dirty="0" smtClean="0">
                <a:solidFill>
                  <a:srgbClr val="0066CC"/>
                </a:solidFill>
              </a:rPr>
              <a:t>Do we report students below proficient (Catch Up) and above proficient (Keep Up) separately? Or combined?</a:t>
            </a:r>
            <a:endParaRPr lang="en-US" dirty="0">
              <a:solidFill>
                <a:srgbClr val="0066CC"/>
              </a:solidFill>
            </a:endParaRPr>
          </a:p>
        </p:txBody>
      </p:sp>
      <p:pic>
        <p:nvPicPr>
          <p:cNvPr id="4"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60" y="1463040"/>
            <a:ext cx="645795" cy="5984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0533" y="5454260"/>
            <a:ext cx="1046480" cy="646331"/>
          </a:xfrm>
          <a:prstGeom prst="rect">
            <a:avLst/>
          </a:prstGeom>
          <a:noFill/>
        </p:spPr>
        <p:txBody>
          <a:bodyPr wrap="square" rtlCol="0">
            <a:spAutoFit/>
          </a:bodyPr>
          <a:lstStyle/>
          <a:p>
            <a:pPr algn="ctr"/>
            <a:r>
              <a:rPr lang="en-US" b="1" dirty="0" smtClean="0">
                <a:solidFill>
                  <a:srgbClr val="EF7521"/>
                </a:solidFill>
              </a:rPr>
              <a:t>TBD- February</a:t>
            </a:r>
            <a:endParaRPr lang="en-US" b="1" dirty="0">
              <a:solidFill>
                <a:srgbClr val="EF7521"/>
              </a:solidFill>
            </a:endParaRPr>
          </a:p>
        </p:txBody>
      </p:sp>
      <p:pic>
        <p:nvPicPr>
          <p:cNvPr id="10"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55" y="2730111"/>
            <a:ext cx="645795" cy="5984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55" y="3997183"/>
            <a:ext cx="645795" cy="59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49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3949" y="5128183"/>
            <a:ext cx="8493550" cy="13008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CMAS ELA and Math Growth to Standard- </a:t>
            </a:r>
            <a:br>
              <a:rPr lang="en-US" dirty="0" smtClean="0"/>
            </a:br>
            <a:r>
              <a:rPr lang="en-US" dirty="0" smtClean="0"/>
              <a:t>Proposed TAP Methodology</a:t>
            </a:r>
            <a:r>
              <a:rPr lang="en-US" dirty="0">
                <a:solidFill>
                  <a:schemeClr val="bg1">
                    <a:lumMod val="65000"/>
                  </a:schemeClr>
                </a:solidFill>
              </a:rPr>
              <a:t/>
            </a:r>
            <a:br>
              <a:rPr lang="en-US" dirty="0">
                <a:solidFill>
                  <a:schemeClr val="bg1">
                    <a:lumMod val="65000"/>
                  </a:schemeClr>
                </a:solidFill>
              </a:rPr>
            </a:br>
            <a:endParaRPr lang="en-US" dirty="0"/>
          </a:p>
        </p:txBody>
      </p:sp>
      <p:sp>
        <p:nvSpPr>
          <p:cNvPr id="3" name="Content Placeholder 2"/>
          <p:cNvSpPr>
            <a:spLocks noGrp="1"/>
          </p:cNvSpPr>
          <p:nvPr>
            <p:ph idx="1"/>
          </p:nvPr>
        </p:nvSpPr>
        <p:spPr>
          <a:xfrm>
            <a:off x="1214755" y="1463040"/>
            <a:ext cx="7550150" cy="4351338"/>
          </a:xfrm>
        </p:spPr>
        <p:txBody>
          <a:bodyPr/>
          <a:lstStyle/>
          <a:p>
            <a:pPr marL="342900" indent="-342900">
              <a:buFont typeface="Arial" panose="020B0604020202020204" pitchFamily="34" charset="0"/>
              <a:buChar char="•"/>
            </a:pPr>
            <a:r>
              <a:rPr lang="en-US" dirty="0" smtClean="0">
                <a:solidFill>
                  <a:srgbClr val="0066CC"/>
                </a:solidFill>
              </a:rPr>
              <a:t>What target(s)?</a:t>
            </a:r>
          </a:p>
          <a:p>
            <a:pPr marL="1028700" lvl="1" indent="-342900"/>
            <a:r>
              <a:rPr lang="en-US" sz="2400" dirty="0" smtClean="0">
                <a:solidFill>
                  <a:srgbClr val="00B050"/>
                </a:solidFill>
              </a:rPr>
              <a:t>Increase 1 proficiency level</a:t>
            </a:r>
          </a:p>
          <a:p>
            <a:pPr marL="1028700" lvl="1" indent="-342900"/>
            <a:endParaRPr lang="en-US" sz="1800" dirty="0" smtClean="0"/>
          </a:p>
          <a:p>
            <a:pPr marL="342900" indent="-342900">
              <a:buFont typeface="Arial" panose="020B0604020202020204" pitchFamily="34" charset="0"/>
              <a:buChar char="•"/>
            </a:pPr>
            <a:r>
              <a:rPr lang="en-US" dirty="0">
                <a:solidFill>
                  <a:srgbClr val="0066CC"/>
                </a:solidFill>
              </a:rPr>
              <a:t>How long to achieve the </a:t>
            </a:r>
            <a:r>
              <a:rPr lang="en-US" dirty="0" smtClean="0">
                <a:solidFill>
                  <a:srgbClr val="0066CC"/>
                </a:solidFill>
              </a:rPr>
              <a:t>target(s)?</a:t>
            </a:r>
            <a:endParaRPr lang="en-US" dirty="0">
              <a:solidFill>
                <a:srgbClr val="0066CC"/>
              </a:solidFill>
            </a:endParaRPr>
          </a:p>
          <a:p>
            <a:pPr marL="1028700" lvl="1" indent="-342900"/>
            <a:r>
              <a:rPr lang="en-US" sz="2400" dirty="0" smtClean="0">
                <a:solidFill>
                  <a:srgbClr val="00B050"/>
                </a:solidFill>
              </a:rPr>
              <a:t>3 Years</a:t>
            </a:r>
          </a:p>
          <a:p>
            <a:pPr marL="1028700" lvl="1" indent="-342900"/>
            <a:endParaRPr lang="en-US" sz="1800" dirty="0"/>
          </a:p>
          <a:p>
            <a:pPr marL="342900" indent="-342900">
              <a:buFont typeface="Arial" panose="020B0604020202020204" pitchFamily="34" charset="0"/>
              <a:buChar char="•"/>
            </a:pPr>
            <a:r>
              <a:rPr lang="en-US" dirty="0" smtClean="0">
                <a:solidFill>
                  <a:srgbClr val="0066CC"/>
                </a:solidFill>
              </a:rPr>
              <a:t>How does the target update over time?</a:t>
            </a:r>
          </a:p>
          <a:p>
            <a:pPr marL="1028700" lvl="1" indent="-342900"/>
            <a:r>
              <a:rPr lang="en-US" sz="2400" dirty="0" smtClean="0">
                <a:solidFill>
                  <a:srgbClr val="00B050"/>
                </a:solidFill>
              </a:rPr>
              <a:t>Resets every year</a:t>
            </a:r>
          </a:p>
          <a:p>
            <a:pPr marL="1028700" lvl="1" indent="-342900"/>
            <a:endParaRPr lang="en-US" sz="1800" dirty="0" smtClean="0"/>
          </a:p>
          <a:p>
            <a:pPr marL="342900" indent="-342900">
              <a:buFont typeface="Arial" panose="020B0604020202020204" pitchFamily="34" charset="0"/>
              <a:buChar char="•"/>
            </a:pPr>
            <a:r>
              <a:rPr lang="en-US" dirty="0" smtClean="0">
                <a:solidFill>
                  <a:srgbClr val="0066CC"/>
                </a:solidFill>
              </a:rPr>
              <a:t>Do we report students below proficient (Catch Up) and above proficient (Keep Up) separately? Or combined?</a:t>
            </a:r>
            <a:endParaRPr lang="en-US" dirty="0">
              <a:solidFill>
                <a:srgbClr val="0066CC"/>
              </a:solidFill>
            </a:endParaRPr>
          </a:p>
        </p:txBody>
      </p:sp>
      <p:pic>
        <p:nvPicPr>
          <p:cNvPr id="4"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60" y="1463040"/>
            <a:ext cx="645795" cy="5984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0533" y="5454260"/>
            <a:ext cx="1046480" cy="646331"/>
          </a:xfrm>
          <a:prstGeom prst="rect">
            <a:avLst/>
          </a:prstGeom>
          <a:noFill/>
        </p:spPr>
        <p:txBody>
          <a:bodyPr wrap="square" rtlCol="0">
            <a:spAutoFit/>
          </a:bodyPr>
          <a:lstStyle/>
          <a:p>
            <a:pPr algn="ctr"/>
            <a:r>
              <a:rPr lang="en-US" b="1" dirty="0" smtClean="0">
                <a:solidFill>
                  <a:srgbClr val="EF7521"/>
                </a:solidFill>
              </a:rPr>
              <a:t>TBD- February</a:t>
            </a:r>
            <a:endParaRPr lang="en-US" b="1" dirty="0">
              <a:solidFill>
                <a:srgbClr val="EF7521"/>
              </a:solidFill>
            </a:endParaRPr>
          </a:p>
        </p:txBody>
      </p:sp>
      <p:pic>
        <p:nvPicPr>
          <p:cNvPr id="10"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55" y="2730111"/>
            <a:ext cx="645795" cy="5984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55" y="3997183"/>
            <a:ext cx="645795" cy="59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63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Language</a:t>
            </a:r>
            <a:endParaRPr lang="en-US" dirty="0"/>
          </a:p>
        </p:txBody>
      </p:sp>
      <p:sp>
        <p:nvSpPr>
          <p:cNvPr id="3" name="Content Placeholder 2"/>
          <p:cNvSpPr>
            <a:spLocks noGrp="1"/>
          </p:cNvSpPr>
          <p:nvPr>
            <p:ph idx="1"/>
          </p:nvPr>
        </p:nvSpPr>
        <p:spPr/>
        <p:txBody>
          <a:bodyPr/>
          <a:lstStyle/>
          <a:p>
            <a:r>
              <a:rPr lang="en-US" dirty="0"/>
              <a:t>2-11-204(1)(a): "The department shall annually determine the level of attainment of each public school, each school district, the institute, and the state as a whole on each of the following performance indicators: </a:t>
            </a:r>
            <a:endParaRPr lang="en-US" dirty="0" smtClean="0"/>
          </a:p>
          <a:p>
            <a:r>
              <a:rPr lang="en-US" dirty="0"/>
              <a:t> </a:t>
            </a:r>
            <a:r>
              <a:rPr lang="en-US" dirty="0" smtClean="0"/>
              <a:t>  (</a:t>
            </a:r>
            <a:r>
              <a:rPr lang="en-US" dirty="0"/>
              <a:t>I)  Student longitudinal academic growth</a:t>
            </a:r>
            <a:r>
              <a:rPr lang="en-US" dirty="0" smtClean="0"/>
              <a:t>...</a:t>
            </a:r>
          </a:p>
          <a:p>
            <a:r>
              <a:rPr lang="en-US" dirty="0" smtClean="0"/>
              <a:t>   (</a:t>
            </a:r>
            <a:r>
              <a:rPr lang="en-US" dirty="0"/>
              <a:t>II)  Student academic achievement...and </a:t>
            </a:r>
            <a:endParaRPr lang="en-US" dirty="0" smtClean="0"/>
          </a:p>
          <a:p>
            <a:r>
              <a:rPr lang="en-US" dirty="0"/>
              <a:t> </a:t>
            </a:r>
            <a:r>
              <a:rPr lang="en-US" dirty="0" smtClean="0"/>
              <a:t>  (</a:t>
            </a:r>
            <a:r>
              <a:rPr lang="en-US" dirty="0"/>
              <a:t>III)  Student academic growth to standards"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225779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Language</a:t>
            </a:r>
          </a:p>
        </p:txBody>
      </p:sp>
      <p:sp>
        <p:nvSpPr>
          <p:cNvPr id="3" name="Content Placeholder 2"/>
          <p:cNvSpPr>
            <a:spLocks noGrp="1"/>
          </p:cNvSpPr>
          <p:nvPr>
            <p:ph idx="1"/>
          </p:nvPr>
        </p:nvSpPr>
        <p:spPr/>
        <p:txBody>
          <a:bodyPr/>
          <a:lstStyle/>
          <a:p>
            <a:r>
              <a:rPr lang="en-US" dirty="0"/>
              <a:t>2-11-204(1)(a): "The department shall annually determine the level of attainment of each public school, each school district, the institute, and the state as a whole on each of the following performance indicators: </a:t>
            </a:r>
            <a:endParaRPr lang="en-US" dirty="0" smtClean="0"/>
          </a:p>
          <a:p>
            <a:r>
              <a:rPr lang="en-US" dirty="0"/>
              <a:t> </a:t>
            </a:r>
            <a:r>
              <a:rPr lang="en-US" dirty="0" smtClean="0"/>
              <a:t>  (</a:t>
            </a:r>
            <a:r>
              <a:rPr lang="en-US" dirty="0"/>
              <a:t>I)  Student longitudinal academic growth</a:t>
            </a:r>
            <a:r>
              <a:rPr lang="en-US" dirty="0" smtClean="0"/>
              <a:t>...</a:t>
            </a:r>
          </a:p>
          <a:p>
            <a:r>
              <a:rPr lang="en-US" dirty="0" smtClean="0"/>
              <a:t>   (</a:t>
            </a:r>
            <a:r>
              <a:rPr lang="en-US" dirty="0"/>
              <a:t>II)  Student academic achievement...and </a:t>
            </a:r>
            <a:endParaRPr lang="en-US" dirty="0" smtClean="0"/>
          </a:p>
          <a:p>
            <a:r>
              <a:rPr lang="en-US" dirty="0"/>
              <a:t> </a:t>
            </a:r>
            <a:r>
              <a:rPr lang="en-US" dirty="0" smtClean="0"/>
              <a:t>  (</a:t>
            </a:r>
            <a:r>
              <a:rPr lang="en-US" dirty="0"/>
              <a:t>III)  Student academic growth to standards"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15</a:t>
            </a:fld>
            <a:endParaRPr lang="en-US" dirty="0"/>
          </a:p>
        </p:txBody>
      </p:sp>
      <p:sp>
        <p:nvSpPr>
          <p:cNvPr id="5" name="TextBox 4"/>
          <p:cNvSpPr txBox="1"/>
          <p:nvPr/>
        </p:nvSpPr>
        <p:spPr>
          <a:xfrm>
            <a:off x="527900" y="4769963"/>
            <a:ext cx="8163613"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US" sz="2400" dirty="0" smtClean="0"/>
              <a:t>Since the growth to standards metric is specifically labeled as an Indicator, we probably don’t have much flexibility in trying to incorporate the new On Track measure(s) as part of the existing Achievement or Growth indicators. </a:t>
            </a:r>
            <a:endParaRPr lang="en-US" sz="2400" dirty="0"/>
          </a:p>
        </p:txBody>
      </p:sp>
    </p:spTree>
    <p:extLst>
      <p:ext uri="{BB962C8B-B14F-4D97-AF65-F5344CB8AC3E}">
        <p14:creationId xmlns:p14="http://schemas.microsoft.com/office/powerpoint/2010/main" val="111505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to Standard Indicator</a:t>
            </a:r>
            <a:endParaRPr lang="en-US" dirty="0"/>
          </a:p>
        </p:txBody>
      </p:sp>
      <p:sp>
        <p:nvSpPr>
          <p:cNvPr id="3" name="Content Placeholder 2"/>
          <p:cNvSpPr>
            <a:spLocks noGrp="1"/>
          </p:cNvSpPr>
          <p:nvPr>
            <p:ph idx="1"/>
          </p:nvPr>
        </p:nvSpPr>
        <p:spPr>
          <a:xfrm>
            <a:off x="628650" y="1463039"/>
            <a:ext cx="7886700" cy="4893311"/>
          </a:xfrm>
        </p:spPr>
        <p:txBody>
          <a:bodyPr/>
          <a:lstStyle/>
          <a:p>
            <a:pPr marL="342900" indent="-342900">
              <a:buFont typeface="Arial" panose="020B0604020202020204" pitchFamily="34" charset="0"/>
              <a:buChar char="•"/>
            </a:pPr>
            <a:r>
              <a:rPr lang="en-US" dirty="0" smtClean="0">
                <a:solidFill>
                  <a:srgbClr val="0066CC"/>
                </a:solidFill>
              </a:rPr>
              <a:t>What does the TAP see as the pros/cons of including Growth to Standard as a standalone indicator on the performance frameworks?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273433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N for Reporting </a:t>
            </a:r>
            <a:r>
              <a:rPr lang="en-US" dirty="0" err="1" smtClean="0"/>
              <a:t>GtS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rgbClr val="0066CC"/>
                </a:solidFill>
              </a:rPr>
              <a:t>Since </a:t>
            </a:r>
            <a:r>
              <a:rPr lang="en-US" dirty="0">
                <a:solidFill>
                  <a:srgbClr val="0066CC"/>
                </a:solidFill>
              </a:rPr>
              <a:t>Growth to Standard is a combination </a:t>
            </a:r>
            <a:r>
              <a:rPr lang="en-US" dirty="0" smtClean="0">
                <a:solidFill>
                  <a:srgbClr val="0066CC"/>
                </a:solidFill>
              </a:rPr>
              <a:t>of two metrics, Achievement (minimum N=16) and Growth (minimum N=20), what should we choose as the minimum N for reporting?</a:t>
            </a:r>
          </a:p>
          <a:p>
            <a:pPr marL="342900" indent="-342900">
              <a:buFont typeface="Arial" panose="020B0604020202020204" pitchFamily="34" charset="0"/>
              <a:buChar char="•"/>
            </a:pPr>
            <a:r>
              <a:rPr lang="en-US" dirty="0" smtClean="0"/>
              <a:t>Keep in mind that not all students included in achievement will have growth scores, but all students with growth scores will also have a growth-to-standard result.</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304992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Up, Keep Up and All Trajectories on Track</a:t>
            </a:r>
            <a:endParaRPr lang="en-US" dirty="0"/>
          </a:p>
        </p:txBody>
      </p:sp>
      <p:sp>
        <p:nvSpPr>
          <p:cNvPr id="3" name="Content Placeholder 2"/>
          <p:cNvSpPr>
            <a:spLocks noGrp="1"/>
          </p:cNvSpPr>
          <p:nvPr>
            <p:ph idx="1"/>
          </p:nvPr>
        </p:nvSpPr>
        <p:spPr>
          <a:xfrm>
            <a:off x="628650" y="1463040"/>
            <a:ext cx="7886700" cy="2708910"/>
          </a:xfrm>
        </p:spPr>
        <p:txBody>
          <a:bodyPr/>
          <a:lstStyle/>
          <a:p>
            <a:pPr marL="342900" indent="-342900">
              <a:buFont typeface="Arial" panose="020B0604020202020204" pitchFamily="34" charset="0"/>
              <a:buChar char="•"/>
            </a:pPr>
            <a:r>
              <a:rPr lang="en-US" dirty="0" smtClean="0"/>
              <a:t>Assuming the minimum N is 20, most schools will not have enough students in the individual Catch Up L1 to L2, Keep Up L4 to L4, etc. categories to report, so it makes sense to roll up to aggregated Catch Up and Keep Up measures and to have a combined All Trajectories On Track metric.</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18</a:t>
            </a:fld>
            <a:endParaRPr lang="en-US" dirty="0"/>
          </a:p>
        </p:txBody>
      </p:sp>
      <p:grpSp>
        <p:nvGrpSpPr>
          <p:cNvPr id="13" name="Group 12"/>
          <p:cNvGrpSpPr/>
          <p:nvPr/>
        </p:nvGrpSpPr>
        <p:grpSpPr>
          <a:xfrm>
            <a:off x="302081" y="3712255"/>
            <a:ext cx="8535080" cy="2917145"/>
            <a:chOff x="97973" y="3494313"/>
            <a:chExt cx="8660947" cy="3009221"/>
          </a:xfrm>
        </p:grpSpPr>
        <p:pic>
          <p:nvPicPr>
            <p:cNvPr id="7" name="Picture 6"/>
            <p:cNvPicPr>
              <a:picLocks noChangeAspect="1"/>
            </p:cNvPicPr>
            <p:nvPr/>
          </p:nvPicPr>
          <p:blipFill>
            <a:blip r:embed="rId2"/>
            <a:stretch>
              <a:fillRect/>
            </a:stretch>
          </p:blipFill>
          <p:spPr>
            <a:xfrm>
              <a:off x="97973" y="3494313"/>
              <a:ext cx="2759527" cy="2816621"/>
            </a:xfrm>
            <a:prstGeom prst="rect">
              <a:avLst/>
            </a:prstGeom>
          </p:spPr>
        </p:pic>
        <p:pic>
          <p:nvPicPr>
            <p:cNvPr id="8" name="Picture 7"/>
            <p:cNvPicPr>
              <a:picLocks noChangeAspect="1"/>
            </p:cNvPicPr>
            <p:nvPr/>
          </p:nvPicPr>
          <p:blipFill>
            <a:blip r:embed="rId3"/>
            <a:stretch>
              <a:fillRect/>
            </a:stretch>
          </p:blipFill>
          <p:spPr>
            <a:xfrm>
              <a:off x="2958195" y="3684135"/>
              <a:ext cx="2886075" cy="2771775"/>
            </a:xfrm>
            <a:prstGeom prst="rect">
              <a:avLst/>
            </a:prstGeom>
          </p:spPr>
        </p:pic>
        <p:pic>
          <p:nvPicPr>
            <p:cNvPr id="9" name="Picture 8"/>
            <p:cNvPicPr>
              <a:picLocks noChangeAspect="1"/>
            </p:cNvPicPr>
            <p:nvPr/>
          </p:nvPicPr>
          <p:blipFill>
            <a:blip r:embed="rId4"/>
            <a:stretch>
              <a:fillRect/>
            </a:stretch>
          </p:blipFill>
          <p:spPr>
            <a:xfrm>
              <a:off x="5844270" y="3636509"/>
              <a:ext cx="2914650" cy="2867025"/>
            </a:xfrm>
            <a:prstGeom prst="rect">
              <a:avLst/>
            </a:prstGeom>
          </p:spPr>
        </p:pic>
        <p:cxnSp>
          <p:nvCxnSpPr>
            <p:cNvPr id="11" name="Straight Arrow Connector 10"/>
            <p:cNvCxnSpPr/>
            <p:nvPr/>
          </p:nvCxnSpPr>
          <p:spPr>
            <a:xfrm>
              <a:off x="2857500" y="5070021"/>
              <a:ext cx="3102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89148" y="5042805"/>
              <a:ext cx="3102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324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 Up, Keep Up and All Trajectories on </a:t>
            </a:r>
            <a:r>
              <a:rPr lang="en-US" dirty="0" smtClean="0"/>
              <a:t>Track</a:t>
            </a:r>
            <a:endParaRPr lang="en-US" dirty="0"/>
          </a:p>
        </p:txBody>
      </p:sp>
      <p:sp>
        <p:nvSpPr>
          <p:cNvPr id="3" name="Content Placeholder 2"/>
          <p:cNvSpPr>
            <a:spLocks noGrp="1"/>
          </p:cNvSpPr>
          <p:nvPr>
            <p:ph idx="1"/>
          </p:nvPr>
        </p:nvSpPr>
        <p:spPr>
          <a:xfrm>
            <a:off x="628650" y="1463039"/>
            <a:ext cx="7886700" cy="4893311"/>
          </a:xfrm>
        </p:spPr>
        <p:txBody>
          <a:bodyPr/>
          <a:lstStyle/>
          <a:p>
            <a:r>
              <a:rPr lang="en-US" dirty="0"/>
              <a:t>However, since the Catch Up and Keep Up flags re-introduce performance level information, we might run into some student data privacy issues.  </a:t>
            </a:r>
            <a:endParaRPr lang="en-US" dirty="0" smtClean="0"/>
          </a:p>
          <a:p>
            <a:endParaRPr lang="en-US" dirty="0"/>
          </a:p>
          <a:p>
            <a:endParaRPr lang="en-US" dirty="0" smtClean="0"/>
          </a:p>
          <a:p>
            <a:endParaRPr lang="en-US" dirty="0"/>
          </a:p>
          <a:p>
            <a:endParaRPr lang="en-US" sz="3200" dirty="0" smtClean="0"/>
          </a:p>
          <a:p>
            <a:r>
              <a:rPr lang="en-US" dirty="0" smtClean="0"/>
              <a:t>In the above example the Keep Up results would be excluded, which would mean you couldn’t report both the Catch Up and All Trajectories results because simple subtraction would show how many must be Keep Up. </a:t>
            </a:r>
            <a:endParaRPr lang="en-US" dirty="0"/>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19</a:t>
            </a:fld>
            <a:endParaRPr lang="en-US" dirty="0"/>
          </a:p>
        </p:txBody>
      </p:sp>
      <p:grpSp>
        <p:nvGrpSpPr>
          <p:cNvPr id="11" name="Group 10"/>
          <p:cNvGrpSpPr/>
          <p:nvPr/>
        </p:nvGrpSpPr>
        <p:grpSpPr>
          <a:xfrm>
            <a:off x="2292122" y="2575152"/>
            <a:ext cx="4500563" cy="2274434"/>
            <a:chOff x="3294289" y="3318102"/>
            <a:chExt cx="5800725" cy="2867025"/>
          </a:xfrm>
        </p:grpSpPr>
        <p:pic>
          <p:nvPicPr>
            <p:cNvPr id="7" name="Picture 6"/>
            <p:cNvPicPr>
              <a:picLocks noChangeAspect="1"/>
            </p:cNvPicPr>
            <p:nvPr/>
          </p:nvPicPr>
          <p:blipFill>
            <a:blip r:embed="rId2"/>
            <a:stretch>
              <a:fillRect/>
            </a:stretch>
          </p:blipFill>
          <p:spPr>
            <a:xfrm>
              <a:off x="3294289" y="3365728"/>
              <a:ext cx="2886075" cy="2771775"/>
            </a:xfrm>
            <a:prstGeom prst="rect">
              <a:avLst/>
            </a:prstGeom>
          </p:spPr>
        </p:pic>
        <p:pic>
          <p:nvPicPr>
            <p:cNvPr id="8" name="Picture 7"/>
            <p:cNvPicPr>
              <a:picLocks noChangeAspect="1"/>
            </p:cNvPicPr>
            <p:nvPr/>
          </p:nvPicPr>
          <p:blipFill>
            <a:blip r:embed="rId3"/>
            <a:stretch>
              <a:fillRect/>
            </a:stretch>
          </p:blipFill>
          <p:spPr>
            <a:xfrm>
              <a:off x="6180364" y="3318102"/>
              <a:ext cx="2914650" cy="2867025"/>
            </a:xfrm>
            <a:prstGeom prst="rect">
              <a:avLst/>
            </a:prstGeom>
          </p:spPr>
        </p:pic>
        <p:cxnSp>
          <p:nvCxnSpPr>
            <p:cNvPr id="10" name="Straight Arrow Connector 9"/>
            <p:cNvCxnSpPr/>
            <p:nvPr/>
          </p:nvCxnSpPr>
          <p:spPr>
            <a:xfrm>
              <a:off x="6025242" y="4724398"/>
              <a:ext cx="3102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47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61913"/>
            <a:ext cx="7886700" cy="522548"/>
          </a:xfrm>
        </p:spPr>
        <p:txBody>
          <a:bodyPr/>
          <a:lstStyle/>
          <a:p>
            <a:r>
              <a:rPr lang="en-US" dirty="0" smtClean="0"/>
              <a:t>Technical Advisory Panel</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Welcome!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Introductions</a:t>
            </a:r>
          </a:p>
          <a:p>
            <a:pPr marL="1028700" lvl="1" indent="-342900"/>
            <a:endParaRPr lang="en-US" dirty="0"/>
          </a:p>
          <a:p>
            <a:pPr marL="342900" indent="-342900"/>
            <a:endParaRPr lang="en-US" dirty="0" smtClean="0"/>
          </a:p>
          <a:p>
            <a:pPr marL="1028700" lvl="1" indent="-342900"/>
            <a:endParaRPr lang="en-US" dirty="0"/>
          </a:p>
          <a:p>
            <a:pPr marL="342900" indent="-342900"/>
            <a:endParaRPr lang="en-US" dirty="0"/>
          </a:p>
        </p:txBody>
      </p:sp>
    </p:spTree>
    <p:extLst>
      <p:ext uri="{BB962C8B-B14F-4D97-AF65-F5344CB8AC3E}">
        <p14:creationId xmlns:p14="http://schemas.microsoft.com/office/powerpoint/2010/main" val="2341577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Disaggregated Groups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To add to these small N roll-up reporting concerns, as a consequence of growth to standard as a standalone indicator is that we have to report by disaggregated groups for points (starting in 2020):</a:t>
            </a:r>
          </a:p>
          <a:p>
            <a:pPr marL="1028700" lvl="1" indent="-342900"/>
            <a:r>
              <a:rPr lang="en-US" dirty="0"/>
              <a:t>22-11-204(5):  "In measuring the performance of a public school, a school district, the institute, or the state on </a:t>
            </a:r>
            <a:r>
              <a:rPr lang="en-US" dirty="0">
                <a:solidFill>
                  <a:srgbClr val="CC0000"/>
                </a:solidFill>
              </a:rPr>
              <a:t>each of the performance indicators</a:t>
            </a:r>
            <a:r>
              <a:rPr lang="en-US" dirty="0"/>
              <a:t>, the department shall </a:t>
            </a:r>
            <a:r>
              <a:rPr lang="en-US" dirty="0">
                <a:solidFill>
                  <a:srgbClr val="CC0000"/>
                </a:solidFill>
              </a:rPr>
              <a:t>disaggregate the measures for each indicator by student group</a:t>
            </a:r>
            <a:r>
              <a:rPr lang="en-US" dirty="0"/>
              <a:t>. The department shall </a:t>
            </a:r>
            <a:r>
              <a:rPr lang="en-US" dirty="0" smtClean="0"/>
              <a:t>separately </a:t>
            </a:r>
            <a:r>
              <a:rPr lang="en-US" dirty="0" smtClean="0">
                <a:solidFill>
                  <a:srgbClr val="CC0000"/>
                </a:solidFill>
              </a:rPr>
              <a:t>account</a:t>
            </a:r>
            <a:r>
              <a:rPr lang="en-US" dirty="0" smtClean="0"/>
              <a:t> for </a:t>
            </a:r>
            <a:r>
              <a:rPr lang="en-US" dirty="0"/>
              <a:t>the performance of each student group </a:t>
            </a:r>
            <a:r>
              <a:rPr lang="en-US" dirty="0">
                <a:solidFill>
                  <a:srgbClr val="CC0000"/>
                </a:solidFill>
              </a:rPr>
              <a:t>in determining </a:t>
            </a:r>
            <a:r>
              <a:rPr lang="en-US" dirty="0" smtClean="0">
                <a:solidFill>
                  <a:srgbClr val="CC0000"/>
                </a:solidFill>
              </a:rPr>
              <a:t>the </a:t>
            </a:r>
            <a:r>
              <a:rPr lang="en-US" dirty="0">
                <a:solidFill>
                  <a:srgbClr val="CC0000"/>
                </a:solidFill>
              </a:rPr>
              <a:t>overall performance </a:t>
            </a:r>
            <a:r>
              <a:rPr lang="en-US" dirty="0"/>
              <a:t>on a performance indicator by a public school, a school district, the institute, or the state</a:t>
            </a:r>
            <a:r>
              <a:rPr lang="en-US" dirty="0" smtClean="0"/>
              <a:t>.“</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358042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 Up, Keep Up and All Trajectories on Track by Disaggregated Group</a:t>
            </a:r>
          </a:p>
        </p:txBody>
      </p:sp>
      <p:sp>
        <p:nvSpPr>
          <p:cNvPr id="3" name="Content Placeholder 2"/>
          <p:cNvSpPr>
            <a:spLocks noGrp="1"/>
          </p:cNvSpPr>
          <p:nvPr>
            <p:ph idx="1"/>
          </p:nvPr>
        </p:nvSpPr>
        <p:spPr>
          <a:xfrm>
            <a:off x="628650" y="1463039"/>
            <a:ext cx="7886700" cy="4893311"/>
          </a:xfrm>
        </p:spPr>
        <p:txBody>
          <a:bodyPr/>
          <a:lstStyle/>
          <a:p>
            <a:r>
              <a:rPr lang="en-US" dirty="0" smtClean="0"/>
              <a:t>Considering the </a:t>
            </a:r>
            <a:r>
              <a:rPr lang="en-US" dirty="0"/>
              <a:t>known relationship between </a:t>
            </a:r>
            <a:r>
              <a:rPr lang="en-US" dirty="0" smtClean="0"/>
              <a:t>school demographics </a:t>
            </a:r>
            <a:r>
              <a:rPr lang="en-US" dirty="0"/>
              <a:t>and achievement mean scale </a:t>
            </a:r>
            <a:r>
              <a:rPr lang="en-US" dirty="0" smtClean="0"/>
              <a:t>scores, most </a:t>
            </a:r>
            <a:r>
              <a:rPr lang="en-US" dirty="0"/>
              <a:t>of the students reported in the disaggregated groups will </a:t>
            </a:r>
            <a:r>
              <a:rPr lang="en-US" dirty="0" smtClean="0"/>
              <a:t>be scoring below proficient (Catch Up), meaning </a:t>
            </a:r>
            <a:r>
              <a:rPr lang="en-US" dirty="0"/>
              <a:t>fewer schools will meet the minimum </a:t>
            </a:r>
            <a:r>
              <a:rPr lang="en-US" dirty="0" smtClean="0"/>
              <a:t>reporting N </a:t>
            </a:r>
            <a:r>
              <a:rPr lang="en-US" dirty="0"/>
              <a:t>for Keep </a:t>
            </a:r>
            <a:r>
              <a:rPr lang="en-US" dirty="0" smtClean="0"/>
              <a:t>Up</a:t>
            </a:r>
            <a:r>
              <a:rPr lang="en-US" dirty="0"/>
              <a:t>.</a:t>
            </a:r>
            <a:endParaRPr lang="en-US" dirty="0" smtClean="0"/>
          </a:p>
          <a:p>
            <a:r>
              <a:rPr lang="en-US" dirty="0" smtClean="0">
                <a:solidFill>
                  <a:srgbClr val="0066CC"/>
                </a:solidFill>
              </a:rPr>
              <a:t> </a:t>
            </a:r>
            <a:endParaRPr lang="en-US" dirty="0">
              <a:solidFill>
                <a:srgbClr val="0066CC"/>
              </a:solidFill>
            </a:endParaRPr>
          </a:p>
          <a:p>
            <a:endParaRPr lang="en-US" dirty="0" smtClean="0"/>
          </a:p>
          <a:p>
            <a:endParaRPr lang="en-US" dirty="0"/>
          </a:p>
          <a:p>
            <a:endParaRPr lang="en-US" sz="3200" dirty="0" smtClean="0"/>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170540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Catch Up, Keep Up and All Trajectories on Track by Disaggregated Group</a:t>
            </a:r>
          </a:p>
        </p:txBody>
      </p:sp>
      <p:sp>
        <p:nvSpPr>
          <p:cNvPr id="3" name="Content Placeholder 2"/>
          <p:cNvSpPr>
            <a:spLocks noGrp="1"/>
          </p:cNvSpPr>
          <p:nvPr>
            <p:ph idx="1"/>
          </p:nvPr>
        </p:nvSpPr>
        <p:spPr>
          <a:xfrm>
            <a:off x="628650" y="1463039"/>
            <a:ext cx="7886700" cy="4893311"/>
          </a:xfrm>
        </p:spPr>
        <p:txBody>
          <a:bodyPr/>
          <a:lstStyle/>
          <a:p>
            <a:r>
              <a:rPr lang="en-US" dirty="0" smtClean="0">
                <a:solidFill>
                  <a:schemeClr val="tx2"/>
                </a:solidFill>
              </a:rPr>
              <a:t>Here is a table comparing the proportions of Elementary Schools with reportable data by measure for each disaggregated group:</a:t>
            </a:r>
          </a:p>
          <a:p>
            <a:endParaRPr lang="en-US" dirty="0" smtClean="0">
              <a:solidFill>
                <a:schemeClr val="tx2"/>
              </a:solidFill>
            </a:endParaRPr>
          </a:p>
          <a:p>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endParaRPr lang="en-US" dirty="0" smtClean="0">
              <a:solidFill>
                <a:srgbClr val="0066CC"/>
              </a:solidFill>
            </a:endParaRPr>
          </a:p>
          <a:p>
            <a:r>
              <a:rPr lang="en-US" dirty="0" smtClean="0">
                <a:solidFill>
                  <a:srgbClr val="0066CC"/>
                </a:solidFill>
              </a:rPr>
              <a:t>What are the implications if schools don’t </a:t>
            </a:r>
            <a:r>
              <a:rPr lang="en-US" dirty="0">
                <a:solidFill>
                  <a:srgbClr val="0066CC"/>
                </a:solidFill>
              </a:rPr>
              <a:t>get credit for </a:t>
            </a:r>
            <a:r>
              <a:rPr lang="en-US" dirty="0" smtClean="0">
                <a:solidFill>
                  <a:srgbClr val="0066CC"/>
                </a:solidFill>
              </a:rPr>
              <a:t>whether their </a:t>
            </a:r>
            <a:r>
              <a:rPr lang="en-US" dirty="0">
                <a:solidFill>
                  <a:srgbClr val="0066CC"/>
                </a:solidFill>
              </a:rPr>
              <a:t>already-proficient </a:t>
            </a:r>
            <a:r>
              <a:rPr lang="en-US" dirty="0" smtClean="0">
                <a:solidFill>
                  <a:srgbClr val="0066CC"/>
                </a:solidFill>
              </a:rPr>
              <a:t>students are on track?  </a:t>
            </a:r>
            <a:endParaRPr lang="en-US" dirty="0">
              <a:solidFill>
                <a:srgbClr val="0066CC"/>
              </a:solidFill>
            </a:endParaRPr>
          </a:p>
          <a:p>
            <a:r>
              <a:rPr lang="en-US" dirty="0" smtClean="0">
                <a:solidFill>
                  <a:srgbClr val="0066CC"/>
                </a:solidFill>
              </a:rPr>
              <a:t> </a:t>
            </a:r>
            <a:endParaRPr lang="en-US" dirty="0">
              <a:solidFill>
                <a:srgbClr val="0066CC"/>
              </a:solidFill>
            </a:endParaRPr>
          </a:p>
          <a:p>
            <a:endParaRPr lang="en-US" dirty="0" smtClean="0"/>
          </a:p>
          <a:p>
            <a:endParaRPr lang="en-US" dirty="0"/>
          </a:p>
          <a:p>
            <a:endParaRPr lang="en-US" sz="3200" dirty="0" smtClean="0"/>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22</a:t>
            </a:fld>
            <a:endParaRPr lang="en-US" dirty="0"/>
          </a:p>
        </p:txBody>
      </p:sp>
      <p:pic>
        <p:nvPicPr>
          <p:cNvPr id="6" name="Picture 5"/>
          <p:cNvPicPr>
            <a:picLocks noChangeAspect="1"/>
          </p:cNvPicPr>
          <p:nvPr/>
        </p:nvPicPr>
        <p:blipFill>
          <a:blip r:embed="rId2"/>
          <a:stretch>
            <a:fillRect/>
          </a:stretch>
        </p:blipFill>
        <p:spPr>
          <a:xfrm>
            <a:off x="1207035" y="2870267"/>
            <a:ext cx="6456979" cy="1920790"/>
          </a:xfrm>
          <a:prstGeom prst="rect">
            <a:avLst/>
          </a:prstGeom>
        </p:spPr>
      </p:pic>
    </p:spTree>
    <p:extLst>
      <p:ext uri="{BB962C8B-B14F-4D97-AF65-F5344CB8AC3E}">
        <p14:creationId xmlns:p14="http://schemas.microsoft.com/office/powerpoint/2010/main" val="140186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CDE Proposal and TAP Recommendation</a:t>
            </a:r>
            <a:endParaRPr lang="en-US" dirty="0"/>
          </a:p>
        </p:txBody>
      </p:sp>
      <p:sp>
        <p:nvSpPr>
          <p:cNvPr id="3" name="Content Placeholder 2"/>
          <p:cNvSpPr>
            <a:spLocks noGrp="1"/>
          </p:cNvSpPr>
          <p:nvPr>
            <p:ph idx="1"/>
          </p:nvPr>
        </p:nvSpPr>
        <p:spPr>
          <a:xfrm>
            <a:off x="479503" y="1463040"/>
            <a:ext cx="8212010" cy="4351338"/>
          </a:xfrm>
        </p:spPr>
        <p:txBody>
          <a:bodyPr/>
          <a:lstStyle/>
          <a:p>
            <a:r>
              <a:rPr lang="en-US" dirty="0" smtClean="0"/>
              <a:t>CDE Proposal:</a:t>
            </a:r>
          </a:p>
          <a:p>
            <a:pPr marL="342900" indent="-342900">
              <a:buFont typeface="Arial" panose="020B0604020202020204" pitchFamily="34" charset="0"/>
              <a:buChar char="•"/>
            </a:pPr>
            <a:r>
              <a:rPr lang="en-US" dirty="0" smtClean="0"/>
              <a:t>For points, report only the All Trajectories group- for both All Students and Disaggregated Groups</a:t>
            </a:r>
          </a:p>
          <a:p>
            <a:pPr marL="342900" indent="-342900">
              <a:buFont typeface="Arial" panose="020B0604020202020204" pitchFamily="34" charset="0"/>
              <a:buChar char="•"/>
            </a:pPr>
            <a:r>
              <a:rPr lang="en-US" dirty="0" smtClean="0"/>
              <a:t>For informational purposes, report the Catch Up and Keep Up results- probably for the All Students group only</a:t>
            </a:r>
          </a:p>
          <a:p>
            <a:pPr marL="342900" indent="-342900">
              <a:buFont typeface="Arial" panose="020B0604020202020204" pitchFamily="34" charset="0"/>
              <a:buChar char="•"/>
            </a:pPr>
            <a:r>
              <a:rPr lang="en-US" dirty="0" smtClean="0"/>
              <a:t>If either the Catch Up or Keep Up group does not meet minimum N, both categories are suppressed</a:t>
            </a:r>
          </a:p>
          <a:p>
            <a:endParaRPr lang="en-US" sz="1100" dirty="0"/>
          </a:p>
          <a:p>
            <a:r>
              <a:rPr lang="en-US" dirty="0" smtClean="0">
                <a:solidFill>
                  <a:srgbClr val="0066CC"/>
                </a:solidFill>
              </a:rPr>
              <a:t>TAP Recommendation:</a:t>
            </a:r>
          </a:p>
          <a:p>
            <a:pPr marL="342900" indent="-342900">
              <a:buFont typeface="Arial" panose="020B0604020202020204" pitchFamily="34" charset="0"/>
              <a:buChar char="•"/>
            </a:pPr>
            <a:r>
              <a:rPr lang="en-US" dirty="0" smtClean="0">
                <a:solidFill>
                  <a:srgbClr val="0066CC"/>
                </a:solidFill>
              </a:rPr>
              <a:t>What is the TAP’s recommendation for incorporating the new growth to standard sub-indicators on the performance frameworks?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23</a:t>
            </a:fld>
            <a:endParaRPr lang="en-US" dirty="0"/>
          </a:p>
        </p:txBody>
      </p:sp>
    </p:spTree>
    <p:extLst>
      <p:ext uri="{BB962C8B-B14F-4D97-AF65-F5344CB8AC3E}">
        <p14:creationId xmlns:p14="http://schemas.microsoft.com/office/powerpoint/2010/main" val="3132650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TAP Recommendation</a:t>
            </a:r>
          </a:p>
        </p:txBody>
      </p:sp>
      <p:sp>
        <p:nvSpPr>
          <p:cNvPr id="3" name="Content Placeholder 2"/>
          <p:cNvSpPr>
            <a:spLocks noGrp="1"/>
          </p:cNvSpPr>
          <p:nvPr>
            <p:ph idx="1"/>
          </p:nvPr>
        </p:nvSpPr>
        <p:spPr/>
        <p:txBody>
          <a:bodyPr/>
          <a:lstStyle/>
          <a:p>
            <a:r>
              <a:rPr lang="en-US" dirty="0" smtClean="0">
                <a:solidFill>
                  <a:srgbClr val="0066CC"/>
                </a:solidFill>
              </a:rPr>
              <a:t>If the TAP recommends including the Catch Up and Keep Up results for informational purposes only (not for points), where should these data be reported? In the same line as the official All Trajectories results or as part of the addendum?</a:t>
            </a:r>
            <a:endParaRPr lang="en-US" dirty="0">
              <a:solidFill>
                <a:srgbClr val="0066CC"/>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1263627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up Growth to Standard Sub-indicators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rgbClr val="0066CC"/>
                </a:solidFill>
              </a:rPr>
              <a:t>How should the points eligible for the All Students and Disaggregated groups be weighted? Same as for the Achievement and Growth metrics? (All </a:t>
            </a:r>
            <a:r>
              <a:rPr lang="en-US" dirty="0" err="1" smtClean="0">
                <a:solidFill>
                  <a:srgbClr val="0066CC"/>
                </a:solidFill>
              </a:rPr>
              <a:t>Disaggs</a:t>
            </a:r>
            <a:r>
              <a:rPr lang="en-US" dirty="0" smtClean="0">
                <a:solidFill>
                  <a:srgbClr val="0066CC"/>
                </a:solidFill>
              </a:rPr>
              <a:t> combined = ½ All Students group weight)</a:t>
            </a:r>
          </a:p>
          <a:p>
            <a:pPr marL="342900" indent="-342900">
              <a:buFont typeface="Arial" panose="020B0604020202020204" pitchFamily="34" charset="0"/>
              <a:buChar char="•"/>
            </a:pPr>
            <a:r>
              <a:rPr lang="en-US" dirty="0" smtClean="0">
                <a:solidFill>
                  <a:srgbClr val="0066CC"/>
                </a:solidFill>
              </a:rPr>
              <a:t>If the TAP recommended including individual Catch Up and Keep Up results for points, how should these be weighted? If minimum N isn’t met for one or more groups should we replace with All Trajectories results? How would CU/KU be weighted against All Trajectories? </a:t>
            </a:r>
          </a:p>
          <a:p>
            <a:pPr marL="342900" indent="-342900">
              <a:buFont typeface="Arial" panose="020B0604020202020204" pitchFamily="34" charset="0"/>
              <a:buChar char="•"/>
            </a:pPr>
            <a:r>
              <a:rPr lang="en-US" dirty="0" smtClean="0">
                <a:solidFill>
                  <a:srgbClr val="0066CC"/>
                </a:solidFill>
              </a:rPr>
              <a:t>Should the ELP On Track measure be moved into this new growth to standard indicator?</a:t>
            </a:r>
            <a:endParaRPr lang="en-US" dirty="0">
              <a:solidFill>
                <a:srgbClr val="0066CC"/>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139098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Up Across Indicators</a:t>
            </a:r>
            <a:endParaRPr lang="en-US" dirty="0"/>
          </a:p>
        </p:txBody>
      </p:sp>
      <p:sp>
        <p:nvSpPr>
          <p:cNvPr id="3" name="Content Placeholder 2"/>
          <p:cNvSpPr>
            <a:spLocks noGrp="1"/>
          </p:cNvSpPr>
          <p:nvPr>
            <p:ph idx="1"/>
          </p:nvPr>
        </p:nvSpPr>
        <p:spPr>
          <a:xfrm>
            <a:off x="628650" y="1412421"/>
            <a:ext cx="7886700" cy="4943929"/>
          </a:xfrm>
        </p:spPr>
        <p:txBody>
          <a:bodyPr/>
          <a:lstStyle/>
          <a:p>
            <a:r>
              <a:rPr lang="en-US" dirty="0" smtClean="0"/>
              <a:t>This is what the indicator roll-ups section on the front page of the frameworks would look like:</a:t>
            </a:r>
          </a:p>
          <a:p>
            <a:endParaRPr lang="en-US" dirty="0" smtClean="0"/>
          </a:p>
          <a:p>
            <a:endParaRPr lang="en-US" dirty="0" smtClean="0">
              <a:solidFill>
                <a:srgbClr val="0066CC"/>
              </a:solidFill>
            </a:endParaRPr>
          </a:p>
          <a:p>
            <a:endParaRPr lang="en-US" dirty="0">
              <a:solidFill>
                <a:srgbClr val="0066CC"/>
              </a:solidFill>
            </a:endParaRPr>
          </a:p>
          <a:p>
            <a:endParaRPr lang="en-US" dirty="0" smtClean="0">
              <a:solidFill>
                <a:srgbClr val="0066CC"/>
              </a:solidFill>
            </a:endParaRPr>
          </a:p>
          <a:p>
            <a:endParaRPr lang="en-US" dirty="0">
              <a:solidFill>
                <a:srgbClr val="0066CC"/>
              </a:solidFill>
            </a:endParaRPr>
          </a:p>
          <a:p>
            <a:r>
              <a:rPr lang="en-US" dirty="0" smtClean="0">
                <a:solidFill>
                  <a:srgbClr val="0066CC"/>
                </a:solidFill>
              </a:rPr>
              <a:t>Question: What should this indicator be labeled? </a:t>
            </a:r>
          </a:p>
          <a:p>
            <a:pPr marL="342900" indent="-342900">
              <a:buFont typeface="Arial" panose="020B0604020202020204" pitchFamily="34" charset="0"/>
              <a:buChar char="•"/>
            </a:pPr>
            <a:r>
              <a:rPr lang="en-US" sz="2000" dirty="0" smtClean="0">
                <a:solidFill>
                  <a:srgbClr val="0066CC"/>
                </a:solidFill>
              </a:rPr>
              <a:t>Growth to Standards, Adequate Growth, ELA/Math On Track, something else?</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26</a:t>
            </a:fld>
            <a:endParaRPr lang="en-US" dirty="0"/>
          </a:p>
        </p:txBody>
      </p:sp>
      <p:pic>
        <p:nvPicPr>
          <p:cNvPr id="7" name="Picture 6"/>
          <p:cNvPicPr>
            <a:picLocks noChangeAspect="1"/>
          </p:cNvPicPr>
          <p:nvPr/>
        </p:nvPicPr>
        <p:blipFill>
          <a:blip r:embed="rId2"/>
          <a:stretch>
            <a:fillRect/>
          </a:stretch>
        </p:blipFill>
        <p:spPr>
          <a:xfrm>
            <a:off x="681540" y="2375807"/>
            <a:ext cx="7479480" cy="2034707"/>
          </a:xfrm>
          <a:prstGeom prst="rect">
            <a:avLst/>
          </a:prstGeom>
        </p:spPr>
      </p:pic>
    </p:spTree>
    <p:extLst>
      <p:ext uri="{BB962C8B-B14F-4D97-AF65-F5344CB8AC3E}">
        <p14:creationId xmlns:p14="http://schemas.microsoft.com/office/powerpoint/2010/main" val="3487404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7200" dirty="0" smtClean="0"/>
              <a:t>Break</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27</a:t>
            </a:fld>
            <a:endParaRPr lang="en-US" dirty="0"/>
          </a:p>
        </p:txBody>
      </p:sp>
    </p:spTree>
    <p:extLst>
      <p:ext uri="{BB962C8B-B14F-4D97-AF65-F5344CB8AC3E}">
        <p14:creationId xmlns:p14="http://schemas.microsoft.com/office/powerpoint/2010/main" val="176272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Between Indicators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How should the new growth to standard indicator be weighted in relation to the existing Achievement and Growth indicators?</a:t>
            </a:r>
          </a:p>
          <a:p>
            <a:pPr marL="342900" indent="-342900">
              <a:buFont typeface="Arial" panose="020B0604020202020204" pitchFamily="34" charset="0"/>
              <a:buChar char="•"/>
            </a:pPr>
            <a:r>
              <a:rPr lang="en-US" dirty="0" smtClean="0"/>
              <a:t>Note that we probably won’t be able to create a growth to standard metric at the high school level.</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379254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for Today’s School Impact Data</a:t>
            </a:r>
            <a:endParaRPr lang="en-US" dirty="0"/>
          </a:p>
        </p:txBody>
      </p:sp>
      <p:sp>
        <p:nvSpPr>
          <p:cNvPr id="3" name="Content Placeholder 2"/>
          <p:cNvSpPr>
            <a:spLocks noGrp="1"/>
          </p:cNvSpPr>
          <p:nvPr>
            <p:ph idx="1"/>
          </p:nvPr>
        </p:nvSpPr>
        <p:spPr>
          <a:xfrm>
            <a:off x="452487" y="1463040"/>
            <a:ext cx="8333294" cy="4351338"/>
          </a:xfrm>
        </p:spPr>
        <p:txBody>
          <a:bodyPr/>
          <a:lstStyle/>
          <a:p>
            <a:pPr marL="342900" indent="-342900">
              <a:buFont typeface="Arial" panose="020B0604020202020204" pitchFamily="34" charset="0"/>
              <a:buChar char="•"/>
            </a:pPr>
            <a:r>
              <a:rPr lang="en-US" dirty="0" smtClean="0"/>
              <a:t>Included only 1-Year Elementary-level data for schools (will discuss </a:t>
            </a:r>
            <a:r>
              <a:rPr lang="en-US" dirty="0"/>
              <a:t>middle school </a:t>
            </a:r>
            <a:r>
              <a:rPr lang="en-US" dirty="0" smtClean="0"/>
              <a:t>options in March)</a:t>
            </a:r>
          </a:p>
          <a:p>
            <a:pPr marL="342900" indent="-342900">
              <a:buFont typeface="Arial" panose="020B0604020202020204" pitchFamily="34" charset="0"/>
              <a:buChar char="•"/>
            </a:pPr>
            <a:r>
              <a:rPr lang="en-US" dirty="0" smtClean="0"/>
              <a:t>Sub-indicator cuts set at the 15</a:t>
            </a:r>
            <a:r>
              <a:rPr lang="en-US" baseline="30000" dirty="0" smtClean="0"/>
              <a:t>th</a:t>
            </a:r>
            <a:r>
              <a:rPr lang="en-US" dirty="0" smtClean="0"/>
              <a:t>-50</a:t>
            </a:r>
            <a:r>
              <a:rPr lang="en-US" baseline="30000" dirty="0" smtClean="0"/>
              <a:t>th</a:t>
            </a:r>
            <a:r>
              <a:rPr lang="en-US" dirty="0" smtClean="0"/>
              <a:t>-85</a:t>
            </a:r>
            <a:r>
              <a:rPr lang="en-US" baseline="30000" dirty="0" smtClean="0"/>
              <a:t>th</a:t>
            </a:r>
            <a:r>
              <a:rPr lang="en-US" dirty="0" smtClean="0"/>
              <a:t> percentiles of All Students distribution</a:t>
            </a:r>
          </a:p>
          <a:p>
            <a:pPr marL="342900" indent="-342900">
              <a:buFont typeface="Arial" panose="020B0604020202020204" pitchFamily="34" charset="0"/>
              <a:buChar char="•"/>
            </a:pPr>
            <a:r>
              <a:rPr lang="en-US" dirty="0" smtClean="0"/>
              <a:t>Only All Trajectories results included for points</a:t>
            </a:r>
            <a:endParaRPr lang="en-US" dirty="0"/>
          </a:p>
          <a:p>
            <a:pPr marL="342900" indent="-342900">
              <a:buFont typeface="Arial" panose="020B0604020202020204" pitchFamily="34" charset="0"/>
              <a:buChar char="•"/>
            </a:pPr>
            <a:r>
              <a:rPr lang="en-US" dirty="0" smtClean="0"/>
              <a:t>Sub-indicator All Students and Disaggregated weightings mirror Achievement and Growth weightings</a:t>
            </a:r>
          </a:p>
          <a:p>
            <a:pPr marL="342900" indent="-342900">
              <a:buFont typeface="Arial" panose="020B0604020202020204" pitchFamily="34" charset="0"/>
              <a:buChar char="•"/>
            </a:pPr>
            <a:r>
              <a:rPr lang="en-US" dirty="0" smtClean="0"/>
              <a:t>ELP growth stays in Growth Indicator</a:t>
            </a:r>
          </a:p>
          <a:p>
            <a:pPr marL="342900" indent="-342900">
              <a:buFont typeface="Arial" panose="020B0604020202020204" pitchFamily="34" charset="0"/>
              <a:buChar char="•"/>
            </a:pPr>
            <a:r>
              <a:rPr lang="en-US" dirty="0" smtClean="0"/>
              <a:t>Weighting and Ratings scenarios only include schools that had reportable Growth to Standard </a:t>
            </a:r>
            <a:r>
              <a:rPr lang="en-US" dirty="0"/>
              <a:t>i</a:t>
            </a:r>
            <a:r>
              <a:rPr lang="en-US" dirty="0" smtClean="0"/>
              <a:t>ndicator results</a:t>
            </a:r>
          </a:p>
          <a:p>
            <a:pPr marL="342900" indent="-342900">
              <a:buFont typeface="Arial" panose="020B0604020202020204" pitchFamily="34" charset="0"/>
              <a:buChar char="•"/>
            </a:pPr>
            <a:r>
              <a:rPr lang="en-US" dirty="0" smtClean="0"/>
              <a:t>Cuts for overall</a:t>
            </a:r>
            <a:r>
              <a:rPr lang="en-US" dirty="0"/>
              <a:t> </a:t>
            </a:r>
            <a:r>
              <a:rPr lang="en-US" dirty="0" smtClean="0"/>
              <a:t>rating categories stayed the same</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335637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600BAA8B-998A-4793-9AB8-94EE2C3B2243}" type="slidenum">
              <a:rPr lang="en-US" smtClean="0"/>
              <a:pPr/>
              <a:t>3</a:t>
            </a:fld>
            <a:endParaRPr lang="en-US" dirty="0"/>
          </a:p>
        </p:txBody>
      </p:sp>
      <p:sp>
        <p:nvSpPr>
          <p:cNvPr id="2" name="Title 1"/>
          <p:cNvSpPr>
            <a:spLocks noGrp="1"/>
          </p:cNvSpPr>
          <p:nvPr>
            <p:ph type="ctrTitle"/>
          </p:nvPr>
        </p:nvSpPr>
        <p:spPr/>
        <p:txBody>
          <a:bodyPr/>
          <a:lstStyle/>
          <a:p>
            <a:r>
              <a:rPr lang="en-US" sz="4000" b="1" dirty="0" smtClean="0"/>
              <a:t>PWR Indicator: </a:t>
            </a:r>
            <a:br>
              <a:rPr lang="en-US" sz="4000" b="1" dirty="0" smtClean="0"/>
            </a:br>
            <a:r>
              <a:rPr lang="en-US" sz="4000" b="1" dirty="0" smtClean="0"/>
              <a:t>Future Changes &amp; Updates</a:t>
            </a:r>
            <a:endParaRPr lang="en-US" sz="4000" b="1" dirty="0"/>
          </a:p>
        </p:txBody>
      </p:sp>
    </p:spTree>
    <p:extLst>
      <p:ext uri="{BB962C8B-B14F-4D97-AF65-F5344CB8AC3E}">
        <p14:creationId xmlns:p14="http://schemas.microsoft.com/office/powerpoint/2010/main" val="4238408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between Recommended On Track All Trajectories and Mean Scale Score</a:t>
            </a:r>
            <a:endParaRPr lang="en-US" dirty="0"/>
          </a:p>
        </p:txBody>
      </p:sp>
      <p:sp>
        <p:nvSpPr>
          <p:cNvPr id="3" name="Content Placeholder 2"/>
          <p:cNvSpPr>
            <a:spLocks noGrp="1"/>
          </p:cNvSpPr>
          <p:nvPr>
            <p:ph idx="1"/>
          </p:nvPr>
        </p:nvSpPr>
        <p:spPr>
          <a:xfrm>
            <a:off x="6315958" y="1517714"/>
            <a:ext cx="2086601" cy="4921407"/>
          </a:xfrm>
        </p:spPr>
        <p:txBody>
          <a:bodyPr/>
          <a:lstStyle/>
          <a:p>
            <a:r>
              <a:rPr lang="en-US" sz="2000" dirty="0" smtClean="0"/>
              <a:t>The correlation between the Elementary % On Track across All Trajectories and the Mean Scale Score is moderate at 0.724 for ELA and 0.704 for Math</a:t>
            </a:r>
            <a:endParaRPr lang="en-US" sz="2000"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30</a:t>
            </a:fld>
            <a:endParaRPr lang="en-US" dirty="0"/>
          </a:p>
        </p:txBody>
      </p:sp>
      <p:pic>
        <p:nvPicPr>
          <p:cNvPr id="8" name="Picture 7"/>
          <p:cNvPicPr>
            <a:picLocks noChangeAspect="1"/>
          </p:cNvPicPr>
          <p:nvPr/>
        </p:nvPicPr>
        <p:blipFill>
          <a:blip r:embed="rId2"/>
          <a:stretch>
            <a:fillRect/>
          </a:stretch>
        </p:blipFill>
        <p:spPr>
          <a:xfrm>
            <a:off x="274319" y="1396258"/>
            <a:ext cx="5860955" cy="5325218"/>
          </a:xfrm>
          <a:prstGeom prst="rect">
            <a:avLst/>
          </a:prstGeom>
        </p:spPr>
      </p:pic>
    </p:spTree>
    <p:extLst>
      <p:ext uri="{BB962C8B-B14F-4D97-AF65-F5344CB8AC3E}">
        <p14:creationId xmlns:p14="http://schemas.microsoft.com/office/powerpoint/2010/main" val="282997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between Recommended On Track All Trajectories and Mean Scale Score</a:t>
            </a:r>
            <a:endParaRPr lang="en-US" dirty="0"/>
          </a:p>
        </p:txBody>
      </p:sp>
      <p:sp>
        <p:nvSpPr>
          <p:cNvPr id="3" name="Content Placeholder 2"/>
          <p:cNvSpPr>
            <a:spLocks noGrp="1"/>
          </p:cNvSpPr>
          <p:nvPr>
            <p:ph idx="1"/>
          </p:nvPr>
        </p:nvSpPr>
        <p:spPr>
          <a:xfrm>
            <a:off x="6325387" y="1517715"/>
            <a:ext cx="2303416" cy="4921407"/>
          </a:xfrm>
        </p:spPr>
        <p:txBody>
          <a:bodyPr/>
          <a:lstStyle/>
          <a:p>
            <a:r>
              <a:rPr lang="en-US" sz="2000" dirty="0"/>
              <a:t>The correlation between the Elementary % On Track across All Trajectories and the </a:t>
            </a:r>
            <a:r>
              <a:rPr lang="en-US" sz="2000" dirty="0" smtClean="0"/>
              <a:t>Median Growth Percentile is very strong </a:t>
            </a:r>
            <a:r>
              <a:rPr lang="en-US" sz="2000" dirty="0"/>
              <a:t>at </a:t>
            </a:r>
            <a:r>
              <a:rPr lang="en-US" sz="2000" dirty="0" smtClean="0"/>
              <a:t>0.881 </a:t>
            </a:r>
            <a:r>
              <a:rPr lang="en-US" sz="2000" dirty="0"/>
              <a:t>for ELA and </a:t>
            </a:r>
            <a:r>
              <a:rPr lang="en-US" sz="2000" dirty="0" smtClean="0"/>
              <a:t>0.847 for Math</a:t>
            </a:r>
            <a:endParaRPr lang="en-US" sz="2000" dirty="0"/>
          </a:p>
          <a:p>
            <a:endParaRPr lang="en-US" sz="2000"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31</a:t>
            </a:fld>
            <a:endParaRPr lang="en-US" dirty="0"/>
          </a:p>
        </p:txBody>
      </p:sp>
      <p:pic>
        <p:nvPicPr>
          <p:cNvPr id="7" name="Picture 6"/>
          <p:cNvPicPr>
            <a:picLocks noChangeAspect="1"/>
          </p:cNvPicPr>
          <p:nvPr/>
        </p:nvPicPr>
        <p:blipFill>
          <a:blip r:embed="rId2"/>
          <a:stretch>
            <a:fillRect/>
          </a:stretch>
        </p:blipFill>
        <p:spPr>
          <a:xfrm>
            <a:off x="129364" y="1333794"/>
            <a:ext cx="5913216" cy="5330527"/>
          </a:xfrm>
          <a:prstGeom prst="rect">
            <a:avLst/>
          </a:prstGeom>
        </p:spPr>
      </p:pic>
    </p:spTree>
    <p:extLst>
      <p:ext uri="{BB962C8B-B14F-4D97-AF65-F5344CB8AC3E}">
        <p14:creationId xmlns:p14="http://schemas.microsoft.com/office/powerpoint/2010/main" val="2829788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Growth to Standard Indicator </a:t>
            </a:r>
            <a:br>
              <a:rPr lang="en-US" dirty="0" smtClean="0"/>
            </a:br>
            <a:r>
              <a:rPr lang="en-US" dirty="0" smtClean="0"/>
              <a:t>Roll-up Results</a:t>
            </a:r>
            <a:endParaRPr lang="en-US" dirty="0"/>
          </a:p>
        </p:txBody>
      </p:sp>
      <p:sp>
        <p:nvSpPr>
          <p:cNvPr id="3" name="Content Placeholder 2"/>
          <p:cNvSpPr>
            <a:spLocks noGrp="1"/>
          </p:cNvSpPr>
          <p:nvPr>
            <p:ph idx="1"/>
          </p:nvPr>
        </p:nvSpPr>
        <p:spPr>
          <a:xfrm>
            <a:off x="628650" y="1463040"/>
            <a:ext cx="7886700" cy="1938082"/>
          </a:xfrm>
        </p:spPr>
        <p:txBody>
          <a:bodyPr/>
          <a:lstStyle/>
          <a:p>
            <a:r>
              <a:rPr lang="en-US" dirty="0" smtClean="0"/>
              <a:t>On average, Colorado Elementary schools had reportable Growth to Standard data for the All Students Groups in </a:t>
            </a:r>
            <a:r>
              <a:rPr lang="en-US" dirty="0"/>
              <a:t>ELA and Math</a:t>
            </a:r>
            <a:r>
              <a:rPr lang="en-US" dirty="0" smtClean="0"/>
              <a:t> and 3 Disaggregated groups. The histogram to the left shows the total distribution of points eligible, and the table to the right gives the overall distribution of Growth to Standard Indicator ratings. </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32</a:t>
            </a:fld>
            <a:endParaRPr lang="en-US" dirty="0"/>
          </a:p>
        </p:txBody>
      </p:sp>
      <p:pic>
        <p:nvPicPr>
          <p:cNvPr id="7" name="Picture 6"/>
          <p:cNvPicPr>
            <a:picLocks noChangeAspect="1"/>
          </p:cNvPicPr>
          <p:nvPr/>
        </p:nvPicPr>
        <p:blipFill>
          <a:blip r:embed="rId2"/>
          <a:stretch>
            <a:fillRect/>
          </a:stretch>
        </p:blipFill>
        <p:spPr>
          <a:xfrm>
            <a:off x="709102" y="3903234"/>
            <a:ext cx="3517211" cy="28182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949" y="3913935"/>
            <a:ext cx="4233863" cy="2531689"/>
          </a:xfrm>
          <a:prstGeom prst="rect">
            <a:avLst/>
          </a:prstGeom>
        </p:spPr>
      </p:pic>
    </p:spTree>
    <p:extLst>
      <p:ext uri="{BB962C8B-B14F-4D97-AF65-F5344CB8AC3E}">
        <p14:creationId xmlns:p14="http://schemas.microsoft.com/office/powerpoint/2010/main" val="18102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Options Included in Impact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3260420"/>
              </p:ext>
            </p:extLst>
          </p:nvPr>
        </p:nvGraphicFramePr>
        <p:xfrm>
          <a:off x="443060" y="3933498"/>
          <a:ext cx="8257879" cy="1889760"/>
        </p:xfrm>
        <a:graphic>
          <a:graphicData uri="http://schemas.openxmlformats.org/drawingml/2006/table">
            <a:tbl>
              <a:tblPr firstRow="1" bandRow="1">
                <a:tableStyleId>{5C22544A-7EE6-4342-B048-85BDC9FD1C3A}</a:tableStyleId>
              </a:tblPr>
              <a:tblGrid>
                <a:gridCol w="2337846"/>
                <a:gridCol w="1102936"/>
                <a:gridCol w="1168924"/>
                <a:gridCol w="1357460"/>
                <a:gridCol w="1121789"/>
                <a:gridCol w="1168924"/>
              </a:tblGrid>
              <a:tr h="370840">
                <a:tc>
                  <a:txBody>
                    <a:bodyPr/>
                    <a:lstStyle/>
                    <a:p>
                      <a:endParaRPr lang="en-US" sz="2000" dirty="0" smtClean="0"/>
                    </a:p>
                    <a:p>
                      <a:endParaRPr lang="en-US" sz="2000" dirty="0"/>
                    </a:p>
                  </a:txBody>
                  <a:tcPr/>
                </a:tc>
                <a:tc>
                  <a:txBody>
                    <a:bodyPr/>
                    <a:lstStyle/>
                    <a:p>
                      <a:r>
                        <a:rPr lang="en-US" sz="2000" dirty="0" smtClean="0"/>
                        <a:t>Pts from Growth</a:t>
                      </a:r>
                      <a:endParaRPr lang="en-US" sz="2000" dirty="0"/>
                    </a:p>
                  </a:txBody>
                  <a:tcPr/>
                </a:tc>
                <a:tc>
                  <a:txBody>
                    <a:bodyPr/>
                    <a:lstStyle/>
                    <a:p>
                      <a:r>
                        <a:rPr lang="en-US" sz="2000" dirty="0" smtClean="0"/>
                        <a:t>Pts</a:t>
                      </a:r>
                      <a:r>
                        <a:rPr lang="en-US" sz="2000" baseline="0" dirty="0" smtClean="0"/>
                        <a:t> from Ach</a:t>
                      </a:r>
                      <a:endParaRPr lang="en-US" sz="2000" dirty="0"/>
                    </a:p>
                  </a:txBody>
                  <a:tcPr/>
                </a:tc>
                <a:tc>
                  <a:txBody>
                    <a:bodyPr/>
                    <a:lstStyle/>
                    <a:p>
                      <a:r>
                        <a:rPr lang="en-US" sz="2000" dirty="0" smtClean="0"/>
                        <a:t>Balance Ach &amp; </a:t>
                      </a:r>
                      <a:r>
                        <a:rPr lang="en-US" sz="2000" dirty="0" err="1" smtClean="0"/>
                        <a:t>Gro</a:t>
                      </a:r>
                      <a:endParaRPr lang="en-US" sz="2000" dirty="0"/>
                    </a:p>
                  </a:txBody>
                  <a:tcPr/>
                </a:tc>
                <a:tc>
                  <a:txBody>
                    <a:bodyPr/>
                    <a:lstStyle/>
                    <a:p>
                      <a:r>
                        <a:rPr lang="en-US" sz="2000" dirty="0" smtClean="0"/>
                        <a:t>Balance Less </a:t>
                      </a:r>
                      <a:r>
                        <a:rPr lang="en-US" sz="2000" dirty="0" err="1" smtClean="0"/>
                        <a:t>Wt</a:t>
                      </a:r>
                      <a:endParaRPr lang="en-US" sz="2000" dirty="0"/>
                    </a:p>
                  </a:txBody>
                  <a:tcPr/>
                </a:tc>
                <a:tc>
                  <a:txBody>
                    <a:bodyPr/>
                    <a:lstStyle/>
                    <a:p>
                      <a:r>
                        <a:rPr lang="en-US" sz="2000" dirty="0" smtClean="0"/>
                        <a:t>Balance More </a:t>
                      </a:r>
                      <a:r>
                        <a:rPr lang="en-US" sz="2000" dirty="0" err="1" smtClean="0"/>
                        <a:t>Wt</a:t>
                      </a:r>
                      <a:endParaRPr lang="en-US" sz="2000" dirty="0"/>
                    </a:p>
                  </a:txBody>
                  <a:tcPr/>
                </a:tc>
              </a:tr>
              <a:tr h="370840">
                <a:tc>
                  <a:txBody>
                    <a:bodyPr/>
                    <a:lstStyle/>
                    <a:p>
                      <a:r>
                        <a:rPr lang="en-US" sz="2000" dirty="0" smtClean="0"/>
                        <a:t>Achievement</a:t>
                      </a:r>
                      <a:endParaRPr lang="en-US" sz="2000" dirty="0"/>
                    </a:p>
                  </a:txBody>
                  <a:tcPr/>
                </a:tc>
                <a:tc>
                  <a:txBody>
                    <a:bodyPr/>
                    <a:lstStyle/>
                    <a:p>
                      <a:pPr algn="ctr" fontAlgn="b"/>
                      <a:r>
                        <a:rPr lang="en-US" sz="2000" b="0" i="0" u="none" strike="noStrike" dirty="0">
                          <a:solidFill>
                            <a:srgbClr val="000000"/>
                          </a:solidFill>
                          <a:effectLst/>
                          <a:latin typeface="Calibri" panose="020F0502020204030204" pitchFamily="34" charset="0"/>
                        </a:rPr>
                        <a:t>40</a:t>
                      </a:r>
                    </a:p>
                  </a:txBody>
                  <a:tcPr marL="7620" marR="7620" marT="7620" marB="0" anchor="ctr"/>
                </a:tc>
                <a:tc>
                  <a:txBody>
                    <a:bodyPr/>
                    <a:lstStyle/>
                    <a:p>
                      <a:pPr algn="ctr" fontAlgn="b"/>
                      <a:r>
                        <a:rPr lang="en-US" sz="2000" b="0" i="0" u="none" strike="noStrike">
                          <a:solidFill>
                            <a:srgbClr val="000000"/>
                          </a:solidFill>
                          <a:effectLst/>
                          <a:latin typeface="Calibri" panose="020F0502020204030204" pitchFamily="34" charset="0"/>
                        </a:rPr>
                        <a:t>25</a:t>
                      </a:r>
                    </a:p>
                  </a:txBody>
                  <a:tcPr marL="7620" marR="7620" marT="7620" marB="0" anchor="ctr"/>
                </a:tc>
                <a:tc>
                  <a:txBody>
                    <a:bodyPr/>
                    <a:lstStyle/>
                    <a:p>
                      <a:pPr algn="ctr" fontAlgn="b"/>
                      <a:r>
                        <a:rPr lang="en-US" sz="2000" b="0" i="0" u="none" strike="noStrike">
                          <a:solidFill>
                            <a:srgbClr val="000000"/>
                          </a:solidFill>
                          <a:effectLst/>
                          <a:latin typeface="Calibri" panose="020F0502020204030204" pitchFamily="34" charset="0"/>
                        </a:rPr>
                        <a:t>35</a:t>
                      </a:r>
                    </a:p>
                  </a:txBody>
                  <a:tcPr marL="7620" marR="7620" marT="7620" marB="0" anchor="ctr"/>
                </a:tc>
                <a:tc>
                  <a:txBody>
                    <a:bodyPr/>
                    <a:lstStyle/>
                    <a:p>
                      <a:pPr algn="ctr" fontAlgn="b"/>
                      <a:r>
                        <a:rPr lang="en-US" sz="2000" b="0" i="0" u="none" strike="noStrike">
                          <a:solidFill>
                            <a:srgbClr val="000000"/>
                          </a:solidFill>
                          <a:effectLst/>
                          <a:latin typeface="Calibri" panose="020F0502020204030204" pitchFamily="34" charset="0"/>
                        </a:rPr>
                        <a:t>35</a:t>
                      </a:r>
                    </a:p>
                  </a:txBody>
                  <a:tcPr marL="7620" marR="7620" marT="7620" marB="0" anchor="ctr"/>
                </a:tc>
                <a:tc>
                  <a:txBody>
                    <a:bodyPr/>
                    <a:lstStyle/>
                    <a:p>
                      <a:pPr algn="ctr" fontAlgn="b"/>
                      <a:r>
                        <a:rPr lang="en-US" sz="2000" b="0" i="0" u="none" strike="noStrike">
                          <a:solidFill>
                            <a:srgbClr val="000000"/>
                          </a:solidFill>
                          <a:effectLst/>
                          <a:latin typeface="Calibri" panose="020F0502020204030204" pitchFamily="34" charset="0"/>
                        </a:rPr>
                        <a:t>30</a:t>
                      </a:r>
                    </a:p>
                  </a:txBody>
                  <a:tcPr marL="7620" marR="7620" marT="7620" marB="0" anchor="ctr"/>
                </a:tc>
              </a:tr>
              <a:tr h="370840">
                <a:tc>
                  <a:txBody>
                    <a:bodyPr/>
                    <a:lstStyle/>
                    <a:p>
                      <a:r>
                        <a:rPr lang="en-US" sz="2000" dirty="0" smtClean="0"/>
                        <a:t>Growth</a:t>
                      </a:r>
                      <a:endParaRPr lang="en-US" sz="2000" dirty="0"/>
                    </a:p>
                  </a:txBody>
                  <a:tcPr/>
                </a:tc>
                <a:tc>
                  <a:txBody>
                    <a:bodyPr/>
                    <a:lstStyle/>
                    <a:p>
                      <a:pPr algn="ctr" fontAlgn="b"/>
                      <a:r>
                        <a:rPr lang="en-US" sz="2000" b="0" i="0" u="none" strike="noStrike" dirty="0">
                          <a:solidFill>
                            <a:srgbClr val="000000"/>
                          </a:solidFill>
                          <a:effectLst/>
                          <a:latin typeface="Calibri" panose="020F0502020204030204" pitchFamily="34" charset="0"/>
                        </a:rPr>
                        <a:t>45</a:t>
                      </a:r>
                    </a:p>
                  </a:txBody>
                  <a:tcPr marL="7620" marR="7620" marT="7620" marB="0" anchor="ctr"/>
                </a:tc>
                <a:tc>
                  <a:txBody>
                    <a:bodyPr/>
                    <a:lstStyle/>
                    <a:p>
                      <a:pPr algn="ctr" fontAlgn="b"/>
                      <a:r>
                        <a:rPr lang="en-US" sz="2000" b="0" i="0" u="none" strike="noStrike">
                          <a:solidFill>
                            <a:srgbClr val="000000"/>
                          </a:solidFill>
                          <a:effectLst/>
                          <a:latin typeface="Calibri" panose="020F0502020204030204" pitchFamily="34" charset="0"/>
                        </a:rPr>
                        <a:t>60</a:t>
                      </a:r>
                    </a:p>
                  </a:txBody>
                  <a:tcPr marL="7620" marR="7620" marT="7620" marB="0" anchor="ctr"/>
                </a:tc>
                <a:tc>
                  <a:txBody>
                    <a:bodyPr/>
                    <a:lstStyle/>
                    <a:p>
                      <a:pPr algn="ctr" fontAlgn="b"/>
                      <a:r>
                        <a:rPr lang="en-US" sz="2000" b="0" i="0" u="none" strike="noStrike">
                          <a:solidFill>
                            <a:srgbClr val="000000"/>
                          </a:solidFill>
                          <a:effectLst/>
                          <a:latin typeface="Calibri" panose="020F0502020204030204" pitchFamily="34" charset="0"/>
                        </a:rPr>
                        <a:t>50</a:t>
                      </a:r>
                    </a:p>
                  </a:txBody>
                  <a:tcPr marL="7620" marR="7620" marT="7620" marB="0" anchor="ctr"/>
                </a:tc>
                <a:tc>
                  <a:txBody>
                    <a:bodyPr/>
                    <a:lstStyle/>
                    <a:p>
                      <a:pPr algn="ctr" fontAlgn="b"/>
                      <a:r>
                        <a:rPr lang="en-US" sz="2000" b="0" i="0" u="none" strike="noStrike" dirty="0">
                          <a:solidFill>
                            <a:srgbClr val="000000"/>
                          </a:solidFill>
                          <a:effectLst/>
                          <a:latin typeface="Calibri" panose="020F0502020204030204" pitchFamily="34" charset="0"/>
                        </a:rPr>
                        <a:t>55</a:t>
                      </a:r>
                    </a:p>
                  </a:txBody>
                  <a:tcPr marL="7620" marR="7620" marT="7620" marB="0" anchor="ctr"/>
                </a:tc>
                <a:tc>
                  <a:txBody>
                    <a:bodyPr/>
                    <a:lstStyle/>
                    <a:p>
                      <a:pPr algn="ctr" fontAlgn="b"/>
                      <a:r>
                        <a:rPr lang="en-US" sz="2000" b="0" i="0" u="none" strike="noStrike" dirty="0">
                          <a:solidFill>
                            <a:srgbClr val="000000"/>
                          </a:solidFill>
                          <a:effectLst/>
                          <a:latin typeface="Calibri" panose="020F0502020204030204" pitchFamily="34" charset="0"/>
                        </a:rPr>
                        <a:t>50</a:t>
                      </a:r>
                    </a:p>
                  </a:txBody>
                  <a:tcPr marL="7620" marR="7620" marT="7620" marB="0" anchor="ctr"/>
                </a:tc>
              </a:tr>
              <a:tr h="370840">
                <a:tc>
                  <a:txBody>
                    <a:bodyPr/>
                    <a:lstStyle/>
                    <a:p>
                      <a:r>
                        <a:rPr lang="en-US" sz="2000" dirty="0" smtClean="0"/>
                        <a:t>Growth to Standard</a:t>
                      </a:r>
                      <a:endParaRPr lang="en-US" sz="2000" dirty="0"/>
                    </a:p>
                  </a:txBody>
                  <a:tcPr/>
                </a:tc>
                <a:tc>
                  <a:txBody>
                    <a:bodyPr/>
                    <a:lstStyle/>
                    <a:p>
                      <a:pPr algn="ctr" fontAlgn="b"/>
                      <a:r>
                        <a:rPr lang="en-US" sz="2000" b="0" i="0" u="none" strike="noStrike" dirty="0">
                          <a:solidFill>
                            <a:srgbClr val="000000"/>
                          </a:solidFill>
                          <a:effectLst/>
                          <a:latin typeface="Calibri" panose="020F0502020204030204" pitchFamily="34" charset="0"/>
                        </a:rPr>
                        <a:t>15</a:t>
                      </a:r>
                    </a:p>
                  </a:txBody>
                  <a:tcPr marL="7620" marR="7620" marT="7620" marB="0" anchor="ctr"/>
                </a:tc>
                <a:tc>
                  <a:txBody>
                    <a:bodyPr/>
                    <a:lstStyle/>
                    <a:p>
                      <a:pPr algn="ctr" fontAlgn="b"/>
                      <a:r>
                        <a:rPr lang="en-US" sz="2000" b="0" i="0" u="none" strike="noStrike" dirty="0">
                          <a:solidFill>
                            <a:srgbClr val="000000"/>
                          </a:solidFill>
                          <a:effectLst/>
                          <a:latin typeface="Calibri" panose="020F0502020204030204" pitchFamily="34" charset="0"/>
                        </a:rPr>
                        <a:t>15</a:t>
                      </a:r>
                    </a:p>
                  </a:txBody>
                  <a:tcPr marL="7620" marR="7620" marT="7620" marB="0" anchor="ctr"/>
                </a:tc>
                <a:tc>
                  <a:txBody>
                    <a:bodyPr/>
                    <a:lstStyle/>
                    <a:p>
                      <a:pPr algn="ctr" fontAlgn="b"/>
                      <a:r>
                        <a:rPr lang="en-US" sz="2000" b="0" i="0" u="none" strike="noStrike" dirty="0">
                          <a:solidFill>
                            <a:srgbClr val="000000"/>
                          </a:solidFill>
                          <a:effectLst/>
                          <a:latin typeface="Calibri" panose="020F0502020204030204" pitchFamily="34" charset="0"/>
                        </a:rPr>
                        <a:t>15</a:t>
                      </a:r>
                    </a:p>
                  </a:txBody>
                  <a:tcPr marL="7620" marR="7620" marT="7620" marB="0" anchor="ctr"/>
                </a:tc>
                <a:tc>
                  <a:txBody>
                    <a:bodyPr/>
                    <a:lstStyle/>
                    <a:p>
                      <a:pPr algn="ctr" fontAlgn="b"/>
                      <a:r>
                        <a:rPr lang="en-US" sz="2000" b="0" i="0" u="none" strike="noStrike" dirty="0">
                          <a:solidFill>
                            <a:srgbClr val="000000"/>
                          </a:solidFill>
                          <a:effectLst/>
                          <a:latin typeface="Calibri" panose="020F0502020204030204" pitchFamily="34" charset="0"/>
                        </a:rPr>
                        <a:t>10</a:t>
                      </a:r>
                    </a:p>
                  </a:txBody>
                  <a:tcPr marL="7620" marR="7620" marT="7620" marB="0" anchor="ctr"/>
                </a:tc>
                <a:tc>
                  <a:txBody>
                    <a:bodyPr/>
                    <a:lstStyle/>
                    <a:p>
                      <a:pPr algn="ctr" fontAlgn="b"/>
                      <a:r>
                        <a:rPr lang="en-US" sz="2000" b="0" i="0" u="none" strike="noStrike" dirty="0">
                          <a:solidFill>
                            <a:srgbClr val="000000"/>
                          </a:solidFill>
                          <a:effectLst/>
                          <a:latin typeface="Calibri" panose="020F0502020204030204" pitchFamily="34" charset="0"/>
                        </a:rPr>
                        <a:t>20</a:t>
                      </a:r>
                    </a:p>
                  </a:txBody>
                  <a:tcPr marL="7620" marR="7620" marT="7620" marB="0" anchor="ctr"/>
                </a:tc>
              </a:tr>
            </a:tbl>
          </a:graphicData>
        </a:graphic>
      </p:graphicFrame>
      <p:sp>
        <p:nvSpPr>
          <p:cNvPr id="4" name="Slide Number Placeholder 3"/>
          <p:cNvSpPr>
            <a:spLocks noGrp="1"/>
          </p:cNvSpPr>
          <p:nvPr>
            <p:ph type="sldNum" sz="quarter" idx="12"/>
          </p:nvPr>
        </p:nvSpPr>
        <p:spPr/>
        <p:txBody>
          <a:bodyPr/>
          <a:lstStyle/>
          <a:p>
            <a:fld id="{67726FA2-3EC9-4717-AD62-D8C823692DD3}" type="slidenum">
              <a:rPr lang="en-US" smtClean="0"/>
              <a:pPr/>
              <a:t>33</a:t>
            </a:fld>
            <a:endParaRPr lang="en-US" dirty="0"/>
          </a:p>
        </p:txBody>
      </p:sp>
      <p:sp>
        <p:nvSpPr>
          <p:cNvPr id="6" name="Content Placeholder 2"/>
          <p:cNvSpPr txBox="1">
            <a:spLocks/>
          </p:cNvSpPr>
          <p:nvPr/>
        </p:nvSpPr>
        <p:spPr>
          <a:xfrm>
            <a:off x="628650" y="1463040"/>
            <a:ext cx="7886700" cy="265647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smtClean="0"/>
              <a:t>There are a huge number of possible weighting combinations, but for today’s conversation, we’re limiting it down to the following 5 that represent both extremes and balance in terms of where points are taken from and how much weight should be given to the new indicator.</a:t>
            </a:r>
          </a:p>
        </p:txBody>
      </p:sp>
    </p:spTree>
    <p:extLst>
      <p:ext uri="{BB962C8B-B14F-4D97-AF65-F5344CB8AC3E}">
        <p14:creationId xmlns:p14="http://schemas.microsoft.com/office/powerpoint/2010/main" val="181739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For each Weighting Scenario, consider the following:</a:t>
            </a:r>
          </a:p>
          <a:p>
            <a:pPr marL="342900" indent="-342900">
              <a:buFont typeface="Arial" panose="020B0604020202020204" pitchFamily="34" charset="0"/>
              <a:buChar char="•"/>
            </a:pPr>
            <a:r>
              <a:rPr lang="en-US" dirty="0" smtClean="0">
                <a:solidFill>
                  <a:srgbClr val="0066CC"/>
                </a:solidFill>
              </a:rPr>
              <a:t>To what extent does this weighting scenario align with Colorado’s values?</a:t>
            </a:r>
          </a:p>
          <a:p>
            <a:pPr marL="342900" indent="-342900">
              <a:buFont typeface="Arial" panose="020B0604020202020204" pitchFamily="34" charset="0"/>
              <a:buChar char="•"/>
            </a:pPr>
            <a:r>
              <a:rPr lang="en-US" dirty="0" smtClean="0">
                <a:solidFill>
                  <a:srgbClr val="0066CC"/>
                </a:solidFill>
              </a:rPr>
              <a:t>How different/similar would these results be from the current 2018 outcomes?</a:t>
            </a:r>
          </a:p>
          <a:p>
            <a:pPr marL="342900" indent="-342900">
              <a:buFont typeface="Arial" panose="020B0604020202020204" pitchFamily="34" charset="0"/>
              <a:buChar char="•"/>
            </a:pPr>
            <a:r>
              <a:rPr lang="en-US" dirty="0" smtClean="0">
                <a:solidFill>
                  <a:srgbClr val="0066CC"/>
                </a:solidFill>
              </a:rPr>
              <a:t>How would the changes in rating categories effect our inferences about schools’ performance?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187818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Scenario: </a:t>
            </a:r>
            <a:br>
              <a:rPr lang="en-US" dirty="0" smtClean="0"/>
            </a:br>
            <a:r>
              <a:rPr lang="en-US" dirty="0" smtClean="0"/>
              <a:t>All points From Growth,  40-45-15</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742103" y="1420838"/>
            <a:ext cx="7718537" cy="2294663"/>
          </a:xfrm>
          <a:prstGeom prst="rect">
            <a:avLst/>
          </a:prstGeom>
        </p:spPr>
      </p:pic>
      <p:pic>
        <p:nvPicPr>
          <p:cNvPr id="8" name="Picture 7"/>
          <p:cNvPicPr>
            <a:picLocks noChangeAspect="1"/>
          </p:cNvPicPr>
          <p:nvPr/>
        </p:nvPicPr>
        <p:blipFill>
          <a:blip r:embed="rId3"/>
          <a:stretch>
            <a:fillRect/>
          </a:stretch>
        </p:blipFill>
        <p:spPr>
          <a:xfrm>
            <a:off x="4499631" y="3861255"/>
            <a:ext cx="3352898" cy="2939722"/>
          </a:xfrm>
          <a:prstGeom prst="rect">
            <a:avLst/>
          </a:prstGeom>
        </p:spPr>
      </p:pic>
      <p:pic>
        <p:nvPicPr>
          <p:cNvPr id="9" name="Picture 8"/>
          <p:cNvPicPr>
            <a:picLocks noChangeAspect="1"/>
          </p:cNvPicPr>
          <p:nvPr/>
        </p:nvPicPr>
        <p:blipFill>
          <a:blip r:embed="rId4"/>
          <a:stretch>
            <a:fillRect/>
          </a:stretch>
        </p:blipFill>
        <p:spPr>
          <a:xfrm>
            <a:off x="742103" y="3851150"/>
            <a:ext cx="3744564" cy="2971800"/>
          </a:xfrm>
          <a:prstGeom prst="rect">
            <a:avLst/>
          </a:prstGeom>
        </p:spPr>
      </p:pic>
    </p:spTree>
    <p:extLst>
      <p:ext uri="{BB962C8B-B14F-4D97-AF65-F5344CB8AC3E}">
        <p14:creationId xmlns:p14="http://schemas.microsoft.com/office/powerpoint/2010/main" val="10020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Scenario: </a:t>
            </a:r>
            <a:br>
              <a:rPr lang="en-US" dirty="0" smtClean="0"/>
            </a:br>
            <a:r>
              <a:rPr lang="en-US" dirty="0" smtClean="0"/>
              <a:t>All points From Achievement,  25-60-15</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36</a:t>
            </a:fld>
            <a:endParaRPr lang="en-US" dirty="0"/>
          </a:p>
        </p:txBody>
      </p:sp>
      <p:pic>
        <p:nvPicPr>
          <p:cNvPr id="3" name="Picture 2"/>
          <p:cNvPicPr>
            <a:picLocks noChangeAspect="1"/>
          </p:cNvPicPr>
          <p:nvPr/>
        </p:nvPicPr>
        <p:blipFill rotWithShape="1">
          <a:blip r:embed="rId2"/>
          <a:srcRect t="6669"/>
          <a:stretch/>
        </p:blipFill>
        <p:spPr>
          <a:xfrm>
            <a:off x="742103" y="3886200"/>
            <a:ext cx="3751420" cy="2971800"/>
          </a:xfrm>
          <a:prstGeom prst="rect">
            <a:avLst/>
          </a:prstGeom>
        </p:spPr>
      </p:pic>
      <p:pic>
        <p:nvPicPr>
          <p:cNvPr id="7" name="Picture 6"/>
          <p:cNvPicPr>
            <a:picLocks noChangeAspect="1"/>
          </p:cNvPicPr>
          <p:nvPr/>
        </p:nvPicPr>
        <p:blipFill>
          <a:blip r:embed="rId3"/>
          <a:stretch>
            <a:fillRect/>
          </a:stretch>
        </p:blipFill>
        <p:spPr>
          <a:xfrm>
            <a:off x="4601371" y="3891330"/>
            <a:ext cx="3361077" cy="2971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460" y="1438275"/>
            <a:ext cx="6880587" cy="2317296"/>
          </a:xfrm>
          <a:prstGeom prst="rect">
            <a:avLst/>
          </a:prstGeom>
        </p:spPr>
      </p:pic>
    </p:spTree>
    <p:extLst>
      <p:ext uri="{BB962C8B-B14F-4D97-AF65-F5344CB8AC3E}">
        <p14:creationId xmlns:p14="http://schemas.microsoft.com/office/powerpoint/2010/main" val="2221670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Scenario: </a:t>
            </a:r>
            <a:br>
              <a:rPr lang="en-US" dirty="0" smtClean="0"/>
            </a:br>
            <a:r>
              <a:rPr lang="en-US" dirty="0" smtClean="0"/>
              <a:t>Balancing taking Points from Ach &amp; </a:t>
            </a:r>
            <a:r>
              <a:rPr lang="en-US" dirty="0" err="1" smtClean="0"/>
              <a:t>Gro</a:t>
            </a:r>
            <a:r>
              <a:rPr lang="en-US" dirty="0" smtClean="0"/>
              <a:t>,  35-50-15</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37</a:t>
            </a:fld>
            <a:endParaRPr lang="en-US" dirty="0"/>
          </a:p>
        </p:txBody>
      </p:sp>
      <p:pic>
        <p:nvPicPr>
          <p:cNvPr id="3" name="Picture 2"/>
          <p:cNvPicPr>
            <a:picLocks noChangeAspect="1"/>
          </p:cNvPicPr>
          <p:nvPr/>
        </p:nvPicPr>
        <p:blipFill>
          <a:blip r:embed="rId2"/>
          <a:stretch>
            <a:fillRect/>
          </a:stretch>
        </p:blipFill>
        <p:spPr>
          <a:xfrm>
            <a:off x="742103" y="3876934"/>
            <a:ext cx="3732696" cy="2971800"/>
          </a:xfrm>
          <a:prstGeom prst="rect">
            <a:avLst/>
          </a:prstGeom>
        </p:spPr>
      </p:pic>
      <p:pic>
        <p:nvPicPr>
          <p:cNvPr id="7" name="Picture 6"/>
          <p:cNvPicPr>
            <a:picLocks noChangeAspect="1"/>
          </p:cNvPicPr>
          <p:nvPr/>
        </p:nvPicPr>
        <p:blipFill>
          <a:blip r:embed="rId3"/>
          <a:stretch>
            <a:fillRect/>
          </a:stretch>
        </p:blipFill>
        <p:spPr>
          <a:xfrm>
            <a:off x="4697260" y="3875049"/>
            <a:ext cx="3440523" cy="2971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277" y="1366837"/>
            <a:ext cx="7240869" cy="2258106"/>
          </a:xfrm>
          <a:prstGeom prst="rect">
            <a:avLst/>
          </a:prstGeom>
        </p:spPr>
      </p:pic>
    </p:spTree>
    <p:extLst>
      <p:ext uri="{BB962C8B-B14F-4D97-AF65-F5344CB8AC3E}">
        <p14:creationId xmlns:p14="http://schemas.microsoft.com/office/powerpoint/2010/main" val="146053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Scenario: </a:t>
            </a:r>
            <a:br>
              <a:rPr lang="en-US" dirty="0" smtClean="0"/>
            </a:br>
            <a:r>
              <a:rPr lang="en-US" dirty="0" smtClean="0"/>
              <a:t>Balanced Points Less Weight for </a:t>
            </a:r>
            <a:r>
              <a:rPr lang="en-US" dirty="0" err="1" smtClean="0"/>
              <a:t>GtS</a:t>
            </a:r>
            <a:r>
              <a:rPr lang="en-US" dirty="0" smtClean="0"/>
              <a:t>,  35-55-10</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38</a:t>
            </a:fld>
            <a:endParaRPr lang="en-US" dirty="0"/>
          </a:p>
        </p:txBody>
      </p:sp>
      <p:pic>
        <p:nvPicPr>
          <p:cNvPr id="3" name="Picture 2"/>
          <p:cNvPicPr>
            <a:picLocks noChangeAspect="1"/>
          </p:cNvPicPr>
          <p:nvPr/>
        </p:nvPicPr>
        <p:blipFill>
          <a:blip r:embed="rId2"/>
          <a:stretch>
            <a:fillRect/>
          </a:stretch>
        </p:blipFill>
        <p:spPr>
          <a:xfrm>
            <a:off x="742103" y="3873781"/>
            <a:ext cx="3731472" cy="2971800"/>
          </a:xfrm>
          <a:prstGeom prst="rect">
            <a:avLst/>
          </a:prstGeom>
        </p:spPr>
      </p:pic>
      <p:pic>
        <p:nvPicPr>
          <p:cNvPr id="7" name="Picture 6"/>
          <p:cNvPicPr>
            <a:picLocks noChangeAspect="1"/>
          </p:cNvPicPr>
          <p:nvPr/>
        </p:nvPicPr>
        <p:blipFill>
          <a:blip r:embed="rId3"/>
          <a:stretch>
            <a:fillRect/>
          </a:stretch>
        </p:blipFill>
        <p:spPr>
          <a:xfrm>
            <a:off x="4709416" y="3878414"/>
            <a:ext cx="3340878" cy="2971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055" y="1342345"/>
            <a:ext cx="7116971" cy="2445884"/>
          </a:xfrm>
          <a:prstGeom prst="rect">
            <a:avLst/>
          </a:prstGeom>
        </p:spPr>
      </p:pic>
    </p:spTree>
    <p:extLst>
      <p:ext uri="{BB962C8B-B14F-4D97-AF65-F5344CB8AC3E}">
        <p14:creationId xmlns:p14="http://schemas.microsoft.com/office/powerpoint/2010/main" val="1735407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Scenario: </a:t>
            </a:r>
            <a:br>
              <a:rPr lang="en-US" dirty="0" smtClean="0"/>
            </a:br>
            <a:r>
              <a:rPr lang="en-US" dirty="0" smtClean="0"/>
              <a:t>Balanced Points More </a:t>
            </a:r>
            <a:r>
              <a:rPr lang="en-US" dirty="0"/>
              <a:t>W</a:t>
            </a:r>
            <a:r>
              <a:rPr lang="en-US" dirty="0" smtClean="0"/>
              <a:t>eight for </a:t>
            </a:r>
            <a:r>
              <a:rPr lang="en-US" dirty="0" err="1" smtClean="0"/>
              <a:t>GtS</a:t>
            </a:r>
            <a:r>
              <a:rPr lang="en-US" dirty="0" smtClean="0"/>
              <a:t>,  30-50-20</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39</a:t>
            </a:fld>
            <a:endParaRPr lang="en-US" dirty="0"/>
          </a:p>
        </p:txBody>
      </p:sp>
      <p:pic>
        <p:nvPicPr>
          <p:cNvPr id="3" name="Picture 2"/>
          <p:cNvPicPr>
            <a:picLocks noChangeAspect="1"/>
          </p:cNvPicPr>
          <p:nvPr/>
        </p:nvPicPr>
        <p:blipFill>
          <a:blip r:embed="rId2"/>
          <a:stretch>
            <a:fillRect/>
          </a:stretch>
        </p:blipFill>
        <p:spPr>
          <a:xfrm>
            <a:off x="742103" y="3886200"/>
            <a:ext cx="3749557" cy="2971800"/>
          </a:xfrm>
          <a:prstGeom prst="rect">
            <a:avLst/>
          </a:prstGeom>
        </p:spPr>
      </p:pic>
      <p:pic>
        <p:nvPicPr>
          <p:cNvPr id="7" name="Picture 6"/>
          <p:cNvPicPr>
            <a:picLocks noChangeAspect="1"/>
          </p:cNvPicPr>
          <p:nvPr/>
        </p:nvPicPr>
        <p:blipFill>
          <a:blip r:embed="rId3"/>
          <a:stretch>
            <a:fillRect/>
          </a:stretch>
        </p:blipFill>
        <p:spPr>
          <a:xfrm>
            <a:off x="4601371" y="3886200"/>
            <a:ext cx="3398397" cy="2971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439" y="1272267"/>
            <a:ext cx="7094946" cy="2597603"/>
          </a:xfrm>
          <a:prstGeom prst="rect">
            <a:avLst/>
          </a:prstGeom>
        </p:spPr>
      </p:pic>
    </p:spTree>
    <p:extLst>
      <p:ext uri="{BB962C8B-B14F-4D97-AF65-F5344CB8AC3E}">
        <p14:creationId xmlns:p14="http://schemas.microsoft.com/office/powerpoint/2010/main" val="278428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92" y="578947"/>
            <a:ext cx="7886700" cy="531974"/>
          </a:xfrm>
        </p:spPr>
        <p:txBody>
          <a:bodyPr/>
          <a:lstStyle/>
          <a:p>
            <a:r>
              <a:rPr lang="en-US" b="1" dirty="0" smtClean="0"/>
              <a:t>Discussion Items</a:t>
            </a:r>
            <a:endParaRPr lang="en-US" b="1" dirty="0"/>
          </a:p>
        </p:txBody>
      </p:sp>
      <p:sp>
        <p:nvSpPr>
          <p:cNvPr id="3" name="Content Placeholder 2"/>
          <p:cNvSpPr>
            <a:spLocks noGrp="1"/>
          </p:cNvSpPr>
          <p:nvPr>
            <p:ph idx="1"/>
          </p:nvPr>
        </p:nvSpPr>
        <p:spPr>
          <a:xfrm>
            <a:off x="550829" y="1760707"/>
            <a:ext cx="7886700" cy="3985578"/>
          </a:xfrm>
        </p:spPr>
        <p:txBody>
          <a:bodyPr/>
          <a:lstStyle/>
          <a:p>
            <a:r>
              <a:rPr lang="en-US" sz="1800" b="1" dirty="0" smtClean="0"/>
              <a:t>PWR Indicator: Future Changes*</a:t>
            </a:r>
          </a:p>
          <a:p>
            <a:pPr marL="342900" indent="-342900">
              <a:buFont typeface="Arial" panose="020B0604020202020204" pitchFamily="34" charset="0"/>
              <a:buChar char="•"/>
            </a:pPr>
            <a:r>
              <a:rPr lang="en-US" sz="1600" dirty="0"/>
              <a:t>SB18-012 Military Enlistment as part of the PWR </a:t>
            </a:r>
            <a:r>
              <a:rPr lang="en-US" sz="1600" dirty="0" smtClean="0"/>
              <a:t>Indicator</a:t>
            </a:r>
          </a:p>
          <a:p>
            <a:pPr marL="342900" indent="-342900">
              <a:buFont typeface="Arial" panose="020B0604020202020204" pitchFamily="34" charset="0"/>
              <a:buChar char="•"/>
            </a:pPr>
            <a:r>
              <a:rPr lang="en-US" sz="1600" dirty="0"/>
              <a:t>HB18-1019 Kindergarten Through Twelfth Grade Accreditation Weighted </a:t>
            </a:r>
            <a:r>
              <a:rPr lang="en-US" sz="1600" dirty="0" smtClean="0"/>
              <a:t>Factors</a:t>
            </a:r>
          </a:p>
          <a:p>
            <a:pPr marL="342900" indent="-342900">
              <a:buFont typeface="Arial" panose="020B0604020202020204" pitchFamily="34" charset="0"/>
              <a:buChar char="•"/>
            </a:pPr>
            <a:r>
              <a:rPr lang="en-US" sz="1600" dirty="0" smtClean="0"/>
              <a:t>SB17-272 Measure relating to Demonstration of CCR</a:t>
            </a:r>
          </a:p>
          <a:p>
            <a:pPr marL="342900" indent="-342900">
              <a:buFont typeface="Arial" panose="020B0604020202020204" pitchFamily="34" charset="0"/>
              <a:buChar char="•"/>
            </a:pPr>
            <a:endParaRPr lang="en-US" sz="1800" dirty="0"/>
          </a:p>
          <a:p>
            <a:r>
              <a:rPr lang="en-US" sz="1800" b="1" dirty="0" smtClean="0"/>
              <a:t>Other Updates</a:t>
            </a:r>
          </a:p>
          <a:p>
            <a:pPr marL="342900" indent="-342900">
              <a:buFont typeface="Arial" panose="020B0604020202020204" pitchFamily="34" charset="0"/>
              <a:buChar char="•"/>
            </a:pPr>
            <a:r>
              <a:rPr lang="en-US" sz="1600" dirty="0" smtClean="0"/>
              <a:t>Industry Credential Submission</a:t>
            </a:r>
          </a:p>
          <a:p>
            <a:endParaRPr lang="en-US" sz="2000" dirty="0" smtClean="0"/>
          </a:p>
          <a:p>
            <a:endParaRPr lang="en-US" sz="2000" dirty="0" smtClean="0"/>
          </a:p>
          <a:p>
            <a:endParaRPr lang="en-US" sz="2000" dirty="0"/>
          </a:p>
          <a:p>
            <a:r>
              <a:rPr lang="en-US" sz="1200" dirty="0" smtClean="0">
                <a:solidFill>
                  <a:srgbClr val="FF0000"/>
                </a:solidFill>
              </a:rPr>
              <a:t>*Please note that all of the PWR indicator information is draft only and may change. </a:t>
            </a:r>
            <a:endParaRPr lang="en-US" sz="1200" dirty="0">
              <a:solidFill>
                <a:srgbClr val="FF0000"/>
              </a:solidFill>
            </a:endParaRPr>
          </a:p>
          <a:p>
            <a:pPr marL="342900" indent="-342900">
              <a:buFont typeface="Arial" panose="020B0604020202020204" pitchFamily="34" charset="0"/>
              <a:buChar char="•"/>
            </a:pPr>
            <a:endParaRPr lang="en-US" dirty="0" smtClean="0">
              <a:latin typeface="Franklin Gothic Heavy" panose="020B0903020102020204" pitchFamily="34" charset="0"/>
            </a:endParaRPr>
          </a:p>
          <a:p>
            <a:pPr marL="342900" indent="-342900">
              <a:buFont typeface="Arial" panose="020B0604020202020204" pitchFamily="34" charset="0"/>
              <a:buChar char="•"/>
            </a:pPr>
            <a:endParaRPr lang="en-US" dirty="0">
              <a:latin typeface="Franklin Gothic Heavy" panose="020B0903020102020204" pitchFamily="34" charset="0"/>
            </a:endParaRPr>
          </a:p>
          <a:p>
            <a:pPr marL="342900" indent="-342900">
              <a:buFont typeface="Arial" panose="020B0604020202020204" pitchFamily="34" charset="0"/>
              <a:buChar char="•"/>
            </a:pPr>
            <a:endParaRPr lang="en-US" dirty="0">
              <a:latin typeface="Franklin Gothic Heavy" panose="020B0903020102020204" pitchFamily="34" charset="0"/>
            </a:endParaRPr>
          </a:p>
          <a:p>
            <a:endParaRPr lang="en-US" dirty="0" smtClean="0"/>
          </a:p>
          <a:p>
            <a:pPr marL="1028700" lvl="1" indent="-342900"/>
            <a:endParaRPr lang="en-US" dirty="0" smtClean="0"/>
          </a:p>
        </p:txBody>
      </p:sp>
      <p:sp>
        <p:nvSpPr>
          <p:cNvPr id="4" name="Slide Number Placeholder 3"/>
          <p:cNvSpPr>
            <a:spLocks noGrp="1"/>
          </p:cNvSpPr>
          <p:nvPr>
            <p:ph type="sldNum" sz="quarter" idx="4294967295"/>
          </p:nvPr>
        </p:nvSpPr>
        <p:spPr>
          <a:xfrm>
            <a:off x="220133" y="6356350"/>
            <a:ext cx="408517" cy="365125"/>
          </a:xfrm>
          <a:prstGeom prst="rect">
            <a:avLst/>
          </a:prstGeom>
        </p:spPr>
        <p:txBody>
          <a:bodyPr/>
          <a:lstStyle/>
          <a:p>
            <a:fld id="{600BAA8B-998A-4793-9AB8-94EE2C3B2243}" type="slidenum">
              <a:rPr lang="en-US" smtClean="0"/>
              <a:pPr/>
              <a:t>4</a:t>
            </a:fld>
            <a:endParaRPr lang="en-US" dirty="0"/>
          </a:p>
        </p:txBody>
      </p:sp>
    </p:spTree>
    <p:extLst>
      <p:ext uri="{BB962C8B-B14F-4D97-AF65-F5344CB8AC3E}">
        <p14:creationId xmlns:p14="http://schemas.microsoft.com/office/powerpoint/2010/main" val="3016766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TAP Recommendation</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rgbClr val="0066CC"/>
                </a:solidFill>
              </a:rPr>
              <a:t>What additional information or weighting scenarios would you need to see before making a recommendation?</a:t>
            </a:r>
          </a:p>
        </p:txBody>
      </p:sp>
      <p:sp>
        <p:nvSpPr>
          <p:cNvPr id="4" name="Slide Number Placeholder 3"/>
          <p:cNvSpPr>
            <a:spLocks noGrp="1"/>
          </p:cNvSpPr>
          <p:nvPr>
            <p:ph type="sldNum" sz="quarter" idx="12"/>
          </p:nvPr>
        </p:nvSpPr>
        <p:spPr/>
        <p:txBody>
          <a:bodyPr/>
          <a:lstStyle/>
          <a:p>
            <a:fld id="{67726FA2-3EC9-4717-AD62-D8C823692DD3}" type="slidenum">
              <a:rPr lang="en-US" smtClean="0"/>
              <a:pPr/>
              <a:t>40</a:t>
            </a:fld>
            <a:endParaRPr lang="en-US" dirty="0"/>
          </a:p>
        </p:txBody>
      </p:sp>
    </p:spTree>
    <p:extLst>
      <p:ext uri="{BB962C8B-B14F-4D97-AF65-F5344CB8AC3E}">
        <p14:creationId xmlns:p14="http://schemas.microsoft.com/office/powerpoint/2010/main" val="2284635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March</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CDE is having a working session with the State Board on Friday March 1</a:t>
            </a:r>
            <a:r>
              <a:rPr lang="en-US" baseline="30000" dirty="0" smtClean="0"/>
              <a:t>st</a:t>
            </a:r>
            <a:r>
              <a:rPr lang="en-US" dirty="0" smtClean="0"/>
              <a:t> from 1:15 to 4:15 pm in the SBE Room.  It is open to the public and will also be live streamed. </a:t>
            </a:r>
          </a:p>
          <a:p>
            <a:pPr marL="342900" indent="-342900">
              <a:buFont typeface="Arial" panose="020B0604020202020204" pitchFamily="34" charset="0"/>
              <a:buChar char="•"/>
            </a:pPr>
            <a:r>
              <a:rPr lang="en-US" dirty="0" smtClean="0"/>
              <a:t>We will mostly be focusing on the upcoming Accountability rule hearings, but will also be giving a quick summary of the current TAP recommendations for the </a:t>
            </a:r>
            <a:r>
              <a:rPr lang="en-US" dirty="0" err="1" smtClean="0"/>
              <a:t>GtS</a:t>
            </a:r>
            <a:r>
              <a:rPr lang="en-US" dirty="0" smtClean="0"/>
              <a:t> metric. We anticipate the SBE will have thoughts that will influence our March TAP meeting agenda.  </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41</a:t>
            </a:fld>
            <a:endParaRPr lang="en-US" dirty="0"/>
          </a:p>
        </p:txBody>
      </p:sp>
    </p:spTree>
    <p:extLst>
      <p:ext uri="{BB962C8B-B14F-4D97-AF65-F5344CB8AC3E}">
        <p14:creationId xmlns:p14="http://schemas.microsoft.com/office/powerpoint/2010/main" val="427459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2369" y="641412"/>
            <a:ext cx="5717219" cy="5717219"/>
          </a:xfrm>
          <a:prstGeom prst="rect">
            <a:avLst/>
          </a:prstGeom>
        </p:spPr>
      </p:pic>
      <p:sp>
        <p:nvSpPr>
          <p:cNvPr id="2" name="Slide Number Placeholder 1"/>
          <p:cNvSpPr>
            <a:spLocks noGrp="1"/>
          </p:cNvSpPr>
          <p:nvPr>
            <p:ph type="sldNum" sz="quarter" idx="12"/>
          </p:nvPr>
        </p:nvSpPr>
        <p:spPr/>
        <p:txBody>
          <a:bodyPr/>
          <a:lstStyle/>
          <a:p>
            <a:fld id="{67726FA2-3EC9-4717-AD62-D8C823692DD3}" type="slidenum">
              <a:rPr lang="en-US" smtClean="0"/>
              <a:pPr/>
              <a:t>42</a:t>
            </a:fld>
            <a:endParaRPr lang="en-US" dirty="0"/>
          </a:p>
        </p:txBody>
      </p:sp>
    </p:spTree>
    <p:extLst>
      <p:ext uri="{BB962C8B-B14F-4D97-AF65-F5344CB8AC3E}">
        <p14:creationId xmlns:p14="http://schemas.microsoft.com/office/powerpoint/2010/main" val="2476235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7645"/>
            <a:ext cx="7886700" cy="616816"/>
          </a:xfrm>
        </p:spPr>
        <p:txBody>
          <a:bodyPr/>
          <a:lstStyle/>
          <a:p>
            <a:r>
              <a:rPr lang="en-US" dirty="0" smtClean="0"/>
              <a:t>Technical Advisory Panel</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Meeting Summary:</a:t>
            </a:r>
          </a:p>
          <a:p>
            <a:pPr marL="1028700" lvl="1" indent="-342900"/>
            <a:r>
              <a:rPr lang="en-US" dirty="0" smtClean="0"/>
              <a:t>Suggested future </a:t>
            </a:r>
            <a:r>
              <a:rPr lang="en-US" dirty="0"/>
              <a:t>a</a:t>
            </a:r>
            <a:r>
              <a:rPr lang="en-US" dirty="0" smtClean="0"/>
              <a:t>nalysis</a:t>
            </a:r>
          </a:p>
          <a:p>
            <a:pPr marL="1028700" lvl="1" indent="-342900"/>
            <a:r>
              <a:rPr lang="en-US" dirty="0" smtClean="0"/>
              <a:t>TAP recommendations from this meeting</a:t>
            </a:r>
          </a:p>
          <a:p>
            <a:pPr marL="342900" indent="-342900">
              <a:buFont typeface="Arial" panose="020B0604020202020204" pitchFamily="34" charset="0"/>
              <a:buChar char="•"/>
            </a:pPr>
            <a:r>
              <a:rPr lang="en-US" dirty="0" smtClean="0"/>
              <a:t>Public Comment</a:t>
            </a:r>
          </a:p>
          <a:p>
            <a:pPr marL="342900" indent="-342900">
              <a:buFont typeface="Arial" panose="020B0604020202020204" pitchFamily="34" charset="0"/>
              <a:buChar char="•"/>
            </a:pPr>
            <a:r>
              <a:rPr lang="en-US" dirty="0" smtClean="0"/>
              <a:t>Close Meeting</a:t>
            </a:r>
          </a:p>
          <a:p>
            <a:pPr marL="1028700" lvl="1" indent="-342900"/>
            <a:r>
              <a:rPr lang="en-US" dirty="0" smtClean="0"/>
              <a:t>Next Scheduled Meeting, Tuesday, March 12</a:t>
            </a:r>
            <a:r>
              <a:rPr lang="en-US" baseline="30000" dirty="0" smtClean="0"/>
              <a:t>th</a:t>
            </a:r>
            <a:r>
              <a:rPr lang="en-US" dirty="0" smtClean="0"/>
              <a:t>, 1-4 (webinar)</a:t>
            </a:r>
            <a:endParaRPr lang="en-US" dirty="0"/>
          </a:p>
        </p:txBody>
      </p:sp>
    </p:spTree>
    <p:extLst>
      <p:ext uri="{BB962C8B-B14F-4D97-AF65-F5344CB8AC3E}">
        <p14:creationId xmlns:p14="http://schemas.microsoft.com/office/powerpoint/2010/main" val="40975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624877"/>
            <a:ext cx="7886700" cy="447133"/>
          </a:xfrm>
        </p:spPr>
        <p:txBody>
          <a:bodyPr>
            <a:normAutofit/>
          </a:bodyPr>
          <a:lstStyle/>
          <a:p>
            <a:r>
              <a:rPr lang="en-US" b="1" dirty="0" smtClean="0"/>
              <a:t>PWR Indicator: Future Changes</a:t>
            </a:r>
            <a:endParaRPr lang="en-US" b="1" dirty="0"/>
          </a:p>
        </p:txBody>
      </p:sp>
      <p:sp>
        <p:nvSpPr>
          <p:cNvPr id="3" name="Content Placeholder 2"/>
          <p:cNvSpPr>
            <a:spLocks noGrp="1"/>
          </p:cNvSpPr>
          <p:nvPr>
            <p:ph idx="1"/>
          </p:nvPr>
        </p:nvSpPr>
        <p:spPr>
          <a:xfrm>
            <a:off x="536686" y="1590989"/>
            <a:ext cx="8323683" cy="4351338"/>
          </a:xfrm>
        </p:spPr>
        <p:txBody>
          <a:bodyPr/>
          <a:lstStyle/>
          <a:p>
            <a:pPr marL="457200" indent="-457200"/>
            <a:r>
              <a:rPr lang="en-US" sz="1600" dirty="0" smtClean="0">
                <a:latin typeface="Franklin Gothic Heavy" panose="020B0903020102020204" pitchFamily="34" charset="0"/>
              </a:rPr>
              <a:t>SB18-012 Military Enlistment as part of the PWR Indicator</a:t>
            </a:r>
          </a:p>
          <a:p>
            <a:pPr marL="457200" indent="-457200"/>
            <a:r>
              <a:rPr lang="en-US" sz="1600" dirty="0" smtClean="0"/>
              <a:t>     Bill Sponsors: Senator Owen Hill &amp; Rep. Brittany </a:t>
            </a:r>
            <a:r>
              <a:rPr lang="en-US" sz="1600" dirty="0" err="1" smtClean="0"/>
              <a:t>Pettersen</a:t>
            </a:r>
            <a:endParaRPr lang="en-US" sz="1600" dirty="0" smtClean="0"/>
          </a:p>
          <a:p>
            <a:pPr marL="457200" indent="-457200"/>
            <a:endParaRPr lang="en-US" sz="1600" dirty="0" smtClean="0"/>
          </a:p>
          <a:p>
            <a:pPr marL="457200" indent="-457200"/>
            <a:endParaRPr lang="en-US" sz="1600" dirty="0" smtClean="0"/>
          </a:p>
          <a:p>
            <a:pPr marL="457200" indent="-457200"/>
            <a:endParaRPr lang="en-US" sz="1600" b="1" dirty="0" smtClean="0"/>
          </a:p>
          <a:p>
            <a:pPr marL="457200" indent="-457200"/>
            <a:endParaRPr lang="en-US" sz="1600" b="1" dirty="0"/>
          </a:p>
          <a:p>
            <a:pPr marL="457200" indent="-457200"/>
            <a:endParaRPr lang="en-US" sz="1600" b="1" dirty="0" smtClean="0"/>
          </a:p>
          <a:p>
            <a:pPr marL="457200" indent="-457200"/>
            <a:endParaRPr lang="en-US" sz="1600" b="1" dirty="0"/>
          </a:p>
          <a:p>
            <a:pPr marL="457200" indent="-457200"/>
            <a:endParaRPr lang="en-US" sz="1600" b="1" dirty="0" smtClean="0"/>
          </a:p>
          <a:p>
            <a:endParaRPr lang="en-US" dirty="0" smtClean="0"/>
          </a:p>
          <a:p>
            <a:pPr marL="457200" indent="-457200"/>
            <a:endParaRPr lang="en-US" dirty="0"/>
          </a:p>
        </p:txBody>
      </p:sp>
      <p:sp>
        <p:nvSpPr>
          <p:cNvPr id="4" name="Slide Number Placeholder 3"/>
          <p:cNvSpPr>
            <a:spLocks noGrp="1"/>
          </p:cNvSpPr>
          <p:nvPr>
            <p:ph type="sldNum" sz="quarter" idx="4294967295"/>
          </p:nvPr>
        </p:nvSpPr>
        <p:spPr>
          <a:xfrm>
            <a:off x="220133" y="6356350"/>
            <a:ext cx="408517" cy="365125"/>
          </a:xfrm>
          <a:prstGeom prst="rect">
            <a:avLst/>
          </a:prstGeom>
        </p:spPr>
        <p:txBody>
          <a:bodyPr/>
          <a:lstStyle/>
          <a:p>
            <a:fld id="{600BAA8B-998A-4793-9AB8-94EE2C3B2243}"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20827001"/>
              </p:ext>
            </p:extLst>
          </p:nvPr>
        </p:nvGraphicFramePr>
        <p:xfrm>
          <a:off x="649706" y="2837014"/>
          <a:ext cx="8005010" cy="1376680"/>
        </p:xfrm>
        <a:graphic>
          <a:graphicData uri="http://schemas.openxmlformats.org/drawingml/2006/table">
            <a:tbl>
              <a:tblPr firstRow="1" bandRow="1">
                <a:tableStyleId>{16D9F66E-5EB9-4882-86FB-DCBF35E3C3E4}</a:tableStyleId>
              </a:tblPr>
              <a:tblGrid>
                <a:gridCol w="2261936"/>
                <a:gridCol w="2614863"/>
                <a:gridCol w="3128211"/>
              </a:tblGrid>
              <a:tr h="370840">
                <a:tc>
                  <a:txBody>
                    <a:bodyPr/>
                    <a:lstStyle/>
                    <a:p>
                      <a:r>
                        <a:rPr lang="en-US" sz="1400" dirty="0" smtClean="0"/>
                        <a:t>Description</a:t>
                      </a:r>
                      <a:endParaRPr lang="en-US" sz="1400" dirty="0"/>
                    </a:p>
                  </a:txBody>
                  <a:tcPr/>
                </a:tc>
                <a:tc>
                  <a:txBody>
                    <a:bodyPr/>
                    <a:lstStyle/>
                    <a:p>
                      <a:r>
                        <a:rPr lang="en-US" sz="1400" dirty="0" smtClean="0"/>
                        <a:t>Implementation</a:t>
                      </a:r>
                      <a:endParaRPr lang="en-US" sz="1400" dirty="0"/>
                    </a:p>
                  </a:txBody>
                  <a:tcPr/>
                </a:tc>
                <a:tc>
                  <a:txBody>
                    <a:bodyPr/>
                    <a:lstStyle/>
                    <a:p>
                      <a:r>
                        <a:rPr lang="en-US" sz="1400" dirty="0" smtClean="0"/>
                        <a:t>Required Data/Possible</a:t>
                      </a:r>
                      <a:r>
                        <a:rPr lang="en-US" sz="1400" baseline="0" dirty="0" smtClean="0"/>
                        <a:t> Source</a:t>
                      </a:r>
                      <a:endParaRPr lang="en-US" sz="1400" dirty="0"/>
                    </a:p>
                  </a:txBody>
                  <a:tcPr/>
                </a:tc>
              </a:tr>
              <a:tr h="370840">
                <a:tc>
                  <a:txBody>
                    <a:bodyPr/>
                    <a:lstStyle/>
                    <a:p>
                      <a:r>
                        <a:rPr lang="en-US" sz="1200" dirty="0" smtClean="0"/>
                        <a:t>Adds military</a:t>
                      </a:r>
                      <a:r>
                        <a:rPr lang="en-US" sz="1200" baseline="0" dirty="0" smtClean="0"/>
                        <a:t> enlistment within a year of graduation to matriculation rates. </a:t>
                      </a:r>
                      <a:endParaRPr lang="en-US" sz="1200" dirty="0"/>
                    </a:p>
                  </a:txBody>
                  <a:tcPr/>
                </a:tc>
                <a:tc>
                  <a:txBody>
                    <a:bodyPr/>
                    <a:lstStyle/>
                    <a:p>
                      <a:r>
                        <a:rPr lang="en-US" sz="1200" dirty="0" smtClean="0"/>
                        <a:t>An equally weighted</a:t>
                      </a:r>
                      <a:r>
                        <a:rPr lang="en-US" sz="1200" baseline="0" dirty="0" smtClean="0"/>
                        <a:t> matriculation option that would be factored into the overall matriculation rate calculations. </a:t>
                      </a:r>
                    </a:p>
                    <a:p>
                      <a:endParaRPr lang="en-US" sz="1200" baseline="0" dirty="0" smtClean="0"/>
                    </a:p>
                    <a:p>
                      <a:r>
                        <a:rPr lang="en-US" sz="1200" baseline="0" dirty="0" smtClean="0"/>
                        <a:t>Anticipated -2021 DPF/SPF reports.</a:t>
                      </a:r>
                      <a:endParaRPr lang="en-US" sz="1200" dirty="0"/>
                    </a:p>
                  </a:txBody>
                  <a:tcPr/>
                </a:tc>
                <a:tc>
                  <a:txBody>
                    <a:bodyPr/>
                    <a:lstStyle/>
                    <a:p>
                      <a:r>
                        <a:rPr lang="en-US" sz="1200" dirty="0" smtClean="0"/>
                        <a:t>Student level enlistment data; possible EOY ‘intent to enlist’ flag. </a:t>
                      </a:r>
                      <a:endParaRPr lang="en-US" sz="1200" dirty="0"/>
                    </a:p>
                  </a:txBody>
                  <a:tcPr/>
                </a:tc>
              </a:tr>
            </a:tbl>
          </a:graphicData>
        </a:graphic>
      </p:graphicFrame>
    </p:spTree>
    <p:extLst>
      <p:ext uri="{BB962C8B-B14F-4D97-AF65-F5344CB8AC3E}">
        <p14:creationId xmlns:p14="http://schemas.microsoft.com/office/powerpoint/2010/main" val="3974027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PWR </a:t>
            </a:r>
            <a:r>
              <a:rPr lang="en-US" b="1" dirty="0"/>
              <a:t>Indicator: Future Changes</a:t>
            </a:r>
          </a:p>
        </p:txBody>
      </p:sp>
      <p:sp>
        <p:nvSpPr>
          <p:cNvPr id="3" name="Content Placeholder 2"/>
          <p:cNvSpPr>
            <a:spLocks noGrp="1"/>
          </p:cNvSpPr>
          <p:nvPr>
            <p:ph idx="1"/>
          </p:nvPr>
        </p:nvSpPr>
        <p:spPr>
          <a:xfrm>
            <a:off x="284689" y="1366315"/>
            <a:ext cx="7886700" cy="4351338"/>
          </a:xfrm>
        </p:spPr>
        <p:txBody>
          <a:bodyPr/>
          <a:lstStyle/>
          <a:p>
            <a:r>
              <a:rPr lang="en-US" sz="1600" dirty="0">
                <a:latin typeface="Franklin Gothic Heavy" panose="020B0903020102020204" pitchFamily="34" charset="0"/>
              </a:rPr>
              <a:t>HB18-1019 Kindergarten Through Twelfth Grade Accreditation Weighted </a:t>
            </a:r>
            <a:r>
              <a:rPr lang="en-US" sz="1600" dirty="0" smtClean="0">
                <a:latin typeface="Franklin Gothic Heavy" panose="020B0903020102020204" pitchFamily="34" charset="0"/>
              </a:rPr>
              <a:t>Factors</a:t>
            </a:r>
          </a:p>
          <a:p>
            <a:r>
              <a:rPr lang="en-US" sz="1600" dirty="0" smtClean="0"/>
              <a:t>          Bill </a:t>
            </a:r>
            <a:r>
              <a:rPr lang="en-US" sz="1600" dirty="0"/>
              <a:t>Sponsors</a:t>
            </a:r>
            <a:r>
              <a:rPr lang="en-US" sz="1600" dirty="0" smtClean="0"/>
              <a:t>:  Representative Mike Foote &amp; Senator Kevin Priola</a:t>
            </a:r>
          </a:p>
          <a:p>
            <a:endParaRPr lang="en-US" sz="1600" b="1" u="sng" dirty="0" smtClean="0"/>
          </a:p>
          <a:p>
            <a:pPr marL="400050" indent="-400050">
              <a:buFont typeface="+mj-lt"/>
              <a:buAutoNum type="romanLcPeriod"/>
            </a:pPr>
            <a:endParaRPr lang="en-US" sz="1600" b="1" u="sng" dirty="0" smtClean="0"/>
          </a:p>
          <a:p>
            <a:pPr marL="400050" indent="-400050">
              <a:buFont typeface="+mj-lt"/>
              <a:buAutoNum type="romanLcPeriod"/>
            </a:pPr>
            <a:endParaRPr lang="en-US" sz="1600" b="1" u="sng" dirty="0"/>
          </a:p>
          <a:p>
            <a:pPr marL="400050" indent="-400050">
              <a:buFont typeface="+mj-lt"/>
              <a:buAutoNum type="romanLcPeriod"/>
            </a:pPr>
            <a:endParaRPr lang="en-US" sz="1600" b="1" u="sng" dirty="0" smtClean="0"/>
          </a:p>
          <a:p>
            <a:pPr marL="400050" indent="-400050">
              <a:buFont typeface="+mj-lt"/>
              <a:buAutoNum type="romanLcPeriod"/>
            </a:pPr>
            <a:endParaRPr lang="en-US" sz="1600" b="1" u="sng" dirty="0"/>
          </a:p>
          <a:p>
            <a:pPr marL="400050" indent="-400050">
              <a:buFont typeface="+mj-lt"/>
              <a:buAutoNum type="romanLcPeriod"/>
            </a:pPr>
            <a:endParaRPr lang="en-US" sz="1600" b="1" u="sng" dirty="0" smtClean="0"/>
          </a:p>
          <a:p>
            <a:pPr marL="400050" indent="-400050">
              <a:buFont typeface="+mj-lt"/>
              <a:buAutoNum type="romanLcPeriod"/>
            </a:pPr>
            <a:endParaRPr lang="en-US" sz="1600" b="1" u="sng" dirty="0"/>
          </a:p>
          <a:p>
            <a:pPr marL="400050" indent="-400050">
              <a:buFont typeface="+mj-lt"/>
              <a:buAutoNum type="romanLcPeriod"/>
            </a:pPr>
            <a:endParaRPr lang="en-US" sz="1600" b="1" u="sng" dirty="0" smtClean="0"/>
          </a:p>
          <a:p>
            <a:pPr marL="400050" indent="-400050">
              <a:buFont typeface="+mj-lt"/>
              <a:buAutoNum type="romanLcPeriod"/>
            </a:pPr>
            <a:endParaRPr lang="en-US" sz="1600" b="1" u="sng" dirty="0"/>
          </a:p>
          <a:p>
            <a:pPr marL="400050" indent="-400050">
              <a:buFont typeface="+mj-lt"/>
              <a:buAutoNum type="romanLcPeriod"/>
            </a:pPr>
            <a:endParaRPr lang="en-US" sz="1600" b="1" u="sng" dirty="0" smtClean="0"/>
          </a:p>
          <a:p>
            <a:pPr marL="400050" indent="-400050">
              <a:buFont typeface="+mj-lt"/>
              <a:buAutoNum type="romanLcPeriod"/>
            </a:pPr>
            <a:endParaRPr lang="en-US" sz="1600" b="1" u="sng" dirty="0"/>
          </a:p>
          <a:p>
            <a:pPr marL="400050" indent="-400050">
              <a:buFont typeface="+mj-lt"/>
              <a:buAutoNum type="romanLcPeriod"/>
            </a:pPr>
            <a:endParaRPr lang="en-US" sz="1600" b="1" u="sng" dirty="0" smtClean="0"/>
          </a:p>
          <a:p>
            <a:pPr marL="457200" indent="-457200"/>
            <a:endParaRPr lang="en-US" dirty="0"/>
          </a:p>
          <a:p>
            <a:pPr marL="457200" indent="-457200"/>
            <a:endParaRPr lang="en-US" dirty="0"/>
          </a:p>
          <a:p>
            <a:endParaRPr lang="en-US" dirty="0"/>
          </a:p>
          <a:p>
            <a:endParaRPr lang="en-US" dirty="0"/>
          </a:p>
        </p:txBody>
      </p:sp>
      <p:sp>
        <p:nvSpPr>
          <p:cNvPr id="4" name="Slide Number Placeholder 3"/>
          <p:cNvSpPr>
            <a:spLocks noGrp="1"/>
          </p:cNvSpPr>
          <p:nvPr>
            <p:ph type="sldNum" sz="quarter" idx="4294967295"/>
          </p:nvPr>
        </p:nvSpPr>
        <p:spPr>
          <a:xfrm>
            <a:off x="220133" y="6356350"/>
            <a:ext cx="408517" cy="365125"/>
          </a:xfrm>
          <a:prstGeom prst="rect">
            <a:avLst/>
          </a:prstGeom>
        </p:spPr>
        <p:txBody>
          <a:bodyPr/>
          <a:lstStyle/>
          <a:p>
            <a:fld id="{600BAA8B-998A-4793-9AB8-94EE2C3B2243}"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49363245"/>
              </p:ext>
            </p:extLst>
          </p:nvPr>
        </p:nvGraphicFramePr>
        <p:xfrm>
          <a:off x="921007" y="2458610"/>
          <a:ext cx="6898104" cy="3388360"/>
        </p:xfrm>
        <a:graphic>
          <a:graphicData uri="http://schemas.openxmlformats.org/drawingml/2006/table">
            <a:tbl>
              <a:tblPr firstRow="1" bandRow="1">
                <a:tableStyleId>{16D9F66E-5EB9-4882-86FB-DCBF35E3C3E4}</a:tableStyleId>
              </a:tblPr>
              <a:tblGrid>
                <a:gridCol w="2419174"/>
                <a:gridCol w="1590407"/>
                <a:gridCol w="2888523"/>
              </a:tblGrid>
              <a:tr h="370840">
                <a:tc>
                  <a:txBody>
                    <a:bodyPr/>
                    <a:lstStyle/>
                    <a:p>
                      <a:r>
                        <a:rPr lang="en-US" sz="1400" dirty="0" smtClean="0"/>
                        <a:t>Description</a:t>
                      </a:r>
                      <a:endParaRPr lang="en-US" sz="1400" dirty="0"/>
                    </a:p>
                  </a:txBody>
                  <a:tcPr/>
                </a:tc>
                <a:tc>
                  <a:txBody>
                    <a:bodyPr/>
                    <a:lstStyle/>
                    <a:p>
                      <a:r>
                        <a:rPr lang="en-US" sz="1400" dirty="0" smtClean="0"/>
                        <a:t>Implementation</a:t>
                      </a:r>
                      <a:endParaRPr lang="en-US" sz="1400" dirty="0"/>
                    </a:p>
                  </a:txBody>
                  <a:tcPr/>
                </a:tc>
                <a:tc>
                  <a:txBody>
                    <a:bodyPr/>
                    <a:lstStyle/>
                    <a:p>
                      <a:r>
                        <a:rPr lang="en-US" sz="1400" dirty="0" smtClean="0"/>
                        <a:t>Required Data/Possible</a:t>
                      </a:r>
                      <a:r>
                        <a:rPr lang="en-US" sz="1400" baseline="0" dirty="0" smtClean="0"/>
                        <a:t> Source</a:t>
                      </a:r>
                      <a:endParaRPr lang="en-US" sz="1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Adds additional measures of the percentage of students who successfully complete: An advanced placement course in a subject </a:t>
                      </a:r>
                      <a:r>
                        <a:rPr lang="en-US" sz="1200" u="sng" dirty="0" smtClean="0"/>
                        <a:t>other</a:t>
                      </a:r>
                      <a:r>
                        <a:rPr lang="en-US" sz="1200" dirty="0" smtClean="0"/>
                        <a:t> than English language arts or math and earn a score of 3 or higher on the end-of-course advanced placement exam; A concurrent enrollment course in a subject </a:t>
                      </a:r>
                      <a:r>
                        <a:rPr lang="en-US" sz="1200" u="sng" dirty="0" smtClean="0"/>
                        <a:t>other</a:t>
                      </a:r>
                      <a:r>
                        <a:rPr lang="en-US" sz="1200" dirty="0" smtClean="0"/>
                        <a:t> than English language arts or math and earn a grade of 'B' or higher in the course; and an international baccalaureate course in a subject </a:t>
                      </a:r>
                      <a:r>
                        <a:rPr lang="en-US" sz="1200" u="sng" dirty="0" smtClean="0"/>
                        <a:t>other</a:t>
                      </a:r>
                      <a:r>
                        <a:rPr lang="en-US" sz="1200" dirty="0" smtClean="0"/>
                        <a:t> than English language arts or math and earn a score of 4 or higher.</a:t>
                      </a:r>
                      <a:endParaRPr lang="en-US" sz="1200" b="1" u="sng" dirty="0" smtClean="0"/>
                    </a:p>
                  </a:txBody>
                  <a:tcPr/>
                </a:tc>
                <a:tc>
                  <a:txBody>
                    <a:bodyPr/>
                    <a:lstStyle/>
                    <a:p>
                      <a:pPr marL="0" indent="0">
                        <a:buFont typeface="+mj-lt"/>
                        <a:buNone/>
                      </a:pPr>
                      <a:r>
                        <a:rPr lang="en-US" sz="1200" dirty="0" smtClean="0"/>
                        <a:t>Possible overall % of students meeting criteria.</a:t>
                      </a:r>
                    </a:p>
                    <a:p>
                      <a:pPr marL="0" indent="0">
                        <a:buFont typeface="+mj-lt"/>
                        <a:buNone/>
                      </a:pPr>
                      <a:endParaRPr lang="en-US" sz="1200" dirty="0" smtClean="0"/>
                    </a:p>
                    <a:p>
                      <a:pPr marL="0" indent="0">
                        <a:buFont typeface="+mj-lt"/>
                        <a:buNone/>
                      </a:pPr>
                      <a:r>
                        <a:rPr lang="en-US" sz="1200" dirty="0" smtClean="0"/>
                        <a:t>Anticipated</a:t>
                      </a:r>
                      <a:r>
                        <a:rPr lang="en-US" sz="1200" baseline="0" dirty="0" smtClean="0"/>
                        <a:t> - 2022 DPF/SPF reports.</a:t>
                      </a:r>
                      <a:endParaRPr lang="en-US" sz="1200" dirty="0" smtClean="0"/>
                    </a:p>
                  </a:txBody>
                  <a:tcPr/>
                </a:tc>
                <a:tc>
                  <a:txBody>
                    <a:bodyPr/>
                    <a:lstStyle/>
                    <a:p>
                      <a:pPr marL="0" indent="0">
                        <a:buFont typeface="+mj-lt"/>
                        <a:buNone/>
                      </a:pPr>
                      <a:r>
                        <a:rPr lang="en-US" sz="1200" dirty="0" smtClean="0"/>
                        <a:t>Course enrollment information, AP/IB/CE scores &amp; (w/non-ELA and non-Math designation); College Board, IB, and CDHE</a:t>
                      </a:r>
                    </a:p>
                  </a:txBody>
                  <a:tcPr/>
                </a:tc>
              </a:tr>
            </a:tbl>
          </a:graphicData>
        </a:graphic>
      </p:graphicFrame>
    </p:spTree>
    <p:extLst>
      <p:ext uri="{BB962C8B-B14F-4D97-AF65-F5344CB8AC3E}">
        <p14:creationId xmlns:p14="http://schemas.microsoft.com/office/powerpoint/2010/main" val="3034140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PWR </a:t>
            </a:r>
            <a:r>
              <a:rPr lang="en-US" b="1" dirty="0"/>
              <a:t>Indicator: Future Changes</a:t>
            </a:r>
          </a:p>
        </p:txBody>
      </p:sp>
      <p:sp>
        <p:nvSpPr>
          <p:cNvPr id="3" name="Content Placeholder 2"/>
          <p:cNvSpPr>
            <a:spLocks noGrp="1"/>
          </p:cNvSpPr>
          <p:nvPr>
            <p:ph idx="1"/>
          </p:nvPr>
        </p:nvSpPr>
        <p:spPr>
          <a:xfrm>
            <a:off x="414779" y="1461154"/>
            <a:ext cx="8305015" cy="4192968"/>
          </a:xfrm>
        </p:spPr>
        <p:txBody>
          <a:bodyPr/>
          <a:lstStyle/>
          <a:p>
            <a:r>
              <a:rPr lang="en-US" sz="1600" dirty="0">
                <a:latin typeface="Franklin Gothic Heavy" panose="020B0903020102020204" pitchFamily="34" charset="0"/>
              </a:rPr>
              <a:t>SB17-272 Measure relating to demonstration of CCR</a:t>
            </a:r>
          </a:p>
          <a:p>
            <a:pPr marL="457200" indent="-457200"/>
            <a:r>
              <a:rPr lang="en-US" sz="1600" dirty="0" smtClean="0"/>
              <a:t>     Bill </a:t>
            </a:r>
            <a:r>
              <a:rPr lang="en-US" sz="1600" dirty="0"/>
              <a:t>Sponsors:  </a:t>
            </a:r>
            <a:r>
              <a:rPr lang="en-US" sz="1600" dirty="0" smtClean="0"/>
              <a:t>Rep Brittany </a:t>
            </a:r>
            <a:r>
              <a:rPr lang="en-US" sz="1600" dirty="0" err="1" smtClean="0"/>
              <a:t>Pettersen</a:t>
            </a:r>
            <a:r>
              <a:rPr lang="en-US" sz="1600" dirty="0" smtClean="0"/>
              <a:t>, Rep. Paul </a:t>
            </a:r>
            <a:r>
              <a:rPr lang="en-US" sz="1600" dirty="0" err="1" smtClean="0"/>
              <a:t>Lundeen</a:t>
            </a:r>
            <a:r>
              <a:rPr lang="en-US" sz="1600" dirty="0" smtClean="0"/>
              <a:t>, &amp; Senator Kevin Priola</a:t>
            </a:r>
            <a:endParaRPr lang="en-US" sz="1600" u="sng" dirty="0" smtClean="0"/>
          </a:p>
          <a:p>
            <a:endParaRPr lang="en-US" sz="1600" b="1" u="sng" dirty="0" smtClean="0"/>
          </a:p>
          <a:p>
            <a:pPr marL="457200" indent="-457200">
              <a:buFont typeface="+mj-lt"/>
              <a:buAutoNum type="romanLcPeriod"/>
            </a:pPr>
            <a:endParaRPr lang="en-US" sz="1600" b="1" u="sng" dirty="0" smtClean="0"/>
          </a:p>
          <a:p>
            <a:pPr marL="457200" indent="-457200">
              <a:buFont typeface="+mj-lt"/>
              <a:buAutoNum type="romanLcPeriod"/>
            </a:pPr>
            <a:endParaRPr lang="en-US" sz="1600" b="1" u="sng" dirty="0"/>
          </a:p>
          <a:p>
            <a:pPr marL="457200" indent="-457200">
              <a:buFont typeface="+mj-lt"/>
              <a:buAutoNum type="romanLcPeriod"/>
            </a:pPr>
            <a:endParaRPr lang="en-US" sz="1600" b="1" u="sng" dirty="0" smtClean="0"/>
          </a:p>
          <a:p>
            <a:pPr marL="457200" indent="-457200">
              <a:buFont typeface="+mj-lt"/>
              <a:buAutoNum type="romanLcPeriod"/>
            </a:pPr>
            <a:endParaRPr lang="en-US" sz="1600" b="1" u="sng" dirty="0"/>
          </a:p>
          <a:p>
            <a:pPr marL="457200" indent="-457200">
              <a:buFont typeface="+mj-lt"/>
              <a:buAutoNum type="romanLcPeriod"/>
            </a:pPr>
            <a:endParaRPr lang="en-US" sz="1600" b="1" u="sng" dirty="0" smtClean="0"/>
          </a:p>
          <a:p>
            <a:pPr marL="457200" indent="-457200">
              <a:buFont typeface="+mj-lt"/>
              <a:buAutoNum type="romanLcPeriod"/>
            </a:pPr>
            <a:endParaRPr lang="en-US" sz="1600" b="1" u="sng" dirty="0"/>
          </a:p>
          <a:p>
            <a:pPr marL="457200" indent="-457200">
              <a:buFont typeface="+mj-lt"/>
              <a:buAutoNum type="romanLcPeriod"/>
            </a:pPr>
            <a:endParaRPr lang="en-US" sz="1600" b="1" u="sng" dirty="0" smtClean="0"/>
          </a:p>
          <a:p>
            <a:pPr marL="457200" indent="-457200">
              <a:buFont typeface="+mj-lt"/>
              <a:buAutoNum type="romanLcPeriod"/>
            </a:pPr>
            <a:endParaRPr lang="en-US" sz="1600" b="1" u="sng" dirty="0"/>
          </a:p>
          <a:p>
            <a:pPr marL="457200" indent="-457200">
              <a:buFont typeface="+mj-lt"/>
              <a:buAutoNum type="romanLcPeriod"/>
            </a:pPr>
            <a:endParaRPr lang="en-US" sz="1600" b="1" u="sng" dirty="0" smtClean="0"/>
          </a:p>
          <a:p>
            <a:endParaRPr lang="en-US" sz="1600" b="1" u="sng" dirty="0" smtClean="0"/>
          </a:p>
        </p:txBody>
      </p:sp>
      <p:sp>
        <p:nvSpPr>
          <p:cNvPr id="4" name="Slide Number Placeholder 3"/>
          <p:cNvSpPr>
            <a:spLocks noGrp="1"/>
          </p:cNvSpPr>
          <p:nvPr>
            <p:ph type="sldNum" sz="quarter" idx="4294967295"/>
          </p:nvPr>
        </p:nvSpPr>
        <p:spPr>
          <a:xfrm>
            <a:off x="220133" y="6356350"/>
            <a:ext cx="408517" cy="365125"/>
          </a:xfrm>
          <a:prstGeom prst="rect">
            <a:avLst/>
          </a:prstGeom>
        </p:spPr>
        <p:txBody>
          <a:bodyPr/>
          <a:lstStyle/>
          <a:p>
            <a:fld id="{600BAA8B-998A-4793-9AB8-94EE2C3B2243}"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35898672"/>
              </p:ext>
            </p:extLst>
          </p:nvPr>
        </p:nvGraphicFramePr>
        <p:xfrm>
          <a:off x="407659" y="2361884"/>
          <a:ext cx="8005010" cy="3754120"/>
        </p:xfrm>
        <a:graphic>
          <a:graphicData uri="http://schemas.openxmlformats.org/drawingml/2006/table">
            <a:tbl>
              <a:tblPr firstRow="1" bandRow="1">
                <a:tableStyleId>{16D9F66E-5EB9-4882-86FB-DCBF35E3C3E4}</a:tableStyleId>
              </a:tblPr>
              <a:tblGrid>
                <a:gridCol w="2261936"/>
                <a:gridCol w="2614863"/>
                <a:gridCol w="3128211"/>
              </a:tblGrid>
              <a:tr h="370840">
                <a:tc>
                  <a:txBody>
                    <a:bodyPr/>
                    <a:lstStyle/>
                    <a:p>
                      <a:r>
                        <a:rPr lang="en-US" dirty="0" smtClean="0"/>
                        <a:t>Description</a:t>
                      </a:r>
                      <a:endParaRPr lang="en-US" dirty="0"/>
                    </a:p>
                  </a:txBody>
                  <a:tcPr/>
                </a:tc>
                <a:tc>
                  <a:txBody>
                    <a:bodyPr/>
                    <a:lstStyle/>
                    <a:p>
                      <a:r>
                        <a:rPr lang="en-US" dirty="0" smtClean="0"/>
                        <a:t>Implementation</a:t>
                      </a:r>
                      <a:endParaRPr lang="en-US" dirty="0"/>
                    </a:p>
                  </a:txBody>
                  <a:tcPr/>
                </a:tc>
                <a:tc>
                  <a:txBody>
                    <a:bodyPr/>
                    <a:lstStyle/>
                    <a:p>
                      <a:r>
                        <a:rPr lang="en-US" dirty="0" smtClean="0"/>
                        <a:t>Required Data/Possible</a:t>
                      </a:r>
                      <a:r>
                        <a:rPr lang="en-US" baseline="0" dirty="0" smtClean="0"/>
                        <a:t> Source</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Adds as an additional measure for</a:t>
                      </a:r>
                      <a:r>
                        <a:rPr lang="en-US" sz="1800" dirty="0" smtClean="0"/>
                        <a:t> </a:t>
                      </a:r>
                      <a:r>
                        <a:rPr lang="en-US" sz="1200" dirty="0" smtClean="0"/>
                        <a:t>determining attainment of the postsecondary and workforce indicator the percentage of students enrolled in high school who demonstrate college and career readiness, based on the demonstration options available to the students enrolled in each public high school, at a higher achievement level that indicates that the student is prepared to enroll in postsecondary general education core courses in reading, writing, and math without needing remediation.</a:t>
                      </a:r>
                      <a:endParaRPr lang="en-US" sz="1200" b="1"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PWR sub indicator reflecting the % of students enrolled in HS who demonstrate CCR (indicating a lack of need for remediation), based on the options available to the students enrolled in the public HS in math and ELA.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Anticipated - 2021 DPF/SPF reports.</a:t>
                      </a:r>
                      <a:r>
                        <a:rPr lang="en-US" sz="1200" baseline="0" dirty="0" smtClean="0"/>
                        <a:t> </a:t>
                      </a:r>
                      <a:endParaRPr lang="en-US" sz="1200" dirty="0" smtClean="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student level scores; EOY submission</a:t>
                      </a:r>
                    </a:p>
                    <a:p>
                      <a:endParaRPr lang="en-US" sz="1200" dirty="0"/>
                    </a:p>
                  </a:txBody>
                  <a:tcPr/>
                </a:tc>
              </a:tr>
            </a:tbl>
          </a:graphicData>
        </a:graphic>
      </p:graphicFrame>
    </p:spTree>
    <p:extLst>
      <p:ext uri="{BB962C8B-B14F-4D97-AF65-F5344CB8AC3E}">
        <p14:creationId xmlns:p14="http://schemas.microsoft.com/office/powerpoint/2010/main" val="2739761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700" b="1" dirty="0" smtClean="0"/>
              <a:t>Other Updates</a:t>
            </a:r>
            <a:endParaRPr lang="en-US" sz="2700" b="1" dirty="0"/>
          </a:p>
        </p:txBody>
      </p:sp>
      <p:sp>
        <p:nvSpPr>
          <p:cNvPr id="3" name="Content Placeholder 2"/>
          <p:cNvSpPr>
            <a:spLocks noGrp="1"/>
          </p:cNvSpPr>
          <p:nvPr>
            <p:ph idx="1"/>
          </p:nvPr>
        </p:nvSpPr>
        <p:spPr>
          <a:xfrm>
            <a:off x="628650" y="1463040"/>
            <a:ext cx="7996876" cy="4351338"/>
          </a:xfrm>
        </p:spPr>
        <p:txBody>
          <a:bodyPr/>
          <a:lstStyle/>
          <a:p>
            <a:r>
              <a:rPr lang="en-US" b="1" dirty="0" smtClean="0"/>
              <a:t>Industry Credential Submission</a:t>
            </a:r>
            <a:endParaRPr lang="en-US" b="1" dirty="0"/>
          </a:p>
          <a:p>
            <a:pPr marL="457200" indent="-457200">
              <a:buFont typeface="Arial" panose="020B0604020202020204" pitchFamily="34" charset="0"/>
              <a:buChar char="•"/>
            </a:pPr>
            <a:r>
              <a:rPr lang="en-US" sz="1700" dirty="0" smtClean="0"/>
              <a:t>Optional Submission of </a:t>
            </a:r>
            <a:r>
              <a:rPr lang="en-US" sz="1700" dirty="0"/>
              <a:t>A</a:t>
            </a:r>
            <a:r>
              <a:rPr lang="en-US" sz="1700" dirty="0" smtClean="0"/>
              <a:t>pproved Industry </a:t>
            </a:r>
            <a:r>
              <a:rPr lang="en-US" sz="1700" dirty="0"/>
              <a:t>C</a:t>
            </a:r>
            <a:r>
              <a:rPr lang="en-US" sz="1700" dirty="0" smtClean="0"/>
              <a:t>redentials for 2018 HS </a:t>
            </a:r>
            <a:r>
              <a:rPr lang="en-US" sz="1700" dirty="0"/>
              <a:t>G</a:t>
            </a:r>
            <a:r>
              <a:rPr lang="en-US" sz="1700" dirty="0" smtClean="0"/>
              <a:t>raduates.</a:t>
            </a:r>
          </a:p>
          <a:p>
            <a:pPr marL="1143000" lvl="1" indent="-457200"/>
            <a:r>
              <a:rPr lang="en-US" sz="1700" dirty="0" smtClean="0"/>
              <a:t>The submission will be open from April 1</a:t>
            </a:r>
            <a:r>
              <a:rPr lang="en-US" sz="1700" baseline="30000" dirty="0" smtClean="0"/>
              <a:t>st</a:t>
            </a:r>
            <a:r>
              <a:rPr lang="en-US" sz="1700" dirty="0" smtClean="0"/>
              <a:t> to April 30th</a:t>
            </a:r>
          </a:p>
          <a:p>
            <a:pPr marL="1143000" lvl="1" indent="-457200"/>
            <a:r>
              <a:rPr lang="en-US" sz="1700" dirty="0" smtClean="0"/>
              <a:t>Related resources are available at</a:t>
            </a:r>
            <a:r>
              <a:rPr lang="en-US" sz="1700" dirty="0"/>
              <a:t>:  </a:t>
            </a:r>
            <a:r>
              <a:rPr lang="en-US" sz="1700" dirty="0">
                <a:hlinkClick r:id="rId2"/>
              </a:rPr>
              <a:t>http://</a:t>
            </a:r>
            <a:r>
              <a:rPr lang="en-US" sz="1700" dirty="0" smtClean="0">
                <a:hlinkClick r:id="rId2"/>
              </a:rPr>
              <a:t>www.cde.state.co.us/accountability/performanceframeworksresources</a:t>
            </a:r>
            <a:endParaRPr lang="en-US" sz="1700" dirty="0" smtClean="0"/>
          </a:p>
          <a:p>
            <a:pPr marL="1143000" lvl="1" indent="-457200"/>
            <a:endParaRPr lang="en-US" sz="1700" dirty="0"/>
          </a:p>
          <a:p>
            <a:pPr marL="1143000" lvl="1" indent="-457200"/>
            <a:endParaRPr lang="en-US" sz="1700" dirty="0"/>
          </a:p>
          <a:p>
            <a:pPr marL="1143000" lvl="1" indent="-457200"/>
            <a:endParaRPr lang="en-US" sz="1700" dirty="0" smtClean="0"/>
          </a:p>
          <a:p>
            <a:endParaRPr lang="en-US" dirty="0"/>
          </a:p>
        </p:txBody>
      </p:sp>
      <p:sp>
        <p:nvSpPr>
          <p:cNvPr id="4" name="Slide Number Placeholder 3"/>
          <p:cNvSpPr>
            <a:spLocks noGrp="1"/>
          </p:cNvSpPr>
          <p:nvPr>
            <p:ph type="sldNum" sz="quarter" idx="4294967295"/>
          </p:nvPr>
        </p:nvSpPr>
        <p:spPr>
          <a:xfrm>
            <a:off x="220133" y="6356350"/>
            <a:ext cx="408517" cy="365125"/>
          </a:xfrm>
          <a:prstGeom prst="rect">
            <a:avLst/>
          </a:prstGeom>
        </p:spPr>
        <p:txBody>
          <a:bodyPr/>
          <a:lstStyle/>
          <a:p>
            <a:fld id="{600BAA8B-998A-4793-9AB8-94EE2C3B2243}" type="slidenum">
              <a:rPr lang="en-US" smtClean="0"/>
              <a:pPr/>
              <a:t>8</a:t>
            </a:fld>
            <a:endParaRPr lang="en-US" dirty="0"/>
          </a:p>
        </p:txBody>
      </p:sp>
    </p:spTree>
    <p:extLst>
      <p:ext uri="{BB962C8B-B14F-4D97-AF65-F5344CB8AC3E}">
        <p14:creationId xmlns:p14="http://schemas.microsoft.com/office/powerpoint/2010/main" val="3949019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26FA2-3EC9-4717-AD62-D8C823692DD3}" type="slidenum">
              <a:rPr lang="en-US" smtClean="0"/>
              <a:pPr/>
              <a:t>9</a:t>
            </a:fld>
            <a:endParaRPr lang="en-US" dirty="0"/>
          </a:p>
        </p:txBody>
      </p:sp>
      <p:sp>
        <p:nvSpPr>
          <p:cNvPr id="2" name="Title 1"/>
          <p:cNvSpPr>
            <a:spLocks noGrp="1"/>
          </p:cNvSpPr>
          <p:nvPr>
            <p:ph type="ctrTitle"/>
          </p:nvPr>
        </p:nvSpPr>
        <p:spPr>
          <a:xfrm>
            <a:off x="685800" y="2689692"/>
            <a:ext cx="7772400" cy="2387600"/>
          </a:xfrm>
        </p:spPr>
        <p:txBody>
          <a:bodyPr/>
          <a:lstStyle/>
          <a:p>
            <a:r>
              <a:rPr lang="en-US" dirty="0" smtClean="0"/>
              <a:t>Growth to Standard: </a:t>
            </a:r>
            <a:br>
              <a:rPr lang="en-US" dirty="0" smtClean="0"/>
            </a:br>
            <a:r>
              <a:rPr lang="en-US" dirty="0" smtClean="0"/>
              <a:t>Incorporating into the Frameworks</a:t>
            </a:r>
            <a:br>
              <a:rPr lang="en-US" dirty="0" smtClean="0"/>
            </a:br>
            <a:r>
              <a:rPr lang="en-US" dirty="0"/>
              <a:t/>
            </a:r>
            <a:br>
              <a:rPr lang="en-US" dirty="0"/>
            </a:br>
            <a:endParaRPr lang="en-US" sz="2400" dirty="0"/>
          </a:p>
        </p:txBody>
      </p:sp>
    </p:spTree>
    <p:extLst>
      <p:ext uri="{BB962C8B-B14F-4D97-AF65-F5344CB8AC3E}">
        <p14:creationId xmlns:p14="http://schemas.microsoft.com/office/powerpoint/2010/main" val="1196755195"/>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34524</TotalTime>
  <Words>2379</Words>
  <Application>Microsoft Office PowerPoint</Application>
  <PresentationFormat>On-screen Show (4:3)</PresentationFormat>
  <Paragraphs>305</Paragraphs>
  <Slides>43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Franklin Gothic Heavy</vt:lpstr>
      <vt:lpstr>Museo Slab 500</vt:lpstr>
      <vt:lpstr>Trebuchet MS</vt:lpstr>
      <vt:lpstr>Light Blue to Green Theme</vt:lpstr>
      <vt:lpstr>Technical Advisory Panel (TAP) Meeting</vt:lpstr>
      <vt:lpstr>Technical Advisory Panel</vt:lpstr>
      <vt:lpstr>PWR Indicator:  Future Changes &amp; Updates</vt:lpstr>
      <vt:lpstr>Discussion Items</vt:lpstr>
      <vt:lpstr>PWR Indicator: Future Changes</vt:lpstr>
      <vt:lpstr> PWR Indicator: Future Changes</vt:lpstr>
      <vt:lpstr> PWR Indicator: Future Changes</vt:lpstr>
      <vt:lpstr> Other Updates</vt:lpstr>
      <vt:lpstr>Growth to Standard:  Incorporating into the Frameworks  </vt:lpstr>
      <vt:lpstr>Growth-to-Standard Requirement in SB18-1355</vt:lpstr>
      <vt:lpstr>CMAS ELA and Math Growth to Standard-  Initial Theoretical Decision Points </vt:lpstr>
      <vt:lpstr>CMAS ELA and Math Growth to Standard-  Proposed TAP Methodology </vt:lpstr>
      <vt:lpstr>CMAS ELA and Math Growth to Standard-  Proposed TAP Methodology </vt:lpstr>
      <vt:lpstr>Statutory Language</vt:lpstr>
      <vt:lpstr>Statutory Language</vt:lpstr>
      <vt:lpstr>Growth to Standard Indicator</vt:lpstr>
      <vt:lpstr>Minimum N for Reporting GtS</vt:lpstr>
      <vt:lpstr>Catch Up, Keep Up and All Trajectories on Track</vt:lpstr>
      <vt:lpstr>Catch Up, Keep Up and All Trajectories on Track</vt:lpstr>
      <vt:lpstr>Reporting Disaggregated Groups</vt:lpstr>
      <vt:lpstr>Catch Up, Keep Up and All Trajectories on Track by Disaggregated Group</vt:lpstr>
      <vt:lpstr>Catch Up, Keep Up and All Trajectories on Track by Disaggregated Group</vt:lpstr>
      <vt:lpstr>CDE Proposal and TAP Recommendation</vt:lpstr>
      <vt:lpstr>TAP Recommendation</vt:lpstr>
      <vt:lpstr>Rolling up Growth to Standard Sub-indicators</vt:lpstr>
      <vt:lpstr>Rolling Up Across Indicators</vt:lpstr>
      <vt:lpstr>Break</vt:lpstr>
      <vt:lpstr>Weighting Between Indicators</vt:lpstr>
      <vt:lpstr>Assumptions for Today’s School Impact Data</vt:lpstr>
      <vt:lpstr>Correlation between Recommended On Track All Trajectories and Mean Scale Score</vt:lpstr>
      <vt:lpstr>Correlation between Recommended On Track All Trajectories and Mean Scale Score</vt:lpstr>
      <vt:lpstr>Summary of Growth to Standard Indicator  Roll-up Results</vt:lpstr>
      <vt:lpstr>Weighting Options Included in Impact Data</vt:lpstr>
      <vt:lpstr>Discussion Questions</vt:lpstr>
      <vt:lpstr>Weighting Scenario:  All points From Growth,  40-45-15</vt:lpstr>
      <vt:lpstr>Weighting Scenario:  All points From Achievement,  25-60-15</vt:lpstr>
      <vt:lpstr>Weighting Scenario:  Balancing taking Points from Ach &amp; Gro,  35-50-15</vt:lpstr>
      <vt:lpstr>Weighting Scenario:  Balanced Points Less Weight for GtS,  35-55-10</vt:lpstr>
      <vt:lpstr>Weighting Scenario:  Balanced Points More Weight for GtS,  30-50-20</vt:lpstr>
      <vt:lpstr>Next Steps for TAP Recommendation</vt:lpstr>
      <vt:lpstr>Next Steps for March</vt:lpstr>
      <vt:lpstr>PowerPoint Presentation</vt:lpstr>
      <vt:lpstr>Technical Advisory Panel</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Jorgensen, Dan</cp:lastModifiedBy>
  <cp:revision>540</cp:revision>
  <cp:lastPrinted>2018-12-10T18:01:34Z</cp:lastPrinted>
  <dcterms:created xsi:type="dcterms:W3CDTF">2018-01-08T21:58:16Z</dcterms:created>
  <dcterms:modified xsi:type="dcterms:W3CDTF">2019-02-25T20:13:01Z</dcterms:modified>
</cp:coreProperties>
</file>