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mftyd35NIk8axtIqG6FJiijav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75" autoAdjust="0"/>
  </p:normalViewPr>
  <p:slideViewPr>
    <p:cSldViewPr snapToGrid="0">
      <p:cViewPr varScale="1">
        <p:scale>
          <a:sx n="92" d="100"/>
          <a:sy n="92" d="100"/>
        </p:scale>
        <p:origin x="51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Bullet 1 -</a:t>
            </a:r>
            <a:r>
              <a:rPr lang="en-US" sz="2000">
                <a:solidFill>
                  <a:srgbClr val="F1C232"/>
                </a:solidFill>
                <a:latin typeface="Garamond"/>
                <a:ea typeface="Garamond"/>
                <a:cs typeface="Garamond"/>
                <a:sym typeface="Garamond"/>
              </a:rPr>
              <a:t>We all have incomplete stories of systems and students being represented.  What is NOT being told impacts student success).</a:t>
            </a:r>
            <a:endParaRPr sz="2000">
              <a:solidFill>
                <a:srgbClr val="F1C23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solidFill>
                  <a:srgbClr val="F1C232"/>
                </a:solidFill>
                <a:latin typeface="Garamond"/>
                <a:ea typeface="Garamond"/>
                <a:cs typeface="Garamond"/>
                <a:sym typeface="Garamond"/>
              </a:rPr>
              <a:t>Bullet 2 - </a:t>
            </a:r>
            <a:r>
              <a:rPr lang="en-US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(talk about resource allocation here)</a:t>
            </a:r>
            <a:endParaRPr sz="2000">
              <a:solidFill>
                <a:srgbClr val="F1C23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Bullet 3 - </a:t>
            </a:r>
            <a:r>
              <a:rPr lang="en-US" sz="2000">
                <a:solidFill>
                  <a:srgbClr val="F1C232"/>
                </a:solidFill>
                <a:latin typeface="Garamond"/>
                <a:ea typeface="Garamond"/>
                <a:cs typeface="Garamond"/>
                <a:sym typeface="Garamond"/>
              </a:rPr>
              <a:t>We know mistakes are opportunities)</a:t>
            </a:r>
            <a:endParaRPr sz="2000">
              <a:solidFill>
                <a:srgbClr val="F1C23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Bullet 4 - </a:t>
            </a:r>
            <a:r>
              <a:rPr lang="en-US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can’t not do this work.  </a:t>
            </a:r>
            <a:endParaRPr sz="20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Bullet 1 -</a:t>
            </a:r>
            <a:r>
              <a:rPr lang="en-US" sz="2000">
                <a:solidFill>
                  <a:srgbClr val="F1C232"/>
                </a:solidFill>
                <a:latin typeface="Garamond"/>
                <a:ea typeface="Garamond"/>
                <a:cs typeface="Garamond"/>
                <a:sym typeface="Garamond"/>
              </a:rPr>
              <a:t>We all have incomplete stories of systems and students being represented.  What is NOT being told impacts student success).</a:t>
            </a:r>
            <a:endParaRPr sz="2000">
              <a:solidFill>
                <a:srgbClr val="F1C23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solidFill>
                  <a:srgbClr val="F1C232"/>
                </a:solidFill>
                <a:latin typeface="Garamond"/>
                <a:ea typeface="Garamond"/>
                <a:cs typeface="Garamond"/>
                <a:sym typeface="Garamond"/>
              </a:rPr>
              <a:t>Bullet 2 - </a:t>
            </a:r>
            <a:r>
              <a:rPr lang="en-US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(talk about resource allocation here)</a:t>
            </a:r>
            <a:endParaRPr sz="2000">
              <a:solidFill>
                <a:srgbClr val="F1C23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Bullet 3 - </a:t>
            </a:r>
            <a:r>
              <a:rPr lang="en-US" sz="2000">
                <a:solidFill>
                  <a:srgbClr val="F1C232"/>
                </a:solidFill>
                <a:latin typeface="Garamond"/>
                <a:ea typeface="Garamond"/>
                <a:cs typeface="Garamond"/>
                <a:sym typeface="Garamond"/>
              </a:rPr>
              <a:t>We know mistakes are opportunities)</a:t>
            </a:r>
            <a:endParaRPr sz="2000">
              <a:solidFill>
                <a:srgbClr val="F1C23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Bullet 4 - </a:t>
            </a:r>
            <a:r>
              <a:rPr lang="en-US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can’t not do this work.  </a:t>
            </a:r>
            <a:endParaRPr sz="20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7D9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8EC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8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" name="Google Shape;2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0813" y="485569"/>
            <a:ext cx="3566425" cy="125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C7D9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8EC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ramond"/>
              <a:buNone/>
              <a:defRPr sz="36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Garamond"/>
              <a:buNone/>
              <a:defRPr sz="4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Garamond"/>
              <a:buNone/>
              <a:defRPr sz="4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7D9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8EC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8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2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Garamond"/>
              <a:buNone/>
              <a:defRPr sz="4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Garamond"/>
              <a:buNone/>
              <a:defRPr sz="4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Garamond"/>
              <a:buNone/>
              <a:defRPr sz="4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7D9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8EC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Garamond"/>
              <a:buNone/>
              <a:defRPr sz="4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/>
          <p:cNvPicPr preferRelativeResize="0"/>
          <p:nvPr/>
        </p:nvPicPr>
        <p:blipFill rotWithShape="1">
          <a:blip r:embed="rId11">
            <a:alphaModFix amt="20000"/>
          </a:blip>
          <a:srcRect/>
          <a:stretch/>
        </p:blipFill>
        <p:spPr>
          <a:xfrm>
            <a:off x="9741410" y="4134076"/>
            <a:ext cx="2446426" cy="22305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C7D9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5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rgbClr val="8EC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Garamond"/>
              <a:buNone/>
              <a:defRPr sz="4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15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scapcolorado/hom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scapbvschools.com/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-capcolorado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bree.lessar@lvk12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ert.framel@kcsdr1.org" TargetMode="External"/><Relationship Id="rId5" Type="http://schemas.openxmlformats.org/officeDocument/2006/relationships/hyperlink" Target="mailto:stumpfky@hcosd.org" TargetMode="External"/><Relationship Id="rId4" Type="http://schemas.openxmlformats.org/officeDocument/2006/relationships/hyperlink" Target="mailto:lyates@bv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</a:pPr>
            <a:r>
              <a:rPr lang="en-US" sz="4800" dirty="0"/>
              <a:t>Student-Centered Accountability: </a:t>
            </a:r>
            <a:br>
              <a:rPr lang="en-US" sz="4800" dirty="0"/>
            </a:br>
            <a:r>
              <a:rPr lang="en-US" sz="4800" dirty="0"/>
              <a:t>Impact on Learning and Systems</a:t>
            </a:r>
            <a:endParaRPr sz="48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1241 Task Force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March 12, 2024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575" y="6596400"/>
            <a:ext cx="261600" cy="26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619760" y="0"/>
            <a:ext cx="10058400" cy="120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Key Solutions to the Wicked Problem</a:t>
            </a:r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751840" y="2100997"/>
            <a:ext cx="94589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>
                <a:latin typeface="Constantia"/>
                <a:ea typeface="Constantia"/>
                <a:cs typeface="Constantia"/>
                <a:sym typeface="Constantia"/>
              </a:rPr>
              <a:t>Dashboards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Weight every student the same</a:t>
            </a:r>
            <a:endParaRPr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>
                <a:latin typeface="Constantia"/>
                <a:ea typeface="Constantia"/>
                <a:cs typeface="Constantia"/>
                <a:sym typeface="Constantia"/>
              </a:rPr>
              <a:t>Connect results with change improvements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On site evaluations</a:t>
            </a:r>
            <a:endParaRPr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>
                <a:latin typeface="Constantia"/>
                <a:ea typeface="Constantia"/>
                <a:cs typeface="Constantia"/>
                <a:sym typeface="Constantia"/>
              </a:rPr>
              <a:t>Support leadership transitions in Board and superintendents by focusing accountability on strategic priorities that lead rather than “people” turnovers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2000"/>
              <a:buNone/>
            </a:pPr>
            <a:endParaRPr/>
          </a:p>
        </p:txBody>
      </p:sp>
      <p:sp>
        <p:nvSpPr>
          <p:cNvPr id="158" name="Google Shape;158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50" y="6502550"/>
            <a:ext cx="261600" cy="261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50" y="6526925"/>
            <a:ext cx="261600" cy="261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9262" y="1039812"/>
            <a:ext cx="8753475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0724AB-A2D1-E9F8-ACE4-23AD05A7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LOGO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50" y="6526925"/>
            <a:ext cx="261600" cy="261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732" y="628015"/>
            <a:ext cx="8943975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DF42DB-9D71-42CE-44DA-651C1830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System support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3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7676" y="513835"/>
            <a:ext cx="6876600" cy="24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3750" y="3263075"/>
            <a:ext cx="6780600" cy="2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50" y="6499375"/>
            <a:ext cx="261600" cy="261600"/>
          </a:xfrm>
          <a:prstGeom prst="ellipse">
            <a:avLst/>
          </a:prstGeom>
          <a:solidFill>
            <a:srgbClr val="33827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3">
            <a:hlinkClick r:id="rId5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6721" y="2941435"/>
            <a:ext cx="7274657" cy="300924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/>
          <p:nvPr/>
        </p:nvSpPr>
        <p:spPr>
          <a:xfrm>
            <a:off x="6966902" y="6272318"/>
            <a:ext cx="23342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https://scapbvschools.com/</a:t>
            </a: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28BB2-2D8D-D62F-42D4-4B31FF09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0"/>
            <a:ext cx="3200400" cy="22860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Student centered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07" y="1462869"/>
            <a:ext cx="3711951" cy="131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4"/>
          <p:cNvSpPr txBox="1"/>
          <p:nvPr/>
        </p:nvSpPr>
        <p:spPr>
          <a:xfrm>
            <a:off x="4522144" y="644700"/>
            <a:ext cx="7513800" cy="6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S-CAP Contacts:</a:t>
            </a:r>
            <a:endParaRPr sz="2400" b="1" i="0" u="sng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Buena Vista - Lisa Yates </a:t>
            </a: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lyates@bvschools.org</a:t>
            </a:r>
            <a:r>
              <a:rPr lang="en-US" sz="2400" b="1" i="0" u="none" strike="noStrike" cap="none">
                <a:solidFill>
                  <a:srgbClr val="BF9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b="1" i="0" u="none" strike="noStrike" cap="none">
              <a:solidFill>
                <a:srgbClr val="BF9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Holyoke - Kyle Stumpf</a:t>
            </a: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stumpfky@hcosd.org</a:t>
            </a:r>
            <a:r>
              <a:rPr lang="en-US" sz="2400" b="1" i="0" u="none" strike="noStrike" cap="none">
                <a:solidFill>
                  <a:srgbClr val="BF9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b="1" i="0" u="none" strike="noStrike" cap="none">
              <a:solidFill>
                <a:srgbClr val="BF9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Kit Carson - Robert Framel</a:t>
            </a: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6"/>
              </a:rPr>
              <a:t>robert.framel@kcsdr1.org</a:t>
            </a:r>
            <a:r>
              <a:rPr lang="en-US" sz="2400" b="1" i="0" u="none" strike="noStrike" cap="none">
                <a:solidFill>
                  <a:srgbClr val="BF9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 Veta -Bree Lessar</a:t>
            </a:r>
            <a:endParaRPr sz="24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7"/>
              </a:rPr>
              <a:t>bree.lessar@lvk12.org</a:t>
            </a:r>
            <a:r>
              <a:rPr lang="en-US" sz="2400" b="1" i="0" u="none" strike="noStrike" cap="none">
                <a:solidFill>
                  <a:srgbClr val="BF9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br>
              <a:rPr lang="en-US" sz="2400" b="1" i="0" u="none" strike="noStrike" cap="none">
                <a:solidFill>
                  <a:srgbClr val="BF900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>
              <a:solidFill>
                <a:srgbClr val="BF9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BF9000"/>
                </a:solidFill>
                <a:latin typeface="Garamond"/>
                <a:ea typeface="Garamond"/>
                <a:cs typeface="Garamond"/>
                <a:sym typeface="Garamond"/>
              </a:rPr>
              <a:t>S-CAP Website</a:t>
            </a:r>
            <a:endParaRPr sz="2400" b="1" i="0" u="none" strike="noStrike" cap="none">
              <a:solidFill>
                <a:srgbClr val="BF9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8"/>
              </a:rPr>
              <a:t>www.s-capcolorado.com</a:t>
            </a:r>
            <a:r>
              <a:rPr lang="en-US" sz="2400" b="0" i="0" u="none" strike="noStrike" cap="none">
                <a:solidFill>
                  <a:srgbClr val="BF9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" name="Google Shape;18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75" y="6526925"/>
            <a:ext cx="261600" cy="26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547E6-D0D8-70E0-BAB4-E3D14E91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0"/>
            <a:ext cx="3200400" cy="22860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Contacts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3730025" y="1871325"/>
            <a:ext cx="8546400" cy="3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73100" marR="6731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73100" marR="673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12121"/>
                </a:solidFill>
                <a:latin typeface="Constantia"/>
                <a:ea typeface="Constantia"/>
                <a:cs typeface="Constantia"/>
                <a:sym typeface="Constantia"/>
              </a:rPr>
              <a:t>The Student-Centered Accountability Program seeks to promote and implement an accountability system that is timely, meaningful, considers the whole child and engages community stakeholders in a continuous cycle of improvement and innovation supported by a network of peers.</a:t>
            </a:r>
            <a:endParaRPr/>
          </a:p>
          <a:p>
            <a:pPr marL="673100" marR="673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1212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73100" marR="673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12121"/>
                </a:solidFill>
                <a:latin typeface="Constantia"/>
                <a:ea typeface="Constantia"/>
                <a:cs typeface="Constantia"/>
                <a:sym typeface="Constantia"/>
              </a:rPr>
              <a:t>Since 2015</a:t>
            </a:r>
            <a:endParaRPr/>
          </a:p>
          <a:p>
            <a:pPr marL="673100" marR="673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12121"/>
                </a:solidFill>
                <a:latin typeface="Constantia"/>
                <a:ea typeface="Constantia"/>
                <a:cs typeface="Constantia"/>
                <a:sym typeface="Constantia"/>
              </a:rPr>
              <a:t>20 + Rural Colorado Districts</a:t>
            </a:r>
            <a:endParaRPr sz="2400" b="0" i="0" u="none" strike="noStrike" cap="none">
              <a:solidFill>
                <a:srgbClr val="21212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6" name="Google Shape;9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7809" y="5127000"/>
            <a:ext cx="1742039" cy="16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b="1" dirty="0"/>
              <a:t>VISION</a:t>
            </a:r>
            <a:endParaRPr sz="4800" b="1" dirty="0"/>
          </a:p>
        </p:txBody>
      </p:sp>
      <p:pic>
        <p:nvPicPr>
          <p:cNvPr id="98" name="Google Shape;9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1274" y="351549"/>
            <a:ext cx="3711951" cy="13104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925" y="6491700"/>
            <a:ext cx="261600" cy="261600"/>
          </a:xfrm>
          <a:prstGeom prst="ellipse">
            <a:avLst/>
          </a:prstGeom>
          <a:solidFill>
            <a:srgbClr val="33827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4445657" y="2211693"/>
            <a:ext cx="7532983" cy="428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N Size: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Students have a disproportionate weight in small schools (500 or less was the number stated as having high error of variability).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Single student has unreasonable overall impact on a rating (batting average)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High variability means caution in finding root cause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Magnified for sub groups in small schools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Opt out magnified in small schools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Insufficient Data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Districts/schools are left without ratings that can diminish the importance of administration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Opt Outs</a:t>
            </a:r>
            <a:endParaRPr/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Irrelevant, less value perception</a:t>
            </a:r>
            <a:endParaRPr/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Formulas to try to account for known errors corrupt reliability/value</a:t>
            </a:r>
            <a:endParaRPr/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Resources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Funding and access to resources is limited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Incentivizing practices through grants and accountability put smaller, remote districts at disadvantage (AP/IB vs Ag or Arts)</a:t>
            </a:r>
            <a:endParaRPr/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Local values are not face forward (beneath state report)</a:t>
            </a:r>
            <a:endParaRPr/>
          </a:p>
          <a:p>
            <a:pPr marL="1200150" marR="0" lvl="2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1200150" marR="0" lvl="2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1200150" marR="0" lvl="2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352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b="1"/>
              <a:t>Rural Challenges</a:t>
            </a:r>
            <a:endParaRPr sz="4800" b="1"/>
          </a:p>
        </p:txBody>
      </p:sp>
      <p:pic>
        <p:nvPicPr>
          <p:cNvPr id="106" name="Google Shape;10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0024" y="366300"/>
            <a:ext cx="3711951" cy="131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925" y="6491700"/>
            <a:ext cx="261600" cy="261600"/>
          </a:xfrm>
          <a:prstGeom prst="ellipse">
            <a:avLst/>
          </a:prstGeom>
          <a:solidFill>
            <a:srgbClr val="33827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50" y="6526925"/>
            <a:ext cx="261600" cy="261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066800" y="5120640"/>
            <a:ext cx="10058400" cy="75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</a:pPr>
            <a:r>
              <a:rPr lang="en-US" sz="1400"/>
              <a:t>from Audit p. 47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Garamond"/>
              <a:buNone/>
            </a:pPr>
            <a:r>
              <a:rPr lang="en-US" dirty="0"/>
              <a:t>What we found</a:t>
            </a:r>
            <a:endParaRPr dirty="0"/>
          </a:p>
        </p:txBody>
      </p:sp>
      <p:pic>
        <p:nvPicPr>
          <p:cNvPr id="115" name="Google Shape;115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0" y="412529"/>
            <a:ext cx="12192000" cy="489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50" y="6526925"/>
            <a:ext cx="261600" cy="261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1097280" y="1310640"/>
            <a:ext cx="10454640" cy="4558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/>
          </a:p>
        </p:txBody>
      </p:sp>
      <p:pic>
        <p:nvPicPr>
          <p:cNvPr id="122" name="Google Shape;122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333" y="0"/>
            <a:ext cx="9028067" cy="61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B3ACDC-D780-A62B-A249-58B695FF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Problems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Garamond"/>
              <a:buNone/>
            </a:pPr>
            <a:r>
              <a:rPr lang="en-US"/>
              <a:t>Guiding Principles:</a:t>
            </a:r>
            <a:endParaRPr sz="4800" b="0" i="0" u="none" strike="noStrike" cap="non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1066800" y="2161957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➢"/>
            </a:pPr>
            <a:r>
              <a:rPr lang="en-US" sz="200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Current state 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240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ccountability 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has not sufficiently addressed N size in rating districts, and more, in providing information to local boards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aramond"/>
              <a:buChar char="➢"/>
            </a:pPr>
            <a:r>
              <a:rPr lang="en-US" sz="240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Current state accountability measures over-simplif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y</a:t>
            </a:r>
            <a:r>
              <a:rPr lang="en-US" sz="240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the complexities of systems whose outcome is human capita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l and so </a:t>
            </a:r>
            <a:r>
              <a:rPr lang="en-US" sz="240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ha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ve</a:t>
            </a:r>
            <a:r>
              <a:rPr lang="en-US" sz="240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put [rural] districts in binds. </a:t>
            </a:r>
            <a:endParaRPr sz="2400" i="0" u="none" strike="noStrike" cap="non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aramond"/>
              <a:buChar char="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Accountability of outcomes needs to be more directly connected to strategic actions of continuous improvement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1524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Char char="➢"/>
            </a:pPr>
            <a:r>
              <a:rPr lang="en-US" sz="240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Local Boards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 need to be empowered to guardian vision of student success through accountability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50" y="6526925"/>
            <a:ext cx="261600" cy="261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Garamond"/>
              <a:buNone/>
            </a:pPr>
            <a:r>
              <a:rPr lang="en-US"/>
              <a:t>Possible Values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353040" cy="426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br>
              <a:rPr lang="en-US"/>
            </a:b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/>
              <a:t>*</a:t>
            </a: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1511582" y="2009716"/>
            <a:ext cx="9229796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Comparability between districts?  To state?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rPr>
              <a:t>Critical thinking vs foundational knowledge</a:t>
            </a: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Directing resources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rPr>
              <a:t>Improvement *</a:t>
            </a: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Incentivizing certain practices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rPr>
              <a:t>Equity – all subgroups of students achieving at high levels</a:t>
            </a: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How well are we spending our money?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rPr>
              <a:t>Comprehensive measures of student success *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Individual student achievement/growth of key academic areas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rPr>
              <a:t> Accessibility of information to local families and communities*</a:t>
            </a: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Garamond"/>
              <a:buNone/>
            </a:pPr>
            <a:r>
              <a:rPr lang="en-US"/>
              <a:t>SCAP Values</a:t>
            </a: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i="1"/>
              <a:t>Aligning accountability, improvement, and instruction for deeper learning in rural schools 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br>
              <a:rPr lang="en-US"/>
            </a:br>
            <a:endParaRPr/>
          </a:p>
        </p:txBody>
      </p:sp>
      <p:pic>
        <p:nvPicPr>
          <p:cNvPr id="143" name="Google Shape;143;p8" descr="https://lh7-us.googleusercontent.com/0XVO3l-AQnfz7EQmYH8XtVdFzA4zMemVIMBBZUogcPPbfu6RilgKzSnt74_dzEEvI5Irau2JW9f_a9_Ipsi8fzqC3d8oRZs9v6V7Y9yE8y5VF0D-i1KIaO6Vzfswp0WcF2J-ofZCx4vC-_ClmhTrhlKkWw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50160"/>
            <a:ext cx="3515327" cy="218101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/>
          <p:nvPr/>
        </p:nvSpPr>
        <p:spPr>
          <a:xfrm>
            <a:off x="3637280" y="2283497"/>
            <a:ext cx="8138160" cy="505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Core Values</a:t>
            </a:r>
            <a:endParaRPr sz="2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1.</a:t>
            </a:r>
            <a:r>
              <a:rPr lang="en-US" sz="2400" b="1" i="0" u="none" strike="noStrike" cap="none">
                <a:solidFill>
                  <a:srgbClr val="92D05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E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mphasize </a:t>
            </a:r>
            <a:r>
              <a:rPr lang="en-US" sz="2400" b="1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every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 student and the</a:t>
            </a:r>
            <a:r>
              <a:rPr lang="en-US" sz="2400" b="0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whole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 student</a:t>
            </a:r>
            <a:endParaRPr sz="2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2.</a:t>
            </a:r>
            <a:r>
              <a:rPr lang="en-US" sz="2400" b="1" i="0" u="none" strike="noStrike" cap="none">
                <a:solidFill>
                  <a:srgbClr val="92D050"/>
                </a:solidFill>
                <a:latin typeface="Constantia"/>
                <a:ea typeface="Constantia"/>
                <a:cs typeface="Constantia"/>
                <a:sym typeface="Constantia"/>
              </a:rPr>
              <a:t> 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Accountability means </a:t>
            </a:r>
            <a:r>
              <a:rPr lang="en-US" sz="2400" b="1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continuous improvement</a:t>
            </a:r>
            <a:endParaRPr sz="2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3.</a:t>
            </a:r>
            <a:r>
              <a:rPr lang="en-US" sz="2400" b="0" i="0" u="none" strike="noStrike" cap="none">
                <a:solidFill>
                  <a:srgbClr val="92D050"/>
                </a:solidFill>
                <a:latin typeface="Constantia"/>
                <a:ea typeface="Constantia"/>
                <a:cs typeface="Constantia"/>
                <a:sym typeface="Constantia"/>
              </a:rPr>
              <a:t> 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What gets </a:t>
            </a:r>
            <a:r>
              <a:rPr lang="en-US" sz="2400" b="1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measured and reported</a:t>
            </a:r>
            <a:r>
              <a:rPr lang="en-US" sz="2400" b="1" i="0" u="none" strike="noStrike" cap="none">
                <a:solidFill>
                  <a:srgbClr val="92D05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gets done</a:t>
            </a:r>
            <a:endParaRPr sz="2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4.</a:t>
            </a:r>
            <a:r>
              <a:rPr lang="en-US" sz="2400" b="1" i="0" u="none" strike="noStrike" cap="none">
                <a:solidFill>
                  <a:srgbClr val="338274"/>
                </a:solidFill>
                <a:latin typeface="Constantia"/>
                <a:ea typeface="Constantia"/>
                <a:cs typeface="Constantia"/>
                <a:sym typeface="Constantia"/>
              </a:rPr>
              <a:t> 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Accountability impact increases with </a:t>
            </a:r>
            <a:r>
              <a:rPr lang="en-US" sz="2400" b="1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local </a:t>
            </a:r>
            <a:br>
              <a:rPr lang="en-US" sz="2400" b="1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 b="1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      stakeholder</a:t>
            </a:r>
            <a:r>
              <a:rPr lang="en-US" sz="2400" b="0" i="0" u="none" strike="noStrike" cap="none">
                <a:solidFill>
                  <a:srgbClr val="C7D95B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investment</a:t>
            </a:r>
            <a:endParaRPr sz="2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619750" y="0"/>
            <a:ext cx="100584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Key Features of S-CAP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55050" y="625317"/>
            <a:ext cx="12081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ts val="3000"/>
              <a:buFont typeface="Garamond"/>
              <a:buChar char="●"/>
            </a:pPr>
            <a:r>
              <a:rPr lang="en-US" sz="2200" b="1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Inputs: </a:t>
            </a:r>
            <a:r>
              <a:rPr lang="en-US" sz="2200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Implementation of System Support Reviews (SSRs) to support continuous improvement by examining root cause issues and small cycle changes</a:t>
            </a:r>
            <a:endParaRPr sz="2200" b="1">
              <a:solidFill>
                <a:schemeClr val="dk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ts val="3000"/>
              <a:buFont typeface="Garamond"/>
              <a:buChar char="●"/>
            </a:pPr>
            <a:r>
              <a:rPr lang="en-US" sz="2200" b="1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Expanded Success Measures: </a:t>
            </a:r>
            <a:r>
              <a:rPr lang="en-US" sz="2200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Use of Learning Dispositions Data: family, student, staff surveys administered annually and professional observations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3000"/>
              <a:buFont typeface="Garamond"/>
              <a:buChar char="●"/>
            </a:pPr>
            <a:r>
              <a:rPr lang="en-US" sz="2200" b="1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Dashboards: </a:t>
            </a:r>
            <a:r>
              <a:rPr lang="en-US" sz="2200">
                <a:latin typeface="Constantia"/>
                <a:ea typeface="Constantia"/>
                <a:cs typeface="Constantia"/>
                <a:sym typeface="Constantia"/>
              </a:rPr>
              <a:t>Monitoring of multiple measures feasible by local boards with state base, standard benchmarks </a:t>
            </a:r>
            <a:endParaRPr sz="2200">
              <a:solidFill>
                <a:schemeClr val="dk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3000"/>
              <a:buFont typeface="Garamond"/>
              <a:buChar char="●"/>
            </a:pPr>
            <a:r>
              <a:rPr lang="en-US" sz="2200" b="1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Local Accountability: </a:t>
            </a:r>
            <a:r>
              <a:rPr lang="en-US" sz="2200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Investment of Boards of Education as stewards of student achievement and growth</a:t>
            </a:r>
            <a:endParaRPr sz="2200">
              <a:solidFill>
                <a:schemeClr val="accent5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3000"/>
              <a:buFont typeface="Garamond"/>
              <a:buChar char="●"/>
            </a:pPr>
            <a:r>
              <a:rPr lang="en-US" sz="2200" b="1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Professional Growth and Respect: </a:t>
            </a:r>
            <a:r>
              <a:rPr lang="en-US" sz="2200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Participation in peer reviews advances teacher investment in system improvement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3000"/>
              <a:buFont typeface="Garamond"/>
              <a:buChar char="●"/>
            </a:pPr>
            <a:r>
              <a:rPr lang="en-US" sz="2200" b="1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Integrate State Accountability:</a:t>
            </a:r>
            <a:r>
              <a:rPr lang="en-US" sz="2200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 Advocate for adjusted weightings for students in small schools</a:t>
            </a:r>
            <a:endParaRPr sz="2200">
              <a:solidFill>
                <a:schemeClr val="accent5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2000"/>
              <a:buNone/>
            </a:pPr>
            <a:endParaRPr/>
          </a:p>
        </p:txBody>
      </p:sp>
      <p:sp>
        <p:nvSpPr>
          <p:cNvPr id="151" name="Google Shape;151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50" y="6502550"/>
            <a:ext cx="261600" cy="261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Widescreen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Garamond</vt:lpstr>
      <vt:lpstr>Arial</vt:lpstr>
      <vt:lpstr>Constantia</vt:lpstr>
      <vt:lpstr>Retrospect</vt:lpstr>
      <vt:lpstr>Student-Centered Accountability:  Impact on Learning and Systems</vt:lpstr>
      <vt:lpstr>VISION</vt:lpstr>
      <vt:lpstr>Rural Challenges</vt:lpstr>
      <vt:lpstr>What we found</vt:lpstr>
      <vt:lpstr>Problems</vt:lpstr>
      <vt:lpstr>Guiding Principles:</vt:lpstr>
      <vt:lpstr>Possible Values</vt:lpstr>
      <vt:lpstr>SCAP Values</vt:lpstr>
      <vt:lpstr>Key Features of S-CAP</vt:lpstr>
      <vt:lpstr>Key Solutions to the Wicked Problem</vt:lpstr>
      <vt:lpstr>LOGO</vt:lpstr>
      <vt:lpstr>System support</vt:lpstr>
      <vt:lpstr>Student centered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Student-Centered Accountability:  Impact on Learning and Systems</dc:title>
  <dc:creator>Lisa Yates</dc:creator>
  <cp:lastModifiedBy>Richardson, Megan</cp:lastModifiedBy>
  <cp:revision>2</cp:revision>
  <dcterms:modified xsi:type="dcterms:W3CDTF">2024-03-12T02:21:36Z</dcterms:modified>
</cp:coreProperties>
</file>