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Roboto"/>
      <p:regular r:id="rId54"/>
      <p:bold r:id="rId55"/>
      <p:italic r:id="rId56"/>
      <p:boldItalic r:id="rId57"/>
    </p:embeddedFont>
    <p:embeddedFont>
      <p:font typeface="Roboto Medium"/>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hAgvAwaAhZTfOrn5R3oAcbZ7Zq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16836F-18A3-4CBE-A275-AC3D82523CFF}">
  <a:tblStyle styleId="{E016836F-18A3-4CBE-A275-AC3D82523CF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31D5806-1418-41A2-9EE6-461DF1D2AD4E}"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1699CAF-7A35-4F9C-A41D-4B7C68565049}" styleName="Table_2">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customschemas.google.com/relationships/presentationmetadata" Target="metadata"/><Relationship Id="rId61" Type="http://schemas.openxmlformats.org/officeDocument/2006/relationships/font" Target="fonts/Roboto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Medium-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bold.fntdata"/><Relationship Id="rId10" Type="http://schemas.openxmlformats.org/officeDocument/2006/relationships/slide" Target="slides/slide5.xml"/><Relationship Id="rId54" Type="http://schemas.openxmlformats.org/officeDocument/2006/relationships/font" Target="fonts/Roboto-regular.fntdata"/><Relationship Id="rId13" Type="http://schemas.openxmlformats.org/officeDocument/2006/relationships/slide" Target="slides/slide8.xml"/><Relationship Id="rId57" Type="http://schemas.openxmlformats.org/officeDocument/2006/relationships/font" Target="fonts/Roboto-boldItalic.fntdata"/><Relationship Id="rId12" Type="http://schemas.openxmlformats.org/officeDocument/2006/relationships/slide" Target="slides/slide7.xml"/><Relationship Id="rId56" Type="http://schemas.openxmlformats.org/officeDocument/2006/relationships/font" Target="fonts/Roboto-italic.fntdata"/><Relationship Id="rId15" Type="http://schemas.openxmlformats.org/officeDocument/2006/relationships/slide" Target="slides/slide10.xml"/><Relationship Id="rId59" Type="http://schemas.openxmlformats.org/officeDocument/2006/relationships/font" Target="fonts/RobotoMedium-bold.fntdata"/><Relationship Id="rId14" Type="http://schemas.openxmlformats.org/officeDocument/2006/relationships/slide" Target="slides/slide9.xml"/><Relationship Id="rId58" Type="http://schemas.openxmlformats.org/officeDocument/2006/relationships/font" Target="fonts/RobotoMedium-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uelzH5HqFuZ2S1Q2wrtvvKmoYhubyffGEuiBJssb2o/edit?usp=sharing" TargetMode="External"/><Relationship Id="rId3" Type="http://schemas.openxmlformats.org/officeDocument/2006/relationships/hyperlink" Target="https://docs.google.com/document/d/1fu4U38xUazJNnuQPdV1z8s-7ODtGtzPhoAwRlnNueVY/copy"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u4U38xUazJNnuQPdV1z8s-7ODtGtzPhoAwRlnNueVY/edit?usp=sharin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uiphelp@cde.state.co.u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u4U38xUazJNnuQPdV1z8s-7ODtGtzPhoAwRlnNueVY/cop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u4U38xUazJNnuQPdV1z8s-7ODtGtzPhoAwRlnNueVY/cop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u4U38xUazJNnuQPdV1z8s-7ODtGtzPhoAwRlnNueVY/copy"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Before we get started, We’d like to know who’s joining us.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In the chat, please introduce yourself providing…</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Your name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Your District and School, if relevant, and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What are you looking forward with the long weekend ahead?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 me also put a link to the Google slide deck in the chat for folks to follow along – </a:t>
            </a:r>
            <a:r>
              <a:rPr lang="en" u="sng">
                <a:solidFill>
                  <a:schemeClr val="hlink"/>
                </a:solidFill>
                <a:hlinkClick r:id="rId2"/>
              </a:rPr>
              <a:t>https://docs.google.com/presentation/d/1huelzH5HqFuZ2S1Q2wrtvvKmoYhubyffGEuiBJssb2o/edit?usp=sharing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Here’s also a copy link to the webinar’s information packet to support planning –  </a:t>
            </a:r>
            <a:r>
              <a:rPr lang="en" u="sng">
                <a:solidFill>
                  <a:schemeClr val="hlink"/>
                </a:solidFill>
                <a:hlinkClick r:id="rId3"/>
              </a:rPr>
              <a:t>https://docs.google.com/document/d/1fu4U38xUazJNnuQPdV1z8s-7ODtGtzPhoAwRlnNueVY/copy</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START recording, state webinar, introduce self and support / back channel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At each district’s discretion, sites newly identified under the state or </a:t>
            </a:r>
            <a:r>
              <a:rPr lang="en">
                <a:solidFill>
                  <a:schemeClr val="dk1"/>
                </a:solidFill>
              </a:rPr>
              <a:t>federal</a:t>
            </a:r>
            <a:r>
              <a:rPr lang="en"/>
              <a:t> system, may submit their UIP no later than January 15. Some districts may prefer that all schools submit their plans by October 15, but there is that flexibility for newly identified sites. </a:t>
            </a:r>
            <a:r>
              <a:rPr lang="en">
                <a:solidFill>
                  <a:schemeClr val="dk1"/>
                </a:solidFill>
              </a:rPr>
              <a:t>If districts requested changed ratings through the Request to Reconsider process, the later submission date is available too, again if approved by district.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D8D8D8"/>
                </a:highlight>
              </a:rPr>
              <a:t>[CLICK] </a:t>
            </a:r>
            <a:r>
              <a:rPr lang="en">
                <a:solidFill>
                  <a:schemeClr val="dk1"/>
                </a:solidFill>
              </a:rPr>
              <a:t> This snapshot shows where in the online UIP system, the district would select January submission for sites they use this flexibility.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Being aware of the UIP submission due date and flexibility is helpful when considering the annual stakeholder engagement requirement for identified sites.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For schools with a plan type of Priority Improvement or Turnaround, </a:t>
            </a:r>
            <a:r>
              <a:rPr b="1" lang="en">
                <a:solidFill>
                  <a:schemeClr val="dk1"/>
                </a:solidFill>
              </a:rPr>
              <a:t>the district must notify families</a:t>
            </a:r>
            <a:r>
              <a:rPr lang="en">
                <a:solidFill>
                  <a:schemeClr val="dk1"/>
                </a:solidFill>
              </a:rPr>
              <a:t> in the school of the school’s plan type, the reason for identification, ways to provide input into the school’s plans, and notification of the local board’s hearing prior to adopting the school’s plan. This should be done within 30 calendar days of receiving the initial plan type rating. And the key resource in the green box provides more information including updated parent letters in English and Spanish to adapt for notification of state and/or federal identifications.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You’ll also need to </a:t>
            </a:r>
            <a:r>
              <a:rPr b="1" lang="en">
                <a:solidFill>
                  <a:schemeClr val="dk1"/>
                </a:solidFill>
              </a:rPr>
              <a:t>have your board approve UIPs for state identified sites</a:t>
            </a:r>
            <a:r>
              <a:rPr lang="en">
                <a:solidFill>
                  <a:schemeClr val="dk1"/>
                </a:solidFill>
              </a:rPr>
              <a:t>. This occurs in two steps. </a:t>
            </a:r>
            <a:r>
              <a:rPr b="1" lang="en">
                <a:solidFill>
                  <a:schemeClr val="dk1"/>
                </a:solidFill>
              </a:rPr>
              <a:t>First, </a:t>
            </a:r>
            <a:r>
              <a:rPr lang="en">
                <a:solidFill>
                  <a:schemeClr val="dk1"/>
                </a:solidFill>
              </a:rPr>
              <a:t>a public hearing should occur about 30 calendar days after the date the district provides the written notice to families.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During these public hearings, the local board would review the school’s progress in implementing its plan during the preceding year. At least one member of the School Accountability Committee is encouraged to attend the public hearing.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After</a:t>
            </a:r>
            <a:r>
              <a:rPr lang="en">
                <a:solidFill>
                  <a:schemeClr val="dk1"/>
                </a:solidFill>
              </a:rPr>
              <a:t>, incorporating any feedback provided at the hearing, you will then return to your board for plan approval or adoption before it is publicly posted by the UIP submission date. This is in part, why first year identified sites have the flexibility to submit their UIP by January 15th instead of October. </a:t>
            </a:r>
            <a:endParaRPr>
              <a:solidFill>
                <a:srgbClr val="444746"/>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444746"/>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addition to Stakeholder Engagement, other requirements are associated to planning and should be addressed in the UIP. </a:t>
            </a:r>
            <a:endParaRPr/>
          </a:p>
          <a:p>
            <a:pPr indent="0" lvl="0" marL="0" rtl="0" algn="l">
              <a:lnSpc>
                <a:spcPct val="100000"/>
              </a:lnSpc>
              <a:spcBef>
                <a:spcPts val="0"/>
              </a:spcBef>
              <a:spcAft>
                <a:spcPts val="0"/>
              </a:spcAft>
              <a:buSzPts val="1100"/>
              <a:buNone/>
            </a:pPr>
            <a:r>
              <a:rPr lang="en"/>
              <a:t>This table provides a quick overview of annual requirements starting at Year 1 On the Clock by plan type.</a:t>
            </a:r>
            <a:endParaRPr/>
          </a:p>
          <a:p>
            <a:pPr indent="0" lvl="0" marL="0" rtl="0" algn="l">
              <a:lnSpc>
                <a:spcPct val="100000"/>
              </a:lnSpc>
              <a:spcBef>
                <a:spcPts val="0"/>
              </a:spcBef>
              <a:spcAft>
                <a:spcPts val="0"/>
              </a:spcAft>
              <a:buSzPts val="1100"/>
              <a:buNone/>
            </a:pPr>
            <a:r>
              <a:rPr lang="en"/>
              <a:t>You’ll see that some requirements like stakeholder engagement and Family, School &amp; Community Partnerships are required for identified schools, but not districts. </a:t>
            </a:r>
            <a:endParaRPr/>
          </a:p>
          <a:p>
            <a:pPr indent="0" lvl="0" marL="0" rtl="0" algn="l">
              <a:lnSpc>
                <a:spcPct val="100000"/>
              </a:lnSpc>
              <a:spcBef>
                <a:spcPts val="0"/>
              </a:spcBef>
              <a:spcAft>
                <a:spcPts val="0"/>
              </a:spcAft>
              <a:buSzPts val="1100"/>
              <a:buNone/>
            </a:pPr>
            <a:r>
              <a:rPr lang="en"/>
              <a:t>Whereas Math Acceleration and Turnaround Strategies are required for both identified schools and districts. In the case of the Early Learning Needs Assessment, this requirement applies to districts accredited PI/T </a:t>
            </a:r>
            <a:r>
              <a:rPr lang="en" u="sng"/>
              <a:t>and</a:t>
            </a:r>
            <a:r>
              <a:rPr lang="en"/>
              <a:t> with schools operating under a PI/T plan.</a:t>
            </a:r>
            <a:endParaRPr/>
          </a:p>
          <a:p>
            <a:pPr indent="0" lvl="0" marL="0" rtl="0" algn="l">
              <a:lnSpc>
                <a:spcPct val="100000"/>
              </a:lnSpc>
              <a:spcBef>
                <a:spcPts val="0"/>
              </a:spcBef>
              <a:spcAft>
                <a:spcPts val="0"/>
              </a:spcAft>
              <a:buSzPts val="1100"/>
              <a:buNone/>
            </a:pPr>
            <a:r>
              <a:rPr lang="en"/>
              <a:t>It’s also noteworthy that Math Acceleration associated to more recent legislation – HB 23-1231 sets requirement for sites with an Improvement rating, not just those identified with Priority Improvement or Turnaround.  </a:t>
            </a:r>
            <a:endParaRPr/>
          </a:p>
          <a:p>
            <a:pPr indent="0" lvl="0" marL="0" rtl="0" algn="l">
              <a:lnSpc>
                <a:spcPct val="100000"/>
              </a:lnSpc>
              <a:spcBef>
                <a:spcPts val="0"/>
              </a:spcBef>
              <a:spcAft>
                <a:spcPts val="0"/>
              </a:spcAft>
              <a:buSzPts val="1100"/>
              <a:buNone/>
            </a:pPr>
            <a:r>
              <a:rPr lang="en"/>
              <a:t>We’ll review each in greater detail to support your local improvement planning, but I’ll first walk through Year specific process requirements and related supports.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Just as a reminder…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Once a school or district is On the Clock, requirements change by year relating both to the UIP process and supports for dramatic change.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CDE streamlined supports increase as sites progress on the clock, while the requirement of Parent Notification &amp; Local Board Hearings are continuous throughout the progression.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With department support, in year 1, most districts with schools identified on the clock will have a support lead assigned. As schools or districts advance on the clock and upon entering year 3, they are assigned a Transformation Specialist to provide more direct support with regards to accountability pathway options and anticipation of end-of-clock requirements in year 5.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From Year 3 on the State Accountability Clock, in addition to the annual parent notification process, districts must host a parent and community meeting to provide information and receive input on the school’s accountability rating and next steps to improve. If your district has one or more schools that are Year 3 or more, CDE will reach out with more information about scheduling any required steps for these sites.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more intensive engagement from CDE is coordinated by a “Transformation Specialist” mentioned on the previous slide.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 sites move to year 3 on the clock, they’ll work with their CDE assigned Transformation Specialist to review accountability pathway options to identify the one that is best suited for a site to create dramatic change.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At this time, the transformation specialist will also consult regarding the State Review Panel that is organized by a 3rd party contracted with the department. More details about this are provided in the grey box, while we won’t go into these details. </a:t>
            </a:r>
            <a:endParaRPr/>
          </a:p>
          <a:p>
            <a:pPr indent="0" lvl="0" marL="0" rtl="0" algn="l">
              <a:lnSpc>
                <a:spcPct val="100000"/>
              </a:lnSpc>
              <a:spcBef>
                <a:spcPts val="0"/>
              </a:spcBef>
              <a:spcAft>
                <a:spcPts val="0"/>
              </a:spcAft>
              <a:buSzPts val="1100"/>
              <a:buNone/>
            </a:pPr>
            <a:r>
              <a:rPr lang="en"/>
              <a:t>If someone does have SRP or board order questions, please hold them to the end.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We’ll now shift to plan type requirements and how to satisfy them. Before doing so, are there any questions about early on the clock vs. advancing to later and end of clock?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In the remainder of this webinar, you may want to follow along with the information packet that follows remaining slides. It may help with note taking or during application of some of the content we’ll review.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I’ll put a Google copy link in the CHAT now.  </a:t>
            </a:r>
            <a:r>
              <a:rPr lang="en" u="sng">
                <a:solidFill>
                  <a:schemeClr val="hlink"/>
                </a:solidFill>
                <a:hlinkClick r:id="rId2"/>
              </a:rPr>
              <a:t>https://docs.google.com/document/d/1fu4U38xUazJNnuQPdV1z8s-7ODtGtzPhoAwRlnNueVY/edit?usp=sharing</a:t>
            </a:r>
            <a:r>
              <a:rPr lang="en">
                <a:solidFill>
                  <a:schemeClr val="dk1"/>
                </a:solidFill>
              </a:rPr>
              <a:t>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CDE reviews UIPs for all schools and districts state identified as well as schools federally identified – ensuring that plans meet the requirements based on each site’s plan type. </a:t>
            </a:r>
            <a:endParaRPr/>
          </a:p>
          <a:p>
            <a:pPr indent="0" lvl="0" marL="0" rtl="0" algn="l">
              <a:lnSpc>
                <a:spcPct val="100000"/>
              </a:lnSpc>
              <a:spcBef>
                <a:spcPts val="0"/>
              </a:spcBef>
              <a:spcAft>
                <a:spcPts val="0"/>
              </a:spcAft>
              <a:buSzPts val="1100"/>
              <a:buNone/>
            </a:pPr>
            <a:r>
              <a:rPr lang="en"/>
              <a:t>Traditionally, UIPs are reviewed after plans are submitted. New this year, we’re offering a consultation option that will occur before sites submit their plan. In this new model, the site will have a near completed plan that the CDE staff member will review before consultation focusing on the big elements of the plan. After the one-hour consultation, the staff member will provide written feedback. In most cases, sites that engage in the consultation model will not have their plan reviewed after submission. However, there may be exceptions for sites identified with comprehensive support through ESSA. If this is something of interest to you, please email </a:t>
            </a:r>
            <a:r>
              <a:rPr lang="en" u="sng">
                <a:solidFill>
                  <a:schemeClr val="hlink"/>
                </a:solidFill>
                <a:hlinkClick r:id="rId2"/>
              </a:rPr>
              <a:t>uiphelp@cde.state.co.us</a:t>
            </a:r>
            <a:r>
              <a:rPr lang="en"/>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 also want to stress that the Quality Criteria or QC is the best resource for understanding where in the UIP template to address each planning requirement, both for state and federal identification. The website in the last bullet takes you to the UIP resource webpage, with links to QCs for both the streamlined and traditional template, and differentiating for schools and districts.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Now let’s shift back to Planning requirements for state identified sites. All schools with Priority Improvement or Turnaround plan types are required to include high leverage action steps to increase parent engagement at the school.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These action steps should be included in the Action Plan section of your UIP.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We’ll first ground in the Colorado’s Educational Accountability system and the performance frameworks focused on performance watch and then shift to requirements for state identified schools and districts – how to satisfy them and learn about supports, fand wrapping up with a Q&amp;A session when I’ll stop the recording.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Please take a moment to jot down questions you’ve brought with you today. We'll then return to these questions at the end of the webinar, to ensure we answer them. (pause)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encourage you to use the chat feature in Zoom to ask questions. We’ve got _____ who will monitor the chat. We also love to see faces, so please consider being on camera if possible. After this webinar, we’ll post the slides and recording at our Accountability Resources webpage.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image depicts the continuum of impact for family engagement activities. These include, on the left, school or system-wide activities; and, on the right, more individualized touchpoints with specific students and families. Note that there is no “good” or “bad” end of this continuum. This image reflects the research findings that individualized activities have a stronger impact on student success than building-wide activities. However, a strong family engagement approach will incorporate a range of activities from across this spectrum.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D8D8D8"/>
                </a:highlight>
              </a:rPr>
              <a:t>[CLICK]</a:t>
            </a:r>
            <a:r>
              <a:rPr lang="en">
                <a:solidFill>
                  <a:schemeClr val="dk1"/>
                </a:solidFill>
              </a:rPr>
              <a:t>  This box on the right has key resources to support implementation of high leverage FSCP practices. The first link is a Strategy Guide that outlines the core components and key resources needed for a successful implementation. For schools and districts who are interested in strengthening their FSCP work, consider using the second link- or the FSCP Framework to audit the current state of systems and practices to determine priorities. The third link takes you to a website that curated promising practices. Finally, the fourth link is a research paper from the Brookings Institute.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take a moment, referring back to the webinar information packet, to reflect on the Family Engagement practices in the context of your UIP. </a:t>
            </a:r>
            <a:endParaRPr/>
          </a:p>
          <a:p>
            <a:pPr indent="0" lvl="0" marL="0" rtl="0" algn="l">
              <a:lnSpc>
                <a:spcPct val="100000"/>
              </a:lnSpc>
              <a:spcBef>
                <a:spcPts val="0"/>
              </a:spcBef>
              <a:spcAft>
                <a:spcPts val="0"/>
              </a:spcAft>
              <a:buSzPts val="1100"/>
              <a:buNone/>
            </a:pPr>
            <a:r>
              <a:t/>
            </a:r>
            <a:endParaRPr>
              <a:highlight>
                <a:srgbClr val="D9D9D9"/>
              </a:highlight>
            </a:endParaRPr>
          </a:p>
          <a:p>
            <a:pPr indent="0" lvl="0" marL="0" rtl="0" algn="l">
              <a:lnSpc>
                <a:spcPct val="100000"/>
              </a:lnSpc>
              <a:spcBef>
                <a:spcPts val="0"/>
              </a:spcBef>
              <a:spcAft>
                <a:spcPts val="0"/>
              </a:spcAft>
              <a:buSzPts val="1100"/>
              <a:buNone/>
            </a:pPr>
            <a:r>
              <a:rPr lang="en">
                <a:highlight>
                  <a:srgbClr val="D9D9D9"/>
                </a:highlight>
              </a:rPr>
              <a:t>(read off of the slide)</a:t>
            </a:r>
            <a:endParaRPr>
              <a:highlight>
                <a:srgbClr val="D9D9D9"/>
              </a:highlight>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2"/>
              </a:rPr>
              <a:t>https://docs.google.com/document/d/1fu4U38xUazJNnuQPdV1z8s-7ODtGtzPhoAwRlnNueVY/copy</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newer Math Act from HB 23-1231, termed Math Acceleration</a:t>
            </a:r>
            <a:r>
              <a:rPr lang="en">
                <a:solidFill>
                  <a:schemeClr val="dk1"/>
                </a:solidFill>
                <a:latin typeface="Roboto"/>
                <a:ea typeface="Roboto"/>
                <a:cs typeface="Roboto"/>
                <a:sym typeface="Roboto"/>
              </a:rPr>
              <a:t> seeks to improve outcomes in pre-k through twelfth grade math by putting in place supports to accelerate achievement.</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Associated UIP requirements pertain to schools and districts with Improvement, Priority Improvement and Turnaround Plan Types.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Requirements are associated with multiple sections of the UIP. First, sites must conduct a data analysis of math performance data from two school years by grade level, performance levels and student demographics.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For the UIP, this requirement is satisfied through the Assurances section. Based on data analysis, sites then identify whether or not they have a math priority and either identify a math Student Performance Priority OR if the data analysis does not support prioritizing math, then an explanation must be included. The UIP must also include action steps that will likely have a meaningful impact for students identified as being below grade level or struggling in math.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Finally, targets must be set to reduce the number of students who are below grade level in math.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With regards to implementation of HB 23-1231, department math content specialists in the Teaching &amp; Learning Unit have curated a lot of resources for improving outcomes in math.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home page is titled ‘Supporting Struggling Learners in Mathematics’, while I’ve also included a few key resources provides at that web page too.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take a moment, referring back to the webinar information packet, to reflect on Math Acceleration in the context of your UIP. (read off of the slides)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https://docs.google.com/document/d/1fu4U38xUazJNnuQPdV1z8s-7ODtGtzPhoAwRlnNueVY/copy</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Early Learning Needs Assessment supports schools and districts in analyzing the needs and learning of children from birth through age 8.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This requirement applies to schools with a Priority Improvement or Turnaround plan type that also serve students in K-3.</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It also applies to Districts that have a school serving students in grades K-3 operating under a priority improvement or turnaround plan. This is unique statute requiring districts to act based on the school’s plan type.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analysis of ELNA, as a part of continuous improvement, facilitates four research-based principles by …</a:t>
            </a:r>
            <a:endParaRPr/>
          </a:p>
          <a:p>
            <a:pPr indent="457200" lvl="0" marL="0" rtl="0" algn="l">
              <a:lnSpc>
                <a:spcPct val="100000"/>
              </a:lnSpc>
              <a:spcBef>
                <a:spcPts val="0"/>
              </a:spcBef>
              <a:spcAft>
                <a:spcPts val="0"/>
              </a:spcAft>
              <a:buSzPts val="1100"/>
              <a:buNone/>
            </a:pPr>
            <a:r>
              <a:rPr lang="en"/>
              <a:t>[CLICK]   identifying </a:t>
            </a:r>
            <a:r>
              <a:rPr b="1" lang="en"/>
              <a:t>quality </a:t>
            </a:r>
            <a:r>
              <a:rPr lang="en"/>
              <a:t>and availability of programming, </a:t>
            </a:r>
            <a:endParaRPr/>
          </a:p>
          <a:p>
            <a:pPr indent="0" lvl="0" marL="457200" rtl="0" algn="l">
              <a:lnSpc>
                <a:spcPct val="100000"/>
              </a:lnSpc>
              <a:spcBef>
                <a:spcPts val="0"/>
              </a:spcBef>
              <a:spcAft>
                <a:spcPts val="0"/>
              </a:spcAft>
              <a:buSzPts val="1100"/>
              <a:buNone/>
            </a:pPr>
            <a:r>
              <a:rPr lang="en">
                <a:solidFill>
                  <a:schemeClr val="dk1"/>
                </a:solidFill>
              </a:rPr>
              <a:t>[CLICK]   </a:t>
            </a:r>
            <a:r>
              <a:rPr b="1" lang="en"/>
              <a:t>collaborating within the community </a:t>
            </a:r>
            <a:r>
              <a:rPr lang="en"/>
              <a:t>to create and strengthen partnerships to collectively support the early learning needs of children and families, </a:t>
            </a:r>
            <a:endParaRPr/>
          </a:p>
          <a:p>
            <a:pPr indent="0" lvl="0" marL="457200" rtl="0" algn="l">
              <a:lnSpc>
                <a:spcPct val="100000"/>
              </a:lnSpc>
              <a:spcBef>
                <a:spcPts val="0"/>
              </a:spcBef>
              <a:spcAft>
                <a:spcPts val="0"/>
              </a:spcAft>
              <a:buSzPts val="1100"/>
              <a:buNone/>
            </a:pPr>
            <a:r>
              <a:rPr lang="en">
                <a:solidFill>
                  <a:schemeClr val="dk1"/>
                </a:solidFill>
              </a:rPr>
              <a:t>[CLICK]   </a:t>
            </a:r>
            <a:r>
              <a:rPr b="1" lang="en"/>
              <a:t>fostering effective transitions</a:t>
            </a:r>
            <a:r>
              <a:rPr lang="en"/>
              <a:t> from a child’s early experiences into elementary school, </a:t>
            </a:r>
            <a:endParaRPr/>
          </a:p>
          <a:p>
            <a:pPr indent="457200" lvl="0" marL="0" rtl="0" algn="l">
              <a:lnSpc>
                <a:spcPct val="100000"/>
              </a:lnSpc>
              <a:spcBef>
                <a:spcPts val="0"/>
              </a:spcBef>
              <a:spcAft>
                <a:spcPts val="0"/>
              </a:spcAft>
              <a:buSzPts val="1100"/>
              <a:buNone/>
            </a:pPr>
            <a:r>
              <a:rPr lang="en">
                <a:solidFill>
                  <a:schemeClr val="dk1"/>
                </a:solidFill>
              </a:rPr>
              <a:t>[CLICK]   </a:t>
            </a:r>
            <a:r>
              <a:rPr lang="en"/>
              <a:t>and providing </a:t>
            </a:r>
            <a:r>
              <a:rPr b="1" lang="en"/>
              <a:t>continuity of learning</a:t>
            </a:r>
            <a:r>
              <a:rPr lang="en"/>
              <a:t> as a child enters kindergarten, 1st grade and beyond.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 ELNA analysis can inform intentional local efforts to strengthen local policies, regulations, and governance that’s representative of the community and leads to continuity of learning and ready schools.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For ELNA…</a:t>
            </a:r>
            <a:endParaRPr>
              <a:solidFill>
                <a:schemeClr val="dk1"/>
              </a:solidFill>
            </a:endParaRPr>
          </a:p>
          <a:p>
            <a:pPr indent="0" lvl="0" marL="457200" rtl="0" algn="l">
              <a:lnSpc>
                <a:spcPct val="100000"/>
              </a:lnSpc>
              <a:spcBef>
                <a:spcPts val="0"/>
              </a:spcBef>
              <a:spcAft>
                <a:spcPts val="0"/>
              </a:spcAft>
              <a:buSzPts val="1100"/>
              <a:buNone/>
            </a:pPr>
            <a:r>
              <a:rPr lang="en">
                <a:solidFill>
                  <a:schemeClr val="dk1"/>
                </a:solidFill>
              </a:rPr>
              <a:t>[CLICK]   Indicate in your current UIP any steps you have taken to assess the (needs of) and (resources available for) children eight and under across your community.</a:t>
            </a:r>
            <a:endParaRPr>
              <a:solidFill>
                <a:schemeClr val="dk1"/>
              </a:solidFill>
            </a:endParaRPr>
          </a:p>
          <a:p>
            <a:pPr indent="0" lvl="0" marL="457200" rtl="0" algn="l">
              <a:lnSpc>
                <a:spcPct val="100000"/>
              </a:lnSpc>
              <a:spcBef>
                <a:spcPts val="0"/>
              </a:spcBef>
              <a:spcAft>
                <a:spcPts val="0"/>
              </a:spcAft>
              <a:buSzPts val="1100"/>
              <a:buNone/>
            </a:pPr>
            <a:r>
              <a:rPr lang="en">
                <a:solidFill>
                  <a:schemeClr val="dk1"/>
                </a:solidFill>
              </a:rPr>
              <a:t>[CLICK]   Take advantage of the resources available on the Improvement Planning and Early Learning website to learn about and plan this year to conduct and report on an Early Learning Needs Assessment in your next year’s UIP.</a:t>
            </a:r>
            <a:endParaRPr>
              <a:solidFill>
                <a:schemeClr val="dk1"/>
              </a:solidFill>
            </a:endParaRPr>
          </a:p>
          <a:p>
            <a:pPr indent="0" lvl="0" marL="457200" rtl="0" algn="l">
              <a:lnSpc>
                <a:spcPct val="100000"/>
              </a:lnSpc>
              <a:spcBef>
                <a:spcPts val="0"/>
              </a:spcBef>
              <a:spcAft>
                <a:spcPts val="0"/>
              </a:spcAft>
              <a:buSzPts val="1100"/>
              <a:buNone/>
            </a:pPr>
            <a:r>
              <a:rPr lang="en">
                <a:solidFill>
                  <a:schemeClr val="dk1"/>
                </a:solidFill>
              </a:rPr>
              <a:t>[CLICK]   Ideally, districts with identified schools will initiate the ELNA process to coordinate across sites, as needed.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If you’d like additional information on the ELNA, consult the Early Learning Needs Assessment Handbook. For a deeper dive, the Early Learning Needs Assessment Data Sources Guide contains information on data sources that may be helpful in completing this assessment.  Links to these resources are available in your information packet on page 6.We won’t pause at this time like we did for FSCP and MATH.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Copy link of info packet – </a:t>
            </a:r>
            <a:r>
              <a:rPr lang="en" u="sng">
                <a:solidFill>
                  <a:schemeClr val="hlink"/>
                </a:solidFill>
                <a:hlinkClick r:id="rId2"/>
              </a:rPr>
              <a:t>https://docs.google.com/document/d/1fu4U38xUazJNnuQPdV1z8s-7ODtGtzPhoAwRlnNueVY/copy</a:t>
            </a:r>
            <a:r>
              <a:rPr lang="en">
                <a:solidFill>
                  <a:schemeClr val="dk1"/>
                </a:solidFill>
              </a:rPr>
              <a:t>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One of the additional requirements for schools and districts with a Turnaround plan type is to include a state-required turnaround strategy, specifically that the plan identifies a state-required turnaround strategy and articulates an action plan that is aligned to the needs identified in the data analysis. If your site has a Turnaround plan type, than the online UIP system will include a drop down menu to select your strategy within the Major improvement strategy section.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Turnaround strategies are included on this slide, while I won’t read them all.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additional information, refer to EASI grant application process that includes options aligned to these turnaround strategies.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We’ll go over EASI briefly in the last portion of this session.</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Finally, this is just a slide to remind you that in addition to plan type requirements, all schools serving K-3 grades must fulfill the READ Act or early literacy requirements in the UIP.</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an FYI, more details about this requirement is included in the webinar’s information packet too.</a:t>
            </a:r>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Now I’ll briefly walk through supports for improvement</a:t>
            </a:r>
            <a:endParaRPr/>
          </a:p>
        </p:txBody>
      </p:sp>
      <p:sp>
        <p:nvSpPr>
          <p:cNvPr id="713" name="Google Shape;713;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Four Domain’s Rapid School Improvement Framework </a:t>
            </a:r>
            <a:r>
              <a:rPr lang="en">
                <a:solidFill>
                  <a:schemeClr val="dk1"/>
                </a:solidFill>
              </a:rPr>
              <a:t>helps in understanding research based dimensions of school improvement.</a:t>
            </a:r>
            <a:r>
              <a:rPr lang="en"/>
              <a:t> </a:t>
            </a:r>
            <a:endParaRPr/>
          </a:p>
          <a:p>
            <a:pPr indent="-298450" lvl="0" marL="457200" rtl="0" algn="l">
              <a:lnSpc>
                <a:spcPct val="100000"/>
              </a:lnSpc>
              <a:spcBef>
                <a:spcPts val="0"/>
              </a:spcBef>
              <a:spcAft>
                <a:spcPts val="0"/>
              </a:spcAft>
              <a:buSzPts val="1100"/>
              <a:buChar char="●"/>
            </a:pPr>
            <a:r>
              <a:rPr lang="en"/>
              <a:t>Each domain includes steps – w</a:t>
            </a:r>
            <a:r>
              <a:rPr lang="en">
                <a:solidFill>
                  <a:schemeClr val="dk1"/>
                </a:solidFill>
              </a:rPr>
              <a:t>hen all four domains come together, they collectively contribute to improved students outcomes, as shown in the middle of the graphic.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The department uses the Four Domains to increase supports alignment across the department.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If districts and schools are in a position to identify a domain or areas they need help with, that’s potentially a way to reduce the scope to focus on high leverage domains in improvement planning.</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In the resources box, you’ll find school and district diagnostic rubrics provided by the Transformation network team. The rubrics are focused for lower performing systems and provide a great starting point to engage in a ‘needs assessment’ for where to focus improvement planning efforts first.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CDE has also created a number of strategy guides to help schools and districts better understand what research says about strategies that are commonly used in the UIP. </a:t>
            </a:r>
            <a:endParaRPr/>
          </a:p>
          <a:p>
            <a:pPr indent="0" lvl="0" marL="0" rtl="0" algn="l">
              <a:lnSpc>
                <a:spcPct val="100000"/>
              </a:lnSpc>
              <a:spcBef>
                <a:spcPts val="0"/>
              </a:spcBef>
              <a:spcAft>
                <a:spcPts val="0"/>
              </a:spcAft>
              <a:buSzPts val="1100"/>
              <a:buNone/>
            </a:pPr>
            <a:r>
              <a:rPr lang="en"/>
              <a:t>We have organized these strategy guides based on the 4 Domains of Rapid School Improvement. </a:t>
            </a:r>
            <a:endParaRPr/>
          </a:p>
          <a:p>
            <a:pPr indent="0" lvl="0" marL="0" rtl="0" algn="l">
              <a:lnSpc>
                <a:spcPct val="100000"/>
              </a:lnSpc>
              <a:spcBef>
                <a:spcPts val="0"/>
              </a:spcBef>
              <a:spcAft>
                <a:spcPts val="0"/>
              </a:spcAft>
              <a:buSzPts val="1100"/>
              <a:buNone/>
            </a:pPr>
            <a:r>
              <a:rPr lang="en"/>
              <a:t>These guides can be used for strategy selection or to inform action plans. </a:t>
            </a:r>
            <a:endParaRPr/>
          </a:p>
          <a:p>
            <a:pPr indent="0" lvl="0" marL="0" rtl="0" algn="l">
              <a:lnSpc>
                <a:spcPct val="100000"/>
              </a:lnSpc>
              <a:spcBef>
                <a:spcPts val="0"/>
              </a:spcBef>
              <a:spcAft>
                <a:spcPts val="0"/>
              </a:spcAft>
              <a:buSzPts val="1100"/>
              <a:buNone/>
            </a:pPr>
            <a:r>
              <a:rPr lang="en"/>
              <a:t>I’ll just take a moment to show you available strategy guides, perhaps you will make connections with current major improvement strategies you’ve already identified.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If you’d like stronger guidance on how to create action plans and progress monitoring plans for your identified strategies, use the Implementation Guide and its Planning Worksheets to pull together all the information you need to create these plans.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Schools and districts with a Priority Improvement or Turnaround plan type and ESSA identified schools are eligible to apply for </a:t>
            </a:r>
            <a:r>
              <a:rPr b="1" lang="en">
                <a:solidFill>
                  <a:schemeClr val="dk1"/>
                </a:solidFill>
              </a:rPr>
              <a:t>multi-year</a:t>
            </a:r>
            <a:r>
              <a:rPr lang="en">
                <a:solidFill>
                  <a:schemeClr val="dk1"/>
                </a:solidFill>
              </a:rPr>
              <a:t>, school improvement funding through the Empowering Action for School Improvement – or EASI.</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There are a number of different support models, or “</a:t>
            </a:r>
            <a:r>
              <a:rPr b="1" lang="en">
                <a:solidFill>
                  <a:schemeClr val="dk1"/>
                </a:solidFill>
              </a:rPr>
              <a:t>routes</a:t>
            </a:r>
            <a:r>
              <a:rPr lang="en">
                <a:solidFill>
                  <a:schemeClr val="dk1"/>
                </a:solidFill>
              </a:rPr>
              <a:t>,” within EASI, providing options for schools in the diagnosis and planning phase, implementation phase, or end-of-clock phase of school improvement.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Many EASI grant routes can provide funding to support partnerships with the external providers.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EASI </a:t>
            </a:r>
            <a:r>
              <a:rPr lang="en">
                <a:solidFill>
                  <a:schemeClr val="dk1"/>
                </a:solidFill>
              </a:rPr>
              <a:t>is a one-stop shop for districts to apply for state and federal funds that are focused on improvement efforts.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Through EASI, you’ll ultimately choose your own adventure, considering how long your site has been on the Accountability Clock. Across the top, you’ll see the diagram moves from early on the clock to end of the clock.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sites early on the clock, not sure where to start – consider </a:t>
            </a:r>
            <a:r>
              <a:rPr b="1" lang="en">
                <a:solidFill>
                  <a:schemeClr val="dk1"/>
                </a:solidFill>
              </a:rPr>
              <a:t>Exploration Supports </a:t>
            </a:r>
            <a:r>
              <a:rPr lang="en">
                <a:solidFill>
                  <a:schemeClr val="dk1"/>
                </a:solidFill>
              </a:rPr>
              <a:t>and working with an external provider. They’ll complete a needs assessment to inform a plan, providing scaffolding and supports for schools that know they have needs, but not sure how to get started.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District Designed and Led</a:t>
            </a:r>
            <a:r>
              <a:rPr lang="en">
                <a:solidFill>
                  <a:schemeClr val="dk1"/>
                </a:solidFill>
              </a:rPr>
              <a:t> routes offer opportunities for district-led improvement efforts focused on one major improvement strategy. Two new options exist this year including an option for funding to support the implementation of one of CDE’s Major Improvement Strategy Guides and a second option for districts who have a specific improvement approach they are ready to put into action.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Other services are available through CDE such as Connect for Success, COMTSS, Rigorous Action through Redesign, and the School Transformation Network.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New this year, we are offering 1 year limited support for student, staff, and community transitions through a support called School Transitions. This is designed specifically for identified schools that are closing within the coming year or eligible schools receiving students from an upcoming school closure.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you’ll also note that as a site moves further on the clock, routes and services get more rigorous including Accountability Pathways associated to end of clock support.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If eligible, districts start getting communication following the release of state and federally identified notification letters. All districts with at least one eligible school will receive direct communications providing access to resources, timelines, and details to apply for funds. Interested schools and districts are encouraged to check out resources available on the EASI page of the CDE website.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rPr>
              <a:t>The best “first look” resource to review is the Menu of Supports document that will highlight each available route and service, duration of each respective grant, award amount, and eligibility criteria. The 2024 Menu will posted at the EASI website mid-September. </a:t>
            </a:r>
            <a:r>
              <a:rPr lang="en"/>
              <a:t>In October, CDE will host a short webinar referred to as the EASI Kick off. The EASI Kick off will walk through each route and service offering and details of the application process. Interested schools and districts must apply by December 4th and award notifications will occur by January 31st. It’s also noteworthy that this year, EASI applications will be submitted through the GAINS system.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5" name="Google Shape;77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help districts monitor their schools’ completion of assurances, the online UIP system has a new dashboard where you can view “All Assurances” for schools via the District UIP. </a:t>
            </a:r>
            <a:endParaRPr/>
          </a:p>
          <a:p>
            <a:pPr indent="0" lvl="0" marL="0" rtl="0" algn="l">
              <a:lnSpc>
                <a:spcPct val="100000"/>
              </a:lnSpc>
              <a:spcBef>
                <a:spcPts val="0"/>
              </a:spcBef>
              <a:spcAft>
                <a:spcPts val="0"/>
              </a:spcAft>
              <a:buSzPts val="1100"/>
              <a:buNone/>
            </a:pPr>
            <a:r>
              <a:rPr lang="en"/>
              <a:t>I’ll login to the online UIP system and demo it quickly.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7" name="Google Shape;78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state’s educational accountability system consists of local, state, and federal processes. In this webinar, we’ll focus on State Accountability and specifically how the ratings from district and school performance framework reports determine if a site is state identified on performance watch or the accountability clock. We’ll review associated requirements, interventions and supports, all of which are informed by the Education Accountability Act of 2009 and by rules set by the Colorado Board of Education.</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(alternative script – not for this purpose)</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Colorado’s education accountability system is based on the belief that every student should receive an excellent education and graduate ready to succeed. The accountability system consists of local, state, and federal processes: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Local accountability is driven by locally elected boards and reflects locally-held values. Boards oversee superintendent and district policies.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State accountability that this webinar focuses on, is informed by the Education Accountability Act of 2009 and by rules set by the Colorado Board of Education. This policy context drives the creation of performance frameworks, public reporting, improvement planning, performance watch including the accountability clock, accreditation contracts, accountability committees, supports and interventions, and several state award programs.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Federal accountability is informed by the Every Student Succeeds Act or ESSA and the approved Colorado state plan. The state plan establishes the criteria to identify schools on improvement.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Thank you for participating in this webinar. I’ll stop the recording now for the Q &amp; A session. Please refer back to any questions you jotted down at the beginning of the webinar to ensure we answer them.</a:t>
            </a:r>
            <a:endParaRPr/>
          </a:p>
          <a:p>
            <a:pPr indent="0" lvl="0" marL="0" rtl="0" algn="l">
              <a:lnSpc>
                <a:spcPct val="100000"/>
              </a:lnSpc>
              <a:spcBef>
                <a:spcPts val="0"/>
              </a:spcBef>
              <a:spcAft>
                <a:spcPts val="0"/>
              </a:spcAft>
              <a:buSzPts val="1100"/>
              <a:buNone/>
            </a:pPr>
            <a:r>
              <a:rPr lang="en"/>
              <a:t>We’d also appreciate it if you’ll complete our feedback survey at this URL that I’ll also put in the chat. Thank you!</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This image summarizes the state’s theory of action for how elements of the state accountability system for schools and districts interact each year. The state is expected to</a:t>
            </a:r>
            <a:r>
              <a:rPr b="1" lang="en" sz="1400">
                <a:solidFill>
                  <a:schemeClr val="dk1"/>
                </a:solidFill>
                <a:latin typeface="Calibri"/>
                <a:ea typeface="Calibri"/>
                <a:cs typeface="Calibri"/>
                <a:sym typeface="Calibri"/>
              </a:rPr>
              <a:t> evaluate</a:t>
            </a:r>
            <a:r>
              <a:rPr lang="en" sz="1400">
                <a:solidFill>
                  <a:schemeClr val="dk1"/>
                </a:solidFill>
                <a:latin typeface="Calibri"/>
                <a:ea typeface="Calibri"/>
                <a:cs typeface="Calibri"/>
                <a:sym typeface="Calibri"/>
              </a:rPr>
              <a:t> school and district performance (e.g., performance frameworks), schools and districts engage with their data to </a:t>
            </a:r>
            <a:r>
              <a:rPr b="1" lang="en" sz="1400">
                <a:solidFill>
                  <a:schemeClr val="dk1"/>
                </a:solidFill>
                <a:latin typeface="Calibri"/>
                <a:ea typeface="Calibri"/>
                <a:cs typeface="Calibri"/>
                <a:sym typeface="Calibri"/>
              </a:rPr>
              <a:t>assess needs,</a:t>
            </a: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plan </a:t>
            </a:r>
            <a:r>
              <a:rPr lang="en" sz="1400">
                <a:solidFill>
                  <a:schemeClr val="dk1"/>
                </a:solidFill>
                <a:latin typeface="Calibri"/>
                <a:ea typeface="Calibri"/>
                <a:cs typeface="Calibri"/>
                <a:sym typeface="Calibri"/>
              </a:rPr>
              <a:t>(e.g., improvement planning) and </a:t>
            </a:r>
            <a:r>
              <a:rPr b="1" lang="en" sz="1400">
                <a:solidFill>
                  <a:schemeClr val="dk1"/>
                </a:solidFill>
                <a:latin typeface="Calibri"/>
                <a:ea typeface="Calibri"/>
                <a:cs typeface="Calibri"/>
                <a:sym typeface="Calibri"/>
              </a:rPr>
              <a:t>implement</a:t>
            </a:r>
            <a:r>
              <a:rPr lang="en" sz="1400">
                <a:solidFill>
                  <a:schemeClr val="dk1"/>
                </a:solidFill>
                <a:latin typeface="Calibri"/>
                <a:ea typeface="Calibri"/>
                <a:cs typeface="Calibri"/>
                <a:sym typeface="Calibri"/>
              </a:rPr>
              <a:t> approaches to improvement. The state also provides supports and interventions to identified schools and districts. Stakeholder engagement is woven through each step.</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Performance Frameworks include three indicators of performance: Academic Achievement, Academic Growth and Postsecondary Readiness, the latter in districts and schools that serve high school grades 9-12.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These indicators are weighted to determine ratings assigned in district and school performance frameworks.</a:t>
            </a:r>
            <a:endParaRPr sz="12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
              <a:t>(alternative script – too long, not for this purpose)</a:t>
            </a:r>
            <a:endParaRPr b="1"/>
          </a:p>
          <a:p>
            <a:pPr indent="0" lvl="0" marL="0" rtl="0" algn="l">
              <a:lnSpc>
                <a:spcPct val="100000"/>
              </a:lnSpc>
              <a:spcBef>
                <a:spcPts val="0"/>
              </a:spcBef>
              <a:spcAft>
                <a:spcPts val="0"/>
              </a:spcAft>
              <a:buSzPts val="1100"/>
              <a:buNone/>
            </a:pPr>
            <a:r>
              <a:rPr lang="en"/>
              <a:t>Performance Frameworks include three indicators of performance: Academic Achievement, Academic Growth and Postsecondary Readiness, the latter in districts and schools that serve high school grades 9-12. </a:t>
            </a:r>
            <a:endParaRPr/>
          </a:p>
          <a:p>
            <a:pPr indent="0" lvl="0" marL="0" rtl="0" algn="l">
              <a:lnSpc>
                <a:spcPct val="100000"/>
              </a:lnSpc>
              <a:spcBef>
                <a:spcPts val="0"/>
              </a:spcBef>
              <a:spcAft>
                <a:spcPts val="0"/>
              </a:spcAft>
              <a:buSzPts val="1100"/>
              <a:buNone/>
            </a:pPr>
            <a:r>
              <a:rPr lang="en"/>
              <a:t>These indicators </a:t>
            </a:r>
            <a:r>
              <a:rPr lang="en">
                <a:solidFill>
                  <a:schemeClr val="dk1"/>
                </a:solidFill>
              </a:rPr>
              <a:t>are weighted to determine ratings. For Elementary and middle schools, growth accounts for 60% of the overall rating and achievement is weighted 40%. At the high school level and for districts with the inclusion of all three indicators, growth accounts for 40% of the total rating while academic achievement and PWR each hold 30%.</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While the weighing varies by grade level, the one constant is that Growth holds the highest weight because annual growth is a precursor to increasing achievement, all students can show growth, and the relationship between growth and student characteristics outside the control of schools (i.e., poverty) is weaker than with the other indicators.</a:t>
            </a:r>
            <a:endParaRPr>
              <a:solidFill>
                <a:schemeClr val="dk1"/>
              </a:solidFill>
            </a:endParaRPr>
          </a:p>
          <a:p>
            <a:pPr indent="0" lvl="0" marL="0" rtl="0" algn="l">
              <a:lnSpc>
                <a:spcPct val="100000"/>
              </a:lnSpc>
              <a:spcBef>
                <a:spcPts val="0"/>
              </a:spcBef>
              <a:spcAft>
                <a:spcPts val="0"/>
              </a:spcAft>
              <a:buSzPts val="1100"/>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For more information on how performance frameworks are calculated, please refer to the link provided as this training does not go into these details.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Each school and district receive a rating in their performance framework. Schools receive Plan Types with the highest noted in green, a Performance Plan type. </a:t>
            </a:r>
            <a:endParaRPr/>
          </a:p>
          <a:p>
            <a:pPr indent="0" lvl="0" marL="0" rtl="0" algn="l">
              <a:lnSpc>
                <a:spcPct val="100000"/>
              </a:lnSpc>
              <a:spcBef>
                <a:spcPts val="0"/>
              </a:spcBef>
              <a:spcAft>
                <a:spcPts val="0"/>
              </a:spcAft>
              <a:buSzPts val="1100"/>
              <a:buNone/>
            </a:pPr>
            <a:r>
              <a:rPr lang="en"/>
              <a:t>Districts receive an Accreditation rating – the highest noted in blue, Accredited with distinction. Throughout this session, I’ll refer to a rating or plan type interchangeably.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highlight>
                  <a:srgbClr val="D9D9D9"/>
                </a:highlight>
              </a:rPr>
              <a:t>[CLICK] </a:t>
            </a:r>
            <a:r>
              <a:rPr lang="en"/>
              <a:t> Frameworks also identify if schools and districts meet the total participation rate of 95% to provide context for interpreting how representative results are likely to be of the entire population. </a:t>
            </a:r>
            <a:endParaRPr/>
          </a:p>
          <a:p>
            <a:pPr indent="0" lvl="0" marL="0" rtl="0" algn="l">
              <a:lnSpc>
                <a:spcPct val="100000"/>
              </a:lnSpc>
              <a:spcBef>
                <a:spcPts val="0"/>
              </a:spcBef>
              <a:spcAft>
                <a:spcPts val="0"/>
              </a:spcAft>
              <a:buSzPts val="1100"/>
              <a:buNone/>
            </a:pPr>
            <a:r>
              <a:rPr lang="en"/>
              <a:t>This is noted as either “meets participation” or with a “low participation,” which is included on page 1 of the performance framework unter “Test Participation Rates.”  The footnote explains that Science participation results are still NOT factored into participation rates, while this year science achievement results are included for points in the 2024 frameworks, the first time since the revised 2020 Colorado Science Academic standards.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 </a:t>
            </a:r>
            <a:r>
              <a:rPr lang="en">
                <a:solidFill>
                  <a:schemeClr val="dk1"/>
                </a:solidFill>
              </a:rPr>
              <a:t> </a:t>
            </a:r>
            <a:r>
              <a:rPr lang="en"/>
              <a:t>Only the “decreased due to participation” is included with the plan type at the top of page 1. </a:t>
            </a:r>
            <a:endParaRPr/>
          </a:p>
          <a:p>
            <a:pPr indent="0" lvl="0" marL="0" rtl="0" algn="l">
              <a:lnSpc>
                <a:spcPct val="100000"/>
              </a:lnSpc>
              <a:spcBef>
                <a:spcPts val="0"/>
              </a:spcBef>
              <a:spcAft>
                <a:spcPts val="0"/>
              </a:spcAft>
              <a:buSzPts val="1100"/>
              <a:buNone/>
            </a:pPr>
            <a:r>
              <a:rPr lang="en"/>
              <a:t>This flags that the School’s Plan Type or District Accreditation rating was“decreased due to participation” — meaning that the school or district’s accountability participation rate, rather than the total participation rate was below 95%</a:t>
            </a:r>
            <a:endParaRPr/>
          </a:p>
          <a:p>
            <a:pPr indent="0" lvl="0" marL="0" rtl="0" algn="l">
              <a:lnSpc>
                <a:spcPct val="100000"/>
              </a:lnSpc>
              <a:spcBef>
                <a:spcPts val="0"/>
              </a:spcBef>
              <a:spcAft>
                <a:spcPts val="0"/>
              </a:spcAft>
              <a:buSzPts val="1100"/>
              <a:buNone/>
            </a:pPr>
            <a:r>
              <a:rPr lang="en"/>
              <a:t>This participation rate does NOT include parental excusals.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example illustrates a Performance Watch Progression through the End of the Clock to Year 5. </a:t>
            </a:r>
            <a:endParaRPr/>
          </a:p>
          <a:p>
            <a:pPr indent="0" lvl="0" marL="0" rtl="0" algn="l">
              <a:lnSpc>
                <a:spcPct val="100000"/>
              </a:lnSpc>
              <a:spcBef>
                <a:spcPts val="0"/>
              </a:spcBef>
              <a:spcAft>
                <a:spcPts val="0"/>
              </a:spcAft>
              <a:buSzPts val="1100"/>
              <a:buNone/>
            </a:pPr>
            <a:r>
              <a:rPr lang="en"/>
              <a:t>Across the top of the diagram, you see annual Performance Framework Plan Types over 6 years, with the associated year identified On the Clock below each year’s Plan Type.</a:t>
            </a:r>
            <a:endParaRPr/>
          </a:p>
          <a:p>
            <a:pPr indent="-298450" lvl="0" marL="457200" rtl="0" algn="l">
              <a:lnSpc>
                <a:spcPct val="100000"/>
              </a:lnSpc>
              <a:spcBef>
                <a:spcPts val="0"/>
              </a:spcBef>
              <a:spcAft>
                <a:spcPts val="0"/>
              </a:spcAft>
              <a:buSzPts val="1100"/>
              <a:buChar char="●"/>
            </a:pPr>
            <a:r>
              <a:rPr lang="en"/>
              <a:t>It’s noteworthy that in the third year of this example, this site received an Improvement or Performance plan type, which adjusted the performance watch label as “On Watch” retaining its Year 2 clock placement from the previous year. </a:t>
            </a:r>
            <a:endParaRPr/>
          </a:p>
          <a:p>
            <a:pPr indent="-298450" lvl="0" marL="457200" rtl="0" algn="l">
              <a:lnSpc>
                <a:spcPct val="100000"/>
              </a:lnSpc>
              <a:spcBef>
                <a:spcPts val="0"/>
              </a:spcBef>
              <a:spcAft>
                <a:spcPts val="0"/>
              </a:spcAft>
              <a:buSzPts val="1100"/>
              <a:buChar char="●"/>
            </a:pPr>
            <a:r>
              <a:rPr lang="en"/>
              <a:t>In the subsequent year, the site received a performance improvement or turnaround plan type that moved it on to Year 3 of the clock.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rest of the diagram shows the site advancing on the clock until reaching Year 5 or the end-of-the clock over a 6 year period. </a:t>
            </a:r>
            <a:endParaRPr/>
          </a:p>
          <a:p>
            <a:pPr indent="-298450" lvl="0" marL="457200" rtl="0" algn="l">
              <a:lnSpc>
                <a:spcPct val="100000"/>
              </a:lnSpc>
              <a:spcBef>
                <a:spcPts val="0"/>
              </a:spcBef>
              <a:spcAft>
                <a:spcPts val="0"/>
              </a:spcAft>
              <a:buSzPts val="1100"/>
              <a:buChar char="●"/>
            </a:pPr>
            <a:r>
              <a:rPr lang="en"/>
              <a:t>At this time there would be directed action by the State Board of Education.</a:t>
            </a:r>
            <a:endParaRPr/>
          </a:p>
          <a:p>
            <a:pPr indent="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It’s important to know that there are supports and grant funding available as early as the first year a school or district is identified on the accountability clock </a:t>
            </a:r>
            <a:endParaRPr/>
          </a:p>
          <a:p>
            <a:pPr indent="-298450" lvl="0" marL="457200" rtl="0" algn="l">
              <a:lnSpc>
                <a:spcPct val="100000"/>
              </a:lnSpc>
              <a:spcBef>
                <a:spcPts val="0"/>
              </a:spcBef>
              <a:spcAft>
                <a:spcPts val="0"/>
              </a:spcAft>
              <a:buSzPts val="1100"/>
              <a:buChar char="●"/>
            </a:pPr>
            <a:r>
              <a:rPr lang="en"/>
              <a:t>and those supports expand as a school or district advances on the clock.</a:t>
            </a:r>
            <a:endParaRPr/>
          </a:p>
          <a:p>
            <a:pPr indent="-298450" lvl="0" marL="457200" rtl="0" algn="l">
              <a:lnSpc>
                <a:spcPct val="100000"/>
              </a:lnSpc>
              <a:spcBef>
                <a:spcPts val="0"/>
              </a:spcBef>
              <a:spcAft>
                <a:spcPts val="0"/>
              </a:spcAft>
              <a:buSzPts val="1100"/>
              <a:buChar char="●"/>
            </a:pPr>
            <a:r>
              <a:rPr lang="en"/>
              <a:t>We’ll go over these supports in the next part of the session.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parallel slide shows how those elements vary by the traditional and streamlined template. In the traditional template, we use performance challenges, root causes, major improvement strategies, action plans and progress monitoring. You’ll now see that the new, streamlined template is organized into three sections instead of the traditional five. </a:t>
            </a:r>
            <a:r>
              <a:rPr lang="en">
                <a:solidFill>
                  <a:schemeClr val="dk1"/>
                </a:solidFill>
              </a:rPr>
              <a:t> We’ll dig into the QC in a moment.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If you have questions about sections or elements for either of the templates, I highly recommend reviewing our UIP 101 webinar series that offers bite size on-demand recordings for each component. The webpage also includes associated slide decks for each webinar.</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support Capacity Building, the Department provides different supports.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As I previously mentioned, districts have support leads with sites early on the clock and as sites move to year 3, a transformation specialist is assigned too.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From the District Improvement Strategy Office, there are different Professional Learning Communities, or Learning Cohorts to apply for. At the linked websites, there’s more information including that applications are being accepted until today. Be sure to reach out if you’re interested in any Learning Cohorts. If there are openings after the application window, there might still be an opportunity to join. .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Finally, the Department conducts an annual Request for Information process, where external providers may apply for approval by CDE. The current list of vetted providers offer services aligned to the Four Domains for Rapid Improvement will be posted by the end of September. Districts may use this list to identify external partners, and schools or districts identified through the state or federal system, may apply for </a:t>
            </a:r>
            <a:r>
              <a:rPr lang="en">
                <a:solidFill>
                  <a:schemeClr val="dk1"/>
                </a:solidFill>
              </a:rPr>
              <a:t>funding through EASI to work with an approved external provider.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Performance watch encompasses districts and schools identified as being on the </a:t>
            </a:r>
            <a:r>
              <a:rPr b="1" lang="en">
                <a:solidFill>
                  <a:schemeClr val="dk1"/>
                </a:solidFill>
              </a:rPr>
              <a:t>Accountability clock</a:t>
            </a:r>
            <a:r>
              <a:rPr lang="en">
                <a:solidFill>
                  <a:schemeClr val="dk1"/>
                </a:solidFill>
              </a:rPr>
              <a:t>, where the site’s Performance Framework indicates </a:t>
            </a:r>
            <a:r>
              <a:rPr lang="en">
                <a:solidFill>
                  <a:schemeClr val="dk1"/>
                </a:solidFill>
                <a:highlight>
                  <a:srgbClr val="D9D9D9"/>
                </a:highlight>
              </a:rPr>
              <a:t>[CLICK]</a:t>
            </a:r>
            <a:r>
              <a:rPr lang="en">
                <a:solidFill>
                  <a:schemeClr val="dk1"/>
                </a:solidFill>
              </a:rPr>
              <a:t> a priority improvement or turnaround plan type for one or more consistent years.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a:t>
            </a:r>
            <a:r>
              <a:rPr lang="en">
                <a:solidFill>
                  <a:schemeClr val="dk1"/>
                </a:solidFill>
              </a:rPr>
              <a:t> The red box identifies sites at the “end of the clock” reaching 5 or more consecutive years being “on the clock.” These sites move to state board action.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 this illustration of Performance Watch, </a:t>
            </a:r>
            <a:r>
              <a:rPr lang="en">
                <a:solidFill>
                  <a:schemeClr val="dk1"/>
                </a:solidFill>
                <a:highlight>
                  <a:srgbClr val="D9D9D9"/>
                </a:highlight>
              </a:rPr>
              <a:t>[CLICK]</a:t>
            </a:r>
            <a:r>
              <a:rPr lang="en"/>
              <a:t> </a:t>
            </a:r>
            <a:r>
              <a:rPr lang="en">
                <a:solidFill>
                  <a:schemeClr val="dk1"/>
                </a:solidFill>
              </a:rPr>
              <a:t>a site with an Insufficient State Data or ISD rating that had their last Plan Type – Priority Improvement or Turnaround are On Hold, within the clock</a:t>
            </a:r>
            <a:endParaRPr>
              <a:solidFill>
                <a:schemeClr val="dk1"/>
              </a:solidFill>
              <a:highlight>
                <a:srgbClr val="D9D9D9"/>
              </a:highlight>
            </a:endParaRPr>
          </a:p>
          <a:p>
            <a:pPr indent="0" lvl="0" marL="0" rtl="0" algn="l">
              <a:lnSpc>
                <a:spcPct val="100000"/>
              </a:lnSpc>
              <a:spcBef>
                <a:spcPts val="0"/>
              </a:spcBef>
              <a:spcAft>
                <a:spcPts val="0"/>
              </a:spcAft>
              <a:buSzPts val="1100"/>
              <a:buNone/>
            </a:pPr>
            <a:r>
              <a:rPr lang="en">
                <a:solidFill>
                  <a:schemeClr val="dk1"/>
                </a:solidFill>
              </a:rPr>
              <a:t>In other words, they remain on the Accountability Clock, while their Year label will not advance.</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a:t>
            </a:r>
            <a:r>
              <a:rPr lang="en">
                <a:solidFill>
                  <a:schemeClr val="dk1"/>
                </a:solidFill>
              </a:rPr>
              <a:t> There are also sites that may be identified </a:t>
            </a:r>
            <a:r>
              <a:rPr b="1" lang="en">
                <a:solidFill>
                  <a:schemeClr val="dk1"/>
                </a:solidFill>
              </a:rPr>
              <a:t>On Watch</a:t>
            </a:r>
            <a:r>
              <a:rPr lang="en">
                <a:solidFill>
                  <a:schemeClr val="dk1"/>
                </a:solidFill>
              </a:rPr>
              <a:t> – still under </a:t>
            </a:r>
            <a:r>
              <a:rPr b="1" lang="en">
                <a:solidFill>
                  <a:schemeClr val="dk1"/>
                </a:solidFill>
              </a:rPr>
              <a:t>Performance Watch</a:t>
            </a:r>
            <a:r>
              <a:rPr lang="en">
                <a:solidFill>
                  <a:schemeClr val="dk1"/>
                </a:solidFill>
              </a:rPr>
              <a:t> because they were </a:t>
            </a:r>
            <a:r>
              <a:rPr i="1" lang="en">
                <a:solidFill>
                  <a:schemeClr val="dk1"/>
                </a:solidFill>
              </a:rPr>
              <a:t>previously</a:t>
            </a:r>
            <a:r>
              <a:rPr lang="en">
                <a:solidFill>
                  <a:schemeClr val="dk1"/>
                </a:solidFill>
              </a:rPr>
              <a:t> on the </a:t>
            </a:r>
            <a:r>
              <a:rPr b="1" lang="en">
                <a:solidFill>
                  <a:schemeClr val="dk1"/>
                </a:solidFill>
              </a:rPr>
              <a:t>Accountability Clock</a:t>
            </a:r>
            <a:r>
              <a:rPr lang="en">
                <a:solidFill>
                  <a:schemeClr val="dk1"/>
                </a:solidFill>
              </a:rPr>
              <a:t> for two or more consecutive years and,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while they earned a performance or improvement rating this year, must achieve one of those ratings for two consecutive years before exiting </a:t>
            </a:r>
            <a:r>
              <a:rPr b="1" lang="en">
                <a:solidFill>
                  <a:schemeClr val="dk1"/>
                </a:solidFill>
              </a:rPr>
              <a:t>Performance Watch</a:t>
            </a:r>
            <a:r>
              <a:rPr lang="e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  </a:t>
            </a:r>
            <a:r>
              <a:rPr lang="en">
                <a:solidFill>
                  <a:schemeClr val="dk1"/>
                </a:solidFill>
              </a:rPr>
              <a:t>And finally, the box on the far right, illustrates the scenario where a site has an ISD rating and are</a:t>
            </a:r>
            <a:r>
              <a:rPr i="1" lang="en">
                <a:solidFill>
                  <a:schemeClr val="dk1"/>
                </a:solidFill>
              </a:rPr>
              <a:t> Hold On Watch</a:t>
            </a:r>
            <a:r>
              <a:rPr lang="en">
                <a:solidFill>
                  <a:schemeClr val="dk1"/>
                </a:solidFill>
              </a:rPr>
              <a:t> with the same Year label they previously had.</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let’s review a couple clock progression examples, starting with a site that is identified on the clock, Year 1 based on its priority improvement or turnaround rating. </a:t>
            </a:r>
            <a:endParaRPr/>
          </a:p>
          <a:p>
            <a:pPr indent="0" lvl="0" marL="0" rtl="0" algn="l">
              <a:lnSpc>
                <a:spcPct val="100000"/>
              </a:lnSpc>
              <a:spcBef>
                <a:spcPts val="0"/>
              </a:spcBef>
              <a:spcAft>
                <a:spcPts val="0"/>
              </a:spcAft>
              <a:buSzPts val="1100"/>
              <a:buNone/>
            </a:pPr>
            <a:r>
              <a:rPr lang="en"/>
              <a:t>Then next year, the site receives an improvement or performance rating and fully exit performance watch because they were only on the clock for one year. </a:t>
            </a:r>
            <a:endParaRPr/>
          </a:p>
          <a:p>
            <a:pPr indent="0" lvl="0" marL="0" rtl="0" algn="l">
              <a:lnSpc>
                <a:spcPct val="100000"/>
              </a:lnSpc>
              <a:spcBef>
                <a:spcPts val="0"/>
              </a:spcBef>
              <a:spcAft>
                <a:spcPts val="0"/>
              </a:spcAft>
              <a:buSzPts val="1100"/>
              <a:buNone/>
            </a:pPr>
            <a:r>
              <a:rPr lang="en"/>
              <a:t>Think of it in terms of “one year on, one year off.”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let’s review an example that shows the progression of a site that exits Performance Watch over four years of Plan Type assignments.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After being on the clock for 2 consecutive years because of a priority improvement or turnaround rating, the site then has to earn an Improvement/Performance rating for two consecutive years, allowing it to fully exit in Year 4. </a:t>
            </a:r>
            <a:endParaRPr/>
          </a:p>
          <a:p>
            <a:pPr indent="-298450" lvl="0" marL="457200" rtl="0" algn="l">
              <a:lnSpc>
                <a:spcPct val="100000"/>
              </a:lnSpc>
              <a:spcBef>
                <a:spcPts val="0"/>
              </a:spcBef>
              <a:spcAft>
                <a:spcPts val="0"/>
              </a:spcAft>
              <a:buSzPts val="1100"/>
              <a:buChar char="●"/>
            </a:pPr>
            <a:r>
              <a:rPr lang="en"/>
              <a:t>This example illustrates the idea of 2 years on, 2 years off. It’s really 2 or more years on, then 2 years off to fully exit.</a:t>
            </a:r>
            <a:endParaRPr>
              <a:solidFill>
                <a:srgbClr val="666666"/>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Here’s a question for you. What would have happened in Year 4 if the site received a Performance Improvement or Turnaround Plan Type?</a:t>
            </a:r>
            <a:endParaRPr/>
          </a:p>
          <a:p>
            <a:pPr indent="457200" lvl="0" marL="457200" rtl="0" algn="l">
              <a:lnSpc>
                <a:spcPct val="100000"/>
              </a:lnSpc>
              <a:spcBef>
                <a:spcPts val="0"/>
              </a:spcBef>
              <a:spcAft>
                <a:spcPts val="0"/>
              </a:spcAft>
              <a:buSzPts val="1100"/>
              <a:buNone/>
            </a:pPr>
            <a:r>
              <a:rPr lang="en">
                <a:solidFill>
                  <a:srgbClr val="666666"/>
                </a:solidFill>
              </a:rPr>
              <a:t>[wait for it — ANSWER: Priority Improvement or Turnaround Year 3, On Clock]</a:t>
            </a:r>
            <a:endParaRPr>
              <a:solidFill>
                <a:srgbClr val="666666"/>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With the additional UIP process requirements for state identified sites, backward plan to ensure your completed UIP is submitted by October 15 for review and posting.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5.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4.png"/><Relationship Id="rId4" Type="http://schemas.openxmlformats.org/officeDocument/2006/relationships/image" Target="../media/image35.png"/><Relationship Id="rId9"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26.png"/><Relationship Id="rId8"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29.png"/><Relationship Id="rId7" Type="http://schemas.openxmlformats.org/officeDocument/2006/relationships/image" Target="../media/image37.png"/><Relationship Id="rId8"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5.png"/><Relationship Id="rId4" Type="http://schemas.openxmlformats.org/officeDocument/2006/relationships/image" Target="../media/image7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9" name="Shape 9"/>
        <p:cNvGrpSpPr/>
        <p:nvPr/>
      </p:nvGrpSpPr>
      <p:grpSpPr>
        <a:xfrm>
          <a:off x="0" y="0"/>
          <a:ext cx="0" cy="0"/>
          <a:chOff x="0" y="0"/>
          <a:chExt cx="0" cy="0"/>
        </a:xfrm>
      </p:grpSpPr>
      <p:sp>
        <p:nvSpPr>
          <p:cNvPr id="10" name="Google Shape;1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quot;&quot;" id="11" name="Google Shape;11;p50"/>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50"/>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13" name="Google Shape;13;p50"/>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14" name="Google Shape;14;p50"/>
          <p:cNvPicPr preferRelativeResize="0"/>
          <p:nvPr/>
        </p:nvPicPr>
        <p:blipFill rotWithShape="1">
          <a:blip r:embed="rId3">
            <a:alphaModFix/>
          </a:blip>
          <a:srcRect b="0" l="0" r="0" t="0"/>
          <a:stretch/>
        </p:blipFill>
        <p:spPr>
          <a:xfrm>
            <a:off x="2294525" y="746675"/>
            <a:ext cx="1456100" cy="919150"/>
          </a:xfrm>
          <a:prstGeom prst="rect">
            <a:avLst/>
          </a:prstGeom>
          <a:noFill/>
          <a:ln>
            <a:noFill/>
          </a:ln>
        </p:spPr>
      </p:pic>
      <p:pic>
        <p:nvPicPr>
          <p:cNvPr descr="Photo of high school student" id="15" name="Google Shape;15;p50"/>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16" name="Google Shape;16;p50"/>
          <p:cNvSpPr txBox="1"/>
          <p:nvPr>
            <p:ph type="title"/>
          </p:nvPr>
        </p:nvSpPr>
        <p:spPr>
          <a:xfrm>
            <a:off x="205525" y="2075700"/>
            <a:ext cx="5778300" cy="531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17" name="Google Shape;17;p50"/>
          <p:cNvSpPr txBox="1"/>
          <p:nvPr>
            <p:ph idx="3" type="title"/>
          </p:nvPr>
        </p:nvSpPr>
        <p:spPr>
          <a:xfrm>
            <a:off x="205525" y="2960750"/>
            <a:ext cx="5778300" cy="1040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8">
  <p:cSld name="TITLE_AND_BODY_1_1_1_1_1_1_1">
    <p:spTree>
      <p:nvGrpSpPr>
        <p:cNvPr id="66" name="Shape 66"/>
        <p:cNvGrpSpPr/>
        <p:nvPr/>
      </p:nvGrpSpPr>
      <p:grpSpPr>
        <a:xfrm>
          <a:off x="0" y="0"/>
          <a:ext cx="0" cy="0"/>
          <a:chOff x="0" y="0"/>
          <a:chExt cx="0" cy="0"/>
        </a:xfrm>
      </p:grpSpPr>
      <p:pic>
        <p:nvPicPr>
          <p:cNvPr descr="Photo of elementary student and teacher" id="67" name="Google Shape;67;p59"/>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8" name="Google Shape;68;p59"/>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 name="Google Shape;69;p59"/>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70" name="Google Shape;70;p59"/>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1" name="Shape 71"/>
        <p:cNvGrpSpPr/>
        <p:nvPr/>
      </p:nvGrpSpPr>
      <p:grpSpPr>
        <a:xfrm>
          <a:off x="0" y="0"/>
          <a:ext cx="0" cy="0"/>
          <a:chOff x="0" y="0"/>
          <a:chExt cx="0" cy="0"/>
        </a:xfrm>
      </p:grpSpPr>
      <p:sp>
        <p:nvSpPr>
          <p:cNvPr id="72" name="Google Shape;72;p6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3" name="Google Shape;7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range" type="title">
  <p:cSld name="TITLE">
    <p:spTree>
      <p:nvGrpSpPr>
        <p:cNvPr id="74" name="Shape 74"/>
        <p:cNvGrpSpPr/>
        <p:nvPr/>
      </p:nvGrpSpPr>
      <p:grpSpPr>
        <a:xfrm>
          <a:off x="0" y="0"/>
          <a:ext cx="0" cy="0"/>
          <a:chOff x="0" y="0"/>
          <a:chExt cx="0" cy="0"/>
        </a:xfrm>
      </p:grpSpPr>
      <p:sp>
        <p:nvSpPr>
          <p:cNvPr descr="&quot;&quot;" id="75" name="Google Shape;75;p61"/>
          <p:cNvSpPr/>
          <p:nvPr/>
        </p:nvSpPr>
        <p:spPr>
          <a:xfrm>
            <a:off x="1125" y="0"/>
            <a:ext cx="9144000" cy="2743200"/>
          </a:xfrm>
          <a:prstGeom prst="rect">
            <a:avLst/>
          </a:prstGeom>
          <a:solidFill>
            <a:srgbClr val="EF75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77" name="Google Shape;77;p61"/>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78" name="Google Shape;78;p61"/>
          <p:cNvPicPr preferRelativeResize="0"/>
          <p:nvPr/>
        </p:nvPicPr>
        <p:blipFill rotWithShape="1">
          <a:blip r:embed="rId3">
            <a:alphaModFix/>
          </a:blip>
          <a:srcRect b="0" l="0" r="0" t="0"/>
          <a:stretch/>
        </p:blipFill>
        <p:spPr>
          <a:xfrm>
            <a:off x="2299325" y="703400"/>
            <a:ext cx="1456100" cy="919150"/>
          </a:xfrm>
          <a:prstGeom prst="rect">
            <a:avLst/>
          </a:prstGeom>
          <a:noFill/>
          <a:ln>
            <a:noFill/>
          </a:ln>
        </p:spPr>
      </p:pic>
      <p:sp>
        <p:nvSpPr>
          <p:cNvPr id="79" name="Google Shape;79;p61"/>
          <p:cNvSpPr txBox="1"/>
          <p:nvPr/>
        </p:nvSpPr>
        <p:spPr>
          <a:xfrm>
            <a:off x="205525" y="4884550"/>
            <a:ext cx="7256400" cy="17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p:txBody>
      </p:sp>
      <p:pic>
        <p:nvPicPr>
          <p:cNvPr descr="Photo of two elementary students" id="80" name="Google Shape;80;p61"/>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81" name="Google Shape;81;p61"/>
          <p:cNvSpPr txBox="1"/>
          <p:nvPr>
            <p:ph type="title"/>
          </p:nvPr>
        </p:nvSpPr>
        <p:spPr>
          <a:xfrm>
            <a:off x="205525" y="2070900"/>
            <a:ext cx="5778300" cy="536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82" name="Google Shape;82;p61"/>
          <p:cNvSpPr txBox="1"/>
          <p:nvPr>
            <p:ph idx="2" type="title"/>
          </p:nvPr>
        </p:nvSpPr>
        <p:spPr>
          <a:xfrm>
            <a:off x="205525" y="2960750"/>
            <a:ext cx="5778300" cy="1040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83" name="Google Shape;83;p61"/>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Orange" type="secHead">
  <p:cSld name="SECTION_HEADER">
    <p:spTree>
      <p:nvGrpSpPr>
        <p:cNvPr id="84" name="Shape 84"/>
        <p:cNvGrpSpPr/>
        <p:nvPr/>
      </p:nvGrpSpPr>
      <p:grpSpPr>
        <a:xfrm>
          <a:off x="0" y="0"/>
          <a:ext cx="0" cy="0"/>
          <a:chOff x="0" y="0"/>
          <a:chExt cx="0" cy="0"/>
        </a:xfrm>
      </p:grpSpPr>
      <p:sp>
        <p:nvSpPr>
          <p:cNvPr id="85" name="Google Shape;85;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86" name="Google Shape;86;p6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87" name="Google Shape;87;p6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sp>
        <p:nvSpPr>
          <p:cNvPr id="88" name="Google Shape;88;p62"/>
          <p:cNvSpPr txBox="1"/>
          <p:nvPr/>
        </p:nvSpPr>
        <p:spPr>
          <a:xfrm>
            <a:off x="123875" y="4164100"/>
            <a:ext cx="4863600" cy="156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Roboto"/>
              <a:ea typeface="Roboto"/>
              <a:cs typeface="Roboto"/>
              <a:sym typeface="Roboto"/>
            </a:endParaRPr>
          </a:p>
        </p:txBody>
      </p:sp>
      <p:pic>
        <p:nvPicPr>
          <p:cNvPr descr="CDE logo" id="89" name="Google Shape;89;p62"/>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cxnSp>
        <p:nvCxnSpPr>
          <p:cNvPr descr="&quot;&quot;" id="90" name="Google Shape;90;p62"/>
          <p:cNvCxnSpPr/>
          <p:nvPr/>
        </p:nvCxnSpPr>
        <p:spPr>
          <a:xfrm>
            <a:off x="0" y="918350"/>
            <a:ext cx="7479600" cy="0"/>
          </a:xfrm>
          <a:prstGeom prst="straightConnector1">
            <a:avLst/>
          </a:prstGeom>
          <a:noFill/>
          <a:ln cap="flat" cmpd="sng" w="19050">
            <a:solidFill>
              <a:srgbClr val="EF7521"/>
            </a:solidFill>
            <a:prstDash val="solid"/>
            <a:round/>
            <a:headEnd len="sm" w="sm" type="none"/>
            <a:tailEnd len="sm" w="sm" type="none"/>
          </a:ln>
        </p:spPr>
      </p:cxnSp>
      <p:sp>
        <p:nvSpPr>
          <p:cNvPr id="91" name="Google Shape;91;p6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92" name="Google Shape;92;p62"/>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93" name="Google Shape;93;p62"/>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elementary student" id="94" name="Google Shape;94;p62"/>
          <p:cNvPicPr preferRelativeResize="0"/>
          <p:nvPr/>
        </p:nvPicPr>
        <p:blipFill rotWithShape="1">
          <a:blip r:embed="rId4">
            <a:alphaModFix/>
          </a:blip>
          <a:srcRect b="0" l="0" r="0" t="0"/>
          <a:stretch/>
        </p:blipFill>
        <p:spPr>
          <a:xfrm>
            <a:off x="6109200" y="616825"/>
            <a:ext cx="3034799" cy="30347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Orange">
  <p:cSld name="SECTION_HEADER_1">
    <p:spTree>
      <p:nvGrpSpPr>
        <p:cNvPr id="95" name="Shape 95"/>
        <p:cNvGrpSpPr/>
        <p:nvPr/>
      </p:nvGrpSpPr>
      <p:grpSpPr>
        <a:xfrm>
          <a:off x="0" y="0"/>
          <a:ext cx="0" cy="0"/>
          <a:chOff x="0" y="0"/>
          <a:chExt cx="0" cy="0"/>
        </a:xfrm>
      </p:grpSpPr>
      <p:sp>
        <p:nvSpPr>
          <p:cNvPr id="96" name="Google Shape;96;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97" name="Google Shape;97;p6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98" name="Google Shape;98;p63"/>
          <p:cNvSpPr txBox="1"/>
          <p:nvPr/>
        </p:nvSpPr>
        <p:spPr>
          <a:xfrm>
            <a:off x="123875" y="4164100"/>
            <a:ext cx="4863600" cy="156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Roboto"/>
              <a:ea typeface="Roboto"/>
              <a:cs typeface="Roboto"/>
              <a:sym typeface="Roboto"/>
            </a:endParaRPr>
          </a:p>
        </p:txBody>
      </p:sp>
      <p:cxnSp>
        <p:nvCxnSpPr>
          <p:cNvPr descr="&quot;&quot;" id="99" name="Google Shape;99;p63"/>
          <p:cNvCxnSpPr/>
          <p:nvPr/>
        </p:nvCxnSpPr>
        <p:spPr>
          <a:xfrm>
            <a:off x="0" y="918350"/>
            <a:ext cx="7479600" cy="0"/>
          </a:xfrm>
          <a:prstGeom prst="straightConnector1">
            <a:avLst/>
          </a:prstGeom>
          <a:noFill/>
          <a:ln cap="flat" cmpd="sng" w="19050">
            <a:solidFill>
              <a:srgbClr val="EF7521"/>
            </a:solidFill>
            <a:prstDash val="solid"/>
            <a:round/>
            <a:headEnd len="sm" w="sm" type="none"/>
            <a:tailEnd len="sm" w="sm" type="none"/>
          </a:ln>
        </p:spPr>
      </p:cxnSp>
      <p:sp>
        <p:nvSpPr>
          <p:cNvPr id="100" name="Google Shape;100;p6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101" name="Google Shape;101;p63"/>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102" name="Google Shape;102;p63"/>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103" name="Google Shape;103;p6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04" name="Google Shape;104;p63"/>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lank - Orange">
  <p:cSld name="SECTION_HEADER_1_2">
    <p:spTree>
      <p:nvGrpSpPr>
        <p:cNvPr id="105" name="Shape 105"/>
        <p:cNvGrpSpPr/>
        <p:nvPr/>
      </p:nvGrpSpPr>
      <p:grpSpPr>
        <a:xfrm>
          <a:off x="0" y="0"/>
          <a:ext cx="0" cy="0"/>
          <a:chOff x="0" y="0"/>
          <a:chExt cx="0" cy="0"/>
        </a:xfrm>
      </p:grpSpPr>
      <p:sp>
        <p:nvSpPr>
          <p:cNvPr id="106" name="Google Shape;10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107" name="Google Shape;107;p6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108" name="Google Shape;108;p64"/>
          <p:cNvSpPr txBox="1"/>
          <p:nvPr/>
        </p:nvSpPr>
        <p:spPr>
          <a:xfrm>
            <a:off x="123875" y="4164100"/>
            <a:ext cx="4863600" cy="156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Roboto"/>
              <a:ea typeface="Roboto"/>
              <a:cs typeface="Roboto"/>
              <a:sym typeface="Roboto"/>
            </a:endParaRPr>
          </a:p>
        </p:txBody>
      </p:sp>
      <p:sp>
        <p:nvSpPr>
          <p:cNvPr id="109" name="Google Shape;109;p64"/>
          <p:cNvSpPr txBox="1"/>
          <p:nvPr>
            <p:ph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110" name="Google Shape;110;p6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11" name="Google Shape;111;p64"/>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chools, students and educators - Orange">
  <p:cSld name="SECTION_HEADER_1_1">
    <p:spTree>
      <p:nvGrpSpPr>
        <p:cNvPr id="112" name="Shape 112"/>
        <p:cNvGrpSpPr/>
        <p:nvPr/>
      </p:nvGrpSpPr>
      <p:grpSpPr>
        <a:xfrm>
          <a:off x="0" y="0"/>
          <a:ext cx="0" cy="0"/>
          <a:chOff x="0" y="0"/>
          <a:chExt cx="0" cy="0"/>
        </a:xfrm>
      </p:grpSpPr>
      <p:sp>
        <p:nvSpPr>
          <p:cNvPr id="113" name="Google Shape;113;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114" name="Google Shape;114;p65"/>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115" name="Google Shape;115;p65"/>
          <p:cNvSpPr txBox="1"/>
          <p:nvPr>
            <p:ph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116" name="Google Shape;116;p65"/>
          <p:cNvSpPr txBox="1"/>
          <p:nvPr/>
        </p:nvSpPr>
        <p:spPr>
          <a:xfrm>
            <a:off x="311700" y="105100"/>
            <a:ext cx="7167900" cy="7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Roboto"/>
                <a:ea typeface="Roboto"/>
                <a:cs typeface="Roboto"/>
                <a:sym typeface="Roboto"/>
              </a:rPr>
              <a:t>Our schools, students, and educators</a:t>
            </a:r>
            <a:endParaRPr b="1" i="0" sz="2200" u="none" cap="none" strike="noStrike">
              <a:solidFill>
                <a:srgbClr val="000000"/>
              </a:solidFill>
              <a:latin typeface="Roboto"/>
              <a:ea typeface="Roboto"/>
              <a:cs typeface="Roboto"/>
              <a:sym typeface="Roboto"/>
            </a:endParaRPr>
          </a:p>
        </p:txBody>
      </p:sp>
      <p:sp>
        <p:nvSpPr>
          <p:cNvPr id="117" name="Google Shape;117;p65"/>
          <p:cNvSpPr txBox="1"/>
          <p:nvPr/>
        </p:nvSpPr>
        <p:spPr>
          <a:xfrm>
            <a:off x="6587225" y="1228675"/>
            <a:ext cx="2195400" cy="2903100"/>
          </a:xfrm>
          <a:prstGeom prst="rect">
            <a:avLst/>
          </a:prstGeom>
          <a:solidFill>
            <a:srgbClr val="F3F3F3"/>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Eligible for Free/Reduced </a:t>
            </a:r>
            <a:br>
              <a:rPr b="1" i="0" lang="en" sz="1100" u="none" cap="none" strike="noStrike">
                <a:solidFill>
                  <a:srgbClr val="000000"/>
                </a:solidFill>
                <a:latin typeface="Arial"/>
                <a:ea typeface="Arial"/>
                <a:cs typeface="Arial"/>
                <a:sym typeface="Arial"/>
              </a:rPr>
            </a:br>
            <a:r>
              <a:rPr b="1" i="0" lang="en" sz="1100" u="none" cap="none" strike="noStrike">
                <a:solidFill>
                  <a:srgbClr val="000000"/>
                </a:solidFill>
                <a:latin typeface="Arial"/>
                <a:ea typeface="Arial"/>
                <a:cs typeface="Arial"/>
                <a:sym typeface="Arial"/>
              </a:rPr>
              <a:t>Lunch:</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403,231 (~46%)</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Students with Individualized Education Programs: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113,992 (~13%)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Multilingual Learners*: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95,734 (~11%)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McKinney Vento:</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16,540 (~2%)</a:t>
            </a:r>
            <a:endParaRPr b="0" i="0" sz="1200" u="none" cap="none" strike="noStrike">
              <a:solidFill>
                <a:srgbClr val="000000"/>
              </a:solidFill>
              <a:latin typeface="Arial"/>
              <a:ea typeface="Arial"/>
              <a:cs typeface="Arial"/>
              <a:sym typeface="Arial"/>
            </a:endParaRPr>
          </a:p>
        </p:txBody>
      </p:sp>
      <p:sp>
        <p:nvSpPr>
          <p:cNvPr id="118" name="Google Shape;118;p65"/>
          <p:cNvSpPr txBox="1"/>
          <p:nvPr/>
        </p:nvSpPr>
        <p:spPr>
          <a:xfrm>
            <a:off x="6724875" y="3655100"/>
            <a:ext cx="1924200" cy="369900"/>
          </a:xfrm>
          <a:prstGeom prst="rect">
            <a:avLst/>
          </a:prstGeom>
          <a:noFill/>
          <a:ln cap="flat" cmpd="sng" w="19050">
            <a:solidFill>
              <a:schemeClr val="lt1"/>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Roboto"/>
                <a:ea typeface="Roboto"/>
                <a:cs typeface="Roboto"/>
                <a:sym typeface="Roboto"/>
              </a:rPr>
              <a:t>*Includes both Non-English Proficient and Limited English Proficient students</a:t>
            </a:r>
            <a:endParaRPr b="0" i="1" sz="800" u="none" cap="none" strike="noStrike">
              <a:solidFill>
                <a:schemeClr val="dk1"/>
              </a:solidFill>
              <a:latin typeface="Roboto"/>
              <a:ea typeface="Roboto"/>
              <a:cs typeface="Roboto"/>
              <a:sym typeface="Roboto"/>
            </a:endParaRPr>
          </a:p>
        </p:txBody>
      </p:sp>
      <p:grpSp>
        <p:nvGrpSpPr>
          <p:cNvPr id="119" name="Google Shape;119;p65"/>
          <p:cNvGrpSpPr/>
          <p:nvPr/>
        </p:nvGrpSpPr>
        <p:grpSpPr>
          <a:xfrm>
            <a:off x="308400" y="1062325"/>
            <a:ext cx="1006800" cy="1003500"/>
            <a:chOff x="308400" y="1076275"/>
            <a:chExt cx="1006800" cy="1003500"/>
          </a:xfrm>
        </p:grpSpPr>
        <p:sp>
          <p:nvSpPr>
            <p:cNvPr descr="&quot;&quot;" id="120" name="Google Shape;120;p65"/>
            <p:cNvSpPr/>
            <p:nvPr/>
          </p:nvSpPr>
          <p:spPr>
            <a:xfrm>
              <a:off x="311700" y="1076275"/>
              <a:ext cx="1003500" cy="1003500"/>
            </a:xfrm>
            <a:prstGeom prst="ellipse">
              <a:avLst/>
            </a:prstGeom>
            <a:solidFill>
              <a:srgbClr val="EF75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65"/>
            <p:cNvSpPr txBox="1"/>
            <p:nvPr/>
          </p:nvSpPr>
          <p:spPr>
            <a:xfrm>
              <a:off x="308400" y="10925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178</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SCHOOL</a:t>
              </a:r>
              <a:endParaRPr b="0" i="0" sz="12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DISTRICTS</a:t>
              </a:r>
              <a:endParaRPr b="0" i="0" sz="1200" u="none" cap="none" strike="noStrike">
                <a:solidFill>
                  <a:schemeClr val="lt1"/>
                </a:solidFill>
                <a:latin typeface="Roboto"/>
                <a:ea typeface="Roboto"/>
                <a:cs typeface="Roboto"/>
                <a:sym typeface="Roboto"/>
              </a:endParaRPr>
            </a:p>
          </p:txBody>
        </p:sp>
      </p:grpSp>
      <p:grpSp>
        <p:nvGrpSpPr>
          <p:cNvPr id="122" name="Google Shape;122;p65"/>
          <p:cNvGrpSpPr/>
          <p:nvPr/>
        </p:nvGrpSpPr>
        <p:grpSpPr>
          <a:xfrm>
            <a:off x="308400" y="2150613"/>
            <a:ext cx="1006800" cy="1003500"/>
            <a:chOff x="308400" y="2218825"/>
            <a:chExt cx="1006800" cy="1003500"/>
          </a:xfrm>
        </p:grpSpPr>
        <p:sp>
          <p:nvSpPr>
            <p:cNvPr descr="&quot;&quot;" id="123" name="Google Shape;123;p65"/>
            <p:cNvSpPr/>
            <p:nvPr/>
          </p:nvSpPr>
          <p:spPr>
            <a:xfrm>
              <a:off x="311700" y="2218825"/>
              <a:ext cx="1003500" cy="1003500"/>
            </a:xfrm>
            <a:prstGeom prst="ellipse">
              <a:avLst/>
            </a:prstGeom>
            <a:solidFill>
              <a:srgbClr val="F8B3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65"/>
            <p:cNvSpPr txBox="1"/>
            <p:nvPr/>
          </p:nvSpPr>
          <p:spPr>
            <a:xfrm>
              <a:off x="308400" y="2309488"/>
              <a:ext cx="1003500" cy="82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Roboto"/>
                  <a:ea typeface="Roboto"/>
                  <a:cs typeface="Roboto"/>
                  <a:sym typeface="Roboto"/>
                </a:rPr>
                <a:t>1,927</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SCHOOLS</a:t>
              </a:r>
              <a:endParaRPr b="0" i="0" sz="1200" u="none" cap="none" strike="noStrike">
                <a:solidFill>
                  <a:schemeClr val="dk1"/>
                </a:solidFill>
                <a:latin typeface="Roboto"/>
                <a:ea typeface="Roboto"/>
                <a:cs typeface="Roboto"/>
                <a:sym typeface="Roboto"/>
              </a:endParaRPr>
            </a:p>
          </p:txBody>
        </p:sp>
      </p:grpSp>
      <p:grpSp>
        <p:nvGrpSpPr>
          <p:cNvPr id="125" name="Google Shape;125;p65"/>
          <p:cNvGrpSpPr/>
          <p:nvPr/>
        </p:nvGrpSpPr>
        <p:grpSpPr>
          <a:xfrm>
            <a:off x="308400" y="3238900"/>
            <a:ext cx="1006800" cy="1003500"/>
            <a:chOff x="308400" y="1076275"/>
            <a:chExt cx="1006800" cy="1003500"/>
          </a:xfrm>
        </p:grpSpPr>
        <p:sp>
          <p:nvSpPr>
            <p:cNvPr descr="&quot;&quot;" id="126" name="Google Shape;126;p65"/>
            <p:cNvSpPr/>
            <p:nvPr/>
          </p:nvSpPr>
          <p:spPr>
            <a:xfrm>
              <a:off x="311700" y="1076275"/>
              <a:ext cx="1003500" cy="1003500"/>
            </a:xfrm>
            <a:prstGeom prst="ellipse">
              <a:avLst/>
            </a:prstGeom>
            <a:solidFill>
              <a:srgbClr val="00953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65"/>
            <p:cNvSpPr txBox="1"/>
            <p:nvPr/>
          </p:nvSpPr>
          <p:spPr>
            <a:xfrm>
              <a:off x="308400" y="11467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881,464</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PUBLIC </a:t>
              </a:r>
              <a:br>
                <a:rPr b="0" i="0" lang="en" sz="1000" u="none" cap="none" strike="noStrike">
                  <a:solidFill>
                    <a:schemeClr val="lt1"/>
                  </a:solidFill>
                  <a:latin typeface="Roboto"/>
                  <a:ea typeface="Roboto"/>
                  <a:cs typeface="Roboto"/>
                  <a:sym typeface="Roboto"/>
                </a:rPr>
              </a:br>
              <a:r>
                <a:rPr b="0" i="0" lang="en" sz="1000" u="none" cap="none" strike="noStrike">
                  <a:solidFill>
                    <a:schemeClr val="lt1"/>
                  </a:solidFill>
                  <a:latin typeface="Roboto"/>
                  <a:ea typeface="Roboto"/>
                  <a:cs typeface="Roboto"/>
                  <a:sym typeface="Roboto"/>
                </a:rPr>
                <a:t>SCHOOL</a:t>
              </a:r>
              <a:endParaRPr b="0" i="0" sz="10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STUDENTS</a:t>
              </a:r>
              <a:endParaRPr b="0" i="0" sz="1000" u="none" cap="none" strike="noStrike">
                <a:solidFill>
                  <a:schemeClr val="lt1"/>
                </a:solidFill>
                <a:latin typeface="Roboto"/>
                <a:ea typeface="Roboto"/>
                <a:cs typeface="Roboto"/>
                <a:sym typeface="Roboto"/>
              </a:endParaRPr>
            </a:p>
          </p:txBody>
        </p:sp>
      </p:grpSp>
      <p:sp>
        <p:nvSpPr>
          <p:cNvPr id="128" name="Google Shape;128;p65"/>
          <p:cNvSpPr txBox="1"/>
          <p:nvPr/>
        </p:nvSpPr>
        <p:spPr>
          <a:xfrm>
            <a:off x="1603037" y="1064563"/>
            <a:ext cx="4624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Roboto"/>
                <a:ea typeface="Roboto"/>
                <a:cs typeface="Roboto"/>
                <a:sym typeface="Roboto"/>
              </a:rPr>
              <a:t>Student Demographics*</a:t>
            </a:r>
            <a:endParaRPr b="1" i="0" sz="1400" u="none" cap="none" strike="noStrike">
              <a:solidFill>
                <a:schemeClr val="dk1"/>
              </a:solidFill>
              <a:latin typeface="Roboto"/>
              <a:ea typeface="Roboto"/>
              <a:cs typeface="Roboto"/>
              <a:sym typeface="Roboto"/>
            </a:endParaRPr>
          </a:p>
        </p:txBody>
      </p:sp>
      <p:pic>
        <p:nvPicPr>
          <p:cNvPr id="129" name="Google Shape;129;p65"/>
          <p:cNvPicPr preferRelativeResize="0"/>
          <p:nvPr/>
        </p:nvPicPr>
        <p:blipFill rotWithShape="1">
          <a:blip r:embed="rId3">
            <a:alphaModFix/>
          </a:blip>
          <a:srcRect b="0" l="49" r="59" t="0"/>
          <a:stretch/>
        </p:blipFill>
        <p:spPr>
          <a:xfrm>
            <a:off x="1761637" y="1426175"/>
            <a:ext cx="4307278" cy="2744888"/>
          </a:xfrm>
          <a:prstGeom prst="rect">
            <a:avLst/>
          </a:prstGeom>
          <a:noFill/>
          <a:ln>
            <a:noFill/>
          </a:ln>
        </p:spPr>
      </p:pic>
      <p:cxnSp>
        <p:nvCxnSpPr>
          <p:cNvPr id="130" name="Google Shape;130;p65"/>
          <p:cNvCxnSpPr/>
          <p:nvPr/>
        </p:nvCxnSpPr>
        <p:spPr>
          <a:xfrm>
            <a:off x="0" y="918350"/>
            <a:ext cx="7479600" cy="0"/>
          </a:xfrm>
          <a:prstGeom prst="straightConnector1">
            <a:avLst/>
          </a:prstGeom>
          <a:noFill/>
          <a:ln cap="flat" cmpd="sng" w="19050">
            <a:solidFill>
              <a:srgbClr val="EF7521"/>
            </a:solidFill>
            <a:prstDash val="solid"/>
            <a:round/>
            <a:headEnd len="sm" w="sm" type="none"/>
            <a:tailEnd len="sm" w="sm" type="none"/>
          </a:ln>
        </p:spPr>
      </p:cxnSp>
      <p:sp>
        <p:nvSpPr>
          <p:cNvPr id="131" name="Google Shape;131;p65"/>
          <p:cNvSpPr txBox="1"/>
          <p:nvPr/>
        </p:nvSpPr>
        <p:spPr>
          <a:xfrm>
            <a:off x="4623875" y="4103400"/>
            <a:ext cx="2195400" cy="1389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Roboto"/>
                <a:ea typeface="Roboto"/>
                <a:cs typeface="Roboto"/>
                <a:sym typeface="Roboto"/>
              </a:rPr>
              <a:t>*October 2023 Data</a:t>
            </a:r>
            <a:endParaRPr b="0" i="0" sz="800" u="none" cap="none" strike="noStrike">
              <a:solidFill>
                <a:schemeClr val="dk1"/>
              </a:solidFill>
              <a:latin typeface="Roboto"/>
              <a:ea typeface="Roboto"/>
              <a:cs typeface="Roboto"/>
              <a:sym typeface="Roboto"/>
            </a:endParaRPr>
          </a:p>
        </p:txBody>
      </p:sp>
      <p:sp>
        <p:nvSpPr>
          <p:cNvPr id="132" name="Google Shape;132;p6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33" name="Google Shape;133;p65"/>
          <p:cNvPicPr preferRelativeResize="0"/>
          <p:nvPr/>
        </p:nvPicPr>
        <p:blipFill rotWithShape="1">
          <a:blip r:embed="rId4">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ory of Change - Orange">
  <p:cSld name="SECTION_HEADER_1_1_1">
    <p:spTree>
      <p:nvGrpSpPr>
        <p:cNvPr id="134" name="Shape 134"/>
        <p:cNvGrpSpPr/>
        <p:nvPr/>
      </p:nvGrpSpPr>
      <p:grpSpPr>
        <a:xfrm>
          <a:off x="0" y="0"/>
          <a:ext cx="0" cy="0"/>
          <a:chOff x="0" y="0"/>
          <a:chExt cx="0" cy="0"/>
        </a:xfrm>
      </p:grpSpPr>
      <p:sp>
        <p:nvSpPr>
          <p:cNvPr id="135" name="Google Shape;135;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136" name="Google Shape;136;p66"/>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137" name="Google Shape;137;p66"/>
          <p:cNvSpPr txBox="1"/>
          <p:nvPr/>
        </p:nvSpPr>
        <p:spPr>
          <a:xfrm>
            <a:off x="311700" y="708075"/>
            <a:ext cx="5556600" cy="48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 sz="1600" u="none" cap="none" strike="noStrike">
                <a:solidFill>
                  <a:srgbClr val="EF7521"/>
                </a:solidFill>
                <a:latin typeface="Roboto"/>
                <a:ea typeface="Roboto"/>
                <a:cs typeface="Roboto"/>
                <a:sym typeface="Roboto"/>
              </a:rPr>
              <a:t>Our Vision </a:t>
            </a:r>
            <a:endParaRPr b="0" i="0" sz="1200" u="none" cap="none" strike="noStrike">
              <a:solidFill>
                <a:srgbClr val="EF7521"/>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chemeClr val="dk1"/>
                </a:solidFill>
                <a:latin typeface="Roboto"/>
                <a:ea typeface="Roboto"/>
                <a:cs typeface="Roboto"/>
                <a:sym typeface="Roboto"/>
              </a:rPr>
              <a:t>To create an equitable educational environment where </a:t>
            </a:r>
            <a:r>
              <a:rPr b="0" i="1" lang="en" sz="1000" u="none" cap="none" strike="noStrike">
                <a:solidFill>
                  <a:schemeClr val="dk1"/>
                </a:solidFill>
                <a:latin typeface="Roboto"/>
                <a:ea typeface="Roboto"/>
                <a:cs typeface="Roboto"/>
                <a:sym typeface="Roboto"/>
              </a:rPr>
              <a:t>all</a:t>
            </a:r>
            <a:r>
              <a:rPr b="0" i="0" lang="en" sz="1000" u="none" cap="none" strike="noStrike">
                <a:solidFill>
                  <a:schemeClr val="dk1"/>
                </a:solidFill>
                <a:latin typeface="Roboto"/>
                <a:ea typeface="Roboto"/>
                <a:cs typeface="Roboto"/>
                <a:sym typeface="Roboto"/>
              </a:rPr>
              <a:t> students and staff in Colorado thrive</a:t>
            </a:r>
            <a:endParaRPr b="0" i="0" sz="2000" u="none" cap="none" strike="noStrike">
              <a:solidFill>
                <a:srgbClr val="000000"/>
              </a:solidFill>
              <a:latin typeface="Rockwell"/>
              <a:ea typeface="Rockwell"/>
              <a:cs typeface="Rockwell"/>
              <a:sym typeface="Rockwell"/>
            </a:endParaRPr>
          </a:p>
        </p:txBody>
      </p:sp>
      <p:cxnSp>
        <p:nvCxnSpPr>
          <p:cNvPr descr="&quot;&quot;" id="138" name="Google Shape;138;p66"/>
          <p:cNvCxnSpPr/>
          <p:nvPr/>
        </p:nvCxnSpPr>
        <p:spPr>
          <a:xfrm>
            <a:off x="-160100" y="1282346"/>
            <a:ext cx="8989500" cy="0"/>
          </a:xfrm>
          <a:prstGeom prst="straightConnector1">
            <a:avLst/>
          </a:prstGeom>
          <a:noFill/>
          <a:ln cap="flat" cmpd="sng" w="9525">
            <a:solidFill>
              <a:srgbClr val="EF7521"/>
            </a:solidFill>
            <a:prstDash val="dot"/>
            <a:round/>
            <a:headEnd len="sm" w="sm" type="none"/>
            <a:tailEnd len="sm" w="sm" type="none"/>
          </a:ln>
        </p:spPr>
      </p:cxnSp>
      <p:sp>
        <p:nvSpPr>
          <p:cNvPr id="139" name="Google Shape;139;p66"/>
          <p:cNvSpPr txBox="1"/>
          <p:nvPr/>
        </p:nvSpPr>
        <p:spPr>
          <a:xfrm>
            <a:off x="3249133" y="1630850"/>
            <a:ext cx="1600200" cy="643800"/>
          </a:xfrm>
          <a:prstGeom prst="rect">
            <a:avLst/>
          </a:prstGeom>
          <a:noFill/>
          <a:ln>
            <a:noFill/>
          </a:ln>
        </p:spPr>
        <p:txBody>
          <a:bodyPr anchorCtr="0" anchor="t" bIns="0" lIns="0" spcFirstLastPara="1" rIns="0" wrap="square" tIns="0">
            <a:no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EF7521"/>
                </a:solidFill>
                <a:latin typeface="Roboto Medium"/>
                <a:ea typeface="Roboto Medium"/>
                <a:cs typeface="Roboto Medium"/>
                <a:sym typeface="Roboto Medium"/>
              </a:rPr>
              <a:t>&gt; SERVE</a:t>
            </a:r>
            <a:endParaRPr b="0" i="0" sz="1100" u="none" cap="none" strike="noStrike">
              <a:solidFill>
                <a:srgbClr val="EF7521"/>
              </a:solidFill>
              <a:latin typeface="Arial"/>
              <a:ea typeface="Arial"/>
              <a:cs typeface="Arial"/>
              <a:sym typeface="Arial"/>
            </a:endParaRPr>
          </a:p>
          <a:p>
            <a:pPr indent="0" lvl="0" marL="137160" marR="0" rtl="0" algn="l">
              <a:lnSpc>
                <a:spcPct val="100000"/>
              </a:lnSpc>
              <a:spcBef>
                <a:spcPts val="100"/>
              </a:spcBef>
              <a:spcAft>
                <a:spcPts val="5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Provide actionable support to local educational agencies</a:t>
            </a:r>
            <a:endParaRPr b="0" i="0" sz="1000" u="none" cap="none" strike="noStrike">
              <a:solidFill>
                <a:srgbClr val="000000"/>
              </a:solidFill>
              <a:latin typeface="Roboto"/>
              <a:ea typeface="Roboto"/>
              <a:cs typeface="Roboto"/>
              <a:sym typeface="Roboto"/>
            </a:endParaRPr>
          </a:p>
        </p:txBody>
      </p:sp>
      <p:sp>
        <p:nvSpPr>
          <p:cNvPr id="140" name="Google Shape;140;p66"/>
          <p:cNvSpPr txBox="1"/>
          <p:nvPr/>
        </p:nvSpPr>
        <p:spPr>
          <a:xfrm>
            <a:off x="5239167" y="1630850"/>
            <a:ext cx="1600200" cy="6747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300"/>
              <a:buFont typeface="Arial"/>
              <a:buNone/>
            </a:pPr>
            <a:r>
              <a:rPr b="0" i="0" lang="en" sz="1300" u="none" cap="none" strike="noStrike">
                <a:solidFill>
                  <a:srgbClr val="EF7521"/>
                </a:solidFill>
                <a:latin typeface="Roboto Medium"/>
                <a:ea typeface="Roboto Medium"/>
                <a:cs typeface="Roboto Medium"/>
                <a:sym typeface="Roboto Medium"/>
              </a:rPr>
              <a:t>&gt; </a:t>
            </a:r>
            <a:r>
              <a:rPr b="0" i="0" lang="en" sz="1100" u="none" cap="none" strike="noStrike">
                <a:solidFill>
                  <a:srgbClr val="EF7521"/>
                </a:solidFill>
                <a:latin typeface="Roboto Medium"/>
                <a:ea typeface="Roboto Medium"/>
                <a:cs typeface="Roboto Medium"/>
                <a:sym typeface="Roboto Medium"/>
              </a:rPr>
              <a:t>GUIDE</a:t>
            </a:r>
            <a:endParaRPr b="1" i="0" sz="1400" u="none" cap="none" strike="noStrike">
              <a:solidFill>
                <a:srgbClr val="EF7521"/>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Implement policy and legislation in an effective way </a:t>
            </a:r>
            <a:endParaRPr b="0" i="0" sz="1000" u="none" cap="none" strike="noStrike">
              <a:solidFill>
                <a:srgbClr val="000000"/>
              </a:solidFill>
              <a:latin typeface="Roboto"/>
              <a:ea typeface="Roboto"/>
              <a:cs typeface="Roboto"/>
              <a:sym typeface="Roboto"/>
            </a:endParaRPr>
          </a:p>
        </p:txBody>
      </p:sp>
      <p:sp>
        <p:nvSpPr>
          <p:cNvPr id="141" name="Google Shape;141;p66"/>
          <p:cNvSpPr txBox="1"/>
          <p:nvPr/>
        </p:nvSpPr>
        <p:spPr>
          <a:xfrm>
            <a:off x="7229200" y="1630850"/>
            <a:ext cx="1600200" cy="6438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EF7521"/>
                </a:solidFill>
                <a:latin typeface="Roboto Medium"/>
                <a:ea typeface="Roboto Medium"/>
                <a:cs typeface="Roboto Medium"/>
                <a:sym typeface="Roboto Medium"/>
              </a:rPr>
              <a:t>&gt; ELEVATE</a:t>
            </a:r>
            <a:endParaRPr b="1" i="0" sz="1400" u="none" cap="none" strike="noStrike">
              <a:solidFill>
                <a:srgbClr val="EF7521"/>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Share the experiences of local educational agencies and students</a:t>
            </a:r>
            <a:endParaRPr b="0" i="0" sz="1000" u="none" cap="none" strike="noStrike">
              <a:solidFill>
                <a:srgbClr val="000000"/>
              </a:solidFill>
              <a:latin typeface="Roboto"/>
              <a:ea typeface="Roboto"/>
              <a:cs typeface="Roboto"/>
              <a:sym typeface="Roboto"/>
            </a:endParaRPr>
          </a:p>
        </p:txBody>
      </p:sp>
      <p:sp>
        <p:nvSpPr>
          <p:cNvPr id="142" name="Google Shape;142;p66"/>
          <p:cNvSpPr txBox="1"/>
          <p:nvPr/>
        </p:nvSpPr>
        <p:spPr>
          <a:xfrm>
            <a:off x="311700" y="1368825"/>
            <a:ext cx="2547600" cy="7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 sz="1600" u="none" cap="none" strike="noStrike">
                <a:solidFill>
                  <a:srgbClr val="EF7521"/>
                </a:solidFill>
                <a:latin typeface="Roboto"/>
                <a:ea typeface="Roboto"/>
                <a:cs typeface="Roboto"/>
                <a:sym typeface="Roboto"/>
              </a:rPr>
              <a:t>Our Role</a:t>
            </a:r>
            <a:endParaRPr b="1" i="0" sz="1600" u="none" cap="none" strike="noStrike">
              <a:solidFill>
                <a:srgbClr val="EF7521"/>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To improve student outcomes and ensure students and families across Colorado have access to high-quality schools, we will: </a:t>
            </a:r>
            <a:endParaRPr b="0" i="0" sz="1000" u="none" cap="none" strike="noStrike">
              <a:solidFill>
                <a:srgbClr val="000000"/>
              </a:solidFill>
              <a:latin typeface="Roboto"/>
              <a:ea typeface="Roboto"/>
              <a:cs typeface="Roboto"/>
              <a:sym typeface="Roboto"/>
            </a:endParaRPr>
          </a:p>
        </p:txBody>
      </p:sp>
      <p:sp>
        <p:nvSpPr>
          <p:cNvPr id="143" name="Google Shape;143;p66"/>
          <p:cNvSpPr txBox="1"/>
          <p:nvPr/>
        </p:nvSpPr>
        <p:spPr>
          <a:xfrm>
            <a:off x="311700" y="2586100"/>
            <a:ext cx="84273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EF7521"/>
                </a:solidFill>
                <a:latin typeface="Roboto"/>
                <a:ea typeface="Roboto"/>
                <a:cs typeface="Roboto"/>
                <a:sym typeface="Roboto"/>
              </a:rPr>
              <a:t>Our Core Values:    </a:t>
            </a:r>
            <a:r>
              <a:rPr b="0" i="0" lang="en" sz="1300" u="none" cap="none" strike="noStrike">
                <a:solidFill>
                  <a:schemeClr val="dk1"/>
                </a:solidFill>
                <a:latin typeface="Arial"/>
                <a:ea typeface="Arial"/>
                <a:cs typeface="Arial"/>
                <a:sym typeface="Arial"/>
              </a:rPr>
              <a:t>INTEGRITY  |  EQUITY  |  ACCOUNTABILITY  |  TRUST  |  SERVICE</a:t>
            </a:r>
            <a:endParaRPr b="0" i="0" sz="1300" u="none" cap="none" strike="noStrike">
              <a:solidFill>
                <a:schemeClr val="dk1"/>
              </a:solidFill>
              <a:latin typeface="Arial"/>
              <a:ea typeface="Arial"/>
              <a:cs typeface="Arial"/>
              <a:sym typeface="Arial"/>
            </a:endParaRPr>
          </a:p>
        </p:txBody>
      </p:sp>
      <p:cxnSp>
        <p:nvCxnSpPr>
          <p:cNvPr descr="&quot;&quot;" id="144" name="Google Shape;144;p66"/>
          <p:cNvCxnSpPr/>
          <p:nvPr/>
        </p:nvCxnSpPr>
        <p:spPr>
          <a:xfrm>
            <a:off x="3130417" y="1632525"/>
            <a:ext cx="0" cy="674700"/>
          </a:xfrm>
          <a:prstGeom prst="straightConnector1">
            <a:avLst/>
          </a:prstGeom>
          <a:noFill/>
          <a:ln cap="flat" cmpd="sng" w="9525">
            <a:solidFill>
              <a:srgbClr val="EF7521"/>
            </a:solidFill>
            <a:prstDash val="dot"/>
            <a:round/>
            <a:headEnd len="sm" w="sm" type="none"/>
            <a:tailEnd len="sm" w="sm" type="none"/>
          </a:ln>
        </p:spPr>
      </p:cxnSp>
      <p:grpSp>
        <p:nvGrpSpPr>
          <p:cNvPr id="145" name="Google Shape;145;p66"/>
          <p:cNvGrpSpPr/>
          <p:nvPr/>
        </p:nvGrpSpPr>
        <p:grpSpPr>
          <a:xfrm>
            <a:off x="311700" y="3548650"/>
            <a:ext cx="8363900" cy="646200"/>
            <a:chOff x="375100" y="3396250"/>
            <a:chExt cx="8363900" cy="646200"/>
          </a:xfrm>
        </p:grpSpPr>
        <p:sp>
          <p:nvSpPr>
            <p:cNvPr id="146" name="Google Shape;146;p66"/>
            <p:cNvSpPr/>
            <p:nvPr/>
          </p:nvSpPr>
          <p:spPr>
            <a:xfrm rot="5400000">
              <a:off x="7124400"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66"/>
            <p:cNvSpPr/>
            <p:nvPr/>
          </p:nvSpPr>
          <p:spPr>
            <a:xfrm rot="5400000">
              <a:off x="5197433"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66"/>
            <p:cNvSpPr/>
            <p:nvPr/>
          </p:nvSpPr>
          <p:spPr>
            <a:xfrm rot="5400000">
              <a:off x="3270467"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66"/>
            <p:cNvSpPr/>
            <p:nvPr/>
          </p:nvSpPr>
          <p:spPr>
            <a:xfrm rot="5400000">
              <a:off x="1343500"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66"/>
            <p:cNvSpPr txBox="1"/>
            <p:nvPr/>
          </p:nvSpPr>
          <p:spPr>
            <a:xfrm>
              <a:off x="959725" y="3534700"/>
              <a:ext cx="1801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Increase Student</a:t>
              </a:r>
              <a:br>
                <a:rPr b="1" i="0" lang="en" sz="1200" u="none" cap="none" strike="noStrike">
                  <a:solidFill>
                    <a:srgbClr val="FFFFFF"/>
                  </a:solidFill>
                  <a:latin typeface="Roboto"/>
                  <a:ea typeface="Roboto"/>
                  <a:cs typeface="Roboto"/>
                  <a:sym typeface="Roboto"/>
                </a:rPr>
              </a:br>
              <a:r>
                <a:rPr b="1" i="0" lang="en" sz="1200" u="none" cap="none" strike="noStrike">
                  <a:solidFill>
                    <a:srgbClr val="FFFFFF"/>
                  </a:solidFill>
                  <a:latin typeface="Roboto"/>
                  <a:ea typeface="Roboto"/>
                  <a:cs typeface="Roboto"/>
                  <a:sym typeface="Roboto"/>
                </a:rPr>
                <a:t>Engagement</a:t>
              </a:r>
              <a:endParaRPr b="1" i="0" sz="1200" u="none" cap="none" strike="noStrike">
                <a:solidFill>
                  <a:srgbClr val="FFFFFF"/>
                </a:solidFill>
                <a:latin typeface="Roboto"/>
                <a:ea typeface="Roboto"/>
                <a:cs typeface="Roboto"/>
                <a:sym typeface="Roboto"/>
              </a:endParaRPr>
            </a:p>
          </p:txBody>
        </p:sp>
        <p:sp>
          <p:nvSpPr>
            <p:cNvPr id="151" name="Google Shape;151;p66"/>
            <p:cNvSpPr txBox="1"/>
            <p:nvPr/>
          </p:nvSpPr>
          <p:spPr>
            <a:xfrm>
              <a:off x="3118651" y="35299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lt1"/>
                  </a:solidFill>
                  <a:latin typeface="Roboto"/>
                  <a:ea typeface="Roboto"/>
                  <a:cs typeface="Roboto"/>
                  <a:sym typeface="Roboto"/>
                </a:rPr>
                <a:t>Accelerate Student Outcomes</a:t>
              </a:r>
              <a:endParaRPr b="1" i="0" sz="1200" u="none" cap="none" strike="noStrike">
                <a:solidFill>
                  <a:srgbClr val="FFFFFF"/>
                </a:solidFill>
                <a:latin typeface="Roboto"/>
                <a:ea typeface="Roboto"/>
                <a:cs typeface="Roboto"/>
                <a:sym typeface="Roboto"/>
              </a:endParaRPr>
            </a:p>
          </p:txBody>
        </p:sp>
        <p:sp>
          <p:nvSpPr>
            <p:cNvPr id="152" name="Google Shape;152;p66"/>
            <p:cNvSpPr txBox="1"/>
            <p:nvPr/>
          </p:nvSpPr>
          <p:spPr>
            <a:xfrm>
              <a:off x="7024201"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Provide Operational Excellence</a:t>
              </a:r>
              <a:endParaRPr b="1" i="0" sz="1200" u="none" cap="none" strike="noStrike">
                <a:solidFill>
                  <a:srgbClr val="FFFFFF"/>
                </a:solidFill>
                <a:latin typeface="Roboto"/>
                <a:ea typeface="Roboto"/>
                <a:cs typeface="Roboto"/>
                <a:sym typeface="Roboto"/>
              </a:endParaRPr>
            </a:p>
          </p:txBody>
        </p:sp>
        <p:sp>
          <p:nvSpPr>
            <p:cNvPr id="153" name="Google Shape;153;p66"/>
            <p:cNvSpPr txBox="1"/>
            <p:nvPr/>
          </p:nvSpPr>
          <p:spPr>
            <a:xfrm>
              <a:off x="5071413"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Strengthen the Educator Workforce</a:t>
              </a:r>
              <a:endParaRPr b="1" i="0" sz="1200" u="none" cap="none" strike="noStrike">
                <a:solidFill>
                  <a:srgbClr val="FFFFFF"/>
                </a:solidFill>
                <a:latin typeface="Roboto"/>
                <a:ea typeface="Roboto"/>
                <a:cs typeface="Roboto"/>
                <a:sym typeface="Roboto"/>
              </a:endParaRPr>
            </a:p>
          </p:txBody>
        </p:sp>
      </p:grpSp>
      <p:cxnSp>
        <p:nvCxnSpPr>
          <p:cNvPr descr="&quot;&quot;" id="154" name="Google Shape;154;p66"/>
          <p:cNvCxnSpPr/>
          <p:nvPr/>
        </p:nvCxnSpPr>
        <p:spPr>
          <a:xfrm>
            <a:off x="5120450" y="1632525"/>
            <a:ext cx="0" cy="674700"/>
          </a:xfrm>
          <a:prstGeom prst="straightConnector1">
            <a:avLst/>
          </a:prstGeom>
          <a:noFill/>
          <a:ln cap="flat" cmpd="sng" w="9525">
            <a:solidFill>
              <a:srgbClr val="EF7521"/>
            </a:solidFill>
            <a:prstDash val="dot"/>
            <a:round/>
            <a:headEnd len="sm" w="sm" type="none"/>
            <a:tailEnd len="sm" w="sm" type="none"/>
          </a:ln>
        </p:spPr>
      </p:cxnSp>
      <p:cxnSp>
        <p:nvCxnSpPr>
          <p:cNvPr descr="&quot;&quot;" id="155" name="Google Shape;155;p66"/>
          <p:cNvCxnSpPr/>
          <p:nvPr/>
        </p:nvCxnSpPr>
        <p:spPr>
          <a:xfrm>
            <a:off x="7110483" y="1632525"/>
            <a:ext cx="0" cy="674700"/>
          </a:xfrm>
          <a:prstGeom prst="straightConnector1">
            <a:avLst/>
          </a:prstGeom>
          <a:noFill/>
          <a:ln cap="flat" cmpd="sng" w="9525">
            <a:solidFill>
              <a:srgbClr val="EF7521"/>
            </a:solidFill>
            <a:prstDash val="dot"/>
            <a:round/>
            <a:headEnd len="sm" w="sm" type="none"/>
            <a:tailEnd len="sm" w="sm" type="none"/>
          </a:ln>
        </p:spPr>
      </p:cxnSp>
      <p:cxnSp>
        <p:nvCxnSpPr>
          <p:cNvPr id="156" name="Google Shape;156;p66"/>
          <p:cNvCxnSpPr/>
          <p:nvPr/>
        </p:nvCxnSpPr>
        <p:spPr>
          <a:xfrm>
            <a:off x="-160100" y="2409466"/>
            <a:ext cx="9030600" cy="0"/>
          </a:xfrm>
          <a:prstGeom prst="straightConnector1">
            <a:avLst/>
          </a:prstGeom>
          <a:noFill/>
          <a:ln cap="flat" cmpd="sng" w="9525">
            <a:solidFill>
              <a:srgbClr val="EF7521"/>
            </a:solidFill>
            <a:prstDash val="dot"/>
            <a:round/>
            <a:headEnd len="sm" w="sm" type="none"/>
            <a:tailEnd len="sm" w="sm" type="none"/>
          </a:ln>
        </p:spPr>
      </p:cxnSp>
      <p:cxnSp>
        <p:nvCxnSpPr>
          <p:cNvPr id="157" name="Google Shape;157;p66"/>
          <p:cNvCxnSpPr/>
          <p:nvPr/>
        </p:nvCxnSpPr>
        <p:spPr>
          <a:xfrm>
            <a:off x="-160100" y="3016625"/>
            <a:ext cx="9030600" cy="0"/>
          </a:xfrm>
          <a:prstGeom prst="straightConnector1">
            <a:avLst/>
          </a:prstGeom>
          <a:noFill/>
          <a:ln cap="flat" cmpd="sng" w="9525">
            <a:solidFill>
              <a:srgbClr val="EF7521"/>
            </a:solidFill>
            <a:prstDash val="dot"/>
            <a:round/>
            <a:headEnd len="sm" w="sm" type="none"/>
            <a:tailEnd len="sm" w="sm" type="none"/>
          </a:ln>
        </p:spPr>
      </p:cxnSp>
      <p:sp>
        <p:nvSpPr>
          <p:cNvPr id="158" name="Google Shape;158;p66"/>
          <p:cNvSpPr txBox="1"/>
          <p:nvPr/>
        </p:nvSpPr>
        <p:spPr>
          <a:xfrm>
            <a:off x="311700" y="3219775"/>
            <a:ext cx="16002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EF7521"/>
                </a:solidFill>
                <a:latin typeface="Roboto"/>
                <a:ea typeface="Roboto"/>
                <a:cs typeface="Roboto"/>
                <a:sym typeface="Roboto"/>
              </a:rPr>
              <a:t>Our Priorities:</a:t>
            </a:r>
            <a:endParaRPr b="0" i="0" sz="1300" u="none" cap="none" strike="noStrike">
              <a:solidFill>
                <a:schemeClr val="dk1"/>
              </a:solidFill>
              <a:latin typeface="Arial"/>
              <a:ea typeface="Arial"/>
              <a:cs typeface="Arial"/>
              <a:sym typeface="Arial"/>
            </a:endParaRPr>
          </a:p>
        </p:txBody>
      </p:sp>
      <p:sp>
        <p:nvSpPr>
          <p:cNvPr id="159" name="Google Shape;159;p66"/>
          <p:cNvSpPr txBox="1"/>
          <p:nvPr/>
        </p:nvSpPr>
        <p:spPr>
          <a:xfrm>
            <a:off x="311700" y="171000"/>
            <a:ext cx="5556600" cy="26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200"/>
              </a:spcAft>
              <a:buClr>
                <a:srgbClr val="000000"/>
              </a:buClr>
              <a:buSzPts val="2000"/>
              <a:buFont typeface="Arial"/>
              <a:buNone/>
            </a:pPr>
            <a:r>
              <a:rPr b="1" i="0" lang="en" sz="2000" u="none" cap="none" strike="noStrike">
                <a:solidFill>
                  <a:schemeClr val="dk1"/>
                </a:solidFill>
                <a:latin typeface="Roboto"/>
                <a:ea typeface="Roboto"/>
                <a:cs typeface="Roboto"/>
                <a:sym typeface="Roboto"/>
              </a:rPr>
              <a:t>Theory of Change</a:t>
            </a:r>
            <a:endParaRPr b="1" i="0" sz="2000" u="none" cap="none" strike="noStrike">
              <a:solidFill>
                <a:schemeClr val="dk1"/>
              </a:solidFill>
              <a:latin typeface="Roboto"/>
              <a:ea typeface="Roboto"/>
              <a:cs typeface="Roboto"/>
              <a:sym typeface="Roboto"/>
            </a:endParaRPr>
          </a:p>
        </p:txBody>
      </p:sp>
      <p:cxnSp>
        <p:nvCxnSpPr>
          <p:cNvPr descr="&quot;&quot;" id="160" name="Google Shape;160;p66"/>
          <p:cNvCxnSpPr/>
          <p:nvPr/>
        </p:nvCxnSpPr>
        <p:spPr>
          <a:xfrm>
            <a:off x="-160100" y="588900"/>
            <a:ext cx="8989500" cy="0"/>
          </a:xfrm>
          <a:prstGeom prst="straightConnector1">
            <a:avLst/>
          </a:prstGeom>
          <a:noFill/>
          <a:ln cap="flat" cmpd="sng" w="9525">
            <a:solidFill>
              <a:srgbClr val="EF7521"/>
            </a:solidFill>
            <a:prstDash val="dot"/>
            <a:round/>
            <a:headEnd len="sm" w="sm" type="none"/>
            <a:tailEnd len="sm" w="sm" type="none"/>
          </a:ln>
        </p:spPr>
      </p:cxnSp>
      <p:sp>
        <p:nvSpPr>
          <p:cNvPr id="161" name="Google Shape;161;p66"/>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62" name="Google Shape;162;p66"/>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2">
  <p:cSld name="TITLE_AND_BODY_1">
    <p:spTree>
      <p:nvGrpSpPr>
        <p:cNvPr id="163" name="Shape 163"/>
        <p:cNvGrpSpPr/>
        <p:nvPr/>
      </p:nvGrpSpPr>
      <p:grpSpPr>
        <a:xfrm>
          <a:off x="0" y="0"/>
          <a:ext cx="0" cy="0"/>
          <a:chOff x="0" y="0"/>
          <a:chExt cx="0" cy="0"/>
        </a:xfrm>
      </p:grpSpPr>
      <p:pic>
        <p:nvPicPr>
          <p:cNvPr descr="Photo of elementary student" id="164" name="Google Shape;164;p6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65" name="Google Shape;165;p67"/>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66" name="Google Shape;166;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6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68" name="Google Shape;168;p67"/>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3">
  <p:cSld name="TITLE_AND_BODY_1_1">
    <p:spTree>
      <p:nvGrpSpPr>
        <p:cNvPr id="169" name="Shape 169"/>
        <p:cNvGrpSpPr/>
        <p:nvPr/>
      </p:nvGrpSpPr>
      <p:grpSpPr>
        <a:xfrm>
          <a:off x="0" y="0"/>
          <a:ext cx="0" cy="0"/>
          <a:chOff x="0" y="0"/>
          <a:chExt cx="0" cy="0"/>
        </a:xfrm>
      </p:grpSpPr>
      <p:pic>
        <p:nvPicPr>
          <p:cNvPr descr="Photo of elementary students" id="170" name="Google Shape;170;p6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71" name="Google Shape;171;p68"/>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72" name="Google Shape;172;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CDE logo" id="173" name="Google Shape;173;p68"/>
          <p:cNvPicPr preferRelativeResize="0"/>
          <p:nvPr/>
        </p:nvPicPr>
        <p:blipFill rotWithShape="1">
          <a:blip r:embed="rId3">
            <a:alphaModFix/>
          </a:blip>
          <a:srcRect b="0" l="0" r="0" t="0"/>
          <a:stretch/>
        </p:blipFill>
        <p:spPr>
          <a:xfrm>
            <a:off x="8002150" y="4594525"/>
            <a:ext cx="924425" cy="403399"/>
          </a:xfrm>
          <a:prstGeom prst="rect">
            <a:avLst/>
          </a:prstGeom>
          <a:noFill/>
          <a:ln>
            <a:noFill/>
          </a:ln>
        </p:spPr>
      </p:pic>
      <p:sp>
        <p:nvSpPr>
          <p:cNvPr id="174" name="Google Shape;174;p6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18" name="Shape 18"/>
        <p:cNvGrpSpPr/>
        <p:nvPr/>
      </p:nvGrpSpPr>
      <p:grpSpPr>
        <a:xfrm>
          <a:off x="0" y="0"/>
          <a:ext cx="0" cy="0"/>
          <a:chOff x="0" y="0"/>
          <a:chExt cx="0" cy="0"/>
        </a:xfrm>
      </p:grpSpPr>
      <p:pic>
        <p:nvPicPr>
          <p:cNvPr descr="&quot;&quot;" id="19" name="Google Shape;19;p51"/>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20" name="Google Shape;20;p51"/>
          <p:cNvCxnSpPr/>
          <p:nvPr/>
        </p:nvCxnSpPr>
        <p:spPr>
          <a:xfrm>
            <a:off x="0" y="918350"/>
            <a:ext cx="7479600" cy="0"/>
          </a:xfrm>
          <a:prstGeom prst="straightConnector1">
            <a:avLst/>
          </a:prstGeom>
          <a:noFill/>
          <a:ln cap="flat" cmpd="sng" w="19050">
            <a:solidFill>
              <a:srgbClr val="488BC9"/>
            </a:solidFill>
            <a:prstDash val="solid"/>
            <a:round/>
            <a:headEnd len="sm" w="sm" type="none"/>
            <a:tailEnd len="sm" w="sm" type="none"/>
          </a:ln>
        </p:spPr>
      </p:cxnSp>
      <p:sp>
        <p:nvSpPr>
          <p:cNvPr id="21" name="Google Shape;21;p51"/>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2" name="Google Shape;22;p51"/>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3" name="Google Shape;23;p51"/>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24" name="Google Shape;24;p51"/>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5" name="Google Shape;25;p51"/>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4">
  <p:cSld name="TITLE_AND_BODY_1_1_1">
    <p:spTree>
      <p:nvGrpSpPr>
        <p:cNvPr id="175" name="Shape 175"/>
        <p:cNvGrpSpPr/>
        <p:nvPr/>
      </p:nvGrpSpPr>
      <p:grpSpPr>
        <a:xfrm>
          <a:off x="0" y="0"/>
          <a:ext cx="0" cy="0"/>
          <a:chOff x="0" y="0"/>
          <a:chExt cx="0" cy="0"/>
        </a:xfrm>
      </p:grpSpPr>
      <p:pic>
        <p:nvPicPr>
          <p:cNvPr descr="Photo of elementary student" id="176" name="Google Shape;176;p69"/>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77" name="Google Shape;177;p69"/>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78" name="Google Shape;178;p69"/>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179" name="Google Shape;179;p69"/>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5">
  <p:cSld name="TITLE_AND_BODY_1_1_1_1">
    <p:spTree>
      <p:nvGrpSpPr>
        <p:cNvPr id="180" name="Shape 180"/>
        <p:cNvGrpSpPr/>
        <p:nvPr/>
      </p:nvGrpSpPr>
      <p:grpSpPr>
        <a:xfrm>
          <a:off x="0" y="0"/>
          <a:ext cx="0" cy="0"/>
          <a:chOff x="0" y="0"/>
          <a:chExt cx="0" cy="0"/>
        </a:xfrm>
      </p:grpSpPr>
      <p:pic>
        <p:nvPicPr>
          <p:cNvPr descr="Photo of elementary students" id="181" name="Google Shape;181;p7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82" name="Google Shape;182;p70"/>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83" name="Google Shape;183;p7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184" name="Google Shape;184;p70"/>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6">
  <p:cSld name="TITLE_AND_BODY_1_1_1_1_1">
    <p:spTree>
      <p:nvGrpSpPr>
        <p:cNvPr id="185" name="Shape 185"/>
        <p:cNvGrpSpPr/>
        <p:nvPr/>
      </p:nvGrpSpPr>
      <p:grpSpPr>
        <a:xfrm>
          <a:off x="0" y="0"/>
          <a:ext cx="0" cy="0"/>
          <a:chOff x="0" y="0"/>
          <a:chExt cx="0" cy="0"/>
        </a:xfrm>
      </p:grpSpPr>
      <p:pic>
        <p:nvPicPr>
          <p:cNvPr descr="Photo of elementary strdents" id="186" name="Google Shape;186;p71"/>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87" name="Google Shape;187;p71"/>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88" name="Google Shape;188;p71"/>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89" name="Google Shape;189;p71"/>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7">
  <p:cSld name="TITLE_AND_BODY_1_1_1_1_1_1">
    <p:spTree>
      <p:nvGrpSpPr>
        <p:cNvPr id="190" name="Shape 190"/>
        <p:cNvGrpSpPr/>
        <p:nvPr/>
      </p:nvGrpSpPr>
      <p:grpSpPr>
        <a:xfrm>
          <a:off x="0" y="0"/>
          <a:ext cx="0" cy="0"/>
          <a:chOff x="0" y="0"/>
          <a:chExt cx="0" cy="0"/>
        </a:xfrm>
      </p:grpSpPr>
      <p:pic>
        <p:nvPicPr>
          <p:cNvPr descr="Photo of elementary students" id="191" name="Google Shape;191;p7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92" name="Google Shape;192;p72"/>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93" name="Google Shape;193;p7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94" name="Google Shape;194;p72"/>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chools, students and educators - Blue">
  <p:cSld name="TITLE_AND_BODY_1_1_1_1_1_1_1_1_1_1_1">
    <p:spTree>
      <p:nvGrpSpPr>
        <p:cNvPr id="195" name="Shape 195"/>
        <p:cNvGrpSpPr/>
        <p:nvPr/>
      </p:nvGrpSpPr>
      <p:grpSpPr>
        <a:xfrm>
          <a:off x="0" y="0"/>
          <a:ext cx="0" cy="0"/>
          <a:chOff x="0" y="0"/>
          <a:chExt cx="0" cy="0"/>
        </a:xfrm>
      </p:grpSpPr>
      <p:pic>
        <p:nvPicPr>
          <p:cNvPr descr="&quot;&quot;" id="196" name="Google Shape;196;p7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197" name="Google Shape;197;p73"/>
          <p:cNvSpPr txBox="1"/>
          <p:nvPr/>
        </p:nvSpPr>
        <p:spPr>
          <a:xfrm>
            <a:off x="311700" y="105100"/>
            <a:ext cx="7167900" cy="7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Roboto"/>
                <a:ea typeface="Roboto"/>
                <a:cs typeface="Roboto"/>
                <a:sym typeface="Roboto"/>
              </a:rPr>
              <a:t>Our schools, students, and educators</a:t>
            </a:r>
            <a:endParaRPr b="1" i="0" sz="2300" u="none" cap="none" strike="noStrike">
              <a:solidFill>
                <a:srgbClr val="000000"/>
              </a:solidFill>
              <a:latin typeface="Roboto"/>
              <a:ea typeface="Roboto"/>
              <a:cs typeface="Roboto"/>
              <a:sym typeface="Roboto"/>
            </a:endParaRPr>
          </a:p>
        </p:txBody>
      </p:sp>
      <p:sp>
        <p:nvSpPr>
          <p:cNvPr id="198" name="Google Shape;198;p73"/>
          <p:cNvSpPr txBox="1"/>
          <p:nvPr/>
        </p:nvSpPr>
        <p:spPr>
          <a:xfrm>
            <a:off x="6587225" y="1228675"/>
            <a:ext cx="2195400" cy="2400000"/>
          </a:xfrm>
          <a:prstGeom prst="rect">
            <a:avLst/>
          </a:prstGeom>
          <a:solidFill>
            <a:srgbClr val="F3F3F3"/>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Eligible for Free/Reduced </a:t>
            </a:r>
            <a:br>
              <a:rPr b="1" i="0" lang="en" sz="1100" u="none" cap="none" strike="noStrike">
                <a:solidFill>
                  <a:srgbClr val="000000"/>
                </a:solidFill>
                <a:latin typeface="Arial"/>
                <a:ea typeface="Arial"/>
                <a:cs typeface="Arial"/>
                <a:sym typeface="Arial"/>
              </a:rPr>
            </a:br>
            <a:r>
              <a:rPr b="1" i="0" lang="en" sz="1100" u="none" cap="none" strike="noStrike">
                <a:solidFill>
                  <a:srgbClr val="000000"/>
                </a:solidFill>
                <a:latin typeface="Arial"/>
                <a:ea typeface="Arial"/>
                <a:cs typeface="Arial"/>
                <a:sym typeface="Arial"/>
              </a:rPr>
              <a:t>Lunch:</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403,231 (~46%)</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Students with Individualized Education Programs: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113,992 (~13%)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Multilingual Learners*: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95,734 (~11%)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McKinney Vento:</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16,540 (~2%)</a:t>
            </a:r>
            <a:endParaRPr b="0" i="0" sz="1200" u="none" cap="none" strike="noStrike">
              <a:solidFill>
                <a:srgbClr val="000000"/>
              </a:solidFill>
              <a:latin typeface="Arial"/>
              <a:ea typeface="Arial"/>
              <a:cs typeface="Arial"/>
              <a:sym typeface="Arial"/>
            </a:endParaRPr>
          </a:p>
        </p:txBody>
      </p:sp>
      <p:sp>
        <p:nvSpPr>
          <p:cNvPr id="199" name="Google Shape;199;p73"/>
          <p:cNvSpPr txBox="1"/>
          <p:nvPr/>
        </p:nvSpPr>
        <p:spPr>
          <a:xfrm>
            <a:off x="6819275" y="3751550"/>
            <a:ext cx="1731300" cy="36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2"/>
                </a:solidFill>
                <a:latin typeface="Roboto"/>
                <a:ea typeface="Roboto"/>
                <a:cs typeface="Roboto"/>
                <a:sym typeface="Roboto"/>
              </a:rPr>
              <a:t>*Includes both Non-English Proficient and Limited English Proficient students</a:t>
            </a:r>
            <a:endParaRPr b="0" i="1" sz="800" u="none" cap="none" strike="noStrike">
              <a:solidFill>
                <a:schemeClr val="dk2"/>
              </a:solidFill>
              <a:latin typeface="Roboto"/>
              <a:ea typeface="Roboto"/>
              <a:cs typeface="Roboto"/>
              <a:sym typeface="Roboto"/>
            </a:endParaRPr>
          </a:p>
        </p:txBody>
      </p:sp>
      <p:grpSp>
        <p:nvGrpSpPr>
          <p:cNvPr id="200" name="Google Shape;200;p73"/>
          <p:cNvGrpSpPr/>
          <p:nvPr/>
        </p:nvGrpSpPr>
        <p:grpSpPr>
          <a:xfrm>
            <a:off x="308400" y="1062325"/>
            <a:ext cx="1006800" cy="1003500"/>
            <a:chOff x="308400" y="1076275"/>
            <a:chExt cx="1006800" cy="1003500"/>
          </a:xfrm>
        </p:grpSpPr>
        <p:sp>
          <p:nvSpPr>
            <p:cNvPr descr="&quot;&quot;" id="201" name="Google Shape;201;p73"/>
            <p:cNvSpPr/>
            <p:nvPr/>
          </p:nvSpPr>
          <p:spPr>
            <a:xfrm>
              <a:off x="311700" y="1076275"/>
              <a:ext cx="1003500" cy="1003500"/>
            </a:xfrm>
            <a:prstGeom prst="ellipse">
              <a:avLst/>
            </a:prstGeom>
            <a:solidFill>
              <a:srgbClr val="EF75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txBox="1"/>
            <p:nvPr/>
          </p:nvSpPr>
          <p:spPr>
            <a:xfrm>
              <a:off x="308400" y="10925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178</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SCHOOL</a:t>
              </a:r>
              <a:endParaRPr b="0" i="0" sz="12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DISTRICTS</a:t>
              </a:r>
              <a:endParaRPr b="0" i="0" sz="1200" u="none" cap="none" strike="noStrike">
                <a:solidFill>
                  <a:schemeClr val="lt1"/>
                </a:solidFill>
                <a:latin typeface="Roboto"/>
                <a:ea typeface="Roboto"/>
                <a:cs typeface="Roboto"/>
                <a:sym typeface="Roboto"/>
              </a:endParaRPr>
            </a:p>
          </p:txBody>
        </p:sp>
      </p:grpSp>
      <p:grpSp>
        <p:nvGrpSpPr>
          <p:cNvPr id="203" name="Google Shape;203;p73"/>
          <p:cNvGrpSpPr/>
          <p:nvPr/>
        </p:nvGrpSpPr>
        <p:grpSpPr>
          <a:xfrm>
            <a:off x="308400" y="2150613"/>
            <a:ext cx="1006800" cy="1003500"/>
            <a:chOff x="308400" y="2218825"/>
            <a:chExt cx="1006800" cy="1003500"/>
          </a:xfrm>
        </p:grpSpPr>
        <p:sp>
          <p:nvSpPr>
            <p:cNvPr descr="&quot;&quot;" id="204" name="Google Shape;204;p73"/>
            <p:cNvSpPr/>
            <p:nvPr/>
          </p:nvSpPr>
          <p:spPr>
            <a:xfrm>
              <a:off x="311700" y="2218825"/>
              <a:ext cx="1003500" cy="1003500"/>
            </a:xfrm>
            <a:prstGeom prst="ellipse">
              <a:avLst/>
            </a:prstGeom>
            <a:solidFill>
              <a:srgbClr val="F8B3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txBox="1"/>
            <p:nvPr/>
          </p:nvSpPr>
          <p:spPr>
            <a:xfrm>
              <a:off x="308400" y="2309488"/>
              <a:ext cx="1003500" cy="82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Roboto"/>
                  <a:ea typeface="Roboto"/>
                  <a:cs typeface="Roboto"/>
                  <a:sym typeface="Roboto"/>
                </a:rPr>
                <a:t>1,927</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SCHOOL</a:t>
              </a:r>
              <a:endParaRPr b="0" i="0" sz="1200" u="none" cap="none" strike="noStrike">
                <a:solidFill>
                  <a:schemeClr val="dk1"/>
                </a:solidFill>
                <a:latin typeface="Roboto"/>
                <a:ea typeface="Roboto"/>
                <a:cs typeface="Roboto"/>
                <a:sym typeface="Roboto"/>
              </a:endParaRPr>
            </a:p>
          </p:txBody>
        </p:sp>
      </p:grpSp>
      <p:grpSp>
        <p:nvGrpSpPr>
          <p:cNvPr id="206" name="Google Shape;206;p73"/>
          <p:cNvGrpSpPr/>
          <p:nvPr/>
        </p:nvGrpSpPr>
        <p:grpSpPr>
          <a:xfrm>
            <a:off x="308400" y="3238900"/>
            <a:ext cx="1006800" cy="1003500"/>
            <a:chOff x="308400" y="1076275"/>
            <a:chExt cx="1006800" cy="1003500"/>
          </a:xfrm>
        </p:grpSpPr>
        <p:sp>
          <p:nvSpPr>
            <p:cNvPr descr="&quot;&quot;" id="207" name="Google Shape;207;p73"/>
            <p:cNvSpPr/>
            <p:nvPr/>
          </p:nvSpPr>
          <p:spPr>
            <a:xfrm>
              <a:off x="311700" y="1076275"/>
              <a:ext cx="1003500" cy="1003500"/>
            </a:xfrm>
            <a:prstGeom prst="ellipse">
              <a:avLst/>
            </a:prstGeom>
            <a:solidFill>
              <a:srgbClr val="00953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txBox="1"/>
            <p:nvPr/>
          </p:nvSpPr>
          <p:spPr>
            <a:xfrm>
              <a:off x="308400" y="11467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881,464</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PUBLIC </a:t>
              </a:r>
              <a:br>
                <a:rPr b="0" i="0" lang="en" sz="1000" u="none" cap="none" strike="noStrike">
                  <a:solidFill>
                    <a:schemeClr val="lt1"/>
                  </a:solidFill>
                  <a:latin typeface="Roboto"/>
                  <a:ea typeface="Roboto"/>
                  <a:cs typeface="Roboto"/>
                  <a:sym typeface="Roboto"/>
                </a:rPr>
              </a:br>
              <a:r>
                <a:rPr b="0" i="0" lang="en" sz="1000" u="none" cap="none" strike="noStrike">
                  <a:solidFill>
                    <a:schemeClr val="lt1"/>
                  </a:solidFill>
                  <a:latin typeface="Roboto"/>
                  <a:ea typeface="Roboto"/>
                  <a:cs typeface="Roboto"/>
                  <a:sym typeface="Roboto"/>
                </a:rPr>
                <a:t>SCHOOL</a:t>
              </a:r>
              <a:endParaRPr b="0" i="0" sz="10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STUDENTS</a:t>
              </a:r>
              <a:endParaRPr b="0" i="0" sz="1000" u="none" cap="none" strike="noStrike">
                <a:solidFill>
                  <a:schemeClr val="lt1"/>
                </a:solidFill>
                <a:latin typeface="Roboto"/>
                <a:ea typeface="Roboto"/>
                <a:cs typeface="Roboto"/>
                <a:sym typeface="Roboto"/>
              </a:endParaRPr>
            </a:p>
          </p:txBody>
        </p:sp>
      </p:grpSp>
      <p:sp>
        <p:nvSpPr>
          <p:cNvPr id="209" name="Google Shape;209;p73"/>
          <p:cNvSpPr txBox="1"/>
          <p:nvPr/>
        </p:nvSpPr>
        <p:spPr>
          <a:xfrm>
            <a:off x="1603037" y="1064563"/>
            <a:ext cx="4624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Roboto"/>
                <a:ea typeface="Roboto"/>
                <a:cs typeface="Roboto"/>
                <a:sym typeface="Roboto"/>
              </a:rPr>
              <a:t>Student Demographics</a:t>
            </a:r>
            <a:endParaRPr b="1" i="0" sz="1400" u="none" cap="none" strike="noStrike">
              <a:solidFill>
                <a:schemeClr val="dk1"/>
              </a:solidFill>
              <a:latin typeface="Roboto"/>
              <a:ea typeface="Roboto"/>
              <a:cs typeface="Roboto"/>
              <a:sym typeface="Roboto"/>
            </a:endParaRPr>
          </a:p>
        </p:txBody>
      </p:sp>
      <p:pic>
        <p:nvPicPr>
          <p:cNvPr descr="Graphic of student demographics, October 2023 data " id="210" name="Google Shape;210;p73"/>
          <p:cNvPicPr preferRelativeResize="0"/>
          <p:nvPr/>
        </p:nvPicPr>
        <p:blipFill rotWithShape="1">
          <a:blip r:embed="rId3">
            <a:alphaModFix/>
          </a:blip>
          <a:srcRect b="0" l="0" r="0" t="0"/>
          <a:stretch/>
        </p:blipFill>
        <p:spPr>
          <a:xfrm>
            <a:off x="1761637" y="1426175"/>
            <a:ext cx="4307277" cy="2744887"/>
          </a:xfrm>
          <a:prstGeom prst="rect">
            <a:avLst/>
          </a:prstGeom>
          <a:noFill/>
          <a:ln>
            <a:noFill/>
          </a:ln>
        </p:spPr>
      </p:pic>
      <p:cxnSp>
        <p:nvCxnSpPr>
          <p:cNvPr descr="&quot;&quot;" id="211" name="Google Shape;211;p73"/>
          <p:cNvCxnSpPr/>
          <p:nvPr/>
        </p:nvCxnSpPr>
        <p:spPr>
          <a:xfrm>
            <a:off x="0" y="918350"/>
            <a:ext cx="7479600" cy="0"/>
          </a:xfrm>
          <a:prstGeom prst="straightConnector1">
            <a:avLst/>
          </a:prstGeom>
          <a:noFill/>
          <a:ln cap="flat" cmpd="sng" w="19050">
            <a:solidFill>
              <a:srgbClr val="488BC9"/>
            </a:solidFill>
            <a:prstDash val="solid"/>
            <a:round/>
            <a:headEnd len="sm" w="sm" type="none"/>
            <a:tailEnd len="sm" w="sm" type="none"/>
          </a:ln>
        </p:spPr>
      </p:cxnSp>
      <p:sp>
        <p:nvSpPr>
          <p:cNvPr id="212" name="Google Shape;212;p7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13" name="Google Shape;213;p73"/>
          <p:cNvPicPr preferRelativeResize="0"/>
          <p:nvPr/>
        </p:nvPicPr>
        <p:blipFill rotWithShape="1">
          <a:blip r:embed="rId4">
            <a:alphaModFix/>
          </a:blip>
          <a:srcRect b="0" l="0" r="0" t="0"/>
          <a:stretch/>
        </p:blipFill>
        <p:spPr>
          <a:xfrm>
            <a:off x="8002150" y="4518325"/>
            <a:ext cx="924425" cy="403399"/>
          </a:xfrm>
          <a:prstGeom prst="rect">
            <a:avLst/>
          </a:prstGeom>
          <a:noFill/>
          <a:ln>
            <a:noFill/>
          </a:ln>
        </p:spPr>
      </p:pic>
      <p:sp>
        <p:nvSpPr>
          <p:cNvPr id="214" name="Google Shape;214;p73"/>
          <p:cNvSpPr txBox="1"/>
          <p:nvPr/>
        </p:nvSpPr>
        <p:spPr>
          <a:xfrm>
            <a:off x="4623875" y="4103400"/>
            <a:ext cx="2195400" cy="1389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Roboto"/>
                <a:ea typeface="Roboto"/>
                <a:cs typeface="Roboto"/>
                <a:sym typeface="Roboto"/>
              </a:rPr>
              <a:t>*October 2023 Data</a:t>
            </a:r>
            <a:endParaRPr b="0" i="0" sz="800" u="none" cap="none" strike="noStrike">
              <a:solidFill>
                <a:schemeClr val="dk1"/>
              </a:solidFill>
              <a:latin typeface="Roboto"/>
              <a:ea typeface="Roboto"/>
              <a:cs typeface="Roboto"/>
              <a:sym typeface="Robo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ory of Change - Blue">
  <p:cSld name="TITLE_AND_BODY_1_1_1_1_1_1_1_1_1_1_1_2">
    <p:spTree>
      <p:nvGrpSpPr>
        <p:cNvPr id="215" name="Shape 215"/>
        <p:cNvGrpSpPr/>
        <p:nvPr/>
      </p:nvGrpSpPr>
      <p:grpSpPr>
        <a:xfrm>
          <a:off x="0" y="0"/>
          <a:ext cx="0" cy="0"/>
          <a:chOff x="0" y="0"/>
          <a:chExt cx="0" cy="0"/>
        </a:xfrm>
      </p:grpSpPr>
      <p:pic>
        <p:nvPicPr>
          <p:cNvPr descr="&quot;&quot;" id="216" name="Google Shape;216;p7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217" name="Google Shape;217;p74"/>
          <p:cNvSpPr txBox="1"/>
          <p:nvPr/>
        </p:nvSpPr>
        <p:spPr>
          <a:xfrm>
            <a:off x="311700" y="708075"/>
            <a:ext cx="5556600" cy="48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488BC9"/>
                </a:solidFill>
                <a:latin typeface="Roboto"/>
                <a:ea typeface="Roboto"/>
                <a:cs typeface="Roboto"/>
                <a:sym typeface="Roboto"/>
              </a:rPr>
              <a:t>Our Vision </a:t>
            </a:r>
            <a:endParaRPr b="0" i="0" sz="1200" u="none" cap="none" strike="noStrike">
              <a:solidFill>
                <a:srgbClr val="488BC9"/>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chemeClr val="dk1"/>
                </a:solidFill>
                <a:latin typeface="Roboto"/>
                <a:ea typeface="Roboto"/>
                <a:cs typeface="Roboto"/>
                <a:sym typeface="Roboto"/>
              </a:rPr>
              <a:t>To create an equitable educational environment where </a:t>
            </a:r>
            <a:r>
              <a:rPr b="0" i="1" lang="en" sz="1000" u="none" cap="none" strike="noStrike">
                <a:solidFill>
                  <a:schemeClr val="dk1"/>
                </a:solidFill>
                <a:latin typeface="Roboto"/>
                <a:ea typeface="Roboto"/>
                <a:cs typeface="Roboto"/>
                <a:sym typeface="Roboto"/>
              </a:rPr>
              <a:t>all</a:t>
            </a:r>
            <a:r>
              <a:rPr b="0" i="0" lang="en" sz="1000" u="none" cap="none" strike="noStrike">
                <a:solidFill>
                  <a:schemeClr val="dk1"/>
                </a:solidFill>
                <a:latin typeface="Roboto"/>
                <a:ea typeface="Roboto"/>
                <a:cs typeface="Roboto"/>
                <a:sym typeface="Roboto"/>
              </a:rPr>
              <a:t> students and staff in Colorado thrive</a:t>
            </a:r>
            <a:endParaRPr b="0" i="0" sz="2000" u="none" cap="none" strike="noStrike">
              <a:solidFill>
                <a:srgbClr val="000000"/>
              </a:solidFill>
              <a:latin typeface="Rockwell"/>
              <a:ea typeface="Rockwell"/>
              <a:cs typeface="Rockwell"/>
              <a:sym typeface="Rockwell"/>
            </a:endParaRPr>
          </a:p>
        </p:txBody>
      </p:sp>
      <p:cxnSp>
        <p:nvCxnSpPr>
          <p:cNvPr descr="&quot;&quot;" id="218" name="Google Shape;218;p74"/>
          <p:cNvCxnSpPr/>
          <p:nvPr/>
        </p:nvCxnSpPr>
        <p:spPr>
          <a:xfrm>
            <a:off x="-160100" y="1282346"/>
            <a:ext cx="8989500" cy="0"/>
          </a:xfrm>
          <a:prstGeom prst="straightConnector1">
            <a:avLst/>
          </a:prstGeom>
          <a:noFill/>
          <a:ln cap="flat" cmpd="sng" w="9525">
            <a:solidFill>
              <a:srgbClr val="488BC9"/>
            </a:solidFill>
            <a:prstDash val="dot"/>
            <a:round/>
            <a:headEnd len="sm" w="sm" type="none"/>
            <a:tailEnd len="sm" w="sm" type="none"/>
          </a:ln>
        </p:spPr>
      </p:cxnSp>
      <p:sp>
        <p:nvSpPr>
          <p:cNvPr id="219" name="Google Shape;219;p74"/>
          <p:cNvSpPr txBox="1"/>
          <p:nvPr/>
        </p:nvSpPr>
        <p:spPr>
          <a:xfrm>
            <a:off x="3249133" y="1630850"/>
            <a:ext cx="1600200" cy="643800"/>
          </a:xfrm>
          <a:prstGeom prst="rect">
            <a:avLst/>
          </a:prstGeom>
          <a:noFill/>
          <a:ln>
            <a:noFill/>
          </a:ln>
        </p:spPr>
        <p:txBody>
          <a:bodyPr anchorCtr="0" anchor="t" bIns="0" lIns="0" spcFirstLastPara="1" rIns="0" wrap="square" tIns="0">
            <a:no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488BC9"/>
                </a:solidFill>
                <a:latin typeface="Roboto Medium"/>
                <a:ea typeface="Roboto Medium"/>
                <a:cs typeface="Roboto Medium"/>
                <a:sym typeface="Roboto Medium"/>
              </a:rPr>
              <a:t>&gt; SERVE</a:t>
            </a:r>
            <a:endParaRPr b="0" i="0" sz="1100" u="none" cap="none" strike="noStrike">
              <a:solidFill>
                <a:srgbClr val="488BC9"/>
              </a:solidFill>
              <a:latin typeface="Arial"/>
              <a:ea typeface="Arial"/>
              <a:cs typeface="Arial"/>
              <a:sym typeface="Arial"/>
            </a:endParaRPr>
          </a:p>
          <a:p>
            <a:pPr indent="0" lvl="0" marL="137160" marR="0" rtl="0" algn="l">
              <a:lnSpc>
                <a:spcPct val="100000"/>
              </a:lnSpc>
              <a:spcBef>
                <a:spcPts val="100"/>
              </a:spcBef>
              <a:spcAft>
                <a:spcPts val="5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Provide actionable support to local educational agencies</a:t>
            </a:r>
            <a:endParaRPr b="0" i="0" sz="1000" u="none" cap="none" strike="noStrike">
              <a:solidFill>
                <a:srgbClr val="000000"/>
              </a:solidFill>
              <a:latin typeface="Roboto"/>
              <a:ea typeface="Roboto"/>
              <a:cs typeface="Roboto"/>
              <a:sym typeface="Roboto"/>
            </a:endParaRPr>
          </a:p>
        </p:txBody>
      </p:sp>
      <p:sp>
        <p:nvSpPr>
          <p:cNvPr id="220" name="Google Shape;220;p74"/>
          <p:cNvSpPr txBox="1"/>
          <p:nvPr/>
        </p:nvSpPr>
        <p:spPr>
          <a:xfrm>
            <a:off x="5239167" y="1630850"/>
            <a:ext cx="1600200" cy="6747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300"/>
              <a:buFont typeface="Arial"/>
              <a:buNone/>
            </a:pPr>
            <a:r>
              <a:rPr b="0" i="0" lang="en" sz="1300" u="none" cap="none" strike="noStrike">
                <a:solidFill>
                  <a:srgbClr val="488BC9"/>
                </a:solidFill>
                <a:latin typeface="Roboto Medium"/>
                <a:ea typeface="Roboto Medium"/>
                <a:cs typeface="Roboto Medium"/>
                <a:sym typeface="Roboto Medium"/>
              </a:rPr>
              <a:t>&gt; </a:t>
            </a:r>
            <a:r>
              <a:rPr b="0" i="0" lang="en" sz="1100" u="none" cap="none" strike="noStrike">
                <a:solidFill>
                  <a:srgbClr val="488BC9"/>
                </a:solidFill>
                <a:latin typeface="Roboto Medium"/>
                <a:ea typeface="Roboto Medium"/>
                <a:cs typeface="Roboto Medium"/>
                <a:sym typeface="Roboto Medium"/>
              </a:rPr>
              <a:t>GUIDE</a:t>
            </a:r>
            <a:endParaRPr b="1" i="0" sz="1400" u="none" cap="none" strike="noStrike">
              <a:solidFill>
                <a:srgbClr val="488BC9"/>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Implement policy and legislation in an effective way </a:t>
            </a:r>
            <a:endParaRPr b="0" i="0" sz="1000" u="none" cap="none" strike="noStrike">
              <a:solidFill>
                <a:srgbClr val="000000"/>
              </a:solidFill>
              <a:latin typeface="Roboto"/>
              <a:ea typeface="Roboto"/>
              <a:cs typeface="Roboto"/>
              <a:sym typeface="Roboto"/>
            </a:endParaRPr>
          </a:p>
        </p:txBody>
      </p:sp>
      <p:sp>
        <p:nvSpPr>
          <p:cNvPr id="221" name="Google Shape;221;p74"/>
          <p:cNvSpPr txBox="1"/>
          <p:nvPr/>
        </p:nvSpPr>
        <p:spPr>
          <a:xfrm>
            <a:off x="7229200" y="1630850"/>
            <a:ext cx="1600200" cy="6438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488BC9"/>
                </a:solidFill>
                <a:latin typeface="Roboto Medium"/>
                <a:ea typeface="Roboto Medium"/>
                <a:cs typeface="Roboto Medium"/>
                <a:sym typeface="Roboto Medium"/>
              </a:rPr>
              <a:t>&gt; ELEVATE</a:t>
            </a:r>
            <a:endParaRPr b="1" i="0" sz="1400" u="none" cap="none" strike="noStrike">
              <a:solidFill>
                <a:srgbClr val="488BC9"/>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Share the experiences of local educational agencies and students</a:t>
            </a:r>
            <a:endParaRPr b="0" i="0" sz="1000" u="none" cap="none" strike="noStrike">
              <a:solidFill>
                <a:srgbClr val="000000"/>
              </a:solidFill>
              <a:latin typeface="Roboto"/>
              <a:ea typeface="Roboto"/>
              <a:cs typeface="Roboto"/>
              <a:sym typeface="Roboto"/>
            </a:endParaRPr>
          </a:p>
        </p:txBody>
      </p:sp>
      <p:sp>
        <p:nvSpPr>
          <p:cNvPr id="222" name="Google Shape;222;p74"/>
          <p:cNvSpPr txBox="1"/>
          <p:nvPr/>
        </p:nvSpPr>
        <p:spPr>
          <a:xfrm>
            <a:off x="311700" y="1368825"/>
            <a:ext cx="2547600" cy="7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 sz="1600" u="none" cap="none" strike="noStrike">
                <a:solidFill>
                  <a:srgbClr val="488BC9"/>
                </a:solidFill>
                <a:latin typeface="Roboto"/>
                <a:ea typeface="Roboto"/>
                <a:cs typeface="Roboto"/>
                <a:sym typeface="Roboto"/>
              </a:rPr>
              <a:t>Our Role</a:t>
            </a:r>
            <a:endParaRPr b="1" i="0" sz="1600" u="none" cap="none" strike="noStrike">
              <a:solidFill>
                <a:srgbClr val="488BC9"/>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To improve student outcomes and ensure students and families across Colorado have access to high-quality schools, we will: </a:t>
            </a:r>
            <a:endParaRPr b="0" i="0" sz="1000" u="none" cap="none" strike="noStrike">
              <a:solidFill>
                <a:srgbClr val="000000"/>
              </a:solidFill>
              <a:latin typeface="Roboto"/>
              <a:ea typeface="Roboto"/>
              <a:cs typeface="Roboto"/>
              <a:sym typeface="Roboto"/>
            </a:endParaRPr>
          </a:p>
        </p:txBody>
      </p:sp>
      <p:sp>
        <p:nvSpPr>
          <p:cNvPr id="223" name="Google Shape;223;p74"/>
          <p:cNvSpPr txBox="1"/>
          <p:nvPr/>
        </p:nvSpPr>
        <p:spPr>
          <a:xfrm>
            <a:off x="311700" y="2586100"/>
            <a:ext cx="84273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488BC9"/>
                </a:solidFill>
                <a:latin typeface="Roboto"/>
                <a:ea typeface="Roboto"/>
                <a:cs typeface="Roboto"/>
                <a:sym typeface="Roboto"/>
              </a:rPr>
              <a:t>Our Core Values: </a:t>
            </a:r>
            <a:r>
              <a:rPr b="1" i="0" lang="en" sz="1600" u="none" cap="none" strike="noStrike">
                <a:solidFill>
                  <a:srgbClr val="EF7521"/>
                </a:solidFill>
                <a:latin typeface="Roboto"/>
                <a:ea typeface="Roboto"/>
                <a:cs typeface="Roboto"/>
                <a:sym typeface="Roboto"/>
              </a:rPr>
              <a:t>   </a:t>
            </a:r>
            <a:r>
              <a:rPr b="0" i="0" lang="en" sz="1300" u="none" cap="none" strike="noStrike">
                <a:solidFill>
                  <a:schemeClr val="dk1"/>
                </a:solidFill>
                <a:latin typeface="Arial"/>
                <a:ea typeface="Arial"/>
                <a:cs typeface="Arial"/>
                <a:sym typeface="Arial"/>
              </a:rPr>
              <a:t>INTEGRITY  |  EQUITY  |  ACCOUNTABILITY  |  TRUST  |  SERVICE</a:t>
            </a:r>
            <a:endParaRPr b="0" i="0" sz="1300" u="none" cap="none" strike="noStrike">
              <a:solidFill>
                <a:schemeClr val="dk1"/>
              </a:solidFill>
              <a:latin typeface="Arial"/>
              <a:ea typeface="Arial"/>
              <a:cs typeface="Arial"/>
              <a:sym typeface="Arial"/>
            </a:endParaRPr>
          </a:p>
        </p:txBody>
      </p:sp>
      <p:cxnSp>
        <p:nvCxnSpPr>
          <p:cNvPr descr="&quot;&quot;" id="224" name="Google Shape;224;p74"/>
          <p:cNvCxnSpPr/>
          <p:nvPr/>
        </p:nvCxnSpPr>
        <p:spPr>
          <a:xfrm>
            <a:off x="3130417" y="1632525"/>
            <a:ext cx="0" cy="674700"/>
          </a:xfrm>
          <a:prstGeom prst="straightConnector1">
            <a:avLst/>
          </a:prstGeom>
          <a:noFill/>
          <a:ln cap="flat" cmpd="sng" w="9525">
            <a:solidFill>
              <a:srgbClr val="488BC9"/>
            </a:solidFill>
            <a:prstDash val="dot"/>
            <a:round/>
            <a:headEnd len="sm" w="sm" type="none"/>
            <a:tailEnd len="sm" w="sm" type="none"/>
          </a:ln>
        </p:spPr>
      </p:cxnSp>
      <p:grpSp>
        <p:nvGrpSpPr>
          <p:cNvPr id="225" name="Google Shape;225;p74"/>
          <p:cNvGrpSpPr/>
          <p:nvPr/>
        </p:nvGrpSpPr>
        <p:grpSpPr>
          <a:xfrm>
            <a:off x="311700" y="3548650"/>
            <a:ext cx="8363900" cy="646200"/>
            <a:chOff x="375100" y="3396250"/>
            <a:chExt cx="8363900" cy="646200"/>
          </a:xfrm>
        </p:grpSpPr>
        <p:sp>
          <p:nvSpPr>
            <p:cNvPr id="226" name="Google Shape;226;p74"/>
            <p:cNvSpPr/>
            <p:nvPr/>
          </p:nvSpPr>
          <p:spPr>
            <a:xfrm rot="5400000">
              <a:off x="7124400"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4"/>
            <p:cNvSpPr/>
            <p:nvPr/>
          </p:nvSpPr>
          <p:spPr>
            <a:xfrm rot="5400000">
              <a:off x="5197433"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4"/>
            <p:cNvSpPr/>
            <p:nvPr/>
          </p:nvSpPr>
          <p:spPr>
            <a:xfrm rot="5400000">
              <a:off x="3270467"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4"/>
            <p:cNvSpPr/>
            <p:nvPr/>
          </p:nvSpPr>
          <p:spPr>
            <a:xfrm rot="5400000">
              <a:off x="1343500"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4"/>
            <p:cNvSpPr txBox="1"/>
            <p:nvPr/>
          </p:nvSpPr>
          <p:spPr>
            <a:xfrm>
              <a:off x="959725" y="3534700"/>
              <a:ext cx="1801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Increase Student</a:t>
              </a:r>
              <a:br>
                <a:rPr b="1" i="0" lang="en" sz="1200" u="none" cap="none" strike="noStrike">
                  <a:solidFill>
                    <a:srgbClr val="FFFFFF"/>
                  </a:solidFill>
                  <a:latin typeface="Roboto"/>
                  <a:ea typeface="Roboto"/>
                  <a:cs typeface="Roboto"/>
                  <a:sym typeface="Roboto"/>
                </a:rPr>
              </a:br>
              <a:r>
                <a:rPr b="1" i="0" lang="en" sz="1200" u="none" cap="none" strike="noStrike">
                  <a:solidFill>
                    <a:srgbClr val="FFFFFF"/>
                  </a:solidFill>
                  <a:latin typeface="Roboto"/>
                  <a:ea typeface="Roboto"/>
                  <a:cs typeface="Roboto"/>
                  <a:sym typeface="Roboto"/>
                </a:rPr>
                <a:t>Engagement</a:t>
              </a:r>
              <a:endParaRPr b="1" i="0" sz="1200" u="none" cap="none" strike="noStrike">
                <a:solidFill>
                  <a:srgbClr val="FFFFFF"/>
                </a:solidFill>
                <a:latin typeface="Roboto"/>
                <a:ea typeface="Roboto"/>
                <a:cs typeface="Roboto"/>
                <a:sym typeface="Roboto"/>
              </a:endParaRPr>
            </a:p>
          </p:txBody>
        </p:sp>
        <p:sp>
          <p:nvSpPr>
            <p:cNvPr id="231" name="Google Shape;231;p74"/>
            <p:cNvSpPr txBox="1"/>
            <p:nvPr/>
          </p:nvSpPr>
          <p:spPr>
            <a:xfrm>
              <a:off x="3118651" y="35299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Accelerate Student Outcomes</a:t>
              </a:r>
              <a:endParaRPr b="1" i="0" sz="1200" u="none" cap="none" strike="noStrike">
                <a:solidFill>
                  <a:srgbClr val="FFFFFF"/>
                </a:solidFill>
                <a:latin typeface="Roboto"/>
                <a:ea typeface="Roboto"/>
                <a:cs typeface="Roboto"/>
                <a:sym typeface="Roboto"/>
              </a:endParaRPr>
            </a:p>
          </p:txBody>
        </p:sp>
        <p:sp>
          <p:nvSpPr>
            <p:cNvPr id="232" name="Google Shape;232;p74"/>
            <p:cNvSpPr txBox="1"/>
            <p:nvPr/>
          </p:nvSpPr>
          <p:spPr>
            <a:xfrm>
              <a:off x="7024201"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Provide Operational Excellence</a:t>
              </a:r>
              <a:endParaRPr b="1" i="0" sz="1200" u="none" cap="none" strike="noStrike">
                <a:solidFill>
                  <a:srgbClr val="FFFFFF"/>
                </a:solidFill>
                <a:latin typeface="Roboto"/>
                <a:ea typeface="Roboto"/>
                <a:cs typeface="Roboto"/>
                <a:sym typeface="Roboto"/>
              </a:endParaRPr>
            </a:p>
          </p:txBody>
        </p:sp>
        <p:sp>
          <p:nvSpPr>
            <p:cNvPr id="233" name="Google Shape;233;p74"/>
            <p:cNvSpPr txBox="1"/>
            <p:nvPr/>
          </p:nvSpPr>
          <p:spPr>
            <a:xfrm>
              <a:off x="5071413"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Strengthen the Educator Workforce</a:t>
              </a:r>
              <a:endParaRPr b="1" i="0" sz="1200" u="none" cap="none" strike="noStrike">
                <a:solidFill>
                  <a:srgbClr val="FFFFFF"/>
                </a:solidFill>
                <a:latin typeface="Roboto"/>
                <a:ea typeface="Roboto"/>
                <a:cs typeface="Roboto"/>
                <a:sym typeface="Roboto"/>
              </a:endParaRPr>
            </a:p>
          </p:txBody>
        </p:sp>
      </p:grpSp>
      <p:cxnSp>
        <p:nvCxnSpPr>
          <p:cNvPr descr="&quot;&quot;" id="234" name="Google Shape;234;p74"/>
          <p:cNvCxnSpPr/>
          <p:nvPr/>
        </p:nvCxnSpPr>
        <p:spPr>
          <a:xfrm>
            <a:off x="5120450" y="1632525"/>
            <a:ext cx="0" cy="674700"/>
          </a:xfrm>
          <a:prstGeom prst="straightConnector1">
            <a:avLst/>
          </a:prstGeom>
          <a:noFill/>
          <a:ln cap="flat" cmpd="sng" w="9525">
            <a:solidFill>
              <a:srgbClr val="488BC9"/>
            </a:solidFill>
            <a:prstDash val="dot"/>
            <a:round/>
            <a:headEnd len="sm" w="sm" type="none"/>
            <a:tailEnd len="sm" w="sm" type="none"/>
          </a:ln>
        </p:spPr>
      </p:cxnSp>
      <p:cxnSp>
        <p:nvCxnSpPr>
          <p:cNvPr descr="&quot;&quot;" id="235" name="Google Shape;235;p74"/>
          <p:cNvCxnSpPr/>
          <p:nvPr/>
        </p:nvCxnSpPr>
        <p:spPr>
          <a:xfrm>
            <a:off x="7110483" y="1632525"/>
            <a:ext cx="0" cy="674700"/>
          </a:xfrm>
          <a:prstGeom prst="straightConnector1">
            <a:avLst/>
          </a:prstGeom>
          <a:noFill/>
          <a:ln cap="flat" cmpd="sng" w="9525">
            <a:solidFill>
              <a:srgbClr val="488BC9"/>
            </a:solidFill>
            <a:prstDash val="dot"/>
            <a:round/>
            <a:headEnd len="sm" w="sm" type="none"/>
            <a:tailEnd len="sm" w="sm" type="none"/>
          </a:ln>
        </p:spPr>
      </p:cxnSp>
      <p:cxnSp>
        <p:nvCxnSpPr>
          <p:cNvPr descr="&quot;&quot;" id="236" name="Google Shape;236;p74"/>
          <p:cNvCxnSpPr/>
          <p:nvPr/>
        </p:nvCxnSpPr>
        <p:spPr>
          <a:xfrm>
            <a:off x="-160100" y="2409466"/>
            <a:ext cx="9030600" cy="0"/>
          </a:xfrm>
          <a:prstGeom prst="straightConnector1">
            <a:avLst/>
          </a:prstGeom>
          <a:noFill/>
          <a:ln cap="flat" cmpd="sng" w="9525">
            <a:solidFill>
              <a:srgbClr val="488BC9"/>
            </a:solidFill>
            <a:prstDash val="dot"/>
            <a:round/>
            <a:headEnd len="sm" w="sm" type="none"/>
            <a:tailEnd len="sm" w="sm" type="none"/>
          </a:ln>
        </p:spPr>
      </p:cxnSp>
      <p:cxnSp>
        <p:nvCxnSpPr>
          <p:cNvPr descr="&quot;&quot;" id="237" name="Google Shape;237;p74"/>
          <p:cNvCxnSpPr/>
          <p:nvPr/>
        </p:nvCxnSpPr>
        <p:spPr>
          <a:xfrm>
            <a:off x="-160100" y="3016625"/>
            <a:ext cx="9030600" cy="0"/>
          </a:xfrm>
          <a:prstGeom prst="straightConnector1">
            <a:avLst/>
          </a:prstGeom>
          <a:noFill/>
          <a:ln cap="flat" cmpd="sng" w="9525">
            <a:solidFill>
              <a:srgbClr val="488BC9"/>
            </a:solidFill>
            <a:prstDash val="dot"/>
            <a:round/>
            <a:headEnd len="sm" w="sm" type="none"/>
            <a:tailEnd len="sm" w="sm" type="none"/>
          </a:ln>
        </p:spPr>
      </p:cxnSp>
      <p:sp>
        <p:nvSpPr>
          <p:cNvPr id="238" name="Google Shape;238;p74"/>
          <p:cNvSpPr txBox="1"/>
          <p:nvPr/>
        </p:nvSpPr>
        <p:spPr>
          <a:xfrm>
            <a:off x="311700" y="3219775"/>
            <a:ext cx="16002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488BC9"/>
                </a:solidFill>
                <a:latin typeface="Roboto"/>
                <a:ea typeface="Roboto"/>
                <a:cs typeface="Roboto"/>
                <a:sym typeface="Roboto"/>
              </a:rPr>
              <a:t>Our Priorities:</a:t>
            </a:r>
            <a:endParaRPr b="0" i="0" sz="1300" u="none" cap="none" strike="noStrike">
              <a:solidFill>
                <a:srgbClr val="488BC9"/>
              </a:solidFill>
              <a:latin typeface="Arial"/>
              <a:ea typeface="Arial"/>
              <a:cs typeface="Arial"/>
              <a:sym typeface="Arial"/>
            </a:endParaRPr>
          </a:p>
        </p:txBody>
      </p:sp>
      <p:sp>
        <p:nvSpPr>
          <p:cNvPr id="239" name="Google Shape;239;p74"/>
          <p:cNvSpPr txBox="1"/>
          <p:nvPr/>
        </p:nvSpPr>
        <p:spPr>
          <a:xfrm>
            <a:off x="311700" y="171000"/>
            <a:ext cx="5556600" cy="26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200"/>
              </a:spcAft>
              <a:buClr>
                <a:srgbClr val="000000"/>
              </a:buClr>
              <a:buSzPts val="2000"/>
              <a:buFont typeface="Arial"/>
              <a:buNone/>
            </a:pPr>
            <a:r>
              <a:rPr b="1" i="0" lang="en" sz="2000" u="none" cap="none" strike="noStrike">
                <a:solidFill>
                  <a:schemeClr val="dk1"/>
                </a:solidFill>
                <a:latin typeface="Roboto"/>
                <a:ea typeface="Roboto"/>
                <a:cs typeface="Roboto"/>
                <a:sym typeface="Roboto"/>
              </a:rPr>
              <a:t>Theory of Change</a:t>
            </a:r>
            <a:endParaRPr b="1" i="0" sz="2000" u="none" cap="none" strike="noStrike">
              <a:solidFill>
                <a:schemeClr val="dk1"/>
              </a:solidFill>
              <a:latin typeface="Roboto"/>
              <a:ea typeface="Roboto"/>
              <a:cs typeface="Roboto"/>
              <a:sym typeface="Roboto"/>
            </a:endParaRPr>
          </a:p>
        </p:txBody>
      </p:sp>
      <p:cxnSp>
        <p:nvCxnSpPr>
          <p:cNvPr descr="&quot;&quot;" id="240" name="Google Shape;240;p74"/>
          <p:cNvCxnSpPr/>
          <p:nvPr/>
        </p:nvCxnSpPr>
        <p:spPr>
          <a:xfrm>
            <a:off x="-160100" y="588900"/>
            <a:ext cx="8989500" cy="0"/>
          </a:xfrm>
          <a:prstGeom prst="straightConnector1">
            <a:avLst/>
          </a:prstGeom>
          <a:noFill/>
          <a:ln cap="flat" cmpd="sng" w="9525">
            <a:solidFill>
              <a:srgbClr val="488BC9"/>
            </a:solidFill>
            <a:prstDash val="dot"/>
            <a:round/>
            <a:headEnd len="sm" w="sm" type="none"/>
            <a:tailEnd len="sm" w="sm" type="none"/>
          </a:ln>
        </p:spPr>
      </p:cxnSp>
      <p:sp>
        <p:nvSpPr>
          <p:cNvPr id="241" name="Google Shape;241;p7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42" name="Google Shape;242;p74"/>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243" name="Shape 243"/>
        <p:cNvGrpSpPr/>
        <p:nvPr/>
      </p:nvGrpSpPr>
      <p:grpSpPr>
        <a:xfrm>
          <a:off x="0" y="0"/>
          <a:ext cx="0" cy="0"/>
          <a:chOff x="0" y="0"/>
          <a:chExt cx="0" cy="0"/>
        </a:xfrm>
      </p:grpSpPr>
      <p:pic>
        <p:nvPicPr>
          <p:cNvPr descr="Photo of middle school students" id="244" name="Google Shape;244;p7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45" name="Google Shape;245;p75"/>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46" name="Google Shape;246;p7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247" name="Google Shape;247;p75"/>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248" name="Shape 248"/>
        <p:cNvGrpSpPr/>
        <p:nvPr/>
      </p:nvGrpSpPr>
      <p:grpSpPr>
        <a:xfrm>
          <a:off x="0" y="0"/>
          <a:ext cx="0" cy="0"/>
          <a:chOff x="0" y="0"/>
          <a:chExt cx="0" cy="0"/>
        </a:xfrm>
      </p:grpSpPr>
      <p:pic>
        <p:nvPicPr>
          <p:cNvPr descr="Photo of high school students" id="249" name="Google Shape;249;p76"/>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50" name="Google Shape;250;p76"/>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51" name="Google Shape;251;p76"/>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52" name="Google Shape;252;p76"/>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253" name="Shape 253"/>
        <p:cNvGrpSpPr/>
        <p:nvPr/>
      </p:nvGrpSpPr>
      <p:grpSpPr>
        <a:xfrm>
          <a:off x="0" y="0"/>
          <a:ext cx="0" cy="0"/>
          <a:chOff x="0" y="0"/>
          <a:chExt cx="0" cy="0"/>
        </a:xfrm>
      </p:grpSpPr>
      <p:pic>
        <p:nvPicPr>
          <p:cNvPr descr="Photo of middle school students" id="254" name="Google Shape;254;p7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55" name="Google Shape;255;p77"/>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56" name="Google Shape;256;p7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257" name="Google Shape;257;p77"/>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258" name="Shape 258"/>
        <p:cNvGrpSpPr/>
        <p:nvPr/>
      </p:nvGrpSpPr>
      <p:grpSpPr>
        <a:xfrm>
          <a:off x="0" y="0"/>
          <a:ext cx="0" cy="0"/>
          <a:chOff x="0" y="0"/>
          <a:chExt cx="0" cy="0"/>
        </a:xfrm>
      </p:grpSpPr>
      <p:pic>
        <p:nvPicPr>
          <p:cNvPr descr="Photo of middle school student" id="259" name="Google Shape;259;p7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60" name="Google Shape;260;p78"/>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61" name="Google Shape;261;p78"/>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262" name="Google Shape;262;p78"/>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26" name="Shape 26"/>
        <p:cNvGrpSpPr/>
        <p:nvPr/>
      </p:nvGrpSpPr>
      <p:grpSpPr>
        <a:xfrm>
          <a:off x="0" y="0"/>
          <a:ext cx="0" cy="0"/>
          <a:chOff x="0" y="0"/>
          <a:chExt cx="0" cy="0"/>
        </a:xfrm>
      </p:grpSpPr>
      <p:pic>
        <p:nvPicPr>
          <p:cNvPr descr="Photo of high school students" id="27" name="Google Shape;27;p5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8" name="Google Shape;28;p52"/>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9" name="Google Shape;29;p5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30" name="Google Shape;30;p52"/>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
    <p:spTree>
      <p:nvGrpSpPr>
        <p:cNvPr id="263" name="Shape 263"/>
        <p:cNvGrpSpPr/>
        <p:nvPr/>
      </p:nvGrpSpPr>
      <p:grpSpPr>
        <a:xfrm>
          <a:off x="0" y="0"/>
          <a:ext cx="0" cy="0"/>
          <a:chOff x="0" y="0"/>
          <a:chExt cx="0" cy="0"/>
        </a:xfrm>
      </p:grpSpPr>
      <p:pic>
        <p:nvPicPr>
          <p:cNvPr descr="Photo of elementary student" id="264" name="Google Shape;264;p79"/>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 id="265" name="Google Shape;265;p79"/>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266" name="Google Shape;266;p79"/>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267" name="Google Shape;267;p79"/>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268" name="Google Shape;268;p79"/>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269" name="Google Shape;269;p79"/>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270" name="Google Shape;270;p79"/>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271" name="Google Shape;271;p79"/>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272" name="Shape 272"/>
        <p:cNvGrpSpPr/>
        <p:nvPr/>
      </p:nvGrpSpPr>
      <p:grpSpPr>
        <a:xfrm>
          <a:off x="0" y="0"/>
          <a:ext cx="0" cy="0"/>
          <a:chOff x="0" y="0"/>
          <a:chExt cx="0" cy="0"/>
        </a:xfrm>
      </p:grpSpPr>
      <p:pic>
        <p:nvPicPr>
          <p:cNvPr descr="Photo of elementary students" id="273" name="Google Shape;273;p80"/>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274" name="Google Shape;274;p80"/>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275" name="Google Shape;275;p80"/>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276" name="Google Shape;276;p80"/>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277" name="Google Shape;277;p80"/>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278" name="Google Shape;278;p80"/>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279" name="Google Shape;279;p80"/>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280" name="Google Shape;280;p80"/>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3">
  <p:cSld name="TITLE_AND_BODY_1_1_1_1_1_1_1_1_1_1_1_1_1_1_1_1_1_1_1">
    <p:spTree>
      <p:nvGrpSpPr>
        <p:cNvPr id="281" name="Shape 281"/>
        <p:cNvGrpSpPr/>
        <p:nvPr/>
      </p:nvGrpSpPr>
      <p:grpSpPr>
        <a:xfrm>
          <a:off x="0" y="0"/>
          <a:ext cx="0" cy="0"/>
          <a:chOff x="0" y="0"/>
          <a:chExt cx="0" cy="0"/>
        </a:xfrm>
      </p:grpSpPr>
      <p:pic>
        <p:nvPicPr>
          <p:cNvPr descr="Photo of high school students" id="282" name="Google Shape;282;p81"/>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high school student" id="283" name="Google Shape;283;p81"/>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s" id="284" name="Google Shape;284;p81"/>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5" name="Shape 285"/>
        <p:cNvGrpSpPr/>
        <p:nvPr/>
      </p:nvGrpSpPr>
      <p:grpSpPr>
        <a:xfrm>
          <a:off x="0" y="0"/>
          <a:ext cx="0" cy="0"/>
          <a:chOff x="0" y="0"/>
          <a:chExt cx="0" cy="0"/>
        </a:xfrm>
      </p:grpSpPr>
      <p:sp>
        <p:nvSpPr>
          <p:cNvPr id="286" name="Google Shape;286;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7" name="Google Shape;287;p8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8" name="Google Shape;288;p8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9" name="Google Shape;289;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0" name="Shape 290"/>
        <p:cNvGrpSpPr/>
        <p:nvPr/>
      </p:nvGrpSpPr>
      <p:grpSpPr>
        <a:xfrm>
          <a:off x="0" y="0"/>
          <a:ext cx="0" cy="0"/>
          <a:chOff x="0" y="0"/>
          <a:chExt cx="0" cy="0"/>
        </a:xfrm>
      </p:grpSpPr>
      <p:sp>
        <p:nvSpPr>
          <p:cNvPr id="291" name="Google Shape;291;p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2" name="Google Shape;292;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3" name="Shape 293"/>
        <p:cNvGrpSpPr/>
        <p:nvPr/>
      </p:nvGrpSpPr>
      <p:grpSpPr>
        <a:xfrm>
          <a:off x="0" y="0"/>
          <a:ext cx="0" cy="0"/>
          <a:chOff x="0" y="0"/>
          <a:chExt cx="0" cy="0"/>
        </a:xfrm>
      </p:grpSpPr>
      <p:sp>
        <p:nvSpPr>
          <p:cNvPr id="294" name="Google Shape;294;p8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95" name="Google Shape;295;p8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6" name="Google Shape;296;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7" name="Shape 297"/>
        <p:cNvGrpSpPr/>
        <p:nvPr/>
      </p:nvGrpSpPr>
      <p:grpSpPr>
        <a:xfrm>
          <a:off x="0" y="0"/>
          <a:ext cx="0" cy="0"/>
          <a:chOff x="0" y="0"/>
          <a:chExt cx="0" cy="0"/>
        </a:xfrm>
      </p:grpSpPr>
      <p:sp>
        <p:nvSpPr>
          <p:cNvPr id="298" name="Google Shape;298;p8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8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0" name="Google Shape;300;p8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01" name="Google Shape;301;p8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02" name="Google Shape;302;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3" name="Shape 303"/>
        <p:cNvGrpSpPr/>
        <p:nvPr/>
      </p:nvGrpSpPr>
      <p:grpSpPr>
        <a:xfrm>
          <a:off x="0" y="0"/>
          <a:ext cx="0" cy="0"/>
          <a:chOff x="0" y="0"/>
          <a:chExt cx="0" cy="0"/>
        </a:xfrm>
      </p:grpSpPr>
      <p:sp>
        <p:nvSpPr>
          <p:cNvPr id="304" name="Google Shape;304;p8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05" name="Google Shape;305;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6" name="Shape 306"/>
        <p:cNvGrpSpPr/>
        <p:nvPr/>
      </p:nvGrpSpPr>
      <p:grpSpPr>
        <a:xfrm>
          <a:off x="0" y="0"/>
          <a:ext cx="0" cy="0"/>
          <a:chOff x="0" y="0"/>
          <a:chExt cx="0" cy="0"/>
        </a:xfrm>
      </p:grpSpPr>
      <p:sp>
        <p:nvSpPr>
          <p:cNvPr id="307" name="Google Shape;307;p8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08" name="Google Shape;308;p8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309" name="Google Shape;309;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0" name="Shape 310"/>
        <p:cNvGrpSpPr/>
        <p:nvPr/>
      </p:nvGrpSpPr>
      <p:grpSpPr>
        <a:xfrm>
          <a:off x="0" y="0"/>
          <a:ext cx="0" cy="0"/>
          <a:chOff x="0" y="0"/>
          <a:chExt cx="0" cy="0"/>
        </a:xfrm>
      </p:grpSpPr>
      <p:sp>
        <p:nvSpPr>
          <p:cNvPr id="311" name="Google Shape;311;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lank - blue">
  <p:cSld name="TITLE_AND_BODY_1_1_1_1_1_1_1_1_1_1_2">
    <p:spTree>
      <p:nvGrpSpPr>
        <p:cNvPr id="31" name="Shape 31"/>
        <p:cNvGrpSpPr/>
        <p:nvPr/>
      </p:nvGrpSpPr>
      <p:grpSpPr>
        <a:xfrm>
          <a:off x="0" y="0"/>
          <a:ext cx="0" cy="0"/>
          <a:chOff x="0" y="0"/>
          <a:chExt cx="0" cy="0"/>
        </a:xfrm>
      </p:grpSpPr>
      <p:pic>
        <p:nvPicPr>
          <p:cNvPr descr="&quot;&quot;" id="32" name="Google Shape;32;p5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33" name="Google Shape;33;p53"/>
          <p:cNvSpPr txBox="1"/>
          <p:nvPr>
            <p:ph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34" name="Google Shape;34;p5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35" name="Google Shape;35;p53"/>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p:cSld name="TITLE_1">
    <p:spTree>
      <p:nvGrpSpPr>
        <p:cNvPr id="312" name="Shape 312"/>
        <p:cNvGrpSpPr/>
        <p:nvPr/>
      </p:nvGrpSpPr>
      <p:grpSpPr>
        <a:xfrm>
          <a:off x="0" y="0"/>
          <a:ext cx="0" cy="0"/>
          <a:chOff x="0" y="0"/>
          <a:chExt cx="0" cy="0"/>
        </a:xfrm>
      </p:grpSpPr>
      <p:sp>
        <p:nvSpPr>
          <p:cNvPr id="313" name="Google Shape;313;p8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14" name="Google Shape;314;p89"/>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315" name="Google Shape;315;p89"/>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316" name="Google Shape;316;p89"/>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7" name="Google Shape;317;p8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p:cSld name="TITLE_ONLY_1">
    <p:spTree>
      <p:nvGrpSpPr>
        <p:cNvPr id="318" name="Shape 318"/>
        <p:cNvGrpSpPr/>
        <p:nvPr/>
      </p:nvGrpSpPr>
      <p:grpSpPr>
        <a:xfrm>
          <a:off x="0" y="0"/>
          <a:ext cx="0" cy="0"/>
          <a:chOff x="0" y="0"/>
          <a:chExt cx="0" cy="0"/>
        </a:xfrm>
      </p:grpSpPr>
      <p:sp>
        <p:nvSpPr>
          <p:cNvPr id="319" name="Google Shape;319;p90"/>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 name="Google Shape;320;p90"/>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21" name="Google Shape;321;p9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322" name="Google Shape;322;p90"/>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323" name="Google Shape;323;p90"/>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324" name="Google Shape;324;p90"/>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325" name="Google Shape;325;p9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26" name="Google Shape;326;p90"/>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p:cSld name="TITLE_AND_TWO_COLUMNS_1">
    <p:spTree>
      <p:nvGrpSpPr>
        <p:cNvPr id="327" name="Shape 327"/>
        <p:cNvGrpSpPr/>
        <p:nvPr/>
      </p:nvGrpSpPr>
      <p:grpSpPr>
        <a:xfrm>
          <a:off x="0" y="0"/>
          <a:ext cx="0" cy="0"/>
          <a:chOff x="0" y="0"/>
          <a:chExt cx="0" cy="0"/>
        </a:xfrm>
      </p:grpSpPr>
      <p:pic>
        <p:nvPicPr>
          <p:cNvPr id="328" name="Google Shape;328;p91"/>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329" name="Google Shape;329;p91"/>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30" name="Google Shape;330;p91"/>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331" name="Shape 331"/>
        <p:cNvGrpSpPr/>
        <p:nvPr/>
      </p:nvGrpSpPr>
      <p:grpSpPr>
        <a:xfrm>
          <a:off x="0" y="0"/>
          <a:ext cx="0" cy="0"/>
          <a:chOff x="0" y="0"/>
          <a:chExt cx="0" cy="0"/>
        </a:xfrm>
      </p:grpSpPr>
      <p:sp>
        <p:nvSpPr>
          <p:cNvPr id="332" name="Google Shape;332;p92"/>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33" name="Google Shape;333;p92"/>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334" name="Google Shape;334;p92"/>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blue">
  <p:cSld name="ONE_COLUMN_TEXT_1">
    <p:spTree>
      <p:nvGrpSpPr>
        <p:cNvPr id="335" name="Shape 335"/>
        <p:cNvGrpSpPr/>
        <p:nvPr/>
      </p:nvGrpSpPr>
      <p:grpSpPr>
        <a:xfrm>
          <a:off x="0" y="0"/>
          <a:ext cx="0" cy="0"/>
          <a:chOff x="0" y="0"/>
          <a:chExt cx="0" cy="0"/>
        </a:xfrm>
      </p:grpSpPr>
      <p:sp>
        <p:nvSpPr>
          <p:cNvPr id="336" name="Google Shape;336;p9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37" name="Google Shape;337;p9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38" name="Google Shape;338;p93"/>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339" name="Google Shape;339;p93"/>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340" name="Google Shape;340;p9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341" name="Google Shape;341;p93"/>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342" name="Google Shape;342;p9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43" name="Google Shape;343;p9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p:cSld name="SECTION_HEADER_2">
    <p:spTree>
      <p:nvGrpSpPr>
        <p:cNvPr id="344" name="Shape 344"/>
        <p:cNvGrpSpPr/>
        <p:nvPr/>
      </p:nvGrpSpPr>
      <p:grpSpPr>
        <a:xfrm>
          <a:off x="0" y="0"/>
          <a:ext cx="0" cy="0"/>
          <a:chOff x="0" y="0"/>
          <a:chExt cx="0" cy="0"/>
        </a:xfrm>
      </p:grpSpPr>
      <p:pic>
        <p:nvPicPr>
          <p:cNvPr id="345" name="Google Shape;345;p9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46" name="Google Shape;346;p9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347" name="Google Shape;347;p9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48" name="Google Shape;348;p9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49" name="Google Shape;349;p9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50" name="Google Shape;350;p9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351" name="Shape 351"/>
        <p:cNvGrpSpPr/>
        <p:nvPr/>
      </p:nvGrpSpPr>
      <p:grpSpPr>
        <a:xfrm>
          <a:off x="0" y="0"/>
          <a:ext cx="0" cy="0"/>
          <a:chOff x="0" y="0"/>
          <a:chExt cx="0" cy="0"/>
        </a:xfrm>
      </p:grpSpPr>
      <p:sp>
        <p:nvSpPr>
          <p:cNvPr id="352" name="Google Shape;352;p9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53" name="Google Shape;353;p9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4" name="Google Shape;354;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1">
  <p:cSld name="TITLE_AND_TWO_COLUMNS_2">
    <p:spTree>
      <p:nvGrpSpPr>
        <p:cNvPr id="355" name="Shape 355"/>
        <p:cNvGrpSpPr/>
        <p:nvPr/>
      </p:nvGrpSpPr>
      <p:grpSpPr>
        <a:xfrm>
          <a:off x="0" y="0"/>
          <a:ext cx="0" cy="0"/>
          <a:chOff x="0" y="0"/>
          <a:chExt cx="0" cy="0"/>
        </a:xfrm>
      </p:grpSpPr>
      <p:pic>
        <p:nvPicPr>
          <p:cNvPr id="356" name="Google Shape;356;p96"/>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357" name="Google Shape;357;p96"/>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58" name="Google Shape;358;p96"/>
          <p:cNvSpPr txBox="1"/>
          <p:nvPr>
            <p:ph idx="12"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p:cSld name="SECTION_HEADER_4">
    <p:spTree>
      <p:nvGrpSpPr>
        <p:cNvPr id="359" name="Shape 359"/>
        <p:cNvGrpSpPr/>
        <p:nvPr/>
      </p:nvGrpSpPr>
      <p:grpSpPr>
        <a:xfrm>
          <a:off x="0" y="0"/>
          <a:ext cx="0" cy="0"/>
          <a:chOff x="0" y="0"/>
          <a:chExt cx="0" cy="0"/>
        </a:xfrm>
      </p:grpSpPr>
      <p:pic>
        <p:nvPicPr>
          <p:cNvPr id="360" name="Google Shape;360;p97"/>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61" name="Google Shape;361;p9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362" name="Google Shape;362;p97"/>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63" name="Google Shape;363;p97"/>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64" name="Google Shape;364;p97"/>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65" name="Google Shape;365;p97"/>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2">
  <p:cSld name="SECTION_HEADER_5">
    <p:spTree>
      <p:nvGrpSpPr>
        <p:cNvPr id="366" name="Shape 366"/>
        <p:cNvGrpSpPr/>
        <p:nvPr/>
      </p:nvGrpSpPr>
      <p:grpSpPr>
        <a:xfrm>
          <a:off x="0" y="0"/>
          <a:ext cx="0" cy="0"/>
          <a:chOff x="0" y="0"/>
          <a:chExt cx="0" cy="0"/>
        </a:xfrm>
      </p:grpSpPr>
      <p:pic>
        <p:nvPicPr>
          <p:cNvPr id="367" name="Google Shape;367;p98"/>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68" name="Google Shape;368;p98"/>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69" name="Google Shape;369;p98"/>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70" name="Google Shape;370;p98"/>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71" name="Google Shape;371;p9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72" name="Google Shape;372;p98"/>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36" name="Shape 36"/>
        <p:cNvGrpSpPr/>
        <p:nvPr/>
      </p:nvGrpSpPr>
      <p:grpSpPr>
        <a:xfrm>
          <a:off x="0" y="0"/>
          <a:ext cx="0" cy="0"/>
          <a:chOff x="0" y="0"/>
          <a:chExt cx="0" cy="0"/>
        </a:xfrm>
      </p:grpSpPr>
      <p:pic>
        <p:nvPicPr>
          <p:cNvPr descr="Photo of middle school student" id="37" name="Google Shape;37;p54"/>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8" name="Google Shape;38;p54"/>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9" name="Google Shape;39;p5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40" name="Google Shape;40;p54"/>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3">
  <p:cSld name="SECTION_HEADER_6">
    <p:spTree>
      <p:nvGrpSpPr>
        <p:cNvPr id="373" name="Shape 373"/>
        <p:cNvGrpSpPr/>
        <p:nvPr/>
      </p:nvGrpSpPr>
      <p:grpSpPr>
        <a:xfrm>
          <a:off x="0" y="0"/>
          <a:ext cx="0" cy="0"/>
          <a:chOff x="0" y="0"/>
          <a:chExt cx="0" cy="0"/>
        </a:xfrm>
      </p:grpSpPr>
      <p:pic>
        <p:nvPicPr>
          <p:cNvPr id="374" name="Google Shape;374;p9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75" name="Google Shape;375;p99"/>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76" name="Google Shape;376;p9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77" name="Google Shape;377;p9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78" name="Google Shape;378;p9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79" name="Google Shape;379;p99"/>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1">
  <p:cSld name="TITLE_ONLY_2">
    <p:spTree>
      <p:nvGrpSpPr>
        <p:cNvPr id="380" name="Shape 380"/>
        <p:cNvGrpSpPr/>
        <p:nvPr/>
      </p:nvGrpSpPr>
      <p:grpSpPr>
        <a:xfrm>
          <a:off x="0" y="0"/>
          <a:ext cx="0" cy="0"/>
          <a:chOff x="0" y="0"/>
          <a:chExt cx="0" cy="0"/>
        </a:xfrm>
      </p:grpSpPr>
      <p:sp>
        <p:nvSpPr>
          <p:cNvPr id="381" name="Google Shape;381;p100"/>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p100"/>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83" name="Google Shape;383;p100"/>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pic>
        <p:nvPicPr>
          <p:cNvPr id="384" name="Google Shape;384;p100"/>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385" name="Google Shape;385;p100"/>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386" name="Google Shape;386;p100"/>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387" name="Google Shape;387;p10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88" name="Google Shape;388;p100"/>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2">
  <p:cSld name="TITLE_ONLY_3">
    <p:spTree>
      <p:nvGrpSpPr>
        <p:cNvPr id="389" name="Shape 389"/>
        <p:cNvGrpSpPr/>
        <p:nvPr/>
      </p:nvGrpSpPr>
      <p:grpSpPr>
        <a:xfrm>
          <a:off x="0" y="0"/>
          <a:ext cx="0" cy="0"/>
          <a:chOff x="0" y="0"/>
          <a:chExt cx="0" cy="0"/>
        </a:xfrm>
      </p:grpSpPr>
      <p:sp>
        <p:nvSpPr>
          <p:cNvPr id="390" name="Google Shape;390;p101"/>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1" name="Google Shape;391;p101"/>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92" name="Google Shape;392;p101"/>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pic>
        <p:nvPicPr>
          <p:cNvPr id="393" name="Google Shape;393;p101"/>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394" name="Google Shape;394;p101"/>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395" name="Google Shape;395;p101"/>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396" name="Google Shape;396;p101"/>
          <p:cNvSpPr txBox="1"/>
          <p:nvPr>
            <p:ph idx="12"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97" name="Google Shape;397;p101"/>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4">
  <p:cSld name="SECTION_HEADER_7">
    <p:spTree>
      <p:nvGrpSpPr>
        <p:cNvPr id="398" name="Shape 398"/>
        <p:cNvGrpSpPr/>
        <p:nvPr/>
      </p:nvGrpSpPr>
      <p:grpSpPr>
        <a:xfrm>
          <a:off x="0" y="0"/>
          <a:ext cx="0" cy="0"/>
          <a:chOff x="0" y="0"/>
          <a:chExt cx="0" cy="0"/>
        </a:xfrm>
      </p:grpSpPr>
      <p:pic>
        <p:nvPicPr>
          <p:cNvPr id="399" name="Google Shape;399;p102"/>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00" name="Google Shape;400;p102"/>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01" name="Google Shape;401;p102"/>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02" name="Google Shape;402;p10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03" name="Google Shape;403;p102"/>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04" name="Google Shape;404;p102"/>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blue 1">
  <p:cSld name="ONE_COLUMN_TEXT_2">
    <p:spTree>
      <p:nvGrpSpPr>
        <p:cNvPr id="405" name="Shape 405"/>
        <p:cNvGrpSpPr/>
        <p:nvPr/>
      </p:nvGrpSpPr>
      <p:grpSpPr>
        <a:xfrm>
          <a:off x="0" y="0"/>
          <a:ext cx="0" cy="0"/>
          <a:chOff x="0" y="0"/>
          <a:chExt cx="0" cy="0"/>
        </a:xfrm>
      </p:grpSpPr>
      <p:sp>
        <p:nvSpPr>
          <p:cNvPr id="406" name="Google Shape;406;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7" name="Google Shape;407;p10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08" name="Google Shape;408;p103"/>
          <p:cNvSpPr txBox="1"/>
          <p:nvPr>
            <p:ph idx="1" type="body"/>
          </p:nvPr>
        </p:nvSpPr>
        <p:spPr>
          <a:xfrm>
            <a:off x="311700" y="1152475"/>
            <a:ext cx="3999900" cy="31788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409" name="Google Shape;409;p103"/>
          <p:cNvSpPr txBox="1"/>
          <p:nvPr>
            <p:ph idx="2" type="body"/>
          </p:nvPr>
        </p:nvSpPr>
        <p:spPr>
          <a:xfrm>
            <a:off x="4832400" y="1152475"/>
            <a:ext cx="3999900" cy="31788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410" name="Google Shape;410;p103"/>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11" name="Google Shape;411;p103"/>
          <p:cNvSpPr txBox="1"/>
          <p:nvPr>
            <p:ph idx="3"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412" name="Google Shape;412;p10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13" name="Google Shape;413;p10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4">
  <p:cSld name="SECTION_HEADER_2_5">
    <p:spTree>
      <p:nvGrpSpPr>
        <p:cNvPr id="414" name="Shape 414"/>
        <p:cNvGrpSpPr/>
        <p:nvPr/>
      </p:nvGrpSpPr>
      <p:grpSpPr>
        <a:xfrm>
          <a:off x="0" y="0"/>
          <a:ext cx="0" cy="0"/>
          <a:chOff x="0" y="0"/>
          <a:chExt cx="0" cy="0"/>
        </a:xfrm>
      </p:grpSpPr>
      <p:pic>
        <p:nvPicPr>
          <p:cNvPr id="415" name="Google Shape;415;p10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16" name="Google Shape;416;p10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17" name="Google Shape;417;p10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18" name="Google Shape;418;p10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19" name="Google Shape;419;p10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20" name="Google Shape;420;p10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1">
  <p:cSld name="SECTION_HEADER_2_2">
    <p:spTree>
      <p:nvGrpSpPr>
        <p:cNvPr id="421" name="Shape 421"/>
        <p:cNvGrpSpPr/>
        <p:nvPr/>
      </p:nvGrpSpPr>
      <p:grpSpPr>
        <a:xfrm>
          <a:off x="0" y="0"/>
          <a:ext cx="0" cy="0"/>
          <a:chOff x="0" y="0"/>
          <a:chExt cx="0" cy="0"/>
        </a:xfrm>
      </p:grpSpPr>
      <p:pic>
        <p:nvPicPr>
          <p:cNvPr id="422" name="Google Shape;422;p10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23" name="Google Shape;423;p10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24" name="Google Shape;424;p105"/>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25" name="Google Shape;425;p10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26" name="Google Shape;426;p10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27" name="Google Shape;427;p105"/>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5">
  <p:cSld name="SECTION_HEADER_8">
    <p:spTree>
      <p:nvGrpSpPr>
        <p:cNvPr id="428" name="Shape 428"/>
        <p:cNvGrpSpPr/>
        <p:nvPr/>
      </p:nvGrpSpPr>
      <p:grpSpPr>
        <a:xfrm>
          <a:off x="0" y="0"/>
          <a:ext cx="0" cy="0"/>
          <a:chOff x="0" y="0"/>
          <a:chExt cx="0" cy="0"/>
        </a:xfrm>
      </p:grpSpPr>
      <p:pic>
        <p:nvPicPr>
          <p:cNvPr id="429" name="Google Shape;429;p106"/>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30" name="Google Shape;430;p106"/>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31" name="Google Shape;431;p106"/>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32" name="Google Shape;432;p10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33" name="Google Shape;433;p106"/>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34" name="Google Shape;434;p106"/>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3">
  <p:cSld name="TITLE_ONLY_4">
    <p:spTree>
      <p:nvGrpSpPr>
        <p:cNvPr id="435" name="Shape 435"/>
        <p:cNvGrpSpPr/>
        <p:nvPr/>
      </p:nvGrpSpPr>
      <p:grpSpPr>
        <a:xfrm>
          <a:off x="0" y="0"/>
          <a:ext cx="0" cy="0"/>
          <a:chOff x="0" y="0"/>
          <a:chExt cx="0" cy="0"/>
        </a:xfrm>
      </p:grpSpPr>
      <p:sp>
        <p:nvSpPr>
          <p:cNvPr id="436" name="Google Shape;436;p107"/>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7" name="Google Shape;437;p107"/>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38" name="Google Shape;438;p107"/>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pic>
        <p:nvPicPr>
          <p:cNvPr id="439" name="Google Shape;439;p107"/>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440" name="Google Shape;440;p107"/>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441" name="Google Shape;441;p107"/>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442" name="Google Shape;442;p10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43" name="Google Shape;443;p107"/>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1">
  <p:cSld name="TITLE_2_1">
    <p:spTree>
      <p:nvGrpSpPr>
        <p:cNvPr id="444" name="Shape 444"/>
        <p:cNvGrpSpPr/>
        <p:nvPr/>
      </p:nvGrpSpPr>
      <p:grpSpPr>
        <a:xfrm>
          <a:off x="0" y="0"/>
          <a:ext cx="0" cy="0"/>
          <a:chOff x="0" y="0"/>
          <a:chExt cx="0" cy="0"/>
        </a:xfrm>
      </p:grpSpPr>
      <p:sp>
        <p:nvSpPr>
          <p:cNvPr id="445" name="Google Shape;445;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46" name="Google Shape;446;p108"/>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447" name="Google Shape;447;p108"/>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28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28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28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28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28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28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28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41" name="Shape 41"/>
        <p:cNvGrpSpPr/>
        <p:nvPr/>
      </p:nvGrpSpPr>
      <p:grpSpPr>
        <a:xfrm>
          <a:off x="0" y="0"/>
          <a:ext cx="0" cy="0"/>
          <a:chOff x="0" y="0"/>
          <a:chExt cx="0" cy="0"/>
        </a:xfrm>
      </p:grpSpPr>
      <p:pic>
        <p:nvPicPr>
          <p:cNvPr descr="Photo of high school student" id="42" name="Google Shape;42;p5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43" name="Google Shape;43;p55"/>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 name="Google Shape;44;p5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45" name="Google Shape;45;p55"/>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6">
  <p:cSld name="SECTION_HEADER_9">
    <p:spTree>
      <p:nvGrpSpPr>
        <p:cNvPr id="448" name="Shape 448"/>
        <p:cNvGrpSpPr/>
        <p:nvPr/>
      </p:nvGrpSpPr>
      <p:grpSpPr>
        <a:xfrm>
          <a:off x="0" y="0"/>
          <a:ext cx="0" cy="0"/>
          <a:chOff x="0" y="0"/>
          <a:chExt cx="0" cy="0"/>
        </a:xfrm>
      </p:grpSpPr>
      <p:pic>
        <p:nvPicPr>
          <p:cNvPr id="449" name="Google Shape;449;p10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50" name="Google Shape;450;p109"/>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51" name="Google Shape;451;p10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52" name="Google Shape;452;p10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53" name="Google Shape;453;p10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54" name="Google Shape;454;p109"/>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blue 2">
  <p:cSld name="ONE_COLUMN_TEXT_3">
    <p:spTree>
      <p:nvGrpSpPr>
        <p:cNvPr id="455" name="Shape 455"/>
        <p:cNvGrpSpPr/>
        <p:nvPr/>
      </p:nvGrpSpPr>
      <p:grpSpPr>
        <a:xfrm>
          <a:off x="0" y="0"/>
          <a:ext cx="0" cy="0"/>
          <a:chOff x="0" y="0"/>
          <a:chExt cx="0" cy="0"/>
        </a:xfrm>
      </p:grpSpPr>
      <p:sp>
        <p:nvSpPr>
          <p:cNvPr id="456" name="Google Shape;456;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7" name="Google Shape;457;p110"/>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58" name="Google Shape;458;p110"/>
          <p:cNvSpPr txBox="1"/>
          <p:nvPr>
            <p:ph idx="1" type="body"/>
          </p:nvPr>
        </p:nvSpPr>
        <p:spPr>
          <a:xfrm>
            <a:off x="311700" y="1152475"/>
            <a:ext cx="3999900" cy="31788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459" name="Google Shape;459;p110"/>
          <p:cNvSpPr txBox="1"/>
          <p:nvPr>
            <p:ph idx="2" type="body"/>
          </p:nvPr>
        </p:nvSpPr>
        <p:spPr>
          <a:xfrm>
            <a:off x="4832400" y="1152475"/>
            <a:ext cx="3999900" cy="31788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460" name="Google Shape;460;p110"/>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61" name="Google Shape;461;p110"/>
          <p:cNvSpPr txBox="1"/>
          <p:nvPr>
            <p:ph idx="3"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462" name="Google Shape;462;p11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63" name="Google Shape;463;p110"/>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7">
  <p:cSld name="SECTION_HEADER_10">
    <p:spTree>
      <p:nvGrpSpPr>
        <p:cNvPr id="464" name="Shape 464"/>
        <p:cNvGrpSpPr/>
        <p:nvPr/>
      </p:nvGrpSpPr>
      <p:grpSpPr>
        <a:xfrm>
          <a:off x="0" y="0"/>
          <a:ext cx="0" cy="0"/>
          <a:chOff x="0" y="0"/>
          <a:chExt cx="0" cy="0"/>
        </a:xfrm>
      </p:grpSpPr>
      <p:pic>
        <p:nvPicPr>
          <p:cNvPr id="465" name="Google Shape;465;p111"/>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66" name="Google Shape;466;p111"/>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67" name="Google Shape;467;p111"/>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68" name="Google Shape;468;p11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69" name="Google Shape;469;p111"/>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70" name="Google Shape;470;p111"/>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blue 3">
  <p:cSld name="ONE_COLUMN_TEXT_4">
    <p:spTree>
      <p:nvGrpSpPr>
        <p:cNvPr id="471" name="Shape 471"/>
        <p:cNvGrpSpPr/>
        <p:nvPr/>
      </p:nvGrpSpPr>
      <p:grpSpPr>
        <a:xfrm>
          <a:off x="0" y="0"/>
          <a:ext cx="0" cy="0"/>
          <a:chOff x="0" y="0"/>
          <a:chExt cx="0" cy="0"/>
        </a:xfrm>
      </p:grpSpPr>
      <p:sp>
        <p:nvSpPr>
          <p:cNvPr id="472" name="Google Shape;472;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3" name="Google Shape;473;p112"/>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74" name="Google Shape;474;p112"/>
          <p:cNvSpPr txBox="1"/>
          <p:nvPr>
            <p:ph idx="1" type="body"/>
          </p:nvPr>
        </p:nvSpPr>
        <p:spPr>
          <a:xfrm>
            <a:off x="311700" y="1152475"/>
            <a:ext cx="3999900" cy="31788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475" name="Google Shape;475;p112"/>
          <p:cNvSpPr txBox="1"/>
          <p:nvPr>
            <p:ph idx="2" type="body"/>
          </p:nvPr>
        </p:nvSpPr>
        <p:spPr>
          <a:xfrm>
            <a:off x="4832400" y="1152475"/>
            <a:ext cx="3999900" cy="31788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476" name="Google Shape;476;p112"/>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477" name="Google Shape;477;p112"/>
          <p:cNvSpPr txBox="1"/>
          <p:nvPr>
            <p:ph idx="3"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478" name="Google Shape;478;p11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79" name="Google Shape;479;p112"/>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46" name="Shape 46"/>
        <p:cNvGrpSpPr/>
        <p:nvPr/>
      </p:nvGrpSpPr>
      <p:grpSpPr>
        <a:xfrm>
          <a:off x="0" y="0"/>
          <a:ext cx="0" cy="0"/>
          <a:chOff x="0" y="0"/>
          <a:chExt cx="0" cy="0"/>
        </a:xfrm>
      </p:grpSpPr>
      <p:pic>
        <p:nvPicPr>
          <p:cNvPr descr="&quot;&quot;" id="47" name="Google Shape;47;p56"/>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48" name="Google Shape;48;p56"/>
          <p:cNvCxnSpPr/>
          <p:nvPr/>
        </p:nvCxnSpPr>
        <p:spPr>
          <a:xfrm>
            <a:off x="0" y="918350"/>
            <a:ext cx="7479600" cy="0"/>
          </a:xfrm>
          <a:prstGeom prst="straightConnector1">
            <a:avLst/>
          </a:prstGeom>
          <a:noFill/>
          <a:ln cap="flat" cmpd="sng" w="19050">
            <a:solidFill>
              <a:srgbClr val="488BC9"/>
            </a:solidFill>
            <a:prstDash val="solid"/>
            <a:round/>
            <a:headEnd len="sm" w="sm" type="none"/>
            <a:tailEnd len="sm" w="sm" type="none"/>
          </a:ln>
        </p:spPr>
      </p:cxnSp>
      <p:sp>
        <p:nvSpPr>
          <p:cNvPr id="49" name="Google Shape;49;p5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50" name="Google Shape;50;p56"/>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51" name="Google Shape;51;p56"/>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52" name="Google Shape;52;p56"/>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53" name="Google Shape;53;p56"/>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54" name="Google Shape;54;p56"/>
          <p:cNvPicPr preferRelativeResize="0"/>
          <p:nvPr/>
        </p:nvPicPr>
        <p:blipFill rotWithShape="1">
          <a:blip r:embed="rId4">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1" type="tx">
  <p:cSld name="TITLE_AND_BODY">
    <p:spTree>
      <p:nvGrpSpPr>
        <p:cNvPr id="55" name="Shape 55"/>
        <p:cNvGrpSpPr/>
        <p:nvPr/>
      </p:nvGrpSpPr>
      <p:grpSpPr>
        <a:xfrm>
          <a:off x="0" y="0"/>
          <a:ext cx="0" cy="0"/>
          <a:chOff x="0" y="0"/>
          <a:chExt cx="0" cy="0"/>
        </a:xfrm>
      </p:grpSpPr>
      <p:pic>
        <p:nvPicPr>
          <p:cNvPr descr="Photo of elementary students and teacher" id="56" name="Google Shape;56;p5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57" name="Google Shape;57;p57"/>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8" name="Google Shape;5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5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60" name="Google Shape;60;p57"/>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61" name="Shape 61"/>
        <p:cNvGrpSpPr/>
        <p:nvPr/>
      </p:nvGrpSpPr>
      <p:grpSpPr>
        <a:xfrm>
          <a:off x="0" y="0"/>
          <a:ext cx="0" cy="0"/>
          <a:chOff x="0" y="0"/>
          <a:chExt cx="0" cy="0"/>
        </a:xfrm>
      </p:grpSpPr>
      <p:pic>
        <p:nvPicPr>
          <p:cNvPr descr="Photo of high school student and family" id="62" name="Google Shape;62;p5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3" name="Google Shape;63;p58"/>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4" name="Google Shape;64;p5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65" name="Google Shape;65;p58"/>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theme" Target="../theme/theme1.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cde.state.co.us/accountability/januarysubmissionguidance" TargetMode="Externa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cde.state.co.us/uip/parent_notification_fact_sheet" TargetMode="External"/><Relationship Id="rId4" Type="http://schemas.openxmlformats.org/officeDocument/2006/relationships/hyperlink" Target="https://www.cde.state.co.us/uip/parent_notification_fact_sheet" TargetMode="External"/><Relationship Id="rId5"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8.png"/><Relationship Id="rId4"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56.png"/><Relationship Id="rId7" Type="http://schemas.openxmlformats.org/officeDocument/2006/relationships/image" Target="../media/image61.png"/><Relationship Id="rId8"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cde.state.co.us/accountability/year-3-community-meetings-fact-sheet" TargetMode="External"/><Relationship Id="rId4" Type="http://schemas.openxmlformats.org/officeDocument/2006/relationships/image" Target="../media/image50.png"/><Relationship Id="rId5" Type="http://schemas.openxmlformats.org/officeDocument/2006/relationships/image" Target="../media/image61.png"/><Relationship Id="rId6"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cde.state.co.us/accountability/pathwayguidancedocumentsoverview" TargetMode="External"/><Relationship Id="rId4" Type="http://schemas.openxmlformats.org/officeDocument/2006/relationships/hyperlink" Target="https://www.cde.state.co.us/accountability/pathways_guidance_community_school_conversion" TargetMode="External"/><Relationship Id="rId9" Type="http://schemas.openxmlformats.org/officeDocument/2006/relationships/hyperlink" Target="https://www.cde.state.co.us/accountability/manualofproceduresforschoolorganization" TargetMode="External"/><Relationship Id="rId5" Type="http://schemas.openxmlformats.org/officeDocument/2006/relationships/hyperlink" Target="https://www.cde.state.co.us/accountability/pathways_guidance_charter_school_conversion" TargetMode="External"/><Relationship Id="rId6" Type="http://schemas.openxmlformats.org/officeDocument/2006/relationships/hyperlink" Target="https://www.cde.state.co.us/accountability/pathways_guidance_innovation_school" TargetMode="External"/><Relationship Id="rId7" Type="http://schemas.openxmlformats.org/officeDocument/2006/relationships/hyperlink" Target="https://www.cde.state.co.us/accountability/pathways_guidance_management" TargetMode="External"/><Relationship Id="rId8" Type="http://schemas.openxmlformats.org/officeDocument/2006/relationships/hyperlink" Target="https://www.cde.state.co.us/accountability/pathways_guidance_school_closure" TargetMode="External"/><Relationship Id="rId11" Type="http://schemas.openxmlformats.org/officeDocument/2006/relationships/hyperlink" Target="https://www.cde.state.co.us/uip/fact-sheet-year-4-merged-september-final-2020" TargetMode="External"/><Relationship Id="rId10" Type="http://schemas.openxmlformats.org/officeDocument/2006/relationships/hyperlink" Target="https://www.cde.state.co.us/accountability/accountability_clock#AccountabilityPathways" TargetMode="External"/><Relationship Id="rId12" Type="http://schemas.openxmlformats.org/officeDocument/2006/relationships/hyperlink" Target="https://www.cde.state.co.us/accountability/srp_fact_shee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mailto:uiphelp@cde.state.co.us" TargetMode="External"/><Relationship Id="rId4" Type="http://schemas.openxmlformats.org/officeDocument/2006/relationships/hyperlink" Target="https://www.cde.state.co.us/uip/uip_general_resources#criteriaandrequirements" TargetMode="External"/><Relationship Id="rId5"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0.jpg"/><Relationship Id="rId4" Type="http://schemas.openxmlformats.org/officeDocument/2006/relationships/hyperlink" Target="https://www.cde.state.co.us/uip/uip_general_resources#criteriaandrequireme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hyperlink" Target="http://www.cde.state.co.us/accountability/accountability-resourc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hyperlink" Target="https://www.cde.state.co.us/uip/strategyguide-fscpv2" TargetMode="External"/><Relationship Id="rId5" Type="http://schemas.openxmlformats.org/officeDocument/2006/relationships/hyperlink" Target="https://www.cde.state.co.us/familyengagement/p-12_fscp_framework" TargetMode="External"/><Relationship Id="rId6" Type="http://schemas.openxmlformats.org/officeDocument/2006/relationships/hyperlink" Target="https://www.cde.state.co.us/familyengagement/promising" TargetMode="External"/><Relationship Id="rId7" Type="http://schemas.openxmlformats.org/officeDocument/2006/relationships/hyperlink" Target="https://www.brookings.edu/articles/six-global-lessons-on-how-family-school-and-community-engagement-can-transform-educat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2.png"/><Relationship Id="rId4" Type="http://schemas.openxmlformats.org/officeDocument/2006/relationships/hyperlink" Target="https://www.cde.state.co.us/uip/uip_general_resources#criteriaandrequirement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cde.state.co.us/communications/hb23-1231-fact-sheet" TargetMode="External"/><Relationship Id="rId4" Type="http://schemas.openxmlformats.org/officeDocument/2006/relationships/hyperlink" Target="https://www.cde.state.co.us/comath/strugglinglearners" TargetMode="External"/><Relationship Id="rId5" Type="http://schemas.openxmlformats.org/officeDocument/2006/relationships/hyperlink" Target="https://www.cde.state.co.us/comath/mathematicsdefinitionbelowgradelevel" TargetMode="External"/><Relationship Id="rId6" Type="http://schemas.openxmlformats.org/officeDocument/2006/relationships/hyperlink" Target="https://www.cde.state.co.us/comath/intervention" TargetMode="External"/><Relationship Id="rId7" Type="http://schemas.openxmlformats.org/officeDocument/2006/relationships/hyperlink" Target="https://www.cde.state.co.us/CoEngLangProf" TargetMode="External"/><Relationship Id="rId8"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cde.state.co.us/early/elna" TargetMode="External"/><Relationship Id="rId4" Type="http://schemas.openxmlformats.org/officeDocument/2006/relationships/hyperlink" Target="https://www.cde.state.co.us/early/elna" TargetMode="External"/><Relationship Id="rId5" Type="http://schemas.openxmlformats.org/officeDocument/2006/relationships/image" Target="../media/image66.png"/><Relationship Id="rId6" Type="http://schemas.openxmlformats.org/officeDocument/2006/relationships/hyperlink" Target="https://www.cde.state.co.us/uip/uip_general_resources#criteriaandrequirement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cde.state.co.us/early/elnahandbook-why#quality" TargetMode="External"/><Relationship Id="rId4"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83.png"/><Relationship Id="rId7"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cde.state.co.us/early/elna" TargetMode="External"/><Relationship Id="rId4" Type="http://schemas.openxmlformats.org/officeDocument/2006/relationships/hyperlink" Target="https://www.cde.state.co.us/early/elnahandbook" TargetMode="External"/><Relationship Id="rId5" Type="http://schemas.openxmlformats.org/officeDocument/2006/relationships/hyperlink" Target="https://www.cde.state.co.us/early/elnadatasourceaguid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hyperlink" Target="https://www.cde.state.co.us/uip/uip_general_resources#criteriaandrequirement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cde.state.co.us/fedprograms/easiapplic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ww.cde.state.co.us/accountability/cde-school-four-domains-diagnostic-rubric-v8" TargetMode="External"/><Relationship Id="rId4" Type="http://schemas.openxmlformats.org/officeDocument/2006/relationships/hyperlink" Target="https://www.cde.state.co.us/accountability/districtfourdomainsdiagnosticrubric" TargetMode="External"/><Relationship Id="rId5" Type="http://schemas.openxmlformats.org/officeDocument/2006/relationships/hyperlink" Target="https://www.cde.state.co.us/accountability/districtfourdomainsdiagnosticrubric" TargetMode="External"/><Relationship Id="rId6"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cde.state.co.us/uip/strategyguides" TargetMode="Externa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cde.state.co.us/fedprograms/easiapplication" TargetMode="External"/><Relationship Id="rId4" Type="http://schemas.openxmlformats.org/officeDocument/2006/relationships/hyperlink" Target="https://colorado.egrantsmanagement.com/default.aspx?ccipSessionKey=638296151290307507"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cde.state.co.us/uip/uip-online-system" TargetMode="Externa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cde.state.co.us/accountability/performanceturnaround" TargetMode="External"/><Relationship Id="rId4" Type="http://schemas.openxmlformats.org/officeDocument/2006/relationships/hyperlink" Target="https://www.cde.state.co.us/accountability/2024_accountability_handbook" TargetMode="External"/><Relationship Id="rId9" Type="http://schemas.openxmlformats.org/officeDocument/2006/relationships/hyperlink" Target="https://www.cde.state.co.us/uip/uip_general_resources" TargetMode="External"/><Relationship Id="rId5" Type="http://schemas.openxmlformats.org/officeDocument/2006/relationships/hyperlink" Target="https://www.cde.state.co.us/sites/default/files/docs/accountability/Accountability%20Fact%20Sheet.docx.pdf" TargetMode="External"/><Relationship Id="rId6" Type="http://schemas.openxmlformats.org/officeDocument/2006/relationships/hyperlink" Target="https://www.cde.state.co.us/accountability/accountability-resources" TargetMode="External"/><Relationship Id="rId7" Type="http://schemas.openxmlformats.org/officeDocument/2006/relationships/hyperlink" Target="http://www.cde.state.co.us/uip/uip101" TargetMode="External"/><Relationship Id="rId8" Type="http://schemas.openxmlformats.org/officeDocument/2006/relationships/hyperlink" Target="https://www.cde.state.co.us/uip/uip_general_resources#criteriaandrequirements" TargetMode="External"/><Relationship Id="rId10" Type="http://schemas.openxmlformats.org/officeDocument/2006/relationships/hyperlink" Target="https://www.cde.state.co.us/2024ImprovementPlanningDataAnalysisConsideration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mailto:uiphelp@cde.state.co.us" TargetMode="External"/><Relationship Id="rId4" Type="http://schemas.openxmlformats.org/officeDocument/2006/relationships/hyperlink" Target="mailto:accountability@cde.state.co.us" TargetMode="External"/><Relationship Id="rId5"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hyperlink" Target="https://tinyurl.com/ACIWebinarSurvey"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www.cde.state.co.us/accountability/performanceframeworksresources" TargetMode="External"/><Relationship Id="rId4" Type="http://schemas.openxmlformats.org/officeDocument/2006/relationships/hyperlink" Target="http://www.cde.state.co.us/accountability/performanceframeworksresources" TargetMode="External"/><Relationship Id="rId9" Type="http://schemas.openxmlformats.org/officeDocument/2006/relationships/image" Target="../media/image85.png"/><Relationship Id="rId5" Type="http://schemas.openxmlformats.org/officeDocument/2006/relationships/hyperlink" Target="http://www.cde.state.co.us/accountability/performanceframeworksresources" TargetMode="External"/><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7.png"/><Relationship Id="rId10"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7.png"/><Relationship Id="rId4" Type="http://schemas.openxmlformats.org/officeDocument/2006/relationships/image" Target="../media/image85.png"/><Relationship Id="rId5"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90.png"/><Relationship Id="rId4" Type="http://schemas.openxmlformats.org/officeDocument/2006/relationships/image" Target="../media/image89.png"/><Relationship Id="rId5" Type="http://schemas.openxmlformats.org/officeDocument/2006/relationships/hyperlink" Target="http://www.cde.state.co.us/uip/uip10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cde.state.co.us/accountability/sqscontacts" TargetMode="External"/><Relationship Id="rId4" Type="http://schemas.openxmlformats.org/officeDocument/2006/relationships/hyperlink" Target="https://www.cde.state.co.us/cdeedserv/cdeleadershiplearningcohorts" TargetMode="External"/><Relationship Id="rId5" Type="http://schemas.openxmlformats.org/officeDocument/2006/relationships/hyperlink" Target="https://www.cde.state.co.us/accountability/cde-advisory-list-of-providers" TargetMode="External"/><Relationship Id="rId6" Type="http://schemas.openxmlformats.org/officeDocument/2006/relationships/hyperlink" Target="https://drive.google.com/file/d/1cZKW70ufUJ_hcXrGm90zlIMluF68i0uC/view?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hyperlink" Target="https://www.cde.state.co.us/accountability/performanceturnaroun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83" name="Shape 483"/>
        <p:cNvGrpSpPr/>
        <p:nvPr/>
      </p:nvGrpSpPr>
      <p:grpSpPr>
        <a:xfrm>
          <a:off x="0" y="0"/>
          <a:ext cx="0" cy="0"/>
          <a:chOff x="0" y="0"/>
          <a:chExt cx="0" cy="0"/>
        </a:xfrm>
      </p:grpSpPr>
      <p:sp>
        <p:nvSpPr>
          <p:cNvPr id="484" name="Google Shape;484;p1"/>
          <p:cNvSpPr txBox="1"/>
          <p:nvPr>
            <p:ph type="title"/>
          </p:nvPr>
        </p:nvSpPr>
        <p:spPr>
          <a:xfrm>
            <a:off x="205525" y="2075700"/>
            <a:ext cx="5778300" cy="5313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200"/>
              <a:buNone/>
            </a:pPr>
            <a:r>
              <a:rPr lang="en"/>
              <a:t>My Site has a Priority Improvement or Turnaround Plan Type. </a:t>
            </a:r>
            <a:r>
              <a:rPr i="1" lang="en"/>
              <a:t>Now What?</a:t>
            </a:r>
            <a:endParaRPr i="1"/>
          </a:p>
        </p:txBody>
      </p:sp>
      <p:sp>
        <p:nvSpPr>
          <p:cNvPr id="485" name="Google Shape;485;p1"/>
          <p:cNvSpPr txBox="1"/>
          <p:nvPr>
            <p:ph idx="3" type="title"/>
          </p:nvPr>
        </p:nvSpPr>
        <p:spPr>
          <a:xfrm>
            <a:off x="205525" y="2960750"/>
            <a:ext cx="5778300" cy="10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200"/>
              <a:buNone/>
            </a:pPr>
            <a:r>
              <a:rPr lang="en" sz="1400"/>
              <a:t>August 30, 2024 – 10:00-11:00 am</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1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Newly Identified Sites </a:t>
            </a:r>
            <a:endParaRPr/>
          </a:p>
          <a:p>
            <a:pPr indent="0" lvl="0" marL="0" rtl="0" algn="l">
              <a:lnSpc>
                <a:spcPct val="100000"/>
              </a:lnSpc>
              <a:spcBef>
                <a:spcPts val="0"/>
              </a:spcBef>
              <a:spcAft>
                <a:spcPts val="0"/>
              </a:spcAft>
              <a:buSzPts val="2000"/>
              <a:buNone/>
            </a:pPr>
            <a:r>
              <a:rPr lang="en" sz="1600"/>
              <a:t>UIP Submission flexibility</a:t>
            </a:r>
            <a:endParaRPr sz="1600"/>
          </a:p>
        </p:txBody>
      </p:sp>
      <p:sp>
        <p:nvSpPr>
          <p:cNvPr id="554" name="Google Shape;554;p10"/>
          <p:cNvSpPr txBox="1"/>
          <p:nvPr/>
        </p:nvSpPr>
        <p:spPr>
          <a:xfrm>
            <a:off x="234050" y="1055350"/>
            <a:ext cx="5199000" cy="300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Roboto"/>
                <a:ea typeface="Roboto"/>
                <a:cs typeface="Roboto"/>
                <a:sym typeface="Roboto"/>
              </a:rPr>
              <a:t>Unified Improvement Plan (UIP) Submission Deadline</a:t>
            </a:r>
            <a:endParaRPr b="1" i="0" sz="1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Roboto"/>
                <a:ea typeface="Roboto"/>
                <a:cs typeface="Roboto"/>
                <a:sym typeface="Roboto"/>
              </a:rPr>
              <a:t>October 15</a:t>
            </a:r>
            <a:endParaRPr b="0" i="0" sz="1600" u="none" cap="none" strike="noStrike">
              <a:solidFill>
                <a:schemeClr val="dk1"/>
              </a:solidFill>
              <a:latin typeface="Roboto"/>
              <a:ea typeface="Roboto"/>
              <a:cs typeface="Roboto"/>
              <a:sym typeface="Roboto"/>
            </a:endParaRPr>
          </a:p>
          <a:p>
            <a:pPr indent="0" lvl="0" marL="0" marR="0" rtl="0" algn="l">
              <a:lnSpc>
                <a:spcPct val="100000"/>
              </a:lnSpc>
              <a:spcBef>
                <a:spcPts val="1000"/>
              </a:spcBef>
              <a:spcAft>
                <a:spcPts val="0"/>
              </a:spcAft>
              <a:buClr>
                <a:schemeClr val="dk1"/>
              </a:buClr>
              <a:buSzPts val="1100"/>
              <a:buFont typeface="Arial"/>
              <a:buNone/>
            </a:pPr>
            <a:r>
              <a:rPr b="1" i="0" lang="en" sz="1600" u="none" cap="none" strike="noStrike">
                <a:solidFill>
                  <a:schemeClr val="dk1"/>
                </a:solidFill>
                <a:latin typeface="Roboto"/>
                <a:ea typeface="Roboto"/>
                <a:cs typeface="Roboto"/>
                <a:sym typeface="Roboto"/>
              </a:rPr>
              <a:t>Flexibility is at the the district’s discretion</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Roboto"/>
                <a:ea typeface="Roboto"/>
                <a:cs typeface="Roboto"/>
                <a:sym typeface="Roboto"/>
              </a:rPr>
              <a:t>January 15</a:t>
            </a:r>
            <a:endParaRPr b="0" i="0" sz="16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Newly identified (Year 1) as Priority Improvement or Turnaround based on the School/District Frameworks</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Newly identified as Comprehensive Support based on federal ESSA identifications </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Participating in the Request to Reconsider process </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highlight>
                  <a:srgbClr val="E1F7F9"/>
                </a:highlight>
                <a:latin typeface="Roboto"/>
                <a:ea typeface="Roboto"/>
                <a:cs typeface="Roboto"/>
                <a:sym typeface="Roboto"/>
              </a:rPr>
              <a:t>Eligible schools must seek approval from their district to submit in Jan. </a:t>
            </a:r>
            <a:endParaRPr b="1" i="0" sz="1200" u="none" cap="none" strike="noStrike">
              <a:solidFill>
                <a:schemeClr val="dk1"/>
              </a:solidFill>
              <a:highlight>
                <a:srgbClr val="E1F7F9"/>
              </a:highlight>
              <a:latin typeface="Roboto"/>
              <a:ea typeface="Roboto"/>
              <a:cs typeface="Roboto"/>
              <a:sym typeface="Roboto"/>
            </a:endParaRPr>
          </a:p>
          <a:p>
            <a:pPr indent="0" lvl="0" marL="0" marR="0" rtl="0" algn="l">
              <a:lnSpc>
                <a:spcPct val="100000"/>
              </a:lnSpc>
              <a:spcBef>
                <a:spcPts val="1000"/>
              </a:spcBef>
              <a:spcAft>
                <a:spcPts val="0"/>
              </a:spcAft>
              <a:buClr>
                <a:schemeClr val="dk1"/>
              </a:buClr>
              <a:buSzPts val="1100"/>
              <a:buFont typeface="Arial"/>
              <a:buNone/>
            </a:pPr>
            <a:r>
              <a:rPr b="1" i="0" lang="en" sz="1200" u="none" cap="none" strike="noStrike">
                <a:solidFill>
                  <a:schemeClr val="dk1"/>
                </a:solidFill>
                <a:latin typeface="Roboto"/>
                <a:ea typeface="Roboto"/>
                <a:cs typeface="Roboto"/>
                <a:sym typeface="Roboto"/>
              </a:rPr>
              <a:t>Resource:</a:t>
            </a:r>
            <a:r>
              <a:rPr b="0" i="0" lang="en" sz="1200" u="none" cap="none" strike="noStrike">
                <a:solidFill>
                  <a:schemeClr val="dk1"/>
                </a:solidFill>
                <a:latin typeface="Roboto"/>
                <a:ea typeface="Roboto"/>
                <a:cs typeface="Roboto"/>
                <a:sym typeface="Roboto"/>
              </a:rPr>
              <a:t> </a:t>
            </a:r>
            <a:r>
              <a:rPr b="0" i="0" lang="en" sz="1200" u="sng" cap="none" strike="noStrike">
                <a:solidFill>
                  <a:schemeClr val="accent1"/>
                </a:solidFill>
                <a:latin typeface="Roboto"/>
                <a:ea typeface="Roboto"/>
                <a:cs typeface="Roboto"/>
                <a:sym typeface="Roboto"/>
                <a:hlinkClick r:id="rId3">
                  <a:extLst>
                    <a:ext uri="{A12FA001-AC4F-418D-AE19-62706E023703}">
                      <ahyp:hlinkClr val="tx"/>
                    </a:ext>
                  </a:extLst>
                </a:hlinkClick>
              </a:rPr>
              <a:t>January Submission Guidance</a:t>
            </a:r>
            <a:r>
              <a:rPr b="0" i="0" lang="en" sz="1200" u="none" cap="none" strike="noStrike">
                <a:solidFill>
                  <a:schemeClr val="accent1"/>
                </a:solidFill>
                <a:latin typeface="Roboto"/>
                <a:ea typeface="Roboto"/>
                <a:cs typeface="Roboto"/>
                <a:sym typeface="Roboto"/>
              </a:rPr>
              <a:t> </a:t>
            </a:r>
            <a:r>
              <a:rPr b="0" i="0" lang="en" sz="900" u="none" cap="none" strike="noStrike">
                <a:solidFill>
                  <a:schemeClr val="dk1"/>
                </a:solidFill>
                <a:latin typeface="Roboto"/>
                <a:ea typeface="Roboto"/>
                <a:cs typeface="Roboto"/>
                <a:sym typeface="Roboto"/>
              </a:rPr>
              <a:t>for district UIP users, not school level users</a:t>
            </a:r>
            <a:endParaRPr b="0" i="0" sz="900" u="none" cap="none" strike="noStrike">
              <a:solidFill>
                <a:schemeClr val="dk1"/>
              </a:solidFill>
              <a:latin typeface="Roboto"/>
              <a:ea typeface="Roboto"/>
              <a:cs typeface="Roboto"/>
              <a:sym typeface="Roboto"/>
            </a:endParaRPr>
          </a:p>
        </p:txBody>
      </p:sp>
      <p:pic>
        <p:nvPicPr>
          <p:cNvPr descr="Snapshot of the UIP details tab in the online UIP system, highlighting where a district selects January submission" id="555" name="Google Shape;555;p10"/>
          <p:cNvPicPr preferRelativeResize="0"/>
          <p:nvPr/>
        </p:nvPicPr>
        <p:blipFill rotWithShape="1">
          <a:blip r:embed="rId4">
            <a:alphaModFix/>
          </a:blip>
          <a:srcRect b="0" l="0" r="0" t="0"/>
          <a:stretch/>
        </p:blipFill>
        <p:spPr>
          <a:xfrm>
            <a:off x="5468950" y="105100"/>
            <a:ext cx="3634904" cy="4173425"/>
          </a:xfrm>
          <a:prstGeom prst="rect">
            <a:avLst/>
          </a:prstGeom>
          <a:noFill/>
          <a:ln cap="flat" cmpd="sng" w="19050">
            <a:solidFill>
              <a:schemeClr val="dk2"/>
            </a:solidFill>
            <a:prstDash val="solid"/>
            <a:round/>
            <a:headEnd len="sm" w="sm" type="none"/>
            <a:tailEnd len="sm" w="sm" type="none"/>
          </a:ln>
        </p:spPr>
      </p:pic>
      <p:sp>
        <p:nvSpPr>
          <p:cNvPr id="556" name="Google Shape;556;p10"/>
          <p:cNvSpPr/>
          <p:nvPr/>
        </p:nvSpPr>
        <p:spPr>
          <a:xfrm>
            <a:off x="1221100" y="4108200"/>
            <a:ext cx="4070100" cy="1320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11"/>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Annual Stakeholder Engagement – Process Expectations</a:t>
            </a:r>
            <a:endParaRPr sz="1600"/>
          </a:p>
        </p:txBody>
      </p:sp>
      <p:sp>
        <p:nvSpPr>
          <p:cNvPr id="562" name="Google Shape;562;p11"/>
          <p:cNvSpPr txBox="1"/>
          <p:nvPr>
            <p:ph idx="1" type="body"/>
          </p:nvPr>
        </p:nvSpPr>
        <p:spPr>
          <a:xfrm>
            <a:off x="188150" y="914625"/>
            <a:ext cx="6493800" cy="3129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Parent Notification Letter</a:t>
            </a:r>
            <a:endParaRPr sz="1500"/>
          </a:p>
          <a:p>
            <a:pPr indent="0" lvl="0" marL="457200" rtl="0" algn="l">
              <a:lnSpc>
                <a:spcPct val="100000"/>
              </a:lnSpc>
              <a:spcBef>
                <a:spcPts val="0"/>
              </a:spcBef>
              <a:spcAft>
                <a:spcPts val="0"/>
              </a:spcAft>
              <a:buSzPts val="1600"/>
              <a:buNone/>
            </a:pPr>
            <a:r>
              <a:rPr b="1" lang="en" sz="1200"/>
              <a:t>For each school</a:t>
            </a:r>
            <a:r>
              <a:rPr lang="en" sz="1200"/>
              <a:t> with a plan type of Priority Improvement or Turnaround, the district must notify families in the school of the school’s plan type, the reason for identification, ways to provide input into the school’s plans (e.g., School Accountability Committee meeting) and notification of the local board’s hearing prior to adopting the school’s plan.</a:t>
            </a:r>
            <a:endParaRPr sz="1200"/>
          </a:p>
          <a:p>
            <a:pPr indent="457200" lvl="0" marL="457200" rtl="0" algn="l">
              <a:lnSpc>
                <a:spcPct val="100000"/>
              </a:lnSpc>
              <a:spcBef>
                <a:spcPts val="0"/>
              </a:spcBef>
              <a:spcAft>
                <a:spcPts val="0"/>
              </a:spcAft>
              <a:buSzPts val="1600"/>
              <a:buNone/>
            </a:pPr>
            <a:r>
              <a:rPr b="1" lang="en" sz="1200">
                <a:highlight>
                  <a:schemeClr val="lt2"/>
                </a:highlight>
              </a:rPr>
              <a:t>Target Date: </a:t>
            </a:r>
            <a:r>
              <a:rPr lang="en" sz="1200">
                <a:highlight>
                  <a:schemeClr val="lt2"/>
                </a:highlight>
              </a:rPr>
              <a:t>within 30 calendar days of receiving initial plan type assignment</a:t>
            </a:r>
            <a:endParaRPr sz="1200">
              <a:highlight>
                <a:schemeClr val="lt2"/>
              </a:highlight>
            </a:endParaRPr>
          </a:p>
          <a:p>
            <a:pPr indent="-323850" lvl="0" marL="457200" rtl="0" algn="l">
              <a:lnSpc>
                <a:spcPct val="115000"/>
              </a:lnSpc>
              <a:spcBef>
                <a:spcPts val="1200"/>
              </a:spcBef>
              <a:spcAft>
                <a:spcPts val="0"/>
              </a:spcAft>
              <a:buSzPts val="1500"/>
              <a:buChar char="❏"/>
            </a:pPr>
            <a:r>
              <a:rPr lang="en" sz="1500"/>
              <a:t>Public Hearing at Local School Board Meeting</a:t>
            </a:r>
            <a:endParaRPr sz="1500"/>
          </a:p>
          <a:p>
            <a:pPr indent="0" lvl="0" marL="914400" rtl="0" algn="l">
              <a:lnSpc>
                <a:spcPct val="115000"/>
              </a:lnSpc>
              <a:spcBef>
                <a:spcPts val="0"/>
              </a:spcBef>
              <a:spcAft>
                <a:spcPts val="0"/>
              </a:spcAft>
              <a:buSzPts val="1600"/>
              <a:buNone/>
            </a:pPr>
            <a:r>
              <a:rPr b="1" lang="en" sz="1200">
                <a:highlight>
                  <a:schemeClr val="lt2"/>
                </a:highlight>
              </a:rPr>
              <a:t>Target Date: </a:t>
            </a:r>
            <a:r>
              <a:rPr lang="en" sz="1200">
                <a:highlight>
                  <a:schemeClr val="lt2"/>
                </a:highlight>
              </a:rPr>
              <a:t>at least 30 calendar days after the date on which the district provides the written notice</a:t>
            </a:r>
            <a:endParaRPr sz="1200">
              <a:highlight>
                <a:schemeClr val="lt2"/>
              </a:highlight>
            </a:endParaRPr>
          </a:p>
          <a:p>
            <a:pPr indent="-323850" lvl="0" marL="457200" rtl="0" algn="l">
              <a:lnSpc>
                <a:spcPct val="115000"/>
              </a:lnSpc>
              <a:spcBef>
                <a:spcPts val="1200"/>
              </a:spcBef>
              <a:spcAft>
                <a:spcPts val="0"/>
              </a:spcAft>
              <a:buSzPts val="1500"/>
              <a:buChar char="❏"/>
            </a:pPr>
            <a:r>
              <a:rPr lang="en" sz="1500"/>
              <a:t>Local School Board Adopts the Plan</a:t>
            </a:r>
            <a:endParaRPr sz="1500"/>
          </a:p>
          <a:p>
            <a:pPr indent="0" lvl="0" marL="457200" rtl="0" algn="l">
              <a:lnSpc>
                <a:spcPct val="100000"/>
              </a:lnSpc>
              <a:spcBef>
                <a:spcPts val="0"/>
              </a:spcBef>
              <a:spcAft>
                <a:spcPts val="0"/>
              </a:spcAft>
              <a:buClr>
                <a:schemeClr val="dk1"/>
              </a:buClr>
              <a:buSzPts val="1100"/>
              <a:buFont typeface="Arial"/>
              <a:buNone/>
            </a:pPr>
            <a:r>
              <a:rPr lang="en" sz="1200"/>
              <a:t>Your local board must approve your UIP before it is publicly posted either October 15 or January 16; the latter is only available to newly identified schools and districts.</a:t>
            </a:r>
            <a:endParaRPr sz="1200"/>
          </a:p>
          <a:p>
            <a:pPr indent="0" lvl="0" marL="914400" rtl="0" algn="l">
              <a:lnSpc>
                <a:spcPct val="100000"/>
              </a:lnSpc>
              <a:spcBef>
                <a:spcPts val="0"/>
              </a:spcBef>
              <a:spcAft>
                <a:spcPts val="0"/>
              </a:spcAft>
              <a:buSzPts val="1600"/>
              <a:buNone/>
            </a:pPr>
            <a:r>
              <a:rPr b="1" lang="en" sz="1200">
                <a:highlight>
                  <a:schemeClr val="lt2"/>
                </a:highlight>
              </a:rPr>
              <a:t>DUE: </a:t>
            </a:r>
            <a:r>
              <a:rPr lang="en" sz="1200">
                <a:highlight>
                  <a:schemeClr val="lt2"/>
                </a:highlight>
              </a:rPr>
              <a:t>On or before the UIP is publicly posted (UIP submission date)</a:t>
            </a:r>
            <a:endParaRPr sz="1200">
              <a:highlight>
                <a:schemeClr val="lt2"/>
              </a:highlight>
            </a:endParaRPr>
          </a:p>
          <a:p>
            <a:pPr indent="0" lvl="0" marL="457200" rtl="0" algn="ctr">
              <a:lnSpc>
                <a:spcPct val="100000"/>
              </a:lnSpc>
              <a:spcBef>
                <a:spcPts val="1000"/>
              </a:spcBef>
              <a:spcAft>
                <a:spcPts val="0"/>
              </a:spcAft>
              <a:buClr>
                <a:schemeClr val="dk1"/>
              </a:buClr>
              <a:buSzPts val="1100"/>
              <a:buFont typeface="Arial"/>
              <a:buNone/>
            </a:pPr>
            <a:r>
              <a:rPr lang="en">
                <a:solidFill>
                  <a:schemeClr val="lt1"/>
                </a:solidFill>
                <a:highlight>
                  <a:srgbClr val="488BC9"/>
                </a:highlight>
              </a:rPr>
              <a:t>Schedule these two Board Meeting dates now.</a:t>
            </a:r>
            <a:endParaRPr>
              <a:solidFill>
                <a:schemeClr val="lt1"/>
              </a:solidFill>
              <a:highlight>
                <a:srgbClr val="488BC9"/>
              </a:highlight>
            </a:endParaRPr>
          </a:p>
        </p:txBody>
      </p:sp>
      <p:sp>
        <p:nvSpPr>
          <p:cNvPr id="563" name="Google Shape;563;p11"/>
          <p:cNvSpPr/>
          <p:nvPr/>
        </p:nvSpPr>
        <p:spPr>
          <a:xfrm>
            <a:off x="6877900" y="914625"/>
            <a:ext cx="2266200" cy="3415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Roboto"/>
                <a:ea typeface="Roboto"/>
                <a:cs typeface="Roboto"/>
                <a:sym typeface="Roboto"/>
              </a:rPr>
              <a:t>UIP Assurances</a:t>
            </a:r>
            <a:endParaRPr b="1" i="0"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Roboto"/>
                <a:ea typeface="Roboto"/>
                <a:cs typeface="Roboto"/>
                <a:sym typeface="Roboto"/>
              </a:rPr>
              <a:t>Use the UIP assurance in the online UIP/ACI system to demonstrate compliance of these requirements related to Parent Notification and local board hearing and adoption.</a:t>
            </a:r>
            <a:r>
              <a:rPr b="0" i="0" lang="en" sz="1400" u="none" cap="none" strike="noStrike">
                <a:solidFill>
                  <a:schemeClr val="dk1"/>
                </a:solidFill>
                <a:latin typeface="Roboto"/>
                <a:ea typeface="Roboto"/>
                <a:cs typeface="Roboto"/>
                <a:sym typeface="Roboto"/>
              </a:rPr>
              <a:t>  </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Key Resource</a:t>
            </a:r>
            <a:endParaRPr b="1"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n" sz="1300" u="sng" cap="none" strike="noStrike">
                <a:solidFill>
                  <a:schemeClr val="accent1"/>
                </a:solidFill>
                <a:latin typeface="Roboto"/>
                <a:ea typeface="Roboto"/>
                <a:cs typeface="Roboto"/>
                <a:sym typeface="Roboto"/>
                <a:hlinkClick r:id="rId3">
                  <a:extLst>
                    <a:ext uri="{A12FA001-AC4F-418D-AE19-62706E023703}">
                      <ahyp:hlinkClr val="tx"/>
                    </a:ext>
                  </a:extLst>
                </a:hlinkClick>
              </a:rPr>
              <a:t>Parent Notification and Public Hearing Requirements</a:t>
            </a:r>
            <a:r>
              <a:rPr b="0" i="0" lang="en" sz="1300" u="sng" cap="none" strike="noStrike">
                <a:solidFill>
                  <a:schemeClr val="hlink"/>
                </a:solidFill>
                <a:latin typeface="Roboto"/>
                <a:ea typeface="Roboto"/>
                <a:cs typeface="Roboto"/>
                <a:sym typeface="Roboto"/>
                <a:hlinkClick r:id="rId4"/>
              </a:rPr>
              <a:t> </a:t>
            </a:r>
            <a:endParaRPr b="0" i="0" sz="13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Roboto"/>
                <a:ea typeface="Roboto"/>
                <a:cs typeface="Roboto"/>
                <a:sym typeface="Roboto"/>
              </a:rPr>
              <a:t>(includes sample English/Spanish Parent Notification Letter)</a:t>
            </a:r>
            <a:endParaRPr b="0" i="0" sz="1100" u="none" cap="none" strike="noStrike">
              <a:solidFill>
                <a:srgbClr val="000000"/>
              </a:solidFill>
              <a:latin typeface="Roboto"/>
              <a:ea typeface="Roboto"/>
              <a:cs typeface="Roboto"/>
              <a:sym typeface="Roboto"/>
            </a:endParaRPr>
          </a:p>
        </p:txBody>
      </p:sp>
      <p:pic>
        <p:nvPicPr>
          <p:cNvPr id="564" name="Google Shape;564;p11"/>
          <p:cNvPicPr preferRelativeResize="0"/>
          <p:nvPr/>
        </p:nvPicPr>
        <p:blipFill rotWithShape="1">
          <a:blip r:embed="rId5">
            <a:alphaModFix/>
          </a:blip>
          <a:srcRect b="0" l="0" r="0" t="0"/>
          <a:stretch/>
        </p:blipFill>
        <p:spPr>
          <a:xfrm>
            <a:off x="7522451" y="193925"/>
            <a:ext cx="865275" cy="563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1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Year 1+ </a:t>
            </a:r>
            <a:r>
              <a:rPr lang="en"/>
              <a:t>| Annual Requirements, summary</a:t>
            </a:r>
            <a:endParaRPr/>
          </a:p>
        </p:txBody>
      </p:sp>
      <p:graphicFrame>
        <p:nvGraphicFramePr>
          <p:cNvPr id="570" name="Google Shape;570;p12"/>
          <p:cNvGraphicFramePr/>
          <p:nvPr/>
        </p:nvGraphicFramePr>
        <p:xfrm>
          <a:off x="113650" y="970638"/>
          <a:ext cx="3000000" cy="3000000"/>
        </p:xfrm>
        <a:graphic>
          <a:graphicData uri="http://schemas.openxmlformats.org/drawingml/2006/table">
            <a:tbl>
              <a:tblPr firstRow="1">
                <a:noFill/>
                <a:tableStyleId>{E016836F-18A3-4CBE-A275-AC3D82523CFF}</a:tableStyleId>
              </a:tblPr>
              <a:tblGrid>
                <a:gridCol w="1292950"/>
                <a:gridCol w="3111650"/>
                <a:gridCol w="1389725"/>
                <a:gridCol w="1540775"/>
                <a:gridCol w="1540775"/>
              </a:tblGrid>
              <a:tr h="58085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Type</a:t>
                      </a:r>
                      <a:endParaRPr b="1" sz="14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What</a:t>
                      </a:r>
                      <a:endParaRPr b="1" sz="14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Improvement</a:t>
                      </a:r>
                      <a:endParaRPr b="1" sz="14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Priority Improvement</a:t>
                      </a:r>
                      <a:endParaRPr b="1" sz="14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Turnaround</a:t>
                      </a:r>
                      <a:endParaRPr b="1" sz="14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r>
              <a:tr h="58085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Stakeholder Engagement</a:t>
                      </a:r>
                      <a:endParaRPr b="1" sz="14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Parent Notification and Local Board Hearing &amp; Adoption </a:t>
                      </a:r>
                      <a:r>
                        <a:rPr lang="en" sz="1200" u="none" cap="none" strike="noStrike">
                          <a:solidFill>
                            <a:schemeClr val="dk1"/>
                          </a:solidFill>
                          <a:latin typeface="Roboto"/>
                          <a:ea typeface="Roboto"/>
                          <a:cs typeface="Roboto"/>
                          <a:sym typeface="Roboto"/>
                        </a:rPr>
                        <a:t> (Schools)</a:t>
                      </a:r>
                      <a:endParaRPr b="1" sz="14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b="1" sz="1600" u="none" cap="none" strike="noStrike">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b="1" sz="1600" u="none" cap="none" strike="noStrike">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r>
              <a:tr h="435625">
                <a:tc rowSpan="4">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Planning Requirements</a:t>
                      </a:r>
                      <a:endParaRPr sz="14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Roboto"/>
                        <a:ea typeface="Roboto"/>
                        <a:cs typeface="Roboto"/>
                        <a:sym typeface="Roboto"/>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Family, School, &amp; Community Partnerships</a:t>
                      </a:r>
                      <a:r>
                        <a:rPr lang="en" sz="1200" u="none" cap="none" strike="noStrike">
                          <a:latin typeface="Roboto"/>
                          <a:ea typeface="Roboto"/>
                          <a:cs typeface="Roboto"/>
                          <a:sym typeface="Roboto"/>
                        </a:rPr>
                        <a:t> (Schools)</a:t>
                      </a:r>
                      <a:endParaRPr sz="12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00000"/>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b="1" sz="1600" u="none" cap="none" strike="noStrike">
                        <a:solidFill>
                          <a:srgbClr val="000000"/>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b="1" sz="1600" u="none" cap="none" strike="noStrike">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r>
              <a:tr h="435625">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Math Acceleration</a:t>
                      </a:r>
                      <a:r>
                        <a:rPr lang="en" sz="1200" u="none" cap="none" strike="noStrike">
                          <a:latin typeface="Roboto"/>
                          <a:ea typeface="Roboto"/>
                          <a:cs typeface="Roboto"/>
                          <a:sym typeface="Roboto"/>
                        </a:rPr>
                        <a:t> (Schools &amp; Districts)</a:t>
                      </a:r>
                      <a:endParaRPr sz="12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sz="1600" u="none" cap="none" strike="noStrike">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sz="1600" u="none" cap="none" strike="noStrike">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 sz="1800" u="none" cap="none" strike="noStrike">
                          <a:solidFill>
                            <a:schemeClr val="dk1"/>
                          </a:solidFill>
                          <a:latin typeface="Roboto"/>
                          <a:ea typeface="Roboto"/>
                          <a:cs typeface="Roboto"/>
                          <a:sym typeface="Roboto"/>
                        </a:rPr>
                        <a:t>✔</a:t>
                      </a:r>
                      <a:endParaRPr sz="1400" u="none" cap="none" strike="noStrike">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r>
              <a:tr h="551800">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Early Learning Needs Assessment </a:t>
                      </a:r>
                      <a:r>
                        <a:rPr lang="en" sz="1200" u="none" cap="none" strike="noStrike">
                          <a:latin typeface="Roboto"/>
                          <a:ea typeface="Roboto"/>
                          <a:cs typeface="Roboto"/>
                          <a:sym typeface="Roboto"/>
                        </a:rPr>
                        <a:t>(K-3 Serving, Schools &amp; Districts*)</a:t>
                      </a:r>
                      <a:endParaRPr sz="12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sz="1600" u="none" cap="none" strike="noStrike">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000000"/>
                          </a:solidFill>
                          <a:latin typeface="Roboto"/>
                          <a:ea typeface="Roboto"/>
                          <a:cs typeface="Roboto"/>
                          <a:sym typeface="Roboto"/>
                        </a:rPr>
                        <a:t>✔</a:t>
                      </a:r>
                      <a:endParaRPr sz="1600" u="none" cap="none" strike="noStrike">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r>
              <a:tr h="551800">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Turnaround Strategies</a:t>
                      </a:r>
                      <a:r>
                        <a:rPr lang="en" sz="1200" u="none" cap="none" strike="noStrike">
                          <a:latin typeface="Roboto"/>
                          <a:ea typeface="Roboto"/>
                          <a:cs typeface="Roboto"/>
                          <a:sym typeface="Roboto"/>
                        </a:rPr>
                        <a:t>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a:t>
                      </a:r>
                      <a:r>
                        <a:rPr lang="en" sz="1200" u="none" cap="none" strike="noStrike">
                          <a:solidFill>
                            <a:schemeClr val="dk1"/>
                          </a:solidFill>
                          <a:latin typeface="Roboto"/>
                          <a:ea typeface="Roboto"/>
                          <a:cs typeface="Roboto"/>
                          <a:sym typeface="Roboto"/>
                        </a:rPr>
                        <a:t>Schools &amp; Districts)</a:t>
                      </a:r>
                      <a:endParaRPr sz="12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 sz="1800" u="none" cap="none" strike="noStrike">
                          <a:solidFill>
                            <a:schemeClr val="dk1"/>
                          </a:solidFill>
                          <a:latin typeface="Roboto"/>
                          <a:ea typeface="Roboto"/>
                          <a:cs typeface="Roboto"/>
                          <a:sym typeface="Roboto"/>
                        </a:rPr>
                        <a:t>✔</a:t>
                      </a:r>
                      <a:endParaRPr sz="1400" u="none" cap="none" strike="noStrike">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5E0B3"/>
                    </a:solidFill>
                  </a:tcPr>
                </a:tc>
              </a:tr>
            </a:tbl>
          </a:graphicData>
        </a:graphic>
      </p:graphicFrame>
      <p:sp>
        <p:nvSpPr>
          <p:cNvPr id="571" name="Google Shape;571;p12"/>
          <p:cNvSpPr txBox="1"/>
          <p:nvPr/>
        </p:nvSpPr>
        <p:spPr>
          <a:xfrm>
            <a:off x="1459775" y="4493700"/>
            <a:ext cx="4621200" cy="477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2"/>
                </a:solidFill>
                <a:latin typeface="Roboto"/>
                <a:ea typeface="Roboto"/>
                <a:cs typeface="Roboto"/>
                <a:sym typeface="Roboto"/>
              </a:rPr>
              <a:t>*The Early Learning Needs Assessment applies to Districts accredited PI/T and with schools operating under a Priority Improvement or Turnaround plan.</a:t>
            </a:r>
            <a:endParaRPr b="0" i="0" sz="1000" u="none" cap="none" strike="noStrike">
              <a:solidFill>
                <a:schemeClr val="dk2"/>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13"/>
          <p:cNvSpPr txBox="1"/>
          <p:nvPr>
            <p:ph idx="4294967295" type="title"/>
          </p:nvPr>
        </p:nvSpPr>
        <p:spPr>
          <a:xfrm>
            <a:off x="654175" y="770375"/>
            <a:ext cx="7586700" cy="2505000"/>
          </a:xfrm>
          <a:prstGeom prst="rect">
            <a:avLst/>
          </a:prstGeom>
          <a:solidFill>
            <a:srgbClr val="FFF2CC"/>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000" u="none" cap="none" strike="noStrike">
                <a:solidFill>
                  <a:schemeClr val="dk1"/>
                </a:solidFill>
                <a:latin typeface="Roboto"/>
                <a:ea typeface="Roboto"/>
                <a:cs typeface="Roboto"/>
                <a:sym typeface="Roboto"/>
              </a:rPr>
              <a:t>This training focuses on requirements associated to State Identification based on District &amp; School Performance plan types.</a:t>
            </a:r>
            <a:endParaRPr b="0" i="0" sz="2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oboto"/>
                <a:ea typeface="Roboto"/>
                <a:cs typeface="Roboto"/>
                <a:sym typeface="Roboto"/>
              </a:rPr>
              <a:t>There are other categories that have additional UIP requirements that are </a:t>
            </a:r>
            <a:r>
              <a:rPr b="0" i="0" lang="en" sz="1800" u="sng" cap="none" strike="noStrike">
                <a:solidFill>
                  <a:srgbClr val="000000"/>
                </a:solidFill>
                <a:latin typeface="Roboto"/>
                <a:ea typeface="Roboto"/>
                <a:cs typeface="Roboto"/>
                <a:sym typeface="Roboto"/>
              </a:rPr>
              <a:t>not</a:t>
            </a:r>
            <a:r>
              <a:rPr b="0" i="0" lang="en" sz="1800" u="none" cap="none" strike="noStrike">
                <a:solidFill>
                  <a:srgbClr val="000000"/>
                </a:solidFill>
                <a:latin typeface="Roboto"/>
                <a:ea typeface="Roboto"/>
                <a:cs typeface="Roboto"/>
                <a:sym typeface="Roboto"/>
              </a:rPr>
              <a:t> covered in this session. Examples include </a:t>
            </a:r>
            <a:endParaRPr/>
          </a:p>
          <a:p>
            <a:pPr indent="-323850" lvl="0" marL="457200" marR="0" rtl="0" algn="l">
              <a:lnSpc>
                <a:spcPct val="100000"/>
              </a:lnSpc>
              <a:spcBef>
                <a:spcPts val="0"/>
              </a:spcBef>
              <a:spcAft>
                <a:spcPts val="0"/>
              </a:spcAft>
              <a:buClr>
                <a:srgbClr val="000000"/>
              </a:buClr>
              <a:buSzPts val="1500"/>
              <a:buFont typeface="Roboto"/>
              <a:buChar char="●"/>
            </a:pPr>
            <a:r>
              <a:rPr b="0" i="0" lang="en" sz="1500" u="none" cap="none" strike="noStrike">
                <a:solidFill>
                  <a:srgbClr val="000000"/>
                </a:solidFill>
                <a:latin typeface="Roboto"/>
                <a:ea typeface="Roboto"/>
                <a:cs typeface="Roboto"/>
                <a:sym typeface="Roboto"/>
              </a:rPr>
              <a:t>ESSA Identification (CS, TS, A-TS), </a:t>
            </a:r>
            <a:endParaRPr/>
          </a:p>
          <a:p>
            <a:pPr indent="-323850" lvl="0" marL="457200" marR="0" rtl="0" algn="l">
              <a:lnSpc>
                <a:spcPct val="100000"/>
              </a:lnSpc>
              <a:spcBef>
                <a:spcPts val="0"/>
              </a:spcBef>
              <a:spcAft>
                <a:spcPts val="0"/>
              </a:spcAft>
              <a:buClr>
                <a:srgbClr val="000000"/>
              </a:buClr>
              <a:buSzPts val="1500"/>
              <a:buFont typeface="Roboto"/>
              <a:buChar char="●"/>
            </a:pPr>
            <a:r>
              <a:rPr b="0" i="0" lang="en" sz="1500" u="none" cap="none" strike="noStrike">
                <a:solidFill>
                  <a:srgbClr val="000000"/>
                </a:solidFill>
                <a:latin typeface="Roboto"/>
                <a:ea typeface="Roboto"/>
                <a:cs typeface="Roboto"/>
                <a:sym typeface="Roboto"/>
              </a:rPr>
              <a:t>Comprehensive Early Literacy Grant (ELG), </a:t>
            </a:r>
            <a:endParaRPr/>
          </a:p>
          <a:p>
            <a:pPr indent="-323850" lvl="0" marL="457200" marR="0" rtl="0" algn="l">
              <a:lnSpc>
                <a:spcPct val="100000"/>
              </a:lnSpc>
              <a:spcBef>
                <a:spcPts val="0"/>
              </a:spcBef>
              <a:spcAft>
                <a:spcPts val="0"/>
              </a:spcAft>
              <a:buClr>
                <a:srgbClr val="000000"/>
              </a:buClr>
              <a:buSzPts val="1500"/>
              <a:buFont typeface="Roboto"/>
              <a:buChar char="●"/>
            </a:pPr>
            <a:r>
              <a:rPr b="0" i="0" lang="en" sz="1500" u="none" cap="none" strike="noStrike">
                <a:solidFill>
                  <a:srgbClr val="000000"/>
                </a:solidFill>
                <a:latin typeface="Roboto"/>
                <a:ea typeface="Roboto"/>
                <a:cs typeface="Roboto"/>
                <a:sym typeface="Roboto"/>
              </a:rPr>
              <a:t>EASI Grant and </a:t>
            </a:r>
            <a:endParaRPr/>
          </a:p>
          <a:p>
            <a:pPr indent="-323850" lvl="0" marL="457200" marR="0" rtl="0" algn="l">
              <a:lnSpc>
                <a:spcPct val="100000"/>
              </a:lnSpc>
              <a:spcBef>
                <a:spcPts val="0"/>
              </a:spcBef>
              <a:spcAft>
                <a:spcPts val="0"/>
              </a:spcAft>
              <a:buClr>
                <a:srgbClr val="000000"/>
              </a:buClr>
              <a:buSzPts val="1500"/>
              <a:buFont typeface="Roboto"/>
              <a:buChar char="●"/>
            </a:pPr>
            <a:r>
              <a:rPr b="0" i="0" lang="en" sz="1500" u="none" cap="none" strike="noStrike">
                <a:solidFill>
                  <a:srgbClr val="000000"/>
                </a:solidFill>
                <a:latin typeface="Roboto"/>
                <a:ea typeface="Roboto"/>
                <a:cs typeface="Roboto"/>
                <a:sym typeface="Roboto"/>
              </a:rPr>
              <a:t>Title I (if satisfying through UIP)</a:t>
            </a:r>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a visualized progression of monitoring and support by clock years" id="581" name="Google Shape;581;p14"/>
          <p:cNvPicPr preferRelativeResize="0"/>
          <p:nvPr/>
        </p:nvPicPr>
        <p:blipFill rotWithShape="1">
          <a:blip r:embed="rId3">
            <a:alphaModFix/>
          </a:blip>
          <a:srcRect b="0" l="0" r="0" t="0"/>
          <a:stretch/>
        </p:blipFill>
        <p:spPr>
          <a:xfrm>
            <a:off x="1289525" y="941850"/>
            <a:ext cx="6046875" cy="3259800"/>
          </a:xfrm>
          <a:prstGeom prst="rect">
            <a:avLst/>
          </a:prstGeom>
          <a:noFill/>
          <a:ln>
            <a:noFill/>
          </a:ln>
        </p:spPr>
      </p:pic>
      <p:sp>
        <p:nvSpPr>
          <p:cNvPr id="582" name="Google Shape;582;p1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Progression of Monitoring and Support | By Clock Years </a:t>
            </a:r>
            <a:endParaRPr/>
          </a:p>
        </p:txBody>
      </p:sp>
      <p:sp>
        <p:nvSpPr>
          <p:cNvPr id="583" name="Google Shape;583;p14"/>
          <p:cNvSpPr txBox="1"/>
          <p:nvPr/>
        </p:nvSpPr>
        <p:spPr>
          <a:xfrm>
            <a:off x="1445075" y="4414250"/>
            <a:ext cx="5776500" cy="281400"/>
          </a:xfrm>
          <a:prstGeom prst="rect">
            <a:avLst/>
          </a:prstGeom>
          <a:solidFill>
            <a:srgbClr val="BFBF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oboto"/>
                <a:ea typeface="Roboto"/>
                <a:cs typeface="Roboto"/>
                <a:sym typeface="Roboto"/>
              </a:rPr>
              <a:t>        </a:t>
            </a:r>
            <a:r>
              <a:rPr b="0" i="0" lang="en" sz="1100" u="none" cap="none" strike="noStrike">
                <a:solidFill>
                  <a:srgbClr val="000000"/>
                </a:solidFill>
                <a:latin typeface="Roboto"/>
                <a:ea typeface="Roboto"/>
                <a:cs typeface="Roboto"/>
                <a:sym typeface="Roboto"/>
              </a:rPr>
              <a:t>Annual Requirement: Parent Notification &amp; Local Board Hearing, then UIP Adoption</a:t>
            </a:r>
            <a:endParaRPr b="0" i="0" sz="1100" u="none" cap="none" strike="noStrike">
              <a:solidFill>
                <a:srgbClr val="000000"/>
              </a:solidFill>
              <a:latin typeface="Roboto"/>
              <a:ea typeface="Roboto"/>
              <a:cs typeface="Roboto"/>
              <a:sym typeface="Roboto"/>
            </a:endParaRPr>
          </a:p>
        </p:txBody>
      </p:sp>
      <p:pic>
        <p:nvPicPr>
          <p:cNvPr id="584" name="Google Shape;584;p14"/>
          <p:cNvPicPr preferRelativeResize="0"/>
          <p:nvPr/>
        </p:nvPicPr>
        <p:blipFill rotWithShape="1">
          <a:blip r:embed="rId4">
            <a:alphaModFix/>
          </a:blip>
          <a:srcRect b="0" l="0" r="0" t="0"/>
          <a:stretch/>
        </p:blipFill>
        <p:spPr>
          <a:xfrm>
            <a:off x="1499823" y="4441900"/>
            <a:ext cx="347100" cy="226094"/>
          </a:xfrm>
          <a:prstGeom prst="rect">
            <a:avLst/>
          </a:prstGeom>
          <a:noFill/>
          <a:ln>
            <a:noFill/>
          </a:ln>
        </p:spPr>
      </p:pic>
      <p:pic>
        <p:nvPicPr>
          <p:cNvPr id="585" name="Google Shape;585;p14"/>
          <p:cNvPicPr preferRelativeResize="0"/>
          <p:nvPr/>
        </p:nvPicPr>
        <p:blipFill rotWithShape="1">
          <a:blip r:embed="rId5">
            <a:alphaModFix/>
          </a:blip>
          <a:srcRect b="0" l="0" r="0" t="0"/>
          <a:stretch/>
        </p:blipFill>
        <p:spPr>
          <a:xfrm>
            <a:off x="3624137" y="3330550"/>
            <a:ext cx="323850" cy="333375"/>
          </a:xfrm>
          <a:prstGeom prst="rect">
            <a:avLst/>
          </a:prstGeom>
          <a:noFill/>
          <a:ln>
            <a:noFill/>
          </a:ln>
        </p:spPr>
      </p:pic>
      <p:pic>
        <p:nvPicPr>
          <p:cNvPr id="586" name="Google Shape;586;p14"/>
          <p:cNvPicPr preferRelativeResize="0"/>
          <p:nvPr/>
        </p:nvPicPr>
        <p:blipFill rotWithShape="1">
          <a:blip r:embed="rId6">
            <a:alphaModFix/>
          </a:blip>
          <a:srcRect b="0" l="0" r="0" t="0"/>
          <a:stretch/>
        </p:blipFill>
        <p:spPr>
          <a:xfrm>
            <a:off x="4691912" y="3321025"/>
            <a:ext cx="352425" cy="352425"/>
          </a:xfrm>
          <a:prstGeom prst="rect">
            <a:avLst/>
          </a:prstGeom>
          <a:noFill/>
          <a:ln>
            <a:noFill/>
          </a:ln>
        </p:spPr>
      </p:pic>
      <p:sp>
        <p:nvSpPr>
          <p:cNvPr id="587" name="Google Shape;587;p14"/>
          <p:cNvSpPr txBox="1"/>
          <p:nvPr/>
        </p:nvSpPr>
        <p:spPr>
          <a:xfrm>
            <a:off x="1445075" y="4188050"/>
            <a:ext cx="5776500" cy="226200"/>
          </a:xfrm>
          <a:prstGeom prst="rect">
            <a:avLst/>
          </a:prstGeom>
          <a:solidFill>
            <a:srgbClr val="BFBF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Roboto"/>
                <a:ea typeface="Roboto"/>
                <a:cs typeface="Roboto"/>
                <a:sym typeface="Roboto"/>
              </a:rPr>
              <a:t>         CDE Streamlined supports – CDE assigned technical Support Lead, EASI Pathways</a:t>
            </a:r>
            <a:endParaRPr b="0" i="0" sz="1100" u="none" cap="none" strike="noStrike">
              <a:solidFill>
                <a:srgbClr val="000000"/>
              </a:solidFill>
              <a:latin typeface="Roboto"/>
              <a:ea typeface="Roboto"/>
              <a:cs typeface="Roboto"/>
              <a:sym typeface="Roboto"/>
            </a:endParaRPr>
          </a:p>
        </p:txBody>
      </p:sp>
      <p:pic>
        <p:nvPicPr>
          <p:cNvPr id="588" name="Google Shape;588;p14"/>
          <p:cNvPicPr preferRelativeResize="0"/>
          <p:nvPr/>
        </p:nvPicPr>
        <p:blipFill rotWithShape="1">
          <a:blip r:embed="rId7">
            <a:alphaModFix/>
          </a:blip>
          <a:srcRect b="0" l="0" r="0" t="0"/>
          <a:stretch/>
        </p:blipFill>
        <p:spPr>
          <a:xfrm>
            <a:off x="1511450" y="4127600"/>
            <a:ext cx="323850" cy="323850"/>
          </a:xfrm>
          <a:prstGeom prst="rect">
            <a:avLst/>
          </a:prstGeom>
          <a:noFill/>
          <a:ln>
            <a:noFill/>
          </a:ln>
        </p:spPr>
      </p:pic>
      <p:pic>
        <p:nvPicPr>
          <p:cNvPr id="589" name="Google Shape;589;p14"/>
          <p:cNvPicPr preferRelativeResize="0"/>
          <p:nvPr/>
        </p:nvPicPr>
        <p:blipFill rotWithShape="1">
          <a:blip r:embed="rId8">
            <a:alphaModFix/>
          </a:blip>
          <a:srcRect b="0" l="0" r="0" t="0"/>
          <a:stretch/>
        </p:blipFill>
        <p:spPr>
          <a:xfrm>
            <a:off x="6202175" y="3615600"/>
            <a:ext cx="352425" cy="352425"/>
          </a:xfrm>
          <a:prstGeom prst="rect">
            <a:avLst/>
          </a:prstGeom>
          <a:noFill/>
          <a:ln>
            <a:noFill/>
          </a:ln>
        </p:spPr>
      </p:pic>
      <p:sp>
        <p:nvSpPr>
          <p:cNvPr id="590" name="Google Shape;590;p14"/>
          <p:cNvSpPr/>
          <p:nvPr/>
        </p:nvSpPr>
        <p:spPr>
          <a:xfrm rot="-5400000">
            <a:off x="1007075" y="4251425"/>
            <a:ext cx="494100" cy="381900"/>
          </a:xfrm>
          <a:prstGeom prst="triangle">
            <a:avLst>
              <a:gd fmla="val 50509" name="adj"/>
            </a:avLst>
          </a:prstGeom>
          <a:solidFill>
            <a:srgbClr val="BFBF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14"/>
          <p:cNvSpPr/>
          <p:nvPr/>
        </p:nvSpPr>
        <p:spPr>
          <a:xfrm rot="5400000">
            <a:off x="7120350" y="4240175"/>
            <a:ext cx="544800" cy="404400"/>
          </a:xfrm>
          <a:prstGeom prst="triangle">
            <a:avLst>
              <a:gd fmla="val 49127" name="adj"/>
            </a:avLst>
          </a:prstGeom>
          <a:solidFill>
            <a:srgbClr val="BFBF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15"/>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Year 3 </a:t>
            </a:r>
            <a:r>
              <a:rPr lang="en"/>
              <a:t>| Additional Community Engagement</a:t>
            </a:r>
            <a:endParaRPr/>
          </a:p>
        </p:txBody>
      </p:sp>
      <p:sp>
        <p:nvSpPr>
          <p:cNvPr id="597" name="Google Shape;597;p15"/>
          <p:cNvSpPr txBox="1"/>
          <p:nvPr/>
        </p:nvSpPr>
        <p:spPr>
          <a:xfrm>
            <a:off x="146825" y="1070500"/>
            <a:ext cx="6931800" cy="32343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800"/>
              </a:spcBef>
              <a:spcAft>
                <a:spcPts val="0"/>
              </a:spcAft>
              <a:buClr>
                <a:srgbClr val="000000"/>
              </a:buClr>
              <a:buSzPts val="1600"/>
              <a:buFont typeface="Roboto"/>
              <a:buChar char="●"/>
            </a:pPr>
            <a:r>
              <a:rPr b="0" i="0" lang="en" sz="1600" u="none" cap="none" strike="noStrike">
                <a:solidFill>
                  <a:srgbClr val="000000"/>
                </a:solidFill>
                <a:latin typeface="Roboto"/>
                <a:ea typeface="Roboto"/>
                <a:cs typeface="Roboto"/>
                <a:sym typeface="Roboto"/>
              </a:rPr>
              <a:t>Community Meeting - Districts must host a parent and community meeting to provide information and receive input on school’s accountability rating and next steps to improve. </a:t>
            </a:r>
            <a:endParaRPr b="0" i="0" sz="16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 sz="1400" u="none" cap="none" strike="noStrike">
                <a:solidFill>
                  <a:srgbClr val="000000"/>
                </a:solidFill>
                <a:latin typeface="Roboto"/>
                <a:ea typeface="Roboto"/>
                <a:cs typeface="Roboto"/>
                <a:sym typeface="Roboto"/>
              </a:rPr>
              <a:t>May be standalone meeting or connected to DAC / SAC</a:t>
            </a:r>
            <a:endParaRPr b="0" i="0" sz="14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 sz="1400" u="none" cap="none" strike="noStrike">
                <a:solidFill>
                  <a:srgbClr val="000000"/>
                </a:solidFill>
                <a:latin typeface="Roboto"/>
                <a:ea typeface="Roboto"/>
                <a:cs typeface="Roboto"/>
                <a:sym typeface="Roboto"/>
              </a:rPr>
              <a:t>Recommend holding in fall after third year rating is released</a:t>
            </a:r>
            <a:endParaRPr b="0" i="0" sz="14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 sz="1400" u="none" cap="none" strike="noStrike">
                <a:solidFill>
                  <a:srgbClr val="000000"/>
                </a:solidFill>
                <a:latin typeface="Roboto"/>
                <a:ea typeface="Roboto"/>
                <a:cs typeface="Roboto"/>
                <a:sym typeface="Roboto"/>
              </a:rPr>
              <a:t>Advertise meeting through regular communication channels to community</a:t>
            </a:r>
            <a:endParaRPr b="0" i="0" sz="1400" u="none" cap="none" strike="noStrike">
              <a:solidFill>
                <a:srgbClr val="000000"/>
              </a:solidFill>
              <a:latin typeface="Roboto"/>
              <a:ea typeface="Roboto"/>
              <a:cs typeface="Roboto"/>
              <a:sym typeface="Roboto"/>
            </a:endParaRPr>
          </a:p>
          <a:p>
            <a:pPr indent="-304800" lvl="1" marL="914400" marR="0" rtl="0" algn="l">
              <a:lnSpc>
                <a:spcPct val="100000"/>
              </a:lnSpc>
              <a:spcBef>
                <a:spcPts val="0"/>
              </a:spcBef>
              <a:spcAft>
                <a:spcPts val="0"/>
              </a:spcAft>
              <a:buClr>
                <a:schemeClr val="accent1"/>
              </a:buClr>
              <a:buSzPts val="1200"/>
              <a:buFont typeface="Roboto"/>
              <a:buChar char="○"/>
            </a:pPr>
            <a:r>
              <a:rPr b="0" i="0" lang="en" sz="1400" u="sng" cap="none" strike="noStrike">
                <a:solidFill>
                  <a:schemeClr val="accent1"/>
                </a:solidFill>
                <a:latin typeface="Roboto"/>
                <a:ea typeface="Roboto"/>
                <a:cs typeface="Roboto"/>
                <a:sym typeface="Roboto"/>
                <a:hlinkClick r:id="rId3">
                  <a:extLst>
                    <a:ext uri="{A12FA001-AC4F-418D-AE19-62706E023703}">
                      <ahyp:hlinkClr val="tx"/>
                    </a:ext>
                  </a:extLst>
                </a:hlinkClick>
              </a:rPr>
              <a:t>Year 3 Community Meeting Supplement</a:t>
            </a:r>
            <a:endParaRPr b="0" i="0" sz="1200" u="none" cap="none" strike="noStrike">
              <a:solidFill>
                <a:schemeClr val="accent1"/>
              </a:solidFill>
              <a:latin typeface="Roboto"/>
              <a:ea typeface="Roboto"/>
              <a:cs typeface="Roboto"/>
              <a:sym typeface="Roboto"/>
            </a:endParaRPr>
          </a:p>
          <a:p>
            <a:pPr indent="-330200" lvl="0" marL="457200" marR="0" rtl="0" algn="l">
              <a:lnSpc>
                <a:spcPct val="100000"/>
              </a:lnSpc>
              <a:spcBef>
                <a:spcPts val="2000"/>
              </a:spcBef>
              <a:spcAft>
                <a:spcPts val="0"/>
              </a:spcAft>
              <a:buClr>
                <a:srgbClr val="000000"/>
              </a:buClr>
              <a:buSzPts val="1600"/>
              <a:buFont typeface="Roboto"/>
              <a:buChar char="●"/>
            </a:pPr>
            <a:r>
              <a:rPr b="0" i="0" lang="en" sz="1600" u="none" cap="none" strike="noStrike">
                <a:solidFill>
                  <a:srgbClr val="000000"/>
                </a:solidFill>
                <a:latin typeface="Roboto"/>
                <a:ea typeface="Roboto"/>
                <a:cs typeface="Roboto"/>
                <a:sym typeface="Roboto"/>
              </a:rPr>
              <a:t>CDE Support Lead transitions to a “Transformation Specialist”</a:t>
            </a:r>
            <a:endParaRPr b="0" i="0" sz="16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 sz="1400" u="none" cap="none" strike="noStrike">
                <a:solidFill>
                  <a:srgbClr val="000000"/>
                </a:solidFill>
                <a:latin typeface="Roboto"/>
                <a:ea typeface="Roboto"/>
                <a:cs typeface="Roboto"/>
                <a:sym typeface="Roboto"/>
              </a:rPr>
              <a:t>includes more intensive engagement from CDE</a:t>
            </a:r>
            <a:endParaRPr b="0" i="0" sz="14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 sz="1400" u="none" cap="none" strike="noStrike">
                <a:solidFill>
                  <a:srgbClr val="000000"/>
                </a:solidFill>
                <a:latin typeface="Roboto"/>
                <a:ea typeface="Roboto"/>
                <a:cs typeface="Roboto"/>
                <a:sym typeface="Roboto"/>
              </a:rPr>
              <a:t>helps with Community Meeting</a:t>
            </a:r>
            <a:endParaRPr b="0" i="0" sz="14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 sz="1400" u="none" cap="none" strike="noStrike">
                <a:solidFill>
                  <a:srgbClr val="000000"/>
                </a:solidFill>
                <a:latin typeface="Roboto"/>
                <a:ea typeface="Roboto"/>
                <a:cs typeface="Roboto"/>
                <a:sym typeface="Roboto"/>
              </a:rPr>
              <a:t>Provides technical assistance, may help present to local board, leadership, staff, etc.</a:t>
            </a:r>
            <a:endParaRPr b="0" i="0" sz="1400" u="none" cap="none" strike="noStrike">
              <a:solidFill>
                <a:srgbClr val="000000"/>
              </a:solidFill>
              <a:latin typeface="Roboto"/>
              <a:ea typeface="Roboto"/>
              <a:cs typeface="Roboto"/>
              <a:sym typeface="Roboto"/>
            </a:endParaRPr>
          </a:p>
        </p:txBody>
      </p:sp>
      <p:pic>
        <p:nvPicPr>
          <p:cNvPr id="598" name="Google Shape;598;p15"/>
          <p:cNvPicPr preferRelativeResize="0"/>
          <p:nvPr/>
        </p:nvPicPr>
        <p:blipFill rotWithShape="1">
          <a:blip r:embed="rId4">
            <a:alphaModFix/>
          </a:blip>
          <a:srcRect b="0" l="0" r="0" t="0"/>
          <a:stretch/>
        </p:blipFill>
        <p:spPr>
          <a:xfrm>
            <a:off x="76613" y="1466825"/>
            <a:ext cx="556334" cy="572700"/>
          </a:xfrm>
          <a:prstGeom prst="rect">
            <a:avLst/>
          </a:prstGeom>
          <a:noFill/>
          <a:ln>
            <a:noFill/>
          </a:ln>
        </p:spPr>
      </p:pic>
      <p:pic>
        <p:nvPicPr>
          <p:cNvPr id="599" name="Google Shape;599;p15"/>
          <p:cNvPicPr preferRelativeResize="0"/>
          <p:nvPr/>
        </p:nvPicPr>
        <p:blipFill rotWithShape="1">
          <a:blip r:embed="rId5">
            <a:alphaModFix/>
          </a:blip>
          <a:srcRect b="0" l="0" r="0" t="0"/>
          <a:stretch/>
        </p:blipFill>
        <p:spPr>
          <a:xfrm>
            <a:off x="182750" y="3345725"/>
            <a:ext cx="450200" cy="450200"/>
          </a:xfrm>
          <a:prstGeom prst="rect">
            <a:avLst/>
          </a:prstGeom>
          <a:noFill/>
          <a:ln>
            <a:noFill/>
          </a:ln>
        </p:spPr>
      </p:pic>
      <p:pic>
        <p:nvPicPr>
          <p:cNvPr id="600" name="Google Shape;600;p15"/>
          <p:cNvPicPr preferRelativeResize="0"/>
          <p:nvPr/>
        </p:nvPicPr>
        <p:blipFill rotWithShape="1">
          <a:blip r:embed="rId6">
            <a:alphaModFix/>
          </a:blip>
          <a:srcRect b="0" l="0" r="0" t="0"/>
          <a:stretch/>
        </p:blipFill>
        <p:spPr>
          <a:xfrm>
            <a:off x="6750525" y="567150"/>
            <a:ext cx="2393475" cy="2369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6"/>
          <p:cNvSpPr txBox="1"/>
          <p:nvPr>
            <p:ph idx="1" type="body"/>
          </p:nvPr>
        </p:nvSpPr>
        <p:spPr>
          <a:xfrm>
            <a:off x="178100" y="982225"/>
            <a:ext cx="4747200" cy="3389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600"/>
              <a:buNone/>
            </a:pPr>
            <a:r>
              <a:rPr lang="en" sz="1900"/>
              <a:t>Accountability Pathways</a:t>
            </a:r>
            <a:endParaRPr sz="1900"/>
          </a:p>
          <a:p>
            <a:pPr indent="-317500" lvl="0" marL="457200" rtl="0" algn="l">
              <a:lnSpc>
                <a:spcPct val="115000"/>
              </a:lnSpc>
              <a:spcBef>
                <a:spcPts val="400"/>
              </a:spcBef>
              <a:spcAft>
                <a:spcPts val="0"/>
              </a:spcAft>
              <a:buSzPts val="1400"/>
              <a:buChar char="●"/>
            </a:pPr>
            <a:r>
              <a:rPr lang="en" sz="1400"/>
              <a:t>Associated to End-of-Clock  / Year 5 Board Directed Action</a:t>
            </a:r>
            <a:endParaRPr sz="1400"/>
          </a:p>
          <a:p>
            <a:pPr indent="-317500" lvl="0" marL="457200" rtl="0" algn="l">
              <a:lnSpc>
                <a:spcPct val="115000"/>
              </a:lnSpc>
              <a:spcBef>
                <a:spcPts val="0"/>
              </a:spcBef>
              <a:spcAft>
                <a:spcPts val="0"/>
              </a:spcAft>
              <a:buSzPts val="1400"/>
              <a:buChar char="●"/>
            </a:pPr>
            <a:r>
              <a:rPr lang="en" sz="1400"/>
              <a:t>Best suited to create dramatic change targeting root causes of identified performance priorities </a:t>
            </a:r>
            <a:endParaRPr sz="1400"/>
          </a:p>
          <a:p>
            <a:pPr indent="-317500" lvl="0" marL="457200" rtl="0" algn="l">
              <a:lnSpc>
                <a:spcPct val="115000"/>
              </a:lnSpc>
              <a:spcBef>
                <a:spcPts val="0"/>
              </a:spcBef>
              <a:spcAft>
                <a:spcPts val="0"/>
              </a:spcAft>
              <a:buSzPts val="1400"/>
              <a:buChar char="●"/>
            </a:pPr>
            <a:r>
              <a:rPr lang="en" sz="1400"/>
              <a:t>Pathway Guidance Documents</a:t>
            </a:r>
            <a:endParaRPr sz="1400"/>
          </a:p>
          <a:p>
            <a:pPr indent="-304800" lvl="1" marL="914400" rtl="0" algn="l">
              <a:lnSpc>
                <a:spcPct val="116666"/>
              </a:lnSpc>
              <a:spcBef>
                <a:spcPts val="0"/>
              </a:spcBef>
              <a:spcAft>
                <a:spcPts val="0"/>
              </a:spcAft>
              <a:buSzPts val="1200"/>
              <a:buChar char="○"/>
            </a:pPr>
            <a:r>
              <a:rPr lang="en" sz="1200" u="sng">
                <a:solidFill>
                  <a:schemeClr val="accent1"/>
                </a:solidFill>
                <a:hlinkClick r:id="rId3">
                  <a:extLst>
                    <a:ext uri="{A12FA001-AC4F-418D-AE19-62706E023703}">
                      <ahyp:hlinkClr val="tx"/>
                    </a:ext>
                  </a:extLst>
                </a:hlinkClick>
              </a:rPr>
              <a:t>Pathways Overview</a:t>
            </a:r>
            <a:endParaRPr sz="1200">
              <a:solidFill>
                <a:schemeClr val="accent1"/>
              </a:solidFill>
            </a:endParaRPr>
          </a:p>
          <a:p>
            <a:pPr indent="-304800" lvl="1" marL="914400" rtl="0" algn="l">
              <a:lnSpc>
                <a:spcPct val="116666"/>
              </a:lnSpc>
              <a:spcBef>
                <a:spcPts val="0"/>
              </a:spcBef>
              <a:spcAft>
                <a:spcPts val="0"/>
              </a:spcAft>
              <a:buSzPts val="1200"/>
              <a:buChar char="○"/>
            </a:pPr>
            <a:r>
              <a:rPr lang="en" sz="1200" u="sng">
                <a:solidFill>
                  <a:schemeClr val="accent1"/>
                </a:solidFill>
                <a:hlinkClick r:id="rId4">
                  <a:extLst>
                    <a:ext uri="{A12FA001-AC4F-418D-AE19-62706E023703}">
                      <ahyp:hlinkClr val="tx"/>
                    </a:ext>
                  </a:extLst>
                </a:hlinkClick>
              </a:rPr>
              <a:t>Community School Conversion</a:t>
            </a:r>
            <a:endParaRPr sz="1200">
              <a:solidFill>
                <a:schemeClr val="accent1"/>
              </a:solidFill>
            </a:endParaRPr>
          </a:p>
          <a:p>
            <a:pPr indent="-304800" lvl="1" marL="914400" rtl="0" algn="l">
              <a:lnSpc>
                <a:spcPct val="116666"/>
              </a:lnSpc>
              <a:spcBef>
                <a:spcPts val="0"/>
              </a:spcBef>
              <a:spcAft>
                <a:spcPts val="0"/>
              </a:spcAft>
              <a:buSzPts val="1200"/>
              <a:buChar char="○"/>
            </a:pPr>
            <a:r>
              <a:rPr lang="en" sz="1200" u="sng">
                <a:solidFill>
                  <a:schemeClr val="accent1"/>
                </a:solidFill>
                <a:hlinkClick r:id="rId5">
                  <a:extLst>
                    <a:ext uri="{A12FA001-AC4F-418D-AE19-62706E023703}">
                      <ahyp:hlinkClr val="tx"/>
                    </a:ext>
                  </a:extLst>
                </a:hlinkClick>
              </a:rPr>
              <a:t>Conversion to a Charter School</a:t>
            </a:r>
            <a:endParaRPr sz="1200">
              <a:solidFill>
                <a:schemeClr val="accent1"/>
              </a:solidFill>
            </a:endParaRPr>
          </a:p>
          <a:p>
            <a:pPr indent="-304800" lvl="1" marL="914400" rtl="0" algn="l">
              <a:lnSpc>
                <a:spcPct val="116666"/>
              </a:lnSpc>
              <a:spcBef>
                <a:spcPts val="0"/>
              </a:spcBef>
              <a:spcAft>
                <a:spcPts val="0"/>
              </a:spcAft>
              <a:buSzPts val="1200"/>
              <a:buChar char="○"/>
            </a:pPr>
            <a:r>
              <a:rPr lang="en" sz="1200" u="sng">
                <a:solidFill>
                  <a:schemeClr val="accent1"/>
                </a:solidFill>
                <a:hlinkClick r:id="rId6">
                  <a:extLst>
                    <a:ext uri="{A12FA001-AC4F-418D-AE19-62706E023703}">
                      <ahyp:hlinkClr val="tx"/>
                    </a:ext>
                  </a:extLst>
                </a:hlinkClick>
              </a:rPr>
              <a:t>Innovation School or Innovation Zone</a:t>
            </a:r>
            <a:endParaRPr sz="1200">
              <a:solidFill>
                <a:schemeClr val="accent1"/>
              </a:solidFill>
            </a:endParaRPr>
          </a:p>
          <a:p>
            <a:pPr indent="-304800" lvl="1" marL="914400" rtl="0" algn="l">
              <a:lnSpc>
                <a:spcPct val="116666"/>
              </a:lnSpc>
              <a:spcBef>
                <a:spcPts val="0"/>
              </a:spcBef>
              <a:spcAft>
                <a:spcPts val="0"/>
              </a:spcAft>
              <a:buSzPts val="1200"/>
              <a:buChar char="○"/>
            </a:pPr>
            <a:r>
              <a:rPr lang="en" sz="1200" u="sng">
                <a:solidFill>
                  <a:schemeClr val="accent1"/>
                </a:solidFill>
                <a:hlinkClick r:id="rId7">
                  <a:extLst>
                    <a:ext uri="{A12FA001-AC4F-418D-AE19-62706E023703}">
                      <ahyp:hlinkClr val="tx"/>
                    </a:ext>
                  </a:extLst>
                </a:hlinkClick>
              </a:rPr>
              <a:t>Management by a Public or Private Entity</a:t>
            </a:r>
            <a:endParaRPr sz="1200">
              <a:solidFill>
                <a:schemeClr val="accent1"/>
              </a:solidFill>
            </a:endParaRPr>
          </a:p>
          <a:p>
            <a:pPr indent="-304800" lvl="1" marL="914400" rtl="0" algn="l">
              <a:lnSpc>
                <a:spcPct val="116666"/>
              </a:lnSpc>
              <a:spcBef>
                <a:spcPts val="0"/>
              </a:spcBef>
              <a:spcAft>
                <a:spcPts val="0"/>
              </a:spcAft>
              <a:buSzPts val="1200"/>
              <a:buChar char="○"/>
            </a:pPr>
            <a:r>
              <a:rPr lang="en" sz="1200" u="sng">
                <a:solidFill>
                  <a:schemeClr val="accent1"/>
                </a:solidFill>
                <a:hlinkClick r:id="rId8">
                  <a:extLst>
                    <a:ext uri="{A12FA001-AC4F-418D-AE19-62706E023703}">
                      <ahyp:hlinkClr val="tx"/>
                    </a:ext>
                  </a:extLst>
                </a:hlinkClick>
              </a:rPr>
              <a:t>School Closure</a:t>
            </a:r>
            <a:endParaRPr sz="1200">
              <a:solidFill>
                <a:schemeClr val="accent1"/>
              </a:solidFill>
            </a:endParaRPr>
          </a:p>
          <a:p>
            <a:pPr indent="-304800" lvl="1" marL="914400" rtl="0" algn="l">
              <a:lnSpc>
                <a:spcPct val="116666"/>
              </a:lnSpc>
              <a:spcBef>
                <a:spcPts val="0"/>
              </a:spcBef>
              <a:spcAft>
                <a:spcPts val="0"/>
              </a:spcAft>
              <a:buSzPts val="1200"/>
              <a:buChar char="○"/>
            </a:pPr>
            <a:r>
              <a:rPr lang="en" sz="1200" u="sng">
                <a:solidFill>
                  <a:schemeClr val="accent1"/>
                </a:solidFill>
                <a:hlinkClick r:id="rId9">
                  <a:extLst>
                    <a:ext uri="{A12FA001-AC4F-418D-AE19-62706E023703}">
                      <ahyp:hlinkClr val="tx"/>
                    </a:ext>
                  </a:extLst>
                </a:hlinkClick>
              </a:rPr>
              <a:t>District Reorganization</a:t>
            </a:r>
            <a:endParaRPr sz="1350">
              <a:solidFill>
                <a:schemeClr val="accent1"/>
              </a:solidFill>
            </a:endParaRPr>
          </a:p>
          <a:p>
            <a:pPr indent="-317500" lvl="0" marL="457200" rtl="0" algn="l">
              <a:lnSpc>
                <a:spcPct val="116666"/>
              </a:lnSpc>
              <a:spcBef>
                <a:spcPts val="0"/>
              </a:spcBef>
              <a:spcAft>
                <a:spcPts val="0"/>
              </a:spcAft>
              <a:buSzPts val="1400"/>
              <a:buChar char="●"/>
            </a:pPr>
            <a:r>
              <a:rPr lang="en" sz="1400"/>
              <a:t>Accountability Pathways </a:t>
            </a:r>
            <a:r>
              <a:rPr lang="en" sz="1400" u="sng">
                <a:solidFill>
                  <a:schemeClr val="accent1"/>
                </a:solidFill>
                <a:hlinkClick r:id="rId10">
                  <a:extLst>
                    <a:ext uri="{A12FA001-AC4F-418D-AE19-62706E023703}">
                      <ahyp:hlinkClr val="tx"/>
                    </a:ext>
                  </a:extLst>
                </a:hlinkClick>
              </a:rPr>
              <a:t>webpage</a:t>
            </a:r>
            <a:endParaRPr sz="1400">
              <a:solidFill>
                <a:schemeClr val="accent1"/>
              </a:solidFill>
            </a:endParaRPr>
          </a:p>
        </p:txBody>
      </p:sp>
      <p:sp>
        <p:nvSpPr>
          <p:cNvPr id="606" name="Google Shape;606;p16"/>
          <p:cNvSpPr txBox="1"/>
          <p:nvPr>
            <p:ph idx="1" type="body"/>
          </p:nvPr>
        </p:nvSpPr>
        <p:spPr>
          <a:xfrm>
            <a:off x="5086725" y="1267975"/>
            <a:ext cx="4057200" cy="2817900"/>
          </a:xfrm>
          <a:prstGeom prst="rect">
            <a:avLst/>
          </a:prstGeom>
          <a:solidFill>
            <a:schemeClr val="lt2"/>
          </a:solid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600"/>
              <a:buNone/>
            </a:pPr>
            <a:r>
              <a:rPr b="1" lang="en"/>
              <a:t>Transformation Specialist support role in:</a:t>
            </a:r>
            <a:endParaRPr b="1"/>
          </a:p>
          <a:p>
            <a:pPr indent="0" lvl="0" marL="0" rtl="0" algn="l">
              <a:lnSpc>
                <a:spcPct val="115000"/>
              </a:lnSpc>
              <a:spcBef>
                <a:spcPts val="400"/>
              </a:spcBef>
              <a:spcAft>
                <a:spcPts val="0"/>
              </a:spcAft>
              <a:buSzPts val="1600"/>
              <a:buNone/>
            </a:pPr>
            <a:r>
              <a:rPr lang="en" sz="1400"/>
              <a:t>Year 3 – Pathway Awareness</a:t>
            </a:r>
            <a:endParaRPr sz="1400"/>
          </a:p>
          <a:p>
            <a:pPr indent="0" lvl="0" marL="0" rtl="0" algn="l">
              <a:lnSpc>
                <a:spcPct val="115000"/>
              </a:lnSpc>
              <a:spcBef>
                <a:spcPts val="600"/>
              </a:spcBef>
              <a:spcAft>
                <a:spcPts val="0"/>
              </a:spcAft>
              <a:buSzPts val="1600"/>
              <a:buNone/>
            </a:pPr>
            <a:r>
              <a:rPr lang="en" sz="1400"/>
              <a:t>Year 4 – Identify Pathway Preference</a:t>
            </a:r>
            <a:endParaRPr sz="1400"/>
          </a:p>
          <a:p>
            <a:pPr indent="-304800" lvl="0" marL="457200" marR="0" rtl="0" algn="l">
              <a:lnSpc>
                <a:spcPct val="115000"/>
              </a:lnSpc>
              <a:spcBef>
                <a:spcPts val="0"/>
              </a:spcBef>
              <a:spcAft>
                <a:spcPts val="0"/>
              </a:spcAft>
              <a:buSzPts val="1200"/>
              <a:buChar char="●"/>
            </a:pPr>
            <a:r>
              <a:rPr lang="en" sz="1200"/>
              <a:t>Identify and communicate via UIP</a:t>
            </a:r>
            <a:endParaRPr sz="1200"/>
          </a:p>
          <a:p>
            <a:pPr indent="-304800" lvl="1" marL="800100" marR="0" rtl="0" algn="l">
              <a:lnSpc>
                <a:spcPct val="115000"/>
              </a:lnSpc>
              <a:spcBef>
                <a:spcPts val="0"/>
              </a:spcBef>
              <a:spcAft>
                <a:spcPts val="0"/>
              </a:spcAft>
              <a:buSzPts val="1200"/>
              <a:buChar char="○"/>
            </a:pPr>
            <a:r>
              <a:rPr lang="en" sz="1200" u="sng">
                <a:solidFill>
                  <a:schemeClr val="accent1"/>
                </a:solidFill>
                <a:hlinkClick r:id="rId11">
                  <a:extLst>
                    <a:ext uri="{A12FA001-AC4F-418D-AE19-62706E023703}">
                      <ahyp:hlinkClr val="tx"/>
                    </a:ext>
                  </a:extLst>
                </a:hlinkClick>
              </a:rPr>
              <a:t>What to know at Year 4</a:t>
            </a:r>
            <a:endParaRPr sz="1200">
              <a:solidFill>
                <a:schemeClr val="accent1"/>
              </a:solidFill>
            </a:endParaRPr>
          </a:p>
          <a:p>
            <a:pPr indent="-304800" lvl="0" marL="457200" rtl="0" algn="l">
              <a:lnSpc>
                <a:spcPct val="115000"/>
              </a:lnSpc>
              <a:spcBef>
                <a:spcPts val="0"/>
              </a:spcBef>
              <a:spcAft>
                <a:spcPts val="0"/>
              </a:spcAft>
              <a:buSzPts val="1200"/>
              <a:buChar char="●"/>
            </a:pPr>
            <a:r>
              <a:rPr lang="en" sz="1200"/>
              <a:t>State Review Panel Hearing</a:t>
            </a:r>
            <a:endParaRPr i="1" sz="1200"/>
          </a:p>
          <a:p>
            <a:pPr indent="-304800" lvl="1" marL="800100" rtl="0" algn="l">
              <a:lnSpc>
                <a:spcPct val="115000"/>
              </a:lnSpc>
              <a:spcBef>
                <a:spcPts val="0"/>
              </a:spcBef>
              <a:spcAft>
                <a:spcPts val="0"/>
              </a:spcAft>
              <a:buSzPts val="1200"/>
              <a:buChar char="○"/>
            </a:pPr>
            <a:r>
              <a:rPr lang="en" sz="1200"/>
              <a:t>In spring of Year 4, anticipating Year 5 end of clock</a:t>
            </a:r>
            <a:endParaRPr sz="1200"/>
          </a:p>
          <a:p>
            <a:pPr indent="-304800" lvl="1" marL="800100" rtl="0" algn="l">
              <a:lnSpc>
                <a:spcPct val="100000"/>
              </a:lnSpc>
              <a:spcBef>
                <a:spcPts val="0"/>
              </a:spcBef>
              <a:spcAft>
                <a:spcPts val="0"/>
              </a:spcAft>
              <a:buSzPts val="1200"/>
              <a:buChar char="○"/>
            </a:pPr>
            <a:r>
              <a:rPr lang="en" sz="1200" u="sng">
                <a:solidFill>
                  <a:schemeClr val="accent1"/>
                </a:solidFill>
                <a:hlinkClick r:id="rId12">
                  <a:extLst>
                    <a:ext uri="{A12FA001-AC4F-418D-AE19-62706E023703}">
                      <ahyp:hlinkClr val="tx"/>
                    </a:ext>
                  </a:extLst>
                </a:hlinkClick>
              </a:rPr>
              <a:t>State Review Panel Fact Sheet</a:t>
            </a:r>
            <a:endParaRPr sz="1200">
              <a:solidFill>
                <a:schemeClr val="accent1"/>
              </a:solidFill>
            </a:endParaRPr>
          </a:p>
          <a:p>
            <a:pPr indent="0" lvl="0" marL="0" rtl="0" algn="l">
              <a:lnSpc>
                <a:spcPct val="100000"/>
              </a:lnSpc>
              <a:spcBef>
                <a:spcPts val="600"/>
              </a:spcBef>
              <a:spcAft>
                <a:spcPts val="0"/>
              </a:spcAft>
              <a:buSzPts val="1600"/>
              <a:buNone/>
            </a:pPr>
            <a:r>
              <a:rPr lang="en" sz="1400"/>
              <a:t>Year 5 – State Board Hearing &amp; Directed Action</a:t>
            </a:r>
            <a:endParaRPr sz="1200">
              <a:solidFill>
                <a:schemeClr val="accent1"/>
              </a:solidFill>
            </a:endParaRPr>
          </a:p>
        </p:txBody>
      </p:sp>
      <p:sp>
        <p:nvSpPr>
          <p:cNvPr id="607" name="Google Shape;607;p16"/>
          <p:cNvSpPr txBox="1"/>
          <p:nvPr>
            <p:ph type="title"/>
          </p:nvPr>
        </p:nvSpPr>
        <p:spPr>
          <a:xfrm>
            <a:off x="311700" y="105100"/>
            <a:ext cx="81684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Accountability Pathways | Supports &amp; Interventions for Dramatic Change</a:t>
            </a:r>
            <a:endParaRPr/>
          </a:p>
          <a:p>
            <a:pPr indent="0" lvl="0" marL="0" rtl="0" algn="l">
              <a:lnSpc>
                <a:spcPct val="100000"/>
              </a:lnSpc>
              <a:spcBef>
                <a:spcPts val="0"/>
              </a:spcBef>
              <a:spcAft>
                <a:spcPts val="0"/>
              </a:spcAft>
              <a:buSzPts val="2000"/>
              <a:buNone/>
            </a:pPr>
            <a:r>
              <a:rPr lang="en" sz="1600"/>
              <a:t>Schools &amp; Districts</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7"/>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Satisfying Requirements for State Identified Sites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8"/>
          <p:cNvSpPr txBox="1"/>
          <p:nvPr>
            <p:ph idx="1" type="body"/>
          </p:nvPr>
        </p:nvSpPr>
        <p:spPr>
          <a:xfrm>
            <a:off x="311700" y="1152475"/>
            <a:ext cx="50526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b="1" lang="en"/>
              <a:t>UIPs are reviewed by the CDE</a:t>
            </a:r>
            <a:endParaRPr b="1"/>
          </a:p>
          <a:p>
            <a:pPr indent="-317500" lvl="0" marL="457200" rtl="0" algn="l">
              <a:lnSpc>
                <a:spcPct val="115000"/>
              </a:lnSpc>
              <a:spcBef>
                <a:spcPts val="0"/>
              </a:spcBef>
              <a:spcAft>
                <a:spcPts val="0"/>
              </a:spcAft>
              <a:buSzPts val="1400"/>
              <a:buChar char="●"/>
            </a:pPr>
            <a:r>
              <a:rPr lang="en" sz="1400"/>
              <a:t>New consultation option </a:t>
            </a:r>
            <a:r>
              <a:rPr i="1" lang="en" sz="1400"/>
              <a:t>before</a:t>
            </a:r>
            <a:r>
              <a:rPr lang="en" sz="1400"/>
              <a:t> submission, depending on availability, or review after submission </a:t>
            </a:r>
            <a:endParaRPr sz="1400"/>
          </a:p>
          <a:p>
            <a:pPr indent="-317500" lvl="0" marL="457200" rtl="0" algn="l">
              <a:lnSpc>
                <a:spcPct val="115000"/>
              </a:lnSpc>
              <a:spcBef>
                <a:spcPts val="0"/>
              </a:spcBef>
              <a:spcAft>
                <a:spcPts val="0"/>
              </a:spcAft>
              <a:buSzPts val="1400"/>
              <a:buChar char="●"/>
            </a:pPr>
            <a:r>
              <a:rPr lang="en" sz="1400"/>
              <a:t>both with written feedback provided</a:t>
            </a:r>
            <a:endParaRPr sz="1400"/>
          </a:p>
          <a:p>
            <a:pPr indent="-317500" lvl="0" marL="457200" rtl="0" algn="l">
              <a:lnSpc>
                <a:spcPct val="115000"/>
              </a:lnSpc>
              <a:spcBef>
                <a:spcPts val="0"/>
              </a:spcBef>
              <a:spcAft>
                <a:spcPts val="0"/>
              </a:spcAft>
              <a:buSzPts val="1400"/>
              <a:buChar char="●"/>
            </a:pPr>
            <a:r>
              <a:rPr lang="en" sz="1400"/>
              <a:t>Questions, email </a:t>
            </a:r>
            <a:r>
              <a:rPr lang="en" sz="1400" u="sng">
                <a:solidFill>
                  <a:schemeClr val="accent1"/>
                </a:solidFill>
                <a:hlinkClick r:id="rId3">
                  <a:extLst>
                    <a:ext uri="{A12FA001-AC4F-418D-AE19-62706E023703}">
                      <ahyp:hlinkClr val="tx"/>
                    </a:ext>
                  </a:extLst>
                </a:hlinkClick>
              </a:rPr>
              <a:t>uiphelp@cde.state.co.us</a:t>
            </a:r>
            <a:endParaRPr sz="1400">
              <a:solidFill>
                <a:schemeClr val="accent1"/>
              </a:solidFill>
            </a:endParaRPr>
          </a:p>
          <a:p>
            <a:pPr indent="0" lvl="0" marL="0" rtl="0" algn="l">
              <a:lnSpc>
                <a:spcPct val="115000"/>
              </a:lnSpc>
              <a:spcBef>
                <a:spcPts val="0"/>
              </a:spcBef>
              <a:spcAft>
                <a:spcPts val="0"/>
              </a:spcAft>
              <a:buSzPts val="1600"/>
              <a:buNone/>
            </a:pPr>
            <a:r>
              <a:t/>
            </a:r>
            <a:endParaRPr sz="1200"/>
          </a:p>
          <a:p>
            <a:pPr indent="0" lvl="0" marL="0" rtl="0" algn="l">
              <a:lnSpc>
                <a:spcPct val="115000"/>
              </a:lnSpc>
              <a:spcBef>
                <a:spcPts val="0"/>
              </a:spcBef>
              <a:spcAft>
                <a:spcPts val="0"/>
              </a:spcAft>
              <a:buSzPts val="1600"/>
              <a:buNone/>
            </a:pPr>
            <a:r>
              <a:rPr b="1" lang="en"/>
              <a:t>Quality Criteria</a:t>
            </a:r>
            <a:endParaRPr b="1"/>
          </a:p>
          <a:p>
            <a:pPr indent="-317500" lvl="0" marL="457200" rtl="0" algn="l">
              <a:lnSpc>
                <a:spcPct val="115000"/>
              </a:lnSpc>
              <a:spcBef>
                <a:spcPts val="0"/>
              </a:spcBef>
              <a:spcAft>
                <a:spcPts val="0"/>
              </a:spcAft>
              <a:buSzPts val="1400"/>
              <a:buChar char="●"/>
            </a:pPr>
            <a:r>
              <a:rPr lang="en" sz="1400"/>
              <a:t>Available for the Streamlined &amp; Traditional Templates</a:t>
            </a:r>
            <a:endParaRPr sz="1400"/>
          </a:p>
          <a:p>
            <a:pPr indent="-317500" lvl="0" marL="457200" rtl="0" algn="l">
              <a:lnSpc>
                <a:spcPct val="115000"/>
              </a:lnSpc>
              <a:spcBef>
                <a:spcPts val="0"/>
              </a:spcBef>
              <a:spcAft>
                <a:spcPts val="0"/>
              </a:spcAft>
              <a:buSzPts val="1400"/>
              <a:buChar char="●"/>
            </a:pPr>
            <a:r>
              <a:rPr lang="en" sz="1400"/>
              <a:t>By School and District</a:t>
            </a:r>
            <a:endParaRPr sz="1400"/>
          </a:p>
          <a:p>
            <a:pPr indent="-317500" lvl="0" marL="457200" rtl="0" algn="l">
              <a:lnSpc>
                <a:spcPct val="115000"/>
              </a:lnSpc>
              <a:spcBef>
                <a:spcPts val="0"/>
              </a:spcBef>
              <a:spcAft>
                <a:spcPts val="0"/>
              </a:spcAft>
              <a:buSzPts val="1400"/>
              <a:buChar char="●"/>
            </a:pPr>
            <a:r>
              <a:rPr lang="en" sz="1400" u="sng">
                <a:solidFill>
                  <a:schemeClr val="accent1"/>
                </a:solidFill>
                <a:hlinkClick r:id="rId4">
                  <a:extLst>
                    <a:ext uri="{A12FA001-AC4F-418D-AE19-62706E023703}">
                      <ahyp:hlinkClr val="tx"/>
                    </a:ext>
                  </a:extLst>
                </a:hlinkClick>
              </a:rPr>
              <a:t>UIP Quality Criteria &amp; Requirements</a:t>
            </a:r>
            <a:endParaRPr sz="1400">
              <a:solidFill>
                <a:schemeClr val="accent1"/>
              </a:solidFill>
            </a:endParaRPr>
          </a:p>
        </p:txBody>
      </p:sp>
      <p:sp>
        <p:nvSpPr>
          <p:cNvPr id="618" name="Google Shape;618;p18"/>
          <p:cNvSpPr txBox="1"/>
          <p:nvPr>
            <p:ph type="title"/>
          </p:nvPr>
        </p:nvSpPr>
        <p:spPr>
          <a:xfrm>
            <a:off x="123875" y="105100"/>
            <a:ext cx="7355700" cy="621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
              <a:t>State &amp; Federally Identified Sites – Document Review </a:t>
            </a:r>
            <a:endParaRPr/>
          </a:p>
        </p:txBody>
      </p:sp>
      <p:pic>
        <p:nvPicPr>
          <p:cNvPr id="619" name="Google Shape;619;p18"/>
          <p:cNvPicPr preferRelativeResize="0"/>
          <p:nvPr/>
        </p:nvPicPr>
        <p:blipFill rotWithShape="1">
          <a:blip r:embed="rId5">
            <a:alphaModFix/>
          </a:blip>
          <a:srcRect b="0" l="0" r="0" t="0"/>
          <a:stretch/>
        </p:blipFill>
        <p:spPr>
          <a:xfrm>
            <a:off x="6094250" y="583775"/>
            <a:ext cx="3049750" cy="3081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19"/>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Family Engagement Activities</a:t>
            </a:r>
            <a:endParaRPr/>
          </a:p>
        </p:txBody>
      </p:sp>
      <p:sp>
        <p:nvSpPr>
          <p:cNvPr id="625" name="Google Shape;625;p19"/>
          <p:cNvSpPr txBox="1"/>
          <p:nvPr>
            <p:ph idx="1" type="body"/>
          </p:nvPr>
        </p:nvSpPr>
        <p:spPr>
          <a:xfrm>
            <a:off x="311700" y="1152475"/>
            <a:ext cx="85239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b="1" lang="en"/>
              <a:t>Who: </a:t>
            </a:r>
            <a:r>
              <a:rPr lang="en"/>
              <a:t>All schools with Priority Improvement or Turnaround plans</a:t>
            </a:r>
            <a:endParaRPr/>
          </a:p>
          <a:p>
            <a:pPr indent="0" lvl="0" marL="0" rtl="0" algn="l">
              <a:lnSpc>
                <a:spcPct val="115000"/>
              </a:lnSpc>
              <a:spcBef>
                <a:spcPts val="1200"/>
              </a:spcBef>
              <a:spcAft>
                <a:spcPts val="0"/>
              </a:spcAft>
              <a:buSzPts val="1600"/>
              <a:buNone/>
            </a:pPr>
            <a:r>
              <a:rPr b="1" lang="en"/>
              <a:t>Requirement:</a:t>
            </a:r>
            <a:endParaRPr b="1"/>
          </a:p>
          <a:p>
            <a:pPr indent="0" lvl="0" marL="0" rtl="0" algn="l">
              <a:lnSpc>
                <a:spcPct val="115000"/>
              </a:lnSpc>
              <a:spcBef>
                <a:spcPts val="0"/>
              </a:spcBef>
              <a:spcAft>
                <a:spcPts val="0"/>
              </a:spcAft>
              <a:buSzPts val="1600"/>
              <a:buNone/>
            </a:pPr>
            <a:r>
              <a:t/>
            </a:r>
            <a:endParaRPr/>
          </a:p>
          <a:p>
            <a:pPr indent="0" lvl="0" marL="0" rtl="0" algn="l">
              <a:lnSpc>
                <a:spcPct val="115000"/>
              </a:lnSpc>
              <a:spcBef>
                <a:spcPts val="1200"/>
              </a:spcBef>
              <a:spcAft>
                <a:spcPts val="0"/>
              </a:spcAft>
              <a:buSzPts val="1600"/>
              <a:buNone/>
            </a:pPr>
            <a:r>
              <a:t/>
            </a:r>
            <a:endParaRPr/>
          </a:p>
          <a:p>
            <a:pPr indent="0" lvl="0" marL="0" rtl="0" algn="l">
              <a:lnSpc>
                <a:spcPct val="115000"/>
              </a:lnSpc>
              <a:spcBef>
                <a:spcPts val="1200"/>
              </a:spcBef>
              <a:spcAft>
                <a:spcPts val="0"/>
              </a:spcAft>
              <a:buSzPts val="1600"/>
              <a:buNone/>
            </a:pPr>
            <a:r>
              <a:t/>
            </a:r>
            <a:endParaRPr/>
          </a:p>
          <a:p>
            <a:pPr indent="0" lvl="0" marL="0" rtl="0" algn="l">
              <a:lnSpc>
                <a:spcPct val="115000"/>
              </a:lnSpc>
              <a:spcBef>
                <a:spcPts val="0"/>
              </a:spcBef>
              <a:spcAft>
                <a:spcPts val="0"/>
              </a:spcAft>
              <a:buSzPts val="1600"/>
              <a:buNone/>
            </a:pPr>
            <a:r>
              <a:rPr b="1" lang="en"/>
              <a:t>Where to include this in your UIP:</a:t>
            </a:r>
            <a:endParaRPr b="1"/>
          </a:p>
          <a:p>
            <a:pPr indent="-330200" lvl="0" marL="457200" rtl="0" algn="l">
              <a:lnSpc>
                <a:spcPct val="115000"/>
              </a:lnSpc>
              <a:spcBef>
                <a:spcPts val="0"/>
              </a:spcBef>
              <a:spcAft>
                <a:spcPts val="0"/>
              </a:spcAft>
              <a:buSzPts val="1600"/>
              <a:buChar char="❏"/>
            </a:pPr>
            <a:r>
              <a:rPr lang="en"/>
              <a:t>Action Steps – Implementation &amp; Actions</a:t>
            </a:r>
            <a:r>
              <a:rPr lang="en">
                <a:solidFill>
                  <a:schemeClr val="dk2"/>
                </a:solidFill>
              </a:rPr>
              <a:t> (streamlined template) </a:t>
            </a:r>
            <a:r>
              <a:rPr lang="en"/>
              <a:t>/ Action Plans </a:t>
            </a:r>
            <a:r>
              <a:rPr lang="en">
                <a:solidFill>
                  <a:schemeClr val="dk2"/>
                </a:solidFill>
              </a:rPr>
              <a:t>(traditional template)</a:t>
            </a:r>
            <a:endParaRPr/>
          </a:p>
        </p:txBody>
      </p:sp>
      <p:pic>
        <p:nvPicPr>
          <p:cNvPr id="626" name="Google Shape;626;p19"/>
          <p:cNvPicPr preferRelativeResize="0"/>
          <p:nvPr/>
        </p:nvPicPr>
        <p:blipFill rotWithShape="1">
          <a:blip r:embed="rId3">
            <a:alphaModFix/>
          </a:blip>
          <a:srcRect b="0" l="0" r="0" t="0"/>
          <a:stretch/>
        </p:blipFill>
        <p:spPr>
          <a:xfrm>
            <a:off x="7257250" y="237925"/>
            <a:ext cx="1886750" cy="1886750"/>
          </a:xfrm>
          <a:prstGeom prst="rect">
            <a:avLst/>
          </a:prstGeom>
          <a:noFill/>
          <a:ln>
            <a:noFill/>
          </a:ln>
        </p:spPr>
      </p:pic>
      <p:sp>
        <p:nvSpPr>
          <p:cNvPr id="627" name="Google Shape;627;p19"/>
          <p:cNvSpPr txBox="1"/>
          <p:nvPr/>
        </p:nvSpPr>
        <p:spPr>
          <a:xfrm>
            <a:off x="594750" y="2062025"/>
            <a:ext cx="4215300" cy="7413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Includes high leverage action steps to increase parent engagement at the school that are aligned with Family, School and Community Partnership standards. </a:t>
            </a:r>
            <a:endParaRPr b="0" i="0" sz="1900" u="none" cap="none" strike="noStrike">
              <a:solidFill>
                <a:schemeClr val="dk2"/>
              </a:solidFill>
              <a:latin typeface="Roboto"/>
              <a:ea typeface="Roboto"/>
              <a:cs typeface="Roboto"/>
              <a:sym typeface="Roboto"/>
            </a:endParaRPr>
          </a:p>
        </p:txBody>
      </p:sp>
      <p:sp>
        <p:nvSpPr>
          <p:cNvPr id="628" name="Google Shape;628;p19"/>
          <p:cNvSpPr txBox="1"/>
          <p:nvPr/>
        </p:nvSpPr>
        <p:spPr>
          <a:xfrm>
            <a:off x="6109525" y="2742800"/>
            <a:ext cx="2726100" cy="4002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Resource: </a:t>
            </a:r>
            <a:r>
              <a:rPr b="0" i="0" lang="en" sz="1400" u="sng" cap="none" strike="noStrike">
                <a:solidFill>
                  <a:schemeClr val="accent1"/>
                </a:solidFill>
                <a:latin typeface="Roboto"/>
                <a:ea typeface="Roboto"/>
                <a:cs typeface="Roboto"/>
                <a:sym typeface="Roboto"/>
                <a:hlinkClick r:id="rId4">
                  <a:extLst>
                    <a:ext uri="{A12FA001-AC4F-418D-AE19-62706E023703}">
                      <ahyp:hlinkClr val="tx"/>
                    </a:ext>
                  </a:extLst>
                </a:hlinkClick>
              </a:rPr>
              <a:t>UIP Quality Criteria</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descr="Text box describing webinar norms." id="490" name="Google Shape;490;p2"/>
          <p:cNvSpPr/>
          <p:nvPr/>
        </p:nvSpPr>
        <p:spPr>
          <a:xfrm>
            <a:off x="5589600" y="0"/>
            <a:ext cx="3554400" cy="4338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Agenda</a:t>
            </a:r>
            <a:endParaRPr/>
          </a:p>
        </p:txBody>
      </p:sp>
      <p:sp>
        <p:nvSpPr>
          <p:cNvPr id="492" name="Google Shape;492;p2"/>
          <p:cNvSpPr txBox="1"/>
          <p:nvPr>
            <p:ph idx="1" type="body"/>
          </p:nvPr>
        </p:nvSpPr>
        <p:spPr>
          <a:xfrm>
            <a:off x="55050" y="983075"/>
            <a:ext cx="5114700" cy="3436800"/>
          </a:xfrm>
          <a:prstGeom prst="rect">
            <a:avLst/>
          </a:prstGeom>
          <a:noFill/>
          <a:ln>
            <a:noFill/>
          </a:ln>
        </p:spPr>
        <p:txBody>
          <a:bodyPr anchorCtr="0" anchor="t" bIns="91425" lIns="91425" spcFirstLastPara="1" rIns="91425" wrap="square" tIns="91425">
            <a:normAutofit/>
          </a:bodyPr>
          <a:lstStyle/>
          <a:p>
            <a:pPr indent="-323850" lvl="0" marL="457200" rtl="0" algn="l">
              <a:lnSpc>
                <a:spcPct val="120000"/>
              </a:lnSpc>
              <a:spcBef>
                <a:spcPts val="0"/>
              </a:spcBef>
              <a:spcAft>
                <a:spcPts val="0"/>
              </a:spcAft>
              <a:buSzPts val="1500"/>
              <a:buFont typeface="Roboto"/>
              <a:buChar char="●"/>
            </a:pPr>
            <a:r>
              <a:rPr lang="en" sz="1500"/>
              <a:t>Colorado’s Educational Accountability System</a:t>
            </a:r>
            <a:endParaRPr sz="1500"/>
          </a:p>
          <a:p>
            <a:pPr indent="-323850" lvl="1" marL="914400" rtl="0" algn="l">
              <a:lnSpc>
                <a:spcPct val="120000"/>
              </a:lnSpc>
              <a:spcBef>
                <a:spcPts val="0"/>
              </a:spcBef>
              <a:spcAft>
                <a:spcPts val="0"/>
              </a:spcAft>
              <a:buSzPts val="1500"/>
              <a:buFont typeface="Roboto"/>
              <a:buChar char="○"/>
            </a:pPr>
            <a:r>
              <a:rPr lang="en" sz="1500"/>
              <a:t>State identification and performance watch</a:t>
            </a:r>
            <a:endParaRPr sz="1500"/>
          </a:p>
          <a:p>
            <a:pPr indent="-323850" lvl="1" marL="914400" rtl="0" algn="l">
              <a:lnSpc>
                <a:spcPct val="120000"/>
              </a:lnSpc>
              <a:spcBef>
                <a:spcPts val="0"/>
              </a:spcBef>
              <a:spcAft>
                <a:spcPts val="0"/>
              </a:spcAft>
              <a:buSzPts val="1500"/>
              <a:buFont typeface="Roboto"/>
              <a:buChar char="○"/>
            </a:pPr>
            <a:r>
              <a:rPr lang="en" sz="1500"/>
              <a:t>Performance watch progressions</a:t>
            </a:r>
            <a:endParaRPr sz="1500"/>
          </a:p>
          <a:p>
            <a:pPr indent="-323850" lvl="0" marL="457200" rtl="0" algn="l">
              <a:lnSpc>
                <a:spcPct val="120000"/>
              </a:lnSpc>
              <a:spcBef>
                <a:spcPts val="0"/>
              </a:spcBef>
              <a:spcAft>
                <a:spcPts val="0"/>
              </a:spcAft>
              <a:buSzPts val="1500"/>
              <a:buFont typeface="Roboto"/>
              <a:buChar char="●"/>
            </a:pPr>
            <a:r>
              <a:rPr lang="en" sz="1500"/>
              <a:t>Requirements for State Identified Sites</a:t>
            </a:r>
            <a:endParaRPr sz="1500"/>
          </a:p>
          <a:p>
            <a:pPr indent="-323850" lvl="1" marL="914400" rtl="0" algn="l">
              <a:lnSpc>
                <a:spcPct val="120000"/>
              </a:lnSpc>
              <a:spcBef>
                <a:spcPts val="0"/>
              </a:spcBef>
              <a:spcAft>
                <a:spcPts val="0"/>
              </a:spcAft>
              <a:buSzPts val="1500"/>
              <a:buFont typeface="Roboto"/>
              <a:buChar char="○"/>
            </a:pPr>
            <a:r>
              <a:rPr lang="en" sz="1500"/>
              <a:t>Year-specific process requirements</a:t>
            </a:r>
            <a:endParaRPr sz="1500"/>
          </a:p>
          <a:p>
            <a:pPr indent="-323850" lvl="1" marL="914400" rtl="0" algn="l">
              <a:lnSpc>
                <a:spcPct val="120000"/>
              </a:lnSpc>
              <a:spcBef>
                <a:spcPts val="0"/>
              </a:spcBef>
              <a:spcAft>
                <a:spcPts val="0"/>
              </a:spcAft>
              <a:buSzPts val="1500"/>
              <a:buFont typeface="Roboto"/>
              <a:buChar char="○"/>
            </a:pPr>
            <a:r>
              <a:rPr lang="en" sz="1500"/>
              <a:t>Planning requirements and how to satisfy them</a:t>
            </a:r>
            <a:endParaRPr sz="1500"/>
          </a:p>
          <a:p>
            <a:pPr indent="-323850" lvl="0" marL="457200" rtl="0" algn="l">
              <a:lnSpc>
                <a:spcPct val="120000"/>
              </a:lnSpc>
              <a:spcBef>
                <a:spcPts val="0"/>
              </a:spcBef>
              <a:spcAft>
                <a:spcPts val="0"/>
              </a:spcAft>
              <a:buSzPts val="1500"/>
              <a:buFont typeface="Roboto"/>
              <a:buChar char="●"/>
            </a:pPr>
            <a:r>
              <a:rPr lang="en" sz="1500"/>
              <a:t>Support options and resources</a:t>
            </a:r>
            <a:endParaRPr sz="1500"/>
          </a:p>
          <a:p>
            <a:pPr indent="-323850" lvl="0" marL="457200" rtl="0" algn="l">
              <a:lnSpc>
                <a:spcPct val="120000"/>
              </a:lnSpc>
              <a:spcBef>
                <a:spcPts val="0"/>
              </a:spcBef>
              <a:spcAft>
                <a:spcPts val="0"/>
              </a:spcAft>
              <a:buSzPts val="1500"/>
              <a:buFont typeface="Calibri"/>
              <a:buChar char="●"/>
            </a:pPr>
            <a:r>
              <a:rPr lang="en" sz="1500"/>
              <a:t>Questions &amp; Answers</a:t>
            </a:r>
            <a:endParaRPr sz="1500"/>
          </a:p>
        </p:txBody>
      </p:sp>
      <p:sp>
        <p:nvSpPr>
          <p:cNvPr id="493" name="Google Shape;493;p2"/>
          <p:cNvSpPr txBox="1"/>
          <p:nvPr/>
        </p:nvSpPr>
        <p:spPr>
          <a:xfrm>
            <a:off x="5662350" y="1117375"/>
            <a:ext cx="3378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This meeting is being recorded. </a:t>
            </a:r>
            <a:endParaRPr b="0" i="0" sz="1400" u="none" cap="none" strike="noStrike">
              <a:solidFill>
                <a:srgbClr val="000000"/>
              </a:solidFill>
              <a:latin typeface="Roboto"/>
              <a:ea typeface="Roboto"/>
              <a:cs typeface="Roboto"/>
              <a:sym typeface="Roboto"/>
            </a:endParaRPr>
          </a:p>
        </p:txBody>
      </p:sp>
      <p:pic>
        <p:nvPicPr>
          <p:cNvPr id="494" name="Google Shape;494;p2"/>
          <p:cNvPicPr preferRelativeResize="0"/>
          <p:nvPr>
            <p:ph idx="2" type="pic"/>
          </p:nvPr>
        </p:nvPicPr>
        <p:blipFill rotWithShape="1">
          <a:blip r:embed="rId3">
            <a:alphaModFix/>
          </a:blip>
          <a:srcRect b="0" l="6926" r="6918" t="0"/>
          <a:stretch/>
        </p:blipFill>
        <p:spPr>
          <a:xfrm>
            <a:off x="6193212" y="429275"/>
            <a:ext cx="530365" cy="615598"/>
          </a:xfrm>
          <a:prstGeom prst="rect">
            <a:avLst/>
          </a:prstGeom>
          <a:noFill/>
          <a:ln>
            <a:noFill/>
          </a:ln>
        </p:spPr>
      </p:pic>
      <p:sp>
        <p:nvSpPr>
          <p:cNvPr id="495" name="Google Shape;495;p2"/>
          <p:cNvSpPr txBox="1"/>
          <p:nvPr/>
        </p:nvSpPr>
        <p:spPr>
          <a:xfrm>
            <a:off x="6723575" y="536975"/>
            <a:ext cx="180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Meeting Practices</a:t>
            </a:r>
            <a:endParaRPr b="1" i="0" sz="1400" u="none" cap="none" strike="noStrike">
              <a:solidFill>
                <a:srgbClr val="000000"/>
              </a:solidFill>
              <a:latin typeface="Roboto"/>
              <a:ea typeface="Roboto"/>
              <a:cs typeface="Roboto"/>
              <a:sym typeface="Roboto"/>
            </a:endParaRPr>
          </a:p>
        </p:txBody>
      </p:sp>
      <p:sp>
        <p:nvSpPr>
          <p:cNvPr id="496" name="Google Shape;496;p2"/>
          <p:cNvSpPr txBox="1"/>
          <p:nvPr/>
        </p:nvSpPr>
        <p:spPr>
          <a:xfrm>
            <a:off x="5662350" y="1590104"/>
            <a:ext cx="337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Use the Chat feature in Zoom to ask questions throughout the presentation.</a:t>
            </a:r>
            <a:endParaRPr b="0" i="0" sz="1400" u="none" cap="none" strike="noStrike">
              <a:solidFill>
                <a:srgbClr val="000000"/>
              </a:solidFill>
              <a:latin typeface="Roboto"/>
              <a:ea typeface="Roboto"/>
              <a:cs typeface="Roboto"/>
              <a:sym typeface="Roboto"/>
            </a:endParaRPr>
          </a:p>
        </p:txBody>
      </p:sp>
      <p:sp>
        <p:nvSpPr>
          <p:cNvPr id="497" name="Google Shape;497;p2"/>
          <p:cNvSpPr txBox="1"/>
          <p:nvPr/>
        </p:nvSpPr>
        <p:spPr>
          <a:xfrm>
            <a:off x="5662350" y="2291304"/>
            <a:ext cx="33786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Please mute your sound if you are not speaking.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All participants are encouraged to be on camera if tech allows. </a:t>
            </a:r>
            <a:endParaRPr b="0" i="0" sz="1400" u="none" cap="none" strike="noStrike">
              <a:solidFill>
                <a:srgbClr val="000000"/>
              </a:solidFill>
              <a:latin typeface="Roboto"/>
              <a:ea typeface="Roboto"/>
              <a:cs typeface="Roboto"/>
              <a:sym typeface="Roboto"/>
            </a:endParaRPr>
          </a:p>
        </p:txBody>
      </p:sp>
      <p:sp>
        <p:nvSpPr>
          <p:cNvPr id="498" name="Google Shape;498;p2"/>
          <p:cNvSpPr txBox="1"/>
          <p:nvPr/>
        </p:nvSpPr>
        <p:spPr>
          <a:xfrm>
            <a:off x="5720375" y="3506988"/>
            <a:ext cx="337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Slides and the recording will be posted to the </a:t>
            </a:r>
            <a:r>
              <a:rPr b="0" i="0" lang="en" sz="1400" u="sng" cap="none" strike="noStrike">
                <a:solidFill>
                  <a:schemeClr val="accent1"/>
                </a:solidFill>
                <a:latin typeface="Roboto"/>
                <a:ea typeface="Roboto"/>
                <a:cs typeface="Roboto"/>
                <a:sym typeface="Roboto"/>
                <a:hlinkClick r:id="rId4">
                  <a:extLst>
                    <a:ext uri="{A12FA001-AC4F-418D-AE19-62706E023703}">
                      <ahyp:hlinkClr val="tx"/>
                    </a:ext>
                  </a:extLst>
                </a:hlinkClick>
              </a:rPr>
              <a:t>CDE website</a:t>
            </a:r>
            <a:r>
              <a:rPr b="0" i="0" lang="en" sz="1400" u="none" cap="none" strike="noStrike">
                <a:solidFill>
                  <a:srgbClr val="000000"/>
                </a:solidFill>
                <a:latin typeface="Roboto"/>
                <a:ea typeface="Roboto"/>
                <a:cs typeface="Roboto"/>
                <a:sym typeface="Roboto"/>
              </a:rPr>
              <a:t>.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Family Engagement | Continuum of Impact</a:t>
            </a:r>
            <a:endParaRPr sz="1600"/>
          </a:p>
        </p:txBody>
      </p:sp>
      <p:pic>
        <p:nvPicPr>
          <p:cNvPr descr="Diagram showing the Continuum of Impact based on family engagement activities." id="634" name="Google Shape;634;p20"/>
          <p:cNvPicPr preferRelativeResize="0"/>
          <p:nvPr/>
        </p:nvPicPr>
        <p:blipFill rotWithShape="1">
          <a:blip r:embed="rId3">
            <a:alphaModFix/>
          </a:blip>
          <a:srcRect b="15870" l="0" r="0" t="8076"/>
          <a:stretch/>
        </p:blipFill>
        <p:spPr>
          <a:xfrm>
            <a:off x="72200" y="1030313"/>
            <a:ext cx="5665950" cy="3308275"/>
          </a:xfrm>
          <a:prstGeom prst="rect">
            <a:avLst/>
          </a:prstGeom>
          <a:noFill/>
          <a:ln>
            <a:noFill/>
          </a:ln>
        </p:spPr>
      </p:pic>
      <p:sp>
        <p:nvSpPr>
          <p:cNvPr id="635" name="Google Shape;635;p20"/>
          <p:cNvSpPr txBox="1"/>
          <p:nvPr/>
        </p:nvSpPr>
        <p:spPr>
          <a:xfrm>
            <a:off x="5909400" y="1300563"/>
            <a:ext cx="3234600" cy="276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rgbClr val="000000"/>
                </a:solidFill>
                <a:latin typeface="Roboto"/>
                <a:ea typeface="Roboto"/>
                <a:cs typeface="Roboto"/>
                <a:sym typeface="Roboto"/>
              </a:rPr>
              <a:t>FSCP Resources</a:t>
            </a:r>
            <a:endParaRPr b="0" i="0" sz="1200" u="none" cap="none" strike="noStrike">
              <a:solidFill>
                <a:srgbClr val="000000"/>
              </a:solidFill>
              <a:latin typeface="Roboto"/>
              <a:ea typeface="Roboto"/>
              <a:cs typeface="Roboto"/>
              <a:sym typeface="Roboto"/>
            </a:endParaRPr>
          </a:p>
          <a:p>
            <a:pPr indent="-228600" lvl="0" marL="228600" marR="0" rtl="0" algn="l">
              <a:lnSpc>
                <a:spcPct val="100000"/>
              </a:lnSpc>
              <a:spcBef>
                <a:spcPts val="1000"/>
              </a:spcBef>
              <a:spcAft>
                <a:spcPts val="0"/>
              </a:spcAft>
              <a:buClr>
                <a:schemeClr val="dk1"/>
              </a:buClr>
              <a:buSzPts val="1300"/>
              <a:buFont typeface="Roboto"/>
              <a:buChar char="●"/>
            </a:pPr>
            <a:r>
              <a:rPr b="0" i="0" lang="en" sz="1300" u="sng" cap="none" strike="noStrike">
                <a:solidFill>
                  <a:schemeClr val="accent1"/>
                </a:solidFill>
                <a:latin typeface="Roboto"/>
                <a:ea typeface="Roboto"/>
                <a:cs typeface="Roboto"/>
                <a:sym typeface="Roboto"/>
                <a:hlinkClick r:id="rId4">
                  <a:extLst>
                    <a:ext uri="{A12FA001-AC4F-418D-AE19-62706E023703}">
                      <ahyp:hlinkClr val="tx"/>
                    </a:ext>
                  </a:extLst>
                </a:hlinkClick>
              </a:rPr>
              <a:t>Family, School &amp; Community Partnership Strategy Guide</a:t>
            </a:r>
            <a:r>
              <a:rPr b="0" i="0" lang="en" sz="1300" u="none" cap="none" strike="noStrike">
                <a:solidFill>
                  <a:schemeClr val="dk1"/>
                </a:solidFill>
                <a:latin typeface="Roboto"/>
                <a:ea typeface="Roboto"/>
                <a:cs typeface="Roboto"/>
                <a:sym typeface="Roboto"/>
              </a:rPr>
              <a:t>, CDE</a:t>
            </a:r>
            <a:endParaRPr b="0" i="0" sz="1300" u="none" cap="none" strike="noStrike">
              <a:solidFill>
                <a:schemeClr val="dk1"/>
              </a:solidFill>
              <a:latin typeface="Roboto"/>
              <a:ea typeface="Roboto"/>
              <a:cs typeface="Roboto"/>
              <a:sym typeface="Roboto"/>
            </a:endParaRPr>
          </a:p>
          <a:p>
            <a:pPr indent="-228600" lvl="0" marL="228600" marR="0" rtl="0" algn="l">
              <a:lnSpc>
                <a:spcPct val="100000"/>
              </a:lnSpc>
              <a:spcBef>
                <a:spcPts val="1000"/>
              </a:spcBef>
              <a:spcAft>
                <a:spcPts val="0"/>
              </a:spcAft>
              <a:buClr>
                <a:schemeClr val="dk1"/>
              </a:buClr>
              <a:buSzPts val="1300"/>
              <a:buFont typeface="Roboto"/>
              <a:buChar char="●"/>
            </a:pPr>
            <a:r>
              <a:rPr b="0" i="0" lang="en" sz="1300" u="sng" cap="none" strike="noStrike">
                <a:solidFill>
                  <a:schemeClr val="accent1"/>
                </a:solidFill>
                <a:latin typeface="Roboto"/>
                <a:ea typeface="Roboto"/>
                <a:cs typeface="Roboto"/>
                <a:sym typeface="Roboto"/>
                <a:hlinkClick r:id="rId5">
                  <a:extLst>
                    <a:ext uri="{A12FA001-AC4F-418D-AE19-62706E023703}">
                      <ahyp:hlinkClr val="tx"/>
                    </a:ext>
                  </a:extLst>
                </a:hlinkClick>
              </a:rPr>
              <a:t>Family-School-Community Partnership Framework</a:t>
            </a:r>
            <a:r>
              <a:rPr b="0" i="0" lang="en" sz="1300" u="none" cap="none" strike="noStrike">
                <a:solidFill>
                  <a:schemeClr val="dk1"/>
                </a:solidFill>
                <a:latin typeface="Roboto"/>
                <a:ea typeface="Roboto"/>
                <a:cs typeface="Roboto"/>
                <a:sym typeface="Roboto"/>
              </a:rPr>
              <a:t>, CDE</a:t>
            </a:r>
            <a:endParaRPr b="0" i="0" sz="1300" u="none" cap="none" strike="noStrike">
              <a:solidFill>
                <a:schemeClr val="dk1"/>
              </a:solidFill>
              <a:latin typeface="Roboto"/>
              <a:ea typeface="Roboto"/>
              <a:cs typeface="Roboto"/>
              <a:sym typeface="Roboto"/>
            </a:endParaRPr>
          </a:p>
          <a:p>
            <a:pPr indent="-228600" lvl="0" marL="228600" marR="0" rtl="0" algn="l">
              <a:lnSpc>
                <a:spcPct val="100000"/>
              </a:lnSpc>
              <a:spcBef>
                <a:spcPts val="1000"/>
              </a:spcBef>
              <a:spcAft>
                <a:spcPts val="0"/>
              </a:spcAft>
              <a:buClr>
                <a:schemeClr val="dk1"/>
              </a:buClr>
              <a:buSzPts val="1300"/>
              <a:buFont typeface="Roboto"/>
              <a:buChar char="●"/>
            </a:pPr>
            <a:r>
              <a:rPr b="0" i="0" lang="en" sz="1300" u="sng" cap="none" strike="noStrike">
                <a:solidFill>
                  <a:schemeClr val="accent1"/>
                </a:solidFill>
                <a:latin typeface="Roboto"/>
                <a:ea typeface="Roboto"/>
                <a:cs typeface="Roboto"/>
                <a:sym typeface="Roboto"/>
                <a:hlinkClick r:id="rId6">
                  <a:extLst>
                    <a:ext uri="{A12FA001-AC4F-418D-AE19-62706E023703}">
                      <ahyp:hlinkClr val="tx"/>
                    </a:ext>
                  </a:extLst>
                </a:hlinkClick>
              </a:rPr>
              <a:t>Promising Partnership Practices</a:t>
            </a:r>
            <a:r>
              <a:rPr b="0" i="0" lang="en" sz="1300" u="none" cap="none" strike="noStrike">
                <a:solidFill>
                  <a:schemeClr val="dk1"/>
                </a:solidFill>
                <a:latin typeface="Roboto"/>
                <a:ea typeface="Roboto"/>
                <a:cs typeface="Roboto"/>
                <a:sym typeface="Roboto"/>
              </a:rPr>
              <a:t>, CDE in collaboration with SACPIE</a:t>
            </a:r>
            <a:endParaRPr b="0" i="0" sz="1300" u="none" cap="none" strike="noStrike">
              <a:solidFill>
                <a:schemeClr val="dk1"/>
              </a:solidFill>
              <a:latin typeface="Roboto"/>
              <a:ea typeface="Roboto"/>
              <a:cs typeface="Roboto"/>
              <a:sym typeface="Roboto"/>
            </a:endParaRPr>
          </a:p>
          <a:p>
            <a:pPr indent="-228600" lvl="0" marL="228600" marR="0" rtl="0" algn="l">
              <a:lnSpc>
                <a:spcPct val="100000"/>
              </a:lnSpc>
              <a:spcBef>
                <a:spcPts val="1000"/>
              </a:spcBef>
              <a:spcAft>
                <a:spcPts val="1000"/>
              </a:spcAft>
              <a:buClr>
                <a:schemeClr val="dk1"/>
              </a:buClr>
              <a:buSzPts val="1300"/>
              <a:buFont typeface="Roboto"/>
              <a:buChar char="●"/>
            </a:pPr>
            <a:r>
              <a:rPr b="0" i="0" lang="en" sz="1300" u="sng" cap="none" strike="noStrike">
                <a:solidFill>
                  <a:schemeClr val="accent1"/>
                </a:solidFill>
                <a:latin typeface="Roboto"/>
                <a:ea typeface="Roboto"/>
                <a:cs typeface="Roboto"/>
                <a:sym typeface="Roboto"/>
                <a:hlinkClick r:id="rId7">
                  <a:extLst>
                    <a:ext uri="{A12FA001-AC4F-418D-AE19-62706E023703}">
                      <ahyp:hlinkClr val="tx"/>
                    </a:ext>
                  </a:extLst>
                </a:hlinkClick>
              </a:rPr>
              <a:t>Six global lessons on how family, school, and community engagement can transform education</a:t>
            </a:r>
            <a:r>
              <a:rPr b="0" i="0" lang="en" sz="1300" u="none" cap="none" strike="noStrike">
                <a:solidFill>
                  <a:schemeClr val="dk1"/>
                </a:solidFill>
                <a:latin typeface="Roboto"/>
                <a:ea typeface="Roboto"/>
                <a:cs typeface="Roboto"/>
                <a:sym typeface="Roboto"/>
              </a:rPr>
              <a:t>, Brookings Institute</a:t>
            </a:r>
            <a:endParaRPr b="0" i="0" sz="1300" u="none" cap="none" strike="noStrike">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21"/>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Application</a:t>
            </a:r>
            <a:r>
              <a:rPr lang="en"/>
              <a:t> | Family Engagement</a:t>
            </a:r>
            <a:endParaRPr/>
          </a:p>
        </p:txBody>
      </p:sp>
      <p:sp>
        <p:nvSpPr>
          <p:cNvPr id="641" name="Google Shape;641;p21"/>
          <p:cNvSpPr txBox="1"/>
          <p:nvPr>
            <p:ph idx="1" type="body"/>
          </p:nvPr>
        </p:nvSpPr>
        <p:spPr>
          <a:xfrm>
            <a:off x="311700" y="1152475"/>
            <a:ext cx="72309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400"/>
              <a:t>If you don’t yet have family engagement activities in your UIP, </a:t>
            </a:r>
            <a:r>
              <a:rPr lang="en" sz="1400"/>
              <a:t>using the “Continuum of Impact” graphic or one of the other Family Engagement resources, brainstorm 1-3 Action Steps to incorporate family engagement activities into your UIP.</a:t>
            </a:r>
            <a:endParaRPr sz="1400"/>
          </a:p>
          <a:p>
            <a:pPr indent="0" lvl="0" marL="0" rtl="0" algn="l">
              <a:lnSpc>
                <a:spcPct val="115000"/>
              </a:lnSpc>
              <a:spcBef>
                <a:spcPts val="1200"/>
              </a:spcBef>
              <a:spcAft>
                <a:spcPts val="0"/>
              </a:spcAft>
              <a:buClr>
                <a:schemeClr val="dk1"/>
              </a:buClr>
              <a:buSzPts val="1100"/>
              <a:buFont typeface="Arial"/>
              <a:buNone/>
            </a:pPr>
            <a:r>
              <a:t/>
            </a:r>
            <a:endParaRPr sz="1400"/>
          </a:p>
          <a:p>
            <a:pPr indent="0" lvl="0" marL="0" rtl="0" algn="l">
              <a:lnSpc>
                <a:spcPct val="115000"/>
              </a:lnSpc>
              <a:spcBef>
                <a:spcPts val="1200"/>
              </a:spcBef>
              <a:spcAft>
                <a:spcPts val="1200"/>
              </a:spcAft>
              <a:buClr>
                <a:schemeClr val="dk1"/>
              </a:buClr>
              <a:buSzPts val="1100"/>
              <a:buFont typeface="Arial"/>
              <a:buNone/>
            </a:pPr>
            <a:r>
              <a:rPr b="1" lang="en" sz="1400"/>
              <a:t>If you’ve already included family engagement activities, </a:t>
            </a:r>
            <a:r>
              <a:rPr lang="en" sz="1400"/>
              <a:t>use the Continuum of Impact graphic to audit the activities you’ve identified. Including a blend of school-wide and individualized activities can help build strong family-school partnerships.</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2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Math Acceleration | </a:t>
            </a:r>
            <a:r>
              <a:rPr lang="en"/>
              <a:t>Planning Requirements (HB 23-1231) </a:t>
            </a:r>
            <a:endParaRPr/>
          </a:p>
        </p:txBody>
      </p:sp>
      <p:sp>
        <p:nvSpPr>
          <p:cNvPr id="647" name="Google Shape;647;p22"/>
          <p:cNvSpPr txBox="1"/>
          <p:nvPr>
            <p:ph idx="1" type="body"/>
          </p:nvPr>
        </p:nvSpPr>
        <p:spPr>
          <a:xfrm>
            <a:off x="311700" y="1033350"/>
            <a:ext cx="8736900" cy="3504600"/>
          </a:xfrm>
          <a:prstGeom prst="rect">
            <a:avLst/>
          </a:prstGeom>
          <a:noFill/>
          <a:ln>
            <a:noFill/>
          </a:ln>
        </p:spPr>
        <p:txBody>
          <a:bodyPr anchorCtr="0" anchor="t" bIns="91425" lIns="91425" spcFirstLastPara="1" rIns="91425" wrap="square" tIns="91425">
            <a:normAutofit fontScale="77500" lnSpcReduction="20000"/>
          </a:bodyPr>
          <a:lstStyle/>
          <a:p>
            <a:pPr indent="0" lvl="0" marL="0" marR="2210802" rtl="0" algn="l">
              <a:lnSpc>
                <a:spcPct val="115000"/>
              </a:lnSpc>
              <a:spcBef>
                <a:spcPts val="0"/>
              </a:spcBef>
              <a:spcAft>
                <a:spcPts val="0"/>
              </a:spcAft>
              <a:buSzPct val="109523"/>
              <a:buNone/>
            </a:pPr>
            <a:r>
              <a:rPr b="1" lang="en" sz="1885"/>
              <a:t>Who: </a:t>
            </a:r>
            <a:r>
              <a:rPr lang="en" sz="1885"/>
              <a:t>All schools and districts with </a:t>
            </a:r>
            <a:r>
              <a:rPr lang="en" sz="1885">
                <a:highlight>
                  <a:srgbClr val="FFE599"/>
                </a:highlight>
              </a:rPr>
              <a:t>Improvement</a:t>
            </a:r>
            <a:r>
              <a:rPr lang="en" sz="1885"/>
              <a:t>, </a:t>
            </a:r>
            <a:r>
              <a:rPr lang="en" sz="1885">
                <a:highlight>
                  <a:srgbClr val="F6B26B"/>
                </a:highlight>
              </a:rPr>
              <a:t>Priority Improvement</a:t>
            </a:r>
            <a:r>
              <a:rPr lang="en" sz="1885"/>
              <a:t> or </a:t>
            </a:r>
            <a:r>
              <a:rPr lang="en" sz="1885">
                <a:highlight>
                  <a:srgbClr val="F4CCCC"/>
                </a:highlight>
              </a:rPr>
              <a:t>Turnaround</a:t>
            </a:r>
            <a:r>
              <a:rPr lang="en" sz="1885"/>
              <a:t> plans </a:t>
            </a:r>
            <a:endParaRPr sz="1885"/>
          </a:p>
          <a:p>
            <a:pPr indent="0" lvl="0" marL="0" marR="2210802" rtl="0" algn="l">
              <a:lnSpc>
                <a:spcPct val="115000"/>
              </a:lnSpc>
              <a:spcBef>
                <a:spcPts val="0"/>
              </a:spcBef>
              <a:spcAft>
                <a:spcPts val="0"/>
              </a:spcAft>
              <a:buSzPct val="242884"/>
              <a:buNone/>
            </a:pPr>
            <a:r>
              <a:t/>
            </a:r>
            <a:endParaRPr sz="850"/>
          </a:p>
          <a:p>
            <a:pPr indent="0" lvl="0" marL="0" marR="2210802" rtl="0" algn="l">
              <a:lnSpc>
                <a:spcPct val="115000"/>
              </a:lnSpc>
              <a:spcBef>
                <a:spcPts val="0"/>
              </a:spcBef>
              <a:spcAft>
                <a:spcPts val="0"/>
              </a:spcAft>
              <a:buSzPct val="109523"/>
              <a:buNone/>
            </a:pPr>
            <a:r>
              <a:rPr b="1" lang="en" sz="1885"/>
              <a:t>Requirements:</a:t>
            </a:r>
            <a:endParaRPr b="1" sz="1885"/>
          </a:p>
          <a:p>
            <a:pPr indent="-297512" lvl="0" marL="457200" marR="2096502" rtl="0" algn="l">
              <a:lnSpc>
                <a:spcPct val="115000"/>
              </a:lnSpc>
              <a:spcBef>
                <a:spcPts val="0"/>
              </a:spcBef>
              <a:spcAft>
                <a:spcPts val="0"/>
              </a:spcAft>
              <a:buSzPct val="100000"/>
              <a:buFont typeface="Arial"/>
              <a:buChar char="✓"/>
            </a:pPr>
            <a:r>
              <a:rPr lang="en" sz="1550"/>
              <a:t>Math performance data has been analyzed over time by grade level, performance levels, and student demographics.</a:t>
            </a:r>
            <a:endParaRPr sz="1550"/>
          </a:p>
          <a:p>
            <a:pPr indent="-297512" lvl="0" marL="457200" marR="2210802" rtl="0" algn="l">
              <a:lnSpc>
                <a:spcPct val="115000"/>
              </a:lnSpc>
              <a:spcBef>
                <a:spcPts val="300"/>
              </a:spcBef>
              <a:spcAft>
                <a:spcPts val="0"/>
              </a:spcAft>
              <a:buSzPct val="100000"/>
              <a:buFont typeface="Arial"/>
              <a:buChar char="✓"/>
            </a:pPr>
            <a:r>
              <a:rPr lang="en" sz="1550"/>
              <a:t>Rationale describes performance patterns that led to prioritizing math </a:t>
            </a:r>
            <a:r>
              <a:rPr i="1" lang="en" sz="1550"/>
              <a:t>or</a:t>
            </a:r>
            <a:r>
              <a:rPr lang="en" sz="1550"/>
              <a:t> explanation if not. </a:t>
            </a:r>
            <a:endParaRPr sz="1550"/>
          </a:p>
          <a:p>
            <a:pPr indent="-297512" lvl="0" marL="457200" marR="2210802" rtl="0" algn="l">
              <a:lnSpc>
                <a:spcPct val="115000"/>
              </a:lnSpc>
              <a:spcBef>
                <a:spcPts val="300"/>
              </a:spcBef>
              <a:spcAft>
                <a:spcPts val="0"/>
              </a:spcAft>
              <a:buSzPct val="100000"/>
              <a:buChar char="✓"/>
            </a:pPr>
            <a:r>
              <a:rPr lang="en" sz="1550"/>
              <a:t>Set ambitious and attainable target(s) for reducing the number of students who are below grade level expectations or are struggling in math.</a:t>
            </a:r>
            <a:endParaRPr sz="1550"/>
          </a:p>
          <a:p>
            <a:pPr indent="-297512" lvl="0" marL="457200" marR="2210802" rtl="0" algn="l">
              <a:lnSpc>
                <a:spcPct val="115000"/>
              </a:lnSpc>
              <a:spcBef>
                <a:spcPts val="300"/>
              </a:spcBef>
              <a:spcAft>
                <a:spcPts val="0"/>
              </a:spcAft>
              <a:buSzPct val="100000"/>
              <a:buChar char="✓"/>
            </a:pPr>
            <a:r>
              <a:rPr lang="en" sz="1550"/>
              <a:t>Evidence-based action steps that will likely have a meaningful impact for students identified as being below grade level or struggling in math. </a:t>
            </a:r>
            <a:endParaRPr sz="1550"/>
          </a:p>
          <a:p>
            <a:pPr indent="0" lvl="0" marL="0" marR="2210802" rtl="0" algn="l">
              <a:lnSpc>
                <a:spcPct val="115000"/>
              </a:lnSpc>
              <a:spcBef>
                <a:spcPts val="0"/>
              </a:spcBef>
              <a:spcAft>
                <a:spcPts val="0"/>
              </a:spcAft>
              <a:buSzPct val="233278"/>
              <a:buNone/>
            </a:pPr>
            <a:r>
              <a:t/>
            </a:r>
            <a:endParaRPr sz="885"/>
          </a:p>
          <a:p>
            <a:pPr indent="0" lvl="0" marL="0" rtl="0" algn="l">
              <a:lnSpc>
                <a:spcPct val="115000"/>
              </a:lnSpc>
              <a:spcBef>
                <a:spcPts val="0"/>
              </a:spcBef>
              <a:spcAft>
                <a:spcPts val="0"/>
              </a:spcAft>
              <a:buSzPct val="109523"/>
              <a:buNone/>
            </a:pPr>
            <a:r>
              <a:rPr b="1" lang="en" sz="1885"/>
              <a:t>Where to include this in your UIP:</a:t>
            </a:r>
            <a:endParaRPr b="1" sz="1885"/>
          </a:p>
          <a:p>
            <a:pPr indent="-300259" lvl="0" marL="457200" rtl="0" algn="l">
              <a:lnSpc>
                <a:spcPct val="115000"/>
              </a:lnSpc>
              <a:spcBef>
                <a:spcPts val="0"/>
              </a:spcBef>
              <a:spcAft>
                <a:spcPts val="0"/>
              </a:spcAft>
              <a:buSzPct val="100000"/>
              <a:buChar char="❏"/>
            </a:pPr>
            <a:r>
              <a:rPr lang="en" sz="1611"/>
              <a:t>Data Analysis through Assurances</a:t>
            </a:r>
            <a:endParaRPr sz="1611"/>
          </a:p>
          <a:p>
            <a:pPr indent="-300259" lvl="0" marL="457200" rtl="0" algn="l">
              <a:lnSpc>
                <a:spcPct val="115000"/>
              </a:lnSpc>
              <a:spcBef>
                <a:spcPts val="300"/>
              </a:spcBef>
              <a:spcAft>
                <a:spcPts val="0"/>
              </a:spcAft>
              <a:buSzPct val="100000"/>
              <a:buChar char="❏"/>
            </a:pPr>
            <a:r>
              <a:rPr lang="en" sz="1611"/>
              <a:t>Priorities &amp; Targets </a:t>
            </a:r>
            <a:r>
              <a:rPr lang="en" sz="1611">
                <a:solidFill>
                  <a:schemeClr val="dk2"/>
                </a:solidFill>
              </a:rPr>
              <a:t>(streamlined template)</a:t>
            </a:r>
            <a:r>
              <a:rPr lang="en" sz="1611"/>
              <a:t> / Priority Performance Challenges</a:t>
            </a:r>
            <a:r>
              <a:rPr lang="en" sz="1611">
                <a:solidFill>
                  <a:schemeClr val="dk2"/>
                </a:solidFill>
              </a:rPr>
              <a:t> (traditional template) </a:t>
            </a:r>
            <a:endParaRPr sz="1611">
              <a:solidFill>
                <a:schemeClr val="dk2"/>
              </a:solidFill>
            </a:endParaRPr>
          </a:p>
          <a:p>
            <a:pPr indent="-300259" lvl="0" marL="457200" rtl="0" algn="l">
              <a:lnSpc>
                <a:spcPct val="115000"/>
              </a:lnSpc>
              <a:spcBef>
                <a:spcPts val="300"/>
              </a:spcBef>
              <a:spcAft>
                <a:spcPts val="0"/>
              </a:spcAft>
              <a:buSzPct val="100000"/>
              <a:buChar char="❏"/>
            </a:pPr>
            <a:r>
              <a:rPr lang="en" sz="1611"/>
              <a:t>Action Steps – Implementation &amp; Actions </a:t>
            </a:r>
            <a:r>
              <a:rPr lang="en" sz="1611">
                <a:solidFill>
                  <a:schemeClr val="dk2"/>
                </a:solidFill>
              </a:rPr>
              <a:t>(streamlined template) </a:t>
            </a:r>
            <a:r>
              <a:rPr lang="en" sz="1611"/>
              <a:t>/ Action Plans </a:t>
            </a:r>
            <a:r>
              <a:rPr lang="en" sz="1611">
                <a:solidFill>
                  <a:schemeClr val="dk2"/>
                </a:solidFill>
              </a:rPr>
              <a:t>(traditional template) </a:t>
            </a:r>
            <a:endParaRPr sz="1611">
              <a:solidFill>
                <a:schemeClr val="dk2"/>
              </a:solidFill>
            </a:endParaRPr>
          </a:p>
          <a:p>
            <a:pPr indent="-300259" lvl="0" marL="457200" rtl="0" algn="l">
              <a:lnSpc>
                <a:spcPct val="115000"/>
              </a:lnSpc>
              <a:spcBef>
                <a:spcPts val="300"/>
              </a:spcBef>
              <a:spcAft>
                <a:spcPts val="0"/>
              </a:spcAft>
              <a:buSzPct val="100000"/>
              <a:buChar char="❏"/>
            </a:pPr>
            <a:r>
              <a:rPr lang="en" sz="1611"/>
              <a:t>Target Setting</a:t>
            </a:r>
            <a:r>
              <a:rPr lang="en" sz="1611">
                <a:solidFill>
                  <a:schemeClr val="dk2"/>
                </a:solidFill>
              </a:rPr>
              <a:t> (traditional template)</a:t>
            </a:r>
            <a:endParaRPr sz="1611">
              <a:solidFill>
                <a:schemeClr val="dk2"/>
              </a:solidFill>
            </a:endParaRPr>
          </a:p>
        </p:txBody>
      </p:sp>
      <p:pic>
        <p:nvPicPr>
          <p:cNvPr id="648" name="Google Shape;648;p22"/>
          <p:cNvPicPr preferRelativeResize="0"/>
          <p:nvPr/>
        </p:nvPicPr>
        <p:blipFill rotWithShape="1">
          <a:blip r:embed="rId3">
            <a:alphaModFix/>
          </a:blip>
          <a:srcRect b="0" l="0" r="0" t="0"/>
          <a:stretch/>
        </p:blipFill>
        <p:spPr>
          <a:xfrm>
            <a:off x="6918550" y="673925"/>
            <a:ext cx="2225450" cy="2246650"/>
          </a:xfrm>
          <a:prstGeom prst="rect">
            <a:avLst/>
          </a:prstGeom>
          <a:noFill/>
          <a:ln>
            <a:noFill/>
          </a:ln>
        </p:spPr>
      </p:pic>
      <p:sp>
        <p:nvSpPr>
          <p:cNvPr id="649" name="Google Shape;649;p22"/>
          <p:cNvSpPr txBox="1"/>
          <p:nvPr/>
        </p:nvSpPr>
        <p:spPr>
          <a:xfrm>
            <a:off x="6285675" y="3285625"/>
            <a:ext cx="2726100" cy="4002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Resource: </a:t>
            </a:r>
            <a:r>
              <a:rPr b="0" i="0" lang="en" sz="1400" u="sng" cap="none" strike="noStrike">
                <a:solidFill>
                  <a:schemeClr val="accent1"/>
                </a:solidFill>
                <a:latin typeface="Roboto"/>
                <a:ea typeface="Roboto"/>
                <a:cs typeface="Roboto"/>
                <a:sym typeface="Roboto"/>
                <a:hlinkClick r:id="rId4">
                  <a:extLst>
                    <a:ext uri="{A12FA001-AC4F-418D-AE19-62706E023703}">
                      <ahyp:hlinkClr val="tx"/>
                    </a:ext>
                  </a:extLst>
                </a:hlinkClick>
              </a:rPr>
              <a:t>UIP Quality Criteria</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2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Math Acceleration | </a:t>
            </a:r>
            <a:r>
              <a:rPr lang="en"/>
              <a:t>Resources</a:t>
            </a:r>
            <a:endParaRPr/>
          </a:p>
        </p:txBody>
      </p:sp>
      <p:sp>
        <p:nvSpPr>
          <p:cNvPr id="655" name="Google Shape;655;p23"/>
          <p:cNvSpPr txBox="1"/>
          <p:nvPr>
            <p:ph idx="4294967295" type="body"/>
          </p:nvPr>
        </p:nvSpPr>
        <p:spPr>
          <a:xfrm>
            <a:off x="347225" y="1109375"/>
            <a:ext cx="8376600" cy="3391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1600"/>
              <a:buNone/>
            </a:pPr>
            <a:r>
              <a:rPr lang="en" sz="1500">
                <a:solidFill>
                  <a:schemeClr val="dk1"/>
                </a:solidFill>
                <a:latin typeface="Roboto"/>
                <a:ea typeface="Roboto"/>
                <a:cs typeface="Roboto"/>
                <a:sym typeface="Roboto"/>
              </a:rPr>
              <a:t>Implementation of HB 23-1231 (</a:t>
            </a:r>
            <a:r>
              <a:rPr lang="en" sz="1500" u="sng">
                <a:solidFill>
                  <a:schemeClr val="accent1"/>
                </a:solidFill>
                <a:latin typeface="Roboto"/>
                <a:ea typeface="Roboto"/>
                <a:cs typeface="Roboto"/>
                <a:sym typeface="Roboto"/>
                <a:hlinkClick r:id="rId3">
                  <a:extLst>
                    <a:ext uri="{A12FA001-AC4F-418D-AE19-62706E023703}">
                      <ahyp:hlinkClr val="tx"/>
                    </a:ext>
                  </a:extLst>
                </a:hlinkClick>
              </a:rPr>
              <a:t>fact sheet</a:t>
            </a:r>
            <a:r>
              <a:rPr lang="en" sz="1500">
                <a:solidFill>
                  <a:schemeClr val="dk1"/>
                </a:solidFill>
                <a:latin typeface="Roboto"/>
                <a:ea typeface="Roboto"/>
                <a:cs typeface="Roboto"/>
                <a:sym typeface="Roboto"/>
              </a:rPr>
              <a:t>)</a:t>
            </a:r>
            <a:endParaRPr sz="1500">
              <a:solidFill>
                <a:schemeClr val="dk1"/>
              </a:solidFill>
              <a:latin typeface="Roboto"/>
              <a:ea typeface="Roboto"/>
              <a:cs typeface="Roboto"/>
              <a:sym typeface="Roboto"/>
            </a:endParaRPr>
          </a:p>
          <a:p>
            <a:pPr indent="0" lvl="0" marL="0" rtl="0" algn="l">
              <a:lnSpc>
                <a:spcPct val="115000"/>
              </a:lnSpc>
              <a:spcBef>
                <a:spcPts val="1000"/>
              </a:spcBef>
              <a:spcAft>
                <a:spcPts val="0"/>
              </a:spcAft>
              <a:buSzPts val="1600"/>
              <a:buNone/>
            </a:pPr>
            <a:r>
              <a:rPr lang="en" sz="1500">
                <a:solidFill>
                  <a:schemeClr val="dk1"/>
                </a:solidFill>
                <a:latin typeface="Roboto"/>
                <a:ea typeface="Roboto"/>
                <a:cs typeface="Roboto"/>
                <a:sym typeface="Roboto"/>
              </a:rPr>
              <a:t>Improving Mathematics Outcomes – </a:t>
            </a:r>
            <a:r>
              <a:rPr lang="en" sz="1400" u="sng">
                <a:solidFill>
                  <a:schemeClr val="accent1"/>
                </a:solidFill>
                <a:latin typeface="Roboto"/>
                <a:ea typeface="Roboto"/>
                <a:cs typeface="Roboto"/>
                <a:sym typeface="Roboto"/>
                <a:hlinkClick r:id="rId4">
                  <a:extLst>
                    <a:ext uri="{A12FA001-AC4F-418D-AE19-62706E023703}">
                      <ahyp:hlinkClr val="tx"/>
                    </a:ext>
                  </a:extLst>
                </a:hlinkClick>
              </a:rPr>
              <a:t>Supporting Struggling Learners in Mathematics</a:t>
            </a:r>
            <a:endParaRPr sz="1200">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dk1"/>
              </a:buClr>
              <a:buSzPts val="1200"/>
              <a:buFont typeface="Roboto"/>
              <a:buChar char="●"/>
            </a:pPr>
            <a:r>
              <a:rPr lang="en" sz="1200" u="sng">
                <a:solidFill>
                  <a:schemeClr val="accent1"/>
                </a:solidFill>
                <a:latin typeface="Roboto"/>
                <a:ea typeface="Roboto"/>
                <a:cs typeface="Roboto"/>
                <a:sym typeface="Roboto"/>
                <a:hlinkClick r:id="rId5">
                  <a:extLst>
                    <a:ext uri="{A12FA001-AC4F-418D-AE19-62706E023703}">
                      <ahyp:hlinkClr val="tx"/>
                    </a:ext>
                  </a:extLst>
                </a:hlinkClick>
              </a:rPr>
              <a:t>Definition of “Below Grade Level” or “Struggling in Math”</a:t>
            </a:r>
            <a:r>
              <a:rPr lang="en" sz="1200">
                <a:solidFill>
                  <a:schemeClr val="accent1"/>
                </a:solidFill>
                <a:latin typeface="Roboto"/>
                <a:ea typeface="Roboto"/>
                <a:cs typeface="Roboto"/>
                <a:sym typeface="Roboto"/>
              </a:rPr>
              <a:t> </a:t>
            </a:r>
            <a:r>
              <a:rPr lang="en" sz="1200">
                <a:solidFill>
                  <a:schemeClr val="dk1"/>
                </a:solidFill>
                <a:latin typeface="Roboto"/>
                <a:ea typeface="Roboto"/>
                <a:cs typeface="Roboto"/>
                <a:sym typeface="Roboto"/>
              </a:rPr>
              <a:t>– School districts, schools and public charter schools must provide access to linguistic, instructional and behavioral scaffolds/supports to grade level math content/practices through core instruction. </a:t>
            </a:r>
            <a:endParaRPr sz="1200">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dk1"/>
              </a:buClr>
              <a:buSzPts val="1200"/>
              <a:buFont typeface="Roboto"/>
              <a:buChar char="●"/>
            </a:pPr>
            <a:r>
              <a:rPr lang="en" sz="1200" u="sng">
                <a:solidFill>
                  <a:schemeClr val="accent1"/>
                </a:solidFill>
                <a:latin typeface="Roboto"/>
                <a:ea typeface="Roboto"/>
                <a:cs typeface="Roboto"/>
                <a:sym typeface="Roboto"/>
                <a:hlinkClick r:id="rId6">
                  <a:extLst>
                    <a:ext uri="{A12FA001-AC4F-418D-AE19-62706E023703}">
                      <ahyp:hlinkClr val="tx"/>
                    </a:ext>
                  </a:extLst>
                </a:hlinkClick>
              </a:rPr>
              <a:t>Mathematics Intervention</a:t>
            </a:r>
            <a:r>
              <a:rPr lang="en" sz="1200">
                <a:solidFill>
                  <a:schemeClr val="dk1"/>
                </a:solidFill>
                <a:latin typeface="Roboto"/>
                <a:ea typeface="Roboto"/>
                <a:cs typeface="Roboto"/>
                <a:sym typeface="Roboto"/>
              </a:rPr>
              <a:t> as a process, not just a product to be purchased, should focus on the specific needs of a student or group of students and working with that student or students and others in their support system to overcome their mathematical difficulties using the right tools </a:t>
            </a:r>
            <a:endParaRPr sz="1200">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The </a:t>
            </a:r>
            <a:r>
              <a:rPr lang="en" sz="1200" u="sng">
                <a:solidFill>
                  <a:schemeClr val="accent1"/>
                </a:solidFill>
                <a:latin typeface="Roboto"/>
                <a:ea typeface="Roboto"/>
                <a:cs typeface="Roboto"/>
                <a:sym typeface="Roboto"/>
                <a:hlinkClick r:id="rId7">
                  <a:extLst>
                    <a:ext uri="{A12FA001-AC4F-418D-AE19-62706E023703}">
                      <ahyp:hlinkClr val="tx"/>
                    </a:ext>
                  </a:extLst>
                </a:hlinkClick>
              </a:rPr>
              <a:t>Colorado English Language Proficiency Standards</a:t>
            </a:r>
            <a:r>
              <a:rPr lang="en" sz="1200">
                <a:solidFill>
                  <a:schemeClr val="dk1"/>
                </a:solidFill>
                <a:latin typeface="Roboto"/>
                <a:ea typeface="Roboto"/>
                <a:cs typeface="Roboto"/>
                <a:sym typeface="Roboto"/>
              </a:rPr>
              <a:t> provides Colorado educators with resources to develop mathematical language in all students. The 'Can Do' descriptors are a particularly helpful entry point to the standards.</a:t>
            </a:r>
            <a:endParaRPr sz="1200">
              <a:solidFill>
                <a:schemeClr val="dk1"/>
              </a:solidFill>
              <a:latin typeface="Roboto"/>
              <a:ea typeface="Roboto"/>
              <a:cs typeface="Roboto"/>
              <a:sym typeface="Roboto"/>
            </a:endParaRPr>
          </a:p>
        </p:txBody>
      </p:sp>
      <p:pic>
        <p:nvPicPr>
          <p:cNvPr id="656" name="Google Shape;656;p23"/>
          <p:cNvPicPr preferRelativeResize="0"/>
          <p:nvPr/>
        </p:nvPicPr>
        <p:blipFill rotWithShape="1">
          <a:blip r:embed="rId8">
            <a:alphaModFix/>
          </a:blip>
          <a:srcRect b="0" l="0" r="0" t="0"/>
          <a:stretch/>
        </p:blipFill>
        <p:spPr>
          <a:xfrm>
            <a:off x="7185500" y="0"/>
            <a:ext cx="1958500" cy="1379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2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Application</a:t>
            </a:r>
            <a:r>
              <a:rPr lang="en"/>
              <a:t> | Math Acceleration</a:t>
            </a:r>
            <a:endParaRPr/>
          </a:p>
        </p:txBody>
      </p:sp>
      <p:sp>
        <p:nvSpPr>
          <p:cNvPr id="662" name="Google Shape;662;p24"/>
          <p:cNvSpPr txBox="1"/>
          <p:nvPr>
            <p:ph idx="1" type="body"/>
          </p:nvPr>
        </p:nvSpPr>
        <p:spPr>
          <a:xfrm>
            <a:off x="214525" y="1120875"/>
            <a:ext cx="72309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b="1" lang="en" sz="1400"/>
              <a:t>If you don’t yet have a math student performance priority </a:t>
            </a:r>
            <a:r>
              <a:rPr lang="en" sz="1400" u="sng"/>
              <a:t>and</a:t>
            </a:r>
            <a:r>
              <a:rPr lang="en" sz="1400"/>
              <a:t> your site has an Improvement, Priority Improvement or Turnaround plan type, be sure to </a:t>
            </a:r>
            <a:r>
              <a:rPr b="1" lang="en" sz="1400"/>
              <a:t>explain why math was not prioritized </a:t>
            </a:r>
            <a:r>
              <a:rPr lang="en" sz="1400"/>
              <a:t>in the ‘Priority &amp; Target’ </a:t>
            </a:r>
            <a:r>
              <a:rPr i="1" lang="en" sz="1400"/>
              <a:t>(streamlined)</a:t>
            </a:r>
            <a:r>
              <a:rPr lang="en" sz="1400"/>
              <a:t> or ‘Priority Performance Challenge’ </a:t>
            </a:r>
            <a:r>
              <a:rPr i="1" lang="en" sz="1400"/>
              <a:t>(traditional) </a:t>
            </a:r>
            <a:r>
              <a:rPr lang="en" sz="1400"/>
              <a:t>UIP tab. </a:t>
            </a:r>
            <a:endParaRPr sz="1400"/>
          </a:p>
          <a:p>
            <a:pPr indent="0" lvl="0" marL="0" rtl="0" algn="l">
              <a:lnSpc>
                <a:spcPct val="115000"/>
              </a:lnSpc>
              <a:spcBef>
                <a:spcPts val="1200"/>
              </a:spcBef>
              <a:spcAft>
                <a:spcPts val="1200"/>
              </a:spcAft>
              <a:buSzPts val="1600"/>
              <a:buNone/>
            </a:pPr>
            <a:r>
              <a:rPr b="1" lang="en" sz="1400"/>
              <a:t>If you’ve included a math student performance priority, </a:t>
            </a:r>
            <a:r>
              <a:rPr lang="en" sz="1400"/>
              <a:t>ensure you </a:t>
            </a:r>
            <a:r>
              <a:rPr b="1" lang="en" sz="1400"/>
              <a:t>set</a:t>
            </a:r>
            <a:r>
              <a:rPr lang="en" sz="1400"/>
              <a:t> </a:t>
            </a:r>
            <a:r>
              <a:rPr b="1" lang="en" sz="1400"/>
              <a:t>math targets</a:t>
            </a:r>
            <a:r>
              <a:rPr lang="en" sz="1400"/>
              <a:t>, and </a:t>
            </a:r>
            <a:r>
              <a:rPr b="1" lang="en" sz="1400"/>
              <a:t>identify action steps</a:t>
            </a:r>
            <a:r>
              <a:rPr lang="en" sz="1400"/>
              <a:t> that will likely have a meaningful impact for students identified as being below grade level or struggling in math.  </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25"/>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Early Learning Needs Assessment (ELNA)</a:t>
            </a:r>
            <a:endParaRPr/>
          </a:p>
        </p:txBody>
      </p:sp>
      <p:sp>
        <p:nvSpPr>
          <p:cNvPr id="668" name="Google Shape;668;p25"/>
          <p:cNvSpPr txBox="1"/>
          <p:nvPr>
            <p:ph idx="1" type="body"/>
          </p:nvPr>
        </p:nvSpPr>
        <p:spPr>
          <a:xfrm>
            <a:off x="311700" y="1152475"/>
            <a:ext cx="6016500" cy="30348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5000"/>
              </a:lnSpc>
              <a:spcBef>
                <a:spcPts val="0"/>
              </a:spcBef>
              <a:spcAft>
                <a:spcPts val="0"/>
              </a:spcAft>
              <a:buSzPct val="108108"/>
              <a:buNone/>
            </a:pPr>
            <a:r>
              <a:rPr b="1" lang="en"/>
              <a:t>Who: </a:t>
            </a:r>
            <a:r>
              <a:rPr lang="en"/>
              <a:t>All K-3 schools with Priority Improvement or Turnaround plans &amp; their districts if also identified PI/T</a:t>
            </a:r>
            <a:endParaRPr/>
          </a:p>
          <a:p>
            <a:pPr indent="0" lvl="0" marL="0" rtl="0" algn="l">
              <a:lnSpc>
                <a:spcPct val="115000"/>
              </a:lnSpc>
              <a:spcBef>
                <a:spcPts val="1200"/>
              </a:spcBef>
              <a:spcAft>
                <a:spcPts val="0"/>
              </a:spcAft>
              <a:buSzPct val="108108"/>
              <a:buNone/>
            </a:pPr>
            <a:r>
              <a:rPr b="1" lang="en"/>
              <a:t>Requirements:</a:t>
            </a:r>
            <a:endParaRPr b="1"/>
          </a:p>
          <a:p>
            <a:pPr indent="-336550" lvl="0" marL="457200" rtl="0" algn="l">
              <a:lnSpc>
                <a:spcPct val="115000"/>
              </a:lnSpc>
              <a:spcBef>
                <a:spcPts val="0"/>
              </a:spcBef>
              <a:spcAft>
                <a:spcPts val="0"/>
              </a:spcAft>
              <a:buSzPct val="153153"/>
              <a:buChar char="✓"/>
            </a:pPr>
            <a:r>
              <a:rPr lang="en" sz="1200"/>
              <a:t>summarizes findings from an</a:t>
            </a:r>
            <a:r>
              <a:rPr lang="en" sz="1200">
                <a:solidFill>
                  <a:schemeClr val="hlink"/>
                </a:solidFill>
                <a:uFill>
                  <a:noFill/>
                </a:uFill>
                <a:hlinkClick r:id="rId3"/>
              </a:rPr>
              <a:t> </a:t>
            </a:r>
            <a:r>
              <a:rPr lang="en" sz="1200" u="sng">
                <a:solidFill>
                  <a:srgbClr val="1155CC"/>
                </a:solidFill>
                <a:hlinkClick r:id="rId4">
                  <a:extLst>
                    <a:ext uri="{A12FA001-AC4F-418D-AE19-62706E023703}">
                      <ahyp:hlinkClr val="tx"/>
                    </a:ext>
                  </a:extLst>
                </a:hlinkClick>
              </a:rPr>
              <a:t>Early Learning Needs Assessment</a:t>
            </a:r>
            <a:r>
              <a:rPr lang="en" sz="1200"/>
              <a:t> that</a:t>
            </a:r>
            <a:r>
              <a:rPr lang="en" sz="1200">
                <a:solidFill>
                  <a:schemeClr val="hlink"/>
                </a:solidFill>
              </a:rPr>
              <a:t> </a:t>
            </a:r>
            <a:r>
              <a:rPr lang="en" sz="1200"/>
              <a:t>meets the minimum requirements and commits to next steps based on those findings.  </a:t>
            </a:r>
            <a:endParaRPr sz="1200"/>
          </a:p>
          <a:p>
            <a:pPr indent="-336550" lvl="0" marL="457200" rtl="0" algn="l">
              <a:lnSpc>
                <a:spcPct val="115000"/>
              </a:lnSpc>
              <a:spcBef>
                <a:spcPts val="0"/>
              </a:spcBef>
              <a:spcAft>
                <a:spcPts val="0"/>
              </a:spcAft>
              <a:buSzPct val="153153"/>
              <a:buChar char="✓"/>
            </a:pPr>
            <a:r>
              <a:rPr lang="en" sz="1200"/>
              <a:t>(turnaround only) plan identifies appropriate research-based next steps, based on the findings of an Early Learning Needs Assessment, to improve early childhood programs and partnerships.   </a:t>
            </a:r>
            <a:endParaRPr/>
          </a:p>
          <a:p>
            <a:pPr indent="0" lvl="0" marL="0" rtl="0" algn="l">
              <a:lnSpc>
                <a:spcPct val="115000"/>
              </a:lnSpc>
              <a:spcBef>
                <a:spcPts val="0"/>
              </a:spcBef>
              <a:spcAft>
                <a:spcPts val="0"/>
              </a:spcAft>
              <a:buSzPct val="108108"/>
              <a:buNone/>
            </a:pPr>
            <a:r>
              <a:t/>
            </a:r>
            <a:endParaRPr/>
          </a:p>
          <a:p>
            <a:pPr indent="0" lvl="0" marL="0" rtl="0" algn="l">
              <a:lnSpc>
                <a:spcPct val="115000"/>
              </a:lnSpc>
              <a:spcBef>
                <a:spcPts val="0"/>
              </a:spcBef>
              <a:spcAft>
                <a:spcPts val="0"/>
              </a:spcAft>
              <a:buSzPct val="108108"/>
              <a:buNone/>
            </a:pPr>
            <a:r>
              <a:rPr b="1" lang="en"/>
              <a:t>Where to include this in your UIP:</a:t>
            </a:r>
            <a:endParaRPr b="1"/>
          </a:p>
          <a:p>
            <a:pPr indent="-330200" lvl="0" marL="457200" rtl="0" algn="l">
              <a:lnSpc>
                <a:spcPct val="115000"/>
              </a:lnSpc>
              <a:spcBef>
                <a:spcPts val="0"/>
              </a:spcBef>
              <a:spcAft>
                <a:spcPts val="0"/>
              </a:spcAft>
              <a:buSzPct val="108108"/>
              <a:buChar char="❏"/>
            </a:pPr>
            <a:r>
              <a:rPr lang="en"/>
              <a:t>Root Causes &amp; Strategies (Streamlined Template) or Data Narrative–Root Causes (Traditional Template)</a:t>
            </a:r>
            <a:endParaRPr/>
          </a:p>
        </p:txBody>
      </p:sp>
      <p:pic>
        <p:nvPicPr>
          <p:cNvPr id="669" name="Google Shape;669;p25"/>
          <p:cNvPicPr preferRelativeResize="0"/>
          <p:nvPr/>
        </p:nvPicPr>
        <p:blipFill rotWithShape="1">
          <a:blip r:embed="rId5">
            <a:alphaModFix/>
          </a:blip>
          <a:srcRect b="0" l="0" r="0" t="0"/>
          <a:stretch/>
        </p:blipFill>
        <p:spPr>
          <a:xfrm>
            <a:off x="6821700" y="604325"/>
            <a:ext cx="2322300" cy="2378125"/>
          </a:xfrm>
          <a:prstGeom prst="rect">
            <a:avLst/>
          </a:prstGeom>
          <a:noFill/>
          <a:ln>
            <a:noFill/>
          </a:ln>
        </p:spPr>
      </p:pic>
      <p:sp>
        <p:nvSpPr>
          <p:cNvPr id="670" name="Google Shape;670;p25"/>
          <p:cNvSpPr txBox="1"/>
          <p:nvPr/>
        </p:nvSpPr>
        <p:spPr>
          <a:xfrm>
            <a:off x="5206725" y="3989000"/>
            <a:ext cx="2500500" cy="7413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Roboto"/>
                <a:ea typeface="Roboto"/>
                <a:cs typeface="Roboto"/>
                <a:sym typeface="Roboto"/>
              </a:rPr>
              <a:t>Note: The ELNA is frequently conflated with the Early Literacy Grant – these are separate things.</a:t>
            </a:r>
            <a:endParaRPr b="0" i="0" sz="1200" u="none" cap="none" strike="noStrike">
              <a:solidFill>
                <a:schemeClr val="dk2"/>
              </a:solidFill>
              <a:latin typeface="Roboto"/>
              <a:ea typeface="Roboto"/>
              <a:cs typeface="Roboto"/>
              <a:sym typeface="Roboto"/>
            </a:endParaRPr>
          </a:p>
        </p:txBody>
      </p:sp>
      <p:sp>
        <p:nvSpPr>
          <p:cNvPr id="671" name="Google Shape;671;p25"/>
          <p:cNvSpPr txBox="1"/>
          <p:nvPr/>
        </p:nvSpPr>
        <p:spPr>
          <a:xfrm>
            <a:off x="6285675" y="3285625"/>
            <a:ext cx="2726100" cy="4002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Resource: </a:t>
            </a:r>
            <a:r>
              <a:rPr b="0" i="0" lang="en" sz="1400" u="sng" cap="none" strike="noStrike">
                <a:solidFill>
                  <a:schemeClr val="accent1"/>
                </a:solidFill>
                <a:latin typeface="Roboto"/>
                <a:ea typeface="Roboto"/>
                <a:cs typeface="Roboto"/>
                <a:sym typeface="Roboto"/>
                <a:hlinkClick r:id="rId6">
                  <a:extLst>
                    <a:ext uri="{A12FA001-AC4F-418D-AE19-62706E023703}">
                      <ahyp:hlinkClr val="tx"/>
                    </a:ext>
                  </a:extLst>
                </a:hlinkClick>
              </a:rPr>
              <a:t>UIP Quality Criteria</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6"/>
          <p:cNvSpPr txBox="1"/>
          <p:nvPr>
            <p:ph idx="4294967295" type="body"/>
          </p:nvPr>
        </p:nvSpPr>
        <p:spPr>
          <a:xfrm>
            <a:off x="311700" y="1102950"/>
            <a:ext cx="8520300" cy="3084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000" u="sng">
                <a:solidFill>
                  <a:schemeClr val="accent1"/>
                </a:solidFill>
                <a:latin typeface="Roboto"/>
                <a:ea typeface="Roboto"/>
                <a:cs typeface="Roboto"/>
                <a:sym typeface="Roboto"/>
                <a:hlinkClick r:id="rId3">
                  <a:extLst>
                    <a:ext uri="{A12FA001-AC4F-418D-AE19-62706E023703}">
                      <ahyp:hlinkClr val="tx"/>
                    </a:ext>
                  </a:extLst>
                </a:hlinkClick>
              </a:rPr>
              <a:t>Principles of an Early Learning Needs Assessment</a:t>
            </a:r>
            <a:r>
              <a:rPr lang="en" sz="2000">
                <a:latin typeface="Roboto"/>
                <a:ea typeface="Roboto"/>
                <a:cs typeface="Roboto"/>
                <a:sym typeface="Roboto"/>
              </a:rPr>
              <a:t> (ELNA)</a:t>
            </a:r>
            <a:endParaRPr sz="2000">
              <a:latin typeface="Roboto"/>
              <a:ea typeface="Roboto"/>
              <a:cs typeface="Roboto"/>
              <a:sym typeface="Roboto"/>
            </a:endParaRPr>
          </a:p>
          <a:p>
            <a:pPr indent="0" lvl="0" marL="0" rtl="0" algn="l">
              <a:lnSpc>
                <a:spcPct val="115000"/>
              </a:lnSpc>
              <a:spcBef>
                <a:spcPts val="1200"/>
              </a:spcBef>
              <a:spcAft>
                <a:spcPts val="0"/>
              </a:spcAft>
              <a:buSzPts val="1800"/>
              <a:buNone/>
            </a:pPr>
            <a:r>
              <a:t/>
            </a:r>
            <a:endParaRPr sz="2400"/>
          </a:p>
          <a:p>
            <a:pPr indent="0" lvl="0" marL="0" rtl="0" algn="l">
              <a:lnSpc>
                <a:spcPct val="115000"/>
              </a:lnSpc>
              <a:spcBef>
                <a:spcPts val="1200"/>
              </a:spcBef>
              <a:spcAft>
                <a:spcPts val="1200"/>
              </a:spcAft>
              <a:buSzPts val="1800"/>
              <a:buNone/>
            </a:pPr>
            <a:r>
              <a:t/>
            </a:r>
            <a:endParaRPr sz="2400"/>
          </a:p>
        </p:txBody>
      </p:sp>
      <p:pic>
        <p:nvPicPr>
          <p:cNvPr descr="Shows 1 of 4 elements of ELNA - Quality" id="677" name="Google Shape;677;p26"/>
          <p:cNvPicPr preferRelativeResize="0"/>
          <p:nvPr/>
        </p:nvPicPr>
        <p:blipFill rotWithShape="1">
          <a:blip r:embed="rId4">
            <a:alphaModFix/>
          </a:blip>
          <a:srcRect b="0" l="0" r="0" t="0"/>
          <a:stretch/>
        </p:blipFill>
        <p:spPr>
          <a:xfrm>
            <a:off x="1023288" y="1893138"/>
            <a:ext cx="2333625" cy="942975"/>
          </a:xfrm>
          <a:prstGeom prst="rect">
            <a:avLst/>
          </a:prstGeom>
          <a:noFill/>
          <a:ln>
            <a:noFill/>
          </a:ln>
        </p:spPr>
      </p:pic>
      <p:pic>
        <p:nvPicPr>
          <p:cNvPr descr="Shows 1 of 4 elements of ELNA - Community Collaboration" id="678" name="Google Shape;678;p26"/>
          <p:cNvPicPr preferRelativeResize="0"/>
          <p:nvPr/>
        </p:nvPicPr>
        <p:blipFill rotWithShape="1">
          <a:blip r:embed="rId5">
            <a:alphaModFix/>
          </a:blip>
          <a:srcRect b="0" l="0" r="0" t="0"/>
          <a:stretch/>
        </p:blipFill>
        <p:spPr>
          <a:xfrm>
            <a:off x="3960625" y="1893138"/>
            <a:ext cx="3276600" cy="942975"/>
          </a:xfrm>
          <a:prstGeom prst="rect">
            <a:avLst/>
          </a:prstGeom>
          <a:noFill/>
          <a:ln>
            <a:noFill/>
          </a:ln>
        </p:spPr>
      </p:pic>
      <p:pic>
        <p:nvPicPr>
          <p:cNvPr descr="Shows 1 of 4 elements of ELNA - Effective transitions" id="679" name="Google Shape;679;p26"/>
          <p:cNvPicPr preferRelativeResize="0"/>
          <p:nvPr/>
        </p:nvPicPr>
        <p:blipFill rotWithShape="1">
          <a:blip r:embed="rId6">
            <a:alphaModFix/>
          </a:blip>
          <a:srcRect b="0" l="0" r="0" t="0"/>
          <a:stretch/>
        </p:blipFill>
        <p:spPr>
          <a:xfrm>
            <a:off x="761363" y="3152988"/>
            <a:ext cx="2857500" cy="942975"/>
          </a:xfrm>
          <a:prstGeom prst="rect">
            <a:avLst/>
          </a:prstGeom>
          <a:noFill/>
          <a:ln>
            <a:noFill/>
          </a:ln>
        </p:spPr>
      </p:pic>
      <p:pic>
        <p:nvPicPr>
          <p:cNvPr descr="Shows 1 of 4 elements of ELNA - Continuity of Learning" id="680" name="Google Shape;680;p26"/>
          <p:cNvPicPr preferRelativeResize="0"/>
          <p:nvPr/>
        </p:nvPicPr>
        <p:blipFill rotWithShape="1">
          <a:blip r:embed="rId7">
            <a:alphaModFix/>
          </a:blip>
          <a:srcRect b="0" l="0" r="0" t="0"/>
          <a:stretch/>
        </p:blipFill>
        <p:spPr>
          <a:xfrm>
            <a:off x="4141588" y="3152988"/>
            <a:ext cx="3095625" cy="942975"/>
          </a:xfrm>
          <a:prstGeom prst="rect">
            <a:avLst/>
          </a:prstGeom>
          <a:noFill/>
          <a:ln>
            <a:noFill/>
          </a:ln>
        </p:spPr>
      </p:pic>
      <p:sp>
        <p:nvSpPr>
          <p:cNvPr id="681" name="Google Shape;681;p2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Why is an Early Learning Needs Assessment Important?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27"/>
          <p:cNvSpPr txBox="1"/>
          <p:nvPr>
            <p:ph idx="4294967295" type="body"/>
          </p:nvPr>
        </p:nvSpPr>
        <p:spPr>
          <a:xfrm>
            <a:off x="273150" y="991475"/>
            <a:ext cx="8458500" cy="3034800"/>
          </a:xfrm>
          <a:prstGeom prst="rect">
            <a:avLst/>
          </a:prstGeom>
          <a:noFill/>
          <a:ln>
            <a:noFill/>
          </a:ln>
        </p:spPr>
        <p:txBody>
          <a:bodyPr anchorCtr="0" anchor="t" bIns="91425" lIns="91425" spcFirstLastPara="1" rIns="91425" wrap="square" tIns="91425">
            <a:normAutofit/>
          </a:bodyPr>
          <a:lstStyle/>
          <a:p>
            <a:pPr indent="-323850" lvl="0" marL="457200" rtl="0" algn="l">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Indicate in your 2024-25 UIP any steps taken to assess the needs of and resources available for children eight and under across your community.</a:t>
            </a:r>
            <a:endParaRPr sz="1500">
              <a:solidFill>
                <a:schemeClr val="dk1"/>
              </a:solidFill>
              <a:latin typeface="Roboto"/>
              <a:ea typeface="Roboto"/>
              <a:cs typeface="Roboto"/>
              <a:sym typeface="Roboto"/>
            </a:endParaRPr>
          </a:p>
          <a:p>
            <a:pPr indent="-323850" lvl="0" marL="457200" rtl="0" algn="l">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Use resources available on the </a:t>
            </a:r>
            <a:r>
              <a:rPr lang="en" sz="1500" u="sng">
                <a:solidFill>
                  <a:schemeClr val="accent1"/>
                </a:solidFill>
                <a:latin typeface="Roboto"/>
                <a:ea typeface="Roboto"/>
                <a:cs typeface="Roboto"/>
                <a:sym typeface="Roboto"/>
                <a:hlinkClick r:id="rId3">
                  <a:extLst>
                    <a:ext uri="{A12FA001-AC4F-418D-AE19-62706E023703}">
                      <ahyp:hlinkClr val="tx"/>
                    </a:ext>
                  </a:extLst>
                </a:hlinkClick>
              </a:rPr>
              <a:t>Improvement Planning and Early Learning website</a:t>
            </a:r>
            <a:r>
              <a:rPr lang="en" sz="1500">
                <a:solidFill>
                  <a:schemeClr val="dk1"/>
                </a:solidFill>
                <a:latin typeface="Roboto"/>
                <a:ea typeface="Roboto"/>
                <a:cs typeface="Roboto"/>
                <a:sym typeface="Roboto"/>
              </a:rPr>
              <a:t> to learn about and plan this year to conduct and report on an Early Learning Needs Assessment in your 2025-26 UIP.</a:t>
            </a:r>
            <a:endParaRPr sz="1500">
              <a:solidFill>
                <a:schemeClr val="dk1"/>
              </a:solidFill>
              <a:latin typeface="Roboto"/>
              <a:ea typeface="Roboto"/>
              <a:cs typeface="Roboto"/>
              <a:sym typeface="Roboto"/>
            </a:endParaRPr>
          </a:p>
          <a:p>
            <a:pPr indent="-323850" lvl="0" marL="457200" rtl="0" algn="l">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Ideally, districts with identified schools will initiate the ELNA process to coordinate across sites, as needed. </a:t>
            </a:r>
            <a:endParaRPr sz="1500">
              <a:solidFill>
                <a:schemeClr val="dk1"/>
              </a:solidFill>
              <a:latin typeface="Roboto"/>
              <a:ea typeface="Roboto"/>
              <a:cs typeface="Roboto"/>
              <a:sym typeface="Roboto"/>
            </a:endParaRPr>
          </a:p>
        </p:txBody>
      </p:sp>
      <p:sp>
        <p:nvSpPr>
          <p:cNvPr id="687" name="Google Shape;687;p27"/>
          <p:cNvSpPr txBox="1"/>
          <p:nvPr/>
        </p:nvSpPr>
        <p:spPr>
          <a:xfrm>
            <a:off x="443350" y="3143000"/>
            <a:ext cx="7978800" cy="11985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500" u="none" cap="none" strike="noStrike">
                <a:solidFill>
                  <a:schemeClr val="dk1"/>
                </a:solidFill>
                <a:latin typeface="Roboto"/>
                <a:ea typeface="Roboto"/>
                <a:cs typeface="Roboto"/>
                <a:sym typeface="Roboto"/>
              </a:rPr>
              <a:t>Key resources: </a:t>
            </a:r>
            <a:endParaRPr b="0" i="0" sz="1500" u="none" cap="none" strike="noStrike">
              <a:solidFill>
                <a:schemeClr val="dk1"/>
              </a:solidFill>
              <a:latin typeface="Roboto"/>
              <a:ea typeface="Roboto"/>
              <a:cs typeface="Roboto"/>
              <a:sym typeface="Roboto"/>
            </a:endParaRPr>
          </a:p>
          <a:p>
            <a:pPr indent="-323850" lvl="0" marL="457200" marR="0" rtl="0" algn="l">
              <a:lnSpc>
                <a:spcPct val="115000"/>
              </a:lnSpc>
              <a:spcBef>
                <a:spcPts val="0"/>
              </a:spcBef>
              <a:spcAft>
                <a:spcPts val="0"/>
              </a:spcAft>
              <a:buClr>
                <a:schemeClr val="dk1"/>
              </a:buClr>
              <a:buSzPts val="1500"/>
              <a:buFont typeface="Roboto"/>
              <a:buChar char="●"/>
            </a:pPr>
            <a:r>
              <a:rPr b="0" i="0" lang="en" sz="1500" u="none" cap="none" strike="noStrike">
                <a:solidFill>
                  <a:schemeClr val="dk1"/>
                </a:solidFill>
                <a:latin typeface="Roboto"/>
                <a:ea typeface="Roboto"/>
                <a:cs typeface="Roboto"/>
                <a:sym typeface="Roboto"/>
              </a:rPr>
              <a:t>The </a:t>
            </a:r>
            <a:r>
              <a:rPr b="0" i="0" lang="en" sz="1500" u="sng" cap="none" strike="noStrike">
                <a:solidFill>
                  <a:schemeClr val="accent1"/>
                </a:solidFill>
                <a:latin typeface="Roboto"/>
                <a:ea typeface="Roboto"/>
                <a:cs typeface="Roboto"/>
                <a:sym typeface="Roboto"/>
                <a:hlinkClick r:id="rId4">
                  <a:extLst>
                    <a:ext uri="{A12FA001-AC4F-418D-AE19-62706E023703}">
                      <ahyp:hlinkClr val="tx"/>
                    </a:ext>
                  </a:extLst>
                </a:hlinkClick>
              </a:rPr>
              <a:t>Early Learning Needs Assessment Handbook</a:t>
            </a:r>
            <a:endParaRPr b="0" i="0" sz="1500" u="none" cap="none" strike="noStrike">
              <a:solidFill>
                <a:schemeClr val="accent1"/>
              </a:solidFill>
              <a:latin typeface="Roboto"/>
              <a:ea typeface="Roboto"/>
              <a:cs typeface="Roboto"/>
              <a:sym typeface="Roboto"/>
            </a:endParaRPr>
          </a:p>
          <a:p>
            <a:pPr indent="-323850" lvl="0" marL="457200" marR="0" rtl="0" algn="l">
              <a:lnSpc>
                <a:spcPct val="115000"/>
              </a:lnSpc>
              <a:spcBef>
                <a:spcPts val="0"/>
              </a:spcBef>
              <a:spcAft>
                <a:spcPts val="0"/>
              </a:spcAft>
              <a:buClr>
                <a:schemeClr val="dk1"/>
              </a:buClr>
              <a:buSzPts val="1500"/>
              <a:buFont typeface="Roboto"/>
              <a:buChar char="●"/>
            </a:pPr>
            <a:r>
              <a:rPr b="0" i="0" lang="en" sz="1500" u="none" cap="none" strike="noStrike">
                <a:solidFill>
                  <a:schemeClr val="dk1"/>
                </a:solidFill>
                <a:latin typeface="Roboto"/>
                <a:ea typeface="Roboto"/>
                <a:cs typeface="Roboto"/>
                <a:sym typeface="Roboto"/>
              </a:rPr>
              <a:t>For a deeper dive, the </a:t>
            </a:r>
            <a:r>
              <a:rPr b="0" i="0" lang="en" sz="1500" u="sng" cap="none" strike="noStrike">
                <a:solidFill>
                  <a:schemeClr val="accent1"/>
                </a:solidFill>
                <a:latin typeface="Roboto"/>
                <a:ea typeface="Roboto"/>
                <a:cs typeface="Roboto"/>
                <a:sym typeface="Roboto"/>
                <a:hlinkClick r:id="rId5">
                  <a:extLst>
                    <a:ext uri="{A12FA001-AC4F-418D-AE19-62706E023703}">
                      <ahyp:hlinkClr val="tx"/>
                    </a:ext>
                  </a:extLst>
                </a:hlinkClick>
              </a:rPr>
              <a:t>Early Learning Needs Assessment Data Sources Guide</a:t>
            </a:r>
            <a:r>
              <a:rPr b="0" i="0" lang="en" sz="1500" u="none" cap="none" strike="noStrike">
                <a:solidFill>
                  <a:schemeClr val="dk1"/>
                </a:solidFill>
                <a:latin typeface="Roboto"/>
                <a:ea typeface="Roboto"/>
                <a:cs typeface="Roboto"/>
                <a:sym typeface="Roboto"/>
              </a:rPr>
              <a:t> contains information on data sources that may be helpful in completing this assessment.</a:t>
            </a:r>
            <a:endParaRPr b="0" i="0" sz="1500" u="none" cap="none" strike="noStrike">
              <a:solidFill>
                <a:srgbClr val="000000"/>
              </a:solidFill>
              <a:latin typeface="Roboto"/>
              <a:ea typeface="Roboto"/>
              <a:cs typeface="Roboto"/>
              <a:sym typeface="Roboto"/>
            </a:endParaRPr>
          </a:p>
        </p:txBody>
      </p:sp>
      <p:sp>
        <p:nvSpPr>
          <p:cNvPr id="688" name="Google Shape;688;p27"/>
          <p:cNvSpPr txBox="1"/>
          <p:nvPr>
            <p:ph type="title"/>
          </p:nvPr>
        </p:nvSpPr>
        <p:spPr>
          <a:xfrm>
            <a:off x="311700" y="105100"/>
            <a:ext cx="78243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ELNA Plan Requirements for Priority Improvement &amp; Turnaround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28"/>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Turnaround Strategies</a:t>
            </a:r>
            <a:endParaRPr/>
          </a:p>
        </p:txBody>
      </p:sp>
      <p:sp>
        <p:nvSpPr>
          <p:cNvPr id="694" name="Google Shape;694;p28"/>
          <p:cNvSpPr txBox="1"/>
          <p:nvPr>
            <p:ph idx="1" type="body"/>
          </p:nvPr>
        </p:nvSpPr>
        <p:spPr>
          <a:xfrm>
            <a:off x="311700" y="1033350"/>
            <a:ext cx="8736900" cy="3418800"/>
          </a:xfrm>
          <a:prstGeom prst="rect">
            <a:avLst/>
          </a:prstGeom>
          <a:noFill/>
          <a:ln>
            <a:noFill/>
          </a:ln>
        </p:spPr>
        <p:txBody>
          <a:bodyPr anchorCtr="0" anchor="t" bIns="91425" lIns="91425" spcFirstLastPara="1" rIns="91425" wrap="square" tIns="91425">
            <a:normAutofit/>
          </a:bodyPr>
          <a:lstStyle/>
          <a:p>
            <a:pPr indent="0" lvl="0" marL="0" marR="2210802" rtl="0" algn="l">
              <a:lnSpc>
                <a:spcPct val="115000"/>
              </a:lnSpc>
              <a:spcBef>
                <a:spcPts val="0"/>
              </a:spcBef>
              <a:spcAft>
                <a:spcPts val="0"/>
              </a:spcAft>
              <a:buSzPts val="1600"/>
              <a:buNone/>
            </a:pPr>
            <a:r>
              <a:rPr b="1" lang="en"/>
              <a:t>Who: </a:t>
            </a:r>
            <a:r>
              <a:rPr lang="en"/>
              <a:t>Schools and Districts with Turnaround plan type are required to include a state-required turnaround strategy. </a:t>
            </a:r>
            <a:endParaRPr/>
          </a:p>
          <a:p>
            <a:pPr indent="0" lvl="0" marL="0" marR="2210802" rtl="0" algn="l">
              <a:lnSpc>
                <a:spcPct val="115000"/>
              </a:lnSpc>
              <a:spcBef>
                <a:spcPts val="1200"/>
              </a:spcBef>
              <a:spcAft>
                <a:spcPts val="0"/>
              </a:spcAft>
              <a:buSzPts val="1600"/>
              <a:buNone/>
            </a:pPr>
            <a:r>
              <a:rPr b="1" lang="en"/>
              <a:t>Requirements:</a:t>
            </a:r>
            <a:endParaRPr b="1"/>
          </a:p>
          <a:p>
            <a:pPr indent="0" lvl="0" marL="0" marR="2210802" rtl="0" algn="l">
              <a:lnSpc>
                <a:spcPct val="115000"/>
              </a:lnSpc>
              <a:spcBef>
                <a:spcPts val="0"/>
              </a:spcBef>
              <a:spcAft>
                <a:spcPts val="0"/>
              </a:spcAft>
              <a:buSzPts val="1600"/>
              <a:buNone/>
            </a:pPr>
            <a:r>
              <a:t/>
            </a:r>
            <a:endParaRPr sz="1250"/>
          </a:p>
          <a:p>
            <a:pPr indent="0" lvl="0" marL="0" marR="2210802" rtl="0" algn="l">
              <a:lnSpc>
                <a:spcPct val="115000"/>
              </a:lnSpc>
              <a:spcBef>
                <a:spcPts val="0"/>
              </a:spcBef>
              <a:spcAft>
                <a:spcPts val="0"/>
              </a:spcAft>
              <a:buSzPts val="1600"/>
              <a:buNone/>
            </a:pPr>
            <a:r>
              <a:t/>
            </a:r>
            <a:endParaRPr/>
          </a:p>
          <a:p>
            <a:pPr indent="0" lvl="0" marL="0" rtl="0" algn="l">
              <a:lnSpc>
                <a:spcPct val="115000"/>
              </a:lnSpc>
              <a:spcBef>
                <a:spcPts val="0"/>
              </a:spcBef>
              <a:spcAft>
                <a:spcPts val="0"/>
              </a:spcAft>
              <a:buSzPts val="1600"/>
              <a:buNone/>
            </a:pPr>
            <a:r>
              <a:t/>
            </a:r>
            <a:endParaRPr b="1"/>
          </a:p>
          <a:p>
            <a:pPr indent="0" lvl="0" marL="0" rtl="0" algn="l">
              <a:lnSpc>
                <a:spcPct val="115000"/>
              </a:lnSpc>
              <a:spcBef>
                <a:spcPts val="0"/>
              </a:spcBef>
              <a:spcAft>
                <a:spcPts val="0"/>
              </a:spcAft>
              <a:buSzPts val="1600"/>
              <a:buNone/>
            </a:pPr>
            <a:r>
              <a:t/>
            </a:r>
            <a:endParaRPr b="1"/>
          </a:p>
          <a:p>
            <a:pPr indent="0" lvl="0" marL="0" rtl="0" algn="l">
              <a:lnSpc>
                <a:spcPct val="115000"/>
              </a:lnSpc>
              <a:spcBef>
                <a:spcPts val="0"/>
              </a:spcBef>
              <a:spcAft>
                <a:spcPts val="0"/>
              </a:spcAft>
              <a:buSzPts val="1600"/>
              <a:buNone/>
            </a:pPr>
            <a:r>
              <a:rPr b="1" lang="en"/>
              <a:t>Where to include this in your UIP:</a:t>
            </a:r>
            <a:endParaRPr b="1"/>
          </a:p>
          <a:p>
            <a:pPr indent="-330200" lvl="0" marL="457200" rtl="0" algn="l">
              <a:lnSpc>
                <a:spcPct val="115000"/>
              </a:lnSpc>
              <a:spcBef>
                <a:spcPts val="0"/>
              </a:spcBef>
              <a:spcAft>
                <a:spcPts val="0"/>
              </a:spcAft>
              <a:buSzPts val="1600"/>
              <a:buChar char="❏"/>
            </a:pPr>
            <a:r>
              <a:rPr lang="en"/>
              <a:t>Major Improvement Strategy</a:t>
            </a:r>
            <a:endParaRPr/>
          </a:p>
        </p:txBody>
      </p:sp>
      <p:pic>
        <p:nvPicPr>
          <p:cNvPr id="695" name="Google Shape;695;p28"/>
          <p:cNvPicPr preferRelativeResize="0"/>
          <p:nvPr/>
        </p:nvPicPr>
        <p:blipFill rotWithShape="1">
          <a:blip r:embed="rId3">
            <a:alphaModFix/>
          </a:blip>
          <a:srcRect b="0" l="0" r="0" t="0"/>
          <a:stretch/>
        </p:blipFill>
        <p:spPr>
          <a:xfrm>
            <a:off x="7153263" y="423938"/>
            <a:ext cx="1990725" cy="1990725"/>
          </a:xfrm>
          <a:prstGeom prst="rect">
            <a:avLst/>
          </a:prstGeom>
          <a:noFill/>
          <a:ln>
            <a:noFill/>
          </a:ln>
        </p:spPr>
      </p:pic>
      <p:sp>
        <p:nvSpPr>
          <p:cNvPr id="696" name="Google Shape;696;p28"/>
          <p:cNvSpPr txBox="1"/>
          <p:nvPr/>
        </p:nvSpPr>
        <p:spPr>
          <a:xfrm>
            <a:off x="656600" y="2147125"/>
            <a:ext cx="5066100" cy="7413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The plan identifies a state-required turnaround strategy and articulates an action plan that is aligned to the needs identified in the data analysis. (Select from dropdown in the UIP Online System.)</a:t>
            </a:r>
            <a:endParaRPr b="0" i="0" sz="1900" u="none" cap="none" strike="noStrike">
              <a:solidFill>
                <a:schemeClr val="dk2"/>
              </a:solidFill>
              <a:latin typeface="Roboto"/>
              <a:ea typeface="Roboto"/>
              <a:cs typeface="Roboto"/>
              <a:sym typeface="Roboto"/>
            </a:endParaRPr>
          </a:p>
        </p:txBody>
      </p:sp>
      <p:sp>
        <p:nvSpPr>
          <p:cNvPr id="697" name="Google Shape;697;p28"/>
          <p:cNvSpPr txBox="1"/>
          <p:nvPr/>
        </p:nvSpPr>
        <p:spPr>
          <a:xfrm>
            <a:off x="6285675" y="3285625"/>
            <a:ext cx="2726100" cy="4002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Resource: </a:t>
            </a:r>
            <a:r>
              <a:rPr b="0" i="0" lang="en" sz="1400" u="sng" cap="none" strike="noStrike">
                <a:solidFill>
                  <a:schemeClr val="accent1"/>
                </a:solidFill>
                <a:latin typeface="Roboto"/>
                <a:ea typeface="Roboto"/>
                <a:cs typeface="Roboto"/>
                <a:sym typeface="Roboto"/>
                <a:hlinkClick r:id="rId4">
                  <a:extLst>
                    <a:ext uri="{A12FA001-AC4F-418D-AE19-62706E023703}">
                      <ahyp:hlinkClr val="tx"/>
                    </a:ext>
                  </a:extLst>
                </a:hlinkClick>
              </a:rPr>
              <a:t>UIP Quality Criteria</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29"/>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State-required Turnaround Strategies</a:t>
            </a:r>
            <a:endParaRPr/>
          </a:p>
        </p:txBody>
      </p:sp>
      <p:sp>
        <p:nvSpPr>
          <p:cNvPr id="703" name="Google Shape;703;p29"/>
          <p:cNvSpPr txBox="1"/>
          <p:nvPr>
            <p:ph idx="4294967295" type="body"/>
          </p:nvPr>
        </p:nvSpPr>
        <p:spPr>
          <a:xfrm>
            <a:off x="224900" y="1038450"/>
            <a:ext cx="7204500" cy="3398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1600">
                <a:latin typeface="Roboto"/>
                <a:ea typeface="Roboto"/>
                <a:cs typeface="Roboto"/>
                <a:sym typeface="Roboto"/>
              </a:rPr>
              <a:t>These strategies include:</a:t>
            </a:r>
            <a:endParaRPr b="1" sz="1600">
              <a:latin typeface="Roboto"/>
              <a:ea typeface="Roboto"/>
              <a:cs typeface="Roboto"/>
              <a:sym typeface="Roboto"/>
            </a:endParaRPr>
          </a:p>
          <a:p>
            <a:pPr indent="-323850" lvl="0" marL="457200" rtl="0" algn="l">
              <a:lnSpc>
                <a:spcPct val="115000"/>
              </a:lnSpc>
              <a:spcBef>
                <a:spcPts val="1200"/>
              </a:spcBef>
              <a:spcAft>
                <a:spcPts val="0"/>
              </a:spcAft>
              <a:buSzPts val="1500"/>
              <a:buFont typeface="Roboto"/>
              <a:buChar char="●"/>
            </a:pPr>
            <a:r>
              <a:rPr lang="en" sz="1500">
                <a:latin typeface="Roboto"/>
                <a:ea typeface="Roboto"/>
                <a:cs typeface="Roboto"/>
                <a:sym typeface="Roboto"/>
              </a:rPr>
              <a:t>Employing a lead turnaround partner</a:t>
            </a:r>
            <a:endParaRPr sz="1500">
              <a:latin typeface="Roboto"/>
              <a:ea typeface="Roboto"/>
              <a:cs typeface="Roboto"/>
              <a:sym typeface="Roboto"/>
            </a:endParaRPr>
          </a:p>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Reorganizing the oversight and management structure in the district</a:t>
            </a:r>
            <a:endParaRPr sz="1500">
              <a:latin typeface="Roboto"/>
              <a:ea typeface="Roboto"/>
              <a:cs typeface="Roboto"/>
              <a:sym typeface="Roboto"/>
            </a:endParaRPr>
          </a:p>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Converting to an innovation school or school zone</a:t>
            </a:r>
            <a:endParaRPr sz="1500">
              <a:latin typeface="Roboto"/>
              <a:ea typeface="Roboto"/>
              <a:cs typeface="Roboto"/>
              <a:sym typeface="Roboto"/>
            </a:endParaRPr>
          </a:p>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Converting to a charter school</a:t>
            </a:r>
            <a:endParaRPr sz="1500">
              <a:latin typeface="Roboto"/>
              <a:ea typeface="Roboto"/>
              <a:cs typeface="Roboto"/>
              <a:sym typeface="Roboto"/>
            </a:endParaRPr>
          </a:p>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Renegotiating or restructuring a charter contract</a:t>
            </a:r>
            <a:endParaRPr sz="1500">
              <a:latin typeface="Roboto"/>
              <a:ea typeface="Roboto"/>
              <a:cs typeface="Roboto"/>
              <a:sym typeface="Roboto"/>
            </a:endParaRPr>
          </a:p>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Research-based strategies focused on early learning and development</a:t>
            </a:r>
            <a:endParaRPr sz="1500">
              <a:latin typeface="Roboto"/>
              <a:ea typeface="Roboto"/>
              <a:cs typeface="Roboto"/>
              <a:sym typeface="Roboto"/>
            </a:endParaRPr>
          </a:p>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Other actions of comparable or greater significance or effect.</a:t>
            </a:r>
            <a:endParaRPr sz="1500">
              <a:latin typeface="Roboto"/>
              <a:ea typeface="Roboto"/>
              <a:cs typeface="Roboto"/>
              <a:sym typeface="Roboto"/>
            </a:endParaRPr>
          </a:p>
          <a:p>
            <a:pPr indent="0" lvl="0" marL="0" rtl="0" algn="l">
              <a:lnSpc>
                <a:spcPct val="115000"/>
              </a:lnSpc>
              <a:spcBef>
                <a:spcPts val="1200"/>
              </a:spcBef>
              <a:spcAft>
                <a:spcPts val="1200"/>
              </a:spcAft>
              <a:buSzPts val="1800"/>
              <a:buNone/>
            </a:pPr>
            <a:r>
              <a:rPr b="1" lang="en" sz="1600">
                <a:latin typeface="Roboto"/>
                <a:ea typeface="Roboto"/>
                <a:cs typeface="Roboto"/>
                <a:sym typeface="Roboto"/>
              </a:rPr>
              <a:t>For additional information, refer to </a:t>
            </a:r>
            <a:r>
              <a:rPr b="1" lang="en" sz="1600" u="sng">
                <a:solidFill>
                  <a:schemeClr val="accent1"/>
                </a:solidFill>
                <a:latin typeface="Roboto"/>
                <a:ea typeface="Roboto"/>
                <a:cs typeface="Roboto"/>
                <a:sym typeface="Roboto"/>
                <a:hlinkClick r:id="rId3">
                  <a:extLst>
                    <a:ext uri="{A12FA001-AC4F-418D-AE19-62706E023703}">
                      <ahyp:hlinkClr val="tx"/>
                    </a:ext>
                  </a:extLst>
                </a:hlinkClick>
              </a:rPr>
              <a:t>EASI grant application process</a:t>
            </a:r>
            <a:r>
              <a:rPr b="1" lang="en" sz="1600">
                <a:latin typeface="Roboto"/>
                <a:ea typeface="Roboto"/>
                <a:cs typeface="Roboto"/>
                <a:sym typeface="Roboto"/>
              </a:rPr>
              <a:t> that includes options aligned to these turnaround strategies. </a:t>
            </a:r>
            <a:endParaRPr b="1" sz="16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State Identification and Performance Watch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3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Reminder – All Schools serving K-3: READ Act </a:t>
            </a:r>
            <a:endParaRPr/>
          </a:p>
        </p:txBody>
      </p:sp>
      <p:sp>
        <p:nvSpPr>
          <p:cNvPr id="709" name="Google Shape;709;p30"/>
          <p:cNvSpPr txBox="1"/>
          <p:nvPr>
            <p:ph idx="1" type="body"/>
          </p:nvPr>
        </p:nvSpPr>
        <p:spPr>
          <a:xfrm>
            <a:off x="311700" y="944350"/>
            <a:ext cx="7958400" cy="32916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1000"/>
              </a:spcBef>
              <a:spcAft>
                <a:spcPts val="0"/>
              </a:spcAft>
              <a:buSzPct val="97264"/>
              <a:buNone/>
            </a:pPr>
            <a:r>
              <a:rPr b="1" lang="en" sz="2350"/>
              <a:t>What are the Early Literacy Requirements in the UIP?</a:t>
            </a:r>
            <a:endParaRPr b="1" sz="2350"/>
          </a:p>
          <a:p>
            <a:pPr indent="0" lvl="0" marL="0" rtl="0" algn="l">
              <a:lnSpc>
                <a:spcPct val="115000"/>
              </a:lnSpc>
              <a:spcBef>
                <a:spcPts val="1000"/>
              </a:spcBef>
              <a:spcAft>
                <a:spcPts val="0"/>
              </a:spcAft>
              <a:buClr>
                <a:schemeClr val="dk1"/>
              </a:buClr>
              <a:buSzPct val="52380"/>
              <a:buFont typeface="Arial"/>
              <a:buNone/>
            </a:pPr>
            <a:r>
              <a:rPr b="1" lang="en" sz="2100"/>
              <a:t>Data Analysis</a:t>
            </a:r>
            <a:endParaRPr sz="2100"/>
          </a:p>
          <a:p>
            <a:pPr indent="-308610" lvl="0" marL="457200" rtl="0" algn="l">
              <a:lnSpc>
                <a:spcPct val="115000"/>
              </a:lnSpc>
              <a:spcBef>
                <a:spcPts val="0"/>
              </a:spcBef>
              <a:spcAft>
                <a:spcPts val="0"/>
              </a:spcAft>
              <a:buSzPct val="94736"/>
              <a:buFont typeface="Arial"/>
              <a:buChar char="•"/>
            </a:pPr>
            <a:r>
              <a:rPr lang="en" sz="1900"/>
              <a:t>Data and trends from a READ interim assessment for grades K-3.</a:t>
            </a:r>
            <a:endParaRPr sz="1900"/>
          </a:p>
          <a:p>
            <a:pPr indent="-308610" lvl="0" marL="457200" rtl="0" algn="l">
              <a:lnSpc>
                <a:spcPct val="115000"/>
              </a:lnSpc>
              <a:spcBef>
                <a:spcPts val="0"/>
              </a:spcBef>
              <a:spcAft>
                <a:spcPts val="0"/>
              </a:spcAft>
              <a:buSzPct val="94736"/>
              <a:buFont typeface="Arial"/>
              <a:buChar char="•"/>
            </a:pPr>
            <a:r>
              <a:rPr b="1" lang="en" sz="1900"/>
              <a:t>UIP template:</a:t>
            </a:r>
            <a:r>
              <a:rPr lang="en" sz="1900"/>
              <a:t> through </a:t>
            </a:r>
            <a:r>
              <a:rPr i="1" lang="en" sz="1900"/>
              <a:t>Assurances</a:t>
            </a:r>
            <a:endParaRPr i="1" sz="1900"/>
          </a:p>
          <a:p>
            <a:pPr indent="0" lvl="0" marL="0" rtl="0" algn="l">
              <a:lnSpc>
                <a:spcPct val="115000"/>
              </a:lnSpc>
              <a:spcBef>
                <a:spcPts val="1000"/>
              </a:spcBef>
              <a:spcAft>
                <a:spcPts val="0"/>
              </a:spcAft>
              <a:buClr>
                <a:schemeClr val="dk1"/>
              </a:buClr>
              <a:buSzPct val="52380"/>
              <a:buFont typeface="Arial"/>
              <a:buNone/>
            </a:pPr>
            <a:r>
              <a:rPr b="1" lang="en" sz="2100"/>
              <a:t>Strategies</a:t>
            </a:r>
            <a:endParaRPr sz="2100"/>
          </a:p>
          <a:p>
            <a:pPr indent="-308610" lvl="0" marL="457200" rtl="0" algn="l">
              <a:lnSpc>
                <a:spcPct val="115000"/>
              </a:lnSpc>
              <a:spcBef>
                <a:spcPts val="0"/>
              </a:spcBef>
              <a:spcAft>
                <a:spcPts val="0"/>
              </a:spcAft>
              <a:buSzPct val="94736"/>
              <a:buFont typeface="Arial"/>
              <a:buChar char="•"/>
            </a:pPr>
            <a:r>
              <a:rPr lang="en" sz="1900"/>
              <a:t>Specific actions to support students who are identified as having a significant reading deficiency (SRD) and students who are not yet reaching grade level expectations. </a:t>
            </a:r>
            <a:endParaRPr sz="1900"/>
          </a:p>
          <a:p>
            <a:pPr indent="-308610" lvl="0" marL="457200" rtl="0" algn="l">
              <a:lnSpc>
                <a:spcPct val="115000"/>
              </a:lnSpc>
              <a:spcBef>
                <a:spcPts val="0"/>
              </a:spcBef>
              <a:spcAft>
                <a:spcPts val="0"/>
              </a:spcAft>
              <a:buSzPct val="94736"/>
              <a:buFont typeface="Arial"/>
              <a:buChar char="•"/>
            </a:pPr>
            <a:r>
              <a:rPr b="1" lang="en" sz="1900"/>
              <a:t>UIP template: </a:t>
            </a:r>
            <a:r>
              <a:rPr lang="en" sz="1900"/>
              <a:t>Root Causes &amp; Strategies</a:t>
            </a:r>
            <a:r>
              <a:rPr lang="en" sz="1900">
                <a:solidFill>
                  <a:schemeClr val="dk2"/>
                </a:solidFill>
              </a:rPr>
              <a:t> (streamlined)</a:t>
            </a:r>
            <a:r>
              <a:rPr lang="en" sz="1900"/>
              <a:t> / Action Plans–Major Improvement Strategy </a:t>
            </a:r>
            <a:r>
              <a:rPr lang="en" sz="1900">
                <a:solidFill>
                  <a:schemeClr val="dk2"/>
                </a:solidFill>
              </a:rPr>
              <a:t>(traditional)</a:t>
            </a:r>
            <a:endParaRPr sz="1900">
              <a:solidFill>
                <a:schemeClr val="dk2"/>
              </a:solidFill>
            </a:endParaRPr>
          </a:p>
          <a:p>
            <a:pPr indent="0" lvl="0" marL="0" rtl="0" algn="l">
              <a:lnSpc>
                <a:spcPct val="115000"/>
              </a:lnSpc>
              <a:spcBef>
                <a:spcPts val="1000"/>
              </a:spcBef>
              <a:spcAft>
                <a:spcPts val="0"/>
              </a:spcAft>
              <a:buClr>
                <a:schemeClr val="dk1"/>
              </a:buClr>
              <a:buSzPct val="52380"/>
              <a:buFont typeface="Arial"/>
              <a:buNone/>
            </a:pPr>
            <a:r>
              <a:rPr b="1" lang="en" sz="2100"/>
              <a:t>Target Setting</a:t>
            </a:r>
            <a:endParaRPr sz="2100"/>
          </a:p>
          <a:p>
            <a:pPr indent="-308610" lvl="0" marL="457200" rtl="0" algn="l">
              <a:lnSpc>
                <a:spcPct val="115000"/>
              </a:lnSpc>
              <a:spcBef>
                <a:spcPts val="0"/>
              </a:spcBef>
              <a:spcAft>
                <a:spcPts val="0"/>
              </a:spcAft>
              <a:buSzPct val="94736"/>
              <a:buFont typeface="Arial"/>
              <a:buChar char="•"/>
            </a:pPr>
            <a:r>
              <a:rPr lang="en" sz="1900"/>
              <a:t>Set targets to improve reading outcomes for students as measured by a READ interim assessment. </a:t>
            </a:r>
            <a:endParaRPr sz="1900"/>
          </a:p>
          <a:p>
            <a:pPr indent="-308610" lvl="0" marL="457200" rtl="0" algn="l">
              <a:lnSpc>
                <a:spcPct val="115000"/>
              </a:lnSpc>
              <a:spcBef>
                <a:spcPts val="0"/>
              </a:spcBef>
              <a:spcAft>
                <a:spcPts val="0"/>
              </a:spcAft>
              <a:buSzPct val="94736"/>
              <a:buFont typeface="Arial"/>
              <a:buChar char="•"/>
            </a:pPr>
            <a:r>
              <a:rPr b="1" lang="en" sz="1900"/>
              <a:t>UIP template: </a:t>
            </a:r>
            <a:r>
              <a:rPr lang="en" sz="1900"/>
              <a:t>Priorities &amp; Targets </a:t>
            </a:r>
            <a:r>
              <a:rPr lang="en" sz="1900">
                <a:solidFill>
                  <a:schemeClr val="dk2"/>
                </a:solidFill>
              </a:rPr>
              <a:t>(streamlined)</a:t>
            </a:r>
            <a:r>
              <a:rPr lang="en" sz="1900"/>
              <a:t> / Action Plans-Target Setting </a:t>
            </a:r>
            <a:r>
              <a:rPr lang="en" sz="1900">
                <a:solidFill>
                  <a:schemeClr val="dk2"/>
                </a:solidFill>
              </a:rPr>
              <a:t>(traditional)</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31"/>
          <p:cNvSpPr txBox="1"/>
          <p:nvPr>
            <p:ph type="title"/>
          </p:nvPr>
        </p:nvSpPr>
        <p:spPr>
          <a:xfrm>
            <a:off x="0" y="3361600"/>
            <a:ext cx="9144000" cy="666600"/>
          </a:xfrm>
          <a:prstGeom prst="rect">
            <a:avLst/>
          </a:prstGeom>
          <a:solidFill>
            <a:srgbClr val="488BC9"/>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400"/>
              <a:buNone/>
            </a:pPr>
            <a:r>
              <a:rPr lang="en"/>
              <a:t>Supports for Continuous Improvement</a:t>
            </a:r>
            <a:endParaRPr/>
          </a:p>
        </p:txBody>
      </p:sp>
      <p:sp>
        <p:nvSpPr>
          <p:cNvPr id="716" name="Google Shape;716;p31"/>
          <p:cNvSpPr txBox="1"/>
          <p:nvPr>
            <p:ph idx="4294967295" type="sldNum"/>
          </p:nvPr>
        </p:nvSpPr>
        <p:spPr>
          <a:xfrm>
            <a:off x="88683" y="46763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3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Four Domains for Rapid School &amp; District Improvement</a:t>
            </a:r>
            <a:endParaRPr b="1"/>
          </a:p>
        </p:txBody>
      </p:sp>
      <p:sp>
        <p:nvSpPr>
          <p:cNvPr id="722" name="Google Shape;722;p32"/>
          <p:cNvSpPr txBox="1"/>
          <p:nvPr/>
        </p:nvSpPr>
        <p:spPr>
          <a:xfrm>
            <a:off x="4549525" y="1119400"/>
            <a:ext cx="4309200" cy="2991600"/>
          </a:xfrm>
          <a:prstGeom prst="rect">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dk1"/>
                </a:solidFill>
                <a:latin typeface="Roboto"/>
                <a:ea typeface="Roboto"/>
                <a:cs typeface="Roboto"/>
                <a:sym typeface="Roboto"/>
              </a:rPr>
              <a:t>Resource: </a:t>
            </a:r>
            <a:r>
              <a:rPr b="0" i="0" lang="en" sz="1500" u="none" cap="none" strike="noStrike">
                <a:solidFill>
                  <a:schemeClr val="dk1"/>
                </a:solidFill>
                <a:latin typeface="Roboto"/>
                <a:ea typeface="Roboto"/>
                <a:cs typeface="Roboto"/>
                <a:sym typeface="Roboto"/>
              </a:rPr>
              <a:t>Four Domains Diagnostic Rubrics</a:t>
            </a:r>
            <a:endParaRPr b="0" i="0" sz="1500" u="none" cap="none" strike="noStrike">
              <a:solidFill>
                <a:schemeClr val="dk1"/>
              </a:solidFill>
              <a:latin typeface="Roboto"/>
              <a:ea typeface="Roboto"/>
              <a:cs typeface="Roboto"/>
              <a:sym typeface="Roboto"/>
            </a:endParaRPr>
          </a:p>
          <a:p>
            <a:pPr indent="-330200" lvl="0" marL="457200" marR="0" rtl="0" algn="l">
              <a:lnSpc>
                <a:spcPct val="115000"/>
              </a:lnSpc>
              <a:spcBef>
                <a:spcPts val="0"/>
              </a:spcBef>
              <a:spcAft>
                <a:spcPts val="0"/>
              </a:spcAft>
              <a:buClr>
                <a:srgbClr val="000000"/>
              </a:buClr>
              <a:buSzPts val="1600"/>
              <a:buFont typeface="Roboto"/>
              <a:buChar char="●"/>
            </a:pPr>
            <a:r>
              <a:rPr b="0" i="0" lang="en" sz="1600" u="sng" cap="none" strike="noStrike">
                <a:solidFill>
                  <a:schemeClr val="accent1"/>
                </a:solidFill>
                <a:latin typeface="Roboto"/>
                <a:ea typeface="Roboto"/>
                <a:cs typeface="Roboto"/>
                <a:sym typeface="Roboto"/>
                <a:hlinkClick r:id="rId3">
                  <a:extLst>
                    <a:ext uri="{A12FA001-AC4F-418D-AE19-62706E023703}">
                      <ahyp:hlinkClr val="tx"/>
                    </a:ext>
                  </a:extLst>
                </a:hlinkClick>
              </a:rPr>
              <a:t>School Diagnostic Rubric</a:t>
            </a:r>
            <a:endParaRPr b="0" i="0" sz="1600" u="none" cap="none" strike="noStrike">
              <a:solidFill>
                <a:schemeClr val="accent1"/>
              </a:solidFill>
              <a:latin typeface="Roboto"/>
              <a:ea typeface="Roboto"/>
              <a:cs typeface="Roboto"/>
              <a:sym typeface="Roboto"/>
            </a:endParaRPr>
          </a:p>
          <a:p>
            <a:pPr indent="-330200" lvl="0" marL="457200" marR="0" rtl="0" algn="l">
              <a:lnSpc>
                <a:spcPct val="115000"/>
              </a:lnSpc>
              <a:spcBef>
                <a:spcPts val="0"/>
              </a:spcBef>
              <a:spcAft>
                <a:spcPts val="0"/>
              </a:spcAft>
              <a:buClr>
                <a:srgbClr val="000000"/>
              </a:buClr>
              <a:buSzPts val="1600"/>
              <a:buFont typeface="Roboto"/>
              <a:buChar char="●"/>
            </a:pPr>
            <a:r>
              <a:rPr b="0" i="0" lang="en" sz="1600" u="sng" cap="none" strike="noStrike">
                <a:solidFill>
                  <a:schemeClr val="accent1"/>
                </a:solidFill>
                <a:latin typeface="Roboto"/>
                <a:ea typeface="Roboto"/>
                <a:cs typeface="Roboto"/>
                <a:sym typeface="Roboto"/>
                <a:hlinkClick r:id="rId4">
                  <a:extLst>
                    <a:ext uri="{A12FA001-AC4F-418D-AE19-62706E023703}">
                      <ahyp:hlinkClr val="tx"/>
                    </a:ext>
                  </a:extLst>
                </a:hlinkClick>
              </a:rPr>
              <a:t>District Diagnostic Rubric</a:t>
            </a:r>
            <a:r>
              <a:rPr b="0" i="0" lang="en" sz="1600" u="sng" cap="none" strike="noStrike">
                <a:solidFill>
                  <a:schemeClr val="hlink"/>
                </a:solidFill>
                <a:latin typeface="Roboto"/>
                <a:ea typeface="Roboto"/>
                <a:cs typeface="Roboto"/>
                <a:sym typeface="Roboto"/>
                <a:hlinkClick r:id="rId5"/>
              </a:rPr>
              <a:t> </a:t>
            </a:r>
            <a:endParaRPr b="0" i="0" sz="1600" u="none" cap="none" strike="noStrike">
              <a:solidFill>
                <a:schemeClr val="accent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Roboto"/>
                <a:ea typeface="Roboto"/>
                <a:cs typeface="Roboto"/>
                <a:sym typeface="Roboto"/>
              </a:rPr>
              <a:t>Brings focus to get foundational elements in place in support of rapid school and district improvement. </a:t>
            </a:r>
            <a:endParaRPr b="0" i="0" sz="13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Roboto"/>
                <a:ea typeface="Roboto"/>
                <a:cs typeface="Roboto"/>
                <a:sym typeface="Roboto"/>
              </a:rPr>
              <a:t>Created and maintained by the Transformation Network, specifically for lower performing systems (e.g., state/federally identified). </a:t>
            </a:r>
            <a:endParaRPr b="0" i="0" sz="1300" u="none" cap="none" strike="noStrike">
              <a:solidFill>
                <a:schemeClr val="dk1"/>
              </a:solidFill>
              <a:latin typeface="Roboto"/>
              <a:ea typeface="Roboto"/>
              <a:cs typeface="Roboto"/>
              <a:sym typeface="Roboto"/>
            </a:endParaRPr>
          </a:p>
        </p:txBody>
      </p:sp>
      <p:pic>
        <p:nvPicPr>
          <p:cNvPr descr="Visual of the four domains for rapid school &amp; district improvement including Leadership, Talent Management, Instructional Transformation, and Culture and Climate shift. " id="723" name="Google Shape;723;p32"/>
          <p:cNvPicPr preferRelativeResize="0"/>
          <p:nvPr/>
        </p:nvPicPr>
        <p:blipFill rotWithShape="1">
          <a:blip r:embed="rId6">
            <a:alphaModFix/>
          </a:blip>
          <a:srcRect b="0" l="0" r="0" t="0"/>
          <a:stretch/>
        </p:blipFill>
        <p:spPr>
          <a:xfrm>
            <a:off x="702899" y="996925"/>
            <a:ext cx="3231400" cy="3199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3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Improvement Planning Strategies &amp; Implementation</a:t>
            </a:r>
            <a:endParaRPr/>
          </a:p>
        </p:txBody>
      </p:sp>
      <p:sp>
        <p:nvSpPr>
          <p:cNvPr id="729" name="Google Shape;729;p33"/>
          <p:cNvSpPr txBox="1"/>
          <p:nvPr>
            <p:ph idx="1" type="body"/>
          </p:nvPr>
        </p:nvSpPr>
        <p:spPr>
          <a:xfrm>
            <a:off x="311700" y="995175"/>
            <a:ext cx="5277900" cy="33852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100800"/>
              <a:buNone/>
            </a:pPr>
            <a:r>
              <a:rPr lang="en" sz="1716" u="sng">
                <a:solidFill>
                  <a:schemeClr val="accent1"/>
                </a:solidFill>
                <a:hlinkClick r:id="rId3">
                  <a:extLst>
                    <a:ext uri="{A12FA001-AC4F-418D-AE19-62706E023703}">
                      <ahyp:hlinkClr val="tx"/>
                    </a:ext>
                  </a:extLst>
                </a:hlinkClick>
              </a:rPr>
              <a:t>UIP Implementation &amp; Strategy Guides</a:t>
            </a:r>
            <a:r>
              <a:rPr lang="en" sz="1716"/>
              <a:t> (CDE webpage)</a:t>
            </a:r>
            <a:endParaRPr sz="1716"/>
          </a:p>
          <a:p>
            <a:pPr indent="-322580" lvl="0" marL="457200" rtl="0" algn="l">
              <a:lnSpc>
                <a:spcPct val="115000"/>
              </a:lnSpc>
              <a:spcBef>
                <a:spcPts val="1000"/>
              </a:spcBef>
              <a:spcAft>
                <a:spcPts val="0"/>
              </a:spcAft>
              <a:buSzPct val="100000"/>
              <a:buChar char="●"/>
            </a:pPr>
            <a:r>
              <a:rPr lang="en"/>
              <a:t>Major Improvement Strategy (MIS) Guides </a:t>
            </a:r>
            <a:endParaRPr/>
          </a:p>
          <a:p>
            <a:pPr indent="-310832" lvl="1" marL="914400" rtl="0" algn="l">
              <a:lnSpc>
                <a:spcPct val="115000"/>
              </a:lnSpc>
              <a:spcBef>
                <a:spcPts val="0"/>
              </a:spcBef>
              <a:spcAft>
                <a:spcPts val="0"/>
              </a:spcAft>
              <a:buSzPct val="100000"/>
              <a:buChar char="○"/>
            </a:pPr>
            <a:r>
              <a:rPr lang="en"/>
              <a:t>Organized based on 4–domains for Rapid Improvement</a:t>
            </a:r>
            <a:endParaRPr/>
          </a:p>
          <a:p>
            <a:pPr indent="-310832" lvl="1" marL="914400" rtl="0" algn="l">
              <a:lnSpc>
                <a:spcPct val="115000"/>
              </a:lnSpc>
              <a:spcBef>
                <a:spcPts val="0"/>
              </a:spcBef>
              <a:spcAft>
                <a:spcPts val="0"/>
              </a:spcAft>
              <a:buSzPct val="100000"/>
              <a:buChar char="○"/>
            </a:pPr>
            <a:r>
              <a:rPr lang="en"/>
              <a:t>Use for MIS selection or determine areas of focus</a:t>
            </a:r>
            <a:endParaRPr/>
          </a:p>
          <a:p>
            <a:pPr indent="-310832" lvl="1" marL="914400" rtl="0" algn="l">
              <a:lnSpc>
                <a:spcPct val="115000"/>
              </a:lnSpc>
              <a:spcBef>
                <a:spcPts val="0"/>
              </a:spcBef>
              <a:spcAft>
                <a:spcPts val="0"/>
              </a:spcAft>
              <a:buSzPct val="100000"/>
              <a:buChar char="○"/>
            </a:pPr>
            <a:r>
              <a:rPr lang="en"/>
              <a:t>Provides content for UIP–Action Steps</a:t>
            </a:r>
            <a:endParaRPr/>
          </a:p>
          <a:p>
            <a:pPr indent="457200" lvl="0" marL="457200" rtl="0" algn="l">
              <a:lnSpc>
                <a:spcPct val="115000"/>
              </a:lnSpc>
              <a:spcBef>
                <a:spcPts val="0"/>
              </a:spcBef>
              <a:spcAft>
                <a:spcPts val="0"/>
              </a:spcAft>
              <a:buSzPct val="123552"/>
              <a:buNone/>
            </a:pPr>
            <a:r>
              <a:rPr lang="en" sz="1400"/>
              <a:t>(Qualifies as research-based evidence, UIP/ESSA)</a:t>
            </a:r>
            <a:endParaRPr sz="1400"/>
          </a:p>
          <a:p>
            <a:pPr indent="457200" lvl="0" marL="457200" rtl="0" algn="l">
              <a:lnSpc>
                <a:spcPct val="115000"/>
              </a:lnSpc>
              <a:spcBef>
                <a:spcPts val="0"/>
              </a:spcBef>
              <a:spcAft>
                <a:spcPts val="0"/>
              </a:spcAft>
              <a:buSzPct val="123552"/>
              <a:buNone/>
            </a:pPr>
            <a:r>
              <a:t/>
            </a:r>
            <a:endParaRPr sz="1400"/>
          </a:p>
          <a:p>
            <a:pPr indent="-322580" lvl="0" marL="457200" rtl="0" algn="l">
              <a:lnSpc>
                <a:spcPct val="115000"/>
              </a:lnSpc>
              <a:spcBef>
                <a:spcPts val="0"/>
              </a:spcBef>
              <a:spcAft>
                <a:spcPts val="0"/>
              </a:spcAft>
              <a:buSzPct val="100000"/>
              <a:buChar char="●"/>
            </a:pPr>
            <a:r>
              <a:rPr lang="en"/>
              <a:t>Implementation Guide, supported with worksheets</a:t>
            </a:r>
            <a:endParaRPr/>
          </a:p>
          <a:p>
            <a:pPr indent="-310832" lvl="1" marL="914400" rtl="0" algn="l">
              <a:lnSpc>
                <a:spcPct val="115000"/>
              </a:lnSpc>
              <a:spcBef>
                <a:spcPts val="0"/>
              </a:spcBef>
              <a:spcAft>
                <a:spcPts val="0"/>
              </a:spcAft>
              <a:buSzPct val="100000"/>
              <a:buChar char="○"/>
            </a:pPr>
            <a:r>
              <a:rPr lang="en"/>
              <a:t>Provides research-based considerations for creating site-specific implementation plans </a:t>
            </a:r>
            <a:endParaRPr/>
          </a:p>
          <a:p>
            <a:pPr indent="-310832" lvl="1" marL="914400" rtl="0" algn="l">
              <a:lnSpc>
                <a:spcPct val="115000"/>
              </a:lnSpc>
              <a:spcBef>
                <a:spcPts val="0"/>
              </a:spcBef>
              <a:spcAft>
                <a:spcPts val="0"/>
              </a:spcAft>
              <a:buSzPct val="100000"/>
              <a:buChar char="○"/>
            </a:pPr>
            <a:r>
              <a:rPr lang="en"/>
              <a:t>Designed to be used with the Strategy Guides and other CDE resources for site-specific improvement action plan </a:t>
            </a:r>
            <a:endParaRPr/>
          </a:p>
          <a:p>
            <a:pPr indent="-310832" lvl="1" marL="914400" rtl="0" algn="l">
              <a:lnSpc>
                <a:spcPct val="115000"/>
              </a:lnSpc>
              <a:spcBef>
                <a:spcPts val="0"/>
              </a:spcBef>
              <a:spcAft>
                <a:spcPts val="0"/>
              </a:spcAft>
              <a:buSzPct val="100000"/>
              <a:buChar char="○"/>
            </a:pPr>
            <a:r>
              <a:rPr lang="en"/>
              <a:t>Presents general practices that support strong strategy implementation in a variety of contexts</a:t>
            </a:r>
            <a:endParaRPr sz="1400"/>
          </a:p>
        </p:txBody>
      </p:sp>
      <p:pic>
        <p:nvPicPr>
          <p:cNvPr descr="Picture from the Implementation Guide" id="730" name="Google Shape;730;p33"/>
          <p:cNvPicPr preferRelativeResize="0"/>
          <p:nvPr/>
        </p:nvPicPr>
        <p:blipFill rotWithShape="1">
          <a:blip r:embed="rId4">
            <a:alphaModFix/>
          </a:blip>
          <a:srcRect b="0" l="0" r="0" t="0"/>
          <a:stretch/>
        </p:blipFill>
        <p:spPr>
          <a:xfrm>
            <a:off x="5692241" y="995175"/>
            <a:ext cx="3248008" cy="4037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3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Explore Empowering Action for School Improvement (EASI)</a:t>
            </a:r>
            <a:endParaRPr/>
          </a:p>
        </p:txBody>
      </p:sp>
      <p:sp>
        <p:nvSpPr>
          <p:cNvPr id="736" name="Google Shape;736;p34"/>
          <p:cNvSpPr txBox="1"/>
          <p:nvPr>
            <p:ph idx="1" type="body"/>
          </p:nvPr>
        </p:nvSpPr>
        <p:spPr>
          <a:xfrm>
            <a:off x="311700" y="1152475"/>
            <a:ext cx="7267200" cy="30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b="1" lang="en" sz="1400"/>
              <a:t>Eligibility: </a:t>
            </a:r>
            <a:r>
              <a:rPr lang="en" sz="1400"/>
              <a:t>Schools identified for improvement under ESSA (i.e., Comprehensive, Targeted, Additional Targeted) and/or schools or districts with a State identification of Priority Improvement, Turnaround, or On Watch</a:t>
            </a:r>
            <a:endParaRPr sz="1400"/>
          </a:p>
          <a:p>
            <a:pPr indent="0" lvl="0" marL="0" rtl="0" algn="l">
              <a:lnSpc>
                <a:spcPct val="115000"/>
              </a:lnSpc>
              <a:spcBef>
                <a:spcPts val="1600"/>
              </a:spcBef>
              <a:spcAft>
                <a:spcPts val="0"/>
              </a:spcAft>
              <a:buSzPts val="1600"/>
              <a:buNone/>
            </a:pPr>
            <a:r>
              <a:rPr b="1" lang="en" sz="1400"/>
              <a:t>Multi-year Funding: </a:t>
            </a:r>
            <a:r>
              <a:rPr lang="en" sz="1400"/>
              <a:t>Empowering Action for School Improvement (EASI) grant funded through state and federal funds</a:t>
            </a:r>
            <a:endParaRPr sz="1400"/>
          </a:p>
          <a:p>
            <a:pPr indent="0" lvl="0" marL="0" rtl="0" algn="l">
              <a:lnSpc>
                <a:spcPct val="115000"/>
              </a:lnSpc>
              <a:spcBef>
                <a:spcPts val="1600"/>
              </a:spcBef>
              <a:spcAft>
                <a:spcPts val="0"/>
              </a:spcAft>
              <a:buSzPts val="1600"/>
              <a:buNone/>
            </a:pPr>
            <a:r>
              <a:rPr b="1" lang="en" sz="1400"/>
              <a:t>Routes: </a:t>
            </a:r>
            <a:r>
              <a:rPr lang="en" sz="1400"/>
              <a:t>options aligned to acuity of need / years on the clock – </a:t>
            </a:r>
            <a:endParaRPr sz="1400"/>
          </a:p>
          <a:p>
            <a:pPr indent="457200" lvl="0" marL="0" rtl="0" algn="l">
              <a:lnSpc>
                <a:spcPct val="115000"/>
              </a:lnSpc>
              <a:spcBef>
                <a:spcPts val="0"/>
              </a:spcBef>
              <a:spcAft>
                <a:spcPts val="0"/>
              </a:spcAft>
              <a:buSzPts val="1600"/>
              <a:buNone/>
            </a:pPr>
            <a:r>
              <a:rPr lang="en" sz="1400"/>
              <a:t>1) diagnosis and planning phase, 2) implementation phase, or 3) end-of-clock phase</a:t>
            </a:r>
            <a:endParaRPr sz="1400"/>
          </a:p>
          <a:p>
            <a:pPr indent="0" lvl="0" marL="0" rtl="0" algn="l">
              <a:lnSpc>
                <a:spcPct val="115000"/>
              </a:lnSpc>
              <a:spcBef>
                <a:spcPts val="1600"/>
              </a:spcBef>
              <a:spcAft>
                <a:spcPts val="0"/>
              </a:spcAft>
              <a:buSzPts val="1600"/>
              <a:buNone/>
            </a:pPr>
            <a:r>
              <a:rPr b="1" lang="en" sz="1400"/>
              <a:t>Consultation: </a:t>
            </a:r>
            <a:r>
              <a:rPr lang="en" sz="1400"/>
              <a:t>CDE offered services, approved external partners, selected program contractor (may also be district designed or led)</a:t>
            </a:r>
            <a:endParaRPr sz="1400"/>
          </a:p>
        </p:txBody>
      </p:sp>
      <p:sp>
        <p:nvSpPr>
          <p:cNvPr id="737" name="Google Shape;737;p34"/>
          <p:cNvSpPr/>
          <p:nvPr/>
        </p:nvSpPr>
        <p:spPr>
          <a:xfrm>
            <a:off x="8314163" y="93150"/>
            <a:ext cx="774900" cy="695100"/>
          </a:xfrm>
          <a:prstGeom prst="ellipse">
            <a:avLst/>
          </a:prstGeom>
          <a:solidFill>
            <a:srgbClr val="4472C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EASI</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35"/>
          <p:cNvSpPr txBox="1"/>
          <p:nvPr>
            <p:ph type="title"/>
          </p:nvPr>
        </p:nvSpPr>
        <p:spPr>
          <a:xfrm>
            <a:off x="311700" y="0"/>
            <a:ext cx="7167900" cy="672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Overview of EASI Routes and Services</a:t>
            </a:r>
            <a:endParaRPr/>
          </a:p>
        </p:txBody>
      </p:sp>
      <p:grpSp>
        <p:nvGrpSpPr>
          <p:cNvPr descr="Easi diagram of the routes and services by  year on the clock." id="743" name="Google Shape;743;p35"/>
          <p:cNvGrpSpPr/>
          <p:nvPr/>
        </p:nvGrpSpPr>
        <p:grpSpPr>
          <a:xfrm>
            <a:off x="-2" y="613951"/>
            <a:ext cx="9144588" cy="4529402"/>
            <a:chOff x="-43150" y="151650"/>
            <a:chExt cx="12235200" cy="6558648"/>
          </a:xfrm>
        </p:grpSpPr>
        <p:sp>
          <p:nvSpPr>
            <p:cNvPr id="744" name="Google Shape;744;p35"/>
            <p:cNvSpPr/>
            <p:nvPr/>
          </p:nvSpPr>
          <p:spPr>
            <a:xfrm>
              <a:off x="-43150" y="151650"/>
              <a:ext cx="12235200" cy="6527400"/>
            </a:xfrm>
            <a:prstGeom prst="rect">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grpSp>
          <p:nvGrpSpPr>
            <p:cNvPr id="745" name="Google Shape;745;p35"/>
            <p:cNvGrpSpPr/>
            <p:nvPr/>
          </p:nvGrpSpPr>
          <p:grpSpPr>
            <a:xfrm>
              <a:off x="0" y="182880"/>
              <a:ext cx="12191950" cy="6527418"/>
              <a:chOff x="0" y="182880"/>
              <a:chExt cx="12191950" cy="6527418"/>
            </a:xfrm>
          </p:grpSpPr>
          <p:sp>
            <p:nvSpPr>
              <p:cNvPr id="746" name="Google Shape;746;p35"/>
              <p:cNvSpPr/>
              <p:nvPr/>
            </p:nvSpPr>
            <p:spPr>
              <a:xfrm>
                <a:off x="647075" y="1681088"/>
                <a:ext cx="6178500" cy="708900"/>
              </a:xfrm>
              <a:prstGeom prst="chevron">
                <a:avLst>
                  <a:gd fmla="val 50000" name="adj"/>
                </a:avLst>
              </a:prstGeom>
              <a:solidFill>
                <a:srgbClr val="800080"/>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Exploration Supports</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Duration- 1.5 year	</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Amount- Up to $42,000, $80,000, or $150,000 based on service</a:t>
                </a:r>
                <a:endParaRPr b="0" i="0" sz="900" u="none" cap="none" strike="noStrike">
                  <a:solidFill>
                    <a:srgbClr val="FFFFFF"/>
                  </a:solidFill>
                  <a:latin typeface="Calibri"/>
                  <a:ea typeface="Calibri"/>
                  <a:cs typeface="Calibri"/>
                  <a:sym typeface="Calibri"/>
                </a:endParaRPr>
              </a:p>
            </p:txBody>
          </p:sp>
          <p:sp>
            <p:nvSpPr>
              <p:cNvPr id="747" name="Google Shape;747;p35"/>
              <p:cNvSpPr/>
              <p:nvPr/>
            </p:nvSpPr>
            <p:spPr>
              <a:xfrm>
                <a:off x="7802865" y="182880"/>
                <a:ext cx="4257600" cy="365700"/>
              </a:xfrm>
              <a:prstGeom prst="chevron">
                <a:avLst>
                  <a:gd fmla="val 50000" name="adj"/>
                </a:avLst>
              </a:prstGeom>
              <a:solidFill>
                <a:srgbClr val="44546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FFFFFF"/>
                    </a:solidFill>
                    <a:latin typeface="Calibri"/>
                    <a:ea typeface="Calibri"/>
                    <a:cs typeface="Calibri"/>
                    <a:sym typeface="Calibri"/>
                  </a:rPr>
                  <a:t>End of Clock</a:t>
                </a:r>
                <a:endParaRPr b="0" i="0" sz="1500" u="none" cap="none" strike="noStrike">
                  <a:solidFill>
                    <a:srgbClr val="FFFFFF"/>
                  </a:solidFill>
                  <a:latin typeface="Calibri"/>
                  <a:ea typeface="Calibri"/>
                  <a:cs typeface="Calibri"/>
                  <a:sym typeface="Calibri"/>
                </a:endParaRPr>
              </a:p>
            </p:txBody>
          </p:sp>
          <p:sp>
            <p:nvSpPr>
              <p:cNvPr id="748" name="Google Shape;748;p35"/>
              <p:cNvSpPr/>
              <p:nvPr/>
            </p:nvSpPr>
            <p:spPr>
              <a:xfrm>
                <a:off x="548640" y="182994"/>
                <a:ext cx="4568400" cy="365700"/>
              </a:xfrm>
              <a:prstGeom prst="homePlate">
                <a:avLst>
                  <a:gd fmla="val 50000" name="adj"/>
                </a:avLst>
              </a:prstGeom>
              <a:solidFill>
                <a:srgbClr val="BFBFB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Early on the Clock</a:t>
                </a:r>
                <a:endParaRPr b="0" i="0" sz="1500" u="none" cap="none" strike="noStrike">
                  <a:solidFill>
                    <a:srgbClr val="000000"/>
                  </a:solidFill>
                  <a:latin typeface="Calibri"/>
                  <a:ea typeface="Calibri"/>
                  <a:cs typeface="Calibri"/>
                  <a:sym typeface="Calibri"/>
                </a:endParaRPr>
              </a:p>
            </p:txBody>
          </p:sp>
          <p:sp>
            <p:nvSpPr>
              <p:cNvPr id="749" name="Google Shape;749;p35"/>
              <p:cNvSpPr/>
              <p:nvPr/>
            </p:nvSpPr>
            <p:spPr>
              <a:xfrm>
                <a:off x="4331227" y="183008"/>
                <a:ext cx="4257600" cy="365700"/>
              </a:xfrm>
              <a:prstGeom prst="chevron">
                <a:avLst>
                  <a:gd fmla="val 50000" name="adj"/>
                </a:avLst>
              </a:prstGeom>
              <a:solidFill>
                <a:srgbClr val="808080"/>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FFFFFF"/>
                    </a:solidFill>
                    <a:latin typeface="Calibri"/>
                    <a:ea typeface="Calibri"/>
                    <a:cs typeface="Calibri"/>
                    <a:sym typeface="Calibri"/>
                  </a:rPr>
                  <a:t>On the Clock</a:t>
                </a:r>
                <a:endParaRPr b="0" i="0" sz="1500" u="none" cap="none" strike="noStrike">
                  <a:solidFill>
                    <a:srgbClr val="FFFFFF"/>
                  </a:solidFill>
                  <a:latin typeface="Calibri"/>
                  <a:ea typeface="Calibri"/>
                  <a:cs typeface="Calibri"/>
                  <a:sym typeface="Calibri"/>
                </a:endParaRPr>
              </a:p>
            </p:txBody>
          </p:sp>
          <p:sp>
            <p:nvSpPr>
              <p:cNvPr id="750" name="Google Shape;750;p35"/>
              <p:cNvSpPr/>
              <p:nvPr/>
            </p:nvSpPr>
            <p:spPr>
              <a:xfrm>
                <a:off x="7379533" y="5760327"/>
                <a:ext cx="4745100" cy="753900"/>
              </a:xfrm>
              <a:prstGeom prst="chevron">
                <a:avLst>
                  <a:gd fmla="val 50000" name="adj"/>
                </a:avLst>
              </a:prstGeom>
              <a:solidFill>
                <a:srgbClr val="00CC00"/>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Accountability Pathways</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Up to 2 years</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Amount- Up to $100,000 per year</a:t>
                </a:r>
                <a:endParaRPr b="0" i="0" sz="1100" u="none" cap="none" strike="noStrike">
                  <a:solidFill>
                    <a:srgbClr val="FFFFFF"/>
                  </a:solidFill>
                  <a:latin typeface="Calibri"/>
                  <a:ea typeface="Calibri"/>
                  <a:cs typeface="Calibri"/>
                  <a:sym typeface="Calibri"/>
                </a:endParaRPr>
              </a:p>
            </p:txBody>
          </p:sp>
          <p:sp>
            <p:nvSpPr>
              <p:cNvPr id="751" name="Google Shape;751;p35"/>
              <p:cNvSpPr/>
              <p:nvPr/>
            </p:nvSpPr>
            <p:spPr>
              <a:xfrm>
                <a:off x="647075" y="2466050"/>
                <a:ext cx="11278800" cy="943500"/>
              </a:xfrm>
              <a:prstGeom prst="chevron">
                <a:avLst>
                  <a:gd fmla="val 50000" name="adj"/>
                </a:avLst>
              </a:prstGeom>
              <a:solidFill>
                <a:srgbClr val="31849B"/>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District Designed and Led</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Duration- 2.5 years</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DDL Major Improvement Strategy- Amount- Up to $20,000 in year 1 and Up to $80,000 for year 2 &amp; 3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DDL Improvement Support- Amount Up to $20,000 in year 1 and up to $50,000 in year 2 &amp; 3</a:t>
                </a:r>
                <a:endParaRPr b="0" i="0" sz="1100" u="none" cap="none" strike="noStrike">
                  <a:solidFill>
                    <a:srgbClr val="FFFFFF"/>
                  </a:solidFill>
                  <a:latin typeface="Calibri"/>
                  <a:ea typeface="Calibri"/>
                  <a:cs typeface="Calibri"/>
                  <a:sym typeface="Calibri"/>
                </a:endParaRPr>
              </a:p>
            </p:txBody>
          </p:sp>
          <p:sp>
            <p:nvSpPr>
              <p:cNvPr id="752" name="Google Shape;752;p35"/>
              <p:cNvSpPr/>
              <p:nvPr/>
            </p:nvSpPr>
            <p:spPr>
              <a:xfrm>
                <a:off x="606714" y="3975476"/>
                <a:ext cx="6642300" cy="817200"/>
              </a:xfrm>
              <a:prstGeom prst="chevron">
                <a:avLst>
                  <a:gd fmla="val 50000" name="adj"/>
                </a:avLst>
              </a:prstGeom>
              <a:solidFill>
                <a:srgbClr val="00CC00"/>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1" i="0" lang="en" sz="1100" u="none" cap="none" strike="noStrike">
                    <a:solidFill>
                      <a:srgbClr val="FFFFFF"/>
                    </a:solidFill>
                    <a:latin typeface="Calibri"/>
                    <a:ea typeface="Calibri"/>
                    <a:cs typeface="Calibri"/>
                    <a:sym typeface="Calibri"/>
                  </a:rPr>
                  <a:t>Connect for Success, COMTSS, and School Transformation Network</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rPr b="0" i="0" lang="en" sz="1100" u="none" cap="none" strike="noStrike">
                    <a:solidFill>
                      <a:srgbClr val="FFFFFF"/>
                    </a:solidFill>
                    <a:latin typeface="Calibri"/>
                    <a:ea typeface="Calibri"/>
                    <a:cs typeface="Calibri"/>
                    <a:sym typeface="Calibri"/>
                  </a:rPr>
                  <a:t>Duration- 2.5 years</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rPr b="0" i="0" lang="en" sz="1100" u="none" cap="none" strike="noStrike">
                    <a:solidFill>
                      <a:srgbClr val="FFFFFF"/>
                    </a:solidFill>
                    <a:latin typeface="Calibri"/>
                    <a:ea typeface="Calibri"/>
                    <a:cs typeface="Calibri"/>
                    <a:sym typeface="Calibri"/>
                  </a:rPr>
                  <a:t>Amount- Up to $20,000 in year 1 and Up to $80,000 for year 2 &amp; 3</a:t>
                </a:r>
                <a:endParaRPr b="1" i="0" sz="1100" u="none" cap="none" strike="noStrike">
                  <a:solidFill>
                    <a:srgbClr val="FFFFFF"/>
                  </a:solidFill>
                  <a:latin typeface="Calibri"/>
                  <a:ea typeface="Calibri"/>
                  <a:cs typeface="Calibri"/>
                  <a:sym typeface="Calibri"/>
                </a:endParaRPr>
              </a:p>
            </p:txBody>
          </p:sp>
          <p:sp>
            <p:nvSpPr>
              <p:cNvPr id="753" name="Google Shape;753;p35"/>
              <p:cNvSpPr/>
              <p:nvPr/>
            </p:nvSpPr>
            <p:spPr>
              <a:xfrm>
                <a:off x="606726" y="3409525"/>
                <a:ext cx="11488800" cy="530100"/>
              </a:xfrm>
              <a:prstGeom prst="chevron">
                <a:avLst>
                  <a:gd fmla="val 50000" name="adj"/>
                </a:avLst>
              </a:prstGeom>
              <a:solidFill>
                <a:srgbClr val="00CC00"/>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School Turnaround Leadership Development</a:t>
                </a:r>
                <a:endParaRPr b="1"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&amp; Amount- Based on selected leadership development program and provider cost</a:t>
                </a:r>
                <a:endParaRPr b="0" i="0" sz="1100" u="none" cap="none" strike="noStrike">
                  <a:solidFill>
                    <a:srgbClr val="FFFFFF"/>
                  </a:solidFill>
                  <a:latin typeface="Calibri"/>
                  <a:ea typeface="Calibri"/>
                  <a:cs typeface="Calibri"/>
                  <a:sym typeface="Calibri"/>
                </a:endParaRPr>
              </a:p>
            </p:txBody>
          </p:sp>
          <p:sp>
            <p:nvSpPr>
              <p:cNvPr id="754" name="Google Shape;754;p35"/>
              <p:cNvSpPr/>
              <p:nvPr/>
            </p:nvSpPr>
            <p:spPr>
              <a:xfrm>
                <a:off x="4406350" y="4883100"/>
                <a:ext cx="7785600" cy="817200"/>
              </a:xfrm>
              <a:prstGeom prst="chevron">
                <a:avLst>
                  <a:gd fmla="val 50000" name="adj"/>
                </a:avLst>
              </a:prstGeom>
              <a:solidFill>
                <a:srgbClr val="00CC00"/>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Rigorous Action through Redesign</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Duration- 2.5 years </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Amount- Up to $20,000 in year 1 and Up to $100,000 for year 2 &amp; 3</a:t>
                </a:r>
                <a:endParaRPr b="1" i="0" sz="1100" u="none" cap="none" strike="noStrike">
                  <a:solidFill>
                    <a:srgbClr val="FFFFFF"/>
                  </a:solidFill>
                  <a:latin typeface="Calibri"/>
                  <a:ea typeface="Calibri"/>
                  <a:cs typeface="Calibri"/>
                  <a:sym typeface="Calibri"/>
                </a:endParaRPr>
              </a:p>
            </p:txBody>
          </p:sp>
          <p:sp>
            <p:nvSpPr>
              <p:cNvPr id="755" name="Google Shape;755;p35"/>
              <p:cNvSpPr/>
              <p:nvPr/>
            </p:nvSpPr>
            <p:spPr>
              <a:xfrm>
                <a:off x="606725" y="1098225"/>
                <a:ext cx="11359500" cy="480900"/>
              </a:xfrm>
              <a:prstGeom prst="chevron">
                <a:avLst>
                  <a:gd fmla="val 50000" name="adj"/>
                </a:avLst>
              </a:prstGeom>
              <a:solidFill>
                <a:srgbClr val="F79646"/>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Facilitated Board Training for School Improvement</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Duration- 1 year 	Amount- Up to $10,000</a:t>
                </a:r>
                <a:endParaRPr b="1" i="0" sz="1100" u="none" cap="none" strike="noStrike">
                  <a:solidFill>
                    <a:srgbClr val="FFFFFF"/>
                  </a:solidFill>
                  <a:latin typeface="Calibri"/>
                  <a:ea typeface="Calibri"/>
                  <a:cs typeface="Calibri"/>
                  <a:sym typeface="Calibri"/>
                </a:endParaRPr>
              </a:p>
            </p:txBody>
          </p:sp>
          <p:grpSp>
            <p:nvGrpSpPr>
              <p:cNvPr id="756" name="Google Shape;756;p35"/>
              <p:cNvGrpSpPr/>
              <p:nvPr/>
            </p:nvGrpSpPr>
            <p:grpSpPr>
              <a:xfrm>
                <a:off x="846" y="4320008"/>
                <a:ext cx="536387" cy="2390290"/>
                <a:chOff x="0" y="3049900"/>
                <a:chExt cx="402300" cy="2053690"/>
              </a:xfrm>
            </p:grpSpPr>
            <p:sp>
              <p:nvSpPr>
                <p:cNvPr id="757" name="Google Shape;757;p35"/>
                <p:cNvSpPr/>
                <p:nvPr/>
              </p:nvSpPr>
              <p:spPr>
                <a:xfrm rot="-5400000">
                  <a:off x="-269997" y="4433690"/>
                  <a:ext cx="939900" cy="399900"/>
                </a:xfrm>
                <a:prstGeom prst="rect">
                  <a:avLst/>
                </a:prstGeom>
                <a:solidFill>
                  <a:srgbClr val="666666"/>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End of Clock</a:t>
                  </a:r>
                  <a:endParaRPr b="0" i="0" sz="900" u="none" cap="none" strike="noStrike">
                    <a:solidFill>
                      <a:srgbClr val="FFFFFF"/>
                    </a:solidFill>
                    <a:latin typeface="Arial"/>
                    <a:ea typeface="Arial"/>
                    <a:cs typeface="Arial"/>
                    <a:sym typeface="Arial"/>
                  </a:endParaRPr>
                </a:p>
              </p:txBody>
            </p:sp>
            <p:sp>
              <p:nvSpPr>
                <p:cNvPr id="758" name="Google Shape;758;p35"/>
                <p:cNvSpPr/>
                <p:nvPr/>
              </p:nvSpPr>
              <p:spPr>
                <a:xfrm rot="-5400000">
                  <a:off x="-436650" y="3486550"/>
                  <a:ext cx="1275600" cy="402300"/>
                </a:xfrm>
                <a:prstGeom prst="rtTriangle">
                  <a:avLst/>
                </a:prstGeom>
                <a:solidFill>
                  <a:srgbClr val="6666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759" name="Google Shape;759;p35"/>
              <p:cNvSpPr/>
              <p:nvPr/>
            </p:nvSpPr>
            <p:spPr>
              <a:xfrm rot="-5400000">
                <a:off x="-367046" y="984612"/>
                <a:ext cx="1270500" cy="533100"/>
              </a:xfrm>
              <a:prstGeom prst="rect">
                <a:avLst/>
              </a:prstGeom>
              <a:solidFill>
                <a:srgbClr val="D9D9D9"/>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Diagnostic &amp; Planning</a:t>
                </a:r>
                <a:endParaRPr b="0" i="0" sz="900" u="none" cap="none" strike="noStrike">
                  <a:solidFill>
                    <a:srgbClr val="000000"/>
                  </a:solidFill>
                  <a:latin typeface="Arial"/>
                  <a:ea typeface="Arial"/>
                  <a:cs typeface="Arial"/>
                  <a:sym typeface="Arial"/>
                </a:endParaRPr>
              </a:p>
            </p:txBody>
          </p:sp>
          <p:grpSp>
            <p:nvGrpSpPr>
              <p:cNvPr id="760" name="Google Shape;760;p35"/>
              <p:cNvGrpSpPr/>
              <p:nvPr/>
            </p:nvGrpSpPr>
            <p:grpSpPr>
              <a:xfrm>
                <a:off x="0" y="1895966"/>
                <a:ext cx="536387" cy="3908691"/>
                <a:chOff x="-635" y="736581"/>
                <a:chExt cx="402300" cy="3588919"/>
              </a:xfrm>
            </p:grpSpPr>
            <p:sp>
              <p:nvSpPr>
                <p:cNvPr id="761" name="Google Shape;761;p35"/>
                <p:cNvSpPr/>
                <p:nvPr/>
              </p:nvSpPr>
              <p:spPr>
                <a:xfrm rot="5400000">
                  <a:off x="-437285" y="3486550"/>
                  <a:ext cx="1275600" cy="402300"/>
                </a:xfrm>
                <a:prstGeom prst="rtTriangle">
                  <a:avLst/>
                </a:prstGeom>
                <a:solidFill>
                  <a:srgbClr val="B7B7B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762" name="Google Shape;762;p35"/>
                <p:cNvSpPr/>
                <p:nvPr/>
              </p:nvSpPr>
              <p:spPr>
                <a:xfrm rot="-5400000">
                  <a:off x="-962697" y="1699281"/>
                  <a:ext cx="2325300" cy="399900"/>
                </a:xfrm>
                <a:prstGeom prst="rect">
                  <a:avLst/>
                </a:prstGeom>
                <a:solidFill>
                  <a:srgbClr val="B7B7B7"/>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Implementation</a:t>
                  </a:r>
                  <a:endParaRPr b="0" i="0" sz="900" u="none" cap="none" strike="noStrike">
                    <a:solidFill>
                      <a:srgbClr val="000000"/>
                    </a:solidFill>
                    <a:latin typeface="Arial"/>
                    <a:ea typeface="Arial"/>
                    <a:cs typeface="Arial"/>
                    <a:sym typeface="Arial"/>
                  </a:endParaRPr>
                </a:p>
              </p:txBody>
            </p:sp>
          </p:grpSp>
          <p:sp>
            <p:nvSpPr>
              <p:cNvPr id="763" name="Google Shape;763;p35"/>
              <p:cNvSpPr/>
              <p:nvPr/>
            </p:nvSpPr>
            <p:spPr>
              <a:xfrm>
                <a:off x="606737" y="548583"/>
                <a:ext cx="11359500" cy="480900"/>
              </a:xfrm>
              <a:prstGeom prst="chevron">
                <a:avLst>
                  <a:gd fmla="val 50000" name="adj"/>
                </a:avLst>
              </a:prstGeom>
              <a:solidFill>
                <a:srgbClr val="F79646"/>
              </a:solidFill>
              <a:ln cap="flat" cmpd="sng" w="9525">
                <a:solidFill>
                  <a:srgbClr val="00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School Transitions</a:t>
                </a:r>
                <a:endParaRPr b="1" i="0" sz="1100" u="none" cap="none" strike="noStrike">
                  <a:solidFill>
                    <a:srgbClr val="FFFFFF"/>
                  </a:solidFill>
                  <a:latin typeface="Calibri"/>
                  <a:ea typeface="Calibri"/>
                  <a:cs typeface="Calibri"/>
                  <a:sym typeface="Calibri"/>
                </a:endParaRPr>
              </a:p>
              <a:p>
                <a:pPr indent="609600" lvl="0" marL="2438400" marR="0" rtl="0" algn="l">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Calibri"/>
                    <a:ea typeface="Calibri"/>
                    <a:cs typeface="Calibri"/>
                    <a:sym typeface="Calibri"/>
                  </a:rPr>
                  <a:t>Duration- 1 year 	Amount- Up to $50,000</a:t>
                </a:r>
                <a:endParaRPr b="1" i="0" sz="1100" u="none" cap="none" strike="noStrike">
                  <a:solidFill>
                    <a:srgbClr val="FFFFFF"/>
                  </a:solidFill>
                  <a:latin typeface="Calibri"/>
                  <a:ea typeface="Calibri"/>
                  <a:cs typeface="Calibri"/>
                  <a:sym typeface="Calibri"/>
                </a:endParaRPr>
              </a:p>
            </p:txBody>
          </p:sp>
        </p:grpSp>
      </p:grpSp>
      <p:sp>
        <p:nvSpPr>
          <p:cNvPr id="764" name="Google Shape;764;p35"/>
          <p:cNvSpPr/>
          <p:nvPr/>
        </p:nvSpPr>
        <p:spPr>
          <a:xfrm>
            <a:off x="8314163" y="93150"/>
            <a:ext cx="774900" cy="695100"/>
          </a:xfrm>
          <a:prstGeom prst="ellipse">
            <a:avLst/>
          </a:prstGeom>
          <a:solidFill>
            <a:srgbClr val="4472C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EASI</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3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EASI Application Process </a:t>
            </a:r>
            <a:r>
              <a:rPr lang="en"/>
              <a:t>| Key Resources &amp; Support</a:t>
            </a:r>
            <a:endParaRPr/>
          </a:p>
        </p:txBody>
      </p:sp>
      <p:sp>
        <p:nvSpPr>
          <p:cNvPr id="770" name="Google Shape;770;p36"/>
          <p:cNvSpPr txBox="1"/>
          <p:nvPr>
            <p:ph idx="1" type="body"/>
          </p:nvPr>
        </p:nvSpPr>
        <p:spPr>
          <a:xfrm>
            <a:off x="123875" y="919950"/>
            <a:ext cx="5048400" cy="4110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b="1" lang="en" sz="1400"/>
              <a:t>Key Resources:</a:t>
            </a:r>
            <a:r>
              <a:rPr lang="en" sz="1400"/>
              <a:t> </a:t>
            </a:r>
            <a:endParaRPr sz="1400"/>
          </a:p>
          <a:p>
            <a:pPr indent="0" lvl="0" marL="0" marR="0" rtl="0" algn="l">
              <a:lnSpc>
                <a:spcPct val="115000"/>
              </a:lnSpc>
              <a:spcBef>
                <a:spcPts val="0"/>
              </a:spcBef>
              <a:spcAft>
                <a:spcPts val="0"/>
              </a:spcAft>
              <a:buSzPts val="1600"/>
              <a:buNone/>
            </a:pPr>
            <a:r>
              <a:rPr lang="en" sz="1400" u="sng">
                <a:solidFill>
                  <a:schemeClr val="accent1"/>
                </a:solidFill>
                <a:hlinkClick r:id="rId3">
                  <a:extLst>
                    <a:ext uri="{A12FA001-AC4F-418D-AE19-62706E023703}">
                      <ahyp:hlinkClr val="tx"/>
                    </a:ext>
                  </a:extLst>
                </a:hlinkClick>
              </a:rPr>
              <a:t>Empowering Action for School Improvement</a:t>
            </a:r>
            <a:r>
              <a:rPr lang="en" sz="1400"/>
              <a:t> (EASI)</a:t>
            </a:r>
            <a:endParaRPr sz="1400"/>
          </a:p>
          <a:p>
            <a:pPr indent="-304800" lvl="0" marL="457200" rtl="0" algn="l">
              <a:lnSpc>
                <a:spcPct val="115000"/>
              </a:lnSpc>
              <a:spcBef>
                <a:spcPts val="0"/>
              </a:spcBef>
              <a:spcAft>
                <a:spcPts val="0"/>
              </a:spcAft>
              <a:buSzPts val="1200"/>
              <a:buChar char="●"/>
            </a:pPr>
            <a:r>
              <a:rPr lang="en" sz="1200"/>
              <a:t>EASI Menu of Supports </a:t>
            </a:r>
            <a:endParaRPr sz="1200"/>
          </a:p>
          <a:p>
            <a:pPr indent="-304800" lvl="0" marL="457200" rtl="0" algn="l">
              <a:lnSpc>
                <a:spcPct val="115000"/>
              </a:lnSpc>
              <a:spcBef>
                <a:spcPts val="0"/>
              </a:spcBef>
              <a:spcAft>
                <a:spcPts val="0"/>
              </a:spcAft>
              <a:buSzPts val="1200"/>
              <a:buChar char="●"/>
            </a:pPr>
            <a:r>
              <a:rPr lang="en" sz="1200"/>
              <a:t>EASI Application Planning Document</a:t>
            </a:r>
            <a:endParaRPr sz="1200"/>
          </a:p>
          <a:p>
            <a:pPr indent="-304800" lvl="0" marL="457200" rtl="0" algn="l">
              <a:lnSpc>
                <a:spcPct val="115000"/>
              </a:lnSpc>
              <a:spcBef>
                <a:spcPts val="0"/>
              </a:spcBef>
              <a:spcAft>
                <a:spcPts val="0"/>
              </a:spcAft>
              <a:buSzPts val="1200"/>
              <a:buChar char="●"/>
            </a:pPr>
            <a:r>
              <a:rPr lang="en" sz="1200" u="sng">
                <a:solidFill>
                  <a:schemeClr val="accent1"/>
                </a:solidFill>
                <a:hlinkClick r:id="rId4">
                  <a:extLst>
                    <a:ext uri="{A12FA001-AC4F-418D-AE19-62706E023703}">
                      <ahyp:hlinkClr val="tx"/>
                    </a:ext>
                  </a:extLst>
                </a:hlinkClick>
              </a:rPr>
              <a:t>GAINS</a:t>
            </a:r>
            <a:r>
              <a:rPr lang="en" sz="1200">
                <a:solidFill>
                  <a:schemeClr val="accent1"/>
                </a:solidFill>
              </a:rPr>
              <a:t> </a:t>
            </a:r>
            <a:r>
              <a:rPr lang="en" sz="1200"/>
              <a:t>- Online system to submit EASI application</a:t>
            </a:r>
            <a:endParaRPr sz="1200"/>
          </a:p>
          <a:p>
            <a:pPr indent="0" lvl="0" marL="0" rtl="0" algn="l">
              <a:lnSpc>
                <a:spcPct val="115000"/>
              </a:lnSpc>
              <a:spcBef>
                <a:spcPts val="1600"/>
              </a:spcBef>
              <a:spcAft>
                <a:spcPts val="0"/>
              </a:spcAft>
              <a:buSzPts val="1600"/>
              <a:buNone/>
            </a:pPr>
            <a:r>
              <a:rPr b="1" lang="en" sz="1400"/>
              <a:t>Support Options</a:t>
            </a:r>
            <a:r>
              <a:rPr lang="en" sz="1400"/>
              <a:t>:</a:t>
            </a:r>
            <a:endParaRPr sz="1400"/>
          </a:p>
          <a:p>
            <a:pPr indent="-304800" lvl="0" marL="457200" rtl="0" algn="l">
              <a:lnSpc>
                <a:spcPct val="115000"/>
              </a:lnSpc>
              <a:spcBef>
                <a:spcPts val="0"/>
              </a:spcBef>
              <a:spcAft>
                <a:spcPts val="0"/>
              </a:spcAft>
              <a:buSzPts val="1200"/>
              <a:buChar char="●"/>
            </a:pPr>
            <a:r>
              <a:rPr lang="en" sz="1200"/>
              <a:t>Regular EASI eligible schools and LEA communications</a:t>
            </a:r>
            <a:endParaRPr sz="1200"/>
          </a:p>
          <a:p>
            <a:pPr indent="-304800" lvl="0" marL="457200" rtl="0" algn="l">
              <a:lnSpc>
                <a:spcPct val="115000"/>
              </a:lnSpc>
              <a:spcBef>
                <a:spcPts val="0"/>
              </a:spcBef>
              <a:spcAft>
                <a:spcPts val="0"/>
              </a:spcAft>
              <a:buSzPts val="1200"/>
              <a:buChar char="●"/>
            </a:pPr>
            <a:r>
              <a:rPr lang="en" sz="1200"/>
              <a:t>EASI Kick-Off</a:t>
            </a:r>
            <a:endParaRPr sz="1200"/>
          </a:p>
          <a:p>
            <a:pPr indent="-304800" lvl="0" marL="457200" rtl="0" algn="l">
              <a:lnSpc>
                <a:spcPct val="115000"/>
              </a:lnSpc>
              <a:spcBef>
                <a:spcPts val="0"/>
              </a:spcBef>
              <a:spcAft>
                <a:spcPts val="0"/>
              </a:spcAft>
              <a:buSzPts val="1200"/>
              <a:buChar char="●"/>
            </a:pPr>
            <a:r>
              <a:rPr lang="en" sz="1200"/>
              <a:t>District Support Leads (if applicable)</a:t>
            </a:r>
            <a:endParaRPr sz="1200"/>
          </a:p>
          <a:p>
            <a:pPr indent="-304800" lvl="0" marL="457200" rtl="0" algn="l">
              <a:lnSpc>
                <a:spcPct val="115000"/>
              </a:lnSpc>
              <a:spcBef>
                <a:spcPts val="0"/>
              </a:spcBef>
              <a:spcAft>
                <a:spcPts val="0"/>
              </a:spcAft>
              <a:buSzPts val="1200"/>
              <a:buChar char="●"/>
            </a:pPr>
            <a:r>
              <a:rPr lang="en" sz="1200"/>
              <a:t>Route-specific office hours in November</a:t>
            </a:r>
            <a:endParaRPr sz="1200"/>
          </a:p>
          <a:p>
            <a:pPr indent="0" lvl="0" marL="0" rtl="0" algn="l">
              <a:lnSpc>
                <a:spcPct val="115000"/>
              </a:lnSpc>
              <a:spcBef>
                <a:spcPts val="1600"/>
              </a:spcBef>
              <a:spcAft>
                <a:spcPts val="0"/>
              </a:spcAft>
              <a:buSzPts val="1600"/>
              <a:buNone/>
            </a:pPr>
            <a:r>
              <a:rPr b="1" lang="en" sz="1400"/>
              <a:t>Application Process:</a:t>
            </a:r>
            <a:endParaRPr b="1" sz="1400"/>
          </a:p>
          <a:p>
            <a:pPr indent="-304800" lvl="0" marL="457200" rtl="0" algn="l">
              <a:lnSpc>
                <a:spcPct val="115000"/>
              </a:lnSpc>
              <a:spcBef>
                <a:spcPts val="0"/>
              </a:spcBef>
              <a:spcAft>
                <a:spcPts val="0"/>
              </a:spcAft>
              <a:buSzPts val="1200"/>
              <a:buChar char="●"/>
            </a:pPr>
            <a:r>
              <a:rPr lang="en" sz="1200"/>
              <a:t>Decide on the best fit route or service</a:t>
            </a:r>
            <a:endParaRPr sz="1200"/>
          </a:p>
          <a:p>
            <a:pPr indent="-304800" lvl="0" marL="457200" rtl="0" algn="l">
              <a:lnSpc>
                <a:spcPct val="115000"/>
              </a:lnSpc>
              <a:spcBef>
                <a:spcPts val="0"/>
              </a:spcBef>
              <a:spcAft>
                <a:spcPts val="0"/>
              </a:spcAft>
              <a:buSzPts val="1200"/>
              <a:buChar char="●"/>
            </a:pPr>
            <a:r>
              <a:rPr lang="en" sz="1200"/>
              <a:t>Preview application questions using the EASI Application Planning Document</a:t>
            </a:r>
            <a:endParaRPr sz="1200"/>
          </a:p>
          <a:p>
            <a:pPr indent="-304800" lvl="0" marL="457200" rtl="0" algn="l">
              <a:lnSpc>
                <a:spcPct val="115000"/>
              </a:lnSpc>
              <a:spcBef>
                <a:spcPts val="0"/>
              </a:spcBef>
              <a:spcAft>
                <a:spcPts val="0"/>
              </a:spcAft>
              <a:buSzPts val="1200"/>
              <a:buChar char="●"/>
            </a:pPr>
            <a:r>
              <a:rPr lang="en" sz="1200"/>
              <a:t>LEAs apply on behalf of eligible schools via an online application portal by December </a:t>
            </a:r>
            <a:endParaRPr sz="1200"/>
          </a:p>
          <a:p>
            <a:pPr indent="0" lvl="0" marL="0" rtl="0" algn="l">
              <a:lnSpc>
                <a:spcPct val="115000"/>
              </a:lnSpc>
              <a:spcBef>
                <a:spcPts val="1600"/>
              </a:spcBef>
              <a:spcAft>
                <a:spcPts val="0"/>
              </a:spcAft>
              <a:buClr>
                <a:schemeClr val="dk1"/>
              </a:buClr>
              <a:buSzPts val="1100"/>
              <a:buFont typeface="Arial"/>
              <a:buNone/>
            </a:pPr>
            <a:r>
              <a:t/>
            </a:r>
            <a:endParaRPr sz="1400"/>
          </a:p>
          <a:p>
            <a:pPr indent="0" lvl="0" marL="0" rtl="0" algn="l">
              <a:lnSpc>
                <a:spcPct val="115000"/>
              </a:lnSpc>
              <a:spcBef>
                <a:spcPts val="1600"/>
              </a:spcBef>
              <a:spcAft>
                <a:spcPts val="1200"/>
              </a:spcAft>
              <a:buSzPts val="1600"/>
              <a:buNone/>
            </a:pPr>
            <a:r>
              <a:t/>
            </a:r>
            <a:endParaRPr sz="1400"/>
          </a:p>
        </p:txBody>
      </p:sp>
      <p:graphicFrame>
        <p:nvGraphicFramePr>
          <p:cNvPr id="771" name="Google Shape;771;p36"/>
          <p:cNvGraphicFramePr/>
          <p:nvPr/>
        </p:nvGraphicFramePr>
        <p:xfrm>
          <a:off x="5172275" y="1116685"/>
          <a:ext cx="3000000" cy="3000000"/>
        </p:xfrm>
        <a:graphic>
          <a:graphicData uri="http://schemas.openxmlformats.org/drawingml/2006/table">
            <a:tbl>
              <a:tblPr firstRow="1">
                <a:noFill/>
                <a:tableStyleId>{E016836F-18A3-4CBE-A275-AC3D82523CFF}</a:tableStyleId>
              </a:tblPr>
              <a:tblGrid>
                <a:gridCol w="1772425"/>
                <a:gridCol w="2004000"/>
              </a:tblGrid>
              <a:tr h="330700">
                <a:tc gridSpan="2">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solidFill>
                            <a:schemeClr val="lt1"/>
                          </a:solidFill>
                          <a:latin typeface="Roboto"/>
                          <a:ea typeface="Roboto"/>
                          <a:cs typeface="Roboto"/>
                          <a:sym typeface="Roboto"/>
                        </a:rPr>
                        <a:t>EASI Timeline</a:t>
                      </a:r>
                      <a:endParaRPr b="1" sz="1400" u="none" cap="none" strike="noStrike">
                        <a:solidFill>
                          <a:schemeClr val="lt1"/>
                        </a:solidFill>
                        <a:latin typeface="Roboto"/>
                        <a:ea typeface="Roboto"/>
                        <a:cs typeface="Roboto"/>
                        <a:sym typeface="Roboto"/>
                      </a:endParaRPr>
                    </a:p>
                  </a:txBody>
                  <a:tcPr marT="91425" marB="91425" marR="91425" marL="91425">
                    <a:solidFill>
                      <a:srgbClr val="4472C4"/>
                    </a:solidFill>
                  </a:tcPr>
                </a:tc>
                <a:tc hMerge="1"/>
              </a:tr>
              <a:tr h="4324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Grant application opens</a:t>
                      </a:r>
                      <a:endParaRPr sz="1200" u="none" cap="none" strike="noStrike">
                        <a:latin typeface="Roboto"/>
                        <a:ea typeface="Roboto"/>
                        <a:cs typeface="Roboto"/>
                        <a:sym typeface="Robo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late September 2024</a:t>
                      </a:r>
                      <a:endParaRPr sz="1200" u="none" cap="none" strike="noStrike">
                        <a:latin typeface="Roboto"/>
                        <a:ea typeface="Roboto"/>
                        <a:cs typeface="Roboto"/>
                        <a:sym typeface="Roboto"/>
                      </a:endParaRPr>
                    </a:p>
                  </a:txBody>
                  <a:tcPr marT="91425" marB="91425" marR="91425" marL="91425"/>
                </a:tc>
              </a:tr>
              <a:tr h="4959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EASI Kick-Off</a:t>
                      </a:r>
                      <a:endParaRPr sz="1200" u="none" cap="none" strike="noStrike">
                        <a:latin typeface="Roboto"/>
                        <a:ea typeface="Roboto"/>
                        <a:cs typeface="Roboto"/>
                        <a:sym typeface="Robo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mid-October 2024</a:t>
                      </a:r>
                      <a:endParaRPr sz="1200" u="none" cap="none" strike="noStrike">
                        <a:latin typeface="Roboto"/>
                        <a:ea typeface="Roboto"/>
                        <a:cs typeface="Roboto"/>
                        <a:sym typeface="Roboto"/>
                      </a:endParaRPr>
                    </a:p>
                  </a:txBody>
                  <a:tcPr marT="91425" marB="91425" marR="91425" marL="91425"/>
                </a:tc>
              </a:tr>
              <a:tr h="5724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EASI office hours for specific routes- only COMTSS and DDL</a:t>
                      </a:r>
                      <a:endParaRPr sz="1200" u="none" cap="none" strike="noStrike">
                        <a:latin typeface="Roboto"/>
                        <a:ea typeface="Roboto"/>
                        <a:cs typeface="Roboto"/>
                        <a:sym typeface="Robo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early November</a:t>
                      </a:r>
                      <a:endParaRPr sz="1200" u="none" cap="none" strike="noStrike">
                        <a:latin typeface="Roboto"/>
                        <a:ea typeface="Roboto"/>
                        <a:cs typeface="Roboto"/>
                        <a:sym typeface="Roboto"/>
                      </a:endParaRPr>
                    </a:p>
                  </a:txBody>
                  <a:tcPr marT="91425" marB="91425" marR="91425" marL="91425"/>
                </a:tc>
              </a:tr>
              <a:tr h="2925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EASI application due</a:t>
                      </a:r>
                      <a:endParaRPr sz="1200" u="none" cap="none" strike="noStrike">
                        <a:latin typeface="Roboto"/>
                        <a:ea typeface="Roboto"/>
                        <a:cs typeface="Roboto"/>
                        <a:sym typeface="Robo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December 4, 2024 by 4 pm</a:t>
                      </a:r>
                      <a:endParaRPr sz="1200" u="none" cap="none" strike="noStrike">
                        <a:latin typeface="Roboto"/>
                        <a:ea typeface="Roboto"/>
                        <a:cs typeface="Roboto"/>
                        <a:sym typeface="Roboto"/>
                      </a:endParaRPr>
                    </a:p>
                  </a:txBody>
                  <a:tcPr marT="91425" marB="91425" marR="91425" marL="91425"/>
                </a:tc>
              </a:tr>
              <a:tr h="3747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Grant award notifications</a:t>
                      </a:r>
                      <a:endParaRPr sz="1200" u="none" cap="none" strike="noStrike">
                        <a:latin typeface="Roboto"/>
                        <a:ea typeface="Roboto"/>
                        <a:cs typeface="Roboto"/>
                        <a:sym typeface="Robo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by January 31, 2025</a:t>
                      </a:r>
                      <a:endParaRPr sz="1200" u="none" cap="none" strike="noStrike">
                        <a:latin typeface="Roboto"/>
                        <a:ea typeface="Roboto"/>
                        <a:cs typeface="Roboto"/>
                        <a:sym typeface="Roboto"/>
                      </a:endParaRPr>
                    </a:p>
                  </a:txBody>
                  <a:tcPr marT="91425" marB="91425" marR="91425" marL="91425"/>
                </a:tc>
              </a:tr>
            </a:tbl>
          </a:graphicData>
        </a:graphic>
      </p:graphicFrame>
      <p:sp>
        <p:nvSpPr>
          <p:cNvPr id="772" name="Google Shape;772;p36"/>
          <p:cNvSpPr/>
          <p:nvPr/>
        </p:nvSpPr>
        <p:spPr>
          <a:xfrm>
            <a:off x="8314163" y="93150"/>
            <a:ext cx="774900" cy="695100"/>
          </a:xfrm>
          <a:prstGeom prst="ellipse">
            <a:avLst/>
          </a:prstGeom>
          <a:solidFill>
            <a:srgbClr val="4472C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EASI</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37"/>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Wrap-up: Resources &amp; Support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8"/>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New Assurances Dashboard for District Users</a:t>
            </a:r>
            <a:endParaRPr/>
          </a:p>
        </p:txBody>
      </p:sp>
      <p:sp>
        <p:nvSpPr>
          <p:cNvPr id="783" name="Google Shape;783;p38"/>
          <p:cNvSpPr txBox="1"/>
          <p:nvPr>
            <p:ph idx="1" type="body"/>
          </p:nvPr>
        </p:nvSpPr>
        <p:spPr>
          <a:xfrm>
            <a:off x="311700" y="947150"/>
            <a:ext cx="87735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Ensure the combined UIP plan covers district &amp; school requirements based on identification</a:t>
            </a:r>
            <a:endParaRPr/>
          </a:p>
          <a:p>
            <a:pPr indent="-317500" lvl="0" marL="457200" rtl="0" algn="l">
              <a:lnSpc>
                <a:spcPct val="115000"/>
              </a:lnSpc>
              <a:spcBef>
                <a:spcPts val="1200"/>
              </a:spcBef>
              <a:spcAft>
                <a:spcPts val="0"/>
              </a:spcAft>
              <a:buSzPts val="1400"/>
              <a:buChar char="●"/>
            </a:pPr>
            <a:r>
              <a:rPr lang="en" sz="1400"/>
              <a:t>Login to </a:t>
            </a:r>
            <a:r>
              <a:rPr lang="en" sz="1400" u="sng">
                <a:solidFill>
                  <a:schemeClr val="accent1"/>
                </a:solidFill>
                <a:hlinkClick r:id="rId3">
                  <a:extLst>
                    <a:ext uri="{A12FA001-AC4F-418D-AE19-62706E023703}">
                      <ahyp:hlinkClr val="tx"/>
                    </a:ext>
                  </a:extLst>
                </a:hlinkClick>
              </a:rPr>
              <a:t>online UIP system</a:t>
            </a:r>
            <a:r>
              <a:rPr lang="en" sz="1400"/>
              <a:t>, open the district’s current UIP ‘Details’ tab</a:t>
            </a:r>
            <a:endParaRPr sz="1400"/>
          </a:p>
          <a:p>
            <a:pPr indent="-317500" lvl="0" marL="457200" rtl="0" algn="l">
              <a:lnSpc>
                <a:spcPct val="115000"/>
              </a:lnSpc>
              <a:spcBef>
                <a:spcPts val="0"/>
              </a:spcBef>
              <a:spcAft>
                <a:spcPts val="0"/>
              </a:spcAft>
              <a:buSzPts val="1400"/>
              <a:buChar char="●"/>
            </a:pPr>
            <a:r>
              <a:rPr lang="en" sz="1400"/>
              <a:t>From the ‘Details’ tab, select the dropdown menu right of the ‘UIP2 home’ button</a:t>
            </a:r>
            <a:endParaRPr sz="1400"/>
          </a:p>
          <a:p>
            <a:pPr indent="0" lvl="0" marL="0" rtl="0" algn="l">
              <a:lnSpc>
                <a:spcPct val="115000"/>
              </a:lnSpc>
              <a:spcBef>
                <a:spcPts val="1200"/>
              </a:spcBef>
              <a:spcAft>
                <a:spcPts val="0"/>
              </a:spcAft>
              <a:buSzPts val="1600"/>
              <a:buNone/>
            </a:pPr>
            <a:r>
              <a:t/>
            </a:r>
            <a:endParaRPr/>
          </a:p>
          <a:p>
            <a:pPr indent="0" lvl="0" marL="0" rtl="0" algn="l">
              <a:lnSpc>
                <a:spcPct val="115000"/>
              </a:lnSpc>
              <a:spcBef>
                <a:spcPts val="1200"/>
              </a:spcBef>
              <a:spcAft>
                <a:spcPts val="1200"/>
              </a:spcAft>
              <a:buSzPts val="1600"/>
              <a:buNone/>
            </a:pPr>
            <a:r>
              <a:t/>
            </a:r>
            <a:endParaRPr/>
          </a:p>
        </p:txBody>
      </p:sp>
      <p:pic>
        <p:nvPicPr>
          <p:cNvPr descr="Snapshot of the All assurances dashboard in the online UIP dropdown menu for districts only" id="784" name="Google Shape;784;p38"/>
          <p:cNvPicPr preferRelativeResize="0"/>
          <p:nvPr/>
        </p:nvPicPr>
        <p:blipFill rotWithShape="1">
          <a:blip r:embed="rId4">
            <a:alphaModFix/>
          </a:blip>
          <a:srcRect b="0" l="0" r="0" t="0"/>
          <a:stretch/>
        </p:blipFill>
        <p:spPr>
          <a:xfrm>
            <a:off x="2170700" y="2046000"/>
            <a:ext cx="3590650" cy="2211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39"/>
          <p:cNvSpPr txBox="1"/>
          <p:nvPr>
            <p:ph type="title"/>
          </p:nvPr>
        </p:nvSpPr>
        <p:spPr>
          <a:xfrm>
            <a:off x="311700" y="105100"/>
            <a:ext cx="7167900" cy="7413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
              <a:t>Performance Watch and Other Resources</a:t>
            </a:r>
            <a:endParaRPr/>
          </a:p>
        </p:txBody>
      </p:sp>
      <p:sp>
        <p:nvSpPr>
          <p:cNvPr id="790" name="Google Shape;790;p39"/>
          <p:cNvSpPr txBox="1"/>
          <p:nvPr>
            <p:ph idx="4294967295" type="title"/>
          </p:nvPr>
        </p:nvSpPr>
        <p:spPr>
          <a:xfrm>
            <a:off x="123525" y="1102575"/>
            <a:ext cx="5946300" cy="2611800"/>
          </a:xfrm>
          <a:prstGeom prst="rect">
            <a:avLst/>
          </a:prstGeom>
          <a:noFill/>
          <a:ln>
            <a:noFill/>
          </a:ln>
        </p:spPr>
        <p:txBody>
          <a:bodyPr anchorCtr="0" anchor="t" bIns="91425" lIns="91425" spcFirstLastPara="1" rIns="91425" wrap="square" tIns="91425">
            <a:normAutofit fontScale="90000"/>
          </a:bodyPr>
          <a:lstStyle/>
          <a:p>
            <a:pPr indent="-326446" lvl="0" marL="457200" rtl="0" algn="l">
              <a:lnSpc>
                <a:spcPct val="115000"/>
              </a:lnSpc>
              <a:spcBef>
                <a:spcPts val="0"/>
              </a:spcBef>
              <a:spcAft>
                <a:spcPts val="0"/>
              </a:spcAft>
              <a:buClr>
                <a:schemeClr val="dk1"/>
              </a:buClr>
              <a:buSzPct val="100000"/>
              <a:buFont typeface="Roboto"/>
              <a:buChar char="●"/>
            </a:pPr>
            <a:r>
              <a:rPr lang="en" sz="1711">
                <a:solidFill>
                  <a:schemeClr val="dk1"/>
                </a:solidFill>
                <a:latin typeface="Roboto"/>
                <a:ea typeface="Roboto"/>
                <a:cs typeface="Roboto"/>
                <a:sym typeface="Roboto"/>
              </a:rPr>
              <a:t>Accountability &amp; Performance Watch</a:t>
            </a:r>
            <a:endParaRPr sz="1711">
              <a:solidFill>
                <a:schemeClr val="dk1"/>
              </a:solidFill>
              <a:latin typeface="Roboto"/>
              <a:ea typeface="Roboto"/>
              <a:cs typeface="Roboto"/>
              <a:sym typeface="Roboto"/>
            </a:endParaRPr>
          </a:p>
          <a:p>
            <a:pPr indent="-308610" lvl="1" marL="914400" rtl="0" algn="l">
              <a:lnSpc>
                <a:spcPct val="115000"/>
              </a:lnSpc>
              <a:spcBef>
                <a:spcPts val="0"/>
              </a:spcBef>
              <a:spcAft>
                <a:spcPts val="0"/>
              </a:spcAft>
              <a:buSzPct val="100000"/>
              <a:buFont typeface="Roboto"/>
              <a:buChar char="○"/>
            </a:pPr>
            <a:r>
              <a:rPr lang="en" sz="1400" u="sng">
                <a:solidFill>
                  <a:schemeClr val="accent1"/>
                </a:solidFill>
                <a:latin typeface="Roboto"/>
                <a:ea typeface="Roboto"/>
                <a:cs typeface="Roboto"/>
                <a:sym typeface="Roboto"/>
                <a:hlinkClick r:id="rId3">
                  <a:extLst>
                    <a:ext uri="{A12FA001-AC4F-418D-AE19-62706E023703}">
                      <ahyp:hlinkClr val="tx"/>
                    </a:ext>
                  </a:extLst>
                </a:hlinkClick>
              </a:rPr>
              <a:t>Performance Watch</a:t>
            </a:r>
            <a:r>
              <a:rPr lang="en" sz="1400">
                <a:latin typeface="Roboto"/>
                <a:ea typeface="Roboto"/>
                <a:cs typeface="Roboto"/>
                <a:sym typeface="Roboto"/>
              </a:rPr>
              <a:t> (webpage)</a:t>
            </a:r>
            <a:r>
              <a:rPr lang="en" sz="1400">
                <a:solidFill>
                  <a:schemeClr val="dk1"/>
                </a:solidFill>
                <a:latin typeface="Roboto"/>
                <a:ea typeface="Roboto"/>
                <a:cs typeface="Roboto"/>
                <a:sym typeface="Roboto"/>
              </a:rPr>
              <a:t>, outlines expectations w/ resources</a:t>
            </a:r>
            <a:endParaRPr sz="1400">
              <a:solidFill>
                <a:schemeClr val="dk1"/>
              </a:solidFill>
              <a:latin typeface="Roboto"/>
              <a:ea typeface="Roboto"/>
              <a:cs typeface="Roboto"/>
              <a:sym typeface="Roboto"/>
            </a:endParaRPr>
          </a:p>
          <a:p>
            <a:pPr indent="-308610" lvl="1" marL="914400" rtl="0" algn="l">
              <a:lnSpc>
                <a:spcPct val="115000"/>
              </a:lnSpc>
              <a:spcBef>
                <a:spcPts val="0"/>
              </a:spcBef>
              <a:spcAft>
                <a:spcPts val="0"/>
              </a:spcAft>
              <a:buSzPct val="100000"/>
              <a:buFont typeface="Roboto"/>
              <a:buChar char="○"/>
            </a:pPr>
            <a:r>
              <a:rPr lang="en" sz="1400" u="sng">
                <a:latin typeface="Roboto"/>
                <a:ea typeface="Roboto"/>
                <a:cs typeface="Roboto"/>
                <a:sym typeface="Roboto"/>
              </a:rPr>
              <a:t>Identification Supplement</a:t>
            </a:r>
            <a:r>
              <a:rPr lang="en" sz="1400">
                <a:latin typeface="Roboto"/>
                <a:ea typeface="Roboto"/>
                <a:cs typeface="Roboto"/>
                <a:sym typeface="Roboto"/>
              </a:rPr>
              <a:t> (coming soon)</a:t>
            </a:r>
            <a:endParaRPr i="1" sz="1400">
              <a:solidFill>
                <a:schemeClr val="dk1"/>
              </a:solidFill>
              <a:latin typeface="Roboto"/>
              <a:ea typeface="Roboto"/>
              <a:cs typeface="Roboto"/>
              <a:sym typeface="Roboto"/>
            </a:endParaRPr>
          </a:p>
          <a:p>
            <a:pPr indent="-308610" lvl="1" marL="914400" rtl="0" algn="l">
              <a:lnSpc>
                <a:spcPct val="115000"/>
              </a:lnSpc>
              <a:spcBef>
                <a:spcPts val="0"/>
              </a:spcBef>
              <a:spcAft>
                <a:spcPts val="0"/>
              </a:spcAft>
              <a:buSzPct val="100000"/>
              <a:buFont typeface="Roboto"/>
              <a:buChar char="○"/>
            </a:pPr>
            <a:r>
              <a:rPr lang="en" sz="1400" u="sng">
                <a:solidFill>
                  <a:schemeClr val="accent1"/>
                </a:solidFill>
                <a:latin typeface="Roboto"/>
                <a:ea typeface="Roboto"/>
                <a:cs typeface="Roboto"/>
                <a:sym typeface="Roboto"/>
                <a:hlinkClick r:id="rId4">
                  <a:extLst>
                    <a:ext uri="{A12FA001-AC4F-418D-AE19-62706E023703}">
                      <ahyp:hlinkClr val="tx"/>
                    </a:ext>
                  </a:extLst>
                </a:hlinkClick>
              </a:rPr>
              <a:t>Accountability Handbook</a:t>
            </a:r>
            <a:r>
              <a:rPr lang="en" sz="1400">
                <a:latin typeface="Roboto"/>
                <a:ea typeface="Roboto"/>
                <a:cs typeface="Roboto"/>
                <a:sym typeface="Roboto"/>
              </a:rPr>
              <a:t> </a:t>
            </a:r>
            <a:r>
              <a:rPr lang="en" sz="1400">
                <a:solidFill>
                  <a:schemeClr val="dk1"/>
                </a:solidFill>
                <a:latin typeface="Roboto"/>
                <a:ea typeface="Roboto"/>
                <a:cs typeface="Roboto"/>
                <a:sym typeface="Roboto"/>
              </a:rPr>
              <a:t>and </a:t>
            </a:r>
            <a:r>
              <a:rPr lang="en" sz="1400" u="sng">
                <a:solidFill>
                  <a:schemeClr val="accent1"/>
                </a:solidFill>
                <a:latin typeface="Roboto"/>
                <a:ea typeface="Roboto"/>
                <a:cs typeface="Roboto"/>
                <a:sym typeface="Roboto"/>
                <a:hlinkClick r:id="rId5">
                  <a:extLst>
                    <a:ext uri="{A12FA001-AC4F-418D-AE19-62706E023703}">
                      <ahyp:hlinkClr val="tx"/>
                    </a:ext>
                  </a:extLst>
                </a:hlinkClick>
              </a:rPr>
              <a:t>Fact Sheet</a:t>
            </a:r>
            <a:endParaRPr sz="1400">
              <a:solidFill>
                <a:schemeClr val="accent1"/>
              </a:solidFill>
              <a:latin typeface="Roboto"/>
              <a:ea typeface="Roboto"/>
              <a:cs typeface="Roboto"/>
              <a:sym typeface="Roboto"/>
            </a:endParaRPr>
          </a:p>
          <a:p>
            <a:pPr indent="-308610" lvl="1" marL="914400" rtl="0" algn="l">
              <a:lnSpc>
                <a:spcPct val="115000"/>
              </a:lnSpc>
              <a:spcBef>
                <a:spcPts val="0"/>
              </a:spcBef>
              <a:spcAft>
                <a:spcPts val="0"/>
              </a:spcAft>
              <a:buSzPct val="100000"/>
              <a:buFont typeface="Roboto"/>
              <a:buChar char="○"/>
            </a:pPr>
            <a:r>
              <a:rPr lang="en" sz="1400" u="sng">
                <a:solidFill>
                  <a:schemeClr val="accent1"/>
                </a:solidFill>
                <a:latin typeface="Roboto"/>
                <a:ea typeface="Roboto"/>
                <a:cs typeface="Roboto"/>
                <a:sym typeface="Roboto"/>
                <a:hlinkClick r:id="rId6">
                  <a:extLst>
                    <a:ext uri="{A12FA001-AC4F-418D-AE19-62706E023703}">
                      <ahyp:hlinkClr val="tx"/>
                    </a:ext>
                  </a:extLst>
                </a:hlinkClick>
              </a:rPr>
              <a:t>Accountability Resources</a:t>
            </a:r>
            <a:r>
              <a:rPr lang="en" sz="1400">
                <a:solidFill>
                  <a:schemeClr val="dk1"/>
                </a:solidFill>
                <a:latin typeface="Roboto"/>
                <a:ea typeface="Roboto"/>
                <a:cs typeface="Roboto"/>
                <a:sym typeface="Roboto"/>
              </a:rPr>
              <a:t> (webpage)</a:t>
            </a:r>
            <a:endParaRPr sz="1400">
              <a:solidFill>
                <a:schemeClr val="dk1"/>
              </a:solidFill>
              <a:latin typeface="Roboto"/>
              <a:ea typeface="Roboto"/>
              <a:cs typeface="Roboto"/>
              <a:sym typeface="Roboto"/>
            </a:endParaRPr>
          </a:p>
          <a:p>
            <a:pPr indent="0" lvl="0" marL="914400" rtl="0" algn="l">
              <a:lnSpc>
                <a:spcPct val="115000"/>
              </a:lnSpc>
              <a:spcBef>
                <a:spcPts val="0"/>
              </a:spcBef>
              <a:spcAft>
                <a:spcPts val="0"/>
              </a:spcAft>
              <a:buSzPct val="222222"/>
              <a:buNone/>
            </a:pPr>
            <a:r>
              <a:t/>
            </a:r>
            <a:endParaRPr sz="1400">
              <a:latin typeface="Roboto"/>
              <a:ea typeface="Roboto"/>
              <a:cs typeface="Roboto"/>
              <a:sym typeface="Roboto"/>
            </a:endParaRPr>
          </a:p>
          <a:p>
            <a:pPr indent="-326446" lvl="0" marL="457200" rtl="0" algn="l">
              <a:lnSpc>
                <a:spcPct val="115000"/>
              </a:lnSpc>
              <a:spcBef>
                <a:spcPts val="0"/>
              </a:spcBef>
              <a:spcAft>
                <a:spcPts val="0"/>
              </a:spcAft>
              <a:buClr>
                <a:schemeClr val="dk1"/>
              </a:buClr>
              <a:buSzPct val="100000"/>
              <a:buFont typeface="Roboto"/>
              <a:buChar char="●"/>
            </a:pPr>
            <a:r>
              <a:rPr lang="en" sz="1711">
                <a:solidFill>
                  <a:schemeClr val="dk1"/>
                </a:solidFill>
                <a:latin typeface="Roboto"/>
                <a:ea typeface="Roboto"/>
                <a:cs typeface="Roboto"/>
                <a:sym typeface="Roboto"/>
              </a:rPr>
              <a:t>UIP Resource</a:t>
            </a:r>
            <a:r>
              <a:rPr lang="en" sz="1711">
                <a:latin typeface="Roboto"/>
                <a:ea typeface="Roboto"/>
                <a:cs typeface="Roboto"/>
                <a:sym typeface="Roboto"/>
              </a:rPr>
              <a:t> Webpages</a:t>
            </a:r>
            <a:endParaRPr sz="1711">
              <a:solidFill>
                <a:schemeClr val="dk1"/>
              </a:solidFill>
              <a:latin typeface="Roboto"/>
              <a:ea typeface="Roboto"/>
              <a:cs typeface="Roboto"/>
              <a:sym typeface="Roboto"/>
            </a:endParaRPr>
          </a:p>
          <a:p>
            <a:pPr indent="-308610" lvl="1" marL="914400" rtl="0" algn="l">
              <a:lnSpc>
                <a:spcPct val="115000"/>
              </a:lnSpc>
              <a:spcBef>
                <a:spcPts val="0"/>
              </a:spcBef>
              <a:spcAft>
                <a:spcPts val="0"/>
              </a:spcAft>
              <a:buSzPct val="100000"/>
              <a:buFont typeface="Roboto"/>
              <a:buChar char="○"/>
            </a:pPr>
            <a:r>
              <a:rPr lang="en" sz="1400" u="sng">
                <a:solidFill>
                  <a:schemeClr val="accent1"/>
                </a:solidFill>
                <a:latin typeface="Roboto"/>
                <a:ea typeface="Roboto"/>
                <a:cs typeface="Roboto"/>
                <a:sym typeface="Roboto"/>
                <a:hlinkClick r:id="rId7">
                  <a:extLst>
                    <a:ext uri="{A12FA001-AC4F-418D-AE19-62706E023703}">
                      <ahyp:hlinkClr val="tx"/>
                    </a:ext>
                  </a:extLst>
                </a:hlinkClick>
              </a:rPr>
              <a:t>UIP 101 Videos</a:t>
            </a:r>
            <a:endParaRPr sz="1400">
              <a:solidFill>
                <a:schemeClr val="accent1"/>
              </a:solidFill>
              <a:latin typeface="Roboto"/>
              <a:ea typeface="Roboto"/>
              <a:cs typeface="Roboto"/>
              <a:sym typeface="Roboto"/>
            </a:endParaRPr>
          </a:p>
          <a:p>
            <a:pPr indent="-297180" lvl="1" marL="914400" rtl="0" algn="l">
              <a:lnSpc>
                <a:spcPct val="115000"/>
              </a:lnSpc>
              <a:spcBef>
                <a:spcPts val="0"/>
              </a:spcBef>
              <a:spcAft>
                <a:spcPts val="0"/>
              </a:spcAft>
              <a:buSzPct val="85714"/>
              <a:buFont typeface="Roboto"/>
              <a:buChar char="○"/>
            </a:pPr>
            <a:r>
              <a:rPr lang="en" sz="1400" u="sng">
                <a:solidFill>
                  <a:schemeClr val="accent1"/>
                </a:solidFill>
                <a:latin typeface="Roboto"/>
                <a:ea typeface="Roboto"/>
                <a:cs typeface="Roboto"/>
                <a:sym typeface="Roboto"/>
                <a:hlinkClick r:id="rId8">
                  <a:extLst>
                    <a:ext uri="{A12FA001-AC4F-418D-AE19-62706E023703}">
                      <ahyp:hlinkClr val="tx"/>
                    </a:ext>
                  </a:extLst>
                </a:hlinkClick>
              </a:rPr>
              <a:t>UIP Quality Criteria &amp; Requirements</a:t>
            </a:r>
            <a:endParaRPr sz="1200">
              <a:solidFill>
                <a:schemeClr val="accent1"/>
              </a:solidFill>
              <a:latin typeface="Roboto"/>
              <a:ea typeface="Roboto"/>
              <a:cs typeface="Roboto"/>
              <a:sym typeface="Roboto"/>
            </a:endParaRPr>
          </a:p>
          <a:p>
            <a:pPr indent="-308610" lvl="1" marL="914400" rtl="0" algn="l">
              <a:lnSpc>
                <a:spcPct val="115000"/>
              </a:lnSpc>
              <a:spcBef>
                <a:spcPts val="0"/>
              </a:spcBef>
              <a:spcAft>
                <a:spcPts val="0"/>
              </a:spcAft>
              <a:buSzPct val="100000"/>
              <a:buFont typeface="Roboto"/>
              <a:buChar char="○"/>
            </a:pPr>
            <a:r>
              <a:rPr lang="en" sz="1400" u="sng">
                <a:solidFill>
                  <a:schemeClr val="accent1"/>
                </a:solidFill>
                <a:latin typeface="Roboto"/>
                <a:ea typeface="Roboto"/>
                <a:cs typeface="Roboto"/>
                <a:sym typeface="Roboto"/>
                <a:hlinkClick r:id="rId9">
                  <a:extLst>
                    <a:ext uri="{A12FA001-AC4F-418D-AE19-62706E023703}">
                      <ahyp:hlinkClr val="tx"/>
                    </a:ext>
                  </a:extLst>
                </a:hlinkClick>
              </a:rPr>
              <a:t>UIP General Resources</a:t>
            </a:r>
            <a:r>
              <a:rPr lang="en" sz="1400">
                <a:solidFill>
                  <a:schemeClr val="accent1"/>
                </a:solidFill>
                <a:latin typeface="Roboto"/>
                <a:ea typeface="Roboto"/>
                <a:cs typeface="Roboto"/>
                <a:sym typeface="Roboto"/>
              </a:rPr>
              <a:t> </a:t>
            </a:r>
            <a:r>
              <a:rPr lang="en" sz="1400">
                <a:latin typeface="Roboto"/>
                <a:ea typeface="Roboto"/>
                <a:cs typeface="Roboto"/>
                <a:sym typeface="Roboto"/>
              </a:rPr>
              <a:t>– </a:t>
            </a:r>
            <a:r>
              <a:rPr lang="en" sz="1400" u="sng">
                <a:latin typeface="Roboto"/>
                <a:ea typeface="Roboto"/>
                <a:cs typeface="Roboto"/>
                <a:sym typeface="Roboto"/>
              </a:rPr>
              <a:t>new resource</a:t>
            </a:r>
            <a:r>
              <a:rPr lang="en" sz="1400">
                <a:latin typeface="Roboto"/>
                <a:ea typeface="Roboto"/>
                <a:cs typeface="Roboto"/>
                <a:sym typeface="Roboto"/>
              </a:rPr>
              <a:t>: Streamlined UIP Workbook</a:t>
            </a:r>
            <a:endParaRPr sz="1400">
              <a:solidFill>
                <a:schemeClr val="accent1"/>
              </a:solidFill>
              <a:highlight>
                <a:srgbClr val="D0DEEF"/>
              </a:highlight>
              <a:latin typeface="Roboto"/>
              <a:ea typeface="Roboto"/>
              <a:cs typeface="Roboto"/>
              <a:sym typeface="Roboto"/>
            </a:endParaRPr>
          </a:p>
        </p:txBody>
      </p:sp>
      <p:sp>
        <p:nvSpPr>
          <p:cNvPr id="791" name="Google Shape;791;p39"/>
          <p:cNvSpPr txBox="1"/>
          <p:nvPr/>
        </p:nvSpPr>
        <p:spPr>
          <a:xfrm>
            <a:off x="6154500" y="1601275"/>
            <a:ext cx="2989500" cy="15042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Arial"/>
                <a:ea typeface="Arial"/>
                <a:cs typeface="Arial"/>
                <a:sym typeface="Arial"/>
              </a:rPr>
              <a:t>Across Department Connections</a:t>
            </a:r>
            <a:endParaRPr b="1" i="0" sz="1400" u="none" cap="none" strike="noStrike">
              <a:solidFill>
                <a:schemeClr val="dk2"/>
              </a:solidFill>
              <a:latin typeface="Arial"/>
              <a:ea typeface="Arial"/>
              <a:cs typeface="Arial"/>
              <a:sym typeface="Arial"/>
            </a:endParaRPr>
          </a:p>
          <a:p>
            <a:pPr indent="-304800" lvl="0" marL="342900" marR="0" rtl="0" algn="l">
              <a:lnSpc>
                <a:spcPct val="100000"/>
              </a:lnSpc>
              <a:spcBef>
                <a:spcPts val="1000"/>
              </a:spcBef>
              <a:spcAft>
                <a:spcPts val="1000"/>
              </a:spcAft>
              <a:buClr>
                <a:schemeClr val="dk2"/>
              </a:buClr>
              <a:buSzPts val="1200"/>
              <a:buFont typeface="Roboto"/>
              <a:buChar char="●"/>
            </a:pPr>
            <a:r>
              <a:rPr b="0" i="0" lang="en" sz="1200" u="sng" cap="none" strike="noStrike">
                <a:solidFill>
                  <a:schemeClr val="accent1"/>
                </a:solidFill>
                <a:latin typeface="Roboto"/>
                <a:ea typeface="Roboto"/>
                <a:cs typeface="Roboto"/>
                <a:sym typeface="Roboto"/>
                <a:hlinkClick r:id="rId10">
                  <a:extLst>
                    <a:ext uri="{A12FA001-AC4F-418D-AE19-62706E023703}">
                      <ahyp:hlinkClr val="tx"/>
                    </a:ext>
                  </a:extLst>
                </a:hlinkClick>
              </a:rPr>
              <a:t>2024 Improvement Planning Data Analysis Considerations</a:t>
            </a:r>
            <a:r>
              <a:rPr b="0" i="0" lang="en" sz="1200" u="none" cap="none" strike="noStrike">
                <a:solidFill>
                  <a:schemeClr val="dk2"/>
                </a:solidFill>
                <a:latin typeface="Roboto"/>
                <a:ea typeface="Roboto"/>
                <a:cs typeface="Roboto"/>
                <a:sym typeface="Roboto"/>
              </a:rPr>
              <a:t> provides tips on conducting data analysis on timely issues (e.g., On Track Growth, PSAT/SAT, TLCC).  </a:t>
            </a:r>
            <a:endParaRPr b="0" i="0" sz="1200" u="none" cap="none" strike="noStrike">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Colorado’s Educational Accountability System</a:t>
            </a:r>
            <a:endParaRPr/>
          </a:p>
        </p:txBody>
      </p:sp>
      <p:pic>
        <p:nvPicPr>
          <p:cNvPr descr="Slide illustrating three levels of Colorado's Educational Accountability System - local, state and federal levels" id="509" name="Google Shape;509;p4"/>
          <p:cNvPicPr preferRelativeResize="0"/>
          <p:nvPr/>
        </p:nvPicPr>
        <p:blipFill rotWithShape="1">
          <a:blip r:embed="rId3">
            <a:alphaModFix/>
          </a:blip>
          <a:srcRect b="0" l="0" r="0" t="0"/>
          <a:stretch/>
        </p:blipFill>
        <p:spPr>
          <a:xfrm>
            <a:off x="152400" y="953700"/>
            <a:ext cx="8839198" cy="341441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4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Performance Watch</a:t>
            </a:r>
            <a:r>
              <a:rPr lang="en"/>
              <a:t> | Contact Us</a:t>
            </a:r>
            <a:endParaRPr/>
          </a:p>
        </p:txBody>
      </p:sp>
      <p:sp>
        <p:nvSpPr>
          <p:cNvPr id="797" name="Google Shape;797;p40"/>
          <p:cNvSpPr txBox="1"/>
          <p:nvPr>
            <p:ph idx="1" type="body"/>
          </p:nvPr>
        </p:nvSpPr>
        <p:spPr>
          <a:xfrm>
            <a:off x="311700" y="1152475"/>
            <a:ext cx="8489700" cy="30348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1600"/>
              <a:buNone/>
            </a:pPr>
            <a:r>
              <a:rPr lang="en"/>
              <a:t>Your CDE Identified Support Lead</a:t>
            </a:r>
            <a:endParaRPr/>
          </a:p>
          <a:p>
            <a:pPr indent="-317500" lvl="0" marL="457200" rtl="0" algn="l">
              <a:lnSpc>
                <a:spcPct val="95000"/>
              </a:lnSpc>
              <a:spcBef>
                <a:spcPts val="1200"/>
              </a:spcBef>
              <a:spcAft>
                <a:spcPts val="0"/>
              </a:spcAft>
              <a:buSzPts val="1400"/>
              <a:buChar char="●"/>
            </a:pPr>
            <a:r>
              <a:rPr lang="en" sz="1400"/>
              <a:t>This will be in your Identification Letter (coming soon!)</a:t>
            </a:r>
            <a:endParaRPr sz="1400"/>
          </a:p>
          <a:p>
            <a:pPr indent="0" lvl="0" marL="0" rtl="0" algn="l">
              <a:lnSpc>
                <a:spcPct val="95000"/>
              </a:lnSpc>
              <a:spcBef>
                <a:spcPts val="1200"/>
              </a:spcBef>
              <a:spcAft>
                <a:spcPts val="0"/>
              </a:spcAft>
              <a:buSzPts val="1600"/>
              <a:buNone/>
            </a:pPr>
            <a:r>
              <a:rPr lang="en"/>
              <a:t>General questions</a:t>
            </a:r>
            <a:endParaRPr/>
          </a:p>
          <a:p>
            <a:pPr indent="-317500" lvl="0" marL="457200" rtl="0" algn="l">
              <a:lnSpc>
                <a:spcPct val="95000"/>
              </a:lnSpc>
              <a:spcBef>
                <a:spcPts val="1200"/>
              </a:spcBef>
              <a:spcAft>
                <a:spcPts val="0"/>
              </a:spcAft>
              <a:buSzPts val="1400"/>
              <a:buChar char="●"/>
            </a:pPr>
            <a:r>
              <a:rPr lang="en" sz="1400" u="sng">
                <a:solidFill>
                  <a:schemeClr val="accent1"/>
                </a:solidFill>
                <a:hlinkClick r:id="rId3">
                  <a:extLst>
                    <a:ext uri="{A12FA001-AC4F-418D-AE19-62706E023703}">
                      <ahyp:hlinkClr val="tx"/>
                    </a:ext>
                  </a:extLst>
                </a:hlinkClick>
              </a:rPr>
              <a:t>uiphelp@cde.state.co.us</a:t>
            </a:r>
            <a:endParaRPr sz="1400">
              <a:solidFill>
                <a:schemeClr val="accent1"/>
              </a:solidFill>
            </a:endParaRPr>
          </a:p>
          <a:p>
            <a:pPr indent="-317500" lvl="0" marL="457200" rtl="0" algn="l">
              <a:lnSpc>
                <a:spcPct val="95000"/>
              </a:lnSpc>
              <a:spcBef>
                <a:spcPts val="0"/>
              </a:spcBef>
              <a:spcAft>
                <a:spcPts val="0"/>
              </a:spcAft>
              <a:buSzPts val="1400"/>
              <a:buChar char="●"/>
            </a:pPr>
            <a:r>
              <a:rPr lang="en" sz="1400" u="sng">
                <a:solidFill>
                  <a:schemeClr val="accent1"/>
                </a:solidFill>
                <a:hlinkClick r:id="rId4">
                  <a:extLst>
                    <a:ext uri="{A12FA001-AC4F-418D-AE19-62706E023703}">
                      <ahyp:hlinkClr val="tx"/>
                    </a:ext>
                  </a:extLst>
                </a:hlinkClick>
              </a:rPr>
              <a:t>accountability@cde.state.co.us</a:t>
            </a:r>
            <a:r>
              <a:rPr lang="en" sz="1400">
                <a:solidFill>
                  <a:schemeClr val="accent1"/>
                </a:solidFill>
              </a:rPr>
              <a:t> </a:t>
            </a:r>
            <a:endParaRPr sz="1400">
              <a:solidFill>
                <a:schemeClr val="accent1"/>
              </a:solidFill>
            </a:endParaRPr>
          </a:p>
          <a:p>
            <a:pPr indent="0" lvl="0" marL="0" rtl="0" algn="l">
              <a:lnSpc>
                <a:spcPct val="95000"/>
              </a:lnSpc>
              <a:spcBef>
                <a:spcPts val="1200"/>
              </a:spcBef>
              <a:spcAft>
                <a:spcPts val="1200"/>
              </a:spcAft>
              <a:buClr>
                <a:schemeClr val="dk1"/>
              </a:buClr>
              <a:buSzPts val="1100"/>
              <a:buFont typeface="Arial"/>
              <a:buNone/>
            </a:pPr>
            <a:r>
              <a:t/>
            </a:r>
            <a:endParaRPr/>
          </a:p>
        </p:txBody>
      </p:sp>
      <p:pic>
        <p:nvPicPr>
          <p:cNvPr id="798" name="Google Shape;798;p40"/>
          <p:cNvPicPr preferRelativeResize="0"/>
          <p:nvPr/>
        </p:nvPicPr>
        <p:blipFill rotWithShape="1">
          <a:blip r:embed="rId5">
            <a:alphaModFix/>
          </a:blip>
          <a:srcRect b="0" l="0" r="0" t="0"/>
          <a:stretch/>
        </p:blipFill>
        <p:spPr>
          <a:xfrm>
            <a:off x="6307556" y="409931"/>
            <a:ext cx="2836450" cy="2836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41"/>
          <p:cNvSpPr txBox="1"/>
          <p:nvPr>
            <p:ph type="title"/>
          </p:nvPr>
        </p:nvSpPr>
        <p:spPr>
          <a:xfrm>
            <a:off x="0" y="3389675"/>
            <a:ext cx="9144000" cy="10932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3300">
                <a:latin typeface="Roboto"/>
                <a:ea typeface="Roboto"/>
                <a:cs typeface="Roboto"/>
                <a:sym typeface="Roboto"/>
              </a:rPr>
              <a:t>Q &amp; A ~ Please complete our feedback survey </a:t>
            </a:r>
            <a:endParaRPr sz="3300">
              <a:latin typeface="Roboto"/>
              <a:ea typeface="Roboto"/>
              <a:cs typeface="Roboto"/>
              <a:sym typeface="Roboto"/>
            </a:endParaRPr>
          </a:p>
          <a:p>
            <a:pPr indent="0" lvl="0" marL="0" rtl="0" algn="ctr">
              <a:lnSpc>
                <a:spcPct val="100000"/>
              </a:lnSpc>
              <a:spcBef>
                <a:spcPts val="0"/>
              </a:spcBef>
              <a:spcAft>
                <a:spcPts val="0"/>
              </a:spcAft>
              <a:buSzPts val="2800"/>
              <a:buNone/>
            </a:pPr>
            <a:r>
              <a:rPr b="1" lang="en" sz="2400" u="sng">
                <a:solidFill>
                  <a:schemeClr val="hlink"/>
                </a:solidFill>
                <a:latin typeface="Roboto"/>
                <a:ea typeface="Roboto"/>
                <a:cs typeface="Roboto"/>
                <a:sym typeface="Roboto"/>
                <a:hlinkClick r:id="rId3"/>
              </a:rPr>
              <a:t>https://tinyurl.com/ACIWebinarSurvey</a:t>
            </a:r>
            <a:r>
              <a:rPr b="1" lang="en" sz="2400">
                <a:latin typeface="Roboto"/>
                <a:ea typeface="Roboto"/>
                <a:cs typeface="Roboto"/>
                <a:sym typeface="Roboto"/>
              </a:rPr>
              <a:t> </a:t>
            </a:r>
            <a:r>
              <a:rPr lang="en" sz="2400">
                <a:latin typeface="Roboto"/>
                <a:ea typeface="Roboto"/>
                <a:cs typeface="Roboto"/>
                <a:sym typeface="Roboto"/>
              </a:rPr>
              <a:t>Thank you!!</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7" name="Shape 807"/>
        <p:cNvGrpSpPr/>
        <p:nvPr/>
      </p:nvGrpSpPr>
      <p:grpSpPr>
        <a:xfrm>
          <a:off x="0" y="0"/>
          <a:ext cx="0" cy="0"/>
          <a:chOff x="0" y="0"/>
          <a:chExt cx="0" cy="0"/>
        </a:xfrm>
      </p:grpSpPr>
      <p:sp>
        <p:nvSpPr>
          <p:cNvPr id="808" name="Google Shape;808;p4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t>Remaining slides are hidden, not part of the webinar, while providing extra content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2" name="Shape 812"/>
        <p:cNvGrpSpPr/>
        <p:nvPr/>
      </p:nvGrpSpPr>
      <p:grpSpPr>
        <a:xfrm>
          <a:off x="0" y="0"/>
          <a:ext cx="0" cy="0"/>
          <a:chOff x="0" y="0"/>
          <a:chExt cx="0" cy="0"/>
        </a:xfrm>
      </p:grpSpPr>
      <p:sp>
        <p:nvSpPr>
          <p:cNvPr id="813" name="Google Shape;813;p4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Accountability &amp; Continuous Improvement Theory of Action</a:t>
            </a:r>
            <a:endParaRPr/>
          </a:p>
        </p:txBody>
      </p:sp>
      <p:pic>
        <p:nvPicPr>
          <p:cNvPr descr="picture of the Accountability &amp; Continuous Improvement Theory of Action" id="814" name="Google Shape;814;p43"/>
          <p:cNvPicPr preferRelativeResize="0"/>
          <p:nvPr/>
        </p:nvPicPr>
        <p:blipFill rotWithShape="1">
          <a:blip r:embed="rId3">
            <a:alphaModFix/>
          </a:blip>
          <a:srcRect b="0" l="0" r="0" t="0"/>
          <a:stretch/>
        </p:blipFill>
        <p:spPr>
          <a:xfrm>
            <a:off x="1424863" y="936800"/>
            <a:ext cx="6491349" cy="3567201"/>
          </a:xfrm>
          <a:prstGeom prst="rect">
            <a:avLst/>
          </a:prstGeom>
          <a:noFill/>
          <a:ln>
            <a:noFill/>
          </a:ln>
        </p:spPr>
      </p:pic>
      <p:sp>
        <p:nvSpPr>
          <p:cNvPr id="815" name="Google Shape;815;p43"/>
          <p:cNvSpPr/>
          <p:nvPr/>
        </p:nvSpPr>
        <p:spPr>
          <a:xfrm rot="-5400000">
            <a:off x="-859162" y="2517300"/>
            <a:ext cx="3399300" cy="406200"/>
          </a:xfrm>
          <a:prstGeom prst="rect">
            <a:avLst/>
          </a:prstGeom>
          <a:solidFill>
            <a:srgbClr val="2847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alibri"/>
                <a:ea typeface="Calibri"/>
                <a:cs typeface="Calibri"/>
                <a:sym typeface="Calibri"/>
              </a:rPr>
              <a:t>Accreditation</a:t>
            </a:r>
            <a:endParaRPr b="1" i="0" sz="17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9" name="Shape 819"/>
        <p:cNvGrpSpPr/>
        <p:nvPr/>
      </p:nvGrpSpPr>
      <p:grpSpPr>
        <a:xfrm>
          <a:off x="0" y="0"/>
          <a:ext cx="0" cy="0"/>
          <a:chOff x="0" y="0"/>
          <a:chExt cx="0" cy="0"/>
        </a:xfrm>
      </p:grpSpPr>
      <p:sp>
        <p:nvSpPr>
          <p:cNvPr id="820" name="Google Shape;820;p44"/>
          <p:cNvSpPr txBox="1"/>
          <p:nvPr>
            <p:ph type="title"/>
          </p:nvPr>
        </p:nvSpPr>
        <p:spPr>
          <a:xfrm>
            <a:off x="311700" y="105100"/>
            <a:ext cx="86826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Performance Indicators | Weighted to Determine Ratings</a:t>
            </a:r>
            <a:endParaRPr sz="1600"/>
          </a:p>
        </p:txBody>
      </p:sp>
      <p:sp>
        <p:nvSpPr>
          <p:cNvPr id="821" name="Google Shape;821;p44"/>
          <p:cNvSpPr txBox="1"/>
          <p:nvPr>
            <p:ph idx="4294967295" type="body"/>
          </p:nvPr>
        </p:nvSpPr>
        <p:spPr>
          <a:xfrm>
            <a:off x="3616850" y="4450075"/>
            <a:ext cx="3757200" cy="486300"/>
          </a:xfrm>
          <a:prstGeom prst="rect">
            <a:avLst/>
          </a:prstGeom>
          <a:solidFill>
            <a:srgbClr val="D0DE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rPr lang="en" sz="1000">
                <a:latin typeface="Roboto"/>
                <a:ea typeface="Roboto"/>
                <a:cs typeface="Roboto"/>
                <a:sym typeface="Roboto"/>
              </a:rPr>
              <a:t>For information about framework calculations, go to </a:t>
            </a:r>
            <a:endParaRPr sz="1000">
              <a:latin typeface="Roboto"/>
              <a:ea typeface="Roboto"/>
              <a:cs typeface="Roboto"/>
              <a:sym typeface="Roboto"/>
            </a:endParaRPr>
          </a:p>
          <a:p>
            <a:pPr indent="0" lvl="0" marL="0" rtl="0" algn="ctr">
              <a:lnSpc>
                <a:spcPct val="115000"/>
              </a:lnSpc>
              <a:spcBef>
                <a:spcPts val="0"/>
              </a:spcBef>
              <a:spcAft>
                <a:spcPts val="0"/>
              </a:spcAft>
              <a:buSzPts val="1800"/>
              <a:buNone/>
            </a:pPr>
            <a:r>
              <a:rPr lang="en" sz="1000" u="sng">
                <a:solidFill>
                  <a:schemeClr val="accent1"/>
                </a:solidFill>
                <a:latin typeface="Roboto"/>
                <a:ea typeface="Roboto"/>
                <a:cs typeface="Roboto"/>
                <a:sym typeface="Roboto"/>
                <a:hlinkClick r:id="rId3">
                  <a:extLst>
                    <a:ext uri="{A12FA001-AC4F-418D-AE19-62706E023703}">
                      <ahyp:hlinkClr val="tx"/>
                    </a:ext>
                  </a:extLst>
                </a:hlinkClick>
              </a:rPr>
              <a:t>Guidance</a:t>
            </a:r>
            <a:r>
              <a:rPr b="1" lang="en" sz="1000" u="sng">
                <a:solidFill>
                  <a:schemeClr val="accent1"/>
                </a:solidFill>
                <a:latin typeface="Roboto"/>
                <a:ea typeface="Roboto"/>
                <a:cs typeface="Roboto"/>
                <a:sym typeface="Roboto"/>
                <a:hlinkClick r:id="rId4">
                  <a:extLst>
                    <a:ext uri="{A12FA001-AC4F-418D-AE19-62706E023703}">
                      <ahyp:hlinkClr val="tx"/>
                    </a:ext>
                  </a:extLst>
                </a:hlinkClick>
              </a:rPr>
              <a:t> </a:t>
            </a:r>
            <a:r>
              <a:rPr lang="en" sz="1000" u="sng">
                <a:solidFill>
                  <a:schemeClr val="accent1"/>
                </a:solidFill>
                <a:latin typeface="Roboto"/>
                <a:ea typeface="Roboto"/>
                <a:cs typeface="Roboto"/>
                <a:sym typeface="Roboto"/>
                <a:hlinkClick r:id="rId5">
                  <a:extLst>
                    <a:ext uri="{A12FA001-AC4F-418D-AE19-62706E023703}">
                      <ahyp:hlinkClr val="tx"/>
                    </a:ext>
                  </a:extLst>
                </a:hlinkClick>
              </a:rPr>
              <a:t>on the School and District Performance Frameworks</a:t>
            </a:r>
            <a:r>
              <a:rPr lang="en" sz="1000">
                <a:latin typeface="Roboto"/>
                <a:ea typeface="Roboto"/>
                <a:cs typeface="Roboto"/>
                <a:sym typeface="Roboto"/>
              </a:rPr>
              <a:t>. </a:t>
            </a:r>
            <a:endParaRPr sz="1000">
              <a:latin typeface="Roboto"/>
              <a:ea typeface="Roboto"/>
              <a:cs typeface="Roboto"/>
              <a:sym typeface="Roboto"/>
            </a:endParaRPr>
          </a:p>
        </p:txBody>
      </p:sp>
      <p:graphicFrame>
        <p:nvGraphicFramePr>
          <p:cNvPr id="822" name="Google Shape;822;p44"/>
          <p:cNvGraphicFramePr/>
          <p:nvPr/>
        </p:nvGraphicFramePr>
        <p:xfrm>
          <a:off x="126983" y="1066858"/>
          <a:ext cx="3000000" cy="3000000"/>
        </p:xfrm>
        <a:graphic>
          <a:graphicData uri="http://schemas.openxmlformats.org/drawingml/2006/table">
            <a:tbl>
              <a:tblPr bandRow="1" firstRow="1">
                <a:noFill/>
                <a:tableStyleId>{631D5806-1418-41A2-9EE6-461DF1D2AD4E}</a:tableStyleId>
              </a:tblPr>
              <a:tblGrid>
                <a:gridCol w="1585900"/>
                <a:gridCol w="1862975"/>
              </a:tblGrid>
              <a:tr h="3703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chemeClr val="dk1"/>
                          </a:solidFill>
                          <a:latin typeface="Roboto"/>
                          <a:ea typeface="Roboto"/>
                          <a:cs typeface="Roboto"/>
                          <a:sym typeface="Roboto"/>
                        </a:rPr>
                        <a:t>Performance Indicators</a:t>
                      </a:r>
                      <a:endParaRPr sz="1100" u="none" cap="none" strike="noStrike">
                        <a:solidFill>
                          <a:schemeClr val="dk1"/>
                        </a:solidFill>
                        <a:latin typeface="Roboto"/>
                        <a:ea typeface="Roboto"/>
                        <a:cs typeface="Roboto"/>
                        <a:sym typeface="Roboto"/>
                      </a:endParaRPr>
                    </a:p>
                  </a:txBody>
                  <a:tcPr marT="45675" marB="45675" marR="91350" marL="91350" anchor="ctr">
                    <a:solidFill>
                      <a:srgbClr val="D8D8D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Roboto"/>
                          <a:ea typeface="Roboto"/>
                          <a:cs typeface="Roboto"/>
                          <a:sym typeface="Roboto"/>
                        </a:rPr>
                        <a:t>Weight</a:t>
                      </a:r>
                      <a:endParaRPr sz="1100" u="none" cap="none" strike="noStrike">
                        <a:solidFill>
                          <a:srgbClr val="000000"/>
                        </a:solidFill>
                        <a:latin typeface="Roboto"/>
                        <a:ea typeface="Roboto"/>
                        <a:cs typeface="Roboto"/>
                        <a:sym typeface="Roboto"/>
                      </a:endParaRPr>
                    </a:p>
                  </a:txBody>
                  <a:tcPr marT="60900" marB="60900" marR="91350" marL="91350" anchor="ctr">
                    <a:solidFill>
                      <a:srgbClr val="D8D8D8"/>
                    </a:solidFill>
                  </a:tcPr>
                </a:tc>
              </a:tr>
              <a:tr h="9126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lt1"/>
                          </a:solidFill>
                          <a:latin typeface="Roboto"/>
                          <a:ea typeface="Roboto"/>
                          <a:cs typeface="Roboto"/>
                          <a:sym typeface="Roboto"/>
                        </a:rPr>
                        <a:t>Academic Achievement</a:t>
                      </a:r>
                      <a:endParaRPr b="1" sz="1100" u="none" cap="none" strike="noStrike">
                        <a:solidFill>
                          <a:schemeClr val="lt1"/>
                        </a:solidFill>
                        <a:latin typeface="Roboto"/>
                        <a:ea typeface="Roboto"/>
                        <a:cs typeface="Roboto"/>
                        <a:sym typeface="Roboto"/>
                      </a:endParaRPr>
                    </a:p>
                  </a:txBody>
                  <a:tcPr marT="45675" marB="45675" marR="91350" marL="91350" anchor="ctr">
                    <a:solidFill>
                      <a:srgbClr val="077682"/>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40%</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Elementary &amp; Middle Schools</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600"/>
                        <a:buFont typeface="Arial"/>
                        <a:buNone/>
                      </a:pPr>
                      <a:r>
                        <a:t/>
                      </a:r>
                      <a:endParaRPr b="1" sz="6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30% </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High Schools &amp; Districts</a:t>
                      </a:r>
                      <a:endParaRPr b="1" sz="1100" u="none" cap="none" strike="noStrike">
                        <a:solidFill>
                          <a:srgbClr val="FFFFFF"/>
                        </a:solidFill>
                        <a:latin typeface="Roboto"/>
                        <a:ea typeface="Roboto"/>
                        <a:cs typeface="Roboto"/>
                        <a:sym typeface="Roboto"/>
                      </a:endParaRPr>
                    </a:p>
                  </a:txBody>
                  <a:tcPr marT="60900" marB="60900" marR="91350" marL="91350" anchor="ctr">
                    <a:solidFill>
                      <a:srgbClr val="077682"/>
                    </a:solidFill>
                  </a:tcPr>
                </a:tc>
              </a:tr>
              <a:tr h="89935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lt1"/>
                          </a:solidFill>
                          <a:latin typeface="Roboto"/>
                          <a:ea typeface="Roboto"/>
                          <a:cs typeface="Roboto"/>
                          <a:sym typeface="Roboto"/>
                        </a:rPr>
                        <a:t>Academic Growth</a:t>
                      </a:r>
                      <a:endParaRPr b="1" sz="1100" u="none" cap="none" strike="noStrike">
                        <a:solidFill>
                          <a:schemeClr val="lt1"/>
                        </a:solidFill>
                        <a:latin typeface="Roboto"/>
                        <a:ea typeface="Roboto"/>
                        <a:cs typeface="Roboto"/>
                        <a:sym typeface="Roboto"/>
                      </a:endParaRPr>
                    </a:p>
                  </a:txBody>
                  <a:tcPr marT="45675" marB="45675" marR="91350" marL="91350" anchor="ctr">
                    <a:solidFill>
                      <a:srgbClr val="232C6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60%</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Elementary &amp; Middle Schools</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500"/>
                        <a:buFont typeface="Arial"/>
                        <a:buNone/>
                      </a:pPr>
                      <a:r>
                        <a:t/>
                      </a:r>
                      <a:endParaRPr b="1" sz="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40% </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Roboto"/>
                          <a:ea typeface="Roboto"/>
                          <a:cs typeface="Roboto"/>
                          <a:sym typeface="Roboto"/>
                        </a:rPr>
                        <a:t>High Schools &amp; Districts</a:t>
                      </a:r>
                      <a:endParaRPr b="1" sz="1100" u="none" cap="none" strike="noStrike">
                        <a:solidFill>
                          <a:srgbClr val="FFFFFF"/>
                        </a:solidFill>
                        <a:latin typeface="Roboto"/>
                        <a:ea typeface="Roboto"/>
                        <a:cs typeface="Roboto"/>
                        <a:sym typeface="Roboto"/>
                      </a:endParaRPr>
                    </a:p>
                  </a:txBody>
                  <a:tcPr marT="60900" marB="60900" marR="91350" marL="91350" anchor="ctr">
                    <a:solidFill>
                      <a:srgbClr val="232C67"/>
                    </a:solidFill>
                  </a:tcPr>
                </a:tc>
              </a:tr>
              <a:tr h="56055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Roboto"/>
                          <a:ea typeface="Roboto"/>
                          <a:cs typeface="Roboto"/>
                          <a:sym typeface="Roboto"/>
                        </a:rPr>
                        <a:t>Postsecondary &amp; Workforce Readiness</a:t>
                      </a:r>
                      <a:endParaRPr b="1" sz="1100" u="none" cap="none" strike="noStrike">
                        <a:solidFill>
                          <a:schemeClr val="lt1"/>
                        </a:solidFill>
                        <a:latin typeface="Roboto"/>
                        <a:ea typeface="Roboto"/>
                        <a:cs typeface="Roboto"/>
                        <a:sym typeface="Roboto"/>
                      </a:endParaRPr>
                    </a:p>
                  </a:txBody>
                  <a:tcPr marT="45675" marB="45675" marR="91350" marL="91350" anchor="ctr">
                    <a:solidFill>
                      <a:srgbClr val="CBC8E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Roboto"/>
                          <a:ea typeface="Roboto"/>
                          <a:cs typeface="Roboto"/>
                          <a:sym typeface="Roboto"/>
                        </a:rPr>
                        <a:t>30% </a:t>
                      </a:r>
                      <a:endParaRPr sz="11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Roboto"/>
                          <a:ea typeface="Roboto"/>
                          <a:cs typeface="Roboto"/>
                          <a:sym typeface="Roboto"/>
                        </a:rPr>
                        <a:t>High Schools &amp; Districts</a:t>
                      </a:r>
                      <a:endParaRPr b="1" sz="1100" u="none" cap="none" strike="noStrike">
                        <a:solidFill>
                          <a:srgbClr val="000000"/>
                        </a:solidFill>
                        <a:latin typeface="Roboto"/>
                        <a:ea typeface="Roboto"/>
                        <a:cs typeface="Roboto"/>
                        <a:sym typeface="Roboto"/>
                      </a:endParaRPr>
                    </a:p>
                  </a:txBody>
                  <a:tcPr marT="60900" marB="60900" marR="91350" marL="91350" anchor="ctr">
                    <a:solidFill>
                      <a:srgbClr val="CBC8E3"/>
                    </a:solidFill>
                  </a:tcPr>
                </a:tc>
              </a:tr>
            </a:tbl>
          </a:graphicData>
        </a:graphic>
      </p:graphicFrame>
      <p:pic>
        <p:nvPicPr>
          <p:cNvPr descr="Graph showing weights of indicators for high schools and district frameworks" id="823" name="Google Shape;823;p44"/>
          <p:cNvPicPr preferRelativeResize="0"/>
          <p:nvPr/>
        </p:nvPicPr>
        <p:blipFill rotWithShape="1">
          <a:blip r:embed="rId6">
            <a:alphaModFix/>
          </a:blip>
          <a:srcRect b="0" l="0" r="0" t="0"/>
          <a:stretch/>
        </p:blipFill>
        <p:spPr>
          <a:xfrm>
            <a:off x="4334950" y="2419975"/>
            <a:ext cx="1989000" cy="1721700"/>
          </a:xfrm>
          <a:prstGeom prst="rect">
            <a:avLst/>
          </a:prstGeom>
          <a:noFill/>
          <a:ln>
            <a:noFill/>
          </a:ln>
        </p:spPr>
      </p:pic>
      <p:pic>
        <p:nvPicPr>
          <p:cNvPr descr="graph showing weights of indicators in the elementary and middle level frameworks" id="824" name="Google Shape;824;p44"/>
          <p:cNvPicPr preferRelativeResize="0"/>
          <p:nvPr/>
        </p:nvPicPr>
        <p:blipFill rotWithShape="1">
          <a:blip r:embed="rId7">
            <a:alphaModFix/>
          </a:blip>
          <a:srcRect b="0" l="0" r="0" t="0"/>
          <a:stretch/>
        </p:blipFill>
        <p:spPr>
          <a:xfrm>
            <a:off x="4317250" y="1039050"/>
            <a:ext cx="1950600" cy="1677900"/>
          </a:xfrm>
          <a:prstGeom prst="rect">
            <a:avLst/>
          </a:prstGeom>
          <a:noFill/>
          <a:ln>
            <a:noFill/>
          </a:ln>
        </p:spPr>
      </p:pic>
      <p:sp>
        <p:nvSpPr>
          <p:cNvPr id="825" name="Google Shape;825;p44"/>
          <p:cNvSpPr txBox="1"/>
          <p:nvPr/>
        </p:nvSpPr>
        <p:spPr>
          <a:xfrm>
            <a:off x="4025204" y="980779"/>
            <a:ext cx="2778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666666"/>
                </a:solidFill>
                <a:latin typeface="Roboto"/>
                <a:ea typeface="Roboto"/>
                <a:cs typeface="Roboto"/>
                <a:sym typeface="Roboto"/>
              </a:rPr>
              <a:t>Elementary &amp; Middle Schools</a:t>
            </a:r>
            <a:endParaRPr b="0" i="0" sz="1200" u="none" cap="none" strike="noStrike">
              <a:solidFill>
                <a:srgbClr val="666666"/>
              </a:solidFill>
              <a:latin typeface="Roboto"/>
              <a:ea typeface="Roboto"/>
              <a:cs typeface="Roboto"/>
              <a:sym typeface="Roboto"/>
            </a:endParaRPr>
          </a:p>
        </p:txBody>
      </p:sp>
      <p:sp>
        <p:nvSpPr>
          <p:cNvPr id="826" name="Google Shape;826;p44"/>
          <p:cNvSpPr txBox="1"/>
          <p:nvPr/>
        </p:nvSpPr>
        <p:spPr>
          <a:xfrm>
            <a:off x="4066216" y="3961835"/>
            <a:ext cx="2778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666666"/>
                </a:solidFill>
                <a:latin typeface="Roboto"/>
                <a:ea typeface="Roboto"/>
                <a:cs typeface="Roboto"/>
                <a:sym typeface="Roboto"/>
              </a:rPr>
              <a:t>High Schools &amp; Districts</a:t>
            </a:r>
            <a:endParaRPr b="0" i="0" sz="1200" u="none" cap="none" strike="noStrike">
              <a:solidFill>
                <a:srgbClr val="666666"/>
              </a:solidFill>
              <a:latin typeface="Roboto"/>
              <a:ea typeface="Roboto"/>
              <a:cs typeface="Roboto"/>
              <a:sym typeface="Roboto"/>
            </a:endParaRPr>
          </a:p>
        </p:txBody>
      </p:sp>
      <p:sp>
        <p:nvSpPr>
          <p:cNvPr id="827" name="Google Shape;827;p44"/>
          <p:cNvSpPr txBox="1"/>
          <p:nvPr/>
        </p:nvSpPr>
        <p:spPr>
          <a:xfrm>
            <a:off x="7160600" y="1314450"/>
            <a:ext cx="1780200" cy="2514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Roboto"/>
                <a:ea typeface="Roboto"/>
                <a:cs typeface="Roboto"/>
                <a:sym typeface="Roboto"/>
              </a:rPr>
              <a:t>Ratings</a:t>
            </a:r>
            <a:endParaRPr b="0"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p:txBody>
      </p:sp>
      <p:pic>
        <p:nvPicPr>
          <p:cNvPr descr="table showing the different school plan types" id="828" name="Google Shape;828;p44"/>
          <p:cNvPicPr preferRelativeResize="0"/>
          <p:nvPr/>
        </p:nvPicPr>
        <p:blipFill rotWithShape="1">
          <a:blip r:embed="rId8">
            <a:alphaModFix/>
          </a:blip>
          <a:srcRect b="0" l="0" r="0" t="0"/>
          <a:stretch/>
        </p:blipFill>
        <p:spPr>
          <a:xfrm>
            <a:off x="7178324" y="1597698"/>
            <a:ext cx="1713000" cy="1001400"/>
          </a:xfrm>
          <a:prstGeom prst="rect">
            <a:avLst/>
          </a:prstGeom>
          <a:noFill/>
          <a:ln>
            <a:noFill/>
          </a:ln>
        </p:spPr>
      </p:pic>
      <p:pic>
        <p:nvPicPr>
          <p:cNvPr descr="table showing the different district accreditation ratings" id="829" name="Google Shape;829;p44"/>
          <p:cNvPicPr preferRelativeResize="0"/>
          <p:nvPr/>
        </p:nvPicPr>
        <p:blipFill rotWithShape="1">
          <a:blip r:embed="rId9">
            <a:alphaModFix/>
          </a:blip>
          <a:srcRect b="0" l="0" r="0" t="0"/>
          <a:stretch/>
        </p:blipFill>
        <p:spPr>
          <a:xfrm>
            <a:off x="7178293" y="2714947"/>
            <a:ext cx="1713043" cy="1053339"/>
          </a:xfrm>
          <a:prstGeom prst="rect">
            <a:avLst/>
          </a:prstGeom>
          <a:noFill/>
          <a:ln>
            <a:noFill/>
          </a:ln>
        </p:spPr>
      </p:pic>
      <p:pic>
        <p:nvPicPr>
          <p:cNvPr id="830" name="Google Shape;830;p44"/>
          <p:cNvPicPr preferRelativeResize="0"/>
          <p:nvPr/>
        </p:nvPicPr>
        <p:blipFill rotWithShape="1">
          <a:blip r:embed="rId10">
            <a:alphaModFix/>
          </a:blip>
          <a:srcRect b="0" l="0" r="0" t="0"/>
          <a:stretch/>
        </p:blipFill>
        <p:spPr>
          <a:xfrm>
            <a:off x="8289400" y="64100"/>
            <a:ext cx="775451" cy="1002749"/>
          </a:xfrm>
          <a:prstGeom prst="rect">
            <a:avLst/>
          </a:prstGeom>
          <a:noFill/>
          <a:ln cap="flat" cmpd="sng" w="9525">
            <a:solidFill>
              <a:srgbClr val="9E9E9E"/>
            </a:solidFill>
            <a:prstDash val="solid"/>
            <a:round/>
            <a:headEnd len="sm" w="sm" type="none"/>
            <a:tailEnd len="sm" w="sm" type="none"/>
          </a:ln>
          <a:effectLst>
            <a:outerShdw blurRad="57150" rotWithShape="0" algn="bl" dir="5400000" dist="19050">
              <a:srgbClr val="000000">
                <a:alpha val="49803"/>
              </a:srgbClr>
            </a:outerShdw>
          </a:effectLst>
        </p:spPr>
      </p:pic>
      <p:sp>
        <p:nvSpPr>
          <p:cNvPr id="831" name="Google Shape;831;p44"/>
          <p:cNvSpPr/>
          <p:nvPr/>
        </p:nvSpPr>
        <p:spPr>
          <a:xfrm>
            <a:off x="3744738" y="2084990"/>
            <a:ext cx="647100" cy="973500"/>
          </a:xfrm>
          <a:prstGeom prst="rightArrow">
            <a:avLst>
              <a:gd fmla="val 50000" name="adj1"/>
              <a:gd fmla="val 50000" name="adj2"/>
            </a:avLst>
          </a:prstGeom>
          <a:solidFill>
            <a:srgbClr val="D8D8D8"/>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32" name="Google Shape;832;p44"/>
          <p:cNvSpPr/>
          <p:nvPr/>
        </p:nvSpPr>
        <p:spPr>
          <a:xfrm>
            <a:off x="6399526" y="2084990"/>
            <a:ext cx="647100" cy="973500"/>
          </a:xfrm>
          <a:prstGeom prst="rightArrow">
            <a:avLst>
              <a:gd fmla="val 50000" name="adj1"/>
              <a:gd fmla="val 50000" name="adj2"/>
            </a:avLst>
          </a:prstGeom>
          <a:solidFill>
            <a:srgbClr val="D8D8D8"/>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6" name="Shape 836"/>
        <p:cNvGrpSpPr/>
        <p:nvPr/>
      </p:nvGrpSpPr>
      <p:grpSpPr>
        <a:xfrm>
          <a:off x="0" y="0"/>
          <a:ext cx="0" cy="0"/>
          <a:chOff x="0" y="0"/>
          <a:chExt cx="0" cy="0"/>
        </a:xfrm>
      </p:grpSpPr>
      <p:sp>
        <p:nvSpPr>
          <p:cNvPr id="837" name="Google Shape;837;p45"/>
          <p:cNvSpPr txBox="1"/>
          <p:nvPr/>
        </p:nvSpPr>
        <p:spPr>
          <a:xfrm>
            <a:off x="1152950" y="1003425"/>
            <a:ext cx="2836200" cy="34785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Roboto"/>
                <a:ea typeface="Roboto"/>
                <a:cs typeface="Roboto"/>
                <a:sym typeface="Roboto"/>
              </a:rPr>
              <a:t>Ratings</a:t>
            </a:r>
            <a:endParaRPr b="0"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p:txBody>
      </p:sp>
      <p:pic>
        <p:nvPicPr>
          <p:cNvPr descr="Table illustrating different School Plan Types" id="838" name="Google Shape;838;p45"/>
          <p:cNvPicPr preferRelativeResize="0"/>
          <p:nvPr/>
        </p:nvPicPr>
        <p:blipFill rotWithShape="1">
          <a:blip r:embed="rId3">
            <a:alphaModFix/>
          </a:blip>
          <a:srcRect b="0" l="0" r="0" t="0"/>
          <a:stretch/>
        </p:blipFill>
        <p:spPr>
          <a:xfrm>
            <a:off x="1181188" y="1395262"/>
            <a:ext cx="2729100" cy="1385100"/>
          </a:xfrm>
          <a:prstGeom prst="rect">
            <a:avLst/>
          </a:prstGeom>
          <a:noFill/>
          <a:ln>
            <a:noFill/>
          </a:ln>
        </p:spPr>
      </p:pic>
      <p:pic>
        <p:nvPicPr>
          <p:cNvPr descr="Table illustrating different District Accreditation Ratings" id="839" name="Google Shape;839;p45"/>
          <p:cNvPicPr preferRelativeResize="0"/>
          <p:nvPr/>
        </p:nvPicPr>
        <p:blipFill rotWithShape="1">
          <a:blip r:embed="rId4">
            <a:alphaModFix/>
          </a:blip>
          <a:srcRect b="0" l="0" r="0" t="0"/>
          <a:stretch/>
        </p:blipFill>
        <p:spPr>
          <a:xfrm>
            <a:off x="1181138" y="2940833"/>
            <a:ext cx="2729175" cy="1457159"/>
          </a:xfrm>
          <a:prstGeom prst="rect">
            <a:avLst/>
          </a:prstGeom>
          <a:noFill/>
          <a:ln>
            <a:noFill/>
          </a:ln>
        </p:spPr>
      </p:pic>
      <p:sp>
        <p:nvSpPr>
          <p:cNvPr id="840" name="Google Shape;840;p45"/>
          <p:cNvSpPr txBox="1"/>
          <p:nvPr/>
        </p:nvSpPr>
        <p:spPr>
          <a:xfrm>
            <a:off x="4138087" y="1878605"/>
            <a:ext cx="945900" cy="190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800"/>
              <a:buFont typeface="Arial"/>
              <a:buNone/>
            </a:pPr>
            <a:r>
              <a:rPr b="0" i="0" lang="en" sz="11800" u="none" cap="none" strike="noStrike">
                <a:solidFill>
                  <a:srgbClr val="000000"/>
                </a:solidFill>
                <a:latin typeface="Calibri"/>
                <a:ea typeface="Calibri"/>
                <a:cs typeface="Calibri"/>
                <a:sym typeface="Calibri"/>
              </a:rPr>
              <a:t>+</a:t>
            </a:r>
            <a:endParaRPr b="0" i="0" sz="100" u="none" cap="none" strike="noStrike">
              <a:solidFill>
                <a:srgbClr val="000000"/>
              </a:solidFill>
              <a:latin typeface="Arial"/>
              <a:ea typeface="Arial"/>
              <a:cs typeface="Arial"/>
              <a:sym typeface="Arial"/>
            </a:endParaRPr>
          </a:p>
        </p:txBody>
      </p:sp>
      <p:sp>
        <p:nvSpPr>
          <p:cNvPr id="841" name="Google Shape;841;p45"/>
          <p:cNvSpPr txBox="1"/>
          <p:nvPr/>
        </p:nvSpPr>
        <p:spPr>
          <a:xfrm>
            <a:off x="5311750" y="1003425"/>
            <a:ext cx="2679300" cy="34785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Roboto"/>
                <a:ea typeface="Roboto"/>
                <a:cs typeface="Roboto"/>
                <a:sym typeface="Roboto"/>
              </a:rPr>
              <a:t>Descriptors</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rgbClr val="000000"/>
                </a:solidFill>
                <a:latin typeface="Roboto"/>
                <a:ea typeface="Roboto"/>
                <a:cs typeface="Roboto"/>
                <a:sym typeface="Roboto"/>
              </a:rPr>
              <a:t>Meets Participation</a:t>
            </a:r>
            <a:endParaRPr b="0" i="0" sz="1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757070"/>
                </a:solidFill>
                <a:latin typeface="Roboto"/>
                <a:ea typeface="Roboto"/>
                <a:cs typeface="Roboto"/>
                <a:sym typeface="Roboto"/>
              </a:rPr>
              <a:t>Above 95% </a:t>
            </a:r>
            <a:r>
              <a:rPr b="1" i="0" lang="en" sz="1400" u="none" cap="none" strike="noStrike">
                <a:solidFill>
                  <a:srgbClr val="757070"/>
                </a:solidFill>
                <a:latin typeface="Roboto"/>
                <a:ea typeface="Roboto"/>
                <a:cs typeface="Roboto"/>
                <a:sym typeface="Roboto"/>
              </a:rPr>
              <a:t>total</a:t>
            </a:r>
            <a:r>
              <a:rPr b="0" i="0" lang="en" sz="1400" u="none" cap="none" strike="noStrike">
                <a:solidFill>
                  <a:srgbClr val="757070"/>
                </a:solidFill>
                <a:latin typeface="Roboto"/>
                <a:ea typeface="Roboto"/>
                <a:cs typeface="Roboto"/>
                <a:sym typeface="Roboto"/>
              </a:rPr>
              <a:t> participation rate in ELA and Math in 2024</a:t>
            </a:r>
            <a:r>
              <a:rPr b="1" baseline="30000" i="0" lang="en" sz="1400" u="none" cap="none" strike="noStrike">
                <a:solidFill>
                  <a:srgbClr val="0000FF"/>
                </a:solidFill>
                <a:latin typeface="Roboto"/>
                <a:ea typeface="Roboto"/>
                <a:cs typeface="Roboto"/>
                <a:sym typeface="Roboto"/>
              </a:rPr>
              <a:t>+</a:t>
            </a:r>
            <a:endParaRPr b="1" i="0"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Low Participation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757070"/>
                </a:solidFill>
                <a:latin typeface="Roboto"/>
                <a:ea typeface="Roboto"/>
                <a:cs typeface="Roboto"/>
                <a:sym typeface="Roboto"/>
              </a:rPr>
              <a:t>Below 95% </a:t>
            </a:r>
            <a:r>
              <a:rPr b="1" i="0" lang="en" sz="1400" u="none" cap="none" strike="noStrike">
                <a:solidFill>
                  <a:srgbClr val="757070"/>
                </a:solidFill>
                <a:latin typeface="Roboto"/>
                <a:ea typeface="Roboto"/>
                <a:cs typeface="Roboto"/>
                <a:sym typeface="Roboto"/>
              </a:rPr>
              <a:t>total </a:t>
            </a:r>
            <a:r>
              <a:rPr b="0" i="0" lang="en" sz="1400" u="none" cap="none" strike="noStrike">
                <a:solidFill>
                  <a:srgbClr val="757070"/>
                </a:solidFill>
                <a:latin typeface="Roboto"/>
                <a:ea typeface="Roboto"/>
                <a:cs typeface="Roboto"/>
                <a:sym typeface="Roboto"/>
              </a:rPr>
              <a:t>participation rate in ELA and Math in 2024</a:t>
            </a:r>
            <a:r>
              <a:rPr b="1" baseline="30000" i="0" lang="en" sz="1400" u="none" cap="none" strike="noStrike">
                <a:solidFill>
                  <a:srgbClr val="0000FF"/>
                </a:solidFill>
                <a:latin typeface="Roboto"/>
                <a:ea typeface="Roboto"/>
                <a:cs typeface="Roboto"/>
                <a:sym typeface="Roboto"/>
              </a:rPr>
              <a:t>+</a:t>
            </a:r>
            <a:endParaRPr b="0"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Decreased Due to Participation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757070"/>
                </a:solidFill>
                <a:latin typeface="Roboto"/>
                <a:ea typeface="Roboto"/>
                <a:cs typeface="Roboto"/>
                <a:sym typeface="Roboto"/>
              </a:rPr>
              <a:t>Below 95% </a:t>
            </a:r>
            <a:r>
              <a:rPr b="1" i="0" lang="en" sz="1400" u="none" cap="none" strike="noStrike">
                <a:solidFill>
                  <a:srgbClr val="757070"/>
                </a:solidFill>
                <a:latin typeface="Roboto"/>
                <a:ea typeface="Roboto"/>
                <a:cs typeface="Roboto"/>
                <a:sym typeface="Roboto"/>
              </a:rPr>
              <a:t>accountability</a:t>
            </a:r>
            <a:r>
              <a:rPr b="0" i="0" lang="en" sz="1400" u="none" cap="none" strike="noStrike">
                <a:solidFill>
                  <a:srgbClr val="757070"/>
                </a:solidFill>
                <a:latin typeface="Roboto"/>
                <a:ea typeface="Roboto"/>
                <a:cs typeface="Roboto"/>
                <a:sym typeface="Roboto"/>
              </a:rPr>
              <a:t> participation, once parent excuses are removed, in ELA and Math in 2024</a:t>
            </a:r>
            <a:r>
              <a:rPr b="1" baseline="30000" i="0" lang="en" sz="1400" u="none" cap="none" strike="noStrike">
                <a:solidFill>
                  <a:srgbClr val="0000FF"/>
                </a:solidFill>
                <a:latin typeface="Roboto"/>
                <a:ea typeface="Roboto"/>
                <a:cs typeface="Roboto"/>
                <a:sym typeface="Roboto"/>
              </a:rPr>
              <a:t>+</a:t>
            </a:r>
            <a:endParaRPr b="0" i="0" sz="1400" u="none" cap="none" strike="noStrike">
              <a:solidFill>
                <a:srgbClr val="757070"/>
              </a:solidFill>
              <a:latin typeface="Roboto"/>
              <a:ea typeface="Roboto"/>
              <a:cs typeface="Roboto"/>
              <a:sym typeface="Roboto"/>
            </a:endParaRPr>
          </a:p>
        </p:txBody>
      </p:sp>
      <p:sp>
        <p:nvSpPr>
          <p:cNvPr id="842" name="Google Shape;842;p45"/>
          <p:cNvSpPr txBox="1"/>
          <p:nvPr/>
        </p:nvSpPr>
        <p:spPr>
          <a:xfrm>
            <a:off x="434525" y="4695225"/>
            <a:ext cx="7428300" cy="4617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baseline="30000" i="0" lang="en" sz="1000" u="none" cap="none" strike="noStrike">
                <a:solidFill>
                  <a:srgbClr val="0000FF"/>
                </a:solidFill>
                <a:latin typeface="Roboto"/>
                <a:ea typeface="Roboto"/>
                <a:cs typeface="Roboto"/>
                <a:sym typeface="Roboto"/>
              </a:rPr>
              <a:t>+</a:t>
            </a:r>
            <a:r>
              <a:rPr b="0" i="0" lang="en" sz="1000" u="none" cap="none" strike="noStrike">
                <a:solidFill>
                  <a:schemeClr val="dk1"/>
                </a:solidFill>
                <a:latin typeface="Roboto"/>
                <a:ea typeface="Roboto"/>
                <a:cs typeface="Roboto"/>
                <a:sym typeface="Roboto"/>
              </a:rPr>
              <a:t> 2024 Science participation results are </a:t>
            </a:r>
            <a:r>
              <a:rPr b="0" i="0" lang="en" sz="1000" u="sng" cap="none" strike="noStrike">
                <a:solidFill>
                  <a:schemeClr val="dk1"/>
                </a:solidFill>
                <a:latin typeface="Roboto"/>
                <a:ea typeface="Roboto"/>
                <a:cs typeface="Roboto"/>
                <a:sym typeface="Roboto"/>
              </a:rPr>
              <a:t>not</a:t>
            </a:r>
            <a:r>
              <a:rPr b="0" i="0" lang="en" sz="1000" u="none" cap="none" strike="noStrike">
                <a:solidFill>
                  <a:schemeClr val="dk1"/>
                </a:solidFill>
                <a:latin typeface="Roboto"/>
                <a:ea typeface="Roboto"/>
                <a:cs typeface="Roboto"/>
                <a:sym typeface="Roboto"/>
              </a:rPr>
              <a:t> included or factored into participation calculations for accountability purposes. </a:t>
            </a:r>
            <a:endParaRPr b="0" i="0" sz="10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Roboto"/>
                <a:ea typeface="Roboto"/>
                <a:cs typeface="Roboto"/>
                <a:sym typeface="Roboto"/>
              </a:rPr>
              <a:t>Note that Science achievement results are included for points in 2024 frameworks, the first time since the revised 2020 Colorado Science Academic Standards.</a:t>
            </a:r>
            <a:endParaRPr b="0" i="0" sz="800" u="none" cap="none" strike="noStrike">
              <a:solidFill>
                <a:schemeClr val="dk1"/>
              </a:solidFill>
              <a:latin typeface="Roboto"/>
              <a:ea typeface="Roboto"/>
              <a:cs typeface="Roboto"/>
              <a:sym typeface="Roboto"/>
            </a:endParaRPr>
          </a:p>
        </p:txBody>
      </p:sp>
      <p:sp>
        <p:nvSpPr>
          <p:cNvPr id="843" name="Google Shape;843;p45"/>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sz="2000"/>
              <a:t>Performance Frameworks </a:t>
            </a:r>
            <a:r>
              <a:rPr lang="en" sz="2000"/>
              <a:t>| Ratings and Explanatory Notes</a:t>
            </a:r>
            <a:endParaRPr sz="2000"/>
          </a:p>
        </p:txBody>
      </p:sp>
      <p:sp>
        <p:nvSpPr>
          <p:cNvPr id="844" name="Google Shape;844;p45"/>
          <p:cNvSpPr/>
          <p:nvPr/>
        </p:nvSpPr>
        <p:spPr>
          <a:xfrm>
            <a:off x="5009800" y="3051500"/>
            <a:ext cx="3279600" cy="168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5" name="Google Shape;845;p45"/>
          <p:cNvPicPr preferRelativeResize="0"/>
          <p:nvPr/>
        </p:nvPicPr>
        <p:blipFill rotWithShape="1">
          <a:blip r:embed="rId5">
            <a:alphaModFix/>
          </a:blip>
          <a:srcRect b="0" l="0" r="0" t="0"/>
          <a:stretch/>
        </p:blipFill>
        <p:spPr>
          <a:xfrm>
            <a:off x="8289400" y="64100"/>
            <a:ext cx="775451" cy="1002749"/>
          </a:xfrm>
          <a:prstGeom prst="rect">
            <a:avLst/>
          </a:prstGeom>
          <a:noFill/>
          <a:ln cap="flat" cmpd="sng" w="9525">
            <a:solidFill>
              <a:srgbClr val="9E9E9E"/>
            </a:solidFill>
            <a:prstDash val="solid"/>
            <a:round/>
            <a:headEnd len="sm" w="sm" type="none"/>
            <a:tailEnd len="sm" w="sm" type="none"/>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9" name="Shape 849"/>
        <p:cNvGrpSpPr/>
        <p:nvPr/>
      </p:nvGrpSpPr>
      <p:grpSpPr>
        <a:xfrm>
          <a:off x="0" y="0"/>
          <a:ext cx="0" cy="0"/>
          <a:chOff x="0" y="0"/>
          <a:chExt cx="0" cy="0"/>
        </a:xfrm>
      </p:grpSpPr>
      <p:sp>
        <p:nvSpPr>
          <p:cNvPr id="850" name="Google Shape;850;p4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Example 3. Performance Watch Progression through End of Clock, Year 5</a:t>
            </a:r>
            <a:endParaRPr/>
          </a:p>
        </p:txBody>
      </p:sp>
      <p:pic>
        <p:nvPicPr>
          <p:cNvPr descr="Illustration of Performance Watch Progression through End of Clock, Year 5" id="851" name="Google Shape;851;p46"/>
          <p:cNvPicPr preferRelativeResize="0"/>
          <p:nvPr/>
        </p:nvPicPr>
        <p:blipFill rotWithShape="1">
          <a:blip r:embed="rId3">
            <a:alphaModFix/>
          </a:blip>
          <a:srcRect b="10215" l="2150" r="5145" t="9904"/>
          <a:stretch/>
        </p:blipFill>
        <p:spPr>
          <a:xfrm>
            <a:off x="680050" y="1890025"/>
            <a:ext cx="7202549" cy="2438675"/>
          </a:xfrm>
          <a:prstGeom prst="rect">
            <a:avLst/>
          </a:prstGeom>
          <a:noFill/>
          <a:ln>
            <a:noFill/>
          </a:ln>
        </p:spPr>
      </p:pic>
      <p:sp>
        <p:nvSpPr>
          <p:cNvPr id="852" name="Google Shape;852;p46"/>
          <p:cNvSpPr txBox="1"/>
          <p:nvPr/>
        </p:nvSpPr>
        <p:spPr>
          <a:xfrm>
            <a:off x="213075" y="1039650"/>
            <a:ext cx="8212800" cy="70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This diagram illustrates annual Performance Framework Plan Types over 6 years, with the associated year identified on the Clock below each year’s Plan Type.</a:t>
            </a:r>
            <a:endParaRPr b="0" i="0" sz="1500" u="none" cap="none" strike="noStrike">
              <a:solidFill>
                <a:srgbClr val="000000"/>
              </a:solidFill>
              <a:latin typeface="Roboto"/>
              <a:ea typeface="Roboto"/>
              <a:cs typeface="Roboto"/>
              <a:sym typeface="Roboto"/>
            </a:endParaRPr>
          </a:p>
        </p:txBody>
      </p:sp>
      <p:sp>
        <p:nvSpPr>
          <p:cNvPr id="853" name="Google Shape;853;p46"/>
          <p:cNvSpPr txBox="1"/>
          <p:nvPr/>
        </p:nvSpPr>
        <p:spPr>
          <a:xfrm>
            <a:off x="616825" y="1629200"/>
            <a:ext cx="7635000"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Roboto"/>
                <a:ea typeface="Roboto"/>
                <a:cs typeface="Roboto"/>
                <a:sym typeface="Roboto"/>
              </a:rPr>
              <a:t>      Year 1	          Year 2                  Year 3	    Year 4	           Year 5 	Year 6</a:t>
            </a:r>
            <a:endParaRPr b="0" i="0" sz="1400" u="none" cap="none" strike="noStrike">
              <a:solidFill>
                <a:schemeClr val="dk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7" name="Shape 857"/>
        <p:cNvGrpSpPr/>
        <p:nvPr/>
      </p:nvGrpSpPr>
      <p:grpSpPr>
        <a:xfrm>
          <a:off x="0" y="0"/>
          <a:ext cx="0" cy="0"/>
          <a:chOff x="0" y="0"/>
          <a:chExt cx="0" cy="0"/>
        </a:xfrm>
      </p:grpSpPr>
      <p:pic>
        <p:nvPicPr>
          <p:cNvPr descr="Snapshot illustrating the three guiding questions in the streamlined UIP" id="858" name="Google Shape;858;p47"/>
          <p:cNvPicPr preferRelativeResize="0"/>
          <p:nvPr/>
        </p:nvPicPr>
        <p:blipFill rotWithShape="1">
          <a:blip r:embed="rId3">
            <a:alphaModFix/>
          </a:blip>
          <a:srcRect b="0" l="0" r="0" t="0"/>
          <a:stretch/>
        </p:blipFill>
        <p:spPr>
          <a:xfrm>
            <a:off x="267050" y="64875"/>
            <a:ext cx="2722091" cy="4266100"/>
          </a:xfrm>
          <a:prstGeom prst="rect">
            <a:avLst/>
          </a:prstGeom>
          <a:noFill/>
          <a:ln cap="flat" cmpd="sng" w="9525">
            <a:solidFill>
              <a:schemeClr val="dk1"/>
            </a:solidFill>
            <a:prstDash val="solid"/>
            <a:round/>
            <a:headEnd len="sm" w="sm" type="none"/>
            <a:tailEnd len="sm" w="sm" type="none"/>
          </a:ln>
        </p:spPr>
      </p:pic>
      <p:sp>
        <p:nvSpPr>
          <p:cNvPr id="859" name="Google Shape;859;p47"/>
          <p:cNvSpPr txBox="1"/>
          <p:nvPr/>
        </p:nvSpPr>
        <p:spPr>
          <a:xfrm>
            <a:off x="3429425" y="439675"/>
            <a:ext cx="4703400" cy="683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800"/>
              </a:spcBef>
              <a:spcAft>
                <a:spcPts val="0"/>
              </a:spcAft>
              <a:buClr>
                <a:srgbClr val="000000"/>
              </a:buClr>
              <a:buSzPts val="1800"/>
              <a:buFont typeface="Arial"/>
              <a:buNone/>
            </a:pPr>
            <a:r>
              <a:rPr b="0" i="0" lang="en" sz="1800" u="none" cap="none" strike="noStrike">
                <a:solidFill>
                  <a:srgbClr val="000000"/>
                </a:solidFill>
                <a:latin typeface="Roboto"/>
                <a:ea typeface="Roboto"/>
                <a:cs typeface="Roboto"/>
                <a:sym typeface="Roboto"/>
              </a:rPr>
              <a:t>The Streamlined UIP organized into three sections instead of five. </a:t>
            </a:r>
            <a:endParaRPr b="0" i="0" sz="2100" u="none" cap="none" strike="noStrike">
              <a:solidFill>
                <a:srgbClr val="000000"/>
              </a:solidFill>
              <a:latin typeface="Roboto"/>
              <a:ea typeface="Roboto"/>
              <a:cs typeface="Roboto"/>
              <a:sym typeface="Roboto"/>
            </a:endParaRPr>
          </a:p>
        </p:txBody>
      </p:sp>
      <p:pic>
        <p:nvPicPr>
          <p:cNvPr id="860" name="Google Shape;860;p47"/>
          <p:cNvPicPr preferRelativeResize="0"/>
          <p:nvPr/>
        </p:nvPicPr>
        <p:blipFill rotWithShape="1">
          <a:blip r:embed="rId4">
            <a:alphaModFix/>
          </a:blip>
          <a:srcRect b="0" l="0" r="0" t="0"/>
          <a:stretch/>
        </p:blipFill>
        <p:spPr>
          <a:xfrm>
            <a:off x="3093500" y="1656550"/>
            <a:ext cx="5960275" cy="1695389"/>
          </a:xfrm>
          <a:prstGeom prst="rect">
            <a:avLst/>
          </a:prstGeom>
          <a:noFill/>
          <a:ln cap="flat" cmpd="sng" w="38100">
            <a:solidFill>
              <a:srgbClr val="4285F4"/>
            </a:solidFill>
            <a:prstDash val="solid"/>
            <a:round/>
            <a:headEnd len="sm" w="sm" type="none"/>
            <a:tailEnd len="sm" w="sm" type="none"/>
          </a:ln>
        </p:spPr>
      </p:pic>
      <p:sp>
        <p:nvSpPr>
          <p:cNvPr id="861" name="Google Shape;861;p47"/>
          <p:cNvSpPr txBox="1"/>
          <p:nvPr/>
        </p:nvSpPr>
        <p:spPr>
          <a:xfrm>
            <a:off x="319100" y="587375"/>
            <a:ext cx="2616900" cy="22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Calibri"/>
                <a:ea typeface="Calibri"/>
                <a:cs typeface="Calibri"/>
                <a:sym typeface="Calibri"/>
              </a:rPr>
              <a:t>Traditional UIP Template</a:t>
            </a:r>
            <a:endParaRPr b="0" i="0" sz="1000" u="none" cap="none" strike="noStrike">
              <a:solidFill>
                <a:schemeClr val="lt1"/>
              </a:solidFill>
              <a:latin typeface="Calibri"/>
              <a:ea typeface="Calibri"/>
              <a:cs typeface="Calibri"/>
              <a:sym typeface="Calibri"/>
            </a:endParaRPr>
          </a:p>
        </p:txBody>
      </p:sp>
      <p:sp>
        <p:nvSpPr>
          <p:cNvPr id="862" name="Google Shape;862;p47"/>
          <p:cNvSpPr txBox="1"/>
          <p:nvPr/>
        </p:nvSpPr>
        <p:spPr>
          <a:xfrm>
            <a:off x="4765188" y="1356963"/>
            <a:ext cx="2616900" cy="229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Calibri"/>
                <a:ea typeface="Calibri"/>
                <a:cs typeface="Calibri"/>
                <a:sym typeface="Calibri"/>
              </a:rPr>
              <a:t>Streamlined UIP Template</a:t>
            </a:r>
            <a:endParaRPr b="0" i="0" sz="1000" u="none" cap="none" strike="noStrike">
              <a:solidFill>
                <a:schemeClr val="lt1"/>
              </a:solidFill>
              <a:latin typeface="Calibri"/>
              <a:ea typeface="Calibri"/>
              <a:cs typeface="Calibri"/>
              <a:sym typeface="Calibri"/>
            </a:endParaRPr>
          </a:p>
        </p:txBody>
      </p:sp>
      <p:sp>
        <p:nvSpPr>
          <p:cNvPr id="863" name="Google Shape;863;p47"/>
          <p:cNvSpPr txBox="1"/>
          <p:nvPr/>
        </p:nvSpPr>
        <p:spPr>
          <a:xfrm>
            <a:off x="6715825" y="3421725"/>
            <a:ext cx="2386800" cy="819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Roboto"/>
                <a:ea typeface="Roboto"/>
                <a:cs typeface="Roboto"/>
                <a:sym typeface="Roboto"/>
              </a:rPr>
              <a:t>Questions about UIP elements? </a:t>
            </a:r>
            <a:endParaRPr b="1" i="0" sz="12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Roboto"/>
                <a:ea typeface="Roboto"/>
                <a:cs typeface="Roboto"/>
                <a:sym typeface="Roboto"/>
              </a:rPr>
              <a:t>Check out the UIP 101 webinar series (</a:t>
            </a:r>
            <a:r>
              <a:rPr b="0" i="0" lang="en" sz="1200" u="sng" cap="none" strike="noStrike">
                <a:solidFill>
                  <a:schemeClr val="accent1"/>
                </a:solidFill>
                <a:latin typeface="Roboto"/>
                <a:ea typeface="Roboto"/>
                <a:cs typeface="Roboto"/>
                <a:sym typeface="Roboto"/>
                <a:hlinkClick r:id="rId5">
                  <a:extLst>
                    <a:ext uri="{A12FA001-AC4F-418D-AE19-62706E023703}">
                      <ahyp:hlinkClr val="tx"/>
                    </a:ext>
                  </a:extLst>
                </a:hlinkClick>
              </a:rPr>
              <a:t>webpage</a:t>
            </a:r>
            <a:r>
              <a:rPr b="0" i="0" lang="en" sz="1200" u="none" cap="none" strike="noStrike">
                <a:solidFill>
                  <a:schemeClr val="dk2"/>
                </a:solidFill>
                <a:latin typeface="Roboto"/>
                <a:ea typeface="Roboto"/>
                <a:cs typeface="Roboto"/>
                <a:sym typeface="Roboto"/>
              </a:rPr>
              <a:t>)</a:t>
            </a:r>
            <a:endParaRPr b="0" i="0" sz="1200" u="none" cap="none" strike="noStrike">
              <a:solidFill>
                <a:schemeClr val="dk2"/>
              </a:solidFill>
              <a:latin typeface="Roboto"/>
              <a:ea typeface="Roboto"/>
              <a:cs typeface="Roboto"/>
              <a:sym typeface="Roboto"/>
            </a:endParaRPr>
          </a:p>
        </p:txBody>
      </p:sp>
      <p:sp>
        <p:nvSpPr>
          <p:cNvPr id="864" name="Google Shape;864;p47"/>
          <p:cNvSpPr txBox="1"/>
          <p:nvPr>
            <p:ph type="title"/>
          </p:nvPr>
        </p:nvSpPr>
        <p:spPr>
          <a:xfrm>
            <a:off x="123875" y="5143500"/>
            <a:ext cx="7267200" cy="156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800"/>
              <a:buFont typeface="Roboto"/>
              <a:buNone/>
            </a:pPr>
            <a:r>
              <a:rPr lang="en"/>
              <a:t>Streamlined UIP Template Organized into three sections instead of five.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8" name="Shape 868"/>
        <p:cNvGrpSpPr/>
        <p:nvPr/>
      </p:nvGrpSpPr>
      <p:grpSpPr>
        <a:xfrm>
          <a:off x="0" y="0"/>
          <a:ext cx="0" cy="0"/>
          <a:chOff x="0" y="0"/>
          <a:chExt cx="0" cy="0"/>
        </a:xfrm>
      </p:grpSpPr>
      <p:sp>
        <p:nvSpPr>
          <p:cNvPr id="869" name="Google Shape;869;p48"/>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Capacity Building </a:t>
            </a:r>
            <a:endParaRPr/>
          </a:p>
        </p:txBody>
      </p:sp>
      <p:sp>
        <p:nvSpPr>
          <p:cNvPr id="870" name="Google Shape;870;p48"/>
          <p:cNvSpPr txBox="1"/>
          <p:nvPr>
            <p:ph idx="1" type="body"/>
          </p:nvPr>
        </p:nvSpPr>
        <p:spPr>
          <a:xfrm>
            <a:off x="61000" y="993900"/>
            <a:ext cx="9025500" cy="1149900"/>
          </a:xfrm>
          <a:prstGeom prst="rect">
            <a:avLst/>
          </a:prstGeom>
          <a:noFill/>
          <a:ln>
            <a:noFill/>
          </a:ln>
        </p:spPr>
        <p:txBody>
          <a:bodyPr anchorCtr="0" anchor="t" bIns="91425" lIns="91425" spcFirstLastPara="1" rIns="91425" wrap="square" tIns="91425">
            <a:normAutofit/>
          </a:bodyPr>
          <a:lstStyle/>
          <a:p>
            <a:pPr indent="0" lvl="0" marL="0" rtl="0" algn="l">
              <a:lnSpc>
                <a:spcPct val="105000"/>
              </a:lnSpc>
              <a:spcBef>
                <a:spcPts val="0"/>
              </a:spcBef>
              <a:spcAft>
                <a:spcPts val="0"/>
              </a:spcAft>
              <a:buSzPts val="1600"/>
              <a:buNone/>
            </a:pPr>
            <a:r>
              <a:rPr b="1" lang="en" sz="1500"/>
              <a:t>Your concierge: </a:t>
            </a:r>
            <a:r>
              <a:rPr lang="en" sz="1500" u="sng">
                <a:solidFill>
                  <a:schemeClr val="accent1"/>
                </a:solidFill>
                <a:hlinkClick r:id="rId3">
                  <a:extLst>
                    <a:ext uri="{A12FA001-AC4F-418D-AE19-62706E023703}">
                      <ahyp:hlinkClr val="tx"/>
                    </a:ext>
                  </a:extLst>
                </a:hlinkClick>
              </a:rPr>
              <a:t>Support Leads</a:t>
            </a:r>
            <a:r>
              <a:rPr lang="en" sz="1500"/>
              <a:t> – Year 1 &amp; 2; Transformation Specialists – Year 3+</a:t>
            </a:r>
            <a:endParaRPr sz="1500"/>
          </a:p>
          <a:p>
            <a:pPr indent="0" lvl="0" marL="0" rtl="0" algn="l">
              <a:lnSpc>
                <a:spcPct val="105000"/>
              </a:lnSpc>
              <a:spcBef>
                <a:spcPts val="600"/>
              </a:spcBef>
              <a:spcAft>
                <a:spcPts val="0"/>
              </a:spcAft>
              <a:buSzPts val="1600"/>
              <a:buNone/>
            </a:pPr>
            <a:r>
              <a:rPr b="1" lang="en" sz="1500"/>
              <a:t>Professional Learning Cohorts: </a:t>
            </a:r>
            <a:r>
              <a:rPr lang="en" sz="1500" u="sng">
                <a:solidFill>
                  <a:schemeClr val="accent1"/>
                </a:solidFill>
                <a:hlinkClick r:id="rId4">
                  <a:extLst>
                    <a:ext uri="{A12FA001-AC4F-418D-AE19-62706E023703}">
                      <ahyp:hlinkClr val="tx"/>
                    </a:ext>
                  </a:extLst>
                </a:hlinkClick>
              </a:rPr>
              <a:t>Learning Cohorts</a:t>
            </a:r>
            <a:r>
              <a:rPr lang="en" sz="1500"/>
              <a:t>, through the District Improvement Strategy Office</a:t>
            </a:r>
            <a:endParaRPr sz="1500"/>
          </a:p>
          <a:p>
            <a:pPr indent="0" lvl="0" marL="0" rtl="0" algn="l">
              <a:lnSpc>
                <a:spcPct val="105000"/>
              </a:lnSpc>
              <a:spcBef>
                <a:spcPts val="1000"/>
              </a:spcBef>
              <a:spcAft>
                <a:spcPts val="0"/>
              </a:spcAft>
              <a:buSzPts val="1600"/>
              <a:buNone/>
            </a:pPr>
            <a:r>
              <a:rPr b="1" lang="en" sz="1500" u="sng">
                <a:solidFill>
                  <a:schemeClr val="accent1"/>
                </a:solidFill>
                <a:hlinkClick r:id="rId5">
                  <a:extLst>
                    <a:ext uri="{A12FA001-AC4F-418D-AE19-62706E023703}">
                      <ahyp:hlinkClr val="tx"/>
                    </a:ext>
                  </a:extLst>
                </a:hlinkClick>
              </a:rPr>
              <a:t>External Providers</a:t>
            </a:r>
            <a:r>
              <a:rPr lang="en" sz="1500"/>
              <a:t>:  Already vetted and approved by CDE, through an annual RFI process</a:t>
            </a:r>
            <a:endParaRPr sz="1500"/>
          </a:p>
        </p:txBody>
      </p:sp>
      <p:graphicFrame>
        <p:nvGraphicFramePr>
          <p:cNvPr id="871" name="Google Shape;871;p48"/>
          <p:cNvGraphicFramePr/>
          <p:nvPr/>
        </p:nvGraphicFramePr>
        <p:xfrm>
          <a:off x="254950" y="2143800"/>
          <a:ext cx="3000000" cy="3000000"/>
        </p:xfrm>
        <a:graphic>
          <a:graphicData uri="http://schemas.openxmlformats.org/drawingml/2006/table">
            <a:tbl>
              <a:tblPr firstRow="1">
                <a:noFill/>
                <a:tableStyleId>{D1699CAF-7A35-4F9C-A41D-4B7C68565049}</a:tableStyleId>
              </a:tblPr>
              <a:tblGrid>
                <a:gridCol w="4317050"/>
                <a:gridCol w="4317050"/>
              </a:tblGrid>
              <a:tr h="17780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District-Level Supports</a:t>
                      </a:r>
                      <a:endParaRPr b="1" sz="1400" u="none" cap="none" strike="noStrike">
                        <a:latin typeface="Roboto"/>
                        <a:ea typeface="Roboto"/>
                        <a:cs typeface="Roboto"/>
                        <a:sym typeface="Roboto"/>
                      </a:endParaRPr>
                    </a:p>
                  </a:txBody>
                  <a:tcPr marT="63500" marB="63500" marR="63500" marL="6350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School-Level Supports</a:t>
                      </a:r>
                      <a:endParaRPr b="1" sz="1400" u="none" cap="none" strike="noStrike">
                        <a:latin typeface="Roboto"/>
                        <a:ea typeface="Roboto"/>
                        <a:cs typeface="Roboto"/>
                        <a:sym typeface="Roboto"/>
                      </a:endParaRPr>
                    </a:p>
                  </a:txBody>
                  <a:tcPr marT="63500" marB="63500" marR="63500" marL="63500">
                    <a:solidFill>
                      <a:srgbClr val="EAD1DC"/>
                    </a:solidFill>
                  </a:tcPr>
                </a:tc>
              </a:tr>
              <a:tr h="1264750">
                <a:tc>
                  <a:txBody>
                    <a:bodyPr/>
                    <a:lstStyle/>
                    <a:p>
                      <a:pPr indent="-317500" lvl="0" marL="457200" marR="0" rtl="0" algn="l">
                        <a:lnSpc>
                          <a:spcPct val="100000"/>
                        </a:lnSpc>
                        <a:spcBef>
                          <a:spcPts val="0"/>
                        </a:spcBef>
                        <a:spcAft>
                          <a:spcPts val="0"/>
                        </a:spcAft>
                        <a:buClr>
                          <a:srgbClr val="000000"/>
                        </a:buClr>
                        <a:buSzPts val="1400"/>
                        <a:buFont typeface="Roboto"/>
                        <a:buChar char="●"/>
                      </a:pPr>
                      <a:r>
                        <a:rPr lang="en" sz="1400" u="none" cap="none" strike="noStrike">
                          <a:latin typeface="Roboto"/>
                          <a:ea typeface="Roboto"/>
                          <a:cs typeface="Roboto"/>
                          <a:sym typeface="Roboto"/>
                        </a:rPr>
                        <a:t>District-level Strategic Planning (holistic or targeted at one or more key district systems)</a:t>
                      </a:r>
                      <a:endParaRPr sz="1400" u="none" cap="none" strike="noStrike">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lang="en" sz="1400" u="none" cap="none" strike="noStrike">
                          <a:latin typeface="Roboto"/>
                          <a:ea typeface="Roboto"/>
                          <a:cs typeface="Roboto"/>
                          <a:sym typeface="Roboto"/>
                        </a:rPr>
                        <a:t>District Improvement Implementation Support (including STLD)</a:t>
                      </a:r>
                      <a:endParaRPr sz="1400" u="none" cap="none" strike="noStrike">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lang="en" sz="1400" u="none" cap="none" strike="noStrike">
                          <a:latin typeface="Roboto"/>
                          <a:ea typeface="Roboto"/>
                          <a:cs typeface="Roboto"/>
                          <a:sym typeface="Roboto"/>
                        </a:rPr>
                        <a:t>District Managers</a:t>
                      </a:r>
                      <a:endParaRPr sz="1400" u="none" cap="none" strike="noStrike">
                        <a:latin typeface="Roboto"/>
                        <a:ea typeface="Roboto"/>
                        <a:cs typeface="Roboto"/>
                        <a:sym typeface="Roboto"/>
                      </a:endParaRPr>
                    </a:p>
                  </a:txBody>
                  <a:tcPr marT="63500" marB="63500" marR="63500" marL="63500"/>
                </a:tc>
                <a:tc>
                  <a:txBody>
                    <a:bodyPr/>
                    <a:lstStyle/>
                    <a:p>
                      <a:pPr indent="-317500" lvl="0" marL="457200" marR="0" rtl="0" algn="l">
                        <a:lnSpc>
                          <a:spcPct val="100000"/>
                        </a:lnSpc>
                        <a:spcBef>
                          <a:spcPts val="0"/>
                        </a:spcBef>
                        <a:spcAft>
                          <a:spcPts val="0"/>
                        </a:spcAft>
                        <a:buClr>
                          <a:srgbClr val="000000"/>
                        </a:buClr>
                        <a:buSzPts val="1400"/>
                        <a:buFont typeface="Roboto"/>
                        <a:buChar char="●"/>
                      </a:pPr>
                      <a:r>
                        <a:rPr lang="en" sz="1400" u="none" cap="none" strike="noStrike">
                          <a:latin typeface="Roboto"/>
                          <a:ea typeface="Roboto"/>
                          <a:cs typeface="Roboto"/>
                          <a:sym typeface="Roboto"/>
                        </a:rPr>
                        <a:t>School Holistic Diagnostic Reviews and Improvement Planning</a:t>
                      </a:r>
                      <a:endParaRPr sz="1400" u="none" cap="none" strike="noStrike">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lang="en" sz="1400" u="none" cap="none" strike="noStrike">
                          <a:latin typeface="Roboto"/>
                          <a:ea typeface="Roboto"/>
                          <a:cs typeface="Roboto"/>
                          <a:sym typeface="Roboto"/>
                        </a:rPr>
                        <a:t>School Improvement Implementation Support (including STLD)</a:t>
                      </a:r>
                      <a:endParaRPr sz="1400" u="none" cap="none" strike="noStrike">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lang="en" sz="1400" u="none" cap="none" strike="noStrike">
                          <a:latin typeface="Roboto"/>
                          <a:ea typeface="Roboto"/>
                          <a:cs typeface="Roboto"/>
                          <a:sym typeface="Roboto"/>
                        </a:rPr>
                        <a:t>School Managers</a:t>
                      </a:r>
                      <a:endParaRPr sz="1400" u="none" cap="none" strike="noStrike">
                        <a:latin typeface="Roboto"/>
                        <a:ea typeface="Roboto"/>
                        <a:cs typeface="Roboto"/>
                        <a:sym typeface="Roboto"/>
                      </a:endParaRPr>
                    </a:p>
                  </a:txBody>
                  <a:tcPr marT="63500" marB="63500" marR="63500" marL="63500"/>
                </a:tc>
              </a:tr>
              <a:tr h="328800">
                <a:tc gridSpan="2">
                  <a:txBody>
                    <a:bodyPr/>
                    <a:lstStyle/>
                    <a:p>
                      <a:pPr indent="-228600" lvl="0" marL="457200" marR="0" rtl="0" algn="l">
                        <a:lnSpc>
                          <a:spcPct val="100000"/>
                        </a:lnSpc>
                        <a:spcBef>
                          <a:spcPts val="0"/>
                        </a:spcBef>
                        <a:spcAft>
                          <a:spcPts val="0"/>
                        </a:spcAft>
                        <a:buClr>
                          <a:srgbClr val="000000"/>
                        </a:buClr>
                        <a:buSzPts val="1400"/>
                        <a:buFont typeface="Arial"/>
                        <a:buNone/>
                      </a:pPr>
                      <a:r>
                        <a:rPr b="1" lang="en" sz="1400" u="none" cap="none" strike="noStrike">
                          <a:latin typeface="Roboto"/>
                          <a:ea typeface="Roboto"/>
                          <a:cs typeface="Roboto"/>
                          <a:sym typeface="Roboto"/>
                        </a:rPr>
                        <a:t>Considerations: </a:t>
                      </a:r>
                      <a:r>
                        <a:rPr lang="en" sz="1400" u="sng" cap="none" strike="noStrike">
                          <a:solidFill>
                            <a:schemeClr val="accent1"/>
                          </a:solidFill>
                          <a:latin typeface="Roboto"/>
                          <a:ea typeface="Roboto"/>
                          <a:cs typeface="Roboto"/>
                          <a:sym typeface="Roboto"/>
                          <a:hlinkClick r:id="rId6">
                            <a:extLst>
                              <a:ext uri="{A12FA001-AC4F-418D-AE19-62706E023703}">
                                <ahyp:hlinkClr val="tx"/>
                              </a:ext>
                            </a:extLst>
                          </a:hlinkClick>
                        </a:rPr>
                        <a:t>Guide to working with external partners</a:t>
                      </a:r>
                      <a:endParaRPr b="1" sz="1400" u="none" cap="none" strike="noStrike">
                        <a:solidFill>
                          <a:schemeClr val="accent1"/>
                        </a:solidFill>
                        <a:latin typeface="Roboto"/>
                        <a:ea typeface="Roboto"/>
                        <a:cs typeface="Roboto"/>
                        <a:sym typeface="Roboto"/>
                      </a:endParaRPr>
                    </a:p>
                  </a:txBody>
                  <a:tcPr marT="63500" marB="63500" marR="63500" marL="63500">
                    <a:solidFill>
                      <a:srgbClr val="FFE599"/>
                    </a:solidFill>
                  </a:tcPr>
                </a:tc>
                <a:tc hMerge="1"/>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
          <p:cNvSpPr txBox="1"/>
          <p:nvPr>
            <p:ph idx="4294967295" type="title"/>
          </p:nvPr>
        </p:nvSpPr>
        <p:spPr>
          <a:xfrm>
            <a:off x="311700" y="105100"/>
            <a:ext cx="7167900" cy="741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a:solidFill>
                  <a:schemeClr val="lt1"/>
                </a:solidFill>
              </a:rPr>
              <a:t>Performance Watch</a:t>
            </a:r>
            <a:endParaRPr/>
          </a:p>
        </p:txBody>
      </p:sp>
      <p:pic>
        <p:nvPicPr>
          <p:cNvPr descr="Diagram of Performance Watch - showing which ratings put a site on the accountability clock vs. in performance watch, but not advancing on the clock and waiting to fully exit." id="515" name="Google Shape;515;p5"/>
          <p:cNvPicPr preferRelativeResize="0"/>
          <p:nvPr/>
        </p:nvPicPr>
        <p:blipFill rotWithShape="1">
          <a:blip r:embed="rId3">
            <a:alphaModFix/>
          </a:blip>
          <a:srcRect b="0" l="0" r="0" t="0"/>
          <a:stretch/>
        </p:blipFill>
        <p:spPr>
          <a:xfrm>
            <a:off x="432252" y="183450"/>
            <a:ext cx="8279500" cy="4086675"/>
          </a:xfrm>
          <a:prstGeom prst="rect">
            <a:avLst/>
          </a:prstGeom>
          <a:noFill/>
          <a:ln>
            <a:noFill/>
          </a:ln>
        </p:spPr>
      </p:pic>
      <p:sp>
        <p:nvSpPr>
          <p:cNvPr id="516" name="Google Shape;516;p5"/>
          <p:cNvSpPr txBox="1"/>
          <p:nvPr/>
        </p:nvSpPr>
        <p:spPr>
          <a:xfrm>
            <a:off x="2874900" y="4405425"/>
            <a:ext cx="3394200" cy="337800"/>
          </a:xfrm>
          <a:prstGeom prst="rect">
            <a:avLst/>
          </a:prstGeom>
          <a:solidFill>
            <a:srgbClr val="E1F7F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sng" cap="none" strike="noStrike">
                <a:solidFill>
                  <a:schemeClr val="accent1"/>
                </a:solidFill>
                <a:latin typeface="Calibri"/>
                <a:ea typeface="Calibri"/>
                <a:cs typeface="Calibri"/>
                <a:sym typeface="Calibri"/>
                <a:hlinkClick r:id="rId4">
                  <a:extLst>
                    <a:ext uri="{A12FA001-AC4F-418D-AE19-62706E023703}">
                      <ahyp:hlinkClr val="tx"/>
                    </a:ext>
                  </a:extLst>
                </a:hlinkClick>
              </a:rPr>
              <a:t>Performance Watch Expectations</a:t>
            </a:r>
            <a:r>
              <a:rPr b="0" i="0" lang="en" sz="1400" u="none" cap="none" strike="noStrike">
                <a:solidFill>
                  <a:schemeClr val="dk2"/>
                </a:solidFill>
                <a:latin typeface="Calibri"/>
                <a:ea typeface="Calibri"/>
                <a:cs typeface="Calibri"/>
                <a:sym typeface="Calibri"/>
              </a:rPr>
              <a:t>, webpage</a:t>
            </a:r>
            <a:endParaRPr b="0" i="0" sz="1400" u="none" cap="none" strike="noStrike">
              <a:solidFill>
                <a:schemeClr val="dk2"/>
              </a:solidFill>
              <a:latin typeface="Calibri"/>
              <a:ea typeface="Calibri"/>
              <a:cs typeface="Calibri"/>
              <a:sym typeface="Calibri"/>
            </a:endParaRPr>
          </a:p>
        </p:txBody>
      </p:sp>
      <p:sp>
        <p:nvSpPr>
          <p:cNvPr id="517" name="Google Shape;517;p5"/>
          <p:cNvSpPr/>
          <p:nvPr/>
        </p:nvSpPr>
        <p:spPr>
          <a:xfrm>
            <a:off x="5606050" y="2339875"/>
            <a:ext cx="1212600" cy="1520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5"/>
          <p:cNvSpPr/>
          <p:nvPr/>
        </p:nvSpPr>
        <p:spPr>
          <a:xfrm>
            <a:off x="7274825" y="2339875"/>
            <a:ext cx="1212600" cy="1569000"/>
          </a:xfrm>
          <a:prstGeom prst="roundRect">
            <a:avLst>
              <a:gd fmla="val 16667" name="adj"/>
            </a:avLst>
          </a:prstGeom>
          <a:noFill/>
          <a:ln cap="flat" cmpd="sng" w="28575">
            <a:solidFill>
              <a:srgbClr val="00CC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5"/>
          <p:cNvSpPr/>
          <p:nvPr/>
        </p:nvSpPr>
        <p:spPr>
          <a:xfrm>
            <a:off x="3797325" y="2498750"/>
            <a:ext cx="1296000" cy="1214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5"/>
          <p:cNvSpPr/>
          <p:nvPr/>
        </p:nvSpPr>
        <p:spPr>
          <a:xfrm>
            <a:off x="635575" y="2421475"/>
            <a:ext cx="1296000" cy="1356900"/>
          </a:xfrm>
          <a:prstGeom prst="roundRect">
            <a:avLst>
              <a:gd fmla="val 16667" name="adj"/>
            </a:avLst>
          </a:prstGeom>
          <a:noFill/>
          <a:ln cap="flat" cmpd="sng" w="28575">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
          <p:cNvSpPr/>
          <p:nvPr/>
        </p:nvSpPr>
        <p:spPr>
          <a:xfrm>
            <a:off x="2280225" y="2492875"/>
            <a:ext cx="1296000" cy="1214100"/>
          </a:xfrm>
          <a:prstGeom prst="roundRect">
            <a:avLst>
              <a:gd fmla="val 16667" name="adj"/>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Example 1.  Exit Performance Watch after One Year Identified</a:t>
            </a:r>
            <a:endParaRPr/>
          </a:p>
        </p:txBody>
      </p:sp>
      <p:sp>
        <p:nvSpPr>
          <p:cNvPr id="527" name="Google Shape;527;p6"/>
          <p:cNvSpPr txBox="1"/>
          <p:nvPr/>
        </p:nvSpPr>
        <p:spPr>
          <a:xfrm>
            <a:off x="228000" y="949588"/>
            <a:ext cx="8627100" cy="70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This is the most common progression since most schools tend to earn Improvement or Performance after Year 1 identified on the clock.  </a:t>
            </a:r>
            <a:r>
              <a:rPr b="1" i="0" lang="en" sz="1500" u="none" cap="none" strike="noStrike">
                <a:solidFill>
                  <a:srgbClr val="4472C4"/>
                </a:solidFill>
                <a:latin typeface="Roboto"/>
                <a:ea typeface="Roboto"/>
                <a:cs typeface="Roboto"/>
                <a:sym typeface="Roboto"/>
              </a:rPr>
              <a:t>~ One Year On, One Year Off ~</a:t>
            </a:r>
            <a:endParaRPr b="1" i="0" sz="1500" u="none" cap="none" strike="noStrike">
              <a:solidFill>
                <a:srgbClr val="4472C4"/>
              </a:solidFill>
              <a:latin typeface="Roboto"/>
              <a:ea typeface="Roboto"/>
              <a:cs typeface="Roboto"/>
              <a:sym typeface="Roboto"/>
            </a:endParaRPr>
          </a:p>
        </p:txBody>
      </p:sp>
      <p:pic>
        <p:nvPicPr>
          <p:cNvPr descr="A diagram showing two years of ratings, year 1 on clock and year 2 fully exiting" id="528" name="Google Shape;528;p6"/>
          <p:cNvPicPr preferRelativeResize="0"/>
          <p:nvPr/>
        </p:nvPicPr>
        <p:blipFill rotWithShape="1">
          <a:blip r:embed="rId3">
            <a:alphaModFix/>
          </a:blip>
          <a:srcRect b="0" l="0" r="0" t="0"/>
          <a:stretch/>
        </p:blipFill>
        <p:spPr>
          <a:xfrm>
            <a:off x="2502950" y="1921425"/>
            <a:ext cx="2785400" cy="2216175"/>
          </a:xfrm>
          <a:prstGeom prst="rect">
            <a:avLst/>
          </a:prstGeom>
          <a:noFill/>
          <a:ln>
            <a:noFill/>
          </a:ln>
        </p:spPr>
      </p:pic>
      <p:sp>
        <p:nvSpPr>
          <p:cNvPr id="529" name="Google Shape;529;p6"/>
          <p:cNvSpPr txBox="1"/>
          <p:nvPr/>
        </p:nvSpPr>
        <p:spPr>
          <a:xfrm>
            <a:off x="2870250" y="1651900"/>
            <a:ext cx="2260800"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Roboto"/>
                <a:ea typeface="Roboto"/>
                <a:cs typeface="Roboto"/>
                <a:sym typeface="Roboto"/>
              </a:rPr>
              <a:t>Year 1     	          Year 2</a:t>
            </a:r>
            <a:endParaRPr b="0" i="0" sz="1400" u="none" cap="none" strike="noStrike">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Example 2. Progression Fully Exiting Performance Watch</a:t>
            </a:r>
            <a:endParaRPr/>
          </a:p>
        </p:txBody>
      </p:sp>
      <p:sp>
        <p:nvSpPr>
          <p:cNvPr id="535" name="Google Shape;535;p7"/>
          <p:cNvSpPr txBox="1"/>
          <p:nvPr/>
        </p:nvSpPr>
        <p:spPr>
          <a:xfrm>
            <a:off x="228000" y="1038550"/>
            <a:ext cx="8627100" cy="78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This example is most notable that after being on the clock for 2 years because of a PI/T rating for two consecutive years, the site then earned an Improvement/Performance rating for two consecutive years, allowing the site to fully exit in Year 4. </a:t>
            </a:r>
            <a:endParaRPr b="0" i="0" sz="1500" u="none" cap="none" strike="noStrike">
              <a:solidFill>
                <a:srgbClr val="000000"/>
              </a:solidFill>
              <a:latin typeface="Roboto"/>
              <a:ea typeface="Roboto"/>
              <a:cs typeface="Roboto"/>
              <a:sym typeface="Roboto"/>
            </a:endParaRPr>
          </a:p>
        </p:txBody>
      </p:sp>
      <p:pic>
        <p:nvPicPr>
          <p:cNvPr descr="Illustration of a 4 year progression to fully exit performance watch" id="536" name="Google Shape;536;p7"/>
          <p:cNvPicPr preferRelativeResize="0"/>
          <p:nvPr/>
        </p:nvPicPr>
        <p:blipFill rotWithShape="1">
          <a:blip r:embed="rId3">
            <a:alphaModFix/>
          </a:blip>
          <a:srcRect b="0" l="0" r="0" t="0"/>
          <a:stretch/>
        </p:blipFill>
        <p:spPr>
          <a:xfrm>
            <a:off x="1038038" y="2063975"/>
            <a:ext cx="5715101" cy="2207275"/>
          </a:xfrm>
          <a:prstGeom prst="rect">
            <a:avLst/>
          </a:prstGeom>
          <a:noFill/>
          <a:ln>
            <a:noFill/>
          </a:ln>
        </p:spPr>
      </p:pic>
      <p:sp>
        <p:nvSpPr>
          <p:cNvPr id="537" name="Google Shape;537;p7"/>
          <p:cNvSpPr txBox="1"/>
          <p:nvPr/>
        </p:nvSpPr>
        <p:spPr>
          <a:xfrm>
            <a:off x="1377263" y="1823950"/>
            <a:ext cx="5376000"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Roboto"/>
                <a:ea typeface="Roboto"/>
                <a:cs typeface="Roboto"/>
                <a:sym typeface="Roboto"/>
              </a:rPr>
              <a:t>Year 1	           Year 2	    Year 3	              Year 4</a:t>
            </a:r>
            <a:endParaRPr b="0" i="0" sz="1400" u="none" cap="none" strike="noStrike">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
          <p:cNvSpPr txBox="1"/>
          <p:nvPr>
            <p:ph type="title"/>
          </p:nvPr>
        </p:nvSpPr>
        <p:spPr>
          <a:xfrm>
            <a:off x="0" y="3361600"/>
            <a:ext cx="9144000" cy="6666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lang="en" sz="2320"/>
              <a:t>Accountability Clock Year-Specific Requirements with CDE supports</a:t>
            </a:r>
            <a:endParaRPr sz="23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9"/>
          <p:cNvSpPr txBox="1"/>
          <p:nvPr>
            <p:ph type="title"/>
          </p:nvPr>
        </p:nvSpPr>
        <p:spPr>
          <a:xfrm>
            <a:off x="311700" y="105100"/>
            <a:ext cx="83175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You’ve Been Assigned a Priority Improvement / Turnaround Plan Type</a:t>
            </a:r>
            <a:endParaRPr/>
          </a:p>
        </p:txBody>
      </p:sp>
      <p:sp>
        <p:nvSpPr>
          <p:cNvPr id="548" name="Google Shape;548;p9"/>
          <p:cNvSpPr txBox="1"/>
          <p:nvPr>
            <p:ph idx="1" type="body"/>
          </p:nvPr>
        </p:nvSpPr>
        <p:spPr>
          <a:xfrm>
            <a:off x="311700" y="1152475"/>
            <a:ext cx="57258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sz="2200"/>
              <a:t>Now what?</a:t>
            </a:r>
            <a:endParaRPr sz="2200"/>
          </a:p>
          <a:p>
            <a:pPr indent="0" lvl="0" marL="0" rtl="0" algn="l">
              <a:lnSpc>
                <a:spcPct val="115000"/>
              </a:lnSpc>
              <a:spcBef>
                <a:spcPts val="1200"/>
              </a:spcBef>
              <a:spcAft>
                <a:spcPts val="0"/>
              </a:spcAft>
              <a:buSzPts val="1600"/>
              <a:buNone/>
            </a:pPr>
            <a:r>
              <a:rPr lang="en"/>
              <a:t>Backwards Planning to submit your UIP by October </a:t>
            </a:r>
            <a:r>
              <a:rPr lang="en" u="sng"/>
              <a:t>15</a:t>
            </a:r>
            <a:r>
              <a:rPr lang="en"/>
              <a:t> for review and posting; flexibility for newly identified sites.</a:t>
            </a:r>
            <a:endParaRPr/>
          </a:p>
          <a:p>
            <a:pPr indent="0" lvl="0" marL="0" rtl="0" algn="l">
              <a:lnSpc>
                <a:spcPct val="115000"/>
              </a:lnSpc>
              <a:spcBef>
                <a:spcPts val="1200"/>
              </a:spcBef>
              <a:spcAft>
                <a:spcPts val="0"/>
              </a:spcAft>
              <a:buSzPts val="1600"/>
              <a:buNone/>
            </a:pPr>
            <a:r>
              <a:t/>
            </a:r>
            <a:endParaRPr/>
          </a:p>
          <a:p>
            <a:pPr indent="0" lvl="0" marL="0" rtl="0" algn="l">
              <a:lnSpc>
                <a:spcPct val="115000"/>
              </a:lnSpc>
              <a:spcBef>
                <a:spcPts val="1200"/>
              </a:spcBef>
              <a:spcAft>
                <a:spcPts val="1200"/>
              </a:spcAft>
              <a:buSzPts val="1600"/>
              <a:buNone/>
            </a:pPr>
            <a:r>
              <a:rPr lang="en" sz="1400"/>
              <a:t>Note: Sites with an Insufficient Data Rating (ISD) whose last plan type was Priority Improvement or Turnaround must respond to PI/T planning requirements.</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