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5"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Roboto Medium" panose="02000000000000000000" pitchFamily="2" charset="0"/>
      <p:regular r:id="rId26"/>
      <p:bold r:id="rId27"/>
      <p:italic r:id="rId28"/>
      <p:boldItalic r:id="rId29"/>
    </p:embeddedFont>
    <p:embeddedFont>
      <p:font typeface="Rockwell" panose="02060603020205020403"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6392D6-ACD6-4088-B9AC-92A9878B3CF4}">
  <a:tblStyle styleId="{026392D6-ACD6-4088-B9AC-92A9878B3C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125" d="100"/>
          <a:sy n="125" d="100"/>
        </p:scale>
        <p:origin x="108" y="18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1e9f76cba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1e9f76cba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you understand the types of data available and the types of questions to ask to know what to collect, you should be ready to develop a data system. To do so, think through the types of data you currently use or collect. First, is this data relevant to the questions you need answered? Your data should be relevant and timely to inform the decisions that need to be made. Second, is the data readily available to your staff, your community, and your students? Your school should have structures for sharing data to not just staff but also to your community/parents and your students so they can make the data actionable and so data is transparent to all members of your school community. Is the data easy to interpret and use? Data is not useful unless it is accessible and understandable. If data is not accessible, it won’t be used. Your school should be transparent around data sharing and build structures and time to support data use. These three questions will be a recurring theme throughout this webinar series, where we’ll address solutions to these questions if you don’t feel like you have these structures in place quite yet.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1e9f76cbab_0_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1e9f76cbab_0_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support accessibility, leveraging technology is fundamental. A helpful tip is to build a library of reporting resources and give opportunities for teachers to provide feedback on reporting tools and supports.</a:t>
            </a:r>
            <a:endParaRPr/>
          </a:p>
          <a:p>
            <a:pPr marL="0" lvl="0" indent="0" algn="l" rtl="0">
              <a:spcBef>
                <a:spcPts val="0"/>
              </a:spcBef>
              <a:spcAft>
                <a:spcPts val="0"/>
              </a:spcAft>
              <a:buNone/>
            </a:pPr>
            <a:r>
              <a:rPr lang="en"/>
              <a:t>You can access a variety of reports from your local assessment vendors and Student Information System (example below). Once you have a library of potential resources for teachers to use, allow time for teachers to provide feedback (either in PLCs, during data days, etc.) on these resources.</a:t>
            </a:r>
            <a:endParaRPr/>
          </a:p>
          <a:p>
            <a:pPr marL="0" lvl="0" indent="0" algn="l" rtl="0">
              <a:spcBef>
                <a:spcPts val="0"/>
              </a:spcBef>
              <a:spcAft>
                <a:spcPts val="0"/>
              </a:spcAft>
              <a:buNone/>
            </a:pPr>
            <a:endParaRPr/>
          </a:p>
          <a:p>
            <a:pPr marL="0" lvl="0" indent="0" algn="l" rtl="0">
              <a:spcBef>
                <a:spcPts val="0"/>
              </a:spcBef>
              <a:spcAft>
                <a:spcPts val="0"/>
              </a:spcAft>
              <a:buNone/>
            </a:pPr>
            <a:r>
              <a:rPr lang="en"/>
              <a:t>On this slide are examples of reporting tools from NWEA Map, where you can find achievement and growth information for students in your school to catch red flags and support students in moving forward. As an example, if your school is prioritizing student engagement, having a dashboard with accessible data about attendance and other student engagement measures would be a helpful support for teachers to monitor progress.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1e9f76cba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1e9f76cba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Early in process of implementation - shouldn’t be a gotcha, it is a tool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2830c410df_0_2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2830c410df_0_2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1e9f76cbab_0_8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1e9f76cbab_0_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2830c410df_0_2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2830c410df_0_2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2830c410df_0_1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2830c410df_0_1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webinar series, we will be focusing on the five core components of building a data culture from the What Works Clearinghouse and the Institute of Education Sciences. The focus of this webinar is data access. In order to build a data culture, data must be accessible and in an interpretable format. Data cannot be used by educators if its not readily available and actionable.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f3fca3173_0_1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1f3fca3173_0_1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two primary outcomes of this session focus on selecting the data to report and developing data systems and structures that promote accessibility and understandability [[“access to data and understanding of that data”?]]. In promoting accessibility, your school is empowering teachers with additional tools in their toolbox. The ultimate goal is to use this information to inspire changes for students and families.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1e9f76cba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1e9f76cba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promote data accessibility, there are a few fundamental questions that need to be asked - First: how do you know what data to collect? Second: how are you ensuring the data you collect is accessible? Finally: how do you build systems that support data use? This webinar will focus on addressing each of these questions. As Means, Padilla, and Gallagher stated in their study of building data cultures - “District and school adoption of data-driven decision-making practices requires a focused coordination of elements of the larger education system, including such things as policy change, widespread professional development planning, and reliable and affordable support mechanisms. In other words, it is important to consider how the process will function across the entire district and will be used by participants at all levels of the system.” This webinar will focus on each of these three components to understand data accessibility and use across participants across the system.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2830c410df_0_2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2830c410df_0_2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2830c410df_0_2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2830c410df_0_2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collection often begins with questions. What are you hoping to find out as a result of this data collection? What decisions do you expect staff and yourself to make? And, finally, what data is required by either your district or the state? For instance, you may want to understand students’ social emotional learning outcomes because you’re thinking about hiring additional counselors in your school, but you don’t have concrete information to identify students for additional social emotional supports. In this case, you might consider implementing a survey that looks at social emotional outcomes to act as a viable data source for your school. Before spending additional funds on implementing your own survey collection, you could look at offerings from your district or seeing whether your district is already planning on implementing a districtwide social emotional initiative. A helpful tip no matter the example, is to avoid random acts of data collection. You want to make sure you have a specific question or outcome in mind before collecting data. If not, you’re likely to encounter a lot of missed opportunities, wasted resources, and a lack of buy-in from staff. Knowing what questions to ask of your data and the outcomes you’d like to address could make the difference between use and misuse. Before investing in a data vendor, look over the sample reports they have to determine whether the vendor has built-in reports that can address the types of questions you want to ask.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1e9f76cbab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1e9f76cbab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thing that is certainly not lacking is sources of data you can use to address your questions. On this slide are different types of data you could use for continuous improvement efforts. Different types of data have different purposes, as described in this slide. Performance data is helpful to understand student performance outcomes and can point towards areas of need. Demographic data is descriptive information that provides important contextual information about your school environment and the students you serve. Process data describes practices in the school - how your school does your day to day work. Perception data describes the ways your students, staff, and families think, believe, or perceive either about the school environment or about themselves. These types of data are the core components of building your improvement plan and describing your school environment. Understanding these core components will help you move forward on making informed decisions.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1e9f76cba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1e9f76cba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1e9f76cbab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1e9f76cba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make sure all data is truly accessible, your school should know:</a:t>
            </a:r>
            <a:endParaRPr/>
          </a:p>
          <a:p>
            <a:pPr marL="0" lvl="0" indent="0" algn="l" rtl="0">
              <a:spcBef>
                <a:spcPts val="0"/>
              </a:spcBef>
              <a:spcAft>
                <a:spcPts val="0"/>
              </a:spcAft>
              <a:buNone/>
            </a:pPr>
            <a:r>
              <a:rPr lang="en"/>
              <a:t>How data is collected (e.g., assessment platform, teacher-created assessment)?</a:t>
            </a:r>
            <a:endParaRPr/>
          </a:p>
          <a:p>
            <a:pPr marL="0" lvl="0" indent="0" algn="l" rtl="0">
              <a:spcBef>
                <a:spcPts val="0"/>
              </a:spcBef>
              <a:spcAft>
                <a:spcPts val="0"/>
              </a:spcAft>
              <a:buNone/>
            </a:pPr>
            <a:r>
              <a:rPr lang="en"/>
              <a:t>How often data is reported (e.g., every quarter, every year)?</a:t>
            </a:r>
            <a:endParaRPr/>
          </a:p>
          <a:p>
            <a:pPr marL="0" lvl="0" indent="0" algn="l" rtl="0">
              <a:spcBef>
                <a:spcPts val="0"/>
              </a:spcBef>
              <a:spcAft>
                <a:spcPts val="0"/>
              </a:spcAft>
              <a:buNone/>
            </a:pPr>
            <a:r>
              <a:rPr lang="en"/>
              <a:t>Who data is reported for (e.g., can data be disaggregated by individual students/student groups or is it only reported at an aggregate level)?</a:t>
            </a:r>
            <a:endParaRPr/>
          </a:p>
          <a:p>
            <a:pPr marL="0" lvl="0" indent="0" algn="l" rtl="0">
              <a:spcBef>
                <a:spcPts val="0"/>
              </a:spcBef>
              <a:spcAft>
                <a:spcPts val="0"/>
              </a:spcAft>
              <a:buNone/>
            </a:pPr>
            <a:r>
              <a:rPr lang="en"/>
              <a:t>When staff/community/students will have time to access and use the data (e.g., parent teacher conferences, staff data days, professional development)?</a:t>
            </a:r>
            <a:endParaRPr/>
          </a:p>
          <a:p>
            <a:pPr marL="0" lvl="0" indent="0" algn="l" rtl="0">
              <a:spcBef>
                <a:spcPts val="0"/>
              </a:spcBef>
              <a:spcAft>
                <a:spcPts val="0"/>
              </a:spcAft>
              <a:buNone/>
            </a:pPr>
            <a:endParaRPr/>
          </a:p>
          <a:p>
            <a:pPr marL="0" lvl="0" indent="0" algn="l" rtl="0">
              <a:spcBef>
                <a:spcPts val="0"/>
              </a:spcBef>
              <a:spcAft>
                <a:spcPts val="0"/>
              </a:spcAft>
              <a:buNone/>
            </a:pPr>
            <a:r>
              <a:rPr lang="en"/>
              <a:t>A helpful tip is to include data release dates / data meetings into the school calendar to describe when different types of data are available / discussed. </a:t>
            </a:r>
            <a:endParaRPr/>
          </a:p>
          <a:p>
            <a:pPr marL="0" lvl="0" indent="0" algn="l" rtl="0">
              <a:spcBef>
                <a:spcPts val="0"/>
              </a:spcBef>
              <a:spcAft>
                <a:spcPts val="0"/>
              </a:spcAft>
              <a:buNone/>
            </a:pPr>
            <a:r>
              <a:rPr lang="en"/>
              <a:t>Many forms of data should be transparent across your staff (including intervention support teams) and school community (including parents/guardians and students).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pic>
        <p:nvPicPr>
          <p:cNvPr id="294" name="Google Shape;294;p3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95" name="Google Shape;295;p3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6" name="Google Shape;296;p3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97" name="Google Shape;297;p38"/>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98" name="Google Shape;298;p3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uiphelp@cde.state.co.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es.ed.gov/ncee/wwc/PracticeGuide/12"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Ensuring Access to Student Data</a:t>
            </a:r>
            <a:endParaRPr sz="4000" dirty="0">
              <a:solidFill>
                <a:schemeClr val="lt1"/>
              </a:solidFill>
              <a:latin typeface="Rockwell"/>
              <a:ea typeface="Rockwell"/>
              <a:cs typeface="Rockwell"/>
              <a:sym typeface="Rockwell"/>
            </a:endParaRPr>
          </a:p>
        </p:txBody>
      </p:sp>
      <p:sp>
        <p:nvSpPr>
          <p:cNvPr id="304" name="Google Shape;304;p3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2600" i="1"/>
              <a:t>Building a Data Culture Webinar Series</a:t>
            </a:r>
            <a:endParaRPr sz="2600" i="1">
              <a:solidFill>
                <a:schemeClr val="lt1"/>
              </a:solidFill>
              <a:latin typeface="Calibri"/>
              <a:ea typeface="Calibri"/>
              <a:cs typeface="Calibri"/>
              <a:sym typeface="Calibri"/>
            </a:endParaRPr>
          </a:p>
        </p:txBody>
      </p:sp>
      <p:cxnSp>
        <p:nvCxnSpPr>
          <p:cNvPr id="305" name="Google Shape;305;p39">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Prerequisites to Develop a Data System</a:t>
            </a:r>
            <a:endParaRPr/>
          </a:p>
        </p:txBody>
      </p:sp>
      <p:sp>
        <p:nvSpPr>
          <p:cNvPr id="400" name="Google Shape;400;p4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sp>
        <p:nvSpPr>
          <p:cNvPr id="401" name="Google Shape;401;p48"/>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Is the data readily available to staff/community/students?</a:t>
            </a:r>
            <a:endParaRPr/>
          </a:p>
        </p:txBody>
      </p:sp>
      <p:sp>
        <p:nvSpPr>
          <p:cNvPr id="402" name="Google Shape;402;p48"/>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When thinking about all the types of data your school uses…</a:t>
            </a:r>
            <a:endParaRPr/>
          </a:p>
        </p:txBody>
      </p:sp>
      <p:sp>
        <p:nvSpPr>
          <p:cNvPr id="403" name="Google Shape;403;p48"/>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Is the data relevant to the questions you need answered?</a:t>
            </a:r>
            <a:endParaRPr/>
          </a:p>
        </p:txBody>
      </p:sp>
      <p:sp>
        <p:nvSpPr>
          <p:cNvPr id="404" name="Google Shape;404;p48"/>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Is the data easy to interpret and use?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Leveraging Technology to Support Learning</a:t>
            </a:r>
            <a:endParaRPr/>
          </a:p>
        </p:txBody>
      </p:sp>
      <p:sp>
        <p:nvSpPr>
          <p:cNvPr id="410" name="Google Shape;410;p4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11</a:t>
            </a:fld>
            <a:endParaRPr/>
          </a:p>
        </p:txBody>
      </p:sp>
      <p:sp>
        <p:nvSpPr>
          <p:cNvPr id="411" name="Google Shape;411;p49"/>
          <p:cNvSpPr/>
          <p:nvPr/>
        </p:nvSpPr>
        <p:spPr>
          <a:xfrm>
            <a:off x="0" y="984575"/>
            <a:ext cx="9144000" cy="1343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a:solidFill>
                  <a:schemeClr val="lt1"/>
                </a:solidFill>
              </a:rPr>
              <a:t>TIP #3: Build a library of reporting resources and give opportunities for teachers to provide feedback on reporting tools and supports.</a:t>
            </a:r>
            <a:endParaRPr sz="1900" b="1">
              <a:solidFill>
                <a:schemeClr val="lt1"/>
              </a:solidFill>
            </a:endParaRPr>
          </a:p>
          <a:p>
            <a:pPr marL="0" lvl="0" indent="0" algn="l" rtl="0">
              <a:spcBef>
                <a:spcPts val="0"/>
              </a:spcBef>
              <a:spcAft>
                <a:spcPts val="0"/>
              </a:spcAft>
              <a:buNone/>
            </a:pPr>
            <a:r>
              <a:rPr lang="en" sz="1500">
                <a:solidFill>
                  <a:schemeClr val="lt1"/>
                </a:solidFill>
              </a:rPr>
              <a:t>You can access a variety of reports from your local assessment vendors and Student Information System (example below). Once you have a library of potential resources for teachers to use, allow time for teachers to provide feedback (either in PLCs, during data days, etc.) on these resources.</a:t>
            </a:r>
            <a:endParaRPr sz="1500">
              <a:solidFill>
                <a:schemeClr val="lt1"/>
              </a:solidFill>
            </a:endParaRPr>
          </a:p>
        </p:txBody>
      </p:sp>
      <p:pic>
        <p:nvPicPr>
          <p:cNvPr id="412" name="Google Shape;412;p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14900" y="2384825"/>
            <a:ext cx="3326950" cy="2573625"/>
          </a:xfrm>
          <a:prstGeom prst="rect">
            <a:avLst/>
          </a:prstGeom>
          <a:noFill/>
          <a:ln>
            <a:noFill/>
          </a:ln>
          <a:effectLst>
            <a:outerShdw blurRad="57150" dist="19050" dir="5400000" algn="bl" rotWithShape="0">
              <a:srgbClr val="000000">
                <a:alpha val="50000"/>
              </a:srgbClr>
            </a:outerShdw>
          </a:effectLst>
        </p:spPr>
      </p:pic>
      <p:pic>
        <p:nvPicPr>
          <p:cNvPr id="413" name="Google Shape;413;p4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82414" y="2384826"/>
            <a:ext cx="4189585" cy="20870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Changing Attitudes about Data Systems</a:t>
            </a:r>
            <a:endParaRPr/>
          </a:p>
        </p:txBody>
      </p:sp>
      <p:sp>
        <p:nvSpPr>
          <p:cNvPr id="419" name="Google Shape;419;p50"/>
          <p:cNvSpPr txBox="1">
            <a:spLocks noGrp="1"/>
          </p:cNvSpPr>
          <p:nvPr>
            <p:ph type="body" idx="2"/>
          </p:nvPr>
        </p:nvSpPr>
        <p:spPr>
          <a:xfrm>
            <a:off x="4832400" y="1448875"/>
            <a:ext cx="3999900" cy="647700"/>
          </a:xfrm>
          <a:prstGeom prst="rect">
            <a:avLst/>
          </a:prstGeom>
        </p:spPr>
        <p:txBody>
          <a:bodyPr spcFirstLastPara="1" wrap="square" lIns="0" tIns="0" rIns="0" bIns="0" anchor="ctr" anchorCtr="0">
            <a:normAutofit lnSpcReduction="20000"/>
          </a:bodyPr>
          <a:lstStyle/>
          <a:p>
            <a:pPr marL="0" lvl="0" indent="0" algn="l" rtl="0">
              <a:spcBef>
                <a:spcPts val="0"/>
              </a:spcBef>
              <a:spcAft>
                <a:spcPts val="1200"/>
              </a:spcAft>
              <a:buNone/>
            </a:pPr>
            <a:r>
              <a:rPr lang="en"/>
              <a:t>Shifting focus towards </a:t>
            </a:r>
            <a:r>
              <a:rPr lang="en" b="1"/>
              <a:t>a variety of data types</a:t>
            </a:r>
            <a:r>
              <a:rPr lang="en"/>
              <a:t> informs and supports teaching and learning throughout the year.</a:t>
            </a:r>
            <a:endParaRPr/>
          </a:p>
        </p:txBody>
      </p:sp>
      <p:sp>
        <p:nvSpPr>
          <p:cNvPr id="420" name="Google Shape;420;p50"/>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421" name="Google Shape;421;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422" name="Google Shape;422;p50"/>
          <p:cNvSpPr txBox="1">
            <a:spLocks noGrp="1"/>
          </p:cNvSpPr>
          <p:nvPr>
            <p:ph type="body" idx="1"/>
          </p:nvPr>
        </p:nvSpPr>
        <p:spPr>
          <a:xfrm>
            <a:off x="320450" y="1488175"/>
            <a:ext cx="3587100" cy="494100"/>
          </a:xfrm>
          <a:prstGeom prst="rect">
            <a:avLst/>
          </a:prstGeom>
        </p:spPr>
        <p:txBody>
          <a:bodyPr spcFirstLastPara="1" wrap="square" lIns="0" tIns="0" rIns="0" bIns="0" anchor="ctr" anchorCtr="0">
            <a:normAutofit/>
          </a:bodyPr>
          <a:lstStyle/>
          <a:p>
            <a:pPr marL="0" lvl="0" indent="0" algn="l" rtl="0">
              <a:spcBef>
                <a:spcPts val="0"/>
              </a:spcBef>
              <a:spcAft>
                <a:spcPts val="1200"/>
              </a:spcAft>
              <a:buNone/>
            </a:pPr>
            <a:r>
              <a:rPr lang="en"/>
              <a:t>Data systems are primarily focused on </a:t>
            </a:r>
            <a:r>
              <a:rPr lang="en" b="1"/>
              <a:t>accountability </a:t>
            </a:r>
            <a:r>
              <a:rPr lang="en"/>
              <a:t>(e.g., assessment results).</a:t>
            </a:r>
            <a:endParaRPr/>
          </a:p>
        </p:txBody>
      </p:sp>
      <p:sp>
        <p:nvSpPr>
          <p:cNvPr id="423" name="Google Shape;423;p50"/>
          <p:cNvSpPr txBox="1">
            <a:spLocks noGrp="1"/>
          </p:cNvSpPr>
          <p:nvPr>
            <p:ph type="title" idx="4"/>
          </p:nvPr>
        </p:nvSpPr>
        <p:spPr>
          <a:xfrm>
            <a:off x="32930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Common Misconceptions</a:t>
            </a:r>
            <a:endParaRPr/>
          </a:p>
        </p:txBody>
      </p:sp>
      <p:sp>
        <p:nvSpPr>
          <p:cNvPr id="424" name="Google Shape;424;p50"/>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Shifting Misconceptions and Why it Matters</a:t>
            </a:r>
            <a:endParaRPr/>
          </a:p>
        </p:txBody>
      </p:sp>
      <p:sp>
        <p:nvSpPr>
          <p:cNvPr id="425" name="Google Shape;425;p50">
            <a:extLst>
              <a:ext uri="{C183D7F6-B498-43B3-948B-1728B52AA6E4}">
                <adec:decorative xmlns:adec="http://schemas.microsoft.com/office/drawing/2017/decorative" val="1"/>
              </a:ext>
            </a:extLst>
          </p:cNvPr>
          <p:cNvSpPr/>
          <p:nvPr/>
        </p:nvSpPr>
        <p:spPr>
          <a:xfrm>
            <a:off x="3948325" y="1501875"/>
            <a:ext cx="685800" cy="3429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0"/>
          <p:cNvSpPr txBox="1">
            <a:spLocks noGrp="1"/>
          </p:cNvSpPr>
          <p:nvPr>
            <p:ph type="body" idx="2"/>
          </p:nvPr>
        </p:nvSpPr>
        <p:spPr>
          <a:xfrm>
            <a:off x="4830200" y="3175700"/>
            <a:ext cx="3999900" cy="954300"/>
          </a:xfrm>
          <a:prstGeom prst="rect">
            <a:avLst/>
          </a:prstGeom>
        </p:spPr>
        <p:txBody>
          <a:bodyPr spcFirstLastPara="1" wrap="square" lIns="0" tIns="0" rIns="0" bIns="0" anchor="ctr" anchorCtr="0">
            <a:normAutofit/>
          </a:bodyPr>
          <a:lstStyle/>
          <a:p>
            <a:pPr marL="0" lvl="0" indent="0" algn="l" rtl="0">
              <a:spcBef>
                <a:spcPts val="0"/>
              </a:spcBef>
              <a:spcAft>
                <a:spcPts val="1200"/>
              </a:spcAft>
              <a:buNone/>
            </a:pPr>
            <a:r>
              <a:rPr lang="en"/>
              <a:t>Shifting towards </a:t>
            </a:r>
            <a:r>
              <a:rPr lang="en" b="1"/>
              <a:t>knowledge management</a:t>
            </a:r>
            <a:r>
              <a:rPr lang="en"/>
              <a:t> focuses efforts on how to best support using data at the classroom level.</a:t>
            </a:r>
            <a:endParaRPr/>
          </a:p>
        </p:txBody>
      </p:sp>
      <p:sp>
        <p:nvSpPr>
          <p:cNvPr id="427" name="Google Shape;427;p50"/>
          <p:cNvSpPr txBox="1">
            <a:spLocks noGrp="1"/>
          </p:cNvSpPr>
          <p:nvPr>
            <p:ph type="body" idx="1"/>
          </p:nvPr>
        </p:nvSpPr>
        <p:spPr>
          <a:xfrm>
            <a:off x="313875" y="3102675"/>
            <a:ext cx="3587100" cy="954300"/>
          </a:xfrm>
          <a:prstGeom prst="rect">
            <a:avLst/>
          </a:prstGeom>
        </p:spPr>
        <p:txBody>
          <a:bodyPr spcFirstLastPara="1" wrap="square" lIns="0" tIns="0" rIns="0" bIns="0" anchor="ctr" anchorCtr="0">
            <a:normAutofit/>
          </a:bodyPr>
          <a:lstStyle/>
          <a:p>
            <a:pPr marL="0" lvl="0" indent="0" algn="l" rtl="0">
              <a:spcBef>
                <a:spcPts val="0"/>
              </a:spcBef>
              <a:spcAft>
                <a:spcPts val="1200"/>
              </a:spcAft>
              <a:buNone/>
            </a:pPr>
            <a:r>
              <a:rPr lang="en"/>
              <a:t>Data systems focus on </a:t>
            </a:r>
            <a:r>
              <a:rPr lang="en" b="1"/>
              <a:t>information management</a:t>
            </a:r>
            <a:r>
              <a:rPr lang="en"/>
              <a:t>, or the collection and dissemination of accountability results.</a:t>
            </a:r>
            <a:endParaRPr/>
          </a:p>
        </p:txBody>
      </p:sp>
      <p:sp>
        <p:nvSpPr>
          <p:cNvPr id="428" name="Google Shape;428;p50">
            <a:extLst>
              <a:ext uri="{C183D7F6-B498-43B3-948B-1728B52AA6E4}">
                <adec:decorative xmlns:adec="http://schemas.microsoft.com/office/drawing/2017/decorative" val="1"/>
              </a:ext>
            </a:extLst>
          </p:cNvPr>
          <p:cNvSpPr/>
          <p:nvPr/>
        </p:nvSpPr>
        <p:spPr>
          <a:xfrm>
            <a:off x="3948300" y="3408375"/>
            <a:ext cx="685800" cy="3429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0"/>
          <p:cNvSpPr txBox="1">
            <a:spLocks noGrp="1"/>
          </p:cNvSpPr>
          <p:nvPr>
            <p:ph type="body" idx="2"/>
          </p:nvPr>
        </p:nvSpPr>
        <p:spPr>
          <a:xfrm>
            <a:off x="4832400" y="2228227"/>
            <a:ext cx="3999900" cy="831600"/>
          </a:xfrm>
          <a:prstGeom prst="rect">
            <a:avLst/>
          </a:prstGeom>
        </p:spPr>
        <p:txBody>
          <a:bodyPr spcFirstLastPara="1" wrap="square" lIns="0" tIns="0" rIns="0" bIns="0" anchor="ctr" anchorCtr="0">
            <a:normAutofit lnSpcReduction="20000"/>
          </a:bodyPr>
          <a:lstStyle/>
          <a:p>
            <a:pPr marL="0" lvl="0" indent="0" algn="l" rtl="0">
              <a:spcBef>
                <a:spcPts val="0"/>
              </a:spcBef>
              <a:spcAft>
                <a:spcPts val="1200"/>
              </a:spcAft>
              <a:buNone/>
            </a:pPr>
            <a:r>
              <a:rPr lang="en"/>
              <a:t>Shifting focus towards </a:t>
            </a:r>
            <a:r>
              <a:rPr lang="en" b="1"/>
              <a:t>aggregate and individual data </a:t>
            </a:r>
            <a:r>
              <a:rPr lang="en"/>
              <a:t>creates a stronger emphasis on gathering information on student learning and collecting/accessing data more frequently. </a:t>
            </a:r>
            <a:endParaRPr/>
          </a:p>
        </p:txBody>
      </p:sp>
      <p:sp>
        <p:nvSpPr>
          <p:cNvPr id="430" name="Google Shape;430;p50"/>
          <p:cNvSpPr txBox="1">
            <a:spLocks noGrp="1"/>
          </p:cNvSpPr>
          <p:nvPr>
            <p:ph type="body" idx="1"/>
          </p:nvPr>
        </p:nvSpPr>
        <p:spPr>
          <a:xfrm>
            <a:off x="313875" y="2320175"/>
            <a:ext cx="3587100" cy="647700"/>
          </a:xfrm>
          <a:prstGeom prst="rect">
            <a:avLst/>
          </a:prstGeom>
        </p:spPr>
        <p:txBody>
          <a:bodyPr spcFirstLastPara="1" wrap="square" lIns="0" tIns="0" rIns="0" bIns="0" anchor="ctr" anchorCtr="0">
            <a:normAutofit/>
          </a:bodyPr>
          <a:lstStyle/>
          <a:p>
            <a:pPr marL="0" lvl="0" indent="0" algn="l" rtl="0">
              <a:spcBef>
                <a:spcPts val="0"/>
              </a:spcBef>
              <a:spcAft>
                <a:spcPts val="1200"/>
              </a:spcAft>
              <a:buNone/>
            </a:pPr>
            <a:r>
              <a:rPr lang="en"/>
              <a:t>Data systems rely on </a:t>
            </a:r>
            <a:r>
              <a:rPr lang="en" b="1"/>
              <a:t>aggregate data</a:t>
            </a:r>
            <a:r>
              <a:rPr lang="en"/>
              <a:t> that tell an overall picture of the school.</a:t>
            </a:r>
            <a:endParaRPr/>
          </a:p>
        </p:txBody>
      </p:sp>
      <p:sp>
        <p:nvSpPr>
          <p:cNvPr id="431" name="Google Shape;431;p50">
            <a:extLst>
              <a:ext uri="{C183D7F6-B498-43B3-948B-1728B52AA6E4}">
                <adec:decorative xmlns:adec="http://schemas.microsoft.com/office/drawing/2017/decorative" val="1"/>
              </a:ext>
            </a:extLst>
          </p:cNvPr>
          <p:cNvSpPr/>
          <p:nvPr/>
        </p:nvSpPr>
        <p:spPr>
          <a:xfrm>
            <a:off x="3943950" y="2425850"/>
            <a:ext cx="685800" cy="3429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Summary of Key Points</a:t>
            </a:r>
            <a:endParaRPr/>
          </a:p>
        </p:txBody>
      </p:sp>
      <p:sp>
        <p:nvSpPr>
          <p:cNvPr id="437" name="Google Shape;437;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Collect data to address questions that are relevant to your school.</a:t>
            </a:r>
            <a:endParaRPr/>
          </a:p>
          <a:p>
            <a:pPr marL="457200" lvl="0" indent="-330200" algn="l" rtl="0">
              <a:spcBef>
                <a:spcPts val="0"/>
              </a:spcBef>
              <a:spcAft>
                <a:spcPts val="0"/>
              </a:spcAft>
              <a:buSzPts val="1600"/>
              <a:buChar char="●"/>
            </a:pPr>
            <a:r>
              <a:rPr lang="en"/>
              <a:t>Create systems that support timely, credible, short-cycle data collection.</a:t>
            </a:r>
            <a:endParaRPr/>
          </a:p>
          <a:p>
            <a:pPr marL="457200" lvl="0" indent="-330200" algn="l" rtl="0">
              <a:spcBef>
                <a:spcPts val="0"/>
              </a:spcBef>
              <a:spcAft>
                <a:spcPts val="0"/>
              </a:spcAft>
              <a:buSzPts val="1600"/>
              <a:buChar char="●"/>
            </a:pPr>
            <a:r>
              <a:rPr lang="en"/>
              <a:t>Create systems that support high quality, interpretable data.</a:t>
            </a:r>
            <a:endParaRPr/>
          </a:p>
          <a:p>
            <a:pPr marL="457200" lvl="0" indent="-330200" algn="l" rtl="0">
              <a:spcBef>
                <a:spcPts val="0"/>
              </a:spcBef>
              <a:spcAft>
                <a:spcPts val="0"/>
              </a:spcAft>
              <a:buSzPts val="1600"/>
              <a:buChar char="●"/>
            </a:pPr>
            <a:r>
              <a:rPr lang="en"/>
              <a:t>Leverage technology to support learning.</a:t>
            </a:r>
            <a:endParaRPr/>
          </a:p>
          <a:p>
            <a:pPr marL="457200" lvl="0" indent="-330200" algn="l" rtl="0">
              <a:spcBef>
                <a:spcPts val="0"/>
              </a:spcBef>
              <a:spcAft>
                <a:spcPts val="0"/>
              </a:spcAft>
              <a:buSzPts val="1600"/>
              <a:buChar char="●"/>
            </a:pPr>
            <a:r>
              <a:rPr lang="en"/>
              <a:t>Teacher feedback should be built into the system.</a:t>
            </a:r>
            <a:endParaRPr/>
          </a:p>
        </p:txBody>
      </p:sp>
      <p:sp>
        <p:nvSpPr>
          <p:cNvPr id="438" name="Google Shape;438;p5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Coming Next</a:t>
            </a:r>
            <a:endParaRPr/>
          </a:p>
        </p:txBody>
      </p:sp>
      <p:sp>
        <p:nvSpPr>
          <p:cNvPr id="444" name="Google Shape;444;p5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sz="2000"/>
              <a:t>The next video will focus on the following topics:</a:t>
            </a:r>
            <a:endParaRPr sz="2000"/>
          </a:p>
          <a:p>
            <a:pPr marL="914400" lvl="1" indent="-342900" algn="l" rtl="0">
              <a:spcBef>
                <a:spcPts val="0"/>
              </a:spcBef>
              <a:spcAft>
                <a:spcPts val="0"/>
              </a:spcAft>
              <a:buSzPts val="1800"/>
              <a:buChar char="○"/>
            </a:pPr>
            <a:r>
              <a:rPr lang="en" sz="2000"/>
              <a:t>Building mindsets and attitudes that support data use</a:t>
            </a:r>
            <a:endParaRPr sz="2000"/>
          </a:p>
          <a:p>
            <a:pPr marL="914400" lvl="1" indent="-342900" algn="l" rtl="0">
              <a:spcBef>
                <a:spcPts val="0"/>
              </a:spcBef>
              <a:spcAft>
                <a:spcPts val="0"/>
              </a:spcAft>
              <a:buSzPts val="1800"/>
              <a:buChar char="○"/>
            </a:pPr>
            <a:r>
              <a:rPr lang="en" sz="2000"/>
              <a:t>Developing data analysis skills</a:t>
            </a:r>
            <a:endParaRPr sz="2000"/>
          </a:p>
        </p:txBody>
      </p:sp>
      <p:sp>
        <p:nvSpPr>
          <p:cNvPr id="445" name="Google Shape;445;p5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451" name="Google Shape;451;p53"/>
          <p:cNvSpPr txBox="1">
            <a:spLocks noGrp="1"/>
          </p:cNvSpPr>
          <p:nvPr>
            <p:ph type="ctrTitle"/>
          </p:nvPr>
        </p:nvSpPr>
        <p:spPr>
          <a:xfrm>
            <a:off x="311700" y="1226225"/>
            <a:ext cx="8520600" cy="214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 for your time!</a:t>
            </a:r>
            <a:endParaRPr/>
          </a:p>
          <a:p>
            <a:pPr marL="0" lvl="0" indent="0" algn="ctr" rtl="0">
              <a:spcBef>
                <a:spcPts val="0"/>
              </a:spcBef>
              <a:spcAft>
                <a:spcPts val="0"/>
              </a:spcAft>
              <a:buNone/>
            </a:pPr>
            <a:endParaRPr/>
          </a:p>
          <a:p>
            <a:pPr marL="0" lvl="0" indent="0" algn="ctr" rtl="0">
              <a:spcBef>
                <a:spcPts val="0"/>
              </a:spcBef>
              <a:spcAft>
                <a:spcPts val="0"/>
              </a:spcAft>
              <a:buNone/>
            </a:pPr>
            <a:r>
              <a:rPr lang="en"/>
              <a:t>Email any questions to </a:t>
            </a:r>
            <a:r>
              <a:rPr lang="en" u="sng">
                <a:solidFill>
                  <a:schemeClr val="hlink"/>
                </a:solidFill>
                <a:hlinkClick r:id="rId3"/>
              </a:rPr>
              <a:t>uiphelp@cde.state.co.us</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a:extLst>
              <a:ext uri="{C183D7F6-B498-43B3-948B-1728B52AA6E4}">
                <adec:decorative xmlns:adec="http://schemas.microsoft.com/office/drawing/2017/decorative" val="1"/>
              </a:ext>
            </a:extLst>
          </p:cNvPr>
          <p:cNvSpPr/>
          <p:nvPr/>
        </p:nvSpPr>
        <p:spPr>
          <a:xfrm>
            <a:off x="688650" y="433288"/>
            <a:ext cx="7989300" cy="796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txBox="1">
            <a:spLocks noGrp="1"/>
          </p:cNvSpPr>
          <p:nvPr>
            <p:ph type="title"/>
          </p:nvPr>
        </p:nvSpPr>
        <p:spPr>
          <a:xfrm>
            <a:off x="222850" y="0"/>
            <a:ext cx="8520600" cy="50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ockwell"/>
                <a:ea typeface="Rockwell"/>
                <a:cs typeface="Rockwell"/>
                <a:sym typeface="Rockwell"/>
              </a:rPr>
              <a:t>Building a Data Culture Webinar Series: Themes</a:t>
            </a:r>
            <a:endParaRPr b="1">
              <a:latin typeface="Rockwell"/>
              <a:ea typeface="Rockwell"/>
              <a:cs typeface="Rockwell"/>
              <a:sym typeface="Rockwell"/>
            </a:endParaRPr>
          </a:p>
        </p:txBody>
      </p:sp>
      <p:sp>
        <p:nvSpPr>
          <p:cNvPr id="312" name="Google Shape;312;p4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a:t>
            </a:fld>
            <a:endParaRPr/>
          </a:p>
        </p:txBody>
      </p:sp>
      <p:grpSp>
        <p:nvGrpSpPr>
          <p:cNvPr id="313" name="Google Shape;313;p40">
            <a:extLst>
              <a:ext uri="{C183D7F6-B498-43B3-948B-1728B52AA6E4}">
                <adec:decorative xmlns:adec="http://schemas.microsoft.com/office/drawing/2017/decorative" val="1"/>
              </a:ext>
            </a:extLst>
          </p:cNvPr>
          <p:cNvGrpSpPr/>
          <p:nvPr/>
        </p:nvGrpSpPr>
        <p:grpSpPr>
          <a:xfrm>
            <a:off x="688657" y="507299"/>
            <a:ext cx="7567519" cy="648506"/>
            <a:chOff x="444182" y="438789"/>
            <a:chExt cx="7567519" cy="731700"/>
          </a:xfrm>
        </p:grpSpPr>
        <p:sp>
          <p:nvSpPr>
            <p:cNvPr id="314" name="Google Shape;314;p40"/>
            <p:cNvSpPr txBox="1"/>
            <p:nvPr/>
          </p:nvSpPr>
          <p:spPr>
            <a:xfrm>
              <a:off x="444182" y="488975"/>
              <a:ext cx="2271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b="1">
                  <a:solidFill>
                    <a:schemeClr val="accent1"/>
                  </a:solidFill>
                  <a:latin typeface="Roboto"/>
                  <a:ea typeface="Roboto"/>
                  <a:cs typeface="Roboto"/>
                  <a:sym typeface="Roboto"/>
                </a:rPr>
                <a:t>Access</a:t>
              </a:r>
              <a:endParaRPr sz="4200" b="1">
                <a:solidFill>
                  <a:schemeClr val="accent1"/>
                </a:solidFill>
                <a:latin typeface="Roboto"/>
                <a:ea typeface="Roboto"/>
                <a:cs typeface="Roboto"/>
                <a:sym typeface="Roboto"/>
              </a:endParaRPr>
            </a:p>
          </p:txBody>
        </p:sp>
        <p:sp>
          <p:nvSpPr>
            <p:cNvPr id="315" name="Google Shape;315;p40"/>
            <p:cNvSpPr/>
            <p:nvPr/>
          </p:nvSpPr>
          <p:spPr>
            <a:xfrm>
              <a:off x="2789785" y="438789"/>
              <a:ext cx="5221800" cy="73170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6" name="Google Shape;316;p40"/>
            <p:cNvSpPr txBox="1"/>
            <p:nvPr/>
          </p:nvSpPr>
          <p:spPr>
            <a:xfrm>
              <a:off x="2914401" y="523075"/>
              <a:ext cx="50973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Ensure data is easy to access in an interpretable format—educators can't use data if it's not readily available and actionable.</a:t>
              </a:r>
              <a:endParaRPr sz="1200" b="1">
                <a:solidFill>
                  <a:srgbClr val="FFFFFF"/>
                </a:solidFill>
                <a:latin typeface="Roboto"/>
                <a:ea typeface="Roboto"/>
                <a:cs typeface="Roboto"/>
                <a:sym typeface="Roboto"/>
              </a:endParaRPr>
            </a:p>
          </p:txBody>
        </p:sp>
      </p:grpSp>
      <p:grpSp>
        <p:nvGrpSpPr>
          <p:cNvPr id="317" name="Google Shape;317;p40">
            <a:extLst>
              <a:ext uri="{C183D7F6-B498-43B3-948B-1728B52AA6E4}">
                <adec:decorative xmlns:adec="http://schemas.microsoft.com/office/drawing/2017/decorative" val="1"/>
              </a:ext>
            </a:extLst>
          </p:cNvPr>
          <p:cNvGrpSpPr/>
          <p:nvPr/>
        </p:nvGrpSpPr>
        <p:grpSpPr>
          <a:xfrm>
            <a:off x="688650" y="1291108"/>
            <a:ext cx="7205912" cy="648506"/>
            <a:chOff x="444175" y="1323150"/>
            <a:chExt cx="7205912" cy="731700"/>
          </a:xfrm>
        </p:grpSpPr>
        <p:sp>
          <p:nvSpPr>
            <p:cNvPr id="318" name="Google Shape;318;p40"/>
            <p:cNvSpPr txBox="1"/>
            <p:nvPr/>
          </p:nvSpPr>
          <p:spPr>
            <a:xfrm>
              <a:off x="444175" y="1373350"/>
              <a:ext cx="2271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chemeClr val="accent3"/>
                  </a:solidFill>
                  <a:latin typeface="Roboto Medium"/>
                  <a:ea typeface="Roboto Medium"/>
                  <a:cs typeface="Roboto Medium"/>
                  <a:sym typeface="Roboto Medium"/>
                </a:rPr>
                <a:t>Skills</a:t>
              </a:r>
              <a:endParaRPr sz="4200">
                <a:solidFill>
                  <a:schemeClr val="accent3"/>
                </a:solidFill>
                <a:latin typeface="Roboto Medium"/>
                <a:ea typeface="Roboto Medium"/>
                <a:cs typeface="Roboto Medium"/>
                <a:sym typeface="Roboto Medium"/>
              </a:endParaRPr>
            </a:p>
          </p:txBody>
        </p:sp>
        <p:sp>
          <p:nvSpPr>
            <p:cNvPr id="319" name="Google Shape;319;p40"/>
            <p:cNvSpPr/>
            <p:nvPr/>
          </p:nvSpPr>
          <p:spPr>
            <a:xfrm>
              <a:off x="2789787" y="1323150"/>
              <a:ext cx="48603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0" name="Google Shape;320;p40"/>
            <p:cNvSpPr txBox="1"/>
            <p:nvPr/>
          </p:nvSpPr>
          <p:spPr>
            <a:xfrm>
              <a:off x="2914387" y="1529721"/>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Provide additional professional learning to know how to interpret and use data.</a:t>
              </a:r>
              <a:endParaRPr sz="1100">
                <a:solidFill>
                  <a:srgbClr val="FFFFFF"/>
                </a:solidFill>
                <a:latin typeface="Roboto"/>
                <a:ea typeface="Roboto"/>
                <a:cs typeface="Roboto"/>
                <a:sym typeface="Roboto"/>
              </a:endParaRPr>
            </a:p>
          </p:txBody>
        </p:sp>
      </p:grpSp>
      <p:grpSp>
        <p:nvGrpSpPr>
          <p:cNvPr id="321" name="Google Shape;321;p40">
            <a:extLst>
              <a:ext uri="{C183D7F6-B498-43B3-948B-1728B52AA6E4}">
                <adec:decorative xmlns:adec="http://schemas.microsoft.com/office/drawing/2017/decorative" val="1"/>
              </a:ext>
            </a:extLst>
          </p:cNvPr>
          <p:cNvGrpSpPr/>
          <p:nvPr/>
        </p:nvGrpSpPr>
        <p:grpSpPr>
          <a:xfrm>
            <a:off x="510450" y="2072027"/>
            <a:ext cx="7021412" cy="648506"/>
            <a:chOff x="265975" y="2204250"/>
            <a:chExt cx="7021412" cy="731700"/>
          </a:xfrm>
        </p:grpSpPr>
        <p:sp>
          <p:nvSpPr>
            <p:cNvPr id="322" name="Google Shape;322;p40"/>
            <p:cNvSpPr txBox="1"/>
            <p:nvPr/>
          </p:nvSpPr>
          <p:spPr>
            <a:xfrm>
              <a:off x="265975" y="2254450"/>
              <a:ext cx="24492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chemeClr val="accent3"/>
                  </a:solidFill>
                  <a:latin typeface="Roboto Medium"/>
                  <a:ea typeface="Roboto Medium"/>
                  <a:cs typeface="Roboto Medium"/>
                  <a:sym typeface="Roboto Medium"/>
                </a:rPr>
                <a:t>Meaning</a:t>
              </a:r>
              <a:endParaRPr sz="4200">
                <a:solidFill>
                  <a:schemeClr val="accent3"/>
                </a:solidFill>
                <a:latin typeface="Roboto Medium"/>
                <a:ea typeface="Roboto Medium"/>
                <a:cs typeface="Roboto Medium"/>
                <a:sym typeface="Roboto Medium"/>
              </a:endParaRPr>
            </a:p>
          </p:txBody>
        </p:sp>
        <p:sp>
          <p:nvSpPr>
            <p:cNvPr id="323" name="Google Shape;323;p40"/>
            <p:cNvSpPr/>
            <p:nvPr/>
          </p:nvSpPr>
          <p:spPr>
            <a:xfrm>
              <a:off x="2789787" y="2204250"/>
              <a:ext cx="44976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4" name="Google Shape;324;p40"/>
            <p:cNvSpPr txBox="1"/>
            <p:nvPr/>
          </p:nvSpPr>
          <p:spPr>
            <a:xfrm>
              <a:off x="2914401" y="2410809"/>
              <a:ext cx="4304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Dedicate time to meet and discuss data, collaborating to find meaningful and useful insights to inform action.</a:t>
              </a:r>
              <a:endParaRPr sz="1100">
                <a:solidFill>
                  <a:srgbClr val="FFFFFF"/>
                </a:solidFill>
                <a:latin typeface="Roboto"/>
                <a:ea typeface="Roboto"/>
                <a:cs typeface="Roboto"/>
                <a:sym typeface="Roboto"/>
              </a:endParaRPr>
            </a:p>
          </p:txBody>
        </p:sp>
      </p:grpSp>
      <p:grpSp>
        <p:nvGrpSpPr>
          <p:cNvPr id="325" name="Google Shape;325;p40">
            <a:extLst>
              <a:ext uri="{C183D7F6-B498-43B3-948B-1728B52AA6E4}">
                <adec:decorative xmlns:adec="http://schemas.microsoft.com/office/drawing/2017/decorative" val="1"/>
              </a:ext>
            </a:extLst>
          </p:cNvPr>
          <p:cNvGrpSpPr/>
          <p:nvPr/>
        </p:nvGrpSpPr>
        <p:grpSpPr>
          <a:xfrm>
            <a:off x="510451" y="2855848"/>
            <a:ext cx="6659912" cy="648506"/>
            <a:chOff x="265976" y="3088625"/>
            <a:chExt cx="6659912" cy="731700"/>
          </a:xfrm>
        </p:grpSpPr>
        <p:sp>
          <p:nvSpPr>
            <p:cNvPr id="326" name="Google Shape;326;p40"/>
            <p:cNvSpPr txBox="1"/>
            <p:nvPr/>
          </p:nvSpPr>
          <p:spPr>
            <a:xfrm>
              <a:off x="265976" y="3138825"/>
              <a:ext cx="24489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chemeClr val="accent3"/>
                  </a:solidFill>
                  <a:latin typeface="Roboto Medium"/>
                  <a:ea typeface="Roboto Medium"/>
                  <a:cs typeface="Roboto Medium"/>
                  <a:sym typeface="Roboto Medium"/>
                </a:rPr>
                <a:t>Use</a:t>
              </a:r>
              <a:endParaRPr sz="4200">
                <a:solidFill>
                  <a:schemeClr val="accent3"/>
                </a:solidFill>
                <a:latin typeface="Roboto Medium"/>
                <a:ea typeface="Roboto Medium"/>
                <a:cs typeface="Roboto Medium"/>
                <a:sym typeface="Roboto Medium"/>
              </a:endParaRPr>
            </a:p>
          </p:txBody>
        </p:sp>
        <p:sp>
          <p:nvSpPr>
            <p:cNvPr id="327" name="Google Shape;327;p40"/>
            <p:cNvSpPr/>
            <p:nvPr/>
          </p:nvSpPr>
          <p:spPr>
            <a:xfrm>
              <a:off x="2789787" y="3088625"/>
              <a:ext cx="41361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8" name="Google Shape;328;p40"/>
            <p:cNvSpPr txBox="1"/>
            <p:nvPr/>
          </p:nvSpPr>
          <p:spPr>
            <a:xfrm>
              <a:off x="2914388" y="3295179"/>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Be clear about how the data will be used, by whom, and for what goal or purpose, so that educators know which teams use data in different scenarios.</a:t>
              </a:r>
              <a:endParaRPr sz="1100">
                <a:solidFill>
                  <a:srgbClr val="FFFFFF"/>
                </a:solidFill>
                <a:latin typeface="Roboto"/>
                <a:ea typeface="Roboto"/>
                <a:cs typeface="Roboto"/>
                <a:sym typeface="Roboto"/>
              </a:endParaRPr>
            </a:p>
          </p:txBody>
        </p:sp>
      </p:grpSp>
      <p:grpSp>
        <p:nvGrpSpPr>
          <p:cNvPr id="329" name="Google Shape;329;p40">
            <a:extLst>
              <a:ext uri="{C183D7F6-B498-43B3-948B-1728B52AA6E4}">
                <adec:decorative xmlns:adec="http://schemas.microsoft.com/office/drawing/2017/decorative" val="1"/>
              </a:ext>
            </a:extLst>
          </p:cNvPr>
          <p:cNvGrpSpPr/>
          <p:nvPr/>
        </p:nvGrpSpPr>
        <p:grpSpPr>
          <a:xfrm>
            <a:off x="774475" y="3639675"/>
            <a:ext cx="6228900" cy="648506"/>
            <a:chOff x="530000" y="3973006"/>
            <a:chExt cx="6228900" cy="731700"/>
          </a:xfrm>
        </p:grpSpPr>
        <p:sp>
          <p:nvSpPr>
            <p:cNvPr id="330" name="Google Shape;330;p40"/>
            <p:cNvSpPr txBox="1"/>
            <p:nvPr/>
          </p:nvSpPr>
          <p:spPr>
            <a:xfrm>
              <a:off x="530000" y="4023200"/>
              <a:ext cx="21849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chemeClr val="accent3"/>
                  </a:solidFill>
                  <a:latin typeface="Roboto Medium"/>
                  <a:ea typeface="Roboto Medium"/>
                  <a:cs typeface="Roboto Medium"/>
                  <a:sym typeface="Roboto Medium"/>
                </a:rPr>
                <a:t>Support</a:t>
              </a:r>
              <a:endParaRPr sz="4200">
                <a:solidFill>
                  <a:schemeClr val="accent3"/>
                </a:solidFill>
                <a:latin typeface="Roboto Medium"/>
                <a:ea typeface="Roboto Medium"/>
                <a:cs typeface="Roboto Medium"/>
                <a:sym typeface="Roboto Medium"/>
              </a:endParaRPr>
            </a:p>
          </p:txBody>
        </p:sp>
        <p:sp>
          <p:nvSpPr>
            <p:cNvPr id="331" name="Google Shape;331;p40"/>
            <p:cNvSpPr/>
            <p:nvPr/>
          </p:nvSpPr>
          <p:spPr>
            <a:xfrm>
              <a:off x="2789775" y="3973006"/>
              <a:ext cx="38559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2" name="Google Shape;332;p40"/>
            <p:cNvSpPr txBox="1"/>
            <p:nvPr/>
          </p:nvSpPr>
          <p:spPr>
            <a:xfrm>
              <a:off x="2903000" y="4179567"/>
              <a:ext cx="3855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chemeClr val="lt1"/>
                  </a:solidFill>
                  <a:latin typeface="Roboto"/>
                  <a:ea typeface="Roboto"/>
                  <a:cs typeface="Roboto"/>
                  <a:sym typeface="Roboto"/>
                </a:rPr>
                <a:t>Nurture data use and provide the environment to develop the skills and comfort-level needed to meaningfully integrate data use into daily practice.</a:t>
              </a:r>
              <a:endParaRPr sz="1100">
                <a:solidFill>
                  <a:srgbClr val="FFFFFF"/>
                </a:solidFill>
                <a:latin typeface="Roboto"/>
                <a:ea typeface="Roboto"/>
                <a:cs typeface="Roboto"/>
                <a:sym typeface="Roboto"/>
              </a:endParaRPr>
            </a:p>
          </p:txBody>
        </p:sp>
      </p:grpSp>
      <p:sp>
        <p:nvSpPr>
          <p:cNvPr id="333" name="Google Shape;333;p40"/>
          <p:cNvSpPr txBox="1"/>
          <p:nvPr/>
        </p:nvSpPr>
        <p:spPr>
          <a:xfrm>
            <a:off x="2104325" y="4673100"/>
            <a:ext cx="563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Calibri"/>
                <a:ea typeface="Calibri"/>
                <a:cs typeface="Calibri"/>
                <a:sym typeface="Calibri"/>
              </a:rPr>
              <a:t>Adapted from: </a:t>
            </a:r>
            <a:r>
              <a:rPr lang="en" sz="1200" i="1" u="sng">
                <a:solidFill>
                  <a:srgbClr val="1155CC"/>
                </a:solidFill>
                <a:hlinkClick r:id="rId3">
                  <a:extLst>
                    <a:ext uri="{A12FA001-AC4F-418D-AE19-62706E023703}">
                      <ahyp:hlinkClr xmlns:ahyp="http://schemas.microsoft.com/office/drawing/2018/hyperlinkcolor" val="tx"/>
                    </a:ext>
                  </a:extLst>
                </a:hlinkClick>
              </a:rPr>
              <a:t>https://ies.ed.gov/ncee/wwc/PracticeGuide/12</a:t>
            </a:r>
            <a:endParaRPr sz="1200" i="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This video will focus on the following topics:</a:t>
            </a:r>
            <a:endParaRPr/>
          </a:p>
          <a:p>
            <a:pPr marL="457200" lvl="0" indent="-342900" algn="l" rtl="0">
              <a:spcBef>
                <a:spcPts val="1200"/>
              </a:spcBef>
              <a:spcAft>
                <a:spcPts val="0"/>
              </a:spcAft>
              <a:buSzPts val="1800"/>
              <a:buChar char="➔"/>
            </a:pPr>
            <a:r>
              <a:rPr lang="en"/>
              <a:t>Selecting data to report</a:t>
            </a:r>
            <a:endParaRPr/>
          </a:p>
          <a:p>
            <a:pPr marL="457200" lvl="0" indent="-342900" algn="l" rtl="0">
              <a:spcBef>
                <a:spcPts val="0"/>
              </a:spcBef>
              <a:spcAft>
                <a:spcPts val="0"/>
              </a:spcAft>
              <a:buSzPts val="1800"/>
              <a:buChar char="➔"/>
            </a:pPr>
            <a:r>
              <a:rPr lang="en"/>
              <a:t>Developing data systems and structures</a:t>
            </a:r>
            <a:endParaRPr/>
          </a:p>
        </p:txBody>
      </p:sp>
      <p:sp>
        <p:nvSpPr>
          <p:cNvPr id="339" name="Google Shape;339;p4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340" name="Google Shape;340;p4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Session Outcomes</a:t>
            </a:r>
            <a:endParaRPr dirty="0"/>
          </a:p>
        </p:txBody>
      </p:sp>
      <p:pic>
        <p:nvPicPr>
          <p:cNvPr id="341" name="Google Shape;341;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29525" y="996275"/>
            <a:ext cx="2783599" cy="40374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Begin?</a:t>
            </a:r>
            <a:endParaRPr/>
          </a:p>
        </p:txBody>
      </p:sp>
      <p:sp>
        <p:nvSpPr>
          <p:cNvPr id="347" name="Google Shape;347;p4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sp>
        <p:nvSpPr>
          <p:cNvPr id="348" name="Google Shape;348;p42"/>
          <p:cNvSpPr txBox="1">
            <a:spLocks noGrp="1"/>
          </p:cNvSpPr>
          <p:nvPr>
            <p:ph type="body" idx="2"/>
          </p:nvPr>
        </p:nvSpPr>
        <p:spPr>
          <a:xfrm>
            <a:off x="5122075" y="1152475"/>
            <a:ext cx="3710100" cy="31788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sz="1700" i="1"/>
              <a:t>District and school adoption of data-driven decision-making practices requires a focused coordination of elements of the larger education system, including such things as policy change, widespread professional development planning, and reliable and affordable support mechanisms. In other words, </a:t>
            </a:r>
            <a:r>
              <a:rPr lang="en" sz="1700" b="1" i="1"/>
              <a:t>it is important to consider how the process will function across the entire district and will be used by participants at all levels of the system.</a:t>
            </a:r>
            <a:r>
              <a:rPr lang="en" sz="1700" i="1"/>
              <a:t>  </a:t>
            </a:r>
            <a:endParaRPr sz="1700" i="1"/>
          </a:p>
          <a:p>
            <a:pPr marL="0" lvl="0" indent="0" algn="l" rtl="0">
              <a:spcBef>
                <a:spcPts val="1200"/>
              </a:spcBef>
              <a:spcAft>
                <a:spcPts val="1200"/>
              </a:spcAft>
              <a:buNone/>
            </a:pPr>
            <a:r>
              <a:rPr lang="en" sz="1600"/>
              <a:t>	(Means, Padilla, &amp; Gallagher, 2010)</a:t>
            </a:r>
            <a:endParaRPr/>
          </a:p>
        </p:txBody>
      </p:sp>
      <p:sp>
        <p:nvSpPr>
          <p:cNvPr id="349" name="Google Shape;34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350" name="Google Shape;350;p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6700" y="1139025"/>
            <a:ext cx="4527600" cy="3199652"/>
          </a:xfrm>
          <a:prstGeom prst="rect">
            <a:avLst/>
          </a:prstGeom>
          <a:noFill/>
          <a:ln>
            <a:noFill/>
          </a:ln>
        </p:spPr>
      </p:pic>
      <p:sp>
        <p:nvSpPr>
          <p:cNvPr id="351" name="Google Shape;351;p42"/>
          <p:cNvSpPr/>
          <p:nvPr/>
        </p:nvSpPr>
        <p:spPr>
          <a:xfrm>
            <a:off x="328625" y="3036100"/>
            <a:ext cx="1450200" cy="828600"/>
          </a:xfrm>
          <a:prstGeom prst="wedgeRectCallout">
            <a:avLst>
              <a:gd name="adj1" fmla="val -20833"/>
              <a:gd name="adj2" fmla="val 62500"/>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How do you know what data to collect?</a:t>
            </a:r>
            <a:endParaRPr>
              <a:solidFill>
                <a:schemeClr val="lt1"/>
              </a:solidFill>
            </a:endParaRPr>
          </a:p>
        </p:txBody>
      </p:sp>
      <p:sp>
        <p:nvSpPr>
          <p:cNvPr id="352" name="Google Shape;352;p42"/>
          <p:cNvSpPr/>
          <p:nvPr/>
        </p:nvSpPr>
        <p:spPr>
          <a:xfrm>
            <a:off x="2795575" y="1995475"/>
            <a:ext cx="1450200" cy="828600"/>
          </a:xfrm>
          <a:prstGeom prst="wedgeRectCallout">
            <a:avLst>
              <a:gd name="adj1" fmla="val 21757"/>
              <a:gd name="adj2" fmla="val 67825"/>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How do you ensure data is accessible?</a:t>
            </a:r>
            <a:endParaRPr>
              <a:solidFill>
                <a:schemeClr val="lt1"/>
              </a:solidFill>
            </a:endParaRPr>
          </a:p>
        </p:txBody>
      </p:sp>
      <p:sp>
        <p:nvSpPr>
          <p:cNvPr id="353" name="Google Shape;353;p42"/>
          <p:cNvSpPr/>
          <p:nvPr/>
        </p:nvSpPr>
        <p:spPr>
          <a:xfrm>
            <a:off x="263100" y="1259650"/>
            <a:ext cx="1450200" cy="828600"/>
          </a:xfrm>
          <a:prstGeom prst="wedgeRectCallout">
            <a:avLst>
              <a:gd name="adj1" fmla="val 21757"/>
              <a:gd name="adj2" fmla="val 67825"/>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How do you build systems that support data use?</a:t>
            </a:r>
            <a:endParaRPr>
              <a:solidFill>
                <a:schemeClr val="lt1"/>
              </a:solidFill>
            </a:endParaRPr>
          </a:p>
        </p:txBody>
      </p:sp>
      <p:sp>
        <p:nvSpPr>
          <p:cNvPr id="354" name="Google Shape;354;p42"/>
          <p:cNvSpPr txBox="1"/>
          <p:nvPr/>
        </p:nvSpPr>
        <p:spPr>
          <a:xfrm>
            <a:off x="4729125" y="879875"/>
            <a:ext cx="2765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a:latin typeface="Calibri"/>
                <a:ea typeface="Calibri"/>
                <a:cs typeface="Calibri"/>
                <a:sym typeface="Calibri"/>
              </a:rPr>
              <a:t>“</a:t>
            </a:r>
            <a:endParaRPr sz="5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3"/>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Selecting Data to Report</a:t>
            </a:r>
            <a:endParaRPr/>
          </a:p>
        </p:txBody>
      </p:sp>
      <p:sp>
        <p:nvSpPr>
          <p:cNvPr id="360" name="Google Shape;360;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pic>
        <p:nvPicPr>
          <p:cNvPr id="366" name="Google Shape;366;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28650" y="1827600"/>
            <a:ext cx="992975" cy="992975"/>
          </a:xfrm>
          <a:prstGeom prst="rect">
            <a:avLst/>
          </a:prstGeom>
          <a:noFill/>
          <a:ln>
            <a:noFill/>
          </a:ln>
        </p:spPr>
      </p:pic>
      <p:pic>
        <p:nvPicPr>
          <p:cNvPr id="367" name="Google Shape;367;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973653">
            <a:off x="418525" y="920275"/>
            <a:ext cx="992974" cy="992974"/>
          </a:xfrm>
          <a:prstGeom prst="rect">
            <a:avLst/>
          </a:prstGeom>
          <a:noFill/>
          <a:ln>
            <a:noFill/>
          </a:ln>
        </p:spPr>
      </p:pic>
      <p:pic>
        <p:nvPicPr>
          <p:cNvPr id="368" name="Google Shape;368;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2248188">
            <a:off x="-525" y="1542287"/>
            <a:ext cx="992975" cy="992975"/>
          </a:xfrm>
          <a:prstGeom prst="rect">
            <a:avLst/>
          </a:prstGeom>
          <a:noFill/>
          <a:ln>
            <a:noFill/>
          </a:ln>
        </p:spPr>
      </p:pic>
      <p:sp>
        <p:nvSpPr>
          <p:cNvPr id="369" name="Google Shape;369;p4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How do you know what data to collect?</a:t>
            </a:r>
            <a:endParaRPr/>
          </a:p>
        </p:txBody>
      </p:sp>
      <p:sp>
        <p:nvSpPr>
          <p:cNvPr id="370" name="Google Shape;370;p44"/>
          <p:cNvSpPr txBox="1">
            <a:spLocks noGrp="1"/>
          </p:cNvSpPr>
          <p:nvPr>
            <p:ph type="body" idx="1"/>
          </p:nvPr>
        </p:nvSpPr>
        <p:spPr>
          <a:xfrm>
            <a:off x="1564475" y="1143000"/>
            <a:ext cx="74133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Data selection often begins with questions. </a:t>
            </a:r>
            <a:endParaRPr/>
          </a:p>
          <a:p>
            <a:pPr marL="457200" lvl="0" indent="-330200" algn="l" rtl="0">
              <a:spcBef>
                <a:spcPts val="1200"/>
              </a:spcBef>
              <a:spcAft>
                <a:spcPts val="0"/>
              </a:spcAft>
              <a:buSzPts val="1600"/>
              <a:buChar char="●"/>
            </a:pPr>
            <a:r>
              <a:rPr lang="en"/>
              <a:t>What are you hoping to find out?</a:t>
            </a:r>
            <a:endParaRPr/>
          </a:p>
          <a:p>
            <a:pPr marL="457200" lvl="0" indent="-330200" algn="l" rtl="0">
              <a:spcBef>
                <a:spcPts val="0"/>
              </a:spcBef>
              <a:spcAft>
                <a:spcPts val="0"/>
              </a:spcAft>
              <a:buSzPts val="1600"/>
              <a:buChar char="●"/>
            </a:pPr>
            <a:r>
              <a:rPr lang="en"/>
              <a:t>What decisions do you expect staff/yourself to make?</a:t>
            </a:r>
            <a:endParaRPr/>
          </a:p>
          <a:p>
            <a:pPr marL="457200" lvl="0" indent="-330200" algn="l" rtl="0">
              <a:spcBef>
                <a:spcPts val="0"/>
              </a:spcBef>
              <a:spcAft>
                <a:spcPts val="0"/>
              </a:spcAft>
              <a:buSzPts val="1600"/>
              <a:buChar char="●"/>
            </a:pPr>
            <a:r>
              <a:rPr lang="en"/>
              <a:t>What data is required (either by your district or the state)?</a:t>
            </a:r>
            <a:endParaRPr/>
          </a:p>
        </p:txBody>
      </p:sp>
      <p:sp>
        <p:nvSpPr>
          <p:cNvPr id="371" name="Google Shape;371;p44"/>
          <p:cNvSpPr/>
          <p:nvPr/>
        </p:nvSpPr>
        <p:spPr>
          <a:xfrm>
            <a:off x="0" y="3007525"/>
            <a:ext cx="9144000" cy="1392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a:solidFill>
                  <a:schemeClr val="lt1"/>
                </a:solidFill>
              </a:rPr>
              <a:t>TIP #1: Avoid random acts of data collection.</a:t>
            </a:r>
            <a:r>
              <a:rPr lang="en" sz="1700" b="1">
                <a:solidFill>
                  <a:schemeClr val="lt1"/>
                </a:solidFill>
              </a:rPr>
              <a:t> </a:t>
            </a:r>
            <a:endParaRPr sz="1700" b="1">
              <a:solidFill>
                <a:schemeClr val="lt1"/>
              </a:solidFill>
            </a:endParaRPr>
          </a:p>
          <a:p>
            <a:pPr marL="0" lvl="0" indent="0" algn="l" rtl="0">
              <a:spcBef>
                <a:spcPts val="0"/>
              </a:spcBef>
              <a:spcAft>
                <a:spcPts val="0"/>
              </a:spcAft>
              <a:buNone/>
            </a:pPr>
            <a:r>
              <a:rPr lang="en" sz="1500">
                <a:solidFill>
                  <a:schemeClr val="lt1"/>
                </a:solidFill>
              </a:rPr>
              <a:t>By collecting data without a question in mind, you’re likely to encounter a lot of missed opportunities, wasted resources, and a lack of buy-in from staff. Knowing what questions to ask of your data could make the difference between use and misuse. Often, vendors will have reports that can give you ideas of the types of questions you can ask of certain data sets.</a:t>
            </a:r>
            <a:endParaRPr sz="15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377" name="Google Shape;377;p45"/>
          <p:cNvSpPr txBox="1">
            <a:spLocks noGrp="1"/>
          </p:cNvSpPr>
          <p:nvPr>
            <p:ph type="title" idx="4294967295"/>
          </p:nvPr>
        </p:nvSpPr>
        <p:spPr>
          <a:xfrm>
            <a:off x="332675" y="221450"/>
            <a:ext cx="6048900" cy="6063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Rockwell"/>
                <a:ea typeface="Rockwell"/>
                <a:cs typeface="Rockwell"/>
                <a:sym typeface="Rockwell"/>
              </a:rPr>
              <a:t>Examples of Data for Improvement Planning</a:t>
            </a:r>
          </a:p>
        </p:txBody>
      </p:sp>
      <p:graphicFrame>
        <p:nvGraphicFramePr>
          <p:cNvPr id="378" name="Google Shape;378;p45"/>
          <p:cNvGraphicFramePr/>
          <p:nvPr>
            <p:extLst>
              <p:ext uri="{D42A27DB-BD31-4B8C-83A1-F6EECF244321}">
                <p14:modId xmlns:p14="http://schemas.microsoft.com/office/powerpoint/2010/main" val="2998468583"/>
              </p:ext>
            </p:extLst>
          </p:nvPr>
        </p:nvGraphicFramePr>
        <p:xfrm>
          <a:off x="211300" y="588163"/>
          <a:ext cx="8721400" cy="3678955"/>
        </p:xfrm>
        <a:graphic>
          <a:graphicData uri="http://schemas.openxmlformats.org/drawingml/2006/table">
            <a:tbl>
              <a:tblPr firstRow="1">
                <a:noFill/>
                <a:tableStyleId>{026392D6-ACD6-4088-B9AC-92A9878B3CF4}</a:tableStyleId>
              </a:tblPr>
              <a:tblGrid>
                <a:gridCol w="2180350">
                  <a:extLst>
                    <a:ext uri="{9D8B030D-6E8A-4147-A177-3AD203B41FA5}">
                      <a16:colId xmlns:a16="http://schemas.microsoft.com/office/drawing/2014/main" val="20000"/>
                    </a:ext>
                  </a:extLst>
                </a:gridCol>
                <a:gridCol w="2180350">
                  <a:extLst>
                    <a:ext uri="{9D8B030D-6E8A-4147-A177-3AD203B41FA5}">
                      <a16:colId xmlns:a16="http://schemas.microsoft.com/office/drawing/2014/main" val="20001"/>
                    </a:ext>
                  </a:extLst>
                </a:gridCol>
                <a:gridCol w="2180350">
                  <a:extLst>
                    <a:ext uri="{9D8B030D-6E8A-4147-A177-3AD203B41FA5}">
                      <a16:colId xmlns:a16="http://schemas.microsoft.com/office/drawing/2014/main" val="20002"/>
                    </a:ext>
                  </a:extLst>
                </a:gridCol>
                <a:gridCol w="2180350">
                  <a:extLst>
                    <a:ext uri="{9D8B030D-6E8A-4147-A177-3AD203B41FA5}">
                      <a16:colId xmlns:a16="http://schemas.microsoft.com/office/drawing/2014/main" val="20003"/>
                    </a:ext>
                  </a:extLst>
                </a:gridCol>
              </a:tblGrid>
              <a:tr h="344175">
                <a:tc>
                  <a:txBody>
                    <a:bodyPr/>
                    <a:lstStyle/>
                    <a:p>
                      <a:pPr marL="0" lvl="0" indent="0" algn="ctr" rtl="0">
                        <a:spcBef>
                          <a:spcPts val="0"/>
                        </a:spcBef>
                        <a:spcAft>
                          <a:spcPts val="0"/>
                        </a:spcAft>
                        <a:buNone/>
                      </a:pPr>
                      <a:r>
                        <a:rPr lang="en">
                          <a:solidFill>
                            <a:schemeClr val="lt1"/>
                          </a:solidFill>
                          <a:latin typeface="Calibri"/>
                          <a:ea typeface="Calibri"/>
                          <a:cs typeface="Calibri"/>
                          <a:sym typeface="Calibri"/>
                        </a:rPr>
                        <a:t>Performance</a:t>
                      </a:r>
                      <a:endParaRPr>
                        <a:solidFill>
                          <a:schemeClr val="lt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1"/>
                          </a:solidFill>
                          <a:latin typeface="Calibri"/>
                          <a:ea typeface="Calibri"/>
                          <a:cs typeface="Calibri"/>
                          <a:sym typeface="Calibri"/>
                        </a:rPr>
                        <a:t>Demographic</a:t>
                      </a:r>
                      <a:endParaRPr>
                        <a:solidFill>
                          <a:schemeClr val="lt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1"/>
                          </a:solidFill>
                          <a:latin typeface="Calibri"/>
                          <a:ea typeface="Calibri"/>
                          <a:cs typeface="Calibri"/>
                          <a:sym typeface="Calibri"/>
                        </a:rPr>
                        <a:t>Process</a:t>
                      </a:r>
                      <a:endParaRPr>
                        <a:solidFill>
                          <a:schemeClr val="lt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1"/>
                          </a:solidFill>
                          <a:latin typeface="Calibri"/>
                          <a:ea typeface="Calibri"/>
                          <a:cs typeface="Calibri"/>
                          <a:sym typeface="Calibri"/>
                        </a:rPr>
                        <a:t>Perception</a:t>
                      </a:r>
                      <a:endParaRPr>
                        <a:solidFill>
                          <a:schemeClr val="lt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39575">
                <a:tc>
                  <a:txBody>
                    <a:bodyPr/>
                    <a:lstStyle/>
                    <a:p>
                      <a:pPr marL="0" lvl="0" indent="0" algn="ctr" rtl="0">
                        <a:spcBef>
                          <a:spcPts val="0"/>
                        </a:spcBef>
                        <a:spcAft>
                          <a:spcPts val="0"/>
                        </a:spcAft>
                        <a:buNone/>
                      </a:pPr>
                      <a:r>
                        <a:rPr lang="en" sz="1100" dirty="0">
                          <a:solidFill>
                            <a:schemeClr val="lt1"/>
                          </a:solidFill>
                          <a:latin typeface="Calibri"/>
                          <a:ea typeface="Calibri"/>
                          <a:cs typeface="Calibri"/>
                          <a:sym typeface="Calibri"/>
                        </a:rPr>
                        <a:t>Outcomes</a:t>
                      </a:r>
                      <a:endParaRPr sz="1100" dirty="0">
                        <a:solidFill>
                          <a:schemeClr val="lt1"/>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99EC3"/>
                    </a:solidFill>
                  </a:tcPr>
                </a:tc>
                <a:tc>
                  <a:txBody>
                    <a:bodyPr/>
                    <a:lstStyle/>
                    <a:p>
                      <a:pPr marL="0" lvl="0" indent="0" algn="ctr" rtl="0">
                        <a:spcBef>
                          <a:spcPts val="0"/>
                        </a:spcBef>
                        <a:spcAft>
                          <a:spcPts val="0"/>
                        </a:spcAft>
                        <a:buNone/>
                      </a:pPr>
                      <a:r>
                        <a:rPr lang="en" sz="1100" dirty="0">
                          <a:solidFill>
                            <a:schemeClr val="lt1"/>
                          </a:solidFill>
                          <a:latin typeface="Calibri"/>
                          <a:ea typeface="Calibri"/>
                          <a:cs typeface="Calibri"/>
                          <a:sym typeface="Calibri"/>
                        </a:rPr>
                        <a:t>Descriptive information</a:t>
                      </a:r>
                      <a:endParaRPr sz="1100" dirty="0">
                        <a:solidFill>
                          <a:schemeClr val="lt1"/>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99EC3"/>
                    </a:solidFill>
                  </a:tcPr>
                </a:tc>
                <a:tc>
                  <a:txBody>
                    <a:bodyPr/>
                    <a:lstStyle/>
                    <a:p>
                      <a:pPr marL="0" lvl="0" indent="0" algn="ctr" rtl="0">
                        <a:spcBef>
                          <a:spcPts val="0"/>
                        </a:spcBef>
                        <a:spcAft>
                          <a:spcPts val="0"/>
                        </a:spcAft>
                        <a:buNone/>
                      </a:pPr>
                      <a:r>
                        <a:rPr lang="en" sz="1100">
                          <a:solidFill>
                            <a:schemeClr val="lt1"/>
                          </a:solidFill>
                          <a:latin typeface="Calibri"/>
                          <a:ea typeface="Calibri"/>
                          <a:cs typeface="Calibri"/>
                          <a:sym typeface="Calibri"/>
                        </a:rPr>
                        <a:t>What is happening (practices)</a:t>
                      </a:r>
                      <a:endParaRPr sz="1100">
                        <a:solidFill>
                          <a:schemeClr val="lt1"/>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99EC3"/>
                    </a:solidFill>
                  </a:tcPr>
                </a:tc>
                <a:tc>
                  <a:txBody>
                    <a:bodyPr/>
                    <a:lstStyle/>
                    <a:p>
                      <a:pPr marL="0" lvl="0" indent="0" algn="ctr" rtl="0">
                        <a:spcBef>
                          <a:spcPts val="0"/>
                        </a:spcBef>
                        <a:spcAft>
                          <a:spcPts val="0"/>
                        </a:spcAft>
                        <a:buNone/>
                      </a:pPr>
                      <a:r>
                        <a:rPr lang="en" sz="1100">
                          <a:solidFill>
                            <a:schemeClr val="lt1"/>
                          </a:solidFill>
                          <a:latin typeface="Calibri"/>
                          <a:ea typeface="Calibri"/>
                          <a:cs typeface="Calibri"/>
                          <a:sym typeface="Calibri"/>
                        </a:rPr>
                        <a:t>What stakeholders think, believe, or perceive</a:t>
                      </a:r>
                      <a:endParaRPr sz="1100">
                        <a:solidFill>
                          <a:schemeClr val="lt1"/>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99EC3"/>
                    </a:solidFill>
                  </a:tcPr>
                </a:tc>
                <a:extLst>
                  <a:ext uri="{0D108BD9-81ED-4DB2-BD59-A6C34878D82A}">
                    <a16:rowId xmlns:a16="http://schemas.microsoft.com/office/drawing/2014/main" val="10001"/>
                  </a:ext>
                </a:extLst>
              </a:tr>
              <a:tr h="2660675">
                <a:tc>
                  <a:txBody>
                    <a:bodyPr/>
                    <a:lstStyle/>
                    <a:p>
                      <a:pPr marL="457200" lvl="0" indent="-304800" algn="l" rtl="0">
                        <a:spcBef>
                          <a:spcPts val="0"/>
                        </a:spcBef>
                        <a:spcAft>
                          <a:spcPts val="0"/>
                        </a:spcAft>
                        <a:buSzPts val="1200"/>
                        <a:buFont typeface="Calibri"/>
                        <a:buChar char="●"/>
                      </a:pPr>
                      <a:r>
                        <a:rPr lang="en" sz="1200">
                          <a:latin typeface="Calibri"/>
                          <a:ea typeface="Calibri"/>
                          <a:cs typeface="Calibri"/>
                          <a:sym typeface="Calibri"/>
                        </a:rPr>
                        <a:t>State summary assessments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Local / interim assessments</a:t>
                      </a:r>
                      <a:endParaRPr sz="120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Curriculum-based assessments</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Formative assessments </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Graduation / completion rates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Course completion rates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Dropout rates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Matriculation rates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Course grades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Attendance / Truancy</a:t>
                      </a:r>
                      <a:endParaRPr sz="1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04800" algn="l" rtl="0">
                        <a:spcBef>
                          <a:spcPts val="0"/>
                        </a:spcBef>
                        <a:spcAft>
                          <a:spcPts val="0"/>
                        </a:spcAft>
                        <a:buSzPts val="1200"/>
                        <a:buFont typeface="Calibri"/>
                        <a:buChar char="●"/>
                      </a:pPr>
                      <a:r>
                        <a:rPr lang="en" sz="1200">
                          <a:latin typeface="Calibri"/>
                          <a:ea typeface="Calibri"/>
                          <a:cs typeface="Calibri"/>
                          <a:sym typeface="Calibri"/>
                        </a:rPr>
                        <a:t>Grade levels served</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Student populations</a:t>
                      </a:r>
                      <a:endParaRPr sz="1200">
                        <a:latin typeface="Calibri"/>
                        <a:ea typeface="Calibri"/>
                        <a:cs typeface="Calibri"/>
                        <a:sym typeface="Calibri"/>
                      </a:endParaRPr>
                    </a:p>
                    <a:p>
                      <a:pPr marL="914400" lvl="1" indent="-304800" algn="l" rtl="0">
                        <a:spcBef>
                          <a:spcPts val="0"/>
                        </a:spcBef>
                        <a:spcAft>
                          <a:spcPts val="0"/>
                        </a:spcAft>
                        <a:buSzPts val="1200"/>
                        <a:buFont typeface="Calibri"/>
                        <a:buChar char="○"/>
                      </a:pPr>
                      <a:r>
                        <a:rPr lang="en" sz="1200">
                          <a:latin typeface="Calibri"/>
                          <a:ea typeface="Calibri"/>
                          <a:cs typeface="Calibri"/>
                          <a:sym typeface="Calibri"/>
                        </a:rPr>
                        <a:t>Multilingual learners</a:t>
                      </a:r>
                      <a:endParaRPr sz="1200">
                        <a:latin typeface="Calibri"/>
                        <a:ea typeface="Calibri"/>
                        <a:cs typeface="Calibri"/>
                        <a:sym typeface="Calibri"/>
                      </a:endParaRPr>
                    </a:p>
                    <a:p>
                      <a:pPr marL="914400" lvl="1" indent="-304800" algn="l" rtl="0">
                        <a:spcBef>
                          <a:spcPts val="0"/>
                        </a:spcBef>
                        <a:spcAft>
                          <a:spcPts val="0"/>
                        </a:spcAft>
                        <a:buSzPts val="1200"/>
                        <a:buFont typeface="Calibri"/>
                        <a:buChar char="○"/>
                      </a:pPr>
                      <a:r>
                        <a:rPr lang="en" sz="1200">
                          <a:latin typeface="Calibri"/>
                          <a:ea typeface="Calibri"/>
                          <a:cs typeface="Calibri"/>
                          <a:sym typeface="Calibri"/>
                        </a:rPr>
                        <a:t>Students of Color</a:t>
                      </a:r>
                      <a:endParaRPr sz="1200">
                        <a:latin typeface="Calibri"/>
                        <a:ea typeface="Calibri"/>
                        <a:cs typeface="Calibri"/>
                        <a:sym typeface="Calibri"/>
                      </a:endParaRPr>
                    </a:p>
                    <a:p>
                      <a:pPr marL="914400" lvl="1" indent="-304800" algn="l" rtl="0">
                        <a:spcBef>
                          <a:spcPts val="0"/>
                        </a:spcBef>
                        <a:spcAft>
                          <a:spcPts val="0"/>
                        </a:spcAft>
                        <a:buSzPts val="1200"/>
                        <a:buFont typeface="Calibri"/>
                        <a:buChar char="○"/>
                      </a:pPr>
                      <a:r>
                        <a:rPr lang="en" sz="1200">
                          <a:latin typeface="Calibri"/>
                          <a:ea typeface="Calibri"/>
                          <a:cs typeface="Calibri"/>
                          <a:sym typeface="Calibri"/>
                        </a:rPr>
                        <a:t>Students with disabilities</a:t>
                      </a:r>
                      <a:endParaRPr sz="1200">
                        <a:latin typeface="Calibri"/>
                        <a:ea typeface="Calibri"/>
                        <a:cs typeface="Calibri"/>
                        <a:sym typeface="Calibri"/>
                      </a:endParaRPr>
                    </a:p>
                    <a:p>
                      <a:pPr marL="914400" lvl="1" indent="-304800" algn="l" rtl="0">
                        <a:spcBef>
                          <a:spcPts val="0"/>
                        </a:spcBef>
                        <a:spcAft>
                          <a:spcPts val="0"/>
                        </a:spcAft>
                        <a:buSzPts val="1200"/>
                        <a:buFont typeface="Calibri"/>
                        <a:buChar char="○"/>
                      </a:pPr>
                      <a:r>
                        <a:rPr lang="en" sz="1200">
                          <a:latin typeface="Calibri"/>
                          <a:ea typeface="Calibri"/>
                          <a:cs typeface="Calibri"/>
                          <a:sym typeface="Calibri"/>
                        </a:rPr>
                        <a:t>Free / Reduced Price Lunch</a:t>
                      </a:r>
                      <a:endParaRPr sz="1200">
                        <a:latin typeface="Calibri"/>
                        <a:ea typeface="Calibri"/>
                        <a:cs typeface="Calibri"/>
                        <a:sym typeface="Calibri"/>
                      </a:endParaRPr>
                    </a:p>
                    <a:p>
                      <a:pPr marL="914400" lvl="1" indent="-304800" algn="l" rtl="0">
                        <a:spcBef>
                          <a:spcPts val="0"/>
                        </a:spcBef>
                        <a:spcAft>
                          <a:spcPts val="0"/>
                        </a:spcAft>
                        <a:buSzPts val="1200"/>
                        <a:buFont typeface="Calibri"/>
                        <a:buChar char="○"/>
                      </a:pPr>
                      <a:r>
                        <a:rPr lang="en" sz="1200">
                          <a:latin typeface="Calibri"/>
                          <a:ea typeface="Calibri"/>
                          <a:cs typeface="Calibri"/>
                          <a:sym typeface="Calibri"/>
                        </a:rPr>
                        <a:t>Gifted</a:t>
                      </a:r>
                      <a:endParaRPr sz="1200">
                        <a:latin typeface="Calibri"/>
                        <a:ea typeface="Calibri"/>
                        <a:cs typeface="Calibri"/>
                        <a:sym typeface="Calibri"/>
                      </a:endParaRPr>
                    </a:p>
                    <a:p>
                      <a:pPr marL="914400" lvl="1" indent="-304800" algn="l" rtl="0">
                        <a:spcBef>
                          <a:spcPts val="0"/>
                        </a:spcBef>
                        <a:spcAft>
                          <a:spcPts val="0"/>
                        </a:spcAft>
                        <a:buSzPts val="1200"/>
                        <a:buFont typeface="Calibri"/>
                        <a:buChar char="○"/>
                      </a:pPr>
                      <a:r>
                        <a:rPr lang="en" sz="1200">
                          <a:latin typeface="Calibri"/>
                          <a:ea typeface="Calibri"/>
                          <a:cs typeface="Calibri"/>
                          <a:sym typeface="Calibri"/>
                        </a:rPr>
                        <a:t>Migrant students</a:t>
                      </a:r>
                      <a:endParaRPr sz="1200">
                        <a:latin typeface="Calibri"/>
                        <a:ea typeface="Calibri"/>
                        <a:cs typeface="Calibri"/>
                        <a:sym typeface="Calibri"/>
                      </a:endParaRPr>
                    </a:p>
                    <a:p>
                      <a:pPr marL="914400" lvl="1" indent="-304800" algn="l" rtl="0">
                        <a:spcBef>
                          <a:spcPts val="0"/>
                        </a:spcBef>
                        <a:spcAft>
                          <a:spcPts val="0"/>
                        </a:spcAft>
                        <a:buSzPts val="1200"/>
                        <a:buFont typeface="Calibri"/>
                        <a:buChar char="○"/>
                      </a:pPr>
                      <a:r>
                        <a:rPr lang="en" sz="1200">
                          <a:latin typeface="Calibri"/>
                          <a:ea typeface="Calibri"/>
                          <a:cs typeface="Calibri"/>
                          <a:sym typeface="Calibri"/>
                        </a:rPr>
                        <a:t>Students experiencing homelessness</a:t>
                      </a:r>
                      <a:endParaRPr sz="1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04800" algn="l" rtl="0">
                        <a:spcBef>
                          <a:spcPts val="0"/>
                        </a:spcBef>
                        <a:spcAft>
                          <a:spcPts val="0"/>
                        </a:spcAft>
                        <a:buSzPts val="1200"/>
                        <a:buFont typeface="Calibri"/>
                        <a:buChar char="●"/>
                      </a:pPr>
                      <a:r>
                        <a:rPr lang="en" sz="1200">
                          <a:latin typeface="Calibri"/>
                          <a:ea typeface="Calibri"/>
                          <a:cs typeface="Calibri"/>
                          <a:sym typeface="Calibri"/>
                        </a:rPr>
                        <a:t>Student enrollment</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Course enrollment</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Program offerings (AP / IB / credit recovery / blended learning)</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Staff turnover rates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Review of policy / practices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MTSS process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Grading policies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Discipline model</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Stakeholder / student outreach</a:t>
                      </a:r>
                      <a:endParaRPr sz="1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04800" algn="l" rtl="0">
                        <a:spcBef>
                          <a:spcPts val="0"/>
                        </a:spcBef>
                        <a:spcAft>
                          <a:spcPts val="0"/>
                        </a:spcAft>
                        <a:buSzPts val="1200"/>
                        <a:buFont typeface="Calibri"/>
                        <a:buChar char="●"/>
                      </a:pPr>
                      <a:r>
                        <a:rPr lang="en" sz="1200" dirty="0">
                          <a:latin typeface="Calibri"/>
                          <a:ea typeface="Calibri"/>
                          <a:cs typeface="Calibri"/>
                          <a:sym typeface="Calibri"/>
                        </a:rPr>
                        <a:t>Teacher and Learning Conditions in Colorado survey / other staff surveys</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dirty="0">
                          <a:latin typeface="Calibri"/>
                          <a:ea typeface="Calibri"/>
                          <a:cs typeface="Calibri"/>
                          <a:sym typeface="Calibri"/>
                        </a:rPr>
                        <a:t>Student surveys of safety, climate, instructional relevance</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dirty="0">
                          <a:latin typeface="Calibri"/>
                          <a:ea typeface="Calibri"/>
                          <a:cs typeface="Calibri"/>
                          <a:sym typeface="Calibri"/>
                        </a:rPr>
                        <a:t>Student social emotional learning surveys</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dirty="0">
                          <a:latin typeface="Calibri"/>
                          <a:ea typeface="Calibri"/>
                          <a:cs typeface="Calibri"/>
                          <a:sym typeface="Calibri"/>
                        </a:rPr>
                        <a:t>Student exit surveys</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dirty="0">
                          <a:latin typeface="Calibri"/>
                          <a:ea typeface="Calibri"/>
                          <a:cs typeface="Calibri"/>
                          <a:sym typeface="Calibri"/>
                        </a:rPr>
                        <a:t>Community surveys about school / students</a:t>
                      </a:r>
                      <a:endParaRPr sz="1200" dirty="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79" name="Google Shape;379;p45"/>
          <p:cNvSpPr/>
          <p:nvPr/>
        </p:nvSpPr>
        <p:spPr>
          <a:xfrm>
            <a:off x="211300" y="1300175"/>
            <a:ext cx="4279200" cy="342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Current performance, Challenges, Trends, Targets/Interim Measures</a:t>
            </a:r>
            <a:endParaRPr sz="1000"/>
          </a:p>
        </p:txBody>
      </p:sp>
      <p:sp>
        <p:nvSpPr>
          <p:cNvPr id="380" name="Google Shape;380;p45"/>
          <p:cNvSpPr/>
          <p:nvPr/>
        </p:nvSpPr>
        <p:spPr>
          <a:xfrm>
            <a:off x="2645575" y="838200"/>
            <a:ext cx="6169800" cy="342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Root Causes, Major Improvement Strategies/Action Steps, Implementation Benchmarks</a:t>
            </a:r>
            <a:endParaRPr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6"/>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Developing Data Systems</a:t>
            </a:r>
            <a:endParaRPr/>
          </a:p>
        </p:txBody>
      </p:sp>
      <p:sp>
        <p:nvSpPr>
          <p:cNvPr id="386" name="Google Shape;386;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Data Accessibility</a:t>
            </a:r>
            <a:endParaRPr/>
          </a:p>
        </p:txBody>
      </p:sp>
      <p:sp>
        <p:nvSpPr>
          <p:cNvPr id="392" name="Google Shape;392;p4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393" name="Google Shape;393;p47"/>
          <p:cNvSpPr txBox="1">
            <a:spLocks noGrp="1"/>
          </p:cNvSpPr>
          <p:nvPr>
            <p:ph type="body" idx="1"/>
          </p:nvPr>
        </p:nvSpPr>
        <p:spPr>
          <a:xfrm>
            <a:off x="311700" y="1035850"/>
            <a:ext cx="8520600" cy="202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a:t>To make sure all data is truly accessible, your school should know:</a:t>
            </a:r>
            <a:endParaRPr/>
          </a:p>
          <a:p>
            <a:pPr marL="457200" lvl="0" indent="-330200" algn="l" rtl="0">
              <a:lnSpc>
                <a:spcPct val="100000"/>
              </a:lnSpc>
              <a:spcBef>
                <a:spcPts val="0"/>
              </a:spcBef>
              <a:spcAft>
                <a:spcPts val="0"/>
              </a:spcAft>
              <a:buSzPts val="1600"/>
              <a:buChar char="●"/>
            </a:pPr>
            <a:r>
              <a:rPr lang="en" b="1"/>
              <a:t>How</a:t>
            </a:r>
            <a:r>
              <a:rPr lang="en"/>
              <a:t> data is collected (e.g., assessment platform, teacher-created assessment)?</a:t>
            </a:r>
            <a:endParaRPr/>
          </a:p>
          <a:p>
            <a:pPr marL="457200" lvl="0" indent="-330200" algn="l" rtl="0">
              <a:lnSpc>
                <a:spcPct val="100000"/>
              </a:lnSpc>
              <a:spcBef>
                <a:spcPts val="0"/>
              </a:spcBef>
              <a:spcAft>
                <a:spcPts val="0"/>
              </a:spcAft>
              <a:buSzPts val="1600"/>
              <a:buChar char="●"/>
            </a:pPr>
            <a:r>
              <a:rPr lang="en" b="1"/>
              <a:t>How often</a:t>
            </a:r>
            <a:r>
              <a:rPr lang="en"/>
              <a:t> data is reported (e.g., every quarter, every year)?</a:t>
            </a:r>
            <a:endParaRPr/>
          </a:p>
          <a:p>
            <a:pPr marL="457200" lvl="0" indent="-330200" algn="l" rtl="0">
              <a:lnSpc>
                <a:spcPct val="100000"/>
              </a:lnSpc>
              <a:spcBef>
                <a:spcPts val="0"/>
              </a:spcBef>
              <a:spcAft>
                <a:spcPts val="0"/>
              </a:spcAft>
              <a:buSzPts val="1600"/>
              <a:buChar char="●"/>
            </a:pPr>
            <a:r>
              <a:rPr lang="en" b="1"/>
              <a:t>Who</a:t>
            </a:r>
            <a:r>
              <a:rPr lang="en"/>
              <a:t> data is reported for (e.g., can data be disaggregated by individual students/student groups or is it only reported at an aggregate level)?</a:t>
            </a:r>
            <a:endParaRPr/>
          </a:p>
          <a:p>
            <a:pPr marL="457200" lvl="0" indent="-330200" algn="l" rtl="0">
              <a:lnSpc>
                <a:spcPct val="100000"/>
              </a:lnSpc>
              <a:spcBef>
                <a:spcPts val="0"/>
              </a:spcBef>
              <a:spcAft>
                <a:spcPts val="0"/>
              </a:spcAft>
              <a:buSzPts val="1600"/>
              <a:buChar char="●"/>
            </a:pPr>
            <a:r>
              <a:rPr lang="en" b="1"/>
              <a:t>When</a:t>
            </a:r>
            <a:r>
              <a:rPr lang="en"/>
              <a:t> staff/community/students will have time to access and use the data (e.g., parent teacher conferences, staff data days, professional development)?</a:t>
            </a:r>
            <a:endParaRPr/>
          </a:p>
        </p:txBody>
      </p:sp>
      <p:sp>
        <p:nvSpPr>
          <p:cNvPr id="394" name="Google Shape;394;p47"/>
          <p:cNvSpPr/>
          <p:nvPr/>
        </p:nvSpPr>
        <p:spPr>
          <a:xfrm>
            <a:off x="0" y="3114675"/>
            <a:ext cx="9144000" cy="128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a:solidFill>
                  <a:schemeClr val="lt1"/>
                </a:solidFill>
              </a:rPr>
              <a:t>TIP #2: Include data release dates / data meetings into the school calendar to describe when different types of data are available / discussed.</a:t>
            </a:r>
            <a:r>
              <a:rPr lang="en" sz="1700" b="1">
                <a:solidFill>
                  <a:schemeClr val="lt1"/>
                </a:solidFill>
              </a:rPr>
              <a:t> </a:t>
            </a:r>
            <a:endParaRPr sz="1700" b="1">
              <a:solidFill>
                <a:schemeClr val="lt1"/>
              </a:solidFill>
            </a:endParaRPr>
          </a:p>
          <a:p>
            <a:pPr marL="0" lvl="0" indent="0" algn="l" rtl="0">
              <a:spcBef>
                <a:spcPts val="0"/>
              </a:spcBef>
              <a:spcAft>
                <a:spcPts val="0"/>
              </a:spcAft>
              <a:buNone/>
            </a:pPr>
            <a:r>
              <a:rPr lang="en" sz="1500">
                <a:solidFill>
                  <a:schemeClr val="lt1"/>
                </a:solidFill>
              </a:rPr>
              <a:t>Many forms of data should be transparent across your staff (including intervention support teams) and school community (including parents/guardians and </a:t>
            </a:r>
            <a:r>
              <a:rPr lang="en" sz="1500" b="1">
                <a:solidFill>
                  <a:schemeClr val="lt1"/>
                </a:solidFill>
              </a:rPr>
              <a:t>students</a:t>
            </a:r>
            <a:r>
              <a:rPr lang="en" sz="1500">
                <a:solidFill>
                  <a:schemeClr val="lt1"/>
                </a:solidFill>
              </a:rPr>
              <a:t>).</a:t>
            </a:r>
            <a:endParaRPr sz="1500">
              <a:solidFill>
                <a:schemeClr val="lt1"/>
              </a:solidFill>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2422</Words>
  <Application>Microsoft Office PowerPoint</Application>
  <PresentationFormat>On-screen Show (16:9)</PresentationFormat>
  <Paragraphs>151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Roboto</vt:lpstr>
      <vt:lpstr>Rockwell</vt:lpstr>
      <vt:lpstr>Roboto Medium</vt:lpstr>
      <vt:lpstr>Arial</vt:lpstr>
      <vt:lpstr>CDE </vt:lpstr>
      <vt:lpstr>Ensuring Access to Student Data</vt:lpstr>
      <vt:lpstr>Building a Data Culture Webinar Series: Themes</vt:lpstr>
      <vt:lpstr>Session Outcomes</vt:lpstr>
      <vt:lpstr>Where to Begin?</vt:lpstr>
      <vt:lpstr>Selecting Data to Report</vt:lpstr>
      <vt:lpstr>How do you know what data to collect?</vt:lpstr>
      <vt:lpstr>Examples of Data for Improvement Planning</vt:lpstr>
      <vt:lpstr>Developing Data Systems</vt:lpstr>
      <vt:lpstr>Data Accessibility</vt:lpstr>
      <vt:lpstr>Prerequisites to Develop a Data System</vt:lpstr>
      <vt:lpstr>Leveraging Technology to Support Learning</vt:lpstr>
      <vt:lpstr>Changing Attitudes about Data Systems</vt:lpstr>
      <vt:lpstr>Summary of Key Points</vt:lpstr>
      <vt:lpstr>Coming Next</vt:lpstr>
      <vt:lpstr>Thank you for your time!  Email any questions to uiphelp@cde.state.co.us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Access to Student Data</dc:title>
  <cp:lastModifiedBy>Wales, Aislinn</cp:lastModifiedBy>
  <cp:revision>1</cp:revision>
  <dcterms:modified xsi:type="dcterms:W3CDTF">2023-09-20T22:27:45Z</dcterms:modified>
</cp:coreProperties>
</file>